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8" r:id="rId1"/>
  </p:sldMasterIdLst>
  <p:notesMasterIdLst>
    <p:notesMasterId r:id="rId33"/>
  </p:notesMasterIdLst>
  <p:handoutMasterIdLst>
    <p:handoutMasterId r:id="rId34"/>
  </p:handoutMasterIdLst>
  <p:sldIdLst>
    <p:sldId id="267" r:id="rId2"/>
    <p:sldId id="292" r:id="rId3"/>
    <p:sldId id="271" r:id="rId4"/>
    <p:sldId id="293" r:id="rId5"/>
    <p:sldId id="279" r:id="rId6"/>
    <p:sldId id="287" r:id="rId7"/>
    <p:sldId id="291" r:id="rId8"/>
    <p:sldId id="294" r:id="rId9"/>
    <p:sldId id="295" r:id="rId10"/>
    <p:sldId id="296" r:id="rId11"/>
    <p:sldId id="299" r:id="rId12"/>
    <p:sldId id="307" r:id="rId13"/>
    <p:sldId id="308" r:id="rId14"/>
    <p:sldId id="309" r:id="rId15"/>
    <p:sldId id="310" r:id="rId16"/>
    <p:sldId id="311" r:id="rId17"/>
    <p:sldId id="312" r:id="rId18"/>
    <p:sldId id="301" r:id="rId19"/>
    <p:sldId id="285" r:id="rId20"/>
    <p:sldId id="304" r:id="rId21"/>
    <p:sldId id="272" r:id="rId22"/>
    <p:sldId id="270" r:id="rId23"/>
    <p:sldId id="306" r:id="rId24"/>
    <p:sldId id="305" r:id="rId25"/>
    <p:sldId id="281" r:id="rId26"/>
    <p:sldId id="273" r:id="rId27"/>
    <p:sldId id="288" r:id="rId28"/>
    <p:sldId id="280" r:id="rId29"/>
    <p:sldId id="282" r:id="rId30"/>
    <p:sldId id="290" r:id="rId31"/>
    <p:sldId id="303" r:id="rId3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LLMAN Karin" initials="F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68" autoAdjust="0"/>
    <p:restoredTop sz="72327" autoAdjust="0"/>
  </p:normalViewPr>
  <p:slideViewPr>
    <p:cSldViewPr>
      <p:cViewPr varScale="1">
        <p:scale>
          <a:sx n="110" d="100"/>
          <a:sy n="110" d="100"/>
        </p:scale>
        <p:origin x="1242" y="114"/>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20" y="-8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main.oecd.org\sdataDCD\Data\SDF\Work%20streams\Data%20Collections\Outputs\REQUESTS\2018\OB\CSO_sample_EU_CHE_AllDAC.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ain.oecd.org\sdataDCD\Data\SDF\Work%20streams\Data%20Collections\Outputs\REQUESTS\2018\OB\Ordered%20Aid%20To%20Through%20CSO%202016.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ain.oecd.org\sdataDCD\Data\SDF\Work%20streams\Data%20Collections\Outputs\REQUESTS\2018\OB\Ordered%20Aid%20To%20Through%20CSO%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ain.oecd.org\sdataDCD\Data\SDF\Work%20streams\Data%20Collections\Outputs\REQUESTS\2018\OB\CSO_sample_EU_CHE_AllDA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6.2004133412240599E-2"/>
          <c:y val="3.57012963931976E-2"/>
          <c:w val="0.90230474356861701"/>
          <c:h val="0.74505122343578001"/>
        </c:manualLayout>
      </c:layout>
      <c:barChart>
        <c:barDir val="col"/>
        <c:grouping val="stacked"/>
        <c:varyColors val="0"/>
        <c:ser>
          <c:idx val="1"/>
          <c:order val="0"/>
          <c:tx>
            <c:strRef>
              <c:f>'DAC Members'!$M$92</c:f>
              <c:strCache>
                <c:ptCount val="1"/>
                <c:pt idx="0">
                  <c:v>ODA through CSOs</c:v>
                </c:pt>
              </c:strCache>
            </c:strRef>
          </c:tx>
          <c:spPr>
            <a:solidFill>
              <a:schemeClr val="accent1"/>
            </a:solidFill>
          </c:spPr>
          <c:invertIfNegative val="0"/>
          <c:dLbls>
            <c:numFmt formatCode="#,##0" sourceLinked="0"/>
            <c:spPr>
              <a:noFill/>
              <a:ln>
                <a:noFill/>
              </a:ln>
              <a:effectLst/>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'DAC Members'!$N$91:$T$91</c:f>
              <c:numCache>
                <c:formatCode>0</c:formatCode>
                <c:ptCount val="7"/>
                <c:pt idx="0">
                  <c:v>2010</c:v>
                </c:pt>
                <c:pt idx="1">
                  <c:v>2011</c:v>
                </c:pt>
                <c:pt idx="2">
                  <c:v>2012</c:v>
                </c:pt>
                <c:pt idx="3">
                  <c:v>2013</c:v>
                </c:pt>
                <c:pt idx="4">
                  <c:v>2014</c:v>
                </c:pt>
                <c:pt idx="5">
                  <c:v>2015</c:v>
                </c:pt>
                <c:pt idx="6">
                  <c:v>2016</c:v>
                </c:pt>
              </c:numCache>
            </c:numRef>
          </c:cat>
          <c:val>
            <c:numRef>
              <c:f>'DAC Members'!$N$92:$T$92</c:f>
              <c:numCache>
                <c:formatCode>0</c:formatCode>
                <c:ptCount val="7"/>
                <c:pt idx="0">
                  <c:v>15362.17411250377</c:v>
                </c:pt>
                <c:pt idx="1">
                  <c:v>15719.757972666061</c:v>
                </c:pt>
                <c:pt idx="2">
                  <c:v>15378.943578188469</c:v>
                </c:pt>
                <c:pt idx="3">
                  <c:v>15519.15855243061</c:v>
                </c:pt>
                <c:pt idx="4">
                  <c:v>16320.228606086839</c:v>
                </c:pt>
                <c:pt idx="5">
                  <c:v>16297.59702347301</c:v>
                </c:pt>
                <c:pt idx="6">
                  <c:v>16582.136627638691</c:v>
                </c:pt>
              </c:numCache>
            </c:numRef>
          </c:val>
          <c:extLst>
            <c:ext xmlns:c16="http://schemas.microsoft.com/office/drawing/2014/chart" uri="{C3380CC4-5D6E-409C-BE32-E72D297353CC}">
              <c16:uniqueId val="{00000000-610D-46D8-BD7D-729145330C80}"/>
            </c:ext>
          </c:extLst>
        </c:ser>
        <c:ser>
          <c:idx val="0"/>
          <c:order val="1"/>
          <c:tx>
            <c:strRef>
              <c:f>'DAC Members'!$M$93</c:f>
              <c:strCache>
                <c:ptCount val="1"/>
                <c:pt idx="0">
                  <c:v>ODA to CSOs</c:v>
                </c:pt>
              </c:strCache>
            </c:strRef>
          </c:tx>
          <c:spPr>
            <a:solidFill>
              <a:schemeClr val="accent1">
                <a:lumMod val="60000"/>
                <a:lumOff val="40000"/>
              </a:schemeClr>
            </a:solidFill>
          </c:spPr>
          <c:invertIfNegative val="0"/>
          <c:dLbls>
            <c:numFmt formatCode="#,##0" sourceLinked="0"/>
            <c:spPr>
              <a:noFill/>
              <a:ln>
                <a:noFill/>
              </a:ln>
              <a:effectLst/>
            </c:spPr>
            <c:txPr>
              <a:bodyPr/>
              <a:lstStyle/>
              <a:p>
                <a:pPr>
                  <a:defRPr>
                    <a:solidFill>
                      <a:schemeClr val="bg2">
                        <a:lumMod val="10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'DAC Members'!$N$91:$T$91</c:f>
              <c:numCache>
                <c:formatCode>0</c:formatCode>
                <c:ptCount val="7"/>
                <c:pt idx="0">
                  <c:v>2010</c:v>
                </c:pt>
                <c:pt idx="1">
                  <c:v>2011</c:v>
                </c:pt>
                <c:pt idx="2">
                  <c:v>2012</c:v>
                </c:pt>
                <c:pt idx="3">
                  <c:v>2013</c:v>
                </c:pt>
                <c:pt idx="4">
                  <c:v>2014</c:v>
                </c:pt>
                <c:pt idx="5">
                  <c:v>2015</c:v>
                </c:pt>
                <c:pt idx="6">
                  <c:v>2016</c:v>
                </c:pt>
              </c:numCache>
            </c:numRef>
          </c:cat>
          <c:val>
            <c:numRef>
              <c:f>'DAC Members'!$N$93:$T$93</c:f>
              <c:numCache>
                <c:formatCode>0</c:formatCode>
                <c:ptCount val="7"/>
                <c:pt idx="0">
                  <c:v>2036.968185340276</c:v>
                </c:pt>
                <c:pt idx="1">
                  <c:v>1973.122908508263</c:v>
                </c:pt>
                <c:pt idx="2">
                  <c:v>2033.9511086811499</c:v>
                </c:pt>
                <c:pt idx="3">
                  <c:v>2352.6820379038759</c:v>
                </c:pt>
                <c:pt idx="4">
                  <c:v>2610.3599967580471</c:v>
                </c:pt>
                <c:pt idx="5">
                  <c:v>3374.468765957482</c:v>
                </c:pt>
                <c:pt idx="6">
                  <c:v>3185.39280706409</c:v>
                </c:pt>
              </c:numCache>
            </c:numRef>
          </c:val>
          <c:extLst>
            <c:ext xmlns:c16="http://schemas.microsoft.com/office/drawing/2014/chart" uri="{C3380CC4-5D6E-409C-BE32-E72D297353CC}">
              <c16:uniqueId val="{00000001-610D-46D8-BD7D-729145330C80}"/>
            </c:ext>
          </c:extLst>
        </c:ser>
        <c:dLbls>
          <c:showLegendKey val="0"/>
          <c:showVal val="0"/>
          <c:showCatName val="0"/>
          <c:showSerName val="0"/>
          <c:showPercent val="0"/>
          <c:showBubbleSize val="0"/>
        </c:dLbls>
        <c:gapWidth val="56"/>
        <c:overlap val="100"/>
        <c:axId val="-2145795480"/>
        <c:axId val="-2145792408"/>
      </c:barChart>
      <c:catAx>
        <c:axId val="-2145795480"/>
        <c:scaling>
          <c:orientation val="minMax"/>
        </c:scaling>
        <c:delete val="0"/>
        <c:axPos val="b"/>
        <c:numFmt formatCode="0" sourceLinked="1"/>
        <c:majorTickMark val="out"/>
        <c:minorTickMark val="none"/>
        <c:tickLblPos val="nextTo"/>
        <c:txPr>
          <a:bodyPr/>
          <a:lstStyle/>
          <a:p>
            <a:pPr>
              <a:defRPr sz="1100"/>
            </a:pPr>
            <a:endParaRPr lang="en-US"/>
          </a:p>
        </c:txPr>
        <c:crossAx val="-2145792408"/>
        <c:crosses val="autoZero"/>
        <c:auto val="1"/>
        <c:lblAlgn val="ctr"/>
        <c:lblOffset val="100"/>
        <c:noMultiLvlLbl val="0"/>
      </c:catAx>
      <c:valAx>
        <c:axId val="-2145792408"/>
        <c:scaling>
          <c:orientation val="minMax"/>
        </c:scaling>
        <c:delete val="0"/>
        <c:axPos val="l"/>
        <c:majorGridlines/>
        <c:numFmt formatCode="General" sourceLinked="0"/>
        <c:majorTickMark val="out"/>
        <c:minorTickMark val="none"/>
        <c:tickLblPos val="nextTo"/>
        <c:txPr>
          <a:bodyPr/>
          <a:lstStyle/>
          <a:p>
            <a:pPr>
              <a:defRPr sz="1100"/>
            </a:pPr>
            <a:endParaRPr lang="en-US"/>
          </a:p>
        </c:txPr>
        <c:crossAx val="-2145795480"/>
        <c:crosses val="autoZero"/>
        <c:crossBetween val="between"/>
        <c:dispUnits>
          <c:builtInUnit val="thousands"/>
        </c:dispUnits>
      </c:valAx>
    </c:plotArea>
    <c:legend>
      <c:legendPos val="b"/>
      <c:layout>
        <c:manualLayout>
          <c:xMode val="edge"/>
          <c:yMode val="edge"/>
          <c:x val="0.20854241901710199"/>
          <c:y val="0.899207053343684"/>
          <c:w val="0.61102171842794495"/>
          <c:h val="8.2013603933311099E-2"/>
        </c:manualLayout>
      </c:layout>
      <c:overlay val="0"/>
      <c:txPr>
        <a:bodyPr/>
        <a:lstStyle/>
        <a:p>
          <a:pPr>
            <a:defRPr sz="1100"/>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728679437458E-2"/>
          <c:y val="3.4109123456342101E-2"/>
          <c:w val="0.88433658479257005"/>
          <c:h val="0.61237393712882904"/>
        </c:manualLayout>
      </c:layout>
      <c:barChart>
        <c:barDir val="col"/>
        <c:grouping val="stacked"/>
        <c:varyColors val="0"/>
        <c:ser>
          <c:idx val="0"/>
          <c:order val="0"/>
          <c:tx>
            <c:strRef>
              <c:f>'graph 2016'!$C$6</c:f>
              <c:strCache>
                <c:ptCount val="1"/>
                <c:pt idx="0">
                  <c:v>ODA to CSOs</c:v>
                </c:pt>
              </c:strCache>
            </c:strRef>
          </c:tx>
          <c:invertIfNegative val="0"/>
          <c:dLbls>
            <c:delete val="1"/>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2016'!$C$7:$C$36</c:f>
              <c:numCache>
                <c:formatCode>#,##0</c:formatCode>
                <c:ptCount val="30"/>
                <c:pt idx="0">
                  <c:v>3.4741729220655597E-2</c:v>
                </c:pt>
                <c:pt idx="1">
                  <c:v>1.6184297997446211</c:v>
                </c:pt>
                <c:pt idx="2">
                  <c:v>0.27446578179126702</c:v>
                </c:pt>
                <c:pt idx="3">
                  <c:v>0.209208259819854</c:v>
                </c:pt>
                <c:pt idx="4">
                  <c:v>0.177467043456842</c:v>
                </c:pt>
                <c:pt idx="5">
                  <c:v>3.496548430586699</c:v>
                </c:pt>
                <c:pt idx="6">
                  <c:v>1.841172249327492</c:v>
                </c:pt>
                <c:pt idx="7">
                  <c:v>0.112718321065693</c:v>
                </c:pt>
                <c:pt idx="8">
                  <c:v>6.0667983839929081</c:v>
                </c:pt>
                <c:pt idx="9">
                  <c:v>6.8951375304666204E-2</c:v>
                </c:pt>
                <c:pt idx="10">
                  <c:v>0.37772192525370102</c:v>
                </c:pt>
                <c:pt idx="11">
                  <c:v>3.7812881072157099E-2</c:v>
                </c:pt>
                <c:pt idx="12">
                  <c:v>5.4171566869796101E-2</c:v>
                </c:pt>
                <c:pt idx="13">
                  <c:v>0.49789095954781698</c:v>
                </c:pt>
                <c:pt idx="14">
                  <c:v>3.9867351603359231</c:v>
                </c:pt>
                <c:pt idx="15">
                  <c:v>4.6960187435507477</c:v>
                </c:pt>
                <c:pt idx="16">
                  <c:v>2.7530368075608398</c:v>
                </c:pt>
                <c:pt idx="17">
                  <c:v>3.6190454533732082</c:v>
                </c:pt>
                <c:pt idx="18">
                  <c:v>12.696410811356211</c:v>
                </c:pt>
                <c:pt idx="19">
                  <c:v>10.97385039612344</c:v>
                </c:pt>
                <c:pt idx="20">
                  <c:v>6.5126436124720826</c:v>
                </c:pt>
                <c:pt idx="21">
                  <c:v>1.0848717649906601</c:v>
                </c:pt>
                <c:pt idx="22">
                  <c:v>5.9903912026661801E-3</c:v>
                </c:pt>
                <c:pt idx="23">
                  <c:v>3.2408619696936189</c:v>
                </c:pt>
                <c:pt idx="24">
                  <c:v>2.7125338998244048</c:v>
                </c:pt>
                <c:pt idx="25">
                  <c:v>7.340561719149032</c:v>
                </c:pt>
                <c:pt idx="26">
                  <c:v>8.6839000557562098</c:v>
                </c:pt>
                <c:pt idx="27">
                  <c:v>2.052675204757239</c:v>
                </c:pt>
                <c:pt idx="28">
                  <c:v>10.309418209186861</c:v>
                </c:pt>
                <c:pt idx="29">
                  <c:v>25.821009270267979</c:v>
                </c:pt>
              </c:numCache>
            </c:numRef>
          </c:val>
          <c:extLst>
            <c:ext xmlns:c16="http://schemas.microsoft.com/office/drawing/2014/chart" uri="{C3380CC4-5D6E-409C-BE32-E72D297353CC}">
              <c16:uniqueId val="{00000000-F1D8-43D8-A871-446693E5D3CE}"/>
            </c:ext>
          </c:extLst>
        </c:ser>
        <c:ser>
          <c:idx val="1"/>
          <c:order val="1"/>
          <c:tx>
            <c:strRef>
              <c:f>'graph 2016'!$D$6</c:f>
              <c:strCache>
                <c:ptCount val="1"/>
                <c:pt idx="0">
                  <c:v>ODA channelled through CSOs</c:v>
                </c:pt>
              </c:strCache>
            </c:strRef>
          </c:tx>
          <c:invertIfNegative val="0"/>
          <c:dLbls>
            <c:dLbl>
              <c:idx val="0"/>
              <c:layout>
                <c:manualLayout>
                  <c:x val="0"/>
                  <c:y val="-2.81484649737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D8-43D8-A871-446693E5D3CE}"/>
                </c:ext>
              </c:extLst>
            </c:dLbl>
            <c:dLbl>
              <c:idx val="1"/>
              <c:layout>
                <c:manualLayout>
                  <c:x val="0"/>
                  <c:y val="-2.7218640702795099E-2"/>
                </c:manualLayout>
              </c:layout>
              <c:tx>
                <c:rich>
                  <a:bodyPr/>
                  <a:lstStyle/>
                  <a:p>
                    <a:r>
                      <a:rPr lang="en-US"/>
                      <a:t>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D8-43D8-A871-446693E5D3CE}"/>
                </c:ext>
              </c:extLst>
            </c:dLbl>
            <c:dLbl>
              <c:idx val="2"/>
              <c:layout>
                <c:manualLayout>
                  <c:x val="0"/>
                  <c:y val="-3.85798008125697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D8-43D8-A871-446693E5D3CE}"/>
                </c:ext>
              </c:extLst>
            </c:dLbl>
            <c:dLbl>
              <c:idx val="3"/>
              <c:layout>
                <c:manualLayout>
                  <c:x val="0"/>
                  <c:y val="-4.1016790709380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D8-43D8-A871-446693E5D3CE}"/>
                </c:ext>
              </c:extLst>
            </c:dLbl>
            <c:dLbl>
              <c:idx val="4"/>
              <c:layout>
                <c:manualLayout>
                  <c:x val="0"/>
                  <c:y val="-4.29718444285372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D8-43D8-A871-446693E5D3CE}"/>
                </c:ext>
              </c:extLst>
            </c:dLbl>
            <c:dLbl>
              <c:idx val="5"/>
              <c:layout>
                <c:manualLayout>
                  <c:x val="0"/>
                  <c:y val="-4.7246003340491498E-2"/>
                </c:manualLayout>
              </c:layout>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D8-43D8-A871-446693E5D3CE}"/>
                </c:ext>
              </c:extLst>
            </c:dLbl>
            <c:dLbl>
              <c:idx val="6"/>
              <c:layout>
                <c:manualLayout>
                  <c:x val="0"/>
                  <c:y val="-5.82920544022906E-2"/>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1D8-43D8-A871-446693E5D3CE}"/>
                </c:ext>
              </c:extLst>
            </c:dLbl>
            <c:dLbl>
              <c:idx val="7"/>
              <c:layout>
                <c:manualLayout>
                  <c:x val="0"/>
                  <c:y val="-7.2870913863039802E-2"/>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D8-43D8-A871-446693E5D3CE}"/>
                </c:ext>
              </c:extLst>
            </c:dLbl>
            <c:dLbl>
              <c:idx val="8"/>
              <c:layout>
                <c:manualLayout>
                  <c:x val="0"/>
                  <c:y val="-3.74974946313529E-2"/>
                </c:manualLayout>
              </c:layout>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D8-43D8-A871-446693E5D3CE}"/>
                </c:ext>
              </c:extLst>
            </c:dLbl>
            <c:dLbl>
              <c:idx val="9"/>
              <c:layout>
                <c:manualLayout>
                  <c:x val="0"/>
                  <c:y val="-7.69895013123360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1D8-43D8-A871-446693E5D3CE}"/>
                </c:ext>
              </c:extLst>
            </c:dLbl>
            <c:dLbl>
              <c:idx val="10"/>
              <c:layout>
                <c:manualLayout>
                  <c:x val="0"/>
                  <c:y val="-8.2524218563588603E-2"/>
                </c:manualLayout>
              </c:layout>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D8-43D8-A871-446693E5D3CE}"/>
                </c:ext>
              </c:extLst>
            </c:dLbl>
            <c:dLbl>
              <c:idx val="11"/>
              <c:layout>
                <c:manualLayout>
                  <c:x val="-1.7139342857430901E-3"/>
                  <c:y val="-9.48575518969219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1D8-43D8-A871-446693E5D3CE}"/>
                </c:ext>
              </c:extLst>
            </c:dLbl>
            <c:dLbl>
              <c:idx val="12"/>
              <c:layout>
                <c:manualLayout>
                  <c:x val="0"/>
                  <c:y val="-0.102490813648294"/>
                </c:manualLayout>
              </c:layout>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1D8-43D8-A871-446693E5D3CE}"/>
                </c:ext>
              </c:extLst>
            </c:dLbl>
            <c:dLbl>
              <c:idx val="13"/>
              <c:layout>
                <c:manualLayout>
                  <c:x val="0"/>
                  <c:y val="-0.102594846098783"/>
                </c:manualLayout>
              </c:layout>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D8-43D8-A871-446693E5D3CE}"/>
                </c:ext>
              </c:extLst>
            </c:dLbl>
            <c:dLbl>
              <c:idx val="14"/>
              <c:layout>
                <c:manualLayout>
                  <c:x val="0"/>
                  <c:y val="-8.89937962300167E-2"/>
                </c:manualLayout>
              </c:layout>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1D8-43D8-A871-446693E5D3CE}"/>
                </c:ext>
              </c:extLst>
            </c:dLbl>
            <c:dLbl>
              <c:idx val="15"/>
              <c:layout>
                <c:manualLayout>
                  <c:x val="-1.7139655940975899E-3"/>
                  <c:y val="-9.4163400807775702E-2"/>
                </c:manualLayout>
              </c:layout>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1D8-43D8-A871-446693E5D3CE}"/>
                </c:ext>
              </c:extLst>
            </c:dLbl>
            <c:dLbl>
              <c:idx val="16"/>
              <c:layout>
                <c:manualLayout>
                  <c:x val="0"/>
                  <c:y val="-0.125041517537581"/>
                </c:manualLayout>
              </c:layout>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1D8-43D8-A871-446693E5D3CE}"/>
                </c:ext>
              </c:extLst>
            </c:dLbl>
            <c:dLbl>
              <c:idx val="17"/>
              <c:layout>
                <c:manualLayout>
                  <c:x val="0"/>
                  <c:y val="-0.131420901932713"/>
                </c:manualLayout>
              </c:layout>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1D8-43D8-A871-446693E5D3CE}"/>
                </c:ext>
              </c:extLst>
            </c:dLbl>
            <c:dLbl>
              <c:idx val="18"/>
              <c:layout>
                <c:manualLayout>
                  <c:x val="0"/>
                  <c:y val="-7.4269625387735599E-2"/>
                </c:manualLayout>
              </c:layout>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D8-43D8-A871-446693E5D3CE}"/>
                </c:ext>
              </c:extLst>
            </c:dLbl>
            <c:dLbl>
              <c:idx val="19"/>
              <c:layout>
                <c:manualLayout>
                  <c:x val="0"/>
                  <c:y val="-9.3088284418993097E-2"/>
                </c:manualLayout>
              </c:layout>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1D8-43D8-A871-446693E5D3CE}"/>
                </c:ext>
              </c:extLst>
            </c:dLbl>
            <c:dLbl>
              <c:idx val="20"/>
              <c:layout>
                <c:manualLayout>
                  <c:x val="0"/>
                  <c:y val="-0.12814149367692701"/>
                </c:manualLayout>
              </c:layout>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1D8-43D8-A871-446693E5D3CE}"/>
                </c:ext>
              </c:extLst>
            </c:dLbl>
            <c:dLbl>
              <c:idx val="21"/>
              <c:layout>
                <c:manualLayout>
                  <c:x val="0"/>
                  <c:y val="-0.18098138869005001"/>
                </c:manualLayout>
              </c:layout>
              <c:tx>
                <c:rich>
                  <a:bodyPr/>
                  <a:lstStyle/>
                  <a:p>
                    <a:r>
                      <a:rPr lang="en-US"/>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1D8-43D8-A871-446693E5D3CE}"/>
                </c:ext>
              </c:extLst>
            </c:dLbl>
            <c:dLbl>
              <c:idx val="22"/>
              <c:layout>
                <c:manualLayout>
                  <c:x val="-1.7139342857430901E-3"/>
                  <c:y val="-0.191904080171797"/>
                </c:manualLayout>
              </c:layout>
              <c:tx>
                <c:rich>
                  <a:bodyPr/>
                  <a:lstStyle/>
                  <a:p>
                    <a:r>
                      <a:rPr lang="en-US"/>
                      <a:t>25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D8-43D8-A871-446693E5D3CE}"/>
                </c:ext>
              </c:extLst>
            </c:dLbl>
            <c:dLbl>
              <c:idx val="23"/>
              <c:layout>
                <c:manualLayout>
                  <c:x val="0"/>
                  <c:y val="-0.182696492483894"/>
                </c:manualLayout>
              </c:layout>
              <c:tx>
                <c:rich>
                  <a:bodyPr/>
                  <a:lstStyle/>
                  <a:p>
                    <a:r>
                      <a:rPr lang="en-US"/>
                      <a:t>26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1D8-43D8-A871-446693E5D3CE}"/>
                </c:ext>
              </c:extLst>
            </c:dLbl>
            <c:dLbl>
              <c:idx val="24"/>
              <c:layout>
                <c:manualLayout>
                  <c:x val="0"/>
                  <c:y val="-0.18987497017418301"/>
                </c:manualLayout>
              </c:layout>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1D8-43D8-A871-446693E5D3CE}"/>
                </c:ext>
              </c:extLst>
            </c:dLbl>
            <c:dLbl>
              <c:idx val="25"/>
              <c:layout>
                <c:manualLayout>
                  <c:x val="0"/>
                  <c:y val="-0.16553256979241199"/>
                </c:manualLayout>
              </c:layout>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1D8-43D8-A871-446693E5D3CE}"/>
                </c:ext>
              </c:extLst>
            </c:dLbl>
            <c:dLbl>
              <c:idx val="26"/>
              <c:layout>
                <c:manualLayout>
                  <c:x val="0"/>
                  <c:y val="-0.16201908852302599"/>
                </c:manualLayout>
              </c:layout>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1D8-43D8-A871-446693E5D3CE}"/>
                </c:ext>
              </c:extLst>
            </c:dLbl>
            <c:dLbl>
              <c:idx val="27"/>
              <c:layout>
                <c:manualLayout>
                  <c:x val="0"/>
                  <c:y val="-0.21234168456215699"/>
                </c:manualLayout>
              </c:layout>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1D8-43D8-A871-446693E5D3CE}"/>
                </c:ext>
              </c:extLst>
            </c:dLbl>
            <c:dLbl>
              <c:idx val="28"/>
              <c:layout>
                <c:manualLayout>
                  <c:x val="1.70721297481861E-3"/>
                  <c:y val="-0.15888356000954401"/>
                </c:manualLayout>
              </c:layout>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1D8-43D8-A871-446693E5D3CE}"/>
                </c:ext>
              </c:extLst>
            </c:dLbl>
            <c:dLbl>
              <c:idx val="29"/>
              <c:layout>
                <c:manualLayout>
                  <c:x val="0"/>
                  <c:y val="-0.14291624910522599"/>
                </c:manualLayout>
              </c:layout>
              <c:tx>
                <c:rich>
                  <a:bodyPr/>
                  <a:lstStyle/>
                  <a:p>
                    <a:r>
                      <a:rPr lang="en-US"/>
                      <a:t>43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1D8-43D8-A871-446693E5D3C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2016'!$D$7:$D$36</c:f>
              <c:numCache>
                <c:formatCode>#,##0</c:formatCode>
                <c:ptCount val="30"/>
                <c:pt idx="0">
                  <c:v>0</c:v>
                </c:pt>
                <c:pt idx="1">
                  <c:v>0.36549498884885601</c:v>
                </c:pt>
                <c:pt idx="2">
                  <c:v>2.0870601379094249</c:v>
                </c:pt>
                <c:pt idx="3">
                  <c:v>2.1874777155051031</c:v>
                </c:pt>
                <c:pt idx="4">
                  <c:v>2.605051139475222</c:v>
                </c:pt>
                <c:pt idx="5">
                  <c:v>2.546669197236445</c:v>
                </c:pt>
                <c:pt idx="6">
                  <c:v>4.9421665518726767</c:v>
                </c:pt>
                <c:pt idx="7">
                  <c:v>6.7292812189585547</c:v>
                </c:pt>
                <c:pt idx="8">
                  <c:v>1.666961368576336</c:v>
                </c:pt>
                <c:pt idx="9">
                  <c:v>7.8983632352088327</c:v>
                </c:pt>
                <c:pt idx="10">
                  <c:v>7.8126040933127232</c:v>
                </c:pt>
                <c:pt idx="11">
                  <c:v>10.69905201829552</c:v>
                </c:pt>
                <c:pt idx="12">
                  <c:v>10.924630505255299</c:v>
                </c:pt>
                <c:pt idx="13">
                  <c:v>11.48355764661985</c:v>
                </c:pt>
                <c:pt idx="14">
                  <c:v>9.1025161568241106</c:v>
                </c:pt>
                <c:pt idx="15">
                  <c:v>9.0623074672941684</c:v>
                </c:pt>
                <c:pt idx="16">
                  <c:v>15.568190465684051</c:v>
                </c:pt>
                <c:pt idx="17">
                  <c:v>14.992673946091591</c:v>
                </c:pt>
                <c:pt idx="18">
                  <c:v>6.1606804848069876</c:v>
                </c:pt>
                <c:pt idx="19">
                  <c:v>10.13852356792543</c:v>
                </c:pt>
                <c:pt idx="20">
                  <c:v>15.803876082727079</c:v>
                </c:pt>
                <c:pt idx="21">
                  <c:v>23.2485187081408</c:v>
                </c:pt>
                <c:pt idx="22">
                  <c:v>24.8358204001219</c:v>
                </c:pt>
                <c:pt idx="23">
                  <c:v>23.050467683918932</c:v>
                </c:pt>
                <c:pt idx="24">
                  <c:v>23.92839628665298</c:v>
                </c:pt>
                <c:pt idx="25">
                  <c:v>19.89091234624609</c:v>
                </c:pt>
                <c:pt idx="26">
                  <c:v>20.102908781049369</c:v>
                </c:pt>
                <c:pt idx="27">
                  <c:v>26.8005857265135</c:v>
                </c:pt>
                <c:pt idx="28">
                  <c:v>19.56030189131506</c:v>
                </c:pt>
                <c:pt idx="29">
                  <c:v>16.81901823294217</c:v>
                </c:pt>
              </c:numCache>
            </c:numRef>
          </c:val>
          <c:extLst>
            <c:ext xmlns:c16="http://schemas.microsoft.com/office/drawing/2014/chart" uri="{C3380CC4-5D6E-409C-BE32-E72D297353CC}">
              <c16:uniqueId val="{0000001F-F1D8-43D8-A871-446693E5D3CE}"/>
            </c:ext>
          </c:extLst>
        </c:ser>
        <c:dLbls>
          <c:dLblPos val="ctr"/>
          <c:showLegendKey val="0"/>
          <c:showVal val="1"/>
          <c:showCatName val="0"/>
          <c:showSerName val="0"/>
          <c:showPercent val="0"/>
          <c:showBubbleSize val="0"/>
        </c:dLbls>
        <c:gapWidth val="150"/>
        <c:overlap val="100"/>
        <c:axId val="2071703912"/>
        <c:axId val="2071651608"/>
      </c:barChart>
      <c:catAx>
        <c:axId val="2071703912"/>
        <c:scaling>
          <c:orientation val="minMax"/>
        </c:scaling>
        <c:delete val="0"/>
        <c:axPos val="b"/>
        <c:numFmt formatCode="General" sourceLinked="0"/>
        <c:majorTickMark val="out"/>
        <c:minorTickMark val="none"/>
        <c:tickLblPos val="nextTo"/>
        <c:crossAx val="2071651608"/>
        <c:crosses val="autoZero"/>
        <c:auto val="1"/>
        <c:lblAlgn val="ctr"/>
        <c:lblOffset val="100"/>
        <c:noMultiLvlLbl val="0"/>
      </c:catAx>
      <c:valAx>
        <c:axId val="2071651608"/>
        <c:scaling>
          <c:orientation val="minMax"/>
          <c:max val="45"/>
          <c:min val="0"/>
        </c:scaling>
        <c:delete val="0"/>
        <c:axPos val="l"/>
        <c:majorGridlines/>
        <c:title>
          <c:tx>
            <c:rich>
              <a:bodyPr rot="-5400000" vert="horz"/>
              <a:lstStyle/>
              <a:p>
                <a:pPr>
                  <a:defRPr b="1"/>
                </a:pPr>
                <a:r>
                  <a:rPr lang="en-GB" b="1"/>
                  <a:t>% of bilatreal Aid</a:t>
                </a:r>
              </a:p>
            </c:rich>
          </c:tx>
          <c:overlay val="0"/>
        </c:title>
        <c:numFmt formatCode="#,##0" sourceLinked="1"/>
        <c:majorTickMark val="out"/>
        <c:minorTickMark val="none"/>
        <c:tickLblPos val="nextTo"/>
        <c:crossAx val="2071703912"/>
        <c:crosses val="autoZero"/>
        <c:crossBetween val="between"/>
        <c:majorUnit val="5"/>
      </c:valAx>
    </c:plotArea>
    <c:legend>
      <c:legendPos val="b"/>
      <c:layout>
        <c:manualLayout>
          <c:xMode val="edge"/>
          <c:yMode val="edge"/>
          <c:x val="0.30779817448192098"/>
          <c:y val="0.85227983598824397"/>
          <c:w val="0.39634394954362101"/>
          <c:h val="5.55542653942451E-2"/>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728679437458E-2"/>
          <c:y val="3.4109123456342101E-2"/>
          <c:w val="0.88433658479257005"/>
          <c:h val="0.61237393712882904"/>
        </c:manualLayout>
      </c:layout>
      <c:barChart>
        <c:barDir val="col"/>
        <c:grouping val="stacked"/>
        <c:varyColors val="0"/>
        <c:ser>
          <c:idx val="0"/>
          <c:order val="0"/>
          <c:tx>
            <c:strRef>
              <c:f>'graph 2016'!$C$6</c:f>
              <c:strCache>
                <c:ptCount val="1"/>
                <c:pt idx="0">
                  <c:v>ODA to CSOs</c:v>
                </c:pt>
              </c:strCache>
            </c:strRef>
          </c:tx>
          <c:invertIfNegative val="0"/>
          <c:dLbls>
            <c:delete val="1"/>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2016'!$C$7:$C$36</c:f>
              <c:numCache>
                <c:formatCode>#,##0</c:formatCode>
                <c:ptCount val="30"/>
                <c:pt idx="0">
                  <c:v>3.4741729220655597E-2</c:v>
                </c:pt>
                <c:pt idx="1">
                  <c:v>1.6184297997446211</c:v>
                </c:pt>
                <c:pt idx="2">
                  <c:v>0.27446578179126702</c:v>
                </c:pt>
                <c:pt idx="3">
                  <c:v>0.209208259819854</c:v>
                </c:pt>
                <c:pt idx="4">
                  <c:v>0.177467043456842</c:v>
                </c:pt>
                <c:pt idx="5">
                  <c:v>3.496548430586699</c:v>
                </c:pt>
                <c:pt idx="6">
                  <c:v>1.841172249327492</c:v>
                </c:pt>
                <c:pt idx="7">
                  <c:v>0.112718321065693</c:v>
                </c:pt>
                <c:pt idx="8">
                  <c:v>6.0667983839929081</c:v>
                </c:pt>
                <c:pt idx="9">
                  <c:v>6.8951375304666204E-2</c:v>
                </c:pt>
                <c:pt idx="10">
                  <c:v>0.37772192525370102</c:v>
                </c:pt>
                <c:pt idx="11">
                  <c:v>3.7812881072157099E-2</c:v>
                </c:pt>
                <c:pt idx="12">
                  <c:v>5.4171566869796101E-2</c:v>
                </c:pt>
                <c:pt idx="13">
                  <c:v>0.49789095954781698</c:v>
                </c:pt>
                <c:pt idx="14">
                  <c:v>3.9867351603359231</c:v>
                </c:pt>
                <c:pt idx="15">
                  <c:v>4.6960187435507477</c:v>
                </c:pt>
                <c:pt idx="16">
                  <c:v>2.7530368075608398</c:v>
                </c:pt>
                <c:pt idx="17">
                  <c:v>3.6190454533732082</c:v>
                </c:pt>
                <c:pt idx="18">
                  <c:v>12.696410811356211</c:v>
                </c:pt>
                <c:pt idx="19">
                  <c:v>10.97385039612344</c:v>
                </c:pt>
                <c:pt idx="20">
                  <c:v>6.5126436124720826</c:v>
                </c:pt>
                <c:pt idx="21">
                  <c:v>1.0848717649906601</c:v>
                </c:pt>
                <c:pt idx="22">
                  <c:v>5.9903912026661801E-3</c:v>
                </c:pt>
                <c:pt idx="23">
                  <c:v>3.2408619696936189</c:v>
                </c:pt>
                <c:pt idx="24">
                  <c:v>2.7125338998244048</c:v>
                </c:pt>
                <c:pt idx="25">
                  <c:v>7.340561719149032</c:v>
                </c:pt>
                <c:pt idx="26">
                  <c:v>8.6839000557562098</c:v>
                </c:pt>
                <c:pt idx="27">
                  <c:v>2.052675204757239</c:v>
                </c:pt>
                <c:pt idx="28">
                  <c:v>10.309418209186861</c:v>
                </c:pt>
                <c:pt idx="29">
                  <c:v>25.821009270267979</c:v>
                </c:pt>
              </c:numCache>
            </c:numRef>
          </c:val>
          <c:extLst>
            <c:ext xmlns:c16="http://schemas.microsoft.com/office/drawing/2014/chart" uri="{C3380CC4-5D6E-409C-BE32-E72D297353CC}">
              <c16:uniqueId val="{00000000-D0AD-4508-BCD1-F70254A54919}"/>
            </c:ext>
          </c:extLst>
        </c:ser>
        <c:ser>
          <c:idx val="1"/>
          <c:order val="1"/>
          <c:tx>
            <c:strRef>
              <c:f>'graph 2016'!$D$6</c:f>
              <c:strCache>
                <c:ptCount val="1"/>
                <c:pt idx="0">
                  <c:v>ODA channelled through CSOs</c:v>
                </c:pt>
              </c:strCache>
            </c:strRef>
          </c:tx>
          <c:invertIfNegative val="0"/>
          <c:dLbls>
            <c:dLbl>
              <c:idx val="0"/>
              <c:layout>
                <c:manualLayout>
                  <c:x val="0"/>
                  <c:y val="-2.81484649737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AD-4508-BCD1-F70254A54919}"/>
                </c:ext>
              </c:extLst>
            </c:dLbl>
            <c:dLbl>
              <c:idx val="1"/>
              <c:layout>
                <c:manualLayout>
                  <c:x val="0"/>
                  <c:y val="-2.7218640702795099E-2"/>
                </c:manualLayout>
              </c:layout>
              <c:tx>
                <c:rich>
                  <a:bodyPr/>
                  <a:lstStyle/>
                  <a:p>
                    <a:r>
                      <a:rPr lang="en-US"/>
                      <a:t>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AD-4508-BCD1-F70254A54919}"/>
                </c:ext>
              </c:extLst>
            </c:dLbl>
            <c:dLbl>
              <c:idx val="2"/>
              <c:layout>
                <c:manualLayout>
                  <c:x val="0"/>
                  <c:y val="-3.85798008125697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AD-4508-BCD1-F70254A54919}"/>
                </c:ext>
              </c:extLst>
            </c:dLbl>
            <c:dLbl>
              <c:idx val="3"/>
              <c:layout>
                <c:manualLayout>
                  <c:x val="0"/>
                  <c:y val="-4.10167907093805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AD-4508-BCD1-F70254A54919}"/>
                </c:ext>
              </c:extLst>
            </c:dLbl>
            <c:dLbl>
              <c:idx val="4"/>
              <c:layout>
                <c:manualLayout>
                  <c:x val="0"/>
                  <c:y val="-4.29718444285372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AD-4508-BCD1-F70254A54919}"/>
                </c:ext>
              </c:extLst>
            </c:dLbl>
            <c:dLbl>
              <c:idx val="5"/>
              <c:layout>
                <c:manualLayout>
                  <c:x val="0"/>
                  <c:y val="-4.7246003340491498E-2"/>
                </c:manualLayout>
              </c:layout>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AD-4508-BCD1-F70254A54919}"/>
                </c:ext>
              </c:extLst>
            </c:dLbl>
            <c:dLbl>
              <c:idx val="6"/>
              <c:layout>
                <c:manualLayout>
                  <c:x val="0"/>
                  <c:y val="-5.82920544022906E-2"/>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AD-4508-BCD1-F70254A54919}"/>
                </c:ext>
              </c:extLst>
            </c:dLbl>
            <c:dLbl>
              <c:idx val="7"/>
              <c:layout>
                <c:manualLayout>
                  <c:x val="0"/>
                  <c:y val="-7.2870913863039802E-2"/>
                </c:manualLayout>
              </c:layout>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0AD-4508-BCD1-F70254A54919}"/>
                </c:ext>
              </c:extLst>
            </c:dLbl>
            <c:dLbl>
              <c:idx val="8"/>
              <c:layout>
                <c:manualLayout>
                  <c:x val="0"/>
                  <c:y val="-3.74974946313529E-2"/>
                </c:manualLayout>
              </c:layout>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0AD-4508-BCD1-F70254A54919}"/>
                </c:ext>
              </c:extLst>
            </c:dLbl>
            <c:dLbl>
              <c:idx val="9"/>
              <c:layout>
                <c:manualLayout>
                  <c:x val="0"/>
                  <c:y val="-7.69895013123360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0AD-4508-BCD1-F70254A54919}"/>
                </c:ext>
              </c:extLst>
            </c:dLbl>
            <c:dLbl>
              <c:idx val="10"/>
              <c:layout>
                <c:manualLayout>
                  <c:x val="0"/>
                  <c:y val="-8.2524218563588603E-2"/>
                </c:manualLayout>
              </c:layout>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0AD-4508-BCD1-F70254A54919}"/>
                </c:ext>
              </c:extLst>
            </c:dLbl>
            <c:dLbl>
              <c:idx val="11"/>
              <c:layout>
                <c:manualLayout>
                  <c:x val="-1.7139342857430901E-3"/>
                  <c:y val="-9.48575518969219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0AD-4508-BCD1-F70254A54919}"/>
                </c:ext>
              </c:extLst>
            </c:dLbl>
            <c:dLbl>
              <c:idx val="12"/>
              <c:layout>
                <c:manualLayout>
                  <c:x val="0"/>
                  <c:y val="-0.102490813648294"/>
                </c:manualLayout>
              </c:layout>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AD-4508-BCD1-F70254A54919}"/>
                </c:ext>
              </c:extLst>
            </c:dLbl>
            <c:dLbl>
              <c:idx val="13"/>
              <c:layout>
                <c:manualLayout>
                  <c:x val="0"/>
                  <c:y val="-0.102594846098783"/>
                </c:manualLayout>
              </c:layout>
              <c:tx>
                <c:rich>
                  <a:bodyPr/>
                  <a:lstStyle/>
                  <a:p>
                    <a:r>
                      <a:rPr lang="en-US"/>
                      <a:t>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AD-4508-BCD1-F70254A54919}"/>
                </c:ext>
              </c:extLst>
            </c:dLbl>
            <c:dLbl>
              <c:idx val="14"/>
              <c:layout>
                <c:manualLayout>
                  <c:x val="0"/>
                  <c:y val="-8.89937962300167E-2"/>
                </c:manualLayout>
              </c:layout>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AD-4508-BCD1-F70254A54919}"/>
                </c:ext>
              </c:extLst>
            </c:dLbl>
            <c:dLbl>
              <c:idx val="15"/>
              <c:layout>
                <c:manualLayout>
                  <c:x val="-1.7139655940975899E-3"/>
                  <c:y val="-9.4163400807775702E-2"/>
                </c:manualLayout>
              </c:layout>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AD-4508-BCD1-F70254A54919}"/>
                </c:ext>
              </c:extLst>
            </c:dLbl>
            <c:dLbl>
              <c:idx val="16"/>
              <c:layout>
                <c:manualLayout>
                  <c:x val="0"/>
                  <c:y val="-0.125041517537581"/>
                </c:manualLayout>
              </c:layout>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AD-4508-BCD1-F70254A54919}"/>
                </c:ext>
              </c:extLst>
            </c:dLbl>
            <c:dLbl>
              <c:idx val="17"/>
              <c:layout>
                <c:manualLayout>
                  <c:x val="0"/>
                  <c:y val="-0.131420901932713"/>
                </c:manualLayout>
              </c:layout>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AD-4508-BCD1-F70254A54919}"/>
                </c:ext>
              </c:extLst>
            </c:dLbl>
            <c:dLbl>
              <c:idx val="18"/>
              <c:layout>
                <c:manualLayout>
                  <c:x val="0"/>
                  <c:y val="-7.4269625387735599E-2"/>
                </c:manualLayout>
              </c:layout>
              <c:tx>
                <c:rich>
                  <a:bodyPr/>
                  <a:lstStyle/>
                  <a:p>
                    <a:r>
                      <a:rPr lang="en-US"/>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AD-4508-BCD1-F70254A54919}"/>
                </c:ext>
              </c:extLst>
            </c:dLbl>
            <c:dLbl>
              <c:idx val="19"/>
              <c:layout>
                <c:manualLayout>
                  <c:x val="0"/>
                  <c:y val="-9.3088284418993097E-2"/>
                </c:manualLayout>
              </c:layout>
              <c:tx>
                <c:rich>
                  <a:bodyPr/>
                  <a:lstStyle/>
                  <a:p>
                    <a:r>
                      <a:rPr lang="en-US"/>
                      <a:t>21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0AD-4508-BCD1-F70254A54919}"/>
                </c:ext>
              </c:extLst>
            </c:dLbl>
            <c:dLbl>
              <c:idx val="20"/>
              <c:layout>
                <c:manualLayout>
                  <c:x val="0"/>
                  <c:y val="-0.12814149367692701"/>
                </c:manualLayout>
              </c:layout>
              <c:tx>
                <c:rich>
                  <a:bodyPr/>
                  <a:lstStyle/>
                  <a:p>
                    <a:r>
                      <a:rPr lang="en-US"/>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0AD-4508-BCD1-F70254A54919}"/>
                </c:ext>
              </c:extLst>
            </c:dLbl>
            <c:dLbl>
              <c:idx val="21"/>
              <c:layout>
                <c:manualLayout>
                  <c:x val="0"/>
                  <c:y val="-0.18098138869005001"/>
                </c:manualLayout>
              </c:layout>
              <c:tx>
                <c:rich>
                  <a:bodyPr/>
                  <a:lstStyle/>
                  <a:p>
                    <a:r>
                      <a:rPr lang="en-US"/>
                      <a:t>24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0AD-4508-BCD1-F70254A54919}"/>
                </c:ext>
              </c:extLst>
            </c:dLbl>
            <c:dLbl>
              <c:idx val="22"/>
              <c:layout>
                <c:manualLayout>
                  <c:x val="-1.7139342857430901E-3"/>
                  <c:y val="-0.191904080171797"/>
                </c:manualLayout>
              </c:layout>
              <c:tx>
                <c:rich>
                  <a:bodyPr/>
                  <a:lstStyle/>
                  <a:p>
                    <a:r>
                      <a:rPr lang="en-US"/>
                      <a:t>25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0AD-4508-BCD1-F70254A54919}"/>
                </c:ext>
              </c:extLst>
            </c:dLbl>
            <c:dLbl>
              <c:idx val="23"/>
              <c:layout>
                <c:manualLayout>
                  <c:x val="0"/>
                  <c:y val="-0.182696492483894"/>
                </c:manualLayout>
              </c:layout>
              <c:tx>
                <c:rich>
                  <a:bodyPr/>
                  <a:lstStyle/>
                  <a:p>
                    <a:r>
                      <a:rPr lang="en-US"/>
                      <a:t>26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0AD-4508-BCD1-F70254A54919}"/>
                </c:ext>
              </c:extLst>
            </c:dLbl>
            <c:dLbl>
              <c:idx val="24"/>
              <c:layout>
                <c:manualLayout>
                  <c:x val="0"/>
                  <c:y val="-0.18987497017418301"/>
                </c:manualLayout>
              </c:layout>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0AD-4508-BCD1-F70254A54919}"/>
                </c:ext>
              </c:extLst>
            </c:dLbl>
            <c:dLbl>
              <c:idx val="25"/>
              <c:layout>
                <c:manualLayout>
                  <c:x val="0"/>
                  <c:y val="-0.16553256979241199"/>
                </c:manualLayout>
              </c:layout>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0AD-4508-BCD1-F70254A54919}"/>
                </c:ext>
              </c:extLst>
            </c:dLbl>
            <c:dLbl>
              <c:idx val="26"/>
              <c:layout>
                <c:manualLayout>
                  <c:x val="0"/>
                  <c:y val="-0.16201908852302599"/>
                </c:manualLayout>
              </c:layout>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0AD-4508-BCD1-F70254A54919}"/>
                </c:ext>
              </c:extLst>
            </c:dLbl>
            <c:dLbl>
              <c:idx val="27"/>
              <c:layout>
                <c:manualLayout>
                  <c:x val="0"/>
                  <c:y val="-0.21234168456215699"/>
                </c:manualLayout>
              </c:layout>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0AD-4508-BCD1-F70254A54919}"/>
                </c:ext>
              </c:extLst>
            </c:dLbl>
            <c:dLbl>
              <c:idx val="28"/>
              <c:layout>
                <c:manualLayout>
                  <c:x val="1.70721297481861E-3"/>
                  <c:y val="-0.15888356000954401"/>
                </c:manualLayout>
              </c:layout>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0AD-4508-BCD1-F70254A54919}"/>
                </c:ext>
              </c:extLst>
            </c:dLbl>
            <c:dLbl>
              <c:idx val="29"/>
              <c:layout>
                <c:manualLayout>
                  <c:x val="0"/>
                  <c:y val="-0.14291624910522599"/>
                </c:manualLayout>
              </c:layout>
              <c:tx>
                <c:rich>
                  <a:bodyPr/>
                  <a:lstStyle/>
                  <a:p>
                    <a:r>
                      <a:rPr lang="en-US"/>
                      <a:t>43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0AD-4508-BCD1-F70254A54919}"/>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2016'!$B$7:$B$36</c:f>
              <c:strCache>
                <c:ptCount val="30"/>
                <c:pt idx="0">
                  <c:v>Greece</c:v>
                </c:pt>
                <c:pt idx="1">
                  <c:v>Japan</c:v>
                </c:pt>
                <c:pt idx="2">
                  <c:v>Korea</c:v>
                </c:pt>
                <c:pt idx="3">
                  <c:v>Hungary</c:v>
                </c:pt>
                <c:pt idx="4">
                  <c:v>France</c:v>
                </c:pt>
                <c:pt idx="5">
                  <c:v>Germany</c:v>
                </c:pt>
                <c:pt idx="6">
                  <c:v>Slovenia</c:v>
                </c:pt>
                <c:pt idx="7">
                  <c:v>Austria</c:v>
                </c:pt>
                <c:pt idx="8">
                  <c:v>Italy</c:v>
                </c:pt>
                <c:pt idx="9">
                  <c:v>Portugal</c:v>
                </c:pt>
                <c:pt idx="10">
                  <c:v>Poland</c:v>
                </c:pt>
                <c:pt idx="11">
                  <c:v>Spain</c:v>
                </c:pt>
                <c:pt idx="12">
                  <c:v>EU Institutions</c:v>
                </c:pt>
                <c:pt idx="13">
                  <c:v>Iceland</c:v>
                </c:pt>
                <c:pt idx="14">
                  <c:v>New Zealand</c:v>
                </c:pt>
                <c:pt idx="15">
                  <c:v>Australia</c:v>
                </c:pt>
                <c:pt idx="16">
                  <c:v>Finland</c:v>
                </c:pt>
                <c:pt idx="17">
                  <c:v>United Kingdom</c:v>
                </c:pt>
                <c:pt idx="18">
                  <c:v>Belgium</c:v>
                </c:pt>
                <c:pt idx="19">
                  <c:v>Denmark</c:v>
                </c:pt>
                <c:pt idx="20">
                  <c:v>Norway</c:v>
                </c:pt>
                <c:pt idx="21">
                  <c:v>Czech Republic</c:v>
                </c:pt>
                <c:pt idx="22">
                  <c:v>United States</c:v>
                </c:pt>
                <c:pt idx="23">
                  <c:v>Netherlands</c:v>
                </c:pt>
                <c:pt idx="24">
                  <c:v>Slovak Republic</c:v>
                </c:pt>
                <c:pt idx="25">
                  <c:v>Sweden</c:v>
                </c:pt>
                <c:pt idx="26">
                  <c:v>Switzerland</c:v>
                </c:pt>
                <c:pt idx="27">
                  <c:v>Canada</c:v>
                </c:pt>
                <c:pt idx="28">
                  <c:v>Luxembourg</c:v>
                </c:pt>
                <c:pt idx="29">
                  <c:v>Ireland</c:v>
                </c:pt>
              </c:strCache>
            </c:strRef>
          </c:cat>
          <c:val>
            <c:numRef>
              <c:f>'graph 2016'!$D$7:$D$36</c:f>
              <c:numCache>
                <c:formatCode>#,##0</c:formatCode>
                <c:ptCount val="30"/>
                <c:pt idx="0">
                  <c:v>0</c:v>
                </c:pt>
                <c:pt idx="1">
                  <c:v>0.36549498884885601</c:v>
                </c:pt>
                <c:pt idx="2">
                  <c:v>2.0870601379094249</c:v>
                </c:pt>
                <c:pt idx="3">
                  <c:v>2.1874777155051031</c:v>
                </c:pt>
                <c:pt idx="4">
                  <c:v>2.605051139475222</c:v>
                </c:pt>
                <c:pt idx="5">
                  <c:v>2.546669197236445</c:v>
                </c:pt>
                <c:pt idx="6">
                  <c:v>4.9421665518726767</c:v>
                </c:pt>
                <c:pt idx="7">
                  <c:v>6.7292812189585547</c:v>
                </c:pt>
                <c:pt idx="8">
                  <c:v>1.666961368576336</c:v>
                </c:pt>
                <c:pt idx="9">
                  <c:v>7.8983632352088327</c:v>
                </c:pt>
                <c:pt idx="10">
                  <c:v>7.8126040933127232</c:v>
                </c:pt>
                <c:pt idx="11">
                  <c:v>10.69905201829552</c:v>
                </c:pt>
                <c:pt idx="12">
                  <c:v>10.924630505255299</c:v>
                </c:pt>
                <c:pt idx="13">
                  <c:v>11.48355764661985</c:v>
                </c:pt>
                <c:pt idx="14">
                  <c:v>9.1025161568241106</c:v>
                </c:pt>
                <c:pt idx="15">
                  <c:v>9.0623074672941684</c:v>
                </c:pt>
                <c:pt idx="16">
                  <c:v>15.568190465684051</c:v>
                </c:pt>
                <c:pt idx="17">
                  <c:v>14.992673946091591</c:v>
                </c:pt>
                <c:pt idx="18">
                  <c:v>6.1606804848069876</c:v>
                </c:pt>
                <c:pt idx="19">
                  <c:v>10.13852356792543</c:v>
                </c:pt>
                <c:pt idx="20">
                  <c:v>15.803876082727079</c:v>
                </c:pt>
                <c:pt idx="21">
                  <c:v>23.2485187081408</c:v>
                </c:pt>
                <c:pt idx="22">
                  <c:v>24.8358204001219</c:v>
                </c:pt>
                <c:pt idx="23">
                  <c:v>23.050467683918932</c:v>
                </c:pt>
                <c:pt idx="24">
                  <c:v>23.92839628665298</c:v>
                </c:pt>
                <c:pt idx="25">
                  <c:v>19.89091234624609</c:v>
                </c:pt>
                <c:pt idx="26">
                  <c:v>20.102908781049369</c:v>
                </c:pt>
                <c:pt idx="27">
                  <c:v>26.8005857265135</c:v>
                </c:pt>
                <c:pt idx="28">
                  <c:v>19.56030189131506</c:v>
                </c:pt>
                <c:pt idx="29">
                  <c:v>16.81901823294217</c:v>
                </c:pt>
              </c:numCache>
            </c:numRef>
          </c:val>
          <c:extLst>
            <c:ext xmlns:c16="http://schemas.microsoft.com/office/drawing/2014/chart" uri="{C3380CC4-5D6E-409C-BE32-E72D297353CC}">
              <c16:uniqueId val="{0000001F-D0AD-4508-BCD1-F70254A54919}"/>
            </c:ext>
          </c:extLst>
        </c:ser>
        <c:dLbls>
          <c:dLblPos val="ctr"/>
          <c:showLegendKey val="0"/>
          <c:showVal val="1"/>
          <c:showCatName val="0"/>
          <c:showSerName val="0"/>
          <c:showPercent val="0"/>
          <c:showBubbleSize val="0"/>
        </c:dLbls>
        <c:gapWidth val="150"/>
        <c:overlap val="100"/>
        <c:axId val="2116982840"/>
        <c:axId val="2116985848"/>
      </c:barChart>
      <c:catAx>
        <c:axId val="2116982840"/>
        <c:scaling>
          <c:orientation val="minMax"/>
        </c:scaling>
        <c:delete val="0"/>
        <c:axPos val="b"/>
        <c:numFmt formatCode="General" sourceLinked="0"/>
        <c:majorTickMark val="out"/>
        <c:minorTickMark val="none"/>
        <c:tickLblPos val="nextTo"/>
        <c:crossAx val="2116985848"/>
        <c:crosses val="autoZero"/>
        <c:auto val="1"/>
        <c:lblAlgn val="ctr"/>
        <c:lblOffset val="100"/>
        <c:noMultiLvlLbl val="0"/>
      </c:catAx>
      <c:valAx>
        <c:axId val="2116985848"/>
        <c:scaling>
          <c:orientation val="minMax"/>
          <c:max val="45"/>
          <c:min val="0"/>
        </c:scaling>
        <c:delete val="0"/>
        <c:axPos val="l"/>
        <c:majorGridlines/>
        <c:title>
          <c:tx>
            <c:rich>
              <a:bodyPr rot="-5400000" vert="horz"/>
              <a:lstStyle/>
              <a:p>
                <a:pPr>
                  <a:defRPr b="1"/>
                </a:pPr>
                <a:r>
                  <a:rPr lang="en-GB" b="1"/>
                  <a:t>% of bilatreal Aid</a:t>
                </a:r>
              </a:p>
            </c:rich>
          </c:tx>
          <c:overlay val="0"/>
        </c:title>
        <c:numFmt formatCode="#,##0" sourceLinked="1"/>
        <c:majorTickMark val="out"/>
        <c:minorTickMark val="none"/>
        <c:tickLblPos val="nextTo"/>
        <c:crossAx val="2116982840"/>
        <c:crosses val="autoZero"/>
        <c:crossBetween val="between"/>
        <c:majorUnit val="5"/>
      </c:valAx>
    </c:plotArea>
    <c:legend>
      <c:legendPos val="b"/>
      <c:layout>
        <c:manualLayout>
          <c:xMode val="edge"/>
          <c:yMode val="edge"/>
          <c:x val="0.30779817448192098"/>
          <c:y val="0.85227983598824397"/>
          <c:w val="0.39634394954362101"/>
          <c:h val="5.55542653942451E-2"/>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6.6908011441952103E-2"/>
          <c:y val="4.46885833668791E-2"/>
          <c:w val="0.874187043445117"/>
          <c:h val="0.72260852330215797"/>
        </c:manualLayout>
      </c:layout>
      <c:areaChart>
        <c:grouping val="stacked"/>
        <c:varyColors val="0"/>
        <c:ser>
          <c:idx val="12"/>
          <c:order val="0"/>
          <c:tx>
            <c:strRef>
              <c:f>'DAC Members'!$M$138</c:f>
              <c:strCache>
                <c:ptCount val="1"/>
                <c:pt idx="0">
                  <c:v>Unspecified location</c:v>
                </c:pt>
              </c:strCache>
            </c:strRef>
          </c:tx>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Members'!$N$138:$T$138</c:f>
              <c:numCache>
                <c:formatCode>0</c:formatCode>
                <c:ptCount val="7"/>
                <c:pt idx="0">
                  <c:v>1309.3141416422311</c:v>
                </c:pt>
                <c:pt idx="1">
                  <c:v>972.00257530816657</c:v>
                </c:pt>
                <c:pt idx="2">
                  <c:v>892.56546157927164</c:v>
                </c:pt>
                <c:pt idx="3">
                  <c:v>942.46652654830302</c:v>
                </c:pt>
                <c:pt idx="4">
                  <c:v>999.40012800780789</c:v>
                </c:pt>
                <c:pt idx="5">
                  <c:v>421.70114791497821</c:v>
                </c:pt>
                <c:pt idx="6">
                  <c:v>339.78901243109192</c:v>
                </c:pt>
              </c:numCache>
            </c:numRef>
          </c:val>
          <c:extLst>
            <c:ext xmlns:c16="http://schemas.microsoft.com/office/drawing/2014/chart" uri="{C3380CC4-5D6E-409C-BE32-E72D297353CC}">
              <c16:uniqueId val="{00000000-17A3-455D-8477-814C2CFB4207}"/>
            </c:ext>
          </c:extLst>
        </c:ser>
        <c:ser>
          <c:idx val="15"/>
          <c:order val="1"/>
          <c:tx>
            <c:strRef>
              <c:f>'DAC Members'!$M$139</c:f>
              <c:strCache>
                <c:ptCount val="1"/>
                <c:pt idx="0">
                  <c:v>International CSO</c:v>
                </c:pt>
              </c:strCache>
            </c:strRef>
          </c:tx>
          <c:spPr>
            <a:solidFill>
              <a:schemeClr val="tx2">
                <a:lumMod val="50000"/>
              </a:schemeClr>
            </a:solidFill>
          </c:spPr>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Members'!$N$139:$T$139</c:f>
              <c:numCache>
                <c:formatCode>0</c:formatCode>
                <c:ptCount val="7"/>
                <c:pt idx="0">
                  <c:v>2755.9174547003299</c:v>
                </c:pt>
                <c:pt idx="1">
                  <c:v>3322.3634586022258</c:v>
                </c:pt>
                <c:pt idx="2">
                  <c:v>3463.7496977700021</c:v>
                </c:pt>
                <c:pt idx="3">
                  <c:v>3832.205366422274</c:v>
                </c:pt>
                <c:pt idx="4">
                  <c:v>4079.5857619908138</c:v>
                </c:pt>
                <c:pt idx="5">
                  <c:v>4456.2814638372229</c:v>
                </c:pt>
                <c:pt idx="6">
                  <c:v>4760.313150991713</c:v>
                </c:pt>
              </c:numCache>
            </c:numRef>
          </c:val>
          <c:extLst>
            <c:ext xmlns:c16="http://schemas.microsoft.com/office/drawing/2014/chart" uri="{C3380CC4-5D6E-409C-BE32-E72D297353CC}">
              <c16:uniqueId val="{00000001-17A3-455D-8477-814C2CFB4207}"/>
            </c:ext>
          </c:extLst>
        </c:ser>
        <c:ser>
          <c:idx val="13"/>
          <c:order val="2"/>
          <c:tx>
            <c:strRef>
              <c:f>'DAC Members'!$M$140</c:f>
              <c:strCache>
                <c:ptCount val="1"/>
                <c:pt idx="0">
                  <c:v>Donor country-based CSO</c:v>
                </c:pt>
              </c:strCache>
            </c:strRef>
          </c:tx>
          <c:spPr>
            <a:solidFill>
              <a:schemeClr val="accent1">
                <a:lumMod val="75000"/>
              </a:schemeClr>
            </a:solidFill>
          </c:spPr>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Members'!$N$140:$T$140</c:f>
              <c:numCache>
                <c:formatCode>0</c:formatCode>
                <c:ptCount val="7"/>
                <c:pt idx="0">
                  <c:v>12335.9397623149</c:v>
                </c:pt>
                <c:pt idx="1">
                  <c:v>12293.34340532951</c:v>
                </c:pt>
                <c:pt idx="2">
                  <c:v>11851.038061388779</c:v>
                </c:pt>
                <c:pt idx="3">
                  <c:v>11670.197019348991</c:v>
                </c:pt>
                <c:pt idx="4">
                  <c:v>12437.196286807941</c:v>
                </c:pt>
                <c:pt idx="5">
                  <c:v>13455.98544669596</c:v>
                </c:pt>
                <c:pt idx="6">
                  <c:v>13433.28719500684</c:v>
                </c:pt>
              </c:numCache>
            </c:numRef>
          </c:val>
          <c:extLst>
            <c:ext xmlns:c16="http://schemas.microsoft.com/office/drawing/2014/chart" uri="{C3380CC4-5D6E-409C-BE32-E72D297353CC}">
              <c16:uniqueId val="{00000002-17A3-455D-8477-814C2CFB4207}"/>
            </c:ext>
          </c:extLst>
        </c:ser>
        <c:ser>
          <c:idx val="14"/>
          <c:order val="3"/>
          <c:tx>
            <c:strRef>
              <c:f>'DAC Members'!$M$141</c:f>
              <c:strCache>
                <c:ptCount val="1"/>
                <c:pt idx="0">
                  <c:v>Developing country-based CSO</c:v>
                </c:pt>
              </c:strCache>
            </c:strRef>
          </c:tx>
          <c:spPr>
            <a:solidFill>
              <a:schemeClr val="accent1">
                <a:lumMod val="60000"/>
                <a:lumOff val="40000"/>
              </a:schemeClr>
            </a:solidFill>
          </c:spPr>
          <c:cat>
            <c:numRef>
              <c:f>'DAC Members'!$N$137:$T$137</c:f>
              <c:numCache>
                <c:formatCode>0</c:formatCode>
                <c:ptCount val="7"/>
                <c:pt idx="0">
                  <c:v>2010</c:v>
                </c:pt>
                <c:pt idx="1">
                  <c:v>2011</c:v>
                </c:pt>
                <c:pt idx="2">
                  <c:v>2012</c:v>
                </c:pt>
                <c:pt idx="3">
                  <c:v>2013</c:v>
                </c:pt>
                <c:pt idx="4">
                  <c:v>2014</c:v>
                </c:pt>
                <c:pt idx="5">
                  <c:v>2015</c:v>
                </c:pt>
                <c:pt idx="6">
                  <c:v>2016</c:v>
                </c:pt>
              </c:numCache>
            </c:numRef>
          </c:cat>
          <c:val>
            <c:numRef>
              <c:f>'DAC Members'!$N$141:$T$141</c:f>
              <c:numCache>
                <c:formatCode>0</c:formatCode>
                <c:ptCount val="7"/>
                <c:pt idx="0">
                  <c:v>997.97093918658823</c:v>
                </c:pt>
                <c:pt idx="1">
                  <c:v>1105.17144193442</c:v>
                </c:pt>
                <c:pt idx="2">
                  <c:v>1205.5414661315649</c:v>
                </c:pt>
                <c:pt idx="3">
                  <c:v>1426.971678014927</c:v>
                </c:pt>
                <c:pt idx="4">
                  <c:v>1414.4064260383291</c:v>
                </c:pt>
                <c:pt idx="5">
                  <c:v>1338.097730982334</c:v>
                </c:pt>
                <c:pt idx="6">
                  <c:v>1234.1400762731689</c:v>
                </c:pt>
              </c:numCache>
            </c:numRef>
          </c:val>
          <c:extLst>
            <c:ext xmlns:c16="http://schemas.microsoft.com/office/drawing/2014/chart" uri="{C3380CC4-5D6E-409C-BE32-E72D297353CC}">
              <c16:uniqueId val="{00000003-17A3-455D-8477-814C2CFB4207}"/>
            </c:ext>
          </c:extLst>
        </c:ser>
        <c:dLbls>
          <c:showLegendKey val="0"/>
          <c:showVal val="0"/>
          <c:showCatName val="0"/>
          <c:showSerName val="0"/>
          <c:showPercent val="0"/>
          <c:showBubbleSize val="0"/>
        </c:dLbls>
        <c:axId val="2071771544"/>
        <c:axId val="2071799512"/>
      </c:areaChart>
      <c:catAx>
        <c:axId val="2071771544"/>
        <c:scaling>
          <c:orientation val="minMax"/>
        </c:scaling>
        <c:delete val="0"/>
        <c:axPos val="b"/>
        <c:numFmt formatCode="0" sourceLinked="1"/>
        <c:majorTickMark val="out"/>
        <c:minorTickMark val="none"/>
        <c:tickLblPos val="nextTo"/>
        <c:txPr>
          <a:bodyPr/>
          <a:lstStyle/>
          <a:p>
            <a:pPr>
              <a:defRPr sz="1100"/>
            </a:pPr>
            <a:endParaRPr lang="en-US"/>
          </a:p>
        </c:txPr>
        <c:crossAx val="2071799512"/>
        <c:crosses val="autoZero"/>
        <c:auto val="1"/>
        <c:lblAlgn val="ctr"/>
        <c:lblOffset val="100"/>
        <c:noMultiLvlLbl val="0"/>
      </c:catAx>
      <c:valAx>
        <c:axId val="2071799512"/>
        <c:scaling>
          <c:orientation val="minMax"/>
        </c:scaling>
        <c:delete val="0"/>
        <c:axPos val="l"/>
        <c:majorGridlines/>
        <c:numFmt formatCode="0" sourceLinked="1"/>
        <c:majorTickMark val="out"/>
        <c:minorTickMark val="none"/>
        <c:tickLblPos val="nextTo"/>
        <c:txPr>
          <a:bodyPr/>
          <a:lstStyle/>
          <a:p>
            <a:pPr>
              <a:defRPr sz="1100"/>
            </a:pPr>
            <a:endParaRPr lang="en-US"/>
          </a:p>
        </c:txPr>
        <c:crossAx val="2071771544"/>
        <c:crosses val="autoZero"/>
        <c:crossBetween val="midCat"/>
        <c:dispUnits>
          <c:builtInUnit val="thousands"/>
        </c:dispUnits>
      </c:valAx>
    </c:plotArea>
    <c:legend>
      <c:legendPos val="b"/>
      <c:layout>
        <c:manualLayout>
          <c:xMode val="edge"/>
          <c:yMode val="edge"/>
          <c:x val="9.5257606688052901E-2"/>
          <c:y val="0.86438488339387698"/>
          <c:w val="0.86234768084819402"/>
          <c:h val="0.111476046038992"/>
        </c:manualLayout>
      </c:layout>
      <c:overlay val="0"/>
      <c:txPr>
        <a:bodyPr/>
        <a:lstStyle/>
        <a:p>
          <a:pPr>
            <a:defRPr sz="1100"/>
          </a:pPr>
          <a:endParaRPr lang="en-US"/>
        </a:p>
      </c:txPr>
    </c:legend>
    <c:plotVisOnly val="1"/>
    <c:dispBlanksAs val="gap"/>
    <c:showDLblsOverMax val="0"/>
  </c:chart>
  <c:spPr>
    <a:noFill/>
    <a:ln>
      <a:noFill/>
    </a:ln>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8-01-31T10:22:30.638" idx="3">
    <p:pos x="5598" y="7"/>
    <p:text>Lovely!!!</p:text>
  </p:cm>
</p:cmLst>
</file>

<file path=ppt/drawings/drawing1.xml><?xml version="1.0" encoding="utf-8"?>
<c:userShapes xmlns:c="http://schemas.openxmlformats.org/drawingml/2006/chart">
  <cdr:relSizeAnchor xmlns:cdr="http://schemas.openxmlformats.org/drawingml/2006/chartDrawing">
    <cdr:from>
      <cdr:x>0.28144</cdr:x>
      <cdr:y>0.90553</cdr:y>
    </cdr:from>
    <cdr:to>
      <cdr:x>0.78297</cdr:x>
      <cdr:y>0.96774</cdr:y>
    </cdr:to>
    <cdr:sp macro="" textlink="">
      <cdr:nvSpPr>
        <cdr:cNvPr id="2" name="TextBox 1"/>
        <cdr:cNvSpPr txBox="1"/>
      </cdr:nvSpPr>
      <cdr:spPr>
        <a:xfrm xmlns:a="http://schemas.openxmlformats.org/drawingml/2006/main">
          <a:off x="2502475" y="4694789"/>
          <a:ext cx="4459468" cy="322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solidFill>
                <a:schemeClr val="tx1"/>
              </a:solidFill>
            </a:rPr>
            <a:t>the value at each bar equals the sum of aid to</a:t>
          </a:r>
          <a:r>
            <a:rPr lang="en-GB" sz="1000" baseline="0" dirty="0">
              <a:solidFill>
                <a:schemeClr val="tx1"/>
              </a:solidFill>
            </a:rPr>
            <a:t> and through NGOs (%)</a:t>
          </a:r>
          <a:endParaRPr lang="en-GB" sz="1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0.28144</cdr:x>
      <cdr:y>0.90553</cdr:y>
    </cdr:from>
    <cdr:to>
      <cdr:x>0.78297</cdr:x>
      <cdr:y>0.96774</cdr:y>
    </cdr:to>
    <cdr:sp macro="" textlink="">
      <cdr:nvSpPr>
        <cdr:cNvPr id="2" name="TextBox 1"/>
        <cdr:cNvSpPr txBox="1"/>
      </cdr:nvSpPr>
      <cdr:spPr>
        <a:xfrm xmlns:a="http://schemas.openxmlformats.org/drawingml/2006/main">
          <a:off x="2502475" y="4694789"/>
          <a:ext cx="4459468" cy="3225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solidFill>
                <a:schemeClr val="tx1"/>
              </a:solidFill>
            </a:rPr>
            <a:t>the value at each bar equals the sum of aid to</a:t>
          </a:r>
          <a:r>
            <a:rPr lang="en-GB" sz="1000" baseline="0" dirty="0">
              <a:solidFill>
                <a:schemeClr val="tx1"/>
              </a:solidFill>
            </a:rPr>
            <a:t> and through NGOs (%)</a:t>
          </a:r>
          <a:endParaRPr lang="en-GB" sz="1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C69CE7B-9DED-CC45-B12B-C4DE49D23BD3}" type="datetimeFigureOut">
              <a:rPr lang="en-US" smtClean="0"/>
              <a:t>12/6/2018</a:t>
            </a:fld>
            <a:endParaRPr lang="en-CA"/>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AB6B31CA-CD43-5549-9FC8-81F033F31CE5}" type="slidenum">
              <a:rPr lang="en-CA" smtClean="0"/>
              <a:t>‹#›</a:t>
            </a:fld>
            <a:endParaRPr lang="en-CA"/>
          </a:p>
        </p:txBody>
      </p:sp>
    </p:spTree>
    <p:extLst>
      <p:ext uri="{BB962C8B-B14F-4D97-AF65-F5344CB8AC3E}">
        <p14:creationId xmlns:p14="http://schemas.microsoft.com/office/powerpoint/2010/main" val="4110202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F1208CD3-DA68-403A-A290-8175C73FFEFA}" type="datetimeFigureOut">
              <a:rPr lang="en-GB" smtClean="0"/>
              <a:t>06/12/2018</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84A25FA-4B56-44B7-A899-7DCDEBEE536E}" type="slidenum">
              <a:rPr lang="en-GB" smtClean="0"/>
              <a:t>‹#›</a:t>
            </a:fld>
            <a:endParaRPr lang="en-GB"/>
          </a:p>
        </p:txBody>
      </p:sp>
    </p:spTree>
    <p:extLst>
      <p:ext uri="{BB962C8B-B14F-4D97-AF65-F5344CB8AC3E}">
        <p14:creationId xmlns:p14="http://schemas.microsoft.com/office/powerpoint/2010/main" val="992355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0</a:t>
            </a:fld>
            <a:endParaRPr lang="en-GB"/>
          </a:p>
        </p:txBody>
      </p:sp>
    </p:spTree>
    <p:extLst>
      <p:ext uri="{BB962C8B-B14F-4D97-AF65-F5344CB8AC3E}">
        <p14:creationId xmlns:p14="http://schemas.microsoft.com/office/powerpoint/2010/main" val="9258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As of Nov. 23, 23 DAC</a:t>
            </a:r>
            <a:r>
              <a:rPr lang="en-GB" baseline="0" dirty="0"/>
              <a:t> members had completed the online questionnaire. Out of 30 total DAC members invited to respond. I.E. 67%</a:t>
            </a:r>
            <a:endParaRPr lang="en-GB" dirty="0"/>
          </a:p>
          <a:p>
            <a:pPr marL="171450" indent="-171450">
              <a:buFont typeface="Arial"/>
              <a:buChar char="•"/>
            </a:pPr>
            <a:r>
              <a:rPr lang="en-GB" baseline="0" dirty="0"/>
              <a:t>Many IDG members, past and present.</a:t>
            </a:r>
          </a:p>
          <a:p>
            <a:pPr marL="171450" indent="-171450">
              <a:buFont typeface="Arial"/>
              <a:buChar char="•"/>
            </a:pPr>
            <a:r>
              <a:rPr lang="en-GB" baseline="0" dirty="0"/>
              <a:t>A number submitted by the Nov. 9 deadline.</a:t>
            </a:r>
          </a:p>
          <a:p>
            <a:pPr marL="171450" indent="-171450">
              <a:buFont typeface="Arial"/>
              <a:buChar char="•"/>
            </a:pPr>
            <a:r>
              <a:rPr lang="en-GB" baseline="0" dirty="0"/>
              <a:t>Thank you. </a:t>
            </a:r>
          </a:p>
          <a:p>
            <a:pPr marL="171450" indent="-171450">
              <a:buFont typeface="Arial"/>
              <a:buChar char="•"/>
            </a:pPr>
            <a:r>
              <a:rPr lang="en-GB" baseline="0" dirty="0"/>
              <a:t>With others we’ve done some follow-up to answer any questions they had and encourage submission.</a:t>
            </a:r>
          </a:p>
          <a:p>
            <a:pPr marL="171450" indent="-171450">
              <a:buFont typeface="Arial"/>
              <a:buChar char="•"/>
            </a:pPr>
            <a:r>
              <a:rPr lang="en-GB" baseline="0" dirty="0"/>
              <a:t>We expect to have responses from virtually all DAC members by the end of the month. </a:t>
            </a:r>
          </a:p>
          <a:p>
            <a:pPr marL="171450" indent="-171450">
              <a:buFont typeface="Arial"/>
              <a:buChar char="•"/>
            </a:pPr>
            <a:r>
              <a:rPr lang="en-GB" baseline="0" dirty="0"/>
              <a:t>Analysis of the survey findings will begin in earnest in December, into 2019.</a:t>
            </a:r>
          </a:p>
          <a:p>
            <a:pPr marL="171450" indent="-171450">
              <a:buFont typeface="Arial"/>
              <a:buChar char="•"/>
            </a:pPr>
            <a:r>
              <a:rPr lang="en-GB" baseline="0" dirty="0"/>
              <a:t>For now we’ll share a few VERY PRELIMNARY findings of interest. Some more surprising, some less.</a:t>
            </a:r>
          </a:p>
          <a:p>
            <a:pPr marL="171450" indent="-171450">
              <a:buFont typeface="Arial"/>
              <a:buChar char="•"/>
            </a:pPr>
            <a:r>
              <a:rPr lang="en-GB" baseline="0" dirty="0"/>
              <a:t>[NB Findings are based on 17 submissions as of Nov. 15 only]</a:t>
            </a:r>
          </a:p>
        </p:txBody>
      </p:sp>
      <p:sp>
        <p:nvSpPr>
          <p:cNvPr id="4" name="Slide Number Placeholder 3"/>
          <p:cNvSpPr>
            <a:spLocks noGrp="1"/>
          </p:cNvSpPr>
          <p:nvPr>
            <p:ph type="sldNum" sz="quarter" idx="10"/>
          </p:nvPr>
        </p:nvSpPr>
        <p:spPr/>
        <p:txBody>
          <a:bodyPr/>
          <a:lstStyle/>
          <a:p>
            <a:fld id="{E73740E6-37AF-48CC-BFA3-958B7B1E0140}" type="slidenum">
              <a:rPr lang="en-GB" smtClean="0"/>
              <a:t>9</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I’m going</a:t>
            </a:r>
            <a:r>
              <a:rPr lang="en-CA" baseline="0" dirty="0"/>
              <a:t> to share a few preliminary findings of interest from the study. The figures provided are not definitive as not all responses are in yet. Just sharing figures. We will find ways to make presentation more interesting in the study report itself.</a:t>
            </a:r>
          </a:p>
          <a:p>
            <a:pPr marL="171450" indent="-171450">
              <a:buFontTx/>
              <a:buChar char="-"/>
            </a:pPr>
            <a:r>
              <a:rPr lang="en-CA" baseline="0" dirty="0"/>
              <a:t>No surprise here, 100% of respondents support DAC country CSOs. Also no surprise that almost all (94%) support international (or regional) CSOs. A large portion, just over 4/5s (83%) also support partner country CSOs. So over 15% are not!</a:t>
            </a:r>
          </a:p>
          <a:p>
            <a:pPr marL="171450" indent="-171450">
              <a:buFontTx/>
              <a:buChar char="-"/>
            </a:pPr>
            <a:r>
              <a:rPr lang="en-CA" baseline="0" dirty="0"/>
              <a:t>A much smaller, though not insignificant portion of 35% support informal or ad hoc associations or movements in partner countries. </a:t>
            </a:r>
          </a:p>
          <a:p>
            <a:pPr marL="171450" indent="-171450">
              <a:buFontTx/>
              <a:buChar char="-"/>
            </a:pPr>
            <a:r>
              <a:rPr lang="en-CA" baseline="0" dirty="0"/>
              <a:t>QUESTION FOR IDG: Any reflections on this? What is your interpretation, e.g. 35% is lower than you’d expect? Higher? Expect it to increase in coming years? </a:t>
            </a:r>
          </a:p>
          <a:p>
            <a:pPr marL="171450" indent="-171450">
              <a:buFontTx/>
              <a:buChar char="-"/>
            </a:pPr>
            <a:r>
              <a:rPr lang="en-CA" baseline="0" dirty="0"/>
              <a:t>Possibly, may be an increase, reflecting DAC members’ attempts to diversify their support beyond the usual suspects? Though we don’t have a baseline on this question so difficult to say. This is the case for a number of questions in this survey that were not in the 2010 survey.</a:t>
            </a:r>
          </a:p>
          <a:p>
            <a:pPr marL="171450" indent="-171450">
              <a:buFontTx/>
              <a:buChar char="-"/>
            </a:pPr>
            <a:r>
              <a:rPr lang="en-CA" baseline="0" dirty="0"/>
              <a:t>Note from here on, unless indicated otherwise, the % means the % of DAC members who responded that they are doing this X, Y or Z thing. </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10</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a:t>The highest proportion of respondents (close to ¾, or 71%) chose strengthening CS in partner countries as a main objective for their CSO support and engagement. This is in keeping with what is recommended in the DAC Partnering with CS 12 lessons.</a:t>
            </a:r>
          </a:p>
          <a:p>
            <a:pPr marL="171450" indent="-171450">
              <a:buFontTx/>
              <a:buChar char="-"/>
            </a:pPr>
            <a:r>
              <a:rPr lang="en-CA" baseline="0" dirty="0"/>
              <a:t>Equally, almost ¾ selected that their support is aimed at reaching a service delivery objective. Fewer, less than 2/3 (59%) selected reaching rights and democracy objective.</a:t>
            </a:r>
          </a:p>
          <a:p>
            <a:pPr marL="171450" indent="-171450">
              <a:buFontTx/>
              <a:buChar char="-"/>
            </a:pPr>
            <a:r>
              <a:rPr lang="en-CA" baseline="0" dirty="0"/>
              <a:t>I’m not sure the survey will tell us this, we might need to follow up with respondents to unpack this a bit. Are DAC members working to strengthen CS in partner countries via service delivery? </a:t>
            </a:r>
          </a:p>
          <a:p>
            <a:pPr marL="171450" indent="-171450">
              <a:buFontTx/>
              <a:buChar char="-"/>
            </a:pPr>
            <a:r>
              <a:rPr lang="en-CA" baseline="0" dirty="0"/>
              <a:t>QUESTION FOR IDG: Do these findings reflect your objectives? </a:t>
            </a:r>
          </a:p>
          <a:p>
            <a:pPr marL="171450" indent="-171450">
              <a:buFontTx/>
              <a:buChar char="-"/>
            </a:pPr>
            <a:r>
              <a:rPr lang="en-CA" baseline="0" dirty="0"/>
              <a:t>Almost half (47%) selected enhancing the capacity of partner country CSOs as an objective. The same proportion selected enhancing capacity of their own country CSOs as an objective. I find this interesting.</a:t>
            </a:r>
          </a:p>
          <a:p>
            <a:pPr marL="171450" indent="-171450">
              <a:buFontTx/>
              <a:buChar char="-"/>
            </a:pPr>
            <a:r>
              <a:rPr lang="en-CA" baseline="0" dirty="0"/>
              <a:t>QUESTION FOR IDG: Is this an objective that DAC members would like to be more explicit about going forward? </a:t>
            </a:r>
          </a:p>
          <a:p>
            <a:pPr marL="171450" indent="-171450">
              <a:buFontTx/>
              <a:buChar char="-"/>
            </a:pPr>
            <a:r>
              <a:rPr lang="en-CA" baseline="0" dirty="0"/>
              <a:t>Also interesting to see that for almost 1/3 of respondents (29%), their objectives have changed in the past 5 years. Highlights of changes include: emphasis on SDGs achievement, including through multi-stakeholder partnerships per SDG 17; emphasis on strengthening CSOs in partner countries.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11</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dirty="0"/>
              <a:t>Given</a:t>
            </a:r>
            <a:r>
              <a:rPr lang="en-CA" baseline="0" dirty="0"/>
              <a:t> focus of our discussions for this IDG meeting, these findings are of particular interest today so I will share some detail.</a:t>
            </a:r>
          </a:p>
          <a:p>
            <a:pPr marL="171450" indent="-171450">
              <a:buFont typeface="Arial"/>
              <a:buChar char="•"/>
            </a:pPr>
            <a:r>
              <a:rPr lang="en-CA" baseline="0" dirty="0"/>
              <a:t>In questionnaire, this question was specific to the legal and regulatory frameworks in partner countries component of EE for CSOs and CS.</a:t>
            </a:r>
          </a:p>
          <a:p>
            <a:pPr marL="171450" indent="-171450">
              <a:buFont typeface="Arial"/>
              <a:buChar char="•"/>
            </a:pPr>
            <a:r>
              <a:rPr lang="en-CA" baseline="0" dirty="0"/>
              <a:t>Using “PC” here as short form of “partner country”.</a:t>
            </a:r>
          </a:p>
          <a:p>
            <a:pPr marL="171450" indent="-171450">
              <a:buFont typeface="Arial"/>
              <a:buChar char="•"/>
            </a:pPr>
            <a:r>
              <a:rPr lang="en-CA" baseline="0" dirty="0"/>
              <a:t>A substantial percentage of respondents, almost ¾ (71%) engage in dialogue in the international sphere to help promote EE for CSOs and CS in partner countries. </a:t>
            </a:r>
          </a:p>
          <a:p>
            <a:pPr marL="171450" indent="-171450">
              <a:buFont typeface="Arial"/>
              <a:buChar char="•"/>
            </a:pPr>
            <a:r>
              <a:rPr lang="en-CA" baseline="0" dirty="0"/>
              <a:t>2/3 (65%) dialogue with PC governments on the subject of EE.</a:t>
            </a:r>
          </a:p>
          <a:p>
            <a:pPr marL="171450" indent="-171450">
              <a:buFont typeface="Arial"/>
              <a:buChar char="•"/>
            </a:pPr>
            <a:r>
              <a:rPr lang="en-CA" baseline="0" dirty="0"/>
              <a:t>Interestingly, few, just over 10% (12%), apply </a:t>
            </a:r>
            <a:r>
              <a:rPr lang="en-CA" baseline="0" dirty="0" err="1"/>
              <a:t>conditionalities</a:t>
            </a:r>
            <a:r>
              <a:rPr lang="en-CA" baseline="0" dirty="0"/>
              <a:t> i.e. tie their financial support to EE for CSOs.</a:t>
            </a:r>
          </a:p>
          <a:p>
            <a:pPr marL="171450" indent="-171450">
              <a:buFont typeface="Arial"/>
              <a:buChar char="•"/>
            </a:pPr>
            <a:r>
              <a:rPr lang="en-CA" baseline="0" dirty="0"/>
              <a:t>QUESTION TO IDG: Why would you say that is the case? Is it b/c in some respects, the age of DAC members applying </a:t>
            </a:r>
            <a:r>
              <a:rPr lang="en-CA" baseline="0" dirty="0" err="1"/>
              <a:t>conditionalities</a:t>
            </a:r>
            <a:r>
              <a:rPr lang="en-CA" baseline="0" dirty="0"/>
              <a:t> has passed, whether </a:t>
            </a:r>
            <a:r>
              <a:rPr lang="en-CA" baseline="0" dirty="0" err="1"/>
              <a:t>conditionalities</a:t>
            </a:r>
            <a:r>
              <a:rPr lang="en-CA" baseline="0" dirty="0"/>
              <a:t> tied to EE or otherwise? If so, why? Is it due to the Global Partnership/aid effectiveness ‘ownership’ principle? To changing geo-politics? To changing priorities of DAC members? And if ‘sticks’ are no longer appropriate, do we have better carrots to entice change? </a:t>
            </a:r>
          </a:p>
          <a:p>
            <a:pPr marL="171450" indent="-171450">
              <a:buFont typeface="Arial"/>
              <a:buChar char="•"/>
            </a:pPr>
            <a:r>
              <a:rPr lang="en-CA" baseline="0" dirty="0"/>
              <a:t>Notably, between 1/2 and 2/3 (59%) encourage PC governments to dialogue with CSOs. Are DAC members opting to take this more indirect, less intrusive approach to try to foster EE in partner countries?</a:t>
            </a:r>
          </a:p>
          <a:p>
            <a:pPr marL="171450" indent="-171450">
              <a:buFont typeface="Arial"/>
              <a:buChar char="•"/>
            </a:pPr>
            <a:r>
              <a:rPr lang="en-CA" baseline="0" dirty="0"/>
              <a:t>What about that under a third (29%) of respondents financially support partner country governments to strengthen EE? </a:t>
            </a:r>
          </a:p>
          <a:p>
            <a:pPr marL="171450" indent="-171450">
              <a:buFont typeface="Arial"/>
              <a:buChar char="•"/>
            </a:pPr>
            <a:r>
              <a:rPr lang="en-CA" baseline="0" dirty="0"/>
              <a:t>QUESTION TO IDG: Is this an area worthy of more investment? Or are there obstacles and what are they?</a:t>
            </a:r>
          </a:p>
          <a:p>
            <a:pPr marL="171450" indent="-171450">
              <a:buFont typeface="Arial"/>
              <a:buChar char="•"/>
            </a:pPr>
            <a:r>
              <a:rPr lang="en-CA" baseline="0" dirty="0"/>
              <a:t>On the other hand, over 3/4 (77%) of DAC members do continue to support CSOs and CS in partner countries where environments are disenabling</a:t>
            </a:r>
          </a:p>
          <a:p>
            <a:pPr marL="171450" indent="-171450">
              <a:buFont typeface="Arial"/>
              <a:buChar char="•"/>
            </a:pPr>
            <a:r>
              <a:rPr lang="en-CA" baseline="0" dirty="0"/>
              <a:t>And 2/3 support CSOs to strengthen their accountability. Which we see as ‘the other side of the coin’ of enabling environments for CSOs. It is important that the sector is able to demonstrate its own accountability as a way to avoid, or counter, efforts by PC governments to shrink space. CSO accountability is another part of our definition of EE.</a:t>
            </a:r>
          </a:p>
          <a:p>
            <a:pPr marL="171450" indent="-171450">
              <a:buFont typeface="Arial"/>
              <a:buChar char="•"/>
            </a:pPr>
            <a:r>
              <a:rPr lang="en-CA" baseline="0" dirty="0"/>
              <a:t>What does it tell us that only 1/4 (24%) of DAC  members are assessing their own practices to understand and address how those practices might be a contributing factor in the shrinking space trend? </a:t>
            </a:r>
          </a:p>
          <a:p>
            <a:pPr marL="171450" indent="-171450">
              <a:buFont typeface="Arial"/>
              <a:buChar char="•"/>
            </a:pPr>
            <a:r>
              <a:rPr lang="en-CA" baseline="0" dirty="0"/>
              <a:t>QUESTION FOR IDG: What are the obstacles here? We hope this study, and the guidance/DAC Recommendation, could help shift this figure upward in future.</a:t>
            </a:r>
          </a:p>
          <a:p>
            <a:pPr marL="171450" indent="-171450">
              <a:buFont typeface="Arial"/>
              <a:buChar char="•"/>
            </a:pPr>
            <a:r>
              <a:rPr lang="en-CA" baseline="0" dirty="0"/>
              <a:t>Finally, few, but still some (12% i.e. 2 of the 17) of respondents stated that they do not seek to promote EE for CSOs in partner countries.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CA" baseline="0" dirty="0"/>
              <a:t>QUESTION FOR IDG: Does anything else jump out at you from these findings?</a:t>
            </a:r>
          </a:p>
          <a:p>
            <a:pPr marL="0" indent="0">
              <a:buFont typeface="Arial"/>
              <a:buNone/>
            </a:pPr>
            <a:endParaRPr lang="en-CA" baseline="0" dirty="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12</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We</a:t>
            </a:r>
            <a:r>
              <a:rPr lang="en-CA" baseline="0" dirty="0"/>
              <a:t> weren’t sure if we’d get responses to this non-obligatory question. Included it, with assurances of confidentiality. </a:t>
            </a:r>
          </a:p>
          <a:p>
            <a:pPr marL="171450" indent="-171450">
              <a:buFontTx/>
              <a:buChar char="-"/>
            </a:pPr>
            <a:r>
              <a:rPr lang="en-CA" baseline="0" dirty="0"/>
              <a:t>We asked: “What are the main influences on your institution’s decisions regarding the type of CSOs it supports, and your policies, strategies and priorities related to CSOs or civil society?”</a:t>
            </a:r>
          </a:p>
          <a:p>
            <a:pPr marL="171450" indent="-171450">
              <a:buFontTx/>
              <a:buChar char="-"/>
            </a:pPr>
            <a:r>
              <a:rPr lang="en-CA" baseline="0" dirty="0"/>
              <a:t>4 respondents did not select any of the options. Taking those four out of the calculations leaves us with the above percentages.</a:t>
            </a:r>
          </a:p>
          <a:p>
            <a:pPr marL="171450" indent="-171450">
              <a:buFontTx/>
              <a:buChar char="-"/>
            </a:pPr>
            <a:r>
              <a:rPr lang="en-CA" baseline="0" dirty="0"/>
              <a:t>The highest proportion (over 2/3, or 69%) selected that their own government rules and regulations, and transaction cost considerations, was a key influence on decision making regarding the types of CSOs supported, and policies and strategies. </a:t>
            </a:r>
          </a:p>
          <a:p>
            <a:pPr marL="171450" indent="-171450">
              <a:buFontTx/>
              <a:buChar char="-"/>
            </a:pPr>
            <a:r>
              <a:rPr lang="en-CA" baseline="0" dirty="0"/>
              <a:t>QUESTION TO IDG: Does this surprise you? Can anything be done about it? Would guidance, or something with more teeth like a DAC Recommendation, help inform rules &amp; regulations, &amp; resources available to address transaction costs?</a:t>
            </a:r>
          </a:p>
          <a:p>
            <a:pPr marL="171450" indent="-171450">
              <a:buFontTx/>
              <a:buChar char="-"/>
            </a:pPr>
            <a:r>
              <a:rPr lang="en-CA" baseline="0" dirty="0"/>
              <a:t>Because notably, barely any respondents, only 1 (of the 17, or 8%), selected OECD-DAC guidance (the 12 lessons from Peer Reviews) as influencing their decision-making.</a:t>
            </a:r>
          </a:p>
          <a:p>
            <a:pPr marL="171450" indent="-171450">
              <a:buFontTx/>
              <a:buChar char="-"/>
            </a:pPr>
            <a:r>
              <a:rPr lang="en-CA" baseline="0" dirty="0"/>
              <a:t>QUESTION TO IDG: Any ideas as to why that is the case? Is it a lack of awareness? Or are the other influences just too strong? E.G. just over half (54%) also selected that the influence of their political leadership was key. The same proportion selected necessity of demonstrating results, and your own assessments/evaluations as influential.</a:t>
            </a:r>
          </a:p>
          <a:p>
            <a:pPr marL="171450" indent="-171450">
              <a:buFontTx/>
              <a:buChar char="-"/>
            </a:pPr>
            <a:r>
              <a:rPr lang="en-CA" baseline="0" dirty="0"/>
              <a:t>I also would have thought that DAC Peer Review recommendations were more influential than seen here. Maybe Peer Reviews don’t delve enough into DAC members’ support to CSOs? QUESTION TO IDG: What do you think?</a:t>
            </a:r>
          </a:p>
          <a:p>
            <a:pPr marL="171450" indent="-171450">
              <a:buFontTx/>
              <a:buChar char="-"/>
            </a:pPr>
            <a:r>
              <a:rPr lang="en-CA" baseline="0" dirty="0"/>
              <a:t>We also see that a quarter are influenced by other DAC members, and/or by DAC member public including CSOs.</a:t>
            </a:r>
          </a:p>
          <a:p>
            <a:pPr marL="171450" indent="-171450">
              <a:buFontTx/>
              <a:buChar char="-"/>
            </a:pPr>
            <a:r>
              <a:rPr lang="en-CA" baseline="0" dirty="0"/>
              <a:t> </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13</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baseline="0" dirty="0"/>
              <a:t>In the interest of time I’ll share only a couple more preliminary findings with you from the preliminary data.</a:t>
            </a:r>
          </a:p>
          <a:p>
            <a:pPr marL="171450" indent="-171450">
              <a:buFontTx/>
              <a:buChar char="-"/>
            </a:pPr>
            <a:r>
              <a:rPr lang="en-CA" baseline="0" dirty="0"/>
              <a:t>DAC members are doing reasonably well in their dialogue with CSOs in DAC countries. Almost 3/4 (71%) of respondents hold regular (versus ad hoc) dialogues with CSOs.</a:t>
            </a:r>
          </a:p>
          <a:p>
            <a:pPr marL="171450" indent="-171450">
              <a:buFontTx/>
              <a:buChar char="-"/>
            </a:pPr>
            <a:r>
              <a:rPr lang="en-CA" baseline="0" dirty="0"/>
              <a:t>In the field we are not doing as well. Only approximately 1/3 (35%) of DAC members hold such regular, scheduled-in-advance dialogue with CSOs at partner country level. </a:t>
            </a:r>
          </a:p>
          <a:p>
            <a:pPr marL="171450" indent="-171450">
              <a:buFontTx/>
              <a:buChar char="-"/>
            </a:pPr>
            <a:r>
              <a:rPr lang="en-CA" baseline="0" dirty="0"/>
              <a:t>QUESTION TO IDG: Any thoughts on this? Is it because policy-making is happening at HQ and that’s what we consult on? Or are there constraints to dialogue and consultation at the field level, and what are they?</a:t>
            </a:r>
          </a:p>
          <a:p>
            <a:pPr marL="171450" indent="-171450">
              <a:buFontTx/>
              <a:buChar char="-"/>
            </a:pPr>
            <a:r>
              <a:rPr lang="en-CA" baseline="0" dirty="0"/>
              <a:t>I will mention here, though it pertains to other sections of survey questionnaire as well – Some of you included links to and described some of your good practice examples. We’re not sure yet whether, and how, these might be featured in the study report. Or in the Guidance. Either way, thank you for having taken the time to share examples.</a:t>
            </a:r>
          </a:p>
          <a:p>
            <a:pPr marL="171450" indent="-171450">
              <a:buFontTx/>
              <a:buChar char="-"/>
            </a:pPr>
            <a:r>
              <a:rPr lang="en-CA" baseline="0" dirty="0"/>
              <a:t>For this section of the questionnaire on dialogue with CSOs and support for public education, 8 respondents shared examples or thoughts on good practice.</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14</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This question asked about </a:t>
            </a:r>
            <a:r>
              <a:rPr lang="en-CA" baseline="0" dirty="0"/>
              <a:t>the support mechanisms or modalities that DAC members use. And whether these differ across type of CSO that is eligible or targeted by the mechanism.</a:t>
            </a:r>
          </a:p>
          <a:p>
            <a:pPr marL="171450" indent="-171450">
              <a:buFontTx/>
              <a:buChar char="-"/>
            </a:pPr>
            <a:r>
              <a:rPr lang="en-CA" baseline="0" dirty="0"/>
              <a:t>I’ll share a few summary highlights.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a:t>What we heard from the questionnaire (preliminary!) supports the DAC data on flows to and through CSOs.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a:t>That data finds that there is higher prevalence of flows “through” versus “to” CSOs. In other words, a higher prevalence of support is provided for CSOs to implement programming on behalf of DAC members. Fewer DAC members support CSOs’ to implement CSO-defined priorities.</a:t>
            </a:r>
          </a:p>
          <a:p>
            <a:pPr marL="171450" indent="-171450">
              <a:buFontTx/>
              <a:buChar char="-"/>
            </a:pPr>
            <a:r>
              <a:rPr lang="en-CA" baseline="0" dirty="0"/>
              <a:t>From the questionnaire data we see that just over 1/3 of respondents provide what is sometimes called framework support, or core support. It is support “to” CSOs. A few provide it to both DAC member country CSOs and international or regional CSOs.</a:t>
            </a:r>
          </a:p>
          <a:p>
            <a:pPr marL="171450" indent="-171450">
              <a:buFontTx/>
              <a:buChar char="-"/>
            </a:pPr>
            <a:r>
              <a:rPr lang="en-CA" baseline="0" dirty="0"/>
              <a:t>The majority of DAC members (15 out of 17, 90%) use HQ-based project/programme support. That is, support “through” CSOs.</a:t>
            </a:r>
          </a:p>
          <a:p>
            <a:pPr marL="171450" indent="-171450">
              <a:buFontTx/>
              <a:buChar char="-"/>
            </a:pPr>
            <a:r>
              <a:rPr lang="en-CA" baseline="0" dirty="0"/>
              <a:t>Majority are also using HQ-based calls for proposals (14 out of 17), mainly for DAC country CSOs. Though Calls are also used at partner country level (by 8 out of the 17).</a:t>
            </a:r>
          </a:p>
          <a:p>
            <a:pPr marL="171450" indent="-171450">
              <a:buFontTx/>
              <a:buChar char="-"/>
            </a:pPr>
            <a:r>
              <a:rPr lang="en-CA" baseline="0" dirty="0"/>
              <a:t>We also see that DAC members are pooling funds, both at HQ and partner country level. And targeting or reaching each of the 3 types of CSOs through pooling. Though the number of respondents doing this pooling is not very high. Ranges between approx. 11 and 30% of respondents.</a:t>
            </a:r>
          </a:p>
          <a:p>
            <a:pPr marL="171450" indent="-171450">
              <a:buFontTx/>
              <a:buChar char="-"/>
            </a:pPr>
            <a:r>
              <a:rPr lang="en-CA" baseline="0" dirty="0"/>
              <a:t>QUESTION TO IDG: What is your sense of the status of pooled, multi-donor funding? Is it on the wane or on the rise? Pooling is meant to offer a way to reduce transaction costs for DAC members and for CSOs. And, as pointed out by one of the respondents, offers a way to spread risk.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a:t>On the low end we find that few DAC members provide support to CSOs via partner country governments. Even providing support to partner country CSOs is rarely done via partner country governments (2 out of 17).</a:t>
            </a:r>
          </a:p>
          <a:p>
            <a:pPr marL="171450" indent="-171450">
              <a:buFontTx/>
              <a:buChar char="-"/>
            </a:pPr>
            <a:r>
              <a:rPr lang="en-CA" baseline="0" dirty="0"/>
              <a:t>Also of note is that 3 respondents have mechanisms designed to reach partner country associations or movements that are ad hoc or informal. Those of you who responded positively to this question, we  may follow up with you to learn more about how you do this and why. [FYI: Austria, Iceland, UK responded yes to this question for partner country CSOs.] QUESTION TO IDG: Feel free to share this info with us here now. </a:t>
            </a:r>
            <a:r>
              <a:rPr lang="en-CA" baseline="0"/>
              <a:t>Is it to </a:t>
            </a:r>
            <a:r>
              <a:rPr lang="en-CA" baseline="0" dirty="0"/>
              <a:t>broaden your reach beyond the ‘usual suspects’ of formal development (or rights</a:t>
            </a:r>
            <a:r>
              <a:rPr lang="en-CA" baseline="0"/>
              <a:t>) CSOs?</a:t>
            </a:r>
            <a:endParaRPr lang="en-CA" baseline="0" dirty="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15</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This slide covers a question posed under the Monitoring, Evaluation, Learning</a:t>
            </a:r>
            <a:r>
              <a:rPr lang="en-CA" baseline="0" dirty="0"/>
              <a:t> and Accountability section of the questionnaire.</a:t>
            </a:r>
          </a:p>
          <a:p>
            <a:pPr marL="171450" indent="-171450">
              <a:buFontTx/>
              <a:buChar char="-"/>
            </a:pPr>
            <a:r>
              <a:rPr lang="en-CA" baseline="0" dirty="0"/>
              <a:t>The question was ”What is the basis for reporting and learning between your institution and CSOs?” Answer options were: “An agreement or contract.... with” – then the choice of different levels of flexibility in results frameworks.</a:t>
            </a:r>
          </a:p>
          <a:p>
            <a:pPr marL="171450" indent="-171450">
              <a:buFontTx/>
              <a:buChar char="-"/>
            </a:pPr>
            <a:r>
              <a:rPr lang="en-CA" baseline="0" dirty="0"/>
              <a:t>Majority of respondents, 3.4 (76%), use an agreement or contract with a traditional results framework with indicators. </a:t>
            </a:r>
          </a:p>
          <a:p>
            <a:pPr marL="171450" indent="-171450">
              <a:buFontTx/>
              <a:buChar char="-"/>
            </a:pPr>
            <a:r>
              <a:rPr lang="en-CA" baseline="0" dirty="0"/>
              <a:t>Almost 1/2 (47%) use an “adaptive” framework like a </a:t>
            </a:r>
            <a:r>
              <a:rPr lang="en-CA" baseline="0" dirty="0" err="1"/>
              <a:t>ToC</a:t>
            </a:r>
            <a:r>
              <a:rPr lang="en-CA" baseline="0" dirty="0"/>
              <a:t>. </a:t>
            </a:r>
          </a:p>
          <a:p>
            <a:pPr marL="171450" indent="-171450">
              <a:buFontTx/>
              <a:buChar char="-"/>
            </a:pPr>
            <a:r>
              <a:rPr lang="en-CA" baseline="0" dirty="0"/>
              <a:t>Somewhat surprised to see Just over 1/3 (35%) using agreements or contacts that align to the CSOs’ strategic objectives and M&amp;E systems. One would not expect this given the relatively low levels of framework agreements/core support. </a:t>
            </a:r>
          </a:p>
          <a:p>
            <a:pPr marL="171450" indent="-171450">
              <a:buFontTx/>
              <a:buChar char="-"/>
            </a:pPr>
            <a:r>
              <a:rPr lang="en-CA" baseline="0" dirty="0"/>
              <a:t>QUESTION TO IDG: How would you interpret this finding? Does it demonstrate that a DAC member can align to the CSO partner to some degree as is feasible, even without core support? Is it a good practice perhaps that more attention should be drawn to?</a:t>
            </a:r>
          </a:p>
          <a:p>
            <a:pPr marL="171450" indent="-171450">
              <a:buFontTx/>
              <a:buChar char="-"/>
            </a:pPr>
            <a:r>
              <a:rPr lang="en-CA" baseline="0" dirty="0"/>
              <a:t>Also interesting to see that almost a third (29%) include objectives or milestones in their agreements but no results frameworks. Presumably this is the case for framework/partnership agreements (core support).</a:t>
            </a:r>
          </a:p>
          <a:p>
            <a:pPr marL="171450" indent="-171450">
              <a:buFontTx/>
              <a:buChar char="-"/>
            </a:pPr>
            <a:r>
              <a:rPr lang="en-CA" baseline="0" dirty="0"/>
              <a:t>QUESTION TO IDG: Is that how you would interpret this finding? Can you share what kind of agreement/arrangement you implement that uses specific objectives or milestones but no results framework with indicators?</a:t>
            </a:r>
          </a:p>
          <a:p>
            <a:pPr marL="171450" indent="-171450">
              <a:buFontTx/>
              <a:buChar char="-"/>
            </a:pPr>
            <a:r>
              <a:rPr lang="en-CA" baseline="0" dirty="0"/>
              <a:t>I will close this sharing of findings now, moving on to the plans....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16</a:t>
            </a:fld>
            <a:endParaRPr lang="en-GB"/>
          </a:p>
        </p:txBody>
      </p:sp>
    </p:spTree>
    <p:extLst>
      <p:ext uri="{BB962C8B-B14F-4D97-AF65-F5344CB8AC3E}">
        <p14:creationId xmlns:p14="http://schemas.microsoft.com/office/powerpoint/2010/main" val="234800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This is the tentative schedule in relation to the </a:t>
            </a:r>
            <a:r>
              <a:rPr lang="en-GB" baseline="0" dirty="0" err="1"/>
              <a:t>CoP</a:t>
            </a:r>
            <a:r>
              <a:rPr lang="en-GB" baseline="0" dirty="0"/>
              <a:t>, looking ahead through 2019.</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TBC with IDG: 1</a:t>
            </a:r>
            <a:r>
              <a:rPr lang="en-GB" baseline="30000" dirty="0"/>
              <a:t>st</a:t>
            </a:r>
            <a:r>
              <a:rPr lang="en-GB" baseline="0" dirty="0"/>
              <a:t> week of June the </a:t>
            </a:r>
            <a:r>
              <a:rPr lang="en-GB" baseline="0" dirty="0" err="1"/>
              <a:t>CoP</a:t>
            </a:r>
            <a:r>
              <a:rPr lang="en-GB" baseline="0" dirty="0"/>
              <a:t> would launch. For the launch we’d collaborate with the Task Team, on an event also celebrating the Task Team’s 10 year anniversary.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Will involve a 1 or 1.5 day </a:t>
            </a:r>
            <a:r>
              <a:rPr lang="en-US" sz="1200" kern="1200" dirty="0">
                <a:solidFill>
                  <a:schemeClr val="tx1"/>
                </a:solidFill>
                <a:effectLst/>
                <a:latin typeface="+mn-lt"/>
                <a:ea typeface="+mn-ea"/>
                <a:cs typeface="+mn-cs"/>
              </a:rPr>
              <a:t>policy event focusing on shrinking space for CSOs, EE and DE commitments ten years after Accra, and “the art of multi-stakeholder dialogue”. Aiming for </a:t>
            </a:r>
            <a:r>
              <a:rPr lang="en-GB" baseline="0" dirty="0"/>
              <a:t>high level speakers. Hans, the TT’s Secretariat Manager, will likely touch on this when he visits the IDG tomorrow.</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These CS days in June would also include: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err="1"/>
              <a:t>CoP</a:t>
            </a:r>
            <a:r>
              <a:rPr lang="en-GB" baseline="0" dirty="0"/>
              <a:t> launch</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Sharing the Study Report’s key findings, for discussion. (Noting publication of the full Study Report would follow late summer/early fall).</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Ideas and discussion with </a:t>
            </a:r>
            <a:r>
              <a:rPr lang="en-GB" baseline="0" dirty="0" err="1"/>
              <a:t>CoP</a:t>
            </a:r>
            <a:r>
              <a:rPr lang="en-GB" baseline="0" dirty="0"/>
              <a:t> (and select others e.g. CSOs, partner country reps) regarding Guidance and/or DAC Recommendation draft. The study will provide a data basis of evidence for the Guidance and/or DAC Recommendation.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Thereafter work on the Guidance and/or DAC Recommendation would continue. Idea is for the Guidance to be finalized for the fall </a:t>
            </a:r>
            <a:r>
              <a:rPr lang="en-GB" baseline="0" dirty="0" err="1"/>
              <a:t>CoP</a:t>
            </a:r>
            <a:r>
              <a:rPr lang="en-GB" baseline="0" dirty="0"/>
              <a:t> meeting.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GB" baseline="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baseline="0"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17</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C64A5F-D013-416D-BA01-88DF619EB049}" type="slidenum">
              <a:rPr lang="en-GB" smtClean="0"/>
              <a:t>18</a:t>
            </a:fld>
            <a:endParaRPr lang="en-GB" dirty="0"/>
          </a:p>
        </p:txBody>
      </p:sp>
    </p:spTree>
    <p:extLst>
      <p:ext uri="{BB962C8B-B14F-4D97-AF65-F5344CB8AC3E}">
        <p14:creationId xmlns:p14="http://schemas.microsoft.com/office/powerpoint/2010/main" val="120954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a:t>Will provide a brief refresher on th</a:t>
            </a:r>
            <a:r>
              <a:rPr lang="en-GB" baseline="0" dirty="0"/>
              <a:t>e Community of Practice especially for any new IDG participants.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1</a:t>
            </a:fld>
            <a:endParaRPr lang="en-GB"/>
          </a:p>
        </p:txBody>
      </p:sp>
    </p:spTree>
    <p:extLst>
      <p:ext uri="{BB962C8B-B14F-4D97-AF65-F5344CB8AC3E}">
        <p14:creationId xmlns:p14="http://schemas.microsoft.com/office/powerpoint/2010/main" val="208496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baseline="0" dirty="0"/>
              <a:t>Many of you have completed the study questionnaire, others have told us that you will do so soon. </a:t>
            </a:r>
          </a:p>
          <a:p>
            <a:pPr marL="171450" indent="-171450">
              <a:buFont typeface="Arial"/>
              <a:buChar char="•"/>
            </a:pPr>
            <a:r>
              <a:rPr lang="en-GB" baseline="0" dirty="0"/>
              <a:t>We welcome feedback on the process so far, on the proposed plans and timeline. </a:t>
            </a:r>
          </a:p>
          <a:p>
            <a:pPr marL="171450" indent="-171450">
              <a:buFont typeface="Arial"/>
              <a:buChar char="•"/>
            </a:pPr>
            <a:r>
              <a:rPr lang="en-GB" baseline="0" dirty="0"/>
              <a:t>I would also like to discuss the level of ambition you’d like us to aim for with Guidance. </a:t>
            </a:r>
          </a:p>
          <a:p>
            <a:pPr marL="171450" indent="-171450">
              <a:buFont typeface="Arial"/>
              <a:buChar char="•"/>
            </a:pPr>
            <a:r>
              <a:rPr lang="en-GB" baseline="0" dirty="0"/>
              <a:t>Two options:</a:t>
            </a:r>
          </a:p>
          <a:p>
            <a:pPr marL="171450" indent="-171450">
              <a:buFont typeface="Arial"/>
              <a:buChar char="•"/>
            </a:pPr>
            <a:r>
              <a:rPr lang="en-GB" baseline="0" dirty="0"/>
              <a:t>a) Somewhat (not too) detailed guidance, a “how to” of effective support and engagement with CSOs. A reference guide for DAC member staff to help strengthen practice. Updates 2012 12 Lessons. Complements other guidance e.g. Task Team Guidance on CSO Development Effectiveness and Enabling Environment (which contains a module on donor support and engagement with CSOs but also 3 other modules, so each module has limits in what it can cover). This would be a practical tool. Would  not be a formal DAC document but a DCD publication.</a:t>
            </a:r>
          </a:p>
          <a:p>
            <a:pPr marL="171450" indent="-171450">
              <a:buFont typeface="Arial"/>
              <a:buChar char="•"/>
            </a:pPr>
            <a:r>
              <a:rPr lang="en-GB" baseline="0" dirty="0"/>
              <a:t>b) DAC Recommendation – Would look more like a series of 5? 10? Higher level guiding recommendations. Would be a formal DAC output. Thus need deliberation and approval of DAC delegates. But then is something resembling a ‘rule’. Would have more political clout to help you e.g. if advocating internally for changes in your practices. Would more firmly come into play in Peer Reviews.</a:t>
            </a:r>
          </a:p>
          <a:p>
            <a:pPr marL="171450" indent="-171450">
              <a:buFont typeface="Arial"/>
              <a:buChar char="•"/>
            </a:pPr>
            <a:r>
              <a:rPr lang="en-GB" baseline="0" dirty="0"/>
              <a:t>Either option, there will be opportunities for the </a:t>
            </a:r>
            <a:r>
              <a:rPr lang="en-GB" baseline="0" dirty="0" err="1"/>
              <a:t>CoP</a:t>
            </a:r>
            <a:r>
              <a:rPr lang="en-GB" baseline="0" dirty="0"/>
              <a:t> to input on the content.</a:t>
            </a:r>
          </a:p>
          <a:p>
            <a:pPr marL="171450" indent="-171450">
              <a:buFont typeface="Arial"/>
              <a:buChar char="•"/>
            </a:pPr>
            <a:r>
              <a:rPr lang="en-GB" baseline="0" dirty="0"/>
              <a:t>Based on discussions I’ve been having within the DAC among staff and delegates. Also based on discussions we’ve often had in the IDG. And based on preliminary findings from the study on the most influential determinants on our practice </a:t>
            </a:r>
            <a:r>
              <a:rPr lang="en-GB" baseline="0" dirty="0">
                <a:sym typeface="Wingdings"/>
              </a:rPr>
              <a:t></a:t>
            </a:r>
          </a:p>
          <a:p>
            <a:pPr marL="171450" indent="-171450">
              <a:buFont typeface="Arial"/>
              <a:buChar char="•"/>
            </a:pPr>
            <a:r>
              <a:rPr lang="en-GB" baseline="0" dirty="0">
                <a:sym typeface="Wingdings"/>
              </a:rPr>
              <a:t>Probably the best option would be </a:t>
            </a:r>
            <a:r>
              <a:rPr lang="en-GB" baseline="0" dirty="0"/>
              <a:t>b). So that it can have some political muscle. </a:t>
            </a:r>
          </a:p>
          <a:p>
            <a:pPr marL="171450" indent="-171450">
              <a:buFont typeface="Arial"/>
              <a:buChar char="•"/>
            </a:pPr>
            <a:r>
              <a:rPr lang="en-GB" baseline="0" dirty="0"/>
              <a:t>We would very much like to work toward as strong an instrument as possible. And there is internal DAC support for this idea. </a:t>
            </a:r>
          </a:p>
          <a:p>
            <a:pPr marL="171450" indent="-171450">
              <a:buFont typeface="Arial"/>
              <a:buChar char="•"/>
            </a:pPr>
            <a:r>
              <a:rPr lang="en-GB" baseline="0" dirty="0"/>
              <a:t>What do you think?</a:t>
            </a:r>
          </a:p>
          <a:p>
            <a:pPr marL="171450" indent="-171450">
              <a:buFont typeface="Arial"/>
              <a:buChar char="•"/>
            </a:pPr>
            <a:r>
              <a:rPr lang="en-GB" baseline="0" dirty="0"/>
              <a:t>We may not have time now, but could at the spring </a:t>
            </a:r>
            <a:r>
              <a:rPr lang="en-GB" baseline="0" dirty="0" err="1"/>
              <a:t>CoP</a:t>
            </a:r>
            <a:r>
              <a:rPr lang="en-GB" baseline="0" dirty="0"/>
              <a:t> launch talk about how the </a:t>
            </a:r>
            <a:r>
              <a:rPr lang="en-GB" baseline="0" dirty="0" err="1"/>
              <a:t>CoP</a:t>
            </a:r>
            <a:r>
              <a:rPr lang="en-GB" baseline="0" dirty="0"/>
              <a:t> could be used to follow up on a DAC Recommendation (with or without more detailed guidance).</a:t>
            </a: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19</a:t>
            </a:fld>
            <a:endParaRPr lang="en-GB" dirty="0"/>
          </a:p>
        </p:txBody>
      </p:sp>
    </p:spTree>
    <p:extLst>
      <p:ext uri="{BB962C8B-B14F-4D97-AF65-F5344CB8AC3E}">
        <p14:creationId xmlns:p14="http://schemas.microsoft.com/office/powerpoint/2010/main" val="3463191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20</a:t>
            </a:fld>
            <a:endParaRPr lang="en-GB"/>
          </a:p>
        </p:txBody>
      </p:sp>
    </p:spTree>
    <p:extLst>
      <p:ext uri="{BB962C8B-B14F-4D97-AF65-F5344CB8AC3E}">
        <p14:creationId xmlns:p14="http://schemas.microsoft.com/office/powerpoint/2010/main" val="177452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Besides</a:t>
            </a:r>
            <a:r>
              <a:rPr lang="en-GB" sz="1200" baseline="0" dirty="0"/>
              <a:t> these important figures, CSOs play important roles in development.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Deliver services and provide humanitarian assistance - Comparative advantages: </a:t>
            </a:r>
            <a:r>
              <a:rPr lang="en-US" sz="1200" dirty="0"/>
              <a:t>proximity to beneficiaries; ability to respond rapidly in emergencies</a:t>
            </a:r>
            <a:endParaRPr lang="en-GB" sz="1200" dirty="0"/>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Encourage democratic processes and accountability – propose</a:t>
            </a:r>
            <a:r>
              <a:rPr lang="en-US" sz="1200" baseline="0" dirty="0"/>
              <a:t> policies and act as watchdogs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Public awareness and debate in donor countries – on development</a:t>
            </a:r>
            <a:r>
              <a:rPr lang="en-US" sz="1200" baseline="0" dirty="0"/>
              <a:t>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Strengthen civil society in developing countries (b/c there is an intrinsic value in a vibrant and democratic</a:t>
            </a:r>
            <a:r>
              <a:rPr lang="en-US" sz="1200" baseline="0" dirty="0"/>
              <a:t> civil society to express identities, voice interests and demands and equally important to foster a trust and democratic values) </a:t>
            </a:r>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21</a:t>
            </a:fld>
            <a:endParaRPr lang="en-GB" dirty="0"/>
          </a:p>
        </p:txBody>
      </p:sp>
    </p:spTree>
    <p:extLst>
      <p:ext uri="{BB962C8B-B14F-4D97-AF65-F5344CB8AC3E}">
        <p14:creationId xmlns:p14="http://schemas.microsoft.com/office/powerpoint/2010/main" val="220542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4A25FA-4B56-44B7-A899-7DCDEBEE536E}" type="slidenum">
              <a:rPr lang="en-GB" smtClean="0"/>
              <a:t>22</a:t>
            </a:fld>
            <a:endParaRPr lang="en-GB"/>
          </a:p>
        </p:txBody>
      </p:sp>
    </p:spTree>
    <p:extLst>
      <p:ext uri="{BB962C8B-B14F-4D97-AF65-F5344CB8AC3E}">
        <p14:creationId xmlns:p14="http://schemas.microsoft.com/office/powerpoint/2010/main" val="17745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84A25FA-4B56-44B7-A899-7DCDEBEE536E}" type="slidenum">
              <a:rPr lang="en-GB" smtClean="0"/>
              <a:t>23</a:t>
            </a:fld>
            <a:endParaRPr lang="en-GB"/>
          </a:p>
        </p:txBody>
      </p:sp>
    </p:spTree>
    <p:extLst>
      <p:ext uri="{BB962C8B-B14F-4D97-AF65-F5344CB8AC3E}">
        <p14:creationId xmlns:p14="http://schemas.microsoft.com/office/powerpoint/2010/main" val="177452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24</a:t>
            </a:fld>
            <a:endParaRPr lang="en-GB"/>
          </a:p>
        </p:txBody>
      </p:sp>
    </p:spTree>
    <p:extLst>
      <p:ext uri="{BB962C8B-B14F-4D97-AF65-F5344CB8AC3E}">
        <p14:creationId xmlns:p14="http://schemas.microsoft.com/office/powerpoint/2010/main" val="2494846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a:t>
            </a:r>
            <a:r>
              <a:rPr lang="en-GB" baseline="0" dirty="0"/>
              <a:t> Ireland’s 43% to Greece’s 0%. There is a group of 11 donors under 10% and 11 above 20%. </a:t>
            </a:r>
          </a:p>
          <a:p>
            <a:endParaRPr lang="en-GB" baseline="0" dirty="0"/>
          </a:p>
        </p:txBody>
      </p:sp>
      <p:sp>
        <p:nvSpPr>
          <p:cNvPr id="4" name="Slide Number Placeholder 3"/>
          <p:cNvSpPr>
            <a:spLocks noGrp="1"/>
          </p:cNvSpPr>
          <p:nvPr>
            <p:ph type="sldNum" sz="quarter" idx="10"/>
          </p:nvPr>
        </p:nvSpPr>
        <p:spPr/>
        <p:txBody>
          <a:bodyPr/>
          <a:lstStyle/>
          <a:p>
            <a:fld id="{D84A25FA-4B56-44B7-A899-7DCDEBEE536E}" type="slidenum">
              <a:rPr lang="en-GB" smtClean="0"/>
              <a:t>25</a:t>
            </a:fld>
            <a:endParaRPr lang="en-GB"/>
          </a:p>
        </p:txBody>
      </p:sp>
    </p:spTree>
    <p:extLst>
      <p:ext uri="{BB962C8B-B14F-4D97-AF65-F5344CB8AC3E}">
        <p14:creationId xmlns:p14="http://schemas.microsoft.com/office/powerpoint/2010/main" val="4090651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The Guidance</a:t>
            </a:r>
            <a:r>
              <a:rPr lang="en-GB" baseline="0" dirty="0"/>
              <a:t> was published in 2012 and covers these key areas of: strategic framework; delivering effective support; learning and accountability.</a:t>
            </a:r>
          </a:p>
          <a:p>
            <a:pPr marL="171450" indent="-171450">
              <a:buFontTx/>
              <a:buChar char="-"/>
            </a:pPr>
            <a:r>
              <a:rPr lang="en-GB" baseline="0" dirty="0"/>
              <a:t>In undertaking a new study, the DAC hopes to learn whether this Guidance has been used by DAC members.</a:t>
            </a:r>
          </a:p>
          <a:p>
            <a:pPr marL="171450" indent="-171450">
              <a:buFontTx/>
              <a:buChar char="-"/>
            </a:pPr>
            <a:endParaRPr lang="en-GB" baseline="0" dirty="0"/>
          </a:p>
          <a:p>
            <a:pPr marL="0" indent="0">
              <a:buFontTx/>
              <a:buNone/>
            </a:pPr>
            <a:r>
              <a:rPr lang="en-GB" baseline="0" dirty="0"/>
              <a:t>Examples of some of the lessons:</a:t>
            </a:r>
          </a:p>
          <a:p>
            <a:endParaRPr lang="en-GB" baseline="0" dirty="0"/>
          </a:p>
          <a:p>
            <a:r>
              <a:rPr lang="en-GB" baseline="0" dirty="0"/>
              <a:t>Lesson 1: Because civil society is an independent development actor in its own right and we have committed to promoting a CSO enabling environment including effective support to CSOs as independent development actors in their own right.  Because not having it (and working with CSOs based on other strategies may cause harm as we then develop civil societies that mirror donors’ (sector) priorities and not the needs and interest of local societies. Such civil societies, made up of CSO/NGOs servicing donors, cannot function as the collective voice of citizens in developing countries. </a:t>
            </a:r>
          </a:p>
          <a:p>
            <a:endParaRPr lang="en-GB" baseline="0" dirty="0"/>
          </a:p>
          <a:p>
            <a:r>
              <a:rPr lang="en-GB" baseline="0" dirty="0"/>
              <a:t>Lesson 2: Related to lesson 1 i.e. we have to have the objective of strengthening a pluralistic CS in developing countries in our minds to not distort.   </a:t>
            </a:r>
            <a:endParaRPr lang="en-GB" dirty="0"/>
          </a:p>
          <a:p>
            <a:endParaRPr lang="en-GB" dirty="0"/>
          </a:p>
          <a:p>
            <a:r>
              <a:rPr lang="en-GB" dirty="0"/>
              <a:t>Lesson 7: Core and PBA</a:t>
            </a:r>
            <a:r>
              <a:rPr lang="en-GB" baseline="0" dirty="0"/>
              <a:t> when strengthening CSOs as independent development actors in their own right i.e. ownership</a:t>
            </a:r>
          </a:p>
          <a:p>
            <a:endParaRPr lang="en-GB" baseline="0" dirty="0"/>
          </a:p>
          <a:p>
            <a:r>
              <a:rPr lang="en-GB" baseline="0" dirty="0"/>
              <a:t>Lesson 10: Focus on relevant development results and not financial compliance and short-term tangible results (not all that can be measured counts and not all that counts can be measured). Use appropriate results frameworks for what is expected i.e. service delivery result frameworks only for service delivery and not for advocacy.  </a:t>
            </a: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26</a:t>
            </a:fld>
            <a:endParaRPr lang="en-GB" dirty="0"/>
          </a:p>
        </p:txBody>
      </p:sp>
    </p:spTree>
    <p:extLst>
      <p:ext uri="{BB962C8B-B14F-4D97-AF65-F5344CB8AC3E}">
        <p14:creationId xmlns:p14="http://schemas.microsoft.com/office/powerpoint/2010/main" val="496230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27</a:t>
            </a:fld>
            <a:endParaRPr lang="en-GB" dirty="0"/>
          </a:p>
        </p:txBody>
      </p:sp>
    </p:spTree>
    <p:extLst>
      <p:ext uri="{BB962C8B-B14F-4D97-AF65-F5344CB8AC3E}">
        <p14:creationId xmlns:p14="http://schemas.microsoft.com/office/powerpoint/2010/main" val="4014997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a question</a:t>
            </a:r>
            <a:r>
              <a:rPr lang="en-GB" baseline="0" dirty="0"/>
              <a:t> of which CSO you partner b/c money is power and as it turns out, primarily the CSOs with contracts and agreements with the donor also gets access to the donor to dialogue, cooperate and influence policymaking.  </a:t>
            </a:r>
          </a:p>
          <a:p>
            <a:endParaRPr lang="en-GB" baseline="0" dirty="0"/>
          </a:p>
          <a:p>
            <a:r>
              <a:rPr lang="en-GB" baseline="0" dirty="0"/>
              <a:t>We need to look at this and have an honest discussion about the pros and cons. Such discussion must include southern CSOs. This is a frequent message from southern CSOs incl. CIVICUS. Northern CSOs are listening. See for example Oxfam, moving HQ from Oxford to Nairobi. Or International Civil Society Centre that is doing research on the new role of ICSOs.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baseline="0" dirty="0"/>
              <a:t>We have the</a:t>
            </a:r>
            <a:r>
              <a:rPr lang="en-GB" sz="1200" b="0" i="1" dirty="0"/>
              <a:t> 2011 STUDY</a:t>
            </a:r>
            <a:r>
              <a:rPr lang="en-GB" sz="1200" b="0" i="1" baseline="0" dirty="0"/>
              <a:t> and the </a:t>
            </a:r>
            <a:r>
              <a:rPr lang="en-GB" sz="1200" b="0" i="1" dirty="0"/>
              <a:t>12 LESSONS</a:t>
            </a:r>
            <a:r>
              <a:rPr lang="en-GB" sz="1200" b="0" i="1" baseline="0" dirty="0"/>
              <a:t> – and we have IDG. Do we need more? Yes, we are not implementing good practice policies. Moreover, much has happened since 2012. </a:t>
            </a:r>
          </a:p>
          <a:p>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Adapt ways of working to changing landscape of development co-operation. </a:t>
            </a:r>
          </a:p>
          <a:p>
            <a:endParaRPr lang="en-GB" dirty="0"/>
          </a:p>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28</a:t>
            </a:fld>
            <a:endParaRPr lang="en-GB"/>
          </a:p>
        </p:txBody>
      </p:sp>
    </p:spTree>
    <p:extLst>
      <p:ext uri="{BB962C8B-B14F-4D97-AF65-F5344CB8AC3E}">
        <p14:creationId xmlns:p14="http://schemas.microsoft.com/office/powerpoint/2010/main" val="317747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When</a:t>
            </a:r>
            <a:r>
              <a:rPr lang="en-GB" baseline="0" dirty="0"/>
              <a:t> we met in Copenhagen I shared numerous findings demonstrating the need for a </a:t>
            </a:r>
            <a:r>
              <a:rPr lang="en-GB" baseline="0" dirty="0" err="1"/>
              <a:t>CoP.</a:t>
            </a:r>
            <a:r>
              <a:rPr lang="en-GB" baseline="0" dirty="0"/>
              <a:t> </a:t>
            </a:r>
          </a:p>
          <a:p>
            <a:pPr marL="171450" indent="-171450">
              <a:buFont typeface="Arial"/>
              <a:buChar char="•"/>
            </a:pPr>
            <a:r>
              <a:rPr lang="en-GB" baseline="0" dirty="0"/>
              <a:t>Will not reiterate all of these findings in depth. Suffice to say that, based on figures reported to the DAC, we know:</a:t>
            </a:r>
            <a:endParaRPr lang="en-GB" dirty="0"/>
          </a:p>
          <a:p>
            <a:pPr marL="171450" indent="-171450">
              <a:buFont typeface="Arial" panose="020B0604020202020204" pitchFamily="34" charset="0"/>
              <a:buChar char="•"/>
            </a:pPr>
            <a:r>
              <a:rPr lang="en-GB" dirty="0"/>
              <a:t>Funding to CSOs is significant. </a:t>
            </a:r>
          </a:p>
          <a:p>
            <a:pPr marL="171450" indent="-171450">
              <a:buFont typeface="Arial" panose="020B0604020202020204" pitchFamily="34" charset="0"/>
              <a:buChar char="•"/>
            </a:pPr>
            <a:r>
              <a:rPr lang="en-GB" dirty="0"/>
              <a:t>A</a:t>
            </a:r>
            <a:r>
              <a:rPr lang="en-GB" baseline="0" dirty="0"/>
              <a:t> steady increase.</a:t>
            </a:r>
          </a:p>
          <a:p>
            <a:pPr marL="171450" indent="-171450">
              <a:buFont typeface="Arial" panose="020B0604020202020204" pitchFamily="34" charset="0"/>
              <a:buChar char="•"/>
            </a:pPr>
            <a:r>
              <a:rPr lang="en-GB" baseline="0" dirty="0"/>
              <a:t>CSOs also raise a lot of funds on their own – underestimated figure – thus CSOs are key development actors.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Besides</a:t>
            </a:r>
            <a:r>
              <a:rPr lang="en-GB" sz="1200" baseline="0" dirty="0"/>
              <a:t> these important figures, CSOs play important roles in development. They: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Deliver services and provide humanitarian assistance - Comparative advantages: </a:t>
            </a:r>
            <a:r>
              <a:rPr lang="en-US" sz="1200" dirty="0"/>
              <a:t>proximity to beneficiaries; ability to respond rapidly in emergencies</a:t>
            </a:r>
            <a:endParaRPr lang="en-GB" sz="1200" dirty="0"/>
          </a:p>
          <a:p>
            <a:pPr marL="171450" indent="-171450">
              <a:buFont typeface="Arial" panose="020B0604020202020204" pitchFamily="34" charset="0"/>
              <a:buChar char="•"/>
            </a:pPr>
            <a:r>
              <a:rPr lang="en-US" sz="1200" dirty="0"/>
              <a:t>Encourage democratic processes and accountability – propose</a:t>
            </a:r>
            <a:r>
              <a:rPr lang="en-US" sz="1200" baseline="0" dirty="0"/>
              <a:t> policies and act as watchdogs</a:t>
            </a:r>
          </a:p>
          <a:p>
            <a:pPr marL="171450" indent="-171450">
              <a:buFont typeface="Arial" panose="020B0604020202020204" pitchFamily="34" charset="0"/>
              <a:buChar char="•"/>
            </a:pPr>
            <a:r>
              <a:rPr lang="en-US" sz="1200" dirty="0"/>
              <a:t>Public awareness and debate in donor countries – on development</a:t>
            </a:r>
            <a:r>
              <a:rPr lang="en-US" sz="1200" baseline="0" dirty="0"/>
              <a:t> </a:t>
            </a:r>
          </a:p>
          <a:p>
            <a:pPr marL="171450" indent="-171450">
              <a:buFont typeface="Arial" panose="020B0604020202020204" pitchFamily="34" charset="0"/>
              <a:buChar char="•"/>
            </a:pPr>
            <a:r>
              <a:rPr lang="en-US" sz="1200" dirty="0"/>
              <a:t>Strengthen civil society in developing countries (b/c there is an intrinsic value in a vibrant and democratic</a:t>
            </a:r>
            <a:r>
              <a:rPr lang="en-US" sz="1200" baseline="0" dirty="0"/>
              <a:t> civil society to express identities, voice interests and demands and equally important to foster a trust and democratic values)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2</a:t>
            </a:fld>
            <a:endParaRPr lang="en-GB"/>
          </a:p>
        </p:txBody>
      </p:sp>
    </p:spTree>
    <p:extLst>
      <p:ext uri="{BB962C8B-B14F-4D97-AF65-F5344CB8AC3E}">
        <p14:creationId xmlns:p14="http://schemas.microsoft.com/office/powerpoint/2010/main" val="2561992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29</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30</a:t>
            </a:fld>
            <a:endParaRPr lang="en-GB"/>
          </a:p>
        </p:txBody>
      </p:sp>
    </p:spTree>
    <p:extLst>
      <p:ext uri="{BB962C8B-B14F-4D97-AF65-F5344CB8AC3E}">
        <p14:creationId xmlns:p14="http://schemas.microsoft.com/office/powerpoint/2010/main" val="212634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baseline="0" dirty="0"/>
              <a:t>Recognizing this – a 2010/11 OECD study on How DAC members work with CSOs was done, answering the what, why and how DAC members work with CSOs.</a:t>
            </a:r>
          </a:p>
          <a:p>
            <a:pPr marL="171450" indent="-171450">
              <a:buFont typeface="Arial"/>
              <a:buChar char="•"/>
            </a:pPr>
            <a:r>
              <a:rPr lang="en-GB" baseline="0" dirty="0"/>
              <a:t>IDG members at the time participated in the survey behind the study.</a:t>
            </a:r>
          </a:p>
          <a:p>
            <a:pPr marL="171450" indent="-171450">
              <a:buFont typeface="Arial"/>
              <a:buChar char="•"/>
            </a:pPr>
            <a:r>
              <a:rPr lang="en-GB" baseline="0" dirty="0"/>
              <a:t>The study painted a baseline picture of the landscape of CSO support and partnerships. Provided a foundation to develop guidance.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dirty="0"/>
              <a:t>Guidance</a:t>
            </a:r>
            <a:r>
              <a:rPr lang="en-GB" baseline="0" dirty="0"/>
              <a:t> published 2012 called Partnering with CS: 12 Lessons from DAC Peer Reviews. Again with IDG member input.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Covers key areas of: strategic framework for DAC member support &amp; engagement with CS; delivering effective support; learning and accountability.</a:t>
            </a:r>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fld id="{D84A25FA-4B56-44B7-A899-7DCDEBEE536E}" type="slidenum">
              <a:rPr lang="en-GB" smtClean="0"/>
              <a:t>3</a:t>
            </a:fld>
            <a:endParaRPr lang="en-GB"/>
          </a:p>
        </p:txBody>
      </p:sp>
    </p:spTree>
    <p:extLst>
      <p:ext uri="{BB962C8B-B14F-4D97-AF65-F5344CB8AC3E}">
        <p14:creationId xmlns:p14="http://schemas.microsoft.com/office/powerpoint/2010/main" val="17745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795338"/>
            <a:ext cx="4970463" cy="3729037"/>
          </a:xfrm>
        </p:spPr>
      </p:sp>
      <p:sp>
        <p:nvSpPr>
          <p:cNvPr id="3" name="Notes Placeholder 2"/>
          <p:cNvSpPr>
            <a:spLocks noGrp="1"/>
          </p:cNvSpPr>
          <p:nvPr>
            <p:ph type="body" idx="1"/>
          </p:nvPr>
        </p:nvSpPr>
        <p:spPr/>
        <p:txBody>
          <a:bodyPr/>
          <a:lstStyle/>
          <a:p>
            <a:pPr marL="171450" indent="-171450">
              <a:buFont typeface="Arial"/>
              <a:buChar char="•"/>
            </a:pPr>
            <a:r>
              <a:rPr lang="en-US" dirty="0"/>
              <a:t>Since publication of the 2012 12 Lessons, there</a:t>
            </a:r>
            <a:r>
              <a:rPr lang="en-US" baseline="0" dirty="0"/>
              <a:t> are indications that DAC members have a </a:t>
            </a:r>
            <a:r>
              <a:rPr lang="en-US" dirty="0"/>
              <a:t>MIXED TRACK</a:t>
            </a:r>
            <a:r>
              <a:rPr lang="en-US" baseline="0" dirty="0"/>
              <a:t> RECORD in working development effectively with CSO support.</a:t>
            </a:r>
          </a:p>
          <a:p>
            <a:pPr marL="171450" indent="-171450">
              <a:buFont typeface="Arial"/>
              <a:buChar char="•"/>
            </a:pPr>
            <a:r>
              <a:rPr lang="en-US" baseline="0" dirty="0"/>
              <a:t>Indications come from: DAC members’ evaluations; Peer Reviews of DAC members; DAC statistics; the Global Partnership’s monitoring; and other sources like the Task Team, or independent studies.</a:t>
            </a:r>
          </a:p>
          <a:p>
            <a:pPr marL="171450" indent="-171450">
              <a:buFont typeface="Arial"/>
              <a:buChar char="•"/>
            </a:pPr>
            <a:r>
              <a:rPr lang="en-US" baseline="0" dirty="0"/>
              <a:t>Some particular gaps, in brief. Noting these are generalizations, there are exceptions:</a:t>
            </a:r>
          </a:p>
          <a:p>
            <a:pPr marL="628650" lvl="1" indent="-171450">
              <a:buFont typeface="Arial" panose="020B0604020202020204" pitchFamily="34" charset="0"/>
              <a:buChar char="•"/>
            </a:pPr>
            <a:r>
              <a:rPr lang="en-US" dirty="0"/>
              <a:t>Donors’ have civil society policies, but good</a:t>
            </a:r>
            <a:r>
              <a:rPr lang="en-US" baseline="0" dirty="0"/>
              <a:t> intent of policies not necessarily </a:t>
            </a:r>
            <a:r>
              <a:rPr lang="en-US" dirty="0"/>
              <a:t>reflected in their practice. </a:t>
            </a:r>
          </a:p>
          <a:p>
            <a:pPr marL="628650" lvl="1" indent="-171450">
              <a:buFont typeface="Arial" panose="020B0604020202020204" pitchFamily="34" charset="0"/>
              <a:buChar char="•"/>
            </a:pPr>
            <a:r>
              <a:rPr lang="en-US" dirty="0"/>
              <a:t>This</a:t>
            </a:r>
            <a:r>
              <a:rPr lang="en-US" baseline="0" dirty="0"/>
              <a:t> is reflected in e.g., that </a:t>
            </a:r>
            <a:r>
              <a:rPr lang="en-US" dirty="0"/>
              <a:t>policies may state an</a:t>
            </a:r>
            <a:r>
              <a:rPr lang="en-US" baseline="0" dirty="0"/>
              <a:t> end goal of strengthening CS in developing countries. But are practices conducive to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e.g., i</a:t>
            </a:r>
            <a:r>
              <a:rPr lang="en-US" dirty="0"/>
              <a:t>n 2016, </a:t>
            </a:r>
            <a:r>
              <a:rPr lang="fr-FR" sz="1600" kern="1200" dirty="0">
                <a:solidFill>
                  <a:schemeClr val="bg2">
                    <a:lumMod val="10000"/>
                  </a:schemeClr>
                </a:solidFill>
                <a:latin typeface="+mn-lt"/>
                <a:ea typeface="+mn-ea"/>
                <a:cs typeface="+mn-cs"/>
              </a:rPr>
              <a:t>11 times more ODA for </a:t>
            </a:r>
            <a:r>
              <a:rPr lang="fr-FR" sz="1600" kern="1200" dirty="0" err="1">
                <a:solidFill>
                  <a:schemeClr val="bg2">
                    <a:lumMod val="10000"/>
                  </a:schemeClr>
                </a:solidFill>
                <a:latin typeface="+mn-lt"/>
                <a:ea typeface="+mn-ea"/>
                <a:cs typeface="+mn-cs"/>
              </a:rPr>
              <a:t>CSOs</a:t>
            </a:r>
            <a:r>
              <a:rPr lang="fr-FR" sz="1600" kern="1200" dirty="0">
                <a:solidFill>
                  <a:schemeClr val="bg2">
                    <a:lumMod val="10000"/>
                  </a:schemeClr>
                </a:solidFill>
                <a:latin typeface="+mn-lt"/>
                <a:ea typeface="+mn-ea"/>
                <a:cs typeface="+mn-cs"/>
              </a:rPr>
              <a:t> </a:t>
            </a:r>
            <a:r>
              <a:rPr lang="fr-FR" sz="1600" kern="1200" dirty="0" err="1">
                <a:solidFill>
                  <a:schemeClr val="bg2">
                    <a:lumMod val="10000"/>
                  </a:schemeClr>
                </a:solidFill>
                <a:latin typeface="+mn-lt"/>
                <a:ea typeface="+mn-ea"/>
                <a:cs typeface="+mn-cs"/>
              </a:rPr>
              <a:t>went</a:t>
            </a:r>
            <a:r>
              <a:rPr lang="fr-FR" sz="1600" kern="1200" dirty="0">
                <a:solidFill>
                  <a:schemeClr val="bg2">
                    <a:lumMod val="10000"/>
                  </a:schemeClr>
                </a:solidFill>
                <a:latin typeface="+mn-lt"/>
                <a:ea typeface="+mn-ea"/>
                <a:cs typeface="+mn-cs"/>
              </a:rPr>
              <a:t> to DAC country </a:t>
            </a:r>
            <a:r>
              <a:rPr lang="fr-FR" sz="1600" kern="1200" dirty="0" err="1">
                <a:solidFill>
                  <a:schemeClr val="bg2">
                    <a:lumMod val="10000"/>
                  </a:schemeClr>
                </a:solidFill>
                <a:latin typeface="+mn-lt"/>
                <a:ea typeface="+mn-ea"/>
                <a:cs typeface="+mn-cs"/>
              </a:rPr>
              <a:t>CSOs</a:t>
            </a:r>
            <a:r>
              <a:rPr lang="fr-FR" sz="1600" kern="1200" dirty="0">
                <a:solidFill>
                  <a:schemeClr val="bg2">
                    <a:lumMod val="10000"/>
                  </a:schemeClr>
                </a:solidFill>
                <a:latin typeface="+mn-lt"/>
                <a:ea typeface="+mn-ea"/>
                <a:cs typeface="+mn-cs"/>
              </a:rPr>
              <a:t> </a:t>
            </a:r>
            <a:r>
              <a:rPr lang="fr-FR" sz="1600" kern="1200" dirty="0" err="1">
                <a:solidFill>
                  <a:schemeClr val="bg2">
                    <a:lumMod val="10000"/>
                  </a:schemeClr>
                </a:solidFill>
                <a:latin typeface="+mn-lt"/>
                <a:ea typeface="+mn-ea"/>
                <a:cs typeface="+mn-cs"/>
              </a:rPr>
              <a:t>than</a:t>
            </a:r>
            <a:r>
              <a:rPr lang="fr-FR" sz="1600" kern="1200" dirty="0">
                <a:solidFill>
                  <a:schemeClr val="bg2">
                    <a:lumMod val="10000"/>
                  </a:schemeClr>
                </a:solidFill>
                <a:latin typeface="+mn-lt"/>
                <a:ea typeface="+mn-ea"/>
                <a:cs typeface="+mn-cs"/>
              </a:rPr>
              <a:t> </a:t>
            </a:r>
            <a:r>
              <a:rPr lang="fr-FR" sz="1600" kern="1200" dirty="0" err="1">
                <a:solidFill>
                  <a:schemeClr val="bg2">
                    <a:lumMod val="10000"/>
                  </a:schemeClr>
                </a:solidFill>
                <a:latin typeface="+mn-lt"/>
                <a:ea typeface="+mn-ea"/>
                <a:cs typeface="+mn-cs"/>
              </a:rPr>
              <a:t>developing</a:t>
            </a:r>
            <a:r>
              <a:rPr lang="fr-FR" sz="1600" kern="1200" baseline="0" dirty="0">
                <a:solidFill>
                  <a:schemeClr val="bg2">
                    <a:lumMod val="10000"/>
                  </a:schemeClr>
                </a:solidFill>
                <a:latin typeface="+mn-lt"/>
                <a:ea typeface="+mn-ea"/>
                <a:cs typeface="+mn-cs"/>
              </a:rPr>
              <a:t> country </a:t>
            </a:r>
            <a:r>
              <a:rPr lang="fr-FR" sz="1600" kern="1200" baseline="0" dirty="0" err="1">
                <a:solidFill>
                  <a:schemeClr val="bg2">
                    <a:lumMod val="10000"/>
                  </a:schemeClr>
                </a:solidFill>
                <a:latin typeface="+mn-lt"/>
                <a:ea typeface="+mn-ea"/>
                <a:cs typeface="+mn-cs"/>
              </a:rPr>
              <a:t>based</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CSOs</a:t>
            </a:r>
            <a:r>
              <a:rPr lang="fr-FR" sz="1600" kern="1200" baseline="0" dirty="0">
                <a:solidFill>
                  <a:schemeClr val="bg2">
                    <a:lumMod val="10000"/>
                  </a:schemeClr>
                </a:solidFill>
                <a:latin typeface="+mn-lt"/>
                <a:ea typeface="+mn-ea"/>
                <a:cs typeface="+mn-cs"/>
              </a:rPr>
              <a:t>.</a:t>
            </a:r>
          </a:p>
          <a:p>
            <a:pPr marL="628650" marR="0" lvl="2" indent="-171450" algn="l" defTabSz="914400" rtl="0" eaLnBrk="1" fontAlgn="auto" latinLnBrk="0" hangingPunct="1">
              <a:lnSpc>
                <a:spcPct val="100000"/>
              </a:lnSpc>
              <a:spcBef>
                <a:spcPts val="0"/>
              </a:spcBef>
              <a:spcAft>
                <a:spcPts val="0"/>
              </a:spcAft>
              <a:buClrTx/>
              <a:buSzTx/>
              <a:buFont typeface="Arial"/>
              <a:buChar char="•"/>
              <a:tabLst/>
              <a:defRPr/>
            </a:pPr>
            <a:r>
              <a:rPr lang="fr-FR" sz="1600" kern="1200" baseline="0" dirty="0">
                <a:solidFill>
                  <a:schemeClr val="bg2">
                    <a:lumMod val="10000"/>
                  </a:schemeClr>
                </a:solidFill>
                <a:latin typeface="+mn-lt"/>
                <a:ea typeface="+mn-ea"/>
                <a:cs typeface="+mn-cs"/>
              </a:rPr>
              <a:t>Or </a:t>
            </a:r>
            <a:r>
              <a:rPr lang="fr-FR" sz="1600" kern="1200" baseline="0" dirty="0" err="1">
                <a:solidFill>
                  <a:schemeClr val="bg2">
                    <a:lumMod val="10000"/>
                  </a:schemeClr>
                </a:solidFill>
                <a:latin typeface="+mn-lt"/>
                <a:ea typeface="+mn-ea"/>
                <a:cs typeface="+mn-cs"/>
              </a:rPr>
              <a:t>that</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there</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is</a:t>
            </a:r>
            <a:r>
              <a:rPr lang="fr-FR" sz="1600" kern="1200" baseline="0" dirty="0">
                <a:solidFill>
                  <a:schemeClr val="bg2">
                    <a:lumMod val="10000"/>
                  </a:schemeClr>
                </a:solidFill>
                <a:latin typeface="+mn-lt"/>
                <a:ea typeface="+mn-ea"/>
                <a:cs typeface="+mn-cs"/>
              </a:rPr>
              <a:t> a </a:t>
            </a:r>
            <a:r>
              <a:rPr lang="fr-FR" sz="1600" kern="1200" baseline="0" dirty="0" err="1">
                <a:solidFill>
                  <a:schemeClr val="bg2">
                    <a:lumMod val="10000"/>
                  </a:schemeClr>
                </a:solidFill>
                <a:latin typeface="+mn-lt"/>
                <a:ea typeface="+mn-ea"/>
                <a:cs typeface="+mn-cs"/>
              </a:rPr>
              <a:t>tendency</a:t>
            </a:r>
            <a:r>
              <a:rPr lang="fr-FR" sz="1600" kern="1200" baseline="0" dirty="0">
                <a:solidFill>
                  <a:schemeClr val="bg2">
                    <a:lumMod val="10000"/>
                  </a:schemeClr>
                </a:solidFill>
                <a:latin typeface="+mn-lt"/>
                <a:ea typeface="+mn-ea"/>
                <a:cs typeface="+mn-cs"/>
              </a:rPr>
              <a:t> to use </a:t>
            </a:r>
            <a:r>
              <a:rPr lang="fr-FR" sz="1600" kern="1200" baseline="0" dirty="0" err="1">
                <a:solidFill>
                  <a:schemeClr val="bg2">
                    <a:lumMod val="10000"/>
                  </a:schemeClr>
                </a:solidFill>
                <a:latin typeface="+mn-lt"/>
                <a:ea typeface="+mn-ea"/>
                <a:cs typeface="+mn-cs"/>
              </a:rPr>
              <a:t>contracts</a:t>
            </a:r>
            <a:r>
              <a:rPr lang="fr-FR" sz="1600" kern="1200" baseline="0" dirty="0">
                <a:solidFill>
                  <a:schemeClr val="bg2">
                    <a:lumMod val="10000"/>
                  </a:schemeClr>
                </a:solidFill>
                <a:latin typeface="+mn-lt"/>
                <a:ea typeface="+mn-ea"/>
                <a:cs typeface="+mn-cs"/>
              </a:rPr>
              <a:t> or </a:t>
            </a:r>
            <a:r>
              <a:rPr lang="fr-FR" sz="1600" kern="1200" baseline="0" dirty="0" err="1">
                <a:solidFill>
                  <a:schemeClr val="bg2">
                    <a:lumMod val="10000"/>
                  </a:schemeClr>
                </a:solidFill>
                <a:latin typeface="+mn-lt"/>
                <a:ea typeface="+mn-ea"/>
                <a:cs typeface="+mn-cs"/>
              </a:rPr>
              <a:t>other</a:t>
            </a:r>
            <a:r>
              <a:rPr lang="fr-FR" sz="1600" kern="1200" baseline="0" dirty="0">
                <a:solidFill>
                  <a:schemeClr val="bg2">
                    <a:lumMod val="10000"/>
                  </a:schemeClr>
                </a:solidFill>
                <a:latin typeface="+mn-lt"/>
                <a:ea typeface="+mn-ea"/>
                <a:cs typeface="+mn-cs"/>
              </a:rPr>
              <a:t> directive, </a:t>
            </a:r>
            <a:r>
              <a:rPr lang="fr-FR" sz="1600" kern="1200" baseline="0" dirty="0" err="1">
                <a:solidFill>
                  <a:schemeClr val="bg2">
                    <a:lumMod val="10000"/>
                  </a:schemeClr>
                </a:solidFill>
                <a:latin typeface="+mn-lt"/>
                <a:ea typeface="+mn-ea"/>
                <a:cs typeface="+mn-cs"/>
              </a:rPr>
              <a:t>earmarked</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funding</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modalities</a:t>
            </a:r>
            <a:r>
              <a:rPr lang="fr-FR" sz="1600" kern="1200" baseline="0" dirty="0">
                <a:solidFill>
                  <a:schemeClr val="bg2">
                    <a:lumMod val="10000"/>
                  </a:schemeClr>
                </a:solidFill>
                <a:latin typeface="+mn-lt"/>
                <a:ea typeface="+mn-ea"/>
                <a:cs typeface="+mn-cs"/>
              </a:rPr>
              <a:t> versus </a:t>
            </a:r>
            <a:r>
              <a:rPr lang="fr-FR" sz="1600" kern="1200" baseline="0" dirty="0" err="1">
                <a:solidFill>
                  <a:schemeClr val="bg2">
                    <a:lumMod val="10000"/>
                  </a:schemeClr>
                </a:solidFill>
                <a:latin typeface="+mn-lt"/>
                <a:ea typeface="+mn-ea"/>
                <a:cs typeface="+mn-cs"/>
              </a:rPr>
              <a:t>supporting</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CSOs</a:t>
            </a:r>
            <a:r>
              <a:rPr lang="fr-FR" sz="1600" kern="1200" baseline="0" dirty="0">
                <a:solidFill>
                  <a:schemeClr val="bg2">
                    <a:lumMod val="10000"/>
                  </a:schemeClr>
                </a:solidFill>
                <a:latin typeface="+mn-lt"/>
                <a:ea typeface="+mn-ea"/>
                <a:cs typeface="+mn-cs"/>
              </a:rPr>
              <a:t> as </a:t>
            </a:r>
            <a:r>
              <a:rPr lang="fr-FR" sz="1600" kern="1200" baseline="0" dirty="0" err="1">
                <a:solidFill>
                  <a:schemeClr val="bg2">
                    <a:lumMod val="10000"/>
                  </a:schemeClr>
                </a:solidFill>
                <a:latin typeface="+mn-lt"/>
                <a:ea typeface="+mn-ea"/>
                <a:cs typeface="+mn-cs"/>
              </a:rPr>
              <a:t>development</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actors</a:t>
            </a:r>
            <a:r>
              <a:rPr lang="fr-FR" sz="1600" kern="1200" baseline="0" dirty="0">
                <a:solidFill>
                  <a:schemeClr val="bg2">
                    <a:lumMod val="10000"/>
                  </a:schemeClr>
                </a:solidFill>
                <a:latin typeface="+mn-lt"/>
                <a:ea typeface="+mn-ea"/>
                <a:cs typeface="+mn-cs"/>
              </a:rPr>
              <a:t> in </a:t>
            </a:r>
            <a:r>
              <a:rPr lang="fr-FR" sz="1600" kern="1200" baseline="0" dirty="0" err="1">
                <a:solidFill>
                  <a:schemeClr val="bg2">
                    <a:lumMod val="10000"/>
                  </a:schemeClr>
                </a:solidFill>
                <a:latin typeface="+mn-lt"/>
                <a:ea typeface="+mn-ea"/>
                <a:cs typeface="+mn-cs"/>
              </a:rPr>
              <a:t>their</a:t>
            </a:r>
            <a:r>
              <a:rPr lang="fr-FR" sz="1600" kern="1200" baseline="0" dirty="0">
                <a:solidFill>
                  <a:schemeClr val="bg2">
                    <a:lumMod val="10000"/>
                  </a:schemeClr>
                </a:solidFill>
                <a:latin typeface="+mn-lt"/>
                <a:ea typeface="+mn-ea"/>
                <a:cs typeface="+mn-cs"/>
              </a:rPr>
              <a:t> </a:t>
            </a:r>
            <a:r>
              <a:rPr lang="fr-FR" sz="1600" kern="1200" baseline="0" dirty="0" err="1">
                <a:solidFill>
                  <a:schemeClr val="bg2">
                    <a:lumMod val="10000"/>
                  </a:schemeClr>
                </a:solidFill>
                <a:latin typeface="+mn-lt"/>
                <a:ea typeface="+mn-ea"/>
                <a:cs typeface="+mn-cs"/>
              </a:rPr>
              <a:t>own</a:t>
            </a:r>
            <a:r>
              <a:rPr lang="fr-FR" sz="1600" kern="1200" baseline="0" dirty="0">
                <a:solidFill>
                  <a:schemeClr val="bg2">
                    <a:lumMod val="10000"/>
                  </a:schemeClr>
                </a:solidFill>
                <a:latin typeface="+mn-lt"/>
                <a:ea typeface="+mn-ea"/>
                <a:cs typeface="+mn-cs"/>
              </a:rPr>
              <a:t> right. </a:t>
            </a:r>
            <a:r>
              <a:rPr lang="fr-FR" sz="1600" kern="1200" baseline="0" dirty="0" err="1">
                <a:solidFill>
                  <a:schemeClr val="bg2">
                    <a:lumMod val="10000"/>
                  </a:schemeClr>
                </a:solidFill>
                <a:latin typeface="+mn-lt"/>
                <a:ea typeface="+mn-ea"/>
                <a:cs typeface="+mn-cs"/>
              </a:rPr>
              <a:t>Means</a:t>
            </a:r>
            <a:r>
              <a:rPr lang="fr-FR" sz="1600" kern="1200" baseline="0" dirty="0">
                <a:solidFill>
                  <a:schemeClr val="bg2">
                    <a:lumMod val="10000"/>
                  </a:schemeClr>
                </a:solidFill>
                <a:latin typeface="+mn-lt"/>
                <a:ea typeface="+mn-ea"/>
                <a:cs typeface="+mn-cs"/>
              </a:rPr>
              <a:t> </a:t>
            </a:r>
            <a:r>
              <a:rPr lang="en-US" baseline="0" dirty="0"/>
              <a:t>CSOs align with donors’ agendas and not the other way around.  </a:t>
            </a:r>
          </a:p>
          <a:p>
            <a:pPr marL="0" marR="0" lvl="1" indent="0" algn="l" defTabSz="914400" rtl="0" eaLnBrk="1" fontAlgn="auto" latinLnBrk="0" hangingPunct="1">
              <a:lnSpc>
                <a:spcPct val="100000"/>
              </a:lnSpc>
              <a:spcBef>
                <a:spcPts val="0"/>
              </a:spcBef>
              <a:spcAft>
                <a:spcPts val="0"/>
              </a:spcAft>
              <a:buClrTx/>
              <a:buSzTx/>
              <a:buFont typeface="Arial"/>
              <a:buNone/>
              <a:tabLst/>
              <a:defRPr/>
            </a:pPr>
            <a:r>
              <a:rPr lang="en-US" baseline="0" dirty="0"/>
              <a:t>OTHER E.G.s: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Results frameworks </a:t>
            </a:r>
            <a:r>
              <a:rPr lang="en-US" baseline="0" dirty="0"/>
              <a:t>and management: are they conducive to qualitative results (e.g. advocacy, rights)? Geared for joint learning? Come with high transaction costs?</a:t>
            </a:r>
          </a:p>
          <a:p>
            <a:pPr marL="171450" indent="-171450">
              <a:buFont typeface="Arial" panose="020B0604020202020204" pitchFamily="34" charset="0"/>
              <a:buChar char="•"/>
            </a:pPr>
            <a:r>
              <a:rPr lang="en-US" dirty="0"/>
              <a:t>Dialogue and consultation with CS is happening,</a:t>
            </a:r>
            <a:r>
              <a:rPr lang="en-US" baseline="0" dirty="0"/>
              <a:t> but sufficiently systematic or inclusive?</a:t>
            </a:r>
            <a:endParaRPr lang="en-US" dirty="0"/>
          </a:p>
          <a:p>
            <a:pPr marL="0" indent="0">
              <a:buFont typeface="Arial" panose="020B0604020202020204" pitchFamily="34" charset="0"/>
              <a:buNone/>
            </a:pPr>
            <a:r>
              <a:rPr lang="en-US" u="none" dirty="0"/>
              <a:t>AND</a:t>
            </a:r>
            <a:endParaRPr lang="en-US" b="1" u="none" dirty="0"/>
          </a:p>
          <a:p>
            <a:pPr marL="171450" indent="-171450">
              <a:buFont typeface="Arial"/>
              <a:buChar char="•"/>
            </a:pPr>
            <a:r>
              <a:rPr lang="en-US" b="0" u="none" dirty="0"/>
              <a:t>Donors state</a:t>
            </a:r>
            <a:r>
              <a:rPr lang="en-US" b="0" u="none" baseline="0" dirty="0"/>
              <a:t> they are or want to promote enabling environments for CSOs. But, challenge of policy coherence with rest of Ministry, Government. </a:t>
            </a:r>
          </a:p>
          <a:p>
            <a:pPr marL="171450" indent="-171450">
              <a:buFont typeface="Arial"/>
              <a:buChar char="•"/>
            </a:pPr>
            <a:r>
              <a:rPr lang="en-US" b="0" dirty="0"/>
              <a:t>Are DAC</a:t>
            </a:r>
            <a:r>
              <a:rPr lang="en-US" b="0" baseline="0" dirty="0"/>
              <a:t> members</a:t>
            </a:r>
            <a:r>
              <a:rPr lang="en-US" b="0" dirty="0"/>
              <a:t> taking responsibility for their own part? Which is ¼</a:t>
            </a:r>
            <a:r>
              <a:rPr lang="en-US" b="0" baseline="0" dirty="0"/>
              <a:t> of how we understand the</a:t>
            </a:r>
            <a:r>
              <a:rPr lang="en-US" b="0" dirty="0"/>
              <a:t> CSO EE. This is important.</a:t>
            </a:r>
            <a:r>
              <a:rPr lang="en-US" b="0" baseline="0" dirty="0"/>
              <a:t> The TT speaks of “shared responsibility” for the EE, and so does the ICNL Effective Donor Response to the Challenge of Closing Space (2018). The Global Partnership’s Indicator 2 framework also reflects this. EE is not just legal and regulatory environments for CSOs. That is just one component. How donors support and engage with CSOs is another component! </a:t>
            </a:r>
            <a:endParaRPr lang="en-US" b="0" dirty="0"/>
          </a:p>
          <a:p>
            <a:pPr marL="0" indent="0">
              <a:buFont typeface="Arial"/>
              <a:buNone/>
            </a:pPr>
            <a:r>
              <a:rPr lang="en-US" b="0" dirty="0"/>
              <a:t>IDEALLY</a:t>
            </a:r>
            <a:r>
              <a:rPr lang="en-US" b="0" baseline="0" dirty="0"/>
              <a:t> we would have more certainty about this track record. An up-to-date state of affairs.</a:t>
            </a:r>
          </a:p>
          <a:p>
            <a:pPr marL="0" indent="0">
              <a:buFont typeface="Arial"/>
              <a:buNone/>
            </a:pPr>
            <a:r>
              <a:rPr lang="en-US" b="0" baseline="0" dirty="0"/>
              <a:t>ALSO, we need to recognize that since the DAC’s 2011 study and 2012 guidance, our and CSOs’ working environment has changed considerably.</a:t>
            </a:r>
            <a:endParaRPr lang="en-US" b="0" dirty="0"/>
          </a:p>
          <a:p>
            <a:pPr marL="171450" indent="-171450">
              <a:buFont typeface="Arial"/>
              <a:buChar char="•"/>
            </a:pPr>
            <a:endParaRPr lang="en-US" b="0" dirty="0"/>
          </a:p>
          <a:p>
            <a:pPr marL="171450" indent="-171450">
              <a:buFont typeface="Arial"/>
              <a:buChar char="•"/>
            </a:pPr>
            <a:endParaRPr lang="en-US" dirty="0"/>
          </a:p>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B5BC32DA-B958-4A99-A1F5-BBFCD0239462}" type="slidenum">
              <a:rPr lang="en-GB" smtClean="0"/>
              <a:t>4</a:t>
            </a:fld>
            <a:endParaRPr lang="en-GB"/>
          </a:p>
        </p:txBody>
      </p:sp>
    </p:spTree>
    <p:extLst>
      <p:ext uri="{BB962C8B-B14F-4D97-AF65-F5344CB8AC3E}">
        <p14:creationId xmlns:p14="http://schemas.microsoft.com/office/powerpoint/2010/main" val="405038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spcAft>
                <a:spcPts val="600"/>
              </a:spcAft>
              <a:buNone/>
            </a:pPr>
            <a:r>
              <a:rPr lang="en-GB" sz="1200" b="0" baseline="0" dirty="0">
                <a:latin typeface="+mn-lt"/>
              </a:rPr>
              <a:t>These are some very fundamental changes that have taken place since the 12 lessons. I won’t go through them. I just want to overwhelm you a bit.</a:t>
            </a:r>
          </a:p>
          <a:p>
            <a:pPr marL="0" indent="0">
              <a:lnSpc>
                <a:spcPct val="120000"/>
              </a:lnSpc>
              <a:spcBef>
                <a:spcPts val="0"/>
              </a:spcBef>
              <a:spcAft>
                <a:spcPts val="600"/>
              </a:spcAft>
              <a:buNone/>
            </a:pPr>
            <a:r>
              <a:rPr lang="en-GB" sz="1200" b="0" baseline="0" dirty="0">
                <a:latin typeface="+mn-lt"/>
              </a:rPr>
              <a:t>B/c not only is there need to better understand the current reality of DAC members’ support to CSOs, and to find ways to make donors’ CSO support more effective. Also, the environment has changed a lot.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1" baseline="0" dirty="0"/>
              <a:t>Thus, while we have the</a:t>
            </a:r>
            <a:r>
              <a:rPr lang="en-GB" sz="1200" b="0" i="1" dirty="0"/>
              <a:t> 2011 STUDY</a:t>
            </a:r>
            <a:r>
              <a:rPr lang="en-GB" sz="1200" b="0" i="1" baseline="0" dirty="0"/>
              <a:t> and the </a:t>
            </a:r>
            <a:r>
              <a:rPr lang="en-GB" sz="1200" b="0" i="1" dirty="0"/>
              <a:t>12 LESSONS. And we</a:t>
            </a:r>
            <a:r>
              <a:rPr lang="en-GB" sz="1200" b="0" i="1" baseline="0" dirty="0"/>
              <a:t> have the IDG. More concerted effort is needed together. To address good practice, in the changing landscape.</a:t>
            </a:r>
            <a:endParaRPr lang="en-GB" sz="1200" b="0" baseline="0" dirty="0">
              <a:latin typeface="+mn-lt"/>
            </a:endParaRPr>
          </a:p>
          <a:p>
            <a:pPr marL="0" indent="0">
              <a:lnSpc>
                <a:spcPct val="120000"/>
              </a:lnSpc>
              <a:spcBef>
                <a:spcPts val="0"/>
              </a:spcBef>
              <a:spcAft>
                <a:spcPts val="600"/>
              </a:spcAft>
              <a:buNone/>
            </a:pPr>
            <a:endParaRPr lang="en-GB" sz="1200" b="0" baseline="0" dirty="0">
              <a:latin typeface="+mn-lt"/>
            </a:endParaRPr>
          </a:p>
          <a:p>
            <a:r>
              <a:rPr lang="en-GB" sz="1200" b="0" baseline="0" dirty="0">
                <a:latin typeface="+mn-lt"/>
              </a:rPr>
              <a:t>For these reasons….and to take an overall more ambitious approach to CSO support, DAC has launched a new civil society </a:t>
            </a:r>
            <a:r>
              <a:rPr lang="en-GB" sz="1200" b="0" baseline="0" dirty="0" err="1">
                <a:latin typeface="+mn-lt"/>
              </a:rPr>
              <a:t>workstream</a:t>
            </a:r>
            <a:r>
              <a:rPr lang="en-GB" sz="1200" b="0" baseline="0" dirty="0">
                <a:latin typeface="+mn-lt"/>
              </a:rPr>
              <a:t>…..</a:t>
            </a:r>
            <a:r>
              <a:rPr lang="en-GB" sz="1200" b="1"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Geo-political shifts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Decline of traditional powers and shift towards Asia</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Threats to multilateralism / re-emergence of nationalism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Increased focus on cross-border “threats” and protection of global public goods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2030 Agenda</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Stronger focus on sustainability and ‘Global Public Goods’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Broader policy framework of international co-operation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Universality</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Rise of Non-DAC providers and instruments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Non-DAC donors esp. Arab countries</a:t>
            </a:r>
          </a:p>
          <a:p>
            <a:pPr lvl="0"/>
            <a:r>
              <a:rPr lang="en-GB" sz="1200" kern="1200" dirty="0">
                <a:solidFill>
                  <a:schemeClr val="tx1"/>
                </a:solidFill>
                <a:effectLst/>
                <a:latin typeface="+mn-lt"/>
                <a:ea typeface="+mn-ea"/>
                <a:cs typeface="+mn-cs"/>
              </a:rPr>
              <a:t>- Foundations</a:t>
            </a:r>
          </a:p>
          <a:p>
            <a:pPr lvl="0"/>
            <a:r>
              <a:rPr lang="en-US" sz="1200" kern="1200" dirty="0">
                <a:solidFill>
                  <a:schemeClr val="tx1"/>
                </a:solidFill>
                <a:effectLst/>
                <a:latin typeface="+mn-lt"/>
                <a:ea typeface="+mn-ea"/>
                <a:cs typeface="+mn-cs"/>
              </a:rPr>
              <a:t>- More sophisticated financial instruments such as guarantees, and shares in collective investment vehicles </a:t>
            </a:r>
            <a:endParaRPr lang="en-GB" sz="1200" kern="1200" dirty="0">
              <a:solidFill>
                <a:schemeClr val="tx1"/>
              </a:solidFill>
              <a:effectLst/>
              <a:latin typeface="+mn-lt"/>
              <a:ea typeface="+mn-ea"/>
              <a:cs typeface="+mn-cs"/>
            </a:endParaRPr>
          </a:p>
          <a:p>
            <a:endParaRPr lang="en-GB" sz="1200" b="1" i="1"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Impact on providers: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Heightened domestic scrutiny</a:t>
            </a:r>
          </a:p>
          <a:p>
            <a:pPr lvl="0"/>
            <a:r>
              <a:rPr lang="en-GB" sz="1200" kern="1200" dirty="0">
                <a:solidFill>
                  <a:schemeClr val="tx1"/>
                </a:solidFill>
                <a:effectLst/>
                <a:latin typeface="+mn-lt"/>
                <a:ea typeface="+mn-ea"/>
                <a:cs typeface="+mn-cs"/>
              </a:rPr>
              <a:t>- Demand for greater value for money</a:t>
            </a:r>
          </a:p>
          <a:p>
            <a:pPr lvl="0"/>
            <a:r>
              <a:rPr lang="en-GB" sz="1200" kern="1200" dirty="0">
                <a:solidFill>
                  <a:schemeClr val="tx1"/>
                </a:solidFill>
                <a:effectLst/>
                <a:latin typeface="+mn-lt"/>
                <a:ea typeface="+mn-ea"/>
                <a:cs typeface="+mn-cs"/>
              </a:rPr>
              <a:t>- Demand for domestic/international win-wins</a:t>
            </a:r>
          </a:p>
          <a:p>
            <a:pPr marL="0" indent="0">
              <a:lnSpc>
                <a:spcPct val="120000"/>
              </a:lnSpc>
              <a:spcBef>
                <a:spcPts val="0"/>
              </a:spcBef>
              <a:spcAft>
                <a:spcPts val="600"/>
              </a:spcAft>
              <a:buNone/>
            </a:pPr>
            <a:endParaRPr lang="en-GB" sz="1200" b="0" baseline="0" dirty="0">
              <a:latin typeface="+mn-lt"/>
            </a:endParaRPr>
          </a:p>
        </p:txBody>
      </p:sp>
      <p:sp>
        <p:nvSpPr>
          <p:cNvPr id="4" name="Slide Number Placeholder 3"/>
          <p:cNvSpPr>
            <a:spLocks noGrp="1"/>
          </p:cNvSpPr>
          <p:nvPr>
            <p:ph type="sldNum" sz="quarter" idx="10"/>
          </p:nvPr>
        </p:nvSpPr>
        <p:spPr/>
        <p:txBody>
          <a:bodyPr/>
          <a:lstStyle/>
          <a:p>
            <a:fld id="{D84A25FA-4B56-44B7-A899-7DCDEBEE536E}" type="slidenum">
              <a:rPr lang="en-GB" smtClean="0"/>
              <a:t>5</a:t>
            </a:fld>
            <a:endParaRPr lang="en-GB"/>
          </a:p>
        </p:txBody>
      </p:sp>
    </p:spTree>
    <p:extLst>
      <p:ext uri="{BB962C8B-B14F-4D97-AF65-F5344CB8AC3E}">
        <p14:creationId xmlns:p14="http://schemas.microsoft.com/office/powerpoint/2010/main" val="141086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CA" sz="1200" kern="1200" dirty="0" err="1">
                <a:solidFill>
                  <a:schemeClr val="tx1"/>
                </a:solidFill>
                <a:effectLst/>
                <a:latin typeface="+mn-lt"/>
                <a:ea typeface="+mn-ea"/>
                <a:cs typeface="+mn-cs"/>
              </a:rPr>
              <a:t>Workstream</a:t>
            </a:r>
            <a:r>
              <a:rPr lang="en-CA" sz="1200" kern="1200" baseline="0" dirty="0">
                <a:solidFill>
                  <a:schemeClr val="tx1"/>
                </a:solidFill>
                <a:effectLst/>
                <a:latin typeface="+mn-lt"/>
                <a:ea typeface="+mn-ea"/>
                <a:cs typeface="+mn-cs"/>
              </a:rPr>
              <a:t> objectives are:</a:t>
            </a:r>
          </a:p>
          <a:p>
            <a:pPr marL="171450" indent="-171450">
              <a:buFont typeface="Arial"/>
              <a:buChar char="•"/>
            </a:pPr>
            <a:r>
              <a:rPr lang="en-CA" sz="1200" kern="1200" baseline="0" dirty="0">
                <a:solidFill>
                  <a:schemeClr val="tx1"/>
                </a:solidFill>
                <a:effectLst/>
                <a:latin typeface="+mn-lt"/>
                <a:ea typeface="+mn-ea"/>
                <a:cs typeface="+mn-cs"/>
              </a:rPr>
              <a:t>a) support to DAC members. Through peer learning, research, guidance. You’ll see here “and/or” DAC recommendation”. This is about our level of ambition for guidance. I’d like to close with a discussion on this question. </a:t>
            </a:r>
          </a:p>
          <a:p>
            <a:pPr marL="171450" indent="-171450">
              <a:buFont typeface="Arial"/>
              <a:buChar char="•"/>
            </a:pPr>
            <a:r>
              <a:rPr lang="en-CA" sz="1200" kern="1200" baseline="0" dirty="0">
                <a:solidFill>
                  <a:schemeClr val="tx1"/>
                </a:solidFill>
                <a:effectLst/>
                <a:latin typeface="+mn-lt"/>
                <a:ea typeface="+mn-ea"/>
                <a:cs typeface="+mn-cs"/>
              </a:rPr>
              <a:t>b) strengthen OECD dialogue with CSOs.</a:t>
            </a:r>
          </a:p>
          <a:p>
            <a:pPr marL="171450" indent="-171450">
              <a:buFont typeface="Arial"/>
              <a:buChar char="•"/>
            </a:pPr>
            <a:r>
              <a:rPr lang="en-CA" sz="1200" kern="1200" baseline="0" dirty="0">
                <a:solidFill>
                  <a:schemeClr val="tx1"/>
                </a:solidFill>
                <a:effectLst/>
                <a:latin typeface="+mn-lt"/>
                <a:ea typeface="+mn-ea"/>
                <a:cs typeface="+mn-cs"/>
              </a:rPr>
              <a:t>New </a:t>
            </a:r>
            <a:r>
              <a:rPr lang="en-CA" sz="1200" kern="1200" dirty="0" err="1">
                <a:solidFill>
                  <a:schemeClr val="tx1"/>
                </a:solidFill>
                <a:effectLst/>
                <a:latin typeface="+mn-lt"/>
                <a:ea typeface="+mn-ea"/>
                <a:cs typeface="+mn-cs"/>
              </a:rPr>
              <a:t>CoP</a:t>
            </a:r>
            <a:r>
              <a:rPr lang="en-CA" sz="1200" kern="1200" dirty="0">
                <a:solidFill>
                  <a:schemeClr val="tx1"/>
                </a:solidFill>
                <a:effectLst/>
                <a:latin typeface="+mn-lt"/>
                <a:ea typeface="+mn-ea"/>
                <a:cs typeface="+mn-cs"/>
              </a:rPr>
              <a:t> as</a:t>
            </a:r>
            <a:r>
              <a:rPr lang="en-CA" sz="1200" kern="1200" baseline="0" dirty="0">
                <a:solidFill>
                  <a:schemeClr val="tx1"/>
                </a:solidFill>
                <a:effectLst/>
                <a:latin typeface="+mn-lt"/>
                <a:ea typeface="+mn-ea"/>
                <a:cs typeface="+mn-cs"/>
              </a:rPr>
              <a:t> part of the support objective. </a:t>
            </a:r>
          </a:p>
          <a:p>
            <a:pPr marL="171450" indent="-171450">
              <a:buFont typeface="Arial"/>
              <a:buChar char="•"/>
            </a:pPr>
            <a:r>
              <a:rPr lang="en-CA" sz="1200" kern="1200" baseline="0" dirty="0">
                <a:solidFill>
                  <a:schemeClr val="tx1"/>
                </a:solidFill>
                <a:effectLst/>
                <a:latin typeface="+mn-lt"/>
                <a:ea typeface="+mn-ea"/>
                <a:cs typeface="+mn-cs"/>
              </a:rPr>
              <a:t>The </a:t>
            </a:r>
            <a:r>
              <a:rPr lang="en-CA" sz="1200" kern="1200" baseline="0" dirty="0" err="1">
                <a:solidFill>
                  <a:schemeClr val="tx1"/>
                </a:solidFill>
                <a:effectLst/>
                <a:latin typeface="+mn-lt"/>
                <a:ea typeface="+mn-ea"/>
                <a:cs typeface="+mn-cs"/>
              </a:rPr>
              <a:t>CoP</a:t>
            </a:r>
            <a:r>
              <a:rPr lang="en-CA" sz="1200" kern="1200" dirty="0">
                <a:solidFill>
                  <a:schemeClr val="tx1"/>
                </a:solidFill>
                <a:effectLst/>
                <a:latin typeface="+mn-lt"/>
                <a:ea typeface="+mn-ea"/>
                <a:cs typeface="+mn-cs"/>
              </a:rPr>
              <a:t> is you! You are all DAC members.</a:t>
            </a:r>
            <a:r>
              <a:rPr lang="en-CA" dirty="0">
                <a:effectLst/>
              </a:rPr>
              <a:t> </a:t>
            </a:r>
          </a:p>
          <a:p>
            <a:pPr marL="171450" indent="-171450">
              <a:buFont typeface="Arial"/>
              <a:buChar char="•"/>
            </a:pPr>
            <a:r>
              <a:rPr lang="en-CA" dirty="0">
                <a:effectLst/>
              </a:rPr>
              <a:t>I announced the</a:t>
            </a:r>
            <a:r>
              <a:rPr lang="en-CA" baseline="0" dirty="0">
                <a:effectLst/>
              </a:rPr>
              <a:t> </a:t>
            </a:r>
            <a:r>
              <a:rPr lang="en-CA" baseline="0" dirty="0" err="1">
                <a:effectLst/>
              </a:rPr>
              <a:t>CoP</a:t>
            </a:r>
            <a:r>
              <a:rPr lang="en-CA" baseline="0" dirty="0">
                <a:effectLst/>
              </a:rPr>
              <a:t> at the June meeting in Copenhagen. The intent had been to launch it at this meeting, but issues of location and competing priorities led us to postpone the formal launch. </a:t>
            </a:r>
          </a:p>
          <a:p>
            <a:pPr marL="171450" indent="-171450">
              <a:buFont typeface="Arial"/>
              <a:buChar char="•"/>
            </a:pPr>
            <a:r>
              <a:rPr lang="en-CA" baseline="0" dirty="0">
                <a:effectLst/>
              </a:rPr>
              <a:t>The plan underway is to launch the </a:t>
            </a:r>
            <a:r>
              <a:rPr lang="en-CA" baseline="0" dirty="0" err="1">
                <a:effectLst/>
              </a:rPr>
              <a:t>CoP</a:t>
            </a:r>
            <a:r>
              <a:rPr lang="en-CA" baseline="0" dirty="0">
                <a:effectLst/>
              </a:rPr>
              <a:t> at the spring meeting, alongside other events. I’ll talk more about that toward the end of this presentation.</a:t>
            </a:r>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6</a:t>
            </a:fld>
            <a:endParaRPr lang="en-GB" dirty="0"/>
          </a:p>
        </p:txBody>
      </p:sp>
    </p:spTree>
    <p:extLst>
      <p:ext uri="{BB962C8B-B14F-4D97-AF65-F5344CB8AC3E}">
        <p14:creationId xmlns:p14="http://schemas.microsoft.com/office/powerpoint/2010/main" val="79235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dirty="0"/>
              <a:t>Let’s talk about the study.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The idea is for the </a:t>
            </a:r>
            <a:r>
              <a:rPr lang="en-GB" baseline="0" dirty="0" err="1"/>
              <a:t>CoP</a:t>
            </a:r>
            <a:r>
              <a:rPr lang="en-GB" baseline="0" dirty="0"/>
              <a:t> (and by extension, the DAC), to learn about DAC members’ current practices; what kind of changes since the 2011 study – which was in effect a baseline, the first of its kind; and whether the 2012 Guidance is useful for and used by DAC members.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The current study is an enrichment of the 2011 one. It:</a:t>
            </a:r>
          </a:p>
          <a:p>
            <a:pPr marL="628650" marR="0" lvl="1" indent="-171450" algn="l" defTabSz="914400" rtl="0" eaLnBrk="1" fontAlgn="auto" latinLnBrk="0" hangingPunct="1">
              <a:lnSpc>
                <a:spcPct val="100000"/>
              </a:lnSpc>
              <a:spcBef>
                <a:spcPts val="0"/>
              </a:spcBef>
              <a:spcAft>
                <a:spcPts val="0"/>
              </a:spcAft>
              <a:buClrTx/>
              <a:buSzTx/>
              <a:buFont typeface="Lucida Grande"/>
              <a:buChar char="-"/>
              <a:tabLst/>
              <a:defRPr/>
            </a:pPr>
            <a:r>
              <a:rPr lang="en-GB" baseline="0" dirty="0"/>
              <a:t>Aims to be more than an update on the state of affairs of how and why DAC members work with CSOs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Takes into account more recent indications of practice trends (the “mixed record” mentioned) that it would be good to learn more about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Considers the changing environment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Seeks to draw out lesson sand good practice DAC members are willing to share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As well as what DAC members see are the key influences on their decision-making</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All dependent of course on whether we get this data in the survey responses!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GB" baseline="0" dirty="0"/>
              <a:t>Sources used for the study include: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DAC statistics – what DAC members report yearly on their CSO funding flow</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Data from the online survey that you have seen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Review of literature including documents you and other DAC members provided in your survey responses. Plus other current sources from researchers and practitioners.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And, feedback and discussions in 2-3 hour workshops with you and other DAC members. At next spring meeting, also the </a:t>
            </a:r>
            <a:r>
              <a:rPr lang="en-GB" baseline="0" dirty="0" err="1"/>
              <a:t>CoP</a:t>
            </a:r>
            <a:r>
              <a:rPr lang="en-GB" baseline="0" dirty="0"/>
              <a:t> launch.</a:t>
            </a:r>
          </a:p>
          <a:p>
            <a:endParaRPr lang="en-CA" dirty="0"/>
          </a:p>
        </p:txBody>
      </p:sp>
      <p:sp>
        <p:nvSpPr>
          <p:cNvPr id="4" name="Slide Number Placeholder 3"/>
          <p:cNvSpPr>
            <a:spLocks noGrp="1"/>
          </p:cNvSpPr>
          <p:nvPr>
            <p:ph type="sldNum" sz="quarter" idx="10"/>
          </p:nvPr>
        </p:nvSpPr>
        <p:spPr/>
        <p:txBody>
          <a:bodyPr/>
          <a:lstStyle/>
          <a:p>
            <a:fld id="{D84A25FA-4B56-44B7-A899-7DCDEBEE536E}" type="slidenum">
              <a:rPr lang="en-GB" smtClean="0"/>
              <a:t>7</a:t>
            </a:fld>
            <a:endParaRPr lang="en-GB"/>
          </a:p>
        </p:txBody>
      </p:sp>
    </p:spTree>
    <p:extLst>
      <p:ext uri="{BB962C8B-B14F-4D97-AF65-F5344CB8AC3E}">
        <p14:creationId xmlns:p14="http://schemas.microsoft.com/office/powerpoint/2010/main" val="59506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t>In</a:t>
            </a:r>
            <a:r>
              <a:rPr lang="en-GB" baseline="0" dirty="0"/>
              <a:t> June we thought we could workshop emerging findings from the survey. At this meeting. But as you all know, the survey was circulated in October. IDG and other DAC members’ submissions were received Nov. 9 and thereafter.</a:t>
            </a:r>
          </a:p>
          <a:p>
            <a:pPr marL="171450" indent="-171450">
              <a:buFont typeface="Arial"/>
              <a:buChar char="•"/>
            </a:pPr>
            <a:r>
              <a:rPr lang="en-GB" baseline="0" dirty="0"/>
              <a:t>So I’ll share with you on the survey’s development. Then some few preliminary findings.</a:t>
            </a:r>
          </a:p>
          <a:p>
            <a:pPr marL="171450" indent="-171450">
              <a:buFont typeface="Arial"/>
              <a:buChar char="•"/>
            </a:pPr>
            <a:r>
              <a:rPr lang="en-GB" baseline="0" dirty="0"/>
              <a:t>Extend a big thank you to the two IDG members in the informal reference group: Andrea from Austria and </a:t>
            </a:r>
            <a:r>
              <a:rPr lang="en-GB" baseline="0" dirty="0" err="1"/>
              <a:t>Hildegunn</a:t>
            </a:r>
            <a:r>
              <a:rPr lang="en-GB" baseline="0" dirty="0"/>
              <a:t> from Norway. Other reference group; 2 CSOs, 1 academic [partner country was invited but response not received ??].</a:t>
            </a:r>
          </a:p>
          <a:p>
            <a:pPr marL="171450" indent="-171450">
              <a:buFont typeface="Arial"/>
              <a:buChar char="•"/>
            </a:pPr>
            <a:r>
              <a:rPr lang="en-GB" baseline="0" dirty="0"/>
              <a:t>Thanks also to the five other IDG members that provided feedback on the draft questionnaire: France, </a:t>
            </a:r>
            <a:r>
              <a:rPr lang="en-GB" baseline="0" dirty="0" err="1"/>
              <a:t>Swtitzerland</a:t>
            </a:r>
            <a:r>
              <a:rPr lang="en-GB" baseline="0" dirty="0"/>
              <a:t>, Denmark, Canada, Ireland.</a:t>
            </a:r>
          </a:p>
          <a:p>
            <a:pPr marL="171450" indent="-171450">
              <a:buFont typeface="Arial"/>
              <a:buChar char="•"/>
            </a:pPr>
            <a:r>
              <a:rPr lang="en-GB" baseline="0" dirty="0"/>
              <a:t>All told 13 sets of feedback on draft questionnaire.</a:t>
            </a:r>
          </a:p>
          <a:p>
            <a:pPr marL="171450" indent="-171450">
              <a:buFont typeface="Arial"/>
              <a:buChar char="•"/>
            </a:pPr>
            <a:r>
              <a:rPr lang="en-GB" baseline="0" dirty="0"/>
              <a:t>This feedback really helped improve questionnaire.</a:t>
            </a:r>
          </a:p>
          <a:p>
            <a:pPr marL="171450" indent="-171450">
              <a:buFont typeface="Arial"/>
              <a:buChar char="•"/>
            </a:pPr>
            <a:r>
              <a:rPr lang="en-GB" baseline="0" dirty="0"/>
              <a:t>You may have found that your feedback was not addressed. Rest assured that all of it was carefully considered and weighed! You can imagine some of it was contradictory.</a:t>
            </a:r>
          </a:p>
          <a:p>
            <a:pPr marL="171450" indent="-171450">
              <a:buFont typeface="Arial"/>
              <a:buChar char="•"/>
            </a:pPr>
            <a:r>
              <a:rPr lang="en-GB" baseline="0" dirty="0"/>
              <a:t>Classic example: Some questioning the number of questions. Others making suggestions for additional questions.</a:t>
            </a:r>
          </a:p>
          <a:p>
            <a:pPr marL="171450" indent="-171450">
              <a:buFont typeface="Arial"/>
              <a:buChar char="•"/>
            </a:pPr>
            <a:r>
              <a:rPr lang="en-GB" baseline="0" dirty="0"/>
              <a:t>Other example: Reduce the options for open-ended (narrative) answers. True this would be better from an analysis perspective! But our thinking was, let’s really seize this opportunity to learn what we can about DAC members’ practices and perspectives. </a:t>
            </a:r>
          </a:p>
          <a:p>
            <a:pPr marL="171450" indent="-171450">
              <a:buFont typeface="Arial"/>
              <a:buChar char="•"/>
            </a:pPr>
            <a:r>
              <a:rPr lang="en-GB" baseline="0" dirty="0"/>
              <a:t>Shorter, modified questionnaire is going to: </a:t>
            </a:r>
          </a:p>
          <a:p>
            <a:pPr marL="171450" indent="-171450">
              <a:buFont typeface="Arial"/>
              <a:buChar char="•"/>
            </a:pPr>
            <a:r>
              <a:rPr lang="en-GB" baseline="0" dirty="0"/>
              <a:t>a) select national (and international) CSO umbrellas [How selection will be made?? We are thinking this through. We do not envision sending to 30 + DAC country networks.]</a:t>
            </a:r>
          </a:p>
          <a:p>
            <a:endParaRPr lang="en-GB" dirty="0"/>
          </a:p>
        </p:txBody>
      </p:sp>
      <p:sp>
        <p:nvSpPr>
          <p:cNvPr id="4" name="Slide Number Placeholder 3"/>
          <p:cNvSpPr>
            <a:spLocks noGrp="1"/>
          </p:cNvSpPr>
          <p:nvPr>
            <p:ph type="sldNum" sz="quarter" idx="10"/>
          </p:nvPr>
        </p:nvSpPr>
        <p:spPr/>
        <p:txBody>
          <a:bodyPr/>
          <a:lstStyle/>
          <a:p>
            <a:fld id="{E73740E6-37AF-48CC-BFA3-958B7B1E0140}" type="slidenum">
              <a:rPr lang="en-GB" smtClean="0"/>
              <a:t>8</a:t>
            </a:fld>
            <a:endParaRPr lang="en-GB" dirty="0"/>
          </a:p>
        </p:txBody>
      </p:sp>
    </p:spTree>
    <p:extLst>
      <p:ext uri="{BB962C8B-B14F-4D97-AF65-F5344CB8AC3E}">
        <p14:creationId xmlns:p14="http://schemas.microsoft.com/office/powerpoint/2010/main" val="79235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AF5749BE-4903-9940-9ED2-637EF679EDB1}" type="datetime1">
              <a:rPr lang="en-CA" smtClean="0"/>
              <a:t>2018-12-06</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4B5A4796-1254-8F4C-8FB5-3E428417BAFB}" type="datetime1">
              <a:rPr lang="en-CA" smtClean="0"/>
              <a:t>2018-12-06</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FA9E75-15DD-4EE9-A8E2-881D723508FB}"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7102AAE7-894E-D84C-944E-E826D81139FB}" type="datetime1">
              <a:rPr lang="en-CA" smtClean="0"/>
              <a:t>2018-12-06</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F3FA9E75-15DD-4EE9-A8E2-881D723508F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312A3E4-044F-450C-91BD-FAA0A7B48803}" type="slidenum">
              <a:rPr lang="en-GB" smtClean="0"/>
              <a:t>‹#›</a:t>
            </a:fld>
            <a:endParaRPr lang="en-GB" dirty="0"/>
          </a:p>
        </p:txBody>
      </p:sp>
    </p:spTree>
    <p:extLst>
      <p:ext uri="{BB962C8B-B14F-4D97-AF65-F5344CB8AC3E}">
        <p14:creationId xmlns:p14="http://schemas.microsoft.com/office/powerpoint/2010/main" val="25304501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D83731D8-0767-E04D-97CB-725C580F4DB6}" type="datetime1">
              <a:rPr lang="en-CA" smtClean="0"/>
              <a:t>2018-12-06</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3FA9E75-15DD-4EE9-A8E2-881D723508F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590491"/>
            <a:ext cx="6300000" cy="3539430"/>
          </a:xfrm>
        </p:spPr>
        <p:txBody>
          <a:bodyPr/>
          <a:lstStyle/>
          <a:p>
            <a:pPr>
              <a:lnSpc>
                <a:spcPct val="100000"/>
              </a:lnSpc>
            </a:pPr>
            <a:br>
              <a:rPr lang="fr-FR" sz="3200" dirty="0"/>
            </a:br>
            <a:br>
              <a:rPr lang="fr-FR" sz="3200" dirty="0"/>
            </a:br>
            <a:br>
              <a:rPr lang="fr-FR" sz="3200" dirty="0"/>
            </a:br>
            <a:r>
              <a:rPr lang="fr-FR" sz="3200" dirty="0"/>
              <a:t>OECD </a:t>
            </a:r>
            <a:r>
              <a:rPr lang="fr-FR" sz="3200" dirty="0" err="1"/>
              <a:t>community</a:t>
            </a:r>
            <a:r>
              <a:rPr lang="fr-FR" sz="3200" dirty="0"/>
              <a:t> of practice on civil society, STUDY AND GUIDANCE ON CSO SUPPORT</a:t>
            </a:r>
            <a:endParaRPr lang="en-GB" sz="2800" dirty="0"/>
          </a:p>
        </p:txBody>
      </p:sp>
      <p:sp>
        <p:nvSpPr>
          <p:cNvPr id="3" name="Subtitle 2"/>
          <p:cNvSpPr>
            <a:spLocks noGrp="1"/>
          </p:cNvSpPr>
          <p:nvPr>
            <p:ph type="subTitle" idx="1"/>
          </p:nvPr>
        </p:nvSpPr>
        <p:spPr>
          <a:xfrm>
            <a:off x="1763688" y="4293096"/>
            <a:ext cx="6227992" cy="1993708"/>
          </a:xfrm>
        </p:spPr>
        <p:txBody>
          <a:bodyPr/>
          <a:lstStyle/>
          <a:p>
            <a:pPr>
              <a:lnSpc>
                <a:spcPct val="100000"/>
              </a:lnSpc>
            </a:pPr>
            <a:r>
              <a:rPr lang="fr-FR" sz="2000" dirty="0" err="1"/>
              <a:t>Presentation</a:t>
            </a:r>
            <a:r>
              <a:rPr lang="fr-FR" sz="2000" dirty="0"/>
              <a:t> for the International </a:t>
            </a:r>
            <a:r>
              <a:rPr lang="fr-FR" sz="2000" dirty="0" err="1"/>
              <a:t>Donor</a:t>
            </a:r>
            <a:r>
              <a:rPr lang="fr-FR" sz="2000" dirty="0"/>
              <a:t> Group </a:t>
            </a:r>
          </a:p>
          <a:p>
            <a:pPr>
              <a:lnSpc>
                <a:spcPct val="100000"/>
              </a:lnSpc>
            </a:pPr>
            <a:r>
              <a:rPr lang="fr-FR" sz="2000" dirty="0"/>
              <a:t>The Hague, </a:t>
            </a:r>
            <a:r>
              <a:rPr lang="fr-FR" sz="2000" dirty="0" err="1"/>
              <a:t>November</a:t>
            </a:r>
            <a:r>
              <a:rPr lang="fr-FR" sz="2000" dirty="0"/>
              <a:t> 26, 2018</a:t>
            </a:r>
          </a:p>
          <a:p>
            <a:endParaRPr lang="fr-FR" dirty="0"/>
          </a:p>
          <a:p>
            <a:r>
              <a:rPr lang="fr-FR" dirty="0"/>
              <a:t>Karin </a:t>
            </a:r>
            <a:r>
              <a:rPr lang="fr-FR" dirty="0" err="1"/>
              <a:t>Fällman</a:t>
            </a:r>
            <a:r>
              <a:rPr lang="fr-FR" dirty="0"/>
              <a:t>, </a:t>
            </a:r>
          </a:p>
          <a:p>
            <a:r>
              <a:rPr lang="fr-FR" dirty="0"/>
              <a:t>Senior Civil Society </a:t>
            </a:r>
            <a:r>
              <a:rPr lang="fr-FR" dirty="0" err="1"/>
              <a:t>Specialist</a:t>
            </a:r>
            <a:r>
              <a:rPr lang="fr-FR" dirty="0"/>
              <a:t>, </a:t>
            </a:r>
          </a:p>
          <a:p>
            <a:r>
              <a:rPr lang="fr-FR" dirty="0"/>
              <a:t>OECD</a:t>
            </a:r>
            <a:endParaRPr lang="en-GB" dirty="0"/>
          </a:p>
          <a:p>
            <a:endParaRPr lang="fr-FR" dirty="0"/>
          </a:p>
        </p:txBody>
      </p:sp>
    </p:spTree>
    <p:extLst>
      <p:ext uri="{BB962C8B-B14F-4D97-AF65-F5344CB8AC3E}">
        <p14:creationId xmlns:p14="http://schemas.microsoft.com/office/powerpoint/2010/main" val="279773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a:bodyPr>
          <a:lstStyle/>
          <a:p>
            <a:pPr>
              <a:lnSpc>
                <a:spcPct val="110000"/>
              </a:lnSpc>
            </a:pPr>
            <a:endParaRPr lang="en-GB" sz="2600" dirty="0"/>
          </a:p>
          <a:p>
            <a:pPr>
              <a:lnSpc>
                <a:spcPct val="110000"/>
              </a:lnSpc>
              <a:buClr>
                <a:srgbClr val="004A73"/>
              </a:buClr>
            </a:pPr>
            <a:r>
              <a:rPr lang="en-GB" sz="2600" dirty="0"/>
              <a:t>23 DAC members submitted (as of Nov. </a:t>
            </a:r>
            <a:r>
              <a:rPr lang="en-GB" sz="2600"/>
              <a:t>23)</a:t>
            </a:r>
            <a:endParaRPr lang="en-GB" sz="2600" dirty="0"/>
          </a:p>
          <a:p>
            <a:pPr marL="514350" indent="-514350">
              <a:lnSpc>
                <a:spcPct val="110000"/>
              </a:lnSpc>
              <a:buAutoNum type="arabicPeriod"/>
            </a:pPr>
            <a:endParaRPr lang="en-GB" sz="2600" dirty="0"/>
          </a:p>
          <a:p>
            <a:pPr marL="0" indent="0">
              <a:lnSpc>
                <a:spcPct val="110000"/>
              </a:lnSpc>
              <a:buNone/>
            </a:pPr>
            <a:endParaRPr lang="en-GB" sz="2600" dirty="0"/>
          </a:p>
          <a:p>
            <a:pPr marL="0" indent="0">
              <a:lnSpc>
                <a:spcPct val="110000"/>
              </a:lnSpc>
              <a:buNone/>
            </a:pPr>
            <a:endParaRPr lang="en-GB" sz="2600" dirty="0"/>
          </a:p>
          <a:p>
            <a:pPr marL="457200" lvl="1" indent="0">
              <a:buNone/>
            </a:pPr>
            <a:endParaRPr lang="en-GB" dirty="0"/>
          </a:p>
        </p:txBody>
      </p:sp>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Survey status</a:t>
            </a:r>
          </a:p>
        </p:txBody>
      </p:sp>
      <p:sp>
        <p:nvSpPr>
          <p:cNvPr id="4" name="Alternate Process 3"/>
          <p:cNvSpPr/>
          <p:nvPr/>
        </p:nvSpPr>
        <p:spPr>
          <a:xfrm>
            <a:off x="971600" y="3501008"/>
            <a:ext cx="6768752" cy="183678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t>THANK YOU!</a:t>
            </a:r>
          </a:p>
        </p:txBody>
      </p:sp>
    </p:spTree>
    <p:extLst>
      <p:ext uri="{BB962C8B-B14F-4D97-AF65-F5344CB8AC3E}">
        <p14:creationId xmlns:p14="http://schemas.microsoft.com/office/powerpoint/2010/main" val="367670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Clr>
                <a:schemeClr val="tx2">
                  <a:lumMod val="75000"/>
                </a:schemeClr>
              </a:buClr>
              <a:buNone/>
            </a:pPr>
            <a:endParaRPr lang="en-CA" sz="3000" dirty="0"/>
          </a:p>
          <a:p>
            <a:pPr marL="901700" lvl="1" indent="-550863">
              <a:spcBef>
                <a:spcPts val="800"/>
              </a:spcBef>
              <a:spcAft>
                <a:spcPts val="800"/>
              </a:spcAft>
              <a:buClr>
                <a:schemeClr val="tx2">
                  <a:lumMod val="75000"/>
                </a:schemeClr>
              </a:buClr>
              <a:buFont typeface="Wingdings" charset="2"/>
              <a:buChar char=""/>
            </a:pPr>
            <a:r>
              <a:rPr lang="en-CA" sz="3000" dirty="0">
                <a:solidFill>
                  <a:srgbClr val="004A73"/>
                </a:solidFill>
              </a:rPr>
              <a:t>100% </a:t>
            </a:r>
            <a:r>
              <a:rPr lang="en-CA" sz="3000" dirty="0"/>
              <a:t>of respondents: support DAC country CSOs</a:t>
            </a:r>
          </a:p>
          <a:p>
            <a:pPr marL="901700" lvl="1" indent="-550863">
              <a:spcBef>
                <a:spcPts val="800"/>
              </a:spcBef>
              <a:spcAft>
                <a:spcPts val="800"/>
              </a:spcAft>
              <a:buClr>
                <a:schemeClr val="tx2">
                  <a:lumMod val="75000"/>
                </a:schemeClr>
              </a:buClr>
              <a:buFont typeface="Wingdings" charset="2"/>
              <a:buChar char=""/>
            </a:pPr>
            <a:r>
              <a:rPr lang="en-CA" sz="3000" dirty="0">
                <a:solidFill>
                  <a:srgbClr val="004A73"/>
                </a:solidFill>
              </a:rPr>
              <a:t>Almost all: </a:t>
            </a:r>
            <a:r>
              <a:rPr lang="en-CA" sz="3000" dirty="0"/>
              <a:t>support international/regional CSOs</a:t>
            </a:r>
          </a:p>
          <a:p>
            <a:pPr marL="901700" lvl="1" indent="-550863">
              <a:spcBef>
                <a:spcPts val="800"/>
              </a:spcBef>
              <a:spcAft>
                <a:spcPts val="800"/>
              </a:spcAft>
              <a:buClr>
                <a:schemeClr val="tx2">
                  <a:lumMod val="75000"/>
                </a:schemeClr>
              </a:buClr>
              <a:buFont typeface="Wingdings" charset="2"/>
              <a:buChar char=""/>
            </a:pPr>
            <a:r>
              <a:rPr lang="en-CA" sz="3000" dirty="0">
                <a:solidFill>
                  <a:srgbClr val="727272"/>
                </a:solidFill>
              </a:rPr>
              <a:t>Just </a:t>
            </a:r>
            <a:r>
              <a:rPr lang="en-CA" sz="3000" dirty="0">
                <a:solidFill>
                  <a:srgbClr val="004A73"/>
                </a:solidFill>
              </a:rPr>
              <a:t>over 4/5: </a:t>
            </a:r>
            <a:r>
              <a:rPr lang="en-CA" sz="3000" dirty="0"/>
              <a:t>support partner country CSOs</a:t>
            </a:r>
          </a:p>
          <a:p>
            <a:pPr marL="901700" lvl="1" indent="-550863">
              <a:spcBef>
                <a:spcPts val="800"/>
              </a:spcBef>
              <a:spcAft>
                <a:spcPts val="800"/>
              </a:spcAft>
              <a:buClr>
                <a:schemeClr val="tx2">
                  <a:lumMod val="75000"/>
                </a:schemeClr>
              </a:buClr>
              <a:buFont typeface="Wingdings" charset="2"/>
              <a:buChar char=""/>
            </a:pPr>
            <a:r>
              <a:rPr lang="en-CA" sz="3000" dirty="0">
                <a:solidFill>
                  <a:srgbClr val="004A73"/>
                </a:solidFill>
              </a:rPr>
              <a:t>35%:</a:t>
            </a:r>
            <a:r>
              <a:rPr lang="en-CA" sz="3000" dirty="0"/>
              <a:t> support partner country associations/movements (informal)</a:t>
            </a:r>
          </a:p>
          <a:p>
            <a:pPr lvl="1">
              <a:buClr>
                <a:schemeClr val="tx2">
                  <a:lumMod val="75000"/>
                </a:schemeClr>
              </a:buClr>
            </a:pPr>
            <a:endParaRPr lang="en-CA" dirty="0"/>
          </a:p>
          <a:p>
            <a:pPr lvl="1">
              <a:buClr>
                <a:schemeClr val="tx2">
                  <a:lumMod val="75000"/>
                </a:schemeClr>
              </a:buClr>
            </a:pPr>
            <a:endParaRPr lang="en-CA" dirty="0"/>
          </a:p>
        </p:txBody>
      </p:sp>
      <p:sp>
        <p:nvSpPr>
          <p:cNvPr id="3" name="Title 2"/>
          <p:cNvSpPr>
            <a:spLocks noGrp="1"/>
          </p:cNvSpPr>
          <p:nvPr>
            <p:ph type="title"/>
          </p:nvPr>
        </p:nvSpPr>
        <p:spPr/>
        <p:txBody>
          <a:bodyPr/>
          <a:lstStyle/>
          <a:p>
            <a:r>
              <a:rPr lang="en-GB" dirty="0">
                <a:effectLst>
                  <a:outerShdw blurRad="38100" dist="38100" dir="2700000" algn="tl">
                    <a:srgbClr val="000000">
                      <a:alpha val="43137"/>
                    </a:srgbClr>
                  </a:outerShdw>
                </a:effectLst>
              </a:rPr>
              <a:t>Preliminary </a:t>
            </a:r>
            <a:r>
              <a:rPr lang="en-GB" dirty="0">
                <a:effectLst>
                  <a:outerShdw blurRad="50800" dist="38100" dir="2700000" algn="tl" rotWithShape="0">
                    <a:srgbClr val="000000">
                      <a:alpha val="43000"/>
                    </a:srgbClr>
                  </a:outerShdw>
                </a:effectLst>
              </a:rPr>
              <a:t>findings:</a:t>
            </a:r>
            <a:r>
              <a:rPr lang="en-CA" dirty="0">
                <a:effectLst>
                  <a:outerShdw blurRad="50800" dist="38100" dir="2700000" algn="tl" rotWithShape="0">
                    <a:srgbClr val="000000">
                      <a:alpha val="43000"/>
                    </a:srgbClr>
                  </a:outerShdw>
                </a:effectLst>
              </a:rPr>
              <a:t>Types of CSOs supported financially</a:t>
            </a:r>
          </a:p>
        </p:txBody>
      </p:sp>
    </p:spTree>
    <p:extLst>
      <p:ext uri="{BB962C8B-B14F-4D97-AF65-F5344CB8AC3E}">
        <p14:creationId xmlns:p14="http://schemas.microsoft.com/office/powerpoint/2010/main" val="70216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8218800" cy="4851336"/>
          </a:xfrm>
        </p:spPr>
        <p:txBody>
          <a:bodyPr>
            <a:normAutofit fontScale="92500" lnSpcReduction="10000"/>
          </a:bodyPr>
          <a:lstStyle/>
          <a:p>
            <a:pPr marL="801688" lvl="1" indent="-450850">
              <a:spcBef>
                <a:spcPts val="800"/>
              </a:spcBef>
              <a:spcAft>
                <a:spcPts val="800"/>
              </a:spcAft>
              <a:buClr>
                <a:schemeClr val="tx2">
                  <a:lumMod val="75000"/>
                </a:schemeClr>
              </a:buClr>
              <a:buFont typeface="Wingdings" charset="2"/>
              <a:buChar char="q"/>
            </a:pPr>
            <a:r>
              <a:rPr lang="en-CA" dirty="0">
                <a:solidFill>
                  <a:srgbClr val="004A73"/>
                </a:solidFill>
              </a:rPr>
              <a:t>Close to 3/4</a:t>
            </a:r>
            <a:r>
              <a:rPr lang="en-CA" dirty="0">
                <a:solidFill>
                  <a:srgbClr val="727272"/>
                </a:solidFill>
              </a:rPr>
              <a:t>: </a:t>
            </a:r>
            <a:r>
              <a:rPr lang="en-CA" dirty="0"/>
              <a:t>to strengthen CS in partner countries </a:t>
            </a:r>
          </a:p>
          <a:p>
            <a:pPr marL="801688" lvl="1" indent="-450850">
              <a:spcBef>
                <a:spcPts val="800"/>
              </a:spcBef>
              <a:spcAft>
                <a:spcPts val="800"/>
              </a:spcAft>
              <a:buClr>
                <a:schemeClr val="tx2">
                  <a:lumMod val="75000"/>
                </a:schemeClr>
              </a:buClr>
              <a:buFont typeface="Wingdings" charset="2"/>
              <a:buChar char="q"/>
            </a:pPr>
            <a:r>
              <a:rPr lang="en-CA" dirty="0">
                <a:solidFill>
                  <a:srgbClr val="004A73"/>
                </a:solidFill>
              </a:rPr>
              <a:t>Close to 3/4: </a:t>
            </a:r>
            <a:r>
              <a:rPr lang="en-CA" dirty="0"/>
              <a:t>to reach service delivery objective</a:t>
            </a:r>
          </a:p>
          <a:p>
            <a:pPr marL="901700" lvl="1" indent="-550863">
              <a:spcBef>
                <a:spcPts val="800"/>
              </a:spcBef>
              <a:spcAft>
                <a:spcPts val="800"/>
              </a:spcAft>
              <a:buClr>
                <a:schemeClr val="tx2">
                  <a:lumMod val="75000"/>
                </a:schemeClr>
              </a:buClr>
              <a:buFont typeface="Wingdings" charset="2"/>
              <a:buChar char="q"/>
            </a:pPr>
            <a:r>
              <a:rPr lang="en-CA" dirty="0">
                <a:solidFill>
                  <a:srgbClr val="004A73"/>
                </a:solidFill>
              </a:rPr>
              <a:t>Less than 2/3</a:t>
            </a:r>
            <a:r>
              <a:rPr lang="en-CA" dirty="0">
                <a:solidFill>
                  <a:srgbClr val="727272"/>
                </a:solidFill>
              </a:rPr>
              <a:t>: </a:t>
            </a:r>
            <a:r>
              <a:rPr lang="en-CA" dirty="0"/>
              <a:t>to reach rights and democracy objective</a:t>
            </a:r>
          </a:p>
          <a:p>
            <a:pPr marL="801688" lvl="1" indent="-450850">
              <a:spcBef>
                <a:spcPts val="800"/>
              </a:spcBef>
              <a:spcAft>
                <a:spcPts val="800"/>
              </a:spcAft>
              <a:buClr>
                <a:schemeClr val="tx2">
                  <a:lumMod val="75000"/>
                </a:schemeClr>
              </a:buClr>
              <a:buFont typeface="Wingdings" charset="2"/>
              <a:buChar char="q"/>
            </a:pPr>
            <a:r>
              <a:rPr lang="en-CA" dirty="0">
                <a:solidFill>
                  <a:srgbClr val="004A73"/>
                </a:solidFill>
              </a:rPr>
              <a:t>Almost 1/2</a:t>
            </a:r>
            <a:r>
              <a:rPr lang="en-CA" dirty="0">
                <a:solidFill>
                  <a:srgbClr val="727272"/>
                </a:solidFill>
              </a:rPr>
              <a:t>:</a:t>
            </a:r>
            <a:r>
              <a:rPr lang="en-CA" dirty="0"/>
              <a:t> to enhance institutional or development capacity of partner country CSOs, ALSO of DAC country CSOs</a:t>
            </a:r>
          </a:p>
          <a:p>
            <a:pPr marL="350838" lvl="1" indent="0">
              <a:spcBef>
                <a:spcPts val="800"/>
              </a:spcBef>
              <a:spcAft>
                <a:spcPts val="800"/>
              </a:spcAft>
              <a:buClr>
                <a:schemeClr val="tx2">
                  <a:lumMod val="75000"/>
                </a:schemeClr>
              </a:buClr>
              <a:buNone/>
            </a:pPr>
            <a:r>
              <a:rPr lang="en-CA" dirty="0"/>
              <a:t>AND</a:t>
            </a:r>
          </a:p>
          <a:p>
            <a:pPr marL="801688" lvl="1" indent="-450850">
              <a:spcBef>
                <a:spcPts val="800"/>
              </a:spcBef>
              <a:spcAft>
                <a:spcPts val="800"/>
              </a:spcAft>
              <a:buClr>
                <a:schemeClr val="tx2">
                  <a:lumMod val="75000"/>
                </a:schemeClr>
              </a:buClr>
              <a:buFont typeface="Wingdings" charset="2"/>
              <a:buChar char="q"/>
            </a:pPr>
            <a:r>
              <a:rPr lang="en-CA" dirty="0">
                <a:solidFill>
                  <a:srgbClr val="004A73"/>
                </a:solidFill>
              </a:rPr>
              <a:t>1/3 </a:t>
            </a:r>
            <a:r>
              <a:rPr lang="en-CA" dirty="0"/>
              <a:t>have changed objectives in past 5 years</a:t>
            </a:r>
          </a:p>
          <a:p>
            <a:pPr lvl="1">
              <a:buClr>
                <a:schemeClr val="tx2">
                  <a:lumMod val="75000"/>
                </a:schemeClr>
              </a:buClr>
            </a:pPr>
            <a:endParaRPr lang="en-CA" dirty="0"/>
          </a:p>
          <a:p>
            <a:pPr lvl="1">
              <a:buClr>
                <a:schemeClr val="tx2">
                  <a:lumMod val="75000"/>
                </a:schemeClr>
              </a:buClr>
            </a:pPr>
            <a:endParaRPr lang="en-CA" dirty="0"/>
          </a:p>
        </p:txBody>
      </p:sp>
      <p:sp>
        <p:nvSpPr>
          <p:cNvPr id="3" name="Title 2"/>
          <p:cNvSpPr>
            <a:spLocks noGrp="1"/>
          </p:cNvSpPr>
          <p:nvPr>
            <p:ph type="title"/>
          </p:nvPr>
        </p:nvSpPr>
        <p:spPr/>
        <p:txBody>
          <a:bodyPr/>
          <a:lstStyle/>
          <a:p>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Preliminary findings: </a:t>
            </a:r>
            <a:r>
              <a:rPr lang="en-CA" dirty="0">
                <a:effectLst>
                  <a:outerShdw blurRad="50800" dist="38100" dir="2700000" algn="tl" rotWithShape="0">
                    <a:srgbClr val="000000">
                      <a:alpha val="43000"/>
                    </a:srgbClr>
                  </a:outerShdw>
                </a:effectLst>
              </a:rPr>
              <a:t>Main objectives for CSO support &amp; engagement</a:t>
            </a:r>
            <a:br>
              <a:rPr lang="en-CA" dirty="0">
                <a:effectLst>
                  <a:outerShdw blurRad="50800" dist="38100" dir="2700000" algn="tl" rotWithShape="0">
                    <a:srgbClr val="000000">
                      <a:alpha val="43000"/>
                    </a:srgbClr>
                  </a:outerShdw>
                </a:effectLst>
              </a:rPr>
            </a:br>
            <a:endParaRPr lang="en-CA"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09661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496944" cy="4923344"/>
          </a:xfrm>
        </p:spPr>
        <p:txBody>
          <a:bodyPr>
            <a:noAutofit/>
          </a:bodyPr>
          <a:lstStyle/>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Almost 3/4: </a:t>
            </a:r>
            <a:r>
              <a:rPr lang="en-CA" sz="2000" dirty="0"/>
              <a:t>dialogue with int’l/</a:t>
            </a:r>
            <a:r>
              <a:rPr lang="en-CA" sz="2000" dirty="0" err="1"/>
              <a:t>multilat’l</a:t>
            </a:r>
            <a:r>
              <a:rPr lang="en-CA" sz="2000" dirty="0"/>
              <a:t>/</a:t>
            </a:r>
            <a:r>
              <a:rPr lang="en-CA" sz="2000" dirty="0" err="1"/>
              <a:t>reg’l</a:t>
            </a:r>
            <a:r>
              <a:rPr lang="en-CA" sz="2000" dirty="0"/>
              <a:t> bodies on EE </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2/3: </a:t>
            </a:r>
            <a:r>
              <a:rPr lang="en-CA" sz="2000" dirty="0"/>
              <a:t>dialogue with PC governments on EE </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Just over 10%: </a:t>
            </a:r>
            <a:r>
              <a:rPr lang="en-CA" sz="2000" dirty="0"/>
              <a:t>apply </a:t>
            </a:r>
            <a:r>
              <a:rPr lang="en-CA" sz="2000" dirty="0" err="1"/>
              <a:t>conditionalities</a:t>
            </a:r>
            <a:r>
              <a:rPr lang="en-CA" sz="2000" dirty="0"/>
              <a:t> to PC governments, tying financial support to EE</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Between 1/2 &amp; 2/3: </a:t>
            </a:r>
            <a:r>
              <a:rPr lang="en-CA" sz="2000" dirty="0"/>
              <a:t>encourage PC governments to dialogue with CSO/CS</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Less than 1/3: </a:t>
            </a:r>
            <a:r>
              <a:rPr lang="en-CA" sz="2000" dirty="0"/>
              <a:t>provide financial support to PC governments to strengthen EE</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Over 3/4: </a:t>
            </a:r>
            <a:r>
              <a:rPr lang="en-CA" sz="2000" dirty="0"/>
              <a:t>support CSOs/CS in PCs with disenabling environments</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2/3: </a:t>
            </a:r>
            <a:r>
              <a:rPr lang="en-CA" sz="2000" dirty="0"/>
              <a:t>support CSOs to strengthen their accountability</a:t>
            </a:r>
          </a:p>
          <a:p>
            <a:pPr marL="534988" lvl="1" indent="-350838">
              <a:spcBef>
                <a:spcPts val="800"/>
              </a:spcBef>
              <a:spcAft>
                <a:spcPts val="800"/>
              </a:spcAft>
              <a:buClr>
                <a:schemeClr val="tx2">
                  <a:lumMod val="75000"/>
                </a:schemeClr>
              </a:buClr>
              <a:buFont typeface="Wingdings" charset="2"/>
              <a:buChar char="q"/>
            </a:pPr>
            <a:r>
              <a:rPr lang="en-CA" sz="2000" dirty="0">
                <a:solidFill>
                  <a:srgbClr val="004A73"/>
                </a:solidFill>
              </a:rPr>
              <a:t>1/4:</a:t>
            </a:r>
            <a:r>
              <a:rPr lang="en-CA" sz="2000" dirty="0"/>
              <a:t> self-assessment to understand, address potential contribution to disenabling environments</a:t>
            </a:r>
          </a:p>
        </p:txBody>
      </p:sp>
      <p:sp>
        <p:nvSpPr>
          <p:cNvPr id="3" name="Title 2"/>
          <p:cNvSpPr>
            <a:spLocks noGrp="1"/>
          </p:cNvSpPr>
          <p:nvPr>
            <p:ph type="title"/>
          </p:nvPr>
        </p:nvSpPr>
        <p:spPr>
          <a:xfrm>
            <a:off x="1080000" y="237600"/>
            <a:ext cx="7416000" cy="1175176"/>
          </a:xfrm>
        </p:spPr>
        <p:txBody>
          <a:bodyPr/>
          <a:lstStyle/>
          <a:p>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Preliminary findings: Promoting EE for CSOs &amp; CS in partner countries</a:t>
            </a:r>
            <a:br>
              <a:rPr lang="en-CA" dirty="0">
                <a:effectLst>
                  <a:outerShdw blurRad="50800" dist="38100" dir="2700000" algn="tl" rotWithShape="0">
                    <a:srgbClr val="000000">
                      <a:alpha val="43000"/>
                    </a:srgbClr>
                  </a:outerShdw>
                </a:effectLst>
              </a:rPr>
            </a:br>
            <a:endParaRPr lang="en-CA"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479222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496944" cy="4923344"/>
          </a:xfrm>
        </p:spPr>
        <p:txBody>
          <a:bodyPr>
            <a:noAutofit/>
          </a:bodyPr>
          <a:lstStyle/>
          <a:p>
            <a:pPr marL="534988" lvl="1" indent="-350838">
              <a:spcBef>
                <a:spcPts val="800"/>
              </a:spcBef>
              <a:spcAft>
                <a:spcPts val="800"/>
              </a:spcAft>
              <a:buClr>
                <a:schemeClr val="tx2">
                  <a:lumMod val="75000"/>
                </a:schemeClr>
              </a:buClr>
              <a:buFont typeface="Wingdings" charset="2"/>
              <a:buChar char="q"/>
            </a:pPr>
            <a:r>
              <a:rPr lang="en-CA" sz="2200" dirty="0">
                <a:solidFill>
                  <a:schemeClr val="tx2">
                    <a:lumMod val="75000"/>
                  </a:schemeClr>
                </a:solidFill>
              </a:rPr>
              <a:t>Majority, over 2/3: </a:t>
            </a:r>
            <a:r>
              <a:rPr lang="en-CA" sz="2200" dirty="0"/>
              <a:t>DAC government rules &amp; regulations &amp; transaction cost considerations </a:t>
            </a:r>
          </a:p>
          <a:p>
            <a:pPr marL="534988" lvl="1" indent="-350838">
              <a:spcBef>
                <a:spcPts val="800"/>
              </a:spcBef>
              <a:spcAft>
                <a:spcPts val="200"/>
              </a:spcAft>
              <a:buClr>
                <a:schemeClr val="tx2">
                  <a:lumMod val="75000"/>
                </a:schemeClr>
              </a:buClr>
              <a:buFont typeface="Wingdings" charset="2"/>
              <a:buChar char="q"/>
            </a:pPr>
            <a:r>
              <a:rPr lang="en-CA" sz="2200" dirty="0">
                <a:solidFill>
                  <a:srgbClr val="004A73"/>
                </a:solidFill>
              </a:rPr>
              <a:t>Barely any: </a:t>
            </a:r>
            <a:r>
              <a:rPr lang="en-CA" sz="2200" dirty="0"/>
              <a:t>OECD-DAC Guidance</a:t>
            </a:r>
          </a:p>
          <a:p>
            <a:pPr marL="534988" lvl="1" indent="-350838">
              <a:spcBef>
                <a:spcPts val="800"/>
              </a:spcBef>
              <a:spcAft>
                <a:spcPts val="200"/>
              </a:spcAft>
              <a:buClr>
                <a:schemeClr val="tx2">
                  <a:lumMod val="75000"/>
                </a:schemeClr>
              </a:buClr>
              <a:buFont typeface="Wingdings" charset="2"/>
              <a:buChar char="q"/>
            </a:pPr>
            <a:r>
              <a:rPr lang="en-CA" sz="2200" dirty="0">
                <a:solidFill>
                  <a:srgbClr val="004A73"/>
                </a:solidFill>
              </a:rPr>
              <a:t>Just over 1/2:</a:t>
            </a:r>
            <a:r>
              <a:rPr lang="en-CA" sz="2200" dirty="0"/>
              <a:t> </a:t>
            </a:r>
          </a:p>
          <a:p>
            <a:pPr marL="938188" lvl="2" indent="-350838">
              <a:spcBef>
                <a:spcPts val="200"/>
              </a:spcBef>
              <a:spcAft>
                <a:spcPts val="200"/>
              </a:spcAft>
              <a:buClr>
                <a:schemeClr val="tx2">
                  <a:lumMod val="75000"/>
                </a:schemeClr>
              </a:buClr>
              <a:buFont typeface="Arial"/>
              <a:buChar char="•"/>
            </a:pPr>
            <a:r>
              <a:rPr lang="en-CA" sz="2200" dirty="0"/>
              <a:t>DAC member’s assessments/evaluations</a:t>
            </a:r>
          </a:p>
          <a:p>
            <a:pPr marL="938188" lvl="2" indent="-350838">
              <a:spcBef>
                <a:spcPts val="200"/>
              </a:spcBef>
              <a:spcAft>
                <a:spcPts val="200"/>
              </a:spcAft>
              <a:buClr>
                <a:schemeClr val="tx2">
                  <a:lumMod val="75000"/>
                </a:schemeClr>
              </a:buClr>
              <a:buFont typeface="Arial"/>
              <a:buChar char="•"/>
            </a:pPr>
            <a:r>
              <a:rPr lang="en-CA" sz="2200" dirty="0"/>
              <a:t>Necessity of demonstrating results</a:t>
            </a:r>
          </a:p>
          <a:p>
            <a:pPr marL="938188" lvl="2" indent="-350838">
              <a:spcBef>
                <a:spcPts val="200"/>
              </a:spcBef>
              <a:spcAft>
                <a:spcPts val="200"/>
              </a:spcAft>
              <a:buClr>
                <a:schemeClr val="tx2">
                  <a:lumMod val="75000"/>
                </a:schemeClr>
              </a:buClr>
              <a:buFont typeface="Arial"/>
              <a:buChar char="•"/>
            </a:pPr>
            <a:r>
              <a:rPr lang="en-CA" sz="2200" dirty="0"/>
              <a:t>Political leadership’s influence</a:t>
            </a:r>
          </a:p>
          <a:p>
            <a:pPr marL="534988" lvl="1" indent="-350838">
              <a:spcBef>
                <a:spcPts val="800"/>
              </a:spcBef>
              <a:spcAft>
                <a:spcPts val="800"/>
              </a:spcAft>
              <a:buClr>
                <a:schemeClr val="tx2">
                  <a:lumMod val="75000"/>
                </a:schemeClr>
              </a:buClr>
              <a:buFont typeface="Wingdings" charset="2"/>
              <a:buChar char="q"/>
            </a:pPr>
            <a:r>
              <a:rPr lang="en-CA" sz="2200" dirty="0">
                <a:solidFill>
                  <a:srgbClr val="004A73"/>
                </a:solidFill>
              </a:rPr>
              <a:t>Just under 1/2:</a:t>
            </a:r>
            <a:r>
              <a:rPr lang="en-CA" sz="2200" dirty="0"/>
              <a:t> DAC Peer Review recommendations</a:t>
            </a:r>
          </a:p>
          <a:p>
            <a:pPr marL="534988" lvl="1" indent="-350838">
              <a:spcBef>
                <a:spcPts val="800"/>
              </a:spcBef>
              <a:spcAft>
                <a:spcPts val="200"/>
              </a:spcAft>
              <a:buClr>
                <a:schemeClr val="tx2">
                  <a:lumMod val="75000"/>
                </a:schemeClr>
              </a:buClr>
              <a:buFont typeface="Wingdings" charset="2"/>
              <a:buChar char="q"/>
            </a:pPr>
            <a:r>
              <a:rPr lang="en-CA" sz="2200" dirty="0">
                <a:solidFill>
                  <a:srgbClr val="004A73"/>
                </a:solidFill>
              </a:rPr>
              <a:t>One quarter: </a:t>
            </a:r>
          </a:p>
          <a:p>
            <a:pPr marL="938188" lvl="2" indent="-350838">
              <a:spcBef>
                <a:spcPts val="200"/>
              </a:spcBef>
              <a:spcAft>
                <a:spcPts val="200"/>
              </a:spcAft>
              <a:buClr>
                <a:schemeClr val="tx2">
                  <a:lumMod val="75000"/>
                </a:schemeClr>
              </a:buClr>
              <a:buFont typeface="Arial"/>
              <a:buChar char="•"/>
            </a:pPr>
            <a:r>
              <a:rPr lang="en-CA" sz="2200" dirty="0"/>
              <a:t>Lessons from other DAC member</a:t>
            </a:r>
          </a:p>
          <a:p>
            <a:pPr marL="938188" lvl="2" indent="-350838">
              <a:spcBef>
                <a:spcPts val="200"/>
              </a:spcBef>
              <a:spcAft>
                <a:spcPts val="200"/>
              </a:spcAft>
              <a:buClr>
                <a:schemeClr val="tx2">
                  <a:lumMod val="75000"/>
                </a:schemeClr>
              </a:buClr>
              <a:buFont typeface="Arial"/>
              <a:buChar char="•"/>
            </a:pPr>
            <a:r>
              <a:rPr lang="en-CA" sz="2200" dirty="0"/>
              <a:t>DAC member public/CSOs’ influence</a:t>
            </a:r>
          </a:p>
        </p:txBody>
      </p:sp>
      <p:sp>
        <p:nvSpPr>
          <p:cNvPr id="3" name="Title 2"/>
          <p:cNvSpPr>
            <a:spLocks noGrp="1"/>
          </p:cNvSpPr>
          <p:nvPr>
            <p:ph type="title"/>
          </p:nvPr>
        </p:nvSpPr>
        <p:spPr>
          <a:xfrm>
            <a:off x="1080000" y="237600"/>
            <a:ext cx="7416000" cy="1175176"/>
          </a:xfrm>
        </p:spPr>
        <p:txBody>
          <a:bodyPr/>
          <a:lstStyle/>
          <a:p>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Preliminary findings: Main influences on decision-making</a:t>
            </a:r>
            <a:br>
              <a:rPr lang="en-CA" dirty="0">
                <a:effectLst>
                  <a:outerShdw blurRad="50800" dist="38100" dir="2700000" algn="tl" rotWithShape="0">
                    <a:srgbClr val="000000">
                      <a:alpha val="43000"/>
                    </a:srgbClr>
                  </a:outerShdw>
                </a:effectLst>
              </a:rPr>
            </a:br>
            <a:endParaRPr lang="en-CA"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6818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628800"/>
            <a:ext cx="8496944" cy="4923344"/>
          </a:xfrm>
        </p:spPr>
        <p:txBody>
          <a:bodyPr>
            <a:noAutofit/>
          </a:bodyPr>
          <a:lstStyle/>
          <a:p>
            <a:pPr marL="534988" lvl="1" indent="-350838">
              <a:spcBef>
                <a:spcPts val="800"/>
              </a:spcBef>
              <a:spcAft>
                <a:spcPts val="800"/>
              </a:spcAft>
              <a:buClr>
                <a:schemeClr val="tx2">
                  <a:lumMod val="75000"/>
                </a:schemeClr>
              </a:buClr>
              <a:buFont typeface="Wingdings" charset="2"/>
              <a:buChar char="q"/>
            </a:pPr>
            <a:endParaRPr lang="en-CA" sz="2400" dirty="0"/>
          </a:p>
          <a:p>
            <a:pPr marL="534988" lvl="1" indent="-350838">
              <a:spcBef>
                <a:spcPts val="800"/>
              </a:spcBef>
              <a:spcAft>
                <a:spcPts val="800"/>
              </a:spcAft>
              <a:buClr>
                <a:schemeClr val="tx2">
                  <a:lumMod val="75000"/>
                </a:schemeClr>
              </a:buClr>
              <a:buFont typeface="Wingdings" charset="2"/>
              <a:buChar char="q"/>
            </a:pPr>
            <a:r>
              <a:rPr lang="en-CA" sz="2400" dirty="0"/>
              <a:t> </a:t>
            </a:r>
            <a:r>
              <a:rPr lang="en-CA" sz="2400" dirty="0">
                <a:solidFill>
                  <a:srgbClr val="004A73"/>
                </a:solidFill>
              </a:rPr>
              <a:t>Almost 3/4: </a:t>
            </a:r>
            <a:r>
              <a:rPr lang="en-CA" sz="2400" dirty="0"/>
              <a:t> hold regularly scheduled consultations/dialogue with CSOs at headquarters level</a:t>
            </a:r>
          </a:p>
          <a:p>
            <a:pPr marL="534988" lvl="1" indent="-350838">
              <a:spcBef>
                <a:spcPts val="800"/>
              </a:spcBef>
              <a:spcAft>
                <a:spcPts val="200"/>
              </a:spcAft>
              <a:buClr>
                <a:schemeClr val="tx2">
                  <a:lumMod val="75000"/>
                </a:schemeClr>
              </a:buClr>
              <a:buFont typeface="Wingdings" charset="2"/>
              <a:buChar char="q"/>
            </a:pPr>
            <a:r>
              <a:rPr lang="en-CA" sz="2400" dirty="0">
                <a:solidFill>
                  <a:srgbClr val="004A73"/>
                </a:solidFill>
              </a:rPr>
              <a:t>Approx. 1/3: </a:t>
            </a:r>
            <a:r>
              <a:rPr lang="en-CA" sz="2400" dirty="0"/>
              <a:t>hold regularly scheduled consultations/dialogue with CSOs at partner country level</a:t>
            </a:r>
          </a:p>
        </p:txBody>
      </p:sp>
      <p:sp>
        <p:nvSpPr>
          <p:cNvPr id="3" name="Title 2"/>
          <p:cNvSpPr>
            <a:spLocks noGrp="1"/>
          </p:cNvSpPr>
          <p:nvPr>
            <p:ph type="title"/>
          </p:nvPr>
        </p:nvSpPr>
        <p:spPr>
          <a:xfrm>
            <a:off x="1080000" y="237600"/>
            <a:ext cx="7416000" cy="1175176"/>
          </a:xfrm>
        </p:spPr>
        <p:txBody>
          <a:bodyPr/>
          <a:lstStyle/>
          <a:p>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Preliminary findings: Policy dialogue with CSOs</a:t>
            </a:r>
            <a:br>
              <a:rPr lang="en-CA" dirty="0">
                <a:effectLst>
                  <a:outerShdw blurRad="50800" dist="38100" dir="2700000" algn="tl" rotWithShape="0">
                    <a:srgbClr val="000000">
                      <a:alpha val="43000"/>
                    </a:srgbClr>
                  </a:outerShdw>
                </a:effectLst>
              </a:rPr>
            </a:br>
            <a:endParaRPr lang="en-CA"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404299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416000" cy="1175176"/>
          </a:xfrm>
        </p:spPr>
        <p:txBody>
          <a:bodyPr/>
          <a:lstStyle/>
          <a:p>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Preliminary findings: Support mechanisms</a:t>
            </a:r>
            <a:br>
              <a:rPr lang="en-CA" dirty="0">
                <a:effectLst>
                  <a:outerShdw blurRad="50800" dist="38100" dir="2700000" algn="tl" rotWithShape="0">
                    <a:srgbClr val="000000">
                      <a:alpha val="43000"/>
                    </a:srgbClr>
                  </a:outerShdw>
                </a:effectLst>
              </a:rPr>
            </a:br>
            <a:r>
              <a:rPr lang="en-CA" dirty="0">
                <a:effectLst>
                  <a:outerShdw blurRad="50800" dist="38100" dir="2700000" algn="tl" rotWithShape="0">
                    <a:srgbClr val="000000">
                      <a:alpha val="43000"/>
                    </a:srgbClr>
                  </a:outerShdw>
                </a:effectLst>
              </a:rPr>
              <a:t>	</a:t>
            </a:r>
          </a:p>
        </p:txBody>
      </p:sp>
      <p:sp>
        <p:nvSpPr>
          <p:cNvPr id="2" name="Content Placeholder 1"/>
          <p:cNvSpPr>
            <a:spLocks noGrp="1"/>
          </p:cNvSpPr>
          <p:nvPr>
            <p:ph idx="1"/>
          </p:nvPr>
        </p:nvSpPr>
        <p:spPr/>
        <p:txBody>
          <a:bodyPr/>
          <a:lstStyle/>
          <a:p>
            <a:pPr>
              <a:buClr>
                <a:srgbClr val="004A73"/>
              </a:buClr>
            </a:pPr>
            <a:r>
              <a:rPr lang="en-CA" dirty="0">
                <a:solidFill>
                  <a:srgbClr val="004A73"/>
                </a:solidFill>
              </a:rPr>
              <a:t>Just over 1/3: </a:t>
            </a:r>
            <a:r>
              <a:rPr lang="en-CA" dirty="0"/>
              <a:t>partnership/framework/core support</a:t>
            </a:r>
          </a:p>
          <a:p>
            <a:pPr>
              <a:buClr>
                <a:srgbClr val="004A73"/>
              </a:buClr>
            </a:pPr>
            <a:r>
              <a:rPr lang="en-CA" dirty="0">
                <a:solidFill>
                  <a:srgbClr val="004A73"/>
                </a:solidFill>
              </a:rPr>
              <a:t>Majority: </a:t>
            </a:r>
            <a:r>
              <a:rPr lang="en-CA" dirty="0"/>
              <a:t>project/program support</a:t>
            </a:r>
          </a:p>
          <a:p>
            <a:pPr>
              <a:buClr>
                <a:srgbClr val="004A73"/>
              </a:buClr>
            </a:pPr>
            <a:r>
              <a:rPr lang="en-CA" dirty="0">
                <a:solidFill>
                  <a:srgbClr val="004A73"/>
                </a:solidFill>
              </a:rPr>
              <a:t>Majority: </a:t>
            </a:r>
            <a:r>
              <a:rPr lang="en-CA" dirty="0"/>
              <a:t>calls for proposals</a:t>
            </a:r>
          </a:p>
          <a:p>
            <a:pPr>
              <a:buClr>
                <a:srgbClr val="004A73"/>
              </a:buClr>
            </a:pPr>
            <a:r>
              <a:rPr lang="en-CA" dirty="0">
                <a:solidFill>
                  <a:srgbClr val="004A73"/>
                </a:solidFill>
              </a:rPr>
              <a:t>Minority: </a:t>
            </a:r>
            <a:r>
              <a:rPr lang="en-CA" dirty="0"/>
              <a:t>multi-donor/pooled funds or multilateral funds</a:t>
            </a:r>
          </a:p>
          <a:p>
            <a:pPr>
              <a:buClr>
                <a:srgbClr val="004A73"/>
              </a:buClr>
            </a:pPr>
            <a:r>
              <a:rPr lang="en-CA" dirty="0">
                <a:solidFill>
                  <a:srgbClr val="004A73"/>
                </a:solidFill>
              </a:rPr>
              <a:t>Very few: </a:t>
            </a:r>
            <a:r>
              <a:rPr lang="en-CA" dirty="0"/>
              <a:t>support designed for informal associations at PC level</a:t>
            </a:r>
          </a:p>
        </p:txBody>
      </p:sp>
    </p:spTree>
    <p:extLst>
      <p:ext uri="{BB962C8B-B14F-4D97-AF65-F5344CB8AC3E}">
        <p14:creationId xmlns:p14="http://schemas.microsoft.com/office/powerpoint/2010/main" val="101454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496944" cy="4851336"/>
          </a:xfrm>
        </p:spPr>
        <p:txBody>
          <a:bodyPr>
            <a:noAutofit/>
          </a:bodyPr>
          <a:lstStyle/>
          <a:p>
            <a:pPr marL="719138" lvl="1" indent="-350838">
              <a:spcBef>
                <a:spcPts val="800"/>
              </a:spcBef>
              <a:spcAft>
                <a:spcPts val="800"/>
              </a:spcAft>
              <a:buClr>
                <a:schemeClr val="tx2">
                  <a:lumMod val="75000"/>
                </a:schemeClr>
              </a:buClr>
              <a:buFont typeface="Wingdings" charset="2"/>
              <a:buChar char="q"/>
            </a:pPr>
            <a:r>
              <a:rPr lang="en-CA" sz="2400" dirty="0">
                <a:solidFill>
                  <a:schemeClr val="tx2">
                    <a:lumMod val="75000"/>
                  </a:schemeClr>
                </a:solidFill>
              </a:rPr>
              <a:t>Majority (3/4):</a:t>
            </a:r>
            <a:r>
              <a:rPr lang="en-CA" sz="2400" dirty="0"/>
              <a:t> use an agreement or contract with a results framework/matrix with indicators as basis for reporting &amp; learning</a:t>
            </a:r>
          </a:p>
          <a:p>
            <a:pPr marL="719138" lvl="1" indent="-350838">
              <a:spcBef>
                <a:spcPts val="800"/>
              </a:spcBef>
              <a:spcAft>
                <a:spcPts val="800"/>
              </a:spcAft>
              <a:buClr>
                <a:schemeClr val="tx2">
                  <a:lumMod val="75000"/>
                </a:schemeClr>
              </a:buClr>
              <a:buFont typeface="Wingdings" charset="2"/>
              <a:buChar char="q"/>
            </a:pPr>
            <a:r>
              <a:rPr lang="en-CA" sz="2400" dirty="0">
                <a:solidFill>
                  <a:srgbClr val="004A73"/>
                </a:solidFill>
              </a:rPr>
              <a:t>Almost 1/2: </a:t>
            </a:r>
            <a:r>
              <a:rPr lang="en-CA" sz="2400" dirty="0"/>
              <a:t>use an an “adaptive” results framework e.g. </a:t>
            </a:r>
            <a:r>
              <a:rPr lang="en-CA" sz="2400" dirty="0" err="1"/>
              <a:t>ToC</a:t>
            </a:r>
            <a:endParaRPr lang="en-CA" sz="2400" dirty="0"/>
          </a:p>
          <a:p>
            <a:pPr marL="719138" lvl="1" indent="-350838">
              <a:spcBef>
                <a:spcPts val="800"/>
              </a:spcBef>
              <a:spcAft>
                <a:spcPts val="800"/>
              </a:spcAft>
              <a:buClr>
                <a:schemeClr val="tx2">
                  <a:lumMod val="75000"/>
                </a:schemeClr>
              </a:buClr>
              <a:buFont typeface="Wingdings" charset="2"/>
              <a:buChar char="q"/>
            </a:pPr>
            <a:r>
              <a:rPr lang="en-CA" sz="2400" dirty="0">
                <a:solidFill>
                  <a:srgbClr val="004A73"/>
                </a:solidFill>
              </a:rPr>
              <a:t>Just over 1/3: </a:t>
            </a:r>
            <a:r>
              <a:rPr lang="en-CA" sz="2400" dirty="0"/>
              <a:t>align to CSOs’ strategic objectives and approaches to planning, monitoring, evaluation</a:t>
            </a:r>
          </a:p>
          <a:p>
            <a:pPr marL="719138" lvl="1" indent="-350838">
              <a:spcBef>
                <a:spcPts val="800"/>
              </a:spcBef>
              <a:spcAft>
                <a:spcPts val="800"/>
              </a:spcAft>
              <a:buClr>
                <a:schemeClr val="tx2">
                  <a:lumMod val="75000"/>
                </a:schemeClr>
              </a:buClr>
              <a:buFont typeface="Wingdings" charset="2"/>
              <a:buChar char="q"/>
            </a:pPr>
            <a:r>
              <a:rPr lang="en-CA" sz="2400" dirty="0">
                <a:solidFill>
                  <a:srgbClr val="004A73"/>
                </a:solidFill>
              </a:rPr>
              <a:t>Almost 1/3:</a:t>
            </a:r>
            <a:r>
              <a:rPr lang="en-CA" sz="2400" dirty="0"/>
              <a:t> use specific objectives or milestones, but no results frameworks with indicators</a:t>
            </a:r>
          </a:p>
          <a:p>
            <a:pPr marL="938188" lvl="2" indent="-350838">
              <a:spcBef>
                <a:spcPts val="200"/>
              </a:spcBef>
              <a:spcAft>
                <a:spcPts val="200"/>
              </a:spcAft>
              <a:buClr>
                <a:schemeClr val="tx2">
                  <a:lumMod val="75000"/>
                </a:schemeClr>
              </a:buClr>
              <a:buFont typeface="Arial"/>
              <a:buChar char="•"/>
            </a:pPr>
            <a:endParaRPr lang="en-CA" sz="1800" dirty="0"/>
          </a:p>
        </p:txBody>
      </p:sp>
      <p:sp>
        <p:nvSpPr>
          <p:cNvPr id="3" name="Title 2"/>
          <p:cNvSpPr>
            <a:spLocks noGrp="1"/>
          </p:cNvSpPr>
          <p:nvPr>
            <p:ph type="title"/>
          </p:nvPr>
        </p:nvSpPr>
        <p:spPr>
          <a:xfrm>
            <a:off x="1080000" y="237600"/>
            <a:ext cx="7416000" cy="1175176"/>
          </a:xfrm>
        </p:spPr>
        <p:txBody>
          <a:bodyPr/>
          <a:lstStyle/>
          <a:p>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Preliminary findings: Basis for reporting  learning</a:t>
            </a:r>
            <a:br>
              <a:rPr lang="en-CA" dirty="0">
                <a:effectLst>
                  <a:outerShdw blurRad="50800" dist="38100" dir="2700000" algn="tl" rotWithShape="0">
                    <a:srgbClr val="000000">
                      <a:alpha val="43000"/>
                    </a:srgbClr>
                  </a:outerShdw>
                </a:effectLst>
              </a:rPr>
            </a:br>
            <a:endParaRPr lang="en-CA"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1061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628800"/>
            <a:ext cx="7776864" cy="5040560"/>
          </a:xfrm>
        </p:spPr>
        <p:txBody>
          <a:bodyPr>
            <a:normAutofit fontScale="92500" lnSpcReduction="20000"/>
          </a:bodyPr>
          <a:lstStyle/>
          <a:p>
            <a:pPr marL="534988" lvl="1" indent="-268288">
              <a:lnSpc>
                <a:spcPct val="110000"/>
              </a:lnSpc>
              <a:spcBef>
                <a:spcPts val="1000"/>
              </a:spcBef>
              <a:spcAft>
                <a:spcPts val="400"/>
              </a:spcAft>
              <a:buClr>
                <a:srgbClr val="004A73"/>
              </a:buClr>
              <a:buFont typeface="Arial"/>
              <a:buChar char="•"/>
            </a:pPr>
            <a:r>
              <a:rPr lang="en-GB" dirty="0"/>
              <a:t>Study report draft (March/April)</a:t>
            </a:r>
          </a:p>
          <a:p>
            <a:pPr marL="534988" lvl="1" indent="-268288">
              <a:lnSpc>
                <a:spcPct val="110000"/>
              </a:lnSpc>
              <a:spcBef>
                <a:spcPts val="1000"/>
              </a:spcBef>
              <a:spcAft>
                <a:spcPts val="400"/>
              </a:spcAft>
              <a:buClr>
                <a:srgbClr val="004A73"/>
              </a:buClr>
              <a:buFont typeface="Arial"/>
              <a:buChar char="•"/>
            </a:pPr>
            <a:r>
              <a:rPr lang="en-GB" dirty="0"/>
              <a:t>CS Days collaboration with Task Team (week June 3</a:t>
            </a:r>
            <a:r>
              <a:rPr lang="en-GB" baseline="30000" dirty="0"/>
              <a:t>rd</a:t>
            </a:r>
            <a:r>
              <a:rPr lang="en-GB" dirty="0"/>
              <a:t>)</a:t>
            </a:r>
          </a:p>
          <a:p>
            <a:pPr marL="1316038" lvl="2" indent="-414338">
              <a:lnSpc>
                <a:spcPct val="110000"/>
              </a:lnSpc>
              <a:spcBef>
                <a:spcPts val="400"/>
              </a:spcBef>
              <a:spcAft>
                <a:spcPts val="400"/>
              </a:spcAft>
              <a:buFont typeface="Arial"/>
              <a:buChar char="•"/>
            </a:pPr>
            <a:r>
              <a:rPr lang="en-GB" dirty="0"/>
              <a:t>Study Report key findings presentation</a:t>
            </a:r>
          </a:p>
          <a:p>
            <a:pPr marL="1316038" lvl="2" indent="-414338">
              <a:lnSpc>
                <a:spcPct val="110000"/>
              </a:lnSpc>
              <a:spcBef>
                <a:spcPts val="400"/>
              </a:spcBef>
              <a:spcAft>
                <a:spcPts val="400"/>
              </a:spcAft>
              <a:buFont typeface="Arial"/>
              <a:buChar char="•"/>
            </a:pPr>
            <a:r>
              <a:rPr lang="en-GB" dirty="0"/>
              <a:t>Guidance ‘workshop’</a:t>
            </a:r>
          </a:p>
          <a:p>
            <a:pPr marL="534988" lvl="1" indent="-268288">
              <a:lnSpc>
                <a:spcPct val="110000"/>
              </a:lnSpc>
              <a:spcBef>
                <a:spcPts val="1000"/>
              </a:spcBef>
              <a:spcAft>
                <a:spcPts val="1000"/>
              </a:spcAft>
              <a:buClr>
                <a:schemeClr val="tx2">
                  <a:lumMod val="75000"/>
                </a:schemeClr>
              </a:buClr>
              <a:buFont typeface="Arial"/>
              <a:buChar char="•"/>
            </a:pPr>
            <a:r>
              <a:rPr lang="en-GB" dirty="0"/>
              <a:t>Guidance draft &amp;/0r DAC Recommendation draft (summer/early fall)</a:t>
            </a:r>
          </a:p>
          <a:p>
            <a:pPr marL="534988" lvl="1" indent="-268288">
              <a:lnSpc>
                <a:spcPct val="110000"/>
              </a:lnSpc>
              <a:spcBef>
                <a:spcPts val="1000"/>
              </a:spcBef>
              <a:spcAft>
                <a:spcPts val="1000"/>
              </a:spcAft>
              <a:buClr>
                <a:schemeClr val="tx2">
                  <a:lumMod val="75000"/>
                </a:schemeClr>
              </a:buClr>
              <a:buFont typeface="Arial"/>
              <a:buChar char="•"/>
            </a:pPr>
            <a:r>
              <a:rPr lang="en-GB" dirty="0"/>
              <a:t>Study Report publication (summer/early fall)</a:t>
            </a:r>
          </a:p>
          <a:p>
            <a:pPr marL="534988" lvl="1" indent="-268288">
              <a:lnSpc>
                <a:spcPct val="110000"/>
              </a:lnSpc>
              <a:spcBef>
                <a:spcPts val="1000"/>
              </a:spcBef>
              <a:spcAft>
                <a:spcPts val="1000"/>
              </a:spcAft>
              <a:buClr>
                <a:schemeClr val="tx2">
                  <a:lumMod val="75000"/>
                </a:schemeClr>
              </a:buClr>
              <a:buFont typeface="Arial"/>
              <a:buChar char="•"/>
            </a:pPr>
            <a:r>
              <a:rPr lang="en-GB" dirty="0"/>
              <a:t>Study, plus Guidance &amp;/or DAC Recommendation launch (fall </a:t>
            </a:r>
            <a:r>
              <a:rPr lang="en-GB" dirty="0" err="1"/>
              <a:t>CoP</a:t>
            </a:r>
            <a:r>
              <a:rPr lang="en-GB" dirty="0"/>
              <a:t> meeting)</a:t>
            </a:r>
          </a:p>
          <a:p>
            <a:pPr marL="1317150" lvl="2" indent="-514350">
              <a:lnSpc>
                <a:spcPct val="110000"/>
              </a:lnSpc>
              <a:buClr>
                <a:schemeClr val="tx2">
                  <a:lumMod val="75000"/>
                </a:schemeClr>
              </a:buClr>
              <a:buFont typeface="Arial"/>
              <a:buChar char="•"/>
            </a:pPr>
            <a:endParaRPr lang="en-GB" sz="2400" dirty="0"/>
          </a:p>
          <a:p>
            <a:pPr marL="0" indent="0">
              <a:lnSpc>
                <a:spcPct val="110000"/>
              </a:lnSpc>
              <a:buNone/>
            </a:pPr>
            <a:endParaRPr lang="en-GB" sz="2600" dirty="0"/>
          </a:p>
          <a:p>
            <a:pPr marL="457200" lvl="1" indent="0">
              <a:buNone/>
            </a:pPr>
            <a:endParaRPr lang="en-GB" dirty="0"/>
          </a:p>
        </p:txBody>
      </p:sp>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Looking ahead to 2019</a:t>
            </a:r>
          </a:p>
        </p:txBody>
      </p:sp>
    </p:spTree>
    <p:extLst>
      <p:ext uri="{BB962C8B-B14F-4D97-AF65-F5344CB8AC3E}">
        <p14:creationId xmlns:p14="http://schemas.microsoft.com/office/powerpoint/2010/main" val="39689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20" y="2276872"/>
            <a:ext cx="8641500" cy="4392488"/>
          </a:xfrm>
        </p:spPr>
        <p:txBody>
          <a:bodyPr>
            <a:normAutofit/>
          </a:bodyPr>
          <a:lstStyle/>
          <a:p>
            <a:pPr marL="0" indent="0">
              <a:buNone/>
            </a:pPr>
            <a:endParaRPr lang="en-GB" dirty="0">
              <a:effectLst>
                <a:outerShdw blurRad="38100" dist="38100" dir="2700000" algn="tl">
                  <a:srgbClr val="000000">
                    <a:alpha val="43137"/>
                  </a:srgbClr>
                </a:outerShdw>
              </a:effectLst>
              <a:latin typeface="+mj-lt"/>
            </a:endParaRPr>
          </a:p>
          <a:p>
            <a:pPr marL="0" indent="0" algn="ctr">
              <a:buNone/>
            </a:pPr>
            <a:endParaRPr lang="en-GB" sz="400" dirty="0">
              <a:effectLst>
                <a:outerShdw blurRad="38100" dist="38100" dir="2700000" algn="tl">
                  <a:srgbClr val="000000">
                    <a:alpha val="43137"/>
                  </a:srgbClr>
                </a:outerShdw>
              </a:effectLst>
              <a:latin typeface="+mj-lt"/>
            </a:endParaRPr>
          </a:p>
          <a:p>
            <a:pPr marL="0" indent="0" algn="ctr">
              <a:buNone/>
            </a:pPr>
            <a:endParaRPr lang="en-GB" sz="400" dirty="0">
              <a:effectLst>
                <a:outerShdw blurRad="38100" dist="38100" dir="2700000" algn="tl">
                  <a:srgbClr val="000000">
                    <a:alpha val="43137"/>
                  </a:srgbClr>
                </a:outerShdw>
              </a:effectLst>
              <a:latin typeface="+mj-lt"/>
            </a:endParaRPr>
          </a:p>
          <a:p>
            <a:pPr marL="0" indent="0" algn="ctr">
              <a:buNone/>
            </a:pPr>
            <a:r>
              <a:rPr lang="en-GB" sz="4000" dirty="0">
                <a:effectLst>
                  <a:outerShdw blurRad="38100" dist="38100" dir="2700000" algn="tl">
                    <a:srgbClr val="000000">
                      <a:alpha val="43137"/>
                    </a:srgbClr>
                  </a:outerShdw>
                </a:effectLst>
                <a:latin typeface="+mj-lt"/>
              </a:rPr>
              <a:t>Many thanks! Now over to you… </a:t>
            </a:r>
          </a:p>
          <a:p>
            <a:pPr marL="514350" indent="-514350">
              <a:buFont typeface="+mj-lt"/>
              <a:buAutoNum type="arabicPeriod"/>
            </a:pPr>
            <a:endParaRPr lang="en-GB" dirty="0">
              <a:effectLst>
                <a:outerShdw blurRad="38100" dist="38100" dir="2700000" algn="tl">
                  <a:srgbClr val="000000">
                    <a:alpha val="43137"/>
                  </a:srgbClr>
                </a:outerShdw>
              </a:effectLst>
              <a:latin typeface="+mj-lt"/>
            </a:endParaRPr>
          </a:p>
          <a:p>
            <a:pPr marL="514350" indent="-514350">
              <a:buFont typeface="+mj-lt"/>
              <a:buAutoNum type="arabicPeriod"/>
            </a:pPr>
            <a:endParaRPr lang="en-GB" dirty="0">
              <a:effectLst>
                <a:outerShdw blurRad="38100" dist="38100" dir="2700000" algn="tl">
                  <a:srgbClr val="000000">
                    <a:alpha val="43137"/>
                  </a:srgbClr>
                </a:outerShdw>
              </a:effectLst>
              <a:latin typeface="+mj-lt"/>
            </a:endParaRPr>
          </a:p>
          <a:p>
            <a:pPr marL="0" indent="0">
              <a:buNone/>
            </a:pPr>
            <a:endParaRPr lang="en-GB" dirty="0"/>
          </a:p>
        </p:txBody>
      </p:sp>
      <p:pic>
        <p:nvPicPr>
          <p:cNvPr id="4" name="Picture 2" descr="Résultats de recherche d'images pour « grass roo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1088"/>
            <a:ext cx="9143999" cy="290389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4"/>
          </p:nvPr>
        </p:nvSpPr>
        <p:spPr/>
        <p:txBody>
          <a:bodyPr/>
          <a:lstStyle/>
          <a:p>
            <a:endParaRPr lang="en-GB" dirty="0"/>
          </a:p>
        </p:txBody>
      </p:sp>
      <p:pic>
        <p:nvPicPr>
          <p:cNvPr id="2" name="Picture 1" descr="the-hague-993433_19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87"/>
            <a:ext cx="9144000" cy="3209389"/>
          </a:xfrm>
          <a:prstGeom prst="rect">
            <a:avLst/>
          </a:prstGeom>
        </p:spPr>
      </p:pic>
    </p:spTree>
    <p:extLst>
      <p:ext uri="{BB962C8B-B14F-4D97-AF65-F5344CB8AC3E}">
        <p14:creationId xmlns:p14="http://schemas.microsoft.com/office/powerpoint/2010/main" val="74726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844824"/>
            <a:ext cx="8290808" cy="4752528"/>
          </a:xfrm>
        </p:spPr>
        <p:txBody>
          <a:bodyPr>
            <a:normAutofit/>
          </a:bodyPr>
          <a:lstStyle/>
          <a:p>
            <a:pPr marL="514350" indent="-514350">
              <a:spcBef>
                <a:spcPts val="800"/>
              </a:spcBef>
              <a:spcAft>
                <a:spcPts val="800"/>
              </a:spcAft>
              <a:buFont typeface="+mj-lt"/>
              <a:buAutoNum type="arabicPeriod"/>
            </a:pPr>
            <a:r>
              <a:rPr lang="en-GB" sz="3600" dirty="0"/>
              <a:t>Community of Practice (</a:t>
            </a:r>
            <a:r>
              <a:rPr lang="en-GB" sz="3600" dirty="0" err="1"/>
              <a:t>CoP</a:t>
            </a:r>
            <a:r>
              <a:rPr lang="en-GB" sz="3600" dirty="0"/>
              <a:t>) </a:t>
            </a:r>
          </a:p>
          <a:p>
            <a:pPr marL="514350" indent="-514350">
              <a:spcBef>
                <a:spcPts val="800"/>
              </a:spcBef>
              <a:spcAft>
                <a:spcPts val="800"/>
              </a:spcAft>
              <a:buFont typeface="+mj-lt"/>
              <a:buAutoNum type="arabicPeriod"/>
            </a:pPr>
            <a:r>
              <a:rPr lang="en-GB" sz="3600" dirty="0"/>
              <a:t>Study on How DAC Members work with Civil Society – status &amp; selection of preliminary findings</a:t>
            </a:r>
          </a:p>
          <a:p>
            <a:pPr marL="514350" indent="-514350">
              <a:spcBef>
                <a:spcPts val="800"/>
              </a:spcBef>
              <a:spcAft>
                <a:spcPts val="800"/>
              </a:spcAft>
              <a:buFont typeface="+mj-lt"/>
              <a:buAutoNum type="arabicPeriod"/>
            </a:pPr>
            <a:r>
              <a:rPr lang="en-GB" sz="3600" dirty="0"/>
              <a:t>Looking to 2019</a:t>
            </a:r>
          </a:p>
          <a:p>
            <a:pPr marL="514350" indent="-514350">
              <a:spcBef>
                <a:spcPts val="800"/>
              </a:spcBef>
              <a:spcAft>
                <a:spcPts val="800"/>
              </a:spcAft>
              <a:buFont typeface="+mj-lt"/>
              <a:buAutoNum type="arabicPeriod"/>
            </a:pPr>
            <a:r>
              <a:rPr lang="en-GB" sz="3600" dirty="0"/>
              <a:t>Discussion </a:t>
            </a:r>
          </a:p>
        </p:txBody>
      </p:sp>
      <p:sp>
        <p:nvSpPr>
          <p:cNvPr id="3" name="Title 2"/>
          <p:cNvSpPr>
            <a:spLocks noGrp="1"/>
          </p:cNvSpPr>
          <p:nvPr>
            <p:ph type="title"/>
          </p:nvPr>
        </p:nvSpPr>
        <p:spPr/>
        <p:txBody>
          <a:bodyPr/>
          <a:lstStyle/>
          <a:p>
            <a:r>
              <a:rPr lang="en-GB" dirty="0">
                <a:effectLst>
                  <a:outerShdw blurRad="38100" dist="38100" dir="2700000" algn="tl">
                    <a:srgbClr val="000000">
                      <a:alpha val="43137"/>
                    </a:srgbClr>
                  </a:outerShdw>
                </a:effectLst>
              </a:rPr>
              <a:t>Overview</a:t>
            </a:r>
          </a:p>
        </p:txBody>
      </p:sp>
    </p:spTree>
    <p:extLst>
      <p:ext uri="{BB962C8B-B14F-4D97-AF65-F5344CB8AC3E}">
        <p14:creationId xmlns:p14="http://schemas.microsoft.com/office/powerpoint/2010/main" val="294283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Discussion</a:t>
            </a:r>
          </a:p>
        </p:txBody>
      </p:sp>
      <p:sp>
        <p:nvSpPr>
          <p:cNvPr id="6" name="Content Placeholder 4"/>
          <p:cNvSpPr txBox="1">
            <a:spLocks/>
          </p:cNvSpPr>
          <p:nvPr/>
        </p:nvSpPr>
        <p:spPr>
          <a:xfrm>
            <a:off x="611560" y="1556792"/>
            <a:ext cx="7992888"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lt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lt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lt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lt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lt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lt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lt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lt1"/>
                </a:solidFill>
                <a:latin typeface="+mn-lt"/>
                <a:ea typeface="+mn-ea"/>
                <a:cs typeface="+mn-cs"/>
              </a:defRPr>
            </a:lvl9pPr>
          </a:lstStyle>
          <a:p>
            <a:pPr marL="0" indent="0">
              <a:lnSpc>
                <a:spcPct val="110000"/>
              </a:lnSpc>
              <a:buFont typeface="Arial" pitchFamily="34" charset="0"/>
              <a:buNone/>
            </a:pPr>
            <a:endParaRPr lang="en-GB" sz="2600" dirty="0"/>
          </a:p>
          <a:p>
            <a:pPr marL="971550" lvl="1" indent="-514350">
              <a:buFont typeface="Arial" pitchFamily="34" charset="0"/>
              <a:buAutoNum type="arabicPeriod"/>
            </a:pPr>
            <a:r>
              <a:rPr lang="en-GB" sz="3400" dirty="0"/>
              <a:t>Feedback on the process so far &amp; plans?</a:t>
            </a:r>
          </a:p>
          <a:p>
            <a:pPr marL="971550" lvl="1" indent="-514350">
              <a:buFont typeface="Arial" pitchFamily="34" charset="0"/>
              <a:buAutoNum type="arabicPeriod"/>
            </a:pPr>
            <a:endParaRPr lang="en-GB" sz="3400" dirty="0"/>
          </a:p>
          <a:p>
            <a:pPr marL="971550" lvl="1" indent="-514350">
              <a:buFont typeface="Arial" pitchFamily="34" charset="0"/>
              <a:buAutoNum type="arabicPeriod"/>
            </a:pPr>
            <a:r>
              <a:rPr lang="en-GB" sz="3400" dirty="0"/>
              <a:t>Guidance &amp;/or DAC Recommendation?</a:t>
            </a:r>
          </a:p>
        </p:txBody>
      </p:sp>
    </p:spTree>
    <p:extLst>
      <p:ext uri="{BB962C8B-B14F-4D97-AF65-F5344CB8AC3E}">
        <p14:creationId xmlns:p14="http://schemas.microsoft.com/office/powerpoint/2010/main" val="3831941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7584" y="1556792"/>
            <a:ext cx="8064896" cy="5184576"/>
          </a:xfrm>
        </p:spPr>
        <p:txBody>
          <a:bodyPr>
            <a:noAutofit/>
          </a:bodyPr>
          <a:lstStyle/>
          <a:p>
            <a:pPr marL="0" indent="0">
              <a:lnSpc>
                <a:spcPct val="120000"/>
              </a:lnSpc>
              <a:buNone/>
            </a:pPr>
            <a:r>
              <a:rPr lang="en-GB" sz="2800" dirty="0"/>
              <a:t>Spare slides from the presentation at the IDG meeting in Copenhagen follow….</a:t>
            </a:r>
          </a:p>
        </p:txBody>
      </p:sp>
    </p:spTree>
    <p:extLst>
      <p:ext uri="{BB962C8B-B14F-4D97-AF65-F5344CB8AC3E}">
        <p14:creationId xmlns:p14="http://schemas.microsoft.com/office/powerpoint/2010/main" val="1823080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664" y="1340768"/>
            <a:ext cx="8218800" cy="4525200"/>
          </a:xfrm>
        </p:spPr>
        <p:txBody>
          <a:bodyPr>
            <a:normAutofit/>
          </a:bodyPr>
          <a:lstStyle/>
          <a:p>
            <a:r>
              <a:rPr lang="en-GB" sz="2600" dirty="0"/>
              <a:t>Deliver services and provide humanitarian assistance </a:t>
            </a:r>
            <a:endParaRPr lang="en-US" sz="2600" dirty="0"/>
          </a:p>
          <a:p>
            <a:r>
              <a:rPr lang="en-US" sz="2600" dirty="0"/>
              <a:t>Encourage democratic processes and accountability</a:t>
            </a:r>
          </a:p>
          <a:p>
            <a:r>
              <a:rPr lang="en-US" sz="2600" dirty="0"/>
              <a:t>Strengthen civil society in developing countries </a:t>
            </a:r>
          </a:p>
          <a:p>
            <a:r>
              <a:rPr lang="en-US" sz="2600" dirty="0"/>
              <a:t>Public awareness and debate</a:t>
            </a:r>
          </a:p>
          <a:p>
            <a:pPr marL="0" indent="0">
              <a:buNone/>
            </a:pPr>
            <a:endParaRPr lang="en-GB" sz="2000" b="1" dirty="0"/>
          </a:p>
        </p:txBody>
      </p:sp>
      <p:sp>
        <p:nvSpPr>
          <p:cNvPr id="4" name="Title 3"/>
          <p:cNvSpPr>
            <a:spLocks noGrp="1"/>
          </p:cNvSpPr>
          <p:nvPr>
            <p:ph type="title"/>
          </p:nvPr>
        </p:nvSpPr>
        <p:spPr/>
        <p:txBody>
          <a:bodyPr/>
          <a:lstStyle/>
          <a:p>
            <a:r>
              <a:rPr lang="en-GB" dirty="0">
                <a:effectLst>
                  <a:outerShdw blurRad="38100" dist="38100" dir="2700000" algn="tl">
                    <a:srgbClr val="000000">
                      <a:alpha val="43137"/>
                    </a:srgbClr>
                  </a:outerShdw>
                </a:effectLst>
              </a:rPr>
              <a:t>Why partner with CSOs</a:t>
            </a:r>
          </a:p>
        </p:txBody>
      </p:sp>
      <p:pic>
        <p:nvPicPr>
          <p:cNvPr id="4098" name="Picture 2" descr="Résultats de recherche d'images pour « grass roo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 y="3863738"/>
            <a:ext cx="7416824" cy="27598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72987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Top seven DAC CSO donors in 2016</a:t>
            </a:r>
          </a:p>
        </p:txBody>
      </p:sp>
      <p:sp>
        <p:nvSpPr>
          <p:cNvPr id="3" name="Content Placeholder 2"/>
          <p:cNvSpPr>
            <a:spLocks noGrp="1"/>
          </p:cNvSpPr>
          <p:nvPr>
            <p:ph idx="1"/>
          </p:nvPr>
        </p:nvSpPr>
        <p:spPr>
          <a:xfrm>
            <a:off x="827584" y="1556792"/>
            <a:ext cx="8064896" cy="5184576"/>
          </a:xfrm>
        </p:spPr>
        <p:txBody>
          <a:bodyPr>
            <a:noAutofit/>
          </a:bodyPr>
          <a:lstStyle/>
          <a:p>
            <a:pPr marL="0" indent="0">
              <a:lnSpc>
                <a:spcPct val="120000"/>
              </a:lnSpc>
              <a:buNone/>
            </a:pPr>
            <a:r>
              <a:rPr lang="en-GB" sz="2400" dirty="0"/>
              <a:t>79% of total ODA to and through CSOs :</a:t>
            </a:r>
          </a:p>
          <a:p>
            <a:pPr>
              <a:lnSpc>
                <a:spcPct val="120000"/>
              </a:lnSpc>
              <a:buFont typeface="Wingdings" panose="05000000000000000000" pitchFamily="2" charset="2"/>
              <a:buChar char="v"/>
            </a:pPr>
            <a:endParaRPr lang="en-GB" sz="200" i="1" dirty="0">
              <a:solidFill>
                <a:srgbClr val="FF6600"/>
              </a:solidFill>
            </a:endParaRPr>
          </a:p>
          <a:p>
            <a:pPr marL="514350" indent="-514350">
              <a:lnSpc>
                <a:spcPct val="120000"/>
              </a:lnSpc>
              <a:buFont typeface="+mj-lt"/>
              <a:buAutoNum type="arabicPeriod"/>
            </a:pPr>
            <a:r>
              <a:rPr lang="en-GB" sz="2400" dirty="0"/>
              <a:t>United States : USD 7.1 billion</a:t>
            </a:r>
          </a:p>
          <a:p>
            <a:pPr marL="514350" indent="-514350">
              <a:lnSpc>
                <a:spcPct val="120000"/>
              </a:lnSpc>
              <a:buFont typeface="+mj-lt"/>
              <a:buAutoNum type="arabicPeriod"/>
            </a:pPr>
            <a:r>
              <a:rPr lang="en-GB" sz="2400" dirty="0"/>
              <a:t>United Kingdom : USD 2.4 billion </a:t>
            </a:r>
          </a:p>
          <a:p>
            <a:pPr marL="514350" indent="-514350">
              <a:lnSpc>
                <a:spcPct val="120000"/>
              </a:lnSpc>
              <a:buFont typeface="+mj-lt"/>
              <a:buAutoNum type="arabicPeriod"/>
            </a:pPr>
            <a:r>
              <a:rPr lang="en-GB" sz="2400" dirty="0"/>
              <a:t>EU institutions : USD 2 billion </a:t>
            </a:r>
          </a:p>
          <a:p>
            <a:pPr marL="514350" indent="-514350">
              <a:lnSpc>
                <a:spcPct val="120000"/>
              </a:lnSpc>
              <a:buFont typeface="+mj-lt"/>
              <a:buAutoNum type="arabicPeriod"/>
            </a:pPr>
            <a:r>
              <a:rPr lang="en-GB" sz="2400" dirty="0"/>
              <a:t>Germany : USD 1.3 billion</a:t>
            </a:r>
          </a:p>
          <a:p>
            <a:pPr marL="514350" indent="-514350">
              <a:lnSpc>
                <a:spcPct val="120000"/>
              </a:lnSpc>
              <a:buFont typeface="+mj-lt"/>
              <a:buAutoNum type="arabicPeriod"/>
            </a:pPr>
            <a:r>
              <a:rPr lang="en-GB" sz="2400" dirty="0"/>
              <a:t>Sweden : USD 975 million</a:t>
            </a:r>
          </a:p>
          <a:p>
            <a:pPr marL="514350" indent="-514350">
              <a:lnSpc>
                <a:spcPct val="120000"/>
              </a:lnSpc>
              <a:buFont typeface="+mj-lt"/>
              <a:buAutoNum type="arabicPeriod"/>
            </a:pPr>
            <a:r>
              <a:rPr lang="fr-FR" sz="2400" dirty="0"/>
              <a:t>The </a:t>
            </a:r>
            <a:r>
              <a:rPr lang="fr-FR" sz="2400" dirty="0" err="1"/>
              <a:t>Netherlands</a:t>
            </a:r>
            <a:r>
              <a:rPr lang="fr-FR" sz="2400" dirty="0"/>
              <a:t> : USD 875 million </a:t>
            </a:r>
          </a:p>
          <a:p>
            <a:pPr marL="514350" indent="-514350">
              <a:lnSpc>
                <a:spcPct val="120000"/>
              </a:lnSpc>
              <a:buFont typeface="+mj-lt"/>
              <a:buAutoNum type="arabicPeriod"/>
            </a:pPr>
            <a:r>
              <a:rPr lang="fr-FR" sz="2400" dirty="0" err="1"/>
              <a:t>Switzerland</a:t>
            </a:r>
            <a:r>
              <a:rPr lang="fr-FR" sz="2400" dirty="0"/>
              <a:t> : USD 848 million</a:t>
            </a:r>
          </a:p>
          <a:p>
            <a:pPr marL="514350" indent="-514350">
              <a:lnSpc>
                <a:spcPct val="120000"/>
              </a:lnSpc>
              <a:buFont typeface="+mj-lt"/>
              <a:buAutoNum type="arabicPeriod" startAt="7"/>
            </a:pPr>
            <a:endParaRPr lang="en-GB" sz="1200" dirty="0"/>
          </a:p>
        </p:txBody>
      </p:sp>
    </p:spTree>
    <p:extLst>
      <p:ext uri="{BB962C8B-B14F-4D97-AF65-F5344CB8AC3E}">
        <p14:creationId xmlns:p14="http://schemas.microsoft.com/office/powerpoint/2010/main" val="292107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Top seven DAC CSO donors in 2016</a:t>
            </a:r>
          </a:p>
        </p:txBody>
      </p:sp>
      <p:sp>
        <p:nvSpPr>
          <p:cNvPr id="3" name="Content Placeholder 2"/>
          <p:cNvSpPr>
            <a:spLocks noGrp="1"/>
          </p:cNvSpPr>
          <p:nvPr>
            <p:ph idx="1"/>
          </p:nvPr>
        </p:nvSpPr>
        <p:spPr>
          <a:xfrm>
            <a:off x="827584" y="1556792"/>
            <a:ext cx="8064896" cy="5184576"/>
          </a:xfrm>
        </p:spPr>
        <p:txBody>
          <a:bodyPr>
            <a:noAutofit/>
          </a:bodyPr>
          <a:lstStyle/>
          <a:p>
            <a:pPr marL="0" indent="0">
              <a:lnSpc>
                <a:spcPct val="120000"/>
              </a:lnSpc>
              <a:buNone/>
            </a:pPr>
            <a:r>
              <a:rPr lang="en-GB" sz="2400" dirty="0"/>
              <a:t>79% of total ODA to and through CSOs :</a:t>
            </a:r>
          </a:p>
          <a:p>
            <a:pPr>
              <a:lnSpc>
                <a:spcPct val="120000"/>
              </a:lnSpc>
              <a:buFont typeface="Wingdings" panose="05000000000000000000" pitchFamily="2" charset="2"/>
              <a:buChar char="v"/>
            </a:pPr>
            <a:endParaRPr lang="en-GB" sz="200" i="1" dirty="0">
              <a:solidFill>
                <a:srgbClr val="FF6600"/>
              </a:solidFill>
            </a:endParaRPr>
          </a:p>
          <a:p>
            <a:pPr marL="514350" indent="-514350">
              <a:lnSpc>
                <a:spcPct val="120000"/>
              </a:lnSpc>
              <a:buFont typeface="+mj-lt"/>
              <a:buAutoNum type="arabicPeriod"/>
            </a:pPr>
            <a:r>
              <a:rPr lang="en-GB" sz="2400" dirty="0"/>
              <a:t>United States : USD 7.1 billion</a:t>
            </a:r>
          </a:p>
          <a:p>
            <a:pPr marL="514350" indent="-514350">
              <a:lnSpc>
                <a:spcPct val="120000"/>
              </a:lnSpc>
              <a:buFont typeface="+mj-lt"/>
              <a:buAutoNum type="arabicPeriod"/>
            </a:pPr>
            <a:r>
              <a:rPr lang="en-GB" sz="2400" dirty="0"/>
              <a:t>United Kingdom : USD 2.4 billion </a:t>
            </a:r>
          </a:p>
          <a:p>
            <a:pPr marL="514350" indent="-514350">
              <a:lnSpc>
                <a:spcPct val="120000"/>
              </a:lnSpc>
              <a:buFont typeface="+mj-lt"/>
              <a:buAutoNum type="arabicPeriod"/>
            </a:pPr>
            <a:r>
              <a:rPr lang="en-GB" sz="2400" dirty="0"/>
              <a:t>EU institutions : USD 2 billion </a:t>
            </a:r>
          </a:p>
          <a:p>
            <a:pPr marL="514350" indent="-514350">
              <a:lnSpc>
                <a:spcPct val="120000"/>
              </a:lnSpc>
              <a:buFont typeface="+mj-lt"/>
              <a:buAutoNum type="arabicPeriod"/>
            </a:pPr>
            <a:r>
              <a:rPr lang="en-GB" sz="2400" dirty="0"/>
              <a:t>Germany : USD 1.3 billion</a:t>
            </a:r>
          </a:p>
          <a:p>
            <a:pPr marL="514350" indent="-514350">
              <a:lnSpc>
                <a:spcPct val="120000"/>
              </a:lnSpc>
              <a:buFont typeface="+mj-lt"/>
              <a:buAutoNum type="arabicPeriod"/>
            </a:pPr>
            <a:r>
              <a:rPr lang="en-GB" sz="2400" dirty="0"/>
              <a:t>Sweden : USD 975 million</a:t>
            </a:r>
          </a:p>
          <a:p>
            <a:pPr marL="514350" indent="-514350">
              <a:lnSpc>
                <a:spcPct val="120000"/>
              </a:lnSpc>
              <a:buFont typeface="+mj-lt"/>
              <a:buAutoNum type="arabicPeriod"/>
            </a:pPr>
            <a:r>
              <a:rPr lang="fr-FR" sz="2400" dirty="0"/>
              <a:t>The </a:t>
            </a:r>
            <a:r>
              <a:rPr lang="fr-FR" sz="2400" dirty="0" err="1"/>
              <a:t>Netherlands</a:t>
            </a:r>
            <a:r>
              <a:rPr lang="fr-FR" sz="2400" dirty="0"/>
              <a:t> : USD 875 million </a:t>
            </a:r>
          </a:p>
          <a:p>
            <a:pPr marL="514350" indent="-514350">
              <a:lnSpc>
                <a:spcPct val="120000"/>
              </a:lnSpc>
              <a:buFont typeface="+mj-lt"/>
              <a:buAutoNum type="arabicPeriod"/>
            </a:pPr>
            <a:r>
              <a:rPr lang="fr-FR" sz="2400" dirty="0" err="1"/>
              <a:t>Switzerland</a:t>
            </a:r>
            <a:r>
              <a:rPr lang="fr-FR" sz="2400" dirty="0"/>
              <a:t> : USD 848 million</a:t>
            </a:r>
          </a:p>
          <a:p>
            <a:pPr marL="514350" indent="-514350">
              <a:lnSpc>
                <a:spcPct val="120000"/>
              </a:lnSpc>
              <a:buFont typeface="+mj-lt"/>
              <a:buAutoNum type="arabicPeriod" startAt="7"/>
            </a:pPr>
            <a:endParaRPr lang="en-GB" sz="1200" dirty="0"/>
          </a:p>
        </p:txBody>
      </p:sp>
    </p:spTree>
    <p:extLst>
      <p:ext uri="{BB962C8B-B14F-4D97-AF65-F5344CB8AC3E}">
        <p14:creationId xmlns:p14="http://schemas.microsoft.com/office/powerpoint/2010/main" val="36851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66124075"/>
              </p:ext>
            </p:extLst>
          </p:nvPr>
        </p:nvGraphicFramePr>
        <p:xfrm>
          <a:off x="0" y="1655752"/>
          <a:ext cx="8891711"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800" dirty="0">
                <a:effectLst>
                  <a:outerShdw blurRad="38100" dist="38100" dir="2700000" algn="tl">
                    <a:srgbClr val="000000">
                      <a:alpha val="43137"/>
                    </a:srgbClr>
                  </a:outerShdw>
                </a:effectLst>
              </a:rPr>
              <a:t>CSO funding </a:t>
            </a:r>
            <a:r>
              <a:rPr lang="en-GB" sz="2800" i="1" dirty="0">
                <a:effectLst>
                  <a:outerShdw blurRad="38100" dist="38100" dir="2700000" algn="tl">
                    <a:srgbClr val="000000">
                      <a:alpha val="43137"/>
                    </a:srgbClr>
                  </a:outerShdw>
                </a:effectLst>
              </a:rPr>
              <a:t>through </a:t>
            </a:r>
            <a:r>
              <a:rPr lang="en-GB" sz="2800" dirty="0">
                <a:effectLst>
                  <a:outerShdw blurRad="38100" dist="38100" dir="2700000" algn="tl">
                    <a:srgbClr val="000000">
                      <a:alpha val="43137"/>
                    </a:srgbClr>
                  </a:outerShdw>
                </a:effectLst>
              </a:rPr>
              <a:t>CSOs much more common than funding </a:t>
            </a:r>
            <a:r>
              <a:rPr lang="en-GB" sz="2800" i="1" dirty="0">
                <a:effectLst>
                  <a:outerShdw blurRad="38100" dist="38100" dir="2700000" algn="tl">
                    <a:srgbClr val="000000">
                      <a:alpha val="43137"/>
                    </a:srgbClr>
                  </a:outerShdw>
                </a:effectLst>
              </a:rPr>
              <a:t>to</a:t>
            </a:r>
            <a:r>
              <a:rPr lang="en-GB" sz="2800" dirty="0">
                <a:effectLst>
                  <a:outerShdw blurRad="38100" dist="38100" dir="2700000" algn="tl">
                    <a:srgbClr val="000000">
                      <a:alpha val="43137"/>
                    </a:srgbClr>
                  </a:outerShdw>
                </a:effectLst>
              </a:rPr>
              <a:t> CSOs </a:t>
            </a:r>
          </a:p>
        </p:txBody>
      </p:sp>
    </p:spTree>
    <p:extLst>
      <p:ext uri="{BB962C8B-B14F-4D97-AF65-F5344CB8AC3E}">
        <p14:creationId xmlns:p14="http://schemas.microsoft.com/office/powerpoint/2010/main" val="221585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1881758"/>
              </p:ext>
            </p:extLst>
          </p:nvPr>
        </p:nvGraphicFramePr>
        <p:xfrm>
          <a:off x="0" y="1655752"/>
          <a:ext cx="8891711"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sz="2800" dirty="0">
                <a:effectLst>
                  <a:outerShdw blurRad="38100" dist="38100" dir="2700000" algn="tl">
                    <a:srgbClr val="000000">
                      <a:alpha val="43137"/>
                    </a:srgbClr>
                  </a:outerShdw>
                </a:effectLst>
              </a:rPr>
              <a:t>CSO funding as % of ODA varies greatly among DAC members </a:t>
            </a:r>
          </a:p>
        </p:txBody>
      </p:sp>
    </p:spTree>
    <p:extLst>
      <p:ext uri="{BB962C8B-B14F-4D97-AF65-F5344CB8AC3E}">
        <p14:creationId xmlns:p14="http://schemas.microsoft.com/office/powerpoint/2010/main" val="274322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effectLst>
                  <a:outerShdw blurRad="38100" dist="38100" dir="2700000" algn="tl">
                    <a:srgbClr val="000000">
                      <a:alpha val="43137"/>
                    </a:srgbClr>
                  </a:outerShdw>
                </a:effectLst>
              </a:rPr>
              <a:t>What works? 12 lessons from Peer Reviews (2012)  </a:t>
            </a:r>
          </a:p>
        </p:txBody>
      </p:sp>
      <p:sp>
        <p:nvSpPr>
          <p:cNvPr id="3" name="Content Placeholder 2"/>
          <p:cNvSpPr>
            <a:spLocks noGrp="1"/>
          </p:cNvSpPr>
          <p:nvPr>
            <p:ph idx="1"/>
          </p:nvPr>
        </p:nvSpPr>
        <p:spPr>
          <a:xfrm>
            <a:off x="5122872" y="1340767"/>
            <a:ext cx="3563927" cy="5311741"/>
          </a:xfrm>
        </p:spPr>
        <p:txBody>
          <a:bodyPr/>
          <a:lstStyle/>
          <a:p>
            <a:pPr marL="0" indent="0">
              <a:buNone/>
            </a:pPr>
            <a:endParaRPr lang="en-GB" dirty="0"/>
          </a:p>
          <a:p>
            <a:pPr marL="0" indent="0">
              <a:buNone/>
            </a:pPr>
            <a:endParaRPr lang="en-GB"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446" y="1549054"/>
            <a:ext cx="2810026" cy="4040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755576" y="1535588"/>
            <a:ext cx="5616624" cy="549381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000" b="1" dirty="0"/>
              <a:t>The strategic framework</a:t>
            </a:r>
            <a:endParaRPr lang="en-GB" sz="2000" dirty="0"/>
          </a:p>
          <a:p>
            <a:r>
              <a:rPr lang="en-GB" sz="2000" dirty="0"/>
              <a:t>1) Have an evidence-based, overarching civil 	society policy</a:t>
            </a:r>
          </a:p>
          <a:p>
            <a:r>
              <a:rPr lang="en-GB" sz="2000" dirty="0"/>
              <a:t>2) Strengthen civil society in developing 	countries</a:t>
            </a:r>
          </a:p>
          <a:p>
            <a:r>
              <a:rPr lang="en-GB" sz="2000" dirty="0"/>
              <a:t>4) Choose partners to meet objectives</a:t>
            </a:r>
          </a:p>
          <a:p>
            <a:r>
              <a:rPr lang="en-GB" sz="2000" dirty="0"/>
              <a:t>5) Make policy dialogue meaningful</a:t>
            </a:r>
          </a:p>
          <a:p>
            <a:endParaRPr lang="en-GB" sz="1000" b="1" dirty="0"/>
          </a:p>
          <a:p>
            <a:pPr marL="342900" indent="-342900">
              <a:spcAft>
                <a:spcPts val="600"/>
              </a:spcAft>
              <a:buFont typeface="Arial" panose="020B0604020202020204" pitchFamily="34" charset="0"/>
              <a:buChar char="•"/>
            </a:pPr>
            <a:r>
              <a:rPr lang="en-GB" sz="2000" b="1" dirty="0"/>
              <a:t>Delivering effective support</a:t>
            </a:r>
            <a:endParaRPr lang="en-GB" sz="2000" dirty="0"/>
          </a:p>
          <a:p>
            <a:r>
              <a:rPr lang="en-GB" sz="2000" dirty="0"/>
              <a:t>7) Match funding mechanisms with the 	purpose</a:t>
            </a:r>
          </a:p>
          <a:p>
            <a:r>
              <a:rPr lang="en-GB" sz="2000" dirty="0"/>
              <a:t>8) Minimise transaction costs </a:t>
            </a:r>
          </a:p>
          <a:p>
            <a:endParaRPr lang="en-GB" sz="1000" b="1" dirty="0"/>
          </a:p>
          <a:p>
            <a:pPr marL="342900" indent="-342900">
              <a:spcAft>
                <a:spcPts val="600"/>
              </a:spcAft>
              <a:buFont typeface="Arial" panose="020B0604020202020204" pitchFamily="34" charset="0"/>
              <a:buChar char="•"/>
            </a:pPr>
            <a:r>
              <a:rPr lang="en-GB" sz="2000" b="1" dirty="0"/>
              <a:t>Learning and accountability</a:t>
            </a:r>
            <a:endParaRPr lang="en-GB" sz="2000" dirty="0"/>
          </a:p>
          <a:p>
            <a:r>
              <a:rPr lang="en-GB" sz="2000" dirty="0"/>
              <a:t>10) Focus reporting on results and learning</a:t>
            </a:r>
          </a:p>
          <a:p>
            <a:r>
              <a:rPr lang="en-GB" sz="2000" dirty="0"/>
              <a:t>11) Increase transparency and accountability</a:t>
            </a:r>
          </a:p>
          <a:p>
            <a:endParaRPr lang="en-GB" dirty="0"/>
          </a:p>
          <a:p>
            <a:endParaRPr lang="en-GB" dirty="0"/>
          </a:p>
        </p:txBody>
      </p:sp>
    </p:spTree>
    <p:extLst>
      <p:ext uri="{BB962C8B-B14F-4D97-AF65-F5344CB8AC3E}">
        <p14:creationId xmlns:p14="http://schemas.microsoft.com/office/powerpoint/2010/main" val="768003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sz="3000" dirty="0" err="1">
                <a:effectLst>
                  <a:outerShdw blurRad="38100" dist="38100" dir="2700000" algn="tl">
                    <a:srgbClr val="000000">
                      <a:alpha val="43137"/>
                    </a:srgbClr>
                  </a:outerShdw>
                </a:effectLst>
              </a:rPr>
              <a:t>Contractors</a:t>
            </a:r>
            <a:r>
              <a:rPr lang="fr-FR" sz="3000" dirty="0">
                <a:effectLst>
                  <a:outerShdw blurRad="38100" dist="38100" dir="2700000" algn="tl">
                    <a:srgbClr val="000000">
                      <a:alpha val="43137"/>
                    </a:srgbClr>
                  </a:outerShdw>
                </a:effectLst>
              </a:rPr>
              <a:t> or </a:t>
            </a:r>
            <a:r>
              <a:rPr lang="fr-FR" sz="3000" dirty="0" err="1">
                <a:effectLst>
                  <a:outerShdw blurRad="38100" dist="38100" dir="2700000" algn="tl">
                    <a:srgbClr val="000000">
                      <a:alpha val="43137"/>
                    </a:srgbClr>
                  </a:outerShdw>
                </a:effectLst>
              </a:rPr>
              <a:t>development</a:t>
            </a:r>
            <a:r>
              <a:rPr lang="fr-FR" sz="3000" dirty="0">
                <a:effectLst>
                  <a:outerShdw blurRad="38100" dist="38100" dir="2700000" algn="tl">
                    <a:srgbClr val="000000">
                      <a:alpha val="43137"/>
                    </a:srgbClr>
                  </a:outerShdw>
                </a:effectLst>
              </a:rPr>
              <a:t> </a:t>
            </a:r>
            <a:r>
              <a:rPr lang="fr-FR" sz="3000" dirty="0" err="1">
                <a:effectLst>
                  <a:outerShdw blurRad="38100" dist="38100" dir="2700000" algn="tl">
                    <a:srgbClr val="000000">
                      <a:alpha val="43137"/>
                    </a:srgbClr>
                  </a:outerShdw>
                </a:effectLst>
              </a:rPr>
              <a:t>partners</a:t>
            </a:r>
            <a:r>
              <a:rPr lang="fr-FR" sz="3000" dirty="0">
                <a:effectLst>
                  <a:outerShdw blurRad="38100" dist="38100" dir="2700000" algn="tl">
                    <a:srgbClr val="000000">
                      <a:alpha val="43137"/>
                    </a:srgbClr>
                  </a:outerShdw>
                </a:effectLst>
              </a:rPr>
              <a:t>?</a:t>
            </a:r>
            <a:endParaRPr lang="en-GB" sz="30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971600" y="1628800"/>
            <a:ext cx="5976664" cy="4998564"/>
          </a:xfrm>
        </p:spPr>
        <p:txBody>
          <a:bodyPr>
            <a:noAutofit/>
          </a:bodyPr>
          <a:lstStyle/>
          <a:p>
            <a:pPr>
              <a:spcAft>
                <a:spcPts val="600"/>
              </a:spcAft>
            </a:pPr>
            <a:r>
              <a:rPr lang="en-GB" sz="2600" b="1" dirty="0">
                <a:solidFill>
                  <a:schemeClr val="bg2">
                    <a:lumMod val="50000"/>
                  </a:schemeClr>
                </a:solidFill>
              </a:rPr>
              <a:t>85%</a:t>
            </a:r>
            <a:r>
              <a:rPr lang="en-GB" sz="2600" dirty="0">
                <a:solidFill>
                  <a:schemeClr val="bg2">
                    <a:lumMod val="50000"/>
                  </a:schemeClr>
                </a:solidFill>
              </a:rPr>
              <a:t>: ODA </a:t>
            </a:r>
            <a:r>
              <a:rPr lang="en-GB" sz="2600" b="1" dirty="0">
                <a:solidFill>
                  <a:schemeClr val="bg2">
                    <a:lumMod val="50000"/>
                  </a:schemeClr>
                </a:solidFill>
              </a:rPr>
              <a:t>through</a:t>
            </a:r>
            <a:r>
              <a:rPr lang="en-GB" sz="2600" dirty="0">
                <a:solidFill>
                  <a:schemeClr val="bg2">
                    <a:lumMod val="50000"/>
                  </a:schemeClr>
                </a:solidFill>
              </a:rPr>
              <a:t> CSOs - earmarked for donors' projects</a:t>
            </a:r>
          </a:p>
          <a:p>
            <a:pPr>
              <a:spcAft>
                <a:spcPts val="600"/>
              </a:spcAft>
            </a:pPr>
            <a:r>
              <a:rPr lang="en-GB" sz="2600" dirty="0"/>
              <a:t>DAC members continue to work with CSOs as implementing partners or contractors </a:t>
            </a:r>
          </a:p>
          <a:p>
            <a:pPr>
              <a:spcAft>
                <a:spcPts val="600"/>
              </a:spcAft>
            </a:pPr>
            <a:r>
              <a:rPr lang="en-GB" sz="2600" dirty="0"/>
              <a:t>Belgium, Denmark, Germany, and Italy only DAC members giving more core aid than ear-marked</a:t>
            </a:r>
            <a:endParaRPr lang="en-GB" sz="2400" b="1" dirty="0">
              <a:solidFill>
                <a:schemeClr val="accent5">
                  <a:lumMod val="75000"/>
                </a:schemeClr>
              </a:solidFill>
              <a:latin typeface="Calibri" panose="020F0502020204030204" pitchFamily="34" charset="0"/>
              <a:ea typeface="+mj-ea"/>
            </a:endParaRPr>
          </a:p>
        </p:txBody>
      </p:sp>
      <p:pic>
        <p:nvPicPr>
          <p:cNvPr id="6145" name="Picture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48264" y="1412776"/>
            <a:ext cx="1943100" cy="1508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6228184" y="6356350"/>
            <a:ext cx="2133600" cy="365125"/>
          </a:xfrm>
        </p:spPr>
        <p:txBody>
          <a:bodyPr/>
          <a:lstStyle/>
          <a:p>
            <a:fld id="{F312A3E4-044F-450C-91BD-FAA0A7B48803}" type="slidenum">
              <a:rPr lang="en-GB" smtClean="0"/>
              <a:t>27</a:t>
            </a:fld>
            <a:endParaRPr lang="en-GB" dirty="0"/>
          </a:p>
        </p:txBody>
      </p:sp>
    </p:spTree>
    <p:extLst>
      <p:ext uri="{BB962C8B-B14F-4D97-AF65-F5344CB8AC3E}">
        <p14:creationId xmlns:p14="http://schemas.microsoft.com/office/powerpoint/2010/main" val="668879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0955148"/>
              </p:ext>
            </p:extLst>
          </p:nvPr>
        </p:nvGraphicFramePr>
        <p:xfrm>
          <a:off x="395536" y="3284985"/>
          <a:ext cx="842493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43608" y="197768"/>
            <a:ext cx="7632848" cy="1143000"/>
          </a:xfrm>
        </p:spPr>
        <p:txBody>
          <a:bodyPr/>
          <a:lstStyle/>
          <a:p>
            <a:r>
              <a:rPr lang="en-US" dirty="0">
                <a:effectLst>
                  <a:outerShdw blurRad="38100" dist="38100" dir="2700000" algn="tl">
                    <a:srgbClr val="000000">
                      <a:alpha val="43137"/>
                    </a:srgbClr>
                  </a:outerShdw>
                </a:effectLst>
              </a:rPr>
              <a:t>CSO Recipients – all DAC members</a:t>
            </a:r>
            <a:endParaRPr lang="en-GB" sz="1200" b="1" dirty="0">
              <a:solidFill>
                <a:srgbClr val="FF6600"/>
              </a:solidFill>
            </a:endParaRPr>
          </a:p>
        </p:txBody>
      </p:sp>
      <p:sp>
        <p:nvSpPr>
          <p:cNvPr id="5" name="TextBox 4"/>
          <p:cNvSpPr txBox="1"/>
          <p:nvPr/>
        </p:nvSpPr>
        <p:spPr>
          <a:xfrm>
            <a:off x="179512" y="2708920"/>
            <a:ext cx="9144000" cy="923330"/>
          </a:xfrm>
          <a:prstGeom prst="rect">
            <a:avLst/>
          </a:prstGeom>
          <a:noFill/>
        </p:spPr>
        <p:txBody>
          <a:bodyPr wrap="square" rtlCol="0">
            <a:spAutoFit/>
          </a:bodyPr>
          <a:lstStyle/>
          <a:p>
            <a:pPr algn="ctr"/>
            <a:r>
              <a:rPr lang="en-US" b="1" dirty="0"/>
              <a:t>ODA allocations to and through CSOs by type of CSO</a:t>
            </a:r>
          </a:p>
          <a:p>
            <a:pPr algn="ctr"/>
            <a:r>
              <a:rPr lang="en-GB" dirty="0"/>
              <a:t>USD Billion, 2015 constant prices</a:t>
            </a:r>
          </a:p>
          <a:p>
            <a:pPr algn="ctr"/>
            <a:endParaRPr lang="en-GB" dirty="0"/>
          </a:p>
        </p:txBody>
      </p:sp>
      <p:sp>
        <p:nvSpPr>
          <p:cNvPr id="3" name="TextBox 2"/>
          <p:cNvSpPr txBox="1"/>
          <p:nvPr/>
        </p:nvSpPr>
        <p:spPr>
          <a:xfrm>
            <a:off x="899592" y="1364575"/>
            <a:ext cx="7344816" cy="10772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fr-FR" sz="1600" dirty="0" err="1">
                <a:solidFill>
                  <a:schemeClr val="bg2">
                    <a:lumMod val="10000"/>
                  </a:schemeClr>
                </a:solidFill>
                <a:latin typeface="+mj-lt"/>
              </a:rPr>
              <a:t>Very</a:t>
            </a:r>
            <a:r>
              <a:rPr lang="fr-FR" sz="1600" dirty="0">
                <a:solidFill>
                  <a:schemeClr val="bg2">
                    <a:lumMod val="10000"/>
                  </a:schemeClr>
                </a:solidFill>
                <a:latin typeface="+mj-lt"/>
              </a:rPr>
              <a:t> </a:t>
            </a:r>
            <a:r>
              <a:rPr lang="fr-FR" sz="1600" dirty="0" err="1">
                <a:solidFill>
                  <a:schemeClr val="bg2">
                    <a:lumMod val="10000"/>
                  </a:schemeClr>
                </a:solidFill>
                <a:latin typeface="+mj-lt"/>
              </a:rPr>
              <a:t>little</a:t>
            </a:r>
            <a:r>
              <a:rPr lang="fr-FR" sz="1600" dirty="0">
                <a:solidFill>
                  <a:schemeClr val="bg2">
                    <a:lumMod val="10000"/>
                  </a:schemeClr>
                </a:solidFill>
                <a:latin typeface="+mj-lt"/>
              </a:rPr>
              <a:t> ODA for </a:t>
            </a:r>
            <a:r>
              <a:rPr lang="fr-FR" sz="1600" dirty="0" err="1">
                <a:solidFill>
                  <a:schemeClr val="bg2">
                    <a:lumMod val="10000"/>
                  </a:schemeClr>
                </a:solidFill>
                <a:latin typeface="+mj-lt"/>
              </a:rPr>
              <a:t>developing</a:t>
            </a:r>
            <a:r>
              <a:rPr lang="fr-FR" sz="1600" dirty="0">
                <a:solidFill>
                  <a:schemeClr val="bg2">
                    <a:lumMod val="10000"/>
                  </a:schemeClr>
                </a:solidFill>
                <a:latin typeface="+mj-lt"/>
              </a:rPr>
              <a:t> country </a:t>
            </a:r>
            <a:r>
              <a:rPr lang="fr-FR" sz="1600" dirty="0" err="1">
                <a:solidFill>
                  <a:schemeClr val="bg2">
                    <a:lumMod val="10000"/>
                  </a:schemeClr>
                </a:solidFill>
                <a:latin typeface="+mj-lt"/>
              </a:rPr>
              <a:t>CSOs</a:t>
            </a:r>
            <a:r>
              <a:rPr lang="fr-FR" sz="1600" dirty="0">
                <a:solidFill>
                  <a:schemeClr val="bg2">
                    <a:lumMod val="10000"/>
                  </a:schemeClr>
                </a:solidFill>
                <a:latin typeface="+mj-lt"/>
              </a:rPr>
              <a:t>; 11 times more for DAC </a:t>
            </a:r>
            <a:r>
              <a:rPr lang="fr-FR" sz="1600" dirty="0" err="1">
                <a:solidFill>
                  <a:schemeClr val="bg2">
                    <a:lumMod val="10000"/>
                  </a:schemeClr>
                </a:solidFill>
                <a:latin typeface="+mj-lt"/>
              </a:rPr>
              <a:t>CSOs</a:t>
            </a:r>
            <a:endParaRPr lang="fr-FR" sz="1600" dirty="0">
              <a:solidFill>
                <a:schemeClr val="bg2">
                  <a:lumMod val="10000"/>
                </a:schemeClr>
              </a:solidFill>
              <a:latin typeface="+mj-lt"/>
            </a:endParaRPr>
          </a:p>
          <a:p>
            <a:pPr marL="342900" indent="-342900">
              <a:buFont typeface="Wingdings" panose="05000000000000000000" pitchFamily="2" charset="2"/>
              <a:buChar char="Ø"/>
            </a:pPr>
            <a:r>
              <a:rPr lang="en-GB" sz="1600" dirty="0">
                <a:solidFill>
                  <a:schemeClr val="bg2">
                    <a:lumMod val="10000"/>
                  </a:schemeClr>
                </a:solidFill>
                <a:latin typeface="+mj-lt"/>
              </a:rPr>
              <a:t>In 2016 – total ODA</a:t>
            </a:r>
          </a:p>
          <a:p>
            <a:pPr marL="800100" lvl="1" indent="-342900">
              <a:buFont typeface="Arial" panose="020B0604020202020204" pitchFamily="34" charset="0"/>
              <a:buChar char="•"/>
            </a:pPr>
            <a:r>
              <a:rPr lang="en-GB" sz="1600" dirty="0">
                <a:solidFill>
                  <a:schemeClr val="bg2">
                    <a:lumMod val="10000"/>
                  </a:schemeClr>
                </a:solidFill>
                <a:latin typeface="+mj-lt"/>
              </a:rPr>
              <a:t>Donor country based CSOs: USD 13.5 billion</a:t>
            </a:r>
          </a:p>
          <a:p>
            <a:pPr marL="800100" lvl="1" indent="-342900">
              <a:buFont typeface="Arial" panose="020B0604020202020204" pitchFamily="34" charset="0"/>
              <a:buChar char="•"/>
            </a:pPr>
            <a:r>
              <a:rPr lang="en-GB" sz="1600" dirty="0">
                <a:solidFill>
                  <a:schemeClr val="bg2">
                    <a:lumMod val="10000"/>
                  </a:schemeClr>
                </a:solidFill>
                <a:latin typeface="+mj-lt"/>
              </a:rPr>
              <a:t>Developing country CSOs: USD 1.2 billion</a:t>
            </a:r>
          </a:p>
        </p:txBody>
      </p:sp>
    </p:spTree>
    <p:extLst>
      <p:ext uri="{BB962C8B-B14F-4D97-AF65-F5344CB8AC3E}">
        <p14:creationId xmlns:p14="http://schemas.microsoft.com/office/powerpoint/2010/main" val="101216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92337014"/>
              </p:ext>
            </p:extLst>
          </p:nvPr>
        </p:nvGraphicFramePr>
        <p:xfrm>
          <a:off x="539552" y="2590524"/>
          <a:ext cx="8136135" cy="36348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000" dirty="0">
                <a:effectLst>
                  <a:outerShdw blurRad="38100" dist="38100" dir="2700000" algn="tl">
                    <a:srgbClr val="000000">
                      <a:alpha val="43137"/>
                    </a:srgbClr>
                  </a:outerShdw>
                </a:effectLst>
              </a:rPr>
              <a:t>Aid to and through CSOs – all DAC members’ disbursements</a:t>
            </a:r>
            <a:endParaRPr lang="en-GB" sz="3000" dirty="0">
              <a:effectLst>
                <a:outerShdw blurRad="38100" dist="38100" dir="2700000" algn="tl">
                  <a:srgbClr val="000000">
                    <a:alpha val="43137"/>
                  </a:srgbClr>
                </a:outerShdw>
              </a:effectLst>
            </a:endParaRPr>
          </a:p>
        </p:txBody>
      </p:sp>
      <p:sp>
        <p:nvSpPr>
          <p:cNvPr id="8" name="TextBox 7"/>
          <p:cNvSpPr txBox="1"/>
          <p:nvPr/>
        </p:nvSpPr>
        <p:spPr>
          <a:xfrm>
            <a:off x="-216024" y="5899919"/>
            <a:ext cx="9036496" cy="553998"/>
          </a:xfrm>
          <a:prstGeom prst="rect">
            <a:avLst/>
          </a:prstGeom>
          <a:noFill/>
        </p:spPr>
        <p:txBody>
          <a:bodyPr wrap="square" rtlCol="0">
            <a:spAutoFit/>
          </a:bodyPr>
          <a:lstStyle/>
          <a:p>
            <a:pPr algn="ctr"/>
            <a:endParaRPr lang="en-US" sz="1600" b="1" dirty="0"/>
          </a:p>
          <a:p>
            <a:pPr algn="ctr"/>
            <a:r>
              <a:rPr lang="en-US" sz="1400" dirty="0"/>
              <a:t>Total Aid to and through CSOs, </a:t>
            </a:r>
            <a:r>
              <a:rPr lang="en-GB" sz="1400" dirty="0"/>
              <a:t>USD Billion, 2015 constant prices</a:t>
            </a:r>
          </a:p>
        </p:txBody>
      </p:sp>
      <p:sp>
        <p:nvSpPr>
          <p:cNvPr id="3" name="TextBox 2"/>
          <p:cNvSpPr txBox="1"/>
          <p:nvPr/>
        </p:nvSpPr>
        <p:spPr>
          <a:xfrm>
            <a:off x="1115616" y="1477233"/>
            <a:ext cx="8280920" cy="1015663"/>
          </a:xfrm>
          <a:prstGeom prst="rect">
            <a:avLst/>
          </a:prstGeom>
          <a:noFill/>
        </p:spPr>
        <p:txBody>
          <a:bodyPr wrap="square" rtlCol="0">
            <a:spAutoFit/>
          </a:bodyPr>
          <a:lstStyle/>
          <a:p>
            <a:pPr marL="285750" indent="-285750">
              <a:buFont typeface="Arial" panose="020B0604020202020204" pitchFamily="34" charset="0"/>
              <a:buChar char="•"/>
            </a:pPr>
            <a:r>
              <a:rPr lang="fr-FR" sz="2000" dirty="0">
                <a:ea typeface="+mj-ea"/>
                <a:cs typeface="+mj-cs"/>
              </a:rPr>
              <a:t>USD 20 billion of ODA in 2016</a:t>
            </a:r>
          </a:p>
          <a:p>
            <a:pPr marL="285750" indent="-285750">
              <a:buFont typeface="Arial" panose="020B0604020202020204" pitchFamily="34" charset="0"/>
              <a:buChar char="•"/>
            </a:pPr>
            <a:r>
              <a:rPr lang="fr-FR" sz="2000" dirty="0">
                <a:ea typeface="+mj-ea"/>
                <a:cs typeface="+mj-cs"/>
              </a:rPr>
              <a:t>15% of total </a:t>
            </a:r>
            <a:r>
              <a:rPr lang="fr-FR" sz="2000" dirty="0" err="1">
                <a:ea typeface="+mj-ea"/>
                <a:cs typeface="+mj-cs"/>
              </a:rPr>
              <a:t>bilateral</a:t>
            </a:r>
            <a:r>
              <a:rPr lang="fr-FR" sz="2000" dirty="0">
                <a:ea typeface="+mj-ea"/>
                <a:cs typeface="+mj-cs"/>
              </a:rPr>
              <a:t> </a:t>
            </a:r>
            <a:r>
              <a:rPr lang="fr-FR" sz="2000" dirty="0" err="1">
                <a:ea typeface="+mj-ea"/>
                <a:cs typeface="+mj-cs"/>
              </a:rPr>
              <a:t>aid</a:t>
            </a:r>
            <a:endParaRPr lang="fr-FR" sz="2000" dirty="0">
              <a:ea typeface="+mj-ea"/>
              <a:cs typeface="+mj-cs"/>
            </a:endParaRPr>
          </a:p>
          <a:p>
            <a:pPr marL="285750" indent="-285750">
              <a:buFont typeface="Arial" panose="020B0604020202020204" pitchFamily="34" charset="0"/>
              <a:buChar char="•"/>
            </a:pPr>
            <a:r>
              <a:rPr lang="fr-FR" sz="2000" dirty="0" err="1">
                <a:ea typeface="+mj-ea"/>
                <a:cs typeface="+mj-cs"/>
              </a:rPr>
              <a:t>Aid</a:t>
            </a:r>
            <a:r>
              <a:rPr lang="fr-FR" sz="2000" dirty="0">
                <a:ea typeface="+mj-ea"/>
                <a:cs typeface="+mj-cs"/>
              </a:rPr>
              <a:t> by CSO: USD 42 billion in 2016</a:t>
            </a:r>
            <a:endParaRPr lang="en-GB" sz="2000" dirty="0">
              <a:ea typeface="+mj-ea"/>
              <a:cs typeface="+mj-cs"/>
            </a:endParaRPr>
          </a:p>
        </p:txBody>
      </p:sp>
    </p:spTree>
    <p:extLst>
      <p:ext uri="{BB962C8B-B14F-4D97-AF65-F5344CB8AC3E}">
        <p14:creationId xmlns:p14="http://schemas.microsoft.com/office/powerpoint/2010/main" val="3163650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84576"/>
          </a:xfrm>
        </p:spPr>
        <p:txBody>
          <a:bodyPr>
            <a:normAutofit/>
          </a:bodyPr>
          <a:lstStyle/>
          <a:p>
            <a:pPr marL="514350" indent="-514350">
              <a:lnSpc>
                <a:spcPct val="110000"/>
              </a:lnSpc>
              <a:buFont typeface="+mj-lt"/>
              <a:buAutoNum type="arabicPeriod"/>
            </a:pPr>
            <a:r>
              <a:rPr lang="en-GB" sz="2600" dirty="0"/>
              <a:t>Get updated </a:t>
            </a:r>
          </a:p>
          <a:p>
            <a:pPr marL="913950" lvl="1" indent="-514350">
              <a:lnSpc>
                <a:spcPct val="110000"/>
              </a:lnSpc>
              <a:buFont typeface="Wingdings" panose="05000000000000000000" pitchFamily="2" charset="2"/>
              <a:buChar char="Ø"/>
            </a:pPr>
            <a:r>
              <a:rPr lang="en-GB" sz="2400" dirty="0"/>
              <a:t>Improve our understanding of civil society in development and how donors can best support CSOs to maximise their contributions</a:t>
            </a:r>
          </a:p>
          <a:p>
            <a:pPr marL="913950" lvl="1" indent="-514350">
              <a:lnSpc>
                <a:spcPct val="110000"/>
              </a:lnSpc>
              <a:buFont typeface="Wingdings" panose="05000000000000000000" pitchFamily="2" charset="2"/>
              <a:buChar char="Ø"/>
            </a:pPr>
            <a:r>
              <a:rPr lang="en-GB" sz="2400" dirty="0"/>
              <a:t>Agree on what is good policy and practice   </a:t>
            </a:r>
          </a:p>
          <a:p>
            <a:pPr marL="399600" lvl="1" indent="0">
              <a:lnSpc>
                <a:spcPct val="110000"/>
              </a:lnSpc>
              <a:buNone/>
            </a:pPr>
            <a:endParaRPr lang="en-GB" sz="2200" dirty="0"/>
          </a:p>
          <a:p>
            <a:pPr marL="514350" indent="-514350">
              <a:lnSpc>
                <a:spcPct val="110000"/>
              </a:lnSpc>
              <a:buFont typeface="+mj-lt"/>
              <a:buAutoNum type="arabicPeriod"/>
            </a:pPr>
            <a:r>
              <a:rPr lang="en-GB" sz="2600" dirty="0"/>
              <a:t>Implement and follow-up</a:t>
            </a:r>
          </a:p>
          <a:p>
            <a:pPr marL="913950" lvl="1" indent="-514350">
              <a:lnSpc>
                <a:spcPct val="110000"/>
              </a:lnSpc>
              <a:buFont typeface="Wingdings" panose="05000000000000000000" pitchFamily="2" charset="2"/>
              <a:buChar char="Ø"/>
            </a:pPr>
            <a:r>
              <a:rPr lang="en-GB" sz="2600" dirty="0"/>
              <a:t>Eng</a:t>
            </a:r>
            <a:r>
              <a:rPr lang="en-GB" sz="2400" dirty="0"/>
              <a:t>age in peer learning and peer pressure to implement good policies and follow-up on compliance.</a:t>
            </a:r>
          </a:p>
          <a:p>
            <a:pPr marL="457200" lvl="1" indent="0">
              <a:buNone/>
            </a:pPr>
            <a:endParaRPr lang="en-GB" dirty="0"/>
          </a:p>
        </p:txBody>
      </p:sp>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How can we begin to foster more effective support? </a:t>
            </a:r>
          </a:p>
        </p:txBody>
      </p:sp>
    </p:spTree>
    <p:extLst>
      <p:ext uri="{BB962C8B-B14F-4D97-AF65-F5344CB8AC3E}">
        <p14:creationId xmlns:p14="http://schemas.microsoft.com/office/powerpoint/2010/main" val="181329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F3FA9E75-15DD-4EE9-A8E2-881D723508FB}" type="slidenum">
              <a:rPr lang="en-GB" smtClean="0"/>
              <a:t>30</a:t>
            </a:fld>
            <a:endParaRPr lang="en-GB"/>
          </a:p>
        </p:txBody>
      </p:sp>
      <p:sp>
        <p:nvSpPr>
          <p:cNvPr id="4" name="Title 3"/>
          <p:cNvSpPr>
            <a:spLocks noGrp="1"/>
          </p:cNvSpPr>
          <p:nvPr>
            <p:ph type="title"/>
          </p:nvPr>
        </p:nvSpPr>
        <p:spPr/>
        <p:txBody>
          <a:bodyPr/>
          <a:lstStyle/>
          <a:p>
            <a:endParaRPr lang="en-GB" dirty="0"/>
          </a:p>
        </p:txBody>
      </p:sp>
      <p:pic>
        <p:nvPicPr>
          <p:cNvPr id="11" name="Content Placeholder 10" descr="IDG_CoP_TT_interactions (002).docx - Wo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3016" y="-1107504"/>
            <a:ext cx="18506056" cy="8928992"/>
          </a:xfrm>
        </p:spPr>
      </p:pic>
    </p:spTree>
    <p:extLst>
      <p:ext uri="{BB962C8B-B14F-4D97-AF65-F5344CB8AC3E}">
        <p14:creationId xmlns:p14="http://schemas.microsoft.com/office/powerpoint/2010/main" val="84107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Previous OECD-DAC Study &amp; Guidance</a:t>
            </a:r>
          </a:p>
        </p:txBody>
      </p:sp>
      <p:sp>
        <p:nvSpPr>
          <p:cNvPr id="3" name="Content Placeholder 2"/>
          <p:cNvSpPr>
            <a:spLocks noGrp="1"/>
          </p:cNvSpPr>
          <p:nvPr>
            <p:ph idx="1"/>
          </p:nvPr>
        </p:nvSpPr>
        <p:spPr>
          <a:xfrm>
            <a:off x="5004048" y="1412776"/>
            <a:ext cx="4464496" cy="5184576"/>
          </a:xfrm>
        </p:spPr>
        <p:txBody>
          <a:bodyPr>
            <a:noAutofit/>
          </a:bodyPr>
          <a:lstStyle/>
          <a:p>
            <a:pPr marL="0" indent="0">
              <a:lnSpc>
                <a:spcPct val="120000"/>
              </a:lnSpc>
              <a:buNone/>
            </a:pPr>
            <a:endParaRPr lang="en-GB" sz="2400" dirty="0"/>
          </a:p>
          <a:p>
            <a:pPr marL="0" indent="0">
              <a:lnSpc>
                <a:spcPct val="120000"/>
              </a:lnSpc>
              <a:buNone/>
            </a:pPr>
            <a:endParaRPr lang="en-GB" sz="200" i="1" dirty="0">
              <a:solidFill>
                <a:srgbClr val="FF6600"/>
              </a:solidFill>
            </a:endParaRPr>
          </a:p>
          <a:p>
            <a:pPr marL="0" indent="0">
              <a:lnSpc>
                <a:spcPct val="120000"/>
              </a:lnSpc>
              <a:buNone/>
            </a:pPr>
            <a:endParaRPr lang="en-GB" sz="1200" dirty="0"/>
          </a:p>
        </p:txBody>
      </p:sp>
      <p:pic>
        <p:nvPicPr>
          <p:cNvPr id="4" name="Picture 3"/>
          <p:cNvPicPr>
            <a:picLocks noChangeAspect="1"/>
          </p:cNvPicPr>
          <p:nvPr/>
        </p:nvPicPr>
        <p:blipFill>
          <a:blip r:embed="rId3"/>
          <a:stretch>
            <a:fillRect/>
          </a:stretch>
        </p:blipFill>
        <p:spPr>
          <a:xfrm>
            <a:off x="395536" y="1556792"/>
            <a:ext cx="3816424" cy="4896544"/>
          </a:xfrm>
          <a:prstGeom prst="rect">
            <a:avLst/>
          </a:prstGeom>
          <a:effectLst>
            <a:glow rad="101600">
              <a:schemeClr val="bg1">
                <a:lumMod val="65000"/>
                <a:alpha val="75000"/>
              </a:schemeClr>
            </a:glow>
            <a:outerShdw blurRad="50800" dist="38100" dir="2700000" algn="tl" rotWithShape="0">
              <a:srgbClr val="000000">
                <a:alpha val="43000"/>
              </a:srgbClr>
            </a:outerShdw>
          </a:effectLst>
        </p:spPr>
      </p:pic>
      <p:sp>
        <p:nvSpPr>
          <p:cNvPr id="5" name="Content Placeholder 2"/>
          <p:cNvSpPr txBox="1">
            <a:spLocks/>
          </p:cNvSpPr>
          <p:nvPr/>
        </p:nvSpPr>
        <p:spPr>
          <a:xfrm>
            <a:off x="467544" y="1412824"/>
            <a:ext cx="4464496" cy="5480992"/>
          </a:xfrm>
          <a:prstGeom prst="rect">
            <a:avLst/>
          </a:prstGeom>
        </p:spPr>
        <p:txBody>
          <a:bodyPr vert="horz">
            <a:no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Font typeface="Arial" pitchFamily="34" charset="0"/>
              <a:buNone/>
            </a:pPr>
            <a:endParaRPr lang="en-GB" sz="2400"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628800"/>
            <a:ext cx="3744416" cy="4752528"/>
          </a:xfrm>
          <a:prstGeom prst="rect">
            <a:avLst/>
          </a:prstGeom>
          <a:solidFill>
            <a:srgbClr val="FFFFFF">
              <a:shade val="85000"/>
            </a:srgbClr>
          </a:solidFill>
          <a:ln w="88900" cap="sq">
            <a:solidFill>
              <a:srgbClr val="FFFFFF"/>
            </a:solidFill>
            <a:miter lim="800000"/>
          </a:ln>
          <a:effectLst>
            <a:glow rad="101600">
              <a:schemeClr val="bg1">
                <a:lumMod val="75000"/>
                <a:alpha val="75000"/>
              </a:schemeClr>
            </a:glow>
            <a:outerShdw blurRad="54991" dist="18034"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0043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43608" y="404664"/>
            <a:ext cx="792088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500" b="1">
                <a:solidFill>
                  <a:schemeClr val="tx1"/>
                </a:solidFill>
                <a:latin typeface="+mj-lt"/>
                <a:ea typeface="+mj-ea"/>
                <a:cs typeface="+mj-cs"/>
              </a:defRPr>
            </a:lvl1pPr>
            <a:lvl2pPr algn="l" rtl="0" eaLnBrk="1" fontAlgn="base" hangingPunct="1">
              <a:spcBef>
                <a:spcPct val="0"/>
              </a:spcBef>
              <a:spcAft>
                <a:spcPct val="0"/>
              </a:spcAft>
              <a:defRPr sz="4000" b="1">
                <a:solidFill>
                  <a:srgbClr val="989B97"/>
                </a:solidFill>
                <a:latin typeface="Arial" charset="0"/>
                <a:ea typeface="ヒラギノ角ゴ Pro W3" pitchFamily="112" charset="-128"/>
              </a:defRPr>
            </a:lvl2pPr>
            <a:lvl3pPr algn="l" rtl="0" eaLnBrk="1" fontAlgn="base" hangingPunct="1">
              <a:spcBef>
                <a:spcPct val="0"/>
              </a:spcBef>
              <a:spcAft>
                <a:spcPct val="0"/>
              </a:spcAft>
              <a:defRPr sz="4000" b="1">
                <a:solidFill>
                  <a:srgbClr val="989B97"/>
                </a:solidFill>
                <a:latin typeface="Arial" charset="0"/>
                <a:ea typeface="ヒラギノ角ゴ Pro W3" pitchFamily="112" charset="-128"/>
              </a:defRPr>
            </a:lvl3pPr>
            <a:lvl4pPr algn="l" rtl="0" eaLnBrk="1" fontAlgn="base" hangingPunct="1">
              <a:spcBef>
                <a:spcPct val="0"/>
              </a:spcBef>
              <a:spcAft>
                <a:spcPct val="0"/>
              </a:spcAft>
              <a:defRPr sz="4000" b="1">
                <a:solidFill>
                  <a:srgbClr val="989B97"/>
                </a:solidFill>
                <a:latin typeface="Arial" charset="0"/>
                <a:ea typeface="ヒラギノ角ゴ Pro W3" pitchFamily="112" charset="-128"/>
              </a:defRPr>
            </a:lvl4pPr>
            <a:lvl5pPr algn="l" rtl="0" eaLnBrk="1" fontAlgn="base" hangingPunct="1">
              <a:spcBef>
                <a:spcPct val="0"/>
              </a:spcBef>
              <a:spcAft>
                <a:spcPct val="0"/>
              </a:spcAft>
              <a:defRPr sz="4000" b="1">
                <a:solidFill>
                  <a:srgbClr val="989B97"/>
                </a:solidFill>
                <a:latin typeface="Arial" charset="0"/>
                <a:ea typeface="ヒラギノ角ゴ Pro W3" pitchFamily="112" charset="-128"/>
              </a:defRPr>
            </a:lvl5pPr>
            <a:lvl6pPr marL="457200" algn="l" rtl="0" eaLnBrk="1" fontAlgn="base" hangingPunct="1">
              <a:spcBef>
                <a:spcPct val="0"/>
              </a:spcBef>
              <a:spcAft>
                <a:spcPct val="0"/>
              </a:spcAft>
              <a:defRPr sz="4000" b="1">
                <a:solidFill>
                  <a:srgbClr val="989B97"/>
                </a:solidFill>
                <a:latin typeface="Arial" charset="0"/>
                <a:ea typeface="ヒラギノ角ゴ Pro W3" pitchFamily="112" charset="-128"/>
              </a:defRPr>
            </a:lvl6pPr>
            <a:lvl7pPr marL="914400" algn="l" rtl="0" eaLnBrk="1" fontAlgn="base" hangingPunct="1">
              <a:spcBef>
                <a:spcPct val="0"/>
              </a:spcBef>
              <a:spcAft>
                <a:spcPct val="0"/>
              </a:spcAft>
              <a:defRPr sz="4000" b="1">
                <a:solidFill>
                  <a:srgbClr val="989B97"/>
                </a:solidFill>
                <a:latin typeface="Arial" charset="0"/>
                <a:ea typeface="ヒラギノ角ゴ Pro W3" pitchFamily="112" charset="-128"/>
              </a:defRPr>
            </a:lvl7pPr>
            <a:lvl8pPr marL="1371600" algn="l" rtl="0" eaLnBrk="1" fontAlgn="base" hangingPunct="1">
              <a:spcBef>
                <a:spcPct val="0"/>
              </a:spcBef>
              <a:spcAft>
                <a:spcPct val="0"/>
              </a:spcAft>
              <a:defRPr sz="4000" b="1">
                <a:solidFill>
                  <a:srgbClr val="989B97"/>
                </a:solidFill>
                <a:latin typeface="Arial" charset="0"/>
                <a:ea typeface="ヒラギノ角ゴ Pro W3" pitchFamily="112" charset="-128"/>
              </a:defRPr>
            </a:lvl8pPr>
            <a:lvl9pPr marL="1828800" algn="l" rtl="0" eaLnBrk="1" fontAlgn="base" hangingPunct="1">
              <a:spcBef>
                <a:spcPct val="0"/>
              </a:spcBef>
              <a:spcAft>
                <a:spcPct val="0"/>
              </a:spcAft>
              <a:defRPr sz="4000" b="1">
                <a:solidFill>
                  <a:srgbClr val="989B97"/>
                </a:solidFill>
                <a:latin typeface="Arial" charset="0"/>
                <a:ea typeface="ヒラギノ角ゴ Pro W3" pitchFamily="112" charset="-128"/>
              </a:defRPr>
            </a:lvl9pPr>
          </a:lstStyle>
          <a:p>
            <a:r>
              <a:rPr lang="en-GB" b="0" spc="-150" dirty="0">
                <a:solidFill>
                  <a:schemeClr val="bg2">
                    <a:lumMod val="50000"/>
                  </a:schemeClr>
                </a:solidFill>
                <a:effectLst>
                  <a:outerShdw blurRad="38100" dist="38100" dir="2700000" algn="tl">
                    <a:srgbClr val="000000">
                      <a:alpha val="43137"/>
                    </a:srgbClr>
                  </a:outerShdw>
                </a:effectLst>
                <a:ea typeface="+mn-ea"/>
                <a:cs typeface="+mn-cs"/>
              </a:rPr>
              <a:t>How are DAC members doing</a:t>
            </a:r>
            <a:r>
              <a:rPr lang="en-GB" b="0" kern="1200" spc="-150" dirty="0">
                <a:solidFill>
                  <a:schemeClr val="bg2">
                    <a:lumMod val="50000"/>
                  </a:schemeClr>
                </a:solidFill>
                <a:effectLst>
                  <a:outerShdw blurRad="38100" dist="38100" dir="2700000" algn="tl">
                    <a:srgbClr val="000000">
                      <a:alpha val="43137"/>
                    </a:srgbClr>
                  </a:outerShdw>
                </a:effectLst>
                <a:ea typeface="+mn-ea"/>
                <a:cs typeface="+mn-cs"/>
              </a:rPr>
              <a:t> </a:t>
            </a:r>
            <a:r>
              <a:rPr lang="en-GB" b="0" spc="-150" dirty="0">
                <a:solidFill>
                  <a:schemeClr val="bg2">
                    <a:lumMod val="50000"/>
                  </a:schemeClr>
                </a:solidFill>
                <a:effectLst>
                  <a:outerShdw blurRad="38100" dist="38100" dir="2700000" algn="tl">
                    <a:srgbClr val="000000">
                      <a:alpha val="43137"/>
                    </a:srgbClr>
                  </a:outerShdw>
                </a:effectLst>
                <a:ea typeface="+mn-ea"/>
                <a:cs typeface="+mn-cs"/>
              </a:rPr>
              <a:t>so far?</a:t>
            </a:r>
            <a:endParaRPr lang="en-GB" b="0" kern="1200" spc="-150" dirty="0">
              <a:solidFill>
                <a:schemeClr val="bg2">
                  <a:lumMod val="50000"/>
                </a:schemeClr>
              </a:solidFill>
              <a:effectLst>
                <a:outerShdw blurRad="38100" dist="38100" dir="2700000" algn="tl">
                  <a:srgbClr val="000000">
                    <a:alpha val="43137"/>
                  </a:srgbClr>
                </a:outerShdw>
              </a:effectLst>
              <a:ea typeface="+mn-ea"/>
              <a:cs typeface="+mn-cs"/>
            </a:endParaRPr>
          </a:p>
        </p:txBody>
      </p:sp>
      <p:sp>
        <p:nvSpPr>
          <p:cNvPr id="3" name="Content Placeholder 2"/>
          <p:cNvSpPr>
            <a:spLocks noGrp="1"/>
          </p:cNvSpPr>
          <p:nvPr>
            <p:ph idx="1"/>
          </p:nvPr>
        </p:nvSpPr>
        <p:spPr>
          <a:xfrm>
            <a:off x="467544" y="1628800"/>
            <a:ext cx="8223043" cy="5112568"/>
          </a:xfrm>
        </p:spPr>
        <p:txBody>
          <a:bodyPr>
            <a:normAutofit/>
          </a:bodyPr>
          <a:lstStyle/>
          <a:p>
            <a:pPr marL="625475" lvl="1" indent="-446088">
              <a:spcBef>
                <a:spcPts val="1200"/>
              </a:spcBef>
              <a:spcAft>
                <a:spcPts val="1200"/>
              </a:spcAft>
              <a:buClr>
                <a:srgbClr val="004A73"/>
              </a:buClr>
              <a:buFont typeface="Arial"/>
              <a:buChar char="•"/>
            </a:pPr>
            <a:r>
              <a:rPr lang="en-GB" sz="2600" kern="1200" dirty="0">
                <a:ea typeface="Arial Unicode MS" panose="020B0604020202020204" pitchFamily="34" charset="-128"/>
                <a:cs typeface="Arial Unicode MS" panose="020B0604020202020204" pitchFamily="34" charset="-128"/>
              </a:rPr>
              <a:t>Policy versus practice </a:t>
            </a:r>
          </a:p>
          <a:p>
            <a:pPr marL="625475" lvl="1" indent="-446088">
              <a:spcBef>
                <a:spcPts val="1200"/>
              </a:spcBef>
              <a:spcAft>
                <a:spcPts val="1200"/>
              </a:spcAft>
              <a:buClr>
                <a:srgbClr val="004A73"/>
              </a:buClr>
              <a:buFont typeface="Arial"/>
              <a:buChar char="•"/>
            </a:pPr>
            <a:r>
              <a:rPr lang="en-GB" sz="2600" dirty="0">
                <a:ea typeface="Arial Unicode MS" panose="020B0604020202020204" pitchFamily="34" charset="-128"/>
                <a:cs typeface="Arial Unicode MS" panose="020B0604020202020204" pitchFamily="34" charset="-128"/>
              </a:rPr>
              <a:t>Strengthening CS in developing countries</a:t>
            </a:r>
          </a:p>
          <a:p>
            <a:pPr marL="625475" lvl="1" indent="-446088">
              <a:spcBef>
                <a:spcPts val="1200"/>
              </a:spcBef>
              <a:spcAft>
                <a:spcPts val="1200"/>
              </a:spcAft>
              <a:buClr>
                <a:srgbClr val="004A73"/>
              </a:buClr>
              <a:buFont typeface="Arial"/>
              <a:buChar char="•"/>
            </a:pPr>
            <a:r>
              <a:rPr lang="en-GB" sz="2600" kern="1200" dirty="0">
                <a:ea typeface="Arial Unicode MS" panose="020B0604020202020204" pitchFamily="34" charset="-128"/>
                <a:cs typeface="Arial Unicode MS" panose="020B0604020202020204" pitchFamily="34" charset="-128"/>
              </a:rPr>
              <a:t>Earmarked versus partnership support</a:t>
            </a:r>
          </a:p>
          <a:p>
            <a:pPr marL="625475" lvl="1" indent="-446088">
              <a:spcBef>
                <a:spcPts val="1200"/>
              </a:spcBef>
              <a:spcAft>
                <a:spcPts val="1200"/>
              </a:spcAft>
              <a:buClr>
                <a:srgbClr val="004A73"/>
              </a:buClr>
              <a:buFont typeface="Arial"/>
              <a:buChar char="•"/>
            </a:pPr>
            <a:r>
              <a:rPr lang="en-GB" sz="2600" kern="1200" dirty="0">
                <a:ea typeface="Arial Unicode MS" panose="020B0604020202020204" pitchFamily="34" charset="-128"/>
                <a:cs typeface="Arial Unicode MS" panose="020B0604020202020204" pitchFamily="34" charset="-128"/>
              </a:rPr>
              <a:t>Results management, t</a:t>
            </a:r>
            <a:r>
              <a:rPr lang="en-GB" sz="2600" dirty="0">
                <a:ea typeface="Arial Unicode MS" panose="020B0604020202020204" pitchFamily="34" charset="-128"/>
                <a:cs typeface="Arial Unicode MS" panose="020B0604020202020204" pitchFamily="34" charset="-128"/>
              </a:rPr>
              <a:t>ransaction costs</a:t>
            </a:r>
          </a:p>
          <a:p>
            <a:pPr marL="625475" lvl="1" indent="-446088">
              <a:spcBef>
                <a:spcPts val="1200"/>
              </a:spcBef>
              <a:spcAft>
                <a:spcPts val="1200"/>
              </a:spcAft>
              <a:buClr>
                <a:srgbClr val="004A73"/>
              </a:buClr>
              <a:buFont typeface="Arial"/>
              <a:buChar char="•"/>
            </a:pPr>
            <a:r>
              <a:rPr lang="en-GB" sz="2600" dirty="0">
                <a:ea typeface="Arial Unicode MS" panose="020B0604020202020204" pitchFamily="34" charset="-128"/>
                <a:cs typeface="Arial Unicode MS" panose="020B0604020202020204" pitchFamily="34" charset="-128"/>
              </a:rPr>
              <a:t>Dialogue &amp; learning </a:t>
            </a:r>
          </a:p>
          <a:p>
            <a:pPr marL="625475" lvl="1" indent="-446088">
              <a:spcBef>
                <a:spcPts val="1200"/>
              </a:spcBef>
              <a:spcAft>
                <a:spcPts val="1200"/>
              </a:spcAft>
              <a:buClr>
                <a:srgbClr val="004A73"/>
              </a:buClr>
              <a:buFont typeface="Arial"/>
              <a:buChar char="•"/>
            </a:pPr>
            <a:r>
              <a:rPr lang="en-GB" sz="2600" dirty="0">
                <a:ea typeface="Arial Unicode MS" panose="020B0604020202020204" pitchFamily="34" charset="-128"/>
                <a:cs typeface="Arial Unicode MS" panose="020B0604020202020204" pitchFamily="34" charset="-128"/>
              </a:rPr>
              <a:t>Policies &amp; funding affect on enabling environments</a:t>
            </a:r>
          </a:p>
        </p:txBody>
      </p:sp>
    </p:spTree>
    <p:extLst>
      <p:ext uri="{BB962C8B-B14F-4D97-AF65-F5344CB8AC3E}">
        <p14:creationId xmlns:p14="http://schemas.microsoft.com/office/powerpoint/2010/main" val="241282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I</a:t>
            </a:r>
            <a:r>
              <a:rPr lang="en-GB" dirty="0">
                <a:effectLst>
                  <a:outerShdw blurRad="38100" dist="38100" dir="2700000" algn="tl">
                    <a:srgbClr val="000000">
                      <a:alpha val="43137"/>
                    </a:srgbClr>
                  </a:outerShdw>
                </a:effectLst>
              </a:rPr>
              <a:t>mportant changes since 2012 with affect on civil society &amp; DAC members</a:t>
            </a:r>
            <a:br>
              <a:rPr lang="en-GB" dirty="0">
                <a:solidFill>
                  <a:srgbClr val="FF0000"/>
                </a:solidFill>
              </a:rPr>
            </a:br>
            <a:endParaRPr lang="en-GB" dirty="0"/>
          </a:p>
        </p:txBody>
      </p:sp>
      <p:sp>
        <p:nvSpPr>
          <p:cNvPr id="9" name="Content Placeholder 2"/>
          <p:cNvSpPr>
            <a:spLocks noGrp="1"/>
          </p:cNvSpPr>
          <p:nvPr>
            <p:ph sz="half" idx="1"/>
          </p:nvPr>
        </p:nvSpPr>
        <p:spPr>
          <a:xfrm>
            <a:off x="539552" y="1412776"/>
            <a:ext cx="3888432" cy="5976664"/>
          </a:xfrm>
        </p:spPr>
        <p:txBody>
          <a:bodyPr>
            <a:normAutofit fontScale="62500" lnSpcReduction="20000"/>
          </a:bodyPr>
          <a:lstStyle/>
          <a:p>
            <a:pPr marL="0" indent="0">
              <a:lnSpc>
                <a:spcPct val="120000"/>
              </a:lnSpc>
              <a:spcBef>
                <a:spcPts val="0"/>
              </a:spcBef>
              <a:spcAft>
                <a:spcPts val="600"/>
              </a:spcAft>
              <a:buNone/>
            </a:pPr>
            <a:r>
              <a:rPr lang="en-GB" sz="2600" b="1" dirty="0"/>
              <a:t>Geo-political shifts</a:t>
            </a:r>
          </a:p>
          <a:p>
            <a:pPr>
              <a:lnSpc>
                <a:spcPct val="120000"/>
              </a:lnSpc>
              <a:spcBef>
                <a:spcPts val="0"/>
              </a:spcBef>
              <a:buClr>
                <a:schemeClr val="tx2"/>
              </a:buClr>
            </a:pPr>
            <a:r>
              <a:rPr lang="en-US" altLang="en-US" sz="2600" dirty="0"/>
              <a:t>Decline of traditional powers and shift towards Asia</a:t>
            </a:r>
          </a:p>
          <a:p>
            <a:pPr>
              <a:lnSpc>
                <a:spcPct val="120000"/>
              </a:lnSpc>
              <a:spcBef>
                <a:spcPts val="0"/>
              </a:spcBef>
              <a:buClr>
                <a:schemeClr val="tx2"/>
              </a:buClr>
            </a:pPr>
            <a:r>
              <a:rPr lang="en-US" altLang="en-US" sz="2600" dirty="0"/>
              <a:t>Threats to multilateralism / re-emergence of nationalism</a:t>
            </a:r>
          </a:p>
          <a:p>
            <a:pPr>
              <a:lnSpc>
                <a:spcPct val="120000"/>
              </a:lnSpc>
              <a:spcBef>
                <a:spcPts val="0"/>
              </a:spcBef>
              <a:buClr>
                <a:schemeClr val="tx2"/>
              </a:buClr>
            </a:pPr>
            <a:r>
              <a:rPr lang="en-US" altLang="en-US" sz="2600" dirty="0"/>
              <a:t>Increased focus on cross-border “threats” and protection of global public goods</a:t>
            </a:r>
          </a:p>
          <a:p>
            <a:pPr marL="0" indent="0">
              <a:lnSpc>
                <a:spcPct val="120000"/>
              </a:lnSpc>
              <a:spcBef>
                <a:spcPts val="0"/>
              </a:spcBef>
              <a:buClr>
                <a:schemeClr val="tx2"/>
              </a:buClr>
              <a:buNone/>
            </a:pPr>
            <a:endParaRPr lang="en-US" sz="2600" dirty="0"/>
          </a:p>
          <a:p>
            <a:pPr marL="0" indent="0">
              <a:lnSpc>
                <a:spcPct val="120000"/>
              </a:lnSpc>
              <a:spcBef>
                <a:spcPts val="0"/>
              </a:spcBef>
              <a:buNone/>
            </a:pPr>
            <a:r>
              <a:rPr lang="en-GB" sz="2600" b="1" dirty="0"/>
              <a:t>Civil Society specific</a:t>
            </a:r>
          </a:p>
          <a:p>
            <a:pPr>
              <a:lnSpc>
                <a:spcPct val="120000"/>
              </a:lnSpc>
              <a:spcBef>
                <a:spcPts val="0"/>
              </a:spcBef>
            </a:pPr>
            <a:r>
              <a:rPr lang="en-GB" sz="2600" dirty="0"/>
              <a:t>Rise in protest movements and local civic activisms</a:t>
            </a:r>
          </a:p>
          <a:p>
            <a:pPr>
              <a:lnSpc>
                <a:spcPct val="120000"/>
              </a:lnSpc>
              <a:spcBef>
                <a:spcPts val="0"/>
              </a:spcBef>
            </a:pPr>
            <a:r>
              <a:rPr lang="en-GB" sz="2600" dirty="0"/>
              <a:t>Growing community philanthropy</a:t>
            </a:r>
          </a:p>
          <a:p>
            <a:pPr>
              <a:lnSpc>
                <a:spcPct val="120000"/>
              </a:lnSpc>
              <a:spcBef>
                <a:spcPts val="0"/>
              </a:spcBef>
            </a:pPr>
            <a:r>
              <a:rPr lang="en-GB" sz="2600" dirty="0"/>
              <a:t>Shrinking civic space</a:t>
            </a:r>
          </a:p>
          <a:p>
            <a:pPr>
              <a:lnSpc>
                <a:spcPct val="120000"/>
              </a:lnSpc>
              <a:spcBef>
                <a:spcPts val="0"/>
              </a:spcBef>
            </a:pPr>
            <a:r>
              <a:rPr lang="en-GB" sz="2600" dirty="0"/>
              <a:t>ICT impacts on  communication    and ways of engagement</a:t>
            </a:r>
          </a:p>
          <a:p>
            <a:pPr>
              <a:lnSpc>
                <a:spcPct val="120000"/>
              </a:lnSpc>
              <a:spcBef>
                <a:spcPts val="0"/>
              </a:spcBef>
            </a:pPr>
            <a:r>
              <a:rPr lang="en-GB" sz="2600" dirty="0"/>
              <a:t>Changing roles for International CSOs </a:t>
            </a:r>
          </a:p>
          <a:p>
            <a:pPr>
              <a:lnSpc>
                <a:spcPct val="120000"/>
              </a:lnSpc>
              <a:spcBef>
                <a:spcPts val="0"/>
              </a:spcBef>
            </a:pPr>
            <a:r>
              <a:rPr lang="en-GB" sz="2600" dirty="0"/>
              <a:t>Less attention to CSO-related commitments on development effectiveness </a:t>
            </a:r>
          </a:p>
          <a:p>
            <a:pPr>
              <a:lnSpc>
                <a:spcPct val="120000"/>
              </a:lnSpc>
              <a:spcBef>
                <a:spcPts val="0"/>
              </a:spcBef>
              <a:buClr>
                <a:schemeClr val="tx2"/>
              </a:buClr>
            </a:pPr>
            <a:endParaRPr lang="en-US" altLang="en-US" sz="2600" dirty="0"/>
          </a:p>
          <a:p>
            <a:pPr marL="0" indent="0">
              <a:lnSpc>
                <a:spcPct val="120000"/>
              </a:lnSpc>
              <a:spcBef>
                <a:spcPts val="0"/>
              </a:spcBef>
              <a:buClr>
                <a:schemeClr val="tx2"/>
              </a:buClr>
              <a:buNone/>
            </a:pPr>
            <a:r>
              <a:rPr lang="en-US" altLang="en-US" sz="2600" dirty="0"/>
              <a:t>  </a:t>
            </a:r>
            <a:endParaRPr lang="en-GB" sz="2600" dirty="0"/>
          </a:p>
          <a:p>
            <a:pPr>
              <a:lnSpc>
                <a:spcPct val="120000"/>
              </a:lnSpc>
              <a:spcBef>
                <a:spcPts val="0"/>
              </a:spcBef>
              <a:spcAft>
                <a:spcPts val="600"/>
              </a:spcAft>
            </a:pPr>
            <a:endParaRPr lang="en-GB" altLang="en-US" sz="2400" b="1" i="1" dirty="0"/>
          </a:p>
          <a:p>
            <a:endParaRPr lang="en-GB" dirty="0"/>
          </a:p>
        </p:txBody>
      </p:sp>
      <p:sp>
        <p:nvSpPr>
          <p:cNvPr id="6" name="Content Placeholder 2"/>
          <p:cNvSpPr>
            <a:spLocks noGrp="1"/>
          </p:cNvSpPr>
          <p:nvPr>
            <p:ph sz="half" idx="1"/>
          </p:nvPr>
        </p:nvSpPr>
        <p:spPr>
          <a:xfrm>
            <a:off x="4572000" y="1340768"/>
            <a:ext cx="3960440" cy="3888432"/>
          </a:xfrm>
        </p:spPr>
        <p:txBody>
          <a:bodyPr>
            <a:normAutofit fontScale="77500" lnSpcReduction="20000"/>
          </a:bodyPr>
          <a:lstStyle/>
          <a:p>
            <a:pPr marL="0" indent="0">
              <a:lnSpc>
                <a:spcPct val="120000"/>
              </a:lnSpc>
              <a:spcBef>
                <a:spcPts val="0"/>
              </a:spcBef>
              <a:buNone/>
            </a:pPr>
            <a:r>
              <a:rPr lang="en-GB" sz="2100" b="1" dirty="0"/>
              <a:t>Rise of Non-DAC providers and instruments </a:t>
            </a:r>
            <a:endParaRPr lang="en-GB" sz="2100" dirty="0"/>
          </a:p>
          <a:p>
            <a:pPr>
              <a:lnSpc>
                <a:spcPct val="120000"/>
              </a:lnSpc>
              <a:spcBef>
                <a:spcPts val="0"/>
              </a:spcBef>
            </a:pPr>
            <a:r>
              <a:rPr lang="en-GB" sz="2100" dirty="0"/>
              <a:t>Non-DAC donors esp. Arab countries</a:t>
            </a:r>
          </a:p>
          <a:p>
            <a:pPr>
              <a:lnSpc>
                <a:spcPct val="120000"/>
              </a:lnSpc>
              <a:spcBef>
                <a:spcPts val="0"/>
              </a:spcBef>
            </a:pPr>
            <a:r>
              <a:rPr lang="en-GB" sz="2100" dirty="0"/>
              <a:t>Foundations</a:t>
            </a:r>
          </a:p>
          <a:p>
            <a:pPr>
              <a:lnSpc>
                <a:spcPct val="120000"/>
              </a:lnSpc>
              <a:spcBef>
                <a:spcPts val="0"/>
              </a:spcBef>
            </a:pPr>
            <a:r>
              <a:rPr lang="en-US" altLang="en-US" sz="2100" dirty="0"/>
              <a:t>More sophisticated financial instruments such as guarantees, and shares in collective investment vehicles</a:t>
            </a:r>
          </a:p>
          <a:p>
            <a:pPr>
              <a:lnSpc>
                <a:spcPct val="120000"/>
              </a:lnSpc>
              <a:spcBef>
                <a:spcPts val="0"/>
              </a:spcBef>
            </a:pPr>
            <a:endParaRPr lang="en-US" altLang="en-US" sz="2100" dirty="0"/>
          </a:p>
          <a:p>
            <a:pPr marL="0" indent="0">
              <a:lnSpc>
                <a:spcPct val="120000"/>
              </a:lnSpc>
              <a:spcBef>
                <a:spcPts val="0"/>
              </a:spcBef>
              <a:buClr>
                <a:schemeClr val="tx2"/>
              </a:buClr>
              <a:buNone/>
            </a:pPr>
            <a:r>
              <a:rPr lang="en-GB" sz="2100" b="1" dirty="0"/>
              <a:t>2030 Agenda</a:t>
            </a:r>
          </a:p>
          <a:p>
            <a:pPr>
              <a:lnSpc>
                <a:spcPct val="120000"/>
              </a:lnSpc>
              <a:spcBef>
                <a:spcPts val="0"/>
              </a:spcBef>
              <a:buClr>
                <a:schemeClr val="tx2"/>
              </a:buClr>
            </a:pPr>
            <a:r>
              <a:rPr lang="en-US" altLang="en-US" sz="2100" dirty="0"/>
              <a:t>Stronger focus on sustainability and ‘Global Public Goods’ </a:t>
            </a:r>
            <a:endParaRPr lang="en-AU" altLang="en-US" sz="2100" dirty="0"/>
          </a:p>
          <a:p>
            <a:pPr>
              <a:lnSpc>
                <a:spcPct val="120000"/>
              </a:lnSpc>
              <a:spcBef>
                <a:spcPts val="0"/>
              </a:spcBef>
              <a:buClr>
                <a:schemeClr val="tx2"/>
              </a:buClr>
            </a:pPr>
            <a:r>
              <a:rPr lang="en-US" altLang="en-US" sz="2100" dirty="0"/>
              <a:t>Broader policy framework of international co-operation</a:t>
            </a:r>
            <a:endParaRPr lang="en-AU" altLang="en-US" sz="2100" dirty="0"/>
          </a:p>
          <a:p>
            <a:pPr>
              <a:lnSpc>
                <a:spcPct val="120000"/>
              </a:lnSpc>
              <a:spcBef>
                <a:spcPts val="0"/>
              </a:spcBef>
              <a:buClr>
                <a:schemeClr val="tx2"/>
              </a:buClr>
            </a:pPr>
            <a:r>
              <a:rPr lang="en-US" altLang="en-US" sz="2100" dirty="0"/>
              <a:t>Universality</a:t>
            </a:r>
          </a:p>
          <a:p>
            <a:pPr marL="0" indent="0">
              <a:lnSpc>
                <a:spcPct val="120000"/>
              </a:lnSpc>
              <a:spcBef>
                <a:spcPts val="0"/>
              </a:spcBef>
              <a:buNone/>
            </a:pPr>
            <a:endParaRPr lang="en-GB" sz="3400" b="1" dirty="0"/>
          </a:p>
          <a:p>
            <a:pPr>
              <a:lnSpc>
                <a:spcPct val="120000"/>
              </a:lnSpc>
              <a:spcBef>
                <a:spcPts val="0"/>
              </a:spcBef>
              <a:spcAft>
                <a:spcPts val="600"/>
              </a:spcAft>
            </a:pPr>
            <a:endParaRPr lang="en-GB" sz="2400" b="1" dirty="0"/>
          </a:p>
          <a:p>
            <a:pPr marL="0" indent="0">
              <a:lnSpc>
                <a:spcPct val="120000"/>
              </a:lnSpc>
              <a:spcBef>
                <a:spcPts val="0"/>
              </a:spcBef>
              <a:spcAft>
                <a:spcPts val="600"/>
              </a:spcAft>
              <a:buNone/>
            </a:pPr>
            <a:endParaRPr lang="en-GB" sz="2400" b="1" dirty="0"/>
          </a:p>
          <a:p>
            <a:endParaRPr lang="en-GB" dirty="0"/>
          </a:p>
        </p:txBody>
      </p:sp>
      <p:sp>
        <p:nvSpPr>
          <p:cNvPr id="4" name="TextBox 3"/>
          <p:cNvSpPr txBox="1"/>
          <p:nvPr/>
        </p:nvSpPr>
        <p:spPr>
          <a:xfrm>
            <a:off x="4211960" y="5205494"/>
            <a:ext cx="4104456" cy="126598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20000"/>
              </a:lnSpc>
              <a:spcBef>
                <a:spcPts val="0"/>
              </a:spcBef>
            </a:pPr>
            <a:r>
              <a:rPr lang="en-GB" altLang="en-US" sz="1600" b="1" i="1" dirty="0"/>
              <a:t>Their impact on DAC members….  </a:t>
            </a:r>
          </a:p>
          <a:p>
            <a:pPr>
              <a:lnSpc>
                <a:spcPct val="120000"/>
              </a:lnSpc>
              <a:spcBef>
                <a:spcPts val="0"/>
              </a:spcBef>
            </a:pPr>
            <a:r>
              <a:rPr lang="en-GB" altLang="en-US" sz="1600" dirty="0"/>
              <a:t>Heightened domestic scrutiny; demand for greater value for money; and demand for domestic/international win-wins.</a:t>
            </a:r>
            <a:endParaRPr lang="en-GB" sz="1600" dirty="0"/>
          </a:p>
        </p:txBody>
      </p:sp>
    </p:spTree>
    <p:extLst>
      <p:ext uri="{BB962C8B-B14F-4D97-AF65-F5344CB8AC3E}">
        <p14:creationId xmlns:p14="http://schemas.microsoft.com/office/powerpoint/2010/main" val="208426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3568" y="1556792"/>
            <a:ext cx="8208912" cy="5184576"/>
          </a:xfrm>
        </p:spPr>
        <p:txBody>
          <a:bodyPr>
            <a:normAutofit fontScale="92500" lnSpcReduction="20000"/>
          </a:bodyPr>
          <a:lstStyle/>
          <a:p>
            <a:pPr>
              <a:lnSpc>
                <a:spcPct val="110000"/>
              </a:lnSpc>
              <a:buClr>
                <a:srgbClr val="004A73"/>
              </a:buClr>
            </a:pPr>
            <a:r>
              <a:rPr lang="en-GB" sz="2800" dirty="0"/>
              <a:t>Support DAC members toward more effective CSO support</a:t>
            </a:r>
          </a:p>
          <a:p>
            <a:pPr lvl="1">
              <a:lnSpc>
                <a:spcPct val="110000"/>
              </a:lnSpc>
            </a:pPr>
            <a:r>
              <a:rPr lang="en-GB" dirty="0"/>
              <a:t>peer learning in a Community of Practice </a:t>
            </a:r>
          </a:p>
          <a:p>
            <a:pPr lvl="1">
              <a:lnSpc>
                <a:spcPct val="110000"/>
              </a:lnSpc>
            </a:pPr>
            <a:r>
              <a:rPr lang="en-GB" dirty="0"/>
              <a:t>policy research and guidance (study on donor CSO support and subsequent guidance &amp;/or DAC recommendation) </a:t>
            </a:r>
            <a:endParaRPr lang="en-GB" sz="2800" dirty="0"/>
          </a:p>
          <a:p>
            <a:pPr>
              <a:lnSpc>
                <a:spcPct val="110000"/>
              </a:lnSpc>
            </a:pPr>
            <a:endParaRPr lang="en-GB" sz="1200" dirty="0"/>
          </a:p>
          <a:p>
            <a:pPr>
              <a:lnSpc>
                <a:spcPct val="110000"/>
              </a:lnSpc>
              <a:buClr>
                <a:srgbClr val="004A73"/>
              </a:buClr>
            </a:pPr>
            <a:r>
              <a:rPr lang="en-GB" sz="2800" dirty="0"/>
              <a:t>Strengthen the OECD’s dialogue and cooperation with CSOs to</a:t>
            </a:r>
          </a:p>
          <a:p>
            <a:pPr lvl="1">
              <a:lnSpc>
                <a:spcPct val="110000"/>
              </a:lnSpc>
            </a:pPr>
            <a:r>
              <a:rPr lang="en-GB" dirty="0"/>
              <a:t>leverage civil society knowledge and capacity</a:t>
            </a:r>
          </a:p>
          <a:p>
            <a:pPr lvl="1">
              <a:lnSpc>
                <a:spcPct val="110000"/>
              </a:lnSpc>
            </a:pPr>
            <a:r>
              <a:rPr lang="en-GB" dirty="0"/>
              <a:t>strengthen quality and results </a:t>
            </a:r>
          </a:p>
          <a:p>
            <a:pPr marL="457200" lvl="1" indent="0">
              <a:lnSpc>
                <a:spcPct val="110000"/>
              </a:lnSpc>
              <a:buNone/>
            </a:pPr>
            <a:endParaRPr lang="en-GB" sz="1300" dirty="0"/>
          </a:p>
          <a:p>
            <a:pPr>
              <a:lnSpc>
                <a:spcPct val="110000"/>
              </a:lnSpc>
              <a:buClr>
                <a:srgbClr val="004A73"/>
              </a:buClr>
            </a:pPr>
            <a:r>
              <a:rPr lang="en-GB" dirty="0"/>
              <a:t>Welcome! </a:t>
            </a:r>
          </a:p>
          <a:p>
            <a:pPr lvl="1"/>
            <a:endParaRPr lang="en-GB" dirty="0"/>
          </a:p>
          <a:p>
            <a:pPr marL="457200" lvl="1" indent="0">
              <a:buNone/>
            </a:pPr>
            <a:endParaRPr lang="en-GB" dirty="0"/>
          </a:p>
        </p:txBody>
      </p:sp>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We’re joining forces! First-ever DAC work stream on civil society</a:t>
            </a:r>
          </a:p>
        </p:txBody>
      </p:sp>
    </p:spTree>
    <p:extLst>
      <p:ext uri="{BB962C8B-B14F-4D97-AF65-F5344CB8AC3E}">
        <p14:creationId xmlns:p14="http://schemas.microsoft.com/office/powerpoint/2010/main" val="242213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04864"/>
            <a:ext cx="8280920" cy="1512168"/>
          </a:xfrm>
        </p:spPr>
        <p:txBody>
          <a:bodyPr>
            <a:normAutofit lnSpcReduction="10000"/>
          </a:bodyPr>
          <a:lstStyle/>
          <a:p>
            <a:pPr marL="0" indent="0">
              <a:lnSpc>
                <a:spcPct val="110000"/>
              </a:lnSpc>
              <a:spcBef>
                <a:spcPts val="600"/>
              </a:spcBef>
              <a:buNone/>
            </a:pPr>
            <a:r>
              <a:rPr lang="en-GB" sz="2600" b="1" dirty="0"/>
              <a:t>Purpose: </a:t>
            </a:r>
          </a:p>
          <a:p>
            <a:pPr marL="350838" lvl="1" indent="-350838">
              <a:spcBef>
                <a:spcPts val="600"/>
              </a:spcBef>
              <a:buClr>
                <a:srgbClr val="004A73"/>
              </a:buClr>
              <a:buFont typeface="Arial"/>
              <a:buChar char="•"/>
            </a:pPr>
            <a:r>
              <a:rPr lang="en-GB" sz="2500" dirty="0"/>
              <a:t>Overview of how &amp; why DAC members work with CSOs</a:t>
            </a:r>
          </a:p>
          <a:p>
            <a:pPr marL="350838" lvl="1" indent="-350838">
              <a:spcBef>
                <a:spcPts val="400"/>
              </a:spcBef>
              <a:spcAft>
                <a:spcPts val="800"/>
              </a:spcAft>
              <a:buClr>
                <a:srgbClr val="004A73"/>
              </a:buClr>
              <a:buFont typeface="Arial"/>
              <a:buChar char="•"/>
            </a:pPr>
            <a:r>
              <a:rPr lang="en-GB" sz="2500" dirty="0"/>
              <a:t>Inform new guidance &amp;/or DAC recommendation</a:t>
            </a:r>
          </a:p>
          <a:p>
            <a:pPr marL="0" indent="0">
              <a:lnSpc>
                <a:spcPct val="110000"/>
              </a:lnSpc>
              <a:buNone/>
            </a:pPr>
            <a:endParaRPr lang="en-GB" sz="2200" dirty="0"/>
          </a:p>
        </p:txBody>
      </p:sp>
      <p:sp>
        <p:nvSpPr>
          <p:cNvPr id="3" name="Title 2"/>
          <p:cNvSpPr>
            <a:spLocks noGrp="1"/>
          </p:cNvSpPr>
          <p:nvPr>
            <p:ph type="title"/>
          </p:nvPr>
        </p:nvSpPr>
        <p:spPr>
          <a:xfrm>
            <a:off x="1115616" y="332656"/>
            <a:ext cx="7416000" cy="1022400"/>
          </a:xfrm>
        </p:spPr>
        <p:txBody>
          <a:bodyPr/>
          <a:lstStyle/>
          <a:p>
            <a:r>
              <a:rPr lang="en-GB" dirty="0">
                <a:effectLst>
                  <a:outerShdw blurRad="38100" dist="38100" dir="2700000" algn="tl">
                    <a:srgbClr val="000000">
                      <a:alpha val="43137"/>
                    </a:srgbClr>
                  </a:outerShdw>
                </a:effectLst>
              </a:rPr>
              <a:t>Study – DAC (+) members’ support and partnerships with civil society</a:t>
            </a:r>
            <a:br>
              <a:rPr lang="en-CA" dirty="0"/>
            </a:br>
            <a:endParaRPr lang="en-CA" dirty="0"/>
          </a:p>
        </p:txBody>
      </p:sp>
      <p:sp>
        <p:nvSpPr>
          <p:cNvPr id="6" name="Content Placeholder 1"/>
          <p:cNvSpPr txBox="1">
            <a:spLocks/>
          </p:cNvSpPr>
          <p:nvPr/>
        </p:nvSpPr>
        <p:spPr>
          <a:xfrm>
            <a:off x="323528" y="5301208"/>
            <a:ext cx="4536504" cy="1368152"/>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en-CA" sz="2600" b="1" dirty="0"/>
              <a:t>Sources:</a:t>
            </a:r>
          </a:p>
          <a:p>
            <a:pPr>
              <a:buClr>
                <a:srgbClr val="004A73"/>
              </a:buClr>
            </a:pPr>
            <a:r>
              <a:rPr lang="en-CA" sz="2500" dirty="0"/>
              <a:t>DAC statistics, survey, literature review, workshop</a:t>
            </a:r>
          </a:p>
        </p:txBody>
      </p:sp>
      <p:sp>
        <p:nvSpPr>
          <p:cNvPr id="7" name="Content Placeholder 1"/>
          <p:cNvSpPr txBox="1">
            <a:spLocks/>
          </p:cNvSpPr>
          <p:nvPr/>
        </p:nvSpPr>
        <p:spPr>
          <a:xfrm>
            <a:off x="323528" y="1484784"/>
            <a:ext cx="8280920" cy="720080"/>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10000"/>
              </a:lnSpc>
              <a:buFont typeface="Arial" pitchFamily="34" charset="0"/>
              <a:buNone/>
            </a:pPr>
            <a:r>
              <a:rPr lang="en-GB" sz="2600" b="1" dirty="0"/>
              <a:t>Objective: </a:t>
            </a:r>
            <a:r>
              <a:rPr lang="en-GB" sz="2500" dirty="0"/>
              <a:t>Update, identify trends &amp; good practice</a:t>
            </a:r>
          </a:p>
        </p:txBody>
      </p:sp>
      <p:pic>
        <p:nvPicPr>
          <p:cNvPr id="9" name="Picture 8" descr="MD00208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
            <a:off x="7296968" y="5346732"/>
            <a:ext cx="1397802" cy="1080120"/>
          </a:xfrm>
          <a:prstGeom prst="rect">
            <a:avLst/>
          </a:prstGeom>
        </p:spPr>
      </p:pic>
      <p:pic>
        <p:nvPicPr>
          <p:cNvPr id="14" name="Picture 13" descr="72883965.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5157192"/>
            <a:ext cx="1944216" cy="1475558"/>
          </a:xfrm>
          <a:prstGeom prst="rect">
            <a:avLst/>
          </a:prstGeom>
        </p:spPr>
      </p:pic>
      <p:pic>
        <p:nvPicPr>
          <p:cNvPr id="4" name="Picture 3"/>
          <p:cNvPicPr>
            <a:picLocks noChangeAspect="1"/>
          </p:cNvPicPr>
          <p:nvPr/>
        </p:nvPicPr>
        <p:blipFill>
          <a:blip r:embed="rId5"/>
          <a:stretch>
            <a:fillRect/>
          </a:stretch>
        </p:blipFill>
        <p:spPr>
          <a:xfrm>
            <a:off x="7236296" y="3645023"/>
            <a:ext cx="1691680" cy="1296145"/>
          </a:xfrm>
          <a:prstGeom prst="rect">
            <a:avLst/>
          </a:prstGeom>
        </p:spPr>
      </p:pic>
      <p:sp>
        <p:nvSpPr>
          <p:cNvPr id="5" name="TextBox 4"/>
          <p:cNvSpPr txBox="1"/>
          <p:nvPr/>
        </p:nvSpPr>
        <p:spPr>
          <a:xfrm>
            <a:off x="395536" y="3573016"/>
            <a:ext cx="6984776" cy="2198038"/>
          </a:xfrm>
          <a:prstGeom prst="rect">
            <a:avLst/>
          </a:prstGeom>
          <a:noFill/>
        </p:spPr>
        <p:txBody>
          <a:bodyPr wrap="square" rtlCol="0">
            <a:spAutoFit/>
          </a:bodyPr>
          <a:lstStyle/>
          <a:p>
            <a:pPr>
              <a:spcBef>
                <a:spcPts val="1000"/>
              </a:spcBef>
              <a:spcAft>
                <a:spcPts val="400"/>
              </a:spcAft>
            </a:pPr>
            <a:r>
              <a:rPr lang="en-GB" sz="2600" b="1" dirty="0"/>
              <a:t>Difference:</a:t>
            </a:r>
          </a:p>
          <a:p>
            <a:pPr marL="342000" lvl="1" indent="-342000">
              <a:spcBef>
                <a:spcPts val="400"/>
              </a:spcBef>
              <a:buClr>
                <a:srgbClr val="004A73"/>
              </a:buClr>
              <a:buFont typeface="Arial" pitchFamily="34" charset="0"/>
              <a:buChar char="•"/>
            </a:pPr>
            <a:r>
              <a:rPr lang="en-GB" sz="2500" dirty="0"/>
              <a:t>More than update: Draw out recent changes, lessons &amp; good practice, key influences on decision-making</a:t>
            </a:r>
            <a:endParaRPr lang="en-GB" sz="2600" b="1" dirty="0"/>
          </a:p>
          <a:p>
            <a:pPr>
              <a:lnSpc>
                <a:spcPct val="110000"/>
              </a:lnSpc>
            </a:pPr>
            <a:endParaRPr lang="en-GB" sz="2600" b="1" dirty="0"/>
          </a:p>
        </p:txBody>
      </p:sp>
    </p:spTree>
    <p:extLst>
      <p:ext uri="{BB962C8B-B14F-4D97-AF65-F5344CB8AC3E}">
        <p14:creationId xmlns:p14="http://schemas.microsoft.com/office/powerpoint/2010/main" val="209952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484784"/>
            <a:ext cx="7776864" cy="5112568"/>
          </a:xfrm>
        </p:spPr>
        <p:txBody>
          <a:bodyPr>
            <a:normAutofit/>
          </a:bodyPr>
          <a:lstStyle/>
          <a:p>
            <a:pPr>
              <a:lnSpc>
                <a:spcPct val="110000"/>
              </a:lnSpc>
              <a:buClr>
                <a:srgbClr val="004A73"/>
              </a:buClr>
              <a:buFont typeface="Arial"/>
              <a:buChar char="•"/>
            </a:pPr>
            <a:r>
              <a:rPr lang="en-GB" sz="2800" dirty="0"/>
              <a:t>Draft questionnaire to DAC members</a:t>
            </a:r>
          </a:p>
          <a:p>
            <a:pPr lvl="1">
              <a:lnSpc>
                <a:spcPct val="110000"/>
              </a:lnSpc>
              <a:buFont typeface="Arial"/>
              <a:buChar char="•"/>
            </a:pPr>
            <a:r>
              <a:rPr lang="en-GB" sz="2400" dirty="0"/>
              <a:t>Input invited from informal reference group, IDG, other DAC teams (June/July)</a:t>
            </a:r>
          </a:p>
          <a:p>
            <a:pPr lvl="1">
              <a:lnSpc>
                <a:spcPct val="110000"/>
              </a:lnSpc>
              <a:buFont typeface="Arial"/>
              <a:buChar char="•"/>
            </a:pPr>
            <a:r>
              <a:rPr lang="en-GB" sz="2400" dirty="0"/>
              <a:t>Questionnaire revised (July/Aug)</a:t>
            </a:r>
          </a:p>
          <a:p>
            <a:pPr lvl="1">
              <a:lnSpc>
                <a:spcPct val="110000"/>
              </a:lnSpc>
              <a:buFont typeface="Arial"/>
              <a:buChar char="•"/>
            </a:pPr>
            <a:r>
              <a:rPr lang="en-GB" sz="2400" dirty="0"/>
              <a:t>Formatting for web (Aug-Oct)</a:t>
            </a:r>
          </a:p>
          <a:p>
            <a:pPr lvl="1">
              <a:lnSpc>
                <a:spcPct val="110000"/>
              </a:lnSpc>
              <a:buFont typeface="Arial"/>
              <a:buChar char="•"/>
            </a:pPr>
            <a:r>
              <a:rPr lang="en-GB" sz="2400" dirty="0"/>
              <a:t>Circulated to DAC members (Oct)</a:t>
            </a:r>
          </a:p>
          <a:p>
            <a:pPr marL="457200" lvl="1" indent="0">
              <a:buNone/>
            </a:pPr>
            <a:endParaRPr lang="en-GB" dirty="0"/>
          </a:p>
          <a:p>
            <a:pPr marL="350838" lvl="1" indent="-350838">
              <a:buClr>
                <a:srgbClr val="004A73"/>
              </a:buClr>
              <a:buFont typeface="Arial"/>
              <a:buChar char="•"/>
            </a:pPr>
            <a:r>
              <a:rPr lang="en-GB" dirty="0"/>
              <a:t>Additional questionnaire to select CSO umbrellas </a:t>
            </a:r>
            <a:r>
              <a:rPr lang="en-GB" sz="2400" dirty="0"/>
              <a:t>(input from informal reference group and web formatting in progress)</a:t>
            </a:r>
          </a:p>
          <a:p>
            <a:pPr marL="457200" lvl="1" indent="0">
              <a:buNone/>
            </a:pPr>
            <a:endParaRPr lang="en-GB" dirty="0"/>
          </a:p>
        </p:txBody>
      </p:sp>
      <p:sp>
        <p:nvSpPr>
          <p:cNvPr id="2" name="Title 1"/>
          <p:cNvSpPr>
            <a:spLocks noGrp="1"/>
          </p:cNvSpPr>
          <p:nvPr>
            <p:ph type="title"/>
          </p:nvPr>
        </p:nvSpPr>
        <p:spPr/>
        <p:txBody>
          <a:bodyPr/>
          <a:lstStyle/>
          <a:p>
            <a:r>
              <a:rPr lang="en-GB" dirty="0">
                <a:effectLst>
                  <a:outerShdw blurRad="38100" dist="38100" dir="2700000" algn="tl">
                    <a:srgbClr val="000000">
                      <a:alpha val="43137"/>
                    </a:srgbClr>
                  </a:outerShdw>
                </a:effectLst>
              </a:rPr>
              <a:t>Survey</a:t>
            </a:r>
          </a:p>
        </p:txBody>
      </p:sp>
    </p:spTree>
    <p:extLst>
      <p:ext uri="{BB962C8B-B14F-4D97-AF65-F5344CB8AC3E}">
        <p14:creationId xmlns:p14="http://schemas.microsoft.com/office/powerpoint/2010/main" val="2654145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OECD_English_blue</Template>
  <TotalTime>9280</TotalTime>
  <Words>6605</Words>
  <Application>Microsoft Office PowerPoint</Application>
  <PresentationFormat>On-screen Show (4:3)</PresentationFormat>
  <Paragraphs>516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Unicode MS</vt:lpstr>
      <vt:lpstr>Calibri</vt:lpstr>
      <vt:lpstr>Georgia</vt:lpstr>
      <vt:lpstr>Helvetica 65 Medium</vt:lpstr>
      <vt:lpstr>Lucida Grande</vt:lpstr>
      <vt:lpstr>Wingdings</vt:lpstr>
      <vt:lpstr>OECD_English_white</vt:lpstr>
      <vt:lpstr>   OECD community of practice on civil society, STUDY AND GUIDANCE ON CSO SUPPORT</vt:lpstr>
      <vt:lpstr>Overview</vt:lpstr>
      <vt:lpstr>Aid to and through CSOs – all DAC members’ disbursements</vt:lpstr>
      <vt:lpstr>Previous OECD-DAC Study &amp; Guidance</vt:lpstr>
      <vt:lpstr>PowerPoint Presentation</vt:lpstr>
      <vt:lpstr> Important changes since 2012 with affect on civil society &amp; DAC members </vt:lpstr>
      <vt:lpstr>We’re joining forces! First-ever DAC work stream on civil society</vt:lpstr>
      <vt:lpstr>Study – DAC (+) members’ support and partnerships with civil society </vt:lpstr>
      <vt:lpstr>Survey</vt:lpstr>
      <vt:lpstr>Survey status</vt:lpstr>
      <vt:lpstr>Preliminary findings:Types of CSOs supported financially</vt:lpstr>
      <vt:lpstr> Preliminary findings: Main objectives for CSO support &amp; engagement </vt:lpstr>
      <vt:lpstr> Preliminary findings: Promoting EE for CSOs &amp; CS in partner countries </vt:lpstr>
      <vt:lpstr> Preliminary findings: Main influences on decision-making </vt:lpstr>
      <vt:lpstr> Preliminary findings: Policy dialogue with CSOs </vt:lpstr>
      <vt:lpstr> Preliminary findings: Support mechanisms  </vt:lpstr>
      <vt:lpstr> Preliminary findings: Basis for reporting  learning </vt:lpstr>
      <vt:lpstr>Looking ahead to 2019</vt:lpstr>
      <vt:lpstr>PowerPoint Presentation</vt:lpstr>
      <vt:lpstr>Discussion</vt:lpstr>
      <vt:lpstr>PowerPoint Presentation</vt:lpstr>
      <vt:lpstr>Why partner with CSOs</vt:lpstr>
      <vt:lpstr>Top seven DAC CSO donors in 2016</vt:lpstr>
      <vt:lpstr>Top seven DAC CSO donors in 2016</vt:lpstr>
      <vt:lpstr>CSO funding through CSOs much more common than funding to CSOs </vt:lpstr>
      <vt:lpstr>CSO funding as % of ODA varies greatly among DAC members </vt:lpstr>
      <vt:lpstr>What works? 12 lessons from Peer Reviews (2012)  </vt:lpstr>
      <vt:lpstr>Contractors or development partners?</vt:lpstr>
      <vt:lpstr>CSO Recipients – all DAC members</vt:lpstr>
      <vt:lpstr>How can we begin to foster more effective support? </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sub-sectors of intervention for bilateral ODA channelled through CSOs, 2015-16</dc:title>
  <dc:creator>JOUANNES Benjamin</dc:creator>
  <cp:lastModifiedBy>Morna Welsh</cp:lastModifiedBy>
  <cp:revision>233</cp:revision>
  <cp:lastPrinted>2018-06-06T11:39:11Z</cp:lastPrinted>
  <dcterms:created xsi:type="dcterms:W3CDTF">2018-01-29T15:24:44Z</dcterms:created>
  <dcterms:modified xsi:type="dcterms:W3CDTF">2018-12-06T14:56:02Z</dcterms:modified>
</cp:coreProperties>
</file>