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58" r:id="rId1"/>
  </p:sldMasterIdLst>
  <p:notesMasterIdLst>
    <p:notesMasterId r:id="rId16"/>
  </p:notesMasterIdLst>
  <p:sldIdLst>
    <p:sldId id="257" r:id="rId2"/>
    <p:sldId id="1120" r:id="rId3"/>
    <p:sldId id="268" r:id="rId4"/>
    <p:sldId id="1121" r:id="rId5"/>
    <p:sldId id="258" r:id="rId6"/>
    <p:sldId id="256" r:id="rId7"/>
    <p:sldId id="260" r:id="rId8"/>
    <p:sldId id="261" r:id="rId9"/>
    <p:sldId id="1162" r:id="rId10"/>
    <p:sldId id="262" r:id="rId11"/>
    <p:sldId id="797" r:id="rId12"/>
    <p:sldId id="1115" r:id="rId13"/>
    <p:sldId id="263" r:id="rId14"/>
    <p:sldId id="1161" r:id="rId15"/>
  </p:sldIdLst>
  <p:sldSz cx="6858000" cy="5143500"/>
  <p:notesSz cx="6858000" cy="9144000"/>
  <p:embeddedFontLst>
    <p:embeddedFont>
      <p:font typeface="Montserrat Light" panose="020B0604020202020204" charset="0"/>
      <p:regular r:id="rId17"/>
      <p:italic r:id="rId18"/>
    </p:embeddedFont>
    <p:embeddedFont>
      <p:font typeface="Arial Narrow" panose="020B0606020202030204" pitchFamily="34" charset="0"/>
      <p:regular r:id="rId19"/>
      <p:bold r:id="rId20"/>
      <p:italic r:id="rId21"/>
      <p:boldItalic r:id="rId22"/>
    </p:embeddedFont>
    <p:embeddedFont>
      <p:font typeface="Montserrat" panose="020B0604020202020204" charset="0"/>
      <p:regular r:id="rId23"/>
      <p:bold r:id="rId24"/>
      <p:italic r:id="rId25"/>
      <p:boldItalic r:id="rId26"/>
    </p:embeddedFont>
    <p:embeddedFont>
      <p:font typeface="Lato Light" panose="020F0302020204030203" charset="0"/>
      <p:regular r:id="rId27"/>
      <p:italic r:id="rId28"/>
    </p:embeddedFont>
    <p:embeddedFont>
      <p:font typeface="Calibri" panose="020F0502020204030204" pitchFamily="34" charset="0"/>
      <p:regular r:id="rId29"/>
      <p:bold r:id="rId30"/>
      <p:italic r:id="rId31"/>
      <p:boldItalic r:id="rId32"/>
    </p:embeddedFont>
    <p:embeddedFont>
      <p:font typeface="Vollkorn" panose="020B0604020202020204" charset="0"/>
      <p:regular r:id="rId33"/>
      <p:bold r:id="rId34"/>
      <p:italic r:id="rId35"/>
      <p:boldItalic r:id="rId36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77" autoAdjust="0"/>
    <p:restoredTop sz="87293" autoAdjust="0"/>
  </p:normalViewPr>
  <p:slideViewPr>
    <p:cSldViewPr snapToGrid="0" snapToObjects="1" showGuides="1">
      <p:cViewPr varScale="1">
        <p:scale>
          <a:sx n="132" d="100"/>
          <a:sy n="132" d="100"/>
        </p:scale>
        <p:origin x="1998" y="108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34" Type="http://schemas.openxmlformats.org/officeDocument/2006/relationships/font" Target="fonts/font1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font" Target="fonts/font17.fntdata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41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32" Type="http://schemas.openxmlformats.org/officeDocument/2006/relationships/font" Target="fonts/font16.fntdata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36" Type="http://schemas.openxmlformats.org/officeDocument/2006/relationships/font" Target="fonts/font20.fntdata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font" Target="fonts/font1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font" Target="fonts/font19.fntdata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000" b="0" i="0" u="none" strike="noStrike" kern="1200" cap="none" spc="50" normalizeH="0" baseline="0">
                <a:solidFill>
                  <a:schemeClr val="bg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defRPr>
            </a:pPr>
            <a:r>
              <a:rPr lang="en-US" sz="2000" dirty="0">
                <a:solidFill>
                  <a:schemeClr val="bg1">
                    <a:lumMod val="75000"/>
                    <a:lumOff val="25000"/>
                  </a:schemeClr>
                </a:solidFill>
              </a:rPr>
              <a:t>Proposed or Enacted Enabling Initiatives Since 2012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>
        <c:manualLayout>
          <c:layoutTarget val="inner"/>
          <c:xMode val="edge"/>
          <c:yMode val="edge"/>
          <c:x val="0.13268725325539293"/>
          <c:y val="0.26336663023518525"/>
          <c:w val="0.3668437956682008"/>
          <c:h val="0.69456633679494562"/>
        </c:manualLayout>
      </c:layout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Enabling Initiatives Since 2012</c:v>
                </c:pt>
              </c:strCache>
            </c:strRef>
          </c:tx>
          <c:spPr>
            <a:solidFill>
              <a:schemeClr val="accent2"/>
            </a:solidFill>
          </c:spPr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EB6-49B0-B664-8BCA508D0A44}"/>
              </c:ext>
            </c:extLst>
          </c:dPt>
          <c:dPt>
            <c:idx val="1"/>
            <c:bubble3D val="0"/>
            <c:spPr>
              <a:solidFill>
                <a:schemeClr val="tx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CEB6-49B0-B664-8BCA508D0A44}"/>
              </c:ext>
            </c:extLst>
          </c:dPt>
          <c:dPt>
            <c:idx val="2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CEB6-49B0-B664-8BCA508D0A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90%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CEB6-49B0-B664-8BCA508D0A44}"/>
                </c:ext>
              </c:extLst>
            </c:dLbl>
            <c:dLbl>
              <c:idx val="1"/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1" i="0" u="none" strike="noStrike" kern="1200" baseline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dirty="0"/>
                      <a:t>15%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spPr xmlns:c15="http://schemas.microsoft.com/office/drawing/2012/chart">
                    <a:prstGeom prst="rect">
                      <a:avLst/>
                    </a:prstGeom>
                  </c15:spPr>
                </c:ext>
                <c:ext xmlns:c16="http://schemas.microsoft.com/office/drawing/2014/chart" uri="{C3380CC4-5D6E-409C-BE32-E72D297353CC}">
                  <c16:uniqueId val="{00000003-CEB6-49B0-B664-8BCA508D0A44}"/>
                </c:ext>
              </c:extLst>
            </c:dLbl>
            <c:dLbl>
              <c:idx val="2"/>
              <c:layout>
                <c:manualLayout>
                  <c:x val="-3.5266854315844853E-17"/>
                  <c:y val="-4.3706306240681253E-2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5%</a:t>
                    </a:r>
                  </a:p>
                </c:rich>
              </c:tx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CEB6-49B0-B664-8BCA508D0A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0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Sheet1!$A$2:$A$4</c:f>
              <c:strCache>
                <c:ptCount val="3"/>
                <c:pt idx="0">
                  <c:v>Lifecycle</c:v>
                </c:pt>
                <c:pt idx="1">
                  <c:v>International Funding</c:v>
                </c:pt>
                <c:pt idx="2">
                  <c:v>Assembly</c:v>
                </c:pt>
              </c:strCache>
            </c:strRef>
          </c:cat>
          <c:val>
            <c:numRef>
              <c:f>Sheet1!$B$2:$B$4</c:f>
              <c:numCache>
                <c:formatCode>0%</c:formatCode>
                <c:ptCount val="3"/>
                <c:pt idx="0">
                  <c:v>0.9</c:v>
                </c:pt>
                <c:pt idx="1">
                  <c:v>0.15</c:v>
                </c:pt>
                <c:pt idx="2">
                  <c:v>0.05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CEB6-49B0-B664-8BCA508D0A44}"/>
            </c:ext>
          </c:extLst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0"/>
        </c:dLbls>
        <c:firstSliceAng val="0"/>
        <c:holeSize val="50"/>
      </c:doughnut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5649404844131326"/>
          <c:y val="0.34068377426323759"/>
          <c:w val="0.41774649619628573"/>
          <c:h val="0.5435742409255641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bg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solidFill>
      <a:schemeClr val="tx1"/>
    </a:solidFill>
    <a:ln>
      <a:noFill/>
    </a:ln>
    <a:effectLst/>
  </c:spPr>
  <c:txPr>
    <a:bodyPr/>
    <a:lstStyle/>
    <a:p>
      <a:pPr>
        <a:defRPr/>
      </a:pPr>
      <a:endParaRPr lang="en-US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5F70738-C703-4901-8B6F-D48463F74ED6}" type="datetimeFigureOut">
              <a:rPr lang="en-US" smtClean="0"/>
              <a:t>12/6/2018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68813-EDF6-4639-839F-C9F37CD6BA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7657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72 Countries have proposed or enacted more than 144 restrictions on civil society since 2012.  </a:t>
            </a:r>
            <a:r>
              <a:rPr lang="en-US" sz="12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Of these initiatives, </a:t>
            </a:r>
            <a:r>
              <a:rPr lang="en-US" sz="1200" dirty="0">
                <a:solidFill>
                  <a:schemeClr val="accent3"/>
                </a:solidFill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74%</a:t>
            </a:r>
            <a:r>
              <a:rPr lang="en-US" sz="1200" dirty="0">
                <a:latin typeface="Montserrat Light" panose="000004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 are restrictive.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11B3BF-DA8E-468F-B8CC-B288B418CE5B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14148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Since 2012, 80 countries have proposed or enacted over 175 initiatives related to lifecycle, funding, and assembly. 29% of these initiatives are enabling, and 71% are restrictive.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8813-EDF6-4639-839F-C9F37CD6BAE6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65004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EV slide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E68813-EDF6-4639-839F-C9F37CD6BAE6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5983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E5201A1-ACB2-4EEA-BAEF-8D69ADB08060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9457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8616"/>
            <a:ext cx="5829300" cy="11017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410514"/>
            <a:ext cx="48006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42252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452572" y="3752851"/>
            <a:ext cx="4221957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Picture Placeholder 2"/>
          <p:cNvSpPr>
            <a:spLocks noGrp="1"/>
          </p:cNvSpPr>
          <p:nvPr>
            <p:ph type="pic" idx="1"/>
          </p:nvPr>
        </p:nvSpPr>
        <p:spPr>
          <a:xfrm>
            <a:off x="0" y="1128713"/>
            <a:ext cx="6972300" cy="2569368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2572" y="4177909"/>
            <a:ext cx="4221957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9875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01388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900" y="1151338"/>
            <a:ext cx="3030141" cy="479822"/>
          </a:xfrm>
        </p:spPr>
        <p:txBody>
          <a:bodyPr anchor="b">
            <a:noAutofit/>
          </a:bodyPr>
          <a:lstStyle>
            <a:lvl1pPr marL="0" indent="0">
              <a:buNone/>
              <a:defRPr sz="1050" b="1" i="0" spc="150">
                <a:latin typeface="Vollkorn"/>
                <a:cs typeface="Vollkorn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7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75" y="1151338"/>
            <a:ext cx="3031331" cy="479822"/>
          </a:xfrm>
        </p:spPr>
        <p:txBody>
          <a:bodyPr anchor="b">
            <a:noAutofit/>
          </a:bodyPr>
          <a:lstStyle>
            <a:lvl1pPr marL="0" indent="0">
              <a:buNone/>
              <a:defRPr sz="1050" b="1" spc="15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5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69409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  <a:alphaModFix amt="13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16768" y="30160"/>
            <a:ext cx="8907633" cy="511334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51362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342900" y="1046958"/>
            <a:ext cx="6172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342900" y="1904211"/>
            <a:ext cx="6172200" cy="2691605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4613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339328" y="3305176"/>
            <a:ext cx="6175772" cy="1021556"/>
          </a:xfrm>
        </p:spPr>
        <p:txBody>
          <a:bodyPr anchor="t">
            <a:noAutofit/>
          </a:bodyPr>
          <a:lstStyle>
            <a:lvl1pPr algn="l">
              <a:defRPr sz="2400" b="0" i="0" cap="none" spc="0">
                <a:latin typeface="Montserrat Light"/>
                <a:cs typeface="Montserrat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39328" y="2180035"/>
            <a:ext cx="6175772" cy="1125140"/>
          </a:xfrm>
        </p:spPr>
        <p:txBody>
          <a:bodyPr anchor="b">
            <a:normAutofit/>
          </a:bodyPr>
          <a:lstStyle>
            <a:lvl1pPr marL="0" indent="0">
              <a:buNone/>
              <a:defRPr sz="1200" b="1" spc="15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9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10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91424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1"/>
            <a:ext cx="302895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8178669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342900" y="1151338"/>
            <a:ext cx="3030141" cy="479822"/>
          </a:xfrm>
        </p:spPr>
        <p:txBody>
          <a:bodyPr anchor="b">
            <a:noAutofit/>
          </a:bodyPr>
          <a:lstStyle>
            <a:lvl1pPr marL="0" indent="0">
              <a:buNone/>
              <a:defRPr sz="1350" b="1" i="0" spc="150">
                <a:latin typeface="Vollkorn"/>
                <a:cs typeface="Vollkorn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7"/>
            <a:ext cx="303014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3483775" y="1151338"/>
            <a:ext cx="3031331" cy="479822"/>
          </a:xfrm>
        </p:spPr>
        <p:txBody>
          <a:bodyPr anchor="b">
            <a:noAutofit/>
          </a:bodyPr>
          <a:lstStyle>
            <a:lvl1pPr marL="0" indent="0">
              <a:buNone/>
              <a:defRPr sz="1350" b="1" spc="150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6" name="Content Placeholder 5"/>
          <p:cNvSpPr>
            <a:spLocks noGrp="1"/>
          </p:cNvSpPr>
          <p:nvPr>
            <p:ph sz="quarter" idx="4"/>
          </p:nvPr>
        </p:nvSpPr>
        <p:spPr>
          <a:xfrm>
            <a:off x="3483775" y="1631156"/>
            <a:ext cx="3031331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391132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342900" y="1046958"/>
            <a:ext cx="6172200" cy="8572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88090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1101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3"/>
          <p:cNvSpPr>
            <a:spLocks noGrp="1"/>
          </p:cNvSpPr>
          <p:nvPr>
            <p:ph type="dt" sz="half" idx="10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342903" y="806050"/>
            <a:ext cx="2256235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idx="1"/>
          </p:nvPr>
        </p:nvSpPr>
        <p:spPr>
          <a:xfrm>
            <a:off x="2681287" y="806052"/>
            <a:ext cx="4176713" cy="3788578"/>
          </a:xfrm>
        </p:spPr>
        <p:txBody>
          <a:bodyPr/>
          <a:lstStyle>
            <a:lvl1pPr marL="0" indent="0">
              <a:buNone/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3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3" y="1677591"/>
            <a:ext cx="2256235" cy="2917036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774705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4914900" y="516747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Lato Light"/>
                <a:cs typeface="Lato Light"/>
              </a:defRPr>
            </a:lvl1pPr>
          </a:lstStyle>
          <a:p>
            <a:fld id="{62CCDEDE-40F2-2444-840E-5B52DCB7CE64}" type="datetimeFigureOut">
              <a:rPr lang="en-US" smtClean="0"/>
              <a:pPr/>
              <a:t>12/6/2018</a:t>
            </a:fld>
            <a:endParaRPr lang="en-US" dirty="0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2572" y="4757031"/>
            <a:ext cx="2171700" cy="273844"/>
          </a:xfrm>
          <a:prstGeom prst="rect">
            <a:avLst/>
          </a:prstGeom>
        </p:spPr>
        <p:txBody>
          <a:bodyPr/>
          <a:lstStyle>
            <a:lvl1pPr>
              <a:defRPr sz="675" b="0" i="0">
                <a:latin typeface="Montserrat Light"/>
                <a:cs typeface="Montserrat Light"/>
              </a:defRPr>
            </a:lvl1pPr>
          </a:lstStyle>
          <a:p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59326"/>
            <a:ext cx="1600200" cy="273844"/>
          </a:xfrm>
          <a:prstGeom prst="rect">
            <a:avLst/>
          </a:prstGeom>
        </p:spPr>
        <p:txBody>
          <a:bodyPr/>
          <a:lstStyle>
            <a:lvl1pPr algn="r">
              <a:defRPr sz="675" b="0" i="0">
                <a:latin typeface="Montserrat Light"/>
                <a:cs typeface="Montserrat Light"/>
              </a:defRPr>
            </a:lvl1pPr>
          </a:lstStyle>
          <a:p>
            <a:fld id="{CB1B0FDF-55A5-324D-8594-396E31D11D3C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342900" y="814404"/>
            <a:ext cx="6172200" cy="0"/>
          </a:xfrm>
          <a:prstGeom prst="line">
            <a:avLst/>
          </a:prstGeom>
          <a:ln w="3175" cmpd="sng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Placeholder 1"/>
          <p:cNvSpPr>
            <a:spLocks noGrp="1"/>
          </p:cNvSpPr>
          <p:nvPr>
            <p:ph type="title"/>
          </p:nvPr>
        </p:nvSpPr>
        <p:spPr>
          <a:xfrm>
            <a:off x="342900" y="1046958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"/>
          </p:nvPr>
        </p:nvSpPr>
        <p:spPr>
          <a:xfrm>
            <a:off x="342900" y="1904209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284" y="289324"/>
            <a:ext cx="1279687" cy="51454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916" y="4757031"/>
            <a:ext cx="1179656" cy="3118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69480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59" r:id="rId1"/>
    <p:sldLayoutId id="2147483668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52" r:id="rId11"/>
    <p:sldLayoutId id="2147483653" r:id="rId12"/>
  </p:sldLayoutIdLst>
  <p:txStyles>
    <p:titleStyle>
      <a:lvl1pPr algn="l" defTabSz="342900" rtl="0" eaLnBrk="1" latinLnBrk="0" hangingPunct="1">
        <a:spcBef>
          <a:spcPct val="0"/>
        </a:spcBef>
        <a:buNone/>
        <a:defRPr sz="2700" b="0" i="0" kern="1200">
          <a:solidFill>
            <a:schemeClr val="tx1"/>
          </a:solidFill>
          <a:latin typeface="Montserrat Light"/>
          <a:ea typeface="+mj-ea"/>
          <a:cs typeface="Montserrat Light"/>
        </a:defRPr>
      </a:lvl1pPr>
    </p:titleStyle>
    <p:bodyStyle>
      <a:lvl1pPr marL="257175" indent="-257175" algn="l" defTabSz="3429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342900" rtl="0" eaLnBrk="1" latinLnBrk="0" hangingPunct="1">
        <a:spcBef>
          <a:spcPct val="20000"/>
        </a:spcBef>
        <a:buFont typeface="Arial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342900" rtl="0" eaLnBrk="1" latinLnBrk="0" hangingPunct="1">
        <a:spcBef>
          <a:spcPct val="200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342900" rtl="0" eaLnBrk="1" latinLnBrk="0" hangingPunct="1">
        <a:spcBef>
          <a:spcPct val="20000"/>
        </a:spcBef>
        <a:buFont typeface="Arial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342900" rtl="0" eaLnBrk="1" latinLnBrk="0" hangingPunct="1">
        <a:spcBef>
          <a:spcPct val="20000"/>
        </a:spcBef>
        <a:buFont typeface="Arial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342900" rtl="0" eaLnBrk="1" latinLnBrk="0" hangingPunct="1">
        <a:spcBef>
          <a:spcPct val="20000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3429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microsoft.com/office/2007/relationships/hdphoto" Target="../media/hdphoto1.wdp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1E59-7975-43F2-91B2-066C8BA01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874583"/>
            <a:ext cx="5829300" cy="1101725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br>
              <a:rPr lang="en-US" sz="4400" b="1" dirty="0"/>
            </a:br>
            <a:r>
              <a:rPr lang="en-US" sz="4400" b="1" dirty="0"/>
              <a:t>Trendspotting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1600" b="1" dirty="0"/>
            </a:br>
            <a:r>
              <a:rPr lang="en-US" sz="1600" b="1" dirty="0"/>
              <a:t>Douglas </a:t>
            </a:r>
            <a:r>
              <a:rPr lang="en-US" sz="1600" b="1" dirty="0" err="1"/>
              <a:t>Rutzen</a:t>
            </a:r>
            <a:br>
              <a:rPr lang="en-US" sz="1600" b="1" dirty="0"/>
            </a:br>
            <a:r>
              <a:rPr lang="en-US" sz="1600" b="1" dirty="0"/>
              <a:t>President and CEO</a:t>
            </a:r>
            <a:br>
              <a:rPr lang="en-US" sz="1600" b="1" dirty="0"/>
            </a:br>
            <a:r>
              <a:rPr lang="en-US" sz="1600" b="1" dirty="0"/>
              <a:t>www.icnl.org</a:t>
            </a:r>
          </a:p>
        </p:txBody>
      </p:sp>
    </p:spTree>
    <p:extLst>
      <p:ext uri="{BB962C8B-B14F-4D97-AF65-F5344CB8AC3E}">
        <p14:creationId xmlns:p14="http://schemas.microsoft.com/office/powerpoint/2010/main" val="62348573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B17772A-7710-4000-975B-9CA0A028006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134" r="6720"/>
          <a:stretch/>
        </p:blipFill>
        <p:spPr>
          <a:xfrm>
            <a:off x="1868558" y="899009"/>
            <a:ext cx="3008242" cy="4244490"/>
          </a:xfrm>
          <a:prstGeom prst="rect">
            <a:avLst/>
          </a:prstGeom>
        </p:spPr>
      </p:pic>
      <p:sp>
        <p:nvSpPr>
          <p:cNvPr id="7" name="Title 6">
            <a:extLst>
              <a:ext uri="{FF2B5EF4-FFF2-40B4-BE49-F238E27FC236}">
                <a16:creationId xmlns:a16="http://schemas.microsoft.com/office/drawing/2014/main" id="{83E58246-0FED-4619-8C4F-15D1E0C8AD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  </a:t>
            </a:r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A635638F-DBDB-4365-BF93-7813F84B0A2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0" y="205409"/>
            <a:ext cx="6858000" cy="41744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dirty="0"/>
              <a:t>      </a:t>
            </a:r>
            <a:r>
              <a:rPr lang="en-US" b="1" dirty="0">
                <a:solidFill>
                  <a:schemeClr val="accent3"/>
                </a:solidFill>
                <a:latin typeface="+mj-lt"/>
              </a:rPr>
              <a:t>Guarding against Foreign Interference </a:t>
            </a:r>
          </a:p>
        </p:txBody>
      </p:sp>
    </p:spTree>
    <p:extLst>
      <p:ext uri="{BB962C8B-B14F-4D97-AF65-F5344CB8AC3E}">
        <p14:creationId xmlns:p14="http://schemas.microsoft.com/office/powerpoint/2010/main" val="10734286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8B025EBB-1308-4FA9-B360-B98309EBF031}"/>
              </a:ext>
            </a:extLst>
          </p:cNvPr>
          <p:cNvSpPr/>
          <p:nvPr/>
        </p:nvSpPr>
        <p:spPr>
          <a:xfrm>
            <a:off x="79513" y="148045"/>
            <a:ext cx="685799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+mj-lt"/>
              </a:rPr>
              <a:t>Foreign Agent Fiasco: Congress Swings at Manafort, Hits Environmentalists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8617E1A-2C16-45F7-A0A6-656DBD577F81}"/>
              </a:ext>
            </a:extLst>
          </p:cNvPr>
          <p:cNvSpPr txBox="1"/>
          <p:nvPr/>
        </p:nvSpPr>
        <p:spPr>
          <a:xfrm>
            <a:off x="0" y="897572"/>
            <a:ext cx="265043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September 20, 2018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62CB10A-F37B-4E23-95BA-8366D173AED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2156" y="1848212"/>
            <a:ext cx="3829050" cy="28623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19053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3667" name="Picture 3">
            <a:extLst>
              <a:ext uri="{FF2B5EF4-FFF2-40B4-BE49-F238E27FC236}">
                <a16:creationId xmlns:a16="http://schemas.microsoft.com/office/drawing/2014/main" id="{7290D509-3425-415F-9292-D3FE26C0D5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59" y="0"/>
            <a:ext cx="5589619" cy="514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7443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D35A559-09B8-4087-9758-3F8F281D69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7334" y="993914"/>
            <a:ext cx="5371298" cy="3428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29656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3A1E59-7975-43F2-91B2-066C8BA0169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4350" y="1874583"/>
            <a:ext cx="5829300" cy="1101725"/>
          </a:xfrm>
        </p:spPr>
        <p:txBody>
          <a:bodyPr>
            <a:normAutofit fontScale="90000"/>
          </a:bodyPr>
          <a:lstStyle/>
          <a:p>
            <a:br>
              <a:rPr lang="en-US" sz="3600" b="1" dirty="0"/>
            </a:br>
            <a:br>
              <a:rPr lang="en-US" sz="3600" b="1" dirty="0"/>
            </a:br>
            <a:br>
              <a:rPr lang="en-US" sz="4400" b="1" dirty="0"/>
            </a:br>
            <a:r>
              <a:rPr lang="en-US" sz="4400" b="1" dirty="0"/>
              <a:t>Trendspotting</a:t>
            </a:r>
            <a:br>
              <a:rPr lang="en-US" sz="3600" b="1" dirty="0"/>
            </a:br>
            <a:br>
              <a:rPr lang="en-US" sz="3600" b="1" dirty="0"/>
            </a:br>
            <a:br>
              <a:rPr lang="en-US" sz="3600" b="1" dirty="0"/>
            </a:br>
            <a:br>
              <a:rPr lang="en-US" sz="1600" b="1" dirty="0"/>
            </a:br>
            <a:r>
              <a:rPr lang="en-US" sz="1600" b="1" dirty="0"/>
              <a:t>Douglas </a:t>
            </a:r>
            <a:r>
              <a:rPr lang="en-US" sz="1600" b="1" dirty="0" err="1"/>
              <a:t>Rutzen</a:t>
            </a:r>
            <a:br>
              <a:rPr lang="en-US" sz="1600" b="1" dirty="0"/>
            </a:br>
            <a:r>
              <a:rPr lang="en-US" sz="1600" b="1" dirty="0"/>
              <a:t>President and CEO</a:t>
            </a:r>
            <a:br>
              <a:rPr lang="en-US" sz="1600" b="1" dirty="0"/>
            </a:br>
            <a:r>
              <a:rPr lang="en-US" sz="1600" b="1" dirty="0"/>
              <a:t>www.icnl.org</a:t>
            </a:r>
          </a:p>
        </p:txBody>
      </p:sp>
    </p:spTree>
    <p:extLst>
      <p:ext uri="{BB962C8B-B14F-4D97-AF65-F5344CB8AC3E}">
        <p14:creationId xmlns:p14="http://schemas.microsoft.com/office/powerpoint/2010/main" val="15867263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F49A4AC-9FAC-4681-89B5-E009B726555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8181" y="9891"/>
            <a:ext cx="3961638" cy="5123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88066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9E807F2-33B3-44C3-9AF4-FBF57BC22F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4329" r="3581"/>
          <a:stretch/>
        </p:blipFill>
        <p:spPr>
          <a:xfrm>
            <a:off x="0" y="1623848"/>
            <a:ext cx="6858001" cy="2539442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0142750E-70E4-4B61-AB99-67960477E75C}"/>
              </a:ext>
            </a:extLst>
          </p:cNvPr>
          <p:cNvSpPr/>
          <p:nvPr/>
        </p:nvSpPr>
        <p:spPr>
          <a:xfrm>
            <a:off x="0" y="1355862"/>
            <a:ext cx="6949440" cy="346249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defRPr sz="2000" b="1" i="0" u="none" strike="noStrike" kern="1200" cap="all" spc="100" normalizeH="0" baseline="0">
                <a:solidFill>
                  <a:srgbClr val="016F87"/>
                </a:solidFill>
                <a:latin typeface="+mj-lt"/>
                <a:ea typeface="+mn-ea"/>
                <a:cs typeface="+mn-cs"/>
              </a:defRPr>
            </a:pPr>
            <a:r>
              <a:rPr lang="en-US" sz="1650" dirty="0">
                <a:solidFill>
                  <a:schemeClr val="accent1"/>
                </a:solidFill>
                <a:latin typeface="+mj-lt"/>
              </a:rPr>
              <a:t>Countries with restrictive initiatives since 2012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5304FBD-56ED-441B-9B96-FDB7691954CB}"/>
              </a:ext>
            </a:extLst>
          </p:cNvPr>
          <p:cNvCxnSpPr/>
          <p:nvPr/>
        </p:nvCxnSpPr>
        <p:spPr>
          <a:xfrm>
            <a:off x="-1" y="1702111"/>
            <a:ext cx="6858001" cy="0"/>
          </a:xfrm>
          <a:prstGeom prst="line">
            <a:avLst/>
          </a:prstGeom>
          <a:ln>
            <a:solidFill>
              <a:schemeClr val="accent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217977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>
            <a:extLst>
              <a:ext uri="{FF2B5EF4-FFF2-40B4-BE49-F238E27FC236}">
                <a16:creationId xmlns:a16="http://schemas.microsoft.com/office/drawing/2014/main" id="{84AECAB0-F9D5-4879-8FF6-2103E611BC9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505574072"/>
              </p:ext>
            </p:extLst>
          </p:nvPr>
        </p:nvGraphicFramePr>
        <p:xfrm>
          <a:off x="0" y="1048512"/>
          <a:ext cx="6858000" cy="34869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9154201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Image result for putin artificial intelligence">
            <a:extLst>
              <a:ext uri="{FF2B5EF4-FFF2-40B4-BE49-F238E27FC236}">
                <a16:creationId xmlns:a16="http://schemas.microsoft.com/office/drawing/2014/main" id="{3ECA4132-693B-4F9B-9FA5-E118310408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750"/>
            <a:ext cx="685800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76745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A325E3D-6F06-43C6-91BE-294561A4AE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9063"/>
            <a:ext cx="6858000" cy="4526674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78E526A-E087-44F5-93CC-0E3C2121E3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1539"/>
          <a:stretch/>
        </p:blipFill>
        <p:spPr>
          <a:xfrm>
            <a:off x="-1" y="-1"/>
            <a:ext cx="6857999" cy="128168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08D5477C-DC4B-41A5-8A44-4F4EAFD3FF0E}"/>
              </a:ext>
            </a:extLst>
          </p:cNvPr>
          <p:cNvSpPr/>
          <p:nvPr/>
        </p:nvSpPr>
        <p:spPr>
          <a:xfrm>
            <a:off x="0" y="4615038"/>
            <a:ext cx="6857999" cy="523220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r>
              <a:rPr lang="en-US" sz="1400" b="1" dirty="0">
                <a:solidFill>
                  <a:schemeClr val="bg1">
                    <a:lumMod val="75000"/>
                    <a:lumOff val="25000"/>
                  </a:schemeClr>
                </a:solidFill>
                <a:latin typeface="Arial Narrow" panose="020B0606020202030204" pitchFamily="34" charset="0"/>
              </a:rPr>
              <a:t>A Congolese woman uses an iris scanner for biometric identification to receive food in Uganda, under the new WFP procedures. </a:t>
            </a:r>
          </a:p>
        </p:txBody>
      </p:sp>
    </p:spTree>
    <p:extLst>
      <p:ext uri="{BB962C8B-B14F-4D97-AF65-F5344CB8AC3E}">
        <p14:creationId xmlns:p14="http://schemas.microsoft.com/office/powerpoint/2010/main" val="7598914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7BB6D76-EB35-4F17-A0EA-E0DAAA0A09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034224"/>
            <a:ext cx="6858001" cy="308667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72E064E-DFC1-4DB0-BF0D-17012636C2A0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2046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9630" y="1302765"/>
            <a:ext cx="5594034" cy="266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527664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A7EF7FEE-111D-4C8E-8F57-CE19EE5BA90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6021" y="797770"/>
            <a:ext cx="4483583" cy="35479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58833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B4CFEF34-3E16-44CF-B6FA-A08AFD0A87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648" y="1791015"/>
            <a:ext cx="5169408" cy="322428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0D56C54C-772D-427A-9789-7DA74FA29262}"/>
              </a:ext>
            </a:extLst>
          </p:cNvPr>
          <p:cNvSpPr/>
          <p:nvPr/>
        </p:nvSpPr>
        <p:spPr>
          <a:xfrm>
            <a:off x="86627" y="129388"/>
            <a:ext cx="64495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chemeClr val="accent3"/>
                </a:solidFill>
                <a:latin typeface="+mj-lt"/>
              </a:rPr>
              <a:t>Intelligence officials warn that China could access your Grindr profile following $245m buyout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1B7B10-177A-4190-8D72-98343FF7C469}"/>
              </a:ext>
            </a:extLst>
          </p:cNvPr>
          <p:cNvSpPr txBox="1"/>
          <p:nvPr/>
        </p:nvSpPr>
        <p:spPr>
          <a:xfrm>
            <a:off x="86627" y="1351636"/>
            <a:ext cx="18036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January 17, 2018</a:t>
            </a:r>
          </a:p>
        </p:txBody>
      </p:sp>
    </p:spTree>
    <p:extLst>
      <p:ext uri="{BB962C8B-B14F-4D97-AF65-F5344CB8AC3E}">
        <p14:creationId xmlns:p14="http://schemas.microsoft.com/office/powerpoint/2010/main" val="1875626304"/>
      </p:ext>
    </p:extLst>
  </p:cSld>
  <p:clrMapOvr>
    <a:masterClrMapping/>
  </p:clrMapOvr>
</p:sld>
</file>

<file path=ppt/theme/theme1.xml><?xml version="1.0" encoding="utf-8"?>
<a:theme xmlns:a="http://schemas.openxmlformats.org/drawingml/2006/main" name="ICNLdark">
  <a:themeElements>
    <a:clrScheme name="ICNL">
      <a:dk1>
        <a:sysClr val="windowText" lastClr="000000"/>
      </a:dk1>
      <a:lt1>
        <a:sysClr val="window" lastClr="FFFFFF"/>
      </a:lt1>
      <a:dk2>
        <a:srgbClr val="1F497D"/>
      </a:dk2>
      <a:lt2>
        <a:srgbClr val="17B1D4"/>
      </a:lt2>
      <a:accent1>
        <a:srgbClr val="016F87"/>
      </a:accent1>
      <a:accent2>
        <a:srgbClr val="D68136"/>
      </a:accent2>
      <a:accent3>
        <a:srgbClr val="FFA454"/>
      </a:accent3>
      <a:accent4>
        <a:srgbClr val="BA3214"/>
      </a:accent4>
      <a:accent5>
        <a:srgbClr val="069E91"/>
      </a:accent5>
      <a:accent6>
        <a:srgbClr val="941043"/>
      </a:accent6>
      <a:hlink>
        <a:srgbClr val="D78136"/>
      </a:hlink>
      <a:folHlink>
        <a:srgbClr val="0E6F87"/>
      </a:folHlink>
    </a:clrScheme>
    <a:fontScheme name="Test">
      <a:majorFont>
        <a:latin typeface="Montserrat"/>
        <a:ea typeface=""/>
        <a:cs typeface=""/>
      </a:majorFont>
      <a:minorFont>
        <a:latin typeface="Vollkor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7D3A1D4E-D828-4BB2-9654-5344500A2A3C}" vid="{D49A319D-E477-4798-9F4C-63C44DE3E8E8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ICNL Dark Standard</Template>
  <TotalTime>408</TotalTime>
  <Words>147</Words>
  <Application>Microsoft Office PowerPoint</Application>
  <PresentationFormat>Custom</PresentationFormat>
  <Paragraphs>21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Montserrat Light</vt:lpstr>
      <vt:lpstr>Arial Narrow</vt:lpstr>
      <vt:lpstr>Arial</vt:lpstr>
      <vt:lpstr>Times New Roman</vt:lpstr>
      <vt:lpstr>Montserrat</vt:lpstr>
      <vt:lpstr>Lato Light</vt:lpstr>
      <vt:lpstr>Calibri</vt:lpstr>
      <vt:lpstr>Vollkorn</vt:lpstr>
      <vt:lpstr>ICNLdark</vt:lpstr>
      <vt:lpstr>   Trendspotting    Douglas Rutzen President and CEO www.icnl.org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PowerPoint Presentation</vt:lpstr>
      <vt:lpstr>PowerPoint Presentation</vt:lpstr>
      <vt:lpstr>   Trendspotting    Douglas Rutzen President and CEO www.icnl.org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Alexandra DeBlock</dc:creator>
  <cp:lastModifiedBy>Morna Welsh</cp:lastModifiedBy>
  <cp:revision>31</cp:revision>
  <dcterms:created xsi:type="dcterms:W3CDTF">2018-11-19T22:42:55Z</dcterms:created>
  <dcterms:modified xsi:type="dcterms:W3CDTF">2018-12-06T14:43:05Z</dcterms:modified>
</cp:coreProperties>
</file>