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  <p:sldMasterId id="2147483660" r:id="rId2"/>
    <p:sldMasterId id="2147483662" r:id="rId3"/>
    <p:sldMasterId id="2147483704" r:id="rId4"/>
    <p:sldMasterId id="2147483716" r:id="rId5"/>
    <p:sldMasterId id="2147483728" r:id="rId6"/>
  </p:sldMasterIdLst>
  <p:notesMasterIdLst>
    <p:notesMasterId r:id="rId14"/>
  </p:notesMasterIdLst>
  <p:handoutMasterIdLst>
    <p:handoutMasterId r:id="rId15"/>
  </p:handoutMasterIdLst>
  <p:sldIdLst>
    <p:sldId id="318" r:id="rId7"/>
    <p:sldId id="319" r:id="rId8"/>
    <p:sldId id="320" r:id="rId9"/>
    <p:sldId id="321" r:id="rId10"/>
    <p:sldId id="322" r:id="rId11"/>
    <p:sldId id="323" r:id="rId12"/>
    <p:sldId id="324" r:id="rId13"/>
  </p:sldIdLst>
  <p:sldSz cx="9144000" cy="5143500" type="screen16x9"/>
  <p:notesSz cx="6858000" cy="9926638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8" userDrawn="1">
          <p15:clr>
            <a:srgbClr val="A4A3A4"/>
          </p15:clr>
        </p15:guide>
        <p15:guide id="2" orient="horz" pos="486" userDrawn="1">
          <p15:clr>
            <a:srgbClr val="A4A3A4"/>
          </p15:clr>
        </p15:guide>
        <p15:guide id="3" pos="5661">
          <p15:clr>
            <a:srgbClr val="A4A3A4"/>
          </p15:clr>
        </p15:guide>
        <p15:guide id="4" pos="4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rriet Lindblom Strandberg" initials="HLS" lastIdx="0" clrIdx="0"/>
  <p:cmAuthor id="1" name="Viveka Carlestam" initials="VC" lastIdx="0" clrIdx="1">
    <p:extLst>
      <p:ext uri="{19B8F6BF-5375-455C-9EA6-DF929625EA0E}">
        <p15:presenceInfo xmlns:p15="http://schemas.microsoft.com/office/powerpoint/2012/main" userId="S-1-5-21-486281199-2915098539-2450260478-202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AE"/>
    <a:srgbClr val="C50E1F"/>
    <a:srgbClr val="A8B200"/>
    <a:srgbClr val="D8D500"/>
    <a:srgbClr val="FABB00"/>
    <a:srgbClr val="DF8400"/>
    <a:srgbClr val="50BDCB"/>
    <a:srgbClr val="AA4984"/>
    <a:srgbClr val="D395BE"/>
    <a:srgbClr val="DD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67772" autoAdjust="0"/>
  </p:normalViewPr>
  <p:slideViewPr>
    <p:cSldViewPr snapToObjects="1">
      <p:cViewPr varScale="1">
        <p:scale>
          <a:sx n="102" d="100"/>
          <a:sy n="102" d="100"/>
        </p:scale>
        <p:origin x="1482" y="126"/>
      </p:cViewPr>
      <p:guideLst>
        <p:guide orient="horz" pos="78"/>
        <p:guide orient="horz" pos="486"/>
        <p:guide pos="5661"/>
        <p:guide pos="409"/>
      </p:guideLst>
    </p:cSldViewPr>
  </p:slideViewPr>
  <p:outlineViewPr>
    <p:cViewPr>
      <p:scale>
        <a:sx n="33" d="100"/>
        <a:sy n="33" d="100"/>
      </p:scale>
      <p:origin x="0" y="-182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65" d="100"/>
          <a:sy n="65" d="100"/>
        </p:scale>
        <p:origin x="350" y="67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D48B739-AFBB-4FE8-A9F4-7DCE886ADDE0}" type="datetime1">
              <a:rPr lang="en-GB"/>
              <a:pPr/>
              <a:t>06/12/2018</a:t>
            </a:fld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8BB271E-4295-41DF-83E0-8A6B804000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487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DD2B317-4448-4752-BCAE-FDF127A53325}" type="datetime1">
              <a:rPr lang="en-GB"/>
              <a:pPr/>
              <a:t>06/12/2018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650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Klicka här för att ändra format på bakgrundstexten</a:t>
            </a:r>
          </a:p>
          <a:p>
            <a:pPr lvl="1"/>
            <a:r>
              <a:rPr lang="en-GB"/>
              <a:t>Nivå två</a:t>
            </a:r>
          </a:p>
          <a:p>
            <a:pPr lvl="2"/>
            <a:r>
              <a:rPr lang="en-GB"/>
              <a:t>Nivå tre</a:t>
            </a:r>
          </a:p>
          <a:p>
            <a:pPr lvl="3"/>
            <a:r>
              <a:rPr lang="en-GB"/>
              <a:t>Nivå fyra</a:t>
            </a:r>
          </a:p>
          <a:p>
            <a:pPr lvl="4"/>
            <a:r>
              <a:rPr lang="en-GB"/>
              <a:t>Nivå fem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2BF1FE6-CF84-4D99-9878-1898979F68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94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F1FE6-CF84-4D99-9878-1898979F68D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797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F1FE6-CF84-4D99-9878-1898979F68D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696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/>
          <p:nvPr/>
        </p:nvSpPr>
        <p:spPr>
          <a:xfrm>
            <a:off x="0" y="158416"/>
            <a:ext cx="1905000" cy="85725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6000"/>
            <a:ext cx="7239000" cy="792000"/>
          </a:xfrm>
          <a:prstGeom prst="rect">
            <a:avLst/>
          </a:prstGeom>
          <a:solidFill>
            <a:srgbClr val="B3AB6F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pic>
        <p:nvPicPr>
          <p:cNvPr id="185353" name="Bildobjekt 15" descr="SIDABLAC.EPS"/>
          <p:cNvPicPr>
            <a:picLocks noChangeAspect="1"/>
          </p:cNvPicPr>
          <p:nvPr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346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5347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Rektangel 10"/>
          <p:cNvSpPr/>
          <p:nvPr/>
        </p:nvSpPr>
        <p:spPr>
          <a:xfrm>
            <a:off x="0" y="0"/>
            <a:ext cx="9144000" cy="216000"/>
          </a:xfrm>
          <a:prstGeom prst="rect">
            <a:avLst/>
          </a:prstGeom>
          <a:solidFill>
            <a:srgbClr val="C7C2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2738"/>
            <a:ext cx="7239000" cy="792000"/>
          </a:xfrm>
          <a:prstGeom prst="rect">
            <a:avLst/>
          </a:prstGeom>
          <a:solidFill>
            <a:srgbClr val="AA4984">
              <a:alpha val="90195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D395BE">
              <a:alpha val="78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3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28600"/>
            <a:ext cx="7239000" cy="1143000"/>
          </a:xfrm>
          <a:prstGeom prst="rect">
            <a:avLst/>
          </a:prstGeom>
          <a:solidFill>
            <a:srgbClr val="AA4984">
              <a:alpha val="90195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9442" name="Platshållare för text 2"/>
          <p:cNvSpPr>
            <a:spLocks noGrp="1"/>
          </p:cNvSpPr>
          <p:nvPr>
            <p:ph type="subTitle" idx="1"/>
          </p:nvPr>
        </p:nvSpPr>
        <p:spPr>
          <a:xfrm>
            <a:off x="2298701" y="835819"/>
            <a:ext cx="6613525" cy="442913"/>
          </a:xfrm>
          <a:prstGeom prst="rect">
            <a:avLst/>
          </a:prstGeo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/>
              <a:t>Klicka här för att ändra format på underrubrik i bakgrunden</a:t>
            </a:r>
          </a:p>
        </p:txBody>
      </p:sp>
      <p:sp>
        <p:nvSpPr>
          <p:cNvPr id="189443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291704"/>
            <a:ext cx="6616700" cy="54411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GB"/>
              <a:t>Klicka här för att ändra format</a:t>
            </a: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D395BE">
              <a:alpha val="78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40628" y="1017576"/>
            <a:ext cx="8903372" cy="412592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7445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30238" y="1221581"/>
            <a:ext cx="3797300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21238" y="1221581"/>
            <a:ext cx="3776662" cy="30789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b_Rubrikbil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/>
          <p:nvPr/>
        </p:nvSpPr>
        <p:spPr>
          <a:xfrm>
            <a:off x="0" y="158416"/>
            <a:ext cx="1905000" cy="85725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158416"/>
            <a:ext cx="7239000" cy="857250"/>
          </a:xfrm>
          <a:prstGeom prst="rect">
            <a:avLst/>
          </a:prstGeom>
          <a:solidFill>
            <a:srgbClr val="B3AB6F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pic>
        <p:nvPicPr>
          <p:cNvPr id="185353" name="Bildobjekt 15" descr="SIDABLAC.EPS"/>
          <p:cNvPicPr>
            <a:picLocks noChangeAspect="1"/>
          </p:cNvPicPr>
          <p:nvPr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346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5347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Rektangel 10"/>
          <p:cNvSpPr/>
          <p:nvPr/>
        </p:nvSpPr>
        <p:spPr>
          <a:xfrm>
            <a:off x="0" y="0"/>
            <a:ext cx="9144000" cy="216000"/>
          </a:xfrm>
          <a:prstGeom prst="rect">
            <a:avLst/>
          </a:prstGeom>
          <a:solidFill>
            <a:srgbClr val="C7C2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40628" y="1017576"/>
            <a:ext cx="8903372" cy="412592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2122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2738"/>
            <a:ext cx="7239000" cy="792000"/>
          </a:xfrm>
          <a:prstGeom prst="rect">
            <a:avLst/>
          </a:prstGeom>
          <a:solidFill>
            <a:srgbClr val="5E676C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949A9E">
              <a:alpha val="7882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30238" y="1221581"/>
            <a:ext cx="3797300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21238" y="1221581"/>
            <a:ext cx="3776662" cy="30789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637200">
              <a:defRPr/>
            </a:lvl3pPr>
            <a:lvl4pPr marL="817200">
              <a:defRPr/>
            </a:lvl4pPr>
            <a:lvl5pPr marL="1108800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1348"/>
            <a:ext cx="7239000" cy="792000"/>
          </a:xfrm>
          <a:prstGeom prst="rect">
            <a:avLst/>
          </a:prstGeom>
          <a:solidFill>
            <a:srgbClr val="0090AE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50BDCB">
              <a:alpha val="7882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30238" y="1221581"/>
            <a:ext cx="3797300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21238" y="1221581"/>
            <a:ext cx="3776662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2738"/>
            <a:ext cx="7239000" cy="792000"/>
          </a:xfrm>
          <a:prstGeom prst="rect">
            <a:avLst/>
          </a:prstGeom>
          <a:solidFill>
            <a:srgbClr val="DF8400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FABB00">
              <a:alpha val="7882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630238" y="1221600"/>
            <a:ext cx="3780000" cy="307893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821238" y="1221600"/>
            <a:ext cx="3780000" cy="307893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30238" y="1221581"/>
            <a:ext cx="3797300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21238" y="1221581"/>
            <a:ext cx="3776662" cy="30789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905000" y="211348"/>
            <a:ext cx="7239000" cy="792000"/>
          </a:xfrm>
          <a:prstGeom prst="rect">
            <a:avLst/>
          </a:prstGeom>
          <a:solidFill>
            <a:srgbClr val="A8B200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0" y="228600"/>
            <a:ext cx="1854200" cy="1143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GB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D8D500">
              <a:alpha val="78824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8" name="Bildobjekt 15" descr="SIDABLAC.EPS"/>
          <p:cNvPicPr>
            <a:picLocks noChangeAspect="1"/>
          </p:cNvPicPr>
          <p:nvPr userDrawn="1"/>
        </p:nvPicPr>
        <p:blipFill>
          <a:blip r:embed="rId2"/>
          <a:srcRect b="1680"/>
          <a:stretch>
            <a:fillRect/>
          </a:stretch>
        </p:blipFill>
        <p:spPr bwMode="auto">
          <a:xfrm>
            <a:off x="240628" y="380341"/>
            <a:ext cx="1498677" cy="536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tshållare för text 2"/>
          <p:cNvSpPr>
            <a:spLocks noGrp="1"/>
          </p:cNvSpPr>
          <p:nvPr>
            <p:ph type="subTitle" idx="1"/>
          </p:nvPr>
        </p:nvSpPr>
        <p:spPr>
          <a:xfrm>
            <a:off x="2301875" y="722764"/>
            <a:ext cx="6613525" cy="264661"/>
          </a:xfrm>
        </p:spPr>
        <p:txBody>
          <a:bodyPr/>
          <a:lstStyle>
            <a:lvl1pPr>
              <a:buFont typeface="Arial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Platshållare för rubrik 1"/>
          <p:cNvSpPr>
            <a:spLocks noGrp="1"/>
          </p:cNvSpPr>
          <p:nvPr>
            <p:ph type="ctrTitle"/>
          </p:nvPr>
        </p:nvSpPr>
        <p:spPr>
          <a:xfrm>
            <a:off x="2298700" y="178649"/>
            <a:ext cx="6616700" cy="54411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905000" y="1008000"/>
            <a:ext cx="7239000" cy="4125924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30238" y="1221581"/>
            <a:ext cx="3797300" cy="307895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21238" y="1221581"/>
            <a:ext cx="3776662" cy="307895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11956"/>
            <a:ext cx="7967662" cy="663179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1128713"/>
            <a:ext cx="8229600" cy="317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02438" y="411957"/>
            <a:ext cx="2057400" cy="3888581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30238" y="411957"/>
            <a:ext cx="6019800" cy="38885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B3AB6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4322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84323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  <p:pic>
        <p:nvPicPr>
          <p:cNvPr id="184327" name="Bildobjekt 16" descr="SIDAWHIT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C7C29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740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marL="0" indent="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171450" indent="-168275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</a:defRPr>
      </a:lvl2pPr>
      <a:lvl3pPr marL="2797175" indent="-103188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2976563" indent="60325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3267075" indent="-5080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3724275" indent="-5080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4181475" indent="-5080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4638675" indent="-5080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5095875" indent="-50800" algn="l" defTabSz="457200" rtl="0" eaLnBrk="1" fontAlgn="base" hangingPunct="1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AA4984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D395BE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Bildobjekt 16" descr="SIDAWHIT.EPS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41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171450" indent="-16827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2pPr>
      <a:lvl3pPr marL="276225" indent="-103188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509588" indent="6032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8016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2588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17160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1732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26304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5E676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949A9E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Bildobjekt 16" descr="SIDAWHIT.EPS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171450" indent="-16827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2pPr>
      <a:lvl3pPr marL="276225" indent="-103188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509588" indent="6032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4pPr>
      <a:lvl5pPr marL="8016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5pPr>
      <a:lvl6pPr marL="12588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6pPr>
      <a:lvl7pPr marL="17160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7pPr>
      <a:lvl8pPr marL="21732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8pPr>
      <a:lvl9pPr marL="26304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0090AE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50BDC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Bildobjekt 16" descr="SIDAWHIT.EPS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171450" indent="-16827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2pPr>
      <a:lvl3pPr marL="276225" indent="-103188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509588" indent="6032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4pPr>
      <a:lvl5pPr marL="8016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5pPr>
      <a:lvl6pPr marL="12588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6pPr>
      <a:lvl7pPr marL="17160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7pPr>
      <a:lvl8pPr marL="21732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8pPr>
      <a:lvl9pPr marL="26304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DF84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FABB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Bildobjekt 16" descr="SIDAWHIT.EPS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171450" indent="-16827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2pPr>
      <a:lvl3pPr marL="276225" indent="-103188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509588" indent="6032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4pPr>
      <a:lvl5pPr marL="8016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5pPr>
      <a:lvl6pPr marL="12588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6pPr>
      <a:lvl7pPr marL="17160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7pPr>
      <a:lvl8pPr marL="21732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8pPr>
      <a:lvl9pPr marL="26304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0" y="4572000"/>
            <a:ext cx="9144000" cy="577454"/>
          </a:xfrm>
          <a:prstGeom prst="rect">
            <a:avLst/>
          </a:prstGeom>
          <a:solidFill>
            <a:srgbClr val="A8B2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0" y="4412457"/>
            <a:ext cx="9144000" cy="159544"/>
          </a:xfrm>
          <a:prstGeom prst="rect">
            <a:avLst/>
          </a:prstGeom>
          <a:solidFill>
            <a:srgbClr val="D8D5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v-SE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Bildobjekt 16" descr="SIDAWHIT.EPS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14534" y="4643638"/>
            <a:ext cx="1198942" cy="4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30238" y="324395"/>
            <a:ext cx="8229600" cy="66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630238" y="1128713"/>
            <a:ext cx="82296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 Klicka här för att ändra format på bakgrundstexten</a:t>
            </a:r>
          </a:p>
          <a:p>
            <a:pPr lvl="1"/>
            <a:r>
              <a:rPr lang="sv-SE" dirty="0"/>
              <a:t> Nivå två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pitchFamily="34" charset="-128"/>
        </a:defRPr>
      </a:lvl9pPr>
    </p:titleStyle>
    <p:bodyStyle>
      <a:lvl1pPr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171450" indent="-16827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2pPr>
      <a:lvl3pPr marL="276225" indent="-103188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509588" indent="60325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rgbClr val="000000"/>
          </a:solidFill>
          <a:latin typeface="+mn-lt"/>
          <a:ea typeface="+mn-ea"/>
        </a:defRPr>
      </a:lvl4pPr>
      <a:lvl5pPr marL="8016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5pPr>
      <a:lvl6pPr marL="12588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6pPr>
      <a:lvl7pPr marL="17160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7pPr>
      <a:lvl8pPr marL="21732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8pPr>
      <a:lvl9pPr marL="2630488" indent="-50800" algn="l" defTabSz="457200" rtl="0" eaLnBrk="0" fontAlgn="base" hangingPunct="0">
        <a:spcBef>
          <a:spcPct val="25000"/>
        </a:spcBef>
        <a:spcAft>
          <a:spcPct val="0"/>
        </a:spcAft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5D79C-13AB-4714-BE7D-1335E004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report on Adaptive &amp; Learning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9C74C-9CEE-4475-BBAC-2B5C30571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Sida committed to this during last year´s IDG meeting November 2017.</a:t>
            </a:r>
          </a:p>
          <a:p>
            <a:r>
              <a:rPr lang="en-US" dirty="0"/>
              <a:t>We commissioned this learning paper to inspire ourselves (Sida civil society unit) and our CSO partners </a:t>
            </a:r>
          </a:p>
          <a:p>
            <a:r>
              <a:rPr lang="en-US" dirty="0"/>
              <a:t>Its a desk-study gathering five examples of multi-country programs using adaptive management </a:t>
            </a:r>
          </a:p>
          <a:p>
            <a:r>
              <a:rPr lang="en-US" dirty="0"/>
              <a:t>It focuses on CSOs</a:t>
            </a:r>
          </a:p>
        </p:txBody>
      </p:sp>
    </p:spTree>
    <p:extLst>
      <p:ext uri="{BB962C8B-B14F-4D97-AF65-F5344CB8AC3E}">
        <p14:creationId xmlns:p14="http://schemas.microsoft.com/office/powerpoint/2010/main" val="160222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181B-1A9B-4563-92C3-81E1A0B38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adaptive management?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E8097-252C-4E14-AC95-DEE3EEF59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Analysis-driven and flexible to allow for continuous learning and improvements to programs. </a:t>
            </a:r>
          </a:p>
          <a:p>
            <a:r>
              <a:rPr lang="en-US" dirty="0"/>
              <a:t>It´s an approach rather than a method. </a:t>
            </a:r>
          </a:p>
          <a:p>
            <a:r>
              <a:rPr lang="en-US" dirty="0"/>
              <a:t>It assumes that development is complex and uncertain – that it is non-linear. </a:t>
            </a:r>
          </a:p>
          <a:p>
            <a:r>
              <a:rPr lang="en-US" dirty="0"/>
              <a:t>Focuses on impact/results meaning that plans and activities not leading to desired results should not be continued</a:t>
            </a:r>
          </a:p>
        </p:txBody>
      </p:sp>
    </p:spTree>
    <p:extLst>
      <p:ext uri="{BB962C8B-B14F-4D97-AF65-F5344CB8AC3E}">
        <p14:creationId xmlns:p14="http://schemas.microsoft.com/office/powerpoint/2010/main" val="248594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82C-755A-4E2B-9B10-36AC2A3A2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5 cases have in common? 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9A744-B92F-4FDE-81BC-8BEA61CBA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PMEL</a:t>
            </a:r>
          </a:p>
          <a:p>
            <a:r>
              <a:rPr lang="en-US" sz="2000" dirty="0"/>
              <a:t>Foster an environment that encourages learning</a:t>
            </a:r>
          </a:p>
          <a:p>
            <a:r>
              <a:rPr lang="en-US" sz="2000" dirty="0"/>
              <a:t>Outcome focused on change</a:t>
            </a:r>
          </a:p>
          <a:p>
            <a:r>
              <a:rPr lang="en-US" sz="2000" dirty="0"/>
              <a:t>Simultaneously fulfill upward accountability (donor requirements) </a:t>
            </a:r>
          </a:p>
          <a:p>
            <a:r>
              <a:rPr lang="en-US" sz="2000" dirty="0"/>
              <a:t>Local ownership and locally driven change</a:t>
            </a:r>
          </a:p>
          <a:p>
            <a:r>
              <a:rPr lang="en-US" sz="2000" dirty="0"/>
              <a:t>Partnerships within local stakeholders to address locally defined problems </a:t>
            </a:r>
          </a:p>
        </p:txBody>
      </p:sp>
    </p:spTree>
    <p:extLst>
      <p:ext uri="{BB962C8B-B14F-4D97-AF65-F5344CB8AC3E}">
        <p14:creationId xmlns:p14="http://schemas.microsoft.com/office/powerpoint/2010/main" val="4097365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30799-DEDF-499F-8069-55D70712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Continue</a:t>
            </a:r>
            <a:r>
              <a:rPr lang="sv-SE" dirty="0"/>
              <a:t>;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E3B75-22D0-4923-BAC3-A990319F2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Mutual trust and patience between donor and implementing partner – openness for experimentation, success or possible failure. </a:t>
            </a:r>
          </a:p>
          <a:p>
            <a:r>
              <a:rPr lang="en-US" sz="2000" dirty="0"/>
              <a:t>No pre-determined outputs or activities. The results framework is incomplete at the beginning to allow the program to identify strategies, targets and methods along the way. </a:t>
            </a:r>
          </a:p>
          <a:p>
            <a:r>
              <a:rPr lang="en-US" sz="2000" dirty="0"/>
              <a:t>Incremental design of the programme by reflection and learning by doing. </a:t>
            </a:r>
          </a:p>
        </p:txBody>
      </p:sp>
    </p:spTree>
    <p:extLst>
      <p:ext uri="{BB962C8B-B14F-4D97-AF65-F5344CB8AC3E}">
        <p14:creationId xmlns:p14="http://schemas.microsoft.com/office/powerpoint/2010/main" val="1800765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60B6C-868F-405F-9DAC-4A56DB52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Continue</a:t>
            </a:r>
            <a:r>
              <a:rPr lang="sv-SE" dirty="0"/>
              <a:t>;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0EEF7-75E6-43E2-81FA-1354AB89A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Flexibility and a desire to learn. </a:t>
            </a:r>
          </a:p>
          <a:p>
            <a:r>
              <a:rPr lang="en-US" dirty="0"/>
              <a:t>Structured reflection and learning within programme teams and with partners to inform decision-making and programme adaptation.</a:t>
            </a:r>
          </a:p>
          <a:p>
            <a:r>
              <a:rPr lang="en-US" dirty="0"/>
              <a:t>Continuous ”strategy testing”</a:t>
            </a:r>
          </a:p>
          <a:p>
            <a:r>
              <a:rPr lang="en-US" dirty="0"/>
              <a:t>Flexible finance to allow for budget reallocations </a:t>
            </a:r>
          </a:p>
          <a:p>
            <a:r>
              <a:rPr lang="en-US" sz="2000" dirty="0"/>
              <a:t>Institutional</a:t>
            </a:r>
            <a:r>
              <a:rPr lang="en-US" dirty="0"/>
              <a:t> culture and staff capacities that embrace critical thinking, change and risk-taking</a:t>
            </a:r>
          </a:p>
        </p:txBody>
      </p:sp>
    </p:spTree>
    <p:extLst>
      <p:ext uri="{BB962C8B-B14F-4D97-AF65-F5344CB8AC3E}">
        <p14:creationId xmlns:p14="http://schemas.microsoft.com/office/powerpoint/2010/main" val="695878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7001-B3B1-41EB-9E57-69E90F322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donors and CSOs need to do to allow for adaptive management?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00D5F-3A0D-4009-857E-C16B76610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1075135"/>
            <a:ext cx="8229600" cy="3171825"/>
          </a:xfrm>
        </p:spPr>
        <p:txBody>
          <a:bodyPr/>
          <a:lstStyle/>
          <a:p>
            <a:r>
              <a:rPr lang="en-US" sz="2000" dirty="0"/>
              <a:t>A shift from current way of working to combine accountability with flexibility </a:t>
            </a:r>
          </a:p>
          <a:p>
            <a:r>
              <a:rPr lang="en-US" sz="2000" dirty="0"/>
              <a:t>Deep contextual understanding to enable AM -strategic local partners with deep knowledge and local ownership</a:t>
            </a:r>
          </a:p>
          <a:p>
            <a:r>
              <a:rPr lang="en-US" sz="2000" dirty="0"/>
              <a:t>PMEL </a:t>
            </a:r>
            <a:r>
              <a:rPr lang="en-US" sz="2000" u="sng" dirty="0"/>
              <a:t>Learning</a:t>
            </a:r>
            <a:r>
              <a:rPr lang="en-US" sz="2000" dirty="0"/>
              <a:t> is central</a:t>
            </a:r>
          </a:p>
          <a:p>
            <a:r>
              <a:rPr lang="en-US" sz="2000" dirty="0"/>
              <a:t>Funding flexibility </a:t>
            </a:r>
          </a:p>
          <a:p>
            <a:r>
              <a:rPr lang="en-US" sz="2000" dirty="0"/>
              <a:t>People matter – dynamic and brave staff/teams</a:t>
            </a:r>
          </a:p>
          <a:p>
            <a:r>
              <a:rPr lang="en-US" sz="2000" dirty="0"/>
              <a:t>Donor engagement</a:t>
            </a:r>
          </a:p>
        </p:txBody>
      </p:sp>
    </p:spTree>
    <p:extLst>
      <p:ext uri="{BB962C8B-B14F-4D97-AF65-F5344CB8AC3E}">
        <p14:creationId xmlns:p14="http://schemas.microsoft.com/office/powerpoint/2010/main" val="30438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8DE40-9264-44FF-9755-0F64F4FC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IDG take this issue one step further?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3C9EA-7B0E-4ACB-BF23-CAB1E8A2E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adaptive management desirable? </a:t>
            </a:r>
          </a:p>
          <a:p>
            <a:r>
              <a:rPr lang="en-US" dirty="0"/>
              <a:t>If so, what can be done to promote it? </a:t>
            </a:r>
          </a:p>
        </p:txBody>
      </p:sp>
    </p:spTree>
    <p:extLst>
      <p:ext uri="{BB962C8B-B14F-4D97-AF65-F5344CB8AC3E}">
        <p14:creationId xmlns:p14="http://schemas.microsoft.com/office/powerpoint/2010/main" val="9814599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ida olivgrön">
      <a:dk1>
        <a:srgbClr val="000000"/>
      </a:dk1>
      <a:lt1>
        <a:sysClr val="window" lastClr="FFFFFF"/>
      </a:lt1>
      <a:dk2>
        <a:srgbClr val="DCDCDC"/>
      </a:dk2>
      <a:lt2>
        <a:srgbClr val="B3B3B3"/>
      </a:lt2>
      <a:accent1>
        <a:srgbClr val="BFBB90"/>
      </a:accent1>
      <a:accent2>
        <a:srgbClr val="AAA468"/>
      </a:accent2>
      <a:accent3>
        <a:srgbClr val="F0EEDF"/>
      </a:accent3>
      <a:accent4>
        <a:srgbClr val="E4E1C7"/>
      </a:accent4>
      <a:accent5>
        <a:srgbClr val="879197"/>
      </a:accent5>
      <a:accent6>
        <a:srgbClr val="58646C"/>
      </a:accent6>
      <a:hlink>
        <a:srgbClr val="548DD4"/>
      </a:hlink>
      <a:folHlink>
        <a:srgbClr val="800080"/>
      </a:folHlink>
    </a:clrScheme>
    <a:fontScheme name="Sida Powerpoint mall_V6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 Powerpoint mall_V6 1">
        <a:dk1>
          <a:srgbClr val="000000"/>
        </a:dk1>
        <a:lt1>
          <a:srgbClr val="FFFFFF"/>
        </a:lt1>
        <a:dk2>
          <a:srgbClr val="61666B"/>
        </a:dk2>
        <a:lt2>
          <a:srgbClr val="954A81"/>
        </a:lt2>
        <a:accent1>
          <a:srgbClr val="AAB123"/>
        </a:accent1>
        <a:accent2>
          <a:srgbClr val="CA831B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B77617"/>
        </a:accent6>
        <a:hlink>
          <a:srgbClr val="008FAC"/>
        </a:hlink>
        <a:folHlink>
          <a:srgbClr val="AFAA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B58DE9D2-4F86-44CC-9E07-850E907BE365}"/>
    </a:ext>
  </a:extLst>
</a:theme>
</file>

<file path=ppt/theme/theme2.xml><?xml version="1.0" encoding="utf-8"?>
<a:theme xmlns:a="http://schemas.openxmlformats.org/drawingml/2006/main" name="Sida_3">
  <a:themeElements>
    <a:clrScheme name="Sida lila">
      <a:dk1>
        <a:srgbClr val="000000"/>
      </a:dk1>
      <a:lt1>
        <a:sysClr val="window" lastClr="FFFFFF"/>
      </a:lt1>
      <a:dk2>
        <a:srgbClr val="DCDCDC"/>
      </a:dk2>
      <a:lt2>
        <a:srgbClr val="B3B3B3"/>
      </a:lt2>
      <a:accent1>
        <a:srgbClr val="CD8EBF"/>
      </a:accent1>
      <a:accent2>
        <a:srgbClr val="A44C8A"/>
      </a:accent2>
      <a:accent3>
        <a:srgbClr val="ECDDED"/>
      </a:accent3>
      <a:accent4>
        <a:srgbClr val="DFC3DE"/>
      </a:accent4>
      <a:accent5>
        <a:srgbClr val="879197"/>
      </a:accent5>
      <a:accent6>
        <a:srgbClr val="58646C"/>
      </a:accent6>
      <a:hlink>
        <a:srgbClr val="548DD4"/>
      </a:hlink>
      <a:folHlink>
        <a:srgbClr val="800080"/>
      </a:folHlink>
    </a:clrScheme>
    <a:fontScheme name="Sida_Orang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_Orange 1">
        <a:dk1>
          <a:srgbClr val="000000"/>
        </a:dk1>
        <a:lt1>
          <a:srgbClr val="FFFFFF"/>
        </a:lt1>
        <a:dk2>
          <a:srgbClr val="61666B"/>
        </a:dk2>
        <a:lt2>
          <a:srgbClr val="AFAA72"/>
        </a:lt2>
        <a:accent1>
          <a:srgbClr val="AAB123"/>
        </a:accent1>
        <a:accent2>
          <a:srgbClr val="954A81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874274"/>
        </a:accent6>
        <a:hlink>
          <a:srgbClr val="008FAC"/>
        </a:hlink>
        <a:folHlink>
          <a:srgbClr val="CA83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05BA0599-55F6-4682-A1E6-6CAEBAB25F14}"/>
    </a:ext>
  </a:extLst>
</a:theme>
</file>

<file path=ppt/theme/theme3.xml><?xml version="1.0" encoding="utf-8"?>
<a:theme xmlns:a="http://schemas.openxmlformats.org/drawingml/2006/main" name="Sida_4">
  <a:themeElements>
    <a:clrScheme name="Sida Powerpoint mall_V6 1">
      <a:dk1>
        <a:srgbClr val="000000"/>
      </a:dk1>
      <a:lt1>
        <a:srgbClr val="FFFFFF"/>
      </a:lt1>
      <a:dk2>
        <a:srgbClr val="61666B"/>
      </a:dk2>
      <a:lt2>
        <a:srgbClr val="954A81"/>
      </a:lt2>
      <a:accent1>
        <a:srgbClr val="AAB123"/>
      </a:accent1>
      <a:accent2>
        <a:srgbClr val="CA831B"/>
      </a:accent2>
      <a:accent3>
        <a:srgbClr val="FFFFFF"/>
      </a:accent3>
      <a:accent4>
        <a:srgbClr val="000000"/>
      </a:accent4>
      <a:accent5>
        <a:srgbClr val="D2D5AC"/>
      </a:accent5>
      <a:accent6>
        <a:srgbClr val="B77617"/>
      </a:accent6>
      <a:hlink>
        <a:srgbClr val="008FAC"/>
      </a:hlink>
      <a:folHlink>
        <a:srgbClr val="AFAA72"/>
      </a:folHlink>
    </a:clrScheme>
    <a:fontScheme name="Sida_Blugree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_Blugreen 1">
        <a:dk1>
          <a:srgbClr val="000000"/>
        </a:dk1>
        <a:lt1>
          <a:srgbClr val="FFFFFF"/>
        </a:lt1>
        <a:dk2>
          <a:srgbClr val="61666B"/>
        </a:dk2>
        <a:lt2>
          <a:srgbClr val="AFAA72"/>
        </a:lt2>
        <a:accent1>
          <a:srgbClr val="AAB123"/>
        </a:accent1>
        <a:accent2>
          <a:srgbClr val="954A81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874274"/>
        </a:accent6>
        <a:hlink>
          <a:srgbClr val="CA831B"/>
        </a:hlink>
        <a:folHlink>
          <a:srgbClr val="008F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CD447D8B-1E53-4A12-A11A-129D9ACB9005}"/>
    </a:ext>
  </a:extLst>
</a:theme>
</file>

<file path=ppt/theme/theme4.xml><?xml version="1.0" encoding="utf-8"?>
<a:theme xmlns:a="http://schemas.openxmlformats.org/drawingml/2006/main" name="Sida_5">
  <a:themeElements>
    <a:clrScheme name="Sida blå">
      <a:dk1>
        <a:srgbClr val="000000"/>
      </a:dk1>
      <a:lt1>
        <a:sysClr val="window" lastClr="FFFFFF"/>
      </a:lt1>
      <a:dk2>
        <a:srgbClr val="DCDCDC"/>
      </a:dk2>
      <a:lt2>
        <a:srgbClr val="B3B3B3"/>
      </a:lt2>
      <a:accent1>
        <a:srgbClr val="3EC2CF"/>
      </a:accent1>
      <a:accent2>
        <a:srgbClr val="009DB5"/>
      </a:accent2>
      <a:accent3>
        <a:srgbClr val="D3EDF0"/>
      </a:accent3>
      <a:accent4>
        <a:srgbClr val="A9DDE4"/>
      </a:accent4>
      <a:accent5>
        <a:srgbClr val="879197"/>
      </a:accent5>
      <a:accent6>
        <a:srgbClr val="58646C"/>
      </a:accent6>
      <a:hlink>
        <a:srgbClr val="548DD4"/>
      </a:hlink>
      <a:folHlink>
        <a:srgbClr val="800080"/>
      </a:folHlink>
    </a:clrScheme>
    <a:fontScheme name="Sida_Blugree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_Blugreen 1">
        <a:dk1>
          <a:srgbClr val="000000"/>
        </a:dk1>
        <a:lt1>
          <a:srgbClr val="FFFFFF"/>
        </a:lt1>
        <a:dk2>
          <a:srgbClr val="61666B"/>
        </a:dk2>
        <a:lt2>
          <a:srgbClr val="AFAA72"/>
        </a:lt2>
        <a:accent1>
          <a:srgbClr val="AAB123"/>
        </a:accent1>
        <a:accent2>
          <a:srgbClr val="954A81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874274"/>
        </a:accent6>
        <a:hlink>
          <a:srgbClr val="CA831B"/>
        </a:hlink>
        <a:folHlink>
          <a:srgbClr val="008F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263303A4-8839-4210-AFBA-E9F877ABD851}"/>
    </a:ext>
  </a:extLst>
</a:theme>
</file>

<file path=ppt/theme/theme5.xml><?xml version="1.0" encoding="utf-8"?>
<a:theme xmlns:a="http://schemas.openxmlformats.org/drawingml/2006/main" name="Sida 6">
  <a:themeElements>
    <a:clrScheme name="Sida gul">
      <a:dk1>
        <a:srgbClr val="000000"/>
      </a:dk1>
      <a:lt1>
        <a:sysClr val="window" lastClr="FFFFFF"/>
      </a:lt1>
      <a:dk2>
        <a:srgbClr val="DCDCDC"/>
      </a:dk2>
      <a:lt2>
        <a:srgbClr val="B3B3B3"/>
      </a:lt2>
      <a:accent1>
        <a:srgbClr val="FDB913"/>
      </a:accent1>
      <a:accent2>
        <a:srgbClr val="E0821B"/>
      </a:accent2>
      <a:accent3>
        <a:srgbClr val="FFEBC4"/>
      </a:accent3>
      <a:accent4>
        <a:srgbClr val="FFD990"/>
      </a:accent4>
      <a:accent5>
        <a:srgbClr val="879197"/>
      </a:accent5>
      <a:accent6>
        <a:srgbClr val="58646C"/>
      </a:accent6>
      <a:hlink>
        <a:srgbClr val="548DD4"/>
      </a:hlink>
      <a:folHlink>
        <a:srgbClr val="800080"/>
      </a:folHlink>
    </a:clrScheme>
    <a:fontScheme name="Sida_Blugree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_Blugreen 1">
        <a:dk1>
          <a:srgbClr val="000000"/>
        </a:dk1>
        <a:lt1>
          <a:srgbClr val="FFFFFF"/>
        </a:lt1>
        <a:dk2>
          <a:srgbClr val="61666B"/>
        </a:dk2>
        <a:lt2>
          <a:srgbClr val="AFAA72"/>
        </a:lt2>
        <a:accent1>
          <a:srgbClr val="AAB123"/>
        </a:accent1>
        <a:accent2>
          <a:srgbClr val="954A81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874274"/>
        </a:accent6>
        <a:hlink>
          <a:srgbClr val="CA831B"/>
        </a:hlink>
        <a:folHlink>
          <a:srgbClr val="008F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B14BFB14-DAC6-410A-9784-48EDAA36302A}"/>
    </a:ext>
  </a:extLst>
</a:theme>
</file>

<file path=ppt/theme/theme6.xml><?xml version="1.0" encoding="utf-8"?>
<a:theme xmlns:a="http://schemas.openxmlformats.org/drawingml/2006/main" name="Sida 7">
  <a:themeElements>
    <a:clrScheme name="Sida Powerpoint mall_V6 1">
      <a:dk1>
        <a:srgbClr val="000000"/>
      </a:dk1>
      <a:lt1>
        <a:srgbClr val="FFFFFF"/>
      </a:lt1>
      <a:dk2>
        <a:srgbClr val="61666B"/>
      </a:dk2>
      <a:lt2>
        <a:srgbClr val="954A81"/>
      </a:lt2>
      <a:accent1>
        <a:srgbClr val="AAB123"/>
      </a:accent1>
      <a:accent2>
        <a:srgbClr val="CA831B"/>
      </a:accent2>
      <a:accent3>
        <a:srgbClr val="FFFFFF"/>
      </a:accent3>
      <a:accent4>
        <a:srgbClr val="000000"/>
      </a:accent4>
      <a:accent5>
        <a:srgbClr val="D2D5AC"/>
      </a:accent5>
      <a:accent6>
        <a:srgbClr val="B77617"/>
      </a:accent6>
      <a:hlink>
        <a:srgbClr val="008FAC"/>
      </a:hlink>
      <a:folHlink>
        <a:srgbClr val="AFAA72"/>
      </a:folHlink>
    </a:clrScheme>
    <a:fontScheme name="Sida_Blugree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da_Blugreen 1">
        <a:dk1>
          <a:srgbClr val="000000"/>
        </a:dk1>
        <a:lt1>
          <a:srgbClr val="FFFFFF"/>
        </a:lt1>
        <a:dk2>
          <a:srgbClr val="61666B"/>
        </a:dk2>
        <a:lt2>
          <a:srgbClr val="AFAA72"/>
        </a:lt2>
        <a:accent1>
          <a:srgbClr val="AAB123"/>
        </a:accent1>
        <a:accent2>
          <a:srgbClr val="954A81"/>
        </a:accent2>
        <a:accent3>
          <a:srgbClr val="FFFFFF"/>
        </a:accent3>
        <a:accent4>
          <a:srgbClr val="000000"/>
        </a:accent4>
        <a:accent5>
          <a:srgbClr val="D2D5AC"/>
        </a:accent5>
        <a:accent6>
          <a:srgbClr val="874274"/>
        </a:accent6>
        <a:hlink>
          <a:srgbClr val="CA831B"/>
        </a:hlink>
        <a:folHlink>
          <a:srgbClr val="008F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9E35509D-EE2E-4933-89CD-0E8CA8163115}" vid="{7E169B5E-C878-4332-9EA4-403C54EAF0E3}"/>
    </a:ext>
  </a:extLst>
</a:theme>
</file>

<file path=ppt/theme/theme7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3642</TotalTime>
  <Words>361</Words>
  <Application>Microsoft Office PowerPoint</Application>
  <PresentationFormat>On-screen Show (16:9)</PresentationFormat>
  <Paragraphs>40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Blank</vt:lpstr>
      <vt:lpstr>Sida_3</vt:lpstr>
      <vt:lpstr>Sida_4</vt:lpstr>
      <vt:lpstr>Sida_5</vt:lpstr>
      <vt:lpstr>Sida 6</vt:lpstr>
      <vt:lpstr>Sida 7</vt:lpstr>
      <vt:lpstr>Brief report on Adaptive &amp; Learning Management</vt:lpstr>
      <vt:lpstr>What is adaptive management?</vt:lpstr>
      <vt:lpstr>What do the 5 cases have in common? Examples:</vt:lpstr>
      <vt:lpstr>Continue; </vt:lpstr>
      <vt:lpstr>Continue; </vt:lpstr>
      <vt:lpstr>What do donors and CSOs need to do to allow for adaptive management?</vt:lpstr>
      <vt:lpstr>How can IDG take this issue one step further? </vt:lpstr>
    </vt:vector>
  </TitlesOfParts>
  <Company>Sida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Lathund ”att byta färgschema”</dc:title>
  <dc:creator>Viveka Carlestam</dc:creator>
  <cp:lastModifiedBy>Morna Welsh</cp:lastModifiedBy>
  <cp:revision>526</cp:revision>
  <cp:lastPrinted>2018-08-13T15:54:17Z</cp:lastPrinted>
  <dcterms:created xsi:type="dcterms:W3CDTF">2018-05-31T09:20:37Z</dcterms:created>
  <dcterms:modified xsi:type="dcterms:W3CDTF">2018-12-06T14:54:37Z</dcterms:modified>
</cp:coreProperties>
</file>