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91" r:id="rId2"/>
    <p:sldId id="294" r:id="rId3"/>
    <p:sldId id="311" r:id="rId4"/>
    <p:sldId id="313" r:id="rId5"/>
    <p:sldId id="312"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30" r:id="rId20"/>
    <p:sldId id="327" r:id="rId21"/>
    <p:sldId id="328" r:id="rId22"/>
    <p:sldId id="329"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290" r:id="rId4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 initials="w" lastIdx="0" clrIdx="0">
    <p:extLst/>
  </p:cmAuthor>
  <p:cmAuthor id="2" name="Cecilia Cortese" initials="CC" lastIdx="4" clrIdx="1">
    <p:extLst>
      <p:ext uri="{19B8F6BF-5375-455C-9EA6-DF929625EA0E}">
        <p15:presenceInfo xmlns:p15="http://schemas.microsoft.com/office/powerpoint/2012/main" userId="S-1-5-21-3696899713-1092277557-3387184092-2275" providerId="AD"/>
      </p:ext>
    </p:extLst>
  </p:cmAuthor>
  <p:cmAuthor id="3" name="Florence Brosset-Heckel" initials="FB" lastIdx="4" clrIdx="2">
    <p:extLst>
      <p:ext uri="{19B8F6BF-5375-455C-9EA6-DF929625EA0E}">
        <p15:presenceInfo xmlns:p15="http://schemas.microsoft.com/office/powerpoint/2012/main" userId="S-1-12-1-3149515318-1160582553-765632182-2558853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1FACE0"/>
    <a:srgbClr val="F5823C"/>
    <a:srgbClr val="004494"/>
    <a:srgbClr val="2D9E48"/>
    <a:srgbClr val="339649"/>
    <a:srgbClr val="284492"/>
    <a:srgbClr val="FF3300"/>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9210" autoAdjust="0"/>
  </p:normalViewPr>
  <p:slideViewPr>
    <p:cSldViewPr>
      <p:cViewPr varScale="1">
        <p:scale>
          <a:sx n="73" d="100"/>
          <a:sy n="73" d="100"/>
        </p:scale>
        <p:origin x="167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85997861378402"/>
          <c:y val="0.10345102384590002"/>
          <c:w val="0.48367749586857356"/>
          <c:h val="0.70955615622673951"/>
        </c:manualLayout>
      </c:layout>
      <c:radarChart>
        <c:radarStyle val="marker"/>
        <c:varyColors val="0"/>
        <c:ser>
          <c:idx val="0"/>
          <c:order val="0"/>
          <c:tx>
            <c:v>Meet with the requirements of Score C or Higher Scores</c:v>
          </c:tx>
          <c:spPr>
            <a:ln w="50800">
              <a:solidFill>
                <a:srgbClr val="008000"/>
              </a:solidFill>
              <a:prstDash val="solid"/>
            </a:ln>
          </c:spPr>
          <c:marker>
            <c:symbol val="diamond"/>
            <c:size val="6"/>
            <c:spPr>
              <a:solidFill>
                <a:srgbClr val="008000"/>
              </a:solidFill>
              <a:ln>
                <a:solidFill>
                  <a:srgbClr val="008000"/>
                </a:solidFill>
                <a:prstDash val="solid"/>
              </a:ln>
            </c:spPr>
          </c:marker>
          <c:cat>
            <c:strRef>
              <c:f>'Spider Chart'!$B$3:$P$3</c:f>
              <c:strCache>
                <c:ptCount val="15"/>
                <c:pt idx="0">
                  <c:v>Legal framework</c:v>
                </c:pt>
                <c:pt idx="1">
                  <c:v>Managerial Structure</c:v>
                </c:pt>
                <c:pt idx="2">
                  <c:v>Debt Management Strategy </c:v>
                </c:pt>
                <c:pt idx="3">
                  <c:v>Evaluation of Debt Management Operations</c:v>
                </c:pt>
                <c:pt idx="4">
                  <c:v>Audit</c:v>
                </c:pt>
                <c:pt idx="5">
                  <c:v>Coordination with Fiscal Policy</c:v>
                </c:pt>
                <c:pt idx="6">
                  <c:v>Coordination with Monetary Policy</c:v>
                </c:pt>
                <c:pt idx="7">
                  <c:v>Domestic Borrowing</c:v>
                </c:pt>
                <c:pt idx="8">
                  <c:v>External Borrowing</c:v>
                </c:pt>
                <c:pt idx="9">
                  <c:v>Loan Guarantees, On lending  Derivatives</c:v>
                </c:pt>
                <c:pt idx="10">
                  <c:v>Cash Flow Forecasting and Cash Balance Management</c:v>
                </c:pt>
                <c:pt idx="11">
                  <c:v>Debt Administration and Data Security</c:v>
                </c:pt>
                <c:pt idx="12">
                  <c:v>Segregation of Duties, Staff Capacity and BCP</c:v>
                </c:pt>
                <c:pt idx="13">
                  <c:v>Debt Records</c:v>
                </c:pt>
                <c:pt idx="14">
                  <c:v>Debt Reporting</c:v>
                </c:pt>
              </c:strCache>
            </c:strRef>
          </c:cat>
          <c:val>
            <c:numRef>
              <c:f>'Spider Chart'!$B$4:$P$4</c:f>
              <c:numCache>
                <c:formatCode>General</c:formatCode>
                <c:ptCount val="15"/>
                <c:pt idx="0">
                  <c:v>36</c:v>
                </c:pt>
                <c:pt idx="1">
                  <c:v>41</c:v>
                </c:pt>
                <c:pt idx="2">
                  <c:v>12</c:v>
                </c:pt>
                <c:pt idx="3">
                  <c:v>29</c:v>
                </c:pt>
                <c:pt idx="4">
                  <c:v>4</c:v>
                </c:pt>
                <c:pt idx="5">
                  <c:v>28</c:v>
                </c:pt>
                <c:pt idx="6">
                  <c:v>38</c:v>
                </c:pt>
                <c:pt idx="7">
                  <c:v>39</c:v>
                </c:pt>
                <c:pt idx="8">
                  <c:v>13</c:v>
                </c:pt>
                <c:pt idx="9">
                  <c:v>20</c:v>
                </c:pt>
                <c:pt idx="10">
                  <c:v>13</c:v>
                </c:pt>
                <c:pt idx="11">
                  <c:v>11</c:v>
                </c:pt>
                <c:pt idx="12">
                  <c:v>4</c:v>
                </c:pt>
                <c:pt idx="13">
                  <c:v>31</c:v>
                </c:pt>
                <c:pt idx="14">
                  <c:v>15</c:v>
                </c:pt>
              </c:numCache>
            </c:numRef>
          </c:val>
          <c:extLst>
            <c:ext xmlns:c16="http://schemas.microsoft.com/office/drawing/2014/chart" uri="{C3380CC4-5D6E-409C-BE32-E72D297353CC}">
              <c16:uniqueId val="{00000000-BDEF-4A93-985A-F735096E7AEC}"/>
            </c:ext>
          </c:extLst>
        </c:ser>
        <c:ser>
          <c:idx val="1"/>
          <c:order val="1"/>
          <c:tx>
            <c:v>Not meet with minimum requirements</c:v>
          </c:tx>
          <c:spPr>
            <a:ln w="25400">
              <a:solidFill>
                <a:srgbClr val="000000"/>
              </a:solidFill>
              <a:prstDash val="lgDashDotDot"/>
            </a:ln>
          </c:spPr>
          <c:marker>
            <c:symbol val="square"/>
            <c:size val="2"/>
            <c:spPr>
              <a:solidFill>
                <a:srgbClr val="000000"/>
              </a:solidFill>
              <a:ln>
                <a:solidFill>
                  <a:srgbClr val="000000"/>
                </a:solidFill>
                <a:prstDash val="solid"/>
              </a:ln>
            </c:spPr>
          </c:marker>
          <c:cat>
            <c:strRef>
              <c:f>'Spider Chart'!$B$3:$P$3</c:f>
              <c:strCache>
                <c:ptCount val="15"/>
                <c:pt idx="0">
                  <c:v>Legal framework</c:v>
                </c:pt>
                <c:pt idx="1">
                  <c:v>Managerial Structure</c:v>
                </c:pt>
                <c:pt idx="2">
                  <c:v>Debt Management Strategy </c:v>
                </c:pt>
                <c:pt idx="3">
                  <c:v>Evaluation of Debt Management Operations</c:v>
                </c:pt>
                <c:pt idx="4">
                  <c:v>Audit</c:v>
                </c:pt>
                <c:pt idx="5">
                  <c:v>Coordination with Fiscal Policy</c:v>
                </c:pt>
                <c:pt idx="6">
                  <c:v>Coordination with Monetary Policy</c:v>
                </c:pt>
                <c:pt idx="7">
                  <c:v>Domestic Borrowing</c:v>
                </c:pt>
                <c:pt idx="8">
                  <c:v>External Borrowing</c:v>
                </c:pt>
                <c:pt idx="9">
                  <c:v>Loan Guarantees, On lending  Derivatives</c:v>
                </c:pt>
                <c:pt idx="10">
                  <c:v>Cash Flow Forecasting and Cash Balance Management</c:v>
                </c:pt>
                <c:pt idx="11">
                  <c:v>Debt Administration and Data Security</c:v>
                </c:pt>
                <c:pt idx="12">
                  <c:v>Segregation of Duties, Staff Capacity and BCP</c:v>
                </c:pt>
                <c:pt idx="13">
                  <c:v>Debt Records</c:v>
                </c:pt>
                <c:pt idx="14">
                  <c:v>Debt Reporting</c:v>
                </c:pt>
              </c:strCache>
            </c:strRef>
          </c:cat>
          <c:val>
            <c:numRef>
              <c:f>'Spider Chart'!$B$5:$P$5</c:f>
              <c:numCache>
                <c:formatCode>0</c:formatCode>
                <c:ptCount val="15"/>
                <c:pt idx="0">
                  <c:v>29</c:v>
                </c:pt>
                <c:pt idx="1">
                  <c:v>24</c:v>
                </c:pt>
                <c:pt idx="2">
                  <c:v>53</c:v>
                </c:pt>
                <c:pt idx="3">
                  <c:v>36</c:v>
                </c:pt>
                <c:pt idx="4">
                  <c:v>61</c:v>
                </c:pt>
                <c:pt idx="5">
                  <c:v>37</c:v>
                </c:pt>
                <c:pt idx="6">
                  <c:v>27</c:v>
                </c:pt>
                <c:pt idx="7">
                  <c:v>13</c:v>
                </c:pt>
                <c:pt idx="8">
                  <c:v>51</c:v>
                </c:pt>
                <c:pt idx="9">
                  <c:v>40</c:v>
                </c:pt>
                <c:pt idx="10">
                  <c:v>52</c:v>
                </c:pt>
                <c:pt idx="11">
                  <c:v>54</c:v>
                </c:pt>
                <c:pt idx="12">
                  <c:v>61</c:v>
                </c:pt>
                <c:pt idx="13">
                  <c:v>34</c:v>
                </c:pt>
                <c:pt idx="14">
                  <c:v>50</c:v>
                </c:pt>
              </c:numCache>
            </c:numRef>
          </c:val>
          <c:extLst>
            <c:ext xmlns:c16="http://schemas.microsoft.com/office/drawing/2014/chart" uri="{C3380CC4-5D6E-409C-BE32-E72D297353CC}">
              <c16:uniqueId val="{00000001-BDEF-4A93-985A-F735096E7AEC}"/>
            </c:ext>
          </c:extLst>
        </c:ser>
        <c:dLbls>
          <c:showLegendKey val="0"/>
          <c:showVal val="0"/>
          <c:showCatName val="0"/>
          <c:showSerName val="0"/>
          <c:showPercent val="0"/>
          <c:showBubbleSize val="0"/>
        </c:dLbls>
        <c:axId val="29897088"/>
        <c:axId val="29899008"/>
      </c:radarChart>
      <c:catAx>
        <c:axId val="29897088"/>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txPr>
          <a:bodyPr rot="0" vert="horz"/>
          <a:lstStyle/>
          <a:p>
            <a:pPr>
              <a:defRPr sz="1050" b="0" i="0" u="none" strike="noStrike" baseline="0">
                <a:solidFill>
                  <a:srgbClr val="000000"/>
                </a:solidFill>
                <a:latin typeface="Times New Roman"/>
                <a:ea typeface="Times New Roman"/>
                <a:cs typeface="Times New Roman"/>
              </a:defRPr>
            </a:pPr>
            <a:endParaRPr lang="fr-FR"/>
          </a:p>
        </c:txPr>
        <c:crossAx val="29899008"/>
        <c:crosses val="autoZero"/>
        <c:auto val="0"/>
        <c:lblAlgn val="ctr"/>
        <c:lblOffset val="100"/>
        <c:noMultiLvlLbl val="0"/>
      </c:catAx>
      <c:valAx>
        <c:axId val="29899008"/>
        <c:scaling>
          <c:orientation val="minMax"/>
        </c:scaling>
        <c:delete val="0"/>
        <c:axPos val="l"/>
        <c:majorGridlines>
          <c:spPr>
            <a:ln w="3175">
              <a:solidFill>
                <a:srgbClr val="000000"/>
              </a:solidFill>
              <a:prstDash val="solid"/>
            </a:ln>
          </c:spPr>
        </c:majorGridlines>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fr-FR"/>
          </a:p>
        </c:txPr>
        <c:crossAx val="29897088"/>
        <c:crosses val="autoZero"/>
        <c:crossBetween val="between"/>
        <c:majorUnit val="5"/>
      </c:valAx>
      <c:spPr>
        <a:noFill/>
        <a:ln w="25400">
          <a:noFill/>
        </a:ln>
      </c:spPr>
    </c:plotArea>
    <c:legend>
      <c:legendPos val="b"/>
      <c:layout>
        <c:manualLayout>
          <c:xMode val="edge"/>
          <c:yMode val="edge"/>
          <c:x val="3.1817269300261053E-3"/>
          <c:y val="0.81233987828024234"/>
          <c:w val="0.99162380198225786"/>
          <c:h val="0.15952363878012518"/>
        </c:manualLayout>
      </c:layout>
      <c:overlay val="0"/>
      <c:spPr>
        <a:solidFill>
          <a:srgbClr val="FFFFFF"/>
        </a:solidFill>
        <a:ln w="3175">
          <a:noFill/>
          <a:prstDash val="solid"/>
        </a:ln>
      </c:spPr>
      <c:txPr>
        <a:bodyPr/>
        <a:lstStyle/>
        <a:p>
          <a:pPr>
            <a:defRPr sz="1100" b="1" i="0" u="none" strike="noStrike" baseline="0">
              <a:solidFill>
                <a:srgbClr val="000000"/>
              </a:solidFill>
              <a:latin typeface="+mn-lt"/>
              <a:ea typeface="Times New Roman"/>
              <a:cs typeface="Times New Roman"/>
            </a:defRPr>
          </a:pPr>
          <a:endParaRPr lang="fr-FR"/>
        </a:p>
      </c:txPr>
    </c:legend>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Times New Roman"/>
          <a:ea typeface="Times New Roman"/>
          <a:cs typeface="Times New Roman"/>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‹N°›</a:t>
            </a:fld>
            <a:endParaRPr lang="en-GB"/>
          </a:p>
        </p:txBody>
      </p:sp>
    </p:spTree>
    <p:extLst>
      <p:ext uri="{BB962C8B-B14F-4D97-AF65-F5344CB8AC3E}">
        <p14:creationId xmlns:p14="http://schemas.microsoft.com/office/powerpoint/2010/main" val="17284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‹N°›</a:t>
            </a:fld>
            <a:endParaRPr lang="en-GB"/>
          </a:p>
        </p:txBody>
      </p:sp>
    </p:spTree>
    <p:extLst>
      <p:ext uri="{BB962C8B-B14F-4D97-AF65-F5344CB8AC3E}">
        <p14:creationId xmlns:p14="http://schemas.microsoft.com/office/powerpoint/2010/main" val="236661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aseline="0" dirty="0"/>
              <a:t>Trainers present themselves briefly. </a:t>
            </a:r>
          </a:p>
          <a:p>
            <a:endParaRPr lang="en-US" dirty="0"/>
          </a:p>
          <a:p>
            <a:r>
              <a:rPr lang="en-US" baseline="0" dirty="0" err="1"/>
              <a:t>NB:Troughout</a:t>
            </a:r>
            <a:r>
              <a:rPr lang="en-US" baseline="0" dirty="0"/>
              <a:t> the training keep in mind new names!!!</a:t>
            </a:r>
          </a:p>
          <a:p>
            <a:r>
              <a:rPr lang="en-US" baseline="0" dirty="0"/>
              <a:t>GGDC is now SDG-C </a:t>
            </a:r>
            <a:r>
              <a:rPr lang="en-GB" sz="1000" i="1" kern="1200" baseline="0" dirty="0">
                <a:solidFill>
                  <a:schemeClr val="tx1"/>
                </a:solidFill>
                <a:latin typeface="Arial" pitchFamily="34" charset="0"/>
                <a:ea typeface="+mn-ea"/>
                <a:cs typeface="+mn-cs"/>
              </a:rPr>
              <a:t>Sustainable Development Goals Contract</a:t>
            </a:r>
          </a:p>
          <a:p>
            <a:r>
              <a:rPr lang="en-US" sz="1000" kern="1200" baseline="0" dirty="0">
                <a:solidFill>
                  <a:schemeClr val="tx1"/>
                </a:solidFill>
                <a:latin typeface="Arial" pitchFamily="34" charset="0"/>
                <a:ea typeface="+mn-ea"/>
                <a:cs typeface="+mn-cs"/>
              </a:rPr>
              <a:t>SRC is now SRPC </a:t>
            </a:r>
            <a:r>
              <a:rPr lang="en-US" sz="1000" i="1" kern="1200" baseline="0" dirty="0">
                <a:solidFill>
                  <a:schemeClr val="tx1"/>
                </a:solidFill>
                <a:latin typeface="Arial" pitchFamily="34" charset="0"/>
                <a:ea typeface="+mn-ea"/>
                <a:cs typeface="+mn-cs"/>
              </a:rPr>
              <a:t>Sector Reform Performance Contract</a:t>
            </a:r>
            <a:r>
              <a:rPr lang="en-US" sz="1000" kern="1200" baseline="0" dirty="0">
                <a:solidFill>
                  <a:schemeClr val="tx1"/>
                </a:solidFill>
                <a:latin typeface="Arial" pitchFamily="34" charset="0"/>
                <a:ea typeface="+mn-ea"/>
                <a:cs typeface="+mn-cs"/>
              </a:rPr>
              <a:t> </a:t>
            </a:r>
            <a:endParaRPr lang="en-GB" sz="1000" kern="1200" baseline="0" dirty="0">
              <a:solidFill>
                <a:schemeClr val="tx1"/>
              </a:solidFill>
              <a:latin typeface="Arial" pitchFamily="34" charset="0"/>
              <a:ea typeface="+mn-ea"/>
              <a:cs typeface="+mn-cs"/>
            </a:endParaRPr>
          </a:p>
          <a:p>
            <a:r>
              <a:rPr lang="en-US" sz="1000" kern="1200" baseline="0" dirty="0">
                <a:solidFill>
                  <a:schemeClr val="tx1"/>
                </a:solidFill>
                <a:latin typeface="Arial" pitchFamily="34" charset="0"/>
                <a:ea typeface="+mn-ea"/>
                <a:cs typeface="+mn-cs"/>
              </a:rPr>
              <a:t>SBC is now SRBC </a:t>
            </a:r>
            <a:r>
              <a:rPr lang="en-US" sz="1000" i="1" kern="1200" baseline="0" dirty="0">
                <a:solidFill>
                  <a:schemeClr val="tx1"/>
                </a:solidFill>
                <a:latin typeface="Arial" pitchFamily="34" charset="0"/>
                <a:ea typeface="+mn-ea"/>
                <a:cs typeface="+mn-cs"/>
              </a:rPr>
              <a:t>State and Resilience Building Contract</a:t>
            </a:r>
            <a:r>
              <a:rPr lang="en-US" sz="1000" kern="1200" baseline="0" dirty="0">
                <a:solidFill>
                  <a:schemeClr val="tx1"/>
                </a:solidFill>
                <a:latin typeface="Arial" pitchFamily="34" charset="0"/>
                <a:ea typeface="+mn-ea"/>
                <a:cs typeface="+mn-cs"/>
              </a:rPr>
              <a:t> </a:t>
            </a:r>
            <a:endParaRPr lang="en-GB" sz="1000" kern="1200" baseline="0" dirty="0">
              <a:solidFill>
                <a:schemeClr val="tx1"/>
              </a:solidFill>
              <a:latin typeface="Arial" pitchFamily="34" charset="0"/>
              <a:ea typeface="+mn-ea"/>
              <a:cs typeface="+mn-cs"/>
            </a:endParaRPr>
          </a:p>
          <a:p>
            <a:endParaRPr lang="en-US" dirty="0"/>
          </a:p>
          <a:p>
            <a:endParaRPr lang="fr-BE" dirty="0"/>
          </a:p>
        </p:txBody>
      </p:sp>
      <p:sp>
        <p:nvSpPr>
          <p:cNvPr id="4" name="Espace réservé du numéro de diapositive 3"/>
          <p:cNvSpPr>
            <a:spLocks noGrp="1"/>
          </p:cNvSpPr>
          <p:nvPr>
            <p:ph type="sldNum" sz="quarter" idx="5"/>
          </p:nvPr>
        </p:nvSpPr>
        <p:spPr/>
        <p:txBody>
          <a:bodyPr/>
          <a:lstStyle/>
          <a:p>
            <a:fld id="{0D581910-1000-4934-A4DB-C00CB7F3B0B7}" type="slidenum">
              <a:rPr lang="en-GB" smtClean="0"/>
              <a:pPr/>
              <a:t>1</a:t>
            </a:fld>
            <a:endParaRPr lang="en-GB"/>
          </a:p>
        </p:txBody>
      </p:sp>
    </p:spTree>
    <p:extLst>
      <p:ext uri="{BB962C8B-B14F-4D97-AF65-F5344CB8AC3E}">
        <p14:creationId xmlns:p14="http://schemas.microsoft.com/office/powerpoint/2010/main" val="373592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3211214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11</a:t>
            </a:fld>
            <a:endParaRPr lang="en-GB"/>
          </a:p>
        </p:txBody>
      </p:sp>
    </p:spTree>
    <p:extLst>
      <p:ext uri="{BB962C8B-B14F-4D97-AF65-F5344CB8AC3E}">
        <p14:creationId xmlns:p14="http://schemas.microsoft.com/office/powerpoint/2010/main" val="58801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12</a:t>
            </a:fld>
            <a:endParaRPr lang="en-GB"/>
          </a:p>
        </p:txBody>
      </p:sp>
    </p:spTree>
    <p:extLst>
      <p:ext uri="{BB962C8B-B14F-4D97-AF65-F5344CB8AC3E}">
        <p14:creationId xmlns:p14="http://schemas.microsoft.com/office/powerpoint/2010/main" val="371679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13</a:t>
            </a:fld>
            <a:endParaRPr lang="en-GB"/>
          </a:p>
        </p:txBody>
      </p:sp>
    </p:spTree>
    <p:extLst>
      <p:ext uri="{BB962C8B-B14F-4D97-AF65-F5344CB8AC3E}">
        <p14:creationId xmlns:p14="http://schemas.microsoft.com/office/powerpoint/2010/main" val="132458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14</a:t>
            </a:fld>
            <a:endParaRPr lang="en-GB"/>
          </a:p>
        </p:txBody>
      </p:sp>
    </p:spTree>
    <p:extLst>
      <p:ext uri="{BB962C8B-B14F-4D97-AF65-F5344CB8AC3E}">
        <p14:creationId xmlns:p14="http://schemas.microsoft.com/office/powerpoint/2010/main" val="1839679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15</a:t>
            </a:fld>
            <a:endParaRPr lang="en-GB"/>
          </a:p>
        </p:txBody>
      </p:sp>
    </p:spTree>
    <p:extLst>
      <p:ext uri="{BB962C8B-B14F-4D97-AF65-F5344CB8AC3E}">
        <p14:creationId xmlns:p14="http://schemas.microsoft.com/office/powerpoint/2010/main" val="2500044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The geographical coverage of EU blending is large. This reflects a new strategy to help the countries achieve more rapidly the objectives of the sustainable development goals (SDG). This can be motivated by the high amounts needed, for instance to reach water sanitation, road infrastructures, access to energy.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16</a:t>
            </a:fld>
            <a:endParaRPr lang="en-GB"/>
          </a:p>
        </p:txBody>
      </p:sp>
    </p:spTree>
    <p:extLst>
      <p:ext uri="{BB962C8B-B14F-4D97-AF65-F5344CB8AC3E}">
        <p14:creationId xmlns:p14="http://schemas.microsoft.com/office/powerpoint/2010/main" val="306478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In the first section, explain that blended finance is now used by the bilateral and multilateral donors as a tool to promote growth in the developing countries (low-income countries). To increase the positive impact of blending, the recipient countries need to reinforce their debt capacity management. The course is about showing how this could be done through the new DSF tools and </a:t>
            </a:r>
            <a:r>
              <a:rPr lang="en-US" altLang="fr-FR" dirty="0" err="1">
                <a:latin typeface="Arial" panose="020B0604020202020204" pitchFamily="34" charset="0"/>
              </a:rPr>
              <a:t>DeMPA</a:t>
            </a:r>
            <a:r>
              <a:rPr lang="en-US" altLang="fr-FR" dirty="0">
                <a:latin typeface="Arial" panose="020B0604020202020204" pitchFamily="34" charset="0"/>
              </a:rPr>
              <a:t> developed by the IMF and the World Bank to better monitor external and public debts.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17</a:t>
            </a:fld>
            <a:endParaRPr lang="en-GB"/>
          </a:p>
        </p:txBody>
      </p:sp>
    </p:spTree>
    <p:extLst>
      <p:ext uri="{BB962C8B-B14F-4D97-AF65-F5344CB8AC3E}">
        <p14:creationId xmlns:p14="http://schemas.microsoft.com/office/powerpoint/2010/main" val="56057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396385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19</a:t>
            </a:fld>
            <a:endParaRPr lang="en-GB"/>
          </a:p>
        </p:txBody>
      </p:sp>
    </p:spTree>
    <p:extLst>
      <p:ext uri="{BB962C8B-B14F-4D97-AF65-F5344CB8AC3E}">
        <p14:creationId xmlns:p14="http://schemas.microsoft.com/office/powerpoint/2010/main" val="134616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In the first section, explain that blended finance is now used by the bilateral and multilateral donors as a tool to promote growth in the developing countries (low-income countries). To increase the positive impact of blending, the recipient countries need to reinforce their debt capacity management. The course is about showing how this could be done through the new DSF tools and </a:t>
            </a:r>
            <a:r>
              <a:rPr lang="en-US" altLang="fr-FR" dirty="0" err="1">
                <a:latin typeface="Arial" panose="020B0604020202020204" pitchFamily="34" charset="0"/>
              </a:rPr>
              <a:t>DeMPA</a:t>
            </a:r>
            <a:r>
              <a:rPr lang="en-US" altLang="fr-FR" dirty="0">
                <a:latin typeface="Arial" panose="020B0604020202020204" pitchFamily="34" charset="0"/>
              </a:rPr>
              <a:t> developed by the IMF and the World Bank to better monitor external and public debts.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a:t>
            </a:fld>
            <a:endParaRPr lang="en-GB"/>
          </a:p>
        </p:txBody>
      </p:sp>
    </p:spTree>
    <p:extLst>
      <p:ext uri="{BB962C8B-B14F-4D97-AF65-F5344CB8AC3E}">
        <p14:creationId xmlns:p14="http://schemas.microsoft.com/office/powerpoint/2010/main" val="326073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The risk od debt distress is high in many countries.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20</a:t>
            </a:fld>
            <a:endParaRPr lang="en-GB"/>
          </a:p>
        </p:txBody>
      </p:sp>
    </p:spTree>
    <p:extLst>
      <p:ext uri="{BB962C8B-B14F-4D97-AF65-F5344CB8AC3E}">
        <p14:creationId xmlns:p14="http://schemas.microsoft.com/office/powerpoint/2010/main" val="657447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21</a:t>
            </a:fld>
            <a:endParaRPr lang="en-GB"/>
          </a:p>
        </p:txBody>
      </p:sp>
    </p:spTree>
    <p:extLst>
      <p:ext uri="{BB962C8B-B14F-4D97-AF65-F5344CB8AC3E}">
        <p14:creationId xmlns:p14="http://schemas.microsoft.com/office/powerpoint/2010/main" val="3862237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We can see the effect of debt relief programs between 2000 and 2006 : public debt ratios have decreased substantially. But since 2015 they are on an upward trend.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22</a:t>
            </a:fld>
            <a:endParaRPr lang="en-GB"/>
          </a:p>
        </p:txBody>
      </p:sp>
    </p:spTree>
    <p:extLst>
      <p:ext uri="{BB962C8B-B14F-4D97-AF65-F5344CB8AC3E}">
        <p14:creationId xmlns:p14="http://schemas.microsoft.com/office/powerpoint/2010/main" val="1175695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23</a:t>
            </a:fld>
            <a:endParaRPr lang="en-GB"/>
          </a:p>
        </p:txBody>
      </p:sp>
    </p:spTree>
    <p:extLst>
      <p:ext uri="{BB962C8B-B14F-4D97-AF65-F5344CB8AC3E}">
        <p14:creationId xmlns:p14="http://schemas.microsoft.com/office/powerpoint/2010/main" val="144357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We can consider here the example of the Latin American countries, or MENA countries that have suffered from commodity price declines. These leads to higher budget and external account deficits and to new debts.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24</a:t>
            </a:fld>
            <a:endParaRPr lang="en-GB"/>
          </a:p>
        </p:txBody>
      </p:sp>
    </p:spTree>
    <p:extLst>
      <p:ext uri="{BB962C8B-B14F-4D97-AF65-F5344CB8AC3E}">
        <p14:creationId xmlns:p14="http://schemas.microsoft.com/office/powerpoint/2010/main" val="189330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The higher integration to the international financial markets (higher volume of Eurobonds for instance issued over the recent 5 years) implies that the share of interest payment has increased. The line shows a positive correlation: a country that was paying a higher interest in 2013 was likely to continue paying high interest in 2017. This illustrates the facts interest payments are on a rising trend (persistence) which could in turn generate liquidity crises.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25</a:t>
            </a:fld>
            <a:endParaRPr lang="en-GB"/>
          </a:p>
        </p:txBody>
      </p:sp>
    </p:spTree>
    <p:extLst>
      <p:ext uri="{BB962C8B-B14F-4D97-AF65-F5344CB8AC3E}">
        <p14:creationId xmlns:p14="http://schemas.microsoft.com/office/powerpoint/2010/main" val="3309664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26</a:t>
            </a:fld>
            <a:endParaRPr lang="en-GB"/>
          </a:p>
        </p:txBody>
      </p:sp>
    </p:spTree>
    <p:extLst>
      <p:ext uri="{BB962C8B-B14F-4D97-AF65-F5344CB8AC3E}">
        <p14:creationId xmlns:p14="http://schemas.microsoft.com/office/powerpoint/2010/main" val="792195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Though multilateral debt still accounts for a large share of total debt, we see that the share of loans at market rates are increasing. In particular, the share of loans from the issuance of bonds (in the LIC, Eurobonds).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27</a:t>
            </a:fld>
            <a:endParaRPr lang="en-GB"/>
          </a:p>
        </p:txBody>
      </p:sp>
    </p:spTree>
    <p:extLst>
      <p:ext uri="{BB962C8B-B14F-4D97-AF65-F5344CB8AC3E}">
        <p14:creationId xmlns:p14="http://schemas.microsoft.com/office/powerpoint/2010/main" val="2356051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28</a:t>
            </a:fld>
            <a:endParaRPr lang="en-GB"/>
          </a:p>
        </p:txBody>
      </p:sp>
    </p:spTree>
    <p:extLst>
      <p:ext uri="{BB962C8B-B14F-4D97-AF65-F5344CB8AC3E}">
        <p14:creationId xmlns:p14="http://schemas.microsoft.com/office/powerpoint/2010/main" val="3564882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29</a:t>
            </a:fld>
            <a:endParaRPr lang="en-GB"/>
          </a:p>
        </p:txBody>
      </p:sp>
    </p:spTree>
    <p:extLst>
      <p:ext uri="{BB962C8B-B14F-4D97-AF65-F5344CB8AC3E}">
        <p14:creationId xmlns:p14="http://schemas.microsoft.com/office/powerpoint/2010/main" val="314502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142837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30</a:t>
            </a:fld>
            <a:endParaRPr lang="en-GB"/>
          </a:p>
        </p:txBody>
      </p:sp>
    </p:spTree>
    <p:extLst>
      <p:ext uri="{BB962C8B-B14F-4D97-AF65-F5344CB8AC3E}">
        <p14:creationId xmlns:p14="http://schemas.microsoft.com/office/powerpoint/2010/main" val="1830200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31</a:t>
            </a:fld>
            <a:endParaRPr lang="en-GB"/>
          </a:p>
        </p:txBody>
      </p:sp>
    </p:spTree>
    <p:extLst>
      <p:ext uri="{BB962C8B-B14F-4D97-AF65-F5344CB8AC3E}">
        <p14:creationId xmlns:p14="http://schemas.microsoft.com/office/powerpoint/2010/main" val="517336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32</a:t>
            </a:fld>
            <a:endParaRPr lang="en-GB"/>
          </a:p>
        </p:txBody>
      </p:sp>
    </p:spTree>
    <p:extLst>
      <p:ext uri="{BB962C8B-B14F-4D97-AF65-F5344CB8AC3E}">
        <p14:creationId xmlns:p14="http://schemas.microsoft.com/office/powerpoint/2010/main" val="3110600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33</a:t>
            </a:fld>
            <a:endParaRPr lang="en-GB"/>
          </a:p>
        </p:txBody>
      </p:sp>
    </p:spTree>
    <p:extLst>
      <p:ext uri="{BB962C8B-B14F-4D97-AF65-F5344CB8AC3E}">
        <p14:creationId xmlns:p14="http://schemas.microsoft.com/office/powerpoint/2010/main" val="107602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34</a:t>
            </a:fld>
            <a:endParaRPr lang="en-GB"/>
          </a:p>
        </p:txBody>
      </p:sp>
    </p:spTree>
    <p:extLst>
      <p:ext uri="{BB962C8B-B14F-4D97-AF65-F5344CB8AC3E}">
        <p14:creationId xmlns:p14="http://schemas.microsoft.com/office/powerpoint/2010/main" val="4076930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35</a:t>
            </a:fld>
            <a:endParaRPr lang="en-GB"/>
          </a:p>
        </p:txBody>
      </p:sp>
    </p:spTree>
    <p:extLst>
      <p:ext uri="{BB962C8B-B14F-4D97-AF65-F5344CB8AC3E}">
        <p14:creationId xmlns:p14="http://schemas.microsoft.com/office/powerpoint/2010/main" val="467631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36</a:t>
            </a:fld>
            <a:endParaRPr lang="en-GB"/>
          </a:p>
        </p:txBody>
      </p:sp>
    </p:spTree>
    <p:extLst>
      <p:ext uri="{BB962C8B-B14F-4D97-AF65-F5344CB8AC3E}">
        <p14:creationId xmlns:p14="http://schemas.microsoft.com/office/powerpoint/2010/main" val="4186489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37</a:t>
            </a:fld>
            <a:endParaRPr lang="en-GB"/>
          </a:p>
        </p:txBody>
      </p:sp>
    </p:spTree>
    <p:extLst>
      <p:ext uri="{BB962C8B-B14F-4D97-AF65-F5344CB8AC3E}">
        <p14:creationId xmlns:p14="http://schemas.microsoft.com/office/powerpoint/2010/main" val="2389522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38</a:t>
            </a:fld>
            <a:endParaRPr lang="en-GB"/>
          </a:p>
        </p:txBody>
      </p:sp>
    </p:spTree>
    <p:extLst>
      <p:ext uri="{BB962C8B-B14F-4D97-AF65-F5344CB8AC3E}">
        <p14:creationId xmlns:p14="http://schemas.microsoft.com/office/powerpoint/2010/main" val="3382789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39</a:t>
            </a:fld>
            <a:endParaRPr lang="en-GB"/>
          </a:p>
        </p:txBody>
      </p:sp>
    </p:spTree>
    <p:extLst>
      <p:ext uri="{BB962C8B-B14F-4D97-AF65-F5344CB8AC3E}">
        <p14:creationId xmlns:p14="http://schemas.microsoft.com/office/powerpoint/2010/main" val="121223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Blending implies that the recipient countries now have multiple sources of loans. This requires a thorough monitoring of debt.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a:t>
            </a:fld>
            <a:endParaRPr lang="en-GB"/>
          </a:p>
        </p:txBody>
      </p:sp>
    </p:spTree>
    <p:extLst>
      <p:ext uri="{BB962C8B-B14F-4D97-AF65-F5344CB8AC3E}">
        <p14:creationId xmlns:p14="http://schemas.microsoft.com/office/powerpoint/2010/main" val="2775875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40</a:t>
            </a:fld>
            <a:endParaRPr lang="en-GB"/>
          </a:p>
        </p:txBody>
      </p:sp>
    </p:spTree>
    <p:extLst>
      <p:ext uri="{BB962C8B-B14F-4D97-AF65-F5344CB8AC3E}">
        <p14:creationId xmlns:p14="http://schemas.microsoft.com/office/powerpoint/2010/main" val="2613826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41</a:t>
            </a:fld>
            <a:endParaRPr lang="en-GB"/>
          </a:p>
        </p:txBody>
      </p:sp>
    </p:spTree>
    <p:extLst>
      <p:ext uri="{BB962C8B-B14F-4D97-AF65-F5344CB8AC3E}">
        <p14:creationId xmlns:p14="http://schemas.microsoft.com/office/powerpoint/2010/main" val="3797422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Granularity is certainly the most important ingredient to prevent the occurrence of debt crisis, because it helps countries to progressively adjust their policy. A gradual adjustment is less harmful than a brutal adjustment when a debt crisis is already ongoing.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42</a:t>
            </a:fld>
            <a:endParaRPr lang="en-GB"/>
          </a:p>
        </p:txBody>
      </p:sp>
    </p:spTree>
    <p:extLst>
      <p:ext uri="{BB962C8B-B14F-4D97-AF65-F5344CB8AC3E}">
        <p14:creationId xmlns:p14="http://schemas.microsoft.com/office/powerpoint/2010/main" val="396498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a:t>
            </a:fld>
            <a:endParaRPr lang="en-GB"/>
          </a:p>
        </p:txBody>
      </p:sp>
    </p:spTree>
    <p:extLst>
      <p:ext uri="{BB962C8B-B14F-4D97-AF65-F5344CB8AC3E}">
        <p14:creationId xmlns:p14="http://schemas.microsoft.com/office/powerpoint/2010/main" val="57470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Blending aims at increasing the non-concessional share of countries’ loans. </a:t>
            </a:r>
            <a:r>
              <a:rPr lang="en-US" altLang="fr-FR" dirty="0" err="1">
                <a:latin typeface="Arial" panose="020B0604020202020204" pitchFamily="34" charset="0"/>
              </a:rPr>
              <a:t>Concessionality</a:t>
            </a:r>
            <a:r>
              <a:rPr lang="en-US" altLang="fr-FR" dirty="0">
                <a:latin typeface="Arial" panose="020B0604020202020204" pitchFamily="34" charset="0"/>
              </a:rPr>
              <a:t> cannot be a permanent situation. Therefore the governments are encouraged to find an optimal structure of their public loans. When non-concessional loans are scheduled, the investors charge a market rate which reflects the expected return of the projects that are financed plus a risk-premium.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a:t>
            </a:fld>
            <a:endParaRPr lang="en-GB"/>
          </a:p>
        </p:txBody>
      </p:sp>
    </p:spTree>
    <p:extLst>
      <p:ext uri="{BB962C8B-B14F-4D97-AF65-F5344CB8AC3E}">
        <p14:creationId xmlns:p14="http://schemas.microsoft.com/office/powerpoint/2010/main" val="149471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a:t>
            </a:fld>
            <a:endParaRPr lang="en-GB"/>
          </a:p>
        </p:txBody>
      </p:sp>
    </p:spTree>
    <p:extLst>
      <p:ext uri="{BB962C8B-B14F-4D97-AF65-F5344CB8AC3E}">
        <p14:creationId xmlns:p14="http://schemas.microsoft.com/office/powerpoint/2010/main" val="239746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8</a:t>
            </a:fld>
            <a:endParaRPr lang="en-GB"/>
          </a:p>
        </p:txBody>
      </p:sp>
    </p:spTree>
    <p:extLst>
      <p:ext uri="{BB962C8B-B14F-4D97-AF65-F5344CB8AC3E}">
        <p14:creationId xmlns:p14="http://schemas.microsoft.com/office/powerpoint/2010/main" val="226438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9</a:t>
            </a:fld>
            <a:endParaRPr lang="en-GB"/>
          </a:p>
        </p:txBody>
      </p:sp>
    </p:spTree>
    <p:extLst>
      <p:ext uri="{BB962C8B-B14F-4D97-AF65-F5344CB8AC3E}">
        <p14:creationId xmlns:p14="http://schemas.microsoft.com/office/powerpoint/2010/main" val="4249910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‹N°›</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‹N°›</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850539-7066-47AD-98AB-308808A464B0}"/>
              </a:ext>
            </a:extLst>
          </p:cNvPr>
          <p:cNvSpPr>
            <a:spLocks noGrp="1"/>
          </p:cNvSpPr>
          <p:nvPr>
            <p:ph type="ctrTitle"/>
          </p:nvPr>
        </p:nvSpPr>
        <p:spPr>
          <a:xfrm>
            <a:off x="0" y="1340768"/>
            <a:ext cx="9180512" cy="2447776"/>
          </a:xfrm>
        </p:spPr>
        <p:txBody>
          <a:bodyPr/>
          <a:lstStyle/>
          <a:p>
            <a:pPr algn="ctr">
              <a:spcBef>
                <a:spcPts val="1200"/>
              </a:spcBef>
              <a:spcAft>
                <a:spcPts val="1200"/>
              </a:spcAft>
            </a:pPr>
            <a:r>
              <a:rPr lang="en-GB" altLang="fr-FR" sz="6000">
                <a:latin typeface="+mn-lt"/>
              </a:rPr>
              <a:t>Debt module</a:t>
            </a:r>
            <a:endParaRPr lang="en-GB" sz="1600">
              <a:solidFill>
                <a:schemeClr val="bg1"/>
              </a:solidFill>
              <a:latin typeface="+mn-lt"/>
            </a:endParaRPr>
          </a:p>
        </p:txBody>
      </p:sp>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3716338"/>
            <a:ext cx="8532812" cy="23050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a:r>
              <a:rPr lang="en-GB" altLang="fr-FR"/>
              <a:t>Lecture 1</a:t>
            </a:r>
          </a:p>
          <a:p>
            <a:pPr algn="ctr" eaLnBrk="1" hangingPunct="1">
              <a:defRPr/>
            </a:pPr>
            <a:endParaRPr lang="en-GB">
              <a:ea typeface="+mn-ea"/>
              <a:cs typeface="+mn-cs"/>
            </a:endParaRPr>
          </a:p>
          <a:p>
            <a:pPr algn="ctr">
              <a:defRPr/>
            </a:pPr>
            <a:r>
              <a:rPr lang="en-GB" altLang="fr-FR" sz="3600"/>
              <a:t>The EU Financial support </a:t>
            </a:r>
          </a:p>
          <a:p>
            <a:pPr algn="ctr">
              <a:defRPr/>
            </a:pPr>
            <a:r>
              <a:rPr lang="en-GB" altLang="fr-FR" sz="3600"/>
              <a:t>and rising debt vulnerabilities</a:t>
            </a:r>
          </a:p>
          <a:p>
            <a:pPr algn="ctr">
              <a:defRPr/>
            </a:pPr>
            <a:endParaRPr lang="en-GB" sz="3600"/>
          </a:p>
        </p:txBody>
      </p:sp>
    </p:spTree>
    <p:extLst>
      <p:ext uri="{BB962C8B-B14F-4D97-AF65-F5344CB8AC3E}">
        <p14:creationId xmlns:p14="http://schemas.microsoft.com/office/powerpoint/2010/main" val="31348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10</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2060848"/>
            <a:ext cx="8694496" cy="16593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sz="2000" b="1" i="0" dirty="0">
                <a:sym typeface="Wingdings" panose="05000000000000000000" pitchFamily="2" charset="2"/>
              </a:rPr>
              <a:t>DCI : Development cooperation Instrument. </a:t>
            </a:r>
          </a:p>
          <a:p>
            <a:pPr marL="717550" indent="-358775">
              <a:spcBef>
                <a:spcPts val="600"/>
              </a:spcBef>
              <a:spcAft>
                <a:spcPts val="0"/>
              </a:spcAft>
              <a:buClr>
                <a:srgbClr val="0F5494"/>
              </a:buClr>
              <a:buFont typeface="Wingdings" panose="05000000000000000000" pitchFamily="2" charset="2"/>
              <a:buChar char="§"/>
              <a:defRPr/>
            </a:pPr>
            <a:r>
              <a:rPr lang="en-GB" sz="1600" b="1" i="0" dirty="0">
                <a:sym typeface="Wingdings" panose="05000000000000000000" pitchFamily="2" charset="2"/>
              </a:rPr>
              <a:t>LAIF : </a:t>
            </a:r>
            <a:r>
              <a:rPr lang="en-GB" sz="1600" i="0" dirty="0">
                <a:sym typeface="Wingdings" panose="05000000000000000000" pitchFamily="2" charset="2"/>
              </a:rPr>
              <a:t>Latin America Investment Facility. </a:t>
            </a:r>
          </a:p>
          <a:p>
            <a:pPr marL="717550" indent="-358775">
              <a:spcBef>
                <a:spcPts val="600"/>
              </a:spcBef>
              <a:spcAft>
                <a:spcPts val="0"/>
              </a:spcAft>
              <a:buClr>
                <a:srgbClr val="0F5494"/>
              </a:buClr>
              <a:buFont typeface="Wingdings" panose="05000000000000000000" pitchFamily="2" charset="2"/>
              <a:buChar char="§"/>
              <a:defRPr/>
            </a:pPr>
            <a:r>
              <a:rPr lang="en-GB" sz="1600" b="1" i="0" dirty="0">
                <a:sym typeface="Wingdings" panose="05000000000000000000" pitchFamily="2" charset="2"/>
              </a:rPr>
              <a:t>AIF : </a:t>
            </a:r>
            <a:r>
              <a:rPr lang="en-GB" sz="1600" i="0" dirty="0">
                <a:sym typeface="Wingdings" panose="05000000000000000000" pitchFamily="2" charset="2"/>
              </a:rPr>
              <a:t>Asian Investment Facility. </a:t>
            </a:r>
          </a:p>
          <a:p>
            <a:pPr marL="717550" indent="-358775">
              <a:spcBef>
                <a:spcPts val="600"/>
              </a:spcBef>
              <a:spcAft>
                <a:spcPts val="0"/>
              </a:spcAft>
              <a:buClr>
                <a:srgbClr val="0F5494"/>
              </a:buClr>
              <a:buFont typeface="Wingdings" panose="05000000000000000000" pitchFamily="2" charset="2"/>
              <a:buChar char="§"/>
              <a:defRPr/>
            </a:pPr>
            <a:r>
              <a:rPr lang="en-GB" sz="1600" b="1" i="0" dirty="0">
                <a:sym typeface="Wingdings" panose="05000000000000000000" pitchFamily="2" charset="2"/>
              </a:rPr>
              <a:t>IFCA : </a:t>
            </a:r>
            <a:r>
              <a:rPr lang="en-GB" sz="1600" i="0" dirty="0">
                <a:sym typeface="Wingdings" panose="05000000000000000000" pitchFamily="2" charset="2"/>
              </a:rPr>
              <a:t>Investment facility for Central Asia. </a:t>
            </a: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438830"/>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dirty="0"/>
              <a:t>EU blending facilities </a:t>
            </a:r>
          </a:p>
        </p:txBody>
      </p:sp>
      <p:sp>
        <p:nvSpPr>
          <p:cNvPr id="11" name="Rectangle 3">
            <a:extLst>
              <a:ext uri="{FF2B5EF4-FFF2-40B4-BE49-F238E27FC236}">
                <a16:creationId xmlns:a16="http://schemas.microsoft.com/office/drawing/2014/main" id="{88E07F31-CF88-42BD-BA69-EA07B86F5D78}"/>
              </a:ext>
            </a:extLst>
          </p:cNvPr>
          <p:cNvSpPr txBox="1">
            <a:spLocks noChangeArrowheads="1"/>
          </p:cNvSpPr>
          <p:nvPr/>
        </p:nvSpPr>
        <p:spPr bwMode="auto">
          <a:xfrm>
            <a:off x="224752" y="3651278"/>
            <a:ext cx="8694496" cy="1811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sz="2000" b="1" i="0" dirty="0">
                <a:sym typeface="Wingdings" panose="05000000000000000000" pitchFamily="2" charset="2"/>
              </a:rPr>
              <a:t>EDF : European Development Fund. </a:t>
            </a:r>
          </a:p>
          <a:p>
            <a:pPr marL="717550" indent="-358775">
              <a:spcBef>
                <a:spcPts val="600"/>
              </a:spcBef>
              <a:spcAft>
                <a:spcPts val="0"/>
              </a:spcAft>
              <a:buClr>
                <a:srgbClr val="0F5494"/>
              </a:buClr>
              <a:buFont typeface="Wingdings" panose="05000000000000000000" pitchFamily="2" charset="2"/>
              <a:buChar char="§"/>
              <a:defRPr/>
            </a:pPr>
            <a:r>
              <a:rPr lang="en-GB" sz="1600" b="1" i="0" dirty="0" err="1">
                <a:sym typeface="Wingdings" panose="05000000000000000000" pitchFamily="2" charset="2"/>
              </a:rPr>
              <a:t>AfIF</a:t>
            </a:r>
            <a:r>
              <a:rPr lang="en-GB" sz="1600" b="1" i="0" dirty="0">
                <a:sym typeface="Wingdings" panose="05000000000000000000" pitchFamily="2" charset="2"/>
              </a:rPr>
              <a:t> &amp; ITF: </a:t>
            </a:r>
            <a:r>
              <a:rPr lang="en-GB" sz="1600" i="0" dirty="0">
                <a:sym typeface="Wingdings" panose="05000000000000000000" pitchFamily="2" charset="2"/>
              </a:rPr>
              <a:t>Africa Investment Facility &amp; EU-Africa Infrastructure Trust Fund. </a:t>
            </a:r>
          </a:p>
          <a:p>
            <a:pPr marL="717550" indent="-358775">
              <a:spcBef>
                <a:spcPts val="600"/>
              </a:spcBef>
              <a:spcAft>
                <a:spcPts val="0"/>
              </a:spcAft>
              <a:buClr>
                <a:srgbClr val="0F5494"/>
              </a:buClr>
              <a:buFont typeface="Wingdings" panose="05000000000000000000" pitchFamily="2" charset="2"/>
              <a:buChar char="§"/>
              <a:defRPr/>
            </a:pPr>
            <a:r>
              <a:rPr lang="en-GB" sz="1600" b="1" i="0" dirty="0">
                <a:sym typeface="Wingdings" panose="05000000000000000000" pitchFamily="2" charset="2"/>
              </a:rPr>
              <a:t>CIF : </a:t>
            </a:r>
            <a:r>
              <a:rPr lang="en-GB" sz="1600" i="0" dirty="0">
                <a:sym typeface="Wingdings" panose="05000000000000000000" pitchFamily="2" charset="2"/>
              </a:rPr>
              <a:t>Caribbean Investment Facility.</a:t>
            </a:r>
            <a:r>
              <a:rPr lang="en-GB" sz="1600" b="1" i="0" dirty="0">
                <a:sym typeface="Wingdings" panose="05000000000000000000" pitchFamily="2" charset="2"/>
              </a:rPr>
              <a:t> </a:t>
            </a:r>
          </a:p>
          <a:p>
            <a:pPr marL="717550" indent="-358775">
              <a:spcBef>
                <a:spcPts val="600"/>
              </a:spcBef>
              <a:spcAft>
                <a:spcPts val="0"/>
              </a:spcAft>
              <a:buClr>
                <a:srgbClr val="0F5494"/>
              </a:buClr>
              <a:buFont typeface="Wingdings" panose="05000000000000000000" pitchFamily="2" charset="2"/>
              <a:buChar char="§"/>
              <a:defRPr/>
            </a:pPr>
            <a:r>
              <a:rPr lang="en-GB" sz="1600" b="1" i="0" dirty="0">
                <a:sym typeface="Wingdings" panose="05000000000000000000" pitchFamily="2" charset="2"/>
              </a:rPr>
              <a:t>IFP : </a:t>
            </a:r>
            <a:r>
              <a:rPr lang="en-GB" sz="1600" i="0" dirty="0">
                <a:sym typeface="Wingdings" panose="05000000000000000000" pitchFamily="2" charset="2"/>
              </a:rPr>
              <a:t>Investment Facility for the Pacific. </a:t>
            </a:r>
          </a:p>
        </p:txBody>
      </p:sp>
      <p:sp>
        <p:nvSpPr>
          <p:cNvPr id="8" name="Rectangle 3">
            <a:extLst>
              <a:ext uri="{FF2B5EF4-FFF2-40B4-BE49-F238E27FC236}">
                <a16:creationId xmlns:a16="http://schemas.microsoft.com/office/drawing/2014/main" id="{4562F3F6-B631-4AC2-89B0-9E46E15375AE}"/>
              </a:ext>
            </a:extLst>
          </p:cNvPr>
          <p:cNvSpPr txBox="1">
            <a:spLocks noChangeArrowheads="1"/>
          </p:cNvSpPr>
          <p:nvPr/>
        </p:nvSpPr>
        <p:spPr bwMode="auto">
          <a:xfrm>
            <a:off x="224752" y="5448351"/>
            <a:ext cx="8694496" cy="1103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sz="2000" b="1" i="0" dirty="0">
                <a:sym typeface="Wingdings" panose="05000000000000000000" pitchFamily="2" charset="2"/>
              </a:rPr>
              <a:t>Thematic initiatives : </a:t>
            </a:r>
            <a:r>
              <a:rPr lang="en-GB" sz="1600" i="0" dirty="0">
                <a:sym typeface="Wingdings" panose="05000000000000000000" pitchFamily="2" charset="2"/>
              </a:rPr>
              <a:t>Electrification Financing Initiative (ElectriFI), Agriculture Financing Initiative (AgriFI), Climate Finance Initiative. </a:t>
            </a:r>
            <a:endParaRPr lang="en-GB" sz="1800" i="0" dirty="0">
              <a:sym typeface="Wingdings" panose="05000000000000000000" pitchFamily="2" charset="2"/>
            </a:endParaRPr>
          </a:p>
        </p:txBody>
      </p:sp>
    </p:spTree>
    <p:extLst>
      <p:ext uri="{BB962C8B-B14F-4D97-AF65-F5344CB8AC3E}">
        <p14:creationId xmlns:p14="http://schemas.microsoft.com/office/powerpoint/2010/main" val="367393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11</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05273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dirty="0"/>
              <a:t>LAIF</a:t>
            </a:r>
          </a:p>
        </p:txBody>
      </p:sp>
      <p:pic>
        <p:nvPicPr>
          <p:cNvPr id="10" name="Image 7">
            <a:extLst>
              <a:ext uri="{FF2B5EF4-FFF2-40B4-BE49-F238E27FC236}">
                <a16:creationId xmlns:a16="http://schemas.microsoft.com/office/drawing/2014/main" id="{6EB52BF6-BC94-43ED-A79F-88CF0AC23B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7" b="2323"/>
          <a:stretch/>
        </p:blipFill>
        <p:spPr bwMode="auto">
          <a:xfrm>
            <a:off x="0" y="1548109"/>
            <a:ext cx="9144001" cy="490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19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12</a:t>
            </a:fld>
            <a:endParaRPr lang="en-GB" sz="1050" dirty="0">
              <a:solidFill>
                <a:schemeClr val="bg1"/>
              </a:solidFill>
              <a:latin typeface="+mn-lt"/>
            </a:endParaRPr>
          </a:p>
        </p:txBody>
      </p:sp>
      <p:pic>
        <p:nvPicPr>
          <p:cNvPr id="6" name="Espace réservé du contenu 3">
            <a:extLst>
              <a:ext uri="{FF2B5EF4-FFF2-40B4-BE49-F238E27FC236}">
                <a16:creationId xmlns:a16="http://schemas.microsoft.com/office/drawing/2014/main" id="{E9DA20A7-6385-4442-8E24-4C4D553506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7" y="1556792"/>
            <a:ext cx="9144000" cy="4522547"/>
          </a:xfrm>
        </p:spPr>
      </p:pic>
    </p:spTree>
    <p:extLst>
      <p:ext uri="{BB962C8B-B14F-4D97-AF65-F5344CB8AC3E}">
        <p14:creationId xmlns:p14="http://schemas.microsoft.com/office/powerpoint/2010/main" val="282771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13</a:t>
            </a:fld>
            <a:endParaRPr lang="en-GB" sz="1050" dirty="0">
              <a:solidFill>
                <a:schemeClr val="bg1"/>
              </a:solidFill>
              <a:latin typeface="+mn-lt"/>
            </a:endParaRPr>
          </a:p>
        </p:txBody>
      </p:sp>
      <p:pic>
        <p:nvPicPr>
          <p:cNvPr id="7" name="Espace réservé du contenu 3">
            <a:extLst>
              <a:ext uri="{FF2B5EF4-FFF2-40B4-BE49-F238E27FC236}">
                <a16:creationId xmlns:a16="http://schemas.microsoft.com/office/drawing/2014/main" id="{9A08E2A8-A96F-4177-9741-190ABE6DC62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91" r="4825" b="4948"/>
          <a:stretch/>
        </p:blipFill>
        <p:spPr>
          <a:xfrm>
            <a:off x="305781" y="1340768"/>
            <a:ext cx="8532439" cy="5251068"/>
          </a:xfrm>
        </p:spPr>
      </p:pic>
    </p:spTree>
    <p:extLst>
      <p:ext uri="{BB962C8B-B14F-4D97-AF65-F5344CB8AC3E}">
        <p14:creationId xmlns:p14="http://schemas.microsoft.com/office/powerpoint/2010/main" val="302901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14</a:t>
            </a:fld>
            <a:endParaRPr lang="en-GB" sz="1050" dirty="0">
              <a:solidFill>
                <a:schemeClr val="bg1"/>
              </a:solidFill>
              <a:latin typeface="+mn-lt"/>
            </a:endParaRPr>
          </a:p>
        </p:txBody>
      </p:sp>
      <p:pic>
        <p:nvPicPr>
          <p:cNvPr id="8" name="Espace réservé du contenu 3">
            <a:extLst>
              <a:ext uri="{FF2B5EF4-FFF2-40B4-BE49-F238E27FC236}">
                <a16:creationId xmlns:a16="http://schemas.microsoft.com/office/drawing/2014/main" id="{7E41F9AB-1B37-4F72-A758-57BBA12BF9E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65" r="4090"/>
          <a:stretch/>
        </p:blipFill>
        <p:spPr>
          <a:xfrm>
            <a:off x="6499" y="1707365"/>
            <a:ext cx="9137501" cy="4241915"/>
          </a:xfrm>
        </p:spPr>
      </p:pic>
    </p:spTree>
    <p:extLst>
      <p:ext uri="{BB962C8B-B14F-4D97-AF65-F5344CB8AC3E}">
        <p14:creationId xmlns:p14="http://schemas.microsoft.com/office/powerpoint/2010/main" val="117373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15</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05273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fr-FR" altLang="fr-FR" sz="2800" b="1" i="0" dirty="0"/>
              <a:t>AfIF</a:t>
            </a:r>
            <a:endParaRPr lang="en-GB" altLang="fr-FR" sz="2800" b="1" i="0" dirty="0"/>
          </a:p>
        </p:txBody>
      </p:sp>
      <p:pic>
        <p:nvPicPr>
          <p:cNvPr id="6" name="Espace réservé du contenu 3">
            <a:extLst>
              <a:ext uri="{FF2B5EF4-FFF2-40B4-BE49-F238E27FC236}">
                <a16:creationId xmlns:a16="http://schemas.microsoft.com/office/drawing/2014/main" id="{B81C92C3-1591-4D74-AEE2-FB8A84B502F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02"/>
          <a:stretch/>
        </p:blipFill>
        <p:spPr>
          <a:xfrm>
            <a:off x="-18774" y="1567585"/>
            <a:ext cx="9162773" cy="5038774"/>
          </a:xfrm>
        </p:spPr>
      </p:pic>
    </p:spTree>
    <p:extLst>
      <p:ext uri="{BB962C8B-B14F-4D97-AF65-F5344CB8AC3E}">
        <p14:creationId xmlns:p14="http://schemas.microsoft.com/office/powerpoint/2010/main" val="196316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16</a:t>
            </a:fld>
            <a:endParaRPr lang="en-GB" sz="1050" dirty="0">
              <a:solidFill>
                <a:schemeClr val="bg1"/>
              </a:solidFill>
              <a:latin typeface="+mn-lt"/>
            </a:endParaRPr>
          </a:p>
        </p:txBody>
      </p:sp>
      <p:pic>
        <p:nvPicPr>
          <p:cNvPr id="8" name="Espace réservé du contenu 3">
            <a:extLst>
              <a:ext uri="{FF2B5EF4-FFF2-40B4-BE49-F238E27FC236}">
                <a16:creationId xmlns:a16="http://schemas.microsoft.com/office/drawing/2014/main" id="{7F7FF440-88C7-49B0-985B-93F7F43294DE}"/>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8497"/>
          <a:stretch/>
        </p:blipFill>
        <p:spPr>
          <a:xfrm>
            <a:off x="14960" y="1340767"/>
            <a:ext cx="9129039" cy="5135337"/>
          </a:xfrm>
        </p:spPr>
      </p:pic>
    </p:spTree>
    <p:extLst>
      <p:ext uri="{BB962C8B-B14F-4D97-AF65-F5344CB8AC3E}">
        <p14:creationId xmlns:p14="http://schemas.microsoft.com/office/powerpoint/2010/main" val="219369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17</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EC1ED4BA-9021-4F67-968A-79AF51A31DCA}"/>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What is blended finance?</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Rising debt vulnerability in the low-income countries. </a:t>
            </a:r>
          </a:p>
          <a:p>
            <a:pPr marL="457200" lvl="1" indent="-457200">
              <a:spcBef>
                <a:spcPts val="1200"/>
              </a:spcBef>
              <a:spcAft>
                <a:spcPts val="1200"/>
              </a:spcAft>
              <a:buClr>
                <a:srgbClr val="004494"/>
              </a:buClr>
              <a:buFont typeface="+mj-lt"/>
              <a:buAutoNum type="arabicPeriod"/>
              <a:defRPr/>
            </a:pPr>
            <a:r>
              <a:rPr lang="en-US" altLang="fr-FR" sz="2400" dirty="0"/>
              <a:t>A high level of debt is a source of vulnerability. </a:t>
            </a:r>
          </a:p>
          <a:p>
            <a:pPr marL="457200" lvl="1" indent="-457200">
              <a:spcBef>
                <a:spcPts val="1200"/>
              </a:spcBef>
              <a:spcAft>
                <a:spcPts val="1200"/>
              </a:spcAft>
              <a:buClr>
                <a:srgbClr val="004494"/>
              </a:buClr>
              <a:buFont typeface="+mj-lt"/>
              <a:buAutoNum type="arabicPeriod"/>
              <a:defRPr/>
            </a:pPr>
            <a:r>
              <a:rPr lang="en-US" altLang="fr-FR" sz="2400" dirty="0"/>
              <a:t>A need to help the countries in their debt management. </a:t>
            </a:r>
          </a:p>
        </p:txBody>
      </p:sp>
    </p:spTree>
    <p:extLst>
      <p:ext uri="{BB962C8B-B14F-4D97-AF65-F5344CB8AC3E}">
        <p14:creationId xmlns:p14="http://schemas.microsoft.com/office/powerpoint/2010/main" val="33401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18</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1916832"/>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sym typeface="Wingdings" panose="05000000000000000000" pitchFamily="2" charset="2"/>
              </a:rPr>
              <a:t>Roughly 40% of LIC are in a situation of high risk or in a situation of debt crisis. </a:t>
            </a:r>
          </a:p>
        </p:txBody>
      </p:sp>
      <p:sp>
        <p:nvSpPr>
          <p:cNvPr id="8" name="Rectangle 3">
            <a:extLst>
              <a:ext uri="{FF2B5EF4-FFF2-40B4-BE49-F238E27FC236}">
                <a16:creationId xmlns:a16="http://schemas.microsoft.com/office/drawing/2014/main" id="{4562F3F6-B631-4AC2-89B0-9E46E15375AE}"/>
              </a:ext>
            </a:extLst>
          </p:cNvPr>
          <p:cNvSpPr txBox="1">
            <a:spLocks noChangeArrowheads="1"/>
          </p:cNvSpPr>
          <p:nvPr/>
        </p:nvSpPr>
        <p:spPr bwMode="auto">
          <a:xfrm>
            <a:off x="224752" y="3212975"/>
            <a:ext cx="8694496"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b="1" i="0" dirty="0">
                <a:sym typeface="Wingdings" panose="05000000000000000000" pitchFamily="2" charset="2"/>
              </a:rPr>
              <a:t>Important to complement the usual key-requirement check lists used by the EU by : </a:t>
            </a:r>
          </a:p>
          <a:p>
            <a:pPr marL="717550" lvl="1" indent="-358775">
              <a:spcBef>
                <a:spcPts val="600"/>
              </a:spcBef>
              <a:spcAft>
                <a:spcPts val="600"/>
              </a:spcAft>
              <a:buClr>
                <a:srgbClr val="0F5494"/>
              </a:buClr>
              <a:buFont typeface="Wingdings" panose="05000000000000000000" pitchFamily="2" charset="2"/>
              <a:buChar char="§"/>
              <a:defRPr/>
            </a:pPr>
            <a:r>
              <a:rPr lang="en-GB" sz="1800" dirty="0">
                <a:sym typeface="Wingdings" panose="05000000000000000000" pitchFamily="2" charset="2"/>
              </a:rPr>
              <a:t>Assessment of debt risk. </a:t>
            </a:r>
          </a:p>
          <a:p>
            <a:pPr marL="717550" lvl="1" indent="-358775">
              <a:spcBef>
                <a:spcPts val="600"/>
              </a:spcBef>
              <a:spcAft>
                <a:spcPts val="600"/>
              </a:spcAft>
              <a:buClr>
                <a:srgbClr val="0F5494"/>
              </a:buClr>
              <a:buFont typeface="Wingdings" panose="05000000000000000000" pitchFamily="2" charset="2"/>
              <a:buChar char="§"/>
              <a:defRPr/>
            </a:pPr>
            <a:r>
              <a:rPr lang="en-GB" sz="1800" dirty="0">
                <a:sym typeface="Wingdings" panose="05000000000000000000" pitchFamily="2" charset="2"/>
              </a:rPr>
              <a:t>Debt sustainability. </a:t>
            </a:r>
          </a:p>
          <a:p>
            <a:pPr marL="717550" lvl="1" indent="-358775">
              <a:spcBef>
                <a:spcPts val="600"/>
              </a:spcBef>
              <a:spcAft>
                <a:spcPts val="600"/>
              </a:spcAft>
              <a:buClr>
                <a:srgbClr val="0F5494"/>
              </a:buClr>
              <a:buFont typeface="Wingdings" panose="05000000000000000000" pitchFamily="2" charset="2"/>
              <a:buChar char="§"/>
              <a:defRPr/>
            </a:pPr>
            <a:r>
              <a:rPr lang="en-GB" sz="1800" dirty="0">
                <a:sym typeface="Wingdings" panose="05000000000000000000" pitchFamily="2" charset="2"/>
              </a:rPr>
              <a:t>Debt management policies. </a:t>
            </a:r>
          </a:p>
        </p:txBody>
      </p:sp>
    </p:spTree>
    <p:extLst>
      <p:ext uri="{BB962C8B-B14F-4D97-AF65-F5344CB8AC3E}">
        <p14:creationId xmlns:p14="http://schemas.microsoft.com/office/powerpoint/2010/main" val="24346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19</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41277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a:t>Several categories of countries </a:t>
            </a:r>
          </a:p>
          <a:p>
            <a:pPr marL="0" indent="0">
              <a:buNone/>
            </a:pPr>
            <a:endParaRPr lang="en-GB" altLang="fr-FR" sz="2800" b="1" i="0" cap="all"/>
          </a:p>
        </p:txBody>
      </p:sp>
      <p:sp>
        <p:nvSpPr>
          <p:cNvPr id="10" name="Espace réservé du contenu 7">
            <a:extLst>
              <a:ext uri="{FF2B5EF4-FFF2-40B4-BE49-F238E27FC236}">
                <a16:creationId xmlns:a16="http://schemas.microsoft.com/office/drawing/2014/main" id="{3A34F2A7-09BD-4616-AFD4-CF689D5295F6}"/>
              </a:ext>
            </a:extLst>
          </p:cNvPr>
          <p:cNvSpPr txBox="1">
            <a:spLocks/>
          </p:cNvSpPr>
          <p:nvPr/>
        </p:nvSpPr>
        <p:spPr>
          <a:xfrm>
            <a:off x="224752" y="2276872"/>
            <a:ext cx="8694496" cy="4104456"/>
          </a:xfrm>
          <a:prstGeom prst="rect">
            <a:avLst/>
          </a:prstGeom>
          <a:noFill/>
        </p:spPr>
        <p:txBody>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800"/>
              </a:spcBef>
              <a:spcAft>
                <a:spcPts val="1800"/>
              </a:spcAft>
              <a:buClr>
                <a:srgbClr val="0F5494"/>
              </a:buClr>
              <a:buFont typeface="Wingdings" panose="05000000000000000000" pitchFamily="2" charset="2"/>
              <a:buChar char="q"/>
              <a:defRPr/>
            </a:pPr>
            <a:r>
              <a:rPr lang="en-GB" sz="1800" b="1" i="0" dirty="0">
                <a:sym typeface="Wingdings" panose="05000000000000000000" pitchFamily="2" charset="2"/>
              </a:rPr>
              <a:t>Countries that have defaulted and are unable to service their debt </a:t>
            </a:r>
            <a:r>
              <a:rPr lang="en-GB" sz="1800" i="0" dirty="0">
                <a:sym typeface="Wingdings" panose="05000000000000000000" pitchFamily="2" charset="2"/>
              </a:rPr>
              <a:t>(Congo, Mozambique, Venezuela). </a:t>
            </a:r>
          </a:p>
          <a:p>
            <a:pPr>
              <a:spcBef>
                <a:spcPts val="1800"/>
              </a:spcBef>
              <a:spcAft>
                <a:spcPts val="1800"/>
              </a:spcAft>
              <a:buClr>
                <a:srgbClr val="0F5494"/>
              </a:buClr>
              <a:buFont typeface="Wingdings" panose="05000000000000000000" pitchFamily="2" charset="2"/>
              <a:buChar char="q"/>
              <a:defRPr/>
            </a:pPr>
            <a:r>
              <a:rPr lang="en-GB" sz="1800" b="1" i="0" dirty="0">
                <a:sym typeface="Wingdings" panose="05000000000000000000" pitchFamily="2" charset="2"/>
              </a:rPr>
              <a:t>Countries in debt distress and which make intermittent loan payments – or cut in their expenses to repay their debt </a:t>
            </a:r>
            <a:r>
              <a:rPr lang="en-GB" sz="1800" i="0" dirty="0">
                <a:sym typeface="Wingdings" panose="05000000000000000000" pitchFamily="2" charset="2"/>
              </a:rPr>
              <a:t>(Chad, Sudan, Somalia, South Sudan, …). </a:t>
            </a:r>
          </a:p>
          <a:p>
            <a:pPr>
              <a:spcBef>
                <a:spcPts val="1800"/>
              </a:spcBef>
              <a:spcAft>
                <a:spcPts val="1800"/>
              </a:spcAft>
              <a:buClr>
                <a:srgbClr val="0F5494"/>
              </a:buClr>
              <a:buFont typeface="Wingdings" panose="05000000000000000000" pitchFamily="2" charset="2"/>
              <a:buChar char="q"/>
              <a:defRPr/>
            </a:pPr>
            <a:r>
              <a:rPr lang="en-GB" sz="1800" b="1" i="0" dirty="0">
                <a:sym typeface="Wingdings" panose="05000000000000000000" pitchFamily="2" charset="2"/>
              </a:rPr>
              <a:t>Countries in high risk of debt distress or likely to fall soon in a debt distress </a:t>
            </a:r>
            <a:r>
              <a:rPr lang="en-GB" sz="1800" i="0" dirty="0">
                <a:sym typeface="Wingdings" panose="05000000000000000000" pitchFamily="2" charset="2"/>
              </a:rPr>
              <a:t>(Ghana, Zambia, Haiti, Yemen, Grenada, …).</a:t>
            </a:r>
          </a:p>
          <a:p>
            <a:pPr>
              <a:spcBef>
                <a:spcPts val="1800"/>
              </a:spcBef>
              <a:spcAft>
                <a:spcPts val="1800"/>
              </a:spcAft>
              <a:buClr>
                <a:srgbClr val="0F5494"/>
              </a:buClr>
              <a:buFont typeface="Wingdings" panose="05000000000000000000" pitchFamily="2" charset="2"/>
              <a:buChar char="q"/>
              <a:defRPr/>
            </a:pPr>
            <a:r>
              <a:rPr lang="en-GB" sz="1800" b="1" i="0" dirty="0">
                <a:sym typeface="Wingdings" panose="05000000000000000000" pitchFamily="2" charset="2"/>
              </a:rPr>
              <a:t>Countries in low and moderate risk</a:t>
            </a:r>
            <a:r>
              <a:rPr lang="en-GB" sz="1800" i="0" dirty="0">
                <a:sym typeface="Wingdings" panose="05000000000000000000" pitchFamily="2" charset="2"/>
              </a:rPr>
              <a:t> (Côte d’Ivoire, Honduras, …). </a:t>
            </a:r>
          </a:p>
          <a:p>
            <a:pPr>
              <a:spcBef>
                <a:spcPts val="1800"/>
              </a:spcBef>
              <a:spcAft>
                <a:spcPts val="1800"/>
              </a:spcAft>
              <a:buClr>
                <a:srgbClr val="0F5494"/>
              </a:buClr>
              <a:buFont typeface="Wingdings" panose="05000000000000000000" pitchFamily="2" charset="2"/>
              <a:buChar char="q"/>
              <a:defRPr/>
            </a:pPr>
            <a:endParaRPr lang="en-GB" sz="1800" b="1" i="0" dirty="0"/>
          </a:p>
          <a:p>
            <a:pPr>
              <a:spcBef>
                <a:spcPts val="1800"/>
              </a:spcBef>
              <a:spcAft>
                <a:spcPts val="1800"/>
              </a:spcAft>
              <a:buClr>
                <a:srgbClr val="0F5494"/>
              </a:buClr>
              <a:buFont typeface="Wingdings" panose="05000000000000000000" pitchFamily="2" charset="2"/>
              <a:buChar char="q"/>
              <a:defRPr/>
            </a:pPr>
            <a:endParaRPr lang="en-GB" sz="1800" b="1" i="0" dirty="0"/>
          </a:p>
          <a:p>
            <a:pPr marL="0" indent="0">
              <a:spcAft>
                <a:spcPts val="1800"/>
              </a:spcAft>
              <a:buFontTx/>
              <a:buNone/>
              <a:defRPr/>
            </a:pPr>
            <a:endParaRPr lang="en-GB" sz="1800" kern="0" dirty="0">
              <a:solidFill>
                <a:schemeClr val="tx1"/>
              </a:solidFill>
              <a:ea typeface="MS PGothic" pitchFamily="34" charset="-128"/>
            </a:endParaRPr>
          </a:p>
        </p:txBody>
      </p:sp>
    </p:spTree>
    <p:extLst>
      <p:ext uri="{BB962C8B-B14F-4D97-AF65-F5344CB8AC3E}">
        <p14:creationId xmlns:p14="http://schemas.microsoft.com/office/powerpoint/2010/main" val="32135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What is blended finance?</a:t>
            </a:r>
          </a:p>
          <a:p>
            <a:pPr marL="457200" lvl="1" indent="-457200">
              <a:spcBef>
                <a:spcPts val="1200"/>
              </a:spcBef>
              <a:spcAft>
                <a:spcPts val="1200"/>
              </a:spcAft>
              <a:buClr>
                <a:srgbClr val="004494"/>
              </a:buClr>
              <a:buFont typeface="+mj-lt"/>
              <a:buAutoNum type="arabicPeriod"/>
              <a:defRPr/>
            </a:pPr>
            <a:r>
              <a:rPr lang="en-US" altLang="fr-FR" sz="2400" dirty="0"/>
              <a:t>Rising debt vulnerability in the low-income countries. </a:t>
            </a:r>
          </a:p>
          <a:p>
            <a:pPr marL="457200" lvl="1" indent="-457200">
              <a:spcBef>
                <a:spcPts val="1200"/>
              </a:spcBef>
              <a:spcAft>
                <a:spcPts val="1200"/>
              </a:spcAft>
              <a:buClr>
                <a:srgbClr val="004494"/>
              </a:buClr>
              <a:buFont typeface="+mj-lt"/>
              <a:buAutoNum type="arabicPeriod"/>
              <a:defRPr/>
            </a:pPr>
            <a:r>
              <a:rPr lang="en-US" altLang="fr-FR" sz="2400" dirty="0"/>
              <a:t>A high level of debt is a source of vulnerability. </a:t>
            </a:r>
          </a:p>
          <a:p>
            <a:pPr marL="457200" lvl="1" indent="-457200">
              <a:spcBef>
                <a:spcPts val="1200"/>
              </a:spcBef>
              <a:spcAft>
                <a:spcPts val="1200"/>
              </a:spcAft>
              <a:buClr>
                <a:srgbClr val="004494"/>
              </a:buClr>
              <a:buFont typeface="+mj-lt"/>
              <a:buAutoNum type="arabicPeriod"/>
              <a:defRPr/>
            </a:pPr>
            <a:r>
              <a:rPr lang="en-US" altLang="fr-FR" sz="2400" dirty="0"/>
              <a:t>A need to help the countries in their debt management. </a:t>
            </a:r>
          </a:p>
        </p:txBody>
      </p:sp>
    </p:spTree>
    <p:extLst>
      <p:ext uri="{BB962C8B-B14F-4D97-AF65-F5344CB8AC3E}">
        <p14:creationId xmlns:p14="http://schemas.microsoft.com/office/powerpoint/2010/main" val="41897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20</a:t>
            </a:fld>
            <a:endParaRPr lang="en-GB" sz="1050" dirty="0">
              <a:solidFill>
                <a:schemeClr val="bg1"/>
              </a:solidFill>
              <a:latin typeface="+mn-lt"/>
            </a:endParaRPr>
          </a:p>
        </p:txBody>
      </p:sp>
      <p:pic>
        <p:nvPicPr>
          <p:cNvPr id="8" name="Espace réservé du contenu 10">
            <a:extLst>
              <a:ext uri="{FF2B5EF4-FFF2-40B4-BE49-F238E27FC236}">
                <a16:creationId xmlns:a16="http://schemas.microsoft.com/office/drawing/2014/main" id="{8D6AB185-2355-422D-99E5-A045B6E9D5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268" r="29857" b="88319"/>
          <a:stretch>
            <a:fillRect/>
          </a:stretch>
        </p:blipFill>
        <p:spPr>
          <a:xfrm>
            <a:off x="374542" y="1127521"/>
            <a:ext cx="3313113" cy="647700"/>
          </a:xfrm>
        </p:spPr>
      </p:pic>
      <p:grpSp>
        <p:nvGrpSpPr>
          <p:cNvPr id="4" name="Groupe 3">
            <a:extLst>
              <a:ext uri="{FF2B5EF4-FFF2-40B4-BE49-F238E27FC236}">
                <a16:creationId xmlns:a16="http://schemas.microsoft.com/office/drawing/2014/main" id="{1D2C139A-B51E-4896-A779-8B514A535817}"/>
              </a:ext>
            </a:extLst>
          </p:cNvPr>
          <p:cNvGrpSpPr/>
          <p:nvPr/>
        </p:nvGrpSpPr>
        <p:grpSpPr>
          <a:xfrm>
            <a:off x="34156" y="1811733"/>
            <a:ext cx="5040313" cy="4713611"/>
            <a:chOff x="34156" y="1811733"/>
            <a:chExt cx="5040313" cy="4713611"/>
          </a:xfrm>
        </p:grpSpPr>
        <p:pic>
          <p:nvPicPr>
            <p:cNvPr id="13" name="Espace réservé du contenu 10">
              <a:extLst>
                <a:ext uri="{FF2B5EF4-FFF2-40B4-BE49-F238E27FC236}">
                  <a16:creationId xmlns:a16="http://schemas.microsoft.com/office/drawing/2014/main" id="{2E3CEE98-1EB0-4E89-B45E-44EAE5D5E801}"/>
                </a:ext>
              </a:extLst>
            </p:cNvPr>
            <p:cNvPicPr>
              <a:picLocks noChangeAspect="1"/>
            </p:cNvPicPr>
            <p:nvPr/>
          </p:nvPicPr>
          <p:blipFill>
            <a:blip r:embed="rId3">
              <a:extLst>
                <a:ext uri="{28A0092B-C50C-407E-A947-70E740481C1C}">
                  <a14:useLocalDpi xmlns:a14="http://schemas.microsoft.com/office/drawing/2010/main" val="0"/>
                </a:ext>
              </a:extLst>
            </a:blip>
            <a:srcRect t="20766" r="71809" b="6375"/>
            <a:stretch>
              <a:fillRect/>
            </a:stretch>
          </p:blipFill>
          <p:spPr bwMode="auto">
            <a:xfrm>
              <a:off x="34156" y="1884758"/>
              <a:ext cx="2376488" cy="404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Image 12">
              <a:extLst>
                <a:ext uri="{FF2B5EF4-FFF2-40B4-BE49-F238E27FC236}">
                  <a16:creationId xmlns:a16="http://schemas.microsoft.com/office/drawing/2014/main" id="{6872BF97-CBCF-4860-AF10-D2062EFEA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644" y="1811733"/>
              <a:ext cx="2663825"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avec flèche 14">
              <a:extLst>
                <a:ext uri="{FF2B5EF4-FFF2-40B4-BE49-F238E27FC236}">
                  <a16:creationId xmlns:a16="http://schemas.microsoft.com/office/drawing/2014/main" id="{DF8D56DC-9CCF-45FF-BF97-B1F5E7EE493F}"/>
                </a:ext>
              </a:extLst>
            </p:cNvPr>
            <p:cNvCxnSpPr>
              <a:cxnSpLocks/>
            </p:cNvCxnSpPr>
            <p:nvPr/>
          </p:nvCxnSpPr>
          <p:spPr bwMode="auto">
            <a:xfrm flipH="1">
              <a:off x="4679181" y="2603895"/>
              <a:ext cx="360362" cy="0"/>
            </a:xfrm>
            <a:prstGeom prst="straightConnector1">
              <a:avLst/>
            </a:prstGeom>
            <a:solidFill>
              <a:schemeClr val="bg1"/>
            </a:solidFill>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a:extLst>
                <a:ext uri="{FF2B5EF4-FFF2-40B4-BE49-F238E27FC236}">
                  <a16:creationId xmlns:a16="http://schemas.microsoft.com/office/drawing/2014/main" id="{BD3FE539-8E06-430D-8271-0AEAD646514F}"/>
                </a:ext>
              </a:extLst>
            </p:cNvPr>
            <p:cNvCxnSpPr>
              <a:cxnSpLocks/>
            </p:cNvCxnSpPr>
            <p:nvPr/>
          </p:nvCxnSpPr>
          <p:spPr bwMode="auto">
            <a:xfrm flipH="1">
              <a:off x="4679181" y="3611958"/>
              <a:ext cx="360362" cy="0"/>
            </a:xfrm>
            <a:prstGeom prst="straightConnector1">
              <a:avLst/>
            </a:prstGeom>
            <a:solidFill>
              <a:schemeClr val="bg1"/>
            </a:solidFill>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a:extLst>
                <a:ext uri="{FF2B5EF4-FFF2-40B4-BE49-F238E27FC236}">
                  <a16:creationId xmlns:a16="http://schemas.microsoft.com/office/drawing/2014/main" id="{620C1DEA-FF75-4C13-9ECD-33EF55490F3D}"/>
                </a:ext>
              </a:extLst>
            </p:cNvPr>
            <p:cNvCxnSpPr>
              <a:cxnSpLocks/>
            </p:cNvCxnSpPr>
            <p:nvPr/>
          </p:nvCxnSpPr>
          <p:spPr bwMode="auto">
            <a:xfrm flipH="1">
              <a:off x="4679181" y="4045345"/>
              <a:ext cx="360362" cy="0"/>
            </a:xfrm>
            <a:prstGeom prst="straightConnector1">
              <a:avLst/>
            </a:prstGeom>
            <a:solidFill>
              <a:schemeClr val="bg1"/>
            </a:solidFill>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411C8965-BB11-49C2-9FFD-7D13099EFEFB}"/>
                </a:ext>
              </a:extLst>
            </p:cNvPr>
            <p:cNvCxnSpPr>
              <a:cxnSpLocks/>
            </p:cNvCxnSpPr>
            <p:nvPr/>
          </p:nvCxnSpPr>
          <p:spPr bwMode="auto">
            <a:xfrm flipH="1">
              <a:off x="4679181" y="5628083"/>
              <a:ext cx="360362" cy="0"/>
            </a:xfrm>
            <a:prstGeom prst="straightConnector1">
              <a:avLst/>
            </a:prstGeom>
            <a:solidFill>
              <a:schemeClr val="bg1"/>
            </a:solidFill>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9" name="Explosion : 8 points 28">
              <a:extLst>
                <a:ext uri="{FF2B5EF4-FFF2-40B4-BE49-F238E27FC236}">
                  <a16:creationId xmlns:a16="http://schemas.microsoft.com/office/drawing/2014/main" id="{5CCEB469-411F-4BEB-BCAB-F565DD386162}"/>
                </a:ext>
              </a:extLst>
            </p:cNvPr>
            <p:cNvSpPr>
              <a:spLocks noChangeArrowheads="1"/>
            </p:cNvSpPr>
            <p:nvPr/>
          </p:nvSpPr>
          <p:spPr bwMode="auto">
            <a:xfrm>
              <a:off x="3688581" y="4426345"/>
              <a:ext cx="193675" cy="193675"/>
            </a:xfrm>
            <a:prstGeom prst="irregularSeal1">
              <a:avLst/>
            </a:prstGeom>
            <a:solidFill>
              <a:schemeClr val="bg1"/>
            </a:solidFill>
            <a:ln w="9525" algn="ctr">
              <a:solidFill>
                <a:srgbClr val="FF0000"/>
              </a:solidFill>
              <a:round/>
              <a:headEnd/>
              <a:tailEnd/>
            </a:ln>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20" name="Espace réservé du contenu 7">
              <a:extLst>
                <a:ext uri="{FF2B5EF4-FFF2-40B4-BE49-F238E27FC236}">
                  <a16:creationId xmlns:a16="http://schemas.microsoft.com/office/drawing/2014/main" id="{85A0622B-38F6-4FB6-BCB5-068217E1244D}"/>
                </a:ext>
              </a:extLst>
            </p:cNvPr>
            <p:cNvSpPr txBox="1">
              <a:spLocks/>
            </p:cNvSpPr>
            <p:nvPr/>
          </p:nvSpPr>
          <p:spPr>
            <a:xfrm>
              <a:off x="368325" y="5963045"/>
              <a:ext cx="4454525" cy="562299"/>
            </a:xfrm>
            <a:prstGeom prst="rect">
              <a:avLst/>
            </a:prstGeom>
            <a:solidFill>
              <a:schemeClr val="bg1"/>
            </a:solidFill>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Tx/>
                <a:buNone/>
                <a:defRPr/>
              </a:pPr>
              <a:r>
                <a:rPr lang="fr-FR" sz="1200" kern="0" dirty="0"/>
                <a:t>Countries with low.moderate debt – Examples</a:t>
              </a:r>
            </a:p>
            <a:p>
              <a:pPr marL="0" indent="0">
                <a:buFontTx/>
                <a:buNone/>
                <a:defRPr/>
              </a:pPr>
              <a:r>
                <a:rPr lang="fr-FR" sz="1200" kern="0" dirty="0">
                  <a:solidFill>
                    <a:schemeClr val="tx1"/>
                  </a:solidFill>
                </a:rPr>
                <a:t>Benin – Burkina Faso – Côte d’Ivoire – Nepal – Rwanda</a:t>
              </a:r>
            </a:p>
          </p:txBody>
        </p:sp>
      </p:grpSp>
      <p:grpSp>
        <p:nvGrpSpPr>
          <p:cNvPr id="3" name="Groupe 2">
            <a:extLst>
              <a:ext uri="{FF2B5EF4-FFF2-40B4-BE49-F238E27FC236}">
                <a16:creationId xmlns:a16="http://schemas.microsoft.com/office/drawing/2014/main" id="{C81CBA28-328C-496C-852C-9BB31E0DA937}"/>
              </a:ext>
            </a:extLst>
          </p:cNvPr>
          <p:cNvGrpSpPr/>
          <p:nvPr/>
        </p:nvGrpSpPr>
        <p:grpSpPr>
          <a:xfrm>
            <a:off x="5220072" y="1052736"/>
            <a:ext cx="3850333" cy="5705252"/>
            <a:chOff x="5292080" y="1052736"/>
            <a:chExt cx="3850333" cy="5705252"/>
          </a:xfrm>
        </p:grpSpPr>
        <p:pic>
          <p:nvPicPr>
            <p:cNvPr id="32" name="Image 13">
              <a:extLst>
                <a:ext uri="{FF2B5EF4-FFF2-40B4-BE49-F238E27FC236}">
                  <a16:creationId xmlns:a16="http://schemas.microsoft.com/office/drawing/2014/main" id="{D07C3688-7513-4F45-8C88-21253C77D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91"/>
            <a:stretch>
              <a:fillRect/>
            </a:stretch>
          </p:blipFill>
          <p:spPr bwMode="auto">
            <a:xfrm>
              <a:off x="5292080" y="1773238"/>
              <a:ext cx="1385888" cy="4973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3" name="Image 14">
              <a:extLst>
                <a:ext uri="{FF2B5EF4-FFF2-40B4-BE49-F238E27FC236}">
                  <a16:creationId xmlns:a16="http://schemas.microsoft.com/office/drawing/2014/main" id="{0F2791F6-962D-4C0A-B58B-CA4D37760F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7733" y="1052736"/>
              <a:ext cx="2806418" cy="6873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4" name="Image 15">
              <a:extLst>
                <a:ext uri="{FF2B5EF4-FFF2-40B4-BE49-F238E27FC236}">
                  <a16:creationId xmlns:a16="http://schemas.microsoft.com/office/drawing/2014/main" id="{8BB35423-5291-4DF4-B2B1-6429C572BB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0325" y="1784350"/>
              <a:ext cx="2732088" cy="4973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35" name="Connecteur droit avec flèche 34">
              <a:extLst>
                <a:ext uri="{FF2B5EF4-FFF2-40B4-BE49-F238E27FC236}">
                  <a16:creationId xmlns:a16="http://schemas.microsoft.com/office/drawing/2014/main" id="{9AD80147-18F0-4E13-BF4F-A6199B8A776A}"/>
                </a:ext>
              </a:extLst>
            </p:cNvPr>
            <p:cNvCxnSpPr>
              <a:cxnSpLocks/>
            </p:cNvCxnSpPr>
            <p:nvPr/>
          </p:nvCxnSpPr>
          <p:spPr bwMode="auto">
            <a:xfrm flipH="1">
              <a:off x="8748713" y="2060575"/>
              <a:ext cx="360362" cy="0"/>
            </a:xfrm>
            <a:prstGeom prst="straightConnector1">
              <a:avLst/>
            </a:prstGeom>
            <a:ln>
              <a:no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174D0663-4F83-4703-B048-836039F8E9F0}"/>
                </a:ext>
              </a:extLst>
            </p:cNvPr>
            <p:cNvCxnSpPr>
              <a:cxnSpLocks/>
            </p:cNvCxnSpPr>
            <p:nvPr/>
          </p:nvCxnSpPr>
          <p:spPr bwMode="auto">
            <a:xfrm flipH="1">
              <a:off x="8748713" y="3500438"/>
              <a:ext cx="360362" cy="0"/>
            </a:xfrm>
            <a:prstGeom prst="straightConnector1">
              <a:avLst/>
            </a:prstGeom>
            <a:ln>
              <a:no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930DACF9-AEA3-4447-9B6E-63202974CD5B}"/>
                </a:ext>
              </a:extLst>
            </p:cNvPr>
            <p:cNvCxnSpPr>
              <a:cxnSpLocks/>
            </p:cNvCxnSpPr>
            <p:nvPr/>
          </p:nvCxnSpPr>
          <p:spPr bwMode="auto">
            <a:xfrm flipH="1">
              <a:off x="8748713" y="4724400"/>
              <a:ext cx="360362" cy="0"/>
            </a:xfrm>
            <a:prstGeom prst="straightConnector1">
              <a:avLst/>
            </a:prstGeom>
            <a:ln>
              <a:no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795584D0-79DA-421E-9B5E-C0E76660FE34}"/>
                </a:ext>
              </a:extLst>
            </p:cNvPr>
            <p:cNvCxnSpPr>
              <a:cxnSpLocks/>
            </p:cNvCxnSpPr>
            <p:nvPr/>
          </p:nvCxnSpPr>
          <p:spPr bwMode="auto">
            <a:xfrm flipH="1">
              <a:off x="8748713" y="5876925"/>
              <a:ext cx="360362" cy="0"/>
            </a:xfrm>
            <a:prstGeom prst="straightConnector1">
              <a:avLst/>
            </a:prstGeom>
            <a:ln>
              <a:no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a:extLst>
                <a:ext uri="{FF2B5EF4-FFF2-40B4-BE49-F238E27FC236}">
                  <a16:creationId xmlns:a16="http://schemas.microsoft.com/office/drawing/2014/main" id="{E00AD16C-C131-4EBC-8C8C-E4FFB8B97FEB}"/>
                </a:ext>
              </a:extLst>
            </p:cNvPr>
            <p:cNvCxnSpPr>
              <a:cxnSpLocks/>
            </p:cNvCxnSpPr>
            <p:nvPr/>
          </p:nvCxnSpPr>
          <p:spPr bwMode="auto">
            <a:xfrm flipH="1">
              <a:off x="8748713" y="6453188"/>
              <a:ext cx="360362" cy="0"/>
            </a:xfrm>
            <a:prstGeom prst="straightConnector1">
              <a:avLst/>
            </a:prstGeom>
            <a:ln>
              <a:noFill/>
              <a:headEnd type="none" w="med" len="med"/>
              <a:tailEnd type="triangle"/>
            </a:ln>
          </p:spPr>
          <p:style>
            <a:lnRef idx="1">
              <a:schemeClr val="dk1"/>
            </a:lnRef>
            <a:fillRef idx="0">
              <a:schemeClr val="dk1"/>
            </a:fillRef>
            <a:effectRef idx="0">
              <a:schemeClr val="dk1"/>
            </a:effectRef>
            <a:fontRef idx="minor">
              <a:schemeClr val="tx1"/>
            </a:fontRef>
          </p:style>
        </p:cxnSp>
        <p:sp>
          <p:nvSpPr>
            <p:cNvPr id="40" name="Explosion : 8 points 29">
              <a:extLst>
                <a:ext uri="{FF2B5EF4-FFF2-40B4-BE49-F238E27FC236}">
                  <a16:creationId xmlns:a16="http://schemas.microsoft.com/office/drawing/2014/main" id="{D8782BA3-800F-453A-B839-487118D34FEE}"/>
                </a:ext>
              </a:extLst>
            </p:cNvPr>
            <p:cNvSpPr>
              <a:spLocks noChangeArrowheads="1"/>
            </p:cNvSpPr>
            <p:nvPr/>
          </p:nvSpPr>
          <p:spPr bwMode="auto">
            <a:xfrm>
              <a:off x="7645400" y="2514600"/>
              <a:ext cx="195263" cy="193675"/>
            </a:xfrm>
            <a:prstGeom prst="irregularSeal1">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grpSp>
    </p:spTree>
    <p:extLst>
      <p:ext uri="{BB962C8B-B14F-4D97-AF65-F5344CB8AC3E}">
        <p14:creationId xmlns:p14="http://schemas.microsoft.com/office/powerpoint/2010/main" val="372973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21</a:t>
            </a:fld>
            <a:endParaRPr lang="en-GB" sz="1050">
              <a:solidFill>
                <a:schemeClr val="bg1"/>
              </a:solidFill>
              <a:latin typeface="+mn-lt"/>
            </a:endParaRPr>
          </a:p>
        </p:txBody>
      </p:sp>
      <p:pic>
        <p:nvPicPr>
          <p:cNvPr id="26" name="Espace réservé du contenu 10">
            <a:extLst>
              <a:ext uri="{FF2B5EF4-FFF2-40B4-BE49-F238E27FC236}">
                <a16:creationId xmlns:a16="http://schemas.microsoft.com/office/drawing/2014/main" id="{B6B11758-C845-4531-9B14-272AD01454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268" r="29857" b="88319"/>
          <a:stretch>
            <a:fillRect/>
          </a:stretch>
        </p:blipFill>
        <p:spPr>
          <a:xfrm>
            <a:off x="250825" y="1059310"/>
            <a:ext cx="3649724" cy="713506"/>
          </a:xfrm>
        </p:spPr>
      </p:pic>
      <p:grpSp>
        <p:nvGrpSpPr>
          <p:cNvPr id="6" name="Groupe 5">
            <a:extLst>
              <a:ext uri="{FF2B5EF4-FFF2-40B4-BE49-F238E27FC236}">
                <a16:creationId xmlns:a16="http://schemas.microsoft.com/office/drawing/2014/main" id="{AD3328B0-1C96-43B8-BC98-CFFCE7B0EC6D}"/>
              </a:ext>
            </a:extLst>
          </p:cNvPr>
          <p:cNvGrpSpPr/>
          <p:nvPr/>
        </p:nvGrpSpPr>
        <p:grpSpPr>
          <a:xfrm>
            <a:off x="250825" y="1844824"/>
            <a:ext cx="4038129" cy="4633640"/>
            <a:chOff x="250825" y="1844824"/>
            <a:chExt cx="4038129" cy="4633640"/>
          </a:xfrm>
        </p:grpSpPr>
        <p:pic>
          <p:nvPicPr>
            <p:cNvPr id="28" name="Image 6">
              <a:extLst>
                <a:ext uri="{FF2B5EF4-FFF2-40B4-BE49-F238E27FC236}">
                  <a16:creationId xmlns:a16="http://schemas.microsoft.com/office/drawing/2014/main" id="{8DD6C2BA-7BCF-4E58-887F-B9DD52E8C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44824"/>
              <a:ext cx="2163763" cy="46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7">
              <a:extLst>
                <a:ext uri="{FF2B5EF4-FFF2-40B4-BE49-F238E27FC236}">
                  <a16:creationId xmlns:a16="http://schemas.microsoft.com/office/drawing/2014/main" id="{7ADC10D5-47F1-400F-B5F0-5A9C7219D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7854" y="1857251"/>
              <a:ext cx="24511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Connecteur droit avec flèche 29">
              <a:extLst>
                <a:ext uri="{FF2B5EF4-FFF2-40B4-BE49-F238E27FC236}">
                  <a16:creationId xmlns:a16="http://schemas.microsoft.com/office/drawing/2014/main" id="{AECDBD66-4B0E-4D03-9964-3B9E1712244D}"/>
                </a:ext>
              </a:extLst>
            </p:cNvPr>
            <p:cNvCxnSpPr>
              <a:cxnSpLocks/>
            </p:cNvCxnSpPr>
            <p:nvPr/>
          </p:nvCxnSpPr>
          <p:spPr bwMode="auto">
            <a:xfrm flipH="1">
              <a:off x="3923928" y="2073151"/>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C2910805-0E7B-4E1D-A528-4389380073A6}"/>
                </a:ext>
              </a:extLst>
            </p:cNvPr>
            <p:cNvCxnSpPr>
              <a:cxnSpLocks/>
            </p:cNvCxnSpPr>
            <p:nvPr/>
          </p:nvCxnSpPr>
          <p:spPr bwMode="auto">
            <a:xfrm flipH="1">
              <a:off x="3923928" y="3946401"/>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a:extLst>
                <a:ext uri="{FF2B5EF4-FFF2-40B4-BE49-F238E27FC236}">
                  <a16:creationId xmlns:a16="http://schemas.microsoft.com/office/drawing/2014/main" id="{0425D7B9-D7E7-45FC-8DE9-4BDF937CFA29}"/>
                </a:ext>
              </a:extLst>
            </p:cNvPr>
            <p:cNvCxnSpPr>
              <a:cxnSpLocks/>
            </p:cNvCxnSpPr>
            <p:nvPr/>
          </p:nvCxnSpPr>
          <p:spPr bwMode="auto">
            <a:xfrm flipH="1">
              <a:off x="3923928" y="5529139"/>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a:extLst>
                <a:ext uri="{FF2B5EF4-FFF2-40B4-BE49-F238E27FC236}">
                  <a16:creationId xmlns:a16="http://schemas.microsoft.com/office/drawing/2014/main" id="{3A2482D5-4600-419A-B72A-48EE382FE55A}"/>
                </a:ext>
              </a:extLst>
            </p:cNvPr>
            <p:cNvCxnSpPr>
              <a:cxnSpLocks/>
            </p:cNvCxnSpPr>
            <p:nvPr/>
          </p:nvCxnSpPr>
          <p:spPr bwMode="auto">
            <a:xfrm flipH="1">
              <a:off x="3923928" y="5962526"/>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43" name="Explosion : 8 points 22">
              <a:extLst>
                <a:ext uri="{FF2B5EF4-FFF2-40B4-BE49-F238E27FC236}">
                  <a16:creationId xmlns:a16="http://schemas.microsoft.com/office/drawing/2014/main" id="{DFF2CCB5-32DE-4147-A681-F08976CEA43C}"/>
                </a:ext>
              </a:extLst>
            </p:cNvPr>
            <p:cNvSpPr>
              <a:spLocks noChangeArrowheads="1"/>
            </p:cNvSpPr>
            <p:nvPr/>
          </p:nvSpPr>
          <p:spPr bwMode="auto">
            <a:xfrm>
              <a:off x="2901479" y="2433514"/>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GB" altLang="fr-FR" sz="1200" i="0">
                <a:latin typeface="+mn-lt"/>
              </a:endParaRPr>
            </a:p>
          </p:txBody>
        </p:sp>
        <p:sp>
          <p:nvSpPr>
            <p:cNvPr id="44" name="Explosion : 8 points 23">
              <a:extLst>
                <a:ext uri="{FF2B5EF4-FFF2-40B4-BE49-F238E27FC236}">
                  <a16:creationId xmlns:a16="http://schemas.microsoft.com/office/drawing/2014/main" id="{D21B956A-0D46-447B-915A-1CA1F6ABE5FC}"/>
                </a:ext>
              </a:extLst>
            </p:cNvPr>
            <p:cNvSpPr>
              <a:spLocks noChangeArrowheads="1"/>
            </p:cNvSpPr>
            <p:nvPr/>
          </p:nvSpPr>
          <p:spPr bwMode="auto">
            <a:xfrm>
              <a:off x="2901479" y="4073401"/>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GB" altLang="fr-FR" sz="1200" i="0">
                <a:latin typeface="+mn-lt"/>
              </a:endParaRPr>
            </a:p>
          </p:txBody>
        </p:sp>
        <p:sp>
          <p:nvSpPr>
            <p:cNvPr id="45" name="Explosion : 8 points 24">
              <a:extLst>
                <a:ext uri="{FF2B5EF4-FFF2-40B4-BE49-F238E27FC236}">
                  <a16:creationId xmlns:a16="http://schemas.microsoft.com/office/drawing/2014/main" id="{778C02A8-6D42-4E94-90B5-650247AB9D70}"/>
                </a:ext>
              </a:extLst>
            </p:cNvPr>
            <p:cNvSpPr>
              <a:spLocks noChangeArrowheads="1"/>
            </p:cNvSpPr>
            <p:nvPr/>
          </p:nvSpPr>
          <p:spPr bwMode="auto">
            <a:xfrm>
              <a:off x="2900685" y="5025901"/>
              <a:ext cx="195263"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GB" altLang="fr-FR" sz="1200" i="0">
                <a:latin typeface="+mn-lt"/>
              </a:endParaRPr>
            </a:p>
          </p:txBody>
        </p:sp>
        <p:sp>
          <p:nvSpPr>
            <p:cNvPr id="46" name="Explosion : 8 points 25">
              <a:extLst>
                <a:ext uri="{FF2B5EF4-FFF2-40B4-BE49-F238E27FC236}">
                  <a16:creationId xmlns:a16="http://schemas.microsoft.com/office/drawing/2014/main" id="{B8783366-934F-4FA8-BF90-201DD512CF03}"/>
                </a:ext>
              </a:extLst>
            </p:cNvPr>
            <p:cNvSpPr>
              <a:spLocks noChangeArrowheads="1"/>
            </p:cNvSpPr>
            <p:nvPr/>
          </p:nvSpPr>
          <p:spPr bwMode="auto">
            <a:xfrm>
              <a:off x="2901479" y="5616451"/>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GB" altLang="fr-FR" sz="1200" i="0">
                <a:latin typeface="+mn-lt"/>
              </a:endParaRPr>
            </a:p>
          </p:txBody>
        </p:sp>
      </p:grpSp>
      <p:grpSp>
        <p:nvGrpSpPr>
          <p:cNvPr id="7" name="Groupe 6">
            <a:extLst>
              <a:ext uri="{FF2B5EF4-FFF2-40B4-BE49-F238E27FC236}">
                <a16:creationId xmlns:a16="http://schemas.microsoft.com/office/drawing/2014/main" id="{BA97CA33-6482-4168-B894-583154B42D9C}"/>
              </a:ext>
            </a:extLst>
          </p:cNvPr>
          <p:cNvGrpSpPr/>
          <p:nvPr/>
        </p:nvGrpSpPr>
        <p:grpSpPr>
          <a:xfrm>
            <a:off x="4786731" y="1857251"/>
            <a:ext cx="3974841" cy="2000571"/>
            <a:chOff x="5005858" y="1868879"/>
            <a:chExt cx="3598863" cy="1811338"/>
          </a:xfrm>
        </p:grpSpPr>
        <p:pic>
          <p:nvPicPr>
            <p:cNvPr id="47" name="Image 3">
              <a:extLst>
                <a:ext uri="{FF2B5EF4-FFF2-40B4-BE49-F238E27FC236}">
                  <a16:creationId xmlns:a16="http://schemas.microsoft.com/office/drawing/2014/main" id="{7C075280-BD2B-49E2-8B18-DD762FAEC0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858" y="1868879"/>
              <a:ext cx="147478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4">
              <a:extLst>
                <a:ext uri="{FF2B5EF4-FFF2-40B4-BE49-F238E27FC236}">
                  <a16:creationId xmlns:a16="http://schemas.microsoft.com/office/drawing/2014/main" id="{22F3FC91-D258-45A5-A20D-CCA87D25CA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4501"/>
            <a:stretch>
              <a:fillRect/>
            </a:stretch>
          </p:blipFill>
          <p:spPr bwMode="auto">
            <a:xfrm>
              <a:off x="6372696" y="1868879"/>
              <a:ext cx="865187"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 5">
              <a:extLst>
                <a:ext uri="{FF2B5EF4-FFF2-40B4-BE49-F238E27FC236}">
                  <a16:creationId xmlns:a16="http://schemas.microsoft.com/office/drawing/2014/main" id="{28B2A090-B162-4557-8522-FB302C0EF2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6146" y="1868879"/>
              <a:ext cx="1298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Connecteur droit avec flèche 49">
              <a:extLst>
                <a:ext uri="{FF2B5EF4-FFF2-40B4-BE49-F238E27FC236}">
                  <a16:creationId xmlns:a16="http://schemas.microsoft.com/office/drawing/2014/main" id="{6C1FF7FA-8F44-440D-9C54-A19068993474}"/>
                </a:ext>
              </a:extLst>
            </p:cNvPr>
            <p:cNvCxnSpPr>
              <a:cxnSpLocks/>
            </p:cNvCxnSpPr>
            <p:nvPr/>
          </p:nvCxnSpPr>
          <p:spPr bwMode="auto">
            <a:xfrm flipH="1">
              <a:off x="8099896" y="2229242"/>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1" name="Connecteur droit avec flèche 50">
              <a:extLst>
                <a:ext uri="{FF2B5EF4-FFF2-40B4-BE49-F238E27FC236}">
                  <a16:creationId xmlns:a16="http://schemas.microsoft.com/office/drawing/2014/main" id="{0E83150A-F9D2-4B40-B3C3-DE26F7D04312}"/>
                </a:ext>
              </a:extLst>
            </p:cNvPr>
            <p:cNvCxnSpPr>
              <a:cxnSpLocks/>
            </p:cNvCxnSpPr>
            <p:nvPr/>
          </p:nvCxnSpPr>
          <p:spPr bwMode="auto">
            <a:xfrm flipH="1">
              <a:off x="8099896" y="3381767"/>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52" name="Explosion : 8 points 26">
              <a:extLst>
                <a:ext uri="{FF2B5EF4-FFF2-40B4-BE49-F238E27FC236}">
                  <a16:creationId xmlns:a16="http://schemas.microsoft.com/office/drawing/2014/main" id="{DD443845-9500-4BA2-A6CD-6FD22A630CED}"/>
                </a:ext>
              </a:extLst>
            </p:cNvPr>
            <p:cNvSpPr>
              <a:spLocks noChangeArrowheads="1"/>
            </p:cNvSpPr>
            <p:nvPr/>
          </p:nvSpPr>
          <p:spPr bwMode="auto">
            <a:xfrm>
              <a:off x="7112471" y="3475429"/>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GB" altLang="fr-FR" sz="1200" i="0">
                <a:latin typeface="+mn-lt"/>
              </a:endParaRPr>
            </a:p>
          </p:txBody>
        </p:sp>
      </p:grpSp>
      <p:sp>
        <p:nvSpPr>
          <p:cNvPr id="53" name="Espace réservé du contenu 7">
            <a:extLst>
              <a:ext uri="{FF2B5EF4-FFF2-40B4-BE49-F238E27FC236}">
                <a16:creationId xmlns:a16="http://schemas.microsoft.com/office/drawing/2014/main" id="{492DC1E7-EBBA-4DB5-BFD4-F51136155DE3}"/>
              </a:ext>
            </a:extLst>
          </p:cNvPr>
          <p:cNvSpPr txBox="1">
            <a:spLocks/>
          </p:cNvSpPr>
          <p:nvPr/>
        </p:nvSpPr>
        <p:spPr>
          <a:xfrm>
            <a:off x="4772702" y="4627616"/>
            <a:ext cx="3988670" cy="1803046"/>
          </a:xfrm>
          <a:prstGeom prst="rect">
            <a:avLst/>
          </a:prstGeom>
          <a:solidFill>
            <a:schemeClr val="bg1"/>
          </a:solidFill>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defRPr/>
            </a:pPr>
            <a:r>
              <a:rPr lang="en-GB" sz="1400" b="1" i="0" cap="all">
                <a:ea typeface="+mj-ea"/>
                <a:cs typeface="+mj-cs"/>
              </a:rPr>
              <a:t>Countries in debt distress</a:t>
            </a:r>
            <a:endParaRPr lang="en-GB" sz="1400" b="1" i="0" cap="all">
              <a:ea typeface="+mj-ea"/>
              <a:cs typeface="+mj-cs"/>
              <a:sym typeface="Wingdings" panose="05000000000000000000" pitchFamily="2" charset="2"/>
            </a:endParaRPr>
          </a:p>
          <a:p>
            <a:pPr marL="0" indent="0">
              <a:buFontTx/>
              <a:buNone/>
              <a:defRPr/>
            </a:pPr>
            <a:endParaRPr lang="en-GB" sz="1400" b="1" i="0" kern="0">
              <a:solidFill>
                <a:schemeClr val="tx1"/>
              </a:solidFill>
            </a:endParaRPr>
          </a:p>
          <a:p>
            <a:pPr marL="0" indent="0">
              <a:buFontTx/>
              <a:buNone/>
              <a:defRPr/>
            </a:pPr>
            <a:r>
              <a:rPr lang="en-GB" sz="1400" b="1" i="0" kern="0">
                <a:solidFill>
                  <a:schemeClr val="tx1"/>
                </a:solidFill>
              </a:rPr>
              <a:t>Chad, Grenada, Mozambique, Sao-Tome &amp; Principe, South Sudan, Sudan, Venezuela, Zimbabwe</a:t>
            </a:r>
          </a:p>
          <a:p>
            <a:pPr marL="0" indent="0">
              <a:buFontTx/>
              <a:buNone/>
              <a:defRPr/>
            </a:pPr>
            <a:endParaRPr lang="en-GB" sz="1400" b="1" i="0" kern="0">
              <a:solidFill>
                <a:schemeClr val="tx1"/>
              </a:solidFill>
            </a:endParaRPr>
          </a:p>
          <a:p>
            <a:pPr marL="0" indent="0">
              <a:buFontTx/>
              <a:buNone/>
              <a:defRPr/>
            </a:pPr>
            <a:r>
              <a:rPr lang="en-GB" sz="1400" b="1" i="0" kern="0"/>
              <a:t>Many countries with high debt. </a:t>
            </a:r>
            <a:endParaRPr lang="en-GB" sz="1400" b="1" i="0" kern="0">
              <a:solidFill>
                <a:schemeClr val="tx1"/>
              </a:solidFill>
            </a:endParaRPr>
          </a:p>
        </p:txBody>
      </p:sp>
    </p:spTree>
    <p:extLst>
      <p:ext uri="{BB962C8B-B14F-4D97-AF65-F5344CB8AC3E}">
        <p14:creationId xmlns:p14="http://schemas.microsoft.com/office/powerpoint/2010/main" val="43974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22</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34076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b="1" i="0" cap="all"/>
              <a:t>Main characteristics of debt accumulation over the recent years </a:t>
            </a:r>
          </a:p>
          <a:p>
            <a:pPr marL="0" indent="0">
              <a:buNone/>
            </a:pPr>
            <a:endParaRPr lang="en-GB" altLang="fr-FR" b="1" i="0" cap="all"/>
          </a:p>
        </p:txBody>
      </p:sp>
      <p:grpSp>
        <p:nvGrpSpPr>
          <p:cNvPr id="3" name="Groupe 2">
            <a:extLst>
              <a:ext uri="{FF2B5EF4-FFF2-40B4-BE49-F238E27FC236}">
                <a16:creationId xmlns:a16="http://schemas.microsoft.com/office/drawing/2014/main" id="{713F6365-BC1C-4E02-864A-9BC5E2220E9D}"/>
              </a:ext>
            </a:extLst>
          </p:cNvPr>
          <p:cNvGrpSpPr/>
          <p:nvPr/>
        </p:nvGrpSpPr>
        <p:grpSpPr>
          <a:xfrm>
            <a:off x="191414" y="2413004"/>
            <a:ext cx="8833180" cy="4085370"/>
            <a:chOff x="191414" y="2413004"/>
            <a:chExt cx="8833180" cy="4085370"/>
          </a:xfrm>
        </p:grpSpPr>
        <p:sp>
          <p:nvSpPr>
            <p:cNvPr id="10" name="Espace réservé du contenu 7">
              <a:extLst>
                <a:ext uri="{FF2B5EF4-FFF2-40B4-BE49-F238E27FC236}">
                  <a16:creationId xmlns:a16="http://schemas.microsoft.com/office/drawing/2014/main" id="{3A34F2A7-09BD-4616-AFD4-CF689D5295F6}"/>
                </a:ext>
              </a:extLst>
            </p:cNvPr>
            <p:cNvSpPr txBox="1">
              <a:spLocks/>
            </p:cNvSpPr>
            <p:nvPr/>
          </p:nvSpPr>
          <p:spPr>
            <a:xfrm>
              <a:off x="5339478" y="2754329"/>
              <a:ext cx="3685116" cy="2762903"/>
            </a:xfrm>
            <a:prstGeom prst="rect">
              <a:avLst/>
            </a:prstGeom>
            <a:noFill/>
          </p:spPr>
          <p:txBody>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sz="1800" b="1" i="0" dirty="0"/>
                <a:t>2000-2013 : </a:t>
              </a:r>
            </a:p>
            <a:p>
              <a:pPr marL="0" indent="0" algn="ctr">
                <a:buNone/>
                <a:defRPr/>
              </a:pPr>
              <a:r>
                <a:rPr lang="en-GB" sz="1800" b="1" i="0" dirty="0"/>
                <a:t>debt-GDP ratios fall </a:t>
              </a:r>
            </a:p>
            <a:p>
              <a:pPr>
                <a:spcBef>
                  <a:spcPts val="1800"/>
                </a:spcBef>
                <a:spcAft>
                  <a:spcPts val="600"/>
                </a:spcAft>
                <a:buClr>
                  <a:srgbClr val="0F5494"/>
                </a:buClr>
                <a:buFont typeface="Wingdings" panose="05000000000000000000" pitchFamily="2" charset="2"/>
                <a:buChar char="q"/>
                <a:defRPr/>
              </a:pPr>
              <a:r>
                <a:rPr lang="en-GB" sz="1600" b="1" i="0" dirty="0">
                  <a:sym typeface="Wingdings" panose="05000000000000000000" pitchFamily="2" charset="2"/>
                </a:rPr>
                <a:t>Decrease from 94% to 33% </a:t>
              </a:r>
              <a:r>
                <a:rPr lang="en-GB" sz="1600" i="0" dirty="0">
                  <a:sym typeface="Wingdings" panose="05000000000000000000" pitchFamily="2" charset="2"/>
                </a:rPr>
                <a:t>(median). </a:t>
              </a:r>
            </a:p>
            <a:p>
              <a:pPr>
                <a:spcBef>
                  <a:spcPts val="1800"/>
                </a:spcBef>
                <a:spcAft>
                  <a:spcPts val="600"/>
                </a:spcAft>
                <a:buClr>
                  <a:srgbClr val="0F5494"/>
                </a:buClr>
                <a:buFont typeface="Wingdings" panose="05000000000000000000" pitchFamily="2" charset="2"/>
                <a:buChar char="q"/>
                <a:defRPr/>
              </a:pPr>
              <a:r>
                <a:rPr lang="en-GB" sz="1600" b="1" i="0" dirty="0">
                  <a:sym typeface="Wingdings" panose="05000000000000000000" pitchFamily="2" charset="2"/>
                </a:rPr>
                <a:t>Combination of rapid growth and debt relief programmes </a:t>
              </a:r>
              <a:r>
                <a:rPr lang="en-GB" sz="1600" i="0" dirty="0">
                  <a:sym typeface="Wingdings" panose="05000000000000000000" pitchFamily="2" charset="2"/>
                </a:rPr>
                <a:t>(HIPC and MDRI). </a:t>
              </a:r>
              <a:endParaRPr lang="en-GB" sz="1600" i="0" dirty="0"/>
            </a:p>
            <a:p>
              <a:pPr>
                <a:spcBef>
                  <a:spcPts val="600"/>
                </a:spcBef>
                <a:spcAft>
                  <a:spcPts val="600"/>
                </a:spcAft>
                <a:buClr>
                  <a:srgbClr val="0F5494"/>
                </a:buClr>
                <a:buFont typeface="Wingdings" panose="05000000000000000000" pitchFamily="2" charset="2"/>
                <a:buChar char="q"/>
                <a:defRPr/>
              </a:pPr>
              <a:endParaRPr lang="en-GB" sz="1800" b="1" i="0" dirty="0"/>
            </a:p>
            <a:p>
              <a:pPr>
                <a:spcBef>
                  <a:spcPts val="600"/>
                </a:spcBef>
                <a:spcAft>
                  <a:spcPts val="600"/>
                </a:spcAft>
                <a:buClr>
                  <a:srgbClr val="0F5494"/>
                </a:buClr>
                <a:buFont typeface="Wingdings" panose="05000000000000000000" pitchFamily="2" charset="2"/>
                <a:buChar char="q"/>
                <a:defRPr/>
              </a:pPr>
              <a:endParaRPr lang="en-GB" sz="1800" b="1" i="0" dirty="0"/>
            </a:p>
            <a:p>
              <a:pPr marL="0" indent="0">
                <a:buFontTx/>
                <a:buNone/>
                <a:defRPr/>
              </a:pPr>
              <a:endParaRPr lang="en-GB" sz="1600" kern="0" dirty="0">
                <a:solidFill>
                  <a:schemeClr val="tx1"/>
                </a:solidFill>
                <a:ea typeface="MS PGothic" pitchFamily="34" charset="-128"/>
              </a:endParaRPr>
            </a:p>
          </p:txBody>
        </p:sp>
        <p:pic>
          <p:nvPicPr>
            <p:cNvPr id="13" name="Espace réservé du contenu 3">
              <a:extLst>
                <a:ext uri="{FF2B5EF4-FFF2-40B4-BE49-F238E27FC236}">
                  <a16:creationId xmlns:a16="http://schemas.microsoft.com/office/drawing/2014/main" id="{C2A13917-E0AE-480E-958B-437D8C34B9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46" t="7330" r="53533" b="5714"/>
            <a:stretch/>
          </p:blipFill>
          <p:spPr>
            <a:xfrm>
              <a:off x="191414" y="2413004"/>
              <a:ext cx="5148064" cy="4085370"/>
            </a:xfrm>
            <a:prstGeom prst="rect">
              <a:avLst/>
            </a:prstGeom>
            <a:effectLst/>
          </p:spPr>
        </p:pic>
      </p:grpSp>
    </p:spTree>
    <p:extLst>
      <p:ext uri="{BB962C8B-B14F-4D97-AF65-F5344CB8AC3E}">
        <p14:creationId xmlns:p14="http://schemas.microsoft.com/office/powerpoint/2010/main" val="20409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23</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34076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b="1" i="0" cap="all"/>
              <a:t>Main characteristics of debt accumulation over the recent years </a:t>
            </a:r>
          </a:p>
          <a:p>
            <a:pPr marL="0" indent="0">
              <a:buNone/>
            </a:pPr>
            <a:endParaRPr lang="en-GB" altLang="fr-FR" b="1" i="0" cap="all"/>
          </a:p>
        </p:txBody>
      </p:sp>
      <p:grpSp>
        <p:nvGrpSpPr>
          <p:cNvPr id="3" name="Groupe 2">
            <a:extLst>
              <a:ext uri="{FF2B5EF4-FFF2-40B4-BE49-F238E27FC236}">
                <a16:creationId xmlns:a16="http://schemas.microsoft.com/office/drawing/2014/main" id="{568F957B-158A-4DE0-A4C4-090DD5EC9F6A}"/>
              </a:ext>
            </a:extLst>
          </p:cNvPr>
          <p:cNvGrpSpPr/>
          <p:nvPr/>
        </p:nvGrpSpPr>
        <p:grpSpPr>
          <a:xfrm>
            <a:off x="224752" y="2348880"/>
            <a:ext cx="8799842" cy="4273741"/>
            <a:chOff x="224752" y="2348880"/>
            <a:chExt cx="8799842" cy="4273741"/>
          </a:xfrm>
        </p:grpSpPr>
        <p:sp>
          <p:nvSpPr>
            <p:cNvPr id="10" name="Espace réservé du contenu 7">
              <a:extLst>
                <a:ext uri="{FF2B5EF4-FFF2-40B4-BE49-F238E27FC236}">
                  <a16:creationId xmlns:a16="http://schemas.microsoft.com/office/drawing/2014/main" id="{3A34F2A7-09BD-4616-AFD4-CF689D5295F6}"/>
                </a:ext>
              </a:extLst>
            </p:cNvPr>
            <p:cNvSpPr txBox="1">
              <a:spLocks/>
            </p:cNvSpPr>
            <p:nvPr/>
          </p:nvSpPr>
          <p:spPr>
            <a:xfrm>
              <a:off x="5220072" y="2492896"/>
              <a:ext cx="3804522" cy="4129725"/>
            </a:xfrm>
            <a:prstGeom prst="rect">
              <a:avLst/>
            </a:prstGeom>
            <a:noFill/>
          </p:spPr>
          <p:txBody>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ts val="600"/>
                </a:spcBef>
                <a:spcAft>
                  <a:spcPts val="600"/>
                </a:spcAft>
                <a:buNone/>
                <a:defRPr/>
              </a:pPr>
              <a:r>
                <a:rPr lang="en-GB" sz="1800" b="1" i="0" dirty="0"/>
                <a:t>Since the end-2013 : </a:t>
              </a:r>
              <a:br>
                <a:rPr lang="en-GB" sz="1800" b="1" i="0" dirty="0"/>
              </a:br>
              <a:r>
                <a:rPr lang="en-GB" sz="1800" b="1" i="0" dirty="0"/>
                <a:t>fast rise</a:t>
              </a:r>
            </a:p>
            <a:p>
              <a:pPr>
                <a:spcBef>
                  <a:spcPts val="600"/>
                </a:spcBef>
                <a:spcAft>
                  <a:spcPts val="600"/>
                </a:spcAft>
                <a:buClr>
                  <a:srgbClr val="0F5494"/>
                </a:buClr>
                <a:buFont typeface="Wingdings" panose="05000000000000000000" pitchFamily="2" charset="2"/>
                <a:buChar char="q"/>
                <a:defRPr/>
              </a:pPr>
              <a:r>
                <a:rPr lang="en-GB" sz="1600" b="1" i="0" dirty="0">
                  <a:sym typeface="Wingdings" panose="05000000000000000000" pitchFamily="2" charset="2"/>
                </a:rPr>
                <a:t>Debt ratios reach 47% </a:t>
              </a:r>
              <a:r>
                <a:rPr lang="en-GB" sz="1600" i="0" dirty="0">
                  <a:sym typeface="Wingdings" panose="05000000000000000000" pitchFamily="2" charset="2"/>
                </a:rPr>
                <a:t>(in 29 countries increase by 13.5%). </a:t>
              </a:r>
            </a:p>
            <a:p>
              <a:pPr>
                <a:spcBef>
                  <a:spcPts val="600"/>
                </a:spcBef>
                <a:spcAft>
                  <a:spcPts val="600"/>
                </a:spcAft>
                <a:buClr>
                  <a:srgbClr val="0F5494"/>
                </a:buClr>
                <a:buFont typeface="Wingdings" panose="05000000000000000000" pitchFamily="2" charset="2"/>
                <a:buChar char="q"/>
                <a:defRPr/>
              </a:pPr>
              <a:r>
                <a:rPr lang="en-GB" sz="1600" b="1" i="0" dirty="0">
                  <a:sym typeface="Wingdings" panose="05000000000000000000" pitchFamily="2" charset="2"/>
                </a:rPr>
                <a:t>Fast rise in Sub-Saharan African countries and already elevated levels in Central Asia and Middle East. </a:t>
              </a:r>
            </a:p>
            <a:p>
              <a:pPr>
                <a:spcBef>
                  <a:spcPts val="600"/>
                </a:spcBef>
                <a:spcAft>
                  <a:spcPts val="600"/>
                </a:spcAft>
                <a:buClr>
                  <a:srgbClr val="0F5494"/>
                </a:buClr>
                <a:buFont typeface="Wingdings" panose="05000000000000000000" pitchFamily="2" charset="2"/>
                <a:buChar char="q"/>
                <a:defRPr/>
              </a:pPr>
              <a:r>
                <a:rPr lang="en-GB" sz="1600" b="1" i="0" dirty="0">
                  <a:sym typeface="Wingdings" panose="05000000000000000000" pitchFamily="2" charset="2"/>
                </a:rPr>
                <a:t>Interest expenses are rising as well as fiscal and external gross financing needs. </a:t>
              </a:r>
              <a:endParaRPr lang="en-GB" sz="1600" kern="0" dirty="0">
                <a:solidFill>
                  <a:schemeClr val="tx1"/>
                </a:solidFill>
                <a:ea typeface="MS PGothic" pitchFamily="34" charset="-128"/>
              </a:endParaRPr>
            </a:p>
          </p:txBody>
        </p:sp>
        <p:pic>
          <p:nvPicPr>
            <p:cNvPr id="8" name="Image 6">
              <a:extLst>
                <a:ext uri="{FF2B5EF4-FFF2-40B4-BE49-F238E27FC236}">
                  <a16:creationId xmlns:a16="http://schemas.microsoft.com/office/drawing/2014/main" id="{FE33F19B-78E7-4528-8FD8-FCB2DA5430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45" b="1833"/>
            <a:stretch/>
          </p:blipFill>
          <p:spPr bwMode="auto">
            <a:xfrm>
              <a:off x="224752" y="2348880"/>
              <a:ext cx="4993003" cy="412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98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24</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196752"/>
            <a:ext cx="8694496" cy="7647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b="1" i="0" cap="all" dirty="0"/>
              <a:t>Factors that contributed </a:t>
            </a:r>
            <a:br>
              <a:rPr lang="en-GB" altLang="fr-FR" b="1" i="0" cap="all" dirty="0"/>
            </a:br>
            <a:r>
              <a:rPr lang="en-GB" altLang="fr-FR" b="1" i="0" cap="all" dirty="0"/>
              <a:t>to debt accumulation </a:t>
            </a:r>
          </a:p>
          <a:p>
            <a:pPr marL="0" indent="0">
              <a:buNone/>
            </a:pPr>
            <a:endParaRPr lang="en-GB" altLang="fr-FR" b="1" i="0" cap="all" dirty="0"/>
          </a:p>
        </p:txBody>
      </p:sp>
      <p:pic>
        <p:nvPicPr>
          <p:cNvPr id="9" name="Espace réservé du contenu 3">
            <a:extLst>
              <a:ext uri="{FF2B5EF4-FFF2-40B4-BE49-F238E27FC236}">
                <a16:creationId xmlns:a16="http://schemas.microsoft.com/office/drawing/2014/main" id="{68BC334F-5CDE-4B85-A654-D9D862F5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0" t="3419" r="1770" b="4272"/>
          <a:stretch>
            <a:fillRect/>
          </a:stretch>
        </p:blipFill>
        <p:spPr>
          <a:xfrm>
            <a:off x="1572419" y="3339684"/>
            <a:ext cx="5999163" cy="3302292"/>
          </a:xfrm>
          <a:prstGeom prst="rect">
            <a:avLst/>
          </a:prstGeom>
          <a:ln>
            <a:solidFill>
              <a:srgbClr val="0F5494"/>
            </a:solidFill>
          </a:ln>
        </p:spPr>
      </p:pic>
      <p:cxnSp>
        <p:nvCxnSpPr>
          <p:cNvPr id="11" name="Connecteur droit avec flèche 10">
            <a:extLst>
              <a:ext uri="{FF2B5EF4-FFF2-40B4-BE49-F238E27FC236}">
                <a16:creationId xmlns:a16="http://schemas.microsoft.com/office/drawing/2014/main" id="{E5AE892B-6251-4FA8-B87C-D10CE457A14E}"/>
              </a:ext>
            </a:extLst>
          </p:cNvPr>
          <p:cNvCxnSpPr>
            <a:cxnSpLocks/>
          </p:cNvCxnSpPr>
          <p:nvPr/>
        </p:nvCxnSpPr>
        <p:spPr bwMode="auto">
          <a:xfrm>
            <a:off x="2915816" y="4679491"/>
            <a:ext cx="4396656" cy="936328"/>
          </a:xfrm>
          <a:prstGeom prst="straightConnector1">
            <a:avLst/>
          </a:prstGeom>
          <a:ln w="15875">
            <a:solidFill>
              <a:srgbClr val="0F5494"/>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3" name="Rectangle 3">
            <a:extLst>
              <a:ext uri="{FF2B5EF4-FFF2-40B4-BE49-F238E27FC236}">
                <a16:creationId xmlns:a16="http://schemas.microsoft.com/office/drawing/2014/main" id="{F2388BC4-1239-45EA-B456-C14BE3B1859A}"/>
              </a:ext>
            </a:extLst>
          </p:cNvPr>
          <p:cNvSpPr txBox="1">
            <a:spLocks noChangeArrowheads="1"/>
          </p:cNvSpPr>
          <p:nvPr/>
        </p:nvSpPr>
        <p:spPr bwMode="auto">
          <a:xfrm>
            <a:off x="224752" y="2060848"/>
            <a:ext cx="8694496"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algn="ctr">
              <a:lnSpc>
                <a:spcPts val="2100"/>
              </a:lnSpc>
              <a:spcBef>
                <a:spcPts val="1200"/>
              </a:spcBef>
              <a:spcAft>
                <a:spcPts val="1200"/>
              </a:spcAft>
              <a:buClr>
                <a:srgbClr val="004494"/>
              </a:buClr>
              <a:buNone/>
              <a:defRPr/>
            </a:pPr>
            <a:r>
              <a:rPr lang="en-GB" sz="1700" dirty="0">
                <a:sym typeface="Wingdings" panose="05000000000000000000" pitchFamily="2" charset="2"/>
              </a:rPr>
              <a:t>Declining commodity prices &gt; Falling income &gt; Lower budget revenues &gt; Capital outflows and currency depreciations &gt; Current account deterioration &gt; Former financial strategies become unsustainable during commodity-price busts. </a:t>
            </a:r>
          </a:p>
          <a:p>
            <a:pPr marL="0" lvl="1" indent="0" algn="ctr">
              <a:lnSpc>
                <a:spcPts val="2100"/>
              </a:lnSpc>
              <a:spcBef>
                <a:spcPts val="1200"/>
              </a:spcBef>
              <a:spcAft>
                <a:spcPts val="1200"/>
              </a:spcAft>
              <a:buClr>
                <a:srgbClr val="004494"/>
              </a:buClr>
              <a:buNone/>
              <a:defRPr/>
            </a:pPr>
            <a:endParaRPr lang="en-GB" altLang="fr-FR" sz="1700" dirty="0"/>
          </a:p>
        </p:txBody>
      </p:sp>
    </p:spTree>
    <p:extLst>
      <p:ext uri="{BB962C8B-B14F-4D97-AF65-F5344CB8AC3E}">
        <p14:creationId xmlns:p14="http://schemas.microsoft.com/office/powerpoint/2010/main" val="31576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25</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368152"/>
            <a:ext cx="8694496" cy="7647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b="1" i="0" cap="all"/>
              <a:t>Factors that contributed </a:t>
            </a:r>
            <a:br>
              <a:rPr lang="en-GB" altLang="fr-FR" b="1" i="0" cap="all"/>
            </a:br>
            <a:r>
              <a:rPr lang="en-GB" altLang="fr-FR" b="1" i="0" cap="all"/>
              <a:t>to debt accumulation </a:t>
            </a:r>
          </a:p>
          <a:p>
            <a:pPr marL="0" indent="0">
              <a:buNone/>
            </a:pPr>
            <a:endParaRPr lang="en-GB" altLang="fr-FR" b="1" i="0" cap="all"/>
          </a:p>
        </p:txBody>
      </p:sp>
      <p:grpSp>
        <p:nvGrpSpPr>
          <p:cNvPr id="3" name="Groupe 2">
            <a:extLst>
              <a:ext uri="{FF2B5EF4-FFF2-40B4-BE49-F238E27FC236}">
                <a16:creationId xmlns:a16="http://schemas.microsoft.com/office/drawing/2014/main" id="{D742BA91-A31D-4EFD-81A4-7EDF35CD431D}"/>
              </a:ext>
            </a:extLst>
          </p:cNvPr>
          <p:cNvGrpSpPr/>
          <p:nvPr/>
        </p:nvGrpSpPr>
        <p:grpSpPr>
          <a:xfrm>
            <a:off x="175408" y="2000572"/>
            <a:ext cx="8758405" cy="4611237"/>
            <a:chOff x="175408" y="2000572"/>
            <a:chExt cx="8758405" cy="4611237"/>
          </a:xfrm>
        </p:grpSpPr>
        <p:pic>
          <p:nvPicPr>
            <p:cNvPr id="8" name="Image 5">
              <a:extLst>
                <a:ext uri="{FF2B5EF4-FFF2-40B4-BE49-F238E27FC236}">
                  <a16:creationId xmlns:a16="http://schemas.microsoft.com/office/drawing/2014/main" id="{2352E5F6-C6E8-477A-ACFD-D9827AF8D4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24" t="3157" r="3785" b="5776"/>
            <a:stretch/>
          </p:blipFill>
          <p:spPr bwMode="auto">
            <a:xfrm>
              <a:off x="4887310" y="2000572"/>
              <a:ext cx="4046503" cy="46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7">
              <a:extLst>
                <a:ext uri="{FF2B5EF4-FFF2-40B4-BE49-F238E27FC236}">
                  <a16:creationId xmlns:a16="http://schemas.microsoft.com/office/drawing/2014/main" id="{89C1002D-0368-4419-9783-483B62711A64}"/>
                </a:ext>
              </a:extLst>
            </p:cNvPr>
            <p:cNvSpPr txBox="1">
              <a:spLocks/>
            </p:cNvSpPr>
            <p:nvPr/>
          </p:nvSpPr>
          <p:spPr>
            <a:xfrm>
              <a:off x="175408" y="2852660"/>
              <a:ext cx="4387403" cy="2907059"/>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sz="1800" b="1" i="0">
                  <a:sym typeface="Wingdings" panose="05000000000000000000" pitchFamily="2" charset="2"/>
                </a:rPr>
                <a:t>Fast integration to the international capital markets </a:t>
              </a:r>
              <a:r>
                <a:rPr lang="en-GB" sz="1800" i="0">
                  <a:sym typeface="Wingdings" panose="05000000000000000000" pitchFamily="2" charset="2"/>
                </a:rPr>
                <a:t>(commodity exporters)</a:t>
              </a:r>
              <a:r>
                <a:rPr lang="en-GB" sz="1800" b="1" i="0">
                  <a:sym typeface="Wingdings" panose="05000000000000000000" pitchFamily="2" charset="2"/>
                </a:rPr>
                <a:t>:</a:t>
              </a:r>
            </a:p>
            <a:p>
              <a:pPr marL="357188" indent="0">
                <a:spcBef>
                  <a:spcPts val="600"/>
                </a:spcBef>
                <a:spcAft>
                  <a:spcPts val="600"/>
                </a:spcAft>
                <a:buClr>
                  <a:srgbClr val="0F5494"/>
                </a:buClr>
                <a:buNone/>
                <a:defRPr/>
              </a:pPr>
              <a:endParaRPr lang="en-GB" sz="1800" b="1" i="0">
                <a:sym typeface="Wingdings" panose="05000000000000000000" pitchFamily="2" charset="2"/>
              </a:endParaRPr>
            </a:p>
            <a:p>
              <a:pPr marL="357188" indent="0">
                <a:spcBef>
                  <a:spcPts val="600"/>
                </a:spcBef>
                <a:spcAft>
                  <a:spcPts val="600"/>
                </a:spcAft>
                <a:buClr>
                  <a:srgbClr val="0F5494"/>
                </a:buClr>
                <a:buNone/>
                <a:defRPr/>
              </a:pPr>
              <a:r>
                <a:rPr lang="en-GB" sz="1800" b="1" i="0">
                  <a:sym typeface="Wingdings" panose="05000000000000000000" pitchFamily="2" charset="2"/>
                </a:rPr>
                <a:t>&gt; LIC increases international sovereign bond issuance from $2 billion in 2009 to $18 billion en 2014. </a:t>
              </a:r>
              <a:endParaRPr lang="en-GB" sz="1800" b="1" i="0"/>
            </a:p>
          </p:txBody>
        </p:sp>
      </p:grpSp>
    </p:spTree>
    <p:extLst>
      <p:ext uri="{BB962C8B-B14F-4D97-AF65-F5344CB8AC3E}">
        <p14:creationId xmlns:p14="http://schemas.microsoft.com/office/powerpoint/2010/main" val="227660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26</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368152"/>
            <a:ext cx="8694496" cy="7647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b="1" i="0" cap="all"/>
              <a:t>Factors that contributed </a:t>
            </a:r>
            <a:br>
              <a:rPr lang="en-GB" altLang="fr-FR" b="1" i="0" cap="all"/>
            </a:br>
            <a:r>
              <a:rPr lang="en-GB" altLang="fr-FR" b="1" i="0" cap="all"/>
              <a:t>to debt accumulation </a:t>
            </a:r>
          </a:p>
          <a:p>
            <a:pPr marL="0" indent="0">
              <a:buNone/>
            </a:pPr>
            <a:endParaRPr lang="en-GB" altLang="fr-FR" b="1" i="0" cap="all"/>
          </a:p>
        </p:txBody>
      </p:sp>
      <p:grpSp>
        <p:nvGrpSpPr>
          <p:cNvPr id="3" name="Groupe 2">
            <a:extLst>
              <a:ext uri="{FF2B5EF4-FFF2-40B4-BE49-F238E27FC236}">
                <a16:creationId xmlns:a16="http://schemas.microsoft.com/office/drawing/2014/main" id="{9063E799-74EE-46B6-89C3-CC165FBC7076}"/>
              </a:ext>
            </a:extLst>
          </p:cNvPr>
          <p:cNvGrpSpPr/>
          <p:nvPr/>
        </p:nvGrpSpPr>
        <p:grpSpPr>
          <a:xfrm>
            <a:off x="175409" y="2249960"/>
            <a:ext cx="8789079" cy="4287117"/>
            <a:chOff x="175409" y="2249960"/>
            <a:chExt cx="8789079" cy="4287117"/>
          </a:xfrm>
        </p:grpSpPr>
        <p:sp>
          <p:nvSpPr>
            <p:cNvPr id="10" name="Espace réservé du contenu 7">
              <a:extLst>
                <a:ext uri="{FF2B5EF4-FFF2-40B4-BE49-F238E27FC236}">
                  <a16:creationId xmlns:a16="http://schemas.microsoft.com/office/drawing/2014/main" id="{89C1002D-0368-4419-9783-483B62711A64}"/>
                </a:ext>
              </a:extLst>
            </p:cNvPr>
            <p:cNvSpPr txBox="1">
              <a:spLocks/>
            </p:cNvSpPr>
            <p:nvPr/>
          </p:nvSpPr>
          <p:spPr>
            <a:xfrm>
              <a:off x="175409" y="2852660"/>
              <a:ext cx="4027824" cy="2907059"/>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altLang="fr-FR" sz="2000" b="1" i="0">
                  <a:sym typeface="Wingdings" panose="05000000000000000000" pitchFamily="2" charset="2"/>
                </a:rPr>
                <a:t>Procyclical bias of government spending </a:t>
              </a:r>
            </a:p>
            <a:p>
              <a:pPr>
                <a:spcBef>
                  <a:spcPts val="600"/>
                </a:spcBef>
                <a:spcAft>
                  <a:spcPts val="600"/>
                </a:spcAft>
                <a:buClr>
                  <a:srgbClr val="0F5494"/>
                </a:buClr>
                <a:buFont typeface="Wingdings" panose="05000000000000000000" pitchFamily="2" charset="2"/>
                <a:buChar char="q"/>
                <a:defRPr/>
              </a:pPr>
              <a:endParaRPr lang="en-GB" altLang="fr-FR" sz="2000" b="1" i="0" dirty="0">
                <a:sym typeface="Wingdings" panose="05000000000000000000" pitchFamily="2" charset="2"/>
              </a:endParaRPr>
            </a:p>
            <a:p>
              <a:pPr marL="357188" indent="0">
                <a:spcBef>
                  <a:spcPts val="600"/>
                </a:spcBef>
                <a:spcAft>
                  <a:spcPts val="600"/>
                </a:spcAft>
                <a:buClr>
                  <a:srgbClr val="0F5494"/>
                </a:buClr>
                <a:buNone/>
                <a:tabLst>
                  <a:tab pos="357188" algn="l"/>
                </a:tabLst>
                <a:defRPr/>
              </a:pPr>
              <a:r>
                <a:rPr lang="en-GB" altLang="fr-FR" sz="2000" b="1" i="0" dirty="0">
                  <a:sym typeface="Wingdings" panose="05000000000000000000" pitchFamily="2" charset="2"/>
                </a:rPr>
                <a:t>Few countries have adopted counter-cyclical budget rules. </a:t>
              </a:r>
            </a:p>
          </p:txBody>
        </p:sp>
        <p:pic>
          <p:nvPicPr>
            <p:cNvPr id="9" name="Image 1">
              <a:extLst>
                <a:ext uri="{FF2B5EF4-FFF2-40B4-BE49-F238E27FC236}">
                  <a16:creationId xmlns:a16="http://schemas.microsoft.com/office/drawing/2014/main" id="{67FFE4AF-8D65-4D32-A79F-8A62CA7F46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2" t="1539" r="1367" b="1843"/>
            <a:stretch/>
          </p:blipFill>
          <p:spPr bwMode="auto">
            <a:xfrm>
              <a:off x="4473224" y="2249960"/>
              <a:ext cx="4491264" cy="428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980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27</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427955"/>
            <a:ext cx="8694496" cy="5608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b="1" i="0" cap="all"/>
              <a:t>Changing composition of public debt </a:t>
            </a:r>
          </a:p>
        </p:txBody>
      </p:sp>
      <p:grpSp>
        <p:nvGrpSpPr>
          <p:cNvPr id="5" name="Groupe 4">
            <a:extLst>
              <a:ext uri="{FF2B5EF4-FFF2-40B4-BE49-F238E27FC236}">
                <a16:creationId xmlns:a16="http://schemas.microsoft.com/office/drawing/2014/main" id="{110BFC88-D57B-4AC2-83CA-66E76CC37428}"/>
              </a:ext>
            </a:extLst>
          </p:cNvPr>
          <p:cNvGrpSpPr/>
          <p:nvPr/>
        </p:nvGrpSpPr>
        <p:grpSpPr>
          <a:xfrm>
            <a:off x="175408" y="2123742"/>
            <a:ext cx="8770480" cy="4446226"/>
            <a:chOff x="175408" y="2123742"/>
            <a:chExt cx="8770480" cy="4446226"/>
          </a:xfrm>
        </p:grpSpPr>
        <p:sp>
          <p:nvSpPr>
            <p:cNvPr id="10" name="Espace réservé du contenu 7">
              <a:extLst>
                <a:ext uri="{FF2B5EF4-FFF2-40B4-BE49-F238E27FC236}">
                  <a16:creationId xmlns:a16="http://schemas.microsoft.com/office/drawing/2014/main" id="{89C1002D-0368-4419-9783-483B62711A64}"/>
                </a:ext>
              </a:extLst>
            </p:cNvPr>
            <p:cNvSpPr txBox="1">
              <a:spLocks/>
            </p:cNvSpPr>
            <p:nvPr/>
          </p:nvSpPr>
          <p:spPr>
            <a:xfrm>
              <a:off x="175408" y="2133501"/>
              <a:ext cx="4341265" cy="4319835"/>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altLang="fr-FR" sz="1800" b="1" i="0" dirty="0">
                  <a:sym typeface="Wingdings" panose="05000000000000000000" pitchFamily="2" charset="2"/>
                </a:rPr>
                <a:t>D</a:t>
              </a:r>
              <a:r>
                <a:rPr lang="en-GB" altLang="fr-FR" sz="1800" b="1" i="0" dirty="0"/>
                <a:t>evelopment of domestic financial markets and non-traditional creditors </a:t>
              </a:r>
            </a:p>
            <a:p>
              <a:pPr marL="538163" indent="-179388">
                <a:spcBef>
                  <a:spcPts val="600"/>
                </a:spcBef>
                <a:spcAft>
                  <a:spcPts val="600"/>
                </a:spcAft>
                <a:buClr>
                  <a:srgbClr val="0F5494"/>
                </a:buClr>
                <a:buFont typeface="Wingdings" panose="05000000000000000000" pitchFamily="2" charset="2"/>
                <a:buChar char="§"/>
                <a:defRPr/>
              </a:pPr>
              <a:r>
                <a:rPr lang="en-GB" altLang="fr-FR" sz="1400" b="1" i="0" dirty="0"/>
                <a:t>New sources of credit: commercial creditors. </a:t>
              </a:r>
            </a:p>
            <a:p>
              <a:pPr marL="538163" indent="-179388">
                <a:spcBef>
                  <a:spcPts val="600"/>
                </a:spcBef>
                <a:spcAft>
                  <a:spcPts val="600"/>
                </a:spcAft>
                <a:buClr>
                  <a:srgbClr val="0F5494"/>
                </a:buClr>
                <a:buFont typeface="Wingdings" panose="05000000000000000000" pitchFamily="2" charset="2"/>
                <a:buChar char="§"/>
                <a:defRPr/>
              </a:pPr>
              <a:r>
                <a:rPr lang="en-GB" altLang="fr-FR" sz="1400" b="1" i="0" dirty="0">
                  <a:sym typeface="Wingdings 2" panose="05020102010507070707" pitchFamily="18" charset="2"/>
                </a:rPr>
                <a:t>H</a:t>
              </a:r>
              <a:r>
                <a:rPr lang="en-GB" altLang="fr-FR" sz="1400" b="1" i="0" dirty="0"/>
                <a:t>igher currency-denominated debts.</a:t>
              </a:r>
            </a:p>
            <a:p>
              <a:pPr>
                <a:spcBef>
                  <a:spcPts val="600"/>
                </a:spcBef>
                <a:spcAft>
                  <a:spcPts val="600"/>
                </a:spcAft>
                <a:buClr>
                  <a:srgbClr val="0F5494"/>
                </a:buClr>
                <a:buFont typeface="Wingdings" panose="05000000000000000000" pitchFamily="2" charset="2"/>
                <a:buChar char="q"/>
                <a:defRPr/>
              </a:pPr>
              <a:endParaRPr lang="en-GB" altLang="fr-FR" sz="1050" b="1" i="0" dirty="0"/>
            </a:p>
            <a:p>
              <a:pPr>
                <a:spcBef>
                  <a:spcPts val="600"/>
                </a:spcBef>
                <a:spcAft>
                  <a:spcPts val="600"/>
                </a:spcAft>
                <a:buClr>
                  <a:srgbClr val="0F5494"/>
                </a:buClr>
                <a:buFont typeface="Wingdings" panose="05000000000000000000" pitchFamily="2" charset="2"/>
                <a:buChar char="q"/>
                <a:defRPr/>
              </a:pPr>
              <a:r>
                <a:rPr lang="en-GB" altLang="fr-FR" sz="1800" b="1" i="0" dirty="0">
                  <a:sym typeface="Wingdings" panose="05000000000000000000" pitchFamily="2" charset="2"/>
                </a:rPr>
                <a:t>Lower correlation between saving and investment (Africa)</a:t>
              </a:r>
              <a:endParaRPr lang="en-GB" altLang="fr-FR" sz="2000" b="1" i="0" dirty="0"/>
            </a:p>
            <a:p>
              <a:pPr marL="538163" indent="-179388">
                <a:spcBef>
                  <a:spcPts val="600"/>
                </a:spcBef>
                <a:spcAft>
                  <a:spcPts val="600"/>
                </a:spcAft>
                <a:buClr>
                  <a:srgbClr val="0F5494"/>
                </a:buClr>
                <a:buFont typeface="Wingdings" panose="05000000000000000000" pitchFamily="2" charset="2"/>
                <a:buChar char="§"/>
                <a:defRPr/>
              </a:pPr>
              <a:r>
                <a:rPr lang="en-GB" altLang="fr-FR" sz="1400" b="1" i="0" dirty="0"/>
                <a:t>1990-1995 : 0.74</a:t>
              </a:r>
            </a:p>
            <a:p>
              <a:pPr marL="538163" indent="-179388">
                <a:spcBef>
                  <a:spcPts val="600"/>
                </a:spcBef>
                <a:spcAft>
                  <a:spcPts val="600"/>
                </a:spcAft>
                <a:buClr>
                  <a:srgbClr val="0F5494"/>
                </a:buClr>
                <a:buFont typeface="Wingdings" panose="05000000000000000000" pitchFamily="2" charset="2"/>
                <a:buChar char="§"/>
                <a:defRPr/>
              </a:pPr>
              <a:r>
                <a:rPr lang="en-GB" altLang="fr-FR" sz="1400" b="1" i="0" dirty="0"/>
                <a:t>2011-2016 : 0.58</a:t>
              </a:r>
            </a:p>
          </p:txBody>
        </p:sp>
        <p:grpSp>
          <p:nvGrpSpPr>
            <p:cNvPr id="4" name="Groupe 3">
              <a:extLst>
                <a:ext uri="{FF2B5EF4-FFF2-40B4-BE49-F238E27FC236}">
                  <a16:creationId xmlns:a16="http://schemas.microsoft.com/office/drawing/2014/main" id="{53534AA5-0A03-4D9C-943D-7074533715D7}"/>
                </a:ext>
              </a:extLst>
            </p:cNvPr>
            <p:cNvGrpSpPr/>
            <p:nvPr/>
          </p:nvGrpSpPr>
          <p:grpSpPr>
            <a:xfrm>
              <a:off x="4516674" y="2123742"/>
              <a:ext cx="4429214" cy="4446226"/>
              <a:chOff x="4463267" y="2007110"/>
              <a:chExt cx="4429214" cy="4446226"/>
            </a:xfrm>
          </p:grpSpPr>
          <p:pic>
            <p:nvPicPr>
              <p:cNvPr id="8" name="Image 2">
                <a:extLst>
                  <a:ext uri="{FF2B5EF4-FFF2-40B4-BE49-F238E27FC236}">
                    <a16:creationId xmlns:a16="http://schemas.microsoft.com/office/drawing/2014/main" id="{2C4D2A60-82EB-4B4F-A00F-A35398692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89" b="-51"/>
              <a:stretch/>
            </p:blipFill>
            <p:spPr bwMode="auto">
              <a:xfrm>
                <a:off x="4463267" y="2007110"/>
                <a:ext cx="4429214" cy="437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C9CF062-826A-46E5-B306-CD66D884E4ED}"/>
                  </a:ext>
                </a:extLst>
              </p:cNvPr>
              <p:cNvSpPr/>
              <p:nvPr/>
            </p:nvSpPr>
            <p:spPr bwMode="auto">
              <a:xfrm>
                <a:off x="4463267" y="6345336"/>
                <a:ext cx="4429214" cy="10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grpSp>
    </p:spTree>
    <p:extLst>
      <p:ext uri="{BB962C8B-B14F-4D97-AF65-F5344CB8AC3E}">
        <p14:creationId xmlns:p14="http://schemas.microsoft.com/office/powerpoint/2010/main" val="41886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28</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355947"/>
            <a:ext cx="8694496" cy="5608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b="1" i="0" cap="all"/>
              <a:t>Weak tax administration performance </a:t>
            </a:r>
          </a:p>
        </p:txBody>
      </p:sp>
      <p:grpSp>
        <p:nvGrpSpPr>
          <p:cNvPr id="5" name="Groupe 4">
            <a:extLst>
              <a:ext uri="{FF2B5EF4-FFF2-40B4-BE49-F238E27FC236}">
                <a16:creationId xmlns:a16="http://schemas.microsoft.com/office/drawing/2014/main" id="{30D75E91-8A2D-49B2-817E-049ACEE89264}"/>
              </a:ext>
            </a:extLst>
          </p:cNvPr>
          <p:cNvGrpSpPr/>
          <p:nvPr/>
        </p:nvGrpSpPr>
        <p:grpSpPr>
          <a:xfrm>
            <a:off x="175408" y="1843711"/>
            <a:ext cx="8743840" cy="4825649"/>
            <a:chOff x="175408" y="1843711"/>
            <a:chExt cx="8743840" cy="4825649"/>
          </a:xfrm>
        </p:grpSpPr>
        <p:sp>
          <p:nvSpPr>
            <p:cNvPr id="10" name="Espace réservé du contenu 7">
              <a:extLst>
                <a:ext uri="{FF2B5EF4-FFF2-40B4-BE49-F238E27FC236}">
                  <a16:creationId xmlns:a16="http://schemas.microsoft.com/office/drawing/2014/main" id="{89C1002D-0368-4419-9783-483B62711A64}"/>
                </a:ext>
              </a:extLst>
            </p:cNvPr>
            <p:cNvSpPr txBox="1">
              <a:spLocks/>
            </p:cNvSpPr>
            <p:nvPr/>
          </p:nvSpPr>
          <p:spPr>
            <a:xfrm>
              <a:off x="175408" y="5145632"/>
              <a:ext cx="8743840" cy="1523728"/>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altLang="fr-FR" sz="1400" b="1" i="0" dirty="0">
                  <a:sym typeface="Wingdings" panose="05000000000000000000" pitchFamily="2" charset="2"/>
                </a:rPr>
                <a:t>D</a:t>
              </a:r>
              <a:r>
                <a:rPr lang="en-GB" altLang="fr-FR" sz="1400" b="1" i="0" dirty="0"/>
                <a:t>evelopment of domestic financial markets and non-traditional creditors. </a:t>
              </a:r>
            </a:p>
            <a:p>
              <a:pPr>
                <a:spcBef>
                  <a:spcPts val="600"/>
                </a:spcBef>
                <a:spcAft>
                  <a:spcPts val="0"/>
                </a:spcAft>
                <a:buClr>
                  <a:srgbClr val="0F5494"/>
                </a:buClr>
                <a:buFont typeface="Wingdings" panose="05000000000000000000" pitchFamily="2" charset="2"/>
                <a:buChar char="q"/>
                <a:defRPr/>
              </a:pPr>
              <a:r>
                <a:rPr lang="en-GB" altLang="fr-FR" sz="1400" b="1" i="0" dirty="0">
                  <a:sym typeface="Wingdings" panose="05000000000000000000" pitchFamily="2" charset="2"/>
                </a:rPr>
                <a:t>Higher marginal tax rate on production is counterproductive and </a:t>
              </a:r>
              <a:r>
                <a:rPr lang="en-GB" altLang="fr-FR" sz="1400" b="1" i="0" dirty="0" err="1">
                  <a:sym typeface="Wingdings" panose="05000000000000000000" pitchFamily="2" charset="2"/>
                </a:rPr>
                <a:t>distortiary</a:t>
              </a:r>
              <a:r>
                <a:rPr lang="en-GB" altLang="fr-FR" sz="1400" b="1" i="0" dirty="0">
                  <a:sym typeface="Wingdings" panose="05000000000000000000" pitchFamily="2" charset="2"/>
                </a:rPr>
                <a:t>. </a:t>
              </a:r>
            </a:p>
            <a:p>
              <a:pPr>
                <a:spcBef>
                  <a:spcPts val="600"/>
                </a:spcBef>
                <a:spcAft>
                  <a:spcPts val="0"/>
                </a:spcAft>
                <a:buClr>
                  <a:srgbClr val="0F5494"/>
                </a:buClr>
                <a:buFont typeface="Wingdings" panose="05000000000000000000" pitchFamily="2" charset="2"/>
                <a:buChar char="q"/>
                <a:defRPr/>
              </a:pPr>
              <a:r>
                <a:rPr lang="en-GB" altLang="fr-FR" sz="1400" b="1" i="0" dirty="0">
                  <a:sym typeface="Wingdings" panose="05000000000000000000" pitchFamily="2" charset="2"/>
                </a:rPr>
                <a:t>Tax revenue-GDP ratio : 17% &lt; 25% threshold. </a:t>
              </a:r>
              <a:endParaRPr lang="en-GB" altLang="fr-FR" sz="1400" b="1" i="0" dirty="0"/>
            </a:p>
            <a:p>
              <a:pPr>
                <a:spcBef>
                  <a:spcPts val="600"/>
                </a:spcBef>
                <a:spcAft>
                  <a:spcPts val="0"/>
                </a:spcAft>
                <a:buClr>
                  <a:srgbClr val="0F5494"/>
                </a:buClr>
                <a:buFont typeface="Wingdings" panose="05000000000000000000" pitchFamily="2" charset="2"/>
                <a:buChar char="q"/>
                <a:defRPr/>
              </a:pPr>
              <a:r>
                <a:rPr lang="en-GB" altLang="fr-FR" sz="1400" b="1" i="0" dirty="0">
                  <a:sym typeface="Wingdings" panose="05000000000000000000" pitchFamily="2" charset="2"/>
                </a:rPr>
                <a:t>Low tax payer compliance, poor governance, prevalence of hard-to-tax sectors, lack of transparent fiscal regimes </a:t>
              </a:r>
              <a:r>
                <a:rPr lang="en-GB" altLang="fr-FR" sz="1400" i="0" dirty="0">
                  <a:sym typeface="Wingdings" panose="05000000000000000000" pitchFamily="2" charset="2"/>
                </a:rPr>
                <a:t>(resource-rich countries)</a:t>
              </a:r>
              <a:r>
                <a:rPr lang="en-GB" altLang="fr-FR" sz="1400" b="1" i="0" dirty="0">
                  <a:sym typeface="Wingdings" panose="05000000000000000000" pitchFamily="2" charset="2"/>
                </a:rPr>
                <a:t>. </a:t>
              </a:r>
              <a:endParaRPr lang="en-GB" altLang="fr-FR" sz="1400" b="1" i="0" dirty="0"/>
            </a:p>
            <a:p>
              <a:pPr>
                <a:spcBef>
                  <a:spcPts val="600"/>
                </a:spcBef>
                <a:spcAft>
                  <a:spcPts val="0"/>
                </a:spcAft>
                <a:buClr>
                  <a:srgbClr val="0F5494"/>
                </a:buClr>
                <a:buFont typeface="Wingdings" panose="05000000000000000000" pitchFamily="2" charset="2"/>
                <a:buChar char="q"/>
                <a:defRPr/>
              </a:pPr>
              <a:endParaRPr lang="en-GB" altLang="fr-FR" sz="1400" b="1" i="0" dirty="0"/>
            </a:p>
          </p:txBody>
        </p:sp>
        <p:pic>
          <p:nvPicPr>
            <p:cNvPr id="9" name="Image 1">
              <a:extLst>
                <a:ext uri="{FF2B5EF4-FFF2-40B4-BE49-F238E27FC236}">
                  <a16:creationId xmlns:a16="http://schemas.microsoft.com/office/drawing/2014/main" id="{0B2BF8AA-11DA-4005-A277-F00E8FB4A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973" y="1843711"/>
              <a:ext cx="6072055" cy="32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1285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29</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EC1ED4BA-9021-4F67-968A-79AF51A31DCA}"/>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What is blended finance?</a:t>
            </a:r>
          </a:p>
          <a:p>
            <a:pPr marL="457200" lvl="1" indent="-457200">
              <a:spcBef>
                <a:spcPts val="1200"/>
              </a:spcBef>
              <a:spcAft>
                <a:spcPts val="1200"/>
              </a:spcAft>
              <a:buClr>
                <a:srgbClr val="004494"/>
              </a:buClr>
              <a:buFont typeface="+mj-lt"/>
              <a:buAutoNum type="arabicPeriod"/>
              <a:defRPr/>
            </a:pPr>
            <a:r>
              <a:rPr lang="en-US" altLang="fr-FR" sz="2400" dirty="0"/>
              <a:t>Rising debt vulnerability in the low-income countries. </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A high level of debt is a source of vulnerability. </a:t>
            </a:r>
          </a:p>
          <a:p>
            <a:pPr marL="457200" lvl="1" indent="-457200">
              <a:spcBef>
                <a:spcPts val="1200"/>
              </a:spcBef>
              <a:spcAft>
                <a:spcPts val="1200"/>
              </a:spcAft>
              <a:buClr>
                <a:srgbClr val="004494"/>
              </a:buClr>
              <a:buFont typeface="+mj-lt"/>
              <a:buAutoNum type="arabicPeriod"/>
              <a:defRPr/>
            </a:pPr>
            <a:r>
              <a:rPr lang="en-US" altLang="fr-FR" sz="2400" dirty="0"/>
              <a:t>A need to help the countries in their debt management. </a:t>
            </a:r>
          </a:p>
        </p:txBody>
      </p:sp>
    </p:spTree>
    <p:extLst>
      <p:ext uri="{BB962C8B-B14F-4D97-AF65-F5344CB8AC3E}">
        <p14:creationId xmlns:p14="http://schemas.microsoft.com/office/powerpoint/2010/main" val="180581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51083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3200" b="1" i="0" cap="all" dirty="0"/>
              <a:t>What is blended finance?</a:t>
            </a:r>
            <a:endParaRPr lang="en-US" altLang="fr-FR" sz="3200"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348880"/>
            <a:ext cx="8694496" cy="15657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algn="ctr">
              <a:spcBef>
                <a:spcPts val="1200"/>
              </a:spcBef>
              <a:spcAft>
                <a:spcPts val="1200"/>
              </a:spcAft>
              <a:buClr>
                <a:srgbClr val="004494"/>
              </a:buClr>
              <a:buNone/>
              <a:defRPr/>
            </a:pPr>
            <a:r>
              <a:rPr lang="en-US" altLang="fr-FR" sz="2800" dirty="0">
                <a:solidFill>
                  <a:srgbClr val="004494"/>
                </a:solidFill>
              </a:rPr>
              <a:t>Using EU limited financial support </a:t>
            </a:r>
            <a:br>
              <a:rPr lang="en-US" altLang="fr-FR" sz="2800" dirty="0">
                <a:solidFill>
                  <a:srgbClr val="004494"/>
                </a:solidFill>
              </a:rPr>
            </a:br>
            <a:r>
              <a:rPr lang="en-US" altLang="fr-FR" sz="2800" dirty="0">
                <a:solidFill>
                  <a:srgbClr val="004494"/>
                </a:solidFill>
              </a:rPr>
              <a:t>for mobilizing significant amount </a:t>
            </a:r>
            <a:br>
              <a:rPr lang="en-US" altLang="fr-FR" sz="2800" dirty="0">
                <a:solidFill>
                  <a:srgbClr val="004494"/>
                </a:solidFill>
              </a:rPr>
            </a:br>
            <a:r>
              <a:rPr lang="en-US" altLang="fr-FR" sz="2800" dirty="0">
                <a:solidFill>
                  <a:srgbClr val="004494"/>
                </a:solidFill>
              </a:rPr>
              <a:t>of additional finance from other partners</a:t>
            </a:r>
            <a:endParaRPr lang="en-US" altLang="fr-FR" sz="2400" dirty="0"/>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4047159"/>
            <a:ext cx="8694496" cy="23341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1200"/>
              </a:spcAft>
              <a:buClr>
                <a:srgbClr val="0F5494"/>
              </a:buClr>
              <a:buFont typeface="Wingdings" panose="05000000000000000000" pitchFamily="2" charset="2"/>
              <a:buChar char="q"/>
            </a:pPr>
            <a:r>
              <a:rPr lang="en-US" altLang="fr-FR" sz="2000" b="1" i="0" dirty="0">
                <a:sym typeface="Wingdings" panose="05000000000000000000" pitchFamily="2" charset="2"/>
              </a:rPr>
              <a:t>Donor governments. </a:t>
            </a:r>
          </a:p>
          <a:p>
            <a:pPr>
              <a:spcBef>
                <a:spcPts val="600"/>
              </a:spcBef>
              <a:spcAft>
                <a:spcPts val="1200"/>
              </a:spcAft>
              <a:buClr>
                <a:srgbClr val="0F5494"/>
              </a:buClr>
              <a:buFont typeface="Wingdings" panose="05000000000000000000" pitchFamily="2" charset="2"/>
              <a:buChar char="q"/>
            </a:pPr>
            <a:r>
              <a:rPr lang="en-US" altLang="fr-FR" sz="2000" b="1" i="0" dirty="0">
                <a:sym typeface="Wingdings" panose="05000000000000000000" pitchFamily="2" charset="2"/>
              </a:rPr>
              <a:t>Development agencies regional and multilateral banks). </a:t>
            </a:r>
          </a:p>
          <a:p>
            <a:pPr>
              <a:spcBef>
                <a:spcPts val="600"/>
              </a:spcBef>
              <a:spcAft>
                <a:spcPts val="1200"/>
              </a:spcAft>
              <a:buClr>
                <a:srgbClr val="0F5494"/>
              </a:buClr>
              <a:buFont typeface="Wingdings" panose="05000000000000000000" pitchFamily="2" charset="2"/>
              <a:buChar char="q"/>
            </a:pPr>
            <a:r>
              <a:rPr lang="en-US" altLang="fr-FR" sz="2000" b="1" i="0" dirty="0">
                <a:sym typeface="Wingdings" panose="05000000000000000000" pitchFamily="2" charset="2"/>
              </a:rPr>
              <a:t>Prominent place to private sector participation </a:t>
            </a:r>
            <a:r>
              <a:rPr lang="en-US" altLang="fr-FR" sz="2000" i="0" dirty="0">
                <a:sym typeface="Wingdings" panose="05000000000000000000" pitchFamily="2" charset="2"/>
              </a:rPr>
              <a:t>(commercials banks, financial entities)</a:t>
            </a:r>
            <a:r>
              <a:rPr lang="en-US" altLang="fr-FR" sz="2000" b="1" i="0" dirty="0">
                <a:sym typeface="Wingdings" panose="05000000000000000000" pitchFamily="2" charset="2"/>
              </a:rPr>
              <a:t>. </a:t>
            </a:r>
            <a:endParaRPr lang="en-US" altLang="fr-FR" sz="2000" b="1" dirty="0"/>
          </a:p>
        </p:txBody>
      </p:sp>
    </p:spTree>
    <p:extLst>
      <p:ext uri="{BB962C8B-B14F-4D97-AF65-F5344CB8AC3E}">
        <p14:creationId xmlns:p14="http://schemas.microsoft.com/office/powerpoint/2010/main" val="7127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30</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2190005"/>
            <a:ext cx="8694496" cy="11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US" altLang="fr-FR" b="1" i="0" dirty="0"/>
              <a:t>Historical evidence: Reinhart and Rogoff </a:t>
            </a:r>
          </a:p>
          <a:p>
            <a:pPr marL="355600" indent="-355600">
              <a:spcBef>
                <a:spcPts val="600"/>
              </a:spcBef>
              <a:spcAft>
                <a:spcPts val="0"/>
              </a:spcAft>
              <a:buClr>
                <a:srgbClr val="0F5494"/>
              </a:buClr>
              <a:buNone/>
              <a:tabLst>
                <a:tab pos="357188" algn="l"/>
              </a:tabLst>
              <a:defRPr/>
            </a:pPr>
            <a:r>
              <a:rPr lang="en-US" altLang="fr-FR" sz="1800" i="0" dirty="0"/>
              <a:t>	2009, This Time is Different: Eight Centuries of Financial Folly, Princeton University Press. </a:t>
            </a: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34076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Debt defaults</a:t>
            </a:r>
            <a:endParaRPr lang="en-GB" altLang="fr-FR" sz="2800" b="1" i="0" cap="all" dirty="0"/>
          </a:p>
        </p:txBody>
      </p:sp>
      <p:sp>
        <p:nvSpPr>
          <p:cNvPr id="13" name="Rectangle 3">
            <a:extLst>
              <a:ext uri="{FF2B5EF4-FFF2-40B4-BE49-F238E27FC236}">
                <a16:creationId xmlns:a16="http://schemas.microsoft.com/office/drawing/2014/main" id="{34715218-6838-4012-8CFB-90CFCD8890DB}"/>
              </a:ext>
            </a:extLst>
          </p:cNvPr>
          <p:cNvSpPr txBox="1">
            <a:spLocks noChangeArrowheads="1"/>
          </p:cNvSpPr>
          <p:nvPr/>
        </p:nvSpPr>
        <p:spPr bwMode="auto">
          <a:xfrm>
            <a:off x="224752" y="3665828"/>
            <a:ext cx="8694496" cy="886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US" altLang="fr-FR" sz="1800" b="1" i="0" dirty="0"/>
              <a:t>They study 66 countries, 5 continents, 8 centuries of economic history.</a:t>
            </a:r>
          </a:p>
        </p:txBody>
      </p:sp>
      <p:sp>
        <p:nvSpPr>
          <p:cNvPr id="14" name="Rectangle 3">
            <a:extLst>
              <a:ext uri="{FF2B5EF4-FFF2-40B4-BE49-F238E27FC236}">
                <a16:creationId xmlns:a16="http://schemas.microsoft.com/office/drawing/2014/main" id="{0258754E-E64F-4CC5-8C47-B8262568EAB9}"/>
              </a:ext>
            </a:extLst>
          </p:cNvPr>
          <p:cNvSpPr txBox="1">
            <a:spLocks noChangeArrowheads="1"/>
          </p:cNvSpPr>
          <p:nvPr/>
        </p:nvSpPr>
        <p:spPr bwMode="auto">
          <a:xfrm>
            <a:off x="224752" y="4437112"/>
            <a:ext cx="8694496" cy="886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US" altLang="fr-FR" sz="1800" b="1" i="0" dirty="0"/>
              <a:t>Sovereign debt and default crises have been common historically</a:t>
            </a:r>
            <a:r>
              <a:rPr lang="en-US" altLang="fr-FR" sz="1800" i="0" dirty="0"/>
              <a:t> (this is a norm when sovereign debt ratios go up).</a:t>
            </a:r>
          </a:p>
        </p:txBody>
      </p:sp>
      <p:sp>
        <p:nvSpPr>
          <p:cNvPr id="15" name="Rectangle 3">
            <a:extLst>
              <a:ext uri="{FF2B5EF4-FFF2-40B4-BE49-F238E27FC236}">
                <a16:creationId xmlns:a16="http://schemas.microsoft.com/office/drawing/2014/main" id="{F47F4CDE-FE6D-4FB2-A56B-F98D13392DAA}"/>
              </a:ext>
            </a:extLst>
          </p:cNvPr>
          <p:cNvSpPr txBox="1">
            <a:spLocks noChangeArrowheads="1"/>
          </p:cNvSpPr>
          <p:nvPr/>
        </p:nvSpPr>
        <p:spPr bwMode="auto">
          <a:xfrm>
            <a:off x="230368" y="5207179"/>
            <a:ext cx="8694496" cy="886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US" altLang="fr-FR" sz="1800" b="1" i="0" dirty="0"/>
              <a:t>Global economic factors such as commodity prices and center country interest rates have played a major role in causing debt crises </a:t>
            </a:r>
            <a:r>
              <a:rPr lang="en-US" altLang="fr-FR" sz="1800" i="0" dirty="0"/>
              <a:t>(not new)</a:t>
            </a:r>
            <a:r>
              <a:rPr lang="en-US" altLang="fr-FR" sz="1800" b="1" i="0" dirty="0"/>
              <a:t>. </a:t>
            </a:r>
          </a:p>
        </p:txBody>
      </p:sp>
    </p:spTree>
    <p:extLst>
      <p:ext uri="{BB962C8B-B14F-4D97-AF65-F5344CB8AC3E}">
        <p14:creationId xmlns:p14="http://schemas.microsoft.com/office/powerpoint/2010/main" val="3574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31</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2060848"/>
            <a:ext cx="8694496" cy="11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600"/>
              </a:spcBef>
              <a:spcAft>
                <a:spcPts val="0"/>
              </a:spcAft>
              <a:buClr>
                <a:srgbClr val="0F5494"/>
              </a:buClr>
              <a:buSzPct val="66000"/>
              <a:buNone/>
              <a:defRPr/>
            </a:pPr>
            <a:r>
              <a:rPr lang="en-US" altLang="fr-FR" sz="1800" b="1" i="0" cap="all" dirty="0">
                <a:solidFill>
                  <a:srgbClr val="C00000"/>
                </a:solidFill>
              </a:rPr>
              <a:t>External debt default: </a:t>
            </a:r>
            <a:r>
              <a:rPr lang="en-US" altLang="fr-FR" sz="1800" b="1" i="0" dirty="0"/>
              <a:t>a country defaults on its payments to foreign debt holders. </a:t>
            </a:r>
          </a:p>
          <a:p>
            <a:pPr marL="0" indent="0" algn="ctr">
              <a:spcBef>
                <a:spcPts val="600"/>
              </a:spcBef>
              <a:spcAft>
                <a:spcPts val="0"/>
              </a:spcAft>
              <a:buClr>
                <a:srgbClr val="0F5494"/>
              </a:buClr>
              <a:buSzPct val="66000"/>
              <a:buNone/>
              <a:defRPr/>
            </a:pPr>
            <a:r>
              <a:rPr lang="en-US" altLang="fr-FR" sz="1800" b="1" i="0" dirty="0"/>
              <a:t>The country runs into a sovereign debt crisis </a:t>
            </a:r>
            <a:r>
              <a:rPr lang="en-US" altLang="fr-FR" sz="1800" b="1" i="0" dirty="0">
                <a:sym typeface="Wingdings" panose="05000000000000000000" pitchFamily="2" charset="2"/>
              </a:rPr>
              <a:t>&gt; I</a:t>
            </a:r>
            <a:r>
              <a:rPr lang="en-US" altLang="fr-FR" sz="1800" b="1" i="0" dirty="0"/>
              <a:t>nterest rates rise </a:t>
            </a:r>
            <a:r>
              <a:rPr lang="en-US" altLang="fr-FR" sz="1800" b="1" i="0" dirty="0">
                <a:sym typeface="Wingdings" panose="05000000000000000000" pitchFamily="2" charset="2"/>
              </a:rPr>
              <a:t>&gt; C</a:t>
            </a:r>
            <a:r>
              <a:rPr lang="en-US" altLang="fr-FR" sz="1800" b="1" i="0" dirty="0"/>
              <a:t>apital flows stop </a:t>
            </a:r>
            <a:r>
              <a:rPr lang="en-US" altLang="fr-FR" sz="1800" b="1" i="0" dirty="0">
                <a:sym typeface="Wingdings" panose="05000000000000000000" pitchFamily="2" charset="2"/>
              </a:rPr>
              <a:t>&gt; S</a:t>
            </a:r>
            <a:r>
              <a:rPr lang="en-US" altLang="fr-FR" sz="1800" b="1" i="0" dirty="0"/>
              <a:t>evere economic contraction. </a:t>
            </a: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980728"/>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Major Types </a:t>
            </a:r>
            <a:br>
              <a:rPr lang="en-US" altLang="fr-FR" sz="2800" b="1" i="0" cap="all" dirty="0"/>
            </a:br>
            <a:r>
              <a:rPr lang="en-US" altLang="fr-FR" sz="2800" b="1" i="0" cap="all" dirty="0"/>
              <a:t>of Sovereign Debt Defaults</a:t>
            </a:r>
            <a:endParaRPr lang="en-GB" altLang="fr-FR" sz="2800" b="1" i="0" cap="all" dirty="0"/>
          </a:p>
        </p:txBody>
      </p:sp>
      <p:sp>
        <p:nvSpPr>
          <p:cNvPr id="15" name="Rectangle 3">
            <a:extLst>
              <a:ext uri="{FF2B5EF4-FFF2-40B4-BE49-F238E27FC236}">
                <a16:creationId xmlns:a16="http://schemas.microsoft.com/office/drawing/2014/main" id="{F47F4CDE-FE6D-4FB2-A56B-F98D13392DAA}"/>
              </a:ext>
            </a:extLst>
          </p:cNvPr>
          <p:cNvSpPr txBox="1">
            <a:spLocks noChangeArrowheads="1"/>
          </p:cNvSpPr>
          <p:nvPr/>
        </p:nvSpPr>
        <p:spPr bwMode="auto">
          <a:xfrm>
            <a:off x="224752" y="3573016"/>
            <a:ext cx="8694496" cy="2000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altLang="fr-FR" sz="1600" b="1" i="0" dirty="0"/>
              <a:t>The country can choose a </a:t>
            </a:r>
            <a:r>
              <a:rPr lang="en-US" altLang="fr-FR" sz="1600" b="1" i="0" dirty="0">
                <a:solidFill>
                  <a:srgbClr val="C00000"/>
                </a:solidFill>
              </a:rPr>
              <a:t>debt repudiation</a:t>
            </a:r>
            <a:r>
              <a:rPr lang="en-US" altLang="fr-FR" sz="1600" b="1" i="0" dirty="0"/>
              <a:t>: </a:t>
            </a:r>
            <a:r>
              <a:rPr lang="en-US" altLang="fr-FR" sz="1600" i="0" dirty="0"/>
              <a:t>it </a:t>
            </a:r>
            <a:r>
              <a:rPr lang="en-US" altLang="fr-FR" sz="1600" i="0" dirty="0" err="1"/>
              <a:t>renegs</a:t>
            </a:r>
            <a:r>
              <a:rPr lang="en-US" altLang="fr-FR" sz="1600" i="0" dirty="0"/>
              <a:t> on its debt to foreign debt holders entirely. </a:t>
            </a:r>
          </a:p>
          <a:p>
            <a:pPr>
              <a:spcBef>
                <a:spcPts val="600"/>
              </a:spcBef>
              <a:spcAft>
                <a:spcPts val="600"/>
              </a:spcAft>
              <a:buClr>
                <a:srgbClr val="0F5494"/>
              </a:buClr>
              <a:buFont typeface="Wingdings" panose="05000000000000000000" pitchFamily="2" charset="2"/>
              <a:buChar char="q"/>
              <a:defRPr/>
            </a:pPr>
            <a:r>
              <a:rPr lang="en-US" altLang="fr-FR" sz="1600" b="1" i="0" dirty="0">
                <a:solidFill>
                  <a:srgbClr val="C00000"/>
                </a:solidFill>
                <a:sym typeface="Wingdings 2" panose="05020102010507070707" pitchFamily="18" charset="2"/>
              </a:rPr>
              <a:t>D</a:t>
            </a:r>
            <a:r>
              <a:rPr lang="en-US" altLang="fr-FR" sz="1600" b="1" i="0" dirty="0">
                <a:solidFill>
                  <a:srgbClr val="C00000"/>
                </a:solidFill>
              </a:rPr>
              <a:t>ebt restructuring </a:t>
            </a:r>
            <a:r>
              <a:rPr lang="en-US" altLang="fr-FR" sz="1600" b="1" i="0" dirty="0"/>
              <a:t>and </a:t>
            </a:r>
            <a:r>
              <a:rPr lang="en-US" altLang="fr-FR" sz="1600" b="1" i="0" dirty="0">
                <a:solidFill>
                  <a:srgbClr val="C00000"/>
                </a:solidFill>
              </a:rPr>
              <a:t>debt rescheduling </a:t>
            </a:r>
            <a:r>
              <a:rPr lang="en-US" altLang="fr-FR" sz="1600" b="1" i="0" dirty="0"/>
              <a:t>: </a:t>
            </a:r>
            <a:r>
              <a:rPr lang="en-US" altLang="fr-FR" sz="1600" i="0" dirty="0"/>
              <a:t>the country negotiates a settlement. Usually, the creditors are forced to take a loss on some portion of the debt, known as a “haircut”, interest rates are renegotiated towards more favorable terms and external lending resumes. </a:t>
            </a:r>
          </a:p>
        </p:txBody>
      </p:sp>
      <p:sp>
        <p:nvSpPr>
          <p:cNvPr id="10" name="Rectangle 3">
            <a:extLst>
              <a:ext uri="{FF2B5EF4-FFF2-40B4-BE49-F238E27FC236}">
                <a16:creationId xmlns:a16="http://schemas.microsoft.com/office/drawing/2014/main" id="{8EB45549-2446-4439-8979-C098DEA7EF12}"/>
              </a:ext>
            </a:extLst>
          </p:cNvPr>
          <p:cNvSpPr txBox="1">
            <a:spLocks noChangeArrowheads="1"/>
          </p:cNvSpPr>
          <p:nvPr/>
        </p:nvSpPr>
        <p:spPr bwMode="auto">
          <a:xfrm>
            <a:off x="224752" y="5408426"/>
            <a:ext cx="8694496" cy="9008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ts val="600"/>
              </a:spcBef>
              <a:spcAft>
                <a:spcPts val="0"/>
              </a:spcAft>
              <a:buClr>
                <a:srgbClr val="FF0000"/>
              </a:buClr>
              <a:buSzPct val="66000"/>
              <a:buFontTx/>
              <a:buNone/>
              <a:defRPr/>
            </a:pPr>
            <a:r>
              <a:rPr lang="en-US" altLang="fr-FR" sz="1400" b="1" i="0" dirty="0"/>
              <a:t>Many LIC countries benefited from such debt relief at the Paris and London Clubs </a:t>
            </a:r>
            <a:r>
              <a:rPr lang="en-US" altLang="fr-FR" sz="1400" i="0" dirty="0"/>
              <a:t>(</a:t>
            </a:r>
            <a:r>
              <a:rPr lang="en-US" altLang="fr-FR" sz="1400" i="0" dirty="0">
                <a:solidFill>
                  <a:srgbClr val="C00000"/>
                </a:solidFill>
              </a:rPr>
              <a:t>concessionary rates, changes in debt maturities</a:t>
            </a:r>
            <a:r>
              <a:rPr lang="en-US" altLang="fr-FR" sz="1400" i="0" dirty="0"/>
              <a:t>). </a:t>
            </a:r>
          </a:p>
          <a:p>
            <a:pPr marL="0" indent="0" algn="ctr">
              <a:spcBef>
                <a:spcPts val="600"/>
              </a:spcBef>
              <a:spcAft>
                <a:spcPts val="0"/>
              </a:spcAft>
              <a:buClr>
                <a:srgbClr val="FF0000"/>
              </a:buClr>
              <a:buSzPct val="66000"/>
              <a:buFontTx/>
              <a:buNone/>
              <a:defRPr/>
            </a:pPr>
            <a:r>
              <a:rPr lang="en-US" altLang="fr-FR" sz="1400" b="1" i="0" dirty="0"/>
              <a:t>The HIPC </a:t>
            </a:r>
            <a:r>
              <a:rPr lang="en-US" altLang="fr-FR" sz="1400" i="0" dirty="0"/>
              <a:t>(Heavily Indebted Poor Countries) </a:t>
            </a:r>
            <a:r>
              <a:rPr lang="en-US" altLang="fr-FR" sz="1400" b="1" i="0" dirty="0"/>
              <a:t>was another example of debt relief. </a:t>
            </a:r>
          </a:p>
        </p:txBody>
      </p:sp>
    </p:spTree>
    <p:extLst>
      <p:ext uri="{BB962C8B-B14F-4D97-AF65-F5344CB8AC3E}">
        <p14:creationId xmlns:p14="http://schemas.microsoft.com/office/powerpoint/2010/main" val="2797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5"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32</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2334021"/>
            <a:ext cx="8694496" cy="2175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1200"/>
              </a:spcAft>
              <a:buClr>
                <a:srgbClr val="0F5494"/>
              </a:buClr>
              <a:buFont typeface="Wingdings" panose="05000000000000000000" pitchFamily="2" charset="2"/>
              <a:buChar char="q"/>
              <a:defRPr/>
            </a:pPr>
            <a:r>
              <a:rPr lang="en-GB" altLang="fr-FR" sz="2000" b="1" i="0" dirty="0"/>
              <a:t>Rescheduling of debt service, with increasing percentages of forgiveness during the 1990s. </a:t>
            </a:r>
          </a:p>
          <a:p>
            <a:pPr>
              <a:spcBef>
                <a:spcPts val="600"/>
              </a:spcBef>
              <a:spcAft>
                <a:spcPts val="1200"/>
              </a:spcAft>
              <a:buClr>
                <a:srgbClr val="0F5494"/>
              </a:buClr>
              <a:buFont typeface="Wingdings" panose="05000000000000000000" pitchFamily="2" charset="2"/>
              <a:buChar char="q"/>
              <a:defRPr/>
            </a:pPr>
            <a:r>
              <a:rPr lang="en-GB" altLang="fr-FR" sz="2000" b="1" i="0" dirty="0"/>
              <a:t>But only on debt service due during period of IMF agreement. Usually ESAF, 3 years. </a:t>
            </a:r>
          </a:p>
          <a:p>
            <a:pPr>
              <a:spcBef>
                <a:spcPts val="600"/>
              </a:spcBef>
              <a:spcAft>
                <a:spcPts val="1200"/>
              </a:spcAft>
              <a:buClr>
                <a:srgbClr val="0F5494"/>
              </a:buClr>
              <a:buFont typeface="Wingdings" panose="05000000000000000000" pitchFamily="2" charset="2"/>
              <a:buChar char="q"/>
              <a:defRPr/>
            </a:pPr>
            <a:r>
              <a:rPr lang="en-GB" altLang="fr-FR" sz="2000" b="1" i="0" dirty="0"/>
              <a:t>No stock cancelations. </a:t>
            </a: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pPr>
            <a:r>
              <a:rPr lang="en-GB" altLang="fr-FR" sz="2800" b="1" i="0" cap="all" dirty="0"/>
              <a:t>Bilateral debt </a:t>
            </a:r>
          </a:p>
          <a:p>
            <a:pPr marL="0" indent="0">
              <a:spcBef>
                <a:spcPts val="0"/>
              </a:spcBef>
              <a:buNone/>
            </a:pPr>
            <a:r>
              <a:rPr lang="en-GB" altLang="fr-FR" sz="2800" b="1" i="0" cap="all" dirty="0"/>
              <a:t>rescheduling : Paris Club </a:t>
            </a:r>
          </a:p>
        </p:txBody>
      </p:sp>
      <p:sp>
        <p:nvSpPr>
          <p:cNvPr id="10" name="Rectangle 3">
            <a:extLst>
              <a:ext uri="{FF2B5EF4-FFF2-40B4-BE49-F238E27FC236}">
                <a16:creationId xmlns:a16="http://schemas.microsoft.com/office/drawing/2014/main" id="{8EB45549-2446-4439-8979-C098DEA7EF12}"/>
              </a:ext>
            </a:extLst>
          </p:cNvPr>
          <p:cNvSpPr txBox="1">
            <a:spLocks noChangeArrowheads="1"/>
          </p:cNvSpPr>
          <p:nvPr/>
        </p:nvSpPr>
        <p:spPr bwMode="auto">
          <a:xfrm>
            <a:off x="224752" y="4653136"/>
            <a:ext cx="8694496" cy="1500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spcBef>
                <a:spcPts val="600"/>
              </a:spcBef>
              <a:spcAft>
                <a:spcPts val="600"/>
              </a:spcAft>
              <a:buFontTx/>
              <a:buNone/>
              <a:defRPr/>
            </a:pPr>
            <a:r>
              <a:rPr lang="en-GB" altLang="fr-FR" b="1" i="0" dirty="0">
                <a:solidFill>
                  <a:srgbClr val="C00000"/>
                </a:solidFill>
              </a:rPr>
              <a:t>Limited effects: </a:t>
            </a:r>
          </a:p>
          <a:p>
            <a:pPr marL="0" indent="0" algn="ctr">
              <a:spcBef>
                <a:spcPts val="600"/>
              </a:spcBef>
              <a:spcAft>
                <a:spcPts val="600"/>
              </a:spcAft>
              <a:buNone/>
              <a:defRPr/>
            </a:pPr>
            <a:r>
              <a:rPr lang="en-GB" altLang="fr-FR" sz="1800" b="1" i="0" dirty="0"/>
              <a:t>Debt relief was too limited. </a:t>
            </a:r>
          </a:p>
          <a:p>
            <a:pPr marL="0" indent="0" algn="ctr">
              <a:spcBef>
                <a:spcPts val="600"/>
              </a:spcBef>
              <a:spcAft>
                <a:spcPts val="600"/>
              </a:spcAft>
              <a:buNone/>
              <a:defRPr/>
            </a:pPr>
            <a:r>
              <a:rPr lang="en-GB" altLang="fr-FR" sz="1800" b="1" i="0" dirty="0">
                <a:sym typeface="Wingdings 2" panose="05020102010507070707" pitchFamily="18" charset="2"/>
              </a:rPr>
              <a:t>R</a:t>
            </a:r>
            <a:r>
              <a:rPr lang="en-GB" altLang="fr-FR" sz="1800" b="1" i="0" dirty="0"/>
              <a:t>escheduling on flows, not on stocks. </a:t>
            </a:r>
          </a:p>
          <a:p>
            <a:pPr marL="0" indent="0" algn="ctr">
              <a:spcBef>
                <a:spcPts val="600"/>
              </a:spcBef>
              <a:spcAft>
                <a:spcPts val="600"/>
              </a:spcAft>
              <a:buNone/>
              <a:defRPr/>
            </a:pPr>
            <a:r>
              <a:rPr lang="en-GB" altLang="fr-FR" sz="1800" b="1" i="0" dirty="0">
                <a:sym typeface="Wingdings 2" panose="05020102010507070707" pitchFamily="18" charset="2"/>
              </a:rPr>
              <a:t>New loans from multilateral development banks. </a:t>
            </a:r>
            <a:endParaRPr lang="en-GB" altLang="fr-FR" sz="1800" b="1" i="0" dirty="0"/>
          </a:p>
        </p:txBody>
      </p:sp>
    </p:spTree>
    <p:extLst>
      <p:ext uri="{BB962C8B-B14F-4D97-AF65-F5344CB8AC3E}">
        <p14:creationId xmlns:p14="http://schemas.microsoft.com/office/powerpoint/2010/main" val="7274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33</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8EB45549-2446-4439-8979-C098DEA7EF12}"/>
              </a:ext>
            </a:extLst>
          </p:cNvPr>
          <p:cNvSpPr txBox="1">
            <a:spLocks noChangeArrowheads="1"/>
          </p:cNvSpPr>
          <p:nvPr/>
        </p:nvSpPr>
        <p:spPr bwMode="auto">
          <a:xfrm>
            <a:off x="6156176" y="2822800"/>
            <a:ext cx="2987824" cy="219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lnSpc>
                <a:spcPct val="150000"/>
              </a:lnSpc>
              <a:buFontTx/>
              <a:buNone/>
              <a:defRPr/>
            </a:pPr>
            <a:r>
              <a:rPr lang="en-US" sz="2000" b="1" i="0" dirty="0">
                <a:solidFill>
                  <a:srgbClr val="C00000"/>
                </a:solidFill>
              </a:rPr>
              <a:t>Considerable progress has been achieved under HIPC Initiative. </a:t>
            </a:r>
          </a:p>
        </p:txBody>
      </p:sp>
      <p:pic>
        <p:nvPicPr>
          <p:cNvPr id="8" name="Picture 2">
            <a:extLst>
              <a:ext uri="{FF2B5EF4-FFF2-40B4-BE49-F238E27FC236}">
                <a16:creationId xmlns:a16="http://schemas.microsoft.com/office/drawing/2014/main" id="{4796CA0F-65B7-4C6D-8040-D5B6B0C52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87" y="1618001"/>
            <a:ext cx="5850689" cy="44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4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34</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325909"/>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dirty="0"/>
              <a:t>Multilateral debt rescheduling : HIPC and MDRI initiatives </a:t>
            </a:r>
          </a:p>
        </p:txBody>
      </p:sp>
      <p:sp>
        <p:nvSpPr>
          <p:cNvPr id="8" name="Rectangle 3">
            <a:extLst>
              <a:ext uri="{FF2B5EF4-FFF2-40B4-BE49-F238E27FC236}">
                <a16:creationId xmlns:a16="http://schemas.microsoft.com/office/drawing/2014/main" id="{FF897277-EB8C-4E4D-A654-065C1DF37388}"/>
              </a:ext>
            </a:extLst>
          </p:cNvPr>
          <p:cNvSpPr txBox="1">
            <a:spLocks noChangeArrowheads="1"/>
          </p:cNvSpPr>
          <p:nvPr/>
        </p:nvSpPr>
        <p:spPr bwMode="auto">
          <a:xfrm>
            <a:off x="224752" y="2550045"/>
            <a:ext cx="8694496" cy="2175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1200"/>
              </a:spcAft>
              <a:buClr>
                <a:srgbClr val="0F5494"/>
              </a:buClr>
              <a:buFont typeface="Wingdings" panose="05000000000000000000" pitchFamily="2" charset="2"/>
              <a:buChar char="q"/>
              <a:defRPr/>
            </a:pPr>
            <a:r>
              <a:rPr lang="en-GB" altLang="fr-FR" sz="2000" b="1" i="0" dirty="0"/>
              <a:t>Rescheduling of debt service, with increasing percentages of forgiveness during the 1990s. </a:t>
            </a:r>
          </a:p>
          <a:p>
            <a:pPr>
              <a:spcBef>
                <a:spcPts val="600"/>
              </a:spcBef>
              <a:spcAft>
                <a:spcPts val="1200"/>
              </a:spcAft>
              <a:buClr>
                <a:srgbClr val="0F5494"/>
              </a:buClr>
              <a:buFont typeface="Wingdings" panose="05000000000000000000" pitchFamily="2" charset="2"/>
              <a:buChar char="q"/>
              <a:defRPr/>
            </a:pPr>
            <a:r>
              <a:rPr lang="en-GB" altLang="fr-FR" sz="2000" b="1" i="0" dirty="0"/>
              <a:t>But only on debt service due during period of IMF agreement. Usually ESAF, 3 years. </a:t>
            </a:r>
          </a:p>
          <a:p>
            <a:pPr>
              <a:spcBef>
                <a:spcPts val="600"/>
              </a:spcBef>
              <a:spcAft>
                <a:spcPts val="1200"/>
              </a:spcAft>
              <a:buClr>
                <a:srgbClr val="0F5494"/>
              </a:buClr>
              <a:buFont typeface="Wingdings" panose="05000000000000000000" pitchFamily="2" charset="2"/>
              <a:buChar char="q"/>
              <a:defRPr/>
            </a:pPr>
            <a:r>
              <a:rPr lang="en-GB" altLang="fr-FR" sz="2000" b="1" i="0" dirty="0"/>
              <a:t>No stock cancelations. </a:t>
            </a:r>
          </a:p>
        </p:txBody>
      </p:sp>
      <p:sp>
        <p:nvSpPr>
          <p:cNvPr id="11" name="Rectangle 3">
            <a:extLst>
              <a:ext uri="{FF2B5EF4-FFF2-40B4-BE49-F238E27FC236}">
                <a16:creationId xmlns:a16="http://schemas.microsoft.com/office/drawing/2014/main" id="{CDD8C90A-1BF3-4B91-A2C5-FDBA1DE2057F}"/>
              </a:ext>
            </a:extLst>
          </p:cNvPr>
          <p:cNvSpPr txBox="1">
            <a:spLocks noChangeArrowheads="1"/>
          </p:cNvSpPr>
          <p:nvPr/>
        </p:nvSpPr>
        <p:spPr bwMode="auto">
          <a:xfrm>
            <a:off x="224752" y="4880898"/>
            <a:ext cx="8694496" cy="1500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spcBef>
                <a:spcPts val="600"/>
              </a:spcBef>
              <a:spcAft>
                <a:spcPts val="600"/>
              </a:spcAft>
              <a:buFontTx/>
              <a:buNone/>
              <a:defRPr/>
            </a:pPr>
            <a:r>
              <a:rPr lang="en-GB" altLang="fr-FR" b="1" i="0" dirty="0">
                <a:solidFill>
                  <a:srgbClr val="C00000"/>
                </a:solidFill>
              </a:rPr>
              <a:t>Limited effects on stocks and flows: </a:t>
            </a:r>
          </a:p>
          <a:p>
            <a:pPr marL="0" indent="0" algn="ctr">
              <a:spcBef>
                <a:spcPts val="600"/>
              </a:spcBef>
              <a:spcAft>
                <a:spcPts val="600"/>
              </a:spcAft>
              <a:buNone/>
              <a:defRPr/>
            </a:pPr>
            <a:r>
              <a:rPr lang="en-GB" altLang="fr-FR" sz="1800" b="1" i="0" dirty="0"/>
              <a:t>Debt relief too limited</a:t>
            </a:r>
          </a:p>
          <a:p>
            <a:pPr marL="0" indent="0" algn="ctr">
              <a:spcBef>
                <a:spcPts val="600"/>
              </a:spcBef>
              <a:spcAft>
                <a:spcPts val="600"/>
              </a:spcAft>
              <a:buNone/>
              <a:defRPr/>
            </a:pPr>
            <a:r>
              <a:rPr lang="en-GB" altLang="fr-FR" sz="1800" b="1" i="0" dirty="0"/>
              <a:t>Wrong modalities: mostly on flows, not on stocks</a:t>
            </a:r>
          </a:p>
        </p:txBody>
      </p:sp>
    </p:spTree>
    <p:extLst>
      <p:ext uri="{BB962C8B-B14F-4D97-AF65-F5344CB8AC3E}">
        <p14:creationId xmlns:p14="http://schemas.microsoft.com/office/powerpoint/2010/main" val="42484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35</a:t>
            </a:fld>
            <a:endParaRPr lang="en-GB" sz="1050" dirty="0">
              <a:solidFill>
                <a:schemeClr val="bg1"/>
              </a:solidFill>
              <a:latin typeface="+mn-lt"/>
            </a:endParaRPr>
          </a:p>
        </p:txBody>
      </p:sp>
      <p:sp>
        <p:nvSpPr>
          <p:cNvPr id="9" name="Rectangle 2">
            <a:extLst>
              <a:ext uri="{FF2B5EF4-FFF2-40B4-BE49-F238E27FC236}">
                <a16:creationId xmlns:a16="http://schemas.microsoft.com/office/drawing/2014/main" id="{68ABB031-6874-4A27-844C-78981F3A1F33}"/>
              </a:ext>
            </a:extLst>
          </p:cNvPr>
          <p:cNvSpPr>
            <a:spLocks noGrp="1" noChangeArrowheads="1"/>
          </p:cNvSpPr>
          <p:nvPr>
            <p:ph type="title"/>
          </p:nvPr>
        </p:nvSpPr>
        <p:spPr>
          <a:xfrm>
            <a:off x="5285581" y="2487302"/>
            <a:ext cx="3563937" cy="828675"/>
          </a:xfrm>
        </p:spPr>
        <p:txBody>
          <a:bodyPr/>
          <a:lstStyle/>
          <a:p>
            <a:pPr marL="0" algn="ctr">
              <a:spcBef>
                <a:spcPts val="600"/>
              </a:spcBef>
              <a:spcAft>
                <a:spcPts val="600"/>
              </a:spcAft>
              <a:buClr>
                <a:schemeClr val="bg1"/>
              </a:buClr>
              <a:defRPr/>
            </a:pPr>
            <a:r>
              <a:rPr lang="en-US" altLang="fr-FR" sz="2000" kern="1200" dirty="0">
                <a:solidFill>
                  <a:srgbClr val="C00000"/>
                </a:solidFill>
                <a:latin typeface="+mn-lt"/>
                <a:ea typeface="+mn-ea"/>
                <a:cs typeface="+mn-cs"/>
              </a:rPr>
              <a:t>Substantial debt relief has been committed</a:t>
            </a:r>
          </a:p>
        </p:txBody>
      </p:sp>
      <p:sp>
        <p:nvSpPr>
          <p:cNvPr id="10" name="Content Placeholder 2">
            <a:extLst>
              <a:ext uri="{FF2B5EF4-FFF2-40B4-BE49-F238E27FC236}">
                <a16:creationId xmlns:a16="http://schemas.microsoft.com/office/drawing/2014/main" id="{F336A028-26D1-4C1D-B7EC-B16BCFAC2AA0}"/>
              </a:ext>
            </a:extLst>
          </p:cNvPr>
          <p:cNvSpPr>
            <a:spLocks noGrp="1" noChangeArrowheads="1"/>
          </p:cNvSpPr>
          <p:nvPr>
            <p:ph idx="1"/>
          </p:nvPr>
        </p:nvSpPr>
        <p:spPr>
          <a:xfrm>
            <a:off x="5162550" y="3471838"/>
            <a:ext cx="3810000" cy="1757362"/>
          </a:xfrm>
        </p:spPr>
        <p:txBody>
          <a:bodyPr/>
          <a:lstStyle/>
          <a:p>
            <a:pPr marL="0" lvl="1" indent="0" algn="ctr">
              <a:lnSpc>
                <a:spcPct val="150000"/>
              </a:lnSpc>
              <a:spcBef>
                <a:spcPts val="1200"/>
              </a:spcBef>
              <a:spcAft>
                <a:spcPts val="1200"/>
              </a:spcAft>
              <a:buNone/>
            </a:pPr>
            <a:r>
              <a:rPr lang="en-US" altLang="fr-FR" sz="1600" dirty="0"/>
              <a:t>Paris Club (36.4%) with Multilaterals – IDA (19.4%), other MDBs (16.5%) and the IMF (8.5%) – account for 4/5 of the HIPC debt relief costs.</a:t>
            </a:r>
          </a:p>
        </p:txBody>
      </p:sp>
      <p:grpSp>
        <p:nvGrpSpPr>
          <p:cNvPr id="3" name="Groupe 2">
            <a:extLst>
              <a:ext uri="{FF2B5EF4-FFF2-40B4-BE49-F238E27FC236}">
                <a16:creationId xmlns:a16="http://schemas.microsoft.com/office/drawing/2014/main" id="{33BB9A3A-88A6-475C-9B7A-67EA0B333877}"/>
              </a:ext>
            </a:extLst>
          </p:cNvPr>
          <p:cNvGrpSpPr/>
          <p:nvPr/>
        </p:nvGrpSpPr>
        <p:grpSpPr>
          <a:xfrm>
            <a:off x="289198" y="1512269"/>
            <a:ext cx="4701902" cy="4991804"/>
            <a:chOff x="289198" y="1512269"/>
            <a:chExt cx="4701902" cy="4991804"/>
          </a:xfrm>
        </p:grpSpPr>
        <p:pic>
          <p:nvPicPr>
            <p:cNvPr id="13" name="Picture 5">
              <a:extLst>
                <a:ext uri="{FF2B5EF4-FFF2-40B4-BE49-F238E27FC236}">
                  <a16:creationId xmlns:a16="http://schemas.microsoft.com/office/drawing/2014/main" id="{E8C144CB-3743-414E-8323-00A0C32917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78" r="2934"/>
            <a:stretch/>
          </p:blipFill>
          <p:spPr bwMode="auto">
            <a:xfrm>
              <a:off x="289198" y="1512269"/>
              <a:ext cx="4696618" cy="64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a:extLst>
                <a:ext uri="{FF2B5EF4-FFF2-40B4-BE49-F238E27FC236}">
                  <a16:creationId xmlns:a16="http://schemas.microsoft.com/office/drawing/2014/main" id="{52913A63-E72F-44B0-B9B6-B727BA2812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r="17976" b="9634"/>
            <a:stretch/>
          </p:blipFill>
          <p:spPr bwMode="auto">
            <a:xfrm>
              <a:off x="299765" y="3717032"/>
              <a:ext cx="4691335" cy="278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a:extLst>
                <a:ext uri="{FF2B5EF4-FFF2-40B4-BE49-F238E27FC236}">
                  <a16:creationId xmlns:a16="http://schemas.microsoft.com/office/drawing/2014/main" id="{0C452317-7A0A-4243-9E79-16E089C49E00}"/>
                </a:ext>
              </a:extLst>
            </p:cNvPr>
            <p:cNvSpPr txBox="1">
              <a:spLocks noChangeArrowheads="1"/>
            </p:cNvSpPr>
            <p:nvPr/>
          </p:nvSpPr>
          <p:spPr bwMode="auto">
            <a:xfrm>
              <a:off x="294482" y="2162175"/>
              <a:ext cx="4691334"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lnSpc>
                  <a:spcPct val="120000"/>
                </a:lnSpc>
                <a:spcBef>
                  <a:spcPts val="600"/>
                </a:spcBef>
                <a:spcAft>
                  <a:spcPts val="1200"/>
                </a:spcAft>
                <a:buClr>
                  <a:srgbClr val="0F5494"/>
                </a:buClr>
                <a:buNone/>
                <a:defRPr/>
              </a:pPr>
              <a:r>
                <a:rPr lang="en-US" altLang="fr-FR" sz="1400" b="1" i="0" dirty="0">
                  <a:solidFill>
                    <a:schemeClr val="tx1"/>
                  </a:solidFill>
                  <a:ea typeface="+mn-ea"/>
                  <a:cs typeface="+mn-cs"/>
                </a:rPr>
                <a:t>to 39 HIPC eligible countries:</a:t>
              </a:r>
            </a:p>
            <a:p>
              <a:pPr marL="0" lvl="1" indent="0" algn="ctr">
                <a:lnSpc>
                  <a:spcPct val="120000"/>
                </a:lnSpc>
                <a:spcBef>
                  <a:spcPts val="600"/>
                </a:spcBef>
                <a:spcAft>
                  <a:spcPts val="1200"/>
                </a:spcAft>
                <a:buClr>
                  <a:srgbClr val="0F5494"/>
                </a:buClr>
                <a:buNone/>
                <a:defRPr/>
              </a:pPr>
              <a:r>
                <a:rPr lang="en-US" altLang="fr-FR" sz="1400" dirty="0">
                  <a:ea typeface="+mn-ea"/>
                  <a:cs typeface="+mn-cs"/>
                </a:rPr>
                <a:t>Estimated US$116 billion have been committed under the HIPC </a:t>
              </a:r>
              <a:r>
                <a:rPr lang="en-US" altLang="fr-FR" sz="1400" b="0" dirty="0">
                  <a:ea typeface="+mn-ea"/>
                  <a:cs typeface="+mn-cs"/>
                </a:rPr>
                <a:t>(US$75 billion) </a:t>
              </a:r>
              <a:r>
                <a:rPr lang="en-US" altLang="fr-FR" sz="1400" dirty="0">
                  <a:ea typeface="+mn-ea"/>
                  <a:cs typeface="+mn-cs"/>
                </a:rPr>
                <a:t>and the MDRI </a:t>
              </a:r>
              <a:r>
                <a:rPr lang="en-US" altLang="fr-FR" sz="1400" b="0" dirty="0">
                  <a:ea typeface="+mn-ea"/>
                  <a:cs typeface="+mn-cs"/>
                </a:rPr>
                <a:t>(US$41 billion) </a:t>
              </a:r>
              <a:r>
                <a:rPr lang="en-US" altLang="fr-FR" sz="1400" dirty="0">
                  <a:ea typeface="+mn-ea"/>
                  <a:cs typeface="+mn-cs"/>
                </a:rPr>
                <a:t>Initiatives.</a:t>
              </a:r>
            </a:p>
          </p:txBody>
        </p:sp>
      </p:grpSp>
    </p:spTree>
    <p:extLst>
      <p:ext uri="{BB962C8B-B14F-4D97-AF65-F5344CB8AC3E}">
        <p14:creationId xmlns:p14="http://schemas.microsoft.com/office/powerpoint/2010/main" val="21972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36</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052736"/>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Major Types </a:t>
            </a:r>
            <a:br>
              <a:rPr lang="en-US" altLang="fr-FR" sz="2800" b="1" i="0" cap="all" dirty="0"/>
            </a:br>
            <a:r>
              <a:rPr lang="en-US" altLang="fr-FR" sz="2800" b="1" i="0" cap="all" dirty="0"/>
              <a:t>of Sovereign Debt Defaults</a:t>
            </a:r>
            <a:endParaRPr lang="en-GB" altLang="fr-FR" sz="2800" b="1" i="0" cap="all" dirty="0"/>
          </a:p>
        </p:txBody>
      </p:sp>
      <p:sp>
        <p:nvSpPr>
          <p:cNvPr id="8" name="Rectangle 3">
            <a:extLst>
              <a:ext uri="{FF2B5EF4-FFF2-40B4-BE49-F238E27FC236}">
                <a16:creationId xmlns:a16="http://schemas.microsoft.com/office/drawing/2014/main" id="{FF897277-EB8C-4E4D-A654-065C1DF37388}"/>
              </a:ext>
            </a:extLst>
          </p:cNvPr>
          <p:cNvSpPr txBox="1">
            <a:spLocks noChangeArrowheads="1"/>
          </p:cNvSpPr>
          <p:nvPr/>
        </p:nvSpPr>
        <p:spPr bwMode="auto">
          <a:xfrm>
            <a:off x="224752" y="2204864"/>
            <a:ext cx="8694496" cy="2175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100000"/>
              <a:buFont typeface="Wingdings" panose="05000000000000000000" pitchFamily="2" charset="2"/>
              <a:buChar char="q"/>
              <a:defRPr/>
            </a:pPr>
            <a:r>
              <a:rPr lang="en-US" altLang="fr-FR" sz="2000" b="1" i="0" dirty="0">
                <a:solidFill>
                  <a:srgbClr val="C00000"/>
                </a:solidFill>
              </a:rPr>
              <a:t>Internal debt default: </a:t>
            </a:r>
            <a:r>
              <a:rPr lang="en-US" altLang="fr-FR" sz="2000" b="1" i="0" dirty="0"/>
              <a:t>inability to service its debts to its citizens but not forced to default, because the government has the power to print money to service its debts. </a:t>
            </a:r>
          </a:p>
          <a:p>
            <a:pPr marL="355600" indent="-355600">
              <a:spcBef>
                <a:spcPts val="600"/>
              </a:spcBef>
              <a:spcAft>
                <a:spcPts val="600"/>
              </a:spcAft>
              <a:buClr>
                <a:srgbClr val="0F5494"/>
              </a:buClr>
              <a:buSzPct val="100000"/>
              <a:buNone/>
              <a:defRPr/>
            </a:pPr>
            <a:r>
              <a:rPr lang="en-US" altLang="fr-FR" sz="1800" b="1" i="0" dirty="0"/>
              <a:t>	Rise in unexpected inflation </a:t>
            </a:r>
            <a:br>
              <a:rPr lang="en-US" altLang="fr-FR" sz="1800" b="1" i="0" dirty="0"/>
            </a:br>
            <a:r>
              <a:rPr lang="en-US" altLang="fr-FR" sz="1800" b="1" i="0" dirty="0">
                <a:sym typeface="Wingdings" panose="05000000000000000000" pitchFamily="2" charset="2"/>
              </a:rPr>
              <a:t>&gt; E</a:t>
            </a:r>
            <a:r>
              <a:rPr lang="en-US" altLang="fr-FR" sz="1800" b="1" i="0" dirty="0"/>
              <a:t>conomic stagnation / stagflation</a:t>
            </a:r>
            <a:r>
              <a:rPr lang="en-US" altLang="fr-FR" sz="1800" dirty="0">
                <a:solidFill>
                  <a:srgbClr val="000000"/>
                </a:solidFill>
                <a:ea typeface="MS PGothic" pitchFamily="34" charset="-128"/>
              </a:rPr>
              <a:t>. </a:t>
            </a:r>
          </a:p>
        </p:txBody>
      </p:sp>
      <p:sp>
        <p:nvSpPr>
          <p:cNvPr id="9" name="Rectangle 3">
            <a:extLst>
              <a:ext uri="{FF2B5EF4-FFF2-40B4-BE49-F238E27FC236}">
                <a16:creationId xmlns:a16="http://schemas.microsoft.com/office/drawing/2014/main" id="{304280EA-BFC2-4C76-961D-047B8BB7B56B}"/>
              </a:ext>
            </a:extLst>
          </p:cNvPr>
          <p:cNvSpPr txBox="1">
            <a:spLocks noChangeArrowheads="1"/>
          </p:cNvSpPr>
          <p:nvPr/>
        </p:nvSpPr>
        <p:spPr bwMode="auto">
          <a:xfrm>
            <a:off x="224752" y="4625413"/>
            <a:ext cx="8694496" cy="2175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100000"/>
              <a:buFont typeface="Wingdings" panose="05000000000000000000" pitchFamily="2" charset="2"/>
              <a:buChar char="q"/>
              <a:defRPr/>
            </a:pPr>
            <a:r>
              <a:rPr lang="en-US" altLang="fr-FR" sz="2000" b="1" i="0" dirty="0"/>
              <a:t>Inflation shifts the burden of debt from the state to its citizens and represents the ultimate form of taxation.</a:t>
            </a:r>
            <a:endParaRPr lang="en-US" altLang="fr-FR" sz="2000" dirty="0">
              <a:solidFill>
                <a:srgbClr val="000000"/>
              </a:solidFill>
              <a:ea typeface="MS PGothic" pitchFamily="34" charset="-128"/>
            </a:endParaRPr>
          </a:p>
          <a:p>
            <a:pPr marL="355600" indent="0">
              <a:spcBef>
                <a:spcPts val="600"/>
              </a:spcBef>
              <a:spcAft>
                <a:spcPts val="600"/>
              </a:spcAft>
              <a:buClr>
                <a:srgbClr val="0F5494"/>
              </a:buClr>
              <a:buSzPct val="100000"/>
              <a:buNone/>
              <a:defRPr/>
            </a:pPr>
            <a:r>
              <a:rPr lang="en-US" altLang="fr-FR" sz="1800" b="1" i="0" dirty="0"/>
              <a:t>The </a:t>
            </a:r>
            <a:r>
              <a:rPr lang="en-US" altLang="fr-FR" sz="1800" b="1" i="0" dirty="0">
                <a:solidFill>
                  <a:srgbClr val="C00000"/>
                </a:solidFill>
              </a:rPr>
              <a:t>inflation</a:t>
            </a:r>
            <a:r>
              <a:rPr lang="en-US" altLang="fr-FR" sz="1800" b="1" i="0" dirty="0"/>
              <a:t> </a:t>
            </a:r>
            <a:r>
              <a:rPr lang="en-US" altLang="fr-FR" sz="1800" b="1" i="0" dirty="0">
                <a:sym typeface="Wingdings" panose="05000000000000000000" pitchFamily="2" charset="2"/>
              </a:rPr>
              <a:t>&gt; R</a:t>
            </a:r>
            <a:r>
              <a:rPr lang="en-US" altLang="fr-FR" sz="1800" b="1" i="0" dirty="0"/>
              <a:t>educes </a:t>
            </a:r>
            <a:r>
              <a:rPr lang="en-US" altLang="fr-FR" sz="1800" b="1" i="0" dirty="0">
                <a:solidFill>
                  <a:srgbClr val="C00000"/>
                </a:solidFill>
              </a:rPr>
              <a:t>the real value of the bonds </a:t>
            </a:r>
            <a:r>
              <a:rPr lang="en-US" altLang="fr-FR" sz="1800" b="1" i="0" dirty="0"/>
              <a:t>held by debt holders </a:t>
            </a:r>
            <a:r>
              <a:rPr lang="en-US" altLang="fr-FR" sz="1800" b="1" i="0" dirty="0">
                <a:sym typeface="Wingdings" panose="05000000000000000000" pitchFamily="2" charset="2"/>
              </a:rPr>
              <a:t>&gt; T</a:t>
            </a:r>
            <a:r>
              <a:rPr lang="en-US" altLang="fr-FR" sz="1800" b="1" i="0" dirty="0"/>
              <a:t>he government lessens the burden of its debts. </a:t>
            </a:r>
          </a:p>
        </p:txBody>
      </p:sp>
    </p:spTree>
    <p:extLst>
      <p:ext uri="{BB962C8B-B14F-4D97-AF65-F5344CB8AC3E}">
        <p14:creationId xmlns:p14="http://schemas.microsoft.com/office/powerpoint/2010/main" val="28737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37</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196752"/>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Debt overhang</a:t>
            </a:r>
            <a:endParaRPr lang="en-GB" altLang="fr-FR" sz="2800" b="1" i="0" cap="all" dirty="0"/>
          </a:p>
        </p:txBody>
      </p:sp>
      <p:sp>
        <p:nvSpPr>
          <p:cNvPr id="8" name="Rectangle 3">
            <a:extLst>
              <a:ext uri="{FF2B5EF4-FFF2-40B4-BE49-F238E27FC236}">
                <a16:creationId xmlns:a16="http://schemas.microsoft.com/office/drawing/2014/main" id="{FF897277-EB8C-4E4D-A654-065C1DF37388}"/>
              </a:ext>
            </a:extLst>
          </p:cNvPr>
          <p:cNvSpPr txBox="1">
            <a:spLocks noChangeArrowheads="1"/>
          </p:cNvSpPr>
          <p:nvPr/>
        </p:nvSpPr>
        <p:spPr bwMode="auto">
          <a:xfrm>
            <a:off x="224752" y="1988840"/>
            <a:ext cx="8694496" cy="2232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100000"/>
              <a:buFont typeface="Wingdings" panose="05000000000000000000" pitchFamily="2" charset="2"/>
              <a:buChar char="q"/>
              <a:defRPr/>
            </a:pPr>
            <a:r>
              <a:rPr lang="en-US" altLang="fr-FR" b="1" i="0" dirty="0">
                <a:solidFill>
                  <a:srgbClr val="C00000"/>
                </a:solidFill>
              </a:rPr>
              <a:t>Disincentive to invest:</a:t>
            </a:r>
          </a:p>
          <a:p>
            <a:pPr marL="355600" indent="0">
              <a:spcBef>
                <a:spcPts val="600"/>
              </a:spcBef>
              <a:spcAft>
                <a:spcPts val="600"/>
              </a:spcAft>
              <a:buClr>
                <a:srgbClr val="0F5494"/>
              </a:buClr>
              <a:buSzPct val="100000"/>
              <a:buNone/>
              <a:defRPr/>
            </a:pPr>
            <a:r>
              <a:rPr lang="en-US" altLang="fr-FR" sz="1800" b="1" i="0" dirty="0">
                <a:sym typeface="Wingdings 2" panose="05020102010507070707" pitchFamily="18" charset="2"/>
              </a:rPr>
              <a:t>Debt needs to be repaid in the future </a:t>
            </a:r>
            <a:r>
              <a:rPr lang="en-US" altLang="fr-FR" sz="1800" b="1" i="0" dirty="0">
                <a:sym typeface="Wingdings" panose="05000000000000000000" pitchFamily="2" charset="2"/>
              </a:rPr>
              <a:t>&gt; Outflows of future income apart from investment to debt servicing.</a:t>
            </a:r>
          </a:p>
          <a:p>
            <a:pPr marL="355600" indent="0">
              <a:spcBef>
                <a:spcPts val="600"/>
              </a:spcBef>
              <a:spcAft>
                <a:spcPts val="600"/>
              </a:spcAft>
              <a:buClr>
                <a:srgbClr val="0F5494"/>
              </a:buClr>
              <a:buSzPct val="100000"/>
              <a:buNone/>
              <a:defRPr/>
            </a:pPr>
            <a:r>
              <a:rPr lang="en-US" altLang="fr-FR" sz="1800" b="1" i="0" dirty="0">
                <a:sym typeface="Wingdings 2" panose="05020102010507070707" pitchFamily="18" charset="2"/>
              </a:rPr>
              <a:t>Markets do no longer trust the capacity of the country to repay </a:t>
            </a:r>
            <a:r>
              <a:rPr lang="en-US" altLang="fr-FR" sz="1800" b="1" i="0" dirty="0">
                <a:sym typeface="Wingdings" panose="05000000000000000000" pitchFamily="2" charset="2"/>
              </a:rPr>
              <a:t>&gt; Lower ability to roll over debt </a:t>
            </a:r>
            <a:r>
              <a:rPr lang="en-US" altLang="fr-FR" sz="1800" i="0" dirty="0">
                <a:sym typeface="Wingdings" panose="05000000000000000000" pitchFamily="2" charset="2"/>
              </a:rPr>
              <a:t>(accentuated if countries involved in previous debt crises </a:t>
            </a:r>
            <a:r>
              <a:rPr lang="en-US" altLang="fr-FR" sz="1800" i="0" dirty="0">
                <a:sym typeface="Symbol" panose="05050102010706020507" pitchFamily="18" charset="2"/>
              </a:rPr>
              <a:t> earlier debt mismanagement). </a:t>
            </a:r>
            <a:endParaRPr lang="en-US" altLang="fr-FR" sz="1800" i="0" dirty="0"/>
          </a:p>
        </p:txBody>
      </p:sp>
      <p:sp>
        <p:nvSpPr>
          <p:cNvPr id="9" name="Rectangle 3">
            <a:extLst>
              <a:ext uri="{FF2B5EF4-FFF2-40B4-BE49-F238E27FC236}">
                <a16:creationId xmlns:a16="http://schemas.microsoft.com/office/drawing/2014/main" id="{304280EA-BFC2-4C76-961D-047B8BB7B56B}"/>
              </a:ext>
            </a:extLst>
          </p:cNvPr>
          <p:cNvSpPr txBox="1">
            <a:spLocks noChangeArrowheads="1"/>
          </p:cNvSpPr>
          <p:nvPr/>
        </p:nvSpPr>
        <p:spPr bwMode="auto">
          <a:xfrm>
            <a:off x="224752" y="4625413"/>
            <a:ext cx="8694496" cy="2175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100000"/>
              <a:buFont typeface="Wingdings" panose="05000000000000000000" pitchFamily="2" charset="2"/>
              <a:buChar char="q"/>
              <a:defRPr/>
            </a:pPr>
            <a:r>
              <a:rPr lang="en-US" altLang="fr-FR" b="1" i="0" dirty="0">
                <a:solidFill>
                  <a:srgbClr val="C00000"/>
                </a:solidFill>
              </a:rPr>
              <a:t>Capital flights:</a:t>
            </a:r>
          </a:p>
          <a:p>
            <a:pPr marL="355600" indent="0">
              <a:spcBef>
                <a:spcPts val="600"/>
              </a:spcBef>
              <a:spcAft>
                <a:spcPts val="600"/>
              </a:spcAft>
              <a:buClr>
                <a:srgbClr val="0F5494"/>
              </a:buClr>
              <a:buSzPct val="100000"/>
              <a:buNone/>
              <a:defRPr/>
            </a:pPr>
            <a:r>
              <a:rPr lang="en-US" altLang="fr-FR" sz="1800" b="1" i="0" dirty="0">
                <a:sym typeface="Wingdings 2" panose="05020102010507070707" pitchFamily="18" charset="2"/>
              </a:rPr>
              <a:t>Debt = Replacement of capital outflows </a:t>
            </a:r>
            <a:r>
              <a:rPr lang="en-US" altLang="fr-FR" sz="1800" b="1" i="0" dirty="0">
                <a:sym typeface="Wingdings" panose="05000000000000000000" pitchFamily="2" charset="2"/>
              </a:rPr>
              <a:t>&gt; Vicious circle (higher external debt </a:t>
            </a:r>
            <a:r>
              <a:rPr lang="en-US" altLang="fr-FR" sz="1800" b="1" i="0" dirty="0">
                <a:sym typeface="Symbol" panose="05050102010706020507" pitchFamily="18" charset="2"/>
              </a:rPr>
              <a:t>&gt; C</a:t>
            </a:r>
            <a:r>
              <a:rPr lang="en-US" altLang="fr-FR" sz="1800" b="1" i="0" dirty="0">
                <a:sym typeface="Wingdings" panose="05000000000000000000" pitchFamily="2" charset="2"/>
              </a:rPr>
              <a:t>apital flights </a:t>
            </a:r>
            <a:r>
              <a:rPr lang="en-US" altLang="fr-FR" sz="1800" b="1" i="0" dirty="0">
                <a:sym typeface="Symbol" panose="05050102010706020507" pitchFamily="18" charset="2"/>
              </a:rPr>
              <a:t>&gt; New debt &gt; Increases the likelihood of sovereign debt crises. </a:t>
            </a:r>
            <a:endParaRPr lang="en-US" altLang="fr-FR" sz="1800" b="1" i="0" dirty="0">
              <a:sym typeface="Wingdings" panose="05000000000000000000" pitchFamily="2" charset="2"/>
            </a:endParaRPr>
          </a:p>
        </p:txBody>
      </p:sp>
    </p:spTree>
    <p:extLst>
      <p:ext uri="{BB962C8B-B14F-4D97-AF65-F5344CB8AC3E}">
        <p14:creationId xmlns:p14="http://schemas.microsoft.com/office/powerpoint/2010/main" val="27642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38</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196752"/>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Debt overhang</a:t>
            </a:r>
            <a:endParaRPr lang="en-GB" altLang="fr-FR" sz="2800" b="1" i="0" cap="all" dirty="0"/>
          </a:p>
        </p:txBody>
      </p:sp>
      <p:sp>
        <p:nvSpPr>
          <p:cNvPr id="8" name="Rectangle 3">
            <a:extLst>
              <a:ext uri="{FF2B5EF4-FFF2-40B4-BE49-F238E27FC236}">
                <a16:creationId xmlns:a16="http://schemas.microsoft.com/office/drawing/2014/main" id="{FF897277-EB8C-4E4D-A654-065C1DF37388}"/>
              </a:ext>
            </a:extLst>
          </p:cNvPr>
          <p:cNvSpPr txBox="1">
            <a:spLocks noChangeArrowheads="1"/>
          </p:cNvSpPr>
          <p:nvPr/>
        </p:nvSpPr>
        <p:spPr bwMode="auto">
          <a:xfrm>
            <a:off x="224752" y="1988840"/>
            <a:ext cx="8694496" cy="38884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200"/>
              </a:spcBef>
              <a:spcAft>
                <a:spcPts val="1200"/>
              </a:spcAft>
              <a:buClr>
                <a:srgbClr val="0F5494"/>
              </a:buClr>
              <a:buSzPct val="100000"/>
              <a:buFont typeface="Wingdings" panose="05000000000000000000" pitchFamily="2" charset="2"/>
              <a:buChar char="q"/>
              <a:defRPr/>
            </a:pPr>
            <a:r>
              <a:rPr lang="en-US" altLang="fr-FR" b="1" i="0" dirty="0">
                <a:solidFill>
                  <a:srgbClr val="C00000"/>
                </a:solidFill>
              </a:rPr>
              <a:t>Reduce the fiscal space</a:t>
            </a:r>
          </a:p>
          <a:p>
            <a:pPr marL="355600" indent="0">
              <a:spcBef>
                <a:spcPts val="1200"/>
              </a:spcBef>
              <a:spcAft>
                <a:spcPts val="1200"/>
              </a:spcAft>
              <a:buClr>
                <a:srgbClr val="0F5494"/>
              </a:buClr>
              <a:buSzPct val="100000"/>
              <a:buNone/>
              <a:defRPr/>
            </a:pPr>
            <a:r>
              <a:rPr lang="en-US" altLang="fr-FR" sz="1800" b="1" i="0" dirty="0">
                <a:sym typeface="Wingdings 2" panose="05020102010507070707" pitchFamily="18" charset="2"/>
              </a:rPr>
              <a:t>Countries loose the possibility to use debt as a “buffer” (shock absorber) </a:t>
            </a:r>
            <a:r>
              <a:rPr lang="en-US" altLang="fr-FR" sz="1800" b="1" i="0" dirty="0">
                <a:sym typeface="Symbol" panose="05050102010706020507" pitchFamily="18" charset="2"/>
              </a:rPr>
              <a:t>&gt; Less resilient to negative shocks &lt; &gt; Inability to engage in counter-cyclical if a temporary stabilization of the economy is needed. </a:t>
            </a:r>
            <a:endParaRPr lang="en-US" altLang="fr-FR" sz="1800" b="1" i="0" dirty="0">
              <a:sym typeface="Wingdings" panose="05000000000000000000" pitchFamily="2" charset="2"/>
            </a:endParaRPr>
          </a:p>
          <a:p>
            <a:pPr marL="355600" indent="0">
              <a:spcBef>
                <a:spcPts val="1200"/>
              </a:spcBef>
              <a:spcAft>
                <a:spcPts val="1200"/>
              </a:spcAft>
              <a:buClr>
                <a:srgbClr val="0F5494"/>
              </a:buClr>
              <a:buSzPct val="100000"/>
              <a:buNone/>
              <a:defRPr/>
            </a:pPr>
            <a:r>
              <a:rPr lang="en-US" altLang="fr-FR" sz="1800" b="1" i="0" dirty="0">
                <a:sym typeface="Wingdings 2" panose="05020102010507070707" pitchFamily="18" charset="2"/>
              </a:rPr>
              <a:t>Increased sovereign debt </a:t>
            </a:r>
            <a:r>
              <a:rPr lang="en-US" altLang="fr-FR" sz="1800" b="1" i="0" dirty="0">
                <a:sym typeface="Symbol" panose="05050102010706020507" pitchFamily="18" charset="2"/>
              </a:rPr>
              <a:t>&gt; Raises interest rates on new debt &gt; Distortionary taxation. </a:t>
            </a:r>
            <a:endParaRPr lang="en-US" altLang="fr-FR" sz="1800" b="1" i="0" dirty="0"/>
          </a:p>
          <a:p>
            <a:pPr marL="355600" indent="0">
              <a:spcBef>
                <a:spcPts val="1200"/>
              </a:spcBef>
              <a:spcAft>
                <a:spcPts val="1200"/>
              </a:spcAft>
              <a:buClr>
                <a:srgbClr val="0F5494"/>
              </a:buClr>
              <a:buSzPct val="100000"/>
              <a:buNone/>
              <a:defRPr/>
            </a:pPr>
            <a:r>
              <a:rPr lang="en-US" altLang="fr-FR" sz="1800" b="1" i="0" dirty="0">
                <a:sym typeface="Wingdings 2" panose="05020102010507070707" pitchFamily="18" charset="2"/>
              </a:rPr>
              <a:t>Increases the probability of fiscal crises (lost in investors' confidence about 	budget sustainability </a:t>
            </a:r>
            <a:r>
              <a:rPr lang="en-US" altLang="fr-FR" sz="1800" b="1" i="0" dirty="0">
                <a:sym typeface="Symbol" panose="05050102010706020507" pitchFamily="18" charset="2"/>
              </a:rPr>
              <a:t>&gt; Interest rates shoot up &gt; Increase in debt service). </a:t>
            </a:r>
            <a:endParaRPr lang="en-US" altLang="fr-FR" sz="1800" b="1" i="0" dirty="0"/>
          </a:p>
        </p:txBody>
      </p:sp>
    </p:spTree>
    <p:extLst>
      <p:ext uri="{BB962C8B-B14F-4D97-AF65-F5344CB8AC3E}">
        <p14:creationId xmlns:p14="http://schemas.microsoft.com/office/powerpoint/2010/main" val="25840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39</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EC1ED4BA-9021-4F67-968A-79AF51A31DCA}"/>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What is blended finance?</a:t>
            </a:r>
          </a:p>
          <a:p>
            <a:pPr marL="457200" lvl="1" indent="-457200">
              <a:spcBef>
                <a:spcPts val="1200"/>
              </a:spcBef>
              <a:spcAft>
                <a:spcPts val="1200"/>
              </a:spcAft>
              <a:buClr>
                <a:srgbClr val="004494"/>
              </a:buClr>
              <a:buFont typeface="+mj-lt"/>
              <a:buAutoNum type="arabicPeriod"/>
              <a:defRPr/>
            </a:pPr>
            <a:r>
              <a:rPr lang="en-US" altLang="fr-FR" sz="2400" dirty="0"/>
              <a:t>Rising debt vulnerability in the low-income countries. </a:t>
            </a:r>
          </a:p>
          <a:p>
            <a:pPr marL="457200" lvl="1" indent="-457200">
              <a:spcBef>
                <a:spcPts val="1200"/>
              </a:spcBef>
              <a:spcAft>
                <a:spcPts val="1200"/>
              </a:spcAft>
              <a:buClr>
                <a:srgbClr val="004494"/>
              </a:buClr>
              <a:buFont typeface="+mj-lt"/>
              <a:buAutoNum type="arabicPeriod"/>
              <a:defRPr/>
            </a:pPr>
            <a:r>
              <a:rPr lang="en-US" altLang="fr-FR" sz="2400" dirty="0"/>
              <a:t>A high level of debt is a source of vulnerability. </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A need to help the countries in their debt management. </a:t>
            </a:r>
          </a:p>
        </p:txBody>
      </p:sp>
    </p:spTree>
    <p:extLst>
      <p:ext uri="{BB962C8B-B14F-4D97-AF65-F5344CB8AC3E}">
        <p14:creationId xmlns:p14="http://schemas.microsoft.com/office/powerpoint/2010/main" val="26184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Blending = bridge between grants and market financing</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708920"/>
            <a:ext cx="8694496" cy="629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algn="ctr">
              <a:spcBef>
                <a:spcPts val="1200"/>
              </a:spcBef>
              <a:spcAft>
                <a:spcPts val="1200"/>
              </a:spcAft>
              <a:buClr>
                <a:srgbClr val="004494"/>
              </a:buClr>
              <a:buNone/>
              <a:defRPr/>
            </a:pPr>
            <a:r>
              <a:rPr lang="en-US" altLang="fr-FR" sz="2800" dirty="0"/>
              <a:t>Components of project financing mix</a:t>
            </a:r>
          </a:p>
          <a:p>
            <a:pPr marL="355600" lvl="1" indent="-355600">
              <a:spcBef>
                <a:spcPts val="1200"/>
              </a:spcBef>
              <a:spcAft>
                <a:spcPts val="1200"/>
              </a:spcAft>
              <a:buClr>
                <a:srgbClr val="004494"/>
              </a:buClr>
              <a:buFont typeface="Wingdings" panose="05000000000000000000" pitchFamily="2" charset="2"/>
              <a:buChar char="§"/>
              <a:defRPr/>
            </a:pPr>
            <a:endParaRPr lang="en-US" altLang="fr-FR" sz="2400" dirty="0"/>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3543103"/>
            <a:ext cx="8694496" cy="23341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pPr>
            <a:r>
              <a:rPr lang="en-US" altLang="fr-FR" sz="1800" b="1" i="0" dirty="0">
                <a:sym typeface="Wingdings" panose="05000000000000000000" pitchFamily="2" charset="2"/>
              </a:rPr>
              <a:t>Equity funds </a:t>
            </a:r>
            <a:r>
              <a:rPr lang="en-US" altLang="fr-FR" sz="1800" i="0" dirty="0">
                <a:sym typeface="Wingdings" panose="05000000000000000000" pitchFamily="2" charset="2"/>
              </a:rPr>
              <a:t>(own private funds). </a:t>
            </a:r>
          </a:p>
          <a:p>
            <a:pPr>
              <a:spcBef>
                <a:spcPts val="600"/>
              </a:spcBef>
              <a:spcAft>
                <a:spcPts val="600"/>
              </a:spcAft>
              <a:buClr>
                <a:srgbClr val="0F5494"/>
              </a:buClr>
              <a:buFont typeface="Wingdings" panose="05000000000000000000" pitchFamily="2" charset="2"/>
              <a:buChar char="q"/>
            </a:pPr>
            <a:r>
              <a:rPr lang="en-US" altLang="fr-FR" sz="1800" b="1" i="0" dirty="0">
                <a:sym typeface="Symbol" panose="05050102010706020507" pitchFamily="18" charset="2"/>
              </a:rPr>
              <a:t>Government</a:t>
            </a:r>
            <a:r>
              <a:rPr lang="en-US" altLang="fr-FR" sz="1800" i="0" dirty="0">
                <a:sym typeface="Symbol" panose="05050102010706020507" pitchFamily="18" charset="2"/>
              </a:rPr>
              <a:t> (domestic public financing). </a:t>
            </a:r>
          </a:p>
          <a:p>
            <a:pPr>
              <a:spcBef>
                <a:spcPts val="600"/>
              </a:spcBef>
              <a:spcAft>
                <a:spcPts val="600"/>
              </a:spcAft>
              <a:buClr>
                <a:srgbClr val="0F5494"/>
              </a:buClr>
              <a:buFont typeface="Wingdings" panose="05000000000000000000" pitchFamily="2" charset="2"/>
              <a:buChar char="q"/>
            </a:pPr>
            <a:r>
              <a:rPr lang="en-US" altLang="fr-FR" sz="1800" b="1" i="0" dirty="0">
                <a:sym typeface="Symbol" panose="05050102010706020507" pitchFamily="18" charset="2"/>
              </a:rPr>
              <a:t>Multilateral financial institutions </a:t>
            </a:r>
            <a:r>
              <a:rPr lang="en-US" altLang="fr-FR" sz="1800" i="0" dirty="0">
                <a:sym typeface="Symbol" panose="05050102010706020507" pitchFamily="18" charset="2"/>
              </a:rPr>
              <a:t>(WB, </a:t>
            </a:r>
            <a:r>
              <a:rPr lang="en-US" altLang="fr-FR" sz="1800" i="0" dirty="0" err="1">
                <a:sym typeface="Symbol" panose="05050102010706020507" pitchFamily="18" charset="2"/>
              </a:rPr>
              <a:t>AfD</a:t>
            </a:r>
            <a:r>
              <a:rPr lang="en-US" altLang="fr-FR" sz="1800" i="0" dirty="0">
                <a:sym typeface="Symbol" panose="05050102010706020507" pitchFamily="18" charset="2"/>
              </a:rPr>
              <a:t>, </a:t>
            </a:r>
            <a:r>
              <a:rPr lang="en-US" altLang="fr-FR" sz="1800" i="0" dirty="0" err="1">
                <a:sym typeface="Symbol" panose="05050102010706020507" pitchFamily="18" charset="2"/>
              </a:rPr>
              <a:t>KfW</a:t>
            </a:r>
            <a:r>
              <a:rPr lang="en-US" altLang="fr-FR" sz="1800" i="0" dirty="0">
                <a:sym typeface="Symbol" panose="05050102010706020507" pitchFamily="18" charset="2"/>
              </a:rPr>
              <a:t>, EIB, AfDB, </a:t>
            </a:r>
            <a:r>
              <a:rPr lang="en-US" altLang="fr-FR" sz="1800" i="0" dirty="0" err="1">
                <a:sym typeface="Symbol" panose="05050102010706020507" pitchFamily="18" charset="2"/>
              </a:rPr>
              <a:t>IaDB</a:t>
            </a:r>
            <a:r>
              <a:rPr lang="en-US" altLang="fr-FR" sz="1800" i="0" dirty="0">
                <a:sym typeface="Symbol" panose="05050102010706020507" pitchFamily="18" charset="2"/>
              </a:rPr>
              <a:t>, ….). </a:t>
            </a:r>
          </a:p>
          <a:p>
            <a:pPr>
              <a:spcBef>
                <a:spcPts val="600"/>
              </a:spcBef>
              <a:spcAft>
                <a:spcPts val="600"/>
              </a:spcAft>
              <a:buClr>
                <a:srgbClr val="0F5494"/>
              </a:buClr>
              <a:buFont typeface="Wingdings" panose="05000000000000000000" pitchFamily="2" charset="2"/>
              <a:buChar char="q"/>
            </a:pPr>
            <a:r>
              <a:rPr lang="en-US" altLang="fr-FR" sz="1800" b="1" i="0" dirty="0">
                <a:sym typeface="Wingdings 2" panose="05020102010507070707" pitchFamily="18" charset="2"/>
              </a:rPr>
              <a:t>Grant donors and loans </a:t>
            </a:r>
            <a:r>
              <a:rPr lang="en-US" altLang="fr-FR" sz="1800" i="0" dirty="0">
                <a:sym typeface="Wingdings 2" panose="05020102010507070707" pitchFamily="18" charset="2"/>
              </a:rPr>
              <a:t>(foreign governments and private financial sector). </a:t>
            </a:r>
          </a:p>
          <a:p>
            <a:pPr>
              <a:spcBef>
                <a:spcPts val="600"/>
              </a:spcBef>
              <a:spcAft>
                <a:spcPts val="600"/>
              </a:spcAft>
              <a:buClr>
                <a:srgbClr val="0F5494"/>
              </a:buClr>
              <a:buFont typeface="Wingdings" panose="05000000000000000000" pitchFamily="2" charset="2"/>
              <a:buChar char="q"/>
            </a:pPr>
            <a:r>
              <a:rPr lang="en-US" altLang="fr-FR" sz="1800" b="1" i="0" dirty="0">
                <a:sym typeface="Wingdings 2" panose="05020102010507070707" pitchFamily="18" charset="2"/>
              </a:rPr>
              <a:t>EU financial support. </a:t>
            </a:r>
            <a:endParaRPr lang="en-US" altLang="fr-FR" sz="1800" b="1" i="0" dirty="0">
              <a:sym typeface="Wingdings" panose="05000000000000000000" pitchFamily="2" charset="2"/>
            </a:endParaRPr>
          </a:p>
          <a:p>
            <a:pPr>
              <a:spcBef>
                <a:spcPts val="600"/>
              </a:spcBef>
              <a:spcAft>
                <a:spcPts val="600"/>
              </a:spcAft>
              <a:buClr>
                <a:srgbClr val="0F5494"/>
              </a:buClr>
              <a:buFont typeface="Wingdings" panose="05000000000000000000" pitchFamily="2" charset="2"/>
              <a:buChar char="q"/>
            </a:pPr>
            <a:endParaRPr lang="en-US" altLang="fr-FR" sz="1800" dirty="0"/>
          </a:p>
        </p:txBody>
      </p:sp>
    </p:spTree>
    <p:extLst>
      <p:ext uri="{BB962C8B-B14F-4D97-AF65-F5344CB8AC3E}">
        <p14:creationId xmlns:p14="http://schemas.microsoft.com/office/powerpoint/2010/main" val="415738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40</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124744"/>
            <a:ext cx="8694496"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b="1" i="0" cap="all" dirty="0"/>
              <a:t>A need to help </a:t>
            </a:r>
            <a:br>
              <a:rPr lang="en-US" altLang="fr-FR" b="1" i="0" cap="all" dirty="0"/>
            </a:br>
            <a:r>
              <a:rPr lang="en-US" altLang="fr-FR" b="1" i="0" cap="all" dirty="0"/>
              <a:t>the countries in their debt management</a:t>
            </a:r>
            <a:endParaRPr lang="en-GB" altLang="fr-FR" b="1" i="0" cap="all" dirty="0"/>
          </a:p>
        </p:txBody>
      </p:sp>
      <p:sp>
        <p:nvSpPr>
          <p:cNvPr id="8" name="Rectangle 3">
            <a:extLst>
              <a:ext uri="{FF2B5EF4-FFF2-40B4-BE49-F238E27FC236}">
                <a16:creationId xmlns:a16="http://schemas.microsoft.com/office/drawing/2014/main" id="{FF897277-EB8C-4E4D-A654-065C1DF37388}"/>
              </a:ext>
            </a:extLst>
          </p:cNvPr>
          <p:cNvSpPr txBox="1">
            <a:spLocks noChangeArrowheads="1"/>
          </p:cNvSpPr>
          <p:nvPr/>
        </p:nvSpPr>
        <p:spPr bwMode="auto">
          <a:xfrm>
            <a:off x="224752" y="2243980"/>
            <a:ext cx="8694496" cy="2265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300"/>
              </a:spcBef>
              <a:spcAft>
                <a:spcPts val="600"/>
              </a:spcAft>
              <a:buClr>
                <a:srgbClr val="0F5494"/>
              </a:buClr>
              <a:buSzPct val="100000"/>
              <a:buFont typeface="Wingdings" panose="05000000000000000000" pitchFamily="2" charset="2"/>
              <a:buChar char="q"/>
              <a:defRPr/>
            </a:pPr>
            <a:r>
              <a:rPr lang="en-US" altLang="fr-FR" sz="2000" b="1" i="0" dirty="0">
                <a:solidFill>
                  <a:srgbClr val="C00000"/>
                </a:solidFill>
              </a:rPr>
              <a:t>Taking into account the debt profile: </a:t>
            </a:r>
          </a:p>
          <a:p>
            <a:pPr marL="355600" indent="0">
              <a:spcBef>
                <a:spcPts val="300"/>
              </a:spcBef>
              <a:spcAft>
                <a:spcPts val="600"/>
              </a:spcAft>
              <a:buClr>
                <a:srgbClr val="0F5494"/>
              </a:buClr>
              <a:buSzPct val="100000"/>
              <a:buNone/>
              <a:defRPr/>
            </a:pPr>
            <a:r>
              <a:rPr lang="en-US" altLang="fr-FR" sz="1600" b="1" i="0" dirty="0">
                <a:sym typeface="Wingdings 2" panose="05020102010507070707" pitchFamily="18" charset="2"/>
              </a:rPr>
              <a:t>Some countries have a worsening debt profile. </a:t>
            </a:r>
          </a:p>
          <a:p>
            <a:pPr marL="355600" indent="0">
              <a:spcBef>
                <a:spcPts val="300"/>
              </a:spcBef>
              <a:spcAft>
                <a:spcPts val="600"/>
              </a:spcAft>
              <a:buClr>
                <a:srgbClr val="0F5494"/>
              </a:buClr>
              <a:buSzPct val="100000"/>
              <a:buNone/>
              <a:defRPr/>
            </a:pPr>
            <a:r>
              <a:rPr lang="en-US" altLang="fr-FR" sz="1600" b="1" i="0" dirty="0">
                <a:sym typeface="Wingdings 2" panose="05020102010507070707" pitchFamily="18" charset="2"/>
              </a:rPr>
              <a:t>The gross stock of debt can increase, but government need to improve their debt management</a:t>
            </a:r>
            <a:r>
              <a:rPr lang="en-US" altLang="fr-FR" sz="1600" i="0" dirty="0">
                <a:sym typeface="Wingdings 2" panose="05020102010507070707" pitchFamily="18" charset="2"/>
              </a:rPr>
              <a:t> (taking into account their debt level)</a:t>
            </a:r>
            <a:r>
              <a:rPr lang="en-US" altLang="fr-FR" sz="1600" b="1" i="0" dirty="0">
                <a:sym typeface="Wingdings 2" panose="05020102010507070707" pitchFamily="18" charset="2"/>
              </a:rPr>
              <a:t>. </a:t>
            </a:r>
          </a:p>
          <a:p>
            <a:pPr marL="355600" indent="0">
              <a:spcBef>
                <a:spcPts val="300"/>
              </a:spcBef>
              <a:spcAft>
                <a:spcPts val="600"/>
              </a:spcAft>
              <a:buClr>
                <a:srgbClr val="0F5494"/>
              </a:buClr>
              <a:buSzPct val="100000"/>
              <a:buNone/>
              <a:defRPr/>
            </a:pPr>
            <a:r>
              <a:rPr lang="en-US" altLang="fr-FR" sz="1600" b="1" i="0" dirty="0">
                <a:sym typeface="Wingdings 2" panose="05020102010507070707" pitchFamily="18" charset="2"/>
              </a:rPr>
              <a:t>The loan conditions of the EIP should take into account the countries’ debt profile. </a:t>
            </a:r>
            <a:endParaRPr lang="en-US" altLang="fr-FR" sz="1600" b="1" i="0" dirty="0"/>
          </a:p>
        </p:txBody>
      </p:sp>
      <p:sp>
        <p:nvSpPr>
          <p:cNvPr id="6" name="Rectangle 3">
            <a:extLst>
              <a:ext uri="{FF2B5EF4-FFF2-40B4-BE49-F238E27FC236}">
                <a16:creationId xmlns:a16="http://schemas.microsoft.com/office/drawing/2014/main" id="{45A6FA34-B9D4-4583-BAEE-2D82F31E7319}"/>
              </a:ext>
            </a:extLst>
          </p:cNvPr>
          <p:cNvSpPr txBox="1">
            <a:spLocks noChangeArrowheads="1"/>
          </p:cNvSpPr>
          <p:nvPr/>
        </p:nvSpPr>
        <p:spPr bwMode="auto">
          <a:xfrm>
            <a:off x="224752" y="4497388"/>
            <a:ext cx="8694496" cy="1811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100000"/>
              <a:buFont typeface="Wingdings" panose="05000000000000000000" pitchFamily="2" charset="2"/>
              <a:buChar char="q"/>
              <a:defRPr/>
            </a:pPr>
            <a:r>
              <a:rPr lang="en-US" altLang="fr-FR" sz="2000" b="1" i="0" dirty="0">
                <a:solidFill>
                  <a:srgbClr val="C00000"/>
                </a:solidFill>
              </a:rPr>
              <a:t>What is the capacity of the country to carry new debt? </a:t>
            </a:r>
          </a:p>
          <a:p>
            <a:pPr marL="355600" indent="0">
              <a:spcBef>
                <a:spcPts val="300"/>
              </a:spcBef>
              <a:spcAft>
                <a:spcPts val="600"/>
              </a:spcAft>
              <a:buClr>
                <a:srgbClr val="0F5494"/>
              </a:buClr>
              <a:buSzPct val="100000"/>
              <a:buNone/>
              <a:defRPr/>
            </a:pPr>
            <a:r>
              <a:rPr lang="en-US" altLang="fr-FR" sz="1600" b="1" i="0" dirty="0">
                <a:sym typeface="Wingdings 2" panose="05020102010507070707" pitchFamily="18" charset="2"/>
              </a:rPr>
              <a:t>Important to monitor the countries’ debt management capacity. </a:t>
            </a:r>
            <a:endParaRPr lang="en-US" altLang="fr-FR" sz="1600" b="1" i="0" dirty="0">
              <a:sym typeface="Wingdings" panose="05000000000000000000" pitchFamily="2" charset="2"/>
            </a:endParaRPr>
          </a:p>
          <a:p>
            <a:pPr marL="355600" indent="0">
              <a:spcBef>
                <a:spcPts val="300"/>
              </a:spcBef>
              <a:spcAft>
                <a:spcPts val="600"/>
              </a:spcAft>
              <a:buClr>
                <a:srgbClr val="0F5494"/>
              </a:buClr>
              <a:buSzPct val="100000"/>
              <a:buNone/>
              <a:defRPr/>
            </a:pPr>
            <a:r>
              <a:rPr lang="en-US" altLang="fr-FR" sz="1600" b="1" i="0" dirty="0">
                <a:sym typeface="Wingdings 2" panose="05020102010507070707" pitchFamily="18" charset="2"/>
              </a:rPr>
              <a:t>Important to fully understand the debt risk assessment </a:t>
            </a:r>
            <a:r>
              <a:rPr lang="en-US" altLang="fr-FR" sz="1600" i="0" dirty="0">
                <a:sym typeface="Wingdings 2" panose="05020102010507070707" pitchFamily="18" charset="2"/>
              </a:rPr>
              <a:t>(identify which factors will change the distance of debt indicators to the threshold level triggering a debt crisis 	or a situation od dent distress)</a:t>
            </a:r>
            <a:r>
              <a:rPr lang="en-US" altLang="fr-FR" sz="1600" b="1" i="0" dirty="0">
                <a:sym typeface="Wingdings 2" panose="05020102010507070707" pitchFamily="18" charset="2"/>
              </a:rPr>
              <a:t>. </a:t>
            </a:r>
            <a:endParaRPr lang="en-US" altLang="fr-FR" sz="1600" b="1" i="0" dirty="0"/>
          </a:p>
        </p:txBody>
      </p:sp>
    </p:spTree>
    <p:extLst>
      <p:ext uri="{BB962C8B-B14F-4D97-AF65-F5344CB8AC3E}">
        <p14:creationId xmlns:p14="http://schemas.microsoft.com/office/powerpoint/2010/main" val="17249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41</a:t>
            </a:fld>
            <a:endParaRPr lang="en-GB" sz="1050" dirty="0">
              <a:solidFill>
                <a:schemeClr val="bg1"/>
              </a:solidFill>
              <a:latin typeface="+mn-lt"/>
            </a:endParaRPr>
          </a:p>
        </p:txBody>
      </p:sp>
      <p:graphicFrame>
        <p:nvGraphicFramePr>
          <p:cNvPr id="9" name="Content Placeholder 5">
            <a:extLst>
              <a:ext uri="{FF2B5EF4-FFF2-40B4-BE49-F238E27FC236}">
                <a16:creationId xmlns:a16="http://schemas.microsoft.com/office/drawing/2014/main" id="{F8DAEBAB-465D-4D65-A78E-27E58A34D26B}"/>
              </a:ext>
            </a:extLst>
          </p:cNvPr>
          <p:cNvGraphicFramePr>
            <a:graphicFrameLocks noGrp="1"/>
          </p:cNvGraphicFramePr>
          <p:nvPr>
            <p:ph idx="1"/>
            <p:extLst>
              <p:ext uri="{D42A27DB-BD31-4B8C-83A1-F6EECF244321}">
                <p14:modId xmlns:p14="http://schemas.microsoft.com/office/powerpoint/2010/main" val="1020659727"/>
              </p:ext>
            </p:extLst>
          </p:nvPr>
        </p:nvGraphicFramePr>
        <p:xfrm>
          <a:off x="179512" y="1224111"/>
          <a:ext cx="5067300" cy="522922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F3788A5-98EB-40D2-A1B9-6DB292D5087F}"/>
              </a:ext>
            </a:extLst>
          </p:cNvPr>
          <p:cNvSpPr/>
          <p:nvPr/>
        </p:nvSpPr>
        <p:spPr>
          <a:xfrm>
            <a:off x="5246812" y="1556792"/>
            <a:ext cx="3897188" cy="4632037"/>
          </a:xfrm>
          <a:prstGeom prst="rect">
            <a:avLst/>
          </a:prstGeom>
        </p:spPr>
        <p:txBody>
          <a:bodyPr wrap="square">
            <a:spAutoFit/>
          </a:bodyPr>
          <a:lstStyle/>
          <a:p>
            <a:pPr>
              <a:spcBef>
                <a:spcPts val="1200"/>
              </a:spcBef>
              <a:spcAft>
                <a:spcPts val="600"/>
              </a:spcAft>
              <a:buClr>
                <a:srgbClr val="0F5494"/>
              </a:buClr>
              <a:buSzPct val="100000"/>
              <a:defRPr/>
            </a:pPr>
            <a:r>
              <a:rPr lang="en-US" sz="1600" b="1" dirty="0">
                <a:latin typeface="+mn-lt"/>
              </a:rPr>
              <a:t>The results from 65 DEMPAs indicate deficiencies in the following DEM areas:</a:t>
            </a:r>
          </a:p>
          <a:p>
            <a:pPr marL="263525" indent="-263525">
              <a:spcBef>
                <a:spcPts val="1200"/>
              </a:spcBef>
              <a:spcAft>
                <a:spcPts val="600"/>
              </a:spcAft>
              <a:buClr>
                <a:srgbClr val="0F5494"/>
              </a:buClr>
              <a:buSzPct val="100000"/>
              <a:buFont typeface="Wingdings" panose="05000000000000000000" pitchFamily="2" charset="2"/>
              <a:buChar char="q"/>
              <a:defRPr/>
            </a:pPr>
            <a:r>
              <a:rPr lang="en-US" sz="1600" b="1" dirty="0">
                <a:latin typeface="+mn-lt"/>
              </a:rPr>
              <a:t>The quality of debt management strategies. </a:t>
            </a:r>
          </a:p>
          <a:p>
            <a:pPr marL="263525" indent="-263525">
              <a:spcBef>
                <a:spcPts val="1200"/>
              </a:spcBef>
              <a:spcAft>
                <a:spcPts val="600"/>
              </a:spcAft>
              <a:buClr>
                <a:srgbClr val="0F5494"/>
              </a:buClr>
              <a:buSzPct val="100000"/>
              <a:buFont typeface="Wingdings" panose="05000000000000000000" pitchFamily="2" charset="2"/>
              <a:buChar char="q"/>
              <a:defRPr/>
            </a:pPr>
            <a:r>
              <a:rPr lang="en-US" sz="1600" b="1" dirty="0">
                <a:latin typeface="+mn-lt"/>
              </a:rPr>
              <a:t>Performance audits of debt-management policies and functions. </a:t>
            </a:r>
          </a:p>
          <a:p>
            <a:pPr marL="263525" indent="-263525">
              <a:spcBef>
                <a:spcPts val="1200"/>
              </a:spcBef>
              <a:spcAft>
                <a:spcPts val="600"/>
              </a:spcAft>
              <a:buClr>
                <a:srgbClr val="0F5494"/>
              </a:buClr>
              <a:buSzPct val="100000"/>
              <a:buFont typeface="Wingdings" panose="05000000000000000000" pitchFamily="2" charset="2"/>
              <a:buChar char="q"/>
              <a:defRPr/>
            </a:pPr>
            <a:r>
              <a:rPr lang="en-US" sz="1600" b="1" dirty="0">
                <a:latin typeface="+mn-lt"/>
              </a:rPr>
              <a:t>Weak policies and procedures for external borrowings. </a:t>
            </a:r>
          </a:p>
          <a:p>
            <a:pPr marL="263525" indent="-263525">
              <a:spcBef>
                <a:spcPts val="1200"/>
              </a:spcBef>
              <a:spcAft>
                <a:spcPts val="600"/>
              </a:spcAft>
              <a:buClr>
                <a:srgbClr val="0F5494"/>
              </a:buClr>
              <a:buSzPct val="100000"/>
              <a:buFont typeface="Wingdings" panose="05000000000000000000" pitchFamily="2" charset="2"/>
              <a:buChar char="q"/>
              <a:defRPr/>
            </a:pPr>
            <a:r>
              <a:rPr lang="en-US" sz="1600" b="1" dirty="0">
                <a:latin typeface="+mn-lt"/>
              </a:rPr>
              <a:t>Operational risk management and cash balance management.</a:t>
            </a:r>
          </a:p>
          <a:p>
            <a:pPr marL="355600">
              <a:spcBef>
                <a:spcPts val="1200"/>
              </a:spcBef>
              <a:spcAft>
                <a:spcPts val="600"/>
              </a:spcAft>
              <a:buClr>
                <a:srgbClr val="0F5494"/>
              </a:buClr>
              <a:buSzPct val="100000"/>
              <a:defRPr/>
            </a:pPr>
            <a:r>
              <a:rPr lang="en-US" b="1" dirty="0">
                <a:latin typeface="+mn-lt"/>
              </a:rPr>
              <a:t>Source: World Bank (PREM)</a:t>
            </a:r>
          </a:p>
        </p:txBody>
      </p:sp>
    </p:spTree>
    <p:extLst>
      <p:ext uri="{BB962C8B-B14F-4D97-AF65-F5344CB8AC3E}">
        <p14:creationId xmlns:p14="http://schemas.microsoft.com/office/powerpoint/2010/main" val="31328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42</a:t>
            </a:fld>
            <a:endParaRPr lang="en-GB" sz="1050">
              <a:solidFill>
                <a:schemeClr val="bg1"/>
              </a:solidFill>
              <a:latin typeface="+mn-lt"/>
            </a:endParaRPr>
          </a:p>
        </p:txBody>
      </p:sp>
      <p:sp>
        <p:nvSpPr>
          <p:cNvPr id="10" name="Rectangle 9">
            <a:extLst>
              <a:ext uri="{FF2B5EF4-FFF2-40B4-BE49-F238E27FC236}">
                <a16:creationId xmlns:a16="http://schemas.microsoft.com/office/drawing/2014/main" id="{8F3788A5-98EB-40D2-A1B9-6DB292D5087F}"/>
              </a:ext>
            </a:extLst>
          </p:cNvPr>
          <p:cNvSpPr/>
          <p:nvPr/>
        </p:nvSpPr>
        <p:spPr>
          <a:xfrm>
            <a:off x="154648" y="1412776"/>
            <a:ext cx="4392488" cy="5062924"/>
          </a:xfrm>
          <a:prstGeom prst="rect">
            <a:avLst/>
          </a:prstGeom>
        </p:spPr>
        <p:txBody>
          <a:bodyPr wrap="square">
            <a:spAutoFit/>
          </a:bodyPr>
          <a:lstStyle/>
          <a:p>
            <a:pPr marL="0" indent="0">
              <a:spcBef>
                <a:spcPts val="1200"/>
              </a:spcBef>
              <a:spcAft>
                <a:spcPts val="600"/>
              </a:spcAft>
              <a:buClr>
                <a:srgbClr val="0F5494"/>
              </a:buClr>
              <a:buSzPct val="100000"/>
              <a:buFontTx/>
              <a:buNone/>
              <a:defRPr/>
            </a:pPr>
            <a:r>
              <a:rPr lang="en-GB" sz="2000" b="1" dirty="0">
                <a:latin typeface="+mn-lt"/>
                <a:sym typeface="Wingdings" panose="05000000000000000000" pitchFamily="2" charset="2"/>
              </a:rPr>
              <a:t>See how countries shift: </a:t>
            </a:r>
          </a:p>
          <a:p>
            <a:pPr marL="263525" indent="-263525">
              <a:spcBef>
                <a:spcPts val="0"/>
              </a:spcBef>
              <a:spcAft>
                <a:spcPts val="600"/>
              </a:spcAft>
              <a:buClr>
                <a:srgbClr val="0F5494"/>
              </a:buClr>
              <a:buSzPct val="100000"/>
              <a:buFont typeface="Wingdings" panose="05000000000000000000" pitchFamily="2" charset="2"/>
              <a:buChar char="q"/>
              <a:defRPr/>
            </a:pPr>
            <a:r>
              <a:rPr lang="en-GB" sz="1600" b="1" dirty="0">
                <a:latin typeface="+mn-lt"/>
                <a:sym typeface="Wingdings" panose="05000000000000000000" pitchFamily="2" charset="2"/>
              </a:rPr>
              <a:t>L </a:t>
            </a:r>
            <a:r>
              <a:rPr lang="en-GB" sz="1600" b="1" dirty="0">
                <a:latin typeface="+mn-lt"/>
                <a:sym typeface="Symbol" panose="05050102010706020507" pitchFamily="18" charset="2"/>
              </a:rPr>
              <a:t>&gt; M &gt; H &gt; D </a:t>
            </a:r>
            <a:endParaRPr lang="en-GB" sz="1600" dirty="0">
              <a:latin typeface="+mn-lt"/>
              <a:sym typeface="Wingdings" panose="05000000000000000000" pitchFamily="2" charset="2"/>
            </a:endParaRPr>
          </a:p>
          <a:p>
            <a:pPr>
              <a:spcBef>
                <a:spcPts val="2400"/>
              </a:spcBef>
              <a:spcAft>
                <a:spcPts val="600"/>
              </a:spcAft>
              <a:buClr>
                <a:srgbClr val="0F5494"/>
              </a:buClr>
              <a:buSzPct val="100000"/>
              <a:defRPr/>
            </a:pPr>
            <a:r>
              <a:rPr lang="en-GB" sz="2000" b="1" dirty="0">
                <a:latin typeface="+mn-lt"/>
                <a:sym typeface="Wingdings" panose="05000000000000000000" pitchFamily="2" charset="2"/>
              </a:rPr>
              <a:t>Granularity :  </a:t>
            </a:r>
          </a:p>
          <a:p>
            <a:pPr marL="263525" indent="-263525">
              <a:spcBef>
                <a:spcPts val="1800"/>
              </a:spcBef>
              <a:spcAft>
                <a:spcPts val="600"/>
              </a:spcAft>
              <a:buClr>
                <a:srgbClr val="0F5494"/>
              </a:buClr>
              <a:buSzPct val="100000"/>
              <a:buFont typeface="Wingdings" panose="05000000000000000000" pitchFamily="2" charset="2"/>
              <a:buChar char="q"/>
              <a:defRPr/>
            </a:pPr>
            <a:r>
              <a:rPr lang="en-GB" sz="1600" b="1" dirty="0">
                <a:latin typeface="+mn-lt"/>
                <a:sym typeface="Wingdings 2" panose="05020102010507070707" pitchFamily="18" charset="2"/>
              </a:rPr>
              <a:t>Distance from thresholds:</a:t>
            </a:r>
          </a:p>
          <a:p>
            <a:pPr marL="285750" indent="-193675">
              <a:buClr>
                <a:srgbClr val="0F5494"/>
              </a:buClr>
              <a:buSzPct val="100000"/>
              <a:buFont typeface="Wingdings" panose="05000000000000000000" pitchFamily="2" charset="2"/>
              <a:buChar char="§"/>
              <a:defRPr/>
            </a:pPr>
            <a:r>
              <a:rPr lang="en-GB" sz="1600" dirty="0">
                <a:latin typeface="+mn-lt"/>
                <a:sym typeface="Wingdings 2" panose="05020102010507070707" pitchFamily="18" charset="2"/>
              </a:rPr>
              <a:t>Further upward shift expected ?</a:t>
            </a:r>
          </a:p>
          <a:p>
            <a:pPr marL="285750" indent="-193675">
              <a:buClr>
                <a:srgbClr val="0F5494"/>
              </a:buClr>
              <a:buSzPct val="100000"/>
              <a:buFont typeface="Wingdings" panose="05000000000000000000" pitchFamily="2" charset="2"/>
              <a:buChar char="§"/>
              <a:defRPr/>
            </a:pPr>
            <a:r>
              <a:rPr lang="en-GB" sz="1600" dirty="0">
                <a:latin typeface="+mn-lt"/>
                <a:sym typeface="Wingdings 2" panose="05020102010507070707" pitchFamily="18" charset="2"/>
              </a:rPr>
              <a:t>Likelihood of downgrades in the periods ahead? </a:t>
            </a:r>
          </a:p>
          <a:p>
            <a:pPr marL="285750" indent="-193675">
              <a:buClr>
                <a:srgbClr val="0F5494"/>
              </a:buClr>
              <a:buSzPct val="100000"/>
              <a:buFont typeface="Wingdings" panose="05000000000000000000" pitchFamily="2" charset="2"/>
              <a:buChar char="§"/>
              <a:defRPr/>
            </a:pPr>
            <a:r>
              <a:rPr lang="en-GB" sz="1600" dirty="0">
                <a:latin typeface="+mn-lt"/>
                <a:sym typeface="Wingdings 2" panose="05020102010507070707" pitchFamily="18" charset="2"/>
              </a:rPr>
              <a:t>Will the distance narrow? </a:t>
            </a:r>
            <a:endParaRPr lang="en-GB" sz="1600" dirty="0">
              <a:latin typeface="+mn-lt"/>
              <a:sym typeface="Wingdings" panose="05000000000000000000" pitchFamily="2" charset="2"/>
            </a:endParaRPr>
          </a:p>
          <a:p>
            <a:pPr marL="263525" indent="-263525">
              <a:spcBef>
                <a:spcPts val="1800"/>
              </a:spcBef>
              <a:spcAft>
                <a:spcPts val="600"/>
              </a:spcAft>
              <a:buClr>
                <a:srgbClr val="0F5494"/>
              </a:buClr>
              <a:buSzPct val="100000"/>
              <a:buFont typeface="Wingdings" panose="05000000000000000000" pitchFamily="2" charset="2"/>
              <a:buChar char="q"/>
              <a:defRPr/>
            </a:pPr>
            <a:r>
              <a:rPr lang="en-GB" sz="1600" b="1" dirty="0">
                <a:latin typeface="+mn-lt"/>
                <a:sym typeface="Wingdings 2" panose="05020102010507070707" pitchFamily="18" charset="2"/>
              </a:rPr>
              <a:t>Factors influencing the distance: </a:t>
            </a:r>
            <a:endParaRPr lang="en-GB" sz="1600" b="1" dirty="0">
              <a:latin typeface="+mn-lt"/>
              <a:sym typeface="Wingdings" panose="05000000000000000000" pitchFamily="2" charset="2"/>
            </a:endParaRPr>
          </a:p>
          <a:p>
            <a:pPr marL="285750" indent="-193675">
              <a:buFont typeface="Wingdings" panose="05000000000000000000" pitchFamily="2" charset="2"/>
              <a:buChar char="§"/>
              <a:defRPr/>
            </a:pPr>
            <a:r>
              <a:rPr lang="en-GB" sz="1600" dirty="0">
                <a:latin typeface="+mn-lt"/>
                <a:sym typeface="Wingdings" panose="05000000000000000000" pitchFamily="2" charset="2"/>
              </a:rPr>
              <a:t>Exogenous : Ebola, political conflicts, natural disasters. </a:t>
            </a:r>
          </a:p>
          <a:p>
            <a:pPr marL="285750" indent="-193675">
              <a:buFont typeface="Wingdings" panose="05000000000000000000" pitchFamily="2" charset="2"/>
              <a:buChar char="§"/>
              <a:defRPr/>
            </a:pPr>
            <a:r>
              <a:rPr lang="en-GB" sz="1600" dirty="0">
                <a:latin typeface="+mn-lt"/>
                <a:sym typeface="Wingdings" panose="05000000000000000000" pitchFamily="2" charset="2"/>
              </a:rPr>
              <a:t>Investment « push » financed through commercial loans. </a:t>
            </a:r>
          </a:p>
          <a:p>
            <a:pPr marL="285750" indent="-193675">
              <a:buFont typeface="Wingdings" panose="05000000000000000000" pitchFamily="2" charset="2"/>
              <a:buChar char="§"/>
              <a:defRPr/>
            </a:pPr>
            <a:r>
              <a:rPr lang="en-GB" sz="1600" dirty="0">
                <a:latin typeface="+mn-lt"/>
                <a:sym typeface="Wingdings" panose="05000000000000000000" pitchFamily="2" charset="2"/>
              </a:rPr>
              <a:t>Mismanagement of fiscal and macro-policies</a:t>
            </a:r>
          </a:p>
        </p:txBody>
      </p:sp>
      <p:sp>
        <p:nvSpPr>
          <p:cNvPr id="7" name="Espace réservé du texte 4">
            <a:extLst>
              <a:ext uri="{FF2B5EF4-FFF2-40B4-BE49-F238E27FC236}">
                <a16:creationId xmlns:a16="http://schemas.microsoft.com/office/drawing/2014/main" id="{68E5FD1E-665F-4611-80AA-8F27C3E927DD}"/>
              </a:ext>
            </a:extLst>
          </p:cNvPr>
          <p:cNvSpPr txBox="1">
            <a:spLocks noChangeArrowheads="1"/>
          </p:cNvSpPr>
          <p:nvPr/>
        </p:nvSpPr>
        <p:spPr bwMode="auto">
          <a:xfrm>
            <a:off x="4627760" y="1461339"/>
            <a:ext cx="4248472"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fr-FR" altLang="fr-FR" sz="2000" b="1" i="0" dirty="0" err="1"/>
              <a:t>Granularity</a:t>
            </a:r>
            <a:r>
              <a:rPr lang="fr-FR" altLang="fr-FR" sz="2000" b="1" i="0" dirty="0"/>
              <a:t> </a:t>
            </a:r>
            <a:r>
              <a:rPr lang="fr-FR" altLang="fr-FR" sz="2000" b="1" i="0" dirty="0" err="1"/>
              <a:t>analysis</a:t>
            </a:r>
            <a:r>
              <a:rPr lang="fr-FR" altLang="fr-FR" sz="2000" b="1" i="0" dirty="0"/>
              <a:t> </a:t>
            </a:r>
          </a:p>
        </p:txBody>
      </p:sp>
      <p:pic>
        <p:nvPicPr>
          <p:cNvPr id="8" name="Espace réservé du contenu 8">
            <a:extLst>
              <a:ext uri="{FF2B5EF4-FFF2-40B4-BE49-F238E27FC236}">
                <a16:creationId xmlns:a16="http://schemas.microsoft.com/office/drawing/2014/main" id="{A8C4B901-2E90-4515-ABF5-61964CD5D4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17"/>
          <a:stretch/>
        </p:blipFill>
        <p:spPr>
          <a:xfrm>
            <a:off x="4527996" y="1844824"/>
            <a:ext cx="4508500" cy="4499397"/>
          </a:xfrm>
          <a:prstGeom prst="rect">
            <a:avLst/>
          </a:prstGeom>
        </p:spPr>
      </p:pic>
    </p:spTree>
    <p:extLst>
      <p:ext uri="{BB962C8B-B14F-4D97-AF65-F5344CB8AC3E}">
        <p14:creationId xmlns:p14="http://schemas.microsoft.com/office/powerpoint/2010/main" val="1386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2636912"/>
            <a:ext cx="8532812" cy="23050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a:defRPr/>
            </a:pPr>
            <a:r>
              <a:rPr lang="en-GB" sz="3600" dirty="0"/>
              <a:t>Thank you</a:t>
            </a:r>
          </a:p>
          <a:p>
            <a:pPr algn="ctr">
              <a:defRPr/>
            </a:pPr>
            <a:r>
              <a:rPr lang="en-GB" sz="3600" dirty="0"/>
              <a:t>for your attention</a:t>
            </a:r>
          </a:p>
          <a:p>
            <a:pPr algn="ctr" eaLnBrk="1" hangingPunct="1">
              <a:defRPr/>
            </a:pPr>
            <a:endParaRPr lang="en-GB" sz="3600" dirty="0"/>
          </a:p>
        </p:txBody>
      </p:sp>
    </p:spTree>
    <p:extLst>
      <p:ext uri="{BB962C8B-B14F-4D97-AF65-F5344CB8AC3E}">
        <p14:creationId xmlns:p14="http://schemas.microsoft.com/office/powerpoint/2010/main" val="147144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492895"/>
            <a:ext cx="8694496" cy="7842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algn="ctr">
              <a:spcBef>
                <a:spcPts val="1200"/>
              </a:spcBef>
              <a:spcAft>
                <a:spcPts val="1200"/>
              </a:spcAft>
              <a:buClr>
                <a:srgbClr val="004494"/>
              </a:buClr>
              <a:buNone/>
              <a:defRPr/>
            </a:pPr>
            <a:r>
              <a:rPr lang="en-US" altLang="fr-FR" sz="2400" dirty="0"/>
              <a:t>Find an optimal combination </a:t>
            </a:r>
            <a:br>
              <a:rPr lang="en-US" altLang="fr-FR" sz="2400" dirty="0"/>
            </a:br>
            <a:r>
              <a:rPr lang="en-US" altLang="fr-FR" sz="2400" dirty="0"/>
              <a:t>between market funds and concessional funding</a:t>
            </a: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3543103"/>
            <a:ext cx="8694496" cy="2622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pPr>
            <a:r>
              <a:rPr lang="en-US" altLang="fr-FR" sz="1600" b="1" i="0" dirty="0">
                <a:sym typeface="Wingdings" panose="05000000000000000000" pitchFamily="2" charset="2"/>
              </a:rPr>
              <a:t>Attract finance development with limited public funds. </a:t>
            </a:r>
          </a:p>
          <a:p>
            <a:pPr>
              <a:spcBef>
                <a:spcPts val="600"/>
              </a:spcBef>
              <a:spcAft>
                <a:spcPts val="600"/>
              </a:spcAft>
              <a:buClr>
                <a:srgbClr val="0F5494"/>
              </a:buClr>
              <a:buFont typeface="Wingdings" panose="05000000000000000000" pitchFamily="2" charset="2"/>
              <a:buChar char="q"/>
            </a:pPr>
            <a:r>
              <a:rPr lang="en-US" altLang="fr-FR" sz="1600" b="1" i="0" dirty="0">
                <a:sym typeface="Wingdings" panose="05000000000000000000" pitchFamily="2" charset="2"/>
              </a:rPr>
              <a:t>Many investments do not reach self-financing threshold when based on market funds. </a:t>
            </a:r>
          </a:p>
          <a:p>
            <a:pPr>
              <a:spcBef>
                <a:spcPts val="600"/>
              </a:spcBef>
              <a:spcAft>
                <a:spcPts val="600"/>
              </a:spcAft>
              <a:buClr>
                <a:srgbClr val="0F5494"/>
              </a:buClr>
              <a:buFont typeface="Wingdings" panose="05000000000000000000" pitchFamily="2" charset="2"/>
              <a:buChar char="q"/>
            </a:pPr>
            <a:r>
              <a:rPr lang="en-US" altLang="fr-FR" sz="1600" b="1" i="0" dirty="0">
                <a:sym typeface="Wingdings" panose="05000000000000000000" pitchFamily="2" charset="2"/>
              </a:rPr>
              <a:t>Use leverage ratio to mobilize market funds</a:t>
            </a:r>
            <a:r>
              <a:rPr lang="en-US" altLang="fr-FR" sz="1600" i="0" dirty="0">
                <a:sym typeface="Wingdings" panose="05000000000000000000" pitchFamily="2" charset="2"/>
              </a:rPr>
              <a:t> (share of public funds needed to finance a project).</a:t>
            </a:r>
            <a:r>
              <a:rPr lang="en-US" altLang="fr-FR" sz="1600" b="1" i="0" dirty="0">
                <a:sym typeface="Wingdings" panose="05000000000000000000" pitchFamily="2" charset="2"/>
              </a:rPr>
              <a:t> </a:t>
            </a:r>
            <a:endParaRPr lang="en-US" altLang="fr-FR" sz="1600" b="1" i="0" dirty="0"/>
          </a:p>
          <a:p>
            <a:pPr>
              <a:spcBef>
                <a:spcPts val="600"/>
              </a:spcBef>
              <a:spcAft>
                <a:spcPts val="600"/>
              </a:spcAft>
              <a:buClr>
                <a:srgbClr val="0F5494"/>
              </a:buClr>
              <a:buFont typeface="Wingdings" panose="05000000000000000000" pitchFamily="2" charset="2"/>
              <a:buChar char="q"/>
            </a:pPr>
            <a:r>
              <a:rPr lang="en-US" altLang="fr-FR" sz="1600" b="1" i="0" dirty="0">
                <a:sym typeface="Wingdings" panose="05000000000000000000" pitchFamily="2" charset="2"/>
              </a:rPr>
              <a:t>Public funds are scarce : basic amounts needed to finance a project </a:t>
            </a:r>
            <a:r>
              <a:rPr lang="en-US" altLang="fr-FR" sz="1600" i="0" dirty="0">
                <a:sym typeface="Wingdings" panose="05000000000000000000" pitchFamily="2" charset="2"/>
              </a:rPr>
              <a:t>(ex. 1: target groups to benefit from the project; ex2: national development projects with no sufficient income to cover the debt service at market rate). </a:t>
            </a:r>
            <a:endParaRPr lang="en-US" altLang="fr-FR" sz="1600" i="0" dirty="0"/>
          </a:p>
          <a:p>
            <a:pPr>
              <a:spcBef>
                <a:spcPts val="600"/>
              </a:spcBef>
              <a:spcAft>
                <a:spcPts val="600"/>
              </a:spcAft>
              <a:buClr>
                <a:srgbClr val="0F5494"/>
              </a:buClr>
              <a:buFont typeface="Wingdings" panose="05000000000000000000" pitchFamily="2" charset="2"/>
              <a:buChar char="q"/>
            </a:pPr>
            <a:endParaRPr lang="en-US" altLang="fr-FR" sz="1600" dirty="0"/>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41277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Blending = bridge between grants and market financing</a:t>
            </a:r>
          </a:p>
        </p:txBody>
      </p:sp>
    </p:spTree>
    <p:extLst>
      <p:ext uri="{BB962C8B-B14F-4D97-AF65-F5344CB8AC3E}">
        <p14:creationId xmlns:p14="http://schemas.microsoft.com/office/powerpoint/2010/main" val="17717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a:t>
            </a:fld>
            <a:endParaRPr lang="en-GB" sz="1050">
              <a:solidFill>
                <a:schemeClr val="bg1"/>
              </a:solidFill>
              <a:latin typeface="+mn-lt"/>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41277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a:t>Blending = bridge between grants and market financing</a:t>
            </a:r>
          </a:p>
        </p:txBody>
      </p:sp>
      <p:grpSp>
        <p:nvGrpSpPr>
          <p:cNvPr id="15" name="Groupe 14">
            <a:extLst>
              <a:ext uri="{FF2B5EF4-FFF2-40B4-BE49-F238E27FC236}">
                <a16:creationId xmlns:a16="http://schemas.microsoft.com/office/drawing/2014/main" id="{4254AEB9-EE0F-4A35-9FAB-3CB8061D51F7}"/>
              </a:ext>
            </a:extLst>
          </p:cNvPr>
          <p:cNvGrpSpPr/>
          <p:nvPr/>
        </p:nvGrpSpPr>
        <p:grpSpPr>
          <a:xfrm>
            <a:off x="390525" y="3212976"/>
            <a:ext cx="8362950" cy="2016224"/>
            <a:chOff x="390525" y="3212976"/>
            <a:chExt cx="8362950" cy="2016224"/>
          </a:xfrm>
        </p:grpSpPr>
        <p:cxnSp>
          <p:nvCxnSpPr>
            <p:cNvPr id="8" name="Connecteur droit avec flèche 7">
              <a:extLst>
                <a:ext uri="{FF2B5EF4-FFF2-40B4-BE49-F238E27FC236}">
                  <a16:creationId xmlns:a16="http://schemas.microsoft.com/office/drawing/2014/main" id="{E7BA9095-9E6E-449F-AEB5-CE9A3D53E9F0}"/>
                </a:ext>
              </a:extLst>
            </p:cNvPr>
            <p:cNvCxnSpPr>
              <a:cxnSpLocks/>
            </p:cNvCxnSpPr>
            <p:nvPr/>
          </p:nvCxnSpPr>
          <p:spPr bwMode="auto">
            <a:xfrm flipV="1">
              <a:off x="390525" y="4364484"/>
              <a:ext cx="8362950" cy="0"/>
            </a:xfrm>
            <a:prstGeom prst="straightConnector1">
              <a:avLst/>
            </a:prstGeom>
            <a:ln w="28575">
              <a:solidFill>
                <a:srgbClr val="0F5494"/>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C188C2E5-9966-41C8-BFD2-BD7E4FC0D591}"/>
                </a:ext>
              </a:extLst>
            </p:cNvPr>
            <p:cNvCxnSpPr/>
            <p:nvPr/>
          </p:nvCxnSpPr>
          <p:spPr bwMode="auto">
            <a:xfrm>
              <a:off x="1907704" y="3860775"/>
              <a:ext cx="0" cy="1368425"/>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487B12A5-1B82-4297-82B6-03CA282A9875}"/>
                </a:ext>
              </a:extLst>
            </p:cNvPr>
            <p:cNvCxnSpPr/>
            <p:nvPr/>
          </p:nvCxnSpPr>
          <p:spPr bwMode="auto">
            <a:xfrm>
              <a:off x="6876256" y="3789338"/>
              <a:ext cx="0" cy="1366837"/>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Ellipse 2">
              <a:extLst>
                <a:ext uri="{FF2B5EF4-FFF2-40B4-BE49-F238E27FC236}">
                  <a16:creationId xmlns:a16="http://schemas.microsoft.com/office/drawing/2014/main" id="{95E11C39-807B-4D66-99F6-7DDB46F71F62}"/>
                </a:ext>
              </a:extLst>
            </p:cNvPr>
            <p:cNvSpPr/>
            <p:nvPr/>
          </p:nvSpPr>
          <p:spPr bwMode="auto">
            <a:xfrm>
              <a:off x="1817704" y="4274484"/>
              <a:ext cx="180000" cy="180000"/>
            </a:xfrm>
            <a:prstGeom prst="ellips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13" name="Ellipse 12">
              <a:extLst>
                <a:ext uri="{FF2B5EF4-FFF2-40B4-BE49-F238E27FC236}">
                  <a16:creationId xmlns:a16="http://schemas.microsoft.com/office/drawing/2014/main" id="{B75A035F-6D91-4B8F-A31E-245D5FF080A6}"/>
                </a:ext>
              </a:extLst>
            </p:cNvPr>
            <p:cNvSpPr/>
            <p:nvPr/>
          </p:nvSpPr>
          <p:spPr bwMode="auto">
            <a:xfrm>
              <a:off x="6786256" y="4274637"/>
              <a:ext cx="180000" cy="180000"/>
            </a:xfrm>
            <a:prstGeom prst="ellips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4" name="Rectangle 3">
              <a:extLst>
                <a:ext uri="{FF2B5EF4-FFF2-40B4-BE49-F238E27FC236}">
                  <a16:creationId xmlns:a16="http://schemas.microsoft.com/office/drawing/2014/main" id="{019BE63A-3E4B-400C-BA0B-59F93B6D159A}"/>
                </a:ext>
              </a:extLst>
            </p:cNvPr>
            <p:cNvSpPr/>
            <p:nvPr/>
          </p:nvSpPr>
          <p:spPr>
            <a:xfrm>
              <a:off x="390525" y="3489975"/>
              <a:ext cx="1517163" cy="369332"/>
            </a:xfrm>
            <a:prstGeom prst="rect">
              <a:avLst/>
            </a:prstGeom>
          </p:spPr>
          <p:txBody>
            <a:bodyPr wrap="square">
              <a:spAutoFit/>
            </a:bodyPr>
            <a:lstStyle/>
            <a:p>
              <a:pPr algn="ctr"/>
              <a:r>
                <a:rPr lang="en-GB" altLang="fr-FR" sz="1800" b="1">
                  <a:latin typeface="+mn-lt"/>
                </a:rPr>
                <a:t>Grants </a:t>
              </a:r>
              <a:endParaRPr lang="en-GB" sz="1800" b="1">
                <a:latin typeface="+mn-lt"/>
              </a:endParaRPr>
            </a:p>
          </p:txBody>
        </p:sp>
        <p:sp>
          <p:nvSpPr>
            <p:cNvPr id="5" name="Rectangle 4">
              <a:extLst>
                <a:ext uri="{FF2B5EF4-FFF2-40B4-BE49-F238E27FC236}">
                  <a16:creationId xmlns:a16="http://schemas.microsoft.com/office/drawing/2014/main" id="{64A0925E-4DB4-47A5-B262-10A92FB98126}"/>
                </a:ext>
              </a:extLst>
            </p:cNvPr>
            <p:cNvSpPr/>
            <p:nvPr/>
          </p:nvSpPr>
          <p:spPr>
            <a:xfrm>
              <a:off x="1907704" y="3212976"/>
              <a:ext cx="4968543" cy="646331"/>
            </a:xfrm>
            <a:prstGeom prst="rect">
              <a:avLst/>
            </a:prstGeom>
          </p:spPr>
          <p:txBody>
            <a:bodyPr wrap="square">
              <a:spAutoFit/>
            </a:bodyPr>
            <a:lstStyle/>
            <a:p>
              <a:pPr algn="ctr"/>
              <a:r>
                <a:rPr lang="en-GB" altLang="fr-FR" sz="1800" b="1">
                  <a:latin typeface="+mn-lt"/>
                </a:rPr>
                <a:t>Blending: </a:t>
              </a:r>
              <a:br>
                <a:rPr lang="en-GB" altLang="fr-FR" sz="1800" b="1">
                  <a:latin typeface="+mn-lt"/>
                </a:rPr>
              </a:br>
              <a:r>
                <a:rPr lang="en-GB" altLang="fr-FR" sz="1800" b="1">
                  <a:latin typeface="+mn-lt"/>
                </a:rPr>
                <a:t>different degrees of concessionality </a:t>
              </a:r>
              <a:endParaRPr lang="en-GB" sz="1800" b="1">
                <a:latin typeface="+mn-lt"/>
              </a:endParaRPr>
            </a:p>
          </p:txBody>
        </p:sp>
        <p:sp>
          <p:nvSpPr>
            <p:cNvPr id="14" name="Rectangle 13">
              <a:extLst>
                <a:ext uri="{FF2B5EF4-FFF2-40B4-BE49-F238E27FC236}">
                  <a16:creationId xmlns:a16="http://schemas.microsoft.com/office/drawing/2014/main" id="{434E817C-E59D-4667-B81B-C70F059C73D1}"/>
                </a:ext>
              </a:extLst>
            </p:cNvPr>
            <p:cNvSpPr/>
            <p:nvPr/>
          </p:nvSpPr>
          <p:spPr>
            <a:xfrm>
              <a:off x="6876246" y="3489975"/>
              <a:ext cx="1877229" cy="369332"/>
            </a:xfrm>
            <a:prstGeom prst="rect">
              <a:avLst/>
            </a:prstGeom>
          </p:spPr>
          <p:txBody>
            <a:bodyPr wrap="square">
              <a:spAutoFit/>
            </a:bodyPr>
            <a:lstStyle/>
            <a:p>
              <a:pPr algn="ctr"/>
              <a:r>
                <a:rPr lang="en-GB" altLang="fr-FR" sz="1800" b="1">
                  <a:latin typeface="+mn-lt"/>
                </a:rPr>
                <a:t>Market rate </a:t>
              </a:r>
              <a:endParaRPr lang="en-GB" sz="1800" b="1">
                <a:latin typeface="+mn-lt"/>
              </a:endParaRPr>
            </a:p>
          </p:txBody>
        </p:sp>
      </p:grpSp>
    </p:spTree>
    <p:extLst>
      <p:ext uri="{BB962C8B-B14F-4D97-AF65-F5344CB8AC3E}">
        <p14:creationId xmlns:p14="http://schemas.microsoft.com/office/powerpoint/2010/main" val="14412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7</a:t>
            </a:fld>
            <a:endParaRPr lang="en-GB" sz="1050" dirty="0">
              <a:solidFill>
                <a:schemeClr val="bg1"/>
              </a:solidFill>
              <a:latin typeface="+mn-lt"/>
            </a:endParaRPr>
          </a:p>
        </p:txBody>
      </p:sp>
      <p:pic>
        <p:nvPicPr>
          <p:cNvPr id="15" name="Espace réservé du contenu 4" descr="Une image contenant capture d’écran, moniteur&#10;&#10;Description générée automatiquement">
            <a:extLst>
              <a:ext uri="{FF2B5EF4-FFF2-40B4-BE49-F238E27FC236}">
                <a16:creationId xmlns:a16="http://schemas.microsoft.com/office/drawing/2014/main" id="{BCD222D2-3E5F-4E9F-89A4-6B01D530635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016" t="15555" r="17037" b="19068"/>
          <a:stretch/>
        </p:blipFill>
        <p:spPr>
          <a:xfrm>
            <a:off x="-1" y="1340768"/>
            <a:ext cx="9144000" cy="4974017"/>
          </a:xfrm>
        </p:spPr>
      </p:pic>
      <p:sp>
        <p:nvSpPr>
          <p:cNvPr id="16" name="Titre 1">
            <a:extLst>
              <a:ext uri="{FF2B5EF4-FFF2-40B4-BE49-F238E27FC236}">
                <a16:creationId xmlns:a16="http://schemas.microsoft.com/office/drawing/2014/main" id="{3092CCA0-F5DA-419B-B9F1-C6EC0E23B1E8}"/>
              </a:ext>
            </a:extLst>
          </p:cNvPr>
          <p:cNvSpPr>
            <a:spLocks noGrp="1" noChangeArrowheads="1"/>
          </p:cNvSpPr>
          <p:nvPr>
            <p:ph type="title"/>
          </p:nvPr>
        </p:nvSpPr>
        <p:spPr>
          <a:xfrm>
            <a:off x="194061" y="6309320"/>
            <a:ext cx="3816350" cy="464469"/>
          </a:xfrm>
        </p:spPr>
        <p:txBody>
          <a:bodyPr/>
          <a:lstStyle/>
          <a:p>
            <a:pPr marL="0"/>
            <a:r>
              <a:rPr lang="en-US" altLang="fr-FR" sz="1200" b="0" dirty="0">
                <a:solidFill>
                  <a:schemeClr val="bg1"/>
                </a:solidFill>
              </a:rPr>
              <a:t>Source the State of blended finance 2018</a:t>
            </a:r>
            <a:br>
              <a:rPr lang="en-US" altLang="fr-FR" sz="1200" b="0" dirty="0">
                <a:solidFill>
                  <a:schemeClr val="bg1"/>
                </a:solidFill>
              </a:rPr>
            </a:br>
            <a:r>
              <a:rPr lang="en-US" altLang="fr-FR" sz="1200" b="0" dirty="0">
                <a:solidFill>
                  <a:schemeClr val="bg1"/>
                </a:solidFill>
              </a:rPr>
              <a:t>Convergence, Blending Global Finance</a:t>
            </a:r>
          </a:p>
        </p:txBody>
      </p:sp>
    </p:spTree>
    <p:extLst>
      <p:ext uri="{BB962C8B-B14F-4D97-AF65-F5344CB8AC3E}">
        <p14:creationId xmlns:p14="http://schemas.microsoft.com/office/powerpoint/2010/main" val="88113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8</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2190005"/>
            <a:ext cx="8694496" cy="85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sym typeface="Wingdings" panose="05000000000000000000" pitchFamily="2" charset="2"/>
              </a:rPr>
              <a:t>Investment grant and interest subsidy. </a:t>
            </a:r>
          </a:p>
          <a:p>
            <a:pPr marL="0" indent="0">
              <a:spcBef>
                <a:spcPts val="600"/>
              </a:spcBef>
              <a:spcAft>
                <a:spcPts val="0"/>
              </a:spcAft>
              <a:buClr>
                <a:srgbClr val="0F5494"/>
              </a:buClr>
              <a:buNone/>
              <a:tabLst>
                <a:tab pos="357188" algn="l"/>
              </a:tabLst>
              <a:defRPr/>
            </a:pPr>
            <a:r>
              <a:rPr lang="en-GB" sz="1800" i="0" dirty="0">
                <a:sym typeface="Wingdings" panose="05000000000000000000" pitchFamily="2" charset="2"/>
              </a:rPr>
              <a:t>	Aim : reduce the cost of the projects.</a:t>
            </a:r>
            <a:endParaRPr lang="en-GB" sz="1800" b="1" i="0" dirty="0">
              <a:sym typeface="Wingdings" panose="05000000000000000000" pitchFamily="2" charset="2"/>
            </a:endParaRP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41277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dirty="0"/>
              <a:t>EU blending instruments </a:t>
            </a:r>
          </a:p>
        </p:txBody>
      </p:sp>
      <p:sp>
        <p:nvSpPr>
          <p:cNvPr id="8" name="Rectangle 3">
            <a:extLst>
              <a:ext uri="{FF2B5EF4-FFF2-40B4-BE49-F238E27FC236}">
                <a16:creationId xmlns:a16="http://schemas.microsoft.com/office/drawing/2014/main" id="{E5BE8266-C096-4C24-963B-567090DEEA0A}"/>
              </a:ext>
            </a:extLst>
          </p:cNvPr>
          <p:cNvSpPr txBox="1">
            <a:spLocks noChangeArrowheads="1"/>
          </p:cNvSpPr>
          <p:nvPr/>
        </p:nvSpPr>
        <p:spPr bwMode="auto">
          <a:xfrm>
            <a:off x="224752" y="3198117"/>
            <a:ext cx="8694496" cy="8519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sym typeface="Wingdings" panose="05000000000000000000" pitchFamily="2" charset="2"/>
              </a:rPr>
              <a:t>Technical assistance. </a:t>
            </a:r>
          </a:p>
          <a:p>
            <a:pPr marL="0" indent="0">
              <a:spcBef>
                <a:spcPts val="600"/>
              </a:spcBef>
              <a:spcAft>
                <a:spcPts val="0"/>
              </a:spcAft>
              <a:buClr>
                <a:srgbClr val="0F5494"/>
              </a:buClr>
              <a:buNone/>
              <a:tabLst>
                <a:tab pos="357188" algn="l"/>
              </a:tabLst>
              <a:defRPr/>
            </a:pPr>
            <a:r>
              <a:rPr lang="en-GB" sz="1800" i="0" dirty="0">
                <a:sym typeface="Wingdings" panose="05000000000000000000" pitchFamily="2" charset="2"/>
              </a:rPr>
              <a:t>	Aim : Ensure quality, efficiency, sustainability of the project. </a:t>
            </a:r>
            <a:endParaRPr lang="en-GB" sz="1800" b="1" i="0" dirty="0">
              <a:sym typeface="Wingdings" panose="05000000000000000000" pitchFamily="2" charset="2"/>
            </a:endParaRPr>
          </a:p>
        </p:txBody>
      </p:sp>
      <p:sp>
        <p:nvSpPr>
          <p:cNvPr id="10" name="Rectangle 3">
            <a:extLst>
              <a:ext uri="{FF2B5EF4-FFF2-40B4-BE49-F238E27FC236}">
                <a16:creationId xmlns:a16="http://schemas.microsoft.com/office/drawing/2014/main" id="{69BFD937-96D2-43A1-93C0-3B79134C4A2C}"/>
              </a:ext>
            </a:extLst>
          </p:cNvPr>
          <p:cNvSpPr txBox="1">
            <a:spLocks noChangeArrowheads="1"/>
          </p:cNvSpPr>
          <p:nvPr/>
        </p:nvSpPr>
        <p:spPr bwMode="auto">
          <a:xfrm>
            <a:off x="224752" y="4206229"/>
            <a:ext cx="8694496" cy="83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sym typeface="Wingdings" panose="05000000000000000000" pitchFamily="2" charset="2"/>
              </a:rPr>
              <a:t>Risk capital. </a:t>
            </a:r>
          </a:p>
          <a:p>
            <a:pPr marL="0" indent="0">
              <a:spcBef>
                <a:spcPts val="600"/>
              </a:spcBef>
              <a:spcAft>
                <a:spcPts val="0"/>
              </a:spcAft>
              <a:buClr>
                <a:srgbClr val="0F5494"/>
              </a:buClr>
              <a:buNone/>
              <a:tabLst>
                <a:tab pos="357188" algn="l"/>
              </a:tabLst>
              <a:defRPr/>
            </a:pPr>
            <a:r>
              <a:rPr lang="en-GB" sz="1800" i="0" dirty="0">
                <a:sym typeface="Wingdings" panose="05000000000000000000" pitchFamily="2" charset="2"/>
              </a:rPr>
              <a:t>	Aim : attract additional financing (equity). </a:t>
            </a:r>
            <a:endParaRPr lang="en-GB" sz="1800" b="1" i="0" dirty="0">
              <a:sym typeface="Wingdings" panose="05000000000000000000" pitchFamily="2" charset="2"/>
            </a:endParaRPr>
          </a:p>
        </p:txBody>
      </p:sp>
      <p:sp>
        <p:nvSpPr>
          <p:cNvPr id="11" name="Rectangle 3">
            <a:extLst>
              <a:ext uri="{FF2B5EF4-FFF2-40B4-BE49-F238E27FC236}">
                <a16:creationId xmlns:a16="http://schemas.microsoft.com/office/drawing/2014/main" id="{88E07F31-CF88-42BD-BA69-EA07B86F5D78}"/>
              </a:ext>
            </a:extLst>
          </p:cNvPr>
          <p:cNvSpPr txBox="1">
            <a:spLocks noChangeArrowheads="1"/>
          </p:cNvSpPr>
          <p:nvPr/>
        </p:nvSpPr>
        <p:spPr bwMode="auto">
          <a:xfrm>
            <a:off x="224752" y="5214341"/>
            <a:ext cx="8694496" cy="950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sym typeface="Wingdings" panose="05000000000000000000" pitchFamily="2" charset="2"/>
              </a:rPr>
              <a:t>Guarantees. </a:t>
            </a:r>
          </a:p>
          <a:p>
            <a:pPr marL="0" indent="0">
              <a:spcBef>
                <a:spcPts val="600"/>
              </a:spcBef>
              <a:spcAft>
                <a:spcPts val="0"/>
              </a:spcAft>
              <a:buClr>
                <a:srgbClr val="0F5494"/>
              </a:buClr>
              <a:buNone/>
              <a:tabLst>
                <a:tab pos="357188" algn="l"/>
              </a:tabLst>
              <a:defRPr/>
            </a:pPr>
            <a:r>
              <a:rPr lang="en-GB" sz="1800" i="0" dirty="0">
                <a:sym typeface="Wingdings" panose="05000000000000000000" pitchFamily="2" charset="2"/>
              </a:rPr>
              <a:t>	Aim : reduce risk to attract financing for development. </a:t>
            </a:r>
          </a:p>
        </p:txBody>
      </p:sp>
    </p:spTree>
    <p:extLst>
      <p:ext uri="{BB962C8B-B14F-4D97-AF65-F5344CB8AC3E}">
        <p14:creationId xmlns:p14="http://schemas.microsoft.com/office/powerpoint/2010/main" val="4321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9</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A1A8ED06-CDA1-44AA-9923-4724390D73EE}"/>
              </a:ext>
            </a:extLst>
          </p:cNvPr>
          <p:cNvSpPr txBox="1">
            <a:spLocks noChangeArrowheads="1"/>
          </p:cNvSpPr>
          <p:nvPr/>
        </p:nvSpPr>
        <p:spPr bwMode="auto">
          <a:xfrm>
            <a:off x="224752" y="2345753"/>
            <a:ext cx="8694496" cy="21633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b="1" i="0" dirty="0">
                <a:sym typeface="Wingdings" panose="05000000000000000000" pitchFamily="2" charset="2"/>
              </a:rPr>
              <a:t>ENI : European Neighbourhood Instrument. </a:t>
            </a:r>
          </a:p>
          <a:p>
            <a:pPr marL="717550" indent="-358775">
              <a:spcBef>
                <a:spcPts val="600"/>
              </a:spcBef>
              <a:spcAft>
                <a:spcPts val="600"/>
              </a:spcAft>
              <a:buClr>
                <a:srgbClr val="0F5494"/>
              </a:buClr>
              <a:buFont typeface="Wingdings" panose="05000000000000000000" pitchFamily="2" charset="2"/>
              <a:buChar char="§"/>
              <a:defRPr/>
            </a:pPr>
            <a:r>
              <a:rPr lang="en-GB" sz="1800" b="1" i="0" dirty="0">
                <a:sym typeface="Wingdings" panose="05000000000000000000" pitchFamily="2" charset="2"/>
              </a:rPr>
              <a:t>NIP : Neighbourhood Investment Facility </a:t>
            </a:r>
            <a:r>
              <a:rPr lang="en-GB" sz="1800" i="0" dirty="0">
                <a:sym typeface="Wingdings" panose="05000000000000000000" pitchFamily="2" charset="2"/>
              </a:rPr>
              <a:t>(capital intensive infrastructure projects in EU Partner countries : transport, energy, social development). </a:t>
            </a:r>
          </a:p>
          <a:p>
            <a:pPr marL="717550" indent="-358775">
              <a:spcBef>
                <a:spcPts val="600"/>
              </a:spcBef>
              <a:spcAft>
                <a:spcPts val="600"/>
              </a:spcAft>
              <a:buClr>
                <a:srgbClr val="0F5494"/>
              </a:buClr>
              <a:buFont typeface="Wingdings" panose="05000000000000000000" pitchFamily="2" charset="2"/>
              <a:buChar char="§"/>
              <a:defRPr/>
            </a:pPr>
            <a:r>
              <a:rPr lang="en-GB" sz="1800" b="1" i="0" dirty="0">
                <a:sym typeface="Wingdings" panose="05000000000000000000" pitchFamily="2" charset="2"/>
              </a:rPr>
              <a:t>Eastern neighbourhood region &amp; Southern neighbourhood region. </a:t>
            </a:r>
          </a:p>
        </p:txBody>
      </p:sp>
      <p:sp>
        <p:nvSpPr>
          <p:cNvPr id="7" name="Rectangle 3">
            <a:extLst>
              <a:ext uri="{FF2B5EF4-FFF2-40B4-BE49-F238E27FC236}">
                <a16:creationId xmlns:a16="http://schemas.microsoft.com/office/drawing/2014/main" id="{1A2E5835-9684-4979-A19E-1E666396871B}"/>
              </a:ext>
            </a:extLst>
          </p:cNvPr>
          <p:cNvSpPr txBox="1">
            <a:spLocks noChangeArrowheads="1"/>
          </p:cNvSpPr>
          <p:nvPr/>
        </p:nvSpPr>
        <p:spPr bwMode="auto">
          <a:xfrm>
            <a:off x="224752" y="1438830"/>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dirty="0"/>
              <a:t>EU blending facilities </a:t>
            </a:r>
          </a:p>
        </p:txBody>
      </p:sp>
      <p:sp>
        <p:nvSpPr>
          <p:cNvPr id="11" name="Rectangle 3">
            <a:extLst>
              <a:ext uri="{FF2B5EF4-FFF2-40B4-BE49-F238E27FC236}">
                <a16:creationId xmlns:a16="http://schemas.microsoft.com/office/drawing/2014/main" id="{88E07F31-CF88-42BD-BA69-EA07B86F5D78}"/>
              </a:ext>
            </a:extLst>
          </p:cNvPr>
          <p:cNvSpPr txBox="1">
            <a:spLocks noChangeArrowheads="1"/>
          </p:cNvSpPr>
          <p:nvPr/>
        </p:nvSpPr>
        <p:spPr bwMode="auto">
          <a:xfrm>
            <a:off x="224752" y="4854301"/>
            <a:ext cx="8694496" cy="950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b="1" i="0" dirty="0">
                <a:sym typeface="Wingdings" panose="05000000000000000000" pitchFamily="2" charset="2"/>
              </a:rPr>
              <a:t>IPA: Instrument for Pre-accession Assistance. </a:t>
            </a:r>
          </a:p>
          <a:p>
            <a:pPr marL="717550" indent="-358775">
              <a:spcBef>
                <a:spcPts val="600"/>
              </a:spcBef>
              <a:spcAft>
                <a:spcPts val="600"/>
              </a:spcAft>
              <a:buClr>
                <a:srgbClr val="0F5494"/>
              </a:buClr>
              <a:buFont typeface="Wingdings" panose="05000000000000000000" pitchFamily="2" charset="2"/>
              <a:buChar char="§"/>
              <a:defRPr/>
            </a:pPr>
            <a:r>
              <a:rPr lang="en-GB" sz="1800" b="1" i="0" dirty="0">
                <a:sym typeface="Wingdings" panose="05000000000000000000" pitchFamily="2" charset="2"/>
              </a:rPr>
              <a:t>WBIF : Western Balkans Investment Framework. </a:t>
            </a:r>
          </a:p>
        </p:txBody>
      </p:sp>
    </p:spTree>
    <p:extLst>
      <p:ext uri="{BB962C8B-B14F-4D97-AF65-F5344CB8AC3E}">
        <p14:creationId xmlns:p14="http://schemas.microsoft.com/office/powerpoint/2010/main" val="159299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14385</TotalTime>
  <Words>2494</Words>
  <Application>Microsoft Office PowerPoint</Application>
  <PresentationFormat>Affichage à l'écran (4:3)</PresentationFormat>
  <Paragraphs>305</Paragraphs>
  <Slides>43</Slides>
  <Notes>42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43</vt:i4>
      </vt:variant>
    </vt:vector>
  </HeadingPairs>
  <TitlesOfParts>
    <vt:vector size="47" baseType="lpstr">
      <vt:lpstr>Arial</vt:lpstr>
      <vt:lpstr>Verdana</vt:lpstr>
      <vt:lpstr>Wingdings</vt:lpstr>
      <vt:lpstr>Slide_Master</vt:lpstr>
      <vt:lpstr>Debt module</vt:lpstr>
      <vt:lpstr>Outline</vt:lpstr>
      <vt:lpstr>Présentation PowerPoint</vt:lpstr>
      <vt:lpstr>Présentation PowerPoint</vt:lpstr>
      <vt:lpstr>Présentation PowerPoint</vt:lpstr>
      <vt:lpstr>Présentation PowerPoint</vt:lpstr>
      <vt:lpstr>Source the State of blended finance 2018 Convergence, Blending Global Finance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Présentation PowerPoint</vt:lpstr>
      <vt:lpstr>Substantial debt relief has been committed</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willem</dc:creator>
  <cp:lastModifiedBy>Dan Azria</cp:lastModifiedBy>
  <cp:revision>632</cp:revision>
  <cp:lastPrinted>2018-04-18T13:38:12Z</cp:lastPrinted>
  <dcterms:created xsi:type="dcterms:W3CDTF">2011-10-28T10:25:18Z</dcterms:created>
  <dcterms:modified xsi:type="dcterms:W3CDTF">2018-12-06T08:40:15Z</dcterms:modified>
</cp:coreProperties>
</file>