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handoutMasterIdLst>
    <p:handoutMasterId r:id="rId35"/>
  </p:handoutMasterIdLst>
  <p:sldIdLst>
    <p:sldId id="291" r:id="rId2"/>
    <p:sldId id="294" r:id="rId3"/>
    <p:sldId id="311" r:id="rId4"/>
    <p:sldId id="355" r:id="rId5"/>
    <p:sldId id="356" r:id="rId6"/>
    <p:sldId id="357" r:id="rId7"/>
    <p:sldId id="358" r:id="rId8"/>
    <p:sldId id="359" r:id="rId9"/>
    <p:sldId id="360" r:id="rId10"/>
    <p:sldId id="361" r:id="rId11"/>
    <p:sldId id="362" r:id="rId12"/>
    <p:sldId id="363" r:id="rId13"/>
    <p:sldId id="364" r:id="rId14"/>
    <p:sldId id="365" r:id="rId15"/>
    <p:sldId id="366" r:id="rId16"/>
    <p:sldId id="367" r:id="rId17"/>
    <p:sldId id="368" r:id="rId18"/>
    <p:sldId id="369" r:id="rId19"/>
    <p:sldId id="370" r:id="rId20"/>
    <p:sldId id="371" r:id="rId21"/>
    <p:sldId id="372" r:id="rId22"/>
    <p:sldId id="374" r:id="rId23"/>
    <p:sldId id="375" r:id="rId24"/>
    <p:sldId id="373" r:id="rId25"/>
    <p:sldId id="376" r:id="rId26"/>
    <p:sldId id="377" r:id="rId27"/>
    <p:sldId id="378" r:id="rId28"/>
    <p:sldId id="379" r:id="rId29"/>
    <p:sldId id="380" r:id="rId30"/>
    <p:sldId id="381" r:id="rId31"/>
    <p:sldId id="382" r:id="rId32"/>
    <p:sldId id="290" r:id="rId33"/>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em" initials="w" lastIdx="0" clrIdx="0">
    <p:extLst/>
  </p:cmAuthor>
  <p:cmAuthor id="2" name="Cecilia Cortese" initials="CC" lastIdx="4" clrIdx="1">
    <p:extLst>
      <p:ext uri="{19B8F6BF-5375-455C-9EA6-DF929625EA0E}">
        <p15:presenceInfo xmlns:p15="http://schemas.microsoft.com/office/powerpoint/2012/main" userId="S-1-5-21-3696899713-1092277557-3387184092-2275" providerId="AD"/>
      </p:ext>
    </p:extLst>
  </p:cmAuthor>
  <p:cmAuthor id="3" name="Florence Brosset-Heckel" initials="FB" lastIdx="4" clrIdx="2">
    <p:extLst>
      <p:ext uri="{19B8F6BF-5375-455C-9EA6-DF929625EA0E}">
        <p15:presenceInfo xmlns:p15="http://schemas.microsoft.com/office/powerpoint/2012/main" userId="S-1-12-1-3149515318-1160582553-765632182-25588534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F5823C"/>
    <a:srgbClr val="1FACE0"/>
    <a:srgbClr val="004494"/>
    <a:srgbClr val="2D9E48"/>
    <a:srgbClr val="339649"/>
    <a:srgbClr val="284492"/>
    <a:srgbClr val="FF3300"/>
    <a:srgbClr val="99CC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89210" autoAdjust="0"/>
  </p:normalViewPr>
  <p:slideViewPr>
    <p:cSldViewPr>
      <p:cViewPr varScale="1">
        <p:scale>
          <a:sx n="71" d="100"/>
          <a:sy n="71" d="100"/>
        </p:scale>
        <p:origin x="16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8" d="100"/>
          <a:sy n="68" d="100"/>
        </p:scale>
        <p:origin x="-330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1"/>
            <a:ext cx="29464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defRPr>
            </a:lvl1pPr>
          </a:lstStyle>
          <a:p>
            <a:endParaRPr lang="en-GB"/>
          </a:p>
        </p:txBody>
      </p:sp>
      <p:sp>
        <p:nvSpPr>
          <p:cNvPr id="37891" name="Rectangle 3"/>
          <p:cNvSpPr>
            <a:spLocks noGrp="1" noChangeArrowheads="1"/>
          </p:cNvSpPr>
          <p:nvPr>
            <p:ph type="dt" sz="quarter" idx="1"/>
          </p:nvPr>
        </p:nvSpPr>
        <p:spPr bwMode="auto">
          <a:xfrm>
            <a:off x="3849688" y="1"/>
            <a:ext cx="29464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defRPr>
            </a:lvl1pPr>
          </a:lstStyle>
          <a:p>
            <a:endParaRPr lang="en-GB"/>
          </a:p>
        </p:txBody>
      </p:sp>
      <p:sp>
        <p:nvSpPr>
          <p:cNvPr id="37892" name="Rectangle 4"/>
          <p:cNvSpPr>
            <a:spLocks noGrp="1" noChangeArrowheads="1"/>
          </p:cNvSpPr>
          <p:nvPr>
            <p:ph type="ftr" sz="quarter" idx="2"/>
          </p:nvPr>
        </p:nvSpPr>
        <p:spPr bwMode="auto">
          <a:xfrm>
            <a:off x="0" y="9428711"/>
            <a:ext cx="29464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defRPr>
            </a:lvl1pPr>
          </a:lstStyle>
          <a:p>
            <a:endParaRPr lang="en-GB"/>
          </a:p>
        </p:txBody>
      </p:sp>
      <p:sp>
        <p:nvSpPr>
          <p:cNvPr id="37893" name="Rectangle 5"/>
          <p:cNvSpPr>
            <a:spLocks noGrp="1" noChangeArrowheads="1"/>
          </p:cNvSpPr>
          <p:nvPr>
            <p:ph type="sldNum" sz="quarter" idx="3"/>
          </p:nvPr>
        </p:nvSpPr>
        <p:spPr bwMode="auto">
          <a:xfrm>
            <a:off x="3849688" y="9428711"/>
            <a:ext cx="29464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fld id="{FCC3E5FE-A22E-4C99-9F04-9551C7813B57}" type="slidenum">
              <a:rPr lang="en-GB"/>
              <a:pPr/>
              <a:t>‹N°›</a:t>
            </a:fld>
            <a:endParaRPr lang="en-GB"/>
          </a:p>
        </p:txBody>
      </p:sp>
    </p:spTree>
    <p:extLst>
      <p:ext uri="{BB962C8B-B14F-4D97-AF65-F5344CB8AC3E}">
        <p14:creationId xmlns:p14="http://schemas.microsoft.com/office/powerpoint/2010/main" val="1728424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29464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defRPr>
            </a:lvl1pPr>
          </a:lstStyle>
          <a:p>
            <a:endParaRPr lang="en-GB"/>
          </a:p>
        </p:txBody>
      </p:sp>
      <p:sp>
        <p:nvSpPr>
          <p:cNvPr id="36867" name="Rectangle 3"/>
          <p:cNvSpPr>
            <a:spLocks noGrp="1" noChangeArrowheads="1"/>
          </p:cNvSpPr>
          <p:nvPr>
            <p:ph type="dt" idx="1"/>
          </p:nvPr>
        </p:nvSpPr>
        <p:spPr bwMode="auto">
          <a:xfrm>
            <a:off x="3849688" y="1"/>
            <a:ext cx="29464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defRPr>
            </a:lvl1pPr>
          </a:lstStyle>
          <a:p>
            <a:endParaRPr lang="en-GB"/>
          </a:p>
        </p:txBody>
      </p:sp>
      <p:sp>
        <p:nvSpPr>
          <p:cNvPr id="36868"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a:effectLst/>
        </p:spPr>
      </p:sp>
      <p:sp>
        <p:nvSpPr>
          <p:cNvPr id="36869" name="Rectangle 5"/>
          <p:cNvSpPr>
            <a:spLocks noGrp="1" noChangeArrowheads="1"/>
          </p:cNvSpPr>
          <p:nvPr>
            <p:ph type="body" sz="quarter" idx="3"/>
          </p:nvPr>
        </p:nvSpPr>
        <p:spPr bwMode="auto">
          <a:xfrm>
            <a:off x="679450" y="4714355"/>
            <a:ext cx="5438775" cy="4466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428711"/>
            <a:ext cx="29464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defRPr>
            </a:lvl1pPr>
          </a:lstStyle>
          <a:p>
            <a:endParaRPr lang="en-GB"/>
          </a:p>
        </p:txBody>
      </p:sp>
      <p:sp>
        <p:nvSpPr>
          <p:cNvPr id="36871" name="Rectangle 7"/>
          <p:cNvSpPr>
            <a:spLocks noGrp="1" noChangeArrowheads="1"/>
          </p:cNvSpPr>
          <p:nvPr>
            <p:ph type="sldNum" sz="quarter" idx="5"/>
          </p:nvPr>
        </p:nvSpPr>
        <p:spPr bwMode="auto">
          <a:xfrm>
            <a:off x="3849688" y="9428711"/>
            <a:ext cx="29464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fld id="{0D581910-1000-4934-A4DB-C00CB7F3B0B7}" type="slidenum">
              <a:rPr lang="en-GB"/>
              <a:pPr/>
              <a:t>‹N°›</a:t>
            </a:fld>
            <a:endParaRPr lang="en-GB"/>
          </a:p>
        </p:txBody>
      </p:sp>
    </p:spTree>
    <p:extLst>
      <p:ext uri="{BB962C8B-B14F-4D97-AF65-F5344CB8AC3E}">
        <p14:creationId xmlns:p14="http://schemas.microsoft.com/office/powerpoint/2010/main" val="23666181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baseline="0">
        <a:solidFill>
          <a:schemeClr val="tx1"/>
        </a:solidFill>
        <a:latin typeface="Arial" pitchFamily="34" charset="0"/>
        <a:ea typeface="+mn-ea"/>
        <a:cs typeface="+mn-cs"/>
      </a:defRPr>
    </a:lvl1pPr>
    <a:lvl2pPr marL="457200" algn="l" rtl="0" fontAlgn="base">
      <a:spcBef>
        <a:spcPct val="30000"/>
      </a:spcBef>
      <a:spcAft>
        <a:spcPct val="0"/>
      </a:spcAft>
      <a:defRPr sz="1000" kern="1200" baseline="0">
        <a:solidFill>
          <a:schemeClr val="tx1"/>
        </a:solidFill>
        <a:latin typeface="Arial" pitchFamily="34" charset="0"/>
        <a:ea typeface="+mn-ea"/>
        <a:cs typeface="+mn-cs"/>
      </a:defRPr>
    </a:lvl2pPr>
    <a:lvl3pPr marL="914400" algn="l" rtl="0" fontAlgn="base">
      <a:spcBef>
        <a:spcPct val="30000"/>
      </a:spcBef>
      <a:spcAft>
        <a:spcPct val="0"/>
      </a:spcAft>
      <a:defRPr sz="1000" kern="1200" baseline="0">
        <a:solidFill>
          <a:schemeClr val="tx1"/>
        </a:solidFill>
        <a:latin typeface="Arial" pitchFamily="34" charset="0"/>
        <a:ea typeface="+mn-ea"/>
        <a:cs typeface="+mn-cs"/>
      </a:defRPr>
    </a:lvl3pPr>
    <a:lvl4pPr marL="1371600" algn="l" rtl="0" fontAlgn="base">
      <a:spcBef>
        <a:spcPct val="30000"/>
      </a:spcBef>
      <a:spcAft>
        <a:spcPct val="0"/>
      </a:spcAft>
      <a:defRPr sz="1000" kern="1200" baseline="0">
        <a:solidFill>
          <a:schemeClr val="tx1"/>
        </a:solidFill>
        <a:latin typeface="Arial" pitchFamily="34" charset="0"/>
        <a:ea typeface="+mn-ea"/>
        <a:cs typeface="+mn-cs"/>
      </a:defRPr>
    </a:lvl4pPr>
    <a:lvl5pPr marL="1828800" algn="l" rtl="0" fontAlgn="base">
      <a:spcBef>
        <a:spcPct val="30000"/>
      </a:spcBef>
      <a:spcAft>
        <a:spcPct val="0"/>
      </a:spcAft>
      <a:defRPr sz="1000" kern="1200" baseline="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0D581910-1000-4934-A4DB-C00CB7F3B0B7}" type="slidenum">
              <a:rPr lang="en-GB" smtClean="0"/>
              <a:pPr/>
              <a:t>1</a:t>
            </a:fld>
            <a:endParaRPr lang="en-GB"/>
          </a:p>
        </p:txBody>
      </p:sp>
    </p:spTree>
    <p:extLst>
      <p:ext uri="{BB962C8B-B14F-4D97-AF65-F5344CB8AC3E}">
        <p14:creationId xmlns:p14="http://schemas.microsoft.com/office/powerpoint/2010/main" val="3735920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10</a:t>
            </a:fld>
            <a:endParaRPr lang="en-GB"/>
          </a:p>
        </p:txBody>
      </p:sp>
    </p:spTree>
    <p:extLst>
      <p:ext uri="{BB962C8B-B14F-4D97-AF65-F5344CB8AC3E}">
        <p14:creationId xmlns:p14="http://schemas.microsoft.com/office/powerpoint/2010/main" val="1798964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11</a:t>
            </a:fld>
            <a:endParaRPr lang="en-GB"/>
          </a:p>
        </p:txBody>
      </p:sp>
    </p:spTree>
    <p:extLst>
      <p:ext uri="{BB962C8B-B14F-4D97-AF65-F5344CB8AC3E}">
        <p14:creationId xmlns:p14="http://schemas.microsoft.com/office/powerpoint/2010/main" val="3687068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12</a:t>
            </a:fld>
            <a:endParaRPr lang="en-GB"/>
          </a:p>
        </p:txBody>
      </p:sp>
    </p:spTree>
    <p:extLst>
      <p:ext uri="{BB962C8B-B14F-4D97-AF65-F5344CB8AC3E}">
        <p14:creationId xmlns:p14="http://schemas.microsoft.com/office/powerpoint/2010/main" val="15931647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13</a:t>
            </a:fld>
            <a:endParaRPr lang="en-GB"/>
          </a:p>
        </p:txBody>
      </p:sp>
    </p:spTree>
    <p:extLst>
      <p:ext uri="{BB962C8B-B14F-4D97-AF65-F5344CB8AC3E}">
        <p14:creationId xmlns:p14="http://schemas.microsoft.com/office/powerpoint/2010/main" val="444366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14</a:t>
            </a:fld>
            <a:endParaRPr lang="en-GB"/>
          </a:p>
        </p:txBody>
      </p:sp>
    </p:spTree>
    <p:extLst>
      <p:ext uri="{BB962C8B-B14F-4D97-AF65-F5344CB8AC3E}">
        <p14:creationId xmlns:p14="http://schemas.microsoft.com/office/powerpoint/2010/main" val="1426129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15</a:t>
            </a:fld>
            <a:endParaRPr lang="en-GB"/>
          </a:p>
        </p:txBody>
      </p:sp>
    </p:spTree>
    <p:extLst>
      <p:ext uri="{BB962C8B-B14F-4D97-AF65-F5344CB8AC3E}">
        <p14:creationId xmlns:p14="http://schemas.microsoft.com/office/powerpoint/2010/main" val="3124518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16</a:t>
            </a:fld>
            <a:endParaRPr lang="en-GB"/>
          </a:p>
        </p:txBody>
      </p:sp>
    </p:spTree>
    <p:extLst>
      <p:ext uri="{BB962C8B-B14F-4D97-AF65-F5344CB8AC3E}">
        <p14:creationId xmlns:p14="http://schemas.microsoft.com/office/powerpoint/2010/main" val="2777803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17</a:t>
            </a:fld>
            <a:endParaRPr lang="en-GB"/>
          </a:p>
        </p:txBody>
      </p:sp>
    </p:spTree>
    <p:extLst>
      <p:ext uri="{BB962C8B-B14F-4D97-AF65-F5344CB8AC3E}">
        <p14:creationId xmlns:p14="http://schemas.microsoft.com/office/powerpoint/2010/main" val="1194240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18</a:t>
            </a:fld>
            <a:endParaRPr lang="en-GB"/>
          </a:p>
        </p:txBody>
      </p:sp>
    </p:spTree>
    <p:extLst>
      <p:ext uri="{BB962C8B-B14F-4D97-AF65-F5344CB8AC3E}">
        <p14:creationId xmlns:p14="http://schemas.microsoft.com/office/powerpoint/2010/main" val="3460712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19</a:t>
            </a:fld>
            <a:endParaRPr lang="en-GB"/>
          </a:p>
        </p:txBody>
      </p:sp>
    </p:spTree>
    <p:extLst>
      <p:ext uri="{BB962C8B-B14F-4D97-AF65-F5344CB8AC3E}">
        <p14:creationId xmlns:p14="http://schemas.microsoft.com/office/powerpoint/2010/main" val="2736460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a:t>
            </a:fld>
            <a:endParaRPr lang="en-GB"/>
          </a:p>
        </p:txBody>
      </p:sp>
    </p:spTree>
    <p:extLst>
      <p:ext uri="{BB962C8B-B14F-4D97-AF65-F5344CB8AC3E}">
        <p14:creationId xmlns:p14="http://schemas.microsoft.com/office/powerpoint/2010/main" val="3260730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20</a:t>
            </a:fld>
            <a:endParaRPr lang="en-GB"/>
          </a:p>
        </p:txBody>
      </p:sp>
    </p:spTree>
    <p:extLst>
      <p:ext uri="{BB962C8B-B14F-4D97-AF65-F5344CB8AC3E}">
        <p14:creationId xmlns:p14="http://schemas.microsoft.com/office/powerpoint/2010/main" val="1633648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21</a:t>
            </a:fld>
            <a:endParaRPr lang="en-GB"/>
          </a:p>
        </p:txBody>
      </p:sp>
    </p:spTree>
    <p:extLst>
      <p:ext uri="{BB962C8B-B14F-4D97-AF65-F5344CB8AC3E}">
        <p14:creationId xmlns:p14="http://schemas.microsoft.com/office/powerpoint/2010/main" val="3244169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22</a:t>
            </a:fld>
            <a:endParaRPr lang="en-GB"/>
          </a:p>
        </p:txBody>
      </p:sp>
    </p:spTree>
    <p:extLst>
      <p:ext uri="{BB962C8B-B14F-4D97-AF65-F5344CB8AC3E}">
        <p14:creationId xmlns:p14="http://schemas.microsoft.com/office/powerpoint/2010/main" val="795124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23</a:t>
            </a:fld>
            <a:endParaRPr lang="en-GB"/>
          </a:p>
        </p:txBody>
      </p:sp>
    </p:spTree>
    <p:extLst>
      <p:ext uri="{BB962C8B-B14F-4D97-AF65-F5344CB8AC3E}">
        <p14:creationId xmlns:p14="http://schemas.microsoft.com/office/powerpoint/2010/main" val="1072401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24</a:t>
            </a:fld>
            <a:endParaRPr lang="en-GB"/>
          </a:p>
        </p:txBody>
      </p:sp>
    </p:spTree>
    <p:extLst>
      <p:ext uri="{BB962C8B-B14F-4D97-AF65-F5344CB8AC3E}">
        <p14:creationId xmlns:p14="http://schemas.microsoft.com/office/powerpoint/2010/main" val="1525568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fr-FR" dirty="0">
                <a:latin typeface="Arial" panose="020B0604020202020204" pitchFamily="34" charset="0"/>
              </a:rPr>
              <a:t>The weakness in DeMPAs come very often from a weak quality of monitoring as well as in debt reporting and evaluation.</a:t>
            </a:r>
          </a:p>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25</a:t>
            </a:fld>
            <a:endParaRPr lang="en-GB"/>
          </a:p>
        </p:txBody>
      </p:sp>
    </p:spTree>
    <p:extLst>
      <p:ext uri="{BB962C8B-B14F-4D97-AF65-F5344CB8AC3E}">
        <p14:creationId xmlns:p14="http://schemas.microsoft.com/office/powerpoint/2010/main" val="2019299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ltLang="fr-FR" dirty="0">
                <a:latin typeface="Arial" panose="020B0604020202020204" pitchFamily="34" charset="0"/>
              </a:rPr>
              <a:t>This slide shows other two areas where some strong progresses still need to be achieved : debt administration and data security, and staff capacity. The World bank has increased its assistance of low-income countries in these fields. </a:t>
            </a: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26</a:t>
            </a:fld>
            <a:endParaRPr lang="en-GB"/>
          </a:p>
        </p:txBody>
      </p:sp>
    </p:spTree>
    <p:extLst>
      <p:ext uri="{BB962C8B-B14F-4D97-AF65-F5344CB8AC3E}">
        <p14:creationId xmlns:p14="http://schemas.microsoft.com/office/powerpoint/2010/main" val="3416539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fr-FR" dirty="0">
                <a:latin typeface="Arial" panose="020B0604020202020204" pitchFamily="34" charset="0"/>
              </a:rPr>
              <a:t>We see the exponential growth of the debt ratio in a few years. </a:t>
            </a:r>
          </a:p>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27</a:t>
            </a:fld>
            <a:endParaRPr lang="en-GB"/>
          </a:p>
        </p:txBody>
      </p:sp>
    </p:spTree>
    <p:extLst>
      <p:ext uri="{BB962C8B-B14F-4D97-AF65-F5344CB8AC3E}">
        <p14:creationId xmlns:p14="http://schemas.microsoft.com/office/powerpoint/2010/main" val="2259435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28</a:t>
            </a:fld>
            <a:endParaRPr lang="en-GB"/>
          </a:p>
        </p:txBody>
      </p:sp>
    </p:spTree>
    <p:extLst>
      <p:ext uri="{BB962C8B-B14F-4D97-AF65-F5344CB8AC3E}">
        <p14:creationId xmlns:p14="http://schemas.microsoft.com/office/powerpoint/2010/main" val="3715187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29</a:t>
            </a:fld>
            <a:endParaRPr lang="en-GB"/>
          </a:p>
        </p:txBody>
      </p:sp>
    </p:spTree>
    <p:extLst>
      <p:ext uri="{BB962C8B-B14F-4D97-AF65-F5344CB8AC3E}">
        <p14:creationId xmlns:p14="http://schemas.microsoft.com/office/powerpoint/2010/main" val="375363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3</a:t>
            </a:fld>
            <a:endParaRPr lang="en-GB"/>
          </a:p>
        </p:txBody>
      </p:sp>
    </p:spTree>
    <p:extLst>
      <p:ext uri="{BB962C8B-B14F-4D97-AF65-F5344CB8AC3E}">
        <p14:creationId xmlns:p14="http://schemas.microsoft.com/office/powerpoint/2010/main" val="1428378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30</a:t>
            </a:fld>
            <a:endParaRPr lang="en-GB"/>
          </a:p>
        </p:txBody>
      </p:sp>
    </p:spTree>
    <p:extLst>
      <p:ext uri="{BB962C8B-B14F-4D97-AF65-F5344CB8AC3E}">
        <p14:creationId xmlns:p14="http://schemas.microsoft.com/office/powerpoint/2010/main" val="3545379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31</a:t>
            </a:fld>
            <a:endParaRPr lang="en-GB"/>
          </a:p>
        </p:txBody>
      </p:sp>
    </p:spTree>
    <p:extLst>
      <p:ext uri="{BB962C8B-B14F-4D97-AF65-F5344CB8AC3E}">
        <p14:creationId xmlns:p14="http://schemas.microsoft.com/office/powerpoint/2010/main" val="1508118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4</a:t>
            </a:fld>
            <a:endParaRPr lang="en-GB"/>
          </a:p>
        </p:txBody>
      </p:sp>
    </p:spTree>
    <p:extLst>
      <p:ext uri="{BB962C8B-B14F-4D97-AF65-F5344CB8AC3E}">
        <p14:creationId xmlns:p14="http://schemas.microsoft.com/office/powerpoint/2010/main" val="1461227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5</a:t>
            </a:fld>
            <a:endParaRPr lang="en-GB"/>
          </a:p>
        </p:txBody>
      </p:sp>
    </p:spTree>
    <p:extLst>
      <p:ext uri="{BB962C8B-B14F-4D97-AF65-F5344CB8AC3E}">
        <p14:creationId xmlns:p14="http://schemas.microsoft.com/office/powerpoint/2010/main" val="21535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6</a:t>
            </a:fld>
            <a:endParaRPr lang="en-GB"/>
          </a:p>
        </p:txBody>
      </p:sp>
    </p:spTree>
    <p:extLst>
      <p:ext uri="{BB962C8B-B14F-4D97-AF65-F5344CB8AC3E}">
        <p14:creationId xmlns:p14="http://schemas.microsoft.com/office/powerpoint/2010/main" val="160104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7</a:t>
            </a:fld>
            <a:endParaRPr lang="en-GB"/>
          </a:p>
        </p:txBody>
      </p:sp>
    </p:spTree>
    <p:extLst>
      <p:ext uri="{BB962C8B-B14F-4D97-AF65-F5344CB8AC3E}">
        <p14:creationId xmlns:p14="http://schemas.microsoft.com/office/powerpoint/2010/main" val="401884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8</a:t>
            </a:fld>
            <a:endParaRPr lang="en-GB"/>
          </a:p>
        </p:txBody>
      </p:sp>
    </p:spTree>
    <p:extLst>
      <p:ext uri="{BB962C8B-B14F-4D97-AF65-F5344CB8AC3E}">
        <p14:creationId xmlns:p14="http://schemas.microsoft.com/office/powerpoint/2010/main" val="2292695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fr-FR" dirty="0">
                <a:latin typeface="Arial" panose="020B0604020202020204" pitchFamily="34" charset="0"/>
              </a:rPr>
              <a:t>This slide is intended to show that the structure of a DeMPA proposes a “calibrated” approach for all countries. Once we know how to read one DeMPA, we know how to read all DeMPAs for any country. The important point here is the motivation of the scores. So, a careful reading of the points raised in the report is needed. </a:t>
            </a:r>
          </a:p>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9</a:t>
            </a:fld>
            <a:endParaRPr lang="en-GB"/>
          </a:p>
        </p:txBody>
      </p:sp>
    </p:spTree>
    <p:extLst>
      <p:ext uri="{BB962C8B-B14F-4D97-AF65-F5344CB8AC3E}">
        <p14:creationId xmlns:p14="http://schemas.microsoft.com/office/powerpoint/2010/main" val="2897108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CF397374-FFED-4283-B087-0C6DD4EB9D19}" type="slidenum">
              <a:rPr lang="en-GB"/>
              <a:pPr/>
              <a:t>‹N°›</a:t>
            </a:fld>
            <a:endParaRPr lang="en-GB" dirty="0"/>
          </a:p>
        </p:txBody>
      </p:sp>
      <p:sp>
        <p:nvSpPr>
          <p:cNvPr id="7" name="Rectangle 6"/>
          <p:cNvSpPr/>
          <p:nvPr/>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B1118AE-C847-402C-9085-059A323F5C7D}" type="slidenum">
              <a:rPr lang="en-GB"/>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CDDF6EF-A12F-419C-A27B-ECF9C4D0DC3D}" type="slidenum">
              <a:rPr lang="en-GB"/>
              <a:pPr/>
              <a:t>‹N°›</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3E660EA-3F67-4F0F-8CA3-0689CF6FE49B}" type="slidenum">
              <a:rPr lang="en-GB"/>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7B83C0C-BC65-4367-9B8A-060D4801009D}" type="slidenum">
              <a:rPr lang="en-GB"/>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1131744-F467-4931-A657-D41D7AA53879}" type="slidenum">
              <a:rPr lang="en-GB"/>
              <a:pPr/>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98C0E1D-0405-4A7C-BA37-9F37509426C2}" type="slidenum">
              <a:rPr lang="en-GB"/>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580502AF-40B9-4FC6-8B1E-970A2E366E37}" type="slidenum">
              <a:rPr lang="en-GB"/>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67B52376-05C3-49F6-9F29-C997789D0F0A}" type="slidenum">
              <a:rPr lang="en-GB"/>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83282F08-E945-4099-B772-D26321793139}" type="slidenum">
              <a:rPr lang="en-GB"/>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EAD23F8-2FEF-4843-9CDF-8BC54AFF9275}" type="slidenum">
              <a:rPr lang="en-GB"/>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61DF399-8D94-4DF9-BD72-1C2803340678}" type="slidenum">
              <a:rPr lang="en-GB"/>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defRPr>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defRPr>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defRPr>
            </a:lvl1pPr>
          </a:lstStyle>
          <a:p>
            <a:fld id="{602768D2-4A8B-4330-BAE2-D1472A5B1CDF}" type="slidenum">
              <a:rPr lang="en-GB"/>
              <a:pPr/>
              <a:t>‹N°›</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4" cstate="print"/>
          <a:srcRect/>
          <a:stretch>
            <a:fillRect/>
          </a:stretch>
        </p:blipFill>
        <p:spPr bwMode="auto">
          <a:xfrm>
            <a:off x="3957638" y="258763"/>
            <a:ext cx="1436687" cy="100488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marL="358775" algn="l" rtl="0" fontAlgn="base">
        <a:spcBef>
          <a:spcPct val="0"/>
        </a:spcBef>
        <a:spcAft>
          <a:spcPct val="0"/>
        </a:spcAft>
        <a:defRPr sz="3000" b="1">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5850539-7066-47AD-98AB-308808A464B0}"/>
              </a:ext>
            </a:extLst>
          </p:cNvPr>
          <p:cNvSpPr>
            <a:spLocks noGrp="1"/>
          </p:cNvSpPr>
          <p:nvPr>
            <p:ph type="ctrTitle"/>
          </p:nvPr>
        </p:nvSpPr>
        <p:spPr>
          <a:xfrm>
            <a:off x="0" y="1340768"/>
            <a:ext cx="9180512" cy="2447776"/>
          </a:xfrm>
        </p:spPr>
        <p:txBody>
          <a:bodyPr/>
          <a:lstStyle/>
          <a:p>
            <a:pPr algn="ctr">
              <a:spcBef>
                <a:spcPts val="1200"/>
              </a:spcBef>
              <a:spcAft>
                <a:spcPts val="1200"/>
              </a:spcAft>
            </a:pPr>
            <a:r>
              <a:rPr lang="en-GB" altLang="fr-FR" sz="6000">
                <a:latin typeface="+mn-lt"/>
              </a:rPr>
              <a:t>Debt module</a:t>
            </a:r>
            <a:endParaRPr lang="en-GB" sz="1600">
              <a:solidFill>
                <a:schemeClr val="bg1"/>
              </a:solidFill>
              <a:latin typeface="+mn-lt"/>
            </a:endParaRPr>
          </a:p>
        </p:txBody>
      </p:sp>
      <p:sp>
        <p:nvSpPr>
          <p:cNvPr id="7" name="Rectangle 6">
            <a:extLst>
              <a:ext uri="{FF2B5EF4-FFF2-40B4-BE49-F238E27FC236}">
                <a16:creationId xmlns:a16="http://schemas.microsoft.com/office/drawing/2014/main" id="{633D59D5-FDBC-4BB9-A7AE-938E12A70C4A}"/>
              </a:ext>
            </a:extLst>
          </p:cNvPr>
          <p:cNvSpPr>
            <a:spLocks noGrp="1" noChangeArrowheads="1"/>
          </p:cNvSpPr>
          <p:nvPr>
            <p:ph type="subTitle" idx="1"/>
          </p:nvPr>
        </p:nvSpPr>
        <p:spPr>
          <a:xfrm>
            <a:off x="0" y="3429000"/>
            <a:ext cx="9144000" cy="23050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lgn="ctr"/>
            <a:r>
              <a:rPr lang="en-GB" altLang="fr-FR" dirty="0"/>
              <a:t>Lecture 2</a:t>
            </a:r>
          </a:p>
          <a:p>
            <a:pPr algn="ctr" eaLnBrk="1" hangingPunct="1">
              <a:defRPr/>
            </a:pPr>
            <a:endParaRPr lang="en-GB" sz="1200" dirty="0">
              <a:ea typeface="+mn-ea"/>
              <a:cs typeface="+mn-cs"/>
            </a:endParaRPr>
          </a:p>
          <a:p>
            <a:pPr algn="ctr"/>
            <a:r>
              <a:rPr lang="en-CA" altLang="fr-FR" sz="3600" dirty="0"/>
              <a:t>Assessing the debt management capacities of the countries </a:t>
            </a:r>
          </a:p>
          <a:p>
            <a:pPr algn="ctr"/>
            <a:r>
              <a:rPr lang="en-CA" altLang="fr-FR" sz="3600" dirty="0" err="1"/>
              <a:t>DeMPA</a:t>
            </a:r>
            <a:endParaRPr lang="en-CA" altLang="fr-FR" sz="3600" dirty="0"/>
          </a:p>
          <a:p>
            <a:pPr algn="ctr">
              <a:defRPr/>
            </a:pPr>
            <a:endParaRPr lang="en-GB" sz="3600" dirty="0"/>
          </a:p>
        </p:txBody>
      </p:sp>
    </p:spTree>
    <p:extLst>
      <p:ext uri="{BB962C8B-B14F-4D97-AF65-F5344CB8AC3E}">
        <p14:creationId xmlns:p14="http://schemas.microsoft.com/office/powerpoint/2010/main" val="313485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10</a:t>
            </a:fld>
            <a:endParaRPr lang="en-GB" sz="1050" dirty="0">
              <a:solidFill>
                <a:schemeClr val="bg1"/>
              </a:solidFill>
              <a:latin typeface="+mn-lt"/>
            </a:endParaRPr>
          </a:p>
        </p:txBody>
      </p:sp>
      <p:pic>
        <p:nvPicPr>
          <p:cNvPr id="5" name="Image 1">
            <a:extLst>
              <a:ext uri="{FF2B5EF4-FFF2-40B4-BE49-F238E27FC236}">
                <a16:creationId xmlns:a16="http://schemas.microsoft.com/office/drawing/2014/main" id="{86EA6F90-C8DC-4882-B0C2-1D4A9225BB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44" r="5244"/>
          <a:stretch/>
        </p:blipFill>
        <p:spPr bwMode="auto">
          <a:xfrm>
            <a:off x="1116000" y="1367160"/>
            <a:ext cx="6912000" cy="5210569"/>
          </a:xfrm>
          <a:prstGeom prst="rect">
            <a:avLst/>
          </a:prstGeom>
          <a:noFill/>
          <a:ln w="9525">
            <a:solidFill>
              <a:srgbClr val="0F5494"/>
            </a:solidFill>
            <a:miter lim="800000"/>
            <a:headEnd/>
            <a:tailEnd/>
          </a:ln>
          <a:effectLst>
            <a:outerShdw dist="63500" dir="2700000" algn="tl" rotWithShape="0">
              <a:schemeClr val="tx1">
                <a:alpha val="40000"/>
              </a:scheme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016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11</a:t>
            </a:fld>
            <a:endParaRPr lang="en-GB" sz="1050" dirty="0">
              <a:solidFill>
                <a:schemeClr val="bg1"/>
              </a:solidFill>
              <a:latin typeface="+mn-lt"/>
            </a:endParaRPr>
          </a:p>
        </p:txBody>
      </p:sp>
      <p:pic>
        <p:nvPicPr>
          <p:cNvPr id="6" name="Image 2">
            <a:extLst>
              <a:ext uri="{FF2B5EF4-FFF2-40B4-BE49-F238E27FC236}">
                <a16:creationId xmlns:a16="http://schemas.microsoft.com/office/drawing/2014/main" id="{B87889A1-5043-4912-9746-5EDB5EFBBB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482" t="1578" r="4169" b="2911"/>
          <a:stretch/>
        </p:blipFill>
        <p:spPr bwMode="auto">
          <a:xfrm>
            <a:off x="395536" y="1556792"/>
            <a:ext cx="8352928" cy="4392488"/>
          </a:xfrm>
          <a:prstGeom prst="rect">
            <a:avLst/>
          </a:prstGeom>
          <a:noFill/>
          <a:ln w="9525">
            <a:solidFill>
              <a:srgbClr val="0F5494"/>
            </a:solidFill>
            <a:miter lim="800000"/>
            <a:headEnd/>
            <a:tailEnd/>
          </a:ln>
          <a:effectLst>
            <a:outerShdw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17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224752" y="1268760"/>
            <a:ext cx="8694496" cy="864096"/>
          </a:xfrm>
        </p:spPr>
        <p:txBody>
          <a:bodyPr/>
          <a:lstStyle/>
          <a:p>
            <a:pPr marL="0"/>
            <a:r>
              <a:rPr lang="en-US" altLang="fr-FR" sz="3200" cap="all" dirty="0">
                <a:latin typeface="+mn-lt"/>
              </a:rPr>
              <a:t>Outline</a:t>
            </a:r>
            <a:endParaRPr lang="fr-BE" sz="3200" cap="all" dirty="0">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12</a:t>
            </a:fld>
            <a:endParaRPr lang="en-GB" sz="1050" dirty="0">
              <a:solidFill>
                <a:schemeClr val="bg1"/>
              </a:solidFill>
              <a:latin typeface="+mn-lt"/>
            </a:endParaRPr>
          </a:p>
        </p:txBody>
      </p:sp>
      <p:sp>
        <p:nvSpPr>
          <p:cNvPr id="6" name="Rectangle 3">
            <a:extLst>
              <a:ext uri="{FF2B5EF4-FFF2-40B4-BE49-F238E27FC236}">
                <a16:creationId xmlns:a16="http://schemas.microsoft.com/office/drawing/2014/main" id="{5F91B18B-4F84-4C2F-B511-F5B4807F41F9}"/>
              </a:ext>
            </a:extLst>
          </p:cNvPr>
          <p:cNvSpPr txBox="1">
            <a:spLocks noChangeArrowheads="1"/>
          </p:cNvSpPr>
          <p:nvPr/>
        </p:nvSpPr>
        <p:spPr bwMode="auto">
          <a:xfrm>
            <a:off x="224752" y="2276872"/>
            <a:ext cx="8694496" cy="34563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457200" lvl="1" indent="-457200">
              <a:spcBef>
                <a:spcPts val="1200"/>
              </a:spcBef>
              <a:spcAft>
                <a:spcPts val="1200"/>
              </a:spcAft>
              <a:buClr>
                <a:srgbClr val="004494"/>
              </a:buClr>
              <a:buFont typeface="+mj-lt"/>
              <a:buAutoNum type="arabicPeriod"/>
              <a:defRPr/>
            </a:pPr>
            <a:r>
              <a:rPr lang="en-US" altLang="fr-FR" sz="2400" dirty="0"/>
              <a:t>Why a DeMPA and what is a DeMPA? </a:t>
            </a:r>
          </a:p>
          <a:p>
            <a:pPr marL="457200" lvl="1" indent="-457200">
              <a:spcBef>
                <a:spcPts val="1200"/>
              </a:spcBef>
              <a:spcAft>
                <a:spcPts val="1200"/>
              </a:spcAft>
              <a:buClr>
                <a:srgbClr val="004494"/>
              </a:buClr>
              <a:buFont typeface="+mj-lt"/>
              <a:buAutoNum type="arabicPeriod"/>
              <a:defRPr/>
            </a:pPr>
            <a:r>
              <a:rPr lang="en-US" altLang="fr-FR" sz="2400" dirty="0"/>
              <a:t>Structure of DeMPA</a:t>
            </a:r>
          </a:p>
          <a:p>
            <a:pPr marL="457200" lvl="1" indent="-457200">
              <a:spcBef>
                <a:spcPts val="1200"/>
              </a:spcBef>
              <a:spcAft>
                <a:spcPts val="1200"/>
              </a:spcAft>
              <a:buClr>
                <a:srgbClr val="C00000"/>
              </a:buClr>
              <a:buFont typeface="+mj-lt"/>
              <a:buAutoNum type="arabicPeriod"/>
              <a:defRPr/>
            </a:pPr>
            <a:r>
              <a:rPr lang="en-US" altLang="fr-FR" sz="2400" cap="all" dirty="0">
                <a:solidFill>
                  <a:srgbClr val="C00000"/>
                </a:solidFill>
              </a:rPr>
              <a:t>Debt performance indicators (DPI)</a:t>
            </a:r>
          </a:p>
          <a:p>
            <a:pPr marL="457200" lvl="1" indent="-457200">
              <a:spcBef>
                <a:spcPts val="1200"/>
              </a:spcBef>
              <a:spcAft>
                <a:spcPts val="1200"/>
              </a:spcAft>
              <a:buClr>
                <a:srgbClr val="004494"/>
              </a:buClr>
              <a:buFont typeface="+mj-lt"/>
              <a:buAutoNum type="arabicPeriod"/>
              <a:defRPr/>
            </a:pPr>
            <a:r>
              <a:rPr lang="en-US" altLang="fr-FR" sz="2400" dirty="0"/>
              <a:t>DeMPA indicators : examples</a:t>
            </a:r>
          </a:p>
        </p:txBody>
      </p:sp>
    </p:spTree>
    <p:extLst>
      <p:ext uri="{BB962C8B-B14F-4D97-AF65-F5344CB8AC3E}">
        <p14:creationId xmlns:p14="http://schemas.microsoft.com/office/powerpoint/2010/main" val="269678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412776"/>
            <a:ext cx="8694496" cy="792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None/>
              <a:defRPr/>
            </a:pPr>
            <a:r>
              <a:rPr lang="en-US" b="1" i="0" cap="all" dirty="0">
                <a:solidFill>
                  <a:srgbClr val="C00000"/>
                </a:solidFill>
              </a:rPr>
              <a:t>Legal framework DPI1</a:t>
            </a:r>
          </a:p>
          <a:p>
            <a:pPr marL="0" indent="0" algn="ctr">
              <a:buNone/>
              <a:defRPr/>
            </a:pPr>
            <a:r>
              <a:rPr lang="en-US" sz="1800" b="1" i="0" cap="all" dirty="0">
                <a:solidFill>
                  <a:srgbClr val="C00000"/>
                </a:solidFill>
              </a:rPr>
              <a:t>Existence, coverage, content of the legal framework</a:t>
            </a:r>
            <a:endParaRPr lang="en-GB" sz="1800" b="1" i="0" cap="all" dirty="0">
              <a:solidFill>
                <a:srgbClr val="C00000"/>
              </a:solidFill>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13</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298AF6F1-1608-4CDD-9F7D-AF26523198F2}"/>
              </a:ext>
            </a:extLst>
          </p:cNvPr>
          <p:cNvSpPr txBox="1">
            <a:spLocks noChangeArrowheads="1"/>
          </p:cNvSpPr>
          <p:nvPr/>
        </p:nvSpPr>
        <p:spPr bwMode="auto">
          <a:xfrm>
            <a:off x="224752" y="2420888"/>
            <a:ext cx="8694496" cy="16765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0"/>
              </a:spcAft>
              <a:buClr>
                <a:srgbClr val="0F5494"/>
              </a:buClr>
              <a:buFont typeface="Wingdings" panose="05000000000000000000" pitchFamily="2" charset="2"/>
              <a:buChar char="q"/>
              <a:defRPr/>
            </a:pPr>
            <a:r>
              <a:rPr lang="en-GB" b="1" i="0" dirty="0"/>
              <a:t>Rules on debt in budget code and budget law. </a:t>
            </a:r>
          </a:p>
          <a:p>
            <a:pPr marL="536575" lvl="1" indent="-179388">
              <a:spcBef>
                <a:spcPts val="600"/>
              </a:spcBef>
              <a:spcAft>
                <a:spcPts val="0"/>
              </a:spcAft>
              <a:buClr>
                <a:srgbClr val="0F5494"/>
              </a:buClr>
              <a:buFont typeface="Wingdings" panose="05000000000000000000" pitchFamily="2" charset="2"/>
              <a:buChar char="§"/>
              <a:defRPr/>
            </a:pPr>
            <a:r>
              <a:rPr lang="en-GB" sz="1600" dirty="0"/>
              <a:t>Rules determining the central and local </a:t>
            </a:r>
            <a:r>
              <a:rPr lang="en-GB" sz="1600" dirty="0" err="1"/>
              <a:t>gvts</a:t>
            </a:r>
            <a:r>
              <a:rPr lang="en-GB" sz="1600" dirty="0"/>
              <a:t>’ annual borrowing limits. </a:t>
            </a:r>
          </a:p>
          <a:p>
            <a:pPr marL="536575" lvl="1" indent="-179388">
              <a:spcBef>
                <a:spcPts val="600"/>
              </a:spcBef>
              <a:spcAft>
                <a:spcPts val="0"/>
              </a:spcAft>
              <a:buClr>
                <a:srgbClr val="0F5494"/>
              </a:buClr>
              <a:buFont typeface="Wingdings" panose="05000000000000000000" pitchFamily="2" charset="2"/>
              <a:buChar char="§"/>
              <a:defRPr/>
            </a:pPr>
            <a:r>
              <a:rPr lang="en-GB" sz="1600" dirty="0"/>
              <a:t>Limits on the provision of guarantees. </a:t>
            </a:r>
          </a:p>
          <a:p>
            <a:pPr marL="536575" lvl="1" indent="-179388">
              <a:spcBef>
                <a:spcPts val="600"/>
              </a:spcBef>
              <a:spcAft>
                <a:spcPts val="0"/>
              </a:spcAft>
              <a:buClr>
                <a:srgbClr val="0F5494"/>
              </a:buClr>
              <a:buFont typeface="Wingdings" panose="05000000000000000000" pitchFamily="2" charset="2"/>
              <a:buChar char="§"/>
              <a:defRPr/>
            </a:pPr>
            <a:r>
              <a:rPr lang="en-GB" sz="1600" dirty="0"/>
              <a:t>Purpose of state borrowing </a:t>
            </a:r>
            <a:r>
              <a:rPr lang="en-GB" sz="1600" b="0" dirty="0"/>
              <a:t>(funding of the budget deficit? Promotion of the domestic debt market?). </a:t>
            </a:r>
          </a:p>
        </p:txBody>
      </p:sp>
      <p:sp>
        <p:nvSpPr>
          <p:cNvPr id="10" name="Rectangle 3">
            <a:extLst>
              <a:ext uri="{FF2B5EF4-FFF2-40B4-BE49-F238E27FC236}">
                <a16:creationId xmlns:a16="http://schemas.microsoft.com/office/drawing/2014/main" id="{FC386F9D-C9EB-4CF1-A05C-C810DBE7026B}"/>
              </a:ext>
            </a:extLst>
          </p:cNvPr>
          <p:cNvSpPr txBox="1">
            <a:spLocks noChangeArrowheads="1"/>
          </p:cNvSpPr>
          <p:nvPr/>
        </p:nvSpPr>
        <p:spPr bwMode="auto">
          <a:xfrm>
            <a:off x="224752" y="4602646"/>
            <a:ext cx="8694496" cy="1490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0"/>
              </a:spcAft>
              <a:buClr>
                <a:srgbClr val="0F5494"/>
              </a:buClr>
              <a:buFont typeface="Wingdings" panose="05000000000000000000" pitchFamily="2" charset="2"/>
              <a:buChar char="q"/>
              <a:defRPr/>
            </a:pPr>
            <a:r>
              <a:rPr lang="en-GB" b="1" i="0" dirty="0"/>
              <a:t>Designation of a debt management entity.  </a:t>
            </a:r>
          </a:p>
          <a:p>
            <a:pPr marL="536575" lvl="1" indent="-179388">
              <a:spcBef>
                <a:spcPts val="600"/>
              </a:spcBef>
              <a:spcAft>
                <a:spcPts val="0"/>
              </a:spcAft>
              <a:buClr>
                <a:srgbClr val="0F5494"/>
              </a:buClr>
              <a:buFont typeface="Wingdings" panose="05000000000000000000" pitchFamily="2" charset="2"/>
              <a:buChar char="§"/>
              <a:defRPr/>
            </a:pPr>
            <a:r>
              <a:rPr lang="en-GB" sz="1600" dirty="0"/>
              <a:t>Evaluation of debt against the limit for outstanding debt. </a:t>
            </a:r>
          </a:p>
          <a:p>
            <a:pPr marL="536575" lvl="1" indent="-179388">
              <a:spcBef>
                <a:spcPts val="600"/>
              </a:spcBef>
              <a:spcAft>
                <a:spcPts val="0"/>
              </a:spcAft>
              <a:buClr>
                <a:srgbClr val="0F5494"/>
              </a:buClr>
              <a:buFont typeface="Wingdings" panose="05000000000000000000" pitchFamily="2" charset="2"/>
              <a:buChar char="§"/>
              <a:defRPr/>
            </a:pPr>
            <a:r>
              <a:rPr lang="en-GB" sz="1600" dirty="0"/>
              <a:t>Measures to optimize the structure of debt and debt servicing. </a:t>
            </a:r>
          </a:p>
          <a:p>
            <a:pPr marL="536575" lvl="1" indent="-179388">
              <a:spcBef>
                <a:spcPts val="600"/>
              </a:spcBef>
              <a:spcAft>
                <a:spcPts val="0"/>
              </a:spcAft>
              <a:buClr>
                <a:srgbClr val="0F5494"/>
              </a:buClr>
              <a:buFont typeface="Wingdings" panose="05000000000000000000" pitchFamily="2" charset="2"/>
              <a:buChar char="§"/>
              <a:defRPr/>
            </a:pPr>
            <a:r>
              <a:rPr lang="en-GB" sz="1600" dirty="0"/>
              <a:t>Management of the risk of debt (instruments). </a:t>
            </a:r>
          </a:p>
        </p:txBody>
      </p:sp>
    </p:spTree>
    <p:extLst>
      <p:ext uri="{BB962C8B-B14F-4D97-AF65-F5344CB8AC3E}">
        <p14:creationId xmlns:p14="http://schemas.microsoft.com/office/powerpoint/2010/main" val="338653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628800"/>
            <a:ext cx="8694496" cy="5040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None/>
              <a:defRPr/>
            </a:pPr>
            <a:r>
              <a:rPr lang="en-US" b="1" i="0" cap="all" dirty="0">
                <a:solidFill>
                  <a:srgbClr val="C00000"/>
                </a:solidFill>
              </a:rPr>
              <a:t>Managerial structure DPI2 </a:t>
            </a: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14</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298AF6F1-1608-4CDD-9F7D-AF26523198F2}"/>
              </a:ext>
            </a:extLst>
          </p:cNvPr>
          <p:cNvSpPr txBox="1">
            <a:spLocks noChangeArrowheads="1"/>
          </p:cNvSpPr>
          <p:nvPr/>
        </p:nvSpPr>
        <p:spPr bwMode="auto">
          <a:xfrm>
            <a:off x="224752" y="2420887"/>
            <a:ext cx="8694496" cy="25202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1200"/>
              </a:spcAft>
              <a:buClr>
                <a:srgbClr val="0F5494"/>
              </a:buClr>
              <a:buFont typeface="Wingdings" panose="05000000000000000000" pitchFamily="2" charset="2"/>
              <a:buChar char="q"/>
              <a:defRPr/>
            </a:pPr>
            <a:r>
              <a:rPr lang="en-GB" sz="2800" b="1" i="0" dirty="0"/>
              <a:t>Responsibility for debt management. </a:t>
            </a:r>
          </a:p>
          <a:p>
            <a:pPr marL="536575" lvl="1" indent="-179388">
              <a:spcBef>
                <a:spcPts val="600"/>
              </a:spcBef>
              <a:spcAft>
                <a:spcPts val="1200"/>
              </a:spcAft>
              <a:buClr>
                <a:srgbClr val="0F5494"/>
              </a:buClr>
              <a:buFont typeface="Wingdings" panose="05000000000000000000" pitchFamily="2" charset="2"/>
              <a:buChar char="§"/>
              <a:defRPr/>
            </a:pPr>
            <a:r>
              <a:rPr lang="en-GB" sz="1800" dirty="0"/>
              <a:t>Debt department ? Ministry of Finance? What about the organization: units, divisions? </a:t>
            </a:r>
          </a:p>
          <a:p>
            <a:pPr marL="536575" lvl="1" indent="-179388">
              <a:spcBef>
                <a:spcPts val="600"/>
              </a:spcBef>
              <a:spcAft>
                <a:spcPts val="1200"/>
              </a:spcAft>
              <a:buClr>
                <a:srgbClr val="0F5494"/>
              </a:buClr>
              <a:buFont typeface="Wingdings" panose="05000000000000000000" pitchFamily="2" charset="2"/>
              <a:buChar char="§"/>
              <a:defRPr/>
            </a:pPr>
            <a:r>
              <a:rPr lang="en-GB" sz="1800" dirty="0"/>
              <a:t>Which divisions are responsible for debt planning? For information about borrowing?</a:t>
            </a:r>
          </a:p>
          <a:p>
            <a:pPr marL="536575" lvl="1" indent="-179388">
              <a:spcBef>
                <a:spcPts val="600"/>
              </a:spcBef>
              <a:spcAft>
                <a:spcPts val="1200"/>
              </a:spcAft>
              <a:buClr>
                <a:srgbClr val="0F5494"/>
              </a:buClr>
              <a:buFont typeface="Wingdings" panose="05000000000000000000" pitchFamily="2" charset="2"/>
              <a:buChar char="§"/>
              <a:defRPr/>
            </a:pPr>
            <a:r>
              <a:rPr lang="en-GB" sz="1800" dirty="0"/>
              <a:t>Is there a financial advisor? Specialized agencies? Central bank? </a:t>
            </a:r>
          </a:p>
        </p:txBody>
      </p:sp>
    </p:spTree>
    <p:extLst>
      <p:ext uri="{BB962C8B-B14F-4D97-AF65-F5344CB8AC3E}">
        <p14:creationId xmlns:p14="http://schemas.microsoft.com/office/powerpoint/2010/main" val="214494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628800"/>
            <a:ext cx="8694496" cy="5040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None/>
              <a:defRPr/>
            </a:pPr>
            <a:r>
              <a:rPr lang="en-US" b="1" i="0" cap="all" dirty="0">
                <a:solidFill>
                  <a:srgbClr val="C00000"/>
                </a:solidFill>
              </a:rPr>
              <a:t>Debt Management Strategy DPI3 </a:t>
            </a:r>
          </a:p>
          <a:p>
            <a:pPr marL="0" indent="0" algn="ctr">
              <a:buNone/>
              <a:defRPr/>
            </a:pPr>
            <a:endParaRPr lang="en-US" b="1" i="0" cap="all" dirty="0">
              <a:solidFill>
                <a:srgbClr val="C00000"/>
              </a:solidFill>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15</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298AF6F1-1608-4CDD-9F7D-AF26523198F2}"/>
              </a:ext>
            </a:extLst>
          </p:cNvPr>
          <p:cNvSpPr txBox="1">
            <a:spLocks noChangeArrowheads="1"/>
          </p:cNvSpPr>
          <p:nvPr/>
        </p:nvSpPr>
        <p:spPr bwMode="auto">
          <a:xfrm>
            <a:off x="224752" y="2420887"/>
            <a:ext cx="8694496" cy="25202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536575" lvl="1" indent="-179388">
              <a:spcBef>
                <a:spcPts val="1200"/>
              </a:spcBef>
              <a:spcAft>
                <a:spcPts val="1200"/>
              </a:spcAft>
              <a:buClr>
                <a:srgbClr val="0F5494"/>
              </a:buClr>
              <a:buFont typeface="Wingdings" panose="05000000000000000000" pitchFamily="2" charset="2"/>
              <a:buChar char="§"/>
              <a:defRPr/>
            </a:pPr>
            <a:r>
              <a:rPr lang="en-GB" altLang="fr-FR" sz="1800" dirty="0"/>
              <a:t>Is there a formal </a:t>
            </a:r>
            <a:r>
              <a:rPr lang="en-GB" altLang="fr-FR" sz="1800" dirty="0" err="1"/>
              <a:t>DeM</a:t>
            </a:r>
            <a:r>
              <a:rPr lang="en-GB" altLang="fr-FR" sz="1800" dirty="0"/>
              <a:t> strategy, decision making process?</a:t>
            </a:r>
          </a:p>
          <a:p>
            <a:pPr marL="536575" lvl="1" indent="-179388">
              <a:spcBef>
                <a:spcPts val="1200"/>
              </a:spcBef>
              <a:spcAft>
                <a:spcPts val="1200"/>
              </a:spcAft>
              <a:buClr>
                <a:srgbClr val="0F5494"/>
              </a:buClr>
              <a:buFont typeface="Wingdings" panose="05000000000000000000" pitchFamily="2" charset="2"/>
              <a:buChar char="§"/>
              <a:defRPr/>
            </a:pPr>
            <a:r>
              <a:rPr lang="en-GB" altLang="fr-FR" sz="1800" dirty="0"/>
              <a:t>Is external borrowing only for investment purpose? </a:t>
            </a:r>
          </a:p>
          <a:p>
            <a:pPr marL="536575" lvl="1" indent="-179388">
              <a:spcBef>
                <a:spcPts val="1200"/>
              </a:spcBef>
              <a:spcAft>
                <a:spcPts val="1200"/>
              </a:spcAft>
              <a:buClr>
                <a:srgbClr val="0F5494"/>
              </a:buClr>
              <a:buFont typeface="Wingdings" panose="05000000000000000000" pitchFamily="2" charset="2"/>
              <a:buChar char="§"/>
              <a:defRPr/>
            </a:pPr>
            <a:r>
              <a:rPr lang="en-GB" altLang="fr-FR" sz="1800" dirty="0"/>
              <a:t>Importance of the historical context of debt strategy. </a:t>
            </a:r>
          </a:p>
          <a:p>
            <a:pPr marL="536575" lvl="1" indent="-179388">
              <a:spcBef>
                <a:spcPts val="1200"/>
              </a:spcBef>
              <a:spcAft>
                <a:spcPts val="1200"/>
              </a:spcAft>
              <a:buClr>
                <a:srgbClr val="0F5494"/>
              </a:buClr>
              <a:buFont typeface="Wingdings" panose="05000000000000000000" pitchFamily="2" charset="2"/>
              <a:buChar char="§"/>
              <a:defRPr/>
            </a:pPr>
            <a:r>
              <a:rPr lang="en-GB" altLang="fr-FR" sz="1800" dirty="0"/>
              <a:t>Description of market risk (currency, interest rate), fiscal and debt projections. </a:t>
            </a:r>
          </a:p>
          <a:p>
            <a:pPr marL="536575" lvl="1" indent="-179388">
              <a:spcBef>
                <a:spcPts val="1200"/>
              </a:spcBef>
              <a:spcAft>
                <a:spcPts val="1200"/>
              </a:spcAft>
              <a:buClr>
                <a:srgbClr val="0F5494"/>
              </a:buClr>
              <a:buFont typeface="Wingdings" panose="05000000000000000000" pitchFamily="2" charset="2"/>
              <a:buChar char="§"/>
              <a:defRPr/>
            </a:pPr>
            <a:r>
              <a:rPr lang="en-GB" altLang="fr-FR" sz="1800" dirty="0">
                <a:sym typeface="Wingdings 2" panose="05020102010507070707" pitchFamily="18" charset="2"/>
              </a:rPr>
              <a:t>What is the average maturity of debt ? What is the share of short-term to long-term? What is the share of floating rate-to- fixed rate? </a:t>
            </a:r>
            <a:endParaRPr lang="en-GB" altLang="fr-FR" sz="1800" dirty="0"/>
          </a:p>
        </p:txBody>
      </p:sp>
    </p:spTree>
    <p:extLst>
      <p:ext uri="{BB962C8B-B14F-4D97-AF65-F5344CB8AC3E}">
        <p14:creationId xmlns:p14="http://schemas.microsoft.com/office/powerpoint/2010/main" val="349922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412776"/>
            <a:ext cx="8694496" cy="792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None/>
              <a:defRPr/>
            </a:pPr>
            <a:r>
              <a:rPr lang="en-US" b="1" i="0" cap="all" dirty="0">
                <a:solidFill>
                  <a:srgbClr val="C00000"/>
                </a:solidFill>
              </a:rPr>
              <a:t>Evaluation of debt management operations (DPI4) and Audit (DPI5)</a:t>
            </a:r>
            <a:endParaRPr lang="en-GB" b="1" i="0" cap="all" dirty="0">
              <a:solidFill>
                <a:srgbClr val="C00000"/>
              </a:solidFill>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16</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298AF6F1-1608-4CDD-9F7D-AF26523198F2}"/>
              </a:ext>
            </a:extLst>
          </p:cNvPr>
          <p:cNvSpPr txBox="1">
            <a:spLocks noChangeArrowheads="1"/>
          </p:cNvSpPr>
          <p:nvPr/>
        </p:nvSpPr>
        <p:spPr bwMode="auto">
          <a:xfrm>
            <a:off x="224752" y="2420888"/>
            <a:ext cx="8694496" cy="19442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300"/>
              </a:spcAft>
              <a:buClr>
                <a:srgbClr val="0F5494"/>
              </a:buClr>
              <a:buFont typeface="Wingdings" panose="05000000000000000000" pitchFamily="2" charset="2"/>
              <a:buChar char="q"/>
              <a:defRPr/>
            </a:pPr>
            <a:r>
              <a:rPr lang="en-GB" b="1" i="0" dirty="0"/>
              <a:t>Evaluation of debt management operations  </a:t>
            </a:r>
          </a:p>
          <a:p>
            <a:pPr marL="536575" lvl="1" indent="-179388">
              <a:spcBef>
                <a:spcPts val="600"/>
              </a:spcBef>
              <a:spcAft>
                <a:spcPts val="300"/>
              </a:spcAft>
              <a:buClr>
                <a:srgbClr val="0F5494"/>
              </a:buClr>
              <a:buFont typeface="Wingdings" panose="05000000000000000000" pitchFamily="2" charset="2"/>
              <a:buChar char="§"/>
              <a:defRPr/>
            </a:pPr>
            <a:r>
              <a:rPr lang="en-GB" sz="1600" dirty="0">
                <a:sym typeface="Wingdings 2" panose="05020102010507070707" pitchFamily="18" charset="2"/>
              </a:rPr>
              <a:t>Is there a mandatory a</a:t>
            </a:r>
            <a:r>
              <a:rPr lang="en-GB" sz="1600" dirty="0"/>
              <a:t>nnual report (central </a:t>
            </a:r>
            <a:r>
              <a:rPr lang="en-GB" sz="1600" dirty="0" err="1"/>
              <a:t>gvt</a:t>
            </a:r>
            <a:r>
              <a:rPr lang="en-GB" sz="1600" dirty="0"/>
              <a:t> debt, outcomes against stated objectives)?</a:t>
            </a:r>
          </a:p>
          <a:p>
            <a:pPr marL="536575" lvl="1" indent="-179388">
              <a:spcBef>
                <a:spcPts val="600"/>
              </a:spcBef>
              <a:spcAft>
                <a:spcPts val="300"/>
              </a:spcAft>
              <a:buClr>
                <a:srgbClr val="0F5494"/>
              </a:buClr>
              <a:buFont typeface="Wingdings" panose="05000000000000000000" pitchFamily="2" charset="2"/>
              <a:buChar char="§"/>
              <a:defRPr/>
            </a:pPr>
            <a:r>
              <a:rPr lang="en-GB" sz="1600" dirty="0"/>
              <a:t>Is the document submitted to parliament and made public? </a:t>
            </a:r>
          </a:p>
        </p:txBody>
      </p:sp>
      <p:sp>
        <p:nvSpPr>
          <p:cNvPr id="10" name="Rectangle 3">
            <a:extLst>
              <a:ext uri="{FF2B5EF4-FFF2-40B4-BE49-F238E27FC236}">
                <a16:creationId xmlns:a16="http://schemas.microsoft.com/office/drawing/2014/main" id="{FC386F9D-C9EB-4CF1-A05C-C810DBE7026B}"/>
              </a:ext>
            </a:extLst>
          </p:cNvPr>
          <p:cNvSpPr txBox="1">
            <a:spLocks noChangeArrowheads="1"/>
          </p:cNvSpPr>
          <p:nvPr/>
        </p:nvSpPr>
        <p:spPr bwMode="auto">
          <a:xfrm>
            <a:off x="224752" y="4098590"/>
            <a:ext cx="8694496" cy="2282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300"/>
              </a:spcAft>
              <a:buClr>
                <a:srgbClr val="0F5494"/>
              </a:buClr>
              <a:buFont typeface="Wingdings" panose="05000000000000000000" pitchFamily="2" charset="2"/>
              <a:buChar char="q"/>
              <a:defRPr/>
            </a:pPr>
            <a:r>
              <a:rPr lang="en-GB" b="1" i="0" dirty="0"/>
              <a:t>Audit </a:t>
            </a:r>
          </a:p>
          <a:p>
            <a:pPr marL="536575" lvl="1" indent="-179388">
              <a:spcBef>
                <a:spcPts val="600"/>
              </a:spcBef>
              <a:spcAft>
                <a:spcPts val="300"/>
              </a:spcAft>
              <a:buClr>
                <a:srgbClr val="0F5494"/>
              </a:buClr>
              <a:buFont typeface="Wingdings" panose="05000000000000000000" pitchFamily="2" charset="2"/>
              <a:buChar char="§"/>
              <a:defRPr/>
            </a:pPr>
            <a:r>
              <a:rPr lang="en-GB" sz="1600" dirty="0"/>
              <a:t>Are there annual audits of budget execution and debt? </a:t>
            </a:r>
          </a:p>
          <a:p>
            <a:pPr marL="536575" lvl="1" indent="-179388">
              <a:spcBef>
                <a:spcPts val="600"/>
              </a:spcBef>
              <a:spcAft>
                <a:spcPts val="300"/>
              </a:spcAft>
              <a:buClr>
                <a:srgbClr val="0F5494"/>
              </a:buClr>
              <a:buFont typeface="Wingdings" panose="05000000000000000000" pitchFamily="2" charset="2"/>
              <a:buChar char="§"/>
              <a:defRPr/>
            </a:pPr>
            <a:r>
              <a:rPr lang="en-GB" sz="1600" dirty="0">
                <a:sym typeface="Wingdings 2" panose="05020102010507070707" pitchFamily="18" charset="2"/>
              </a:rPr>
              <a:t>Compliance with laws governing the execution of the budget? Integrity of the financial accounts and reporting? What is the effectiveness of operations and executions</a:t>
            </a:r>
          </a:p>
          <a:p>
            <a:pPr marL="536575" lvl="1" indent="-179388">
              <a:spcBef>
                <a:spcPts val="600"/>
              </a:spcBef>
              <a:spcAft>
                <a:spcPts val="300"/>
              </a:spcAft>
              <a:buClr>
                <a:srgbClr val="0F5494"/>
              </a:buClr>
              <a:buFont typeface="Wingdings" panose="05000000000000000000" pitchFamily="2" charset="2"/>
              <a:buChar char="§"/>
              <a:defRPr/>
            </a:pPr>
            <a:r>
              <a:rPr lang="en-GB" sz="1600" dirty="0">
                <a:sym typeface="Wingdings 2" panose="05020102010507070707" pitchFamily="18" charset="2"/>
              </a:rPr>
              <a:t>Is the audit submitted to the parliament for discussions?</a:t>
            </a:r>
            <a:endParaRPr lang="en-GB" sz="1600" dirty="0"/>
          </a:p>
        </p:txBody>
      </p:sp>
    </p:spTree>
    <p:extLst>
      <p:ext uri="{BB962C8B-B14F-4D97-AF65-F5344CB8AC3E}">
        <p14:creationId xmlns:p14="http://schemas.microsoft.com/office/powerpoint/2010/main" val="2067970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340768"/>
            <a:ext cx="8694496" cy="792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None/>
              <a:defRPr/>
            </a:pPr>
            <a:r>
              <a:rPr lang="en-US" b="1" i="0" cap="all" dirty="0">
                <a:solidFill>
                  <a:srgbClr val="C00000"/>
                </a:solidFill>
              </a:rPr>
              <a:t>Coordination </a:t>
            </a:r>
            <a:br>
              <a:rPr lang="en-US" b="1" i="0" cap="all" dirty="0">
                <a:solidFill>
                  <a:srgbClr val="C00000"/>
                </a:solidFill>
              </a:rPr>
            </a:br>
            <a:r>
              <a:rPr lang="en-US" b="1" i="0" cap="all" dirty="0">
                <a:solidFill>
                  <a:srgbClr val="C00000"/>
                </a:solidFill>
              </a:rPr>
              <a:t>with macroeconomic policies</a:t>
            </a:r>
          </a:p>
          <a:p>
            <a:pPr marL="0" indent="0" algn="ctr">
              <a:buNone/>
              <a:defRPr/>
            </a:pPr>
            <a:endParaRPr lang="en-GB" b="1" i="0" cap="all" dirty="0">
              <a:solidFill>
                <a:srgbClr val="C00000"/>
              </a:solidFill>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17</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298AF6F1-1608-4CDD-9F7D-AF26523198F2}"/>
              </a:ext>
            </a:extLst>
          </p:cNvPr>
          <p:cNvSpPr txBox="1">
            <a:spLocks noChangeArrowheads="1"/>
          </p:cNvSpPr>
          <p:nvPr/>
        </p:nvSpPr>
        <p:spPr bwMode="auto">
          <a:xfrm>
            <a:off x="224752" y="2348880"/>
            <a:ext cx="8694496" cy="19442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300"/>
              </a:spcAft>
              <a:buClr>
                <a:srgbClr val="0F5494"/>
              </a:buClr>
              <a:buFont typeface="Wingdings" panose="05000000000000000000" pitchFamily="2" charset="2"/>
              <a:buChar char="q"/>
              <a:defRPr/>
            </a:pPr>
            <a:r>
              <a:rPr lang="en-GB" b="1" i="0" dirty="0"/>
              <a:t>Coordination with fiscal policy (DPI6) </a:t>
            </a:r>
          </a:p>
          <a:p>
            <a:pPr marL="536575" lvl="1" indent="-179388">
              <a:spcBef>
                <a:spcPts val="600"/>
              </a:spcBef>
              <a:spcAft>
                <a:spcPts val="300"/>
              </a:spcAft>
              <a:buClr>
                <a:srgbClr val="0F5494"/>
              </a:buClr>
              <a:buFont typeface="Wingdings" panose="05000000000000000000" pitchFamily="2" charset="2"/>
              <a:buChar char="§"/>
              <a:defRPr/>
            </a:pPr>
            <a:r>
              <a:rPr lang="en-GB" sz="1600" dirty="0">
                <a:sym typeface="Wingdings 2" panose="05020102010507070707" pitchFamily="18" charset="2"/>
              </a:rPr>
              <a:t>Availability of key fiscal variables and analysis of debt sustainability to be given to the </a:t>
            </a:r>
            <a:r>
              <a:rPr lang="en-GB" sz="1600" dirty="0" err="1">
                <a:sym typeface="Wingdings 2" panose="05020102010507070707" pitchFamily="18" charset="2"/>
              </a:rPr>
              <a:t>Gvt’s</a:t>
            </a:r>
            <a:r>
              <a:rPr lang="en-GB" sz="1600" dirty="0">
                <a:sym typeface="Wingdings 2" panose="05020102010507070707" pitchFamily="18" charset="2"/>
              </a:rPr>
              <a:t> debt department. </a:t>
            </a:r>
          </a:p>
          <a:p>
            <a:pPr marL="536575" lvl="1" indent="-179388">
              <a:spcBef>
                <a:spcPts val="600"/>
              </a:spcBef>
              <a:spcAft>
                <a:spcPts val="300"/>
              </a:spcAft>
              <a:buClr>
                <a:srgbClr val="0F5494"/>
              </a:buClr>
              <a:buFont typeface="Wingdings" panose="05000000000000000000" pitchFamily="2" charset="2"/>
              <a:buChar char="§"/>
              <a:defRPr/>
            </a:pPr>
            <a:r>
              <a:rPr lang="en-GB" sz="1600" dirty="0"/>
              <a:t>The information should be accurate, and timely forecasts should be provided. </a:t>
            </a:r>
          </a:p>
        </p:txBody>
      </p:sp>
      <p:sp>
        <p:nvSpPr>
          <p:cNvPr id="10" name="Rectangle 3">
            <a:extLst>
              <a:ext uri="{FF2B5EF4-FFF2-40B4-BE49-F238E27FC236}">
                <a16:creationId xmlns:a16="http://schemas.microsoft.com/office/drawing/2014/main" id="{FC386F9D-C9EB-4CF1-A05C-C810DBE7026B}"/>
              </a:ext>
            </a:extLst>
          </p:cNvPr>
          <p:cNvSpPr txBox="1">
            <a:spLocks noChangeArrowheads="1"/>
          </p:cNvSpPr>
          <p:nvPr/>
        </p:nvSpPr>
        <p:spPr bwMode="auto">
          <a:xfrm>
            <a:off x="224752" y="4242606"/>
            <a:ext cx="8694496" cy="2282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300"/>
              </a:spcAft>
              <a:buClr>
                <a:srgbClr val="0F5494"/>
              </a:buClr>
              <a:buFont typeface="Wingdings" panose="05000000000000000000" pitchFamily="2" charset="2"/>
              <a:buChar char="q"/>
              <a:defRPr/>
            </a:pPr>
            <a:r>
              <a:rPr lang="en-GB" b="1" i="0" dirty="0"/>
              <a:t>Coordination with monetary policy (DPI7) </a:t>
            </a:r>
          </a:p>
          <a:p>
            <a:pPr marL="536575" lvl="1" indent="-179388">
              <a:spcBef>
                <a:spcPts val="600"/>
              </a:spcBef>
              <a:spcAft>
                <a:spcPts val="300"/>
              </a:spcAft>
              <a:buClr>
                <a:srgbClr val="0F5494"/>
              </a:buClr>
              <a:buFont typeface="Wingdings" panose="05000000000000000000" pitchFamily="2" charset="2"/>
              <a:buChar char="§"/>
              <a:defRPr/>
            </a:pPr>
            <a:r>
              <a:rPr lang="en-GB" sz="1600" dirty="0"/>
              <a:t>Price stability objective not to be compromised by debt cost minimization </a:t>
            </a:r>
            <a:r>
              <a:rPr lang="en-GB" sz="1600" b="0" dirty="0"/>
              <a:t>(monetary policy and debt management separated)</a:t>
            </a:r>
            <a:r>
              <a:rPr lang="en-GB" sz="1600" dirty="0"/>
              <a:t>. </a:t>
            </a:r>
          </a:p>
          <a:p>
            <a:pPr marL="536575" lvl="1" indent="-179388">
              <a:spcBef>
                <a:spcPts val="600"/>
              </a:spcBef>
              <a:spcAft>
                <a:spcPts val="300"/>
              </a:spcAft>
              <a:buClr>
                <a:srgbClr val="0F5494"/>
              </a:buClr>
              <a:buFont typeface="Wingdings" panose="05000000000000000000" pitchFamily="2" charset="2"/>
              <a:buChar char="§"/>
              <a:defRPr/>
            </a:pPr>
            <a:r>
              <a:rPr lang="en-GB" sz="1600" dirty="0">
                <a:sym typeface="Wingdings 2" panose="05020102010507070707" pitchFamily="18" charset="2"/>
              </a:rPr>
              <a:t>Coordination through information</a:t>
            </a:r>
            <a:r>
              <a:rPr lang="en-GB" sz="1600" b="0" dirty="0">
                <a:sym typeface="Wingdings 2" panose="05020102010507070707" pitchFamily="18" charset="2"/>
              </a:rPr>
              <a:t> (current and future debt transactions, central </a:t>
            </a:r>
            <a:r>
              <a:rPr lang="en-GB" sz="1600" b="0" dirty="0" err="1">
                <a:sym typeface="Wingdings 2" panose="05020102010507070707" pitchFamily="18" charset="2"/>
              </a:rPr>
              <a:t>gvt’s</a:t>
            </a:r>
            <a:r>
              <a:rPr lang="en-GB" sz="1600" b="0" dirty="0">
                <a:sym typeface="Wingdings 2" panose="05020102010507070707" pitchFamily="18" charset="2"/>
              </a:rPr>
              <a:t> cash flow)</a:t>
            </a:r>
            <a:r>
              <a:rPr lang="en-GB" sz="1600" dirty="0">
                <a:sym typeface="Wingdings 2" panose="05020102010507070707" pitchFamily="18" charset="2"/>
              </a:rPr>
              <a:t>. </a:t>
            </a:r>
          </a:p>
          <a:p>
            <a:pPr marL="536575" lvl="1" indent="-179388">
              <a:spcBef>
                <a:spcPts val="600"/>
              </a:spcBef>
              <a:spcAft>
                <a:spcPts val="300"/>
              </a:spcAft>
              <a:buClr>
                <a:srgbClr val="0F5494"/>
              </a:buClr>
              <a:buFont typeface="Wingdings" panose="05000000000000000000" pitchFamily="2" charset="2"/>
              <a:buChar char="§"/>
              <a:defRPr/>
            </a:pPr>
            <a:r>
              <a:rPr lang="en-GB" sz="1600" dirty="0">
                <a:sym typeface="Wingdings 2" panose="05020102010507070707" pitchFamily="18" charset="2"/>
              </a:rPr>
              <a:t>Limit to the direct access of resources from the central bank. </a:t>
            </a:r>
            <a:endParaRPr lang="en-GB" sz="1600" dirty="0"/>
          </a:p>
        </p:txBody>
      </p:sp>
    </p:spTree>
    <p:extLst>
      <p:ext uri="{BB962C8B-B14F-4D97-AF65-F5344CB8AC3E}">
        <p14:creationId xmlns:p14="http://schemas.microsoft.com/office/powerpoint/2010/main" val="78778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556792"/>
            <a:ext cx="8694496" cy="4320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None/>
              <a:defRPr/>
            </a:pPr>
            <a:r>
              <a:rPr lang="en-US" b="1" i="0" cap="all" dirty="0">
                <a:solidFill>
                  <a:srgbClr val="C00000"/>
                </a:solidFill>
              </a:rPr>
              <a:t>Borrowing and financial activities</a:t>
            </a:r>
          </a:p>
          <a:p>
            <a:pPr marL="0" indent="0" algn="ctr">
              <a:buNone/>
              <a:defRPr/>
            </a:pPr>
            <a:endParaRPr lang="en-GB" b="1" i="0" cap="all" dirty="0">
              <a:solidFill>
                <a:srgbClr val="C00000"/>
              </a:solidFill>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18</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298AF6F1-1608-4CDD-9F7D-AF26523198F2}"/>
              </a:ext>
            </a:extLst>
          </p:cNvPr>
          <p:cNvSpPr txBox="1">
            <a:spLocks noChangeArrowheads="1"/>
          </p:cNvSpPr>
          <p:nvPr/>
        </p:nvSpPr>
        <p:spPr bwMode="auto">
          <a:xfrm>
            <a:off x="224752" y="2204864"/>
            <a:ext cx="8694496" cy="19442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0"/>
              </a:spcAft>
              <a:buClr>
                <a:srgbClr val="0F5494"/>
              </a:buClr>
              <a:buFont typeface="Wingdings" panose="05000000000000000000" pitchFamily="2" charset="2"/>
              <a:buChar char="q"/>
              <a:defRPr/>
            </a:pPr>
            <a:r>
              <a:rPr lang="en-GB" b="1" i="0" dirty="0"/>
              <a:t>Domestic borrowing (DPI8) </a:t>
            </a:r>
          </a:p>
          <a:p>
            <a:pPr marL="536575" lvl="1" indent="-179388">
              <a:spcBef>
                <a:spcPts val="600"/>
              </a:spcBef>
              <a:spcAft>
                <a:spcPts val="0"/>
              </a:spcAft>
              <a:buClr>
                <a:srgbClr val="0F5494"/>
              </a:buClr>
              <a:buFont typeface="Wingdings" panose="05000000000000000000" pitchFamily="2" charset="2"/>
              <a:buChar char="§"/>
              <a:defRPr/>
            </a:pPr>
            <a:r>
              <a:rPr lang="en-GB" sz="1600" dirty="0">
                <a:sym typeface="Wingdings 2" panose="05020102010507070707" pitchFamily="18" charset="2"/>
              </a:rPr>
              <a:t>Are the mechanisms clear enough</a:t>
            </a:r>
            <a:r>
              <a:rPr lang="en-GB" sz="1600" b="0" dirty="0">
                <a:sym typeface="Wingdings 2" panose="05020102010507070707" pitchFamily="18" charset="2"/>
              </a:rPr>
              <a:t> (auctions- syndication-tap issuance – retailed issuance)</a:t>
            </a:r>
            <a:r>
              <a:rPr lang="en-GB" sz="1600" dirty="0">
                <a:sym typeface="Wingdings 2" panose="05020102010507070707" pitchFamily="18" charset="2"/>
              </a:rPr>
              <a:t>? </a:t>
            </a:r>
          </a:p>
          <a:p>
            <a:pPr marL="536575" lvl="1" indent="-179388">
              <a:spcBef>
                <a:spcPts val="600"/>
              </a:spcBef>
              <a:spcAft>
                <a:spcPts val="0"/>
              </a:spcAft>
              <a:buClr>
                <a:srgbClr val="0F5494"/>
              </a:buClr>
              <a:buFont typeface="Wingdings" panose="05000000000000000000" pitchFamily="2" charset="2"/>
              <a:buChar char="§"/>
              <a:defRPr/>
            </a:pPr>
            <a:r>
              <a:rPr lang="en-GB" sz="1600" dirty="0"/>
              <a:t>Capability to borrow from the domestic markets </a:t>
            </a:r>
            <a:r>
              <a:rPr lang="en-GB" sz="1600" b="0" dirty="0"/>
              <a:t>(is debt issuance based on market based mechanisms? Are there publications of borrowing plans?)</a:t>
            </a:r>
            <a:r>
              <a:rPr lang="en-GB" sz="1600" dirty="0"/>
              <a:t>.  </a:t>
            </a:r>
          </a:p>
          <a:p>
            <a:pPr marL="536575" lvl="1" indent="-179388">
              <a:spcBef>
                <a:spcPts val="600"/>
              </a:spcBef>
              <a:spcAft>
                <a:spcPts val="0"/>
              </a:spcAft>
              <a:buClr>
                <a:srgbClr val="0F5494"/>
              </a:buClr>
              <a:buFont typeface="Wingdings" panose="05000000000000000000" pitchFamily="2" charset="2"/>
              <a:buChar char="§"/>
              <a:defRPr/>
            </a:pPr>
            <a:r>
              <a:rPr lang="en-GB" sz="1600" dirty="0">
                <a:sym typeface="Wingdings 2" panose="05020102010507070707" pitchFamily="18" charset="2"/>
              </a:rPr>
              <a:t>Transparency for participants</a:t>
            </a:r>
            <a:r>
              <a:rPr lang="en-GB" sz="1600" b="0" dirty="0">
                <a:sym typeface="Wingdings 2" panose="05020102010507070707" pitchFamily="18" charset="2"/>
              </a:rPr>
              <a:t> (procedures, calendar, ….)</a:t>
            </a:r>
            <a:r>
              <a:rPr lang="en-GB" sz="1600" dirty="0">
                <a:sym typeface="Wingdings 2" panose="05020102010507070707" pitchFamily="18" charset="2"/>
              </a:rPr>
              <a:t>.</a:t>
            </a:r>
            <a:endParaRPr lang="en-GB" sz="1600" dirty="0"/>
          </a:p>
        </p:txBody>
      </p:sp>
      <p:sp>
        <p:nvSpPr>
          <p:cNvPr id="10" name="Rectangle 3">
            <a:extLst>
              <a:ext uri="{FF2B5EF4-FFF2-40B4-BE49-F238E27FC236}">
                <a16:creationId xmlns:a16="http://schemas.microsoft.com/office/drawing/2014/main" id="{FC386F9D-C9EB-4CF1-A05C-C810DBE7026B}"/>
              </a:ext>
            </a:extLst>
          </p:cNvPr>
          <p:cNvSpPr txBox="1">
            <a:spLocks noChangeArrowheads="1"/>
          </p:cNvSpPr>
          <p:nvPr/>
        </p:nvSpPr>
        <p:spPr bwMode="auto">
          <a:xfrm>
            <a:off x="224752" y="4437112"/>
            <a:ext cx="8694496" cy="2282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0"/>
              </a:spcAft>
              <a:buClr>
                <a:srgbClr val="0F5494"/>
              </a:buClr>
              <a:buFont typeface="Wingdings" panose="05000000000000000000" pitchFamily="2" charset="2"/>
              <a:buChar char="q"/>
              <a:defRPr/>
            </a:pPr>
            <a:r>
              <a:rPr lang="en-GB" b="1" i="0" dirty="0"/>
              <a:t>External Borrowing (DPI9)</a:t>
            </a:r>
          </a:p>
          <a:p>
            <a:pPr marL="536575" lvl="1" indent="-179388">
              <a:spcBef>
                <a:spcPts val="600"/>
              </a:spcBef>
              <a:spcAft>
                <a:spcPts val="0"/>
              </a:spcAft>
              <a:buClr>
                <a:srgbClr val="0F5494"/>
              </a:buClr>
              <a:buFont typeface="Wingdings" panose="05000000000000000000" pitchFamily="2" charset="2"/>
              <a:buChar char="§"/>
              <a:defRPr/>
            </a:pPr>
            <a:r>
              <a:rPr lang="en-GB" sz="1600" dirty="0">
                <a:sym typeface="Wingdings 2" panose="05020102010507070707" pitchFamily="18" charset="2"/>
              </a:rPr>
              <a:t>Assessment of the most cost-effective borrowing + terms &amp; conditions</a:t>
            </a:r>
            <a:r>
              <a:rPr lang="en-GB" sz="1600" b="0" dirty="0">
                <a:sym typeface="Wingdings 2" panose="05020102010507070707" pitchFamily="18" charset="2"/>
              </a:rPr>
              <a:t> (lenders, currency, interest rate, maturity)</a:t>
            </a:r>
            <a:r>
              <a:rPr lang="en-GB" sz="1600" dirty="0">
                <a:sym typeface="Wingdings 2" panose="05020102010507070707" pitchFamily="18" charset="2"/>
              </a:rPr>
              <a:t>. </a:t>
            </a:r>
          </a:p>
          <a:p>
            <a:pPr marL="536575" lvl="1" indent="-179388">
              <a:spcBef>
                <a:spcPts val="600"/>
              </a:spcBef>
              <a:spcAft>
                <a:spcPts val="0"/>
              </a:spcAft>
              <a:buClr>
                <a:srgbClr val="0F5494"/>
              </a:buClr>
              <a:buFont typeface="Wingdings" panose="05000000000000000000" pitchFamily="2" charset="2"/>
              <a:buChar char="§"/>
              <a:defRPr/>
            </a:pPr>
            <a:r>
              <a:rPr lang="en-GB" sz="1600" dirty="0">
                <a:sym typeface="Wingdings 2" panose="05020102010507070707" pitchFamily="18" charset="2"/>
              </a:rPr>
              <a:t>Availability of documents with good quality </a:t>
            </a:r>
            <a:r>
              <a:rPr lang="en-GB" sz="1600" b="0" dirty="0">
                <a:sym typeface="Wingdings 2" panose="05020102010507070707" pitchFamily="18" charset="2"/>
              </a:rPr>
              <a:t>(for borrowing in foreign markets)</a:t>
            </a:r>
            <a:r>
              <a:rPr lang="en-GB" sz="1600" dirty="0">
                <a:sym typeface="Wingdings 2" panose="05020102010507070707" pitchFamily="18" charset="2"/>
              </a:rPr>
              <a:t>. </a:t>
            </a:r>
          </a:p>
          <a:p>
            <a:pPr marL="536575" lvl="1" indent="-179388">
              <a:spcBef>
                <a:spcPts val="600"/>
              </a:spcBef>
              <a:spcAft>
                <a:spcPts val="0"/>
              </a:spcAft>
              <a:buClr>
                <a:srgbClr val="0F5494"/>
              </a:buClr>
              <a:buFont typeface="Wingdings" panose="05000000000000000000" pitchFamily="2" charset="2"/>
              <a:buChar char="§"/>
              <a:defRPr/>
            </a:pPr>
            <a:r>
              <a:rPr lang="en-GB" sz="1600" dirty="0">
                <a:sym typeface="Wingdings 2" panose="05020102010507070707" pitchFamily="18" charset="2"/>
              </a:rPr>
              <a:t>Involvement of legal advisors. </a:t>
            </a:r>
            <a:endParaRPr lang="en-GB" sz="1600" dirty="0"/>
          </a:p>
        </p:txBody>
      </p:sp>
    </p:spTree>
    <p:extLst>
      <p:ext uri="{BB962C8B-B14F-4D97-AF65-F5344CB8AC3E}">
        <p14:creationId xmlns:p14="http://schemas.microsoft.com/office/powerpoint/2010/main" val="143359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412776"/>
            <a:ext cx="8694496" cy="7920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lgn="ctr">
              <a:defRPr/>
            </a:pPr>
            <a:r>
              <a:rPr lang="en-US" b="1" i="0" cap="all" dirty="0">
                <a:solidFill>
                  <a:srgbClr val="C00000"/>
                </a:solidFill>
              </a:rPr>
              <a:t>Loan guarantees on-lending </a:t>
            </a:r>
            <a:br>
              <a:rPr lang="en-US" b="1" i="0" cap="all" dirty="0">
                <a:solidFill>
                  <a:srgbClr val="C00000"/>
                </a:solidFill>
              </a:rPr>
            </a:br>
            <a:r>
              <a:rPr lang="en-US" b="1" i="0" cap="all" dirty="0">
                <a:solidFill>
                  <a:srgbClr val="C00000"/>
                </a:solidFill>
              </a:rPr>
              <a:t>and debt-related transactions (DPI10)</a:t>
            </a:r>
          </a:p>
          <a:p>
            <a:pPr marL="0" indent="0" algn="ctr">
              <a:buNone/>
              <a:defRPr/>
            </a:pPr>
            <a:endParaRPr lang="en-US" b="1" i="0" cap="all" dirty="0">
              <a:solidFill>
                <a:srgbClr val="C00000"/>
              </a:solidFill>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19</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298AF6F1-1608-4CDD-9F7D-AF26523198F2}"/>
              </a:ext>
            </a:extLst>
          </p:cNvPr>
          <p:cNvSpPr txBox="1">
            <a:spLocks noChangeArrowheads="1"/>
          </p:cNvSpPr>
          <p:nvPr/>
        </p:nvSpPr>
        <p:spPr bwMode="auto">
          <a:xfrm>
            <a:off x="224752" y="2708919"/>
            <a:ext cx="8694496" cy="25202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536575" lvl="1" indent="-179388">
              <a:spcBef>
                <a:spcPts val="2400"/>
              </a:spcBef>
              <a:spcAft>
                <a:spcPts val="1200"/>
              </a:spcAft>
              <a:buClr>
                <a:srgbClr val="0F5494"/>
              </a:buClr>
              <a:buFont typeface="Wingdings" panose="05000000000000000000" pitchFamily="2" charset="2"/>
              <a:buChar char="§"/>
              <a:defRPr/>
            </a:pPr>
            <a:r>
              <a:rPr lang="en-GB" altLang="fr-FR" dirty="0">
                <a:sym typeface="Wingdings 2" panose="05020102010507070707" pitchFamily="18" charset="2"/>
              </a:rPr>
              <a:t>Availability and quality of document procedures </a:t>
            </a:r>
            <a:r>
              <a:rPr lang="en-GB" altLang="fr-FR" b="0" dirty="0">
                <a:sym typeface="Wingdings 2" panose="05020102010507070707" pitchFamily="18" charset="2"/>
              </a:rPr>
              <a:t>(approval and issuance of loan guarantees)</a:t>
            </a:r>
            <a:r>
              <a:rPr lang="en-GB" altLang="fr-FR" dirty="0">
                <a:sym typeface="Wingdings 2" panose="05020102010507070707" pitchFamily="18" charset="2"/>
              </a:rPr>
              <a:t>.</a:t>
            </a:r>
          </a:p>
          <a:p>
            <a:pPr marL="536575" lvl="1" indent="-179388">
              <a:spcBef>
                <a:spcPts val="2400"/>
              </a:spcBef>
              <a:spcAft>
                <a:spcPts val="1200"/>
              </a:spcAft>
              <a:buClr>
                <a:srgbClr val="0F5494"/>
              </a:buClr>
              <a:buFont typeface="Wingdings" panose="05000000000000000000" pitchFamily="2" charset="2"/>
              <a:buChar char="§"/>
              <a:defRPr/>
            </a:pPr>
            <a:r>
              <a:rPr lang="en-GB" altLang="fr-FR" dirty="0">
                <a:sym typeface="Wingdings 2" panose="05020102010507070707" pitchFamily="18" charset="2"/>
              </a:rPr>
              <a:t>Availability of quality of document </a:t>
            </a:r>
            <a:r>
              <a:rPr lang="en-GB" altLang="fr-FR" b="0" dirty="0">
                <a:sym typeface="Wingdings 2" panose="05020102010507070707" pitchFamily="18" charset="2"/>
              </a:rPr>
              <a:t>(procedures for on-lending of borrowed funds)</a:t>
            </a:r>
            <a:r>
              <a:rPr lang="en-GB" altLang="fr-FR" dirty="0">
                <a:sym typeface="Wingdings 2" panose="05020102010507070707" pitchFamily="18" charset="2"/>
              </a:rPr>
              <a:t>. </a:t>
            </a:r>
          </a:p>
          <a:p>
            <a:pPr marL="536575" lvl="1" indent="-179388">
              <a:spcBef>
                <a:spcPts val="2400"/>
              </a:spcBef>
              <a:spcAft>
                <a:spcPts val="1200"/>
              </a:spcAft>
              <a:buClr>
                <a:srgbClr val="0F5494"/>
              </a:buClr>
              <a:buFont typeface="Wingdings" panose="05000000000000000000" pitchFamily="2" charset="2"/>
              <a:buChar char="§"/>
              <a:defRPr/>
            </a:pPr>
            <a:r>
              <a:rPr lang="en-GB" altLang="fr-FR" dirty="0">
                <a:sym typeface="Wingdings 2" panose="05020102010507070707" pitchFamily="18" charset="2"/>
              </a:rPr>
              <a:t>Availability of a debt-management system </a:t>
            </a:r>
            <a:r>
              <a:rPr lang="en-GB" altLang="fr-FR" b="0" dirty="0">
                <a:sym typeface="Wingdings 2" panose="05020102010507070707" pitchFamily="18" charset="2"/>
              </a:rPr>
              <a:t>(example: procedure for the use of derivatives)</a:t>
            </a:r>
            <a:r>
              <a:rPr lang="en-GB" altLang="fr-FR" dirty="0">
                <a:sym typeface="Wingdings 2" panose="05020102010507070707" pitchFamily="18" charset="2"/>
              </a:rPr>
              <a:t>. </a:t>
            </a:r>
            <a:endParaRPr lang="en-GB" altLang="fr-FR" dirty="0"/>
          </a:p>
        </p:txBody>
      </p:sp>
    </p:spTree>
    <p:extLst>
      <p:ext uri="{BB962C8B-B14F-4D97-AF65-F5344CB8AC3E}">
        <p14:creationId xmlns:p14="http://schemas.microsoft.com/office/powerpoint/2010/main" val="326157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224752" y="1268760"/>
            <a:ext cx="8694496" cy="864096"/>
          </a:xfrm>
        </p:spPr>
        <p:txBody>
          <a:bodyPr/>
          <a:lstStyle/>
          <a:p>
            <a:pPr marL="0"/>
            <a:r>
              <a:rPr lang="en-US" altLang="fr-FR" sz="3200" cap="all" dirty="0">
                <a:latin typeface="+mn-lt"/>
              </a:rPr>
              <a:t>Outline</a:t>
            </a:r>
            <a:endParaRPr lang="fr-BE" sz="3200" cap="all" dirty="0">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2</a:t>
            </a:fld>
            <a:endParaRPr lang="en-GB" sz="1050" dirty="0">
              <a:solidFill>
                <a:schemeClr val="bg1"/>
              </a:solidFill>
              <a:latin typeface="+mn-lt"/>
            </a:endParaRPr>
          </a:p>
        </p:txBody>
      </p:sp>
      <p:sp>
        <p:nvSpPr>
          <p:cNvPr id="6" name="Rectangle 3">
            <a:extLst>
              <a:ext uri="{FF2B5EF4-FFF2-40B4-BE49-F238E27FC236}">
                <a16:creationId xmlns:a16="http://schemas.microsoft.com/office/drawing/2014/main" id="{5F91B18B-4F84-4C2F-B511-F5B4807F41F9}"/>
              </a:ext>
            </a:extLst>
          </p:cNvPr>
          <p:cNvSpPr txBox="1">
            <a:spLocks noChangeArrowheads="1"/>
          </p:cNvSpPr>
          <p:nvPr/>
        </p:nvSpPr>
        <p:spPr bwMode="auto">
          <a:xfrm>
            <a:off x="224752" y="2276872"/>
            <a:ext cx="8694496" cy="34563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457200" lvl="1" indent="-457200">
              <a:spcBef>
                <a:spcPts val="1200"/>
              </a:spcBef>
              <a:spcAft>
                <a:spcPts val="1200"/>
              </a:spcAft>
              <a:buClr>
                <a:srgbClr val="C00000"/>
              </a:buClr>
              <a:buFont typeface="+mj-lt"/>
              <a:buAutoNum type="arabicPeriod"/>
              <a:defRPr/>
            </a:pPr>
            <a:r>
              <a:rPr lang="en-US" altLang="fr-FR" sz="2400" cap="all" dirty="0">
                <a:solidFill>
                  <a:srgbClr val="C00000"/>
                </a:solidFill>
              </a:rPr>
              <a:t>Why a DeMPA and what is a DeMPA? </a:t>
            </a:r>
          </a:p>
          <a:p>
            <a:pPr marL="457200" lvl="1" indent="-457200">
              <a:spcBef>
                <a:spcPts val="1200"/>
              </a:spcBef>
              <a:spcAft>
                <a:spcPts val="1200"/>
              </a:spcAft>
              <a:buClr>
                <a:srgbClr val="004494"/>
              </a:buClr>
              <a:buFont typeface="+mj-lt"/>
              <a:buAutoNum type="arabicPeriod"/>
              <a:defRPr/>
            </a:pPr>
            <a:r>
              <a:rPr lang="en-US" altLang="fr-FR" sz="2400" dirty="0"/>
              <a:t>Structure of DeMPA</a:t>
            </a:r>
          </a:p>
          <a:p>
            <a:pPr marL="457200" lvl="1" indent="-457200">
              <a:spcBef>
                <a:spcPts val="1200"/>
              </a:spcBef>
              <a:spcAft>
                <a:spcPts val="1200"/>
              </a:spcAft>
              <a:buClr>
                <a:srgbClr val="004494"/>
              </a:buClr>
              <a:buFont typeface="+mj-lt"/>
              <a:buAutoNum type="arabicPeriod"/>
              <a:defRPr/>
            </a:pPr>
            <a:r>
              <a:rPr lang="en-US" altLang="fr-FR" sz="2400" dirty="0"/>
              <a:t>Debt performance indicators (DPI)</a:t>
            </a:r>
          </a:p>
          <a:p>
            <a:pPr marL="457200" lvl="1" indent="-457200">
              <a:spcBef>
                <a:spcPts val="1200"/>
              </a:spcBef>
              <a:spcAft>
                <a:spcPts val="1200"/>
              </a:spcAft>
              <a:buClr>
                <a:srgbClr val="004494"/>
              </a:buClr>
              <a:buFont typeface="+mj-lt"/>
              <a:buAutoNum type="arabicPeriod"/>
              <a:defRPr/>
            </a:pPr>
            <a:r>
              <a:rPr lang="en-US" altLang="fr-FR" sz="2400" dirty="0"/>
              <a:t>DeMPA indicators : examples</a:t>
            </a:r>
          </a:p>
        </p:txBody>
      </p:sp>
    </p:spTree>
    <p:extLst>
      <p:ext uri="{BB962C8B-B14F-4D97-AF65-F5344CB8AC3E}">
        <p14:creationId xmlns:p14="http://schemas.microsoft.com/office/powerpoint/2010/main" val="41897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412776"/>
            <a:ext cx="8694496" cy="792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lgn="ctr">
              <a:defRPr/>
            </a:pPr>
            <a:r>
              <a:rPr lang="en-US" b="1" i="0" cap="all" dirty="0">
                <a:solidFill>
                  <a:srgbClr val="C00000"/>
                </a:solidFill>
              </a:rPr>
              <a:t>Cash flow forecasting </a:t>
            </a:r>
            <a:br>
              <a:rPr lang="en-US" b="1" i="0" cap="all" dirty="0">
                <a:solidFill>
                  <a:srgbClr val="C00000"/>
                </a:solidFill>
              </a:rPr>
            </a:br>
            <a:r>
              <a:rPr lang="en-US" b="1" i="0" cap="all" dirty="0">
                <a:solidFill>
                  <a:srgbClr val="C00000"/>
                </a:solidFill>
              </a:rPr>
              <a:t>and cash balance management  (DPI11)</a:t>
            </a:r>
          </a:p>
          <a:p>
            <a:pPr marL="0" indent="0" algn="ctr">
              <a:buNone/>
              <a:defRPr/>
            </a:pPr>
            <a:endParaRPr lang="en-GB" b="1" i="0" cap="all" dirty="0">
              <a:solidFill>
                <a:srgbClr val="C00000"/>
              </a:solidFill>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20</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298AF6F1-1608-4CDD-9F7D-AF26523198F2}"/>
              </a:ext>
            </a:extLst>
          </p:cNvPr>
          <p:cNvSpPr txBox="1">
            <a:spLocks noChangeArrowheads="1"/>
          </p:cNvSpPr>
          <p:nvPr/>
        </p:nvSpPr>
        <p:spPr bwMode="auto">
          <a:xfrm>
            <a:off x="224752" y="2492896"/>
            <a:ext cx="8694496" cy="19442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300"/>
              </a:spcAft>
              <a:buClr>
                <a:srgbClr val="0F5494"/>
              </a:buClr>
              <a:buFont typeface="Wingdings" panose="05000000000000000000" pitchFamily="2" charset="2"/>
              <a:buChar char="q"/>
              <a:defRPr/>
            </a:pPr>
            <a:r>
              <a:rPr lang="en-GB" b="1" i="0" dirty="0">
                <a:sym typeface="Wingdings" panose="05000000000000000000" pitchFamily="2" charset="2"/>
              </a:rPr>
              <a:t>Cash flow forecasting : usually </a:t>
            </a:r>
            <a:r>
              <a:rPr lang="en-US" b="1" i="0" dirty="0"/>
              <a:t>the responsibility of the Treasury unit. </a:t>
            </a:r>
          </a:p>
          <a:p>
            <a:pPr marL="536575" lvl="1" indent="-179388">
              <a:spcBef>
                <a:spcPts val="600"/>
              </a:spcBef>
              <a:spcAft>
                <a:spcPts val="300"/>
              </a:spcAft>
              <a:buClr>
                <a:srgbClr val="0F5494"/>
              </a:buClr>
              <a:buFont typeface="Wingdings" panose="05000000000000000000" pitchFamily="2" charset="2"/>
              <a:buChar char="§"/>
              <a:tabLst>
                <a:tab pos="985838" algn="l"/>
              </a:tabLst>
              <a:defRPr/>
            </a:pPr>
            <a:r>
              <a:rPr lang="en-US" sz="1600" dirty="0"/>
              <a:t>Effectiveness of forecasting the aggregate level of cash balances in gvt bank accounts. </a:t>
            </a:r>
          </a:p>
        </p:txBody>
      </p:sp>
      <p:sp>
        <p:nvSpPr>
          <p:cNvPr id="10" name="Rectangle 3">
            <a:extLst>
              <a:ext uri="{FF2B5EF4-FFF2-40B4-BE49-F238E27FC236}">
                <a16:creationId xmlns:a16="http://schemas.microsoft.com/office/drawing/2014/main" id="{FC386F9D-C9EB-4CF1-A05C-C810DBE7026B}"/>
              </a:ext>
            </a:extLst>
          </p:cNvPr>
          <p:cNvSpPr txBox="1">
            <a:spLocks noChangeArrowheads="1"/>
          </p:cNvSpPr>
          <p:nvPr/>
        </p:nvSpPr>
        <p:spPr bwMode="auto">
          <a:xfrm>
            <a:off x="224752" y="4149080"/>
            <a:ext cx="8694496" cy="2282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300"/>
              </a:spcAft>
              <a:buClr>
                <a:srgbClr val="0F5494"/>
              </a:buClr>
              <a:buFont typeface="Wingdings" panose="05000000000000000000" pitchFamily="2" charset="2"/>
              <a:buChar char="q"/>
              <a:defRPr/>
            </a:pPr>
            <a:r>
              <a:rPr lang="en-GB" b="1" i="0" dirty="0">
                <a:sym typeface="Wingdings" panose="05000000000000000000" pitchFamily="2" charset="2"/>
              </a:rPr>
              <a:t>Cash flow forecasting : usually </a:t>
            </a:r>
            <a:r>
              <a:rPr lang="en-US" b="1" i="0" dirty="0"/>
              <a:t>the responsibility of the Treasury unit or Debt Management. </a:t>
            </a:r>
          </a:p>
          <a:p>
            <a:pPr marL="536575" lvl="1" indent="-179388">
              <a:spcBef>
                <a:spcPts val="600"/>
              </a:spcBef>
              <a:spcAft>
                <a:spcPts val="300"/>
              </a:spcAft>
              <a:buClr>
                <a:srgbClr val="0F5494"/>
              </a:buClr>
              <a:buFont typeface="Wingdings" panose="05000000000000000000" pitchFamily="2" charset="2"/>
              <a:buChar char="§"/>
              <a:tabLst>
                <a:tab pos="985838" algn="l"/>
              </a:tabLst>
              <a:defRPr/>
            </a:pPr>
            <a:r>
              <a:rPr lang="en-US" sz="1600" dirty="0"/>
              <a:t>Decision of an appropriate cash balance </a:t>
            </a:r>
            <a:r>
              <a:rPr lang="en-US" sz="1600" b="0" dirty="0"/>
              <a:t>(liquidity buffer) </a:t>
            </a:r>
            <a:r>
              <a:rPr lang="en-US" sz="1600" dirty="0"/>
              <a:t>and effectiveness of managing this cash balance in gvt bank accounts </a:t>
            </a:r>
            <a:r>
              <a:rPr lang="en-US" sz="1600" b="0" dirty="0"/>
              <a:t>(including the integration with any domestic debt borrowing program, if required)</a:t>
            </a:r>
            <a:r>
              <a:rPr lang="en-US" sz="1600" dirty="0"/>
              <a:t>.</a:t>
            </a:r>
          </a:p>
        </p:txBody>
      </p:sp>
    </p:spTree>
    <p:extLst>
      <p:ext uri="{BB962C8B-B14F-4D97-AF65-F5344CB8AC3E}">
        <p14:creationId xmlns:p14="http://schemas.microsoft.com/office/powerpoint/2010/main" val="3343893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412776"/>
            <a:ext cx="8694496" cy="5040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lgn="ctr">
              <a:defRPr/>
            </a:pPr>
            <a:r>
              <a:rPr lang="en-US" b="1" i="0" cap="all" dirty="0">
                <a:solidFill>
                  <a:srgbClr val="C00000"/>
                </a:solidFill>
              </a:rPr>
              <a:t>Debt recording and operational risk</a:t>
            </a:r>
          </a:p>
          <a:p>
            <a:pPr marL="0" indent="0" algn="ctr">
              <a:buNone/>
              <a:defRPr/>
            </a:pPr>
            <a:endParaRPr lang="en-GB" b="1" i="0" cap="all" dirty="0">
              <a:solidFill>
                <a:srgbClr val="C00000"/>
              </a:solidFill>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21</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298AF6F1-1608-4CDD-9F7D-AF26523198F2}"/>
              </a:ext>
            </a:extLst>
          </p:cNvPr>
          <p:cNvSpPr txBox="1">
            <a:spLocks noChangeArrowheads="1"/>
          </p:cNvSpPr>
          <p:nvPr/>
        </p:nvSpPr>
        <p:spPr bwMode="auto">
          <a:xfrm>
            <a:off x="224752" y="2204864"/>
            <a:ext cx="8694496" cy="5040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300"/>
              </a:spcAft>
              <a:buClr>
                <a:srgbClr val="0F5494"/>
              </a:buClr>
              <a:buFont typeface="Wingdings" panose="05000000000000000000" pitchFamily="2" charset="2"/>
              <a:buChar char="q"/>
              <a:defRPr/>
            </a:pPr>
            <a:r>
              <a:rPr lang="en-GB" b="1" i="0" dirty="0"/>
              <a:t>Debt administration and data security (DPI12). </a:t>
            </a:r>
          </a:p>
        </p:txBody>
      </p:sp>
      <p:sp>
        <p:nvSpPr>
          <p:cNvPr id="10" name="Rectangle 3">
            <a:extLst>
              <a:ext uri="{FF2B5EF4-FFF2-40B4-BE49-F238E27FC236}">
                <a16:creationId xmlns:a16="http://schemas.microsoft.com/office/drawing/2014/main" id="{FC386F9D-C9EB-4CF1-A05C-C810DBE7026B}"/>
              </a:ext>
            </a:extLst>
          </p:cNvPr>
          <p:cNvSpPr txBox="1">
            <a:spLocks noChangeArrowheads="1"/>
          </p:cNvSpPr>
          <p:nvPr/>
        </p:nvSpPr>
        <p:spPr bwMode="auto">
          <a:xfrm>
            <a:off x="224752" y="3933056"/>
            <a:ext cx="8694496" cy="2282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300"/>
              </a:spcAft>
              <a:buClr>
                <a:srgbClr val="0F5494"/>
              </a:buClr>
              <a:buFont typeface="Wingdings" panose="05000000000000000000" pitchFamily="2" charset="2"/>
              <a:buChar char="q"/>
              <a:defRPr/>
            </a:pPr>
            <a:r>
              <a:rPr lang="en-GB" b="1" i="0" dirty="0"/>
              <a:t>Debt records(DPI14). </a:t>
            </a:r>
          </a:p>
          <a:p>
            <a:pPr marL="536575" lvl="1" indent="-179388">
              <a:spcBef>
                <a:spcPts val="600"/>
              </a:spcBef>
              <a:spcAft>
                <a:spcPts val="300"/>
              </a:spcAft>
              <a:buClr>
                <a:srgbClr val="0F5494"/>
              </a:buClr>
              <a:buFont typeface="Wingdings" panose="05000000000000000000" pitchFamily="2" charset="2"/>
              <a:buChar char="§"/>
              <a:tabLst>
                <a:tab pos="985838" algn="l"/>
              </a:tabLst>
              <a:defRPr/>
            </a:pPr>
            <a:r>
              <a:rPr lang="en-GB" sz="1600" dirty="0">
                <a:sym typeface="Wingdings 2" panose="05020102010507070707" pitchFamily="18" charset="2"/>
              </a:rPr>
              <a:t>Record all holders of Gvt securities, loan guarantee, debt relief. </a:t>
            </a:r>
          </a:p>
          <a:p>
            <a:pPr marL="536575" lvl="1" indent="-179388">
              <a:spcBef>
                <a:spcPts val="600"/>
              </a:spcBef>
              <a:spcAft>
                <a:spcPts val="300"/>
              </a:spcAft>
              <a:buClr>
                <a:srgbClr val="0F5494"/>
              </a:buClr>
              <a:buFont typeface="Wingdings" panose="05000000000000000000" pitchFamily="2" charset="2"/>
              <a:buChar char="§"/>
              <a:tabLst>
                <a:tab pos="985838" algn="l"/>
              </a:tabLst>
              <a:defRPr/>
            </a:pPr>
            <a:r>
              <a:rPr lang="en-GB" sz="1600" dirty="0">
                <a:sym typeface="Wingdings 2" panose="05020102010507070707" pitchFamily="18" charset="2"/>
              </a:rPr>
              <a:t>Avoid : miscalculation of payments / loss of public &amp; investors' confidence. </a:t>
            </a:r>
          </a:p>
          <a:p>
            <a:pPr marL="536575" lvl="1" indent="-179388">
              <a:spcBef>
                <a:spcPts val="600"/>
              </a:spcBef>
              <a:spcAft>
                <a:spcPts val="300"/>
              </a:spcAft>
              <a:buClr>
                <a:srgbClr val="0F5494"/>
              </a:buClr>
              <a:buFont typeface="Wingdings" panose="05000000000000000000" pitchFamily="2" charset="2"/>
              <a:buChar char="§"/>
              <a:tabLst>
                <a:tab pos="985838" algn="l"/>
              </a:tabLst>
              <a:defRPr/>
            </a:pPr>
            <a:r>
              <a:rPr lang="en-GB" sz="1600" dirty="0">
                <a:sym typeface="Wingdings 2" panose="05020102010507070707" pitchFamily="18" charset="2"/>
              </a:rPr>
              <a:t>Needed : debt database, domestic security registry system, debt statistical bulletin. </a:t>
            </a:r>
          </a:p>
        </p:txBody>
      </p:sp>
      <p:sp>
        <p:nvSpPr>
          <p:cNvPr id="9" name="Rectangle 3">
            <a:extLst>
              <a:ext uri="{FF2B5EF4-FFF2-40B4-BE49-F238E27FC236}">
                <a16:creationId xmlns:a16="http://schemas.microsoft.com/office/drawing/2014/main" id="{4064C505-5F78-48E7-9329-C2F15BC7F3CE}"/>
              </a:ext>
            </a:extLst>
          </p:cNvPr>
          <p:cNvSpPr txBox="1">
            <a:spLocks noChangeArrowheads="1"/>
          </p:cNvSpPr>
          <p:nvPr/>
        </p:nvSpPr>
        <p:spPr bwMode="auto">
          <a:xfrm>
            <a:off x="224311" y="2924944"/>
            <a:ext cx="8694496" cy="9087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300"/>
              </a:spcAft>
              <a:buClr>
                <a:srgbClr val="0F5494"/>
              </a:buClr>
              <a:buFont typeface="Wingdings" panose="05000000000000000000" pitchFamily="2" charset="2"/>
              <a:buChar char="q"/>
              <a:defRPr/>
            </a:pPr>
            <a:r>
              <a:rPr lang="en-GB" b="1" i="0" dirty="0"/>
              <a:t>Segregation of duties, staff capacity and business continuity (DPI13). </a:t>
            </a:r>
          </a:p>
        </p:txBody>
      </p:sp>
    </p:spTree>
    <p:extLst>
      <p:ext uri="{BB962C8B-B14F-4D97-AF65-F5344CB8AC3E}">
        <p14:creationId xmlns:p14="http://schemas.microsoft.com/office/powerpoint/2010/main" val="365128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340768"/>
            <a:ext cx="8694496" cy="869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lgn="ctr">
              <a:defRPr/>
            </a:pPr>
            <a:r>
              <a:rPr lang="en-US" altLang="fr-FR" b="1" i="0" dirty="0"/>
              <a:t>Examples of incidences </a:t>
            </a:r>
            <a:br>
              <a:rPr lang="en-US" altLang="fr-FR" b="1" i="0" dirty="0"/>
            </a:br>
            <a:r>
              <a:rPr lang="en-US" altLang="fr-FR" b="1" i="0" dirty="0"/>
              <a:t>if DPI12, DPI13, DPI14 not met </a:t>
            </a:r>
            <a:endParaRPr lang="en-GB" b="1" i="0" dirty="0"/>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22</a:t>
            </a:fld>
            <a:endParaRPr lang="en-GB" sz="1050" dirty="0">
              <a:solidFill>
                <a:schemeClr val="bg1"/>
              </a:solidFill>
              <a:latin typeface="+mn-lt"/>
            </a:endParaRPr>
          </a:p>
        </p:txBody>
      </p:sp>
      <p:pic>
        <p:nvPicPr>
          <p:cNvPr id="11" name="Espace réservé du contenu 3">
            <a:extLst>
              <a:ext uri="{FF2B5EF4-FFF2-40B4-BE49-F238E27FC236}">
                <a16:creationId xmlns:a16="http://schemas.microsoft.com/office/drawing/2014/main" id="{492438AD-7161-4E79-8695-4026D6D15F96}"/>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862"/>
          <a:stretch/>
        </p:blipFill>
        <p:spPr>
          <a:xfrm>
            <a:off x="309972" y="2315918"/>
            <a:ext cx="8524056" cy="3960440"/>
          </a:xfrm>
          <a:ln>
            <a:solidFill>
              <a:srgbClr val="0F5494"/>
            </a:solidFill>
          </a:ln>
          <a:effectLst>
            <a:outerShdw dist="63500" dir="2700000" algn="tl" rotWithShape="0">
              <a:prstClr val="black">
                <a:alpha val="40000"/>
              </a:prstClr>
            </a:outerShdw>
          </a:effectLst>
        </p:spPr>
      </p:pic>
    </p:spTree>
    <p:extLst>
      <p:ext uri="{BB962C8B-B14F-4D97-AF65-F5344CB8AC3E}">
        <p14:creationId xmlns:p14="http://schemas.microsoft.com/office/powerpoint/2010/main" val="339636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23</a:t>
            </a:fld>
            <a:endParaRPr lang="en-GB" sz="1050" dirty="0">
              <a:solidFill>
                <a:schemeClr val="bg1"/>
              </a:solidFill>
              <a:latin typeface="+mn-lt"/>
            </a:endParaRPr>
          </a:p>
        </p:txBody>
      </p:sp>
      <p:pic>
        <p:nvPicPr>
          <p:cNvPr id="9" name="Espace réservé du contenu 3">
            <a:extLst>
              <a:ext uri="{FF2B5EF4-FFF2-40B4-BE49-F238E27FC236}">
                <a16:creationId xmlns:a16="http://schemas.microsoft.com/office/drawing/2014/main" id="{14AEC131-83CA-4D21-841D-2F694343DF7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099" r="3630" b="3540"/>
          <a:stretch/>
        </p:blipFill>
        <p:spPr>
          <a:xfrm>
            <a:off x="486000" y="1384746"/>
            <a:ext cx="8172000" cy="5162770"/>
          </a:xfrm>
          <a:ln>
            <a:solidFill>
              <a:srgbClr val="0F5494"/>
            </a:solidFill>
          </a:ln>
          <a:effectLst>
            <a:outerShdw dist="63500" dir="2700000" algn="tl" rotWithShape="0">
              <a:prstClr val="black">
                <a:alpha val="40000"/>
              </a:prstClr>
            </a:outerShdw>
          </a:effectLst>
        </p:spPr>
      </p:pic>
    </p:spTree>
    <p:extLst>
      <p:ext uri="{BB962C8B-B14F-4D97-AF65-F5344CB8AC3E}">
        <p14:creationId xmlns:p14="http://schemas.microsoft.com/office/powerpoint/2010/main" val="363223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224752" y="1268760"/>
            <a:ext cx="8694496" cy="864096"/>
          </a:xfrm>
        </p:spPr>
        <p:txBody>
          <a:bodyPr/>
          <a:lstStyle/>
          <a:p>
            <a:pPr marL="0"/>
            <a:r>
              <a:rPr lang="en-US" altLang="fr-FR" sz="3200" cap="all" dirty="0">
                <a:latin typeface="+mn-lt"/>
              </a:rPr>
              <a:t>Outline</a:t>
            </a:r>
            <a:endParaRPr lang="fr-BE" sz="3200" cap="all" dirty="0">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24</a:t>
            </a:fld>
            <a:endParaRPr lang="en-GB" sz="1050" dirty="0">
              <a:solidFill>
                <a:schemeClr val="bg1"/>
              </a:solidFill>
              <a:latin typeface="+mn-lt"/>
            </a:endParaRPr>
          </a:p>
        </p:txBody>
      </p:sp>
      <p:sp>
        <p:nvSpPr>
          <p:cNvPr id="6" name="Rectangle 3">
            <a:extLst>
              <a:ext uri="{FF2B5EF4-FFF2-40B4-BE49-F238E27FC236}">
                <a16:creationId xmlns:a16="http://schemas.microsoft.com/office/drawing/2014/main" id="{5F91B18B-4F84-4C2F-B511-F5B4807F41F9}"/>
              </a:ext>
            </a:extLst>
          </p:cNvPr>
          <p:cNvSpPr txBox="1">
            <a:spLocks noChangeArrowheads="1"/>
          </p:cNvSpPr>
          <p:nvPr/>
        </p:nvSpPr>
        <p:spPr bwMode="auto">
          <a:xfrm>
            <a:off x="224752" y="2276872"/>
            <a:ext cx="8694496" cy="34563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457200" lvl="1" indent="-457200">
              <a:spcBef>
                <a:spcPts val="1200"/>
              </a:spcBef>
              <a:spcAft>
                <a:spcPts val="1200"/>
              </a:spcAft>
              <a:buClr>
                <a:srgbClr val="004494"/>
              </a:buClr>
              <a:buFont typeface="+mj-lt"/>
              <a:buAutoNum type="arabicPeriod"/>
              <a:defRPr/>
            </a:pPr>
            <a:r>
              <a:rPr lang="en-US" altLang="fr-FR" sz="2400" dirty="0"/>
              <a:t>Why a DeMPA and what is a DeMPA? </a:t>
            </a:r>
          </a:p>
          <a:p>
            <a:pPr marL="457200" lvl="1" indent="-457200">
              <a:spcBef>
                <a:spcPts val="1200"/>
              </a:spcBef>
              <a:spcAft>
                <a:spcPts val="1200"/>
              </a:spcAft>
              <a:buClr>
                <a:srgbClr val="004494"/>
              </a:buClr>
              <a:buFont typeface="+mj-lt"/>
              <a:buAutoNum type="arabicPeriod"/>
              <a:defRPr/>
            </a:pPr>
            <a:r>
              <a:rPr lang="en-US" altLang="fr-FR" sz="2400" dirty="0"/>
              <a:t>Structure of DeMPA</a:t>
            </a:r>
          </a:p>
          <a:p>
            <a:pPr marL="457200" lvl="1" indent="-457200">
              <a:spcBef>
                <a:spcPts val="1200"/>
              </a:spcBef>
              <a:spcAft>
                <a:spcPts val="1200"/>
              </a:spcAft>
              <a:buClr>
                <a:srgbClr val="004494"/>
              </a:buClr>
              <a:buFont typeface="+mj-lt"/>
              <a:buAutoNum type="arabicPeriod"/>
              <a:defRPr/>
            </a:pPr>
            <a:r>
              <a:rPr lang="en-US" altLang="fr-FR" sz="2400" dirty="0"/>
              <a:t>Debt performance indicators (DPI)</a:t>
            </a:r>
          </a:p>
          <a:p>
            <a:pPr marL="457200" lvl="1" indent="-457200">
              <a:spcBef>
                <a:spcPts val="1200"/>
              </a:spcBef>
              <a:spcAft>
                <a:spcPts val="1200"/>
              </a:spcAft>
              <a:buClr>
                <a:srgbClr val="C00000"/>
              </a:buClr>
              <a:buFont typeface="+mj-lt"/>
              <a:buAutoNum type="arabicPeriod"/>
              <a:defRPr/>
            </a:pPr>
            <a:r>
              <a:rPr lang="en-US" altLang="fr-FR" sz="2400" cap="all" dirty="0">
                <a:solidFill>
                  <a:srgbClr val="C00000"/>
                </a:solidFill>
              </a:rPr>
              <a:t>DeMPA indicators : examples</a:t>
            </a:r>
          </a:p>
        </p:txBody>
      </p:sp>
    </p:spTree>
    <p:extLst>
      <p:ext uri="{BB962C8B-B14F-4D97-AF65-F5344CB8AC3E}">
        <p14:creationId xmlns:p14="http://schemas.microsoft.com/office/powerpoint/2010/main" val="2212313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25</a:t>
            </a:fld>
            <a:endParaRPr lang="en-GB" sz="1050" dirty="0">
              <a:solidFill>
                <a:schemeClr val="bg1"/>
              </a:solidFill>
              <a:latin typeface="+mn-lt"/>
            </a:endParaRPr>
          </a:p>
        </p:txBody>
      </p:sp>
      <p:pic>
        <p:nvPicPr>
          <p:cNvPr id="8" name="Espace réservé du contenu 1">
            <a:extLst>
              <a:ext uri="{FF2B5EF4-FFF2-40B4-BE49-F238E27FC236}">
                <a16:creationId xmlns:a16="http://schemas.microsoft.com/office/drawing/2014/main" id="{C3766B73-C1CE-4614-A75C-5E444B3E7A11}"/>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805" b="1033"/>
          <a:stretch/>
        </p:blipFill>
        <p:spPr>
          <a:xfrm>
            <a:off x="1386000" y="1300839"/>
            <a:ext cx="6372000" cy="5296513"/>
          </a:xfrm>
          <a:ln>
            <a:solidFill>
              <a:srgbClr val="0F5494"/>
            </a:solidFill>
          </a:ln>
          <a:effectLst>
            <a:outerShdw dist="63500" dir="2700000" algn="tl" rotWithShape="0">
              <a:prstClr val="black">
                <a:alpha val="40000"/>
              </a:prstClr>
            </a:outerShdw>
          </a:effectLst>
        </p:spPr>
      </p:pic>
    </p:spTree>
    <p:extLst>
      <p:ext uri="{BB962C8B-B14F-4D97-AF65-F5344CB8AC3E}">
        <p14:creationId xmlns:p14="http://schemas.microsoft.com/office/powerpoint/2010/main" val="116424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26</a:t>
            </a:fld>
            <a:endParaRPr lang="en-GB" sz="1050" dirty="0">
              <a:solidFill>
                <a:schemeClr val="bg1"/>
              </a:solidFill>
              <a:latin typeface="+mn-lt"/>
            </a:endParaRPr>
          </a:p>
        </p:txBody>
      </p:sp>
      <p:pic>
        <p:nvPicPr>
          <p:cNvPr id="7" name="Espace réservé du contenu 3">
            <a:extLst>
              <a:ext uri="{FF2B5EF4-FFF2-40B4-BE49-F238E27FC236}">
                <a16:creationId xmlns:a16="http://schemas.microsoft.com/office/drawing/2014/main" id="{2C69D555-4F3A-408A-AC5D-0014B9C71CE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865" t="2561" r="1901" b="2566"/>
          <a:stretch/>
        </p:blipFill>
        <p:spPr>
          <a:xfrm>
            <a:off x="1044000" y="1340768"/>
            <a:ext cx="7056000" cy="5221440"/>
          </a:xfrm>
          <a:ln>
            <a:solidFill>
              <a:srgbClr val="0F5494"/>
            </a:solidFill>
          </a:ln>
          <a:effectLst>
            <a:outerShdw dist="63500" dir="2700000" algn="tl" rotWithShape="0">
              <a:prstClr val="black">
                <a:alpha val="40000"/>
              </a:prstClr>
            </a:outerShdw>
          </a:effectLst>
        </p:spPr>
      </p:pic>
    </p:spTree>
    <p:extLst>
      <p:ext uri="{BB962C8B-B14F-4D97-AF65-F5344CB8AC3E}">
        <p14:creationId xmlns:p14="http://schemas.microsoft.com/office/powerpoint/2010/main" val="363374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268760"/>
            <a:ext cx="8694496" cy="5040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None/>
              <a:defRPr/>
            </a:pPr>
            <a:r>
              <a:rPr lang="en-US" sz="1800" b="1" i="0" cap="all" dirty="0">
                <a:solidFill>
                  <a:srgbClr val="C00000"/>
                </a:solidFill>
              </a:rPr>
              <a:t>Example of hidden debt: Mozambique</a:t>
            </a:r>
            <a:endParaRPr lang="en-GB" sz="1800" b="1" i="0" cap="all" dirty="0">
              <a:solidFill>
                <a:srgbClr val="C00000"/>
              </a:solidFill>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27</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298AF6F1-1608-4CDD-9F7D-AF26523198F2}"/>
              </a:ext>
            </a:extLst>
          </p:cNvPr>
          <p:cNvSpPr txBox="1">
            <a:spLocks noChangeArrowheads="1"/>
          </p:cNvSpPr>
          <p:nvPr/>
        </p:nvSpPr>
        <p:spPr bwMode="auto">
          <a:xfrm>
            <a:off x="224752" y="1700808"/>
            <a:ext cx="8694496" cy="11521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300"/>
              </a:spcBef>
              <a:spcAft>
                <a:spcPts val="0"/>
              </a:spcAft>
              <a:buClr>
                <a:srgbClr val="0F5494"/>
              </a:buClr>
              <a:buFont typeface="Wingdings" panose="05000000000000000000" pitchFamily="2" charset="2"/>
              <a:buChar char="q"/>
              <a:defRPr/>
            </a:pPr>
            <a:r>
              <a:rPr lang="en-GB" sz="1800" b="1" i="0" dirty="0"/>
              <a:t>Debt crisis in Mozambique</a:t>
            </a:r>
          </a:p>
          <a:p>
            <a:pPr marL="536575" lvl="1" indent="-179388">
              <a:spcBef>
                <a:spcPts val="300"/>
              </a:spcBef>
              <a:spcAft>
                <a:spcPts val="0"/>
              </a:spcAft>
              <a:buClr>
                <a:srgbClr val="0F5494"/>
              </a:buClr>
              <a:buFont typeface="Wingdings" panose="05000000000000000000" pitchFamily="2" charset="2"/>
              <a:buChar char="§"/>
              <a:tabLst>
                <a:tab pos="985838" algn="l"/>
              </a:tabLst>
              <a:defRPr/>
            </a:pPr>
            <a:r>
              <a:rPr lang="en-GB" sz="1600" b="0" dirty="0">
                <a:sym typeface="Wingdings 2" panose="05020102010507070707" pitchFamily="18" charset="2"/>
              </a:rPr>
              <a:t>January 2017 : Mozambique ceased paying back its debt  </a:t>
            </a:r>
            <a:br>
              <a:rPr lang="en-GB" sz="1600" b="0" dirty="0">
                <a:sym typeface="Wingdings 2" panose="05020102010507070707" pitchFamily="18" charset="2"/>
              </a:rPr>
            </a:br>
            <a:r>
              <a:rPr lang="en-GB" sz="1600" b="0" dirty="0">
                <a:sym typeface="Wingdings 2" panose="05020102010507070707" pitchFamily="18" charset="2"/>
              </a:rPr>
              <a:t>&gt; C</a:t>
            </a:r>
            <a:r>
              <a:rPr lang="en-GB" sz="1600" b="0" dirty="0">
                <a:sym typeface="Wingdings" panose="05000000000000000000" pitchFamily="2" charset="2"/>
              </a:rPr>
              <a:t>onsidered insolvent. </a:t>
            </a:r>
          </a:p>
        </p:txBody>
      </p:sp>
      <p:pic>
        <p:nvPicPr>
          <p:cNvPr id="9" name="Image 4" descr="Une image contenant carte&#10;&#10;Description générée automatiquement">
            <a:extLst>
              <a:ext uri="{FF2B5EF4-FFF2-40B4-BE49-F238E27FC236}">
                <a16:creationId xmlns:a16="http://schemas.microsoft.com/office/drawing/2014/main" id="{FEF7B54F-94F5-407E-BD70-50EF2A036ED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1" t="2536" r="1401" b="1527"/>
          <a:stretch/>
        </p:blipFill>
        <p:spPr bwMode="auto">
          <a:xfrm>
            <a:off x="1097058" y="2636912"/>
            <a:ext cx="6949884" cy="3861048"/>
          </a:xfrm>
          <a:prstGeom prst="rect">
            <a:avLst/>
          </a:prstGeom>
          <a:noFill/>
          <a:ln w="9525">
            <a:solidFill>
              <a:srgbClr val="000000"/>
            </a:solidFill>
            <a:miter lim="800000"/>
            <a:headEnd/>
            <a:tailEnd/>
          </a:ln>
          <a:effectLst>
            <a:outerShdw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71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340768"/>
            <a:ext cx="8694496" cy="7200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defRPr/>
            </a:pPr>
            <a:r>
              <a:rPr lang="en-US" sz="2000" b="1" i="0" cap="all" dirty="0">
                <a:solidFill>
                  <a:srgbClr val="C00000"/>
                </a:solidFill>
              </a:rPr>
              <a:t>Mozambique: </a:t>
            </a:r>
            <a:br>
              <a:rPr lang="en-US" sz="2000" b="1" i="0" cap="all" dirty="0">
                <a:solidFill>
                  <a:srgbClr val="C00000"/>
                </a:solidFill>
              </a:rPr>
            </a:br>
            <a:r>
              <a:rPr lang="en-US" sz="2000" b="1" i="0" cap="all" dirty="0">
                <a:solidFill>
                  <a:srgbClr val="C00000"/>
                </a:solidFill>
              </a:rPr>
              <a:t>unreported and/or mis-reported loans</a:t>
            </a:r>
            <a:endParaRPr lang="en-GB" sz="2000" b="1" i="0" cap="all" dirty="0">
              <a:solidFill>
                <a:srgbClr val="C00000"/>
              </a:solidFill>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28</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298AF6F1-1608-4CDD-9F7D-AF26523198F2}"/>
              </a:ext>
            </a:extLst>
          </p:cNvPr>
          <p:cNvSpPr txBox="1">
            <a:spLocks noChangeArrowheads="1"/>
          </p:cNvSpPr>
          <p:nvPr/>
        </p:nvSpPr>
        <p:spPr bwMode="auto">
          <a:xfrm>
            <a:off x="224752" y="2204864"/>
            <a:ext cx="8694496" cy="19442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0"/>
              </a:spcAft>
              <a:buClr>
                <a:srgbClr val="0F5494"/>
              </a:buClr>
              <a:buFont typeface="Wingdings" panose="05000000000000000000" pitchFamily="2" charset="2"/>
              <a:buChar char="q"/>
              <a:defRPr/>
            </a:pPr>
            <a:r>
              <a:rPr lang="en-GB" b="1" i="0" dirty="0">
                <a:sym typeface="Wingdings" panose="05000000000000000000" pitchFamily="2" charset="2"/>
              </a:rPr>
              <a:t>Loans</a:t>
            </a:r>
            <a:endParaRPr lang="en-GB" b="1" i="0" dirty="0"/>
          </a:p>
          <a:p>
            <a:pPr marL="536575" lvl="1" indent="-179388">
              <a:spcBef>
                <a:spcPts val="600"/>
              </a:spcBef>
              <a:spcAft>
                <a:spcPts val="0"/>
              </a:spcAft>
              <a:buClr>
                <a:srgbClr val="0F5494"/>
              </a:buClr>
              <a:buFont typeface="Wingdings" panose="05000000000000000000" pitchFamily="2" charset="2"/>
              <a:buChar char="§"/>
              <a:defRPr/>
            </a:pPr>
            <a:r>
              <a:rPr lang="en-GB" sz="1600" dirty="0">
                <a:sym typeface="Wingdings 2" panose="05020102010507070707" pitchFamily="18" charset="2"/>
              </a:rPr>
              <a:t>2013 &amp; 2014 : $1.15 bn + $ 850 </a:t>
            </a:r>
            <a:r>
              <a:rPr lang="en-GB" sz="1600" dirty="0" err="1">
                <a:sym typeface="Wingdings 2" panose="05020102010507070707" pitchFamily="18" charset="2"/>
              </a:rPr>
              <a:t>mn</a:t>
            </a:r>
            <a:r>
              <a:rPr lang="en-GB" sz="1600" dirty="0">
                <a:sym typeface="Wingdings 2" panose="05020102010507070707" pitchFamily="18" charset="2"/>
              </a:rPr>
              <a:t>. Credit Suisse + VTB </a:t>
            </a:r>
            <a:r>
              <a:rPr lang="en-GB" sz="1600" b="0" dirty="0">
                <a:sym typeface="Wingdings 2" panose="05020102010507070707" pitchFamily="18" charset="2"/>
              </a:rPr>
              <a:t>(Russian lender) </a:t>
            </a:r>
            <a:r>
              <a:rPr lang="en-GB" sz="1600" dirty="0">
                <a:sym typeface="Wingdings 2" panose="05020102010507070707" pitchFamily="18" charset="2"/>
              </a:rPr>
              <a:t>lent to 3 SOEs for the purchase of naval equipment and fishing fleet. </a:t>
            </a:r>
          </a:p>
          <a:p>
            <a:pPr marL="536575" lvl="1" indent="-179388">
              <a:spcBef>
                <a:spcPts val="600"/>
              </a:spcBef>
              <a:spcAft>
                <a:spcPts val="0"/>
              </a:spcAft>
              <a:buClr>
                <a:srgbClr val="0F5494"/>
              </a:buClr>
              <a:buFont typeface="Wingdings" panose="05000000000000000000" pitchFamily="2" charset="2"/>
              <a:buChar char="§"/>
              <a:defRPr/>
            </a:pPr>
            <a:r>
              <a:rPr lang="en-GB" sz="1600" dirty="0">
                <a:sym typeface="Wingdings 2" panose="05020102010507070707" pitchFamily="18" charset="2"/>
              </a:rPr>
              <a:t>6 bilateral loans </a:t>
            </a:r>
            <a:r>
              <a:rPr lang="en-GB" sz="1600" b="0" dirty="0">
                <a:sym typeface="Wingdings 2" panose="05020102010507070707" pitchFamily="18" charset="2"/>
              </a:rPr>
              <a:t>($ 334 million)</a:t>
            </a:r>
            <a:r>
              <a:rPr lang="en-GB" sz="1600" dirty="0">
                <a:sym typeface="Wingdings 2" panose="05020102010507070707" pitchFamily="18" charset="2"/>
              </a:rPr>
              <a:t>. </a:t>
            </a:r>
          </a:p>
          <a:p>
            <a:pPr marL="536575" lvl="1" indent="-179388">
              <a:spcBef>
                <a:spcPts val="600"/>
              </a:spcBef>
              <a:spcAft>
                <a:spcPts val="0"/>
              </a:spcAft>
              <a:buClr>
                <a:srgbClr val="0F5494"/>
              </a:buClr>
              <a:buFont typeface="Wingdings" panose="05000000000000000000" pitchFamily="2" charset="2"/>
              <a:buChar char="§"/>
              <a:defRPr/>
            </a:pPr>
            <a:r>
              <a:rPr lang="en-GB" sz="1600" dirty="0">
                <a:sym typeface="Wingdings 2" panose="05020102010507070707" pitchFamily="18" charset="2"/>
              </a:rPr>
              <a:t>Both with a State guarantee. </a:t>
            </a:r>
            <a:endParaRPr lang="en-GB" sz="1600" dirty="0">
              <a:sym typeface="Wingdings" panose="05000000000000000000" pitchFamily="2" charset="2"/>
            </a:endParaRPr>
          </a:p>
        </p:txBody>
      </p:sp>
      <p:sp>
        <p:nvSpPr>
          <p:cNvPr id="10" name="Rectangle 3">
            <a:extLst>
              <a:ext uri="{FF2B5EF4-FFF2-40B4-BE49-F238E27FC236}">
                <a16:creationId xmlns:a16="http://schemas.microsoft.com/office/drawing/2014/main" id="{FC386F9D-C9EB-4CF1-A05C-C810DBE7026B}"/>
              </a:ext>
            </a:extLst>
          </p:cNvPr>
          <p:cNvSpPr txBox="1">
            <a:spLocks noChangeArrowheads="1"/>
          </p:cNvSpPr>
          <p:nvPr/>
        </p:nvSpPr>
        <p:spPr bwMode="auto">
          <a:xfrm>
            <a:off x="224752" y="4293096"/>
            <a:ext cx="8694496" cy="2282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342900" lvl="1" indent="-342900">
              <a:spcBef>
                <a:spcPts val="600"/>
              </a:spcBef>
              <a:spcAft>
                <a:spcPts val="0"/>
              </a:spcAft>
              <a:buClr>
                <a:srgbClr val="0F5494"/>
              </a:buClr>
              <a:buFont typeface="Wingdings" panose="05000000000000000000" pitchFamily="2" charset="2"/>
              <a:buChar char="q"/>
              <a:defRPr/>
            </a:pPr>
            <a:r>
              <a:rPr lang="en-GB" sz="2400" dirty="0"/>
              <a:t>Weakness of debt capacity management </a:t>
            </a:r>
          </a:p>
          <a:p>
            <a:pPr marL="536575" lvl="1" indent="-179388">
              <a:spcBef>
                <a:spcPts val="600"/>
              </a:spcBef>
              <a:spcAft>
                <a:spcPts val="0"/>
              </a:spcAft>
              <a:buClr>
                <a:srgbClr val="0F5494"/>
              </a:buClr>
              <a:buFont typeface="Wingdings" panose="05000000000000000000" pitchFamily="2" charset="2"/>
              <a:buChar char="§"/>
              <a:defRPr/>
            </a:pPr>
            <a:r>
              <a:rPr lang="en-GB" sz="1600" dirty="0">
                <a:sym typeface="Wingdings 2" panose="05020102010507070707" pitchFamily="18" charset="2"/>
              </a:rPr>
              <a:t>Not approved by the parliament, or administrative court. </a:t>
            </a:r>
          </a:p>
          <a:p>
            <a:pPr marL="536575" lvl="1" indent="-179388">
              <a:spcBef>
                <a:spcPts val="600"/>
              </a:spcBef>
              <a:spcAft>
                <a:spcPts val="0"/>
              </a:spcAft>
              <a:buClr>
                <a:srgbClr val="0F5494"/>
              </a:buClr>
              <a:buFont typeface="Wingdings" panose="05000000000000000000" pitchFamily="2" charset="2"/>
              <a:buChar char="§"/>
              <a:defRPr/>
            </a:pPr>
            <a:r>
              <a:rPr lang="en-GB" sz="1600" dirty="0">
                <a:sym typeface="Wingdings 2" panose="05020102010507070707" pitchFamily="18" charset="2"/>
              </a:rPr>
              <a:t>Undisclosed to IMF </a:t>
            </a:r>
            <a:r>
              <a:rPr lang="en-GB" sz="1600" b="0" dirty="0">
                <a:sym typeface="Wingdings 2" panose="05020102010507070707" pitchFamily="18" charset="2"/>
              </a:rPr>
              <a:t>(discontinuity with the rule : ceiling of 35% of non-concessional loans)</a:t>
            </a:r>
            <a:r>
              <a:rPr lang="en-GB" sz="1600" dirty="0">
                <a:sym typeface="Wingdings 2" panose="05020102010507070707" pitchFamily="18" charset="2"/>
              </a:rPr>
              <a:t>. </a:t>
            </a:r>
          </a:p>
          <a:p>
            <a:pPr marL="536575" lvl="1" indent="-179388">
              <a:spcBef>
                <a:spcPts val="600"/>
              </a:spcBef>
              <a:spcAft>
                <a:spcPts val="0"/>
              </a:spcAft>
              <a:buClr>
                <a:srgbClr val="0F5494"/>
              </a:buClr>
              <a:buFont typeface="Wingdings" panose="05000000000000000000" pitchFamily="2" charset="2"/>
              <a:buChar char="§"/>
              <a:defRPr/>
            </a:pPr>
            <a:r>
              <a:rPr lang="en-GB" sz="1600" dirty="0">
                <a:sym typeface="Wingdings 2" panose="05020102010507070707" pitchFamily="18" charset="2"/>
              </a:rPr>
              <a:t>Lack of transparency </a:t>
            </a:r>
            <a:r>
              <a:rPr lang="en-GB" sz="1600" b="0" dirty="0">
                <a:sym typeface="Wingdings 2" panose="05020102010507070707" pitchFamily="18" charset="2"/>
              </a:rPr>
              <a:t>(supply contract, direct transfer of $ 500 millions to the gvt budget)</a:t>
            </a:r>
            <a:r>
              <a:rPr lang="en-GB" sz="1600" dirty="0">
                <a:sym typeface="Wingdings 2" panose="05020102010507070707" pitchFamily="18" charset="2"/>
              </a:rPr>
              <a:t>. </a:t>
            </a:r>
          </a:p>
        </p:txBody>
      </p:sp>
    </p:spTree>
    <p:extLst>
      <p:ext uri="{BB962C8B-B14F-4D97-AF65-F5344CB8AC3E}">
        <p14:creationId xmlns:p14="http://schemas.microsoft.com/office/powerpoint/2010/main" val="311089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340768"/>
            <a:ext cx="8694496" cy="7200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defRPr/>
            </a:pPr>
            <a:r>
              <a:rPr lang="en-US" sz="2000" b="1" i="0" cap="all" dirty="0">
                <a:solidFill>
                  <a:srgbClr val="C00000"/>
                </a:solidFill>
              </a:rPr>
              <a:t>Mozambique: </a:t>
            </a:r>
            <a:br>
              <a:rPr lang="en-US" sz="2000" b="1" i="0" cap="all" dirty="0">
                <a:solidFill>
                  <a:srgbClr val="C00000"/>
                </a:solidFill>
              </a:rPr>
            </a:br>
            <a:r>
              <a:rPr lang="en-US" sz="2000" b="1" i="0" cap="all" dirty="0">
                <a:solidFill>
                  <a:srgbClr val="C00000"/>
                </a:solidFill>
              </a:rPr>
              <a:t>unreported and/or mis-reported loans</a:t>
            </a:r>
            <a:endParaRPr lang="en-GB" sz="2000" b="1" i="0" cap="all" dirty="0">
              <a:solidFill>
                <a:srgbClr val="C00000"/>
              </a:solidFill>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29</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298AF6F1-1608-4CDD-9F7D-AF26523198F2}"/>
              </a:ext>
            </a:extLst>
          </p:cNvPr>
          <p:cNvSpPr txBox="1">
            <a:spLocks noChangeArrowheads="1"/>
          </p:cNvSpPr>
          <p:nvPr/>
        </p:nvSpPr>
        <p:spPr bwMode="auto">
          <a:xfrm>
            <a:off x="203826" y="2708920"/>
            <a:ext cx="3216046" cy="280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342900" lvl="1" indent="-342900">
              <a:spcBef>
                <a:spcPts val="600"/>
              </a:spcBef>
              <a:spcAft>
                <a:spcPts val="600"/>
              </a:spcAft>
              <a:buClr>
                <a:srgbClr val="0F5494"/>
              </a:buClr>
              <a:buFont typeface="Wingdings" panose="05000000000000000000" pitchFamily="2" charset="2"/>
              <a:buChar char="q"/>
              <a:defRPr/>
            </a:pPr>
            <a:r>
              <a:rPr lang="en-GB" dirty="0">
                <a:sym typeface="Wingdings" panose="05000000000000000000" pitchFamily="2" charset="2"/>
              </a:rPr>
              <a:t>Consequences </a:t>
            </a:r>
            <a:r>
              <a:rPr lang="en-GB" sz="2400" dirty="0">
                <a:sym typeface="Wingdings" panose="05000000000000000000" pitchFamily="2" charset="2"/>
              </a:rPr>
              <a:t> </a:t>
            </a:r>
            <a:endParaRPr lang="en-GB" sz="2400" dirty="0"/>
          </a:p>
          <a:p>
            <a:pPr marL="357188" lvl="1" indent="-177800">
              <a:spcBef>
                <a:spcPts val="600"/>
              </a:spcBef>
              <a:spcAft>
                <a:spcPts val="600"/>
              </a:spcAft>
              <a:buClr>
                <a:srgbClr val="0F5494"/>
              </a:buClr>
              <a:buFont typeface="Wingdings" panose="05000000000000000000" pitchFamily="2" charset="2"/>
              <a:buChar char="§"/>
              <a:defRPr/>
            </a:pPr>
            <a:r>
              <a:rPr lang="en-GB" sz="1600" dirty="0">
                <a:sym typeface="Wingdings 2" panose="05020102010507070707" pitchFamily="18" charset="2"/>
              </a:rPr>
              <a:t>Has been cut off from international credit markets.</a:t>
            </a:r>
          </a:p>
          <a:p>
            <a:pPr marL="357188" lvl="1" indent="-177800">
              <a:spcBef>
                <a:spcPts val="600"/>
              </a:spcBef>
              <a:spcAft>
                <a:spcPts val="600"/>
              </a:spcAft>
              <a:buClr>
                <a:srgbClr val="0F5494"/>
              </a:buClr>
              <a:buFont typeface="Wingdings" panose="05000000000000000000" pitchFamily="2" charset="2"/>
              <a:buChar char="§"/>
              <a:defRPr/>
            </a:pPr>
            <a:r>
              <a:rPr lang="en-GB" sz="1600" dirty="0">
                <a:sym typeface="Wingdings 2" panose="05020102010507070707" pitchFamily="18" charset="2"/>
              </a:rPr>
              <a:t>Commercial banks stopped buying commercial bonds. </a:t>
            </a:r>
            <a:endParaRPr lang="en-GB" sz="2000" dirty="0"/>
          </a:p>
        </p:txBody>
      </p:sp>
      <p:pic>
        <p:nvPicPr>
          <p:cNvPr id="9" name="Image 1">
            <a:extLst>
              <a:ext uri="{FF2B5EF4-FFF2-40B4-BE49-F238E27FC236}">
                <a16:creationId xmlns:a16="http://schemas.microsoft.com/office/drawing/2014/main" id="{0D8E1C0B-2EB0-4D1E-B891-742084F435D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3" t="5678" r="4345" b="1197"/>
          <a:stretch/>
        </p:blipFill>
        <p:spPr bwMode="auto">
          <a:xfrm>
            <a:off x="3275856" y="2335905"/>
            <a:ext cx="5616000" cy="4045423"/>
          </a:xfrm>
          <a:prstGeom prst="rect">
            <a:avLst/>
          </a:prstGeom>
          <a:noFill/>
          <a:ln w="9525">
            <a:solidFill>
              <a:srgbClr val="000000"/>
            </a:solidFill>
            <a:miter lim="800000"/>
            <a:headEnd/>
            <a:tailEnd/>
          </a:ln>
          <a:effectLst>
            <a:outerShdw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93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124744"/>
            <a:ext cx="8694496" cy="550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pPr>
            <a:r>
              <a:rPr lang="en-US" sz="2800" b="1" i="0" cap="all" dirty="0"/>
              <a:t>Why a DeMPA?</a:t>
            </a:r>
          </a:p>
          <a:p>
            <a:pPr marL="0" indent="0">
              <a:buNone/>
            </a:pPr>
            <a:endParaRPr lang="en-US" altLang="fr-FR" sz="2800" i="0" cap="all" dirty="0"/>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3</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298AF6F1-1608-4CDD-9F7D-AF26523198F2}"/>
              </a:ext>
            </a:extLst>
          </p:cNvPr>
          <p:cNvSpPr txBox="1">
            <a:spLocks noChangeArrowheads="1"/>
          </p:cNvSpPr>
          <p:nvPr/>
        </p:nvSpPr>
        <p:spPr bwMode="auto">
          <a:xfrm>
            <a:off x="224752" y="1916832"/>
            <a:ext cx="8694496" cy="20882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600"/>
              </a:spcAft>
              <a:buClr>
                <a:srgbClr val="0F5494"/>
              </a:buClr>
              <a:buFont typeface="Wingdings" panose="05000000000000000000" pitchFamily="2" charset="2"/>
              <a:buChar char="q"/>
              <a:defRPr/>
            </a:pPr>
            <a:r>
              <a:rPr lang="en-GB" b="1" i="0" dirty="0"/>
              <a:t>Debt management objectives</a:t>
            </a:r>
            <a:r>
              <a:rPr lang="en-GB" b="1" i="0" dirty="0">
                <a:sym typeface="Wingdings" panose="05000000000000000000" pitchFamily="2" charset="2"/>
              </a:rPr>
              <a:t>. </a:t>
            </a:r>
          </a:p>
          <a:p>
            <a:pPr marL="536575" lvl="1" indent="-177800">
              <a:spcBef>
                <a:spcPts val="600"/>
              </a:spcBef>
              <a:spcAft>
                <a:spcPts val="600"/>
              </a:spcAft>
              <a:buClr>
                <a:srgbClr val="0F5494"/>
              </a:buClr>
              <a:buFont typeface="Wingdings" panose="05000000000000000000" pitchFamily="2" charset="2"/>
              <a:buChar char="§"/>
              <a:defRPr/>
            </a:pPr>
            <a:r>
              <a:rPr lang="en-GB" sz="1700" dirty="0"/>
              <a:t>Meet government financing needs and monitor performance. </a:t>
            </a:r>
          </a:p>
          <a:p>
            <a:pPr marL="536575" lvl="1" indent="-177800">
              <a:spcBef>
                <a:spcPts val="600"/>
              </a:spcBef>
              <a:spcAft>
                <a:spcPts val="600"/>
              </a:spcAft>
              <a:buClr>
                <a:srgbClr val="0F5494"/>
              </a:buClr>
              <a:buFont typeface="Wingdings" panose="05000000000000000000" pitchFamily="2" charset="2"/>
              <a:buChar char="§"/>
              <a:defRPr/>
            </a:pPr>
            <a:r>
              <a:rPr lang="en-GB" sz="1700" dirty="0"/>
              <a:t>Minimize borrowing costs. </a:t>
            </a:r>
          </a:p>
          <a:p>
            <a:pPr marL="536575" lvl="1" indent="-177800">
              <a:spcBef>
                <a:spcPts val="600"/>
              </a:spcBef>
              <a:spcAft>
                <a:spcPts val="600"/>
              </a:spcAft>
              <a:buClr>
                <a:srgbClr val="0F5494"/>
              </a:buClr>
              <a:buFont typeface="Wingdings" panose="05000000000000000000" pitchFamily="2" charset="2"/>
              <a:buChar char="§"/>
              <a:defRPr/>
            </a:pPr>
            <a:r>
              <a:rPr lang="en-GB" sz="1700" dirty="0"/>
              <a:t>Ensure consistency with prudent degree of risk. </a:t>
            </a:r>
          </a:p>
          <a:p>
            <a:pPr marL="536575" lvl="1" indent="-177800">
              <a:spcBef>
                <a:spcPts val="600"/>
              </a:spcBef>
              <a:spcAft>
                <a:spcPts val="600"/>
              </a:spcAft>
              <a:buClr>
                <a:srgbClr val="0F5494"/>
              </a:buClr>
              <a:buFont typeface="Wingdings" panose="05000000000000000000" pitchFamily="2" charset="2"/>
              <a:buChar char="§"/>
              <a:defRPr/>
            </a:pPr>
            <a:r>
              <a:rPr lang="en-GB" sz="1700" dirty="0"/>
              <a:t>Promote the development of domestic debt markets. </a:t>
            </a:r>
          </a:p>
        </p:txBody>
      </p:sp>
      <p:sp>
        <p:nvSpPr>
          <p:cNvPr id="10" name="Rectangle 3">
            <a:extLst>
              <a:ext uri="{FF2B5EF4-FFF2-40B4-BE49-F238E27FC236}">
                <a16:creationId xmlns:a16="http://schemas.microsoft.com/office/drawing/2014/main" id="{FC386F9D-C9EB-4CF1-A05C-C810DBE7026B}"/>
              </a:ext>
            </a:extLst>
          </p:cNvPr>
          <p:cNvSpPr txBox="1">
            <a:spLocks noChangeArrowheads="1"/>
          </p:cNvSpPr>
          <p:nvPr/>
        </p:nvSpPr>
        <p:spPr bwMode="auto">
          <a:xfrm>
            <a:off x="224752" y="4281364"/>
            <a:ext cx="8694496" cy="18119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600"/>
              </a:spcAft>
              <a:buClr>
                <a:srgbClr val="0F5494"/>
              </a:buClr>
              <a:buFont typeface="Wingdings" panose="05000000000000000000" pitchFamily="2" charset="2"/>
              <a:buChar char="q"/>
              <a:defRPr/>
            </a:pPr>
            <a:r>
              <a:rPr lang="en-GB" b="1" i="0" dirty="0"/>
              <a:t>Debt strategy. </a:t>
            </a:r>
          </a:p>
          <a:p>
            <a:pPr marL="536575" lvl="1" indent="-177800">
              <a:spcBef>
                <a:spcPts val="600"/>
              </a:spcBef>
              <a:spcAft>
                <a:spcPts val="600"/>
              </a:spcAft>
              <a:buClr>
                <a:srgbClr val="0F5494"/>
              </a:buClr>
              <a:buFont typeface="Wingdings" panose="05000000000000000000" pitchFamily="2" charset="2"/>
              <a:buChar char="§"/>
              <a:defRPr/>
            </a:pPr>
            <a:r>
              <a:rPr lang="en-GB" sz="1700" dirty="0"/>
              <a:t>Trade-off between interest rate and roll over risk. </a:t>
            </a:r>
          </a:p>
          <a:p>
            <a:pPr marL="536575" lvl="1" indent="-177800">
              <a:spcBef>
                <a:spcPts val="600"/>
              </a:spcBef>
              <a:spcAft>
                <a:spcPts val="600"/>
              </a:spcAft>
              <a:buClr>
                <a:srgbClr val="0F5494"/>
              </a:buClr>
              <a:buFont typeface="Wingdings" panose="05000000000000000000" pitchFamily="2" charset="2"/>
              <a:buChar char="§"/>
              <a:defRPr/>
            </a:pPr>
            <a:r>
              <a:rPr lang="en-GB" sz="1700" dirty="0">
                <a:sym typeface="Wingdings 2" panose="05020102010507070707" pitchFamily="18" charset="2"/>
              </a:rPr>
              <a:t>F</a:t>
            </a:r>
            <a:r>
              <a:rPr lang="en-GB" sz="1700" dirty="0"/>
              <a:t>oreign currency risk. </a:t>
            </a:r>
          </a:p>
          <a:p>
            <a:pPr marL="536575" lvl="1" indent="-177800">
              <a:spcBef>
                <a:spcPts val="600"/>
              </a:spcBef>
              <a:spcAft>
                <a:spcPts val="600"/>
              </a:spcAft>
              <a:buClr>
                <a:srgbClr val="0F5494"/>
              </a:buClr>
              <a:buFont typeface="Wingdings" panose="05000000000000000000" pitchFamily="2" charset="2"/>
              <a:buChar char="§"/>
              <a:defRPr/>
            </a:pPr>
            <a:r>
              <a:rPr lang="en-GB" sz="1700" dirty="0"/>
              <a:t>Pre-requisites: good governance, depolitization of decisions, independent debt management office,… </a:t>
            </a:r>
            <a:endParaRPr lang="fr-FR" sz="1700" dirty="0"/>
          </a:p>
        </p:txBody>
      </p:sp>
    </p:spTree>
    <p:extLst>
      <p:ext uri="{BB962C8B-B14F-4D97-AF65-F5344CB8AC3E}">
        <p14:creationId xmlns:p14="http://schemas.microsoft.com/office/powerpoint/2010/main" val="71274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412776"/>
            <a:ext cx="8694496" cy="5040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defRPr/>
            </a:pPr>
            <a:r>
              <a:rPr lang="en-US" sz="2000" b="1" i="0" cap="all" dirty="0">
                <a:solidFill>
                  <a:srgbClr val="C00000"/>
                </a:solidFill>
              </a:rPr>
              <a:t>Countries example of reforms in DeMPA</a:t>
            </a:r>
          </a:p>
          <a:p>
            <a:pPr marL="0" indent="0" algn="ctr">
              <a:defRPr/>
            </a:pPr>
            <a:endParaRPr lang="en-GB" sz="2000" b="1" i="0" cap="all" dirty="0">
              <a:solidFill>
                <a:srgbClr val="C00000"/>
              </a:solidFill>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30</a:t>
            </a:fld>
            <a:endParaRPr lang="en-GB" sz="1050" dirty="0">
              <a:solidFill>
                <a:schemeClr val="bg1"/>
              </a:solidFill>
              <a:latin typeface="+mn-lt"/>
            </a:endParaRPr>
          </a:p>
        </p:txBody>
      </p:sp>
      <p:pic>
        <p:nvPicPr>
          <p:cNvPr id="10" name="Espace réservé du contenu 1">
            <a:extLst>
              <a:ext uri="{FF2B5EF4-FFF2-40B4-BE49-F238E27FC236}">
                <a16:creationId xmlns:a16="http://schemas.microsoft.com/office/drawing/2014/main" id="{E46DECC8-DD0D-425E-8914-E1E251E69947}"/>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916" r="2458" b="39705"/>
          <a:stretch/>
        </p:blipFill>
        <p:spPr>
          <a:xfrm>
            <a:off x="144000" y="2132856"/>
            <a:ext cx="8856000" cy="3253398"/>
          </a:xfrm>
        </p:spPr>
      </p:pic>
    </p:spTree>
    <p:extLst>
      <p:ext uri="{BB962C8B-B14F-4D97-AF65-F5344CB8AC3E}">
        <p14:creationId xmlns:p14="http://schemas.microsoft.com/office/powerpoint/2010/main" val="408158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412776"/>
            <a:ext cx="8694496" cy="5040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defRPr/>
            </a:pPr>
            <a:r>
              <a:rPr lang="en-US" sz="2000" b="1" i="0" cap="all" dirty="0">
                <a:solidFill>
                  <a:srgbClr val="C00000"/>
                </a:solidFill>
              </a:rPr>
              <a:t>Countries example of reforms in DeMPA</a:t>
            </a:r>
          </a:p>
          <a:p>
            <a:pPr marL="0" indent="0" algn="ctr">
              <a:defRPr/>
            </a:pPr>
            <a:endParaRPr lang="en-GB" sz="2000" b="1" i="0" cap="all" dirty="0">
              <a:solidFill>
                <a:srgbClr val="C00000"/>
              </a:solidFill>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31</a:t>
            </a:fld>
            <a:endParaRPr lang="en-GB" sz="1050" dirty="0">
              <a:solidFill>
                <a:schemeClr val="bg1"/>
              </a:solidFill>
              <a:latin typeface="+mn-lt"/>
            </a:endParaRPr>
          </a:p>
        </p:txBody>
      </p:sp>
      <p:pic>
        <p:nvPicPr>
          <p:cNvPr id="9" name="Espace réservé du contenu 5">
            <a:extLst>
              <a:ext uri="{FF2B5EF4-FFF2-40B4-BE49-F238E27FC236}">
                <a16:creationId xmlns:a16="http://schemas.microsoft.com/office/drawing/2014/main" id="{64F125F3-E8CD-4263-A5D2-E9973E0AD56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006" t="46550" r="1006"/>
          <a:stretch/>
        </p:blipFill>
        <p:spPr>
          <a:xfrm>
            <a:off x="107503" y="2132856"/>
            <a:ext cx="8928993" cy="2232025"/>
          </a:xfrm>
        </p:spPr>
      </p:pic>
    </p:spTree>
    <p:extLst>
      <p:ext uri="{BB962C8B-B14F-4D97-AF65-F5344CB8AC3E}">
        <p14:creationId xmlns:p14="http://schemas.microsoft.com/office/powerpoint/2010/main" val="424711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3D59D5-FDBC-4BB9-A7AE-938E12A70C4A}"/>
              </a:ext>
            </a:extLst>
          </p:cNvPr>
          <p:cNvSpPr>
            <a:spLocks noGrp="1" noChangeArrowheads="1"/>
          </p:cNvSpPr>
          <p:nvPr>
            <p:ph type="subTitle" idx="1"/>
          </p:nvPr>
        </p:nvSpPr>
        <p:spPr>
          <a:xfrm>
            <a:off x="305594" y="2636912"/>
            <a:ext cx="8532812" cy="23050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lgn="ctr">
              <a:defRPr/>
            </a:pPr>
            <a:r>
              <a:rPr lang="en-GB" sz="3600" dirty="0"/>
              <a:t>Thank you</a:t>
            </a:r>
          </a:p>
          <a:p>
            <a:pPr algn="ctr">
              <a:defRPr/>
            </a:pPr>
            <a:r>
              <a:rPr lang="en-GB" sz="3600" dirty="0"/>
              <a:t>for your attention</a:t>
            </a:r>
          </a:p>
          <a:p>
            <a:pPr algn="ctr" eaLnBrk="1" hangingPunct="1">
              <a:defRPr/>
            </a:pPr>
            <a:endParaRPr lang="en-GB" sz="3600" dirty="0"/>
          </a:p>
        </p:txBody>
      </p:sp>
    </p:spTree>
    <p:extLst>
      <p:ext uri="{BB962C8B-B14F-4D97-AF65-F5344CB8AC3E}">
        <p14:creationId xmlns:p14="http://schemas.microsoft.com/office/powerpoint/2010/main" val="1471449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196752"/>
            <a:ext cx="8694496" cy="550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defRPr/>
            </a:pPr>
            <a:r>
              <a:rPr lang="en-GB" sz="2800" b="1" i="0" cap="all" dirty="0"/>
              <a:t>What is a DeMPA?</a:t>
            </a: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4</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298AF6F1-1608-4CDD-9F7D-AF26523198F2}"/>
              </a:ext>
            </a:extLst>
          </p:cNvPr>
          <p:cNvSpPr txBox="1">
            <a:spLocks noChangeArrowheads="1"/>
          </p:cNvSpPr>
          <p:nvPr/>
        </p:nvSpPr>
        <p:spPr bwMode="auto">
          <a:xfrm>
            <a:off x="224752" y="1824472"/>
            <a:ext cx="8694496" cy="16765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400"/>
              </a:spcBef>
              <a:spcAft>
                <a:spcPts val="0"/>
              </a:spcAft>
              <a:buClr>
                <a:srgbClr val="0F5494"/>
              </a:buClr>
              <a:buFont typeface="Wingdings" panose="05000000000000000000" pitchFamily="2" charset="2"/>
              <a:buChar char="q"/>
              <a:defRPr/>
            </a:pPr>
            <a:r>
              <a:rPr lang="en-GB" sz="1800" b="1" i="0" dirty="0"/>
              <a:t>A tool to evaluate the capacity of a sovereign borrower to manage debt, based on a set of indicators:</a:t>
            </a:r>
          </a:p>
          <a:p>
            <a:pPr marL="536575" lvl="1" indent="-177800">
              <a:spcBef>
                <a:spcPts val="400"/>
              </a:spcBef>
              <a:spcAft>
                <a:spcPts val="0"/>
              </a:spcAft>
              <a:buClr>
                <a:srgbClr val="0F5494"/>
              </a:buClr>
              <a:buFont typeface="Wingdings" panose="05000000000000000000" pitchFamily="2" charset="2"/>
              <a:buChar char="§"/>
              <a:defRPr/>
            </a:pPr>
            <a:r>
              <a:rPr lang="en-GB" sz="1600" dirty="0">
                <a:solidFill>
                  <a:srgbClr val="C00000"/>
                </a:solidFill>
                <a:sym typeface="Wingdings 2" panose="05020102010507070707" pitchFamily="18" charset="2"/>
              </a:rPr>
              <a:t>5</a:t>
            </a:r>
            <a:r>
              <a:rPr lang="en-GB" sz="1600" dirty="0">
                <a:sym typeface="Wingdings 2" panose="05020102010507070707" pitchFamily="18" charset="2"/>
              </a:rPr>
              <a:t> core areas. </a:t>
            </a:r>
          </a:p>
          <a:p>
            <a:pPr marL="536575" lvl="1" indent="-177800">
              <a:spcBef>
                <a:spcPts val="400"/>
              </a:spcBef>
              <a:spcAft>
                <a:spcPts val="0"/>
              </a:spcAft>
              <a:buClr>
                <a:srgbClr val="0F5494"/>
              </a:buClr>
              <a:buFont typeface="Wingdings" panose="05000000000000000000" pitchFamily="2" charset="2"/>
              <a:buChar char="§"/>
              <a:defRPr/>
            </a:pPr>
            <a:r>
              <a:rPr lang="en-GB" sz="1600" dirty="0">
                <a:solidFill>
                  <a:srgbClr val="C00000"/>
                </a:solidFill>
                <a:sym typeface="Wingdings 2" panose="05020102010507070707" pitchFamily="18" charset="2"/>
              </a:rPr>
              <a:t>14 </a:t>
            </a:r>
            <a:r>
              <a:rPr lang="en-GB" sz="1600" dirty="0">
                <a:sym typeface="Wingdings 2" panose="05020102010507070707" pitchFamily="18" charset="2"/>
              </a:rPr>
              <a:t>Debt Management Indicators (</a:t>
            </a:r>
            <a:r>
              <a:rPr lang="en-GB" sz="1600" dirty="0">
                <a:solidFill>
                  <a:srgbClr val="C00000"/>
                </a:solidFill>
                <a:sym typeface="Wingdings 2" panose="05020102010507070707" pitchFamily="18" charset="2"/>
              </a:rPr>
              <a:t>DPI</a:t>
            </a:r>
            <a:r>
              <a:rPr lang="en-GB" sz="1600" dirty="0">
                <a:sym typeface="Wingdings 2" panose="05020102010507070707" pitchFamily="18" charset="2"/>
              </a:rPr>
              <a:t>). </a:t>
            </a:r>
          </a:p>
          <a:p>
            <a:pPr marL="536575" lvl="1" indent="-177800">
              <a:spcBef>
                <a:spcPts val="400"/>
              </a:spcBef>
              <a:spcAft>
                <a:spcPts val="0"/>
              </a:spcAft>
              <a:buClr>
                <a:srgbClr val="0F5494"/>
              </a:buClr>
              <a:buFont typeface="Wingdings" panose="05000000000000000000" pitchFamily="2" charset="2"/>
              <a:buChar char="§"/>
              <a:defRPr/>
            </a:pPr>
            <a:r>
              <a:rPr lang="en-GB" sz="1600" dirty="0">
                <a:solidFill>
                  <a:srgbClr val="C00000"/>
                </a:solidFill>
                <a:sym typeface="Wingdings 2" panose="05020102010507070707" pitchFamily="18" charset="2"/>
              </a:rPr>
              <a:t>33</a:t>
            </a:r>
            <a:r>
              <a:rPr lang="en-GB" sz="1600" dirty="0">
                <a:sym typeface="Wingdings 2" panose="05020102010507070707" pitchFamily="18" charset="2"/>
              </a:rPr>
              <a:t> dimensions. </a:t>
            </a:r>
            <a:endParaRPr lang="en-GB" b="1" i="0" dirty="0">
              <a:sym typeface="Wingdings 2" panose="05020102010507070707" pitchFamily="18" charset="2"/>
            </a:endParaRPr>
          </a:p>
        </p:txBody>
      </p:sp>
      <p:sp>
        <p:nvSpPr>
          <p:cNvPr id="10" name="Rectangle 3">
            <a:extLst>
              <a:ext uri="{FF2B5EF4-FFF2-40B4-BE49-F238E27FC236}">
                <a16:creationId xmlns:a16="http://schemas.microsoft.com/office/drawing/2014/main" id="{FC386F9D-C9EB-4CF1-A05C-C810DBE7026B}"/>
              </a:ext>
            </a:extLst>
          </p:cNvPr>
          <p:cNvSpPr txBox="1">
            <a:spLocks noChangeArrowheads="1"/>
          </p:cNvSpPr>
          <p:nvPr/>
        </p:nvSpPr>
        <p:spPr bwMode="auto">
          <a:xfrm>
            <a:off x="224752" y="4314614"/>
            <a:ext cx="8694496" cy="2498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400"/>
              </a:spcBef>
              <a:spcAft>
                <a:spcPts val="0"/>
              </a:spcAft>
              <a:buClr>
                <a:srgbClr val="0F5494"/>
              </a:buClr>
              <a:buFont typeface="Wingdings" panose="05000000000000000000" pitchFamily="2" charset="2"/>
              <a:buChar char="q"/>
              <a:defRPr/>
            </a:pPr>
            <a:r>
              <a:rPr lang="en-GB" sz="1800" b="1" i="0" dirty="0"/>
              <a:t>Scoring methodology : scores ranked </a:t>
            </a:r>
            <a:r>
              <a:rPr lang="en-GB" sz="1800" b="1" i="0" dirty="0">
                <a:solidFill>
                  <a:srgbClr val="C00000"/>
                </a:solidFill>
              </a:rPr>
              <a:t>from A to D</a:t>
            </a:r>
            <a:r>
              <a:rPr lang="en-GB" sz="1800" b="1" i="0" dirty="0"/>
              <a:t>.  </a:t>
            </a:r>
          </a:p>
          <a:p>
            <a:pPr marL="536575" lvl="1" indent="-177800">
              <a:spcBef>
                <a:spcPts val="400"/>
              </a:spcBef>
              <a:spcAft>
                <a:spcPts val="0"/>
              </a:spcAft>
              <a:buClr>
                <a:srgbClr val="0F5494"/>
              </a:buClr>
              <a:buFont typeface="Wingdings" panose="05000000000000000000" pitchFamily="2" charset="2"/>
              <a:buChar char="§"/>
              <a:defRPr/>
            </a:pPr>
            <a:r>
              <a:rPr lang="en-GB" sz="1600" dirty="0"/>
              <a:t>Meet </a:t>
            </a:r>
            <a:r>
              <a:rPr lang="en-GB" sz="1600" dirty="0">
                <a:solidFill>
                  <a:srgbClr val="C00000"/>
                </a:solidFill>
              </a:rPr>
              <a:t>minimum requirement </a:t>
            </a:r>
            <a:r>
              <a:rPr lang="en-GB" sz="1600" dirty="0"/>
              <a:t>= </a:t>
            </a:r>
            <a:r>
              <a:rPr lang="en-GB" sz="1600" dirty="0">
                <a:solidFill>
                  <a:srgbClr val="C00000"/>
                </a:solidFill>
              </a:rPr>
              <a:t>Score C. </a:t>
            </a:r>
          </a:p>
          <a:p>
            <a:pPr marL="536575" lvl="1" indent="-177800">
              <a:spcBef>
                <a:spcPts val="400"/>
              </a:spcBef>
              <a:spcAft>
                <a:spcPts val="0"/>
              </a:spcAft>
              <a:buClr>
                <a:srgbClr val="0F5494"/>
              </a:buClr>
              <a:buFont typeface="Wingdings" panose="05000000000000000000" pitchFamily="2" charset="2"/>
              <a:buChar char="§"/>
              <a:defRPr/>
            </a:pPr>
            <a:r>
              <a:rPr lang="en-GB" sz="1600" dirty="0">
                <a:solidFill>
                  <a:srgbClr val="C00000"/>
                </a:solidFill>
              </a:rPr>
              <a:t>Absence</a:t>
            </a:r>
            <a:r>
              <a:rPr lang="en-GB" sz="1600" dirty="0"/>
              <a:t> of minimum = </a:t>
            </a:r>
            <a:r>
              <a:rPr lang="en-GB" sz="1600" dirty="0">
                <a:solidFill>
                  <a:srgbClr val="C00000"/>
                </a:solidFill>
              </a:rPr>
              <a:t>Score D. </a:t>
            </a:r>
          </a:p>
          <a:p>
            <a:pPr marL="536575" lvl="1" indent="-177800">
              <a:spcBef>
                <a:spcPts val="400"/>
              </a:spcBef>
              <a:spcAft>
                <a:spcPts val="0"/>
              </a:spcAft>
              <a:buClr>
                <a:srgbClr val="0F5494"/>
              </a:buClr>
              <a:buFont typeface="Wingdings" panose="05000000000000000000" pitchFamily="2" charset="2"/>
              <a:buChar char="§"/>
              <a:defRPr/>
            </a:pPr>
            <a:r>
              <a:rPr lang="en-GB" sz="1600" dirty="0">
                <a:solidFill>
                  <a:srgbClr val="C00000"/>
                </a:solidFill>
              </a:rPr>
              <a:t>Sound</a:t>
            </a:r>
            <a:r>
              <a:rPr lang="en-GB" sz="1600" dirty="0"/>
              <a:t> practice = </a:t>
            </a:r>
            <a:r>
              <a:rPr lang="en-GB" sz="1600" dirty="0">
                <a:solidFill>
                  <a:srgbClr val="C00000"/>
                </a:solidFill>
              </a:rPr>
              <a:t>Score A  </a:t>
            </a:r>
            <a:r>
              <a:rPr lang="en-GB" sz="1600" dirty="0"/>
              <a:t>(B intermediate for more granularity). </a:t>
            </a:r>
          </a:p>
          <a:p>
            <a:pPr marL="536575" lvl="1" indent="-177800">
              <a:spcBef>
                <a:spcPts val="400"/>
              </a:spcBef>
              <a:spcAft>
                <a:spcPts val="0"/>
              </a:spcAft>
              <a:buClr>
                <a:srgbClr val="0F5494"/>
              </a:buClr>
              <a:buFont typeface="Wingdings" panose="05000000000000000000" pitchFamily="2" charset="2"/>
              <a:buChar char="§"/>
              <a:defRPr/>
            </a:pPr>
            <a:r>
              <a:rPr lang="en-GB" sz="1600" dirty="0"/>
              <a:t>Not applicable (</a:t>
            </a:r>
            <a:r>
              <a:rPr lang="en-GB" sz="1600" dirty="0">
                <a:solidFill>
                  <a:srgbClr val="C00000"/>
                </a:solidFill>
              </a:rPr>
              <a:t>N/A</a:t>
            </a:r>
            <a:r>
              <a:rPr lang="en-GB" sz="1600" dirty="0"/>
              <a:t>) – if the activity is not undertaken, e.g., loan guarantee is not issued in last five years. </a:t>
            </a:r>
          </a:p>
          <a:p>
            <a:pPr marL="536575" lvl="1" indent="-177800">
              <a:spcBef>
                <a:spcPts val="400"/>
              </a:spcBef>
              <a:spcAft>
                <a:spcPts val="0"/>
              </a:spcAft>
              <a:buClr>
                <a:srgbClr val="0F5494"/>
              </a:buClr>
              <a:buFont typeface="Wingdings" panose="05000000000000000000" pitchFamily="2" charset="2"/>
              <a:buChar char="§"/>
              <a:defRPr/>
            </a:pPr>
            <a:r>
              <a:rPr lang="en-GB" sz="1600" dirty="0"/>
              <a:t>Not rated (</a:t>
            </a:r>
            <a:r>
              <a:rPr lang="en-GB" sz="1600" dirty="0">
                <a:solidFill>
                  <a:srgbClr val="C00000"/>
                </a:solidFill>
              </a:rPr>
              <a:t>N/R</a:t>
            </a:r>
            <a:r>
              <a:rPr lang="en-GB" sz="1600" dirty="0"/>
              <a:t>) – if impossible to assess due to insufficient information. </a:t>
            </a:r>
          </a:p>
        </p:txBody>
      </p:sp>
      <p:sp>
        <p:nvSpPr>
          <p:cNvPr id="9" name="Rectangle 3">
            <a:extLst>
              <a:ext uri="{FF2B5EF4-FFF2-40B4-BE49-F238E27FC236}">
                <a16:creationId xmlns:a16="http://schemas.microsoft.com/office/drawing/2014/main" id="{50692309-9543-4C13-BE0F-4EB2A5122882}"/>
              </a:ext>
            </a:extLst>
          </p:cNvPr>
          <p:cNvSpPr txBox="1">
            <a:spLocks noChangeArrowheads="1"/>
          </p:cNvSpPr>
          <p:nvPr/>
        </p:nvSpPr>
        <p:spPr bwMode="auto">
          <a:xfrm>
            <a:off x="221623" y="3356992"/>
            <a:ext cx="8694496" cy="9361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spcBef>
                <a:spcPts val="600"/>
              </a:spcBef>
              <a:spcAft>
                <a:spcPts val="0"/>
              </a:spcAft>
              <a:buNone/>
              <a:defRPr/>
            </a:pPr>
            <a:r>
              <a:rPr lang="en-GB" sz="2000" b="1" i="0" cap="all" dirty="0">
                <a:sym typeface="Wingdings 2" panose="05020102010507070707" pitchFamily="18" charset="2"/>
              </a:rPr>
              <a:t>Scoring useful, </a:t>
            </a:r>
            <a:br>
              <a:rPr lang="en-GB" sz="2000" b="1" i="0" cap="all" dirty="0">
                <a:sym typeface="Wingdings 2" panose="05020102010507070707" pitchFamily="18" charset="2"/>
              </a:rPr>
            </a:br>
            <a:r>
              <a:rPr lang="en-GB" sz="2000" b="1" i="0" cap="all" dirty="0">
                <a:sym typeface="Wingdings 2" panose="05020102010507070707" pitchFamily="18" charset="2"/>
              </a:rPr>
              <a:t>but the analyses are more important. </a:t>
            </a:r>
          </a:p>
        </p:txBody>
      </p:sp>
    </p:spTree>
    <p:extLst>
      <p:ext uri="{BB962C8B-B14F-4D97-AF65-F5344CB8AC3E}">
        <p14:creationId xmlns:p14="http://schemas.microsoft.com/office/powerpoint/2010/main" val="1501172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224752" y="1268760"/>
            <a:ext cx="8694496" cy="864096"/>
          </a:xfrm>
        </p:spPr>
        <p:txBody>
          <a:bodyPr/>
          <a:lstStyle/>
          <a:p>
            <a:pPr marL="0"/>
            <a:r>
              <a:rPr lang="en-US" altLang="fr-FR" sz="3200" cap="all" dirty="0">
                <a:latin typeface="+mn-lt"/>
              </a:rPr>
              <a:t>Outline</a:t>
            </a:r>
            <a:endParaRPr lang="fr-BE" sz="3200" cap="all" dirty="0">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5</a:t>
            </a:fld>
            <a:endParaRPr lang="en-GB" sz="1050" dirty="0">
              <a:solidFill>
                <a:schemeClr val="bg1"/>
              </a:solidFill>
              <a:latin typeface="+mn-lt"/>
            </a:endParaRPr>
          </a:p>
        </p:txBody>
      </p:sp>
      <p:sp>
        <p:nvSpPr>
          <p:cNvPr id="6" name="Rectangle 3">
            <a:extLst>
              <a:ext uri="{FF2B5EF4-FFF2-40B4-BE49-F238E27FC236}">
                <a16:creationId xmlns:a16="http://schemas.microsoft.com/office/drawing/2014/main" id="{5F91B18B-4F84-4C2F-B511-F5B4807F41F9}"/>
              </a:ext>
            </a:extLst>
          </p:cNvPr>
          <p:cNvSpPr txBox="1">
            <a:spLocks noChangeArrowheads="1"/>
          </p:cNvSpPr>
          <p:nvPr/>
        </p:nvSpPr>
        <p:spPr bwMode="auto">
          <a:xfrm>
            <a:off x="224752" y="2276872"/>
            <a:ext cx="8694496" cy="34563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457200" lvl="1" indent="-457200">
              <a:spcBef>
                <a:spcPts val="1200"/>
              </a:spcBef>
              <a:spcAft>
                <a:spcPts val="1200"/>
              </a:spcAft>
              <a:buClr>
                <a:srgbClr val="004494"/>
              </a:buClr>
              <a:buFont typeface="+mj-lt"/>
              <a:buAutoNum type="arabicPeriod"/>
              <a:defRPr/>
            </a:pPr>
            <a:r>
              <a:rPr lang="en-US" altLang="fr-FR" sz="2400" dirty="0"/>
              <a:t>Why a DeMPA and what is a DeMPA? </a:t>
            </a:r>
          </a:p>
          <a:p>
            <a:pPr marL="457200" lvl="1" indent="-457200">
              <a:spcBef>
                <a:spcPts val="1200"/>
              </a:spcBef>
              <a:spcAft>
                <a:spcPts val="1200"/>
              </a:spcAft>
              <a:buClr>
                <a:srgbClr val="C00000"/>
              </a:buClr>
              <a:buFont typeface="+mj-lt"/>
              <a:buAutoNum type="arabicPeriod"/>
              <a:defRPr/>
            </a:pPr>
            <a:r>
              <a:rPr lang="en-US" altLang="fr-FR" sz="2400" cap="all" dirty="0">
                <a:solidFill>
                  <a:srgbClr val="C00000"/>
                </a:solidFill>
              </a:rPr>
              <a:t>Structure of DeMPA</a:t>
            </a:r>
          </a:p>
          <a:p>
            <a:pPr marL="457200" lvl="1" indent="-457200">
              <a:spcBef>
                <a:spcPts val="1200"/>
              </a:spcBef>
              <a:spcAft>
                <a:spcPts val="1200"/>
              </a:spcAft>
              <a:buClr>
                <a:srgbClr val="004494"/>
              </a:buClr>
              <a:buFont typeface="+mj-lt"/>
              <a:buAutoNum type="arabicPeriod"/>
              <a:defRPr/>
            </a:pPr>
            <a:r>
              <a:rPr lang="en-US" altLang="fr-FR" sz="2400" dirty="0"/>
              <a:t>Debt performance indicators (DPI)</a:t>
            </a:r>
          </a:p>
          <a:p>
            <a:pPr marL="457200" lvl="1" indent="-457200">
              <a:spcBef>
                <a:spcPts val="1200"/>
              </a:spcBef>
              <a:spcAft>
                <a:spcPts val="1200"/>
              </a:spcAft>
              <a:buClr>
                <a:srgbClr val="004494"/>
              </a:buClr>
              <a:buFont typeface="+mj-lt"/>
              <a:buAutoNum type="arabicPeriod"/>
              <a:defRPr/>
            </a:pPr>
            <a:r>
              <a:rPr lang="en-US" altLang="fr-FR" sz="2400" dirty="0"/>
              <a:t>DeMPA indicators : examples</a:t>
            </a:r>
          </a:p>
        </p:txBody>
      </p:sp>
    </p:spTree>
    <p:extLst>
      <p:ext uri="{BB962C8B-B14F-4D97-AF65-F5344CB8AC3E}">
        <p14:creationId xmlns:p14="http://schemas.microsoft.com/office/powerpoint/2010/main" val="92179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252338"/>
            <a:ext cx="8694496" cy="550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defRPr/>
            </a:pPr>
            <a:r>
              <a:rPr lang="en-GB" sz="2800" b="1" i="0" cap="all" dirty="0"/>
              <a:t>Structure of DeMPA?</a:t>
            </a: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6</a:t>
            </a:fld>
            <a:endParaRPr lang="en-GB" sz="1050" dirty="0">
              <a:solidFill>
                <a:schemeClr val="bg1"/>
              </a:solidFill>
              <a:latin typeface="+mn-lt"/>
            </a:endParaRPr>
          </a:p>
        </p:txBody>
      </p:sp>
      <p:graphicFrame>
        <p:nvGraphicFramePr>
          <p:cNvPr id="11" name="Table 5">
            <a:extLst>
              <a:ext uri="{FF2B5EF4-FFF2-40B4-BE49-F238E27FC236}">
                <a16:creationId xmlns:a16="http://schemas.microsoft.com/office/drawing/2014/main" id="{38267100-B5A6-4AF2-BF79-4E16961C5EAA}"/>
              </a:ext>
            </a:extLst>
          </p:cNvPr>
          <p:cNvGraphicFramePr>
            <a:graphicFrameLocks noGrp="1"/>
          </p:cNvGraphicFramePr>
          <p:nvPr>
            <p:extLst>
              <p:ext uri="{D42A27DB-BD31-4B8C-83A1-F6EECF244321}">
                <p14:modId xmlns:p14="http://schemas.microsoft.com/office/powerpoint/2010/main" val="1936184182"/>
              </p:ext>
            </p:extLst>
          </p:nvPr>
        </p:nvGraphicFramePr>
        <p:xfrm>
          <a:off x="323528" y="1802348"/>
          <a:ext cx="8595720" cy="4798486"/>
        </p:xfrm>
        <a:graphic>
          <a:graphicData uri="http://schemas.openxmlformats.org/drawingml/2006/table">
            <a:tbl>
              <a:tblPr firstRow="1" bandRow="1">
                <a:tableStyleId>{5940675A-B579-460E-94D1-54222C63F5DA}</a:tableStyleId>
              </a:tblPr>
              <a:tblGrid>
                <a:gridCol w="728770">
                  <a:extLst>
                    <a:ext uri="{9D8B030D-6E8A-4147-A177-3AD203B41FA5}">
                      <a16:colId xmlns:a16="http://schemas.microsoft.com/office/drawing/2014/main" val="20000"/>
                    </a:ext>
                  </a:extLst>
                </a:gridCol>
                <a:gridCol w="3550803">
                  <a:extLst>
                    <a:ext uri="{9D8B030D-6E8A-4147-A177-3AD203B41FA5}">
                      <a16:colId xmlns:a16="http://schemas.microsoft.com/office/drawing/2014/main" val="20001"/>
                    </a:ext>
                  </a:extLst>
                </a:gridCol>
                <a:gridCol w="713261">
                  <a:extLst>
                    <a:ext uri="{9D8B030D-6E8A-4147-A177-3AD203B41FA5}">
                      <a16:colId xmlns:a16="http://schemas.microsoft.com/office/drawing/2014/main" val="20002"/>
                    </a:ext>
                  </a:extLst>
                </a:gridCol>
                <a:gridCol w="3602886">
                  <a:extLst>
                    <a:ext uri="{9D8B030D-6E8A-4147-A177-3AD203B41FA5}">
                      <a16:colId xmlns:a16="http://schemas.microsoft.com/office/drawing/2014/main" val="20003"/>
                    </a:ext>
                  </a:extLst>
                </a:gridCol>
              </a:tblGrid>
              <a:tr h="306054">
                <a:tc gridSpan="2">
                  <a:txBody>
                    <a:bodyPr/>
                    <a:lstStyle/>
                    <a:p>
                      <a:pPr algn="ctr"/>
                      <a:r>
                        <a:rPr lang="en-US" sz="1600" b="1" cap="all" baseline="0" dirty="0">
                          <a:solidFill>
                            <a:schemeClr val="bg1"/>
                          </a:solidFill>
                          <a:latin typeface="+mn-lt"/>
                        </a:rPr>
                        <a:t>DeMPA 2009</a:t>
                      </a:r>
                    </a:p>
                  </a:txBody>
                  <a:tcPr marL="68580" marR="68580" marT="34297" marB="34297" anchor="ctr">
                    <a:solidFill>
                      <a:srgbClr val="0F5494"/>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cap="all" baseline="0" dirty="0">
                          <a:solidFill>
                            <a:schemeClr val="bg1"/>
                          </a:solidFill>
                          <a:latin typeface="+mn-lt"/>
                          <a:ea typeface="+mn-ea"/>
                          <a:cs typeface="+mn-cs"/>
                        </a:rPr>
                        <a:t>DeMPA 2015</a:t>
                      </a:r>
                    </a:p>
                  </a:txBody>
                  <a:tcPr marL="68580" marR="68580" marT="34297" marB="34297" anchor="ctr">
                    <a:solidFill>
                      <a:srgbClr val="0F5494"/>
                    </a:solidFill>
                  </a:tcPr>
                </a:tc>
                <a:tc hMerge="1">
                  <a:txBody>
                    <a:bodyPr/>
                    <a:lstStyle/>
                    <a:p>
                      <a:endParaRPr lang="en-US"/>
                    </a:p>
                  </a:txBody>
                  <a:tcPr/>
                </a:tc>
                <a:extLst>
                  <a:ext uri="{0D108BD9-81ED-4DB2-BD59-A6C34878D82A}">
                    <a16:rowId xmlns:a16="http://schemas.microsoft.com/office/drawing/2014/main" val="10000"/>
                  </a:ext>
                </a:extLst>
              </a:tr>
              <a:tr h="437801">
                <a:tc gridSpan="2">
                  <a:txBody>
                    <a:bodyPr/>
                    <a:lstStyle/>
                    <a:p>
                      <a:pPr algn="ctr"/>
                      <a:r>
                        <a:rPr lang="en-US" sz="1200" b="1" kern="1200" dirty="0">
                          <a:effectLst/>
                          <a:latin typeface="+mn-lt"/>
                        </a:rPr>
                        <a:t>Governance and Strategy </a:t>
                      </a:r>
                      <a:r>
                        <a:rPr lang="en-US" sz="1200" b="1" kern="1200" dirty="0">
                          <a:solidFill>
                            <a:schemeClr val="tx1"/>
                          </a:solidFill>
                          <a:effectLst/>
                          <a:latin typeface="+mn-lt"/>
                          <a:ea typeface="Times New Roman"/>
                          <a:cs typeface="Times New Roman"/>
                        </a:rPr>
                        <a:t>Development</a:t>
                      </a:r>
                      <a:r>
                        <a:rPr lang="en-US" sz="1200" b="1" dirty="0">
                          <a:effectLst/>
                          <a:latin typeface="+mn-lt"/>
                        </a:rPr>
                        <a:t> </a:t>
                      </a:r>
                      <a:endParaRPr lang="en-US" sz="1200" b="1" dirty="0">
                        <a:latin typeface="+mn-lt"/>
                      </a:endParaRPr>
                    </a:p>
                  </a:txBody>
                  <a:tcPr marL="68580" marR="68580" marT="34297" marB="34297" anchor="ctr">
                    <a:solidFill>
                      <a:srgbClr val="F5823C"/>
                    </a:solidFill>
                  </a:tcPr>
                </a:tc>
                <a:tc hMerge="1">
                  <a:txBody>
                    <a:bodyPr/>
                    <a:lstStyle/>
                    <a:p>
                      <a:endParaRPr lang="en-US" dirty="0"/>
                    </a:p>
                  </a:txBody>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Times New Roman"/>
                          <a:cs typeface="Times New Roman"/>
                        </a:rPr>
                        <a:t>Governance</a:t>
                      </a:r>
                      <a:r>
                        <a:rPr lang="en-US" sz="1200" b="1" kern="1200" dirty="0">
                          <a:effectLst/>
                          <a:latin typeface="+mn-lt"/>
                        </a:rPr>
                        <a:t> and Strategy Development</a:t>
                      </a:r>
                      <a:r>
                        <a:rPr lang="en-US" sz="1200" b="1" dirty="0">
                          <a:effectLst/>
                          <a:latin typeface="+mn-lt"/>
                        </a:rPr>
                        <a:t> </a:t>
                      </a:r>
                      <a:endParaRPr lang="en-US" sz="1200" b="1" dirty="0">
                        <a:latin typeface="+mn-lt"/>
                      </a:endParaRPr>
                    </a:p>
                  </a:txBody>
                  <a:tcPr marL="68580" marR="68580" marT="34297" marB="34297" anchor="ctr">
                    <a:solidFill>
                      <a:srgbClr val="F5823C"/>
                    </a:solidFill>
                  </a:tcPr>
                </a:tc>
                <a:tc hMerge="1">
                  <a:txBody>
                    <a:bodyPr/>
                    <a:lstStyle/>
                    <a:p>
                      <a:endParaRPr lang="en-US" dirty="0"/>
                    </a:p>
                  </a:txBody>
                  <a:tcPr/>
                </a:tc>
                <a:extLst>
                  <a:ext uri="{0D108BD9-81ED-4DB2-BD59-A6C34878D82A}">
                    <a16:rowId xmlns:a16="http://schemas.microsoft.com/office/drawing/2014/main" val="10001"/>
                  </a:ext>
                </a:extLst>
              </a:tr>
              <a:tr h="206695">
                <a:tc>
                  <a:txBody>
                    <a:bodyPr/>
                    <a:lstStyle/>
                    <a:p>
                      <a:pPr marL="0" marR="0">
                        <a:lnSpc>
                          <a:spcPct val="115000"/>
                        </a:lnSpc>
                        <a:spcBef>
                          <a:spcPts val="0"/>
                        </a:spcBef>
                        <a:spcAft>
                          <a:spcPts val="600"/>
                        </a:spcAft>
                      </a:pPr>
                      <a:r>
                        <a:rPr lang="en-US" sz="1200" dirty="0">
                          <a:effectLst/>
                          <a:latin typeface="+mn-lt"/>
                          <a:ea typeface="Times New Roman"/>
                          <a:cs typeface="Times New Roman"/>
                        </a:rPr>
                        <a:t>DPI-1</a:t>
                      </a:r>
                      <a:endParaRPr lang="en-US" sz="1200" dirty="0">
                        <a:effectLst/>
                        <a:latin typeface="+mn-lt"/>
                        <a:ea typeface="Calibri"/>
                        <a:cs typeface="Times New Roman"/>
                      </a:endParaRPr>
                    </a:p>
                  </a:txBody>
                  <a:tcPr marL="51435" marR="51435" marT="0" marB="0" anchor="ctr"/>
                </a:tc>
                <a:tc>
                  <a:txBody>
                    <a:bodyPr/>
                    <a:lstStyle/>
                    <a:p>
                      <a:pPr marL="0" marR="0">
                        <a:lnSpc>
                          <a:spcPct val="115000"/>
                        </a:lnSpc>
                        <a:spcBef>
                          <a:spcPts val="0"/>
                        </a:spcBef>
                        <a:spcAft>
                          <a:spcPts val="600"/>
                        </a:spcAft>
                      </a:pPr>
                      <a:r>
                        <a:rPr lang="en-US" sz="1200" dirty="0">
                          <a:effectLst/>
                          <a:latin typeface="+mn-lt"/>
                          <a:ea typeface="Times New Roman"/>
                          <a:cs typeface="Times New Roman"/>
                        </a:rPr>
                        <a:t>Legal Framework (1dimension)</a:t>
                      </a:r>
                      <a:endParaRPr lang="en-US" sz="1200" dirty="0">
                        <a:effectLst/>
                        <a:latin typeface="+mn-lt"/>
                        <a:ea typeface="Calibri"/>
                        <a:cs typeface="Times New Roman"/>
                      </a:endParaRPr>
                    </a:p>
                  </a:txBody>
                  <a:tcPr marL="51435" marR="51435" marT="0" marB="0" anchor="ctr"/>
                </a:tc>
                <a:tc>
                  <a:txBody>
                    <a:bodyPr/>
                    <a:lstStyle/>
                    <a:p>
                      <a:pPr marL="0" marR="0">
                        <a:lnSpc>
                          <a:spcPct val="115000"/>
                        </a:lnSpc>
                        <a:spcBef>
                          <a:spcPts val="0"/>
                        </a:spcBef>
                        <a:spcAft>
                          <a:spcPts val="600"/>
                        </a:spcAft>
                      </a:pPr>
                      <a:r>
                        <a:rPr lang="en-US" sz="1200" dirty="0">
                          <a:effectLst/>
                          <a:latin typeface="+mn-lt"/>
                          <a:ea typeface="Times New Roman"/>
                          <a:cs typeface="Times New Roman"/>
                        </a:rPr>
                        <a:t>DPI-1</a:t>
                      </a:r>
                      <a:endParaRPr lang="en-US" sz="1200" dirty="0">
                        <a:effectLst/>
                        <a:latin typeface="+mn-lt"/>
                        <a:ea typeface="Calibri"/>
                        <a:cs typeface="Times New Roman"/>
                      </a:endParaRPr>
                    </a:p>
                  </a:txBody>
                  <a:tcPr marL="51435" marR="51435" marT="0" marB="0" anchor="ctr"/>
                </a:tc>
                <a:tc>
                  <a:txBody>
                    <a:bodyPr/>
                    <a:lstStyle/>
                    <a:p>
                      <a:pPr marL="0" marR="0">
                        <a:lnSpc>
                          <a:spcPct val="115000"/>
                        </a:lnSpc>
                        <a:spcBef>
                          <a:spcPts val="0"/>
                        </a:spcBef>
                        <a:spcAft>
                          <a:spcPts val="600"/>
                        </a:spcAft>
                      </a:pPr>
                      <a:r>
                        <a:rPr lang="en-US" sz="1200" dirty="0">
                          <a:effectLst/>
                          <a:latin typeface="+mn-lt"/>
                          <a:ea typeface="Times New Roman"/>
                          <a:cs typeface="Times New Roman"/>
                        </a:rPr>
                        <a:t>Legal Framework (1 dimension)</a:t>
                      </a:r>
                      <a:endParaRPr lang="en-US" sz="1200" dirty="0">
                        <a:effectLst/>
                        <a:latin typeface="+mn-lt"/>
                        <a:ea typeface="Calibri"/>
                        <a:cs typeface="Times New Roman"/>
                      </a:endParaRPr>
                    </a:p>
                  </a:txBody>
                  <a:tcPr marL="51435" marR="51435" marT="0" marB="0" anchor="ctr"/>
                </a:tc>
                <a:extLst>
                  <a:ext uri="{0D108BD9-81ED-4DB2-BD59-A6C34878D82A}">
                    <a16:rowId xmlns:a16="http://schemas.microsoft.com/office/drawing/2014/main" val="10002"/>
                  </a:ext>
                </a:extLst>
              </a:tr>
              <a:tr h="200221">
                <a:tc>
                  <a:txBody>
                    <a:bodyPr/>
                    <a:lstStyle/>
                    <a:p>
                      <a:pPr marL="0" marR="0">
                        <a:lnSpc>
                          <a:spcPct val="115000"/>
                        </a:lnSpc>
                        <a:spcBef>
                          <a:spcPts val="0"/>
                        </a:spcBef>
                        <a:spcAft>
                          <a:spcPts val="600"/>
                        </a:spcAft>
                      </a:pPr>
                      <a:r>
                        <a:rPr lang="en-US" sz="1200" dirty="0">
                          <a:effectLst/>
                          <a:latin typeface="+mn-lt"/>
                          <a:ea typeface="Times New Roman"/>
                          <a:cs typeface="Times New Roman"/>
                        </a:rPr>
                        <a:t>DPI-2</a:t>
                      </a:r>
                      <a:endParaRPr lang="en-US" sz="1200" dirty="0">
                        <a:effectLst/>
                        <a:latin typeface="+mn-lt"/>
                        <a:ea typeface="Calibri"/>
                        <a:cs typeface="Times New Roman"/>
                      </a:endParaRPr>
                    </a:p>
                  </a:txBody>
                  <a:tcPr marL="51435" marR="51435" marT="0" marB="0" anchor="ctr"/>
                </a:tc>
                <a:tc>
                  <a:txBody>
                    <a:bodyPr/>
                    <a:lstStyle/>
                    <a:p>
                      <a:pPr marL="0" marR="0">
                        <a:lnSpc>
                          <a:spcPct val="115000"/>
                        </a:lnSpc>
                        <a:spcBef>
                          <a:spcPts val="0"/>
                        </a:spcBef>
                        <a:spcAft>
                          <a:spcPts val="600"/>
                        </a:spcAft>
                      </a:pPr>
                      <a:r>
                        <a:rPr lang="en-US" sz="1200" dirty="0">
                          <a:effectLst/>
                          <a:latin typeface="+mn-lt"/>
                          <a:ea typeface="Times New Roman"/>
                          <a:cs typeface="Times New Roman"/>
                        </a:rPr>
                        <a:t>Managerial Structure (2 dimensions)</a:t>
                      </a:r>
                      <a:endParaRPr lang="en-US" sz="1200" dirty="0">
                        <a:effectLst/>
                        <a:latin typeface="+mn-lt"/>
                        <a:ea typeface="Calibri"/>
                        <a:cs typeface="Times New Roman"/>
                      </a:endParaRPr>
                    </a:p>
                  </a:txBody>
                  <a:tcPr marL="51435" marR="51435" marT="0" marB="0" anchor="ctr"/>
                </a:tc>
                <a:tc>
                  <a:txBody>
                    <a:bodyPr/>
                    <a:lstStyle/>
                    <a:p>
                      <a:pPr marL="0" marR="0">
                        <a:lnSpc>
                          <a:spcPct val="115000"/>
                        </a:lnSpc>
                        <a:spcBef>
                          <a:spcPts val="0"/>
                        </a:spcBef>
                        <a:spcAft>
                          <a:spcPts val="600"/>
                        </a:spcAft>
                      </a:pPr>
                      <a:r>
                        <a:rPr lang="en-US" sz="1200" dirty="0">
                          <a:effectLst/>
                          <a:latin typeface="+mn-lt"/>
                          <a:ea typeface="Times New Roman"/>
                          <a:cs typeface="Times New Roman"/>
                        </a:rPr>
                        <a:t>DPI-2</a:t>
                      </a:r>
                      <a:endParaRPr lang="en-US" sz="1200" dirty="0">
                        <a:effectLst/>
                        <a:latin typeface="+mn-lt"/>
                        <a:ea typeface="Calibri"/>
                        <a:cs typeface="Times New Roman"/>
                      </a:endParaRPr>
                    </a:p>
                  </a:txBody>
                  <a:tcPr marL="51435" marR="51435" marT="0" marB="0" anchor="ctr"/>
                </a:tc>
                <a:tc>
                  <a:txBody>
                    <a:bodyPr/>
                    <a:lstStyle/>
                    <a:p>
                      <a:pPr marL="0" marR="0">
                        <a:lnSpc>
                          <a:spcPct val="115000"/>
                        </a:lnSpc>
                        <a:spcBef>
                          <a:spcPts val="0"/>
                        </a:spcBef>
                        <a:spcAft>
                          <a:spcPts val="600"/>
                        </a:spcAft>
                      </a:pPr>
                      <a:r>
                        <a:rPr lang="en-US" sz="1200" dirty="0">
                          <a:effectLst/>
                          <a:latin typeface="+mn-lt"/>
                          <a:ea typeface="Times New Roman"/>
                          <a:cs typeface="Times New Roman"/>
                        </a:rPr>
                        <a:t>Managerial Structure (2 dimensions)</a:t>
                      </a:r>
                      <a:endParaRPr lang="en-US" sz="1200" dirty="0">
                        <a:effectLst/>
                        <a:latin typeface="+mn-lt"/>
                        <a:ea typeface="Calibri"/>
                        <a:cs typeface="Times New Roman"/>
                      </a:endParaRPr>
                    </a:p>
                  </a:txBody>
                  <a:tcPr marL="51435" marR="51435" marT="0" marB="0" anchor="ctr"/>
                </a:tc>
                <a:extLst>
                  <a:ext uri="{0D108BD9-81ED-4DB2-BD59-A6C34878D82A}">
                    <a16:rowId xmlns:a16="http://schemas.microsoft.com/office/drawing/2014/main" val="10003"/>
                  </a:ext>
                </a:extLst>
              </a:tr>
              <a:tr h="324944">
                <a:tc>
                  <a:txBody>
                    <a:bodyPr/>
                    <a:lstStyle/>
                    <a:p>
                      <a:pPr marL="0" marR="0">
                        <a:lnSpc>
                          <a:spcPct val="115000"/>
                        </a:lnSpc>
                        <a:spcBef>
                          <a:spcPts val="0"/>
                        </a:spcBef>
                        <a:spcAft>
                          <a:spcPts val="600"/>
                        </a:spcAft>
                      </a:pPr>
                      <a:r>
                        <a:rPr lang="en-US" sz="1200" dirty="0">
                          <a:effectLst/>
                          <a:latin typeface="+mn-lt"/>
                          <a:ea typeface="Times New Roman"/>
                          <a:cs typeface="Times New Roman"/>
                        </a:rPr>
                        <a:t>DPI-3</a:t>
                      </a:r>
                      <a:endParaRPr lang="en-US" sz="1200" dirty="0">
                        <a:effectLst/>
                        <a:latin typeface="+mn-lt"/>
                        <a:ea typeface="Calibri"/>
                        <a:cs typeface="Times New Roman"/>
                      </a:endParaRPr>
                    </a:p>
                  </a:txBody>
                  <a:tcPr marL="51435" marR="51435" marT="0" marB="0" anchor="ctr"/>
                </a:tc>
                <a:tc>
                  <a:txBody>
                    <a:bodyPr/>
                    <a:lstStyle/>
                    <a:p>
                      <a:pPr marL="0" marR="0">
                        <a:lnSpc>
                          <a:spcPct val="115000"/>
                        </a:lnSpc>
                        <a:spcBef>
                          <a:spcPts val="0"/>
                        </a:spcBef>
                        <a:spcAft>
                          <a:spcPts val="600"/>
                        </a:spcAft>
                      </a:pPr>
                      <a:r>
                        <a:rPr lang="en-US" sz="1200" dirty="0">
                          <a:effectLst/>
                          <a:latin typeface="+mn-lt"/>
                          <a:ea typeface="Times New Roman"/>
                          <a:cs typeface="Times New Roman"/>
                        </a:rPr>
                        <a:t>Debt Management Strategy (2 dimensions)</a:t>
                      </a:r>
                      <a:endParaRPr lang="en-US" sz="1200" dirty="0">
                        <a:effectLst/>
                        <a:latin typeface="+mn-lt"/>
                        <a:ea typeface="Calibri"/>
                        <a:cs typeface="Times New Roman"/>
                      </a:endParaRPr>
                    </a:p>
                  </a:txBody>
                  <a:tcPr marL="51435" marR="51435" marT="0" marB="0" anchor="ctr"/>
                </a:tc>
                <a:tc>
                  <a:txBody>
                    <a:bodyPr/>
                    <a:lstStyle/>
                    <a:p>
                      <a:pPr marL="0" marR="0">
                        <a:lnSpc>
                          <a:spcPct val="115000"/>
                        </a:lnSpc>
                        <a:spcBef>
                          <a:spcPts val="0"/>
                        </a:spcBef>
                        <a:spcAft>
                          <a:spcPts val="600"/>
                        </a:spcAft>
                      </a:pPr>
                      <a:r>
                        <a:rPr lang="en-US" sz="1200" dirty="0">
                          <a:effectLst/>
                          <a:latin typeface="+mn-lt"/>
                          <a:ea typeface="Times New Roman"/>
                          <a:cs typeface="Times New Roman"/>
                        </a:rPr>
                        <a:t>DPI-3</a:t>
                      </a:r>
                      <a:endParaRPr lang="en-US" sz="1200" dirty="0">
                        <a:effectLst/>
                        <a:latin typeface="+mn-lt"/>
                        <a:ea typeface="Calibri"/>
                        <a:cs typeface="Times New Roman"/>
                      </a:endParaRPr>
                    </a:p>
                  </a:txBody>
                  <a:tcPr marL="51435" marR="51435" marT="0" marB="0" anchor="ctr"/>
                </a:tc>
                <a:tc>
                  <a:txBody>
                    <a:bodyPr/>
                    <a:lstStyle/>
                    <a:p>
                      <a:pPr marL="0" marR="0">
                        <a:lnSpc>
                          <a:spcPct val="115000"/>
                        </a:lnSpc>
                        <a:spcBef>
                          <a:spcPts val="0"/>
                        </a:spcBef>
                        <a:spcAft>
                          <a:spcPts val="600"/>
                        </a:spcAft>
                      </a:pPr>
                      <a:r>
                        <a:rPr lang="en-US" sz="1200" dirty="0">
                          <a:effectLst/>
                          <a:latin typeface="+mn-lt"/>
                          <a:ea typeface="Times New Roman"/>
                          <a:cs typeface="Times New Roman"/>
                        </a:rPr>
                        <a:t>Debt Management Strategy (2 dimensions)</a:t>
                      </a:r>
                      <a:endParaRPr lang="en-US" sz="1200" dirty="0">
                        <a:effectLst/>
                        <a:latin typeface="+mn-lt"/>
                        <a:ea typeface="Calibri"/>
                        <a:cs typeface="Times New Roman"/>
                      </a:endParaRPr>
                    </a:p>
                  </a:txBody>
                  <a:tcPr marL="51435" marR="51435" marT="0" marB="0" anchor="ctr"/>
                </a:tc>
                <a:extLst>
                  <a:ext uri="{0D108BD9-81ED-4DB2-BD59-A6C34878D82A}">
                    <a16:rowId xmlns:a16="http://schemas.microsoft.com/office/drawing/2014/main" val="10004"/>
                  </a:ext>
                </a:extLst>
              </a:tr>
              <a:tr h="391507">
                <a:tc>
                  <a:txBody>
                    <a:bodyPr/>
                    <a:lstStyle/>
                    <a:p>
                      <a:pPr marL="0" marR="0">
                        <a:lnSpc>
                          <a:spcPct val="115000"/>
                        </a:lnSpc>
                        <a:spcBef>
                          <a:spcPts val="0"/>
                        </a:spcBef>
                        <a:spcAft>
                          <a:spcPts val="600"/>
                        </a:spcAft>
                      </a:pPr>
                      <a:r>
                        <a:rPr lang="en-US" sz="1200" dirty="0">
                          <a:solidFill>
                            <a:srgbClr val="FF0000"/>
                          </a:solidFill>
                          <a:effectLst/>
                          <a:latin typeface="+mn-lt"/>
                          <a:ea typeface="Times New Roman"/>
                          <a:cs typeface="Times New Roman"/>
                        </a:rPr>
                        <a:t>DPI-4</a:t>
                      </a:r>
                      <a:endParaRPr lang="en-US" sz="1200" dirty="0">
                        <a:solidFill>
                          <a:srgbClr val="FF0000"/>
                        </a:solidFill>
                        <a:effectLst/>
                        <a:latin typeface="+mn-lt"/>
                        <a:ea typeface="Calibri"/>
                        <a:cs typeface="Times New Roman"/>
                      </a:endParaRPr>
                    </a:p>
                  </a:txBody>
                  <a:tcPr marL="51435" marR="51435" marT="0" marB="0" anchor="ctr"/>
                </a:tc>
                <a:tc>
                  <a:txBody>
                    <a:bodyPr/>
                    <a:lstStyle/>
                    <a:p>
                      <a:pPr marL="0" marR="0">
                        <a:lnSpc>
                          <a:spcPct val="115000"/>
                        </a:lnSpc>
                        <a:spcBef>
                          <a:spcPts val="0"/>
                        </a:spcBef>
                        <a:spcAft>
                          <a:spcPts val="600"/>
                        </a:spcAft>
                      </a:pPr>
                      <a:r>
                        <a:rPr lang="en-US" sz="1200" dirty="0">
                          <a:solidFill>
                            <a:srgbClr val="FF0000"/>
                          </a:solidFill>
                          <a:effectLst/>
                          <a:latin typeface="+mn-lt"/>
                          <a:ea typeface="Times New Roman"/>
                          <a:cs typeface="Times New Roman"/>
                        </a:rPr>
                        <a:t>Evaluation of Debt Management Operations (1 dimension)</a:t>
                      </a:r>
                      <a:endParaRPr lang="en-US" sz="1200" dirty="0">
                        <a:solidFill>
                          <a:srgbClr val="FF0000"/>
                        </a:solidFill>
                        <a:effectLst/>
                        <a:latin typeface="+mn-lt"/>
                        <a:ea typeface="Calibri"/>
                        <a:cs typeface="Times New Roman"/>
                      </a:endParaRPr>
                    </a:p>
                  </a:txBody>
                  <a:tcPr marL="51435" marR="51435" marT="0" marB="0" anchor="ctr"/>
                </a:tc>
                <a:tc>
                  <a:txBody>
                    <a:bodyPr/>
                    <a:lstStyle/>
                    <a:p>
                      <a:pPr marL="0" marR="0">
                        <a:lnSpc>
                          <a:spcPct val="115000"/>
                        </a:lnSpc>
                        <a:spcBef>
                          <a:spcPts val="0"/>
                        </a:spcBef>
                        <a:spcAft>
                          <a:spcPts val="600"/>
                        </a:spcAft>
                      </a:pPr>
                      <a:r>
                        <a:rPr lang="en-US" sz="1200" dirty="0">
                          <a:solidFill>
                            <a:srgbClr val="FF0000"/>
                          </a:solidFill>
                          <a:effectLst/>
                          <a:latin typeface="+mn-lt"/>
                          <a:ea typeface="Times New Roman"/>
                          <a:cs typeface="Times New Roman"/>
                        </a:rPr>
                        <a:t>DPI-4</a:t>
                      </a:r>
                      <a:endParaRPr lang="en-US" sz="1200" dirty="0">
                        <a:solidFill>
                          <a:srgbClr val="FF0000"/>
                        </a:solidFill>
                        <a:effectLst/>
                        <a:latin typeface="+mn-lt"/>
                        <a:ea typeface="Calibri"/>
                        <a:cs typeface="Times New Roman"/>
                      </a:endParaRPr>
                    </a:p>
                  </a:txBody>
                  <a:tcPr marL="51435" marR="51435" marT="0" marB="0" anchor="ctr"/>
                </a:tc>
                <a:tc>
                  <a:txBody>
                    <a:bodyPr/>
                    <a:lstStyle/>
                    <a:p>
                      <a:pPr marL="0" marR="0">
                        <a:lnSpc>
                          <a:spcPct val="115000"/>
                        </a:lnSpc>
                        <a:spcBef>
                          <a:spcPts val="0"/>
                        </a:spcBef>
                        <a:spcAft>
                          <a:spcPts val="600"/>
                        </a:spcAft>
                      </a:pPr>
                      <a:r>
                        <a:rPr lang="en-US" sz="1200" dirty="0">
                          <a:solidFill>
                            <a:srgbClr val="FF0000"/>
                          </a:solidFill>
                          <a:effectLst/>
                          <a:latin typeface="+mn-lt"/>
                          <a:ea typeface="Times New Roman"/>
                          <a:cs typeface="Times New Roman"/>
                        </a:rPr>
                        <a:t>Reporting and Evaluation</a:t>
                      </a:r>
                      <a:r>
                        <a:rPr lang="en-US" sz="1200" baseline="0" dirty="0">
                          <a:solidFill>
                            <a:srgbClr val="FF0000"/>
                          </a:solidFill>
                          <a:effectLst/>
                          <a:latin typeface="+mn-lt"/>
                          <a:ea typeface="Times New Roman"/>
                          <a:cs typeface="Times New Roman"/>
                        </a:rPr>
                        <a:t> (2 dimensions)</a:t>
                      </a:r>
                      <a:endParaRPr lang="en-US" sz="1200" dirty="0">
                        <a:solidFill>
                          <a:srgbClr val="FF0000"/>
                        </a:solidFill>
                        <a:effectLst/>
                        <a:latin typeface="+mn-lt"/>
                        <a:ea typeface="Calibri"/>
                        <a:cs typeface="Times New Roman"/>
                      </a:endParaRPr>
                    </a:p>
                  </a:txBody>
                  <a:tcPr marL="51435" marR="51435" marT="0" marB="0" anchor="ctr"/>
                </a:tc>
                <a:extLst>
                  <a:ext uri="{0D108BD9-81ED-4DB2-BD59-A6C34878D82A}">
                    <a16:rowId xmlns:a16="http://schemas.microsoft.com/office/drawing/2014/main" val="10005"/>
                  </a:ext>
                </a:extLst>
              </a:tr>
              <a:tr h="219616">
                <a:tc>
                  <a:txBody>
                    <a:bodyPr/>
                    <a:lstStyle/>
                    <a:p>
                      <a:pPr marL="0" marR="0">
                        <a:lnSpc>
                          <a:spcPct val="115000"/>
                        </a:lnSpc>
                        <a:spcBef>
                          <a:spcPts val="0"/>
                        </a:spcBef>
                        <a:spcAft>
                          <a:spcPts val="600"/>
                        </a:spcAft>
                      </a:pPr>
                      <a:r>
                        <a:rPr lang="en-US" sz="1200" dirty="0">
                          <a:effectLst/>
                          <a:latin typeface="+mn-lt"/>
                          <a:ea typeface="Times New Roman"/>
                          <a:cs typeface="Times New Roman"/>
                        </a:rPr>
                        <a:t>DPI-5</a:t>
                      </a:r>
                      <a:endParaRPr lang="en-US" sz="1200" dirty="0">
                        <a:effectLst/>
                        <a:latin typeface="+mn-lt"/>
                        <a:ea typeface="Calibri"/>
                        <a:cs typeface="Times New Roman"/>
                      </a:endParaRPr>
                    </a:p>
                  </a:txBody>
                  <a:tcPr marL="51435" marR="51435" marT="0" marB="0" anchor="ctr"/>
                </a:tc>
                <a:tc>
                  <a:txBody>
                    <a:bodyPr/>
                    <a:lstStyle/>
                    <a:p>
                      <a:pPr marL="0" marR="0">
                        <a:lnSpc>
                          <a:spcPct val="115000"/>
                        </a:lnSpc>
                        <a:spcBef>
                          <a:spcPts val="0"/>
                        </a:spcBef>
                        <a:spcAft>
                          <a:spcPts val="600"/>
                        </a:spcAft>
                      </a:pPr>
                      <a:r>
                        <a:rPr lang="en-US" sz="1200" dirty="0">
                          <a:effectLst/>
                          <a:latin typeface="+mn-lt"/>
                          <a:ea typeface="Times New Roman"/>
                          <a:cs typeface="Times New Roman"/>
                        </a:rPr>
                        <a:t>Audit (2 dimensions)</a:t>
                      </a:r>
                      <a:endParaRPr lang="en-US" sz="1200" dirty="0">
                        <a:effectLst/>
                        <a:latin typeface="+mn-lt"/>
                        <a:ea typeface="Calibri"/>
                        <a:cs typeface="Times New Roman"/>
                      </a:endParaRPr>
                    </a:p>
                  </a:txBody>
                  <a:tcPr marL="51435" marR="51435" marT="0" marB="0" anchor="ctr"/>
                </a:tc>
                <a:tc>
                  <a:txBody>
                    <a:bodyPr/>
                    <a:lstStyle/>
                    <a:p>
                      <a:pPr marL="0" marR="0">
                        <a:lnSpc>
                          <a:spcPct val="115000"/>
                        </a:lnSpc>
                        <a:spcBef>
                          <a:spcPts val="0"/>
                        </a:spcBef>
                        <a:spcAft>
                          <a:spcPts val="600"/>
                        </a:spcAft>
                      </a:pPr>
                      <a:r>
                        <a:rPr lang="en-US" sz="1200" dirty="0">
                          <a:effectLst/>
                          <a:latin typeface="+mn-lt"/>
                          <a:ea typeface="Times New Roman"/>
                          <a:cs typeface="Times New Roman"/>
                        </a:rPr>
                        <a:t>DPI-5</a:t>
                      </a:r>
                      <a:endParaRPr lang="en-US" sz="1200" dirty="0">
                        <a:effectLst/>
                        <a:latin typeface="+mn-lt"/>
                        <a:ea typeface="Calibri"/>
                        <a:cs typeface="Times New Roman"/>
                      </a:endParaRPr>
                    </a:p>
                  </a:txBody>
                  <a:tcPr marL="51435" marR="51435" marT="0" marB="0" anchor="ctr"/>
                </a:tc>
                <a:tc>
                  <a:txBody>
                    <a:bodyPr/>
                    <a:lstStyle/>
                    <a:p>
                      <a:pPr marL="0" marR="0">
                        <a:lnSpc>
                          <a:spcPct val="115000"/>
                        </a:lnSpc>
                        <a:spcBef>
                          <a:spcPts val="0"/>
                        </a:spcBef>
                        <a:spcAft>
                          <a:spcPts val="600"/>
                        </a:spcAft>
                      </a:pPr>
                      <a:r>
                        <a:rPr lang="en-US" sz="1200" dirty="0">
                          <a:effectLst/>
                          <a:latin typeface="+mn-lt"/>
                          <a:ea typeface="Times New Roman"/>
                          <a:cs typeface="Times New Roman"/>
                        </a:rPr>
                        <a:t>Audit (2 dimensions)</a:t>
                      </a:r>
                      <a:endParaRPr lang="en-US" sz="1200" dirty="0">
                        <a:effectLst/>
                        <a:latin typeface="+mn-lt"/>
                        <a:ea typeface="Calibri"/>
                        <a:cs typeface="Times New Roman"/>
                      </a:endParaRPr>
                    </a:p>
                  </a:txBody>
                  <a:tcPr marL="51435" marR="51435" marT="0" marB="0" anchor="ctr"/>
                </a:tc>
                <a:extLst>
                  <a:ext uri="{0D108BD9-81ED-4DB2-BD59-A6C34878D82A}">
                    <a16:rowId xmlns:a16="http://schemas.microsoft.com/office/drawing/2014/main" val="10006"/>
                  </a:ext>
                </a:extLst>
              </a:tr>
              <a:tr h="437801">
                <a:tc gridSpan="2">
                  <a:txBody>
                    <a:bodyPr/>
                    <a:lstStyle/>
                    <a:p>
                      <a:pPr marL="0" marR="0" algn="ctr">
                        <a:lnSpc>
                          <a:spcPct val="115000"/>
                        </a:lnSpc>
                        <a:spcBef>
                          <a:spcPts val="0"/>
                        </a:spcBef>
                        <a:spcAft>
                          <a:spcPts val="600"/>
                        </a:spcAft>
                      </a:pPr>
                      <a:r>
                        <a:rPr lang="en-US" sz="1200" b="1" dirty="0">
                          <a:effectLst/>
                          <a:latin typeface="+mn-lt"/>
                          <a:ea typeface="Times New Roman"/>
                          <a:cs typeface="Times New Roman"/>
                        </a:rPr>
                        <a:t>Coordination with Macroeconomic Policies</a:t>
                      </a:r>
                      <a:endParaRPr lang="en-US" sz="1200" dirty="0">
                        <a:effectLst/>
                        <a:latin typeface="+mn-lt"/>
                        <a:ea typeface="Calibri"/>
                        <a:cs typeface="Times New Roman"/>
                      </a:endParaRPr>
                    </a:p>
                  </a:txBody>
                  <a:tcPr marL="51435" marR="51435" marT="0" marB="0" anchor="ctr">
                    <a:solidFill>
                      <a:srgbClr val="F5823C"/>
                    </a:solidFill>
                  </a:tcPr>
                </a:tc>
                <a:tc hMerge="1">
                  <a:txBody>
                    <a:bodyPr/>
                    <a:lstStyle/>
                    <a:p>
                      <a:pPr marL="0" marR="0">
                        <a:lnSpc>
                          <a:spcPct val="115000"/>
                        </a:lnSpc>
                        <a:spcBef>
                          <a:spcPts val="0"/>
                        </a:spcBef>
                        <a:spcAft>
                          <a:spcPts val="600"/>
                        </a:spcAft>
                      </a:pPr>
                      <a:endParaRPr lang="en-US" sz="1400" dirty="0">
                        <a:effectLst/>
                        <a:latin typeface="Calibri"/>
                        <a:ea typeface="Calibri"/>
                        <a:cs typeface="Times New Roman"/>
                      </a:endParaRPr>
                    </a:p>
                  </a:txBody>
                  <a:tcPr marL="68580" marR="68580" marT="0" marB="0"/>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effectLst/>
                          <a:latin typeface="+mn-lt"/>
                          <a:ea typeface="Times New Roman"/>
                          <a:cs typeface="Times New Roman"/>
                        </a:rPr>
                        <a:t>Coordination with Macroeconomic Policies</a:t>
                      </a:r>
                      <a:endParaRPr lang="en-US" sz="1200" dirty="0">
                        <a:effectLst/>
                        <a:latin typeface="+mn-lt"/>
                        <a:ea typeface="Calibri"/>
                        <a:cs typeface="Times New Roman"/>
                      </a:endParaRPr>
                    </a:p>
                  </a:txBody>
                  <a:tcPr marL="68580" marR="68580" marT="34297" marB="34297" anchor="ctr">
                    <a:solidFill>
                      <a:srgbClr val="F5823C"/>
                    </a:solidFill>
                  </a:tcPr>
                </a:tc>
                <a:tc hMerge="1">
                  <a:txBody>
                    <a:bodyPr/>
                    <a:lstStyle/>
                    <a:p>
                      <a:endParaRPr lang="en-US" sz="1400" dirty="0"/>
                    </a:p>
                  </a:txBody>
                  <a:tcPr/>
                </a:tc>
                <a:extLst>
                  <a:ext uri="{0D108BD9-81ED-4DB2-BD59-A6C34878D82A}">
                    <a16:rowId xmlns:a16="http://schemas.microsoft.com/office/drawing/2014/main" val="10007"/>
                  </a:ext>
                </a:extLst>
              </a:tr>
              <a:tr h="391507">
                <a:tc>
                  <a:txBody>
                    <a:bodyPr/>
                    <a:lstStyle/>
                    <a:p>
                      <a:pPr marL="0" marR="0">
                        <a:lnSpc>
                          <a:spcPct val="115000"/>
                        </a:lnSpc>
                        <a:spcBef>
                          <a:spcPts val="0"/>
                        </a:spcBef>
                        <a:spcAft>
                          <a:spcPts val="600"/>
                        </a:spcAft>
                      </a:pPr>
                      <a:r>
                        <a:rPr lang="en-US" sz="1200" dirty="0">
                          <a:effectLst/>
                          <a:latin typeface="+mn-lt"/>
                          <a:ea typeface="Times New Roman"/>
                          <a:cs typeface="Times New Roman"/>
                        </a:rPr>
                        <a:t>DPI-6</a:t>
                      </a:r>
                      <a:endParaRPr lang="en-US" sz="1200" dirty="0">
                        <a:effectLst/>
                        <a:latin typeface="+mn-lt"/>
                        <a:ea typeface="Calibri"/>
                        <a:cs typeface="Times New Roman"/>
                      </a:endParaRPr>
                    </a:p>
                  </a:txBody>
                  <a:tcPr marL="51435" marR="51435" marT="0" marB="0" anchor="ctr"/>
                </a:tc>
                <a:tc>
                  <a:txBody>
                    <a:bodyPr/>
                    <a:lstStyle/>
                    <a:p>
                      <a:pPr marL="0" marR="0">
                        <a:lnSpc>
                          <a:spcPct val="115000"/>
                        </a:lnSpc>
                        <a:spcBef>
                          <a:spcPts val="0"/>
                        </a:spcBef>
                        <a:spcAft>
                          <a:spcPts val="600"/>
                        </a:spcAft>
                      </a:pPr>
                      <a:r>
                        <a:rPr lang="en-US" sz="1200" dirty="0">
                          <a:effectLst/>
                          <a:latin typeface="+mn-lt"/>
                          <a:ea typeface="Times New Roman"/>
                          <a:cs typeface="Times New Roman"/>
                        </a:rPr>
                        <a:t>Coordination with Fiscal Policy (2 dimensions)</a:t>
                      </a:r>
                      <a:endParaRPr lang="en-US" sz="1200" dirty="0">
                        <a:effectLst/>
                        <a:latin typeface="+mn-lt"/>
                        <a:ea typeface="Calibri"/>
                        <a:cs typeface="Times New Roman"/>
                      </a:endParaRPr>
                    </a:p>
                  </a:txBody>
                  <a:tcPr marL="51435" marR="51435" marT="0" marB="0" anchor="ctr"/>
                </a:tc>
                <a:tc>
                  <a:txBody>
                    <a:bodyPr/>
                    <a:lstStyle/>
                    <a:p>
                      <a:pPr marL="0" marR="0">
                        <a:lnSpc>
                          <a:spcPct val="115000"/>
                        </a:lnSpc>
                        <a:spcBef>
                          <a:spcPts val="0"/>
                        </a:spcBef>
                        <a:spcAft>
                          <a:spcPts val="600"/>
                        </a:spcAft>
                      </a:pPr>
                      <a:r>
                        <a:rPr lang="en-US" sz="1200" dirty="0">
                          <a:effectLst/>
                          <a:latin typeface="+mn-lt"/>
                          <a:ea typeface="Times New Roman"/>
                          <a:cs typeface="Times New Roman"/>
                        </a:rPr>
                        <a:t>DPI-6</a:t>
                      </a:r>
                      <a:endParaRPr lang="en-US" sz="1200" dirty="0">
                        <a:effectLst/>
                        <a:latin typeface="+mn-lt"/>
                        <a:ea typeface="Calibri"/>
                        <a:cs typeface="Times New Roman"/>
                      </a:endParaRPr>
                    </a:p>
                  </a:txBody>
                  <a:tcPr marL="51435" marR="51435" marT="0" marB="0" anchor="ctr"/>
                </a:tc>
                <a:tc>
                  <a:txBody>
                    <a:bodyPr/>
                    <a:lstStyle/>
                    <a:p>
                      <a:pPr marL="0" marR="0">
                        <a:lnSpc>
                          <a:spcPct val="115000"/>
                        </a:lnSpc>
                        <a:spcBef>
                          <a:spcPts val="0"/>
                        </a:spcBef>
                        <a:spcAft>
                          <a:spcPts val="600"/>
                        </a:spcAft>
                      </a:pPr>
                      <a:r>
                        <a:rPr lang="en-US" sz="1200" dirty="0">
                          <a:effectLst/>
                          <a:latin typeface="+mn-lt"/>
                          <a:ea typeface="Times New Roman"/>
                          <a:cs typeface="Times New Roman"/>
                        </a:rPr>
                        <a:t>Coordination with Fiscal Policy (2 dimensions)</a:t>
                      </a:r>
                      <a:endParaRPr lang="en-US" sz="1200" dirty="0">
                        <a:effectLst/>
                        <a:latin typeface="+mn-lt"/>
                        <a:ea typeface="Calibri"/>
                        <a:cs typeface="Times New Roman"/>
                      </a:endParaRPr>
                    </a:p>
                  </a:txBody>
                  <a:tcPr marL="51435" marR="51435" marT="0" marB="0" anchor="ctr"/>
                </a:tc>
                <a:extLst>
                  <a:ext uri="{0D108BD9-81ED-4DB2-BD59-A6C34878D82A}">
                    <a16:rowId xmlns:a16="http://schemas.microsoft.com/office/drawing/2014/main" val="10008"/>
                  </a:ext>
                </a:extLst>
              </a:tr>
              <a:tr h="391507">
                <a:tc>
                  <a:txBody>
                    <a:bodyPr/>
                    <a:lstStyle/>
                    <a:p>
                      <a:pPr marL="0" marR="0">
                        <a:lnSpc>
                          <a:spcPct val="115000"/>
                        </a:lnSpc>
                        <a:spcBef>
                          <a:spcPts val="0"/>
                        </a:spcBef>
                        <a:spcAft>
                          <a:spcPts val="600"/>
                        </a:spcAft>
                      </a:pPr>
                      <a:r>
                        <a:rPr lang="en-US" sz="1200" dirty="0">
                          <a:effectLst/>
                          <a:latin typeface="+mn-lt"/>
                          <a:ea typeface="Times New Roman"/>
                          <a:cs typeface="Times New Roman"/>
                        </a:rPr>
                        <a:t>DPI-7</a:t>
                      </a:r>
                      <a:endParaRPr lang="en-US" sz="1200" dirty="0">
                        <a:effectLst/>
                        <a:latin typeface="+mn-lt"/>
                        <a:ea typeface="Calibri"/>
                        <a:cs typeface="Times New Roman"/>
                      </a:endParaRPr>
                    </a:p>
                  </a:txBody>
                  <a:tcPr marL="51435" marR="51435" marT="0" marB="0" anchor="ctr"/>
                </a:tc>
                <a:tc>
                  <a:txBody>
                    <a:bodyPr/>
                    <a:lstStyle/>
                    <a:p>
                      <a:pPr marL="0" marR="0">
                        <a:lnSpc>
                          <a:spcPct val="115000"/>
                        </a:lnSpc>
                        <a:spcBef>
                          <a:spcPts val="0"/>
                        </a:spcBef>
                        <a:spcAft>
                          <a:spcPts val="600"/>
                        </a:spcAft>
                      </a:pPr>
                      <a:r>
                        <a:rPr lang="en-US" sz="1200" dirty="0">
                          <a:effectLst/>
                          <a:latin typeface="+mn-lt"/>
                          <a:ea typeface="Times New Roman"/>
                          <a:cs typeface="Times New Roman"/>
                        </a:rPr>
                        <a:t>Coordination with Monetary Policy (3</a:t>
                      </a:r>
                      <a:r>
                        <a:rPr lang="en-US" sz="1200" baseline="0" dirty="0">
                          <a:effectLst/>
                          <a:latin typeface="+mn-lt"/>
                          <a:ea typeface="Times New Roman"/>
                          <a:cs typeface="Times New Roman"/>
                        </a:rPr>
                        <a:t> dimensions)</a:t>
                      </a:r>
                      <a:endParaRPr lang="en-US" sz="1200" dirty="0">
                        <a:effectLst/>
                        <a:latin typeface="+mn-lt"/>
                        <a:ea typeface="Calibri"/>
                        <a:cs typeface="Times New Roman"/>
                      </a:endParaRPr>
                    </a:p>
                  </a:txBody>
                  <a:tcPr marL="51435" marR="51435" marT="0" marB="0" anchor="ctr"/>
                </a:tc>
                <a:tc>
                  <a:txBody>
                    <a:bodyPr/>
                    <a:lstStyle/>
                    <a:p>
                      <a:pPr marL="0" marR="0">
                        <a:lnSpc>
                          <a:spcPct val="115000"/>
                        </a:lnSpc>
                        <a:spcBef>
                          <a:spcPts val="0"/>
                        </a:spcBef>
                        <a:spcAft>
                          <a:spcPts val="600"/>
                        </a:spcAft>
                      </a:pPr>
                      <a:r>
                        <a:rPr lang="en-US" sz="1200" dirty="0">
                          <a:effectLst/>
                          <a:latin typeface="+mn-lt"/>
                          <a:ea typeface="SimSun"/>
                          <a:cs typeface="Times New Roman"/>
                        </a:rPr>
                        <a:t>DPI-7</a:t>
                      </a:r>
                    </a:p>
                  </a:txBody>
                  <a:tcPr marL="51435" marR="51435" marT="0" marB="0" anchor="ctr"/>
                </a:tc>
                <a:tc>
                  <a:txBody>
                    <a:bodyPr/>
                    <a:lstStyle/>
                    <a:p>
                      <a:pPr marL="0" marR="0">
                        <a:lnSpc>
                          <a:spcPct val="115000"/>
                        </a:lnSpc>
                        <a:spcBef>
                          <a:spcPts val="0"/>
                        </a:spcBef>
                        <a:spcAft>
                          <a:spcPts val="600"/>
                        </a:spcAft>
                      </a:pPr>
                      <a:r>
                        <a:rPr lang="en-US" sz="1200" dirty="0">
                          <a:effectLst/>
                          <a:latin typeface="+mn-lt"/>
                          <a:ea typeface="SimSun"/>
                          <a:cs typeface="Times New Roman"/>
                        </a:rPr>
                        <a:t>Coordination with Monetary Policy (3 dimensions)</a:t>
                      </a:r>
                    </a:p>
                  </a:txBody>
                  <a:tcPr marL="51435" marR="51435" marT="0" marB="0" anchor="ctr"/>
                </a:tc>
                <a:extLst>
                  <a:ext uri="{0D108BD9-81ED-4DB2-BD59-A6C34878D82A}">
                    <a16:rowId xmlns:a16="http://schemas.microsoft.com/office/drawing/2014/main" val="10009"/>
                  </a:ext>
                </a:extLst>
              </a:tr>
              <a:tr h="437801">
                <a:tc gridSpan="2">
                  <a:txBody>
                    <a:bodyPr/>
                    <a:lstStyle/>
                    <a:p>
                      <a:pPr marL="0" marR="0" algn="ctr">
                        <a:lnSpc>
                          <a:spcPct val="115000"/>
                        </a:lnSpc>
                        <a:spcBef>
                          <a:spcPts val="0"/>
                        </a:spcBef>
                        <a:spcAft>
                          <a:spcPts val="600"/>
                        </a:spcAft>
                      </a:pPr>
                      <a:r>
                        <a:rPr lang="en-US" sz="1200" b="1" kern="1200" dirty="0">
                          <a:solidFill>
                            <a:schemeClr val="tx1"/>
                          </a:solidFill>
                          <a:effectLst/>
                          <a:latin typeface="+mn-lt"/>
                          <a:ea typeface="+mn-ea"/>
                          <a:cs typeface="+mn-cs"/>
                        </a:rPr>
                        <a:t>Borrowing and Related Financing Activities</a:t>
                      </a:r>
                      <a:r>
                        <a:rPr lang="en-US" sz="1200" dirty="0">
                          <a:effectLst/>
                          <a:latin typeface="+mn-lt"/>
                        </a:rPr>
                        <a:t> </a:t>
                      </a:r>
                      <a:endParaRPr lang="en-US" sz="1200" dirty="0">
                        <a:effectLst/>
                        <a:latin typeface="+mn-lt"/>
                        <a:ea typeface="Calibri"/>
                        <a:cs typeface="Times New Roman"/>
                      </a:endParaRPr>
                    </a:p>
                  </a:txBody>
                  <a:tcPr marL="51435" marR="51435" marT="0" marB="0" anchor="ctr">
                    <a:solidFill>
                      <a:srgbClr val="F5823C"/>
                    </a:solidFill>
                  </a:tcPr>
                </a:tc>
                <a:tc hMerge="1">
                  <a:txBody>
                    <a:bodyPr/>
                    <a:lstStyle/>
                    <a:p>
                      <a:pPr marL="0" marR="0">
                        <a:lnSpc>
                          <a:spcPct val="115000"/>
                        </a:lnSpc>
                        <a:spcBef>
                          <a:spcPts val="0"/>
                        </a:spcBef>
                        <a:spcAft>
                          <a:spcPts val="600"/>
                        </a:spcAft>
                      </a:pPr>
                      <a:endParaRPr lang="en-US" sz="1400" dirty="0">
                        <a:effectLst/>
                        <a:latin typeface="+mj-lt"/>
                        <a:ea typeface="Calibri"/>
                        <a:cs typeface="Times New Roman"/>
                      </a:endParaRPr>
                    </a:p>
                  </a:txBody>
                  <a:tcPr marL="68580" marR="68580" marT="0" marB="0"/>
                </a:tc>
                <a:tc gridSpan="2">
                  <a:txBody>
                    <a:bodyPr/>
                    <a:lstStyle/>
                    <a:p>
                      <a:pPr algn="ctr"/>
                      <a:r>
                        <a:rPr lang="en-US" sz="1200" b="1" kern="1200" dirty="0">
                          <a:solidFill>
                            <a:schemeClr val="tx1"/>
                          </a:solidFill>
                          <a:effectLst/>
                          <a:latin typeface="+mn-lt"/>
                          <a:ea typeface="+mn-ea"/>
                          <a:cs typeface="+mn-cs"/>
                        </a:rPr>
                        <a:t>Borrowing and Related Financing Activities</a:t>
                      </a:r>
                      <a:r>
                        <a:rPr lang="en-US" sz="1200" dirty="0">
                          <a:effectLst/>
                          <a:latin typeface="+mn-lt"/>
                        </a:rPr>
                        <a:t> </a:t>
                      </a:r>
                      <a:endParaRPr lang="en-US" sz="1200" dirty="0">
                        <a:latin typeface="+mn-lt"/>
                      </a:endParaRPr>
                    </a:p>
                  </a:txBody>
                  <a:tcPr marL="68580" marR="68580" marT="34297" marB="34297" anchor="ctr">
                    <a:solidFill>
                      <a:srgbClr val="F5823C"/>
                    </a:solidFill>
                  </a:tcPr>
                </a:tc>
                <a:tc hMerge="1">
                  <a:txBody>
                    <a:bodyPr/>
                    <a:lstStyle/>
                    <a:p>
                      <a:endParaRPr lang="en-US" sz="1400" dirty="0">
                        <a:latin typeface="+mj-lt"/>
                      </a:endParaRPr>
                    </a:p>
                  </a:txBody>
                  <a:tcPr/>
                </a:tc>
                <a:extLst>
                  <a:ext uri="{0D108BD9-81ED-4DB2-BD59-A6C34878D82A}">
                    <a16:rowId xmlns:a16="http://schemas.microsoft.com/office/drawing/2014/main" val="10010"/>
                  </a:ext>
                </a:extLst>
              </a:tr>
              <a:tr h="324944">
                <a:tc>
                  <a:txBody>
                    <a:bodyPr/>
                    <a:lstStyle/>
                    <a:p>
                      <a:pPr marL="0" marR="0">
                        <a:lnSpc>
                          <a:spcPct val="115000"/>
                        </a:lnSpc>
                        <a:spcBef>
                          <a:spcPts val="0"/>
                        </a:spcBef>
                        <a:spcAft>
                          <a:spcPts val="600"/>
                        </a:spcAft>
                      </a:pPr>
                      <a:r>
                        <a:rPr lang="en-US" sz="1200" dirty="0">
                          <a:effectLst/>
                          <a:latin typeface="+mn-lt"/>
                          <a:ea typeface="Times New Roman"/>
                          <a:cs typeface="Times New Roman"/>
                        </a:rPr>
                        <a:t>DPI-8</a:t>
                      </a:r>
                      <a:endParaRPr lang="en-US" sz="1200" dirty="0">
                        <a:effectLst/>
                        <a:latin typeface="+mn-lt"/>
                        <a:ea typeface="Calibri"/>
                        <a:cs typeface="Times New Roman"/>
                      </a:endParaRPr>
                    </a:p>
                  </a:txBody>
                  <a:tcPr marL="51435" marR="51435" marT="0" marB="0" anchor="ctr">
                    <a:solidFill>
                      <a:schemeClr val="bg1"/>
                    </a:solidFill>
                  </a:tcPr>
                </a:tc>
                <a:tc>
                  <a:txBody>
                    <a:bodyPr/>
                    <a:lstStyle/>
                    <a:p>
                      <a:pPr marL="0" marR="0">
                        <a:lnSpc>
                          <a:spcPct val="115000"/>
                        </a:lnSpc>
                        <a:spcBef>
                          <a:spcPts val="0"/>
                        </a:spcBef>
                        <a:spcAft>
                          <a:spcPts val="600"/>
                        </a:spcAft>
                      </a:pPr>
                      <a:r>
                        <a:rPr lang="en-US" sz="1200" dirty="0">
                          <a:solidFill>
                            <a:srgbClr val="FF0000"/>
                          </a:solidFill>
                          <a:effectLst/>
                          <a:latin typeface="+mn-lt"/>
                          <a:ea typeface="Times New Roman"/>
                          <a:cs typeface="Times New Roman"/>
                        </a:rPr>
                        <a:t>Domestic Market Borrowing </a:t>
                      </a:r>
                      <a:r>
                        <a:rPr lang="en-US" sz="1200" dirty="0">
                          <a:effectLst/>
                          <a:latin typeface="+mn-lt"/>
                          <a:ea typeface="Times New Roman"/>
                          <a:cs typeface="Times New Roman"/>
                        </a:rPr>
                        <a:t>(2 dimensions)</a:t>
                      </a:r>
                      <a:endParaRPr lang="en-US" sz="1200" dirty="0">
                        <a:effectLst/>
                        <a:latin typeface="+mn-lt"/>
                        <a:ea typeface="Calibri"/>
                        <a:cs typeface="Times New Roman"/>
                      </a:endParaRPr>
                    </a:p>
                  </a:txBody>
                  <a:tcPr marL="51435" marR="51435" marT="0" marB="0" anchor="ctr">
                    <a:solidFill>
                      <a:schemeClr val="bg1"/>
                    </a:solidFill>
                  </a:tcPr>
                </a:tc>
                <a:tc>
                  <a:txBody>
                    <a:bodyPr/>
                    <a:lstStyle/>
                    <a:p>
                      <a:pPr marL="0" marR="0">
                        <a:lnSpc>
                          <a:spcPct val="115000"/>
                        </a:lnSpc>
                        <a:spcBef>
                          <a:spcPts val="0"/>
                        </a:spcBef>
                        <a:spcAft>
                          <a:spcPts val="600"/>
                        </a:spcAft>
                      </a:pPr>
                      <a:r>
                        <a:rPr lang="en-US" sz="1200" dirty="0">
                          <a:effectLst/>
                          <a:latin typeface="+mn-lt"/>
                          <a:ea typeface="SimSun"/>
                          <a:cs typeface="Times New Roman"/>
                        </a:rPr>
                        <a:t>DPI-8</a:t>
                      </a:r>
                    </a:p>
                  </a:txBody>
                  <a:tcPr marL="51435" marR="51435" marT="0" marB="0" anchor="ctr">
                    <a:solidFill>
                      <a:schemeClr val="bg1"/>
                    </a:solidFill>
                  </a:tcPr>
                </a:tc>
                <a:tc>
                  <a:txBody>
                    <a:bodyPr/>
                    <a:lstStyle/>
                    <a:p>
                      <a:pPr marL="0" marR="0">
                        <a:lnSpc>
                          <a:spcPct val="115000"/>
                        </a:lnSpc>
                        <a:spcBef>
                          <a:spcPts val="0"/>
                        </a:spcBef>
                        <a:spcAft>
                          <a:spcPts val="600"/>
                        </a:spcAft>
                      </a:pPr>
                      <a:r>
                        <a:rPr lang="en-US" sz="1200" dirty="0">
                          <a:solidFill>
                            <a:srgbClr val="FF0000"/>
                          </a:solidFill>
                          <a:effectLst/>
                          <a:latin typeface="+mn-lt"/>
                          <a:ea typeface="SimSun"/>
                          <a:cs typeface="Times New Roman"/>
                        </a:rPr>
                        <a:t>Domestic Borrowing </a:t>
                      </a:r>
                      <a:r>
                        <a:rPr lang="en-US" sz="1200" dirty="0">
                          <a:effectLst/>
                          <a:latin typeface="+mn-lt"/>
                          <a:ea typeface="SimSun"/>
                          <a:cs typeface="Times New Roman"/>
                        </a:rPr>
                        <a:t>(2 dimensions)</a:t>
                      </a:r>
                    </a:p>
                  </a:txBody>
                  <a:tcPr marL="51435" marR="51435" marT="0" marB="0" anchor="ctr">
                    <a:solidFill>
                      <a:schemeClr val="bg1"/>
                    </a:solidFill>
                  </a:tcPr>
                </a:tc>
                <a:extLst>
                  <a:ext uri="{0D108BD9-81ED-4DB2-BD59-A6C34878D82A}">
                    <a16:rowId xmlns:a16="http://schemas.microsoft.com/office/drawing/2014/main" val="10011"/>
                  </a:ext>
                </a:extLst>
              </a:tr>
              <a:tr h="232532">
                <a:tc>
                  <a:txBody>
                    <a:bodyPr/>
                    <a:lstStyle/>
                    <a:p>
                      <a:pPr marL="0" marR="0">
                        <a:lnSpc>
                          <a:spcPct val="115000"/>
                        </a:lnSpc>
                        <a:spcBef>
                          <a:spcPts val="0"/>
                        </a:spcBef>
                        <a:spcAft>
                          <a:spcPts val="600"/>
                        </a:spcAft>
                      </a:pPr>
                      <a:r>
                        <a:rPr lang="en-US" sz="1200" dirty="0">
                          <a:effectLst/>
                          <a:latin typeface="+mn-lt"/>
                          <a:ea typeface="Times New Roman"/>
                          <a:cs typeface="Times New Roman"/>
                        </a:rPr>
                        <a:t>DPI-9</a:t>
                      </a:r>
                      <a:endParaRPr lang="en-US" sz="1200" dirty="0">
                        <a:effectLst/>
                        <a:latin typeface="+mn-lt"/>
                        <a:ea typeface="Calibri"/>
                        <a:cs typeface="Times New Roman"/>
                      </a:endParaRPr>
                    </a:p>
                  </a:txBody>
                  <a:tcPr marL="51435" marR="51435" marT="0" marB="0" anchor="ctr">
                    <a:solidFill>
                      <a:schemeClr val="bg1"/>
                    </a:solidFill>
                  </a:tcPr>
                </a:tc>
                <a:tc>
                  <a:txBody>
                    <a:bodyPr/>
                    <a:lstStyle/>
                    <a:p>
                      <a:pPr marL="0" marR="0">
                        <a:lnSpc>
                          <a:spcPct val="115000"/>
                        </a:lnSpc>
                        <a:spcBef>
                          <a:spcPts val="0"/>
                        </a:spcBef>
                        <a:spcAft>
                          <a:spcPts val="600"/>
                        </a:spcAft>
                      </a:pPr>
                      <a:r>
                        <a:rPr lang="en-US" sz="1200" dirty="0">
                          <a:effectLst/>
                          <a:latin typeface="+mn-lt"/>
                          <a:ea typeface="Times New Roman"/>
                          <a:cs typeface="Times New Roman"/>
                        </a:rPr>
                        <a:t>External Borrowing (3 dimensions)</a:t>
                      </a:r>
                      <a:endParaRPr lang="en-US" sz="1200" dirty="0">
                        <a:effectLst/>
                        <a:latin typeface="+mn-lt"/>
                        <a:ea typeface="Calibri"/>
                        <a:cs typeface="Times New Roman"/>
                      </a:endParaRPr>
                    </a:p>
                  </a:txBody>
                  <a:tcPr marL="51435" marR="51435" marT="0" marB="0" anchor="ctr">
                    <a:solidFill>
                      <a:schemeClr val="bg1"/>
                    </a:solidFill>
                  </a:tcPr>
                </a:tc>
                <a:tc>
                  <a:txBody>
                    <a:bodyPr/>
                    <a:lstStyle/>
                    <a:p>
                      <a:pPr marL="0" marR="0">
                        <a:lnSpc>
                          <a:spcPct val="115000"/>
                        </a:lnSpc>
                        <a:spcBef>
                          <a:spcPts val="0"/>
                        </a:spcBef>
                        <a:spcAft>
                          <a:spcPts val="600"/>
                        </a:spcAft>
                      </a:pPr>
                      <a:r>
                        <a:rPr lang="en-US" sz="1200" dirty="0">
                          <a:effectLst/>
                          <a:latin typeface="+mn-lt"/>
                          <a:ea typeface="SimSun"/>
                          <a:cs typeface="Times New Roman"/>
                        </a:rPr>
                        <a:t>DPI-9</a:t>
                      </a:r>
                    </a:p>
                  </a:txBody>
                  <a:tcPr marL="51435" marR="51435" marT="0" marB="0" anchor="ctr">
                    <a:solidFill>
                      <a:schemeClr val="bg1"/>
                    </a:solidFill>
                  </a:tcPr>
                </a:tc>
                <a:tc>
                  <a:txBody>
                    <a:bodyPr/>
                    <a:lstStyle/>
                    <a:p>
                      <a:pPr marL="0" marR="0">
                        <a:lnSpc>
                          <a:spcPct val="115000"/>
                        </a:lnSpc>
                        <a:spcBef>
                          <a:spcPts val="0"/>
                        </a:spcBef>
                        <a:spcAft>
                          <a:spcPts val="600"/>
                        </a:spcAft>
                      </a:pPr>
                      <a:r>
                        <a:rPr lang="en-US" sz="1200" dirty="0">
                          <a:effectLst/>
                          <a:latin typeface="+mn-lt"/>
                          <a:ea typeface="SimSun"/>
                          <a:cs typeface="Times New Roman"/>
                        </a:rPr>
                        <a:t>External Borrowing (3 dimensions)</a:t>
                      </a:r>
                    </a:p>
                  </a:txBody>
                  <a:tcPr marL="51435" marR="51435" marT="0" marB="0" anchor="ctr">
                    <a:solidFill>
                      <a:schemeClr val="bg1"/>
                    </a:solidFill>
                  </a:tcPr>
                </a:tc>
                <a:extLst>
                  <a:ext uri="{0D108BD9-81ED-4DB2-BD59-A6C34878D82A}">
                    <a16:rowId xmlns:a16="http://schemas.microsoft.com/office/drawing/2014/main" val="10012"/>
                  </a:ext>
                </a:extLst>
              </a:tr>
              <a:tr h="464690">
                <a:tc>
                  <a:txBody>
                    <a:bodyPr/>
                    <a:lstStyle/>
                    <a:p>
                      <a:pPr marL="0" marR="0">
                        <a:lnSpc>
                          <a:spcPct val="115000"/>
                        </a:lnSpc>
                        <a:spcBef>
                          <a:spcPts val="0"/>
                        </a:spcBef>
                        <a:spcAft>
                          <a:spcPts val="600"/>
                        </a:spcAft>
                      </a:pPr>
                      <a:r>
                        <a:rPr lang="en-US" sz="1200" dirty="0">
                          <a:effectLst/>
                          <a:latin typeface="+mn-lt"/>
                          <a:ea typeface="Times New Roman"/>
                          <a:cs typeface="Times New Roman"/>
                        </a:rPr>
                        <a:t>DPI-10</a:t>
                      </a:r>
                      <a:endParaRPr lang="en-US" sz="1200" dirty="0">
                        <a:effectLst/>
                        <a:latin typeface="+mn-lt"/>
                        <a:ea typeface="Calibri"/>
                        <a:cs typeface="Times New Roman"/>
                      </a:endParaRPr>
                    </a:p>
                  </a:txBody>
                  <a:tcPr marL="51435" marR="51435" marT="0" marB="0" anchor="ctr">
                    <a:solidFill>
                      <a:schemeClr val="bg1"/>
                    </a:solidFill>
                  </a:tcPr>
                </a:tc>
                <a:tc>
                  <a:txBody>
                    <a:bodyPr/>
                    <a:lstStyle/>
                    <a:p>
                      <a:pPr marL="0" marR="0">
                        <a:lnSpc>
                          <a:spcPct val="115000"/>
                        </a:lnSpc>
                        <a:spcBef>
                          <a:spcPts val="0"/>
                        </a:spcBef>
                        <a:spcAft>
                          <a:spcPts val="600"/>
                        </a:spcAft>
                      </a:pPr>
                      <a:r>
                        <a:rPr lang="en-US" sz="1200" dirty="0">
                          <a:effectLst/>
                          <a:latin typeface="+mn-lt"/>
                          <a:ea typeface="Times New Roman"/>
                          <a:cs typeface="Times New Roman"/>
                        </a:rPr>
                        <a:t>Loan Guarantees, On-Lending, and Derivatives (3 dimensions)</a:t>
                      </a:r>
                      <a:endParaRPr lang="en-US" sz="1200" dirty="0">
                        <a:effectLst/>
                        <a:latin typeface="+mn-lt"/>
                        <a:ea typeface="Calibri"/>
                        <a:cs typeface="Times New Roman"/>
                      </a:endParaRPr>
                    </a:p>
                  </a:txBody>
                  <a:tcPr marL="51435" marR="51435" marT="0" marB="0" anchor="ctr">
                    <a:solidFill>
                      <a:schemeClr val="bg1"/>
                    </a:solidFill>
                  </a:tcPr>
                </a:tc>
                <a:tc>
                  <a:txBody>
                    <a:bodyPr/>
                    <a:lstStyle/>
                    <a:p>
                      <a:pPr marL="0" marR="0">
                        <a:lnSpc>
                          <a:spcPct val="115000"/>
                        </a:lnSpc>
                        <a:spcBef>
                          <a:spcPts val="0"/>
                        </a:spcBef>
                        <a:spcAft>
                          <a:spcPts val="600"/>
                        </a:spcAft>
                      </a:pPr>
                      <a:r>
                        <a:rPr lang="en-US" sz="1200" dirty="0">
                          <a:effectLst/>
                          <a:latin typeface="+mn-lt"/>
                          <a:ea typeface="SimSun"/>
                          <a:cs typeface="Times New Roman"/>
                        </a:rPr>
                        <a:t>DPI-10</a:t>
                      </a:r>
                    </a:p>
                  </a:txBody>
                  <a:tcPr marL="51435" marR="51435" marT="0" marB="0" anchor="ctr">
                    <a:solidFill>
                      <a:schemeClr val="bg1"/>
                    </a:solidFill>
                  </a:tcPr>
                </a:tc>
                <a:tc>
                  <a:txBody>
                    <a:bodyPr/>
                    <a:lstStyle/>
                    <a:p>
                      <a:pPr marL="0" marR="0">
                        <a:lnSpc>
                          <a:spcPct val="115000"/>
                        </a:lnSpc>
                        <a:spcBef>
                          <a:spcPts val="0"/>
                        </a:spcBef>
                        <a:spcAft>
                          <a:spcPts val="600"/>
                        </a:spcAft>
                      </a:pPr>
                      <a:r>
                        <a:rPr lang="en-US" sz="1200" dirty="0">
                          <a:effectLst/>
                          <a:latin typeface="+mn-lt"/>
                          <a:ea typeface="SimSun"/>
                          <a:cs typeface="Times New Roman"/>
                        </a:rPr>
                        <a:t>Loan Guarantees, On-lending and Derivatives (3 dimensions)</a:t>
                      </a:r>
                    </a:p>
                  </a:txBody>
                  <a:tcPr marL="51435" marR="51435" marT="0" marB="0" anchor="ctr">
                    <a:solidFill>
                      <a:schemeClr val="bg1"/>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33957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222806"/>
            <a:ext cx="8694496" cy="550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defRPr/>
            </a:pPr>
            <a:r>
              <a:rPr lang="en-GB" sz="2800" b="1" i="0" cap="all" dirty="0"/>
              <a:t>Structure of DeMPA?</a:t>
            </a: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7</a:t>
            </a:fld>
            <a:endParaRPr lang="en-GB" sz="1050" dirty="0">
              <a:solidFill>
                <a:schemeClr val="bg1"/>
              </a:solidFill>
              <a:latin typeface="+mn-lt"/>
            </a:endParaRPr>
          </a:p>
        </p:txBody>
      </p:sp>
      <p:graphicFrame>
        <p:nvGraphicFramePr>
          <p:cNvPr id="6" name="Table 5">
            <a:extLst>
              <a:ext uri="{FF2B5EF4-FFF2-40B4-BE49-F238E27FC236}">
                <a16:creationId xmlns:a16="http://schemas.microsoft.com/office/drawing/2014/main" id="{BD72C318-C42C-41DA-BDEB-45CC354537D2}"/>
              </a:ext>
            </a:extLst>
          </p:cNvPr>
          <p:cNvGraphicFramePr>
            <a:graphicFrameLocks noGrp="1"/>
          </p:cNvGraphicFramePr>
          <p:nvPr>
            <p:extLst>
              <p:ext uri="{D42A27DB-BD31-4B8C-83A1-F6EECF244321}">
                <p14:modId xmlns:p14="http://schemas.microsoft.com/office/powerpoint/2010/main" val="3838792782"/>
              </p:ext>
            </p:extLst>
          </p:nvPr>
        </p:nvGraphicFramePr>
        <p:xfrm>
          <a:off x="275555" y="1888957"/>
          <a:ext cx="8544917" cy="4564379"/>
        </p:xfrm>
        <a:graphic>
          <a:graphicData uri="http://schemas.openxmlformats.org/drawingml/2006/table">
            <a:tbl>
              <a:tblPr firstRow="1" bandRow="1">
                <a:tableStyleId>{5940675A-B579-460E-94D1-54222C63F5DA}</a:tableStyleId>
              </a:tblPr>
              <a:tblGrid>
                <a:gridCol w="724462">
                  <a:extLst>
                    <a:ext uri="{9D8B030D-6E8A-4147-A177-3AD203B41FA5}">
                      <a16:colId xmlns:a16="http://schemas.microsoft.com/office/drawing/2014/main" val="20000"/>
                    </a:ext>
                  </a:extLst>
                </a:gridCol>
                <a:gridCol w="3529817">
                  <a:extLst>
                    <a:ext uri="{9D8B030D-6E8A-4147-A177-3AD203B41FA5}">
                      <a16:colId xmlns:a16="http://schemas.microsoft.com/office/drawing/2014/main" val="20001"/>
                    </a:ext>
                  </a:extLst>
                </a:gridCol>
                <a:gridCol w="709046">
                  <a:extLst>
                    <a:ext uri="{9D8B030D-6E8A-4147-A177-3AD203B41FA5}">
                      <a16:colId xmlns:a16="http://schemas.microsoft.com/office/drawing/2014/main" val="20002"/>
                    </a:ext>
                  </a:extLst>
                </a:gridCol>
                <a:gridCol w="3581592">
                  <a:extLst>
                    <a:ext uri="{9D8B030D-6E8A-4147-A177-3AD203B41FA5}">
                      <a16:colId xmlns:a16="http://schemas.microsoft.com/office/drawing/2014/main" val="20003"/>
                    </a:ext>
                  </a:extLst>
                </a:gridCol>
              </a:tblGrid>
              <a:tr h="400063">
                <a:tc gridSpan="2">
                  <a:txBody>
                    <a:bodyPr/>
                    <a:lstStyle/>
                    <a:p>
                      <a:pPr marL="0" algn="ctr" defTabSz="914400" rtl="0" eaLnBrk="1" latinLnBrk="0" hangingPunct="1"/>
                      <a:r>
                        <a:rPr lang="en-US" sz="1600" b="1" kern="1200" cap="all" baseline="0" dirty="0">
                          <a:solidFill>
                            <a:schemeClr val="bg1"/>
                          </a:solidFill>
                          <a:latin typeface="+mn-lt"/>
                          <a:ea typeface="+mn-ea"/>
                          <a:cs typeface="+mn-cs"/>
                        </a:rPr>
                        <a:t>DeMPA 2009</a:t>
                      </a:r>
                    </a:p>
                  </a:txBody>
                  <a:tcPr marL="91434" marR="91434" marT="45721" marB="45721" anchor="ctr">
                    <a:solidFill>
                      <a:srgbClr val="0F5494"/>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kern="1200" cap="all" baseline="0" dirty="0">
                          <a:solidFill>
                            <a:schemeClr val="bg1"/>
                          </a:solidFill>
                          <a:latin typeface="+mn-lt"/>
                          <a:ea typeface="+mn-ea"/>
                          <a:cs typeface="+mn-cs"/>
                        </a:rPr>
                        <a:t>DeMPA 2015</a:t>
                      </a:r>
                    </a:p>
                  </a:txBody>
                  <a:tcPr marL="91434" marR="91434" marT="45721" marB="45721" anchor="ctr">
                    <a:solidFill>
                      <a:srgbClr val="0F5494"/>
                    </a:solidFill>
                  </a:tcPr>
                </a:tc>
                <a:tc hMerge="1">
                  <a:txBody>
                    <a:bodyPr/>
                    <a:lstStyle/>
                    <a:p>
                      <a:endParaRPr lang="en-US"/>
                    </a:p>
                  </a:txBody>
                  <a:tcPr/>
                </a:tc>
                <a:extLst>
                  <a:ext uri="{0D108BD9-81ED-4DB2-BD59-A6C34878D82A}">
                    <a16:rowId xmlns:a16="http://schemas.microsoft.com/office/drawing/2014/main" val="10000"/>
                  </a:ext>
                </a:extLst>
              </a:tr>
              <a:tr h="593015">
                <a:tc gridSpan="2">
                  <a:txBody>
                    <a:bodyPr/>
                    <a:lstStyle/>
                    <a:p>
                      <a:pPr algn="ctr"/>
                      <a:r>
                        <a:rPr lang="en-AU" sz="1200" b="1" kern="1200" dirty="0">
                          <a:solidFill>
                            <a:schemeClr val="tx1"/>
                          </a:solidFill>
                          <a:effectLst/>
                          <a:latin typeface="+mn-lt"/>
                          <a:ea typeface="+mn-ea"/>
                          <a:cs typeface="+mn-cs"/>
                        </a:rPr>
                        <a:t>Cash Flow Forecasting and Cash Balance Management</a:t>
                      </a:r>
                      <a:r>
                        <a:rPr lang="en-US" sz="1200" b="1" dirty="0">
                          <a:effectLst/>
                          <a:latin typeface="+mn-lt"/>
                        </a:rPr>
                        <a:t> </a:t>
                      </a:r>
                      <a:endParaRPr lang="en-US" sz="1200" b="1" dirty="0">
                        <a:latin typeface="+mn-lt"/>
                      </a:endParaRPr>
                    </a:p>
                  </a:txBody>
                  <a:tcPr marL="91434" marR="91434" marT="45721" marB="45721" anchor="ctr">
                    <a:solidFill>
                      <a:srgbClr val="F5823C"/>
                    </a:solidFill>
                  </a:tcPr>
                </a:tc>
                <a:tc hMerge="1">
                  <a:txBody>
                    <a:bodyPr/>
                    <a:lstStyle/>
                    <a:p>
                      <a:endParaRPr lang="en-US" dirty="0"/>
                    </a:p>
                  </a:txBody>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AU" sz="1200" b="1" kern="1200" dirty="0">
                          <a:solidFill>
                            <a:schemeClr val="tx1"/>
                          </a:solidFill>
                          <a:effectLst/>
                          <a:latin typeface="+mn-lt"/>
                          <a:ea typeface="+mn-ea"/>
                          <a:cs typeface="+mn-cs"/>
                        </a:rPr>
                        <a:t>Cash Flow Forecasting and Cash Balance Management</a:t>
                      </a:r>
                      <a:r>
                        <a:rPr lang="en-US" sz="1200" b="1" dirty="0">
                          <a:effectLst/>
                          <a:latin typeface="+mn-lt"/>
                        </a:rPr>
                        <a:t> </a:t>
                      </a:r>
                      <a:endParaRPr lang="en-US" sz="1200" b="1" dirty="0">
                        <a:latin typeface="+mn-lt"/>
                      </a:endParaRPr>
                    </a:p>
                  </a:txBody>
                  <a:tcPr marL="91434" marR="91434" marT="45721" marB="45721" anchor="ctr">
                    <a:solidFill>
                      <a:srgbClr val="F5823C"/>
                    </a:solidFill>
                  </a:tcPr>
                </a:tc>
                <a:tc hMerge="1">
                  <a:txBody>
                    <a:bodyPr/>
                    <a:lstStyle/>
                    <a:p>
                      <a:endParaRPr lang="en-US" dirty="0"/>
                    </a:p>
                  </a:txBody>
                  <a:tcPr/>
                </a:tc>
                <a:extLst>
                  <a:ext uri="{0D108BD9-81ED-4DB2-BD59-A6C34878D82A}">
                    <a16:rowId xmlns:a16="http://schemas.microsoft.com/office/drawing/2014/main" val="10001"/>
                  </a:ext>
                </a:extLst>
              </a:tr>
              <a:tr h="457406">
                <a:tc>
                  <a:txBody>
                    <a:bodyPr/>
                    <a:lstStyle/>
                    <a:p>
                      <a:pPr marL="0" marR="0">
                        <a:lnSpc>
                          <a:spcPct val="115000"/>
                        </a:lnSpc>
                        <a:spcBef>
                          <a:spcPts val="0"/>
                        </a:spcBef>
                        <a:spcAft>
                          <a:spcPts val="600"/>
                        </a:spcAft>
                      </a:pPr>
                      <a:r>
                        <a:rPr lang="en-US" sz="1200" dirty="0">
                          <a:effectLst/>
                          <a:latin typeface="+mn-lt"/>
                          <a:ea typeface="Times New Roman"/>
                          <a:cs typeface="Times New Roman"/>
                        </a:rPr>
                        <a:t>DPI-11</a:t>
                      </a:r>
                      <a:endParaRPr lang="en-US" sz="1200" dirty="0">
                        <a:effectLst/>
                        <a:latin typeface="+mn-lt"/>
                        <a:ea typeface="Calibri"/>
                        <a:cs typeface="Times New Roman"/>
                      </a:endParaRPr>
                    </a:p>
                  </a:txBody>
                  <a:tcPr marL="68575" marR="68575" marT="0" marB="0" anchor="ctr"/>
                </a:tc>
                <a:tc>
                  <a:txBody>
                    <a:bodyPr/>
                    <a:lstStyle/>
                    <a:p>
                      <a:pPr marL="0" marR="0">
                        <a:lnSpc>
                          <a:spcPct val="115000"/>
                        </a:lnSpc>
                        <a:spcBef>
                          <a:spcPts val="0"/>
                        </a:spcBef>
                        <a:spcAft>
                          <a:spcPts val="600"/>
                        </a:spcAft>
                      </a:pPr>
                      <a:r>
                        <a:rPr lang="en-US" sz="1200" dirty="0">
                          <a:effectLst/>
                          <a:latin typeface="+mn-lt"/>
                          <a:ea typeface="Times New Roman"/>
                          <a:cs typeface="Times New Roman"/>
                        </a:rPr>
                        <a:t>Cash Flow Forecasting and Cash Balance Management (2 dimensions)</a:t>
                      </a:r>
                      <a:endParaRPr lang="en-US" sz="1200" dirty="0">
                        <a:effectLst/>
                        <a:latin typeface="+mn-lt"/>
                        <a:ea typeface="Calibri"/>
                        <a:cs typeface="Times New Roman"/>
                      </a:endParaRPr>
                    </a:p>
                  </a:txBody>
                  <a:tcPr marL="68575" marR="68575" marT="0" marB="0" anchor="ctr"/>
                </a:tc>
                <a:tc>
                  <a:txBody>
                    <a:bodyPr/>
                    <a:lstStyle/>
                    <a:p>
                      <a:pPr marL="0" marR="0">
                        <a:lnSpc>
                          <a:spcPct val="115000"/>
                        </a:lnSpc>
                        <a:spcBef>
                          <a:spcPts val="0"/>
                        </a:spcBef>
                        <a:spcAft>
                          <a:spcPts val="600"/>
                        </a:spcAft>
                      </a:pPr>
                      <a:r>
                        <a:rPr lang="en-US" sz="1200" dirty="0">
                          <a:effectLst/>
                          <a:latin typeface="+mn-lt"/>
                          <a:ea typeface="Times New Roman"/>
                          <a:cs typeface="Times New Roman"/>
                        </a:rPr>
                        <a:t>DPI-11</a:t>
                      </a:r>
                      <a:endParaRPr lang="en-US" sz="1200" dirty="0">
                        <a:effectLst/>
                        <a:latin typeface="+mn-lt"/>
                        <a:ea typeface="Calibri"/>
                        <a:cs typeface="Times New Roman"/>
                      </a:endParaRPr>
                    </a:p>
                  </a:txBody>
                  <a:tcPr marL="68575" marR="68575" marT="0" marB="0" anchor="ctr"/>
                </a:tc>
                <a:tc>
                  <a:txBody>
                    <a:bodyPr/>
                    <a:lstStyle/>
                    <a:p>
                      <a:pPr marL="0" marR="0">
                        <a:lnSpc>
                          <a:spcPct val="115000"/>
                        </a:lnSpc>
                        <a:spcBef>
                          <a:spcPts val="0"/>
                        </a:spcBef>
                        <a:spcAft>
                          <a:spcPts val="600"/>
                        </a:spcAft>
                      </a:pPr>
                      <a:r>
                        <a:rPr lang="en-US" sz="1200" dirty="0">
                          <a:effectLst/>
                          <a:latin typeface="+mn-lt"/>
                          <a:ea typeface="Times New Roman"/>
                          <a:cs typeface="Times New Roman"/>
                        </a:rPr>
                        <a:t>Cash Flow Forecasting and Cash Balance Management (2 dimensions)</a:t>
                      </a:r>
                      <a:endParaRPr lang="en-US" sz="1200" dirty="0">
                        <a:effectLst/>
                        <a:latin typeface="+mn-lt"/>
                        <a:ea typeface="Calibri"/>
                        <a:cs typeface="Times New Roman"/>
                      </a:endParaRPr>
                    </a:p>
                  </a:txBody>
                  <a:tcPr marL="68575" marR="68575" marT="0" marB="0" anchor="ctr"/>
                </a:tc>
                <a:extLst>
                  <a:ext uri="{0D108BD9-81ED-4DB2-BD59-A6C34878D82A}">
                    <a16:rowId xmlns:a16="http://schemas.microsoft.com/office/drawing/2014/main" val="10002"/>
                  </a:ext>
                </a:extLst>
              </a:tr>
              <a:tr h="793701">
                <a:tc gridSpan="2">
                  <a:txBody>
                    <a:bodyPr/>
                    <a:lstStyle/>
                    <a:p>
                      <a:pPr marL="0" marR="0" indent="0" algn="ctr">
                        <a:lnSpc>
                          <a:spcPct val="113000"/>
                        </a:lnSpc>
                        <a:spcBef>
                          <a:spcPts val="0"/>
                        </a:spcBef>
                        <a:spcAft>
                          <a:spcPts val="0"/>
                        </a:spcAft>
                      </a:pPr>
                      <a:r>
                        <a:rPr lang="en-US" sz="1400" b="1" dirty="0">
                          <a:solidFill>
                            <a:srgbClr val="FF0000"/>
                          </a:solidFill>
                          <a:effectLst/>
                          <a:latin typeface="+mn-lt"/>
                          <a:ea typeface="Times New Roman"/>
                          <a:cs typeface="Times New Roman"/>
                        </a:rPr>
                        <a:t>Operational Risk</a:t>
                      </a:r>
                      <a:r>
                        <a:rPr lang="en-US" sz="1400" b="1" baseline="0" dirty="0">
                          <a:solidFill>
                            <a:srgbClr val="FF0000"/>
                          </a:solidFill>
                          <a:effectLst/>
                          <a:latin typeface="+mn-lt"/>
                          <a:ea typeface="Times New Roman"/>
                          <a:cs typeface="Times New Roman"/>
                        </a:rPr>
                        <a:t> Management</a:t>
                      </a:r>
                      <a:endParaRPr lang="en-US" sz="1400" dirty="0">
                        <a:solidFill>
                          <a:srgbClr val="FF0000"/>
                        </a:solidFill>
                        <a:effectLst/>
                        <a:latin typeface="+mn-lt"/>
                        <a:ea typeface="Calibri"/>
                        <a:cs typeface="Times New Roman"/>
                      </a:endParaRPr>
                    </a:p>
                  </a:txBody>
                  <a:tcPr marL="68575" marR="68575" marT="0" marB="0" anchor="ctr">
                    <a:solidFill>
                      <a:schemeClr val="bg1"/>
                    </a:solidFill>
                  </a:tcPr>
                </a:tc>
                <a:tc hMerge="1">
                  <a:txBody>
                    <a:bodyPr/>
                    <a:lstStyle/>
                    <a:p>
                      <a:pPr marL="0" marR="0">
                        <a:lnSpc>
                          <a:spcPct val="115000"/>
                        </a:lnSpc>
                        <a:spcBef>
                          <a:spcPts val="0"/>
                        </a:spcBef>
                        <a:spcAft>
                          <a:spcPts val="600"/>
                        </a:spcAft>
                      </a:pPr>
                      <a:endParaRPr lang="en-US" sz="1400" dirty="0">
                        <a:effectLst/>
                        <a:latin typeface="Calibri"/>
                        <a:ea typeface="Calibri"/>
                        <a:cs typeface="Times New Roman"/>
                      </a:endParaRPr>
                    </a:p>
                  </a:txBody>
                  <a:tcPr marL="68580" marR="68580" marT="0" marB="0"/>
                </a:tc>
                <a:tc gridSpan="2">
                  <a:txBody>
                    <a:bodyPr/>
                    <a:lstStyle/>
                    <a:p>
                      <a:pPr marL="0" marR="0" indent="0" algn="ctr">
                        <a:lnSpc>
                          <a:spcPct val="113000"/>
                        </a:lnSpc>
                        <a:spcBef>
                          <a:spcPts val="0"/>
                        </a:spcBef>
                        <a:spcAft>
                          <a:spcPts val="0"/>
                        </a:spcAft>
                      </a:pPr>
                      <a:r>
                        <a:rPr lang="en-US" sz="1400" b="1" kern="1200" dirty="0">
                          <a:solidFill>
                            <a:srgbClr val="FF0000"/>
                          </a:solidFill>
                          <a:effectLst/>
                          <a:latin typeface="+mn-lt"/>
                          <a:ea typeface="Times New Roman"/>
                          <a:cs typeface="Times New Roman"/>
                        </a:rPr>
                        <a:t>Debt Recording</a:t>
                      </a:r>
                      <a:r>
                        <a:rPr lang="en-US" sz="1400" b="1" kern="1200" baseline="0" dirty="0">
                          <a:solidFill>
                            <a:srgbClr val="FF0000"/>
                          </a:solidFill>
                          <a:effectLst/>
                          <a:latin typeface="+mn-lt"/>
                          <a:ea typeface="Times New Roman"/>
                          <a:cs typeface="Times New Roman"/>
                        </a:rPr>
                        <a:t> and </a:t>
                      </a:r>
                      <a:r>
                        <a:rPr lang="en-US" sz="1400" b="1" kern="1200" dirty="0">
                          <a:solidFill>
                            <a:srgbClr val="FF0000"/>
                          </a:solidFill>
                          <a:effectLst/>
                          <a:latin typeface="+mn-lt"/>
                          <a:ea typeface="Times New Roman"/>
                          <a:cs typeface="Times New Roman"/>
                        </a:rPr>
                        <a:t>Operational Risk</a:t>
                      </a:r>
                      <a:r>
                        <a:rPr lang="en-US" sz="1400" b="1" kern="1200" baseline="0" dirty="0">
                          <a:solidFill>
                            <a:srgbClr val="FF0000"/>
                          </a:solidFill>
                          <a:effectLst/>
                          <a:latin typeface="+mn-lt"/>
                          <a:ea typeface="Times New Roman"/>
                          <a:cs typeface="Times New Roman"/>
                        </a:rPr>
                        <a:t> </a:t>
                      </a:r>
                      <a:r>
                        <a:rPr lang="en-US" sz="1400" b="1" kern="1200" dirty="0">
                          <a:solidFill>
                            <a:srgbClr val="FF0000"/>
                          </a:solidFill>
                          <a:effectLst/>
                          <a:latin typeface="+mn-lt"/>
                          <a:ea typeface="Times New Roman"/>
                          <a:cs typeface="Times New Roman"/>
                        </a:rPr>
                        <a:t>Management</a:t>
                      </a:r>
                    </a:p>
                  </a:txBody>
                  <a:tcPr marL="91434" marR="91434" marT="45721" marB="45721" anchor="ctr">
                    <a:solidFill>
                      <a:schemeClr val="bg1"/>
                    </a:solidFill>
                  </a:tcPr>
                </a:tc>
                <a:tc hMerge="1">
                  <a:txBody>
                    <a:bodyPr/>
                    <a:lstStyle/>
                    <a:p>
                      <a:endParaRPr lang="en-US" sz="1400" dirty="0"/>
                    </a:p>
                  </a:txBody>
                  <a:tcPr/>
                </a:tc>
                <a:extLst>
                  <a:ext uri="{0D108BD9-81ED-4DB2-BD59-A6C34878D82A}">
                    <a16:rowId xmlns:a16="http://schemas.microsoft.com/office/drawing/2014/main" val="10003"/>
                  </a:ext>
                </a:extLst>
              </a:tr>
              <a:tr h="457406">
                <a:tc>
                  <a:txBody>
                    <a:bodyPr/>
                    <a:lstStyle/>
                    <a:p>
                      <a:pPr marL="0" marR="0">
                        <a:lnSpc>
                          <a:spcPct val="115000"/>
                        </a:lnSpc>
                        <a:spcBef>
                          <a:spcPts val="0"/>
                        </a:spcBef>
                        <a:spcAft>
                          <a:spcPts val="600"/>
                        </a:spcAft>
                      </a:pPr>
                      <a:r>
                        <a:rPr lang="en-US" sz="1200" dirty="0">
                          <a:effectLst/>
                          <a:latin typeface="+mn-lt"/>
                          <a:ea typeface="Times New Roman"/>
                          <a:cs typeface="Times New Roman"/>
                        </a:rPr>
                        <a:t>DPI-12</a:t>
                      </a:r>
                      <a:endParaRPr lang="en-US" sz="1200" dirty="0">
                        <a:effectLst/>
                        <a:latin typeface="+mn-lt"/>
                        <a:ea typeface="Calibri"/>
                        <a:cs typeface="Times New Roman"/>
                      </a:endParaRPr>
                    </a:p>
                  </a:txBody>
                  <a:tcPr marL="68575" marR="68575" marT="0" marB="0" anchor="ctr">
                    <a:solidFill>
                      <a:schemeClr val="bg1"/>
                    </a:solidFill>
                  </a:tcPr>
                </a:tc>
                <a:tc>
                  <a:txBody>
                    <a:bodyPr/>
                    <a:lstStyle/>
                    <a:p>
                      <a:pPr marL="0" marR="0">
                        <a:lnSpc>
                          <a:spcPct val="115000"/>
                        </a:lnSpc>
                        <a:spcBef>
                          <a:spcPts val="0"/>
                        </a:spcBef>
                        <a:spcAft>
                          <a:spcPts val="600"/>
                        </a:spcAft>
                      </a:pPr>
                      <a:r>
                        <a:rPr lang="en-AU" sz="1200" kern="1200" dirty="0">
                          <a:solidFill>
                            <a:schemeClr val="tx1"/>
                          </a:solidFill>
                          <a:effectLst/>
                          <a:latin typeface="+mn-lt"/>
                          <a:ea typeface="+mn-ea"/>
                          <a:cs typeface="+mn-cs"/>
                        </a:rPr>
                        <a:t>Debt Administration and Data </a:t>
                      </a:r>
                      <a:r>
                        <a:rPr lang="en-AU" sz="1200" kern="1200" dirty="0">
                          <a:solidFill>
                            <a:schemeClr val="tx1"/>
                          </a:solidFill>
                          <a:effectLst/>
                          <a:latin typeface="+mn-lt"/>
                          <a:ea typeface="Times New Roman"/>
                          <a:cs typeface="Times New Roman"/>
                        </a:rPr>
                        <a:t>Security</a:t>
                      </a:r>
                      <a:r>
                        <a:rPr lang="en-US" sz="1200" dirty="0">
                          <a:effectLst/>
                          <a:latin typeface="+mn-lt"/>
                        </a:rPr>
                        <a:t> </a:t>
                      </a:r>
                      <a:r>
                        <a:rPr lang="en-US" sz="1200" dirty="0">
                          <a:effectLst/>
                          <a:latin typeface="+mn-lt"/>
                          <a:ea typeface="Times New Roman"/>
                          <a:cs typeface="Times New Roman"/>
                        </a:rPr>
                        <a:t>(4 dimensions)</a:t>
                      </a:r>
                      <a:endParaRPr lang="en-US" sz="1200" dirty="0">
                        <a:effectLst/>
                        <a:latin typeface="+mn-lt"/>
                        <a:ea typeface="Calibri"/>
                        <a:cs typeface="Times New Roman"/>
                      </a:endParaRPr>
                    </a:p>
                  </a:txBody>
                  <a:tcPr marL="68575" marR="68575" marT="0" marB="0" anchor="ctr">
                    <a:solidFill>
                      <a:schemeClr val="bg1"/>
                    </a:solidFill>
                  </a:tcPr>
                </a:tc>
                <a:tc>
                  <a:txBody>
                    <a:bodyPr/>
                    <a:lstStyle/>
                    <a:p>
                      <a:pPr marL="0" marR="0">
                        <a:lnSpc>
                          <a:spcPct val="115000"/>
                        </a:lnSpc>
                        <a:spcBef>
                          <a:spcPts val="0"/>
                        </a:spcBef>
                        <a:spcAft>
                          <a:spcPts val="600"/>
                        </a:spcAft>
                      </a:pPr>
                      <a:r>
                        <a:rPr lang="en-US" sz="1200" dirty="0">
                          <a:effectLst/>
                          <a:latin typeface="+mn-lt"/>
                          <a:ea typeface="Times New Roman"/>
                          <a:cs typeface="Times New Roman"/>
                        </a:rPr>
                        <a:t>DPI-12</a:t>
                      </a:r>
                      <a:endParaRPr lang="en-US" sz="1200" dirty="0">
                        <a:effectLst/>
                        <a:latin typeface="+mn-lt"/>
                        <a:ea typeface="Calibri"/>
                        <a:cs typeface="Times New Roman"/>
                      </a:endParaRPr>
                    </a:p>
                  </a:txBody>
                  <a:tcPr marL="68575" marR="68575" marT="0" marB="0" anchor="ctr">
                    <a:solidFill>
                      <a:schemeClr val="bg1"/>
                    </a:solidFill>
                  </a:tcPr>
                </a:tc>
                <a:tc>
                  <a:txBody>
                    <a:bodyPr/>
                    <a:lstStyle/>
                    <a:p>
                      <a:pPr marL="0" marR="0" indent="0" algn="l" defTabSz="457200" rtl="0" eaLnBrk="1" fontAlgn="auto" latinLnBrk="0" hangingPunct="1">
                        <a:lnSpc>
                          <a:spcPct val="115000"/>
                        </a:lnSpc>
                        <a:spcBef>
                          <a:spcPts val="0"/>
                        </a:spcBef>
                        <a:spcAft>
                          <a:spcPts val="600"/>
                        </a:spcAft>
                        <a:buClrTx/>
                        <a:buSzTx/>
                        <a:buFontTx/>
                        <a:buNone/>
                        <a:tabLst/>
                        <a:defRPr/>
                      </a:pPr>
                      <a:r>
                        <a:rPr lang="en-AU" sz="1200" kern="1200" dirty="0">
                          <a:solidFill>
                            <a:schemeClr val="tx1"/>
                          </a:solidFill>
                          <a:effectLst/>
                          <a:latin typeface="+mn-lt"/>
                          <a:ea typeface="+mn-ea"/>
                          <a:cs typeface="+mn-cs"/>
                        </a:rPr>
                        <a:t>Debt Administration and Data </a:t>
                      </a:r>
                      <a:r>
                        <a:rPr lang="en-AU" sz="1200" kern="1200" dirty="0">
                          <a:solidFill>
                            <a:schemeClr val="tx1"/>
                          </a:solidFill>
                          <a:effectLst/>
                          <a:latin typeface="+mn-lt"/>
                          <a:ea typeface="Times New Roman"/>
                          <a:cs typeface="Times New Roman"/>
                        </a:rPr>
                        <a:t>Security</a:t>
                      </a:r>
                      <a:r>
                        <a:rPr lang="en-US" sz="1200" dirty="0">
                          <a:effectLst/>
                          <a:latin typeface="+mn-lt"/>
                        </a:rPr>
                        <a:t> </a:t>
                      </a:r>
                      <a:r>
                        <a:rPr lang="en-US" sz="1200" kern="1200" dirty="0">
                          <a:solidFill>
                            <a:schemeClr val="tx1"/>
                          </a:solidFill>
                          <a:effectLst/>
                          <a:latin typeface="+mn-lt"/>
                          <a:ea typeface="Times New Roman"/>
                          <a:cs typeface="Times New Roman"/>
                        </a:rPr>
                        <a:t>(4 dimensions)</a:t>
                      </a:r>
                      <a:endParaRPr lang="en-US" sz="1200" kern="1200" dirty="0">
                        <a:solidFill>
                          <a:schemeClr val="tx1"/>
                        </a:solidFill>
                        <a:effectLst/>
                        <a:latin typeface="+mn-lt"/>
                        <a:ea typeface="Calibri"/>
                        <a:cs typeface="Times New Roman"/>
                      </a:endParaRPr>
                    </a:p>
                  </a:txBody>
                  <a:tcPr marL="68575" marR="68575" marT="0" marB="0" anchor="ctr">
                    <a:solidFill>
                      <a:schemeClr val="bg1"/>
                    </a:solidFill>
                  </a:tcPr>
                </a:tc>
                <a:extLst>
                  <a:ext uri="{0D108BD9-81ED-4DB2-BD59-A6C34878D82A}">
                    <a16:rowId xmlns:a16="http://schemas.microsoft.com/office/drawing/2014/main" val="10004"/>
                  </a:ext>
                </a:extLst>
              </a:tr>
              <a:tr h="457406">
                <a:tc>
                  <a:txBody>
                    <a:bodyPr/>
                    <a:lstStyle/>
                    <a:p>
                      <a:pPr marL="0" marR="0">
                        <a:lnSpc>
                          <a:spcPct val="115000"/>
                        </a:lnSpc>
                        <a:spcBef>
                          <a:spcPts val="0"/>
                        </a:spcBef>
                        <a:spcAft>
                          <a:spcPts val="600"/>
                        </a:spcAft>
                      </a:pPr>
                      <a:r>
                        <a:rPr lang="en-US" sz="1200" dirty="0">
                          <a:effectLst/>
                          <a:latin typeface="+mn-lt"/>
                          <a:ea typeface="Calibri"/>
                          <a:cs typeface="Times New Roman"/>
                        </a:rPr>
                        <a:t>DPI13</a:t>
                      </a:r>
                    </a:p>
                  </a:txBody>
                  <a:tcPr marL="68575" marR="68575" marT="0" marB="0" anchor="ctr">
                    <a:solidFill>
                      <a:schemeClr val="bg1"/>
                    </a:solidFill>
                  </a:tcPr>
                </a:tc>
                <a:tc>
                  <a:txBody>
                    <a:bodyPr/>
                    <a:lstStyle/>
                    <a:p>
                      <a:pPr marL="0" marR="0">
                        <a:lnSpc>
                          <a:spcPct val="115000"/>
                        </a:lnSpc>
                        <a:spcBef>
                          <a:spcPts val="0"/>
                        </a:spcBef>
                        <a:spcAft>
                          <a:spcPts val="600"/>
                        </a:spcAft>
                      </a:pPr>
                      <a:r>
                        <a:rPr lang="en-AU" sz="1200" kern="1200" dirty="0">
                          <a:solidFill>
                            <a:schemeClr val="tx1"/>
                          </a:solidFill>
                          <a:effectLst/>
                          <a:latin typeface="+mn-lt"/>
                          <a:ea typeface="+mn-ea"/>
                          <a:cs typeface="+mn-cs"/>
                        </a:rPr>
                        <a:t>Segregation of Duties, Staff Capacity, and Business Continuity</a:t>
                      </a:r>
                      <a:r>
                        <a:rPr lang="en-US" sz="1200" dirty="0">
                          <a:effectLst/>
                          <a:latin typeface="+mn-lt"/>
                        </a:rPr>
                        <a:t> (3 dimensions)</a:t>
                      </a:r>
                      <a:endParaRPr lang="en-US" sz="1200" dirty="0">
                        <a:effectLst/>
                        <a:latin typeface="+mn-lt"/>
                        <a:ea typeface="Calibri"/>
                        <a:cs typeface="Times New Roman"/>
                      </a:endParaRPr>
                    </a:p>
                  </a:txBody>
                  <a:tcPr marL="68575" marR="68575" marT="0" marB="0" anchor="ctr">
                    <a:solidFill>
                      <a:schemeClr val="bg1"/>
                    </a:solidFill>
                  </a:tcPr>
                </a:tc>
                <a:tc>
                  <a:txBody>
                    <a:bodyPr/>
                    <a:lstStyle/>
                    <a:p>
                      <a:pPr marL="0" marR="0">
                        <a:lnSpc>
                          <a:spcPct val="115000"/>
                        </a:lnSpc>
                        <a:spcBef>
                          <a:spcPts val="0"/>
                        </a:spcBef>
                        <a:spcAft>
                          <a:spcPts val="600"/>
                        </a:spcAft>
                      </a:pPr>
                      <a:r>
                        <a:rPr lang="en-US" sz="1200" dirty="0">
                          <a:effectLst/>
                          <a:latin typeface="+mn-lt"/>
                          <a:ea typeface="SimSun"/>
                          <a:cs typeface="Times New Roman"/>
                        </a:rPr>
                        <a:t>DPI-13</a:t>
                      </a:r>
                    </a:p>
                  </a:txBody>
                  <a:tcPr marL="68575" marR="68575" marT="0" marB="0" anchor="ctr">
                    <a:solidFill>
                      <a:schemeClr val="bg1"/>
                    </a:solidFill>
                  </a:tcPr>
                </a:tc>
                <a:tc>
                  <a:txBody>
                    <a:bodyPr/>
                    <a:lstStyle/>
                    <a:p>
                      <a:pPr marL="0" marR="0" indent="0" algn="l" defTabSz="457200" rtl="0" eaLnBrk="1" fontAlgn="auto" latinLnBrk="0" hangingPunct="1">
                        <a:lnSpc>
                          <a:spcPct val="115000"/>
                        </a:lnSpc>
                        <a:spcBef>
                          <a:spcPts val="0"/>
                        </a:spcBef>
                        <a:spcAft>
                          <a:spcPts val="600"/>
                        </a:spcAft>
                        <a:buClrTx/>
                        <a:buSzTx/>
                        <a:buFontTx/>
                        <a:buNone/>
                        <a:tabLst/>
                        <a:defRPr/>
                      </a:pPr>
                      <a:r>
                        <a:rPr lang="en-AU" sz="1200" kern="1200" dirty="0">
                          <a:solidFill>
                            <a:schemeClr val="tx1"/>
                          </a:solidFill>
                          <a:effectLst/>
                          <a:latin typeface="+mn-lt"/>
                          <a:ea typeface="+mn-ea"/>
                          <a:cs typeface="+mn-cs"/>
                        </a:rPr>
                        <a:t>Segregation of Duties, Staff Capacity, and Business Continuity</a:t>
                      </a:r>
                      <a:r>
                        <a:rPr lang="en-US" sz="1200" dirty="0">
                          <a:effectLst/>
                          <a:latin typeface="+mn-lt"/>
                        </a:rPr>
                        <a:t> (3 dimensions)</a:t>
                      </a:r>
                      <a:endParaRPr lang="en-US" sz="1200" kern="1200" dirty="0">
                        <a:solidFill>
                          <a:schemeClr val="tx1"/>
                        </a:solidFill>
                        <a:effectLst/>
                        <a:latin typeface="+mn-lt"/>
                        <a:ea typeface="Calibri"/>
                        <a:cs typeface="Times New Roman"/>
                      </a:endParaRPr>
                    </a:p>
                  </a:txBody>
                  <a:tcPr marL="68575" marR="68575" marT="0" marB="0" anchor="ctr">
                    <a:solidFill>
                      <a:schemeClr val="bg1"/>
                    </a:solidFill>
                  </a:tcPr>
                </a:tc>
                <a:extLst>
                  <a:ext uri="{0D108BD9-81ED-4DB2-BD59-A6C34878D82A}">
                    <a16:rowId xmlns:a16="http://schemas.microsoft.com/office/drawing/2014/main" val="10005"/>
                  </a:ext>
                </a:extLst>
              </a:tr>
              <a:tr h="345509">
                <a:tc>
                  <a:txBody>
                    <a:bodyPr/>
                    <a:lstStyle/>
                    <a:p>
                      <a:pPr marL="0" marR="0">
                        <a:lnSpc>
                          <a:spcPct val="115000"/>
                        </a:lnSpc>
                        <a:spcBef>
                          <a:spcPts val="0"/>
                        </a:spcBef>
                        <a:spcAft>
                          <a:spcPts val="600"/>
                        </a:spcAft>
                      </a:pPr>
                      <a:endParaRPr lang="en-US" sz="1200" dirty="0">
                        <a:effectLst/>
                        <a:latin typeface="+mn-lt"/>
                        <a:ea typeface="Calibri"/>
                        <a:cs typeface="Times New Roman"/>
                      </a:endParaRPr>
                    </a:p>
                  </a:txBody>
                  <a:tcPr marL="68575" marR="68575" marT="0" marB="0" anchor="ctr">
                    <a:solidFill>
                      <a:schemeClr val="bg1"/>
                    </a:solidFill>
                  </a:tcPr>
                </a:tc>
                <a:tc>
                  <a:txBody>
                    <a:bodyPr/>
                    <a:lstStyle/>
                    <a:p>
                      <a:pPr marL="0" marR="0">
                        <a:lnSpc>
                          <a:spcPct val="115000"/>
                        </a:lnSpc>
                        <a:spcBef>
                          <a:spcPts val="0"/>
                        </a:spcBef>
                        <a:spcAft>
                          <a:spcPts val="600"/>
                        </a:spcAft>
                      </a:pPr>
                      <a:endParaRPr lang="en-US" sz="1200" dirty="0">
                        <a:effectLst/>
                        <a:latin typeface="+mn-lt"/>
                        <a:ea typeface="Calibri"/>
                        <a:cs typeface="Times New Roman"/>
                      </a:endParaRPr>
                    </a:p>
                  </a:txBody>
                  <a:tcPr marL="68575" marR="68575" marT="0" marB="0" anchor="ctr">
                    <a:solidFill>
                      <a:schemeClr val="bg1"/>
                    </a:solidFill>
                  </a:tcPr>
                </a:tc>
                <a:tc>
                  <a:txBody>
                    <a:bodyPr/>
                    <a:lstStyle/>
                    <a:p>
                      <a:pPr marL="0" marR="0">
                        <a:lnSpc>
                          <a:spcPct val="115000"/>
                        </a:lnSpc>
                        <a:spcBef>
                          <a:spcPts val="0"/>
                        </a:spcBef>
                        <a:spcAft>
                          <a:spcPts val="600"/>
                        </a:spcAft>
                      </a:pPr>
                      <a:r>
                        <a:rPr lang="en-US" sz="1200" dirty="0">
                          <a:solidFill>
                            <a:srgbClr val="FF0000"/>
                          </a:solidFill>
                          <a:effectLst/>
                          <a:latin typeface="+mn-lt"/>
                          <a:ea typeface="SimSun"/>
                          <a:cs typeface="Times New Roman"/>
                        </a:rPr>
                        <a:t>DPI14</a:t>
                      </a:r>
                    </a:p>
                  </a:txBody>
                  <a:tcPr marL="68575" marR="68575" marT="0" marB="0" anchor="ctr">
                    <a:lnB w="12700" cap="flat" cmpd="sng" algn="ctr">
                      <a:solidFill>
                        <a:prstClr val="black"/>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600"/>
                        </a:spcAft>
                      </a:pPr>
                      <a:r>
                        <a:rPr lang="en-US" sz="1200" dirty="0">
                          <a:solidFill>
                            <a:srgbClr val="FF0000"/>
                          </a:solidFill>
                          <a:effectLst/>
                          <a:latin typeface="+mn-lt"/>
                          <a:ea typeface="SimSun"/>
                          <a:cs typeface="Times New Roman"/>
                        </a:rPr>
                        <a:t>Debt Records (2 dimensions)</a:t>
                      </a:r>
                    </a:p>
                  </a:txBody>
                  <a:tcPr marL="68575" marR="68575" marT="0" marB="0" anchor="ctr">
                    <a:lnB w="12700" cap="flat" cmpd="sng" algn="ctr">
                      <a:solidFill>
                        <a:prstClr val="black"/>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18599">
                <a:tc gridSpan="2">
                  <a:txBody>
                    <a:bodyPr/>
                    <a:lstStyle/>
                    <a:p>
                      <a:pPr marL="0" marR="0" algn="ctr">
                        <a:lnSpc>
                          <a:spcPct val="115000"/>
                        </a:lnSpc>
                        <a:spcBef>
                          <a:spcPts val="0"/>
                        </a:spcBef>
                        <a:spcAft>
                          <a:spcPts val="600"/>
                        </a:spcAft>
                      </a:pPr>
                      <a:r>
                        <a:rPr lang="en-US" sz="1200" b="1" kern="1200" dirty="0">
                          <a:solidFill>
                            <a:schemeClr val="tx1"/>
                          </a:solidFill>
                          <a:effectLst/>
                          <a:latin typeface="+mn-lt"/>
                          <a:ea typeface="+mn-ea"/>
                          <a:cs typeface="+mn-cs"/>
                        </a:rPr>
                        <a:t>Debt</a:t>
                      </a:r>
                      <a:r>
                        <a:rPr lang="en-US" sz="1200" b="1" kern="1200" baseline="0" dirty="0">
                          <a:solidFill>
                            <a:schemeClr val="tx1"/>
                          </a:solidFill>
                          <a:effectLst/>
                          <a:latin typeface="+mn-lt"/>
                          <a:ea typeface="+mn-ea"/>
                          <a:cs typeface="+mn-cs"/>
                        </a:rPr>
                        <a:t> Recording and Reporting</a:t>
                      </a:r>
                      <a:endParaRPr lang="en-US" sz="1200" dirty="0">
                        <a:effectLst/>
                        <a:latin typeface="+mn-lt"/>
                        <a:ea typeface="Calibri"/>
                        <a:cs typeface="Times New Roman"/>
                      </a:endParaRPr>
                    </a:p>
                  </a:txBody>
                  <a:tcPr marL="68575" marR="68575" marT="0" marB="0" anchor="ctr">
                    <a:lnR w="12700" cap="flat" cmpd="sng" algn="ctr">
                      <a:solidFill>
                        <a:srgbClr val="000000"/>
                      </a:solidFill>
                      <a:prstDash val="solid"/>
                      <a:round/>
                      <a:headEnd type="none" w="med" len="med"/>
                      <a:tailEnd type="none" w="med" len="med"/>
                    </a:lnR>
                    <a:solidFill>
                      <a:srgbClr val="F5823C"/>
                    </a:solidFill>
                  </a:tcPr>
                </a:tc>
                <a:tc hMerge="1">
                  <a:txBody>
                    <a:bodyPr/>
                    <a:lstStyle/>
                    <a:p>
                      <a:pPr marL="0" marR="0">
                        <a:lnSpc>
                          <a:spcPct val="115000"/>
                        </a:lnSpc>
                        <a:spcBef>
                          <a:spcPts val="0"/>
                        </a:spcBef>
                        <a:spcAft>
                          <a:spcPts val="600"/>
                        </a:spcAft>
                      </a:pPr>
                      <a:endParaRPr lang="en-US" sz="1400" dirty="0">
                        <a:effectLst/>
                        <a:latin typeface="+mj-lt"/>
                        <a:ea typeface="Calibri"/>
                        <a:cs typeface="Times New Roman"/>
                      </a:endParaRPr>
                    </a:p>
                  </a:txBody>
                  <a:tcPr marL="68580" marR="68580" marT="0" marB="0"/>
                </a:tc>
                <a:tc gridSpan="2">
                  <a:txBody>
                    <a:bodyPr/>
                    <a:lstStyle/>
                    <a:p>
                      <a:endParaRPr lang="en-US" sz="1800" dirty="0">
                        <a:latin typeface="+mn-lt"/>
                      </a:endParaRPr>
                    </a:p>
                  </a:txBody>
                  <a:tcPr marL="91434" marR="91434" marT="45721" marB="45721" anchor="ctr">
                    <a:lnL w="12700" cap="flat" cmpd="sng" algn="ctr">
                      <a:solidFill>
                        <a:srgbClr val="000000"/>
                      </a:solidFill>
                      <a:prstDash val="solid"/>
                      <a:round/>
                      <a:headEnd type="none" w="med" len="med"/>
                      <a:tailEnd type="none" w="med" len="med"/>
                    </a:lnL>
                    <a:lnR w="12700" cmpd="sng">
                      <a:noFill/>
                    </a:lnR>
                    <a:lnT w="12700" cap="flat" cmpd="sng" algn="ctr">
                      <a:solidFill>
                        <a:prstClr val="black"/>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sz="1400" dirty="0">
                        <a:latin typeface="+mj-lt"/>
                      </a:endParaRPr>
                    </a:p>
                  </a:txBody>
                  <a:tcPr/>
                </a:tc>
                <a:extLst>
                  <a:ext uri="{0D108BD9-81ED-4DB2-BD59-A6C34878D82A}">
                    <a16:rowId xmlns:a16="http://schemas.microsoft.com/office/drawing/2014/main" val="10007"/>
                  </a:ext>
                </a:extLst>
              </a:tr>
              <a:tr h="313949">
                <a:tc>
                  <a:txBody>
                    <a:bodyPr/>
                    <a:lstStyle/>
                    <a:p>
                      <a:pPr marL="0" marR="0">
                        <a:lnSpc>
                          <a:spcPct val="115000"/>
                        </a:lnSpc>
                        <a:spcBef>
                          <a:spcPts val="0"/>
                        </a:spcBef>
                        <a:spcAft>
                          <a:spcPts val="600"/>
                        </a:spcAft>
                      </a:pPr>
                      <a:r>
                        <a:rPr lang="en-US" sz="1200" dirty="0">
                          <a:solidFill>
                            <a:srgbClr val="FF0000"/>
                          </a:solidFill>
                          <a:effectLst/>
                          <a:latin typeface="+mn-lt"/>
                          <a:ea typeface="Times New Roman"/>
                          <a:cs typeface="Times New Roman"/>
                        </a:rPr>
                        <a:t>DPI-14</a:t>
                      </a:r>
                      <a:endParaRPr lang="en-US" sz="1200" dirty="0">
                        <a:solidFill>
                          <a:srgbClr val="FF0000"/>
                        </a:solidFill>
                        <a:effectLst/>
                        <a:latin typeface="+mn-lt"/>
                        <a:ea typeface="Calibri"/>
                        <a:cs typeface="Times New Roman"/>
                      </a:endParaRPr>
                    </a:p>
                  </a:txBody>
                  <a:tcPr marL="68575" marR="68575" marT="0" marB="0" anchor="ctr">
                    <a:solidFill>
                      <a:schemeClr val="bg1"/>
                    </a:solidFill>
                  </a:tcPr>
                </a:tc>
                <a:tc>
                  <a:txBody>
                    <a:bodyPr/>
                    <a:lstStyle/>
                    <a:p>
                      <a:pPr marL="0" marR="0">
                        <a:lnSpc>
                          <a:spcPct val="115000"/>
                        </a:lnSpc>
                        <a:spcBef>
                          <a:spcPts val="0"/>
                        </a:spcBef>
                        <a:spcAft>
                          <a:spcPts val="600"/>
                        </a:spcAft>
                      </a:pPr>
                      <a:r>
                        <a:rPr lang="en-US" sz="1200" dirty="0">
                          <a:solidFill>
                            <a:srgbClr val="FF0000"/>
                          </a:solidFill>
                          <a:effectLst/>
                          <a:latin typeface="+mn-lt"/>
                          <a:ea typeface="Times New Roman"/>
                          <a:cs typeface="Times New Roman"/>
                        </a:rPr>
                        <a:t>Debt Records (2 dimensions)</a:t>
                      </a:r>
                      <a:endParaRPr lang="en-US" sz="1200" dirty="0">
                        <a:solidFill>
                          <a:srgbClr val="FF0000"/>
                        </a:solidFill>
                        <a:effectLst/>
                        <a:latin typeface="+mn-lt"/>
                        <a:ea typeface="Calibri"/>
                        <a:cs typeface="Times New Roman"/>
                      </a:endParaRPr>
                    </a:p>
                  </a:txBody>
                  <a:tcPr marL="68575" marR="68575" marT="0" marB="0" anchor="ctr">
                    <a:lnR w="12700" cap="flat" cmpd="sng" algn="ctr">
                      <a:solidFill>
                        <a:srgbClr val="000000"/>
                      </a:solidFill>
                      <a:prstDash val="solid"/>
                      <a:round/>
                      <a:headEnd type="none" w="med" len="med"/>
                      <a:tailEnd type="none" w="med" len="med"/>
                    </a:lnR>
                    <a:solidFill>
                      <a:schemeClr val="bg1"/>
                    </a:solidFill>
                  </a:tcPr>
                </a:tc>
                <a:tc>
                  <a:txBody>
                    <a:bodyPr/>
                    <a:lstStyle/>
                    <a:p>
                      <a:endParaRPr lang="en-US" sz="1800" dirty="0">
                        <a:latin typeface="+mn-lt"/>
                      </a:endParaRPr>
                    </a:p>
                  </a:txBody>
                  <a:tcPr marL="68575" marR="68575" marT="0" marB="0" anchor="ctr">
                    <a:lnL w="12700" cap="flat" cmpd="sng" algn="ctr">
                      <a:solidFill>
                        <a:srgbClr val="0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800" dirty="0">
                        <a:latin typeface="+mn-lt"/>
                      </a:endParaRPr>
                    </a:p>
                  </a:txBody>
                  <a:tcPr marL="68575" marR="6857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27325">
                <a:tc>
                  <a:txBody>
                    <a:bodyPr/>
                    <a:lstStyle/>
                    <a:p>
                      <a:pPr marL="0" marR="0">
                        <a:lnSpc>
                          <a:spcPct val="115000"/>
                        </a:lnSpc>
                        <a:spcBef>
                          <a:spcPts val="0"/>
                        </a:spcBef>
                        <a:spcAft>
                          <a:spcPts val="600"/>
                        </a:spcAft>
                      </a:pPr>
                      <a:r>
                        <a:rPr lang="en-US" sz="1200" dirty="0">
                          <a:effectLst/>
                          <a:latin typeface="+mn-lt"/>
                          <a:ea typeface="Times New Roman"/>
                          <a:cs typeface="Times New Roman"/>
                        </a:rPr>
                        <a:t>DPI-15</a:t>
                      </a:r>
                      <a:endParaRPr lang="en-US" sz="1200" dirty="0">
                        <a:effectLst/>
                        <a:latin typeface="+mn-lt"/>
                        <a:ea typeface="Calibri"/>
                        <a:cs typeface="Times New Roman"/>
                      </a:endParaRPr>
                    </a:p>
                  </a:txBody>
                  <a:tcPr marL="68575" marR="68575" marT="0" marB="0" anchor="ctr">
                    <a:solidFill>
                      <a:schemeClr val="bg1"/>
                    </a:solidFill>
                  </a:tcPr>
                </a:tc>
                <a:tc>
                  <a:txBody>
                    <a:bodyPr/>
                    <a:lstStyle/>
                    <a:p>
                      <a:pPr marL="0" marR="0">
                        <a:lnSpc>
                          <a:spcPct val="115000"/>
                        </a:lnSpc>
                        <a:spcBef>
                          <a:spcPts val="0"/>
                        </a:spcBef>
                        <a:spcAft>
                          <a:spcPts val="600"/>
                        </a:spcAft>
                      </a:pPr>
                      <a:r>
                        <a:rPr lang="en-US" sz="1200" dirty="0">
                          <a:effectLst/>
                          <a:latin typeface="+mn-lt"/>
                          <a:ea typeface="Times New Roman"/>
                          <a:cs typeface="Times New Roman"/>
                        </a:rPr>
                        <a:t>Debt Reporting</a:t>
                      </a:r>
                      <a:r>
                        <a:rPr lang="en-US" sz="1200" baseline="0" dirty="0">
                          <a:effectLst/>
                          <a:latin typeface="+mn-lt"/>
                          <a:ea typeface="Times New Roman"/>
                          <a:cs typeface="Times New Roman"/>
                        </a:rPr>
                        <a:t> (3 dimensions)</a:t>
                      </a:r>
                      <a:endParaRPr lang="en-US" sz="1200" dirty="0">
                        <a:effectLst/>
                        <a:latin typeface="+mn-lt"/>
                        <a:ea typeface="Calibri"/>
                        <a:cs typeface="Times New Roman"/>
                      </a:endParaRPr>
                    </a:p>
                  </a:txBody>
                  <a:tcPr marL="68575" marR="68575" marT="0" marB="0" anchor="ctr">
                    <a:lnR w="12700" cap="flat" cmpd="sng" algn="ctr">
                      <a:solidFill>
                        <a:srgbClr val="000000"/>
                      </a:solidFill>
                      <a:prstDash val="solid"/>
                      <a:round/>
                      <a:headEnd type="none" w="med" len="med"/>
                      <a:tailEnd type="none" w="med" len="med"/>
                    </a:lnR>
                    <a:solidFill>
                      <a:schemeClr val="bg1"/>
                    </a:solidFill>
                  </a:tcPr>
                </a:tc>
                <a:tc>
                  <a:txBody>
                    <a:bodyPr/>
                    <a:lstStyle/>
                    <a:p>
                      <a:endParaRPr lang="en-US" sz="1800" dirty="0">
                        <a:latin typeface="+mn-lt"/>
                      </a:endParaRPr>
                    </a:p>
                  </a:txBody>
                  <a:tcPr marL="68575" marR="68575" marT="0" marB="0" anchor="ctr">
                    <a:lnL w="12700" cap="flat" cmpd="sng" algn="ctr">
                      <a:solidFill>
                        <a:srgbClr val="0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1800" dirty="0">
                        <a:latin typeface="+mn-lt"/>
                      </a:endParaRPr>
                    </a:p>
                  </a:txBody>
                  <a:tcPr marL="68575" marR="68575"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28049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438830"/>
            <a:ext cx="8694496" cy="550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None/>
              <a:defRPr/>
            </a:pPr>
            <a:r>
              <a:rPr lang="en-US" b="1" i="0" cap="all" dirty="0"/>
              <a:t>All DeMPAs have the same structure </a:t>
            </a:r>
          </a:p>
          <a:p>
            <a:pPr marL="0" indent="0" algn="ctr">
              <a:buNone/>
              <a:defRPr/>
            </a:pPr>
            <a:endParaRPr lang="en-GB" b="1" i="0" cap="all" dirty="0"/>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8</a:t>
            </a:fld>
            <a:endParaRPr lang="en-GB" sz="1050" dirty="0">
              <a:solidFill>
                <a:schemeClr val="bg1"/>
              </a:solidFill>
              <a:latin typeface="+mn-lt"/>
            </a:endParaRPr>
          </a:p>
        </p:txBody>
      </p:sp>
      <p:pic>
        <p:nvPicPr>
          <p:cNvPr id="7" name="Espace réservé du contenu 1">
            <a:extLst>
              <a:ext uri="{FF2B5EF4-FFF2-40B4-BE49-F238E27FC236}">
                <a16:creationId xmlns:a16="http://schemas.microsoft.com/office/drawing/2014/main" id="{F6C704DC-DF67-4083-9AEF-7AD320C580B4}"/>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970" r="1196" b="5344"/>
          <a:stretch/>
        </p:blipFill>
        <p:spPr>
          <a:xfrm>
            <a:off x="2093739" y="2000572"/>
            <a:ext cx="4956522" cy="4387278"/>
          </a:xfrm>
          <a:ln>
            <a:solidFill>
              <a:srgbClr val="0F5494"/>
            </a:solidFill>
          </a:ln>
          <a:effectLst>
            <a:outerShdw dist="63500" dir="2700000" algn="tl" rotWithShape="0">
              <a:prstClr val="black">
                <a:alpha val="40000"/>
              </a:prstClr>
            </a:outerShdw>
          </a:effectLst>
        </p:spPr>
      </p:pic>
    </p:spTree>
    <p:extLst>
      <p:ext uri="{BB962C8B-B14F-4D97-AF65-F5344CB8AC3E}">
        <p14:creationId xmlns:p14="http://schemas.microsoft.com/office/powerpoint/2010/main" val="251679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9</a:t>
            </a:fld>
            <a:endParaRPr lang="en-GB" sz="1050" dirty="0">
              <a:solidFill>
                <a:schemeClr val="bg1"/>
              </a:solidFill>
              <a:latin typeface="+mn-lt"/>
            </a:endParaRPr>
          </a:p>
        </p:txBody>
      </p:sp>
      <p:pic>
        <p:nvPicPr>
          <p:cNvPr id="9" name="Image 4">
            <a:extLst>
              <a:ext uri="{FF2B5EF4-FFF2-40B4-BE49-F238E27FC236}">
                <a16:creationId xmlns:a16="http://schemas.microsoft.com/office/drawing/2014/main" id="{1C9532A8-E5F2-4056-B94A-95937B910F9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53" b="1753"/>
          <a:stretch/>
        </p:blipFill>
        <p:spPr bwMode="auto">
          <a:xfrm>
            <a:off x="1953364" y="1434753"/>
            <a:ext cx="5237272" cy="5112569"/>
          </a:xfrm>
          <a:prstGeom prst="rect">
            <a:avLst/>
          </a:prstGeom>
          <a:noFill/>
          <a:ln w="9525">
            <a:solidFill>
              <a:srgbClr val="0F5494"/>
            </a:solidFill>
            <a:miter lim="800000"/>
            <a:headEnd/>
            <a:tailEnd/>
          </a:ln>
          <a:effectLst>
            <a:outerShdw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0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14488</TotalTime>
  <Words>1686</Words>
  <Application>Microsoft Office PowerPoint</Application>
  <PresentationFormat>Affichage à l'écran (4:3)</PresentationFormat>
  <Paragraphs>271</Paragraphs>
  <Slides>32</Slides>
  <Notes>31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32</vt:i4>
      </vt:variant>
    </vt:vector>
  </HeadingPairs>
  <TitlesOfParts>
    <vt:vector size="36" baseType="lpstr">
      <vt:lpstr>Arial</vt:lpstr>
      <vt:lpstr>Verdana</vt:lpstr>
      <vt:lpstr>Wingdings</vt:lpstr>
      <vt:lpstr>Slide_Master</vt:lpstr>
      <vt:lpstr>Debt module</vt:lpstr>
      <vt:lpstr>Outline</vt:lpstr>
      <vt:lpstr>Présentation PowerPoint</vt:lpstr>
      <vt:lpstr>Présentation PowerPoint</vt:lpstr>
      <vt:lpstr>Outline</vt:lpstr>
      <vt:lpstr>Présentation PowerPoint</vt:lpstr>
      <vt:lpstr>Présentation PowerPoint</vt:lpstr>
      <vt:lpstr>Présentation PowerPoint</vt:lpstr>
      <vt:lpstr>Présentation PowerPoint</vt:lpstr>
      <vt:lpstr>Présentation PowerPoint</vt:lpstr>
      <vt:lpstr>Présentation PowerPoint</vt:lpstr>
      <vt:lpstr>Outline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Outline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dc:title>
  <dc:creator>willem</dc:creator>
  <cp:lastModifiedBy>Dan Azria</cp:lastModifiedBy>
  <cp:revision>664</cp:revision>
  <cp:lastPrinted>2018-04-18T13:38:12Z</cp:lastPrinted>
  <dcterms:created xsi:type="dcterms:W3CDTF">2011-10-28T10:25:18Z</dcterms:created>
  <dcterms:modified xsi:type="dcterms:W3CDTF">2018-12-06T10:24:27Z</dcterms:modified>
</cp:coreProperties>
</file>