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75"/>
  </p:notesMasterIdLst>
  <p:handoutMasterIdLst>
    <p:handoutMasterId r:id="rId76"/>
  </p:handoutMasterIdLst>
  <p:sldIdLst>
    <p:sldId id="291" r:id="rId2"/>
    <p:sldId id="294" r:id="rId3"/>
    <p:sldId id="311" r:id="rId4"/>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1" r:id="rId21"/>
    <p:sldId id="402" r:id="rId22"/>
    <p:sldId id="404" r:id="rId23"/>
    <p:sldId id="403" r:id="rId24"/>
    <p:sldId id="405" r:id="rId25"/>
    <p:sldId id="406" r:id="rId26"/>
    <p:sldId id="407" r:id="rId27"/>
    <p:sldId id="408" r:id="rId28"/>
    <p:sldId id="409" r:id="rId29"/>
    <p:sldId id="410" r:id="rId30"/>
    <p:sldId id="411" r:id="rId31"/>
    <p:sldId id="412" r:id="rId32"/>
    <p:sldId id="413" r:id="rId33"/>
    <p:sldId id="414" r:id="rId34"/>
    <p:sldId id="415" r:id="rId35"/>
    <p:sldId id="416" r:id="rId36"/>
    <p:sldId id="417" r:id="rId37"/>
    <p:sldId id="418" r:id="rId38"/>
    <p:sldId id="419" r:id="rId39"/>
    <p:sldId id="420" r:id="rId40"/>
    <p:sldId id="421" r:id="rId41"/>
    <p:sldId id="422" r:id="rId42"/>
    <p:sldId id="423" r:id="rId43"/>
    <p:sldId id="424" r:id="rId44"/>
    <p:sldId id="425" r:id="rId45"/>
    <p:sldId id="426" r:id="rId46"/>
    <p:sldId id="427" r:id="rId47"/>
    <p:sldId id="428" r:id="rId48"/>
    <p:sldId id="429" r:id="rId49"/>
    <p:sldId id="430" r:id="rId50"/>
    <p:sldId id="431" r:id="rId51"/>
    <p:sldId id="432" r:id="rId52"/>
    <p:sldId id="433" r:id="rId53"/>
    <p:sldId id="434" r:id="rId54"/>
    <p:sldId id="435" r:id="rId55"/>
    <p:sldId id="436" r:id="rId56"/>
    <p:sldId id="437" r:id="rId57"/>
    <p:sldId id="438" r:id="rId58"/>
    <p:sldId id="439" r:id="rId59"/>
    <p:sldId id="440" r:id="rId60"/>
    <p:sldId id="441" r:id="rId61"/>
    <p:sldId id="442" r:id="rId62"/>
    <p:sldId id="443" r:id="rId63"/>
    <p:sldId id="444" r:id="rId64"/>
    <p:sldId id="445" r:id="rId65"/>
    <p:sldId id="446" r:id="rId66"/>
    <p:sldId id="447" r:id="rId67"/>
    <p:sldId id="448" r:id="rId68"/>
    <p:sldId id="449" r:id="rId69"/>
    <p:sldId id="450" r:id="rId70"/>
    <p:sldId id="451" r:id="rId71"/>
    <p:sldId id="452" r:id="rId72"/>
    <p:sldId id="453" r:id="rId73"/>
    <p:sldId id="290" r:id="rId74"/>
  </p:sldIdLst>
  <p:sldSz cx="9144000" cy="6858000" type="screen4x3"/>
  <p:notesSz cx="6797675" cy="9926638"/>
  <p:defaultTex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em" initials="w" lastIdx="0" clrIdx="0">
    <p:extLst/>
  </p:cmAuthor>
  <p:cmAuthor id="2" name="Cecilia Cortese" initials="CC" lastIdx="4" clrIdx="1">
    <p:extLst>
      <p:ext uri="{19B8F6BF-5375-455C-9EA6-DF929625EA0E}">
        <p15:presenceInfo xmlns:p15="http://schemas.microsoft.com/office/powerpoint/2012/main" userId="S-1-5-21-3696899713-1092277557-3387184092-2275" providerId="AD"/>
      </p:ext>
    </p:extLst>
  </p:cmAuthor>
  <p:cmAuthor id="3" name="Florence Brosset-Heckel" initials="FB" lastIdx="4" clrIdx="2">
    <p:extLst>
      <p:ext uri="{19B8F6BF-5375-455C-9EA6-DF929625EA0E}">
        <p15:presenceInfo xmlns:p15="http://schemas.microsoft.com/office/powerpoint/2012/main" userId="S-1-12-1-3149515318-1160582553-765632182-255885346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494"/>
    <a:srgbClr val="2D9E48"/>
    <a:srgbClr val="1FACE0"/>
    <a:srgbClr val="F5823C"/>
    <a:srgbClr val="339649"/>
    <a:srgbClr val="A40000"/>
    <a:srgbClr val="FF3300"/>
    <a:srgbClr val="004494"/>
    <a:srgbClr val="284492"/>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1" autoAdjust="0"/>
    <p:restoredTop sz="89210" autoAdjust="0"/>
  </p:normalViewPr>
  <p:slideViewPr>
    <p:cSldViewPr>
      <p:cViewPr>
        <p:scale>
          <a:sx n="66" d="100"/>
          <a:sy n="66" d="100"/>
        </p:scale>
        <p:origin x="1147" y="21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8" d="100"/>
          <a:sy n="68" d="100"/>
        </p:scale>
        <p:origin x="-330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1" name="Rectangle 3"/>
          <p:cNvSpPr>
            <a:spLocks noGrp="1" noChangeArrowheads="1"/>
          </p:cNvSpPr>
          <p:nvPr>
            <p:ph type="dt" sz="quarter"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7892" name="Rectangle 4"/>
          <p:cNvSpPr>
            <a:spLocks noGrp="1" noChangeArrowheads="1"/>
          </p:cNvSpPr>
          <p:nvPr>
            <p:ph type="ftr" sz="quarter" idx="2"/>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7893" name="Rectangle 5"/>
          <p:cNvSpPr>
            <a:spLocks noGrp="1" noChangeArrowheads="1"/>
          </p:cNvSpPr>
          <p:nvPr>
            <p:ph type="sldNum" sz="quarter" idx="3"/>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FCC3E5FE-A22E-4C99-9F04-9551C7813B57}" type="slidenum">
              <a:rPr lang="en-GB"/>
              <a:pPr/>
              <a:t>‹N°›</a:t>
            </a:fld>
            <a:endParaRPr lang="en-GB"/>
          </a:p>
        </p:txBody>
      </p:sp>
    </p:spTree>
    <p:extLst>
      <p:ext uri="{BB962C8B-B14F-4D97-AF65-F5344CB8AC3E}">
        <p14:creationId xmlns:p14="http://schemas.microsoft.com/office/powerpoint/2010/main" val="17284240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67" name="Rectangle 3"/>
          <p:cNvSpPr>
            <a:spLocks noGrp="1" noChangeArrowheads="1"/>
          </p:cNvSpPr>
          <p:nvPr>
            <p:ph type="dt" idx="1"/>
          </p:nvPr>
        </p:nvSpPr>
        <p:spPr bwMode="auto">
          <a:xfrm>
            <a:off x="3849688" y="1"/>
            <a:ext cx="2946400" cy="4963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Arial" pitchFamily="34" charset="0"/>
              </a:defRPr>
            </a:lvl1pPr>
          </a:lstStyle>
          <a:p>
            <a:endParaRPr lang="en-GB"/>
          </a:p>
        </p:txBody>
      </p:sp>
      <p:sp>
        <p:nvSpPr>
          <p:cNvPr id="36868" name="Rectangle 4"/>
          <p:cNvSpPr>
            <a:spLocks noGrp="1" noRot="1" noChangeAspect="1" noChangeArrowheads="1" noTextEdit="1"/>
          </p:cNvSpPr>
          <p:nvPr>
            <p:ph type="sldImg" idx="2"/>
          </p:nvPr>
        </p:nvSpPr>
        <p:spPr bwMode="auto">
          <a:xfrm>
            <a:off x="919163" y="744538"/>
            <a:ext cx="4960937" cy="3722687"/>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79450" y="4714355"/>
            <a:ext cx="5438775" cy="4466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solidFill>
                  <a:schemeClr val="tx1"/>
                </a:solidFill>
                <a:latin typeface="Arial" pitchFamily="34" charset="0"/>
              </a:defRPr>
            </a:lvl1pPr>
          </a:lstStyle>
          <a:p>
            <a:endParaRPr lang="en-GB"/>
          </a:p>
        </p:txBody>
      </p:sp>
      <p:sp>
        <p:nvSpPr>
          <p:cNvPr id="36871" name="Rectangle 7"/>
          <p:cNvSpPr>
            <a:spLocks noGrp="1" noChangeArrowheads="1"/>
          </p:cNvSpPr>
          <p:nvPr>
            <p:ph type="sldNum" sz="quarter" idx="5"/>
          </p:nvPr>
        </p:nvSpPr>
        <p:spPr bwMode="auto">
          <a:xfrm>
            <a:off x="3849688" y="9428711"/>
            <a:ext cx="2946400" cy="49633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Arial" pitchFamily="34" charset="0"/>
              </a:defRPr>
            </a:lvl1pPr>
          </a:lstStyle>
          <a:p>
            <a:fld id="{0D581910-1000-4934-A4DB-C00CB7F3B0B7}" type="slidenum">
              <a:rPr lang="en-GB"/>
              <a:pPr/>
              <a:t>‹N°›</a:t>
            </a:fld>
            <a:endParaRPr lang="en-GB"/>
          </a:p>
        </p:txBody>
      </p:sp>
    </p:spTree>
    <p:extLst>
      <p:ext uri="{BB962C8B-B14F-4D97-AF65-F5344CB8AC3E}">
        <p14:creationId xmlns:p14="http://schemas.microsoft.com/office/powerpoint/2010/main" val="23666181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000" kern="1200" baseline="0">
        <a:solidFill>
          <a:schemeClr val="tx1"/>
        </a:solidFill>
        <a:latin typeface="Arial" pitchFamily="34" charset="0"/>
        <a:ea typeface="+mn-ea"/>
        <a:cs typeface="+mn-cs"/>
      </a:defRPr>
    </a:lvl1pPr>
    <a:lvl2pPr marL="457200" algn="l" rtl="0" fontAlgn="base">
      <a:spcBef>
        <a:spcPct val="30000"/>
      </a:spcBef>
      <a:spcAft>
        <a:spcPct val="0"/>
      </a:spcAft>
      <a:defRPr sz="1000" kern="1200" baseline="0">
        <a:solidFill>
          <a:schemeClr val="tx1"/>
        </a:solidFill>
        <a:latin typeface="Arial" pitchFamily="34" charset="0"/>
        <a:ea typeface="+mn-ea"/>
        <a:cs typeface="+mn-cs"/>
      </a:defRPr>
    </a:lvl2pPr>
    <a:lvl3pPr marL="914400" algn="l" rtl="0" fontAlgn="base">
      <a:spcBef>
        <a:spcPct val="30000"/>
      </a:spcBef>
      <a:spcAft>
        <a:spcPct val="0"/>
      </a:spcAft>
      <a:defRPr sz="1000" kern="1200" baseline="0">
        <a:solidFill>
          <a:schemeClr val="tx1"/>
        </a:solidFill>
        <a:latin typeface="Arial" pitchFamily="34" charset="0"/>
        <a:ea typeface="+mn-ea"/>
        <a:cs typeface="+mn-cs"/>
      </a:defRPr>
    </a:lvl3pPr>
    <a:lvl4pPr marL="1371600" algn="l" rtl="0" fontAlgn="base">
      <a:spcBef>
        <a:spcPct val="30000"/>
      </a:spcBef>
      <a:spcAft>
        <a:spcPct val="0"/>
      </a:spcAft>
      <a:defRPr sz="1000" kern="1200" baseline="0">
        <a:solidFill>
          <a:schemeClr val="tx1"/>
        </a:solidFill>
        <a:latin typeface="Arial" pitchFamily="34" charset="0"/>
        <a:ea typeface="+mn-ea"/>
        <a:cs typeface="+mn-cs"/>
      </a:defRPr>
    </a:lvl4pPr>
    <a:lvl5pPr marL="1828800" algn="l" rtl="0" fontAlgn="base">
      <a:spcBef>
        <a:spcPct val="30000"/>
      </a:spcBef>
      <a:spcAft>
        <a:spcPct val="0"/>
      </a:spcAft>
      <a:defRPr sz="1000" kern="1200" baseline="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0D581910-1000-4934-A4DB-C00CB7F3B0B7}" type="slidenum">
              <a:rPr lang="en-GB" smtClean="0"/>
              <a:pPr/>
              <a:t>1</a:t>
            </a:fld>
            <a:endParaRPr lang="en-GB"/>
          </a:p>
        </p:txBody>
      </p:sp>
    </p:spTree>
    <p:extLst>
      <p:ext uri="{BB962C8B-B14F-4D97-AF65-F5344CB8AC3E}">
        <p14:creationId xmlns:p14="http://schemas.microsoft.com/office/powerpoint/2010/main" val="3735920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10</a:t>
            </a:fld>
            <a:endParaRPr lang="en-GB"/>
          </a:p>
        </p:txBody>
      </p:sp>
    </p:spTree>
    <p:extLst>
      <p:ext uri="{BB962C8B-B14F-4D97-AF65-F5344CB8AC3E}">
        <p14:creationId xmlns:p14="http://schemas.microsoft.com/office/powerpoint/2010/main" val="2576482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11</a:t>
            </a:fld>
            <a:endParaRPr lang="en-GB"/>
          </a:p>
        </p:txBody>
      </p:sp>
    </p:spTree>
    <p:extLst>
      <p:ext uri="{BB962C8B-B14F-4D97-AF65-F5344CB8AC3E}">
        <p14:creationId xmlns:p14="http://schemas.microsoft.com/office/powerpoint/2010/main" val="535790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12</a:t>
            </a:fld>
            <a:endParaRPr lang="en-GB"/>
          </a:p>
        </p:txBody>
      </p:sp>
    </p:spTree>
    <p:extLst>
      <p:ext uri="{BB962C8B-B14F-4D97-AF65-F5344CB8AC3E}">
        <p14:creationId xmlns:p14="http://schemas.microsoft.com/office/powerpoint/2010/main" val="17087953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The PV of debt solvency and liquidity indicators is evaluated under different scenarios, both baseline and in case of extreme shocks, to see how the thresholds are breached in different cases. Such graphs are also useful to see how persistent a shock is.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13</a:t>
            </a:fld>
            <a:endParaRPr lang="en-GB"/>
          </a:p>
        </p:txBody>
      </p:sp>
    </p:spTree>
    <p:extLst>
      <p:ext uri="{BB962C8B-B14F-4D97-AF65-F5344CB8AC3E}">
        <p14:creationId xmlns:p14="http://schemas.microsoft.com/office/powerpoint/2010/main" val="4198548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Grenada is in a much better situation than Mozambique. As is seen, in many cases, the ratios remain below their threshold value.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14</a:t>
            </a:fld>
            <a:endParaRPr lang="en-GB"/>
          </a:p>
        </p:txBody>
      </p:sp>
    </p:spTree>
    <p:extLst>
      <p:ext uri="{BB962C8B-B14F-4D97-AF65-F5344CB8AC3E}">
        <p14:creationId xmlns:p14="http://schemas.microsoft.com/office/powerpoint/2010/main" val="41871461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15</a:t>
            </a:fld>
            <a:endParaRPr lang="en-GB"/>
          </a:p>
        </p:txBody>
      </p:sp>
    </p:spTree>
    <p:extLst>
      <p:ext uri="{BB962C8B-B14F-4D97-AF65-F5344CB8AC3E}">
        <p14:creationId xmlns:p14="http://schemas.microsoft.com/office/powerpoint/2010/main" val="7492328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16</a:t>
            </a:fld>
            <a:endParaRPr lang="en-GB"/>
          </a:p>
        </p:txBody>
      </p:sp>
    </p:spTree>
    <p:extLst>
      <p:ext uri="{BB962C8B-B14F-4D97-AF65-F5344CB8AC3E}">
        <p14:creationId xmlns:p14="http://schemas.microsoft.com/office/powerpoint/2010/main" val="19194767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This table illustrates the principle of granularity, meaning that we need to see how a country’s situation deteriorates (or improve) across time. Granularity allows “early warning” signals of higher risks of forthcoming debt distress.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17</a:t>
            </a:fld>
            <a:endParaRPr lang="en-GB"/>
          </a:p>
        </p:txBody>
      </p:sp>
    </p:spTree>
    <p:extLst>
      <p:ext uri="{BB962C8B-B14F-4D97-AF65-F5344CB8AC3E}">
        <p14:creationId xmlns:p14="http://schemas.microsoft.com/office/powerpoint/2010/main" val="36901392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altLang="fr-FR" dirty="0">
                <a:latin typeface="Arial" panose="020B0604020202020204" pitchFamily="34" charset="0"/>
              </a:rPr>
              <a:t>Very few countries have improved their initial situation since 2012. </a:t>
            </a: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18</a:t>
            </a:fld>
            <a:endParaRPr lang="en-GB"/>
          </a:p>
        </p:txBody>
      </p:sp>
    </p:spTree>
    <p:extLst>
      <p:ext uri="{BB962C8B-B14F-4D97-AF65-F5344CB8AC3E}">
        <p14:creationId xmlns:p14="http://schemas.microsoft.com/office/powerpoint/2010/main" val="28329327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19</a:t>
            </a:fld>
            <a:endParaRPr lang="en-GB"/>
          </a:p>
        </p:txBody>
      </p:sp>
    </p:spTree>
    <p:extLst>
      <p:ext uri="{BB962C8B-B14F-4D97-AF65-F5344CB8AC3E}">
        <p14:creationId xmlns:p14="http://schemas.microsoft.com/office/powerpoint/2010/main" val="8337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a:t>
            </a:fld>
            <a:endParaRPr lang="en-GB"/>
          </a:p>
        </p:txBody>
      </p:sp>
    </p:spTree>
    <p:extLst>
      <p:ext uri="{BB962C8B-B14F-4D97-AF65-F5344CB8AC3E}">
        <p14:creationId xmlns:p14="http://schemas.microsoft.com/office/powerpoint/2010/main" val="32607302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20</a:t>
            </a:fld>
            <a:endParaRPr lang="en-GB"/>
          </a:p>
        </p:txBody>
      </p:sp>
    </p:spTree>
    <p:extLst>
      <p:ext uri="{BB962C8B-B14F-4D97-AF65-F5344CB8AC3E}">
        <p14:creationId xmlns:p14="http://schemas.microsoft.com/office/powerpoint/2010/main" val="374187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21</a:t>
            </a:fld>
            <a:endParaRPr lang="en-GB"/>
          </a:p>
        </p:txBody>
      </p:sp>
    </p:spTree>
    <p:extLst>
      <p:ext uri="{BB962C8B-B14F-4D97-AF65-F5344CB8AC3E}">
        <p14:creationId xmlns:p14="http://schemas.microsoft.com/office/powerpoint/2010/main" val="22510516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22</a:t>
            </a:fld>
            <a:endParaRPr lang="en-GB"/>
          </a:p>
        </p:txBody>
      </p:sp>
    </p:spTree>
    <p:extLst>
      <p:ext uri="{BB962C8B-B14F-4D97-AF65-F5344CB8AC3E}">
        <p14:creationId xmlns:p14="http://schemas.microsoft.com/office/powerpoint/2010/main" val="8520665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23</a:t>
            </a:fld>
            <a:endParaRPr lang="en-GB"/>
          </a:p>
        </p:txBody>
      </p:sp>
    </p:spTree>
    <p:extLst>
      <p:ext uri="{BB962C8B-B14F-4D97-AF65-F5344CB8AC3E}">
        <p14:creationId xmlns:p14="http://schemas.microsoft.com/office/powerpoint/2010/main" val="2596044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24</a:t>
            </a:fld>
            <a:endParaRPr lang="en-GB"/>
          </a:p>
        </p:txBody>
      </p:sp>
    </p:spTree>
    <p:extLst>
      <p:ext uri="{BB962C8B-B14F-4D97-AF65-F5344CB8AC3E}">
        <p14:creationId xmlns:p14="http://schemas.microsoft.com/office/powerpoint/2010/main" val="12136088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25</a:t>
            </a:fld>
            <a:endParaRPr lang="en-GB"/>
          </a:p>
        </p:txBody>
      </p:sp>
    </p:spTree>
    <p:extLst>
      <p:ext uri="{BB962C8B-B14F-4D97-AF65-F5344CB8AC3E}">
        <p14:creationId xmlns:p14="http://schemas.microsoft.com/office/powerpoint/2010/main" val="22187906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26</a:t>
            </a:fld>
            <a:endParaRPr lang="en-GB"/>
          </a:p>
        </p:txBody>
      </p:sp>
    </p:spTree>
    <p:extLst>
      <p:ext uri="{BB962C8B-B14F-4D97-AF65-F5344CB8AC3E}">
        <p14:creationId xmlns:p14="http://schemas.microsoft.com/office/powerpoint/2010/main" val="17683805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27</a:t>
            </a:fld>
            <a:endParaRPr lang="en-GB"/>
          </a:p>
        </p:txBody>
      </p:sp>
    </p:spTree>
    <p:extLst>
      <p:ext uri="{BB962C8B-B14F-4D97-AF65-F5344CB8AC3E}">
        <p14:creationId xmlns:p14="http://schemas.microsoft.com/office/powerpoint/2010/main" val="12123375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28</a:t>
            </a:fld>
            <a:endParaRPr lang="en-GB"/>
          </a:p>
        </p:txBody>
      </p:sp>
    </p:spTree>
    <p:extLst>
      <p:ext uri="{BB962C8B-B14F-4D97-AF65-F5344CB8AC3E}">
        <p14:creationId xmlns:p14="http://schemas.microsoft.com/office/powerpoint/2010/main" val="2440729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29</a:t>
            </a:fld>
            <a:endParaRPr lang="en-GB"/>
          </a:p>
        </p:txBody>
      </p:sp>
    </p:spTree>
    <p:extLst>
      <p:ext uri="{BB962C8B-B14F-4D97-AF65-F5344CB8AC3E}">
        <p14:creationId xmlns:p14="http://schemas.microsoft.com/office/powerpoint/2010/main" val="41496903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a:t>
            </a:fld>
            <a:endParaRPr lang="en-GB"/>
          </a:p>
        </p:txBody>
      </p:sp>
    </p:spTree>
    <p:extLst>
      <p:ext uri="{BB962C8B-B14F-4D97-AF65-F5344CB8AC3E}">
        <p14:creationId xmlns:p14="http://schemas.microsoft.com/office/powerpoint/2010/main" val="1428378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30</a:t>
            </a:fld>
            <a:endParaRPr lang="en-GB"/>
          </a:p>
        </p:txBody>
      </p:sp>
    </p:spTree>
    <p:extLst>
      <p:ext uri="{BB962C8B-B14F-4D97-AF65-F5344CB8AC3E}">
        <p14:creationId xmlns:p14="http://schemas.microsoft.com/office/powerpoint/2010/main" val="8345360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31</a:t>
            </a:fld>
            <a:endParaRPr lang="en-GB"/>
          </a:p>
        </p:txBody>
      </p:sp>
    </p:spTree>
    <p:extLst>
      <p:ext uri="{BB962C8B-B14F-4D97-AF65-F5344CB8AC3E}">
        <p14:creationId xmlns:p14="http://schemas.microsoft.com/office/powerpoint/2010/main" val="2237923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32</a:t>
            </a:fld>
            <a:endParaRPr lang="en-GB"/>
          </a:p>
        </p:txBody>
      </p:sp>
    </p:spTree>
    <p:extLst>
      <p:ext uri="{BB962C8B-B14F-4D97-AF65-F5344CB8AC3E}">
        <p14:creationId xmlns:p14="http://schemas.microsoft.com/office/powerpoint/2010/main" val="1630551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33</a:t>
            </a:fld>
            <a:endParaRPr lang="en-GB"/>
          </a:p>
        </p:txBody>
      </p:sp>
    </p:spTree>
    <p:extLst>
      <p:ext uri="{BB962C8B-B14F-4D97-AF65-F5344CB8AC3E}">
        <p14:creationId xmlns:p14="http://schemas.microsoft.com/office/powerpoint/2010/main" val="21089332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34</a:t>
            </a:fld>
            <a:endParaRPr lang="en-GB"/>
          </a:p>
        </p:txBody>
      </p:sp>
    </p:spTree>
    <p:extLst>
      <p:ext uri="{BB962C8B-B14F-4D97-AF65-F5344CB8AC3E}">
        <p14:creationId xmlns:p14="http://schemas.microsoft.com/office/powerpoint/2010/main" val="24508333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35</a:t>
            </a:fld>
            <a:endParaRPr lang="en-GB"/>
          </a:p>
        </p:txBody>
      </p:sp>
    </p:spTree>
    <p:extLst>
      <p:ext uri="{BB962C8B-B14F-4D97-AF65-F5344CB8AC3E}">
        <p14:creationId xmlns:p14="http://schemas.microsoft.com/office/powerpoint/2010/main" val="1631832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36</a:t>
            </a:fld>
            <a:endParaRPr lang="en-GB"/>
          </a:p>
        </p:txBody>
      </p:sp>
    </p:spTree>
    <p:extLst>
      <p:ext uri="{BB962C8B-B14F-4D97-AF65-F5344CB8AC3E}">
        <p14:creationId xmlns:p14="http://schemas.microsoft.com/office/powerpoint/2010/main" val="350436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37</a:t>
            </a:fld>
            <a:endParaRPr lang="en-GB"/>
          </a:p>
        </p:txBody>
      </p:sp>
    </p:spTree>
    <p:extLst>
      <p:ext uri="{BB962C8B-B14F-4D97-AF65-F5344CB8AC3E}">
        <p14:creationId xmlns:p14="http://schemas.microsoft.com/office/powerpoint/2010/main" val="621175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38</a:t>
            </a:fld>
            <a:endParaRPr lang="en-GB"/>
          </a:p>
        </p:txBody>
      </p:sp>
    </p:spTree>
    <p:extLst>
      <p:ext uri="{BB962C8B-B14F-4D97-AF65-F5344CB8AC3E}">
        <p14:creationId xmlns:p14="http://schemas.microsoft.com/office/powerpoint/2010/main" val="25686911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39</a:t>
            </a:fld>
            <a:endParaRPr lang="en-GB"/>
          </a:p>
        </p:txBody>
      </p:sp>
    </p:spTree>
    <p:extLst>
      <p:ext uri="{BB962C8B-B14F-4D97-AF65-F5344CB8AC3E}">
        <p14:creationId xmlns:p14="http://schemas.microsoft.com/office/powerpoint/2010/main" val="2217159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a:t>
            </a:fld>
            <a:endParaRPr lang="en-GB"/>
          </a:p>
        </p:txBody>
      </p:sp>
    </p:spTree>
    <p:extLst>
      <p:ext uri="{BB962C8B-B14F-4D97-AF65-F5344CB8AC3E}">
        <p14:creationId xmlns:p14="http://schemas.microsoft.com/office/powerpoint/2010/main" val="32088580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A major change with the new DSF is that the assumptions and stress tests are customized to a country’s situation. “Realism” means that the assumptions should reflect the most realistic situation given the policy orientation (fiscal, trade, monetary) and the economic vulnerability of the countries. </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40</a:t>
            </a:fld>
            <a:endParaRPr lang="en-GB"/>
          </a:p>
        </p:txBody>
      </p:sp>
    </p:spTree>
    <p:extLst>
      <p:ext uri="{BB962C8B-B14F-4D97-AF65-F5344CB8AC3E}">
        <p14:creationId xmlns:p14="http://schemas.microsoft.com/office/powerpoint/2010/main" val="31321594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41</a:t>
            </a:fld>
            <a:endParaRPr lang="en-GB"/>
          </a:p>
        </p:txBody>
      </p:sp>
    </p:spTree>
    <p:extLst>
      <p:ext uri="{BB962C8B-B14F-4D97-AF65-F5344CB8AC3E}">
        <p14:creationId xmlns:p14="http://schemas.microsoft.com/office/powerpoint/2010/main" val="15057138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buFont typeface="Arial" pitchFamily="34" charset="0"/>
              <a:buChar char="•"/>
              <a:defRPr/>
            </a:pPr>
            <a:r>
              <a:rPr lang="en-US" dirty="0"/>
              <a:t>LIC DSF uses policy-dependent external debt-burden thresholds because the debt levels that LICs can sustain are influenced by the quality of their policies and institutions. These debt-burden thresholds are not to be seen as rigid ceilings but as guideposts for informing debt sustainability assessments.</a:t>
            </a:r>
          </a:p>
          <a:p>
            <a:pPr>
              <a:buFont typeface="Arial" pitchFamily="34" charset="0"/>
              <a:buChar char="•"/>
              <a:defRPr/>
            </a:pPr>
            <a:r>
              <a:rPr lang="en-US" dirty="0"/>
              <a:t> Policy performance is measured by the Country Policy and Institutional Assessment (CPIA) index, compiled annually by the World Bank.</a:t>
            </a:r>
          </a:p>
          <a:p>
            <a:pPr>
              <a:buFont typeface="Arial" pitchFamily="34" charset="0"/>
              <a:buChar char="•"/>
              <a:defRPr/>
            </a:pPr>
            <a:endParaRPr lang="en-US" dirty="0"/>
          </a:p>
          <a:p>
            <a:pPr>
              <a:defRPr/>
            </a:pPr>
            <a:r>
              <a:rPr lang="en-US" dirty="0"/>
              <a:t>The rating is determined taking into account baseline as well as alternative scenarios. The assessment of the risk of debt distress needs to strike a balance between a mechanistic use of this classification and a judgmental approach.</a:t>
            </a:r>
          </a:p>
          <a:p>
            <a:pPr>
              <a:buFont typeface="Arial" pitchFamily="34" charset="0"/>
              <a:buChar char="•"/>
              <a:defRPr/>
            </a:pPr>
            <a:endParaRPr lang="en-US" dirty="0"/>
          </a:p>
          <a:p>
            <a:pPr>
              <a:buFont typeface="Arial" pitchFamily="34" charset="0"/>
              <a:buChar char="•"/>
              <a:defRPr/>
            </a:pPr>
            <a:r>
              <a:rPr lang="en-US" b="1" dirty="0"/>
              <a:t>Risk rating</a:t>
            </a:r>
          </a:p>
          <a:p>
            <a:pPr marL="354906" indent="-354906">
              <a:buFont typeface="+mj-lt"/>
              <a:buAutoNum type="arabicPeriod"/>
              <a:defRPr/>
            </a:pPr>
            <a:r>
              <a:rPr lang="en-US" sz="1400" dirty="0"/>
              <a:t>Low risk = All debt burden indicators are below the thresholds</a:t>
            </a:r>
          </a:p>
          <a:p>
            <a:pPr marL="354906" indent="-354906">
              <a:buFont typeface="+mj-lt"/>
              <a:buAutoNum type="arabicPeriod"/>
              <a:defRPr/>
            </a:pPr>
            <a:r>
              <a:rPr lang="en-US" sz="1400" dirty="0"/>
              <a:t>Moderate risk = Debt burden indicators are below the thresholds in the baseline scenario, but one or more indicators breach thresholds under stress tests</a:t>
            </a:r>
          </a:p>
          <a:p>
            <a:pPr marL="354906" indent="-354906">
              <a:buFont typeface="+mj-lt"/>
              <a:buAutoNum type="arabicPeriod"/>
              <a:defRPr/>
            </a:pPr>
            <a:r>
              <a:rPr lang="en-US" sz="1400" dirty="0"/>
              <a:t>High risk = One or more debt burden indicators breach thresholds in the baseline scenario</a:t>
            </a:r>
          </a:p>
          <a:p>
            <a:pPr marL="354906" indent="-354906">
              <a:buFont typeface="+mj-lt"/>
              <a:buAutoNum type="arabicPeriod"/>
              <a:defRPr/>
            </a:pPr>
            <a:r>
              <a:rPr lang="en-US" sz="1400" dirty="0"/>
              <a:t>In debt distress =The country is already experiencing difficulties in servicing its debt (i.e., is in arrears)</a:t>
            </a:r>
            <a:endParaRPr lang="en-US" dirty="0"/>
          </a:p>
          <a:p>
            <a:pPr>
              <a:buFont typeface="Arial" pitchFamily="34" charset="0"/>
              <a:buChar char="•"/>
              <a:defRPr/>
            </a:pPr>
            <a:endParaRPr lang="en-US" dirty="0"/>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42</a:t>
            </a:fld>
            <a:endParaRPr lang="en-GB"/>
          </a:p>
        </p:txBody>
      </p:sp>
    </p:spTree>
    <p:extLst>
      <p:ext uri="{BB962C8B-B14F-4D97-AF65-F5344CB8AC3E}">
        <p14:creationId xmlns:p14="http://schemas.microsoft.com/office/powerpoint/2010/main" val="18464744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43</a:t>
            </a:fld>
            <a:endParaRPr lang="en-GB"/>
          </a:p>
        </p:txBody>
      </p:sp>
    </p:spTree>
    <p:extLst>
      <p:ext uri="{BB962C8B-B14F-4D97-AF65-F5344CB8AC3E}">
        <p14:creationId xmlns:p14="http://schemas.microsoft.com/office/powerpoint/2010/main" val="41285338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44</a:t>
            </a:fld>
            <a:endParaRPr lang="en-GB"/>
          </a:p>
        </p:txBody>
      </p:sp>
    </p:spTree>
    <p:extLst>
      <p:ext uri="{BB962C8B-B14F-4D97-AF65-F5344CB8AC3E}">
        <p14:creationId xmlns:p14="http://schemas.microsoft.com/office/powerpoint/2010/main" val="344020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fr-FR" dirty="0">
                <a:latin typeface="Arial" panose="020B0604020202020204" pitchFamily="34" charset="0"/>
              </a:rPr>
              <a:t>Explain each term of the decomposition as well as the intuition of the impact on the change in the debt ratio.</a:t>
            </a:r>
            <a:r>
              <a:rPr lang="es-BO" altLang="fr-FR" dirty="0">
                <a:latin typeface="Arial" panose="020B0604020202020204" pitchFamily="34" charset="0"/>
              </a:rPr>
              <a:t> </a:t>
            </a:r>
            <a:r>
              <a:rPr lang="en-US" altLang="fr-FR" dirty="0">
                <a:latin typeface="Arial" panose="020B0604020202020204" pitchFamily="34" charset="0"/>
              </a:rPr>
              <a:t>i.e. for example the higher the average real interest rate to be paid, the more likely it is that this component will account of the change in the debt to GDP ratio.</a:t>
            </a:r>
          </a:p>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45</a:t>
            </a:fld>
            <a:endParaRPr lang="en-GB"/>
          </a:p>
        </p:txBody>
      </p:sp>
    </p:spTree>
    <p:extLst>
      <p:ext uri="{BB962C8B-B14F-4D97-AF65-F5344CB8AC3E}">
        <p14:creationId xmlns:p14="http://schemas.microsoft.com/office/powerpoint/2010/main" val="7391616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46</a:t>
            </a:fld>
            <a:endParaRPr lang="en-GB"/>
          </a:p>
        </p:txBody>
      </p:sp>
    </p:spTree>
    <p:extLst>
      <p:ext uri="{BB962C8B-B14F-4D97-AF65-F5344CB8AC3E}">
        <p14:creationId xmlns:p14="http://schemas.microsoft.com/office/powerpoint/2010/main" val="26025520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47</a:t>
            </a:fld>
            <a:endParaRPr lang="en-GB"/>
          </a:p>
        </p:txBody>
      </p:sp>
    </p:spTree>
    <p:extLst>
      <p:ext uri="{BB962C8B-B14F-4D97-AF65-F5344CB8AC3E}">
        <p14:creationId xmlns:p14="http://schemas.microsoft.com/office/powerpoint/2010/main" val="405405375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48</a:t>
            </a:fld>
            <a:endParaRPr lang="en-GB"/>
          </a:p>
        </p:txBody>
      </p:sp>
    </p:spTree>
    <p:extLst>
      <p:ext uri="{BB962C8B-B14F-4D97-AF65-F5344CB8AC3E}">
        <p14:creationId xmlns:p14="http://schemas.microsoft.com/office/powerpoint/2010/main" val="405953962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49</a:t>
            </a:fld>
            <a:endParaRPr lang="en-GB"/>
          </a:p>
        </p:txBody>
      </p:sp>
    </p:spTree>
    <p:extLst>
      <p:ext uri="{BB962C8B-B14F-4D97-AF65-F5344CB8AC3E}">
        <p14:creationId xmlns:p14="http://schemas.microsoft.com/office/powerpoint/2010/main" val="3145400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a:t>
            </a:fld>
            <a:endParaRPr lang="en-GB"/>
          </a:p>
        </p:txBody>
      </p:sp>
    </p:spTree>
    <p:extLst>
      <p:ext uri="{BB962C8B-B14F-4D97-AF65-F5344CB8AC3E}">
        <p14:creationId xmlns:p14="http://schemas.microsoft.com/office/powerpoint/2010/main" val="142886939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50</a:t>
            </a:fld>
            <a:endParaRPr lang="en-GB"/>
          </a:p>
        </p:txBody>
      </p:sp>
    </p:spTree>
    <p:extLst>
      <p:ext uri="{BB962C8B-B14F-4D97-AF65-F5344CB8AC3E}">
        <p14:creationId xmlns:p14="http://schemas.microsoft.com/office/powerpoint/2010/main" val="34350596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51</a:t>
            </a:fld>
            <a:endParaRPr lang="en-GB"/>
          </a:p>
        </p:txBody>
      </p:sp>
    </p:spTree>
    <p:extLst>
      <p:ext uri="{BB962C8B-B14F-4D97-AF65-F5344CB8AC3E}">
        <p14:creationId xmlns:p14="http://schemas.microsoft.com/office/powerpoint/2010/main" val="112417999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52</a:t>
            </a:fld>
            <a:endParaRPr lang="en-GB"/>
          </a:p>
        </p:txBody>
      </p:sp>
    </p:spTree>
    <p:extLst>
      <p:ext uri="{BB962C8B-B14F-4D97-AF65-F5344CB8AC3E}">
        <p14:creationId xmlns:p14="http://schemas.microsoft.com/office/powerpoint/2010/main" val="34693560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53</a:t>
            </a:fld>
            <a:endParaRPr lang="en-GB"/>
          </a:p>
        </p:txBody>
      </p:sp>
    </p:spTree>
    <p:extLst>
      <p:ext uri="{BB962C8B-B14F-4D97-AF65-F5344CB8AC3E}">
        <p14:creationId xmlns:p14="http://schemas.microsoft.com/office/powerpoint/2010/main" val="15490599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54</a:t>
            </a:fld>
            <a:endParaRPr lang="en-GB"/>
          </a:p>
        </p:txBody>
      </p:sp>
    </p:spTree>
    <p:extLst>
      <p:ext uri="{BB962C8B-B14F-4D97-AF65-F5344CB8AC3E}">
        <p14:creationId xmlns:p14="http://schemas.microsoft.com/office/powerpoint/2010/main" val="38077103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55</a:t>
            </a:fld>
            <a:endParaRPr lang="en-GB"/>
          </a:p>
        </p:txBody>
      </p:sp>
    </p:spTree>
    <p:extLst>
      <p:ext uri="{BB962C8B-B14F-4D97-AF65-F5344CB8AC3E}">
        <p14:creationId xmlns:p14="http://schemas.microsoft.com/office/powerpoint/2010/main" val="95878277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56</a:t>
            </a:fld>
            <a:endParaRPr lang="en-GB"/>
          </a:p>
        </p:txBody>
      </p:sp>
    </p:spTree>
    <p:extLst>
      <p:ext uri="{BB962C8B-B14F-4D97-AF65-F5344CB8AC3E}">
        <p14:creationId xmlns:p14="http://schemas.microsoft.com/office/powerpoint/2010/main" val="3249981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57</a:t>
            </a:fld>
            <a:endParaRPr lang="en-GB"/>
          </a:p>
        </p:txBody>
      </p:sp>
    </p:spTree>
    <p:extLst>
      <p:ext uri="{BB962C8B-B14F-4D97-AF65-F5344CB8AC3E}">
        <p14:creationId xmlns:p14="http://schemas.microsoft.com/office/powerpoint/2010/main" val="303591604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58</a:t>
            </a:fld>
            <a:endParaRPr lang="en-GB"/>
          </a:p>
        </p:txBody>
      </p:sp>
    </p:spTree>
    <p:extLst>
      <p:ext uri="{BB962C8B-B14F-4D97-AF65-F5344CB8AC3E}">
        <p14:creationId xmlns:p14="http://schemas.microsoft.com/office/powerpoint/2010/main" val="914877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59</a:t>
            </a:fld>
            <a:endParaRPr lang="en-GB"/>
          </a:p>
        </p:txBody>
      </p:sp>
    </p:spTree>
    <p:extLst>
      <p:ext uri="{BB962C8B-B14F-4D97-AF65-F5344CB8AC3E}">
        <p14:creationId xmlns:p14="http://schemas.microsoft.com/office/powerpoint/2010/main" val="669196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a:t>
            </a:fld>
            <a:endParaRPr lang="en-GB"/>
          </a:p>
        </p:txBody>
      </p:sp>
    </p:spTree>
    <p:extLst>
      <p:ext uri="{BB962C8B-B14F-4D97-AF65-F5344CB8AC3E}">
        <p14:creationId xmlns:p14="http://schemas.microsoft.com/office/powerpoint/2010/main" val="265157276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60</a:t>
            </a:fld>
            <a:endParaRPr lang="en-GB"/>
          </a:p>
        </p:txBody>
      </p:sp>
    </p:spTree>
    <p:extLst>
      <p:ext uri="{BB962C8B-B14F-4D97-AF65-F5344CB8AC3E}">
        <p14:creationId xmlns:p14="http://schemas.microsoft.com/office/powerpoint/2010/main" val="44067517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61</a:t>
            </a:fld>
            <a:endParaRPr lang="en-GB"/>
          </a:p>
        </p:txBody>
      </p:sp>
    </p:spTree>
    <p:extLst>
      <p:ext uri="{BB962C8B-B14F-4D97-AF65-F5344CB8AC3E}">
        <p14:creationId xmlns:p14="http://schemas.microsoft.com/office/powerpoint/2010/main" val="136602742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62</a:t>
            </a:fld>
            <a:endParaRPr lang="en-GB"/>
          </a:p>
        </p:txBody>
      </p:sp>
    </p:spTree>
    <p:extLst>
      <p:ext uri="{BB962C8B-B14F-4D97-AF65-F5344CB8AC3E}">
        <p14:creationId xmlns:p14="http://schemas.microsoft.com/office/powerpoint/2010/main" val="60891414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63</a:t>
            </a:fld>
            <a:endParaRPr lang="en-GB"/>
          </a:p>
        </p:txBody>
      </p:sp>
    </p:spTree>
    <p:extLst>
      <p:ext uri="{BB962C8B-B14F-4D97-AF65-F5344CB8AC3E}">
        <p14:creationId xmlns:p14="http://schemas.microsoft.com/office/powerpoint/2010/main" val="390859605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64</a:t>
            </a:fld>
            <a:endParaRPr lang="en-GB"/>
          </a:p>
        </p:txBody>
      </p:sp>
    </p:spTree>
    <p:extLst>
      <p:ext uri="{BB962C8B-B14F-4D97-AF65-F5344CB8AC3E}">
        <p14:creationId xmlns:p14="http://schemas.microsoft.com/office/powerpoint/2010/main" val="30903934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65</a:t>
            </a:fld>
            <a:endParaRPr lang="en-GB"/>
          </a:p>
        </p:txBody>
      </p:sp>
    </p:spTree>
    <p:extLst>
      <p:ext uri="{BB962C8B-B14F-4D97-AF65-F5344CB8AC3E}">
        <p14:creationId xmlns:p14="http://schemas.microsoft.com/office/powerpoint/2010/main" val="236876333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66</a:t>
            </a:fld>
            <a:endParaRPr lang="en-GB"/>
          </a:p>
        </p:txBody>
      </p:sp>
    </p:spTree>
    <p:extLst>
      <p:ext uri="{BB962C8B-B14F-4D97-AF65-F5344CB8AC3E}">
        <p14:creationId xmlns:p14="http://schemas.microsoft.com/office/powerpoint/2010/main" val="158515060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67</a:t>
            </a:fld>
            <a:endParaRPr lang="en-GB"/>
          </a:p>
        </p:txBody>
      </p:sp>
    </p:spTree>
    <p:extLst>
      <p:ext uri="{BB962C8B-B14F-4D97-AF65-F5344CB8AC3E}">
        <p14:creationId xmlns:p14="http://schemas.microsoft.com/office/powerpoint/2010/main" val="305481425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68</a:t>
            </a:fld>
            <a:endParaRPr lang="en-GB"/>
          </a:p>
        </p:txBody>
      </p:sp>
    </p:spTree>
    <p:extLst>
      <p:ext uri="{BB962C8B-B14F-4D97-AF65-F5344CB8AC3E}">
        <p14:creationId xmlns:p14="http://schemas.microsoft.com/office/powerpoint/2010/main" val="11549410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69</a:t>
            </a:fld>
            <a:endParaRPr lang="en-GB"/>
          </a:p>
        </p:txBody>
      </p:sp>
    </p:spTree>
    <p:extLst>
      <p:ext uri="{BB962C8B-B14F-4D97-AF65-F5344CB8AC3E}">
        <p14:creationId xmlns:p14="http://schemas.microsoft.com/office/powerpoint/2010/main" val="234196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a:t>
            </a:fld>
            <a:endParaRPr lang="en-GB"/>
          </a:p>
        </p:txBody>
      </p:sp>
    </p:spTree>
    <p:extLst>
      <p:ext uri="{BB962C8B-B14F-4D97-AF65-F5344CB8AC3E}">
        <p14:creationId xmlns:p14="http://schemas.microsoft.com/office/powerpoint/2010/main" val="3204797486"/>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70</a:t>
            </a:fld>
            <a:endParaRPr lang="en-GB"/>
          </a:p>
        </p:txBody>
      </p:sp>
    </p:spTree>
    <p:extLst>
      <p:ext uri="{BB962C8B-B14F-4D97-AF65-F5344CB8AC3E}">
        <p14:creationId xmlns:p14="http://schemas.microsoft.com/office/powerpoint/2010/main" val="369771217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71</a:t>
            </a:fld>
            <a:endParaRPr lang="en-GB"/>
          </a:p>
        </p:txBody>
      </p:sp>
    </p:spTree>
    <p:extLst>
      <p:ext uri="{BB962C8B-B14F-4D97-AF65-F5344CB8AC3E}">
        <p14:creationId xmlns:p14="http://schemas.microsoft.com/office/powerpoint/2010/main" val="366428373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72</a:t>
            </a:fld>
            <a:endParaRPr lang="en-GB"/>
          </a:p>
        </p:txBody>
      </p:sp>
    </p:spTree>
    <p:extLst>
      <p:ext uri="{BB962C8B-B14F-4D97-AF65-F5344CB8AC3E}">
        <p14:creationId xmlns:p14="http://schemas.microsoft.com/office/powerpoint/2010/main" val="1215081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8</a:t>
            </a:fld>
            <a:endParaRPr lang="en-GB"/>
          </a:p>
        </p:txBody>
      </p:sp>
    </p:spTree>
    <p:extLst>
      <p:ext uri="{BB962C8B-B14F-4D97-AF65-F5344CB8AC3E}">
        <p14:creationId xmlns:p14="http://schemas.microsoft.com/office/powerpoint/2010/main" val="1697123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ltLang="fr-FR" dirty="0">
              <a:latin typeface="Arial" panose="020B0604020202020204" pitchFamily="34" charset="0"/>
            </a:endParaRPr>
          </a:p>
        </p:txBody>
      </p:sp>
      <p:sp>
        <p:nvSpPr>
          <p:cNvPr id="4" name="Espace réservé du numéro de diapositive 3"/>
          <p:cNvSpPr>
            <a:spLocks noGrp="1"/>
          </p:cNvSpPr>
          <p:nvPr>
            <p:ph type="sldNum" sz="quarter" idx="10"/>
          </p:nvPr>
        </p:nvSpPr>
        <p:spPr/>
        <p:txBody>
          <a:bodyPr/>
          <a:lstStyle/>
          <a:p>
            <a:fld id="{0D581910-1000-4934-A4DB-C00CB7F3B0B7}" type="slidenum">
              <a:rPr lang="en-GB" smtClean="0"/>
              <a:pPr/>
              <a:t>9</a:t>
            </a:fld>
            <a:endParaRPr lang="en-GB"/>
          </a:p>
        </p:txBody>
      </p:sp>
    </p:spTree>
    <p:extLst>
      <p:ext uri="{BB962C8B-B14F-4D97-AF65-F5344CB8AC3E}">
        <p14:creationId xmlns:p14="http://schemas.microsoft.com/office/powerpoint/2010/main" val="1924834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0" y="981075"/>
            <a:ext cx="9180513" cy="5876925"/>
          </a:xfrm>
          <a:prstGeom prst="rect">
            <a:avLst/>
          </a:prstGeom>
          <a:solidFill>
            <a:srgbClr val="0F5494"/>
          </a:solidFill>
          <a:ln w="25400"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a:solidFill>
                <a:schemeClr val="lt1"/>
              </a:solidFill>
              <a:latin typeface="+mn-lt"/>
            </a:endParaRPr>
          </a:p>
        </p:txBody>
      </p:sp>
      <p:pic>
        <p:nvPicPr>
          <p:cNvPr id="3086" name="Picture 6" descr="LOGO CE-EN-quadri.eps"/>
          <p:cNvPicPr>
            <a:picLocks noChangeAspect="1"/>
          </p:cNvPicPr>
          <p:nvPr/>
        </p:nvPicPr>
        <p:blipFill>
          <a:blip r:embed="rId2" cstate="print"/>
          <a:srcRect/>
          <a:stretch>
            <a:fillRect/>
          </a:stretch>
        </p:blipFill>
        <p:spPr bwMode="auto">
          <a:xfrm>
            <a:off x="3957638" y="258763"/>
            <a:ext cx="1436687" cy="998537"/>
          </a:xfrm>
          <a:prstGeom prst="rect">
            <a:avLst/>
          </a:prstGeom>
          <a:noFill/>
          <a:ln w="9525">
            <a:noFill/>
            <a:miter lim="800000"/>
            <a:headEnd/>
            <a:tailEnd/>
          </a:ln>
        </p:spPr>
      </p:pic>
      <p:sp>
        <p:nvSpPr>
          <p:cNvPr id="3076" name="Rectangle 4"/>
          <p:cNvSpPr>
            <a:spLocks noGrp="1" noChangeArrowheads="1"/>
          </p:cNvSpPr>
          <p:nvPr>
            <p:ph type="ctrTitle"/>
          </p:nvPr>
        </p:nvSpPr>
        <p:spPr>
          <a:xfrm>
            <a:off x="3995738" y="2565400"/>
            <a:ext cx="5040312" cy="790575"/>
          </a:xfrm>
        </p:spPr>
        <p:txBody>
          <a:bodyPr/>
          <a:lstStyle>
            <a:lvl1pPr marL="3175">
              <a:defRPr sz="7600">
                <a:solidFill>
                  <a:srgbClr val="FFD624"/>
                </a:solidFill>
              </a:defRPr>
            </a:lvl1pPr>
          </a:lstStyle>
          <a:p>
            <a:r>
              <a:rPr lang="fr-BE"/>
              <a:t>Title</a:t>
            </a:r>
            <a:endParaRPr lang="en-GB"/>
          </a:p>
        </p:txBody>
      </p:sp>
      <p:sp>
        <p:nvSpPr>
          <p:cNvPr id="3077" name="Rectangle 5"/>
          <p:cNvSpPr>
            <a:spLocks noGrp="1" noChangeArrowheads="1"/>
          </p:cNvSpPr>
          <p:nvPr>
            <p:ph type="subTitle" idx="1"/>
          </p:nvPr>
        </p:nvSpPr>
        <p:spPr>
          <a:xfrm>
            <a:off x="611188" y="3716338"/>
            <a:ext cx="8532812" cy="1728787"/>
          </a:xfrm>
        </p:spPr>
        <p:txBody>
          <a:bodyPr/>
          <a:lstStyle>
            <a:lvl1pPr marL="0" indent="0">
              <a:buFontTx/>
              <a:buNone/>
              <a:defRPr sz="3000" b="1" i="0">
                <a:solidFill>
                  <a:schemeClr val="bg1"/>
                </a:solidFill>
              </a:defRPr>
            </a:lvl1pPr>
          </a:lstStyle>
          <a:p>
            <a:r>
              <a:rPr lang="fr-BE"/>
              <a:t>Subtitle</a:t>
            </a:r>
            <a:endParaRPr lang="en-GB"/>
          </a:p>
        </p:txBody>
      </p:sp>
      <p:sp>
        <p:nvSpPr>
          <p:cNvPr id="3078" name="Rectangle 6"/>
          <p:cNvSpPr>
            <a:spLocks noGrp="1" noChangeArrowheads="1"/>
          </p:cNvSpPr>
          <p:nvPr>
            <p:ph type="dt" sz="half" idx="2"/>
          </p:nvPr>
        </p:nvSpPr>
        <p:spPr/>
        <p:txBody>
          <a:bodyPr/>
          <a:lstStyle>
            <a:lvl1pPr>
              <a:defRPr sz="1200" b="1">
                <a:solidFill>
                  <a:schemeClr val="bg1"/>
                </a:solidFill>
                <a:latin typeface="+mn-lt"/>
              </a:defRPr>
            </a:lvl1pPr>
          </a:lstStyle>
          <a:p>
            <a:endParaRPr lang="en-GB"/>
          </a:p>
        </p:txBody>
      </p:sp>
      <p:sp>
        <p:nvSpPr>
          <p:cNvPr id="3079" name="Rectangle 7"/>
          <p:cNvSpPr>
            <a:spLocks noGrp="1" noChangeArrowheads="1"/>
          </p:cNvSpPr>
          <p:nvPr>
            <p:ph type="ftr" sz="quarter" idx="3"/>
          </p:nvPr>
        </p:nvSpPr>
        <p:spPr/>
        <p:txBody>
          <a:bodyPr/>
          <a:lstStyle>
            <a:lvl1pPr>
              <a:defRPr>
                <a:solidFill>
                  <a:schemeClr val="bg1"/>
                </a:solidFill>
                <a:latin typeface="+mn-lt"/>
              </a:defRPr>
            </a:lvl1pPr>
          </a:lstStyle>
          <a:p>
            <a:endParaRPr lang="en-GB"/>
          </a:p>
        </p:txBody>
      </p:sp>
      <p:sp>
        <p:nvSpPr>
          <p:cNvPr id="3080" name="Rectangle 8"/>
          <p:cNvSpPr>
            <a:spLocks noGrp="1" noChangeArrowheads="1"/>
          </p:cNvSpPr>
          <p:nvPr>
            <p:ph type="sldNum" sz="quarter" idx="4"/>
          </p:nvPr>
        </p:nvSpPr>
        <p:spPr/>
        <p:txBody>
          <a:bodyPr/>
          <a:lstStyle>
            <a:lvl1pPr>
              <a:defRPr>
                <a:solidFill>
                  <a:schemeClr val="bg1"/>
                </a:solidFill>
                <a:latin typeface="+mn-lt"/>
              </a:defRPr>
            </a:lvl1pPr>
          </a:lstStyle>
          <a:p>
            <a:fld id="{CF397374-FFED-4283-B087-0C6DD4EB9D19}" type="slidenum">
              <a:rPr lang="en-GB"/>
              <a:pPr/>
              <a:t>‹N°›</a:t>
            </a:fld>
            <a:endParaRPr lang="en-GB" dirty="0"/>
          </a:p>
        </p:txBody>
      </p:sp>
      <p:sp>
        <p:nvSpPr>
          <p:cNvPr id="7" name="Rectangle 6"/>
          <p:cNvSpPr/>
          <p:nvPr/>
        </p:nvSpPr>
        <p:spPr>
          <a:xfrm>
            <a:off x="4267200" y="6659563"/>
            <a:ext cx="611188"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B1118AE-C847-402C-9085-059A323F5C7D}" type="slidenum">
              <a:rPr lang="en-GB"/>
              <a:pPr/>
              <a:t>‹N°›</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ACDDF6EF-A12F-419C-A27B-ECF9C4D0DC3D}" type="slidenum">
              <a:rPr lang="en-GB"/>
              <a:pPr/>
              <a:t>‹N°›</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95288" y="1339850"/>
            <a:ext cx="8229600" cy="9366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2492375"/>
            <a:ext cx="8229600" cy="3529013"/>
          </a:xfrm>
        </p:spPr>
        <p:txBody>
          <a:bodyPr/>
          <a:lstStyle/>
          <a:p>
            <a:endParaRPr lang="en-GB"/>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3E660EA-3F67-4F0F-8CA3-0689CF6FE49B}" type="slidenum">
              <a:rPr lang="en-GB"/>
              <a:pPr/>
              <a:t>‹N°›</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37B83C0C-BC65-4367-9B8A-060D4801009D}" type="slidenum">
              <a:rPr lang="en-GB"/>
              <a:pPr/>
              <a:t>‹N°›</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131744-F467-4931-A657-D41D7AA53879}" type="slidenum">
              <a:rPr lang="en-GB"/>
              <a:pPr/>
              <a:t>‹N°›</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492375"/>
            <a:ext cx="4038600" cy="35290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98C0E1D-0405-4A7C-BA37-9F37509426C2}" type="slidenum">
              <a:rPr lang="en-GB"/>
              <a:pPr/>
              <a:t>‹N°›</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80502AF-40B9-4FC6-8B1E-970A2E366E37}" type="slidenum">
              <a:rPr lang="en-GB"/>
              <a:pPr/>
              <a:t>‹N°›</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67B52376-05C3-49F6-9F29-C997789D0F0A}" type="slidenum">
              <a:rPr lang="en-GB"/>
              <a:pPr/>
              <a:t>‹N°›</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83282F08-E945-4099-B772-D26321793139}" type="slidenum">
              <a:rPr lang="en-GB"/>
              <a:pPr/>
              <a:t>‹N°›</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EAD23F8-2FEF-4843-9CDF-8BC54AFF9275}" type="slidenum">
              <a:rPr lang="en-GB"/>
              <a:pPr/>
              <a:t>‹N°›</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061DF399-8D94-4DF9-BD72-1C2803340678}" type="slidenum">
              <a:rPr lang="en-GB"/>
              <a:pPr/>
              <a:t>‹N°›</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1339850"/>
            <a:ext cx="8229600" cy="9366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a:t>Title</a:t>
            </a:r>
          </a:p>
        </p:txBody>
      </p:sp>
      <p:sp>
        <p:nvSpPr>
          <p:cNvPr id="1027" name="Rectangle 3"/>
          <p:cNvSpPr>
            <a:spLocks noGrp="1" noChangeArrowheads="1"/>
          </p:cNvSpPr>
          <p:nvPr>
            <p:ph type="body" idx="1"/>
          </p:nvPr>
        </p:nvSpPr>
        <p:spPr bwMode="auto">
          <a:xfrm>
            <a:off x="457200" y="2492375"/>
            <a:ext cx="8229600" cy="3529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BE"/>
              <a:t>Second level</a:t>
            </a:r>
            <a:endParaRPr lang="en-GB"/>
          </a:p>
          <a:p>
            <a:pPr lvl="1"/>
            <a:r>
              <a:rPr lang="en-GB"/>
              <a:t>Third level</a:t>
            </a:r>
          </a:p>
          <a:p>
            <a:pPr lvl="2"/>
            <a:r>
              <a:rPr lang="en-GB"/>
              <a:t>- Fourth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Arial" pitchFamily="34" charset="0"/>
              </a:defRPr>
            </a:lvl1pPr>
          </a:lstStyle>
          <a:p>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Arial" pitchFamily="34" charset="0"/>
              </a:defRPr>
            </a:lvl1pPr>
          </a:lstStyle>
          <a:p>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Arial" pitchFamily="34" charset="0"/>
              </a:defRPr>
            </a:lvl1pPr>
          </a:lstStyle>
          <a:p>
            <a:fld id="{602768D2-4A8B-4330-BAE2-D1472A5B1CDF}" type="slidenum">
              <a:rPr lang="en-GB"/>
              <a:pPr/>
              <a:t>‹N°›</a:t>
            </a:fld>
            <a:endParaRPr lang="en-GB"/>
          </a:p>
        </p:txBody>
      </p:sp>
      <p:sp>
        <p:nvSpPr>
          <p:cNvPr id="15" name="Rectangle 14"/>
          <p:cNvSpPr/>
          <p:nvPr/>
        </p:nvSpPr>
        <p:spPr>
          <a:xfrm>
            <a:off x="0" y="0"/>
            <a:ext cx="9144000" cy="95726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sp>
        <p:nvSpPr>
          <p:cNvPr id="7" name="Rectangle 6"/>
          <p:cNvSpPr/>
          <p:nvPr/>
        </p:nvSpPr>
        <p:spPr>
          <a:xfrm>
            <a:off x="4262438" y="6659563"/>
            <a:ext cx="61118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a:p>
        </p:txBody>
      </p:sp>
      <p:pic>
        <p:nvPicPr>
          <p:cNvPr id="1041" name="Picture 17" descr="LOGO CE_Vertical_EN_NEG_quadri_HR"/>
          <p:cNvPicPr>
            <a:picLocks noChangeAspect="1" noChangeArrowheads="1"/>
          </p:cNvPicPr>
          <p:nvPr/>
        </p:nvPicPr>
        <p:blipFill>
          <a:blip r:embed="rId14" cstate="print"/>
          <a:srcRect/>
          <a:stretch>
            <a:fillRect/>
          </a:stretch>
        </p:blipFill>
        <p:spPr bwMode="auto">
          <a:xfrm>
            <a:off x="3957638" y="258763"/>
            <a:ext cx="1436687" cy="1004887"/>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marL="358775" algn="l" rtl="0" fontAlgn="base">
        <a:spcBef>
          <a:spcPct val="0"/>
        </a:spcBef>
        <a:spcAft>
          <a:spcPct val="0"/>
        </a:spcAft>
        <a:defRPr sz="3000" b="1">
          <a:solidFill>
            <a:srgbClr val="0F5494"/>
          </a:solidFill>
          <a:latin typeface="+mj-lt"/>
          <a:ea typeface="+mj-ea"/>
          <a:cs typeface="+mj-cs"/>
        </a:defRPr>
      </a:lvl1pPr>
      <a:lvl2pPr marL="358775" algn="l" rtl="0" fontAlgn="base">
        <a:spcBef>
          <a:spcPct val="0"/>
        </a:spcBef>
        <a:spcAft>
          <a:spcPct val="0"/>
        </a:spcAft>
        <a:defRPr sz="3000" b="1">
          <a:solidFill>
            <a:srgbClr val="0F5494"/>
          </a:solidFill>
          <a:latin typeface="Verdana" pitchFamily="34" charset="0"/>
        </a:defRPr>
      </a:lvl2pPr>
      <a:lvl3pPr marL="358775" algn="l" rtl="0" fontAlgn="base">
        <a:spcBef>
          <a:spcPct val="0"/>
        </a:spcBef>
        <a:spcAft>
          <a:spcPct val="0"/>
        </a:spcAft>
        <a:defRPr sz="3000" b="1">
          <a:solidFill>
            <a:srgbClr val="0F5494"/>
          </a:solidFill>
          <a:latin typeface="Verdana" pitchFamily="34" charset="0"/>
        </a:defRPr>
      </a:lvl3pPr>
      <a:lvl4pPr marL="358775" algn="l" rtl="0" fontAlgn="base">
        <a:spcBef>
          <a:spcPct val="0"/>
        </a:spcBef>
        <a:spcAft>
          <a:spcPct val="0"/>
        </a:spcAft>
        <a:defRPr sz="3000" b="1">
          <a:solidFill>
            <a:srgbClr val="0F5494"/>
          </a:solidFill>
          <a:latin typeface="Verdana" pitchFamily="34" charset="0"/>
        </a:defRPr>
      </a:lvl4pPr>
      <a:lvl5pPr marL="358775" algn="l" rtl="0" fontAlgn="base">
        <a:spcBef>
          <a:spcPct val="0"/>
        </a:spcBef>
        <a:spcAft>
          <a:spcPct val="0"/>
        </a:spcAft>
        <a:defRPr sz="3000" b="1">
          <a:solidFill>
            <a:srgbClr val="0F5494"/>
          </a:solidFill>
          <a:latin typeface="Verdana" pitchFamily="34"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p:titleStyle>
    <p:body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5850539-7066-47AD-98AB-308808A464B0}"/>
              </a:ext>
            </a:extLst>
          </p:cNvPr>
          <p:cNvSpPr>
            <a:spLocks noGrp="1"/>
          </p:cNvSpPr>
          <p:nvPr>
            <p:ph type="ctrTitle"/>
          </p:nvPr>
        </p:nvSpPr>
        <p:spPr>
          <a:xfrm>
            <a:off x="0" y="1340768"/>
            <a:ext cx="9180512" cy="2447776"/>
          </a:xfrm>
        </p:spPr>
        <p:txBody>
          <a:bodyPr/>
          <a:lstStyle/>
          <a:p>
            <a:pPr algn="ctr">
              <a:spcBef>
                <a:spcPts val="1200"/>
              </a:spcBef>
              <a:spcAft>
                <a:spcPts val="1200"/>
              </a:spcAft>
            </a:pPr>
            <a:r>
              <a:rPr lang="en-GB" altLang="fr-FR" sz="6000">
                <a:latin typeface="+mn-lt"/>
              </a:rPr>
              <a:t>Debt module</a:t>
            </a:r>
            <a:endParaRPr lang="en-GB" sz="1600">
              <a:solidFill>
                <a:schemeClr val="bg1"/>
              </a:solidFill>
              <a:latin typeface="+mn-lt"/>
            </a:endParaRPr>
          </a:p>
        </p:txBody>
      </p:sp>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0" y="3429000"/>
            <a:ext cx="9144000"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r>
              <a:rPr lang="en-GB" altLang="fr-FR" dirty="0"/>
              <a:t>Lecture 3</a:t>
            </a:r>
          </a:p>
          <a:p>
            <a:pPr algn="ctr" eaLnBrk="1" hangingPunct="1">
              <a:defRPr/>
            </a:pPr>
            <a:endParaRPr lang="en-GB" sz="1200" dirty="0">
              <a:ea typeface="+mn-ea"/>
              <a:cs typeface="+mn-cs"/>
            </a:endParaRPr>
          </a:p>
          <a:p>
            <a:pPr algn="ctr"/>
            <a:r>
              <a:rPr lang="en-CA" altLang="fr-FR" sz="3600" dirty="0"/>
              <a:t>The New IMF/WB low-income countries debt sustainability framework</a:t>
            </a:r>
          </a:p>
          <a:p>
            <a:pPr algn="ctr">
              <a:defRPr/>
            </a:pPr>
            <a:endParaRPr lang="en-GB" sz="3600" dirty="0"/>
          </a:p>
        </p:txBody>
      </p:sp>
    </p:spTree>
    <p:extLst>
      <p:ext uri="{BB962C8B-B14F-4D97-AF65-F5344CB8AC3E}">
        <p14:creationId xmlns:p14="http://schemas.microsoft.com/office/powerpoint/2010/main" val="31348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582846"/>
            <a:ext cx="8694496" cy="9820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Indicators </a:t>
            </a:r>
            <a:br>
              <a:rPr lang="en-US" altLang="fr-FR" sz="2800" b="1" i="0" cap="all" dirty="0"/>
            </a:br>
            <a:r>
              <a:rPr lang="en-US" altLang="fr-FR" sz="2800" b="1" i="0" cap="all" dirty="0"/>
              <a:t>for assessing the debt burden </a:t>
            </a:r>
          </a:p>
          <a:p>
            <a:pPr marL="0" indent="0">
              <a:buNone/>
            </a:pPr>
            <a:endParaRPr lang="en-US" altLang="fr-FR"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10</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852936"/>
            <a:ext cx="8694496" cy="13798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0F5494"/>
              </a:buClr>
              <a:buFont typeface="Wingdings" panose="05000000000000000000" pitchFamily="2" charset="2"/>
              <a:buChar char="q"/>
              <a:defRPr/>
            </a:pPr>
            <a:r>
              <a:rPr lang="en-US" altLang="fr-FR" b="1" i="0" dirty="0"/>
              <a:t>Ratios based on the capacity to pay. </a:t>
            </a:r>
          </a:p>
          <a:p>
            <a:pPr>
              <a:spcBef>
                <a:spcPts val="1200"/>
              </a:spcBef>
              <a:spcAft>
                <a:spcPts val="1200"/>
              </a:spcAft>
              <a:buClr>
                <a:srgbClr val="0F5494"/>
              </a:buClr>
              <a:buFont typeface="Wingdings" panose="05000000000000000000" pitchFamily="2" charset="2"/>
              <a:buChar char="q"/>
              <a:defRPr/>
            </a:pPr>
            <a:r>
              <a:rPr lang="en-US" altLang="fr-FR" b="1" i="0" dirty="0"/>
              <a:t>Ratios based on debt service. </a:t>
            </a:r>
          </a:p>
        </p:txBody>
      </p:sp>
    </p:spTree>
    <p:extLst>
      <p:ext uri="{BB962C8B-B14F-4D97-AF65-F5344CB8AC3E}">
        <p14:creationId xmlns:p14="http://schemas.microsoft.com/office/powerpoint/2010/main" val="2978653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11</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C8B93B59-CCF0-4139-980F-6D63490500B3}"/>
              </a:ext>
            </a:extLst>
          </p:cNvPr>
          <p:cNvSpPr txBox="1">
            <a:spLocks noChangeArrowheads="1"/>
          </p:cNvSpPr>
          <p:nvPr/>
        </p:nvSpPr>
        <p:spPr bwMode="auto">
          <a:xfrm>
            <a:off x="224752" y="1628800"/>
            <a:ext cx="8694496" cy="175424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US" sz="2800" b="1" i="0" dirty="0">
                <a:sym typeface="Wingdings" panose="05000000000000000000" pitchFamily="2" charset="2"/>
              </a:rPr>
              <a:t>Ratios of debt to capacity to pay.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Capacity to pay: income, exports, fiscal revenues.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Debt sustainability: nominal debt does not growth at a rate faster than the capacity to repay it. </a:t>
            </a:r>
          </a:p>
        </p:txBody>
      </p:sp>
      <p:sp>
        <p:nvSpPr>
          <p:cNvPr id="6" name="Rectangle 3">
            <a:extLst>
              <a:ext uri="{FF2B5EF4-FFF2-40B4-BE49-F238E27FC236}">
                <a16:creationId xmlns:a16="http://schemas.microsoft.com/office/drawing/2014/main" id="{24ED4CBA-37BC-41C9-9896-321808312791}"/>
              </a:ext>
            </a:extLst>
          </p:cNvPr>
          <p:cNvSpPr txBox="1">
            <a:spLocks noChangeArrowheads="1"/>
          </p:cNvSpPr>
          <p:nvPr/>
        </p:nvSpPr>
        <p:spPr bwMode="auto">
          <a:xfrm>
            <a:off x="224752" y="3573016"/>
            <a:ext cx="8694496" cy="259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US" sz="2800" b="1" i="0" dirty="0">
                <a:sym typeface="Wingdings" panose="05000000000000000000" pitchFamily="2" charset="2"/>
              </a:rPr>
              <a:t>Ratios of debt service over indicators of liquidity risks. </a:t>
            </a:r>
            <a:endParaRPr lang="en-US" sz="2800" dirty="0"/>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Debt service = Interest plus Amortization.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Amortization = Principal payments on medium-to-long term + Short-term Debt </a:t>
            </a:r>
            <a:r>
              <a:rPr lang="en-GB" sz="1800" b="0" dirty="0"/>
              <a:t>(maturity &lt; 1 year)</a:t>
            </a:r>
            <a:r>
              <a:rPr lang="en-GB" sz="1800" dirty="0"/>
              <a:t>.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Gross financing needs = Primary Deficit + Amortization </a:t>
            </a:r>
          </a:p>
        </p:txBody>
      </p:sp>
    </p:spTree>
    <p:extLst>
      <p:ext uri="{BB962C8B-B14F-4D97-AF65-F5344CB8AC3E}">
        <p14:creationId xmlns:p14="http://schemas.microsoft.com/office/powerpoint/2010/main" val="101821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12</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63B62C9D-2388-4D9E-A981-A60BC0D53FBD}"/>
              </a:ext>
            </a:extLst>
          </p:cNvPr>
          <p:cNvSpPr txBox="1">
            <a:spLocks noChangeArrowheads="1"/>
          </p:cNvSpPr>
          <p:nvPr/>
        </p:nvSpPr>
        <p:spPr bwMode="auto">
          <a:xfrm>
            <a:off x="224752" y="1412776"/>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sym typeface="Wingdings" panose="05000000000000000000" pitchFamily="2" charset="2"/>
              </a:rPr>
              <a:t>Main variables used in a LIC-DSF </a:t>
            </a:r>
            <a:endParaRPr lang="en-GB" sz="2800" b="1" i="0" cap="all" dirty="0">
              <a:sym typeface="Wingdings" panose="05000000000000000000" pitchFamily="2" charset="2"/>
            </a:endParaRPr>
          </a:p>
        </p:txBody>
      </p:sp>
      <p:graphicFrame>
        <p:nvGraphicFramePr>
          <p:cNvPr id="8" name="Tableau 7">
            <a:extLst>
              <a:ext uri="{FF2B5EF4-FFF2-40B4-BE49-F238E27FC236}">
                <a16:creationId xmlns:a16="http://schemas.microsoft.com/office/drawing/2014/main" id="{AC6D9198-2A7A-44AA-83D9-A1400E3FCE51}"/>
              </a:ext>
            </a:extLst>
          </p:cNvPr>
          <p:cNvGraphicFramePr>
            <a:graphicFrameLocks noGrp="1"/>
          </p:cNvGraphicFramePr>
          <p:nvPr>
            <p:extLst>
              <p:ext uri="{D42A27DB-BD31-4B8C-83A1-F6EECF244321}">
                <p14:modId xmlns:p14="http://schemas.microsoft.com/office/powerpoint/2010/main" val="8911892"/>
              </p:ext>
            </p:extLst>
          </p:nvPr>
        </p:nvGraphicFramePr>
        <p:xfrm>
          <a:off x="276609" y="2132856"/>
          <a:ext cx="8590782" cy="4175126"/>
        </p:xfrm>
        <a:graphic>
          <a:graphicData uri="http://schemas.openxmlformats.org/drawingml/2006/table">
            <a:tbl>
              <a:tblPr firstRow="1" firstCol="1" bandRow="1">
                <a:effectLst>
                  <a:outerShdw dist="63500" dir="2700000" algn="tl" rotWithShape="0">
                    <a:prstClr val="black">
                      <a:alpha val="40000"/>
                    </a:prstClr>
                  </a:outerShdw>
                </a:effectLst>
                <a:tableStyleId>{5C22544A-7EE6-4342-B048-85BDC9FD1C3A}</a:tableStyleId>
              </a:tblPr>
              <a:tblGrid>
                <a:gridCol w="1534000">
                  <a:extLst>
                    <a:ext uri="{9D8B030D-6E8A-4147-A177-3AD203B41FA5}">
                      <a16:colId xmlns:a16="http://schemas.microsoft.com/office/drawing/2014/main" val="314737293"/>
                    </a:ext>
                  </a:extLst>
                </a:gridCol>
                <a:gridCol w="2371328">
                  <a:extLst>
                    <a:ext uri="{9D8B030D-6E8A-4147-A177-3AD203B41FA5}">
                      <a16:colId xmlns:a16="http://schemas.microsoft.com/office/drawing/2014/main" val="2373748986"/>
                    </a:ext>
                  </a:extLst>
                </a:gridCol>
                <a:gridCol w="1593148">
                  <a:extLst>
                    <a:ext uri="{9D8B030D-6E8A-4147-A177-3AD203B41FA5}">
                      <a16:colId xmlns:a16="http://schemas.microsoft.com/office/drawing/2014/main" val="2629052364"/>
                    </a:ext>
                  </a:extLst>
                </a:gridCol>
                <a:gridCol w="1593148">
                  <a:extLst>
                    <a:ext uri="{9D8B030D-6E8A-4147-A177-3AD203B41FA5}">
                      <a16:colId xmlns:a16="http://schemas.microsoft.com/office/drawing/2014/main" val="786913641"/>
                    </a:ext>
                  </a:extLst>
                </a:gridCol>
                <a:gridCol w="1499158">
                  <a:extLst>
                    <a:ext uri="{9D8B030D-6E8A-4147-A177-3AD203B41FA5}">
                      <a16:colId xmlns:a16="http://schemas.microsoft.com/office/drawing/2014/main" val="219600160"/>
                    </a:ext>
                  </a:extLst>
                </a:gridCol>
              </a:tblGrid>
              <a:tr h="461090">
                <a:tc>
                  <a:txBody>
                    <a:bodyPr/>
                    <a:lstStyle/>
                    <a:p>
                      <a:pPr>
                        <a:lnSpc>
                          <a:spcPct val="107000"/>
                        </a:lnSpc>
                        <a:spcAft>
                          <a:spcPts val="0"/>
                        </a:spcAft>
                      </a:pPr>
                      <a:r>
                        <a:rPr lang="en-GB" sz="1400" noProof="0">
                          <a:solidFill>
                            <a:schemeClr val="bg1"/>
                          </a:solidFill>
                          <a:effectLst/>
                          <a:latin typeface="+mn-lt"/>
                        </a:rPr>
                        <a:t> </a:t>
                      </a:r>
                      <a:endParaRPr lang="en-GB" sz="1400" noProof="0">
                        <a:solidFill>
                          <a:schemeClr val="bg1"/>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a:txBody>
                    <a:bodyPr/>
                    <a:lstStyle/>
                    <a:p>
                      <a:pPr>
                        <a:lnSpc>
                          <a:spcPct val="107000"/>
                        </a:lnSpc>
                        <a:spcAft>
                          <a:spcPts val="0"/>
                        </a:spcAft>
                      </a:pPr>
                      <a:r>
                        <a:rPr lang="en-GB" sz="1400" noProof="0" dirty="0">
                          <a:effectLst/>
                          <a:latin typeface="+mn-lt"/>
                        </a:rPr>
                        <a:t> </a:t>
                      </a:r>
                      <a:endParaRPr lang="en-GB" sz="1400" noProof="0" dirty="0">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gridSpan="3">
                  <a:txBody>
                    <a:bodyPr/>
                    <a:lstStyle/>
                    <a:p>
                      <a:pPr algn="ctr">
                        <a:lnSpc>
                          <a:spcPct val="107000"/>
                        </a:lnSpc>
                        <a:spcAft>
                          <a:spcPts val="0"/>
                        </a:spcAft>
                      </a:pPr>
                      <a:r>
                        <a:rPr lang="en-GB" sz="1400" noProof="0" dirty="0">
                          <a:effectLst/>
                          <a:latin typeface="+mn-lt"/>
                        </a:rPr>
                        <a:t>Quality of policies and institutions</a:t>
                      </a:r>
                      <a:endParaRPr lang="en-GB" sz="1400" noProof="0" dirty="0">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19166621"/>
                  </a:ext>
                </a:extLst>
              </a:tr>
              <a:tr h="461090">
                <a:tc>
                  <a:txBody>
                    <a:bodyPr/>
                    <a:lstStyle/>
                    <a:p>
                      <a:pPr>
                        <a:lnSpc>
                          <a:spcPct val="107000"/>
                        </a:lnSpc>
                        <a:spcAft>
                          <a:spcPts val="0"/>
                        </a:spcAft>
                      </a:pPr>
                      <a:r>
                        <a:rPr lang="en-GB" sz="1400" noProof="0">
                          <a:solidFill>
                            <a:schemeClr val="bg1"/>
                          </a:solidFill>
                          <a:effectLst/>
                          <a:latin typeface="+mn-lt"/>
                        </a:rPr>
                        <a:t> </a:t>
                      </a:r>
                      <a:endParaRPr lang="en-GB" sz="1400" noProof="0">
                        <a:solidFill>
                          <a:schemeClr val="bg1"/>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a:txBody>
                    <a:bodyPr/>
                    <a:lstStyle/>
                    <a:p>
                      <a:pPr>
                        <a:lnSpc>
                          <a:spcPct val="107000"/>
                        </a:lnSpc>
                        <a:spcAft>
                          <a:spcPts val="0"/>
                        </a:spcAft>
                      </a:pPr>
                      <a:r>
                        <a:rPr lang="en-GB" sz="1400" b="1" noProof="0">
                          <a:solidFill>
                            <a:srgbClr val="0F5494"/>
                          </a:solidFill>
                          <a:effectLst/>
                          <a:latin typeface="+mn-lt"/>
                        </a:rPr>
                        <a:t> </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a:txBody>
                    <a:bodyPr/>
                    <a:lstStyle/>
                    <a:p>
                      <a:pPr algn="ctr">
                        <a:lnSpc>
                          <a:spcPct val="107000"/>
                        </a:lnSpc>
                        <a:spcAft>
                          <a:spcPts val="0"/>
                        </a:spcAft>
                      </a:pPr>
                      <a:r>
                        <a:rPr lang="en-GB" sz="1400" b="1" noProof="0">
                          <a:solidFill>
                            <a:srgbClr val="0F5494"/>
                          </a:solidFill>
                          <a:effectLst/>
                          <a:latin typeface="+mn-lt"/>
                        </a:rPr>
                        <a:t>Weak </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a:txBody>
                    <a:bodyPr/>
                    <a:lstStyle/>
                    <a:p>
                      <a:pPr algn="ctr">
                        <a:lnSpc>
                          <a:spcPct val="107000"/>
                        </a:lnSpc>
                        <a:spcAft>
                          <a:spcPts val="0"/>
                        </a:spcAft>
                      </a:pPr>
                      <a:r>
                        <a:rPr lang="en-GB" sz="1400" b="1" noProof="0">
                          <a:solidFill>
                            <a:srgbClr val="0F5494"/>
                          </a:solidFill>
                          <a:effectLst/>
                          <a:latin typeface="+mn-lt"/>
                        </a:rPr>
                        <a:t>Medium</a:t>
                      </a:r>
                    </a:p>
                  </a:txBody>
                  <a:tcPr marL="68586" marR="68586" marT="0" marB="0" anchor="ctr">
                    <a:solidFill>
                      <a:srgbClr val="F5823C"/>
                    </a:solidFill>
                  </a:tcPr>
                </a:tc>
                <a:tc>
                  <a:txBody>
                    <a:bodyPr/>
                    <a:lstStyle/>
                    <a:p>
                      <a:pPr algn="ctr">
                        <a:lnSpc>
                          <a:spcPct val="107000"/>
                        </a:lnSpc>
                        <a:spcAft>
                          <a:spcPts val="0"/>
                        </a:spcAft>
                      </a:pPr>
                      <a:r>
                        <a:rPr lang="en-GB" sz="1400" b="1" noProof="0">
                          <a:solidFill>
                            <a:srgbClr val="0F5494"/>
                          </a:solidFill>
                          <a:effectLst/>
                          <a:latin typeface="+mn-lt"/>
                        </a:rPr>
                        <a:t>Strong</a:t>
                      </a:r>
                    </a:p>
                  </a:txBody>
                  <a:tcPr marL="68586" marR="68586" marT="0" marB="0" anchor="ctr">
                    <a:solidFill>
                      <a:srgbClr val="F5823C"/>
                    </a:solidFill>
                  </a:tcPr>
                </a:tc>
                <a:extLst>
                  <a:ext uri="{0D108BD9-81ED-4DB2-BD59-A6C34878D82A}">
                    <a16:rowId xmlns:a16="http://schemas.microsoft.com/office/drawing/2014/main" val="3339832371"/>
                  </a:ext>
                </a:extLst>
              </a:tr>
              <a:tr h="461090">
                <a:tc rowSpan="3">
                  <a:txBody>
                    <a:bodyPr/>
                    <a:lstStyle/>
                    <a:p>
                      <a:pPr>
                        <a:lnSpc>
                          <a:spcPct val="107000"/>
                        </a:lnSpc>
                        <a:spcAft>
                          <a:spcPts val="0"/>
                        </a:spcAft>
                      </a:pPr>
                      <a:r>
                        <a:rPr lang="en-GB" sz="1400" noProof="0">
                          <a:solidFill>
                            <a:schemeClr val="bg1"/>
                          </a:solidFill>
                          <a:effectLst/>
                          <a:latin typeface="+mn-lt"/>
                        </a:rPr>
                        <a:t>Solvency Ratio</a:t>
                      </a:r>
                      <a:endParaRPr lang="en-GB" sz="1400" noProof="0">
                        <a:solidFill>
                          <a:schemeClr val="bg1"/>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a:txBody>
                    <a:bodyPr/>
                    <a:lstStyle/>
                    <a:p>
                      <a:pPr>
                        <a:lnSpc>
                          <a:spcPct val="107000"/>
                        </a:lnSpc>
                        <a:spcAft>
                          <a:spcPts val="0"/>
                        </a:spcAft>
                      </a:pPr>
                      <a:r>
                        <a:rPr lang="en-GB" sz="1400" b="1" noProof="0">
                          <a:solidFill>
                            <a:srgbClr val="0F5494"/>
                          </a:solidFill>
                          <a:effectLst/>
                          <a:latin typeface="+mn-lt"/>
                        </a:rPr>
                        <a:t>NPV Debt/GDP</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rowSpan="5" gridSpan="3">
                  <a:txBody>
                    <a:bodyPr/>
                    <a:lstStyle/>
                    <a:p>
                      <a:pPr algn="ctr">
                        <a:lnSpc>
                          <a:spcPct val="107000"/>
                        </a:lnSpc>
                        <a:spcAft>
                          <a:spcPts val="0"/>
                        </a:spcAft>
                      </a:pPr>
                      <a:r>
                        <a:rPr lang="en-GB" sz="4400" b="1" cap="all" baseline="0" noProof="0" dirty="0">
                          <a:solidFill>
                            <a:srgbClr val="0F5494"/>
                          </a:solidFill>
                          <a:effectLst/>
                          <a:latin typeface="+mn-lt"/>
                          <a:ea typeface="Calibri" panose="020F0502020204030204" pitchFamily="34" charset="0"/>
                          <a:cs typeface="Times New Roman" panose="02020603050405020304" pitchFamily="18" charset="0"/>
                        </a:rPr>
                        <a:t>Threshold values </a:t>
                      </a:r>
                    </a:p>
                  </a:txBody>
                  <a:tcPr marL="68586" marR="68586" marT="0" marB="0" anchor="ctr"/>
                </a:tc>
                <a:tc rowSpan="5" h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5" h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787296"/>
                  </a:ext>
                </a:extLst>
              </a:tr>
              <a:tr h="697964">
                <a:tc vMerge="1">
                  <a:txBody>
                    <a:bodyPr/>
                    <a:lstStyle/>
                    <a:p>
                      <a:endParaRPr lang="fr-FR"/>
                    </a:p>
                  </a:txBody>
                  <a:tcPr/>
                </a:tc>
                <a:tc>
                  <a:txBody>
                    <a:bodyPr/>
                    <a:lstStyle/>
                    <a:p>
                      <a:pPr>
                        <a:lnSpc>
                          <a:spcPct val="107000"/>
                        </a:lnSpc>
                        <a:spcAft>
                          <a:spcPts val="0"/>
                        </a:spcAft>
                      </a:pPr>
                      <a:r>
                        <a:rPr lang="en-GB" sz="1400" b="1" noProof="0">
                          <a:solidFill>
                            <a:srgbClr val="0F5494"/>
                          </a:solidFill>
                          <a:effectLst/>
                          <a:latin typeface="+mn-lt"/>
                        </a:rPr>
                        <a:t>NPV Debt/EXPORT</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gridSpan="3"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71104974"/>
                  </a:ext>
                </a:extLst>
              </a:tr>
              <a:tr h="697964">
                <a:tc vMerge="1">
                  <a:txBody>
                    <a:bodyPr/>
                    <a:lstStyle/>
                    <a:p>
                      <a:endParaRPr lang="fr-FR"/>
                    </a:p>
                  </a:txBody>
                  <a:tcPr/>
                </a:tc>
                <a:tc>
                  <a:txBody>
                    <a:bodyPr/>
                    <a:lstStyle/>
                    <a:p>
                      <a:pPr>
                        <a:lnSpc>
                          <a:spcPct val="107000"/>
                        </a:lnSpc>
                        <a:spcAft>
                          <a:spcPts val="0"/>
                        </a:spcAft>
                      </a:pPr>
                      <a:r>
                        <a:rPr lang="en-GB" sz="1400" b="1" noProof="0">
                          <a:solidFill>
                            <a:srgbClr val="0F5494"/>
                          </a:solidFill>
                          <a:effectLst/>
                          <a:latin typeface="+mn-lt"/>
                        </a:rPr>
                        <a:t>NPV Debt/Revenue</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gridSpan="3"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2966036"/>
                  </a:ext>
                </a:extLst>
              </a:tr>
              <a:tr h="697964">
                <a:tc rowSpan="2">
                  <a:txBody>
                    <a:bodyPr/>
                    <a:lstStyle/>
                    <a:p>
                      <a:pPr>
                        <a:lnSpc>
                          <a:spcPct val="107000"/>
                        </a:lnSpc>
                        <a:spcAft>
                          <a:spcPts val="0"/>
                        </a:spcAft>
                      </a:pPr>
                      <a:r>
                        <a:rPr lang="en-GB" sz="1400" noProof="0">
                          <a:solidFill>
                            <a:schemeClr val="bg1"/>
                          </a:solidFill>
                          <a:effectLst/>
                          <a:latin typeface="+mn-lt"/>
                        </a:rPr>
                        <a:t>Liquidity Ratio</a:t>
                      </a:r>
                      <a:endParaRPr lang="en-GB" sz="1400" noProof="0">
                        <a:solidFill>
                          <a:schemeClr val="bg1"/>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0F5494"/>
                    </a:solidFill>
                  </a:tcPr>
                </a:tc>
                <a:tc>
                  <a:txBody>
                    <a:bodyPr/>
                    <a:lstStyle/>
                    <a:p>
                      <a:pPr>
                        <a:lnSpc>
                          <a:spcPct val="107000"/>
                        </a:lnSpc>
                        <a:spcAft>
                          <a:spcPts val="0"/>
                        </a:spcAft>
                      </a:pPr>
                      <a:r>
                        <a:rPr lang="en-GB" sz="1400" b="1" noProof="0">
                          <a:solidFill>
                            <a:srgbClr val="0F5494"/>
                          </a:solidFill>
                          <a:effectLst/>
                          <a:latin typeface="+mn-lt"/>
                        </a:rPr>
                        <a:t>Debt service/Exports</a:t>
                      </a:r>
                      <a:endParaRPr lang="en-GB" sz="1400" b="1" noProof="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gridSpan="3"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1807618"/>
                  </a:ext>
                </a:extLst>
              </a:tr>
              <a:tr h="697964">
                <a:tc vMerge="1">
                  <a:txBody>
                    <a:bodyPr/>
                    <a:lstStyle/>
                    <a:p>
                      <a:endParaRPr lang="fr-FR"/>
                    </a:p>
                  </a:txBody>
                  <a:tcPr/>
                </a:tc>
                <a:tc>
                  <a:txBody>
                    <a:bodyPr/>
                    <a:lstStyle/>
                    <a:p>
                      <a:pPr>
                        <a:lnSpc>
                          <a:spcPct val="107000"/>
                        </a:lnSpc>
                        <a:spcAft>
                          <a:spcPts val="0"/>
                        </a:spcAft>
                      </a:pPr>
                      <a:r>
                        <a:rPr lang="en-GB" sz="1400" b="1" noProof="0" dirty="0">
                          <a:solidFill>
                            <a:srgbClr val="0F5494"/>
                          </a:solidFill>
                          <a:effectLst/>
                          <a:latin typeface="+mn-lt"/>
                        </a:rPr>
                        <a:t>Debt service/revenue </a:t>
                      </a:r>
                      <a:endParaRPr lang="en-GB" sz="1400" b="1" noProof="0" dirty="0">
                        <a:solidFill>
                          <a:srgbClr val="0F5494"/>
                        </a:solidFill>
                        <a:effectLst/>
                        <a:latin typeface="+mn-lt"/>
                        <a:ea typeface="Calibri" panose="020F0502020204030204" pitchFamily="34" charset="0"/>
                        <a:cs typeface="Times New Roman" panose="02020603050405020304" pitchFamily="18" charset="0"/>
                      </a:endParaRPr>
                    </a:p>
                  </a:txBody>
                  <a:tcPr marL="68586" marR="68586" marT="0" marB="0" anchor="ctr">
                    <a:solidFill>
                      <a:srgbClr val="F5823C"/>
                    </a:solidFill>
                  </a:tcPr>
                </a:tc>
                <a:tc gridSpan="3"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vMerge="1">
                  <a:txBody>
                    <a:bodyPr/>
                    <a:lstStyle/>
                    <a:p>
                      <a:pPr algn="ctr">
                        <a:lnSpc>
                          <a:spcPct val="107000"/>
                        </a:lnSpc>
                        <a:spcAft>
                          <a:spcPts val="0"/>
                        </a:spcAft>
                      </a:pP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9962040"/>
                  </a:ext>
                </a:extLst>
              </a:tr>
            </a:tbl>
          </a:graphicData>
        </a:graphic>
      </p:graphicFrame>
    </p:spTree>
    <p:extLst>
      <p:ext uri="{BB962C8B-B14F-4D97-AF65-F5344CB8AC3E}">
        <p14:creationId xmlns:p14="http://schemas.microsoft.com/office/powerpoint/2010/main" val="3888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13</a:t>
            </a:fld>
            <a:endParaRPr lang="en-GB" sz="1050" dirty="0">
              <a:solidFill>
                <a:schemeClr val="bg1"/>
              </a:solidFill>
              <a:latin typeface="+mn-lt"/>
            </a:endParaRPr>
          </a:p>
        </p:txBody>
      </p:sp>
      <p:pic>
        <p:nvPicPr>
          <p:cNvPr id="6" name="Image 5">
            <a:extLst>
              <a:ext uri="{FF2B5EF4-FFF2-40B4-BE49-F238E27FC236}">
                <a16:creationId xmlns:a16="http://schemas.microsoft.com/office/drawing/2014/main" id="{8C96642F-1AF6-4121-9508-93803C39B7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15" r="3078"/>
          <a:stretch/>
        </p:blipFill>
        <p:spPr bwMode="auto">
          <a:xfrm>
            <a:off x="2339752" y="1305352"/>
            <a:ext cx="4392488" cy="5292000"/>
          </a:xfrm>
          <a:prstGeom prst="rect">
            <a:avLst/>
          </a:prstGeom>
          <a:noFill/>
          <a:ln>
            <a:noFill/>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571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14</a:t>
            </a:fld>
            <a:endParaRPr lang="en-GB" sz="1050" dirty="0">
              <a:solidFill>
                <a:schemeClr val="bg1"/>
              </a:solidFill>
              <a:latin typeface="+mn-lt"/>
            </a:endParaRPr>
          </a:p>
        </p:txBody>
      </p:sp>
      <p:pic>
        <p:nvPicPr>
          <p:cNvPr id="5" name="Espace réservé du contenu 1">
            <a:extLst>
              <a:ext uri="{FF2B5EF4-FFF2-40B4-BE49-F238E27FC236}">
                <a16:creationId xmlns:a16="http://schemas.microsoft.com/office/drawing/2014/main" id="{965CFAF6-6414-43BE-A179-6BF9967A56FB}"/>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13" r="3848"/>
          <a:stretch/>
        </p:blipFill>
        <p:spPr>
          <a:xfrm>
            <a:off x="2500492" y="1377352"/>
            <a:ext cx="4143016" cy="5220000"/>
          </a:xfrm>
          <a:ln>
            <a:solidFill>
              <a:schemeClr val="accent1"/>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66991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15</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What is debt sustainability?</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What is debt vulnerability? </a:t>
            </a:r>
          </a:p>
          <a:p>
            <a:pPr marL="457200" lvl="1" indent="-457200">
              <a:spcBef>
                <a:spcPts val="1200"/>
              </a:spcBef>
              <a:spcAft>
                <a:spcPts val="1200"/>
              </a:spcAft>
              <a:buClr>
                <a:srgbClr val="004494"/>
              </a:buClr>
              <a:buFont typeface="+mj-lt"/>
              <a:buAutoNum type="arabicPeriod"/>
              <a:defRPr/>
            </a:pPr>
            <a:r>
              <a:rPr lang="en-US" altLang="fr-FR" sz="2400" dirty="0"/>
              <a:t>The IMF/WB low-income countries DSF (2018)</a:t>
            </a:r>
          </a:p>
          <a:p>
            <a:pPr marL="457200" lvl="1" indent="-457200">
              <a:spcBef>
                <a:spcPts val="1200"/>
              </a:spcBef>
              <a:spcAft>
                <a:spcPts val="1200"/>
              </a:spcAft>
              <a:buClr>
                <a:srgbClr val="004494"/>
              </a:buClr>
              <a:buFont typeface="+mj-lt"/>
              <a:buAutoNum type="arabicPeriod"/>
              <a:defRPr/>
            </a:pPr>
            <a:r>
              <a:rPr lang="en-US" altLang="fr-FR" sz="2400" dirty="0"/>
              <a:t>Debt limit policy (DLP 2015)</a:t>
            </a:r>
          </a:p>
        </p:txBody>
      </p:sp>
    </p:spTree>
    <p:extLst>
      <p:ext uri="{BB962C8B-B14F-4D97-AF65-F5344CB8AC3E}">
        <p14:creationId xmlns:p14="http://schemas.microsoft.com/office/powerpoint/2010/main" val="1520851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GB" sz="2800" b="1" i="0" cap="all" dirty="0"/>
              <a:t>What is </a:t>
            </a:r>
            <a:r>
              <a:rPr lang="fr-FR" altLang="fr-FR" sz="2800" b="1" i="0" cap="all" dirty="0" err="1"/>
              <a:t>debt</a:t>
            </a:r>
            <a:r>
              <a:rPr lang="fr-FR" altLang="fr-FR" sz="2800" b="1" i="0" cap="all" dirty="0"/>
              <a:t> </a:t>
            </a:r>
            <a:r>
              <a:rPr lang="fr-FR" altLang="fr-FR" sz="2800" b="1" i="0" cap="all" dirty="0" err="1"/>
              <a:t>vulnerability</a:t>
            </a:r>
            <a:r>
              <a:rPr lang="fr-FR" altLang="fr-FR" sz="2800" b="1" i="0" cap="all" dirty="0"/>
              <a: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16</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184512"/>
            <a:ext cx="8694496" cy="1100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b="1" i="0" dirty="0">
                <a:sym typeface="Wingdings" panose="05000000000000000000" pitchFamily="2" charset="2"/>
              </a:rPr>
              <a:t>Vulnerability </a:t>
            </a:r>
          </a:p>
          <a:p>
            <a:pPr marL="536575" lvl="1" indent="-177800">
              <a:spcBef>
                <a:spcPts val="600"/>
              </a:spcBef>
              <a:spcAft>
                <a:spcPts val="600"/>
              </a:spcAft>
              <a:buClr>
                <a:srgbClr val="0F5494"/>
              </a:buClr>
              <a:buSzPct val="73000"/>
              <a:buFont typeface="Wingdings" panose="05000000000000000000" pitchFamily="2" charset="2"/>
              <a:buChar char="§"/>
              <a:defRPr/>
            </a:pPr>
            <a:r>
              <a:rPr lang="en-GB" dirty="0"/>
              <a:t>A risk that a country violates the solvency and liquidity conditions and enters a crisis.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3717032"/>
            <a:ext cx="8694496" cy="249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b="1" i="0" dirty="0">
                <a:sym typeface="Wingdings" panose="05000000000000000000" pitchFamily="2" charset="2"/>
              </a:rPr>
              <a:t>Importance of granularity </a:t>
            </a:r>
          </a:p>
          <a:p>
            <a:pPr marL="536575" lvl="1" indent="-177800">
              <a:spcBef>
                <a:spcPts val="600"/>
              </a:spcBef>
              <a:spcAft>
                <a:spcPts val="600"/>
              </a:spcAft>
              <a:buClr>
                <a:srgbClr val="0F5494"/>
              </a:buClr>
              <a:buSzPct val="73000"/>
              <a:buFont typeface="Wingdings" panose="05000000000000000000" pitchFamily="2" charset="2"/>
              <a:buChar char="§"/>
              <a:defRPr/>
            </a:pPr>
            <a:r>
              <a:rPr lang="en-GB" dirty="0"/>
              <a:t>Emphasis on the run-up to high debt and debt distress situations. </a:t>
            </a:r>
          </a:p>
          <a:p>
            <a:pPr marL="536575" lvl="1" indent="-177800">
              <a:spcBef>
                <a:spcPts val="600"/>
              </a:spcBef>
              <a:spcAft>
                <a:spcPts val="600"/>
              </a:spcAft>
              <a:buClr>
                <a:srgbClr val="0F5494"/>
              </a:buClr>
              <a:buSzPct val="73000"/>
              <a:buFont typeface="Wingdings" panose="05000000000000000000" pitchFamily="2" charset="2"/>
              <a:buChar char="§"/>
              <a:defRPr/>
            </a:pPr>
            <a:r>
              <a:rPr lang="en-GB" dirty="0"/>
              <a:t>Allows a more accurate assessing of risks. </a:t>
            </a:r>
          </a:p>
          <a:p>
            <a:pPr marL="536575" lvl="1" indent="-177800">
              <a:spcBef>
                <a:spcPts val="600"/>
              </a:spcBef>
              <a:spcAft>
                <a:spcPts val="600"/>
              </a:spcAft>
              <a:buClr>
                <a:srgbClr val="0F5494"/>
              </a:buClr>
              <a:buSzPct val="73000"/>
              <a:buFont typeface="Wingdings" panose="05000000000000000000" pitchFamily="2" charset="2"/>
              <a:buChar char="§"/>
              <a:defRPr/>
            </a:pPr>
            <a:r>
              <a:rPr lang="en-GB" dirty="0"/>
              <a:t>Early warning signals of increase in debt vulnerabilities </a:t>
            </a:r>
            <a:r>
              <a:rPr lang="en-GB" b="0" dirty="0"/>
              <a:t>(indicators in % of thresholds)</a:t>
            </a:r>
            <a:r>
              <a:rPr lang="en-GB" dirty="0"/>
              <a:t>. </a:t>
            </a:r>
          </a:p>
        </p:txBody>
      </p:sp>
    </p:spTree>
    <p:extLst>
      <p:ext uri="{BB962C8B-B14F-4D97-AF65-F5344CB8AC3E}">
        <p14:creationId xmlns:p14="http://schemas.microsoft.com/office/powerpoint/2010/main" val="3958507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17</a:t>
            </a:fld>
            <a:endParaRPr lang="en-GB" sz="1050" dirty="0">
              <a:solidFill>
                <a:schemeClr val="bg1"/>
              </a:solidFill>
              <a:latin typeface="+mn-lt"/>
            </a:endParaRPr>
          </a:p>
        </p:txBody>
      </p:sp>
      <p:pic>
        <p:nvPicPr>
          <p:cNvPr id="9" name="Espace réservé du contenu 6">
            <a:extLst>
              <a:ext uri="{FF2B5EF4-FFF2-40B4-BE49-F238E27FC236}">
                <a16:creationId xmlns:a16="http://schemas.microsoft.com/office/drawing/2014/main" id="{2A45BBB2-81AF-406B-955D-EEF64F56C189}"/>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563" t="6578" r="6692" b="2623"/>
          <a:stretch/>
        </p:blipFill>
        <p:spPr>
          <a:xfrm>
            <a:off x="1942434" y="1340768"/>
            <a:ext cx="5259132" cy="5184000"/>
          </a:xfrm>
          <a:ln>
            <a:solidFill>
              <a:srgbClr val="000000"/>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1526786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18</a:t>
            </a:fld>
            <a:endParaRPr lang="en-GB" sz="1050" dirty="0">
              <a:solidFill>
                <a:schemeClr val="bg1"/>
              </a:solidFill>
              <a:latin typeface="+mn-lt"/>
            </a:endParaRPr>
          </a:p>
        </p:txBody>
      </p:sp>
      <p:pic>
        <p:nvPicPr>
          <p:cNvPr id="7" name="Espace réservé du contenu 6">
            <a:extLst>
              <a:ext uri="{FF2B5EF4-FFF2-40B4-BE49-F238E27FC236}">
                <a16:creationId xmlns:a16="http://schemas.microsoft.com/office/drawing/2014/main" id="{950594C7-8C26-4374-9338-F128A62359A0}"/>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3095" t="1494" r="1178" b="4475"/>
          <a:stretch/>
        </p:blipFill>
        <p:spPr>
          <a:xfrm>
            <a:off x="161393" y="1629296"/>
            <a:ext cx="8821214" cy="4464000"/>
          </a:xfrm>
          <a:ln>
            <a:solidFill>
              <a:srgbClr val="000000"/>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254574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19</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004494"/>
              </a:buClr>
              <a:buFont typeface="+mj-lt"/>
              <a:buAutoNum type="arabicPeriod"/>
              <a:defRPr/>
            </a:pPr>
            <a:r>
              <a:rPr lang="en-US" altLang="fr-FR" sz="2400" dirty="0"/>
              <a:t>What is debt sustainability?</a:t>
            </a:r>
          </a:p>
          <a:p>
            <a:pPr marL="457200" lvl="1" indent="-457200">
              <a:spcBef>
                <a:spcPts val="1200"/>
              </a:spcBef>
              <a:spcAft>
                <a:spcPts val="1200"/>
              </a:spcAft>
              <a:buClr>
                <a:srgbClr val="004494"/>
              </a:buClr>
              <a:buFont typeface="+mj-lt"/>
              <a:buAutoNum type="arabicPeriod"/>
              <a:defRPr/>
            </a:pPr>
            <a:r>
              <a:rPr lang="en-US" altLang="fr-FR" sz="2400" dirty="0"/>
              <a:t>What is debt vulnerability? </a:t>
            </a:r>
          </a:p>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The IMF/WB low-income countries DSF (2018)</a:t>
            </a:r>
          </a:p>
          <a:p>
            <a:pPr marL="457200" lvl="1" indent="-457200">
              <a:spcBef>
                <a:spcPts val="1200"/>
              </a:spcBef>
              <a:spcAft>
                <a:spcPts val="1200"/>
              </a:spcAft>
              <a:buClr>
                <a:srgbClr val="004494"/>
              </a:buClr>
              <a:buFont typeface="+mj-lt"/>
              <a:buAutoNum type="arabicPeriod"/>
              <a:defRPr/>
            </a:pPr>
            <a:r>
              <a:rPr lang="en-US" altLang="fr-FR" sz="2400" dirty="0"/>
              <a:t>Debt limit policy (DLP 2015)</a:t>
            </a:r>
          </a:p>
        </p:txBody>
      </p:sp>
    </p:spTree>
    <p:extLst>
      <p:ext uri="{BB962C8B-B14F-4D97-AF65-F5344CB8AC3E}">
        <p14:creationId xmlns:p14="http://schemas.microsoft.com/office/powerpoint/2010/main" val="1855968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457200" lvl="1" indent="-457200">
              <a:spcBef>
                <a:spcPts val="1200"/>
              </a:spcBef>
              <a:spcAft>
                <a:spcPts val="1200"/>
              </a:spcAft>
              <a:buClr>
                <a:srgbClr val="C00000"/>
              </a:buClr>
              <a:buFont typeface="+mj-lt"/>
              <a:buAutoNum type="arabicPeriod"/>
              <a:defRPr/>
            </a:pPr>
            <a:r>
              <a:rPr lang="en-US" altLang="fr-FR" sz="2400" cap="all" dirty="0">
                <a:solidFill>
                  <a:srgbClr val="C00000"/>
                </a:solidFill>
              </a:rPr>
              <a:t>What is debt sustainability?</a:t>
            </a:r>
          </a:p>
          <a:p>
            <a:pPr marL="457200" lvl="1" indent="-457200">
              <a:spcBef>
                <a:spcPts val="1200"/>
              </a:spcBef>
              <a:spcAft>
                <a:spcPts val="1200"/>
              </a:spcAft>
              <a:buClr>
                <a:srgbClr val="004494"/>
              </a:buClr>
              <a:buFont typeface="+mj-lt"/>
              <a:buAutoNum type="arabicPeriod"/>
              <a:defRPr/>
            </a:pPr>
            <a:r>
              <a:rPr lang="en-US" altLang="fr-FR" sz="2400" dirty="0"/>
              <a:t>What is debt vulnerability? </a:t>
            </a:r>
          </a:p>
          <a:p>
            <a:pPr marL="457200" lvl="1" indent="-457200">
              <a:spcBef>
                <a:spcPts val="1200"/>
              </a:spcBef>
              <a:spcAft>
                <a:spcPts val="1200"/>
              </a:spcAft>
              <a:buClr>
                <a:srgbClr val="004494"/>
              </a:buClr>
              <a:buFont typeface="+mj-lt"/>
              <a:buAutoNum type="arabicPeriod"/>
              <a:defRPr/>
            </a:pPr>
            <a:r>
              <a:rPr lang="en-US" altLang="fr-FR" sz="2400" dirty="0"/>
              <a:t>The IMF/WB low-income countries DSF (2018)</a:t>
            </a:r>
          </a:p>
          <a:p>
            <a:pPr marL="457200" lvl="1" indent="-457200">
              <a:spcBef>
                <a:spcPts val="1200"/>
              </a:spcBef>
              <a:spcAft>
                <a:spcPts val="1200"/>
              </a:spcAft>
              <a:buClr>
                <a:srgbClr val="004494"/>
              </a:buClr>
              <a:buFont typeface="+mj-lt"/>
              <a:buAutoNum type="arabicPeriod"/>
              <a:defRPr/>
            </a:pPr>
            <a:r>
              <a:rPr lang="en-US" altLang="fr-FR" sz="2400" dirty="0"/>
              <a:t>Debt limit policy (DLP 2015)</a:t>
            </a:r>
          </a:p>
        </p:txBody>
      </p:sp>
    </p:spTree>
    <p:extLst>
      <p:ext uri="{BB962C8B-B14F-4D97-AF65-F5344CB8AC3E}">
        <p14:creationId xmlns:p14="http://schemas.microsoft.com/office/powerpoint/2010/main" val="41897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20</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564904"/>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1200"/>
              </a:spcBef>
              <a:spcAft>
                <a:spcPts val="1200"/>
              </a:spcAft>
              <a:buClr>
                <a:srgbClr val="0F5494"/>
              </a:buClr>
              <a:buFont typeface="Wingdings" panose="05000000000000000000" pitchFamily="2" charset="2"/>
              <a:buChar char="q"/>
              <a:defRPr/>
            </a:pPr>
            <a:r>
              <a:rPr lang="en-US" altLang="fr-FR" sz="2400" dirty="0"/>
              <a:t>The IMF/WB low-income countries DSF (2018).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Present value of debt.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Grant element and </a:t>
            </a:r>
            <a:r>
              <a:rPr lang="en-US" altLang="fr-FR" sz="2400" b="0" dirty="0" err="1"/>
              <a:t>concessionality</a:t>
            </a:r>
            <a:r>
              <a:rPr lang="en-US" altLang="fr-FR" sz="2400" b="0" dirty="0"/>
              <a:t> of a loan.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Presentation of the Debt Sustainability Framework. </a:t>
            </a:r>
          </a:p>
        </p:txBody>
      </p:sp>
    </p:spTree>
    <p:extLst>
      <p:ext uri="{BB962C8B-B14F-4D97-AF65-F5344CB8AC3E}">
        <p14:creationId xmlns:p14="http://schemas.microsoft.com/office/powerpoint/2010/main" val="3926189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Present value of debt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21</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37963"/>
            <a:ext cx="8694496"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sz="2000" b="1" i="0" cap="all" dirty="0">
                <a:sym typeface="Wingdings" panose="05000000000000000000" pitchFamily="2" charset="2"/>
              </a:rPr>
              <a:t>Question</a:t>
            </a:r>
            <a:r>
              <a:rPr lang="en-GB" altLang="fr-FR" sz="2000" b="1" i="0" dirty="0">
                <a:sym typeface="Wingdings" panose="05000000000000000000" pitchFamily="2" charset="2"/>
              </a:rPr>
              <a:t>: Would you agree if I borrow € 1000 from you today and give you back € 1000 one year later? </a:t>
            </a:r>
            <a:endParaRPr lang="en-GB" altLang="fr-FR" sz="2000" b="1" i="0" dirty="0"/>
          </a:p>
        </p:txBody>
      </p:sp>
      <p:grpSp>
        <p:nvGrpSpPr>
          <p:cNvPr id="4" name="Groupe 3">
            <a:extLst>
              <a:ext uri="{FF2B5EF4-FFF2-40B4-BE49-F238E27FC236}">
                <a16:creationId xmlns:a16="http://schemas.microsoft.com/office/drawing/2014/main" id="{166D38A9-DE8A-4B24-959A-7791E642A0B9}"/>
              </a:ext>
            </a:extLst>
          </p:cNvPr>
          <p:cNvGrpSpPr/>
          <p:nvPr/>
        </p:nvGrpSpPr>
        <p:grpSpPr>
          <a:xfrm>
            <a:off x="989451" y="3185038"/>
            <a:ext cx="7165098" cy="1579015"/>
            <a:chOff x="989451" y="3185038"/>
            <a:chExt cx="7165098" cy="1579015"/>
          </a:xfrm>
        </p:grpSpPr>
        <p:grpSp>
          <p:nvGrpSpPr>
            <p:cNvPr id="3" name="Groupe 2">
              <a:extLst>
                <a:ext uri="{FF2B5EF4-FFF2-40B4-BE49-F238E27FC236}">
                  <a16:creationId xmlns:a16="http://schemas.microsoft.com/office/drawing/2014/main" id="{EE6A9153-2773-4097-B50E-5511FAEA127A}"/>
                </a:ext>
              </a:extLst>
            </p:cNvPr>
            <p:cNvGrpSpPr/>
            <p:nvPr/>
          </p:nvGrpSpPr>
          <p:grpSpPr>
            <a:xfrm>
              <a:off x="989451" y="3185038"/>
              <a:ext cx="7165098" cy="830997"/>
              <a:chOff x="691712" y="3185038"/>
              <a:chExt cx="7165098" cy="830997"/>
            </a:xfrm>
          </p:grpSpPr>
          <p:sp>
            <p:nvSpPr>
              <p:cNvPr id="13" name="ZoneTexte 6">
                <a:extLst>
                  <a:ext uri="{FF2B5EF4-FFF2-40B4-BE49-F238E27FC236}">
                    <a16:creationId xmlns:a16="http://schemas.microsoft.com/office/drawing/2014/main" id="{98ABB738-3CDB-497A-AA58-2D1C53D142DC}"/>
                  </a:ext>
                </a:extLst>
              </p:cNvPr>
              <p:cNvSpPr txBox="1">
                <a:spLocks noChangeArrowheads="1"/>
              </p:cNvSpPr>
              <p:nvPr/>
            </p:nvSpPr>
            <p:spPr bwMode="auto">
              <a:xfrm>
                <a:off x="3792599" y="3185038"/>
                <a:ext cx="957708" cy="830997"/>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4800" b="1" i="0" dirty="0">
                    <a:latin typeface="+mn-lt"/>
                  </a:rPr>
                  <a:t>=</a:t>
                </a:r>
              </a:p>
            </p:txBody>
          </p:sp>
          <p:sp>
            <p:nvSpPr>
              <p:cNvPr id="14" name="ZoneTexte 11">
                <a:extLst>
                  <a:ext uri="{FF2B5EF4-FFF2-40B4-BE49-F238E27FC236}">
                    <a16:creationId xmlns:a16="http://schemas.microsoft.com/office/drawing/2014/main" id="{43FC7C4C-5FF5-45E4-A6FF-F81F37998003}"/>
                  </a:ext>
                </a:extLst>
              </p:cNvPr>
              <p:cNvSpPr txBox="1">
                <a:spLocks noChangeArrowheads="1"/>
              </p:cNvSpPr>
              <p:nvPr/>
            </p:nvSpPr>
            <p:spPr bwMode="auto">
              <a:xfrm>
                <a:off x="691712" y="3231204"/>
                <a:ext cx="2492722" cy="738664"/>
              </a:xfrm>
              <a:prstGeom prst="rect">
                <a:avLst/>
              </a:prstGeom>
              <a:solidFill>
                <a:srgbClr val="0F5494"/>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ClrTx/>
                  <a:buFontTx/>
                  <a:buNone/>
                </a:pPr>
                <a:r>
                  <a:rPr lang="en-GB" altLang="fr-FR" sz="1600" b="1" i="0" dirty="0">
                    <a:solidFill>
                      <a:schemeClr val="bg1"/>
                    </a:solidFill>
                    <a:latin typeface="+mn-lt"/>
                    <a:sym typeface="Wingdings" panose="05000000000000000000" pitchFamily="2" charset="2"/>
                  </a:rPr>
                  <a:t>€ 1000</a:t>
                </a:r>
              </a:p>
              <a:p>
                <a:pPr algn="ctr">
                  <a:spcBef>
                    <a:spcPts val="600"/>
                  </a:spcBef>
                  <a:spcAft>
                    <a:spcPts val="600"/>
                  </a:spcAft>
                  <a:buClrTx/>
                  <a:buFontTx/>
                  <a:buNone/>
                </a:pPr>
                <a:r>
                  <a:rPr lang="en-GB" altLang="fr-FR" sz="1600" b="1" i="0" dirty="0">
                    <a:solidFill>
                      <a:schemeClr val="bg1"/>
                    </a:solidFill>
                    <a:latin typeface="+mn-lt"/>
                    <a:sym typeface="Wingdings" panose="05000000000000000000" pitchFamily="2" charset="2"/>
                  </a:rPr>
                  <a:t>January 2019</a:t>
                </a:r>
                <a:endParaRPr lang="en-GB" altLang="fr-FR" sz="1600" b="1" i="0" dirty="0">
                  <a:solidFill>
                    <a:schemeClr val="bg1"/>
                  </a:solidFill>
                  <a:latin typeface="+mn-lt"/>
                </a:endParaRPr>
              </a:p>
            </p:txBody>
          </p:sp>
          <p:sp>
            <p:nvSpPr>
              <p:cNvPr id="15" name="ZoneTexte 11">
                <a:extLst>
                  <a:ext uri="{FF2B5EF4-FFF2-40B4-BE49-F238E27FC236}">
                    <a16:creationId xmlns:a16="http://schemas.microsoft.com/office/drawing/2014/main" id="{39B999A8-237E-4F01-9160-EAF67B7384BA}"/>
                  </a:ext>
                </a:extLst>
              </p:cNvPr>
              <p:cNvSpPr txBox="1">
                <a:spLocks noChangeArrowheads="1"/>
              </p:cNvSpPr>
              <p:nvPr/>
            </p:nvSpPr>
            <p:spPr bwMode="auto">
              <a:xfrm>
                <a:off x="5364088" y="3231204"/>
                <a:ext cx="2492722" cy="738664"/>
              </a:xfrm>
              <a:prstGeom prst="rect">
                <a:avLst/>
              </a:prstGeom>
              <a:solidFill>
                <a:srgbClr val="0F5494"/>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ClrTx/>
                  <a:buFontTx/>
                  <a:buNone/>
                </a:pPr>
                <a:r>
                  <a:rPr lang="en-GB" altLang="fr-FR" sz="1600" b="1" i="0" dirty="0">
                    <a:solidFill>
                      <a:schemeClr val="bg1"/>
                    </a:solidFill>
                    <a:latin typeface="+mn-lt"/>
                    <a:sym typeface="Wingdings" panose="05000000000000000000" pitchFamily="2" charset="2"/>
                  </a:rPr>
                  <a:t>€ 1000</a:t>
                </a:r>
              </a:p>
              <a:p>
                <a:pPr algn="ctr">
                  <a:spcBef>
                    <a:spcPts val="600"/>
                  </a:spcBef>
                  <a:spcAft>
                    <a:spcPts val="600"/>
                  </a:spcAft>
                  <a:buClrTx/>
                  <a:buFontTx/>
                  <a:buNone/>
                </a:pPr>
                <a:r>
                  <a:rPr lang="en-GB" altLang="fr-FR" sz="1600" b="1" i="0" dirty="0">
                    <a:solidFill>
                      <a:schemeClr val="bg1"/>
                    </a:solidFill>
                    <a:latin typeface="+mn-lt"/>
                    <a:sym typeface="Wingdings" panose="05000000000000000000" pitchFamily="2" charset="2"/>
                  </a:rPr>
                  <a:t>January 2020</a:t>
                </a:r>
                <a:endParaRPr lang="en-GB" altLang="fr-FR" sz="1600" b="1" i="0" dirty="0">
                  <a:solidFill>
                    <a:schemeClr val="bg1"/>
                  </a:solidFill>
                  <a:latin typeface="+mn-lt"/>
                </a:endParaRPr>
              </a:p>
            </p:txBody>
          </p:sp>
        </p:grpSp>
        <p:sp>
          <p:nvSpPr>
            <p:cNvPr id="16" name="ZoneTexte 6">
              <a:extLst>
                <a:ext uri="{FF2B5EF4-FFF2-40B4-BE49-F238E27FC236}">
                  <a16:creationId xmlns:a16="http://schemas.microsoft.com/office/drawing/2014/main" id="{2B3C4CEB-FE6E-4227-B911-6BBC4874D3DB}"/>
                </a:ext>
              </a:extLst>
            </p:cNvPr>
            <p:cNvSpPr txBox="1">
              <a:spLocks noChangeArrowheads="1"/>
            </p:cNvSpPr>
            <p:nvPr/>
          </p:nvSpPr>
          <p:spPr bwMode="auto">
            <a:xfrm>
              <a:off x="4093146" y="3933056"/>
              <a:ext cx="957708" cy="830997"/>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4800" b="1" i="0" dirty="0">
                  <a:latin typeface="+mn-lt"/>
                </a:rPr>
                <a:t>?</a:t>
              </a:r>
            </a:p>
          </p:txBody>
        </p:sp>
      </p:grpSp>
      <p:sp>
        <p:nvSpPr>
          <p:cNvPr id="17" name="Rectangle 3">
            <a:extLst>
              <a:ext uri="{FF2B5EF4-FFF2-40B4-BE49-F238E27FC236}">
                <a16:creationId xmlns:a16="http://schemas.microsoft.com/office/drawing/2014/main" id="{815E4B43-5AAC-4BF8-A658-F734B7391310}"/>
              </a:ext>
            </a:extLst>
          </p:cNvPr>
          <p:cNvSpPr txBox="1">
            <a:spLocks noChangeArrowheads="1"/>
          </p:cNvSpPr>
          <p:nvPr/>
        </p:nvSpPr>
        <p:spPr bwMode="auto">
          <a:xfrm>
            <a:off x="224752" y="5013176"/>
            <a:ext cx="8694496"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sz="2000" b="1" i="0" cap="all" dirty="0">
                <a:sym typeface="Wingdings" panose="05000000000000000000" pitchFamily="2" charset="2"/>
              </a:rPr>
              <a:t>Answer</a:t>
            </a:r>
            <a:r>
              <a:rPr lang="en-GB" altLang="fr-FR" sz="2000" b="1" i="0" dirty="0">
                <a:sym typeface="Wingdings" panose="05000000000000000000" pitchFamily="2" charset="2"/>
              </a:rPr>
              <a:t>: Probably not. Because you could have invested these € 1000 and earn interest on your investment.</a:t>
            </a:r>
            <a:endParaRPr lang="en-GB" altLang="fr-FR" sz="2000" b="1" i="0" dirty="0"/>
          </a:p>
        </p:txBody>
      </p:sp>
    </p:spTree>
    <p:extLst>
      <p:ext uri="{BB962C8B-B14F-4D97-AF65-F5344CB8AC3E}">
        <p14:creationId xmlns:p14="http://schemas.microsoft.com/office/powerpoint/2010/main" val="422828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Present value of debt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22</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37963"/>
            <a:ext cx="8694496" cy="11910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altLang="fr-FR" sz="2000" b="1" i="0" dirty="0">
                <a:sym typeface="Wingdings" panose="05000000000000000000" pitchFamily="2" charset="2"/>
              </a:rPr>
              <a:t>Present value of a given amount in future years = The amount DISCOUNTED to calculate its equivalent current values. </a:t>
            </a:r>
            <a:endParaRPr lang="en-US" altLang="fr-FR" sz="2000" b="1" i="0" dirty="0"/>
          </a:p>
        </p:txBody>
      </p:sp>
      <p:graphicFrame>
        <p:nvGraphicFramePr>
          <p:cNvPr id="18" name="Tableau 17">
            <a:extLst>
              <a:ext uri="{FF2B5EF4-FFF2-40B4-BE49-F238E27FC236}">
                <a16:creationId xmlns:a16="http://schemas.microsoft.com/office/drawing/2014/main" id="{248B37F8-2893-4A57-9D1B-409E1B6185BF}"/>
              </a:ext>
            </a:extLst>
          </p:cNvPr>
          <p:cNvGraphicFramePr>
            <a:graphicFrameLocks noGrp="1"/>
          </p:cNvGraphicFramePr>
          <p:nvPr/>
        </p:nvGraphicFramePr>
        <p:xfrm>
          <a:off x="575556" y="3461812"/>
          <a:ext cx="7992889" cy="2775500"/>
        </p:xfrm>
        <a:graphic>
          <a:graphicData uri="http://schemas.openxmlformats.org/drawingml/2006/table">
            <a:tbl>
              <a:tblPr firstRow="1" firstCol="1" bandRow="1">
                <a:tableStyleId>{5C22544A-7EE6-4342-B048-85BDC9FD1C3A}</a:tableStyleId>
              </a:tblPr>
              <a:tblGrid>
                <a:gridCol w="1201996">
                  <a:extLst>
                    <a:ext uri="{9D8B030D-6E8A-4147-A177-3AD203B41FA5}">
                      <a16:colId xmlns:a16="http://schemas.microsoft.com/office/drawing/2014/main" val="3066478549"/>
                    </a:ext>
                  </a:extLst>
                </a:gridCol>
                <a:gridCol w="2652387">
                  <a:extLst>
                    <a:ext uri="{9D8B030D-6E8A-4147-A177-3AD203B41FA5}">
                      <a16:colId xmlns:a16="http://schemas.microsoft.com/office/drawing/2014/main" val="2098037095"/>
                    </a:ext>
                  </a:extLst>
                </a:gridCol>
                <a:gridCol w="4138506">
                  <a:extLst>
                    <a:ext uri="{9D8B030D-6E8A-4147-A177-3AD203B41FA5}">
                      <a16:colId xmlns:a16="http://schemas.microsoft.com/office/drawing/2014/main" val="1835948648"/>
                    </a:ext>
                  </a:extLst>
                </a:gridCol>
              </a:tblGrid>
              <a:tr h="555100">
                <a:tc>
                  <a:txBody>
                    <a:bodyPr/>
                    <a:lstStyle/>
                    <a:p>
                      <a:pPr algn="ctr">
                        <a:lnSpc>
                          <a:spcPct val="107000"/>
                        </a:lnSpc>
                        <a:spcAft>
                          <a:spcPts val="0"/>
                        </a:spcAft>
                      </a:pPr>
                      <a:r>
                        <a:rPr lang="en-US" sz="1800" dirty="0">
                          <a:effectLst/>
                          <a:latin typeface="+mn-lt"/>
                        </a:rPr>
                        <a:t>Year</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dirty="0">
                          <a:effectLst/>
                          <a:latin typeface="+mn-lt"/>
                        </a:rPr>
                        <a:t>Nominal value</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dirty="0">
                          <a:effectLst/>
                          <a:latin typeface="+mn-lt"/>
                        </a:rPr>
                        <a:t>Present value</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extLst>
                  <a:ext uri="{0D108BD9-81ED-4DB2-BD59-A6C34878D82A}">
                    <a16:rowId xmlns:a16="http://schemas.microsoft.com/office/drawing/2014/main" val="4140457753"/>
                  </a:ext>
                </a:extLst>
              </a:tr>
              <a:tr h="555100">
                <a:tc>
                  <a:txBody>
                    <a:bodyPr/>
                    <a:lstStyle/>
                    <a:p>
                      <a:pPr algn="ctr">
                        <a:lnSpc>
                          <a:spcPct val="107000"/>
                        </a:lnSpc>
                        <a:spcAft>
                          <a:spcPts val="0"/>
                        </a:spcAft>
                      </a:pPr>
                      <a:r>
                        <a:rPr lang="en-US" sz="1800" dirty="0">
                          <a:effectLst/>
                          <a:latin typeface="+mn-lt"/>
                        </a:rPr>
                        <a:t>2019</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b="1" dirty="0">
                          <a:solidFill>
                            <a:srgbClr val="0F5494"/>
                          </a:solidFill>
                          <a:effectLst/>
                          <a:latin typeface="+mn-lt"/>
                        </a:rPr>
                        <a:t>€ 1000</a:t>
                      </a:r>
                      <a:endParaRPr lang="fr-FR" sz="1800" b="1" dirty="0">
                        <a:solidFill>
                          <a:srgbClr val="0F5494"/>
                        </a:solidFill>
                        <a:effectLst/>
                        <a:latin typeface="+mn-lt"/>
                      </a:endParaRPr>
                    </a:p>
                  </a:txBody>
                  <a:tcPr marL="68572" marR="68572"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800" b="1" dirty="0">
                          <a:solidFill>
                            <a:srgbClr val="0F5494"/>
                          </a:solidFill>
                          <a:effectLst/>
                          <a:latin typeface="+mn-lt"/>
                        </a:rPr>
                        <a:t>€ 1000</a:t>
                      </a:r>
                      <a:endParaRPr lang="fr-FR" sz="1800" b="1" dirty="0">
                        <a:solidFill>
                          <a:srgbClr val="0F5494"/>
                        </a:solidFill>
                        <a:effectLst/>
                        <a:latin typeface="+mn-lt"/>
                      </a:endParaRPr>
                    </a:p>
                  </a:txBody>
                  <a:tcPr marL="68572" marR="68572"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1723270"/>
                  </a:ext>
                </a:extLst>
              </a:tr>
              <a:tr h="555100">
                <a:tc>
                  <a:txBody>
                    <a:bodyPr/>
                    <a:lstStyle/>
                    <a:p>
                      <a:pPr algn="ctr">
                        <a:lnSpc>
                          <a:spcPct val="107000"/>
                        </a:lnSpc>
                        <a:spcAft>
                          <a:spcPts val="0"/>
                        </a:spcAft>
                      </a:pPr>
                      <a:r>
                        <a:rPr lang="en-US" sz="1800" dirty="0">
                          <a:effectLst/>
                          <a:latin typeface="+mn-lt"/>
                        </a:rPr>
                        <a:t>2020</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b="1" dirty="0">
                          <a:solidFill>
                            <a:srgbClr val="0F5494"/>
                          </a:solidFill>
                          <a:effectLst/>
                          <a:latin typeface="+mn-lt"/>
                        </a:rPr>
                        <a:t>€ 1000</a:t>
                      </a:r>
                      <a:endParaRPr lang="fr-FR" sz="1800" b="1" dirty="0">
                        <a:solidFill>
                          <a:srgbClr val="0F5494"/>
                        </a:solidFill>
                        <a:effectLst/>
                        <a:latin typeface="+mn-lt"/>
                      </a:endParaRPr>
                    </a:p>
                  </a:txBody>
                  <a:tcPr marL="68572" marR="6857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800" b="1" dirty="0">
                          <a:solidFill>
                            <a:srgbClr val="0F5494"/>
                          </a:solidFill>
                          <a:effectLst/>
                          <a:latin typeface="+mn-lt"/>
                        </a:rPr>
                        <a:t>€ 1000 / (1+10%) = 909,1</a:t>
                      </a:r>
                      <a:endParaRPr lang="fr-FR" sz="1800" b="1" dirty="0">
                        <a:solidFill>
                          <a:srgbClr val="0F5494"/>
                        </a:solidFill>
                        <a:effectLst/>
                        <a:latin typeface="+mn-lt"/>
                      </a:endParaRPr>
                    </a:p>
                  </a:txBody>
                  <a:tcPr marL="68572" marR="6857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079466233"/>
                  </a:ext>
                </a:extLst>
              </a:tr>
              <a:tr h="555100">
                <a:tc>
                  <a:txBody>
                    <a:bodyPr/>
                    <a:lstStyle/>
                    <a:p>
                      <a:pPr algn="ctr">
                        <a:lnSpc>
                          <a:spcPct val="107000"/>
                        </a:lnSpc>
                        <a:spcAft>
                          <a:spcPts val="0"/>
                        </a:spcAft>
                      </a:pPr>
                      <a:r>
                        <a:rPr lang="en-US" sz="1800" dirty="0">
                          <a:effectLst/>
                          <a:latin typeface="+mn-lt"/>
                        </a:rPr>
                        <a:t>2021</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b="1" dirty="0">
                          <a:solidFill>
                            <a:srgbClr val="0F5494"/>
                          </a:solidFill>
                          <a:effectLst/>
                          <a:latin typeface="+mn-lt"/>
                        </a:rPr>
                        <a:t>€ 1000</a:t>
                      </a:r>
                      <a:endParaRPr lang="fr-FR" sz="1800" b="1" dirty="0">
                        <a:solidFill>
                          <a:srgbClr val="0F5494"/>
                        </a:solidFill>
                        <a:effectLst/>
                        <a:latin typeface="+mn-lt"/>
                      </a:endParaRPr>
                    </a:p>
                  </a:txBody>
                  <a:tcPr marL="68572" marR="6857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800" b="1" dirty="0">
                          <a:solidFill>
                            <a:srgbClr val="0F5494"/>
                          </a:solidFill>
                          <a:effectLst/>
                          <a:latin typeface="+mn-lt"/>
                        </a:rPr>
                        <a:t>€ 1000 / (1+10%)</a:t>
                      </a:r>
                      <a:r>
                        <a:rPr lang="en-US" sz="1800" b="1" baseline="30000" dirty="0">
                          <a:solidFill>
                            <a:srgbClr val="0F5494"/>
                          </a:solidFill>
                          <a:effectLst/>
                          <a:latin typeface="+mn-lt"/>
                        </a:rPr>
                        <a:t>2</a:t>
                      </a:r>
                      <a:r>
                        <a:rPr lang="en-US" sz="1800" b="1" dirty="0">
                          <a:solidFill>
                            <a:srgbClr val="0F5494"/>
                          </a:solidFill>
                          <a:effectLst/>
                          <a:latin typeface="+mn-lt"/>
                        </a:rPr>
                        <a:t> = 826,4</a:t>
                      </a:r>
                      <a:endParaRPr lang="fr-FR" sz="1800" b="1" dirty="0">
                        <a:solidFill>
                          <a:srgbClr val="0F5494"/>
                        </a:solidFill>
                        <a:effectLst/>
                        <a:latin typeface="+mn-lt"/>
                      </a:endParaRPr>
                    </a:p>
                  </a:txBody>
                  <a:tcPr marL="68572" marR="6857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45892253"/>
                  </a:ext>
                </a:extLst>
              </a:tr>
              <a:tr h="555100">
                <a:tc>
                  <a:txBody>
                    <a:bodyPr/>
                    <a:lstStyle/>
                    <a:p>
                      <a:pPr algn="ctr">
                        <a:lnSpc>
                          <a:spcPct val="107000"/>
                        </a:lnSpc>
                        <a:spcAft>
                          <a:spcPts val="0"/>
                        </a:spcAft>
                      </a:pPr>
                      <a:r>
                        <a:rPr lang="en-US" sz="1800" dirty="0">
                          <a:effectLst/>
                          <a:latin typeface="+mn-lt"/>
                        </a:rPr>
                        <a:t>.</a:t>
                      </a:r>
                      <a:endParaRPr lang="fr-FR" sz="1800" dirty="0">
                        <a:effectLst/>
                        <a:latin typeface="+mn-lt"/>
                        <a:ea typeface="Calibri" panose="020F0502020204030204" pitchFamily="34" charset="0"/>
                        <a:cs typeface="Times New Roman" panose="02020603050405020304" pitchFamily="18" charset="0"/>
                      </a:endParaRPr>
                    </a:p>
                  </a:txBody>
                  <a:tcPr marL="68572" marR="68572" marT="0" marB="0" anchor="ctr">
                    <a:solidFill>
                      <a:srgbClr val="0F5494"/>
                    </a:solidFill>
                  </a:tcPr>
                </a:tc>
                <a:tc>
                  <a:txBody>
                    <a:bodyPr/>
                    <a:lstStyle/>
                    <a:p>
                      <a:pPr algn="ctr">
                        <a:lnSpc>
                          <a:spcPct val="107000"/>
                        </a:lnSpc>
                        <a:spcAft>
                          <a:spcPts val="0"/>
                        </a:spcAft>
                      </a:pPr>
                      <a:r>
                        <a:rPr lang="en-US" sz="1800" b="1" dirty="0">
                          <a:solidFill>
                            <a:srgbClr val="0F5494"/>
                          </a:solidFill>
                          <a:effectLst/>
                          <a:latin typeface="+mn-lt"/>
                        </a:rPr>
                        <a:t>.</a:t>
                      </a:r>
                      <a:endParaRPr lang="fr-FR" sz="1800" b="1" dirty="0">
                        <a:solidFill>
                          <a:srgbClr val="0F5494"/>
                        </a:solidFill>
                        <a:effectLst/>
                        <a:latin typeface="+mn-lt"/>
                      </a:endParaRPr>
                    </a:p>
                  </a:txBody>
                  <a:tcPr marL="68572" marR="68572"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en-US" sz="1800" b="1" dirty="0">
                          <a:solidFill>
                            <a:srgbClr val="0F5494"/>
                          </a:solidFill>
                          <a:effectLst/>
                          <a:latin typeface="+mn-lt"/>
                        </a:rPr>
                        <a:t>.</a:t>
                      </a:r>
                      <a:endParaRPr lang="fr-FR" sz="1800" b="1" dirty="0">
                        <a:solidFill>
                          <a:srgbClr val="0F5494"/>
                        </a:solidFill>
                        <a:effectLst/>
                        <a:latin typeface="+mn-lt"/>
                      </a:endParaRPr>
                    </a:p>
                  </a:txBody>
                  <a:tcPr marL="68572" marR="68572"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752130050"/>
                  </a:ext>
                </a:extLst>
              </a:tr>
            </a:tbl>
          </a:graphicData>
        </a:graphic>
      </p:graphicFrame>
    </p:spTree>
    <p:extLst>
      <p:ext uri="{BB962C8B-B14F-4D97-AF65-F5344CB8AC3E}">
        <p14:creationId xmlns:p14="http://schemas.microsoft.com/office/powerpoint/2010/main" val="57113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Present value of debt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23</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381979"/>
            <a:ext cx="8694496"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altLang="fr-FR" sz="2000" b="1" i="0" dirty="0">
                <a:sym typeface="Wingdings" panose="05000000000000000000" pitchFamily="2" charset="2"/>
              </a:rPr>
              <a:t>Present value of debt service = Sum of all future debt service payments = What you have to pay on a loan. </a:t>
            </a:r>
            <a:endParaRPr lang="en-US" altLang="fr-FR" sz="2000" b="1" i="0" dirty="0"/>
          </a:p>
        </p:txBody>
      </p:sp>
      <p:sp>
        <p:nvSpPr>
          <p:cNvPr id="19" name="Rectangle 3">
            <a:extLst>
              <a:ext uri="{FF2B5EF4-FFF2-40B4-BE49-F238E27FC236}">
                <a16:creationId xmlns:a16="http://schemas.microsoft.com/office/drawing/2014/main" id="{FD632BA6-D420-4B1C-80A0-99B7A50459C5}"/>
              </a:ext>
            </a:extLst>
          </p:cNvPr>
          <p:cNvSpPr txBox="1">
            <a:spLocks noChangeArrowheads="1"/>
          </p:cNvSpPr>
          <p:nvPr/>
        </p:nvSpPr>
        <p:spPr bwMode="auto">
          <a:xfrm>
            <a:off x="224752" y="5262299"/>
            <a:ext cx="8694496" cy="83099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altLang="fr-FR" sz="1600" b="1" i="0" dirty="0">
                <a:sym typeface="Wingdings" panose="05000000000000000000" pitchFamily="2" charset="2"/>
              </a:rPr>
              <a:t>DS : Debt Service payments = Principal payments + Interest payments. </a:t>
            </a:r>
          </a:p>
          <a:p>
            <a:pPr>
              <a:spcBef>
                <a:spcPts val="600"/>
              </a:spcBef>
              <a:spcAft>
                <a:spcPts val="600"/>
              </a:spcAft>
              <a:buClr>
                <a:srgbClr val="0F5494"/>
              </a:buClr>
              <a:buFont typeface="Wingdings" panose="05000000000000000000" pitchFamily="2" charset="2"/>
              <a:buChar char="q"/>
              <a:defRPr/>
            </a:pPr>
            <a:r>
              <a:rPr lang="en-US" altLang="fr-FR" sz="1600" b="1" i="0" dirty="0">
                <a:sym typeface="Wingdings" panose="05000000000000000000" pitchFamily="2" charset="2"/>
              </a:rPr>
              <a:t>β</a:t>
            </a:r>
            <a:r>
              <a:rPr lang="fr-BE" altLang="fr-FR" sz="1600" b="1" i="0" dirty="0">
                <a:sym typeface="Wingdings" panose="05000000000000000000" pitchFamily="2" charset="2"/>
              </a:rPr>
              <a:t> : Discount Rate. </a:t>
            </a:r>
            <a:endParaRPr lang="en-US" altLang="fr-FR" sz="1600" b="1" i="0" dirty="0"/>
          </a:p>
        </p:txBody>
      </p:sp>
      <p:sp>
        <p:nvSpPr>
          <p:cNvPr id="21" name="Espace réservé du contenu 2">
            <a:extLst>
              <a:ext uri="{FF2B5EF4-FFF2-40B4-BE49-F238E27FC236}">
                <a16:creationId xmlns:a16="http://schemas.microsoft.com/office/drawing/2014/main" id="{7FFD87A3-6F70-425F-B90C-497C5D97F1C0}"/>
              </a:ext>
            </a:extLst>
          </p:cNvPr>
          <p:cNvSpPr>
            <a:spLocks noGrp="1" noRot="1" noChangeAspect="1" noMove="1" noResize="1" noEditPoints="1" noAdjustHandles="1" noChangeArrowheads="1" noChangeShapeType="1" noTextEdit="1"/>
          </p:cNvSpPr>
          <p:nvPr>
            <p:ph idx="1"/>
          </p:nvPr>
        </p:nvSpPr>
        <p:spPr>
          <a:xfrm>
            <a:off x="1187624" y="3705300"/>
            <a:ext cx="6696744" cy="1152128"/>
          </a:xfrm>
          <a:blipFill>
            <a:blip r:embed="rId3"/>
            <a:stretch>
              <a:fillRect l="-15356" t="-155294" r="-16129" b="-151044"/>
            </a:stretch>
          </a:blipFill>
          <a:extLst/>
        </p:spPr>
        <p:txBody>
          <a:bodyPr/>
          <a:lstStyle/>
          <a:p>
            <a:pPr>
              <a:defRPr/>
            </a:pPr>
            <a:r>
              <a:rPr lang="en-US" dirty="0">
                <a:noFill/>
              </a:rPr>
              <a:t> </a:t>
            </a:r>
          </a:p>
        </p:txBody>
      </p:sp>
    </p:spTree>
    <p:extLst>
      <p:ext uri="{BB962C8B-B14F-4D97-AF65-F5344CB8AC3E}">
        <p14:creationId xmlns:p14="http://schemas.microsoft.com/office/powerpoint/2010/main" val="189581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9" grpId="0"/>
      <p:bldP spid="21"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1517883"/>
            <a:ext cx="8694496" cy="686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0"/>
              </a:spcBef>
              <a:spcAft>
                <a:spcPts val="0"/>
              </a:spcAft>
              <a:buClr>
                <a:srgbClr val="0F5494"/>
              </a:buClr>
              <a:buNone/>
              <a:defRPr/>
            </a:pPr>
            <a:r>
              <a:rPr lang="en-US" altLang="fr-FR" sz="1800" b="1" i="0" dirty="0">
                <a:sym typeface="Wingdings" panose="05000000000000000000" pitchFamily="2" charset="2"/>
              </a:rPr>
              <a:t>Example: a one-year loan in 2019 of € 1000 at an interest rate </a:t>
            </a:r>
          </a:p>
          <a:p>
            <a:pPr marL="0" indent="0" algn="ctr">
              <a:spcBef>
                <a:spcPts val="0"/>
              </a:spcBef>
              <a:spcAft>
                <a:spcPts val="0"/>
              </a:spcAft>
              <a:buClr>
                <a:srgbClr val="0F5494"/>
              </a:buClr>
              <a:buNone/>
              <a:defRPr/>
            </a:pPr>
            <a:r>
              <a:rPr lang="en-US" altLang="fr-FR" sz="1800" b="1" i="0" dirty="0">
                <a:sym typeface="Wingdings" panose="05000000000000000000" pitchFamily="2" charset="2"/>
              </a:rPr>
              <a:t>i = 5% and a discount rate β = 10%. </a:t>
            </a:r>
            <a:endParaRPr lang="en-US" altLang="fr-FR" sz="1800" b="1" i="0" dirty="0"/>
          </a:p>
        </p:txBody>
      </p:sp>
      <p:graphicFrame>
        <p:nvGraphicFramePr>
          <p:cNvPr id="4" name="Tableau 3">
            <a:extLst>
              <a:ext uri="{FF2B5EF4-FFF2-40B4-BE49-F238E27FC236}">
                <a16:creationId xmlns:a16="http://schemas.microsoft.com/office/drawing/2014/main" id="{0AA3778E-402D-4BD8-B7C2-050FD255F8E2}"/>
              </a:ext>
            </a:extLst>
          </p:cNvPr>
          <p:cNvGraphicFramePr>
            <a:graphicFrameLocks noGrp="1"/>
          </p:cNvGraphicFramePr>
          <p:nvPr>
            <p:extLst>
              <p:ext uri="{D42A27DB-BD31-4B8C-83A1-F6EECF244321}">
                <p14:modId xmlns:p14="http://schemas.microsoft.com/office/powerpoint/2010/main" val="377460711"/>
              </p:ext>
            </p:extLst>
          </p:nvPr>
        </p:nvGraphicFramePr>
        <p:xfrm>
          <a:off x="274140" y="2348880"/>
          <a:ext cx="8595720" cy="2700944"/>
        </p:xfrm>
        <a:graphic>
          <a:graphicData uri="http://schemas.openxmlformats.org/drawingml/2006/table">
            <a:tbl>
              <a:tblPr firstRow="1" bandRow="1">
                <a:tableStyleId>{5C22544A-7EE6-4342-B048-85BDC9FD1C3A}</a:tableStyleId>
              </a:tblPr>
              <a:tblGrid>
                <a:gridCol w="1719144">
                  <a:extLst>
                    <a:ext uri="{9D8B030D-6E8A-4147-A177-3AD203B41FA5}">
                      <a16:colId xmlns:a16="http://schemas.microsoft.com/office/drawing/2014/main" val="2297828439"/>
                    </a:ext>
                  </a:extLst>
                </a:gridCol>
                <a:gridCol w="1719144">
                  <a:extLst>
                    <a:ext uri="{9D8B030D-6E8A-4147-A177-3AD203B41FA5}">
                      <a16:colId xmlns:a16="http://schemas.microsoft.com/office/drawing/2014/main" val="3712240428"/>
                    </a:ext>
                  </a:extLst>
                </a:gridCol>
                <a:gridCol w="1719144">
                  <a:extLst>
                    <a:ext uri="{9D8B030D-6E8A-4147-A177-3AD203B41FA5}">
                      <a16:colId xmlns:a16="http://schemas.microsoft.com/office/drawing/2014/main" val="2936896996"/>
                    </a:ext>
                  </a:extLst>
                </a:gridCol>
                <a:gridCol w="1719144">
                  <a:extLst>
                    <a:ext uri="{9D8B030D-6E8A-4147-A177-3AD203B41FA5}">
                      <a16:colId xmlns:a16="http://schemas.microsoft.com/office/drawing/2014/main" val="3035482957"/>
                    </a:ext>
                  </a:extLst>
                </a:gridCol>
                <a:gridCol w="1719144">
                  <a:extLst>
                    <a:ext uri="{9D8B030D-6E8A-4147-A177-3AD203B41FA5}">
                      <a16:colId xmlns:a16="http://schemas.microsoft.com/office/drawing/2014/main" val="1081492335"/>
                    </a:ext>
                  </a:extLst>
                </a:gridCol>
              </a:tblGrid>
              <a:tr h="864096">
                <a:tc>
                  <a:txBody>
                    <a:bodyPr/>
                    <a:lstStyle/>
                    <a:p>
                      <a:pPr algn="ctr">
                        <a:lnSpc>
                          <a:spcPct val="107000"/>
                        </a:lnSpc>
                        <a:spcAft>
                          <a:spcPts val="0"/>
                        </a:spcAft>
                      </a:pPr>
                      <a:r>
                        <a:rPr lang="en-US" sz="1400" b="1" i="0" dirty="0">
                          <a:solidFill>
                            <a:schemeClr val="bg1"/>
                          </a:solidFill>
                          <a:effectLst/>
                        </a:rPr>
                        <a:t>Year</a:t>
                      </a:r>
                      <a:endParaRPr lang="fr-FR" sz="140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lnSpc>
                          <a:spcPct val="107000"/>
                        </a:lnSpc>
                        <a:spcAft>
                          <a:spcPts val="0"/>
                        </a:spcAft>
                      </a:pPr>
                      <a:r>
                        <a:rPr lang="en-US" sz="1400" dirty="0">
                          <a:effectLst/>
                        </a:rPr>
                        <a:t>Nominal value</a:t>
                      </a:r>
                      <a:endParaRPr lang="fr-FR" sz="1400" dirty="0">
                        <a:effectLst/>
                      </a:endParaRPr>
                    </a:p>
                    <a:p>
                      <a:pPr algn="ctr">
                        <a:lnSpc>
                          <a:spcPct val="107000"/>
                        </a:lnSpc>
                        <a:spcAft>
                          <a:spcPts val="0"/>
                        </a:spcAft>
                      </a:pPr>
                      <a:r>
                        <a:rPr lang="en-US" sz="1400" dirty="0">
                          <a:effectLst/>
                        </a:rPr>
                        <a:t>(principal payment)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lnSpc>
                          <a:spcPct val="107000"/>
                        </a:lnSpc>
                        <a:spcAft>
                          <a:spcPts val="0"/>
                        </a:spcAft>
                      </a:pPr>
                      <a:r>
                        <a:rPr lang="en-US" sz="1400" dirty="0">
                          <a:effectLst/>
                        </a:rPr>
                        <a:t>Nominal value</a:t>
                      </a:r>
                      <a:endParaRPr lang="fr-FR" sz="1400" dirty="0">
                        <a:effectLst/>
                      </a:endParaRPr>
                    </a:p>
                    <a:p>
                      <a:pPr algn="ctr">
                        <a:lnSpc>
                          <a:spcPct val="107000"/>
                        </a:lnSpc>
                        <a:spcAft>
                          <a:spcPts val="0"/>
                        </a:spcAft>
                      </a:pPr>
                      <a:r>
                        <a:rPr lang="en-US" sz="1400" dirty="0">
                          <a:effectLst/>
                        </a:rPr>
                        <a:t>(interest payment)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lnSpc>
                          <a:spcPct val="107000"/>
                        </a:lnSpc>
                        <a:spcAft>
                          <a:spcPts val="0"/>
                        </a:spcAft>
                      </a:pPr>
                      <a:r>
                        <a:rPr lang="en-US" sz="1400" dirty="0">
                          <a:effectLst/>
                        </a:rPr>
                        <a:t>Nominal value </a:t>
                      </a:r>
                      <a:endParaRPr lang="fr-FR" sz="1400" dirty="0">
                        <a:effectLst/>
                      </a:endParaRPr>
                    </a:p>
                    <a:p>
                      <a:pPr algn="ctr">
                        <a:lnSpc>
                          <a:spcPct val="107000"/>
                        </a:lnSpc>
                        <a:spcAft>
                          <a:spcPts val="0"/>
                        </a:spcAft>
                      </a:pPr>
                      <a:r>
                        <a:rPr lang="en-US" sz="1400" dirty="0">
                          <a:effectLst/>
                        </a:rPr>
                        <a:t>(debt service)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lnSpc>
                          <a:spcPct val="107000"/>
                        </a:lnSpc>
                        <a:spcAft>
                          <a:spcPts val="0"/>
                        </a:spcAft>
                      </a:pPr>
                      <a:r>
                        <a:rPr lang="en-US" sz="1400" dirty="0">
                          <a:effectLst/>
                        </a:rPr>
                        <a:t>Present value</a:t>
                      </a:r>
                      <a:endParaRPr lang="fr-FR" sz="1400" dirty="0">
                        <a:effectLst/>
                      </a:endParaRPr>
                    </a:p>
                    <a:p>
                      <a:pPr algn="ctr">
                        <a:lnSpc>
                          <a:spcPct val="107000"/>
                        </a:lnSpc>
                        <a:spcAft>
                          <a:spcPts val="0"/>
                        </a:spcAft>
                      </a:pPr>
                      <a:r>
                        <a:rPr lang="en-US" sz="1400" dirty="0">
                          <a:effectLst/>
                        </a:rPr>
                        <a:t>(debt service)</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extLst>
                  <a:ext uri="{0D108BD9-81ED-4DB2-BD59-A6C34878D82A}">
                    <a16:rowId xmlns:a16="http://schemas.microsoft.com/office/drawing/2014/main" val="1395933032"/>
                  </a:ext>
                </a:extLst>
              </a:tr>
              <a:tr h="918424">
                <a:tc>
                  <a:txBody>
                    <a:bodyPr/>
                    <a:lstStyle/>
                    <a:p>
                      <a:pPr algn="ctr">
                        <a:lnSpc>
                          <a:spcPct val="107000"/>
                        </a:lnSpc>
                        <a:spcAft>
                          <a:spcPts val="0"/>
                        </a:spcAft>
                      </a:pPr>
                      <a:r>
                        <a:rPr lang="en-US" sz="1400" b="1" i="0" dirty="0">
                          <a:solidFill>
                            <a:schemeClr val="bg1"/>
                          </a:solidFill>
                          <a:effectLst/>
                        </a:rPr>
                        <a:t>2019</a:t>
                      </a:r>
                      <a:endParaRPr lang="fr-FR" sz="140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r>
                        <a:rPr lang="fr-BE" sz="1400" b="1" dirty="0">
                          <a:solidFill>
                            <a:srgbClr val="0F5494"/>
                          </a:solidFill>
                        </a:rPr>
                        <a: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b="1" dirty="0">
                          <a:solidFill>
                            <a:srgbClr val="0F5494"/>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b="1" dirty="0">
                          <a:solidFill>
                            <a:srgbClr val="0F5494"/>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fr-BE" sz="1400" b="1" dirty="0">
                          <a:solidFill>
                            <a:srgbClr val="0F5494"/>
                          </a:solidFill>
                        </a:rPr>
                        <a:t>-</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16010198"/>
                  </a:ext>
                </a:extLst>
              </a:tr>
              <a:tr h="918424">
                <a:tc>
                  <a:txBody>
                    <a:bodyPr/>
                    <a:lstStyle/>
                    <a:p>
                      <a:pPr algn="ctr">
                        <a:lnSpc>
                          <a:spcPct val="107000"/>
                        </a:lnSpc>
                        <a:spcAft>
                          <a:spcPts val="0"/>
                        </a:spcAft>
                      </a:pPr>
                      <a:r>
                        <a:rPr lang="en-US" sz="1400" b="1" i="0" dirty="0">
                          <a:solidFill>
                            <a:schemeClr val="bg1"/>
                          </a:solidFill>
                          <a:effectLst/>
                        </a:rPr>
                        <a:t>2020</a:t>
                      </a:r>
                      <a:endParaRPr lang="fr-FR" sz="1400" b="1" i="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gn="ctr"/>
                      <a:r>
                        <a:rPr lang="fr-BE" sz="1400" b="1" dirty="0">
                          <a:solidFill>
                            <a:srgbClr val="0F5494"/>
                          </a:solidFill>
                        </a:rPr>
                        <a:t>€ 1000</a:t>
                      </a: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fr-BE" sz="1400" b="0" dirty="0">
                          <a:solidFill>
                            <a:srgbClr val="0F5494"/>
                          </a:solidFill>
                        </a:rPr>
                        <a:t>i x 1000 = 5% x 1000 </a:t>
                      </a:r>
                    </a:p>
                    <a:p>
                      <a:pPr algn="ctr"/>
                      <a:r>
                        <a:rPr lang="fr-BE" sz="1400" b="1" dirty="0">
                          <a:solidFill>
                            <a:srgbClr val="0F5494"/>
                          </a:solidFill>
                        </a:rPr>
                        <a:t>= € 50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fr-BE" sz="1400" b="0" dirty="0">
                          <a:solidFill>
                            <a:srgbClr val="0F5494"/>
                          </a:solidFill>
                        </a:rPr>
                        <a:t>1000 + i x 1000 = 1000 x 1,05</a:t>
                      </a:r>
                    </a:p>
                    <a:p>
                      <a:pPr algn="ctr"/>
                      <a:r>
                        <a:rPr lang="fr-BE" sz="1400" b="1" dirty="0">
                          <a:solidFill>
                            <a:srgbClr val="0F5494"/>
                          </a:solidFill>
                        </a:rPr>
                        <a:t>= € 1050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r>
                        <a:rPr lang="fr-BE" sz="1400" b="0" dirty="0">
                          <a:solidFill>
                            <a:srgbClr val="0F5494"/>
                          </a:solidFill>
                        </a:rPr>
                        <a:t>(1000 + i x 1000) / (1 + </a:t>
                      </a:r>
                      <a:r>
                        <a:rPr lang="en-US" altLang="fr-FR" sz="1400" b="0" i="0" dirty="0">
                          <a:solidFill>
                            <a:srgbClr val="0F5494"/>
                          </a:solidFill>
                          <a:sym typeface="Wingdings" panose="05000000000000000000" pitchFamily="2" charset="2"/>
                        </a:rPr>
                        <a:t>β)</a:t>
                      </a:r>
                      <a:endParaRPr lang="fr-BE" sz="1400" b="0" dirty="0">
                        <a:solidFill>
                          <a:srgbClr val="0F5494"/>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3970555524"/>
                  </a:ext>
                </a:extLst>
              </a:tr>
            </a:tbl>
          </a:graphicData>
        </a:graphic>
      </p:graphicFrame>
      <p:sp>
        <p:nvSpPr>
          <p:cNvPr id="5" name="Rectangle 4">
            <a:extLst>
              <a:ext uri="{FF2B5EF4-FFF2-40B4-BE49-F238E27FC236}">
                <a16:creationId xmlns:a16="http://schemas.microsoft.com/office/drawing/2014/main" id="{EFF01D98-14A3-48FB-B3DB-BC0B527DB4CE}"/>
              </a:ext>
            </a:extLst>
          </p:cNvPr>
          <p:cNvSpPr/>
          <p:nvPr/>
        </p:nvSpPr>
        <p:spPr>
          <a:xfrm>
            <a:off x="224752" y="5445224"/>
            <a:ext cx="8694496" cy="846386"/>
          </a:xfrm>
          <a:prstGeom prst="rect">
            <a:avLst/>
          </a:prstGeom>
        </p:spPr>
        <p:txBody>
          <a:bodyPr wrap="square">
            <a:spAutoFit/>
          </a:bodyPr>
          <a:lstStyle/>
          <a:p>
            <a:pPr marL="0" indent="0" algn="ctr">
              <a:spcAft>
                <a:spcPts val="600"/>
              </a:spcAft>
              <a:buClr>
                <a:schemeClr val="tx2"/>
              </a:buClr>
              <a:buSzPct val="73000"/>
              <a:buFontTx/>
              <a:buNone/>
            </a:pPr>
            <a:r>
              <a:rPr lang="en-GB" altLang="fr-FR" sz="2400" b="1" dirty="0">
                <a:latin typeface="+mn-lt"/>
              </a:rPr>
              <a:t>Present value of debt service PV </a:t>
            </a:r>
          </a:p>
          <a:p>
            <a:pPr marL="0" indent="0" algn="ctr">
              <a:spcAft>
                <a:spcPts val="600"/>
              </a:spcAft>
              <a:buClr>
                <a:schemeClr val="tx2"/>
              </a:buClr>
              <a:buSzPct val="73000"/>
              <a:buFontTx/>
              <a:buNone/>
            </a:pPr>
            <a:r>
              <a:rPr lang="en-GB" altLang="fr-FR" sz="2000" b="1" dirty="0">
                <a:latin typeface="+mn-lt"/>
              </a:rPr>
              <a:t>= (€ 1000 + 5% . € 1000) / (1+0.1) = 1050/1.1 = € 954.4</a:t>
            </a:r>
          </a:p>
        </p:txBody>
      </p:sp>
    </p:spTree>
    <p:extLst>
      <p:ext uri="{BB962C8B-B14F-4D97-AF65-F5344CB8AC3E}">
        <p14:creationId xmlns:p14="http://schemas.microsoft.com/office/powerpoint/2010/main" val="310809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25</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1517883"/>
            <a:ext cx="8694496" cy="686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0"/>
              </a:spcBef>
              <a:spcAft>
                <a:spcPts val="0"/>
              </a:spcAft>
              <a:buClr>
                <a:srgbClr val="0F5494"/>
              </a:buClr>
              <a:buNone/>
              <a:defRPr/>
            </a:pPr>
            <a:r>
              <a:rPr lang="en-US" altLang="fr-FR" sz="1800" b="1" i="0" dirty="0">
                <a:sym typeface="Wingdings" panose="05000000000000000000" pitchFamily="2" charset="2"/>
              </a:rPr>
              <a:t>Example: a one-year loan in 2019 of € 1000 at an interest rate </a:t>
            </a:r>
          </a:p>
          <a:p>
            <a:pPr marL="0" indent="0" algn="ctr">
              <a:spcBef>
                <a:spcPts val="0"/>
              </a:spcBef>
              <a:spcAft>
                <a:spcPts val="0"/>
              </a:spcAft>
              <a:buClr>
                <a:srgbClr val="0F5494"/>
              </a:buClr>
              <a:buNone/>
              <a:defRPr/>
            </a:pPr>
            <a:r>
              <a:rPr lang="en-US" altLang="fr-FR" sz="1800" b="1" i="0" dirty="0">
                <a:sym typeface="Wingdings" panose="05000000000000000000" pitchFamily="2" charset="2"/>
              </a:rPr>
              <a:t>i = 5% and a discount rate β = 10%. </a:t>
            </a:r>
            <a:endParaRPr lang="en-US" altLang="fr-FR" sz="1800" b="1" i="0" dirty="0"/>
          </a:p>
        </p:txBody>
      </p:sp>
      <p:sp>
        <p:nvSpPr>
          <p:cNvPr id="5" name="Rectangle 4">
            <a:extLst>
              <a:ext uri="{FF2B5EF4-FFF2-40B4-BE49-F238E27FC236}">
                <a16:creationId xmlns:a16="http://schemas.microsoft.com/office/drawing/2014/main" id="{EFF01D98-14A3-48FB-B3DB-BC0B527DB4CE}"/>
              </a:ext>
            </a:extLst>
          </p:cNvPr>
          <p:cNvSpPr/>
          <p:nvPr/>
        </p:nvSpPr>
        <p:spPr>
          <a:xfrm>
            <a:off x="224752" y="2636912"/>
            <a:ext cx="8694496" cy="2554545"/>
          </a:xfrm>
          <a:prstGeom prst="rect">
            <a:avLst/>
          </a:prstGeom>
        </p:spPr>
        <p:txBody>
          <a:bodyPr wrap="square">
            <a:spAutoFit/>
          </a:bodyPr>
          <a:lstStyle/>
          <a:p>
            <a:pPr marL="342900" indent="-342900">
              <a:spcBef>
                <a:spcPts val="1800"/>
              </a:spcBef>
              <a:spcAft>
                <a:spcPts val="1800"/>
              </a:spcAft>
              <a:buClr>
                <a:srgbClr val="0F5494"/>
              </a:buClr>
              <a:buSzPct val="73000"/>
              <a:buFont typeface="Wingdings" panose="05000000000000000000" pitchFamily="2" charset="2"/>
              <a:buChar char="q"/>
              <a:defRPr/>
            </a:pPr>
            <a:r>
              <a:rPr lang="en-GB" altLang="fr-FR" sz="2000" b="1" dirty="0">
                <a:latin typeface="+mn-lt"/>
              </a:rPr>
              <a:t>Present Value of debt service (PV) = ( € 1000 + 5% . € 1000 ) / (1+0.1) = 1050/1.1 = € 954.4. </a:t>
            </a:r>
          </a:p>
          <a:p>
            <a:pPr marL="342900" indent="-342900">
              <a:spcBef>
                <a:spcPts val="1800"/>
              </a:spcBef>
              <a:spcAft>
                <a:spcPts val="1800"/>
              </a:spcAft>
              <a:buClr>
                <a:srgbClr val="0F5494"/>
              </a:buClr>
              <a:buSzPct val="73000"/>
              <a:buFont typeface="Wingdings" panose="05000000000000000000" pitchFamily="2" charset="2"/>
              <a:buChar char="q"/>
              <a:defRPr/>
            </a:pPr>
            <a:r>
              <a:rPr lang="en-GB" altLang="fr-FR" sz="2000" b="1" dirty="0">
                <a:latin typeface="+mn-lt"/>
              </a:rPr>
              <a:t>Nominal value of debt NV: what we borrow. </a:t>
            </a:r>
          </a:p>
          <a:p>
            <a:pPr marL="342900" indent="-342900">
              <a:spcBef>
                <a:spcPts val="1800"/>
              </a:spcBef>
              <a:spcAft>
                <a:spcPts val="1800"/>
              </a:spcAft>
              <a:buClr>
                <a:srgbClr val="0F5494"/>
              </a:buClr>
              <a:buSzPct val="73000"/>
              <a:buFont typeface="Wingdings" panose="05000000000000000000" pitchFamily="2" charset="2"/>
              <a:buChar char="q"/>
              <a:defRPr/>
            </a:pPr>
            <a:r>
              <a:rPr lang="en-GB" altLang="fr-FR" sz="2000" b="1" dirty="0">
                <a:latin typeface="+mn-lt"/>
              </a:rPr>
              <a:t>Present value of debt PV: what we pay on the loan in the present value. </a:t>
            </a:r>
          </a:p>
        </p:txBody>
      </p:sp>
    </p:spTree>
    <p:extLst>
      <p:ext uri="{BB962C8B-B14F-4D97-AF65-F5344CB8AC3E}">
        <p14:creationId xmlns:p14="http://schemas.microsoft.com/office/powerpoint/2010/main" val="176188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Present value of debt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26</a:t>
            </a:fld>
            <a:endParaRPr lang="en-GB" sz="1050" dirty="0">
              <a:solidFill>
                <a:schemeClr val="bg1"/>
              </a:solidFill>
              <a:latin typeface="+mn-lt"/>
            </a:endParaRPr>
          </a:p>
        </p:txBody>
      </p:sp>
      <p:sp>
        <p:nvSpPr>
          <p:cNvPr id="10" name="Espace réservé du contenu 2">
            <a:extLst>
              <a:ext uri="{FF2B5EF4-FFF2-40B4-BE49-F238E27FC236}">
                <a16:creationId xmlns:a16="http://schemas.microsoft.com/office/drawing/2014/main" id="{528B91AF-A29D-44B0-B378-F3B52ECEE7DD}"/>
              </a:ext>
            </a:extLst>
          </p:cNvPr>
          <p:cNvSpPr>
            <a:spLocks noGrp="1" noRot="1" noChangeAspect="1" noMove="1" noResize="1" noEditPoints="1" noAdjustHandles="1" noChangeArrowheads="1" noChangeShapeType="1" noTextEdit="1"/>
          </p:cNvSpPr>
          <p:nvPr>
            <p:ph idx="1"/>
          </p:nvPr>
        </p:nvSpPr>
        <p:spPr>
          <a:xfrm>
            <a:off x="215106" y="2132856"/>
            <a:ext cx="8713788" cy="4464794"/>
          </a:xfrm>
          <a:blipFill>
            <a:blip r:embed="rId3"/>
            <a:stretch>
              <a:fillRect l="-559"/>
            </a:stretch>
          </a:blipFill>
          <a:extLst/>
        </p:spPr>
        <p:txBody>
          <a:bodyPr/>
          <a:lstStyle/>
          <a:p>
            <a:pPr>
              <a:defRPr/>
            </a:pPr>
            <a:r>
              <a:rPr lang="en-US" dirty="0">
                <a:noFill/>
              </a:rPr>
              <a:t> </a:t>
            </a:r>
          </a:p>
        </p:txBody>
      </p:sp>
    </p:spTree>
    <p:extLst>
      <p:ext uri="{BB962C8B-B14F-4D97-AF65-F5344CB8AC3E}">
        <p14:creationId xmlns:p14="http://schemas.microsoft.com/office/powerpoint/2010/main" val="118800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Present value of debt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27</a:t>
            </a:fld>
            <a:endParaRPr lang="en-GB" sz="1050" dirty="0">
              <a:solidFill>
                <a:schemeClr val="bg1"/>
              </a:solidFill>
              <a:latin typeface="+mn-lt"/>
            </a:endParaRPr>
          </a:p>
        </p:txBody>
      </p:sp>
      <p:sp>
        <p:nvSpPr>
          <p:cNvPr id="9" name="Espace réservé du contenu 2">
            <a:extLst>
              <a:ext uri="{FF2B5EF4-FFF2-40B4-BE49-F238E27FC236}">
                <a16:creationId xmlns:a16="http://schemas.microsoft.com/office/drawing/2014/main" id="{735F40B0-7A80-4C35-8056-DB43AFF4E3A5}"/>
              </a:ext>
            </a:extLst>
          </p:cNvPr>
          <p:cNvSpPr>
            <a:spLocks noGrp="1" noRot="1" noChangeAspect="1" noMove="1" noResize="1" noEditPoints="1" noAdjustHandles="1" noChangeArrowheads="1" noChangeShapeType="1" noTextEdit="1"/>
          </p:cNvSpPr>
          <p:nvPr>
            <p:ph idx="1"/>
          </p:nvPr>
        </p:nvSpPr>
        <p:spPr>
          <a:xfrm>
            <a:off x="215106" y="2132856"/>
            <a:ext cx="8713788" cy="4464794"/>
          </a:xfrm>
          <a:blipFill>
            <a:blip r:embed="rId3"/>
            <a:stretch>
              <a:fillRect l="-559"/>
            </a:stretch>
          </a:blipFill>
          <a:extLst/>
        </p:spPr>
        <p:txBody>
          <a:bodyPr/>
          <a:lstStyle/>
          <a:p>
            <a:pPr>
              <a:defRPr/>
            </a:pPr>
            <a:r>
              <a:rPr lang="en-US" dirty="0">
                <a:noFill/>
              </a:rPr>
              <a:t> </a:t>
            </a:r>
          </a:p>
        </p:txBody>
      </p:sp>
    </p:spTree>
    <p:extLst>
      <p:ext uri="{BB962C8B-B14F-4D97-AF65-F5344CB8AC3E}">
        <p14:creationId xmlns:p14="http://schemas.microsoft.com/office/powerpoint/2010/main" val="2232646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Concessionality of a loan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28</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0489B163-96B5-412D-90CE-CB67B0C97975}"/>
              </a:ext>
            </a:extLst>
          </p:cNvPr>
          <p:cNvSpPr txBox="1">
            <a:spLocks noChangeArrowheads="1"/>
          </p:cNvSpPr>
          <p:nvPr/>
        </p:nvSpPr>
        <p:spPr bwMode="auto">
          <a:xfrm>
            <a:off x="224752" y="2328528"/>
            <a:ext cx="8694496" cy="11004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b="1" i="0" dirty="0">
                <a:sym typeface="Wingdings" panose="05000000000000000000" pitchFamily="2" charset="2"/>
              </a:rPr>
              <a:t>Concessionality: Total (discounted) payment is lower than the amount borrowed. </a:t>
            </a:r>
            <a:endParaRPr lang="en-GB" altLang="fr-FR" b="1" i="0" dirty="0"/>
          </a:p>
        </p:txBody>
      </p:sp>
      <p:sp>
        <p:nvSpPr>
          <p:cNvPr id="11" name="Rectangle 3">
            <a:extLst>
              <a:ext uri="{FF2B5EF4-FFF2-40B4-BE49-F238E27FC236}">
                <a16:creationId xmlns:a16="http://schemas.microsoft.com/office/drawing/2014/main" id="{D74D563E-B108-4471-9DD4-F4A12ED9142B}"/>
              </a:ext>
            </a:extLst>
          </p:cNvPr>
          <p:cNvSpPr txBox="1">
            <a:spLocks noChangeArrowheads="1"/>
          </p:cNvSpPr>
          <p:nvPr/>
        </p:nvSpPr>
        <p:spPr bwMode="auto">
          <a:xfrm>
            <a:off x="224752" y="3501008"/>
            <a:ext cx="8694496" cy="249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altLang="fr-FR" b="1" i="0" dirty="0"/>
              <a:t>The degree of concessionality depends on:  </a:t>
            </a:r>
          </a:p>
          <a:p>
            <a:pPr marL="536575" lvl="1" indent="-177800">
              <a:spcBef>
                <a:spcPts val="600"/>
              </a:spcBef>
              <a:spcAft>
                <a:spcPts val="0"/>
              </a:spcAft>
              <a:buClr>
                <a:srgbClr val="0F5494"/>
              </a:buClr>
              <a:buSzPct val="73000"/>
              <a:buFont typeface="Wingdings" panose="05000000000000000000" pitchFamily="2" charset="2"/>
              <a:buChar char="§"/>
              <a:defRPr/>
            </a:pPr>
            <a:r>
              <a:rPr lang="en-GB" altLang="fr-FR" dirty="0">
                <a:sym typeface="Wingdings" panose="05000000000000000000" pitchFamily="2" charset="2"/>
              </a:rPr>
              <a:t>The interest rate i. </a:t>
            </a:r>
          </a:p>
          <a:p>
            <a:pPr marL="536575" lvl="1" indent="-177800">
              <a:spcBef>
                <a:spcPts val="600"/>
              </a:spcBef>
              <a:spcAft>
                <a:spcPts val="0"/>
              </a:spcAft>
              <a:buClr>
                <a:srgbClr val="0F5494"/>
              </a:buClr>
              <a:buSzPct val="73000"/>
              <a:buFont typeface="Wingdings" panose="05000000000000000000" pitchFamily="2" charset="2"/>
              <a:buChar char="§"/>
              <a:defRPr/>
            </a:pPr>
            <a:r>
              <a:rPr lang="en-GB" altLang="fr-FR" dirty="0">
                <a:sym typeface="Wingdings" panose="05000000000000000000" pitchFamily="2" charset="2"/>
              </a:rPr>
              <a:t>The maturity of the loan.  </a:t>
            </a:r>
          </a:p>
          <a:p>
            <a:pPr marL="536575" lvl="1" indent="-177800">
              <a:spcBef>
                <a:spcPts val="600"/>
              </a:spcBef>
              <a:spcAft>
                <a:spcPts val="0"/>
              </a:spcAft>
              <a:buClr>
                <a:srgbClr val="0F5494"/>
              </a:buClr>
              <a:buSzPct val="73000"/>
              <a:buFont typeface="Wingdings" panose="05000000000000000000" pitchFamily="2" charset="2"/>
              <a:buChar char="§"/>
              <a:defRPr/>
            </a:pPr>
            <a:r>
              <a:rPr lang="en-GB" altLang="fr-FR" dirty="0">
                <a:sym typeface="Wingdings" panose="05000000000000000000" pitchFamily="2" charset="2"/>
              </a:rPr>
              <a:t>The grace period: when we start reimbursing the principal. </a:t>
            </a:r>
          </a:p>
          <a:p>
            <a:pPr marL="536575" lvl="1" indent="-177800">
              <a:spcBef>
                <a:spcPts val="600"/>
              </a:spcBef>
              <a:spcAft>
                <a:spcPts val="0"/>
              </a:spcAft>
              <a:buClr>
                <a:srgbClr val="0F5494"/>
              </a:buClr>
              <a:buSzPct val="73000"/>
              <a:buFont typeface="Wingdings" panose="05000000000000000000" pitchFamily="2" charset="2"/>
              <a:buChar char="§"/>
              <a:defRPr/>
            </a:pPr>
            <a:r>
              <a:rPr lang="en-GB" altLang="fr-FR" dirty="0">
                <a:sym typeface="Wingdings" panose="05000000000000000000" pitchFamily="2" charset="2"/>
              </a:rPr>
              <a:t>The frequency of payments. </a:t>
            </a:r>
          </a:p>
        </p:txBody>
      </p:sp>
    </p:spTree>
    <p:extLst>
      <p:ext uri="{BB962C8B-B14F-4D97-AF65-F5344CB8AC3E}">
        <p14:creationId xmlns:p14="http://schemas.microsoft.com/office/powerpoint/2010/main" val="385236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Concessionality of a loan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29</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44AC35F5-F28C-4B62-93C8-00B8F62870E2}"/>
              </a:ext>
            </a:extLst>
          </p:cNvPr>
          <p:cNvSpPr txBox="1">
            <a:spLocks noChangeArrowheads="1"/>
          </p:cNvSpPr>
          <p:nvPr/>
        </p:nvSpPr>
        <p:spPr bwMode="auto">
          <a:xfrm>
            <a:off x="224752" y="1988840"/>
            <a:ext cx="8694496" cy="68698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0"/>
              </a:spcBef>
              <a:spcAft>
                <a:spcPts val="0"/>
              </a:spcAft>
              <a:buClr>
                <a:srgbClr val="0F5494"/>
              </a:buClr>
              <a:buNone/>
              <a:defRPr/>
            </a:pPr>
            <a:r>
              <a:rPr lang="en-US" altLang="fr-FR" sz="1600" b="1" i="0" dirty="0">
                <a:sym typeface="Wingdings" panose="05000000000000000000" pitchFamily="2" charset="2"/>
              </a:rPr>
              <a:t>Example: The maturity is 5 years, no principal schedule in the first 2 years and the frequency of payment is annual. </a:t>
            </a:r>
            <a:endParaRPr lang="en-US" altLang="fr-FR" sz="1600" b="1" i="0" dirty="0"/>
          </a:p>
        </p:txBody>
      </p:sp>
      <p:graphicFrame>
        <p:nvGraphicFramePr>
          <p:cNvPr id="10" name="Tableau 9">
            <a:extLst>
              <a:ext uri="{FF2B5EF4-FFF2-40B4-BE49-F238E27FC236}">
                <a16:creationId xmlns:a16="http://schemas.microsoft.com/office/drawing/2014/main" id="{15284D72-9CC4-424C-8B75-C3F59BB4AB41}"/>
              </a:ext>
            </a:extLst>
          </p:cNvPr>
          <p:cNvGraphicFramePr>
            <a:graphicFrameLocks noGrp="1"/>
          </p:cNvGraphicFramePr>
          <p:nvPr>
            <p:extLst>
              <p:ext uri="{D42A27DB-BD31-4B8C-83A1-F6EECF244321}">
                <p14:modId xmlns:p14="http://schemas.microsoft.com/office/powerpoint/2010/main" val="1276878067"/>
              </p:ext>
            </p:extLst>
          </p:nvPr>
        </p:nvGraphicFramePr>
        <p:xfrm>
          <a:off x="274140" y="2747829"/>
          <a:ext cx="8595720" cy="2337355"/>
        </p:xfrm>
        <a:graphic>
          <a:graphicData uri="http://schemas.openxmlformats.org/drawingml/2006/table">
            <a:tbl>
              <a:tblPr firstRow="1" firstCol="1" bandRow="1">
                <a:tableStyleId>{5C22544A-7EE6-4342-B048-85BDC9FD1C3A}</a:tableStyleId>
              </a:tblPr>
              <a:tblGrid>
                <a:gridCol w="1296143">
                  <a:extLst>
                    <a:ext uri="{9D8B030D-6E8A-4147-A177-3AD203B41FA5}">
                      <a16:colId xmlns:a16="http://schemas.microsoft.com/office/drawing/2014/main" val="1166498353"/>
                    </a:ext>
                  </a:extLst>
                </a:gridCol>
                <a:gridCol w="3312368">
                  <a:extLst>
                    <a:ext uri="{9D8B030D-6E8A-4147-A177-3AD203B41FA5}">
                      <a16:colId xmlns:a16="http://schemas.microsoft.com/office/drawing/2014/main" val="361505178"/>
                    </a:ext>
                  </a:extLst>
                </a:gridCol>
                <a:gridCol w="3987209">
                  <a:extLst>
                    <a:ext uri="{9D8B030D-6E8A-4147-A177-3AD203B41FA5}">
                      <a16:colId xmlns:a16="http://schemas.microsoft.com/office/drawing/2014/main" val="2029242425"/>
                    </a:ext>
                  </a:extLst>
                </a:gridCol>
              </a:tblGrid>
              <a:tr h="488715">
                <a:tc>
                  <a:txBody>
                    <a:bodyPr/>
                    <a:lstStyle/>
                    <a:p>
                      <a:pPr>
                        <a:lnSpc>
                          <a:spcPct val="107000"/>
                        </a:lnSpc>
                        <a:spcAft>
                          <a:spcPts val="0"/>
                        </a:spcAft>
                      </a:pPr>
                      <a:r>
                        <a:rPr lang="en-US" sz="1400" dirty="0">
                          <a:solidFill>
                            <a:schemeClr val="bg1"/>
                          </a:solidFill>
                          <a:effectLst/>
                        </a:rPr>
                        <a:t>Year</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rgbClr val="0F5494"/>
                    </a:solidFill>
                  </a:tcPr>
                </a:tc>
                <a:tc>
                  <a:txBody>
                    <a:bodyPr/>
                    <a:lstStyle/>
                    <a:p>
                      <a:pPr algn="ctr">
                        <a:lnSpc>
                          <a:spcPct val="107000"/>
                        </a:lnSpc>
                        <a:spcAft>
                          <a:spcPts val="0"/>
                        </a:spcAft>
                      </a:pPr>
                      <a:r>
                        <a:rPr lang="en-US" sz="1400" dirty="0">
                          <a:effectLst/>
                        </a:rPr>
                        <a:t>Nominal value</a:t>
                      </a:r>
                      <a:endParaRPr lang="fr-FR" sz="1400" dirty="0">
                        <a:effectLst/>
                      </a:endParaRPr>
                    </a:p>
                    <a:p>
                      <a:pPr algn="ctr">
                        <a:lnSpc>
                          <a:spcPct val="107000"/>
                        </a:lnSpc>
                        <a:spcAft>
                          <a:spcPts val="0"/>
                        </a:spcAft>
                      </a:pPr>
                      <a:r>
                        <a:rPr lang="en-US" sz="1400" dirty="0">
                          <a:effectLst/>
                        </a:rPr>
                        <a:t>(principal payment)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T w="12700" cap="flat" cmpd="sng" algn="ctr">
                      <a:solidFill>
                        <a:schemeClr val="tx1"/>
                      </a:solidFill>
                      <a:prstDash val="solid"/>
                      <a:round/>
                      <a:headEnd type="none" w="med" len="med"/>
                      <a:tailEnd type="none" w="med" len="med"/>
                    </a:lnT>
                    <a:solidFill>
                      <a:srgbClr val="0F5494"/>
                    </a:solidFill>
                  </a:tcPr>
                </a:tc>
                <a:tc>
                  <a:txBody>
                    <a:bodyPr/>
                    <a:lstStyle/>
                    <a:p>
                      <a:pPr algn="ctr">
                        <a:lnSpc>
                          <a:spcPct val="107000"/>
                        </a:lnSpc>
                        <a:spcAft>
                          <a:spcPts val="0"/>
                        </a:spcAft>
                      </a:pPr>
                      <a:r>
                        <a:rPr lang="en-US" sz="1400" dirty="0">
                          <a:effectLst/>
                        </a:rPr>
                        <a:t>Nominal value</a:t>
                      </a:r>
                      <a:endParaRPr lang="fr-FR" sz="1400" dirty="0">
                        <a:effectLst/>
                      </a:endParaRPr>
                    </a:p>
                    <a:p>
                      <a:pPr algn="ctr">
                        <a:lnSpc>
                          <a:spcPct val="107000"/>
                        </a:lnSpc>
                        <a:spcAft>
                          <a:spcPts val="0"/>
                        </a:spcAft>
                      </a:pPr>
                      <a:r>
                        <a:rPr lang="en-US" sz="1400" dirty="0">
                          <a:effectLst/>
                        </a:rPr>
                        <a:t>(interest payment)</a:t>
                      </a:r>
                      <a:endParaRPr lang="fr-FR"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F5494"/>
                    </a:solidFill>
                  </a:tcPr>
                </a:tc>
                <a:extLst>
                  <a:ext uri="{0D108BD9-81ED-4DB2-BD59-A6C34878D82A}">
                    <a16:rowId xmlns:a16="http://schemas.microsoft.com/office/drawing/2014/main" val="2357406175"/>
                  </a:ext>
                </a:extLst>
              </a:tr>
              <a:tr h="264940">
                <a:tc>
                  <a:txBody>
                    <a:bodyPr/>
                    <a:lstStyle/>
                    <a:p>
                      <a:pPr>
                        <a:lnSpc>
                          <a:spcPct val="107000"/>
                        </a:lnSpc>
                        <a:spcAft>
                          <a:spcPts val="0"/>
                        </a:spcAft>
                      </a:pPr>
                      <a:r>
                        <a:rPr lang="en-US" sz="1400" dirty="0">
                          <a:solidFill>
                            <a:schemeClr val="bg1"/>
                          </a:solidFill>
                          <a:effectLst/>
                        </a:rPr>
                        <a:t>2019</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solidFill>
                      <a:srgbClr val="0F5494"/>
                    </a:solidFill>
                  </a:tcPr>
                </a:tc>
                <a:tc>
                  <a:txBody>
                    <a:bodyPr/>
                    <a:lstStyle/>
                    <a:p>
                      <a:pPr algn="ctr">
                        <a:lnSpc>
                          <a:spcPct val="107000"/>
                        </a:lnSpc>
                        <a:spcAft>
                          <a:spcPts val="0"/>
                        </a:spcAft>
                      </a:pPr>
                      <a:r>
                        <a:rPr lang="en-US" sz="1600" dirty="0">
                          <a:solidFill>
                            <a:srgbClr val="0F5494"/>
                          </a:solidFill>
                          <a:effectLst/>
                        </a:rPr>
                        <a:t>-</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F5494"/>
                          </a:solidFill>
                          <a:effectLst/>
                        </a:rPr>
                        <a:t>-</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29182073"/>
                  </a:ext>
                </a:extLst>
              </a:tr>
              <a:tr h="316740">
                <a:tc>
                  <a:txBody>
                    <a:bodyPr/>
                    <a:lstStyle/>
                    <a:p>
                      <a:pPr>
                        <a:lnSpc>
                          <a:spcPct val="107000"/>
                        </a:lnSpc>
                        <a:spcAft>
                          <a:spcPts val="0"/>
                        </a:spcAft>
                      </a:pPr>
                      <a:r>
                        <a:rPr lang="en-US" sz="1400" dirty="0">
                          <a:solidFill>
                            <a:schemeClr val="bg1"/>
                          </a:solidFill>
                          <a:effectLst/>
                        </a:rPr>
                        <a:t>2020</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F5494"/>
                    </a:solidFill>
                  </a:tcPr>
                </a:tc>
                <a:tc rowSpan="2">
                  <a:txBody>
                    <a:bodyPr/>
                    <a:lstStyle/>
                    <a:p>
                      <a:pPr marL="342900" lvl="0" indent="-342900" algn="ctr">
                        <a:lnSpc>
                          <a:spcPct val="107000"/>
                        </a:lnSpc>
                        <a:spcAft>
                          <a:spcPts val="0"/>
                        </a:spcAft>
                        <a:buFont typeface="Calibri" panose="020F0502020204030204" pitchFamily="34" charset="0"/>
                        <a:buChar char="-"/>
                      </a:pPr>
                      <a:r>
                        <a:rPr lang="en-US" sz="1600" dirty="0">
                          <a:solidFill>
                            <a:srgbClr val="0F5494"/>
                          </a:solidFill>
                          <a:effectLst/>
                        </a:rPr>
                        <a:t>Grace period </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F5494"/>
                          </a:solidFill>
                          <a:effectLst/>
                        </a:rPr>
                        <a:t>I</a:t>
                      </a:r>
                      <a:r>
                        <a:rPr lang="en-US" sz="1600" baseline="-25000" dirty="0">
                          <a:solidFill>
                            <a:srgbClr val="0F5494"/>
                          </a:solidFill>
                          <a:effectLst/>
                        </a:rPr>
                        <a:t>2020</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568341"/>
                  </a:ext>
                </a:extLst>
              </a:tr>
              <a:tr h="316740">
                <a:tc>
                  <a:txBody>
                    <a:bodyPr/>
                    <a:lstStyle/>
                    <a:p>
                      <a:pPr>
                        <a:lnSpc>
                          <a:spcPct val="107000"/>
                        </a:lnSpc>
                        <a:spcAft>
                          <a:spcPts val="0"/>
                        </a:spcAft>
                      </a:pPr>
                      <a:r>
                        <a:rPr lang="en-US" sz="1400" dirty="0">
                          <a:solidFill>
                            <a:schemeClr val="bg1"/>
                          </a:solidFill>
                          <a:effectLst/>
                        </a:rPr>
                        <a:t>2021</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0F5494"/>
                    </a:solidFill>
                  </a:tcPr>
                </a:tc>
                <a:tc vMerge="1">
                  <a:txBody>
                    <a:bodyPr/>
                    <a:lstStyle/>
                    <a:p>
                      <a:endParaRPr lang="en-US"/>
                    </a:p>
                  </a:txBody>
                  <a:tcPr/>
                </a:tc>
                <a:tc>
                  <a:txBody>
                    <a:bodyPr/>
                    <a:lstStyle/>
                    <a:p>
                      <a:pPr algn="ctr">
                        <a:lnSpc>
                          <a:spcPct val="107000"/>
                        </a:lnSpc>
                        <a:spcAft>
                          <a:spcPts val="0"/>
                        </a:spcAft>
                      </a:pPr>
                      <a:r>
                        <a:rPr lang="en-US" sz="1600" dirty="0">
                          <a:solidFill>
                            <a:srgbClr val="0F5494"/>
                          </a:solidFill>
                          <a:effectLst/>
                        </a:rPr>
                        <a:t>I</a:t>
                      </a:r>
                      <a:r>
                        <a:rPr lang="en-US" sz="1600" baseline="-25000" dirty="0">
                          <a:solidFill>
                            <a:srgbClr val="0F5494"/>
                          </a:solidFill>
                          <a:effectLst/>
                        </a:rPr>
                        <a:t>2021</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0917210"/>
                  </a:ext>
                </a:extLst>
              </a:tr>
              <a:tr h="316740">
                <a:tc>
                  <a:txBody>
                    <a:bodyPr/>
                    <a:lstStyle/>
                    <a:p>
                      <a:pPr>
                        <a:lnSpc>
                          <a:spcPct val="107000"/>
                        </a:lnSpc>
                        <a:spcAft>
                          <a:spcPts val="0"/>
                        </a:spcAft>
                      </a:pPr>
                      <a:r>
                        <a:rPr lang="en-US" sz="1400" dirty="0">
                          <a:solidFill>
                            <a:schemeClr val="bg1"/>
                          </a:solidFill>
                          <a:effectLst/>
                        </a:rPr>
                        <a:t>2022</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solidFill>
                      <a:srgbClr val="0F5494"/>
                    </a:solidFill>
                  </a:tcPr>
                </a:tc>
                <a:tc>
                  <a:txBody>
                    <a:bodyPr/>
                    <a:lstStyle/>
                    <a:p>
                      <a:pPr algn="ctr">
                        <a:lnSpc>
                          <a:spcPct val="107000"/>
                        </a:lnSpc>
                        <a:spcAft>
                          <a:spcPts val="0"/>
                        </a:spcAft>
                      </a:pPr>
                      <a:r>
                        <a:rPr lang="en-US" sz="1600" dirty="0">
                          <a:solidFill>
                            <a:srgbClr val="0F5494"/>
                          </a:solidFill>
                          <a:effectLst/>
                        </a:rPr>
                        <a:t>P</a:t>
                      </a:r>
                      <a:r>
                        <a:rPr lang="en-US" sz="1600" baseline="-25000" dirty="0">
                          <a:solidFill>
                            <a:srgbClr val="0F5494"/>
                          </a:solidFill>
                          <a:effectLst/>
                        </a:rPr>
                        <a:t>2022</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F5494"/>
                          </a:solidFill>
                          <a:effectLst/>
                        </a:rPr>
                        <a:t>I</a:t>
                      </a:r>
                      <a:r>
                        <a:rPr lang="en-US" sz="1600" baseline="-25000" dirty="0">
                          <a:solidFill>
                            <a:srgbClr val="0F5494"/>
                          </a:solidFill>
                          <a:effectLst/>
                        </a:rPr>
                        <a:t>2022</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3998937"/>
                  </a:ext>
                </a:extLst>
              </a:tr>
              <a:tr h="316740">
                <a:tc>
                  <a:txBody>
                    <a:bodyPr/>
                    <a:lstStyle/>
                    <a:p>
                      <a:pPr>
                        <a:lnSpc>
                          <a:spcPct val="107000"/>
                        </a:lnSpc>
                        <a:spcAft>
                          <a:spcPts val="0"/>
                        </a:spcAft>
                      </a:pPr>
                      <a:r>
                        <a:rPr lang="en-US" sz="1400" dirty="0">
                          <a:solidFill>
                            <a:schemeClr val="bg1"/>
                          </a:solidFill>
                          <a:effectLst/>
                        </a:rPr>
                        <a:t>2023</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solidFill>
                      <a:srgbClr val="0F5494"/>
                    </a:solidFill>
                  </a:tcPr>
                </a:tc>
                <a:tc>
                  <a:txBody>
                    <a:bodyPr/>
                    <a:lstStyle/>
                    <a:p>
                      <a:pPr algn="ctr">
                        <a:lnSpc>
                          <a:spcPct val="107000"/>
                        </a:lnSpc>
                        <a:spcAft>
                          <a:spcPts val="0"/>
                        </a:spcAft>
                      </a:pPr>
                      <a:r>
                        <a:rPr lang="en-US" sz="1600" dirty="0">
                          <a:solidFill>
                            <a:srgbClr val="0F5494"/>
                          </a:solidFill>
                          <a:effectLst/>
                        </a:rPr>
                        <a:t>P</a:t>
                      </a:r>
                      <a:r>
                        <a:rPr lang="en-US" sz="1600" baseline="-25000" dirty="0">
                          <a:solidFill>
                            <a:srgbClr val="0F5494"/>
                          </a:solidFill>
                          <a:effectLst/>
                        </a:rPr>
                        <a:t>2023</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F5494"/>
                          </a:solidFill>
                          <a:effectLst/>
                        </a:rPr>
                        <a:t>I</a:t>
                      </a:r>
                      <a:r>
                        <a:rPr lang="en-US" sz="1600" baseline="-25000" dirty="0">
                          <a:solidFill>
                            <a:srgbClr val="0F5494"/>
                          </a:solidFill>
                          <a:effectLst/>
                        </a:rPr>
                        <a:t>2023</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963895"/>
                  </a:ext>
                </a:extLst>
              </a:tr>
              <a:tr h="316740">
                <a:tc>
                  <a:txBody>
                    <a:bodyPr/>
                    <a:lstStyle/>
                    <a:p>
                      <a:pPr>
                        <a:lnSpc>
                          <a:spcPct val="107000"/>
                        </a:lnSpc>
                        <a:spcAft>
                          <a:spcPts val="0"/>
                        </a:spcAft>
                      </a:pPr>
                      <a:r>
                        <a:rPr lang="en-US" sz="1400" dirty="0">
                          <a:solidFill>
                            <a:schemeClr val="bg1"/>
                          </a:solidFill>
                          <a:effectLst/>
                        </a:rPr>
                        <a:t>2024</a:t>
                      </a:r>
                      <a:endParaRPr lang="fr-FR"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0F5494"/>
                    </a:solidFill>
                  </a:tcPr>
                </a:tc>
                <a:tc>
                  <a:txBody>
                    <a:bodyPr/>
                    <a:lstStyle/>
                    <a:p>
                      <a:pPr algn="ctr">
                        <a:lnSpc>
                          <a:spcPct val="107000"/>
                        </a:lnSpc>
                        <a:spcAft>
                          <a:spcPts val="0"/>
                        </a:spcAft>
                      </a:pPr>
                      <a:r>
                        <a:rPr lang="en-US" sz="1600" dirty="0">
                          <a:solidFill>
                            <a:srgbClr val="0F5494"/>
                          </a:solidFill>
                          <a:effectLst/>
                        </a:rPr>
                        <a:t>P</a:t>
                      </a:r>
                      <a:r>
                        <a:rPr lang="en-US" sz="1600" baseline="-25000" dirty="0">
                          <a:solidFill>
                            <a:srgbClr val="0F5494"/>
                          </a:solidFill>
                          <a:effectLst/>
                        </a:rPr>
                        <a:t>2024</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600" dirty="0">
                          <a:solidFill>
                            <a:srgbClr val="0F5494"/>
                          </a:solidFill>
                          <a:effectLst/>
                        </a:rPr>
                        <a:t>I</a:t>
                      </a:r>
                      <a:r>
                        <a:rPr lang="en-US" sz="1600" baseline="-25000" dirty="0">
                          <a:solidFill>
                            <a:srgbClr val="0F5494"/>
                          </a:solidFill>
                          <a:effectLst/>
                        </a:rPr>
                        <a:t>2024</a:t>
                      </a:r>
                      <a:endParaRPr lang="fr-FR" sz="1600" dirty="0">
                        <a:solidFill>
                          <a:srgbClr val="0F5494"/>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9799310"/>
                  </a:ext>
                </a:extLst>
              </a:tr>
            </a:tbl>
          </a:graphicData>
        </a:graphic>
      </p:graphicFrame>
      <p:sp>
        <p:nvSpPr>
          <p:cNvPr id="13" name="Rectangle 3">
            <a:extLst>
              <a:ext uri="{FF2B5EF4-FFF2-40B4-BE49-F238E27FC236}">
                <a16:creationId xmlns:a16="http://schemas.microsoft.com/office/drawing/2014/main" id="{9C52F584-96C2-4A1B-ADBC-C73CCBA24902}"/>
              </a:ext>
            </a:extLst>
          </p:cNvPr>
          <p:cNvSpPr txBox="1">
            <a:spLocks noChangeArrowheads="1"/>
          </p:cNvSpPr>
          <p:nvPr/>
        </p:nvSpPr>
        <p:spPr bwMode="auto">
          <a:xfrm>
            <a:off x="199600" y="5229200"/>
            <a:ext cx="8694496" cy="134076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400"/>
              </a:spcBef>
              <a:spcAft>
                <a:spcPts val="0"/>
              </a:spcAft>
              <a:buClr>
                <a:srgbClr val="0F5494"/>
              </a:buClr>
              <a:buSzPct val="73000"/>
              <a:buNone/>
              <a:defRPr/>
            </a:pPr>
            <a:r>
              <a:rPr lang="en-GB" altLang="fr-FR" sz="1600" b="1" i="0" dirty="0"/>
              <a:t>When i &lt; </a:t>
            </a:r>
            <a:r>
              <a:rPr lang="en-US" altLang="fr-FR" sz="1600" b="1" i="0" dirty="0">
                <a:sym typeface="Wingdings" panose="05000000000000000000" pitchFamily="2" charset="2"/>
              </a:rPr>
              <a:t>β, NB of debt is smaller than PV and the PV can be lowered by: </a:t>
            </a:r>
            <a:endParaRPr lang="en-GB" altLang="fr-FR" sz="1600" b="1" i="0" dirty="0"/>
          </a:p>
          <a:p>
            <a:pPr marL="536575" lvl="1" indent="-177800">
              <a:spcBef>
                <a:spcPts val="400"/>
              </a:spcBef>
              <a:spcAft>
                <a:spcPts val="0"/>
              </a:spcAft>
              <a:buClr>
                <a:srgbClr val="0F5494"/>
              </a:buClr>
              <a:buSzPct val="73000"/>
              <a:buFont typeface="Wingdings" panose="05000000000000000000" pitchFamily="2" charset="2"/>
              <a:buChar char="§"/>
              <a:defRPr/>
            </a:pPr>
            <a:r>
              <a:rPr lang="en-GB" altLang="fr-FR" sz="1400" dirty="0">
                <a:sym typeface="Wingdings" panose="05000000000000000000" pitchFamily="2" charset="2"/>
              </a:rPr>
              <a:t>Increasing the maturity. </a:t>
            </a:r>
          </a:p>
          <a:p>
            <a:pPr marL="536575" lvl="1" indent="-177800">
              <a:spcBef>
                <a:spcPts val="400"/>
              </a:spcBef>
              <a:spcAft>
                <a:spcPts val="0"/>
              </a:spcAft>
              <a:buClr>
                <a:srgbClr val="0F5494"/>
              </a:buClr>
              <a:buSzPct val="73000"/>
              <a:buFont typeface="Wingdings" panose="05000000000000000000" pitchFamily="2" charset="2"/>
              <a:buChar char="§"/>
              <a:defRPr/>
            </a:pPr>
            <a:r>
              <a:rPr lang="en-GB" altLang="fr-FR" sz="1400" dirty="0">
                <a:sym typeface="Wingdings" panose="05000000000000000000" pitchFamily="2" charset="2"/>
              </a:rPr>
              <a:t>Increasing the grade period. </a:t>
            </a:r>
          </a:p>
          <a:p>
            <a:pPr marL="536575" lvl="1" indent="-177800">
              <a:spcBef>
                <a:spcPts val="400"/>
              </a:spcBef>
              <a:spcAft>
                <a:spcPts val="0"/>
              </a:spcAft>
              <a:buClr>
                <a:srgbClr val="0F5494"/>
              </a:buClr>
              <a:buSzPct val="73000"/>
              <a:buFont typeface="Wingdings" panose="05000000000000000000" pitchFamily="2" charset="2"/>
              <a:buChar char="§"/>
              <a:defRPr/>
            </a:pPr>
            <a:r>
              <a:rPr lang="en-GB" altLang="fr-FR" sz="1400" dirty="0">
                <a:sym typeface="Wingdings" panose="05000000000000000000" pitchFamily="2" charset="2"/>
              </a:rPr>
              <a:t>Reducing the frequency of payment. </a:t>
            </a:r>
          </a:p>
        </p:txBody>
      </p:sp>
    </p:spTree>
    <p:extLst>
      <p:ext uri="{BB962C8B-B14F-4D97-AF65-F5344CB8AC3E}">
        <p14:creationId xmlns:p14="http://schemas.microsoft.com/office/powerpoint/2010/main" val="168080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38830"/>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What is debt sustainability?</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8"/>
            <a:ext cx="8694496"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0F5494"/>
              </a:buClr>
              <a:buFont typeface="Wingdings" panose="05000000000000000000" pitchFamily="2" charset="2"/>
              <a:buChar char="q"/>
              <a:defRPr/>
            </a:pPr>
            <a:r>
              <a:rPr lang="en-US" altLang="fr-FR" b="1" i="0" dirty="0"/>
              <a:t>Several approaches of debt sustainability. </a:t>
            </a:r>
          </a:p>
          <a:p>
            <a:pPr>
              <a:spcBef>
                <a:spcPts val="1200"/>
              </a:spcBef>
              <a:spcAft>
                <a:spcPts val="1200"/>
              </a:spcAft>
              <a:buClr>
                <a:srgbClr val="0F5494"/>
              </a:buClr>
              <a:buFont typeface="Wingdings" panose="05000000000000000000" pitchFamily="2" charset="2"/>
              <a:buChar char="q"/>
              <a:defRPr/>
            </a:pPr>
            <a:r>
              <a:rPr lang="en-US" altLang="fr-FR" i="0" dirty="0"/>
              <a:t>Indicators for assessing the debt burden. </a:t>
            </a:r>
          </a:p>
          <a:p>
            <a:pPr>
              <a:spcBef>
                <a:spcPts val="1200"/>
              </a:spcBef>
              <a:spcAft>
                <a:spcPts val="1200"/>
              </a:spcAft>
              <a:buClr>
                <a:srgbClr val="0F5494"/>
              </a:buClr>
              <a:buFont typeface="Wingdings" panose="05000000000000000000" pitchFamily="2" charset="2"/>
              <a:buChar char="q"/>
              <a:defRPr/>
            </a:pPr>
            <a:r>
              <a:rPr lang="en-US" altLang="fr-FR" i="0" dirty="0"/>
              <a:t>What is debt vulnerability? The issue of granularity. </a:t>
            </a:r>
          </a:p>
        </p:txBody>
      </p:sp>
    </p:spTree>
    <p:extLst>
      <p:ext uri="{BB962C8B-B14F-4D97-AF65-F5344CB8AC3E}">
        <p14:creationId xmlns:p14="http://schemas.microsoft.com/office/powerpoint/2010/main" val="71274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Grant element of a loan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30</a:t>
            </a:fld>
            <a:endParaRPr lang="en-GB" sz="1050" dirty="0">
              <a:solidFill>
                <a:schemeClr val="bg1"/>
              </a:solidFill>
              <a:latin typeface="+mn-lt"/>
            </a:endParaRPr>
          </a:p>
        </p:txBody>
      </p:sp>
      <p:sp>
        <p:nvSpPr>
          <p:cNvPr id="9" name="Espace réservé du contenu 2">
            <a:extLst>
              <a:ext uri="{FF2B5EF4-FFF2-40B4-BE49-F238E27FC236}">
                <a16:creationId xmlns:a16="http://schemas.microsoft.com/office/drawing/2014/main" id="{1367AD6F-EDA0-43B7-9052-D42AEECB7B03}"/>
              </a:ext>
            </a:extLst>
          </p:cNvPr>
          <p:cNvSpPr>
            <a:spLocks noGrp="1" noRot="1" noChangeAspect="1" noMove="1" noResize="1" noEditPoints="1" noAdjustHandles="1" noChangeArrowheads="1" noChangeShapeType="1" noTextEdit="1"/>
          </p:cNvSpPr>
          <p:nvPr>
            <p:ph idx="1"/>
          </p:nvPr>
        </p:nvSpPr>
        <p:spPr>
          <a:xfrm>
            <a:off x="457200" y="2132856"/>
            <a:ext cx="8229600" cy="4392885"/>
          </a:xfrm>
          <a:blipFill>
            <a:blip r:embed="rId3"/>
            <a:stretch>
              <a:fillRect l="-1111" t="-1250" r="-1852"/>
            </a:stretch>
          </a:blipFill>
          <a:extLst/>
        </p:spPr>
        <p:txBody>
          <a:bodyPr/>
          <a:lstStyle/>
          <a:p>
            <a:r>
              <a:rPr lang="en-US" dirty="0">
                <a:noFill/>
              </a:rPr>
              <a:t> </a:t>
            </a:r>
          </a:p>
        </p:txBody>
      </p:sp>
    </p:spTree>
    <p:extLst>
      <p:ext uri="{BB962C8B-B14F-4D97-AF65-F5344CB8AC3E}">
        <p14:creationId xmlns:p14="http://schemas.microsoft.com/office/powerpoint/2010/main" val="84992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GB" altLang="fr-FR" sz="2800" b="1" i="0" cap="all" dirty="0"/>
              <a:t>Grant element of a loan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31</a:t>
            </a:fld>
            <a:endParaRPr lang="en-GB" sz="1050" dirty="0">
              <a:solidFill>
                <a:schemeClr val="bg1"/>
              </a:solidFill>
              <a:latin typeface="+mn-lt"/>
            </a:endParaRPr>
          </a:p>
        </p:txBody>
      </p:sp>
      <p:pic>
        <p:nvPicPr>
          <p:cNvPr id="10" name="Espace réservé du contenu 1">
            <a:extLst>
              <a:ext uri="{FF2B5EF4-FFF2-40B4-BE49-F238E27FC236}">
                <a16:creationId xmlns:a16="http://schemas.microsoft.com/office/drawing/2014/main" id="{C0FCC1EE-F06B-4A3D-A50B-F15B995CC35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1546" r="2577" b="6975"/>
          <a:stretch/>
        </p:blipFill>
        <p:spPr>
          <a:xfrm>
            <a:off x="1223628" y="1890778"/>
            <a:ext cx="6696744" cy="4436194"/>
          </a:xfrm>
          <a:ln>
            <a:solidFill>
              <a:srgbClr val="0F5494"/>
            </a:solidFill>
          </a:ln>
          <a:effectLst>
            <a:outerShdw dist="63500" dir="2700000" algn="tl" rotWithShape="0">
              <a:prstClr val="black">
                <a:alpha val="40000"/>
              </a:prstClr>
            </a:outerShdw>
          </a:effectLst>
        </p:spPr>
      </p:pic>
      <p:sp>
        <p:nvSpPr>
          <p:cNvPr id="11" name="Rectangle 3">
            <a:extLst>
              <a:ext uri="{FF2B5EF4-FFF2-40B4-BE49-F238E27FC236}">
                <a16:creationId xmlns:a16="http://schemas.microsoft.com/office/drawing/2014/main" id="{6185E632-7204-4CEB-9764-AC9889B50CC1}"/>
              </a:ext>
            </a:extLst>
          </p:cNvPr>
          <p:cNvSpPr txBox="1">
            <a:spLocks noChangeArrowheads="1"/>
          </p:cNvSpPr>
          <p:nvPr/>
        </p:nvSpPr>
        <p:spPr bwMode="auto">
          <a:xfrm>
            <a:off x="5292080" y="6448470"/>
            <a:ext cx="2979096" cy="2880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600"/>
              </a:spcBef>
              <a:spcAft>
                <a:spcPts val="0"/>
              </a:spcAft>
              <a:buClr>
                <a:srgbClr val="0F5494"/>
              </a:buClr>
              <a:buSzPct val="73000"/>
              <a:buNone/>
              <a:defRPr/>
            </a:pPr>
            <a:r>
              <a:rPr lang="en-GB" altLang="fr-FR" sz="1100" b="1" i="0" dirty="0">
                <a:sym typeface="Wingdings" panose="05000000000000000000" pitchFamily="2" charset="2"/>
              </a:rPr>
              <a:t>Source: DG </a:t>
            </a:r>
            <a:r>
              <a:rPr lang="en-GB" altLang="fr-FR" sz="1100" b="1" i="0" dirty="0" err="1">
                <a:sym typeface="Wingdings" panose="05000000000000000000" pitchFamily="2" charset="2"/>
              </a:rPr>
              <a:t>Trésor</a:t>
            </a:r>
            <a:r>
              <a:rPr lang="en-GB" altLang="fr-FR" sz="1100" b="1" i="0" dirty="0">
                <a:sym typeface="Wingdings" panose="05000000000000000000" pitchFamily="2" charset="2"/>
              </a:rPr>
              <a:t> Calculations</a:t>
            </a:r>
          </a:p>
        </p:txBody>
      </p:sp>
    </p:spTree>
    <p:extLst>
      <p:ext uri="{BB962C8B-B14F-4D97-AF65-F5344CB8AC3E}">
        <p14:creationId xmlns:p14="http://schemas.microsoft.com/office/powerpoint/2010/main" val="72906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8176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US" altLang="fr-FR" b="1" i="0" cap="all" dirty="0"/>
              <a:t>Presentation of the Debt Sustainability Framework (July 2018)</a:t>
            </a:r>
            <a:endParaRPr lang="en-GB"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32</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420888"/>
            <a:ext cx="8694496" cy="689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eaLnBrk="1" hangingPunct="1">
              <a:lnSpc>
                <a:spcPct val="90000"/>
              </a:lnSpc>
              <a:spcBef>
                <a:spcPts val="600"/>
              </a:spcBef>
              <a:spcAft>
                <a:spcPts val="600"/>
              </a:spcAft>
              <a:buClr>
                <a:srgbClr val="0F5494"/>
              </a:buClr>
              <a:buFont typeface="Wingdings" panose="05000000000000000000" pitchFamily="2" charset="2"/>
              <a:buChar char="q"/>
              <a:defRPr/>
            </a:pPr>
            <a:r>
              <a:rPr lang="en-US" altLang="fr-FR" sz="1600" b="1" i="0" dirty="0">
                <a:solidFill>
                  <a:srgbClr val="C00000"/>
                </a:solidFill>
              </a:rPr>
              <a:t>Scope: </a:t>
            </a:r>
            <a:r>
              <a:rPr lang="en-US" altLang="fr-FR" sz="1600" b="1" i="0" dirty="0"/>
              <a:t>An operational approach to assess debt sustainability in LICs </a:t>
            </a:r>
            <a:r>
              <a:rPr lang="en-US" altLang="fr-FR" sz="1600" i="0" dirty="0"/>
              <a:t>(external + public debts)</a:t>
            </a:r>
            <a:r>
              <a:rPr lang="en-US" altLang="fr-FR" sz="1600" b="1" i="0" dirty="0"/>
              <a:t>.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5342138"/>
            <a:ext cx="8694496" cy="97249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300"/>
              </a:spcBef>
              <a:spcAft>
                <a:spcPts val="0"/>
              </a:spcAft>
              <a:buClr>
                <a:srgbClr val="0F5494"/>
              </a:buClr>
              <a:buFont typeface="Wingdings" panose="05000000000000000000" pitchFamily="2" charset="2"/>
              <a:buChar char="q"/>
              <a:defRPr/>
            </a:pPr>
            <a:r>
              <a:rPr lang="en-US" altLang="fr-FR" sz="1600" b="1" i="0" dirty="0">
                <a:solidFill>
                  <a:srgbClr val="C00000"/>
                </a:solidFill>
              </a:rPr>
              <a:t>Countries eligible to: </a:t>
            </a:r>
          </a:p>
          <a:p>
            <a:pPr marL="536575" lvl="1" indent="-177800">
              <a:spcBef>
                <a:spcPts val="300"/>
              </a:spcBef>
              <a:spcAft>
                <a:spcPts val="0"/>
              </a:spcAft>
              <a:buClr>
                <a:srgbClr val="0F5494"/>
              </a:buClr>
              <a:buSzPct val="73000"/>
              <a:buFont typeface="Wingdings" panose="05000000000000000000" pitchFamily="2" charset="2"/>
              <a:buChar char="§"/>
              <a:defRPr/>
            </a:pPr>
            <a:r>
              <a:rPr lang="en-US" altLang="fr-FR" sz="1600" dirty="0"/>
              <a:t>Poverty Reduction and Growth Trust (PRGT) facilities</a:t>
            </a:r>
          </a:p>
          <a:p>
            <a:pPr marL="536575" lvl="1" indent="-177800">
              <a:spcBef>
                <a:spcPts val="300"/>
              </a:spcBef>
              <a:spcAft>
                <a:spcPts val="0"/>
              </a:spcAft>
              <a:buClr>
                <a:srgbClr val="0F5494"/>
              </a:buClr>
              <a:buSzPct val="73000"/>
              <a:buFont typeface="Wingdings" panose="05000000000000000000" pitchFamily="2" charset="2"/>
              <a:buChar char="§"/>
              <a:defRPr/>
            </a:pPr>
            <a:r>
              <a:rPr lang="en-US" altLang="fr-FR" sz="1600" dirty="0"/>
              <a:t>International Development Association (IDA) resources</a:t>
            </a:r>
          </a:p>
        </p:txBody>
      </p:sp>
      <p:sp>
        <p:nvSpPr>
          <p:cNvPr id="9" name="Rectangle 3">
            <a:extLst>
              <a:ext uri="{FF2B5EF4-FFF2-40B4-BE49-F238E27FC236}">
                <a16:creationId xmlns:a16="http://schemas.microsoft.com/office/drawing/2014/main" id="{A045652A-0035-4ADB-974D-934C091B480C}"/>
              </a:ext>
            </a:extLst>
          </p:cNvPr>
          <p:cNvSpPr txBox="1">
            <a:spLocks noChangeArrowheads="1"/>
          </p:cNvSpPr>
          <p:nvPr/>
        </p:nvSpPr>
        <p:spPr bwMode="auto">
          <a:xfrm>
            <a:off x="224752" y="3140968"/>
            <a:ext cx="8694496" cy="689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nSpc>
                <a:spcPct val="90000"/>
              </a:lnSpc>
              <a:spcBef>
                <a:spcPts val="600"/>
              </a:spcBef>
              <a:spcAft>
                <a:spcPts val="600"/>
              </a:spcAft>
              <a:buClr>
                <a:srgbClr val="0F5494"/>
              </a:buClr>
              <a:buFont typeface="Wingdings" panose="05000000000000000000" pitchFamily="2" charset="2"/>
              <a:buChar char="q"/>
              <a:defRPr/>
            </a:pPr>
            <a:r>
              <a:rPr lang="en-US" altLang="fr-FR" sz="1600" b="1" i="0" dirty="0">
                <a:solidFill>
                  <a:srgbClr val="C00000"/>
                </a:solidFill>
              </a:rPr>
              <a:t>Forward-looking: </a:t>
            </a:r>
            <a:r>
              <a:rPr lang="en-US" altLang="fr-FR" sz="1600" b="1" i="0" dirty="0"/>
              <a:t>20-year forecast of debt burden indicators under baseline assumptions and stress tests. </a:t>
            </a:r>
          </a:p>
        </p:txBody>
      </p:sp>
      <p:sp>
        <p:nvSpPr>
          <p:cNvPr id="3" name="Rectangle 2">
            <a:extLst>
              <a:ext uri="{FF2B5EF4-FFF2-40B4-BE49-F238E27FC236}">
                <a16:creationId xmlns:a16="http://schemas.microsoft.com/office/drawing/2014/main" id="{A2489CE6-8903-413A-A5CC-9A2BF231A836}"/>
              </a:ext>
            </a:extLst>
          </p:cNvPr>
          <p:cNvSpPr/>
          <p:nvPr/>
        </p:nvSpPr>
        <p:spPr>
          <a:xfrm>
            <a:off x="224752" y="3861048"/>
            <a:ext cx="8694496" cy="590931"/>
          </a:xfrm>
          <a:prstGeom prst="rect">
            <a:avLst/>
          </a:prstGeom>
        </p:spPr>
        <p:txBody>
          <a:bodyPr wrap="square">
            <a:spAutoFit/>
          </a:bodyPr>
          <a:lstStyle/>
          <a:p>
            <a:pPr algn="ctr" eaLnBrk="1" hangingPunct="1">
              <a:lnSpc>
                <a:spcPct val="90000"/>
              </a:lnSpc>
            </a:pPr>
            <a:r>
              <a:rPr lang="en-US" altLang="fr-FR" sz="1800" b="1" dirty="0">
                <a:latin typeface="+mn-lt"/>
              </a:rPr>
              <a:t>To capture long maturity and grace period </a:t>
            </a:r>
            <a:br>
              <a:rPr lang="en-US" altLang="fr-FR" sz="1800" b="1" dirty="0">
                <a:latin typeface="+mn-lt"/>
              </a:rPr>
            </a:br>
            <a:r>
              <a:rPr lang="en-US" altLang="fr-FR" sz="1800" b="1" dirty="0">
                <a:latin typeface="+mn-lt"/>
              </a:rPr>
              <a:t>of concessional loans and investment returns. </a:t>
            </a:r>
          </a:p>
        </p:txBody>
      </p:sp>
      <p:sp>
        <p:nvSpPr>
          <p:cNvPr id="11" name="Rectangle 3">
            <a:extLst>
              <a:ext uri="{FF2B5EF4-FFF2-40B4-BE49-F238E27FC236}">
                <a16:creationId xmlns:a16="http://schemas.microsoft.com/office/drawing/2014/main" id="{10A842DD-A08C-4A1D-881B-288BC16C2F05}"/>
              </a:ext>
            </a:extLst>
          </p:cNvPr>
          <p:cNvSpPr txBox="1">
            <a:spLocks noChangeArrowheads="1"/>
          </p:cNvSpPr>
          <p:nvPr/>
        </p:nvSpPr>
        <p:spPr bwMode="auto">
          <a:xfrm>
            <a:off x="224752" y="4684214"/>
            <a:ext cx="8694496" cy="68900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lnSpc>
                <a:spcPct val="90000"/>
              </a:lnSpc>
              <a:spcBef>
                <a:spcPts val="600"/>
              </a:spcBef>
              <a:spcAft>
                <a:spcPts val="600"/>
              </a:spcAft>
              <a:buClr>
                <a:srgbClr val="0F5494"/>
              </a:buClr>
              <a:buFont typeface="Wingdings" panose="05000000000000000000" pitchFamily="2" charset="2"/>
              <a:buChar char="q"/>
              <a:defRPr/>
            </a:pPr>
            <a:r>
              <a:rPr lang="en-US" altLang="fr-FR" sz="1600" b="1" i="0" dirty="0">
                <a:solidFill>
                  <a:srgbClr val="C00000"/>
                </a:solidFill>
              </a:rPr>
              <a:t>Institutional indicators: </a:t>
            </a:r>
            <a:r>
              <a:rPr lang="en-US" altLang="fr-FR" sz="1600" b="1" i="0" dirty="0"/>
              <a:t>combined with policy specific debt thresholds &gt; Lead to a risk scoring. </a:t>
            </a:r>
          </a:p>
        </p:txBody>
      </p:sp>
    </p:spTree>
    <p:extLst>
      <p:ext uri="{BB962C8B-B14F-4D97-AF65-F5344CB8AC3E}">
        <p14:creationId xmlns:p14="http://schemas.microsoft.com/office/powerpoint/2010/main" val="15399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P spid="9" grpId="0"/>
      <p:bldP spid="3" grpId="0"/>
      <p:bldP spid="1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33</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564904"/>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1200"/>
              </a:spcBef>
              <a:spcAft>
                <a:spcPts val="1200"/>
              </a:spcAft>
              <a:buClr>
                <a:srgbClr val="0F5494"/>
              </a:buClr>
              <a:buFont typeface="Wingdings" panose="05000000000000000000" pitchFamily="2" charset="2"/>
              <a:buChar char="q"/>
              <a:defRPr/>
            </a:pPr>
            <a:r>
              <a:rPr lang="en-US" altLang="fr-FR" sz="2400" dirty="0"/>
              <a:t>The IMF/WB low-income countries DSF (2018).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Debt carrying capacity: composite indicator.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An overview of the DSF tool. </a:t>
            </a:r>
          </a:p>
        </p:txBody>
      </p:sp>
    </p:spTree>
    <p:extLst>
      <p:ext uri="{BB962C8B-B14F-4D97-AF65-F5344CB8AC3E}">
        <p14:creationId xmlns:p14="http://schemas.microsoft.com/office/powerpoint/2010/main" val="354153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GB" altLang="fr-FR" sz="2800" b="1" i="0" cap="all" dirty="0"/>
              <a:t>Debt carrying capacity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184512"/>
            <a:ext cx="8694496" cy="1509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GB" altLang="fr-FR" sz="2000" b="1" i="0" dirty="0">
                <a:sym typeface="Wingdings" panose="05000000000000000000" pitchFamily="2" charset="2"/>
              </a:rPr>
              <a:t>NOT </a:t>
            </a:r>
            <a:r>
              <a:rPr lang="en-GB" altLang="fr-FR" sz="2000" b="1" i="0" dirty="0"/>
              <a:t>relying exclusively on the CPIA to classify countries’ debt-carrying capacity. </a:t>
            </a:r>
          </a:p>
          <a:p>
            <a:pPr>
              <a:spcBef>
                <a:spcPts val="600"/>
              </a:spcBef>
              <a:spcAft>
                <a:spcPts val="600"/>
              </a:spcAft>
              <a:buClr>
                <a:srgbClr val="0F5494"/>
              </a:buClr>
              <a:buFont typeface="Wingdings" panose="05000000000000000000" pitchFamily="2" charset="2"/>
              <a:buChar char="q"/>
              <a:defRPr/>
            </a:pPr>
            <a:r>
              <a:rPr lang="en-GB" altLang="fr-FR" sz="2000" b="1" i="0" dirty="0"/>
              <a:t>INSTEAD use a composite measure based on a set of economic variables. </a:t>
            </a: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4098590"/>
            <a:ext cx="8694496" cy="24987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6575" lvl="1" indent="-177800">
              <a:spcBef>
                <a:spcPts val="1200"/>
              </a:spcBef>
              <a:spcAft>
                <a:spcPts val="1800"/>
              </a:spcAft>
              <a:buClr>
                <a:srgbClr val="0F5494"/>
              </a:buClr>
              <a:buSzPct val="73000"/>
              <a:buFont typeface="Wingdings" panose="05000000000000000000" pitchFamily="2" charset="2"/>
              <a:buChar char="§"/>
              <a:defRPr/>
            </a:pPr>
            <a:r>
              <a:rPr lang="en-GB" altLang="fr-FR" dirty="0"/>
              <a:t>Composite index  = weighted sum of the </a:t>
            </a:r>
            <a:r>
              <a:rPr lang="en-GB" altLang="fr-FR" dirty="0">
                <a:solidFill>
                  <a:srgbClr val="C00000"/>
                </a:solidFill>
              </a:rPr>
              <a:t>non-debt determinants of debt distress and CPIA</a:t>
            </a:r>
            <a:r>
              <a:rPr lang="en-GB" altLang="fr-FR" dirty="0"/>
              <a:t>.</a:t>
            </a:r>
          </a:p>
          <a:p>
            <a:pPr marL="536575" lvl="1" indent="-177800">
              <a:spcBef>
                <a:spcPts val="1200"/>
              </a:spcBef>
              <a:spcAft>
                <a:spcPts val="1800"/>
              </a:spcAft>
              <a:buClr>
                <a:srgbClr val="0F5494"/>
              </a:buClr>
              <a:buSzPct val="73000"/>
              <a:buFont typeface="Wingdings" panose="05000000000000000000" pitchFamily="2" charset="2"/>
              <a:buChar char="§"/>
              <a:defRPr/>
            </a:pPr>
            <a:r>
              <a:rPr lang="en-GB" altLang="fr-FR" dirty="0">
                <a:solidFill>
                  <a:srgbClr val="C00000"/>
                </a:solidFill>
              </a:rPr>
              <a:t>CI</a:t>
            </a:r>
            <a:r>
              <a:rPr lang="en-GB" altLang="fr-FR" dirty="0"/>
              <a:t> = 0.385*</a:t>
            </a:r>
            <a:r>
              <a:rPr lang="en-GB" altLang="fr-FR" dirty="0">
                <a:solidFill>
                  <a:srgbClr val="C00000"/>
                </a:solidFill>
              </a:rPr>
              <a:t>CPIA</a:t>
            </a:r>
            <a:r>
              <a:rPr lang="en-GB" altLang="fr-FR" dirty="0"/>
              <a:t> + 2.719*</a:t>
            </a:r>
            <a:r>
              <a:rPr lang="en-GB" altLang="fr-FR" dirty="0">
                <a:solidFill>
                  <a:srgbClr val="C00000"/>
                </a:solidFill>
              </a:rPr>
              <a:t>Growth</a:t>
            </a:r>
            <a:r>
              <a:rPr lang="en-GB" altLang="fr-FR" dirty="0"/>
              <a:t> + 4.052*</a:t>
            </a:r>
            <a:r>
              <a:rPr lang="en-GB" altLang="fr-FR" dirty="0">
                <a:solidFill>
                  <a:srgbClr val="C00000"/>
                </a:solidFill>
              </a:rPr>
              <a:t>Reserves</a:t>
            </a:r>
            <a:r>
              <a:rPr lang="en-GB" altLang="fr-FR" dirty="0"/>
              <a:t> - 3.990*</a:t>
            </a:r>
            <a:r>
              <a:rPr lang="en-GB" altLang="fr-FR" dirty="0">
                <a:solidFill>
                  <a:srgbClr val="C00000"/>
                </a:solidFill>
              </a:rPr>
              <a:t>Reserves^2</a:t>
            </a:r>
            <a:r>
              <a:rPr lang="en-GB" altLang="fr-FR" dirty="0"/>
              <a:t> + 2.022*</a:t>
            </a:r>
            <a:r>
              <a:rPr lang="en-GB" altLang="fr-FR" dirty="0">
                <a:solidFill>
                  <a:srgbClr val="C00000"/>
                </a:solidFill>
              </a:rPr>
              <a:t>Remittances</a:t>
            </a:r>
            <a:r>
              <a:rPr lang="en-GB" altLang="fr-FR" dirty="0"/>
              <a:t> + 13.520*</a:t>
            </a:r>
            <a:r>
              <a:rPr lang="en-GB" altLang="fr-FR" dirty="0">
                <a:solidFill>
                  <a:srgbClr val="C00000"/>
                </a:solidFill>
              </a:rPr>
              <a:t>World Growth</a:t>
            </a:r>
          </a:p>
        </p:txBody>
      </p:sp>
    </p:spTree>
    <p:extLst>
      <p:ext uri="{BB962C8B-B14F-4D97-AF65-F5344CB8AC3E}">
        <p14:creationId xmlns:p14="http://schemas.microsoft.com/office/powerpoint/2010/main" val="404994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96752"/>
            <a:ext cx="8694496" cy="7456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fr-FR" altLang="fr-FR" sz="2000" b="1" i="0" cap="all" dirty="0"/>
              <a:t>A composite </a:t>
            </a:r>
            <a:br>
              <a:rPr lang="fr-FR" altLang="fr-FR" sz="2000" b="1" i="0" cap="all" dirty="0"/>
            </a:br>
            <a:r>
              <a:rPr lang="fr-FR" altLang="fr-FR" sz="2000" b="1" i="0" cap="all" dirty="0"/>
              <a:t>Indicator to replace the standard CPIA</a:t>
            </a:r>
            <a:endParaRPr lang="en-GB" sz="20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35</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2060848"/>
            <a:ext cx="8694496" cy="1130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6575" lvl="1" indent="-177800">
              <a:spcBef>
                <a:spcPts val="1200"/>
              </a:spcBef>
              <a:spcAft>
                <a:spcPts val="1800"/>
              </a:spcAft>
              <a:buClr>
                <a:srgbClr val="0F5494"/>
              </a:buClr>
              <a:buSzPct val="73000"/>
              <a:buFont typeface="Wingdings" panose="05000000000000000000" pitchFamily="2" charset="2"/>
              <a:buChar char="§"/>
              <a:defRPr/>
            </a:pPr>
            <a:r>
              <a:rPr lang="en-GB" altLang="fr-FR" dirty="0">
                <a:solidFill>
                  <a:srgbClr val="C00000"/>
                </a:solidFill>
              </a:rPr>
              <a:t>CI</a:t>
            </a:r>
            <a:r>
              <a:rPr lang="en-GB" altLang="fr-FR" dirty="0"/>
              <a:t> = 0.385*</a:t>
            </a:r>
            <a:r>
              <a:rPr lang="en-GB" altLang="fr-FR" dirty="0">
                <a:solidFill>
                  <a:srgbClr val="C00000"/>
                </a:solidFill>
              </a:rPr>
              <a:t>CPIA</a:t>
            </a:r>
            <a:r>
              <a:rPr lang="en-GB" altLang="fr-FR" dirty="0"/>
              <a:t> + 2.719*</a:t>
            </a:r>
            <a:r>
              <a:rPr lang="en-GB" altLang="fr-FR" dirty="0">
                <a:solidFill>
                  <a:srgbClr val="C00000"/>
                </a:solidFill>
              </a:rPr>
              <a:t>Growth</a:t>
            </a:r>
            <a:r>
              <a:rPr lang="en-GB" altLang="fr-FR" dirty="0"/>
              <a:t> + 4.052*</a:t>
            </a:r>
            <a:r>
              <a:rPr lang="en-GB" altLang="fr-FR" dirty="0">
                <a:solidFill>
                  <a:srgbClr val="C00000"/>
                </a:solidFill>
              </a:rPr>
              <a:t>Reserves</a:t>
            </a:r>
            <a:r>
              <a:rPr lang="en-GB" altLang="fr-FR" dirty="0"/>
              <a:t> - 3.990*</a:t>
            </a:r>
            <a:r>
              <a:rPr lang="en-GB" altLang="fr-FR" dirty="0">
                <a:solidFill>
                  <a:srgbClr val="C00000"/>
                </a:solidFill>
              </a:rPr>
              <a:t>Reserves^2</a:t>
            </a:r>
            <a:r>
              <a:rPr lang="en-GB" altLang="fr-FR" dirty="0"/>
              <a:t> + 2.022*</a:t>
            </a:r>
            <a:r>
              <a:rPr lang="en-GB" altLang="fr-FR" dirty="0">
                <a:solidFill>
                  <a:srgbClr val="C00000"/>
                </a:solidFill>
              </a:rPr>
              <a:t>Remittances</a:t>
            </a:r>
            <a:r>
              <a:rPr lang="en-GB" altLang="fr-FR" dirty="0"/>
              <a:t> + 13.520*</a:t>
            </a:r>
            <a:r>
              <a:rPr lang="en-GB" altLang="fr-FR" dirty="0">
                <a:solidFill>
                  <a:srgbClr val="C00000"/>
                </a:solidFill>
              </a:rPr>
              <a:t>World Growth</a:t>
            </a:r>
          </a:p>
        </p:txBody>
      </p:sp>
      <p:sp>
        <p:nvSpPr>
          <p:cNvPr id="9" name="Rectangle 3">
            <a:extLst>
              <a:ext uri="{FF2B5EF4-FFF2-40B4-BE49-F238E27FC236}">
                <a16:creationId xmlns:a16="http://schemas.microsoft.com/office/drawing/2014/main" id="{68614823-F9F7-45EF-8088-6DD208E1AF26}"/>
              </a:ext>
            </a:extLst>
          </p:cNvPr>
          <p:cNvSpPr txBox="1">
            <a:spLocks noChangeArrowheads="1"/>
          </p:cNvSpPr>
          <p:nvPr/>
        </p:nvSpPr>
        <p:spPr bwMode="auto">
          <a:xfrm>
            <a:off x="224752" y="3429000"/>
            <a:ext cx="8694496" cy="8945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sz="1600" i="0" dirty="0"/>
              <a:t>Weights: average estimated coefficients across the statistical models. </a:t>
            </a:r>
          </a:p>
          <a:p>
            <a:pPr>
              <a:spcBef>
                <a:spcPts val="600"/>
              </a:spcBef>
              <a:spcAft>
                <a:spcPts val="0"/>
              </a:spcAft>
              <a:buClr>
                <a:srgbClr val="0F5494"/>
              </a:buClr>
              <a:buFont typeface="Wingdings" panose="05000000000000000000" pitchFamily="2" charset="2"/>
              <a:buChar char="q"/>
              <a:defRPr/>
            </a:pPr>
            <a:r>
              <a:rPr lang="en-GB" sz="1600" i="0" dirty="0"/>
              <a:t>Reserves and remittances: scaled by imports and GDP, respectively. </a:t>
            </a:r>
            <a:endParaRPr lang="en-GB" altLang="fr-FR" sz="1600" i="0" dirty="0"/>
          </a:p>
        </p:txBody>
      </p:sp>
      <p:grpSp>
        <p:nvGrpSpPr>
          <p:cNvPr id="16" name="Groupe 15">
            <a:extLst>
              <a:ext uri="{FF2B5EF4-FFF2-40B4-BE49-F238E27FC236}">
                <a16:creationId xmlns:a16="http://schemas.microsoft.com/office/drawing/2014/main" id="{BCDB29E9-CB3D-4EF9-B834-6D4EDD973A9A}"/>
              </a:ext>
            </a:extLst>
          </p:cNvPr>
          <p:cNvGrpSpPr/>
          <p:nvPr/>
        </p:nvGrpSpPr>
        <p:grpSpPr>
          <a:xfrm>
            <a:off x="227881" y="2708920"/>
            <a:ext cx="8694496" cy="3257650"/>
            <a:chOff x="227881" y="2708920"/>
            <a:chExt cx="8694496" cy="3257650"/>
          </a:xfrm>
        </p:grpSpPr>
        <p:sp>
          <p:nvSpPr>
            <p:cNvPr id="11" name="Rectangle 3">
              <a:extLst>
                <a:ext uri="{FF2B5EF4-FFF2-40B4-BE49-F238E27FC236}">
                  <a16:creationId xmlns:a16="http://schemas.microsoft.com/office/drawing/2014/main" id="{80EFF184-46DA-40F5-A301-95D5A1A17269}"/>
                </a:ext>
              </a:extLst>
            </p:cNvPr>
            <p:cNvSpPr txBox="1">
              <a:spLocks noChangeArrowheads="1"/>
            </p:cNvSpPr>
            <p:nvPr/>
          </p:nvSpPr>
          <p:spPr bwMode="auto">
            <a:xfrm>
              <a:off x="227881" y="4457156"/>
              <a:ext cx="8694496" cy="1509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sz="1800" b="1" i="0" dirty="0"/>
                <a:t>Country classification depends upon </a:t>
              </a:r>
              <a:r>
                <a:rPr lang="en-US" sz="1800" b="1" i="0" dirty="0">
                  <a:solidFill>
                    <a:srgbClr val="C00000"/>
                  </a:solidFill>
                </a:rPr>
                <a:t>other countries’ situation and global factors.</a:t>
              </a:r>
            </a:p>
            <a:p>
              <a:pPr>
                <a:spcBef>
                  <a:spcPts val="600"/>
                </a:spcBef>
                <a:spcAft>
                  <a:spcPts val="600"/>
                </a:spcAft>
                <a:buClr>
                  <a:srgbClr val="0F5494"/>
                </a:buClr>
                <a:buFont typeface="Wingdings" panose="05000000000000000000" pitchFamily="2" charset="2"/>
                <a:buChar char="q"/>
                <a:defRPr/>
              </a:pPr>
              <a:r>
                <a:rPr lang="en-US" sz="1800" b="1" i="0" dirty="0"/>
                <a:t>The CI uses ten years of data </a:t>
              </a:r>
              <a:r>
                <a:rPr lang="en-US" sz="1800" i="0" dirty="0"/>
                <a:t>(5 years of history and 5 years of projections)</a:t>
              </a:r>
              <a:r>
                <a:rPr lang="en-US" sz="1800" b="1" i="0" dirty="0"/>
                <a:t> to smooth out economic cycles and encourage forward-looking policy discussions </a:t>
              </a:r>
              <a:r>
                <a:rPr lang="en-US" sz="1800" i="0" dirty="0"/>
                <a:t>(CPIA, growth, reserves, remittances, world growth)</a:t>
              </a:r>
              <a:r>
                <a:rPr lang="en-US" sz="1800" b="1" i="0" dirty="0"/>
                <a:t>.</a:t>
              </a:r>
            </a:p>
            <a:p>
              <a:pPr>
                <a:spcBef>
                  <a:spcPts val="600"/>
                </a:spcBef>
                <a:spcAft>
                  <a:spcPts val="600"/>
                </a:spcAft>
                <a:buClr>
                  <a:srgbClr val="0F5494"/>
                </a:buClr>
                <a:buFont typeface="Wingdings" panose="05000000000000000000" pitchFamily="2" charset="2"/>
                <a:buChar char="q"/>
                <a:defRPr/>
              </a:pPr>
              <a:endParaRPr lang="en-GB" altLang="fr-FR" sz="1800" b="1" i="0" dirty="0"/>
            </a:p>
          </p:txBody>
        </p:sp>
        <p:cxnSp>
          <p:nvCxnSpPr>
            <p:cNvPr id="13" name="Connecteur droit avec flèche 12">
              <a:extLst>
                <a:ext uri="{FF2B5EF4-FFF2-40B4-BE49-F238E27FC236}">
                  <a16:creationId xmlns:a16="http://schemas.microsoft.com/office/drawing/2014/main" id="{60F15E0E-9A69-4364-AD29-C9B2F60A7DA3}"/>
                </a:ext>
              </a:extLst>
            </p:cNvPr>
            <p:cNvCxnSpPr>
              <a:cxnSpLocks/>
            </p:cNvCxnSpPr>
            <p:nvPr/>
          </p:nvCxnSpPr>
          <p:spPr bwMode="auto">
            <a:xfrm flipH="1" flipV="1">
              <a:off x="6372200" y="2708920"/>
              <a:ext cx="432048" cy="1748236"/>
            </a:xfrm>
            <a:prstGeom prst="straightConnector1">
              <a:avLst/>
            </a:prstGeom>
            <a:ln w="19050">
              <a:solidFill>
                <a:srgbClr val="C00000"/>
              </a:solidFill>
              <a:prstDash val="dash"/>
              <a:headEnd type="oval"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14" name="Connecteur droit avec flèche 13">
              <a:extLst>
                <a:ext uri="{FF2B5EF4-FFF2-40B4-BE49-F238E27FC236}">
                  <a16:creationId xmlns:a16="http://schemas.microsoft.com/office/drawing/2014/main" id="{6150421E-FF94-4141-BFA4-E6D3577ACE1C}"/>
                </a:ext>
              </a:extLst>
            </p:cNvPr>
            <p:cNvCxnSpPr>
              <a:cxnSpLocks/>
            </p:cNvCxnSpPr>
            <p:nvPr/>
          </p:nvCxnSpPr>
          <p:spPr bwMode="auto">
            <a:xfrm flipH="1" flipV="1">
              <a:off x="4139952" y="2996952"/>
              <a:ext cx="2664296" cy="1460204"/>
            </a:xfrm>
            <a:prstGeom prst="straightConnector1">
              <a:avLst/>
            </a:prstGeom>
            <a:ln w="19050">
              <a:solidFill>
                <a:srgbClr val="C00000"/>
              </a:solidFill>
              <a:prstDash val="dash"/>
              <a:headEnd type="oval" w="med" len="med"/>
              <a:tailEnd type="triangle" w="lg" len="lg"/>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209627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96752"/>
            <a:ext cx="8694496" cy="74568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fr-FR" altLang="fr-FR" sz="2000" b="1" i="0" cap="all" dirty="0"/>
              <a:t>A composite </a:t>
            </a:r>
            <a:br>
              <a:rPr lang="fr-FR" altLang="fr-FR" sz="2000" b="1" i="0" cap="all" dirty="0"/>
            </a:br>
            <a:r>
              <a:rPr lang="fr-FR" altLang="fr-FR" sz="2000" b="1" i="0" cap="all" dirty="0"/>
              <a:t>Indicator to replace the standard CPIA</a:t>
            </a:r>
            <a:endParaRPr lang="en-GB" sz="20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36</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2060848"/>
            <a:ext cx="8694496" cy="1130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536575" lvl="1" indent="-177800">
              <a:spcBef>
                <a:spcPts val="1200"/>
              </a:spcBef>
              <a:spcAft>
                <a:spcPts val="1800"/>
              </a:spcAft>
              <a:buClr>
                <a:srgbClr val="0F5494"/>
              </a:buClr>
              <a:buSzPct val="73000"/>
              <a:buFont typeface="Wingdings" panose="05000000000000000000" pitchFamily="2" charset="2"/>
              <a:buChar char="§"/>
              <a:defRPr/>
            </a:pPr>
            <a:r>
              <a:rPr lang="en-GB" altLang="fr-FR" dirty="0">
                <a:solidFill>
                  <a:srgbClr val="C00000"/>
                </a:solidFill>
              </a:rPr>
              <a:t>CI</a:t>
            </a:r>
            <a:r>
              <a:rPr lang="en-GB" altLang="fr-FR" dirty="0"/>
              <a:t> = 0.385*</a:t>
            </a:r>
            <a:r>
              <a:rPr lang="en-GB" altLang="fr-FR" dirty="0">
                <a:solidFill>
                  <a:srgbClr val="C00000"/>
                </a:solidFill>
              </a:rPr>
              <a:t>CPIA</a:t>
            </a:r>
            <a:r>
              <a:rPr lang="en-GB" altLang="fr-FR" dirty="0"/>
              <a:t> + 2.719*</a:t>
            </a:r>
            <a:r>
              <a:rPr lang="en-GB" altLang="fr-FR" dirty="0">
                <a:solidFill>
                  <a:srgbClr val="C00000"/>
                </a:solidFill>
              </a:rPr>
              <a:t>Growth</a:t>
            </a:r>
            <a:r>
              <a:rPr lang="en-GB" altLang="fr-FR" dirty="0"/>
              <a:t> + 4.052*</a:t>
            </a:r>
            <a:r>
              <a:rPr lang="en-GB" altLang="fr-FR" dirty="0">
                <a:solidFill>
                  <a:srgbClr val="C00000"/>
                </a:solidFill>
              </a:rPr>
              <a:t>Reserves</a:t>
            </a:r>
            <a:r>
              <a:rPr lang="en-GB" altLang="fr-FR" dirty="0"/>
              <a:t> - 3.990*</a:t>
            </a:r>
            <a:r>
              <a:rPr lang="en-GB" altLang="fr-FR" dirty="0">
                <a:solidFill>
                  <a:srgbClr val="C00000"/>
                </a:solidFill>
              </a:rPr>
              <a:t>Reserves^2</a:t>
            </a:r>
            <a:r>
              <a:rPr lang="en-GB" altLang="fr-FR" dirty="0"/>
              <a:t> + 2.022*</a:t>
            </a:r>
            <a:r>
              <a:rPr lang="en-GB" altLang="fr-FR" dirty="0">
                <a:solidFill>
                  <a:srgbClr val="C00000"/>
                </a:solidFill>
              </a:rPr>
              <a:t>Remittances</a:t>
            </a:r>
            <a:r>
              <a:rPr lang="en-GB" altLang="fr-FR" dirty="0"/>
              <a:t> + 13.520*</a:t>
            </a:r>
            <a:r>
              <a:rPr lang="en-GB" altLang="fr-FR" dirty="0">
                <a:solidFill>
                  <a:srgbClr val="C00000"/>
                </a:solidFill>
              </a:rPr>
              <a:t>World Growth</a:t>
            </a:r>
          </a:p>
        </p:txBody>
      </p:sp>
      <p:grpSp>
        <p:nvGrpSpPr>
          <p:cNvPr id="19" name="Groupe 18">
            <a:extLst>
              <a:ext uri="{FF2B5EF4-FFF2-40B4-BE49-F238E27FC236}">
                <a16:creationId xmlns:a16="http://schemas.microsoft.com/office/drawing/2014/main" id="{7D40AB2C-7CEB-4F06-B9EC-597FAB7F7D14}"/>
              </a:ext>
            </a:extLst>
          </p:cNvPr>
          <p:cNvGrpSpPr/>
          <p:nvPr/>
        </p:nvGrpSpPr>
        <p:grpSpPr>
          <a:xfrm>
            <a:off x="227881" y="2740745"/>
            <a:ext cx="8694496" cy="2917749"/>
            <a:chOff x="227881" y="2740745"/>
            <a:chExt cx="8694496" cy="2917749"/>
          </a:xfrm>
        </p:grpSpPr>
        <p:sp>
          <p:nvSpPr>
            <p:cNvPr id="11" name="Rectangle 3">
              <a:extLst>
                <a:ext uri="{FF2B5EF4-FFF2-40B4-BE49-F238E27FC236}">
                  <a16:creationId xmlns:a16="http://schemas.microsoft.com/office/drawing/2014/main" id="{80EFF184-46DA-40F5-A301-95D5A1A17269}"/>
                </a:ext>
              </a:extLst>
            </p:cNvPr>
            <p:cNvSpPr txBox="1">
              <a:spLocks noChangeArrowheads="1"/>
            </p:cNvSpPr>
            <p:nvPr/>
          </p:nvSpPr>
          <p:spPr bwMode="auto">
            <a:xfrm>
              <a:off x="227881" y="4149080"/>
              <a:ext cx="8694496" cy="150941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Font typeface="Wingdings" panose="05000000000000000000" pitchFamily="2" charset="2"/>
                <a:buChar char="q"/>
                <a:defRPr/>
              </a:pPr>
              <a:r>
                <a:rPr lang="en-US" sz="1800" b="1" i="0" dirty="0"/>
                <a:t>Country classification depends upon other countries’ situation and global factors.</a:t>
              </a:r>
            </a:p>
            <a:p>
              <a:pPr>
                <a:spcBef>
                  <a:spcPts val="600"/>
                </a:spcBef>
                <a:spcAft>
                  <a:spcPts val="600"/>
                </a:spcAft>
                <a:buClr>
                  <a:srgbClr val="0F5494"/>
                </a:buClr>
                <a:buFont typeface="Wingdings" panose="05000000000000000000" pitchFamily="2" charset="2"/>
                <a:buChar char="q"/>
                <a:defRPr/>
              </a:pPr>
              <a:r>
                <a:rPr lang="en-US" sz="1800" b="1" i="0" dirty="0">
                  <a:solidFill>
                    <a:srgbClr val="C00000"/>
                  </a:solidFill>
                </a:rPr>
                <a:t>The CI uses ten years of data </a:t>
              </a:r>
              <a:r>
                <a:rPr lang="en-US" sz="1800" i="0" dirty="0"/>
                <a:t>(5 years of history and 5 years of projections)</a:t>
              </a:r>
              <a:r>
                <a:rPr lang="en-US" sz="1800" b="1" i="0" dirty="0"/>
                <a:t> to smooth out economic cycles and encourage forward-looking policy discussions </a:t>
              </a:r>
              <a:r>
                <a:rPr lang="en-US" sz="1800" i="0" dirty="0"/>
                <a:t>(CPIA, growth, reserves, remittances, world growth)</a:t>
              </a:r>
              <a:r>
                <a:rPr lang="en-US" sz="1800" b="1" i="0" dirty="0"/>
                <a:t>.</a:t>
              </a:r>
            </a:p>
            <a:p>
              <a:pPr>
                <a:spcBef>
                  <a:spcPts val="600"/>
                </a:spcBef>
                <a:spcAft>
                  <a:spcPts val="600"/>
                </a:spcAft>
                <a:buClr>
                  <a:srgbClr val="0F5494"/>
                </a:buClr>
                <a:buFont typeface="Wingdings" panose="05000000000000000000" pitchFamily="2" charset="2"/>
                <a:buChar char="q"/>
                <a:defRPr/>
              </a:pPr>
              <a:endParaRPr lang="en-GB" altLang="fr-FR" sz="1800" b="1" i="0" dirty="0"/>
            </a:p>
          </p:txBody>
        </p:sp>
        <p:cxnSp>
          <p:nvCxnSpPr>
            <p:cNvPr id="13" name="Connecteur droit avec flèche 12">
              <a:extLst>
                <a:ext uri="{FF2B5EF4-FFF2-40B4-BE49-F238E27FC236}">
                  <a16:creationId xmlns:a16="http://schemas.microsoft.com/office/drawing/2014/main" id="{60F15E0E-9A69-4364-AD29-C9B2F60A7DA3}"/>
                </a:ext>
              </a:extLst>
            </p:cNvPr>
            <p:cNvCxnSpPr>
              <a:cxnSpLocks/>
            </p:cNvCxnSpPr>
            <p:nvPr/>
          </p:nvCxnSpPr>
          <p:spPr bwMode="auto">
            <a:xfrm flipV="1">
              <a:off x="3851920" y="2740745"/>
              <a:ext cx="1872208" cy="2116683"/>
            </a:xfrm>
            <a:prstGeom prst="straightConnector1">
              <a:avLst/>
            </a:prstGeom>
            <a:ln w="19050">
              <a:solidFill>
                <a:srgbClr val="C00000"/>
              </a:solidFill>
              <a:prstDash val="dash"/>
              <a:headEnd type="oval" w="med" len="med"/>
              <a:tailEnd type="triangle" w="lg" len="lg"/>
            </a:ln>
          </p:spPr>
          <p:style>
            <a:lnRef idx="1">
              <a:schemeClr val="accent2"/>
            </a:lnRef>
            <a:fillRef idx="0">
              <a:schemeClr val="accent2"/>
            </a:fillRef>
            <a:effectRef idx="0">
              <a:schemeClr val="accent2"/>
            </a:effectRef>
            <a:fontRef idx="minor">
              <a:schemeClr val="tx1"/>
            </a:fontRef>
          </p:style>
        </p:cxnSp>
        <p:cxnSp>
          <p:nvCxnSpPr>
            <p:cNvPr id="14" name="Connecteur droit avec flèche 13">
              <a:extLst>
                <a:ext uri="{FF2B5EF4-FFF2-40B4-BE49-F238E27FC236}">
                  <a16:creationId xmlns:a16="http://schemas.microsoft.com/office/drawing/2014/main" id="{6150421E-FF94-4141-BFA4-E6D3577ACE1C}"/>
                </a:ext>
              </a:extLst>
            </p:cNvPr>
            <p:cNvCxnSpPr>
              <a:cxnSpLocks/>
            </p:cNvCxnSpPr>
            <p:nvPr/>
          </p:nvCxnSpPr>
          <p:spPr bwMode="auto">
            <a:xfrm flipH="1" flipV="1">
              <a:off x="3491880" y="3068960"/>
              <a:ext cx="360040" cy="1788468"/>
            </a:xfrm>
            <a:prstGeom prst="straightConnector1">
              <a:avLst/>
            </a:prstGeom>
            <a:ln w="19050">
              <a:solidFill>
                <a:srgbClr val="C00000"/>
              </a:solidFill>
              <a:prstDash val="dash"/>
              <a:headEnd type="oval" w="med" len="med"/>
              <a:tailEnd type="triangle" w="lg" len="lg"/>
            </a:ln>
          </p:spPr>
          <p:style>
            <a:lnRef idx="1">
              <a:schemeClr val="accent2"/>
            </a:lnRef>
            <a:fillRef idx="0">
              <a:schemeClr val="accent2"/>
            </a:fillRef>
            <a:effectRef idx="0">
              <a:schemeClr val="accent2"/>
            </a:effectRef>
            <a:fontRef idx="minor">
              <a:schemeClr val="tx1"/>
            </a:fontRef>
          </p:style>
        </p:cxnSp>
      </p:grpSp>
      <p:sp>
        <p:nvSpPr>
          <p:cNvPr id="15" name="Rectangle 3">
            <a:extLst>
              <a:ext uri="{FF2B5EF4-FFF2-40B4-BE49-F238E27FC236}">
                <a16:creationId xmlns:a16="http://schemas.microsoft.com/office/drawing/2014/main" id="{989EF4DC-1B87-4686-9141-0664D37FA376}"/>
              </a:ext>
            </a:extLst>
          </p:cNvPr>
          <p:cNvSpPr txBox="1">
            <a:spLocks noChangeArrowheads="1"/>
          </p:cNvSpPr>
          <p:nvPr/>
        </p:nvSpPr>
        <p:spPr bwMode="auto">
          <a:xfrm>
            <a:off x="224752" y="3284984"/>
            <a:ext cx="8694496" cy="8945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Font typeface="Wingdings" panose="05000000000000000000" pitchFamily="2" charset="2"/>
              <a:buChar char="q"/>
              <a:defRPr/>
            </a:pPr>
            <a:r>
              <a:rPr lang="en-GB" sz="1600" i="0" dirty="0"/>
              <a:t>Weights: average estimated coefficients across the statistical models. </a:t>
            </a:r>
          </a:p>
          <a:p>
            <a:pPr>
              <a:spcBef>
                <a:spcPts val="600"/>
              </a:spcBef>
              <a:spcAft>
                <a:spcPts val="0"/>
              </a:spcAft>
              <a:buClr>
                <a:srgbClr val="0F5494"/>
              </a:buClr>
              <a:buFont typeface="Wingdings" panose="05000000000000000000" pitchFamily="2" charset="2"/>
              <a:buChar char="q"/>
              <a:defRPr/>
            </a:pPr>
            <a:r>
              <a:rPr lang="en-GB" sz="1600" i="0" dirty="0"/>
              <a:t>Reserves and remittances: scaled by imports and GDP, respectively. </a:t>
            </a:r>
            <a:endParaRPr lang="en-GB" altLang="fr-FR" sz="1600" i="0" dirty="0"/>
          </a:p>
        </p:txBody>
      </p:sp>
      <p:sp>
        <p:nvSpPr>
          <p:cNvPr id="20" name="Rectangle 3">
            <a:extLst>
              <a:ext uri="{FF2B5EF4-FFF2-40B4-BE49-F238E27FC236}">
                <a16:creationId xmlns:a16="http://schemas.microsoft.com/office/drawing/2014/main" id="{3B6446C3-7F19-46E5-A3E4-0712931EF14B}"/>
              </a:ext>
            </a:extLst>
          </p:cNvPr>
          <p:cNvSpPr txBox="1">
            <a:spLocks noChangeArrowheads="1"/>
          </p:cNvSpPr>
          <p:nvPr/>
        </p:nvSpPr>
        <p:spPr bwMode="auto">
          <a:xfrm>
            <a:off x="224752" y="6088059"/>
            <a:ext cx="8694496" cy="435339"/>
          </a:xfrm>
          <a:prstGeom prst="rect">
            <a:avLst/>
          </a:prstGeom>
          <a:solidFill>
            <a:schemeClr val="bg1"/>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buNone/>
              <a:defRPr/>
            </a:pPr>
            <a:r>
              <a:rPr lang="en-US" sz="2000" b="1" i="0" dirty="0"/>
              <a:t>Debt carrying capacity rating : </a:t>
            </a:r>
            <a:r>
              <a:rPr lang="en-US" sz="2000" b="1" i="0" cap="all" dirty="0">
                <a:solidFill>
                  <a:srgbClr val="FF0000"/>
                </a:solidFill>
              </a:rPr>
              <a:t>weak</a:t>
            </a:r>
            <a:r>
              <a:rPr lang="en-US" sz="2000" b="1" i="0" dirty="0"/>
              <a:t> – </a:t>
            </a:r>
            <a:r>
              <a:rPr lang="en-US" sz="2000" b="1" i="0" cap="all" dirty="0">
                <a:solidFill>
                  <a:srgbClr val="FFC000"/>
                </a:solidFill>
              </a:rPr>
              <a:t>medium</a:t>
            </a:r>
            <a:r>
              <a:rPr lang="en-US" sz="2000" b="1" i="0" dirty="0"/>
              <a:t> – </a:t>
            </a:r>
            <a:r>
              <a:rPr lang="en-US" sz="2000" b="1" i="0" cap="all" dirty="0">
                <a:solidFill>
                  <a:srgbClr val="00B050"/>
                </a:solidFill>
              </a:rPr>
              <a:t>strong</a:t>
            </a:r>
            <a:r>
              <a:rPr lang="en-US" sz="2000" b="1" i="0" dirty="0">
                <a:solidFill>
                  <a:srgbClr val="00B050"/>
                </a:solidFill>
              </a:rPr>
              <a:t> </a:t>
            </a:r>
          </a:p>
        </p:txBody>
      </p:sp>
    </p:spTree>
    <p:extLst>
      <p:ext uri="{BB962C8B-B14F-4D97-AF65-F5344CB8AC3E}">
        <p14:creationId xmlns:p14="http://schemas.microsoft.com/office/powerpoint/2010/main" val="311565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66822"/>
            <a:ext cx="8694496" cy="5500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fr-FR" altLang="fr-FR" sz="2800" b="1" i="0" cap="all" dirty="0"/>
              <a:t>CPIA index</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37</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209757"/>
            <a:ext cx="8694496" cy="7871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sz="2000" b="1" i="0" dirty="0">
                <a:solidFill>
                  <a:srgbClr val="C00000"/>
                </a:solidFill>
              </a:rPr>
              <a:t>Country Policy and Institutional Assessment (16 indicators)</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Economic management.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Structural policies.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Policies for social inclusion and equity.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Public sector management and institutions. </a:t>
            </a:r>
          </a:p>
          <a:p>
            <a:pPr>
              <a:spcBef>
                <a:spcPts val="600"/>
              </a:spcBef>
              <a:spcAft>
                <a:spcPts val="600"/>
              </a:spcAft>
              <a:buClr>
                <a:srgbClr val="0F5494"/>
              </a:buClr>
              <a:buSzPct val="73000"/>
              <a:buFont typeface="Wingdings" panose="05000000000000000000" pitchFamily="2" charset="2"/>
              <a:buChar char="q"/>
              <a:defRPr/>
            </a:pPr>
            <a:endParaRPr lang="en-GB" sz="2000" b="1" i="0" dirty="0"/>
          </a:p>
        </p:txBody>
      </p:sp>
      <p:sp>
        <p:nvSpPr>
          <p:cNvPr id="3" name="Rectangle 2">
            <a:extLst>
              <a:ext uri="{FF2B5EF4-FFF2-40B4-BE49-F238E27FC236}">
                <a16:creationId xmlns:a16="http://schemas.microsoft.com/office/drawing/2014/main" id="{82F8FC53-4C79-41AF-B0BF-BAAD99E49082}"/>
              </a:ext>
            </a:extLst>
          </p:cNvPr>
          <p:cNvSpPr/>
          <p:nvPr/>
        </p:nvSpPr>
        <p:spPr>
          <a:xfrm>
            <a:off x="224752" y="5229200"/>
            <a:ext cx="8694496" cy="707886"/>
          </a:xfrm>
          <a:prstGeom prst="rect">
            <a:avLst/>
          </a:prstGeom>
        </p:spPr>
        <p:txBody>
          <a:bodyPr wrap="square">
            <a:spAutoFit/>
          </a:bodyPr>
          <a:lstStyle/>
          <a:p>
            <a:pPr algn="ctr">
              <a:defRPr/>
            </a:pPr>
            <a:r>
              <a:rPr lang="en-GB" sz="2000" b="1" dirty="0">
                <a:solidFill>
                  <a:srgbClr val="C00000"/>
                </a:solidFill>
                <a:latin typeface="+mn-lt"/>
              </a:rPr>
              <a:t>Annually compiled by the WB </a:t>
            </a:r>
            <a:br>
              <a:rPr lang="en-GB" sz="2000" b="1" dirty="0">
                <a:solidFill>
                  <a:srgbClr val="C00000"/>
                </a:solidFill>
                <a:latin typeface="+mn-lt"/>
              </a:rPr>
            </a:br>
            <a:r>
              <a:rPr lang="en-GB" sz="2000" b="1" dirty="0">
                <a:solidFill>
                  <a:srgbClr val="C00000"/>
                </a:solidFill>
                <a:latin typeface="+mn-lt"/>
              </a:rPr>
              <a:t>for IDA-eligible countries. </a:t>
            </a:r>
          </a:p>
        </p:txBody>
      </p:sp>
    </p:spTree>
    <p:extLst>
      <p:ext uri="{BB962C8B-B14F-4D97-AF65-F5344CB8AC3E}">
        <p14:creationId xmlns:p14="http://schemas.microsoft.com/office/powerpoint/2010/main" val="216960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38</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1200"/>
              </a:spcBef>
              <a:spcAft>
                <a:spcPts val="1200"/>
              </a:spcAft>
              <a:buClr>
                <a:srgbClr val="0F5494"/>
              </a:buClr>
              <a:buFont typeface="Wingdings" panose="05000000000000000000" pitchFamily="2" charset="2"/>
              <a:buChar char="q"/>
              <a:defRPr/>
            </a:pPr>
            <a:r>
              <a:rPr lang="en-US" altLang="fr-FR" sz="2400" dirty="0"/>
              <a:t>An overview of the DSF tool.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Main features.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Main macroeconomic variables in the DSF and realism of the assumptions and projections.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External and overall debt : analysis and thresholds.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Risk signals. </a:t>
            </a:r>
          </a:p>
        </p:txBody>
      </p:sp>
    </p:spTree>
    <p:extLst>
      <p:ext uri="{BB962C8B-B14F-4D97-AF65-F5344CB8AC3E}">
        <p14:creationId xmlns:p14="http://schemas.microsoft.com/office/powerpoint/2010/main" val="2441885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1259632" y="2132856"/>
            <a:ext cx="2835080" cy="2880320"/>
          </a:xfrm>
        </p:spPr>
        <p:txBody>
          <a:bodyPr/>
          <a:lstStyle/>
          <a:p>
            <a:pPr marL="0"/>
            <a:r>
              <a:rPr lang="en-US" altLang="fr-FR" sz="2800" cap="all" dirty="0">
                <a:latin typeface="+mn-lt"/>
              </a:rPr>
              <a:t>LIC-DSA template structure</a:t>
            </a:r>
            <a:endParaRPr lang="fr-BE" sz="28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39</a:t>
            </a:fld>
            <a:endParaRPr lang="en-GB" sz="1050" dirty="0">
              <a:solidFill>
                <a:schemeClr val="bg1"/>
              </a:solidFill>
              <a:latin typeface="+mn-lt"/>
            </a:endParaRPr>
          </a:p>
        </p:txBody>
      </p:sp>
      <p:pic>
        <p:nvPicPr>
          <p:cNvPr id="7" name="Espace réservé du contenu 6">
            <a:extLst>
              <a:ext uri="{FF2B5EF4-FFF2-40B4-BE49-F238E27FC236}">
                <a16:creationId xmlns:a16="http://schemas.microsoft.com/office/drawing/2014/main" id="{28EC023B-69B1-4737-B0B9-0FEAD05E1336}"/>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968813" y="1200199"/>
            <a:ext cx="4095750" cy="5469161"/>
          </a:xfrm>
          <a:solidFill>
            <a:schemeClr val="bg1"/>
          </a:solidFill>
        </p:spPr>
      </p:pic>
    </p:spTree>
    <p:extLst>
      <p:ext uri="{BB962C8B-B14F-4D97-AF65-F5344CB8AC3E}">
        <p14:creationId xmlns:p14="http://schemas.microsoft.com/office/powerpoint/2010/main" val="95372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38830"/>
            <a:ext cx="8694496" cy="9820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altLang="fr-FR" sz="2800" b="1" i="0" cap="all" dirty="0"/>
              <a:t>Several approaches </a:t>
            </a:r>
            <a:br>
              <a:rPr lang="en-US" altLang="fr-FR" sz="2800" b="1" i="0" cap="all" dirty="0"/>
            </a:br>
            <a:r>
              <a:rPr lang="en-US" altLang="fr-FR" sz="2800" b="1" i="0" cap="all" dirty="0"/>
              <a:t>of debt sustainability</a:t>
            </a:r>
          </a:p>
          <a:p>
            <a:pPr marL="0" indent="0">
              <a:buNone/>
            </a:pPr>
            <a:endParaRPr lang="en-US" altLang="fr-FR"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2852936"/>
            <a:ext cx="8694496" cy="266429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0F5494"/>
              </a:buClr>
              <a:buFont typeface="Wingdings" panose="05000000000000000000" pitchFamily="2" charset="2"/>
              <a:buChar char="q"/>
              <a:defRPr/>
            </a:pPr>
            <a:r>
              <a:rPr lang="en-US" altLang="fr-FR" b="1" i="0" dirty="0"/>
              <a:t>Liquidity risk. </a:t>
            </a:r>
          </a:p>
          <a:p>
            <a:pPr>
              <a:spcBef>
                <a:spcPts val="1200"/>
              </a:spcBef>
              <a:spcAft>
                <a:spcPts val="1200"/>
              </a:spcAft>
              <a:buClr>
                <a:srgbClr val="0F5494"/>
              </a:buClr>
              <a:buFont typeface="Wingdings" panose="05000000000000000000" pitchFamily="2" charset="2"/>
              <a:buChar char="q"/>
              <a:defRPr/>
            </a:pPr>
            <a:r>
              <a:rPr lang="en-US" altLang="fr-FR" b="1" i="0" dirty="0"/>
              <a:t>Solvency risk. </a:t>
            </a:r>
          </a:p>
          <a:p>
            <a:pPr>
              <a:spcBef>
                <a:spcPts val="1200"/>
              </a:spcBef>
              <a:spcAft>
                <a:spcPts val="1200"/>
              </a:spcAft>
              <a:buClr>
                <a:srgbClr val="0F5494"/>
              </a:buClr>
              <a:buFont typeface="Wingdings" panose="05000000000000000000" pitchFamily="2" charset="2"/>
              <a:buChar char="q"/>
              <a:defRPr/>
            </a:pPr>
            <a:r>
              <a:rPr lang="en-US" altLang="fr-FR" b="1" i="0" dirty="0"/>
              <a:t>Economic policy approach. </a:t>
            </a:r>
          </a:p>
          <a:p>
            <a:pPr>
              <a:spcBef>
                <a:spcPts val="1200"/>
              </a:spcBef>
              <a:spcAft>
                <a:spcPts val="1200"/>
              </a:spcAft>
              <a:buClr>
                <a:srgbClr val="0F5494"/>
              </a:buClr>
              <a:buFont typeface="Wingdings" panose="05000000000000000000" pitchFamily="2" charset="2"/>
              <a:buChar char="q"/>
              <a:defRPr/>
            </a:pPr>
            <a:r>
              <a:rPr lang="en-US" altLang="fr-FR" b="1" i="0" dirty="0"/>
              <a:t>Intertemporal solvency. </a:t>
            </a:r>
          </a:p>
        </p:txBody>
      </p:sp>
    </p:spTree>
    <p:extLst>
      <p:ext uri="{BB962C8B-B14F-4D97-AF65-F5344CB8AC3E}">
        <p14:creationId xmlns:p14="http://schemas.microsoft.com/office/powerpoint/2010/main" val="90242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79891"/>
            <a:ext cx="8694496" cy="868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b="1" i="0" cap="all" dirty="0"/>
              <a:t>Main features of a DSF: </a:t>
            </a:r>
          </a:p>
          <a:p>
            <a:pPr marL="0" indent="0">
              <a:spcBef>
                <a:spcPts val="0"/>
              </a:spcBef>
              <a:buNone/>
              <a:defRPr/>
            </a:pPr>
            <a:r>
              <a:rPr lang="en-US" altLang="fr-FR" b="1" i="0" cap="all" dirty="0"/>
              <a:t>key role of macroeconomic framework </a:t>
            </a:r>
            <a:endParaRPr lang="en-GB"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40</a:t>
            </a:fld>
            <a:endParaRPr lang="en-GB" sz="1050" dirty="0">
              <a:solidFill>
                <a:schemeClr val="bg1"/>
              </a:solidFill>
              <a:latin typeface="+mn-lt"/>
            </a:endParaRPr>
          </a:p>
        </p:txBody>
      </p:sp>
      <p:sp>
        <p:nvSpPr>
          <p:cNvPr id="7" name="Rectangle 3">
            <a:extLst>
              <a:ext uri="{FF2B5EF4-FFF2-40B4-BE49-F238E27FC236}">
                <a16:creationId xmlns:a16="http://schemas.microsoft.com/office/drawing/2014/main" id="{298AF6F1-1608-4CDD-9F7D-AF26523198F2}"/>
              </a:ext>
            </a:extLst>
          </p:cNvPr>
          <p:cNvSpPr txBox="1">
            <a:spLocks noChangeArrowheads="1"/>
          </p:cNvSpPr>
          <p:nvPr/>
        </p:nvSpPr>
        <p:spPr bwMode="auto">
          <a:xfrm>
            <a:off x="224752" y="4437112"/>
            <a:ext cx="8694496" cy="14352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600"/>
              </a:spcBef>
              <a:spcAft>
                <a:spcPts val="0"/>
              </a:spcAft>
              <a:buClr>
                <a:srgbClr val="0F5494"/>
              </a:buClr>
              <a:buSzPct val="73000"/>
              <a:buFont typeface="Wingdings" panose="05000000000000000000" pitchFamily="2" charset="2"/>
              <a:buChar char="q"/>
              <a:defRPr/>
            </a:pPr>
            <a:r>
              <a:rPr lang="en-US" altLang="fr-FR" dirty="0"/>
              <a:t>Realistic.  </a:t>
            </a:r>
          </a:p>
          <a:p>
            <a:pPr marL="342900" lvl="1" indent="-342900">
              <a:spcBef>
                <a:spcPts val="600"/>
              </a:spcBef>
              <a:spcAft>
                <a:spcPts val="0"/>
              </a:spcAft>
              <a:buClr>
                <a:srgbClr val="0F5494"/>
              </a:buClr>
              <a:buSzPct val="73000"/>
              <a:buFont typeface="Wingdings" panose="05000000000000000000" pitchFamily="2" charset="2"/>
              <a:buChar char="q"/>
              <a:defRPr/>
            </a:pPr>
            <a:r>
              <a:rPr lang="en-US" altLang="fr-FR" dirty="0"/>
              <a:t>Must reflect the policies of the country authorities. </a:t>
            </a:r>
          </a:p>
          <a:p>
            <a:pPr marL="342900" lvl="1" indent="-342900">
              <a:spcBef>
                <a:spcPts val="600"/>
              </a:spcBef>
              <a:spcAft>
                <a:spcPts val="0"/>
              </a:spcAft>
              <a:buClr>
                <a:srgbClr val="0F5494"/>
              </a:buClr>
              <a:buSzPct val="73000"/>
              <a:buFont typeface="Wingdings" panose="05000000000000000000" pitchFamily="2" charset="2"/>
              <a:buChar char="q"/>
              <a:defRPr/>
            </a:pPr>
            <a:r>
              <a:rPr lang="en-US" altLang="fr-FR" dirty="0"/>
              <a:t>Stress tests customized: consistent with the specific shocks facing a country. </a:t>
            </a:r>
            <a:endParaRPr lang="en-GB" b="1" i="0" dirty="0"/>
          </a:p>
        </p:txBody>
      </p:sp>
      <p:grpSp>
        <p:nvGrpSpPr>
          <p:cNvPr id="18" name="Groupe 17">
            <a:extLst>
              <a:ext uri="{FF2B5EF4-FFF2-40B4-BE49-F238E27FC236}">
                <a16:creationId xmlns:a16="http://schemas.microsoft.com/office/drawing/2014/main" id="{DC863469-FB65-41F4-84A4-049D22554CAE}"/>
              </a:ext>
            </a:extLst>
          </p:cNvPr>
          <p:cNvGrpSpPr/>
          <p:nvPr/>
        </p:nvGrpSpPr>
        <p:grpSpPr>
          <a:xfrm>
            <a:off x="539637" y="2861049"/>
            <a:ext cx="2790461" cy="972000"/>
            <a:chOff x="539637" y="2861049"/>
            <a:chExt cx="2790461" cy="972000"/>
          </a:xfrm>
        </p:grpSpPr>
        <p:cxnSp>
          <p:nvCxnSpPr>
            <p:cNvPr id="5" name="Connecteur droit avec flèche 4">
              <a:extLst>
                <a:ext uri="{FF2B5EF4-FFF2-40B4-BE49-F238E27FC236}">
                  <a16:creationId xmlns:a16="http://schemas.microsoft.com/office/drawing/2014/main" id="{59BCFBE5-D0ED-4680-878F-98DC69E3CD0B}"/>
                </a:ext>
              </a:extLst>
            </p:cNvPr>
            <p:cNvCxnSpPr/>
            <p:nvPr/>
          </p:nvCxnSpPr>
          <p:spPr bwMode="auto">
            <a:xfrm>
              <a:off x="2699792" y="3347049"/>
              <a:ext cx="630306" cy="0"/>
            </a:xfrm>
            <a:prstGeom prst="straightConnector1">
              <a:avLst/>
            </a:prstGeom>
            <a:noFill/>
            <a:ln w="38100" cap="flat" cmpd="sng" algn="ctr">
              <a:solidFill>
                <a:srgbClr val="0F5494"/>
              </a:solidFill>
              <a:prstDash val="solid"/>
              <a:round/>
              <a:headEnd type="none" w="med" len="med"/>
              <a:tailEnd type="triangle" w="lg" len="lg"/>
            </a:ln>
            <a:effectLst/>
          </p:spPr>
        </p:cxnSp>
        <p:sp>
          <p:nvSpPr>
            <p:cNvPr id="14" name="ZoneTexte 11">
              <a:extLst>
                <a:ext uri="{FF2B5EF4-FFF2-40B4-BE49-F238E27FC236}">
                  <a16:creationId xmlns:a16="http://schemas.microsoft.com/office/drawing/2014/main" id="{8E6A1D70-26E2-4569-910E-65E50BC576F3}"/>
                </a:ext>
              </a:extLst>
            </p:cNvPr>
            <p:cNvSpPr txBox="1">
              <a:spLocks noChangeArrowheads="1"/>
            </p:cNvSpPr>
            <p:nvPr/>
          </p:nvSpPr>
          <p:spPr bwMode="auto">
            <a:xfrm>
              <a:off x="539637" y="2861049"/>
              <a:ext cx="2412000" cy="972000"/>
            </a:xfrm>
            <a:prstGeom prst="rect">
              <a:avLst/>
            </a:prstGeom>
            <a:solidFill>
              <a:srgbClr val="339649"/>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ts val="600"/>
                </a:spcBef>
                <a:spcAft>
                  <a:spcPts val="600"/>
                </a:spcAft>
                <a:buClrTx/>
                <a:buNone/>
                <a:defRPr/>
              </a:pPr>
              <a:r>
                <a:rPr lang="en-US" sz="1600" b="1" i="0" dirty="0">
                  <a:solidFill>
                    <a:schemeClr val="bg1"/>
                  </a:solidFill>
                  <a:latin typeface="+mn-lt"/>
                </a:rPr>
                <a:t>Macroeconomic projections and assumptions </a:t>
              </a:r>
            </a:p>
          </p:txBody>
        </p:sp>
      </p:grpSp>
      <p:grpSp>
        <p:nvGrpSpPr>
          <p:cNvPr id="19" name="Groupe 18">
            <a:extLst>
              <a:ext uri="{FF2B5EF4-FFF2-40B4-BE49-F238E27FC236}">
                <a16:creationId xmlns:a16="http://schemas.microsoft.com/office/drawing/2014/main" id="{4072FB44-40B2-4751-AC3A-D4CF12A3AEF5}"/>
              </a:ext>
            </a:extLst>
          </p:cNvPr>
          <p:cNvGrpSpPr/>
          <p:nvPr/>
        </p:nvGrpSpPr>
        <p:grpSpPr>
          <a:xfrm>
            <a:off x="3330098" y="2861049"/>
            <a:ext cx="2826078" cy="972000"/>
            <a:chOff x="3330098" y="2861049"/>
            <a:chExt cx="2826078" cy="972000"/>
          </a:xfrm>
        </p:grpSpPr>
        <p:cxnSp>
          <p:nvCxnSpPr>
            <p:cNvPr id="17" name="Connecteur droit avec flèche 16">
              <a:extLst>
                <a:ext uri="{FF2B5EF4-FFF2-40B4-BE49-F238E27FC236}">
                  <a16:creationId xmlns:a16="http://schemas.microsoft.com/office/drawing/2014/main" id="{32CDBC2C-AFA4-4B4D-B95E-46B4A5BC16E8}"/>
                </a:ext>
              </a:extLst>
            </p:cNvPr>
            <p:cNvCxnSpPr/>
            <p:nvPr/>
          </p:nvCxnSpPr>
          <p:spPr bwMode="auto">
            <a:xfrm>
              <a:off x="5525870" y="3347049"/>
              <a:ext cx="630306" cy="0"/>
            </a:xfrm>
            <a:prstGeom prst="straightConnector1">
              <a:avLst/>
            </a:prstGeom>
            <a:noFill/>
            <a:ln w="38100" cap="flat" cmpd="sng" algn="ctr">
              <a:solidFill>
                <a:srgbClr val="0F5494"/>
              </a:solidFill>
              <a:prstDash val="solid"/>
              <a:round/>
              <a:headEnd type="none" w="med" len="med"/>
              <a:tailEnd type="triangle" w="lg" len="lg"/>
            </a:ln>
            <a:effectLst/>
          </p:spPr>
        </p:cxnSp>
        <p:sp>
          <p:nvSpPr>
            <p:cNvPr id="15" name="ZoneTexte 11">
              <a:extLst>
                <a:ext uri="{FF2B5EF4-FFF2-40B4-BE49-F238E27FC236}">
                  <a16:creationId xmlns:a16="http://schemas.microsoft.com/office/drawing/2014/main" id="{43637653-7882-482F-8EB0-7D83A8B0202B}"/>
                </a:ext>
              </a:extLst>
            </p:cNvPr>
            <p:cNvSpPr txBox="1">
              <a:spLocks noChangeArrowheads="1"/>
            </p:cNvSpPr>
            <p:nvPr/>
          </p:nvSpPr>
          <p:spPr bwMode="auto">
            <a:xfrm>
              <a:off x="3330098" y="2861049"/>
              <a:ext cx="2412000" cy="972000"/>
            </a:xfrm>
            <a:prstGeom prst="rect">
              <a:avLst/>
            </a:prstGeom>
            <a:solidFill>
              <a:srgbClr val="FFFF00"/>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40684">
                <a:lnSpc>
                  <a:spcPct val="90000"/>
                </a:lnSpc>
                <a:spcBef>
                  <a:spcPts val="600"/>
                </a:spcBef>
                <a:spcAft>
                  <a:spcPts val="600"/>
                </a:spcAft>
                <a:buClrTx/>
                <a:buNone/>
                <a:defRPr/>
              </a:pPr>
              <a:r>
                <a:rPr lang="en-US" sz="1600" b="1" i="0" dirty="0">
                  <a:latin typeface="+mn-lt"/>
                </a:rPr>
                <a:t>LIC DSA template</a:t>
              </a:r>
            </a:p>
          </p:txBody>
        </p:sp>
      </p:grpSp>
      <p:sp>
        <p:nvSpPr>
          <p:cNvPr id="16" name="ZoneTexte 11">
            <a:extLst>
              <a:ext uri="{FF2B5EF4-FFF2-40B4-BE49-F238E27FC236}">
                <a16:creationId xmlns:a16="http://schemas.microsoft.com/office/drawing/2014/main" id="{D8EB0D29-5586-4F2B-B9D9-7C14AF4F0AA8}"/>
              </a:ext>
            </a:extLst>
          </p:cNvPr>
          <p:cNvSpPr txBox="1">
            <a:spLocks noChangeArrowheads="1"/>
          </p:cNvSpPr>
          <p:nvPr/>
        </p:nvSpPr>
        <p:spPr bwMode="auto">
          <a:xfrm>
            <a:off x="6156176" y="2861049"/>
            <a:ext cx="2412000" cy="972000"/>
          </a:xfrm>
          <a:prstGeom prst="rect">
            <a:avLst/>
          </a:prstGeom>
          <a:solidFill>
            <a:srgbClr val="F5823C"/>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defTabSz="940684">
              <a:lnSpc>
                <a:spcPct val="90000"/>
              </a:lnSpc>
              <a:spcBef>
                <a:spcPts val="600"/>
              </a:spcBef>
              <a:spcAft>
                <a:spcPts val="600"/>
              </a:spcAft>
              <a:buClrTx/>
              <a:buNone/>
              <a:defRPr/>
            </a:pPr>
            <a:r>
              <a:rPr lang="en-US" sz="1600" b="1" i="0" dirty="0">
                <a:solidFill>
                  <a:schemeClr val="bg1"/>
                </a:solidFill>
                <a:latin typeface="+mn-lt"/>
              </a:rPr>
              <a:t>Risk assessment</a:t>
            </a:r>
          </a:p>
        </p:txBody>
      </p:sp>
    </p:spTree>
    <p:extLst>
      <p:ext uri="{BB962C8B-B14F-4D97-AF65-F5344CB8AC3E}">
        <p14:creationId xmlns:p14="http://schemas.microsoft.com/office/powerpoint/2010/main" val="279742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07883"/>
            <a:ext cx="8694496" cy="868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a:t>Main features of a DSF: assessment </a:t>
            </a:r>
            <a:br>
              <a:rPr lang="en-GB" altLang="fr-FR" b="1" i="0" cap="all"/>
            </a:br>
            <a:r>
              <a:rPr lang="en-GB" altLang="fr-FR" b="1" i="0" cap="all"/>
              <a:t>of the overall risk of debt distress</a:t>
            </a:r>
            <a:endParaRPr lang="en-GB" b="1" i="0" cap="all"/>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41</a:t>
            </a:fld>
            <a:endParaRPr lang="en-GB" sz="1050">
              <a:solidFill>
                <a:schemeClr val="bg1"/>
              </a:solidFill>
              <a:latin typeface="+mn-lt"/>
            </a:endParaRPr>
          </a:p>
        </p:txBody>
      </p:sp>
      <p:grpSp>
        <p:nvGrpSpPr>
          <p:cNvPr id="37" name="Groupe 36">
            <a:extLst>
              <a:ext uri="{FF2B5EF4-FFF2-40B4-BE49-F238E27FC236}">
                <a16:creationId xmlns:a16="http://schemas.microsoft.com/office/drawing/2014/main" id="{3247B82E-4E08-4BF8-8B77-5DDA73D49D10}"/>
              </a:ext>
            </a:extLst>
          </p:cNvPr>
          <p:cNvGrpSpPr/>
          <p:nvPr/>
        </p:nvGrpSpPr>
        <p:grpSpPr>
          <a:xfrm>
            <a:off x="683568" y="2540869"/>
            <a:ext cx="7848872" cy="3912467"/>
            <a:chOff x="467544" y="2540869"/>
            <a:chExt cx="7848872" cy="3912467"/>
          </a:xfrm>
        </p:grpSpPr>
        <p:sp>
          <p:nvSpPr>
            <p:cNvPr id="3" name="Rectangle 2">
              <a:extLst>
                <a:ext uri="{FF2B5EF4-FFF2-40B4-BE49-F238E27FC236}">
                  <a16:creationId xmlns:a16="http://schemas.microsoft.com/office/drawing/2014/main" id="{D177E2BC-56B1-4F75-8940-984B3237FCFB}"/>
                </a:ext>
              </a:extLst>
            </p:cNvPr>
            <p:cNvSpPr/>
            <p:nvPr/>
          </p:nvSpPr>
          <p:spPr bwMode="auto">
            <a:xfrm>
              <a:off x="1187624" y="2540869"/>
              <a:ext cx="7128792" cy="2580860"/>
            </a:xfrm>
            <a:prstGeom prst="rect">
              <a:avLst/>
            </a:prstGeom>
            <a:solidFill>
              <a:srgbClr val="F5823C">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20" name="Rectangle 19">
              <a:extLst>
                <a:ext uri="{FF2B5EF4-FFF2-40B4-BE49-F238E27FC236}">
                  <a16:creationId xmlns:a16="http://schemas.microsoft.com/office/drawing/2014/main" id="{10267892-97F0-4E11-942D-943D11B65D54}"/>
                </a:ext>
              </a:extLst>
            </p:cNvPr>
            <p:cNvSpPr/>
            <p:nvPr/>
          </p:nvSpPr>
          <p:spPr bwMode="auto">
            <a:xfrm>
              <a:off x="467544" y="3789594"/>
              <a:ext cx="3600400" cy="2663742"/>
            </a:xfrm>
            <a:prstGeom prst="rect">
              <a:avLst/>
            </a:prstGeom>
            <a:solidFill>
              <a:srgbClr val="1FACE0">
                <a:alpha val="65000"/>
              </a:srgb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0F5494"/>
                </a:solidFill>
                <a:effectLst/>
                <a:latin typeface="+mn-lt"/>
              </a:endParaRPr>
            </a:p>
          </p:txBody>
        </p:sp>
        <p:sp>
          <p:nvSpPr>
            <p:cNvPr id="4" name="ZoneTexte 3">
              <a:extLst>
                <a:ext uri="{FF2B5EF4-FFF2-40B4-BE49-F238E27FC236}">
                  <a16:creationId xmlns:a16="http://schemas.microsoft.com/office/drawing/2014/main" id="{C86614B3-AC0F-4D2E-93AD-D8EAC4A74A59}"/>
                </a:ext>
              </a:extLst>
            </p:cNvPr>
            <p:cNvSpPr txBox="1"/>
            <p:nvPr/>
          </p:nvSpPr>
          <p:spPr>
            <a:xfrm rot="16200000">
              <a:off x="-128845" y="4864791"/>
              <a:ext cx="1912858" cy="369332"/>
            </a:xfrm>
            <a:prstGeom prst="rect">
              <a:avLst/>
            </a:prstGeom>
            <a:solidFill>
              <a:srgbClr val="0F5494"/>
            </a:solidFill>
          </p:spPr>
          <p:txBody>
            <a:bodyPr wrap="square" rtlCol="0">
              <a:spAutoFit/>
            </a:bodyPr>
            <a:lstStyle/>
            <a:p>
              <a:pPr algn="ctr"/>
              <a:r>
                <a:rPr lang="en-GB" sz="1800" b="1" cap="all">
                  <a:solidFill>
                    <a:schemeClr val="bg1"/>
                  </a:solidFill>
                  <a:latin typeface="+mn-lt"/>
                </a:rPr>
                <a:t>Public DSA</a:t>
              </a:r>
            </a:p>
          </p:txBody>
        </p:sp>
        <p:sp>
          <p:nvSpPr>
            <p:cNvPr id="22" name="ZoneTexte 21">
              <a:extLst>
                <a:ext uri="{FF2B5EF4-FFF2-40B4-BE49-F238E27FC236}">
                  <a16:creationId xmlns:a16="http://schemas.microsoft.com/office/drawing/2014/main" id="{1BC76F11-AB6F-486E-9A7E-DFF1ACA7316B}"/>
                </a:ext>
              </a:extLst>
            </p:cNvPr>
            <p:cNvSpPr txBox="1"/>
            <p:nvPr/>
          </p:nvSpPr>
          <p:spPr>
            <a:xfrm>
              <a:off x="4880362" y="2663900"/>
              <a:ext cx="2202904" cy="646331"/>
            </a:xfrm>
            <a:prstGeom prst="rect">
              <a:avLst/>
            </a:prstGeom>
            <a:solidFill>
              <a:srgbClr val="F5823C"/>
            </a:solidFill>
          </p:spPr>
          <p:txBody>
            <a:bodyPr wrap="square" rtlCol="0">
              <a:spAutoFit/>
            </a:bodyPr>
            <a:lstStyle/>
            <a:p>
              <a:pPr algn="ctr"/>
              <a:r>
                <a:rPr lang="en-GB" sz="1800" b="1" cap="all">
                  <a:solidFill>
                    <a:schemeClr val="bg1"/>
                  </a:solidFill>
                  <a:latin typeface="+mn-lt"/>
                </a:rPr>
                <a:t>External </a:t>
              </a:r>
            </a:p>
            <a:p>
              <a:pPr algn="ctr"/>
              <a:r>
                <a:rPr lang="en-GB" sz="1800" b="1" cap="all">
                  <a:solidFill>
                    <a:schemeClr val="bg1"/>
                  </a:solidFill>
                  <a:latin typeface="+mn-lt"/>
                </a:rPr>
                <a:t>DSA</a:t>
              </a:r>
            </a:p>
          </p:txBody>
        </p:sp>
        <p:sp>
          <p:nvSpPr>
            <p:cNvPr id="6" name="Rectangle 5">
              <a:extLst>
                <a:ext uri="{FF2B5EF4-FFF2-40B4-BE49-F238E27FC236}">
                  <a16:creationId xmlns:a16="http://schemas.microsoft.com/office/drawing/2014/main" id="{082F2009-E8BD-41E3-9457-BFAEF7A02D4D}"/>
                </a:ext>
              </a:extLst>
            </p:cNvPr>
            <p:cNvSpPr/>
            <p:nvPr/>
          </p:nvSpPr>
          <p:spPr>
            <a:xfrm>
              <a:off x="1479793" y="4128364"/>
              <a:ext cx="2232000" cy="738664"/>
            </a:xfrm>
            <a:prstGeom prst="rect">
              <a:avLst/>
            </a:prstGeom>
            <a:solidFill>
              <a:schemeClr val="tx1">
                <a:lumMod val="65000"/>
                <a:lumOff val="35000"/>
              </a:schemeClr>
            </a:solidFill>
          </p:spPr>
          <p:txBody>
            <a:bodyPr wrap="square" anchor="ctr">
              <a:spAutoFit/>
            </a:bodyPr>
            <a:lstStyle/>
            <a:p>
              <a:pPr lvl="0" algn="ctr"/>
              <a:r>
                <a:rPr lang="en-GB" sz="1400" b="1">
                  <a:solidFill>
                    <a:schemeClr val="bg1"/>
                  </a:solidFill>
                  <a:latin typeface="+mn-lt"/>
                </a:rPr>
                <a:t>Public and publicly guaranteed (PPG) external debt</a:t>
              </a:r>
            </a:p>
          </p:txBody>
        </p:sp>
        <p:sp>
          <p:nvSpPr>
            <p:cNvPr id="23" name="Rectangle 22">
              <a:extLst>
                <a:ext uri="{FF2B5EF4-FFF2-40B4-BE49-F238E27FC236}">
                  <a16:creationId xmlns:a16="http://schemas.microsoft.com/office/drawing/2014/main" id="{057A4FCB-7591-4893-BA4F-8642F58D865B}"/>
                </a:ext>
              </a:extLst>
            </p:cNvPr>
            <p:cNvSpPr/>
            <p:nvPr/>
          </p:nvSpPr>
          <p:spPr>
            <a:xfrm>
              <a:off x="4865814" y="4128364"/>
              <a:ext cx="2232000" cy="738664"/>
            </a:xfrm>
            <a:prstGeom prst="rect">
              <a:avLst/>
            </a:prstGeom>
            <a:solidFill>
              <a:schemeClr val="tx1">
                <a:lumMod val="65000"/>
                <a:lumOff val="35000"/>
              </a:schemeClr>
            </a:solidFill>
          </p:spPr>
          <p:txBody>
            <a:bodyPr wrap="square" anchor="ctr">
              <a:spAutoFit/>
            </a:bodyPr>
            <a:lstStyle/>
            <a:p>
              <a:pPr algn="ctr"/>
              <a:r>
                <a:rPr lang="en-GB" sz="1400" b="1">
                  <a:solidFill>
                    <a:schemeClr val="bg1"/>
                  </a:solidFill>
                  <a:latin typeface="+mn-lt"/>
                </a:rPr>
                <a:t>Private external debt </a:t>
              </a:r>
            </a:p>
            <a:p>
              <a:pPr algn="ctr"/>
              <a:r>
                <a:rPr lang="en-GB" sz="1400" b="1">
                  <a:solidFill>
                    <a:schemeClr val="bg1"/>
                  </a:solidFill>
                  <a:latin typeface="+mn-lt"/>
                </a:rPr>
                <a:t>(non-guaranteed)</a:t>
              </a:r>
            </a:p>
          </p:txBody>
        </p:sp>
        <p:sp>
          <p:nvSpPr>
            <p:cNvPr id="27" name="ZoneTexte 6">
              <a:extLst>
                <a:ext uri="{FF2B5EF4-FFF2-40B4-BE49-F238E27FC236}">
                  <a16:creationId xmlns:a16="http://schemas.microsoft.com/office/drawing/2014/main" id="{687CEB9E-89AA-4EB6-AF61-8A1DA6432B97}"/>
                </a:ext>
              </a:extLst>
            </p:cNvPr>
            <p:cNvSpPr txBox="1">
              <a:spLocks noChangeArrowheads="1"/>
            </p:cNvSpPr>
            <p:nvPr/>
          </p:nvSpPr>
          <p:spPr bwMode="auto">
            <a:xfrm>
              <a:off x="3843981" y="4174531"/>
              <a:ext cx="957708" cy="646331"/>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3600" b="1" i="0">
                  <a:solidFill>
                    <a:schemeClr val="tx1">
                      <a:lumMod val="65000"/>
                      <a:lumOff val="35000"/>
                    </a:schemeClr>
                  </a:solidFill>
                  <a:latin typeface="+mn-lt"/>
                </a:rPr>
                <a:t>+</a:t>
              </a:r>
            </a:p>
          </p:txBody>
        </p:sp>
        <p:sp>
          <p:nvSpPr>
            <p:cNvPr id="28" name="Rectangle 27">
              <a:extLst>
                <a:ext uri="{FF2B5EF4-FFF2-40B4-BE49-F238E27FC236}">
                  <a16:creationId xmlns:a16="http://schemas.microsoft.com/office/drawing/2014/main" id="{CB947DF0-6AC6-4F13-A9D6-9658E352D472}"/>
                </a:ext>
              </a:extLst>
            </p:cNvPr>
            <p:cNvSpPr/>
            <p:nvPr/>
          </p:nvSpPr>
          <p:spPr>
            <a:xfrm>
              <a:off x="1479793" y="5652849"/>
              <a:ext cx="2232000" cy="674031"/>
            </a:xfrm>
            <a:prstGeom prst="rect">
              <a:avLst/>
            </a:prstGeom>
            <a:solidFill>
              <a:schemeClr val="tx1">
                <a:lumMod val="65000"/>
                <a:lumOff val="35000"/>
              </a:schemeClr>
            </a:solidFill>
          </p:spPr>
          <p:txBody>
            <a:bodyPr wrap="square" anchor="ctr">
              <a:spAutoFit/>
            </a:bodyPr>
            <a:lstStyle/>
            <a:p>
              <a:pPr algn="ctr" defTabSz="587927">
                <a:lnSpc>
                  <a:spcPct val="90000"/>
                </a:lnSpc>
                <a:defRPr/>
              </a:pPr>
              <a:r>
                <a:rPr lang="en-GB" sz="1400" b="1">
                  <a:solidFill>
                    <a:schemeClr val="bg1"/>
                  </a:solidFill>
                  <a:latin typeface="+mn-lt"/>
                </a:rPr>
                <a:t>Public </a:t>
              </a:r>
            </a:p>
            <a:p>
              <a:pPr algn="ctr" defTabSz="587927">
                <a:lnSpc>
                  <a:spcPct val="90000"/>
                </a:lnSpc>
                <a:defRPr/>
              </a:pPr>
              <a:r>
                <a:rPr lang="en-GB" sz="1400" b="1">
                  <a:solidFill>
                    <a:schemeClr val="bg1"/>
                  </a:solidFill>
                  <a:latin typeface="+mn-lt"/>
                </a:rPr>
                <a:t>domestic </a:t>
              </a:r>
            </a:p>
            <a:p>
              <a:pPr algn="ctr" defTabSz="587927">
                <a:lnSpc>
                  <a:spcPct val="90000"/>
                </a:lnSpc>
                <a:defRPr/>
              </a:pPr>
              <a:r>
                <a:rPr lang="en-GB" sz="1400" b="1">
                  <a:solidFill>
                    <a:schemeClr val="bg1"/>
                  </a:solidFill>
                  <a:latin typeface="+mn-lt"/>
                </a:rPr>
                <a:t>debt</a:t>
              </a:r>
            </a:p>
          </p:txBody>
        </p:sp>
        <p:sp>
          <p:nvSpPr>
            <p:cNvPr id="29" name="ZoneTexte 6">
              <a:extLst>
                <a:ext uri="{FF2B5EF4-FFF2-40B4-BE49-F238E27FC236}">
                  <a16:creationId xmlns:a16="http://schemas.microsoft.com/office/drawing/2014/main" id="{22B87AE9-A360-4942-8084-5422FAFA2F35}"/>
                </a:ext>
              </a:extLst>
            </p:cNvPr>
            <p:cNvSpPr txBox="1">
              <a:spLocks noChangeArrowheads="1"/>
            </p:cNvSpPr>
            <p:nvPr/>
          </p:nvSpPr>
          <p:spPr bwMode="auto">
            <a:xfrm>
              <a:off x="2116939" y="4873401"/>
              <a:ext cx="957708" cy="646331"/>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3600" b="1" i="0">
                  <a:solidFill>
                    <a:schemeClr val="tx1">
                      <a:lumMod val="65000"/>
                      <a:lumOff val="35000"/>
                    </a:schemeClr>
                  </a:solidFill>
                  <a:latin typeface="+mn-lt"/>
                </a:rPr>
                <a:t>+</a:t>
              </a:r>
            </a:p>
          </p:txBody>
        </p:sp>
        <p:sp>
          <p:nvSpPr>
            <p:cNvPr id="9" name="Rectangle 8">
              <a:extLst>
                <a:ext uri="{FF2B5EF4-FFF2-40B4-BE49-F238E27FC236}">
                  <a16:creationId xmlns:a16="http://schemas.microsoft.com/office/drawing/2014/main" id="{80435191-6F7A-4CF2-8F63-E90BA51483CE}"/>
                </a:ext>
              </a:extLst>
            </p:cNvPr>
            <p:cNvSpPr/>
            <p:nvPr/>
          </p:nvSpPr>
          <p:spPr>
            <a:xfrm>
              <a:off x="4655324" y="5574366"/>
              <a:ext cx="2652980" cy="830997"/>
            </a:xfrm>
            <a:prstGeom prst="rect">
              <a:avLst/>
            </a:prstGeom>
            <a:solidFill>
              <a:schemeClr val="bg1"/>
            </a:solidFill>
          </p:spPr>
          <p:txBody>
            <a:bodyPr wrap="square" anchor="ctr">
              <a:spAutoFit/>
            </a:bodyPr>
            <a:lstStyle/>
            <a:p>
              <a:pPr algn="ctr">
                <a:defRPr/>
              </a:pPr>
              <a:r>
                <a:rPr lang="en-GB" sz="1600" b="1" cap="all">
                  <a:latin typeface="+mn-lt"/>
                </a:rPr>
                <a:t>Assessment of the overall risk of debt distress</a:t>
              </a:r>
            </a:p>
          </p:txBody>
        </p:sp>
        <p:sp>
          <p:nvSpPr>
            <p:cNvPr id="30" name="Rectangle 29">
              <a:extLst>
                <a:ext uri="{FF2B5EF4-FFF2-40B4-BE49-F238E27FC236}">
                  <a16:creationId xmlns:a16="http://schemas.microsoft.com/office/drawing/2014/main" id="{A7F0FE15-FAAD-4BE6-8B97-01A360543392}"/>
                </a:ext>
              </a:extLst>
            </p:cNvPr>
            <p:cNvSpPr/>
            <p:nvPr/>
          </p:nvSpPr>
          <p:spPr>
            <a:xfrm>
              <a:off x="1408812" y="2695115"/>
              <a:ext cx="2652980" cy="584775"/>
            </a:xfrm>
            <a:prstGeom prst="rect">
              <a:avLst/>
            </a:prstGeom>
            <a:solidFill>
              <a:schemeClr val="bg1">
                <a:alpha val="80000"/>
              </a:schemeClr>
            </a:solidFill>
          </p:spPr>
          <p:txBody>
            <a:bodyPr wrap="square" anchor="ctr">
              <a:spAutoFit/>
            </a:bodyPr>
            <a:lstStyle/>
            <a:p>
              <a:pPr algn="ctr">
                <a:defRPr/>
              </a:pPr>
              <a:r>
                <a:rPr lang="en-GB" sz="1600" b="1" cap="all">
                  <a:solidFill>
                    <a:srgbClr val="C00000"/>
                  </a:solidFill>
                  <a:latin typeface="+mn-lt"/>
                </a:rPr>
                <a:t>External Risk Rating</a:t>
              </a:r>
            </a:p>
          </p:txBody>
        </p:sp>
        <p:cxnSp>
          <p:nvCxnSpPr>
            <p:cNvPr id="11" name="Connecteur droit avec flèche 10">
              <a:extLst>
                <a:ext uri="{FF2B5EF4-FFF2-40B4-BE49-F238E27FC236}">
                  <a16:creationId xmlns:a16="http://schemas.microsoft.com/office/drawing/2014/main" id="{A553E990-13FC-4E44-93E2-A22111E9C47D}"/>
                </a:ext>
              </a:extLst>
            </p:cNvPr>
            <p:cNvCxnSpPr>
              <a:cxnSpLocks/>
            </p:cNvCxnSpPr>
            <p:nvPr/>
          </p:nvCxnSpPr>
          <p:spPr bwMode="auto">
            <a:xfrm flipV="1">
              <a:off x="2627784" y="3429000"/>
              <a:ext cx="0" cy="615116"/>
            </a:xfrm>
            <a:prstGeom prst="straightConnector1">
              <a:avLst/>
            </a:prstGeom>
            <a:noFill/>
            <a:ln w="41275" cap="flat" cmpd="sng" algn="ctr">
              <a:solidFill>
                <a:srgbClr val="0F5494"/>
              </a:solidFill>
              <a:prstDash val="solid"/>
              <a:round/>
              <a:headEnd type="none" w="med" len="med"/>
              <a:tailEnd type="triangle" w="lg" len="lg"/>
            </a:ln>
            <a:effectLst/>
          </p:spPr>
        </p:cxnSp>
        <p:cxnSp>
          <p:nvCxnSpPr>
            <p:cNvPr id="31" name="Connecteur droit avec flèche 30">
              <a:extLst>
                <a:ext uri="{FF2B5EF4-FFF2-40B4-BE49-F238E27FC236}">
                  <a16:creationId xmlns:a16="http://schemas.microsoft.com/office/drawing/2014/main" id="{1C827711-B23C-4400-A8ED-B399B512B561}"/>
                </a:ext>
              </a:extLst>
            </p:cNvPr>
            <p:cNvCxnSpPr>
              <a:cxnSpLocks/>
            </p:cNvCxnSpPr>
            <p:nvPr/>
          </p:nvCxnSpPr>
          <p:spPr bwMode="auto">
            <a:xfrm>
              <a:off x="3788296" y="6005886"/>
              <a:ext cx="783704" cy="0"/>
            </a:xfrm>
            <a:prstGeom prst="straightConnector1">
              <a:avLst/>
            </a:prstGeom>
            <a:noFill/>
            <a:ln w="41275" cap="flat" cmpd="sng" algn="ctr">
              <a:solidFill>
                <a:srgbClr val="0F5494"/>
              </a:solidFill>
              <a:prstDash val="solid"/>
              <a:round/>
              <a:headEnd type="none" w="med" len="med"/>
              <a:tailEnd type="triangle" w="lg" len="lg"/>
            </a:ln>
            <a:effectLst/>
          </p:spPr>
        </p:cxnSp>
        <p:cxnSp>
          <p:nvCxnSpPr>
            <p:cNvPr id="33" name="Connecteur droit avec flèche 32">
              <a:extLst>
                <a:ext uri="{FF2B5EF4-FFF2-40B4-BE49-F238E27FC236}">
                  <a16:creationId xmlns:a16="http://schemas.microsoft.com/office/drawing/2014/main" id="{AA0FC659-A9CA-4F83-BFC6-FB56C8F4C368}"/>
                </a:ext>
              </a:extLst>
            </p:cNvPr>
            <p:cNvCxnSpPr>
              <a:cxnSpLocks/>
            </p:cNvCxnSpPr>
            <p:nvPr/>
          </p:nvCxnSpPr>
          <p:spPr bwMode="auto">
            <a:xfrm>
              <a:off x="5940152" y="4959605"/>
              <a:ext cx="0" cy="539189"/>
            </a:xfrm>
            <a:prstGeom prst="straightConnector1">
              <a:avLst/>
            </a:prstGeom>
            <a:noFill/>
            <a:ln w="41275" cap="flat" cmpd="sng" algn="ctr">
              <a:solidFill>
                <a:srgbClr val="0F5494"/>
              </a:solidFill>
              <a:prstDash val="solid"/>
              <a:round/>
              <a:headEnd type="none" w="med" len="med"/>
              <a:tailEnd type="triangle" w="lg" len="lg"/>
            </a:ln>
            <a:effectLst/>
          </p:spPr>
        </p:cxnSp>
      </p:grpSp>
    </p:spTree>
    <p:extLst>
      <p:ext uri="{BB962C8B-B14F-4D97-AF65-F5344CB8AC3E}">
        <p14:creationId xmlns:p14="http://schemas.microsoft.com/office/powerpoint/2010/main" val="30768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07883"/>
            <a:ext cx="8694496" cy="868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dirty="0"/>
              <a:t>Main features of a DSF: </a:t>
            </a:r>
            <a:r>
              <a:rPr lang="en-US" altLang="fr-FR" b="1" i="0" cap="all" dirty="0"/>
              <a:t>rating </a:t>
            </a:r>
            <a:br>
              <a:rPr lang="en-US" altLang="fr-FR" b="1" i="0" cap="all" dirty="0"/>
            </a:br>
            <a:r>
              <a:rPr lang="en-US" altLang="fr-FR" b="1" i="0" cap="all" dirty="0"/>
              <a:t>for the risks of external debt distress </a:t>
            </a:r>
            <a:endParaRPr lang="en-GB"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42</a:t>
            </a:fld>
            <a:endParaRPr lang="en-GB" sz="1050">
              <a:solidFill>
                <a:schemeClr val="bg1"/>
              </a:solidFill>
              <a:latin typeface="+mn-lt"/>
            </a:endParaRPr>
          </a:p>
        </p:txBody>
      </p:sp>
      <p:grpSp>
        <p:nvGrpSpPr>
          <p:cNvPr id="14" name="Groupe 13">
            <a:extLst>
              <a:ext uri="{FF2B5EF4-FFF2-40B4-BE49-F238E27FC236}">
                <a16:creationId xmlns:a16="http://schemas.microsoft.com/office/drawing/2014/main" id="{5DAF333F-DC40-4D5E-B173-0C1A2626E83D}"/>
              </a:ext>
            </a:extLst>
          </p:cNvPr>
          <p:cNvGrpSpPr/>
          <p:nvPr/>
        </p:nvGrpSpPr>
        <p:grpSpPr>
          <a:xfrm>
            <a:off x="859276" y="2660983"/>
            <a:ext cx="3316380" cy="2786718"/>
            <a:chOff x="859276" y="2660983"/>
            <a:chExt cx="3316380" cy="2786718"/>
          </a:xfrm>
        </p:grpSpPr>
        <p:sp>
          <p:nvSpPr>
            <p:cNvPr id="4" name="ZoneTexte 3">
              <a:extLst>
                <a:ext uri="{FF2B5EF4-FFF2-40B4-BE49-F238E27FC236}">
                  <a16:creationId xmlns:a16="http://schemas.microsoft.com/office/drawing/2014/main" id="{C86614B3-AC0F-4D2E-93AD-D8EAC4A74A59}"/>
                </a:ext>
              </a:extLst>
            </p:cNvPr>
            <p:cNvSpPr txBox="1"/>
            <p:nvPr/>
          </p:nvSpPr>
          <p:spPr>
            <a:xfrm>
              <a:off x="1475656" y="4727701"/>
              <a:ext cx="2160000" cy="720000"/>
            </a:xfrm>
            <a:prstGeom prst="rect">
              <a:avLst/>
            </a:prstGeom>
            <a:solidFill>
              <a:srgbClr val="0F5494">
                <a:alpha val="70000"/>
              </a:srgbClr>
            </a:solidFill>
          </p:spPr>
          <p:txBody>
            <a:bodyPr wrap="square" rtlCol="0" anchor="ctr">
              <a:spAutoFit/>
            </a:bodyPr>
            <a:lstStyle/>
            <a:p>
              <a:pPr algn="ctr" defTabSz="1048724">
                <a:lnSpc>
                  <a:spcPct val="90000"/>
                </a:lnSpc>
                <a:defRPr/>
              </a:pPr>
              <a:r>
                <a:rPr lang="en-US" sz="1800" b="1" cap="all" dirty="0">
                  <a:solidFill>
                    <a:schemeClr val="bg1"/>
                  </a:solidFill>
                  <a:latin typeface="+mn-lt"/>
                </a:rPr>
                <a:t>Risk Rating</a:t>
              </a:r>
            </a:p>
          </p:txBody>
        </p:sp>
        <p:sp>
          <p:nvSpPr>
            <p:cNvPr id="22" name="ZoneTexte 21">
              <a:extLst>
                <a:ext uri="{FF2B5EF4-FFF2-40B4-BE49-F238E27FC236}">
                  <a16:creationId xmlns:a16="http://schemas.microsoft.com/office/drawing/2014/main" id="{1BC76F11-AB6F-486E-9A7E-DFF1ACA7316B}"/>
                </a:ext>
              </a:extLst>
            </p:cNvPr>
            <p:cNvSpPr txBox="1"/>
            <p:nvPr/>
          </p:nvSpPr>
          <p:spPr>
            <a:xfrm>
              <a:off x="1475656" y="3694342"/>
              <a:ext cx="2160000" cy="720000"/>
            </a:xfrm>
            <a:prstGeom prst="rect">
              <a:avLst/>
            </a:prstGeom>
            <a:solidFill>
              <a:srgbClr val="F5823C"/>
            </a:solidFill>
          </p:spPr>
          <p:txBody>
            <a:bodyPr wrap="square" rtlCol="0" anchor="ctr">
              <a:spAutoFit/>
            </a:bodyPr>
            <a:lstStyle/>
            <a:p>
              <a:pPr algn="ctr" defTabSz="1048724">
                <a:lnSpc>
                  <a:spcPct val="90000"/>
                </a:lnSpc>
                <a:defRPr/>
              </a:pPr>
              <a:r>
                <a:rPr lang="en-US" sz="1800" b="1" cap="all" dirty="0">
                  <a:solidFill>
                    <a:schemeClr val="bg1"/>
                  </a:solidFill>
                  <a:latin typeface="+mn-lt"/>
                </a:rPr>
                <a:t>Thresholds</a:t>
              </a:r>
            </a:p>
          </p:txBody>
        </p:sp>
        <p:sp>
          <p:nvSpPr>
            <p:cNvPr id="6" name="Rectangle 5">
              <a:extLst>
                <a:ext uri="{FF2B5EF4-FFF2-40B4-BE49-F238E27FC236}">
                  <a16:creationId xmlns:a16="http://schemas.microsoft.com/office/drawing/2014/main" id="{082F2009-E8BD-41E3-9457-BFAEF7A02D4D}"/>
                </a:ext>
              </a:extLst>
            </p:cNvPr>
            <p:cNvSpPr/>
            <p:nvPr/>
          </p:nvSpPr>
          <p:spPr>
            <a:xfrm>
              <a:off x="1475656" y="2660983"/>
              <a:ext cx="2160000" cy="720000"/>
            </a:xfrm>
            <a:prstGeom prst="rect">
              <a:avLst/>
            </a:prstGeom>
            <a:solidFill>
              <a:schemeClr val="tx1">
                <a:lumMod val="65000"/>
                <a:lumOff val="35000"/>
              </a:schemeClr>
            </a:solidFill>
          </p:spPr>
          <p:txBody>
            <a:bodyPr wrap="square" anchor="ctr">
              <a:spAutoFit/>
            </a:bodyPr>
            <a:lstStyle/>
            <a:p>
              <a:pPr lvl="0" algn="ctr"/>
              <a:r>
                <a:rPr lang="en-US" sz="1800" b="1" cap="all" dirty="0">
                  <a:solidFill>
                    <a:schemeClr val="bg1"/>
                  </a:solidFill>
                  <a:latin typeface="+mn-lt"/>
                </a:rPr>
                <a:t>PPG external debt</a:t>
              </a:r>
            </a:p>
          </p:txBody>
        </p:sp>
        <p:sp>
          <p:nvSpPr>
            <p:cNvPr id="10" name="Forme libre : forme 9">
              <a:extLst>
                <a:ext uri="{FF2B5EF4-FFF2-40B4-BE49-F238E27FC236}">
                  <a16:creationId xmlns:a16="http://schemas.microsoft.com/office/drawing/2014/main" id="{E90A08F4-7B5D-4C19-8D76-4301A2B781A6}"/>
                </a:ext>
              </a:extLst>
            </p:cNvPr>
            <p:cNvSpPr/>
            <p:nvPr/>
          </p:nvSpPr>
          <p:spPr bwMode="auto">
            <a:xfrm>
              <a:off x="859276" y="2971530"/>
              <a:ext cx="540000" cy="1116000"/>
            </a:xfrm>
            <a:custGeom>
              <a:avLst/>
              <a:gdLst>
                <a:gd name="connsiteX0" fmla="*/ 558800 w 619760"/>
                <a:gd name="connsiteY0" fmla="*/ 0 h 1137920"/>
                <a:gd name="connsiteX1" fmla="*/ 0 w 619760"/>
                <a:gd name="connsiteY1" fmla="*/ 0 h 1137920"/>
                <a:gd name="connsiteX2" fmla="*/ 0 w 619760"/>
                <a:gd name="connsiteY2" fmla="*/ 1137920 h 1137920"/>
                <a:gd name="connsiteX3" fmla="*/ 619760 w 619760"/>
                <a:gd name="connsiteY3" fmla="*/ 1127760 h 1137920"/>
                <a:gd name="connsiteX4" fmla="*/ 619760 w 619760"/>
                <a:gd name="connsiteY4" fmla="*/ 1127760 h 113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760" h="1137920">
                  <a:moveTo>
                    <a:pt x="558800" y="0"/>
                  </a:moveTo>
                  <a:lnTo>
                    <a:pt x="0" y="0"/>
                  </a:lnTo>
                  <a:lnTo>
                    <a:pt x="0" y="1137920"/>
                  </a:lnTo>
                  <a:lnTo>
                    <a:pt x="619760" y="1127760"/>
                  </a:lnTo>
                  <a:lnTo>
                    <a:pt x="619760" y="1127760"/>
                  </a:lnTo>
                </a:path>
              </a:pathLst>
            </a:custGeom>
            <a:solidFill>
              <a:schemeClr val="bg1"/>
            </a:solidFill>
            <a:ln w="38100" cap="flat" cmpd="sng" algn="ctr">
              <a:solidFill>
                <a:srgbClr val="0F5494"/>
              </a:solidFill>
              <a:prstDash val="solid"/>
              <a:round/>
              <a:headEnd type="none" w="med" len="med"/>
              <a:tailEnd type="triangle" w="lg" len="lg"/>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24" name="Forme libre : forme 23">
              <a:extLst>
                <a:ext uri="{FF2B5EF4-FFF2-40B4-BE49-F238E27FC236}">
                  <a16:creationId xmlns:a16="http://schemas.microsoft.com/office/drawing/2014/main" id="{7E3B0704-99E7-450A-A773-C993067085A8}"/>
                </a:ext>
              </a:extLst>
            </p:cNvPr>
            <p:cNvSpPr/>
            <p:nvPr/>
          </p:nvSpPr>
          <p:spPr bwMode="auto">
            <a:xfrm flipH="1">
              <a:off x="3635656" y="3974318"/>
              <a:ext cx="540000" cy="1116000"/>
            </a:xfrm>
            <a:custGeom>
              <a:avLst/>
              <a:gdLst>
                <a:gd name="connsiteX0" fmla="*/ 558800 w 619760"/>
                <a:gd name="connsiteY0" fmla="*/ 0 h 1137920"/>
                <a:gd name="connsiteX1" fmla="*/ 0 w 619760"/>
                <a:gd name="connsiteY1" fmla="*/ 0 h 1137920"/>
                <a:gd name="connsiteX2" fmla="*/ 0 w 619760"/>
                <a:gd name="connsiteY2" fmla="*/ 1137920 h 1137920"/>
                <a:gd name="connsiteX3" fmla="*/ 619760 w 619760"/>
                <a:gd name="connsiteY3" fmla="*/ 1127760 h 1137920"/>
                <a:gd name="connsiteX4" fmla="*/ 619760 w 619760"/>
                <a:gd name="connsiteY4" fmla="*/ 1127760 h 11379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760" h="1137920">
                  <a:moveTo>
                    <a:pt x="558800" y="0"/>
                  </a:moveTo>
                  <a:lnTo>
                    <a:pt x="0" y="0"/>
                  </a:lnTo>
                  <a:lnTo>
                    <a:pt x="0" y="1137920"/>
                  </a:lnTo>
                  <a:lnTo>
                    <a:pt x="619760" y="1127760"/>
                  </a:lnTo>
                  <a:lnTo>
                    <a:pt x="619760" y="1127760"/>
                  </a:lnTo>
                </a:path>
              </a:pathLst>
            </a:custGeom>
            <a:solidFill>
              <a:schemeClr val="bg1"/>
            </a:solidFill>
            <a:ln w="38100" cap="flat" cmpd="sng" algn="ctr">
              <a:solidFill>
                <a:srgbClr val="0F5494"/>
              </a:solidFill>
              <a:prstDash val="solid"/>
              <a:round/>
              <a:headEnd type="none" w="med" len="med"/>
              <a:tailEnd type="triangle" w="lg" len="lg"/>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grpSp>
      <p:grpSp>
        <p:nvGrpSpPr>
          <p:cNvPr id="15" name="Groupe 14">
            <a:extLst>
              <a:ext uri="{FF2B5EF4-FFF2-40B4-BE49-F238E27FC236}">
                <a16:creationId xmlns:a16="http://schemas.microsoft.com/office/drawing/2014/main" id="{FD9AAB77-0028-46BA-BE83-B1E692576633}"/>
              </a:ext>
            </a:extLst>
          </p:cNvPr>
          <p:cNvGrpSpPr/>
          <p:nvPr/>
        </p:nvGrpSpPr>
        <p:grpSpPr>
          <a:xfrm>
            <a:off x="5321433" y="2396684"/>
            <a:ext cx="3689807" cy="3817383"/>
            <a:chOff x="5321433" y="2396684"/>
            <a:chExt cx="3689807" cy="3817383"/>
          </a:xfrm>
        </p:grpSpPr>
        <p:sp>
          <p:nvSpPr>
            <p:cNvPr id="25" name="Title 1">
              <a:extLst>
                <a:ext uri="{FF2B5EF4-FFF2-40B4-BE49-F238E27FC236}">
                  <a16:creationId xmlns:a16="http://schemas.microsoft.com/office/drawing/2014/main" id="{A64A58EA-BC1F-479E-9479-D53EA82F28D6}"/>
                </a:ext>
              </a:extLst>
            </p:cNvPr>
            <p:cNvSpPr txBox="1">
              <a:spLocks/>
            </p:cNvSpPr>
            <p:nvPr/>
          </p:nvSpPr>
          <p:spPr bwMode="auto">
            <a:xfrm>
              <a:off x="5321433" y="2396684"/>
              <a:ext cx="359781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en-US" sz="1800" kern="0" dirty="0"/>
                <a:t>Four ratings for the risk of external debt distress</a:t>
              </a:r>
            </a:p>
          </p:txBody>
        </p:sp>
        <p:sp>
          <p:nvSpPr>
            <p:cNvPr id="13" name="Ellipse 12">
              <a:extLst>
                <a:ext uri="{FF2B5EF4-FFF2-40B4-BE49-F238E27FC236}">
                  <a16:creationId xmlns:a16="http://schemas.microsoft.com/office/drawing/2014/main" id="{510F0689-99D1-4F20-B3CF-D2E45584A111}"/>
                </a:ext>
              </a:extLst>
            </p:cNvPr>
            <p:cNvSpPr/>
            <p:nvPr/>
          </p:nvSpPr>
          <p:spPr bwMode="auto">
            <a:xfrm>
              <a:off x="5583876" y="3428365"/>
              <a:ext cx="540000" cy="540000"/>
            </a:xfrm>
            <a:prstGeom prst="ellipse">
              <a:avLst/>
            </a:prstGeom>
            <a:solidFill>
              <a:srgbClr val="33964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6" name="Ellipse 35">
              <a:extLst>
                <a:ext uri="{FF2B5EF4-FFF2-40B4-BE49-F238E27FC236}">
                  <a16:creationId xmlns:a16="http://schemas.microsoft.com/office/drawing/2014/main" id="{5D15B8B9-80AD-476F-A926-19F16BBF188A}"/>
                </a:ext>
              </a:extLst>
            </p:cNvPr>
            <p:cNvSpPr/>
            <p:nvPr/>
          </p:nvSpPr>
          <p:spPr bwMode="auto">
            <a:xfrm>
              <a:off x="5583876" y="4187701"/>
              <a:ext cx="540000" cy="540000"/>
            </a:xfrm>
            <a:prstGeom prst="ellipse">
              <a:avLst/>
            </a:prstGeom>
            <a:solidFill>
              <a:srgbClr val="FFC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8" name="Ellipse 37">
              <a:extLst>
                <a:ext uri="{FF2B5EF4-FFF2-40B4-BE49-F238E27FC236}">
                  <a16:creationId xmlns:a16="http://schemas.microsoft.com/office/drawing/2014/main" id="{4A5A95C6-F8A2-4162-AF09-36FE05537744}"/>
                </a:ext>
              </a:extLst>
            </p:cNvPr>
            <p:cNvSpPr/>
            <p:nvPr/>
          </p:nvSpPr>
          <p:spPr bwMode="auto">
            <a:xfrm>
              <a:off x="5583876" y="4948601"/>
              <a:ext cx="540000" cy="540000"/>
            </a:xfrm>
            <a:prstGeom prst="ellipse">
              <a:avLst/>
            </a:prstGeom>
            <a:solidFill>
              <a:srgbClr val="FF33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39" name="Ellipse 38">
              <a:extLst>
                <a:ext uri="{FF2B5EF4-FFF2-40B4-BE49-F238E27FC236}">
                  <a16:creationId xmlns:a16="http://schemas.microsoft.com/office/drawing/2014/main" id="{697665EB-3717-4DEA-B62E-B54C2DDAC2A5}"/>
                </a:ext>
              </a:extLst>
            </p:cNvPr>
            <p:cNvSpPr/>
            <p:nvPr/>
          </p:nvSpPr>
          <p:spPr bwMode="auto">
            <a:xfrm>
              <a:off x="5583876" y="5674067"/>
              <a:ext cx="540000" cy="540000"/>
            </a:xfrm>
            <a:prstGeom prst="ellipse">
              <a:avLst/>
            </a:prstGeom>
            <a:solidFill>
              <a:srgbClr val="A4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0F5494"/>
                </a:solidFill>
                <a:effectLst/>
                <a:latin typeface="Verdana" pitchFamily="34" charset="0"/>
              </a:endParaRPr>
            </a:p>
          </p:txBody>
        </p:sp>
        <p:sp>
          <p:nvSpPr>
            <p:cNvPr id="40" name="Title 1">
              <a:extLst>
                <a:ext uri="{FF2B5EF4-FFF2-40B4-BE49-F238E27FC236}">
                  <a16:creationId xmlns:a16="http://schemas.microsoft.com/office/drawing/2014/main" id="{E080296C-0D5E-487F-A7C0-4D94B3251B62}"/>
                </a:ext>
              </a:extLst>
            </p:cNvPr>
            <p:cNvSpPr txBox="1">
              <a:spLocks/>
            </p:cNvSpPr>
            <p:nvPr/>
          </p:nvSpPr>
          <p:spPr bwMode="auto">
            <a:xfrm>
              <a:off x="6084168" y="3519792"/>
              <a:ext cx="2915816" cy="35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US" sz="1800" kern="0" dirty="0"/>
                <a:t>LOW</a:t>
              </a:r>
            </a:p>
          </p:txBody>
        </p:sp>
        <p:sp>
          <p:nvSpPr>
            <p:cNvPr id="41" name="Title 1">
              <a:extLst>
                <a:ext uri="{FF2B5EF4-FFF2-40B4-BE49-F238E27FC236}">
                  <a16:creationId xmlns:a16="http://schemas.microsoft.com/office/drawing/2014/main" id="{F472488C-BAEB-4E07-B6DE-04BEDA1E845D}"/>
                </a:ext>
              </a:extLst>
            </p:cNvPr>
            <p:cNvSpPr txBox="1">
              <a:spLocks/>
            </p:cNvSpPr>
            <p:nvPr/>
          </p:nvSpPr>
          <p:spPr bwMode="auto">
            <a:xfrm>
              <a:off x="6084168" y="4279128"/>
              <a:ext cx="2915816" cy="35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US" sz="1800" kern="0" cap="all" dirty="0"/>
                <a:t>Moderate</a:t>
              </a:r>
            </a:p>
          </p:txBody>
        </p:sp>
        <p:sp>
          <p:nvSpPr>
            <p:cNvPr id="42" name="Title 1">
              <a:extLst>
                <a:ext uri="{FF2B5EF4-FFF2-40B4-BE49-F238E27FC236}">
                  <a16:creationId xmlns:a16="http://schemas.microsoft.com/office/drawing/2014/main" id="{027B5627-F503-4E72-9C15-C04D3D6146BB}"/>
                </a:ext>
              </a:extLst>
            </p:cNvPr>
            <p:cNvSpPr txBox="1">
              <a:spLocks/>
            </p:cNvSpPr>
            <p:nvPr/>
          </p:nvSpPr>
          <p:spPr bwMode="auto">
            <a:xfrm>
              <a:off x="6095424" y="5040028"/>
              <a:ext cx="2915816" cy="35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US" sz="1800" kern="0" cap="all" dirty="0"/>
                <a:t>High</a:t>
              </a:r>
            </a:p>
          </p:txBody>
        </p:sp>
        <p:sp>
          <p:nvSpPr>
            <p:cNvPr id="43" name="Title 1">
              <a:extLst>
                <a:ext uri="{FF2B5EF4-FFF2-40B4-BE49-F238E27FC236}">
                  <a16:creationId xmlns:a16="http://schemas.microsoft.com/office/drawing/2014/main" id="{5A92C359-5666-462C-950F-410D0DF84C30}"/>
                </a:ext>
              </a:extLst>
            </p:cNvPr>
            <p:cNvSpPr txBox="1">
              <a:spLocks/>
            </p:cNvSpPr>
            <p:nvPr/>
          </p:nvSpPr>
          <p:spPr bwMode="auto">
            <a:xfrm>
              <a:off x="6095424" y="5765494"/>
              <a:ext cx="2915816" cy="35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a:defRPr/>
              </a:pPr>
              <a:r>
                <a:rPr lang="en-US" sz="1800" kern="0" cap="all" dirty="0"/>
                <a:t>In debt distress</a:t>
              </a:r>
            </a:p>
          </p:txBody>
        </p:sp>
      </p:grpSp>
    </p:spTree>
    <p:extLst>
      <p:ext uri="{BB962C8B-B14F-4D97-AF65-F5344CB8AC3E}">
        <p14:creationId xmlns:p14="http://schemas.microsoft.com/office/powerpoint/2010/main" val="417610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43</a:t>
            </a:fld>
            <a:endParaRPr lang="en-GB" sz="1050">
              <a:solidFill>
                <a:schemeClr val="bg1"/>
              </a:solidFill>
              <a:latin typeface="+mn-lt"/>
            </a:endParaRPr>
          </a:p>
        </p:txBody>
      </p:sp>
      <p:pic>
        <p:nvPicPr>
          <p:cNvPr id="21" name="Espace réservé du contenu 1">
            <a:extLst>
              <a:ext uri="{FF2B5EF4-FFF2-40B4-BE49-F238E27FC236}">
                <a16:creationId xmlns:a16="http://schemas.microsoft.com/office/drawing/2014/main" id="{41BE7E1A-17B4-44C0-98A1-B5D8E38B53C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480" r="3647"/>
          <a:stretch/>
        </p:blipFill>
        <p:spPr>
          <a:xfrm>
            <a:off x="268713" y="1340768"/>
            <a:ext cx="8606575" cy="4968552"/>
          </a:xfrm>
          <a:ln>
            <a:solidFill>
              <a:srgbClr val="0F5494"/>
            </a:solidFill>
          </a:ln>
          <a:effectLst>
            <a:outerShdw dist="63500" dir="2700000" algn="tl" rotWithShape="0">
              <a:prstClr val="black">
                <a:alpha val="40000"/>
              </a:prstClr>
            </a:outerShdw>
          </a:effectLst>
        </p:spPr>
      </p:pic>
    </p:spTree>
    <p:extLst>
      <p:ext uri="{BB962C8B-B14F-4D97-AF65-F5344CB8AC3E}">
        <p14:creationId xmlns:p14="http://schemas.microsoft.com/office/powerpoint/2010/main" val="3904868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44</a:t>
            </a:fld>
            <a:endParaRPr lang="en-GB" sz="1050">
              <a:solidFill>
                <a:schemeClr val="bg1"/>
              </a:solidFill>
              <a:latin typeface="+mn-lt"/>
            </a:endParaRPr>
          </a:p>
        </p:txBody>
      </p:sp>
      <p:pic>
        <p:nvPicPr>
          <p:cNvPr id="21" name="Espace réservé du contenu 1">
            <a:extLst>
              <a:ext uri="{FF2B5EF4-FFF2-40B4-BE49-F238E27FC236}">
                <a16:creationId xmlns:a16="http://schemas.microsoft.com/office/drawing/2014/main" id="{41BE7E1A-17B4-44C0-98A1-B5D8E38B53C5}"/>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090" r="4258" b="93702"/>
          <a:stretch/>
        </p:blipFill>
        <p:spPr>
          <a:xfrm>
            <a:off x="325868" y="1459880"/>
            <a:ext cx="8492263" cy="312936"/>
          </a:xfrm>
          <a:ln>
            <a:solidFill>
              <a:srgbClr val="0F5494"/>
            </a:solidFill>
          </a:ln>
          <a:effectLst>
            <a:outerShdw dist="63500" dir="2700000" algn="tl" rotWithShape="0">
              <a:prstClr val="black">
                <a:alpha val="40000"/>
              </a:prstClr>
            </a:outerShdw>
          </a:effectLst>
        </p:spPr>
      </p:pic>
      <p:pic>
        <p:nvPicPr>
          <p:cNvPr id="5" name="Image 2">
            <a:extLst>
              <a:ext uri="{FF2B5EF4-FFF2-40B4-BE49-F238E27FC236}">
                <a16:creationId xmlns:a16="http://schemas.microsoft.com/office/drawing/2014/main" id="{4A1D5975-2B6F-44EE-A811-CC9BEF6101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227" r="4902" b="2386"/>
          <a:stretch/>
        </p:blipFill>
        <p:spPr bwMode="auto">
          <a:xfrm>
            <a:off x="325868" y="1772816"/>
            <a:ext cx="8492263" cy="4295576"/>
          </a:xfrm>
          <a:prstGeom prst="rect">
            <a:avLst/>
          </a:prstGeom>
          <a:noFill/>
          <a:ln w="9525">
            <a:solidFill>
              <a:srgbClr val="0F5494"/>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15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45</a:t>
            </a:fld>
            <a:endParaRPr lang="en-GB" sz="1050">
              <a:solidFill>
                <a:schemeClr val="bg1"/>
              </a:solidFill>
              <a:latin typeface="+mn-lt"/>
            </a:endParaRPr>
          </a:p>
        </p:txBody>
      </p:sp>
      <p:graphicFrame>
        <p:nvGraphicFramePr>
          <p:cNvPr id="8" name="Object 2">
            <a:extLst>
              <a:ext uri="{FF2B5EF4-FFF2-40B4-BE49-F238E27FC236}">
                <a16:creationId xmlns:a16="http://schemas.microsoft.com/office/drawing/2014/main" id="{3F1097A7-33E0-4F05-8BF3-52A85BD2D458}"/>
              </a:ext>
            </a:extLst>
          </p:cNvPr>
          <p:cNvGraphicFramePr>
            <a:graphicFrameLocks noChangeAspect="1"/>
          </p:cNvGraphicFramePr>
          <p:nvPr>
            <p:extLst>
              <p:ext uri="{D42A27DB-BD31-4B8C-83A1-F6EECF244321}">
                <p14:modId xmlns:p14="http://schemas.microsoft.com/office/powerpoint/2010/main" val="3556228615"/>
              </p:ext>
            </p:extLst>
          </p:nvPr>
        </p:nvGraphicFramePr>
        <p:xfrm>
          <a:off x="395536" y="1844824"/>
          <a:ext cx="8199093" cy="1080120"/>
        </p:xfrm>
        <a:graphic>
          <a:graphicData uri="http://schemas.openxmlformats.org/presentationml/2006/ole">
            <mc:AlternateContent xmlns:mc="http://schemas.openxmlformats.org/markup-compatibility/2006">
              <mc:Choice xmlns:v="urn:schemas-microsoft-com:vml" Requires="v">
                <p:oleObj spid="_x0000_s1057" name="Equation" r:id="rId4" imgW="3555081" imgH="456924" progId="Equation.3">
                  <p:embed/>
                </p:oleObj>
              </mc:Choice>
              <mc:Fallback>
                <p:oleObj name="Equation" r:id="rId4" imgW="3555081" imgH="456924" progId="Equation.3">
                  <p:embed/>
                  <p:pic>
                    <p:nvPicPr>
                      <p:cNvPr id="59401" name="Object 2">
                        <a:extLst>
                          <a:ext uri="{FF2B5EF4-FFF2-40B4-BE49-F238E27FC236}">
                            <a16:creationId xmlns:a16="http://schemas.microsoft.com/office/drawing/2014/main" id="{A8F356CB-ECAC-4180-BCFE-B0E64041AF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844824"/>
                        <a:ext cx="8199093" cy="1080120"/>
                      </a:xfrm>
                      <a:prstGeom prst="rect">
                        <a:avLst/>
                      </a:prstGeom>
                      <a:noFill/>
                      <a:ln>
                        <a:noFill/>
                      </a:ln>
                    </p:spPr>
                  </p:pic>
                </p:oleObj>
              </mc:Fallback>
            </mc:AlternateContent>
          </a:graphicData>
        </a:graphic>
      </p:graphicFrame>
      <p:sp>
        <p:nvSpPr>
          <p:cNvPr id="16" name="Text Box 6">
            <a:extLst>
              <a:ext uri="{FF2B5EF4-FFF2-40B4-BE49-F238E27FC236}">
                <a16:creationId xmlns:a16="http://schemas.microsoft.com/office/drawing/2014/main" id="{5BBC2D85-C1D0-40D7-B4D3-F9833A60E736}"/>
              </a:ext>
            </a:extLst>
          </p:cNvPr>
          <p:cNvSpPr txBox="1">
            <a:spLocks noChangeArrowheads="1"/>
          </p:cNvSpPr>
          <p:nvPr/>
        </p:nvSpPr>
        <p:spPr bwMode="auto">
          <a:xfrm>
            <a:off x="314072" y="5013176"/>
            <a:ext cx="7620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0" hangingPunct="0">
              <a:spcBef>
                <a:spcPts val="1200"/>
              </a:spcBef>
              <a:spcAft>
                <a:spcPts val="1200"/>
              </a:spcAft>
              <a:buClrTx/>
              <a:buFontTx/>
              <a:buNone/>
              <a:defRPr/>
            </a:pPr>
            <a:r>
              <a:rPr lang="en-US" altLang="fr-FR" sz="1800" b="1" kern="0" dirty="0">
                <a:latin typeface="+mj-lt"/>
                <a:sym typeface="Symbol" panose="05050102010706020507" pitchFamily="18" charset="2"/>
              </a:rPr>
              <a:t>- p  Primary deficit</a:t>
            </a:r>
          </a:p>
          <a:p>
            <a:pPr eaLnBrk="0" hangingPunct="0">
              <a:spcBef>
                <a:spcPts val="1200"/>
              </a:spcBef>
              <a:spcAft>
                <a:spcPts val="1200"/>
              </a:spcAft>
              <a:buClrTx/>
              <a:buFont typeface="Symbol" panose="05050102010706020507" pitchFamily="18" charset="2"/>
              <a:buNone/>
              <a:defRPr/>
            </a:pPr>
            <a:r>
              <a:rPr lang="en-US" altLang="fr-FR" sz="1800" b="1" kern="0" dirty="0">
                <a:latin typeface="+mj-lt"/>
                <a:sym typeface="Symbol" panose="05050102010706020507" pitchFamily="18" charset="2"/>
              </a:rPr>
              <a:t>    Other identified flows and residual</a:t>
            </a:r>
          </a:p>
        </p:txBody>
      </p:sp>
      <p:grpSp>
        <p:nvGrpSpPr>
          <p:cNvPr id="23" name="Groupe 22">
            <a:extLst>
              <a:ext uri="{FF2B5EF4-FFF2-40B4-BE49-F238E27FC236}">
                <a16:creationId xmlns:a16="http://schemas.microsoft.com/office/drawing/2014/main" id="{F3576C72-3EE7-4B3E-9F28-E7FA4976C4CD}"/>
              </a:ext>
            </a:extLst>
          </p:cNvPr>
          <p:cNvGrpSpPr/>
          <p:nvPr/>
        </p:nvGrpSpPr>
        <p:grpSpPr>
          <a:xfrm>
            <a:off x="343272" y="1844824"/>
            <a:ext cx="4876800" cy="1812370"/>
            <a:chOff x="343272" y="1844824"/>
            <a:chExt cx="4876800" cy="1812370"/>
          </a:xfrm>
        </p:grpSpPr>
        <p:sp>
          <p:nvSpPr>
            <p:cNvPr id="6" name="ZoneTexte 5">
              <a:extLst>
                <a:ext uri="{FF2B5EF4-FFF2-40B4-BE49-F238E27FC236}">
                  <a16:creationId xmlns:a16="http://schemas.microsoft.com/office/drawing/2014/main" id="{C27B7844-564F-444D-BD8E-970D7A4C1999}"/>
                </a:ext>
              </a:extLst>
            </p:cNvPr>
            <p:cNvSpPr txBox="1"/>
            <p:nvPr/>
          </p:nvSpPr>
          <p:spPr>
            <a:xfrm>
              <a:off x="1835696" y="1844824"/>
              <a:ext cx="2304256" cy="576064"/>
            </a:xfrm>
            <a:prstGeom prst="rect">
              <a:avLst/>
            </a:prstGeom>
            <a:solidFill>
              <a:srgbClr val="1FACE0">
                <a:alpha val="30000"/>
              </a:srgbClr>
            </a:solidFill>
          </p:spPr>
          <p:txBody>
            <a:bodyPr wrap="square" rtlCol="0">
              <a:spAutoFit/>
            </a:bodyPr>
            <a:lstStyle/>
            <a:p>
              <a:endParaRPr lang="fr-BE" dirty="0"/>
            </a:p>
          </p:txBody>
        </p:sp>
        <p:sp>
          <p:nvSpPr>
            <p:cNvPr id="13" name="TextBox 10">
              <a:extLst>
                <a:ext uri="{FF2B5EF4-FFF2-40B4-BE49-F238E27FC236}">
                  <a16:creationId xmlns:a16="http://schemas.microsoft.com/office/drawing/2014/main" id="{89215018-5B5A-44FC-BBD6-FD0C7BC02511}"/>
                </a:ext>
              </a:extLst>
            </p:cNvPr>
            <p:cNvSpPr txBox="1"/>
            <p:nvPr/>
          </p:nvSpPr>
          <p:spPr>
            <a:xfrm>
              <a:off x="343272" y="3287862"/>
              <a:ext cx="4876800" cy="369332"/>
            </a:xfrm>
            <a:prstGeom prst="rect">
              <a:avLst/>
            </a:prstGeom>
            <a:solidFill>
              <a:srgbClr val="1FACE0">
                <a:alpha val="30000"/>
              </a:srgbClr>
            </a:solidFill>
          </p:spPr>
          <p:txBody>
            <a:bodyPr>
              <a:spAutoFit/>
            </a:bodyPr>
            <a:lstStyle/>
            <a:p>
              <a:pPr>
                <a:defRPr/>
              </a:pPr>
              <a:r>
                <a:rPr lang="en-US" sz="1800" b="1" kern="0" dirty="0">
                  <a:latin typeface="+mj-lt"/>
                  <a:ea typeface="ＭＳ Ｐゴシック" panose="020B0600070205080204" pitchFamily="34" charset="-128"/>
                </a:rPr>
                <a:t>Contribution from real interest rate </a:t>
              </a:r>
              <a:endParaRPr lang="en-SG" sz="1800" b="1" kern="0" dirty="0">
                <a:latin typeface="+mj-lt"/>
                <a:ea typeface="ＭＳ Ｐゴシック" panose="020B0600070205080204" pitchFamily="34" charset="-128"/>
              </a:endParaRPr>
            </a:p>
          </p:txBody>
        </p:sp>
        <p:cxnSp>
          <p:nvCxnSpPr>
            <p:cNvPr id="9" name="Connecteur droit 8">
              <a:extLst>
                <a:ext uri="{FF2B5EF4-FFF2-40B4-BE49-F238E27FC236}">
                  <a16:creationId xmlns:a16="http://schemas.microsoft.com/office/drawing/2014/main" id="{BA88E05E-78DA-4EED-8F1B-B845D7148ECF}"/>
                </a:ext>
              </a:extLst>
            </p:cNvPr>
            <p:cNvCxnSpPr>
              <a:cxnSpLocks/>
            </p:cNvCxnSpPr>
            <p:nvPr/>
          </p:nvCxnSpPr>
          <p:spPr bwMode="auto">
            <a:xfrm flipV="1">
              <a:off x="2987824" y="2466640"/>
              <a:ext cx="0" cy="698880"/>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grpSp>
      <p:grpSp>
        <p:nvGrpSpPr>
          <p:cNvPr id="24" name="Groupe 23">
            <a:extLst>
              <a:ext uri="{FF2B5EF4-FFF2-40B4-BE49-F238E27FC236}">
                <a16:creationId xmlns:a16="http://schemas.microsoft.com/office/drawing/2014/main" id="{F2445C62-EEAA-4BCF-9818-5399337D1670}"/>
              </a:ext>
            </a:extLst>
          </p:cNvPr>
          <p:cNvGrpSpPr/>
          <p:nvPr/>
        </p:nvGrpSpPr>
        <p:grpSpPr>
          <a:xfrm>
            <a:off x="1835696" y="1844824"/>
            <a:ext cx="5161756" cy="2329704"/>
            <a:chOff x="1835696" y="1844824"/>
            <a:chExt cx="5161756" cy="2329704"/>
          </a:xfrm>
        </p:grpSpPr>
        <p:sp>
          <p:nvSpPr>
            <p:cNvPr id="10" name="ZoneTexte 9">
              <a:extLst>
                <a:ext uri="{FF2B5EF4-FFF2-40B4-BE49-F238E27FC236}">
                  <a16:creationId xmlns:a16="http://schemas.microsoft.com/office/drawing/2014/main" id="{FE013AEE-7EBB-4691-BCD5-A8BBE8016E19}"/>
                </a:ext>
              </a:extLst>
            </p:cNvPr>
            <p:cNvSpPr txBox="1"/>
            <p:nvPr/>
          </p:nvSpPr>
          <p:spPr>
            <a:xfrm>
              <a:off x="4355976" y="1844824"/>
              <a:ext cx="864096" cy="576064"/>
            </a:xfrm>
            <a:prstGeom prst="rect">
              <a:avLst/>
            </a:prstGeom>
            <a:solidFill>
              <a:srgbClr val="F5823C">
                <a:alpha val="30000"/>
              </a:srgbClr>
            </a:solidFill>
          </p:spPr>
          <p:txBody>
            <a:bodyPr wrap="square" rtlCol="0">
              <a:spAutoFit/>
            </a:bodyPr>
            <a:lstStyle/>
            <a:p>
              <a:endParaRPr lang="fr-BE" dirty="0"/>
            </a:p>
          </p:txBody>
        </p:sp>
        <p:sp>
          <p:nvSpPr>
            <p:cNvPr id="14" name="TextBox 11">
              <a:extLst>
                <a:ext uri="{FF2B5EF4-FFF2-40B4-BE49-F238E27FC236}">
                  <a16:creationId xmlns:a16="http://schemas.microsoft.com/office/drawing/2014/main" id="{45D7A669-9A81-463A-BB8A-FB522E69B477}"/>
                </a:ext>
              </a:extLst>
            </p:cNvPr>
            <p:cNvSpPr txBox="1">
              <a:spLocks noChangeArrowheads="1"/>
            </p:cNvSpPr>
            <p:nvPr/>
          </p:nvSpPr>
          <p:spPr bwMode="auto">
            <a:xfrm>
              <a:off x="1835696" y="3805196"/>
              <a:ext cx="5161756" cy="369332"/>
            </a:xfrm>
            <a:prstGeom prst="rect">
              <a:avLst/>
            </a:prstGeom>
            <a:solidFill>
              <a:srgbClr val="F5823C">
                <a:alpha val="30000"/>
              </a:srgbClr>
            </a:solidFill>
            <a:ln>
              <a:noFill/>
            </a:ln>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FontTx/>
                <a:buNone/>
              </a:pPr>
              <a:r>
                <a:rPr lang="en-US" altLang="fr-FR" sz="1800" b="1" i="0" kern="0" dirty="0">
                  <a:latin typeface="+mj-lt"/>
                </a:rPr>
                <a:t>Contribution from real GDP growth </a:t>
              </a:r>
              <a:endParaRPr lang="fr-FR" altLang="fr-FR" sz="1800" b="1" i="0" kern="0" dirty="0">
                <a:latin typeface="+mj-lt"/>
              </a:endParaRPr>
            </a:p>
          </p:txBody>
        </p:sp>
        <p:cxnSp>
          <p:nvCxnSpPr>
            <p:cNvPr id="19" name="Connecteur droit 18">
              <a:extLst>
                <a:ext uri="{FF2B5EF4-FFF2-40B4-BE49-F238E27FC236}">
                  <a16:creationId xmlns:a16="http://schemas.microsoft.com/office/drawing/2014/main" id="{5C1AF22D-16AC-43A6-92F2-AF3413705088}"/>
                </a:ext>
              </a:extLst>
            </p:cNvPr>
            <p:cNvCxnSpPr>
              <a:cxnSpLocks/>
            </p:cNvCxnSpPr>
            <p:nvPr/>
          </p:nvCxnSpPr>
          <p:spPr bwMode="auto">
            <a:xfrm flipH="1" flipV="1">
              <a:off x="5220072" y="2466640"/>
              <a:ext cx="576064" cy="1190554"/>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grpSp>
      <p:grpSp>
        <p:nvGrpSpPr>
          <p:cNvPr id="25" name="Groupe 24">
            <a:extLst>
              <a:ext uri="{FF2B5EF4-FFF2-40B4-BE49-F238E27FC236}">
                <a16:creationId xmlns:a16="http://schemas.microsoft.com/office/drawing/2014/main" id="{39B932AC-CD4B-48C7-9A9C-EB572A0BA798}"/>
              </a:ext>
            </a:extLst>
          </p:cNvPr>
          <p:cNvGrpSpPr/>
          <p:nvPr/>
        </p:nvGrpSpPr>
        <p:grpSpPr>
          <a:xfrm>
            <a:off x="4495082" y="1844824"/>
            <a:ext cx="4447356" cy="3119815"/>
            <a:chOff x="4495082" y="1844824"/>
            <a:chExt cx="4447356" cy="3119815"/>
          </a:xfrm>
        </p:grpSpPr>
        <p:sp>
          <p:nvSpPr>
            <p:cNvPr id="11" name="ZoneTexte 10">
              <a:extLst>
                <a:ext uri="{FF2B5EF4-FFF2-40B4-BE49-F238E27FC236}">
                  <a16:creationId xmlns:a16="http://schemas.microsoft.com/office/drawing/2014/main" id="{770F1ACD-A113-4114-B7B7-F1C25FFB678F}"/>
                </a:ext>
              </a:extLst>
            </p:cNvPr>
            <p:cNvSpPr txBox="1"/>
            <p:nvPr/>
          </p:nvSpPr>
          <p:spPr>
            <a:xfrm>
              <a:off x="5436096" y="1844824"/>
              <a:ext cx="1800200" cy="576064"/>
            </a:xfrm>
            <a:prstGeom prst="rect">
              <a:avLst/>
            </a:prstGeom>
            <a:solidFill>
              <a:srgbClr val="2D9E48">
                <a:alpha val="30000"/>
              </a:srgbClr>
            </a:solidFill>
          </p:spPr>
          <p:txBody>
            <a:bodyPr wrap="square" rtlCol="0">
              <a:spAutoFit/>
            </a:bodyPr>
            <a:lstStyle/>
            <a:p>
              <a:endParaRPr lang="fr-BE" dirty="0"/>
            </a:p>
          </p:txBody>
        </p:sp>
        <p:sp>
          <p:nvSpPr>
            <p:cNvPr id="15" name="TextBox 13">
              <a:extLst>
                <a:ext uri="{FF2B5EF4-FFF2-40B4-BE49-F238E27FC236}">
                  <a16:creationId xmlns:a16="http://schemas.microsoft.com/office/drawing/2014/main" id="{F23AD095-BB6B-4C10-909C-4F7B83770D1C}"/>
                </a:ext>
              </a:extLst>
            </p:cNvPr>
            <p:cNvSpPr txBox="1">
              <a:spLocks noChangeArrowheads="1"/>
            </p:cNvSpPr>
            <p:nvPr/>
          </p:nvSpPr>
          <p:spPr bwMode="auto">
            <a:xfrm>
              <a:off x="4495082" y="4318308"/>
              <a:ext cx="4447356" cy="646331"/>
            </a:xfrm>
            <a:prstGeom prst="rect">
              <a:avLst/>
            </a:prstGeom>
            <a:solidFill>
              <a:srgbClr val="2D9E48">
                <a:alpha val="30000"/>
              </a:srgbClr>
            </a:solidFill>
            <a:ln>
              <a:noFill/>
            </a:ln>
          </p:spPr>
          <p:txBody>
            <a:bodyPr wrap="square">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ClrTx/>
                <a:buNone/>
              </a:pPr>
              <a:r>
                <a:rPr lang="en-US" altLang="fr-FR" sz="1800" b="1" i="0" kern="0" dirty="0">
                  <a:latin typeface="+mj-lt"/>
                </a:rPr>
                <a:t>Contribution from real exchange rate depreciation</a:t>
              </a:r>
              <a:endParaRPr lang="fr-FR" altLang="fr-FR" sz="1800" b="1" i="0" kern="0" dirty="0">
                <a:latin typeface="+mj-lt"/>
              </a:endParaRPr>
            </a:p>
          </p:txBody>
        </p:sp>
        <p:cxnSp>
          <p:nvCxnSpPr>
            <p:cNvPr id="22" name="Connecteur droit 21">
              <a:extLst>
                <a:ext uri="{FF2B5EF4-FFF2-40B4-BE49-F238E27FC236}">
                  <a16:creationId xmlns:a16="http://schemas.microsoft.com/office/drawing/2014/main" id="{151A0DAC-6DDA-405C-B375-E0E55D1D260C}"/>
                </a:ext>
              </a:extLst>
            </p:cNvPr>
            <p:cNvCxnSpPr>
              <a:cxnSpLocks/>
            </p:cNvCxnSpPr>
            <p:nvPr/>
          </p:nvCxnSpPr>
          <p:spPr bwMode="auto">
            <a:xfrm flipH="1" flipV="1">
              <a:off x="6997452" y="2468400"/>
              <a:ext cx="814908" cy="1849908"/>
            </a:xfrm>
            <a:prstGeom prst="line">
              <a:avLst/>
            </a:prstGeom>
            <a:noFill/>
            <a:ln w="9525" cap="flat" cmpd="sng" algn="ctr">
              <a:solidFill>
                <a:schemeClr val="tx1">
                  <a:lumMod val="50000"/>
                  <a:lumOff val="50000"/>
                </a:schemeClr>
              </a:solidFill>
              <a:prstDash val="solid"/>
              <a:round/>
              <a:headEnd type="none" w="med" len="med"/>
              <a:tailEnd type="none" w="med" len="med"/>
            </a:ln>
            <a:effectLst/>
          </p:spPr>
        </p:cxnSp>
      </p:grpSp>
    </p:spTree>
    <p:extLst>
      <p:ext uri="{BB962C8B-B14F-4D97-AF65-F5344CB8AC3E}">
        <p14:creationId xmlns:p14="http://schemas.microsoft.com/office/powerpoint/2010/main" val="121975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052736"/>
            <a:ext cx="8694496" cy="9820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en-US" sz="2800" b="1" i="0" cap="all" dirty="0">
                <a:sym typeface="Wingdings" panose="05000000000000000000" pitchFamily="2" charset="2"/>
              </a:rPr>
              <a:t>Realism of </a:t>
            </a:r>
            <a:br>
              <a:rPr lang="en-US" sz="2800" b="1" i="0" cap="all" dirty="0">
                <a:sym typeface="Wingdings" panose="05000000000000000000" pitchFamily="2" charset="2"/>
              </a:rPr>
            </a:br>
            <a:r>
              <a:rPr lang="en-US" sz="2800" b="1" i="0" cap="all" dirty="0">
                <a:sym typeface="Wingdings" panose="05000000000000000000" pitchFamily="2" charset="2"/>
              </a:rPr>
              <a:t>assumptions and projections</a:t>
            </a:r>
            <a:r>
              <a:rPr lang="en-GB" altLang="fr-FR" sz="2800" b="1" i="0" cap="all" dirty="0"/>
              <a: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46</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2276872"/>
            <a:ext cx="8694496"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1800" b="1" i="0" dirty="0"/>
              <a:t>Determinants of debt dynamics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3 vintages of debt dynamics: current, past year(5yrs) , forecasts (5yrs ahead).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Are there any breakdown in the determinants of debts dynamics.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Analyses of past forecast errors: contribution of each factor.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Contribution of errors to unexpected changes and revision. </a:t>
            </a:r>
            <a:endParaRPr lang="en-GB" altLang="fr-FR" sz="1800" dirty="0">
              <a:solidFill>
                <a:srgbClr val="C00000"/>
              </a:solidFill>
            </a:endParaRPr>
          </a:p>
        </p:txBody>
      </p:sp>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24752" y="4077072"/>
            <a:ext cx="8694496"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1800" b="1" i="0" dirty="0"/>
              <a:t>Are the projected drivers of growth likely to materialize? What were their respective contribution in the past?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Low/high contribution of growth/interest differential in past debt accumulation?</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Prediction of the real exchange rate should be tighten to realistic assumptions on the current account balance.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t>Realism of fiscal adjustment. </a:t>
            </a:r>
          </a:p>
        </p:txBody>
      </p:sp>
    </p:spTree>
    <p:extLst>
      <p:ext uri="{BB962C8B-B14F-4D97-AF65-F5344CB8AC3E}">
        <p14:creationId xmlns:p14="http://schemas.microsoft.com/office/powerpoint/2010/main" val="331086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052736"/>
            <a:ext cx="8694496" cy="57606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defRPr/>
            </a:pPr>
            <a:r>
              <a:rPr lang="fr-BE" sz="2800" b="1" i="0" cap="all" dirty="0">
                <a:sym typeface="Wingdings" panose="05000000000000000000" pitchFamily="2" charset="2"/>
              </a:rPr>
              <a:t>Example</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47</a:t>
            </a:fld>
            <a:endParaRPr lang="en-GB" sz="1050" dirty="0">
              <a:solidFill>
                <a:schemeClr val="bg1"/>
              </a:solidFill>
              <a:latin typeface="+mn-lt"/>
            </a:endParaRPr>
          </a:p>
        </p:txBody>
      </p:sp>
      <p:pic>
        <p:nvPicPr>
          <p:cNvPr id="7" name="Espace réservé du contenu 4">
            <a:extLst>
              <a:ext uri="{FF2B5EF4-FFF2-40B4-BE49-F238E27FC236}">
                <a16:creationId xmlns:a16="http://schemas.microsoft.com/office/drawing/2014/main" id="{B846CCF7-FB0F-45A7-8714-3B2EBF5E61C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42081" y="1844824"/>
            <a:ext cx="8859838" cy="3888432"/>
          </a:xfrm>
        </p:spPr>
      </p:pic>
    </p:spTree>
    <p:extLst>
      <p:ext uri="{BB962C8B-B14F-4D97-AF65-F5344CB8AC3E}">
        <p14:creationId xmlns:p14="http://schemas.microsoft.com/office/powerpoint/2010/main" val="426444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052736"/>
            <a:ext cx="8694496" cy="98205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sz="2800" b="1" i="0" cap="all" dirty="0">
                <a:sym typeface="Wingdings" panose="05000000000000000000" pitchFamily="2" charset="2"/>
              </a:rPr>
              <a:t>EXTERNAL DEBT </a:t>
            </a:r>
          </a:p>
          <a:p>
            <a:pPr marL="0" indent="0">
              <a:spcBef>
                <a:spcPts val="0"/>
              </a:spcBef>
              <a:buNone/>
              <a:defRPr/>
            </a:pPr>
            <a:r>
              <a:rPr lang="en-US" sz="2800" b="1" i="0" cap="all" dirty="0">
                <a:sym typeface="Wingdings" panose="05000000000000000000" pitchFamily="2" charset="2"/>
              </a:rPr>
              <a:t>AND CONTINGENT LIABILITIES</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48</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2204864"/>
            <a:ext cx="8694496"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2000" b="1" i="0" dirty="0"/>
              <a:t>External Debt </a:t>
            </a:r>
            <a:r>
              <a:rPr lang="en-GB" sz="2000" b="1" i="0" dirty="0">
                <a:sym typeface="Wingdings" panose="05000000000000000000" pitchFamily="2" charset="2"/>
              </a:rPr>
              <a:t>&gt;</a:t>
            </a:r>
            <a:r>
              <a:rPr lang="en-GB" sz="2000" b="1" i="0" dirty="0"/>
              <a:t> Definition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cap="all" dirty="0"/>
              <a:t>Gross TOTAL external debt =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PPG </a:t>
            </a:r>
            <a:r>
              <a:rPr lang="en-GB" sz="1400" b="0" dirty="0">
                <a:sym typeface="Wingdings 2" panose="05020102010507070707" pitchFamily="18" charset="2"/>
              </a:rPr>
              <a:t>(public and publicly guaranteed)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 PNG </a:t>
            </a:r>
            <a:r>
              <a:rPr lang="en-GB" sz="1400" b="0" dirty="0">
                <a:sym typeface="Wingdings 2" panose="05020102010507070707" pitchFamily="18" charset="2"/>
              </a:rPr>
              <a:t>(publicly non-guaranteed)</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 short-term debt </a:t>
            </a:r>
            <a:r>
              <a:rPr lang="en-GB" sz="1400" b="0" dirty="0">
                <a:sym typeface="Wingdings 2" panose="05020102010507070707" pitchFamily="18" charset="2"/>
              </a:rPr>
              <a:t>(public and private)</a:t>
            </a:r>
            <a:endParaRPr lang="en-GB" sz="1400" b="0" dirty="0"/>
          </a:p>
        </p:txBody>
      </p:sp>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24752" y="4005064"/>
            <a:ext cx="8694496"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2000" b="1" i="0" dirty="0"/>
              <a:t>Contingent Liabilities</a:t>
            </a:r>
            <a:r>
              <a:rPr lang="en-GB" sz="2000" b="1" i="0" dirty="0">
                <a:sym typeface="Wingdings" panose="05000000000000000000" pitchFamily="2" charset="2"/>
              </a:rPr>
              <a:t> &gt;</a:t>
            </a:r>
            <a:r>
              <a:rPr lang="en-GB" sz="2000" b="1" i="0" dirty="0"/>
              <a:t> Definition </a:t>
            </a:r>
          </a:p>
          <a:p>
            <a:pPr marL="536575" lvl="1" indent="-177800">
              <a:spcBef>
                <a:spcPts val="1200"/>
              </a:spcBef>
              <a:spcAft>
                <a:spcPts val="0"/>
              </a:spcAft>
              <a:buClr>
                <a:srgbClr val="0F5494"/>
              </a:buClr>
              <a:buSzPct val="73000"/>
              <a:buFont typeface="Wingdings" panose="05000000000000000000" pitchFamily="2" charset="2"/>
              <a:buChar char="§"/>
              <a:defRPr/>
            </a:pPr>
            <a:r>
              <a:rPr lang="en-GB" sz="1400" cap="all" dirty="0">
                <a:solidFill>
                  <a:srgbClr val="C00000"/>
                </a:solidFill>
              </a:rPr>
              <a:t>Explicit =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Guarantees for borrowing </a:t>
            </a:r>
            <a:r>
              <a:rPr lang="en-GB" sz="1400" b="0" dirty="0">
                <a:sym typeface="Wingdings 2" panose="05020102010507070707" pitchFamily="18" charset="2"/>
              </a:rPr>
              <a:t>(local gvts, private entities, sectoral : agriculture, SME)</a:t>
            </a:r>
            <a:r>
              <a:rPr lang="en-GB" sz="1400" dirty="0">
                <a:sym typeface="Wingdings 2" panose="05020102010507070707" pitchFamily="18" charset="2"/>
              </a:rPr>
              <a:t>.</a:t>
            </a:r>
            <a:r>
              <a:rPr lang="en-GB" sz="1400" b="0" dirty="0">
                <a:sym typeface="Wingdings 2" panose="05020102010507070707" pitchFamily="18" charset="2"/>
              </a:rPr>
              <a:t>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State insurance schemes </a:t>
            </a:r>
            <a:r>
              <a:rPr lang="en-GB" sz="1400" b="0" dirty="0">
                <a:sym typeface="Wingdings 2" panose="05020102010507070707" pitchFamily="18" charset="2"/>
              </a:rPr>
              <a:t>(crop, flood insurances)</a:t>
            </a:r>
            <a:r>
              <a:rPr lang="en-GB" sz="1400" dirty="0">
                <a:sym typeface="Wingdings 2" panose="05020102010507070707" pitchFamily="18" charset="2"/>
              </a:rPr>
              <a:t>.</a:t>
            </a:r>
          </a:p>
          <a:p>
            <a:pPr marL="536575" lvl="1" indent="-177800">
              <a:spcBef>
                <a:spcPts val="1200"/>
              </a:spcBef>
              <a:spcAft>
                <a:spcPts val="0"/>
              </a:spcAft>
              <a:buClr>
                <a:srgbClr val="0F5494"/>
              </a:buClr>
              <a:buSzPct val="73000"/>
              <a:buFont typeface="Wingdings" panose="05000000000000000000" pitchFamily="2" charset="2"/>
              <a:buChar char="§"/>
              <a:defRPr/>
            </a:pPr>
            <a:r>
              <a:rPr lang="en-GB" sz="1400" cap="all" dirty="0">
                <a:solidFill>
                  <a:srgbClr val="C00000"/>
                </a:solidFill>
              </a:rPr>
              <a:t>Implicit = </a:t>
            </a:r>
            <a:r>
              <a:rPr lang="en-GB" sz="1400" dirty="0"/>
              <a:t>Defaults </a:t>
            </a:r>
            <a:r>
              <a:rPr lang="en-GB" sz="1400" b="0" dirty="0"/>
              <a:t>(local gvts, private entities) </a:t>
            </a:r>
            <a:r>
              <a:rPr lang="en-GB" sz="1400" dirty="0"/>
              <a:t>+ Bank failures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Liabilities clean-up in entities privatized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Failure of pension and social security funds</a:t>
            </a:r>
          </a:p>
        </p:txBody>
      </p:sp>
    </p:spTree>
    <p:extLst>
      <p:ext uri="{BB962C8B-B14F-4D97-AF65-F5344CB8AC3E}">
        <p14:creationId xmlns:p14="http://schemas.microsoft.com/office/powerpoint/2010/main" val="1697321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12776"/>
            <a:ext cx="8694496" cy="5040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sz="2800" b="1" i="0" cap="all" dirty="0">
                <a:sym typeface="Wingdings" panose="05000000000000000000" pitchFamily="2" charset="2"/>
              </a:rPr>
              <a:t>PPG TOTAL DEBT</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49</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224752" y="2420888"/>
            <a:ext cx="8694496" cy="2880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200"/>
              </a:spcAft>
              <a:buClr>
                <a:srgbClr val="0F5494"/>
              </a:buClr>
              <a:buSzPct val="73000"/>
              <a:buFont typeface="Wingdings" panose="05000000000000000000" pitchFamily="2" charset="2"/>
              <a:buChar char="q"/>
              <a:defRPr/>
            </a:pPr>
            <a:r>
              <a:rPr lang="en-GB" sz="2000" b="1" i="0" dirty="0"/>
              <a:t>Total Debt </a:t>
            </a:r>
            <a:r>
              <a:rPr lang="en-GB" sz="2000" b="1" i="0" dirty="0">
                <a:sym typeface="Wingdings" panose="05000000000000000000" pitchFamily="2" charset="2"/>
              </a:rPr>
              <a:t>&gt;</a:t>
            </a:r>
            <a:r>
              <a:rPr lang="en-GB" sz="2000" b="1" i="0" dirty="0"/>
              <a:t> Definition = External PPG + Domestic PPG</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cap="all" dirty="0">
                <a:solidFill>
                  <a:srgbClr val="C00000"/>
                </a:solidFill>
              </a:rPr>
              <a:t>Domestic PPG  </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dirty="0">
                <a:sym typeface="Wingdings 2" panose="05020102010507070707" pitchFamily="18" charset="2"/>
              </a:rPr>
              <a:t>Payable in domestic currency</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dirty="0">
                <a:sym typeface="Wingdings 2" panose="05020102010507070707" pitchFamily="18" charset="2"/>
              </a:rPr>
              <a:t>May include arrears (wage, suppliers)</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dirty="0">
                <a:sym typeface="Wingdings 2" panose="05020102010507070707" pitchFamily="18" charset="2"/>
              </a:rPr>
              <a:t>Drivers : budget deficits, domestic interest rates and term structure </a:t>
            </a:r>
          </a:p>
        </p:txBody>
      </p:sp>
    </p:spTree>
    <p:extLst>
      <p:ext uri="{BB962C8B-B14F-4D97-AF65-F5344CB8AC3E}">
        <p14:creationId xmlns:p14="http://schemas.microsoft.com/office/powerpoint/2010/main" val="1894539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68760"/>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800" b="1" i="0" cap="all" dirty="0">
                <a:sym typeface="Wingdings" panose="05000000000000000000" pitchFamily="2" charset="2"/>
              </a:rPr>
              <a:t>Liquidity risk</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C8B93B59-CCF0-4139-980F-6D63490500B3}"/>
              </a:ext>
            </a:extLst>
          </p:cNvPr>
          <p:cNvSpPr txBox="1">
            <a:spLocks noChangeArrowheads="1"/>
          </p:cNvSpPr>
          <p:nvPr/>
        </p:nvSpPr>
        <p:spPr bwMode="auto">
          <a:xfrm>
            <a:off x="224752" y="2034794"/>
            <a:ext cx="8694496" cy="41044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1800"/>
              </a:spcAft>
              <a:buClr>
                <a:srgbClr val="0F5494"/>
              </a:buClr>
              <a:buSzPct val="73000"/>
              <a:buFont typeface="Wingdings" panose="05000000000000000000" pitchFamily="2" charset="2"/>
              <a:buChar char="q"/>
              <a:defRPr/>
            </a:pPr>
            <a:r>
              <a:rPr lang="en-GB" b="1" i="0" dirty="0"/>
              <a:t>Can a country pay today ? </a:t>
            </a:r>
            <a:r>
              <a:rPr lang="en-GB" i="0" dirty="0"/>
              <a:t>(debt servicing) </a:t>
            </a:r>
          </a:p>
          <a:p>
            <a:pPr>
              <a:spcBef>
                <a:spcPts val="600"/>
              </a:spcBef>
              <a:spcAft>
                <a:spcPts val="1800"/>
              </a:spcAft>
              <a:buClr>
                <a:srgbClr val="0F5494"/>
              </a:buClr>
              <a:buSzPct val="73000"/>
              <a:buFont typeface="Wingdings" panose="05000000000000000000" pitchFamily="2" charset="2"/>
              <a:buChar char="q"/>
              <a:defRPr/>
            </a:pPr>
            <a:r>
              <a:rPr lang="en-GB" b="1" i="0" dirty="0"/>
              <a:t>Liquid assets available to meet the maturing liabilities. </a:t>
            </a:r>
          </a:p>
          <a:p>
            <a:pPr>
              <a:spcBef>
                <a:spcPts val="600"/>
              </a:spcBef>
              <a:spcAft>
                <a:spcPts val="600"/>
              </a:spcAft>
              <a:buClr>
                <a:srgbClr val="0F5494"/>
              </a:buClr>
              <a:buSzPct val="73000"/>
              <a:buFont typeface="Wingdings" panose="05000000000000000000" pitchFamily="2" charset="2"/>
              <a:buChar char="q"/>
              <a:defRPr/>
            </a:pPr>
            <a:r>
              <a:rPr lang="en-GB" b="1" i="0" dirty="0"/>
              <a:t>Factors of liquidity risks.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Markets perception.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Maturities of debt portfolio.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Composition of debt (external versus domestic)</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800" dirty="0"/>
              <a:t>What are the loan terms </a:t>
            </a:r>
            <a:r>
              <a:rPr lang="en-GB" sz="1800" b="0" dirty="0"/>
              <a:t>(NPV of debt, concessional part, grant element)</a:t>
            </a:r>
            <a:r>
              <a:rPr lang="en-GB" sz="1800" dirty="0"/>
              <a:t>?</a:t>
            </a:r>
          </a:p>
        </p:txBody>
      </p:sp>
    </p:spTree>
    <p:extLst>
      <p:ext uri="{BB962C8B-B14F-4D97-AF65-F5344CB8AC3E}">
        <p14:creationId xmlns:p14="http://schemas.microsoft.com/office/powerpoint/2010/main" val="386996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9087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1800" b="1" i="0" cap="all" dirty="0">
                <a:sym typeface="Wingdings" panose="05000000000000000000" pitchFamily="2" charset="2"/>
              </a:rPr>
              <a:t>Indicative thresholds depend on the quality of policies and institutions</a:t>
            </a:r>
            <a:r>
              <a:rPr lang="en-US" altLang="fr-FR" sz="1800" i="0" cap="all" dirty="0">
                <a:sym typeface="Wingdings" panose="05000000000000000000" pitchFamily="2" charset="2"/>
              </a:rPr>
              <a:t> (CI indicator)</a:t>
            </a:r>
            <a:endParaRPr lang="en-GB" sz="1800"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50</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FC386F9D-C9EB-4CF1-A05C-C810DBE7026B}"/>
              </a:ext>
            </a:extLst>
          </p:cNvPr>
          <p:cNvSpPr txBox="1">
            <a:spLocks noChangeArrowheads="1"/>
          </p:cNvSpPr>
          <p:nvPr/>
        </p:nvSpPr>
        <p:spPr bwMode="auto">
          <a:xfrm>
            <a:off x="5940351" y="2492896"/>
            <a:ext cx="3267128" cy="28803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600"/>
              </a:spcBef>
              <a:spcAft>
                <a:spcPts val="1200"/>
              </a:spcAft>
              <a:buClr>
                <a:srgbClr val="0F5494"/>
              </a:buClr>
              <a:buSzPct val="73000"/>
              <a:buFont typeface="Wingdings" panose="05000000000000000000" pitchFamily="2" charset="2"/>
              <a:buChar char="q"/>
              <a:defRPr/>
            </a:pPr>
            <a:r>
              <a:rPr lang="en-GB" sz="1600" dirty="0"/>
              <a:t>When the CI  is high enough (a country has a good capacity of debt management) </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400" dirty="0">
                <a:sym typeface="Symbol" panose="05050102010706020507" pitchFamily="18" charset="2"/>
              </a:rPr>
              <a:t>It will be more able to absorb large shocks on external and public debts. </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400" dirty="0">
                <a:sym typeface="Symbol" panose="05050102010706020507" pitchFamily="18" charset="2"/>
              </a:rPr>
              <a:t>Higher thresholds indicate that the Fund and WB tolerate higher ceilings </a:t>
            </a:r>
            <a:r>
              <a:rPr lang="en-GB" sz="1400" b="0" dirty="0">
                <a:sym typeface="Symbol" panose="05050102010706020507" pitchFamily="18" charset="2"/>
              </a:rPr>
              <a:t>(corresponding to larger shocks on debt)</a:t>
            </a:r>
            <a:r>
              <a:rPr lang="en-GB" sz="1400" dirty="0">
                <a:sym typeface="Symbol" panose="05050102010706020507" pitchFamily="18" charset="2"/>
              </a:rPr>
              <a:t>.</a:t>
            </a:r>
            <a:endParaRPr lang="en-GB" sz="1400" dirty="0"/>
          </a:p>
        </p:txBody>
      </p:sp>
      <p:graphicFrame>
        <p:nvGraphicFramePr>
          <p:cNvPr id="6" name="Tableau 5">
            <a:extLst>
              <a:ext uri="{FF2B5EF4-FFF2-40B4-BE49-F238E27FC236}">
                <a16:creationId xmlns:a16="http://schemas.microsoft.com/office/drawing/2014/main" id="{2289B482-8576-4B88-924C-69EEA173C9A9}"/>
              </a:ext>
            </a:extLst>
          </p:cNvPr>
          <p:cNvGraphicFramePr>
            <a:graphicFrameLocks noGrp="1"/>
          </p:cNvGraphicFramePr>
          <p:nvPr>
            <p:extLst>
              <p:ext uri="{D42A27DB-BD31-4B8C-83A1-F6EECF244321}">
                <p14:modId xmlns:p14="http://schemas.microsoft.com/office/powerpoint/2010/main" val="1751355040"/>
              </p:ext>
            </p:extLst>
          </p:nvPr>
        </p:nvGraphicFramePr>
        <p:xfrm>
          <a:off x="257647" y="2116352"/>
          <a:ext cx="5619225" cy="4484240"/>
        </p:xfrm>
        <a:graphic>
          <a:graphicData uri="http://schemas.openxmlformats.org/drawingml/2006/table">
            <a:tbl>
              <a:tblPr firstRow="1" firstCol="1" bandRow="1">
                <a:tableStyleId>{5C22544A-7EE6-4342-B048-85BDC9FD1C3A}</a:tableStyleId>
              </a:tblPr>
              <a:tblGrid>
                <a:gridCol w="1277237">
                  <a:extLst>
                    <a:ext uri="{9D8B030D-6E8A-4147-A177-3AD203B41FA5}">
                      <a16:colId xmlns:a16="http://schemas.microsoft.com/office/drawing/2014/main" val="314737293"/>
                    </a:ext>
                  </a:extLst>
                </a:gridCol>
                <a:gridCol w="1340811">
                  <a:extLst>
                    <a:ext uri="{9D8B030D-6E8A-4147-A177-3AD203B41FA5}">
                      <a16:colId xmlns:a16="http://schemas.microsoft.com/office/drawing/2014/main" val="2373748986"/>
                    </a:ext>
                  </a:extLst>
                </a:gridCol>
                <a:gridCol w="978502">
                  <a:extLst>
                    <a:ext uri="{9D8B030D-6E8A-4147-A177-3AD203B41FA5}">
                      <a16:colId xmlns:a16="http://schemas.microsoft.com/office/drawing/2014/main" val="2629052364"/>
                    </a:ext>
                  </a:extLst>
                </a:gridCol>
                <a:gridCol w="1042077">
                  <a:extLst>
                    <a:ext uri="{9D8B030D-6E8A-4147-A177-3AD203B41FA5}">
                      <a16:colId xmlns:a16="http://schemas.microsoft.com/office/drawing/2014/main" val="786913641"/>
                    </a:ext>
                  </a:extLst>
                </a:gridCol>
                <a:gridCol w="980598">
                  <a:extLst>
                    <a:ext uri="{9D8B030D-6E8A-4147-A177-3AD203B41FA5}">
                      <a16:colId xmlns:a16="http://schemas.microsoft.com/office/drawing/2014/main" val="219600160"/>
                    </a:ext>
                  </a:extLst>
                </a:gridCol>
              </a:tblGrid>
              <a:tr h="461238">
                <a:tc>
                  <a:txBody>
                    <a:bodyPr/>
                    <a:lstStyle/>
                    <a:p>
                      <a:pPr>
                        <a:lnSpc>
                          <a:spcPct val="107000"/>
                        </a:lnSpc>
                        <a:spcAft>
                          <a:spcPts val="0"/>
                        </a:spcAft>
                      </a:pPr>
                      <a:r>
                        <a:rPr lang="en-US"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nSpc>
                          <a:spcPct val="107000"/>
                        </a:lnSpc>
                        <a:spcAft>
                          <a:spcPts val="0"/>
                        </a:spcAft>
                      </a:pPr>
                      <a:r>
                        <a:rPr lang="en-US"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gridSpan="3">
                  <a:txBody>
                    <a:bodyPr/>
                    <a:lstStyle/>
                    <a:p>
                      <a:pPr algn="ctr">
                        <a:lnSpc>
                          <a:spcPct val="107000"/>
                        </a:lnSpc>
                        <a:spcAft>
                          <a:spcPts val="0"/>
                        </a:spcAft>
                      </a:pPr>
                      <a:r>
                        <a:rPr lang="en-US" sz="1400" dirty="0">
                          <a:effectLst/>
                          <a:latin typeface="+mn-lt"/>
                        </a:rPr>
                        <a:t>Quality of policies and institutions</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719166621"/>
                  </a:ext>
                </a:extLst>
              </a:tr>
              <a:tr h="707962">
                <a:tc>
                  <a:txBody>
                    <a:bodyPr/>
                    <a:lstStyle/>
                    <a:p>
                      <a:pPr>
                        <a:lnSpc>
                          <a:spcPct val="107000"/>
                        </a:lnSpc>
                        <a:spcAft>
                          <a:spcPts val="0"/>
                        </a:spcAft>
                      </a:pPr>
                      <a:r>
                        <a:rPr lang="en-US" sz="1400" dirty="0">
                          <a:effectLst/>
                          <a:latin typeface="+mn-lt"/>
                        </a:rPr>
                        <a:t> </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nSpc>
                          <a:spcPct val="107000"/>
                        </a:lnSpc>
                        <a:spcAft>
                          <a:spcPts val="0"/>
                        </a:spcAft>
                      </a:pPr>
                      <a:r>
                        <a:rPr lang="en-US" sz="1100" dirty="0">
                          <a:effectLst/>
                          <a:latin typeface="+mn-lt"/>
                        </a:rPr>
                        <a:t> </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100" dirty="0">
                          <a:effectLst/>
                          <a:latin typeface="+mn-lt"/>
                        </a:rPr>
                        <a:t>Weak </a:t>
                      </a:r>
                    </a:p>
                    <a:p>
                      <a:pPr algn="ctr">
                        <a:lnSpc>
                          <a:spcPct val="107000"/>
                        </a:lnSpc>
                        <a:spcAft>
                          <a:spcPts val="0"/>
                        </a:spcAft>
                      </a:pPr>
                      <a:r>
                        <a:rPr lang="en-US" sz="1100" dirty="0">
                          <a:effectLst/>
                          <a:latin typeface="+mn-lt"/>
                          <a:ea typeface="Calibri" panose="020F0502020204030204" pitchFamily="34" charset="0"/>
                          <a:cs typeface="Times New Roman" panose="02020603050405020304" pitchFamily="18" charset="0"/>
                        </a:rPr>
                        <a:t>CI&lt;2.69</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endParaRPr lang="fr-FR" dirty="0">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en-US" sz="1100" dirty="0">
                          <a:effectLst/>
                          <a:latin typeface="+mn-lt"/>
                        </a:rPr>
                        <a:t>Strong</a:t>
                      </a:r>
                      <a:endParaRPr lang="fr-FR" sz="1100" dirty="0">
                        <a:effectLst/>
                        <a:latin typeface="+mn-lt"/>
                      </a:endParaRPr>
                    </a:p>
                    <a:p>
                      <a:pPr algn="ctr">
                        <a:lnSpc>
                          <a:spcPct val="107000"/>
                        </a:lnSpc>
                        <a:spcAft>
                          <a:spcPts val="0"/>
                        </a:spcAft>
                      </a:pPr>
                      <a:r>
                        <a:rPr lang="en-US" sz="1100" dirty="0">
                          <a:effectLst/>
                          <a:latin typeface="+mn-lt"/>
                        </a:rPr>
                        <a:t>CI&gt;3.05 </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39832371"/>
                  </a:ext>
                </a:extLst>
              </a:tr>
              <a:tr h="461238">
                <a:tc rowSpan="3">
                  <a:txBody>
                    <a:bodyPr/>
                    <a:lstStyle/>
                    <a:p>
                      <a:pPr>
                        <a:lnSpc>
                          <a:spcPct val="107000"/>
                        </a:lnSpc>
                        <a:spcAft>
                          <a:spcPts val="0"/>
                        </a:spcAft>
                      </a:pPr>
                      <a:r>
                        <a:rPr lang="en-US" sz="1400" dirty="0">
                          <a:effectLst/>
                          <a:latin typeface="+mn-lt"/>
                        </a:rPr>
                        <a:t> </a:t>
                      </a:r>
                      <a:endParaRPr lang="fr-FR" sz="1400" dirty="0">
                        <a:effectLst/>
                        <a:latin typeface="+mn-lt"/>
                      </a:endParaRPr>
                    </a:p>
                    <a:p>
                      <a:pPr>
                        <a:lnSpc>
                          <a:spcPct val="107000"/>
                        </a:lnSpc>
                        <a:spcAft>
                          <a:spcPts val="0"/>
                        </a:spcAft>
                      </a:pPr>
                      <a:r>
                        <a:rPr lang="en-US" sz="1400" dirty="0">
                          <a:effectLst/>
                          <a:latin typeface="+mn-lt"/>
                        </a:rPr>
                        <a:t> </a:t>
                      </a:r>
                      <a:endParaRPr lang="fr-FR" sz="1400" dirty="0">
                        <a:effectLst/>
                        <a:latin typeface="+mn-lt"/>
                      </a:endParaRPr>
                    </a:p>
                    <a:p>
                      <a:pPr>
                        <a:lnSpc>
                          <a:spcPct val="107000"/>
                        </a:lnSpc>
                        <a:spcAft>
                          <a:spcPts val="0"/>
                        </a:spcAft>
                      </a:pPr>
                      <a:r>
                        <a:rPr lang="en-US" sz="1400" dirty="0">
                          <a:effectLst/>
                          <a:latin typeface="+mn-lt"/>
                        </a:rPr>
                        <a:t>Solvency ratio</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nSpc>
                          <a:spcPct val="107000"/>
                        </a:lnSpc>
                        <a:spcAft>
                          <a:spcPts val="0"/>
                        </a:spcAft>
                      </a:pPr>
                      <a:r>
                        <a:rPr lang="en-US" sz="1100" dirty="0">
                          <a:effectLst/>
                          <a:latin typeface="+mn-lt"/>
                        </a:rPr>
                        <a:t>NPV PPG external Debt/GDP</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30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90787296"/>
                  </a:ext>
                </a:extLst>
              </a:tr>
              <a:tr h="698188">
                <a:tc vMerge="1">
                  <a:txBody>
                    <a:bodyPr/>
                    <a:lstStyle/>
                    <a:p>
                      <a:endParaRPr lang="fr-FR"/>
                    </a:p>
                  </a:txBody>
                  <a:tcPr/>
                </a:tc>
                <a:tc>
                  <a:txBody>
                    <a:bodyPr/>
                    <a:lstStyle/>
                    <a:p>
                      <a:pPr>
                        <a:lnSpc>
                          <a:spcPct val="107000"/>
                        </a:lnSpc>
                        <a:spcAft>
                          <a:spcPts val="0"/>
                        </a:spcAft>
                      </a:pPr>
                      <a:r>
                        <a:rPr lang="en-US" sz="1100" dirty="0">
                          <a:effectLst/>
                          <a:latin typeface="+mn-lt"/>
                        </a:rPr>
                        <a:t>NPV PPG external Debt/EXPORT</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140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180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240</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71104974"/>
                  </a:ext>
                </a:extLst>
              </a:tr>
              <a:tr h="698188">
                <a:tc vMerge="1">
                  <a:txBody>
                    <a:bodyPr/>
                    <a:lstStyle/>
                    <a:p>
                      <a:endParaRPr lang="fr-FR"/>
                    </a:p>
                  </a:txBody>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solidFill>
                            <a:srgbClr val="FF0000"/>
                          </a:solidFill>
                          <a:effectLst/>
                          <a:latin typeface="+mn-lt"/>
                        </a:rPr>
                        <a:t>NPV PPG TOTAL Debt/EXPORT</a:t>
                      </a:r>
                      <a:endParaRPr lang="fr-FR" sz="1100" dirty="0">
                        <a:solidFill>
                          <a:srgbClr val="FF0000"/>
                        </a:solidFill>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FF0000"/>
                          </a:solidFill>
                          <a:effectLst/>
                          <a:latin typeface="+mn-lt"/>
                          <a:ea typeface="Calibri" panose="020F0502020204030204" pitchFamily="34" charset="0"/>
                          <a:cs typeface="Times New Roman" panose="02020603050405020304" pitchFamily="18" charset="0"/>
                        </a:rPr>
                        <a:t>35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FF0000"/>
                          </a:solidFill>
                          <a:effectLst/>
                          <a:latin typeface="+mn-lt"/>
                          <a:ea typeface="Calibri" panose="020F0502020204030204" pitchFamily="34" charset="0"/>
                          <a:cs typeface="Times New Roman" panose="02020603050405020304" pitchFamily="18" charset="0"/>
                        </a:rPr>
                        <a:t>55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solidFill>
                            <a:srgbClr val="FF0000"/>
                          </a:solidFill>
                          <a:effectLst/>
                          <a:latin typeface="+mn-lt"/>
                          <a:ea typeface="Calibri" panose="020F0502020204030204" pitchFamily="34" charset="0"/>
                          <a:cs typeface="Times New Roman" panose="02020603050405020304" pitchFamily="18" charset="0"/>
                        </a:rPr>
                        <a:t>70</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2966036"/>
                  </a:ext>
                </a:extLst>
              </a:tr>
              <a:tr h="698188">
                <a:tc rowSpan="2">
                  <a:txBody>
                    <a:bodyPr/>
                    <a:lstStyle/>
                    <a:p>
                      <a:pPr>
                        <a:lnSpc>
                          <a:spcPct val="107000"/>
                        </a:lnSpc>
                        <a:spcAft>
                          <a:spcPts val="0"/>
                        </a:spcAft>
                      </a:pPr>
                      <a:r>
                        <a:rPr lang="en-US" sz="1400" dirty="0">
                          <a:effectLst/>
                          <a:latin typeface="+mn-lt"/>
                        </a:rPr>
                        <a:t> </a:t>
                      </a:r>
                      <a:endParaRPr lang="fr-FR" sz="1400" dirty="0">
                        <a:effectLst/>
                        <a:latin typeface="+mn-lt"/>
                      </a:endParaRPr>
                    </a:p>
                    <a:p>
                      <a:pPr>
                        <a:lnSpc>
                          <a:spcPct val="107000"/>
                        </a:lnSpc>
                        <a:spcAft>
                          <a:spcPts val="0"/>
                        </a:spcAft>
                      </a:pPr>
                      <a:r>
                        <a:rPr lang="en-US" sz="1400" dirty="0">
                          <a:effectLst/>
                          <a:latin typeface="+mn-lt"/>
                        </a:rPr>
                        <a:t>Liquidity ratio</a:t>
                      </a:r>
                      <a:endParaRPr lang="fr-FR" sz="1400" dirty="0">
                        <a:effectLst/>
                        <a:latin typeface="+mn-lt"/>
                        <a:ea typeface="Calibri" panose="020F0502020204030204" pitchFamily="34" charset="0"/>
                        <a:cs typeface="Times New Roman" panose="02020603050405020304" pitchFamily="18" charset="0"/>
                      </a:endParaRPr>
                    </a:p>
                  </a:txBody>
                  <a:tcPr marL="68580" marR="68580" marT="0" marB="0" anchor="ctr">
                    <a:solidFill>
                      <a:srgbClr val="0F5494"/>
                    </a:solidFill>
                  </a:tcPr>
                </a:tc>
                <a:tc>
                  <a:txBody>
                    <a:bodyPr/>
                    <a:lstStyle/>
                    <a:p>
                      <a:pPr>
                        <a:lnSpc>
                          <a:spcPct val="107000"/>
                        </a:lnSpc>
                        <a:spcAft>
                          <a:spcPts val="0"/>
                        </a:spcAft>
                      </a:pPr>
                      <a:r>
                        <a:rPr lang="en-US" sz="1100" dirty="0">
                          <a:effectLst/>
                          <a:latin typeface="+mn-lt"/>
                        </a:rPr>
                        <a:t>NPV PPG external Debt service/Exports</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10</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21</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11807618"/>
                  </a:ext>
                </a:extLst>
              </a:tr>
              <a:tr h="698188">
                <a:tc vMerge="1">
                  <a:txBody>
                    <a:bodyPr/>
                    <a:lstStyle/>
                    <a:p>
                      <a:endParaRPr lang="fr-FR"/>
                    </a:p>
                  </a:txBody>
                  <a:tcPr/>
                </a:tc>
                <a:tc>
                  <a:txBody>
                    <a:bodyPr/>
                    <a:lstStyle/>
                    <a:p>
                      <a:pPr>
                        <a:lnSpc>
                          <a:spcPct val="107000"/>
                        </a:lnSpc>
                        <a:spcAft>
                          <a:spcPts val="0"/>
                        </a:spcAft>
                      </a:pPr>
                      <a:r>
                        <a:rPr lang="en-US" sz="1100" dirty="0">
                          <a:effectLst/>
                          <a:latin typeface="+mn-lt"/>
                        </a:rPr>
                        <a:t>NPV PPG external Debt service/revenue </a:t>
                      </a:r>
                      <a:endParaRPr lang="fr-FR" sz="1100" dirty="0">
                        <a:effectLst/>
                        <a:latin typeface="+mn-lt"/>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18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a:lnSpc>
                          <a:spcPct val="107000"/>
                        </a:lnSpc>
                        <a:spcAft>
                          <a:spcPts val="0"/>
                        </a:spcAft>
                      </a:pPr>
                      <a:r>
                        <a:rPr lang="fr-FR" sz="1100" dirty="0">
                          <a:effectLst/>
                          <a:latin typeface="+mn-lt"/>
                          <a:ea typeface="Calibri" panose="020F0502020204030204" pitchFamily="34" charset="0"/>
                          <a:cs typeface="Times New Roman" panose="02020603050405020304" pitchFamily="18" charset="0"/>
                        </a:rPr>
                        <a:t>23</a:t>
                      </a:r>
                    </a:p>
                  </a:txBody>
                  <a:tcPr marL="68580" marR="68580" marT="0"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2889962040"/>
                  </a:ext>
                </a:extLst>
              </a:tr>
            </a:tbl>
          </a:graphicData>
        </a:graphic>
      </p:graphicFrame>
    </p:spTree>
    <p:extLst>
      <p:ext uri="{BB962C8B-B14F-4D97-AF65-F5344CB8AC3E}">
        <p14:creationId xmlns:p14="http://schemas.microsoft.com/office/powerpoint/2010/main" val="353799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41376"/>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sz="2800" b="1" i="0" cap="all" dirty="0">
                <a:sym typeface="Wingdings" panose="05000000000000000000" pitchFamily="2" charset="2"/>
              </a:rPr>
              <a:t>STRESS TESTS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51</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24752" y="2553172"/>
            <a:ext cx="8694496" cy="230425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chemeClr val="tx2"/>
              </a:buClr>
              <a:buSzPct val="73000"/>
              <a:defRPr/>
            </a:pPr>
            <a:r>
              <a:rPr lang="en-GB" sz="2800" b="1" i="0" dirty="0"/>
              <a:t>Very important</a:t>
            </a:r>
          </a:p>
          <a:p>
            <a:pPr marL="536575" lvl="1" indent="-177800">
              <a:spcBef>
                <a:spcPts val="1200"/>
              </a:spcBef>
              <a:spcAft>
                <a:spcPts val="1200"/>
              </a:spcAft>
              <a:buClr>
                <a:srgbClr val="0F5494"/>
              </a:buClr>
              <a:buSzPct val="73000"/>
              <a:buFont typeface="Wingdings" panose="05000000000000000000" pitchFamily="2" charset="2"/>
              <a:buChar char="§"/>
              <a:defRPr/>
            </a:pPr>
            <a:r>
              <a:rPr lang="en-GB" sz="1800" dirty="0"/>
              <a:t>Shocks customized </a:t>
            </a:r>
            <a:r>
              <a:rPr lang="en-GB" sz="1800" b="0" dirty="0"/>
              <a:t>(not general) </a:t>
            </a:r>
            <a:r>
              <a:rPr lang="en-GB" sz="1800" dirty="0"/>
              <a:t>to the countries’ situation and specificities.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sz="1800" dirty="0"/>
              <a:t>3 dimensions : Nature of shock, trigger </a:t>
            </a:r>
            <a:r>
              <a:rPr lang="en-GB" sz="1800" b="0" dirty="0"/>
              <a:t>(When? How long?)</a:t>
            </a:r>
            <a:r>
              <a:rPr lang="en-GB" sz="1800" dirty="0"/>
              <a:t>, How to quantify the shock. </a:t>
            </a:r>
          </a:p>
        </p:txBody>
      </p:sp>
    </p:spTree>
    <p:extLst>
      <p:ext uri="{BB962C8B-B14F-4D97-AF65-F5344CB8AC3E}">
        <p14:creationId xmlns:p14="http://schemas.microsoft.com/office/powerpoint/2010/main" val="2754893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052736"/>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sz="2800" b="1" i="0" cap="all" dirty="0">
                <a:sym typeface="Wingdings" panose="05000000000000000000" pitchFamily="2" charset="2"/>
              </a:rPr>
              <a:t>STRESS TESTS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52</a:t>
            </a:fld>
            <a:endParaRPr lang="en-GB" sz="1050" dirty="0">
              <a:solidFill>
                <a:schemeClr val="bg1"/>
              </a:solidFill>
              <a:latin typeface="+mn-lt"/>
            </a:endParaRPr>
          </a:p>
        </p:txBody>
      </p:sp>
      <p:graphicFrame>
        <p:nvGraphicFramePr>
          <p:cNvPr id="6" name="Tableau 5">
            <a:extLst>
              <a:ext uri="{FF2B5EF4-FFF2-40B4-BE49-F238E27FC236}">
                <a16:creationId xmlns:a16="http://schemas.microsoft.com/office/drawing/2014/main" id="{9C4AF31D-040F-41ED-AEC9-5B05F21D9DA0}"/>
              </a:ext>
            </a:extLst>
          </p:cNvPr>
          <p:cNvGraphicFramePr>
            <a:graphicFrameLocks noGrp="1"/>
          </p:cNvGraphicFramePr>
          <p:nvPr>
            <p:extLst>
              <p:ext uri="{D42A27DB-BD31-4B8C-83A1-F6EECF244321}">
                <p14:modId xmlns:p14="http://schemas.microsoft.com/office/powerpoint/2010/main" val="2795230041"/>
              </p:ext>
            </p:extLst>
          </p:nvPr>
        </p:nvGraphicFramePr>
        <p:xfrm>
          <a:off x="332800" y="1656184"/>
          <a:ext cx="8478399" cy="4797151"/>
        </p:xfrm>
        <a:graphic>
          <a:graphicData uri="http://schemas.openxmlformats.org/drawingml/2006/table">
            <a:tbl>
              <a:tblPr firstRow="1" firstCol="1" bandRow="1"/>
              <a:tblGrid>
                <a:gridCol w="2826133">
                  <a:extLst>
                    <a:ext uri="{9D8B030D-6E8A-4147-A177-3AD203B41FA5}">
                      <a16:colId xmlns:a16="http://schemas.microsoft.com/office/drawing/2014/main" val="156333243"/>
                    </a:ext>
                  </a:extLst>
                </a:gridCol>
                <a:gridCol w="2826133">
                  <a:extLst>
                    <a:ext uri="{9D8B030D-6E8A-4147-A177-3AD203B41FA5}">
                      <a16:colId xmlns:a16="http://schemas.microsoft.com/office/drawing/2014/main" val="1703231347"/>
                    </a:ext>
                  </a:extLst>
                </a:gridCol>
                <a:gridCol w="2826133">
                  <a:extLst>
                    <a:ext uri="{9D8B030D-6E8A-4147-A177-3AD203B41FA5}">
                      <a16:colId xmlns:a16="http://schemas.microsoft.com/office/drawing/2014/main" val="1302866337"/>
                    </a:ext>
                  </a:extLst>
                </a:gridCol>
              </a:tblGrid>
              <a:tr h="305194">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Nature of the shock</a:t>
                      </a:r>
                      <a:endParaRPr lang="fr-FR"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5494"/>
                    </a:solidFill>
                  </a:tcPr>
                </a:tc>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Trigger</a:t>
                      </a:r>
                      <a:endParaRPr lang="fr-FR"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5494"/>
                    </a:solidFill>
                  </a:tcPr>
                </a:tc>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Quantification</a:t>
                      </a:r>
                      <a:endParaRPr lang="fr-FR"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5494"/>
                    </a:solidFill>
                  </a:tcPr>
                </a:tc>
                <a:extLst>
                  <a:ext uri="{0D108BD9-81ED-4DB2-BD59-A6C34878D82A}">
                    <a16:rowId xmlns:a16="http://schemas.microsoft.com/office/drawing/2014/main" val="3347110090"/>
                  </a:ext>
                </a:extLst>
              </a:tr>
              <a:tr h="943847">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Natural disasters </a:t>
                      </a:r>
                    </a:p>
                    <a:p>
                      <a:pPr algn="ctr">
                        <a:lnSpc>
                          <a:spcPct val="107000"/>
                        </a:lnSpc>
                        <a:spcAft>
                          <a:spcPts val="0"/>
                        </a:spcAft>
                      </a:pPr>
                      <a:r>
                        <a:rPr lang="en-US" sz="1400" b="0" dirty="0">
                          <a:solidFill>
                            <a:schemeClr val="bg1"/>
                          </a:solidFill>
                          <a:effectLst/>
                          <a:latin typeface="+mn-lt"/>
                          <a:ea typeface="Calibri" panose="020F0502020204030204" pitchFamily="34" charset="0"/>
                          <a:cs typeface="Times New Roman" panose="02020603050405020304" pitchFamily="18" charset="0"/>
                        </a:rPr>
                        <a:t>(small states)</a:t>
                      </a:r>
                      <a:endParaRPr lang="fr-FR"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823C"/>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bg1"/>
                          </a:solidFill>
                          <a:effectLst/>
                          <a:latin typeface="+mn-lt"/>
                          <a:ea typeface="Calibri" panose="020F0502020204030204" pitchFamily="34" charset="0"/>
                          <a:cs typeface="Times New Roman" panose="02020603050405020304" pitchFamily="18" charset="0"/>
                        </a:rPr>
                        <a:t>2 disasters every 3 yrs</a:t>
                      </a:r>
                      <a:endParaRPr lang="fr-FR" sz="1400" b="1" kern="1200" dirty="0">
                        <a:solidFill>
                          <a:schemeClr val="bg1"/>
                        </a:solidFill>
                        <a:effectLst/>
                        <a:latin typeface="+mn-lt"/>
                        <a:ea typeface="Calibri" panose="020F0502020204030204" pitchFamily="34" charset="0"/>
                        <a:cs typeface="Times New Roman" panose="02020603050405020304" pitchFamily="18" charset="0"/>
                      </a:endParaRPr>
                    </a:p>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bg1"/>
                          </a:solidFill>
                          <a:effectLst/>
                          <a:latin typeface="+mn-lt"/>
                          <a:ea typeface="Calibri" panose="020F0502020204030204" pitchFamily="34" charset="0"/>
                          <a:cs typeface="Times New Roman" panose="02020603050405020304" pitchFamily="18" charset="0"/>
                        </a:rPr>
                        <a:t>Economic losses (&gt;5% GDP per year)</a:t>
                      </a:r>
                      <a:endParaRPr lang="fr-FR" sz="1400" b="1" kern="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ACE0"/>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One-off shock of 10% GDP to debt-to-GDP ratio</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789454"/>
                  </a:ext>
                </a:extLst>
              </a:tr>
              <a:tr h="1261250">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Commodity price </a:t>
                      </a:r>
                      <a:br>
                        <a:rPr lang="en-US" sz="1400" b="1" dirty="0">
                          <a:solidFill>
                            <a:schemeClr val="bg1"/>
                          </a:solidFill>
                          <a:effectLst/>
                          <a:latin typeface="+mn-lt"/>
                          <a:ea typeface="Calibri" panose="020F0502020204030204" pitchFamily="34" charset="0"/>
                          <a:cs typeface="Times New Roman" panose="02020603050405020304" pitchFamily="18" charset="0"/>
                        </a:rPr>
                      </a:br>
                      <a:r>
                        <a:rPr lang="en-US" sz="1400" b="0" dirty="0">
                          <a:solidFill>
                            <a:schemeClr val="bg1"/>
                          </a:solidFill>
                          <a:effectLst/>
                          <a:latin typeface="+mn-lt"/>
                          <a:ea typeface="Calibri" panose="020F0502020204030204" pitchFamily="34" charset="0"/>
                          <a:cs typeface="Times New Roman" panose="02020603050405020304" pitchFamily="18" charset="0"/>
                        </a:rPr>
                        <a:t>(countries = countries with exports &gt;50% of total exports, previous 3 yrs)</a:t>
                      </a:r>
                      <a:endParaRPr lang="fr-FR"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823C"/>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bg1"/>
                          </a:solidFill>
                          <a:effectLst/>
                          <a:latin typeface="+mn-lt"/>
                          <a:ea typeface="Calibri" panose="020F0502020204030204" pitchFamily="34" charset="0"/>
                          <a:cs typeface="Times New Roman" panose="02020603050405020304" pitchFamily="18" charset="0"/>
                        </a:rPr>
                        <a:t>10% contraction of commodity prices</a:t>
                      </a:r>
                      <a:endParaRPr lang="fr-FR" sz="1400" b="1" kern="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ACE0"/>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Commodity price gap closing over 6 yrs </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GDP growth: </a:t>
                      </a:r>
                      <a:r>
                        <a:rPr lang="en-US" sz="1400" b="1" kern="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en-US" sz="1400" b="1" kern="1200" dirty="0">
                          <a:solidFill>
                            <a:schemeClr val="tx1"/>
                          </a:solidFill>
                          <a:effectLst/>
                          <a:latin typeface="+mn-lt"/>
                          <a:ea typeface="Calibri" panose="020F0502020204030204" pitchFamily="34" charset="0"/>
                          <a:cs typeface="Times New Roman" panose="02020603050405020304" pitchFamily="18" charset="0"/>
                        </a:rPr>
                        <a:t> 2% </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Fiscal revenues: </a:t>
                      </a:r>
                      <a:r>
                        <a:rPr lang="en-US" sz="1400" b="1" kern="1200" dirty="0">
                          <a:solidFill>
                            <a:schemeClr val="tx1"/>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en-US" sz="1400" b="1" kern="1200" dirty="0">
                          <a:solidFill>
                            <a:schemeClr val="tx1"/>
                          </a:solidFill>
                          <a:effectLst/>
                          <a:latin typeface="+mn-lt"/>
                          <a:ea typeface="Calibri" panose="020F0502020204030204" pitchFamily="34" charset="0"/>
                          <a:cs typeface="Times New Roman" panose="02020603050405020304" pitchFamily="18" charset="0"/>
                        </a:rPr>
                        <a:t>1% </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780174"/>
                  </a:ext>
                </a:extLst>
              </a:tr>
              <a:tr h="1455177">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Interest rate shocks </a:t>
                      </a:r>
                      <a:r>
                        <a:rPr lang="en-US" sz="1400" b="0" dirty="0">
                          <a:solidFill>
                            <a:schemeClr val="bg1"/>
                          </a:solidFill>
                          <a:effectLst/>
                          <a:latin typeface="+mn-lt"/>
                          <a:ea typeface="Calibri" panose="020F0502020204030204" pitchFamily="34" charset="0"/>
                          <a:cs typeface="Times New Roman" panose="02020603050405020304" pitchFamily="18" charset="0"/>
                        </a:rPr>
                        <a:t>(countries = outstanding Eurobonds)</a:t>
                      </a:r>
                      <a:endParaRPr lang="fr-FR" sz="1400" b="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823C"/>
                    </a:solidFill>
                  </a:tcPr>
                </a:tc>
                <a:tc>
                  <a:txBody>
                    <a:bodyPr/>
                    <a:lstStyle/>
                    <a:p>
                      <a:pPr marL="0" indent="0" algn="l" defTabSz="914400" rtl="0" eaLnBrk="1" latinLnBrk="0" hangingPunct="1">
                        <a:lnSpc>
                          <a:spcPct val="107000"/>
                        </a:lnSpc>
                        <a:spcAft>
                          <a:spcPts val="0"/>
                        </a:spcAft>
                        <a:buFont typeface="Arial" panose="020B0604020202020204" pitchFamily="34" charset="0"/>
                        <a:buNone/>
                      </a:pPr>
                      <a:endParaRPr lang="fr-FR" sz="1400" b="1" kern="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ACE0"/>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endParaRPr lang="fr-FR" sz="1400" b="1" kern="1200" dirty="0">
                        <a:solidFill>
                          <a:schemeClr val="tx1"/>
                        </a:solidFill>
                        <a:effectLst/>
                        <a:latin typeface="+mn-lt"/>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3"/>
                      <a:stretch>
                        <a:fillRect l="-200000" t="-176923" r="-647" b="-63846"/>
                      </a:stretch>
                    </a:blipFill>
                  </a:tcPr>
                </a:tc>
                <a:extLst>
                  <a:ext uri="{0D108BD9-81ED-4DB2-BD59-A6C34878D82A}">
                    <a16:rowId xmlns:a16="http://schemas.microsoft.com/office/drawing/2014/main" val="1322166698"/>
                  </a:ext>
                </a:extLst>
              </a:tr>
              <a:tr h="831683">
                <a:tc>
                  <a:txBody>
                    <a:bodyPr/>
                    <a:lstStyle/>
                    <a:p>
                      <a:pPr algn="ctr">
                        <a:lnSpc>
                          <a:spcPct val="107000"/>
                        </a:lnSpc>
                        <a:spcAft>
                          <a:spcPts val="0"/>
                        </a:spcAft>
                      </a:pPr>
                      <a:r>
                        <a:rPr lang="en-US" sz="1400" b="1" dirty="0">
                          <a:solidFill>
                            <a:schemeClr val="bg1"/>
                          </a:solidFill>
                          <a:effectLst/>
                          <a:latin typeface="+mn-lt"/>
                          <a:ea typeface="Calibri" panose="020F0502020204030204" pitchFamily="34" charset="0"/>
                          <a:cs typeface="Times New Roman" panose="02020603050405020304" pitchFamily="18" charset="0"/>
                        </a:rPr>
                        <a:t>Financial needs risks</a:t>
                      </a:r>
                      <a:endParaRPr lang="fr-FR" sz="1400" b="1"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5823C"/>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bg1"/>
                          </a:solidFill>
                          <a:effectLst/>
                          <a:latin typeface="+mn-lt"/>
                          <a:ea typeface="Calibri" panose="020F0502020204030204" pitchFamily="34" charset="0"/>
                          <a:cs typeface="Times New Roman" panose="02020603050405020304" pitchFamily="18" charset="0"/>
                        </a:rPr>
                        <a:t>Countries undergoing a debt restructuring</a:t>
                      </a:r>
                      <a:endParaRPr lang="fr-FR" sz="1400" b="1" kern="1200" dirty="0">
                        <a:solidFill>
                          <a:schemeClr val="bg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ACE0"/>
                    </a:solidFill>
                  </a:tcPr>
                </a:tc>
                <a:tc>
                  <a:txBody>
                    <a:bodyPr/>
                    <a:lstStyle/>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Customized scenario </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p>
                      <a:pPr marL="182563" indent="-182563" algn="l" defTabSz="914400" rtl="0" eaLnBrk="1" latinLnBrk="0" hangingPunct="1">
                        <a:lnSpc>
                          <a:spcPct val="107000"/>
                        </a:lnSpc>
                        <a:spcAft>
                          <a:spcPts val="0"/>
                        </a:spcAft>
                        <a:buFont typeface="Arial" panose="020B0604020202020204" pitchFamily="34" charset="0"/>
                        <a:buChar char="•"/>
                      </a:pPr>
                      <a:r>
                        <a:rPr lang="en-US" sz="1400" b="1" kern="1200" dirty="0">
                          <a:solidFill>
                            <a:schemeClr val="tx1"/>
                          </a:solidFill>
                          <a:effectLst/>
                          <a:latin typeface="+mn-lt"/>
                          <a:ea typeface="Calibri" panose="020F0502020204030204" pitchFamily="34" charset="0"/>
                          <a:cs typeface="Times New Roman" panose="02020603050405020304" pitchFamily="18" charset="0"/>
                        </a:rPr>
                        <a:t>Impacts of grants of DSA risk rating </a:t>
                      </a:r>
                      <a:endParaRPr lang="fr-FR" sz="1400" b="1" kern="12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928998"/>
                  </a:ext>
                </a:extLst>
              </a:tr>
            </a:tbl>
          </a:graphicData>
        </a:graphic>
      </p:graphicFrame>
    </p:spTree>
    <p:extLst>
      <p:ext uri="{BB962C8B-B14F-4D97-AF65-F5344CB8AC3E}">
        <p14:creationId xmlns:p14="http://schemas.microsoft.com/office/powerpoint/2010/main" val="309342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340768"/>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2800" b="1" i="0" cap="all" dirty="0">
                <a:sym typeface="Wingdings" panose="05000000000000000000" pitchFamily="2" charset="2"/>
              </a:rPr>
              <a:t>EXTERNAL RISK RATING</a:t>
            </a:r>
            <a:endParaRPr lang="en-US" altLang="fr-FR" sz="2800" b="1" i="0" cap="all" dirty="0"/>
          </a:p>
          <a:p>
            <a:pPr marL="0" indent="0">
              <a:spcBef>
                <a:spcPts val="0"/>
              </a:spcBef>
              <a:buNone/>
              <a:defRPr/>
            </a:pPr>
            <a:r>
              <a:rPr lang="en-US" sz="2800" b="1" i="0" cap="all" dirty="0">
                <a:sym typeface="Wingdings" panose="05000000000000000000" pitchFamily="2" charset="2"/>
              </a:rPr>
              <a: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53</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24752" y="2085752"/>
            <a:ext cx="8694496" cy="127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altLang="fr-FR" sz="2800" b="1" i="0" dirty="0"/>
              <a:t>Low risk of debt distress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altLang="fr-FR" sz="1600" dirty="0">
                <a:sym typeface="Wingdings 2" panose="05020102010507070707" pitchFamily="18" charset="2"/>
              </a:rPr>
              <a:t>None of Debt burden thresholds breached under the baseline scenario or stress tests. </a:t>
            </a:r>
            <a:endParaRPr lang="en-GB" sz="1800" dirty="0"/>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224752" y="3586188"/>
            <a:ext cx="8694496" cy="127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altLang="fr-FR" sz="2800" b="1" i="0" dirty="0"/>
              <a:t>Moderate risk of debt distress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altLang="fr-FR" sz="1600" dirty="0">
                <a:sym typeface="Wingdings 2" panose="05020102010507070707" pitchFamily="18" charset="2"/>
              </a:rPr>
              <a:t>None of Debt burden thresholds breached under the baseline scenario and at least one is breached under the stress tests.   </a:t>
            </a:r>
          </a:p>
        </p:txBody>
      </p:sp>
      <p:sp>
        <p:nvSpPr>
          <p:cNvPr id="7" name="Rectangle 3">
            <a:extLst>
              <a:ext uri="{FF2B5EF4-FFF2-40B4-BE49-F238E27FC236}">
                <a16:creationId xmlns:a16="http://schemas.microsoft.com/office/drawing/2014/main" id="{C695F1D3-C8E0-4312-AC9B-0E6DE140B147}"/>
              </a:ext>
            </a:extLst>
          </p:cNvPr>
          <p:cNvSpPr txBox="1">
            <a:spLocks noChangeArrowheads="1"/>
          </p:cNvSpPr>
          <p:nvPr/>
        </p:nvSpPr>
        <p:spPr bwMode="auto">
          <a:xfrm>
            <a:off x="224752" y="5086624"/>
            <a:ext cx="8694496" cy="127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altLang="fr-FR" sz="2800" b="1" i="0" dirty="0"/>
              <a:t>High risk of debt distress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altLang="fr-FR" sz="1600" dirty="0">
                <a:sym typeface="Wingdings 2" panose="05020102010507070707" pitchFamily="18" charset="2"/>
              </a:rPr>
              <a:t>At least one of the debt burden threshold is breached under the baseline. </a:t>
            </a:r>
          </a:p>
        </p:txBody>
      </p:sp>
    </p:spTree>
    <p:extLst>
      <p:ext uri="{BB962C8B-B14F-4D97-AF65-F5344CB8AC3E}">
        <p14:creationId xmlns:p14="http://schemas.microsoft.com/office/powerpoint/2010/main" val="148166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68760"/>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sz="2800" b="1" i="0" cap="all" dirty="0">
                <a:sym typeface="Wingdings" panose="05000000000000000000" pitchFamily="2" charset="2"/>
              </a:rPr>
              <a:t>TOTAL DEBT </a:t>
            </a:r>
            <a:endParaRPr lang="en-US" altLang="fr-FR" sz="2800" b="1" i="0" cap="all" dirty="0"/>
          </a:p>
          <a:p>
            <a:pPr marL="0" indent="0">
              <a:spcBef>
                <a:spcPts val="0"/>
              </a:spcBef>
              <a:buNone/>
              <a:defRPr/>
            </a:pPr>
            <a:r>
              <a:rPr lang="en-US" sz="2800" b="1" i="0" cap="all" dirty="0">
                <a:sym typeface="Wingdings" panose="05000000000000000000" pitchFamily="2" charset="2"/>
              </a:rPr>
              <a:t> </a:t>
            </a:r>
            <a:endParaRPr lang="en-GB" sz="2800"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54</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24752" y="2013744"/>
            <a:ext cx="8694496" cy="1401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2800" b="1" i="0" dirty="0"/>
              <a:t>Low risk of debt distress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PPG external has a low risk signal.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Total PPG debt ratio below threshold under the baseline and stress tests. </a:t>
            </a: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224752" y="3429000"/>
            <a:ext cx="8694496" cy="127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2800" b="1" i="0" dirty="0"/>
              <a:t>Moderate risk of debt distress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PPG external  : moderate risk signal.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OR PPG total : low risk + public stock debt threshold is breached under stress test. </a:t>
            </a:r>
          </a:p>
        </p:txBody>
      </p:sp>
      <p:sp>
        <p:nvSpPr>
          <p:cNvPr id="7" name="Rectangle 3">
            <a:extLst>
              <a:ext uri="{FF2B5EF4-FFF2-40B4-BE49-F238E27FC236}">
                <a16:creationId xmlns:a16="http://schemas.microsoft.com/office/drawing/2014/main" id="{C695F1D3-C8E0-4312-AC9B-0E6DE140B147}"/>
              </a:ext>
            </a:extLst>
          </p:cNvPr>
          <p:cNvSpPr txBox="1">
            <a:spLocks noChangeArrowheads="1"/>
          </p:cNvSpPr>
          <p:nvPr/>
        </p:nvSpPr>
        <p:spPr bwMode="auto">
          <a:xfrm>
            <a:off x="224752" y="5086624"/>
            <a:ext cx="8694496" cy="1271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0"/>
              </a:spcAft>
              <a:buClr>
                <a:srgbClr val="0F5494"/>
              </a:buClr>
              <a:buSzPct val="73000"/>
              <a:buFont typeface="Wingdings" panose="05000000000000000000" pitchFamily="2" charset="2"/>
              <a:buChar char="q"/>
              <a:defRPr/>
            </a:pPr>
            <a:r>
              <a:rPr lang="en-GB" sz="2800" b="1" i="0" dirty="0"/>
              <a:t>High risk of debt distress </a:t>
            </a:r>
          </a:p>
          <a:p>
            <a:pPr marL="536575" lvl="1" indent="-177800">
              <a:spcBef>
                <a:spcPts val="600"/>
              </a:spcBef>
              <a:spcAft>
                <a:spcPts val="0"/>
              </a:spcAft>
              <a:buClr>
                <a:srgbClr val="0F5494"/>
              </a:buClr>
              <a:buSzPct val="73000"/>
              <a:buFont typeface="Wingdings" panose="05000000000000000000" pitchFamily="2" charset="2"/>
              <a:buChar char="§"/>
              <a:defRPr/>
            </a:pPr>
            <a:r>
              <a:rPr lang="en-GB" sz="1400" dirty="0">
                <a:sym typeface="Wingdings 2" panose="05020102010507070707" pitchFamily="18" charset="2"/>
              </a:rPr>
              <a:t>PPG external OR total public debt breaches their threshold under the baseline scenario. </a:t>
            </a:r>
          </a:p>
        </p:txBody>
      </p:sp>
    </p:spTree>
    <p:extLst>
      <p:ext uri="{BB962C8B-B14F-4D97-AF65-F5344CB8AC3E}">
        <p14:creationId xmlns:p14="http://schemas.microsoft.com/office/powerpoint/2010/main" val="638072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55</a:t>
            </a:fld>
            <a:endParaRPr lang="en-GB" sz="1050" dirty="0">
              <a:solidFill>
                <a:schemeClr val="bg1"/>
              </a:solidFill>
              <a:latin typeface="+mn-lt"/>
            </a:endParaRPr>
          </a:p>
        </p:txBody>
      </p:sp>
      <p:pic>
        <p:nvPicPr>
          <p:cNvPr id="10" name="Image 5">
            <a:extLst>
              <a:ext uri="{FF2B5EF4-FFF2-40B4-BE49-F238E27FC236}">
                <a16:creationId xmlns:a16="http://schemas.microsoft.com/office/drawing/2014/main" id="{51D6FBD6-0284-4C60-8CA3-82DE75882D9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85" r="5261"/>
          <a:stretch/>
        </p:blipFill>
        <p:spPr bwMode="auto">
          <a:xfrm>
            <a:off x="1290452" y="1305352"/>
            <a:ext cx="6563097" cy="5292000"/>
          </a:xfrm>
          <a:prstGeom prst="rect">
            <a:avLst/>
          </a:prstGeom>
          <a:noFill/>
          <a:ln w="9525">
            <a:solidFill>
              <a:srgbClr val="0F5494"/>
            </a:solidFill>
            <a:miter lim="800000"/>
            <a:headEnd/>
            <a:tailEnd/>
          </a:ln>
          <a:effectLst>
            <a:outerShdw dist="635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46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56</a:t>
            </a:fld>
            <a:endParaRPr lang="en-GB" sz="1050" dirty="0">
              <a:solidFill>
                <a:schemeClr val="bg1"/>
              </a:solidFill>
              <a:latin typeface="+mn-lt"/>
            </a:endParaRPr>
          </a:p>
        </p:txBody>
      </p:sp>
      <p:pic>
        <p:nvPicPr>
          <p:cNvPr id="5" name="Image 1">
            <a:extLst>
              <a:ext uri="{FF2B5EF4-FFF2-40B4-BE49-F238E27FC236}">
                <a16:creationId xmlns:a16="http://schemas.microsoft.com/office/drawing/2014/main" id="{F4C56760-44F8-40B3-AADE-61F75449F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9430" y="1412776"/>
            <a:ext cx="8545140" cy="5083175"/>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637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57</a:t>
            </a:fld>
            <a:endParaRPr lang="en-GB" sz="1050" dirty="0">
              <a:solidFill>
                <a:schemeClr val="bg1"/>
              </a:solidFill>
              <a:latin typeface="+mn-lt"/>
            </a:endParaRPr>
          </a:p>
        </p:txBody>
      </p:sp>
      <p:pic>
        <p:nvPicPr>
          <p:cNvPr id="6" name="Image 2">
            <a:extLst>
              <a:ext uri="{FF2B5EF4-FFF2-40B4-BE49-F238E27FC236}">
                <a16:creationId xmlns:a16="http://schemas.microsoft.com/office/drawing/2014/main" id="{42B8A2FB-FD50-419F-AED1-41FABB0E8B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620" r="2174"/>
          <a:stretch/>
        </p:blipFill>
        <p:spPr bwMode="auto">
          <a:xfrm>
            <a:off x="374266" y="1604193"/>
            <a:ext cx="8395468" cy="4489103"/>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6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58</a:t>
            </a:fld>
            <a:endParaRPr lang="en-GB" sz="1050" dirty="0">
              <a:solidFill>
                <a:schemeClr val="bg1"/>
              </a:solidFill>
              <a:latin typeface="+mn-lt"/>
            </a:endParaRPr>
          </a:p>
        </p:txBody>
      </p:sp>
      <p:pic>
        <p:nvPicPr>
          <p:cNvPr id="5" name="Image 1">
            <a:extLst>
              <a:ext uri="{FF2B5EF4-FFF2-40B4-BE49-F238E27FC236}">
                <a16:creationId xmlns:a16="http://schemas.microsoft.com/office/drawing/2014/main" id="{0184AD9A-3507-494D-82E3-5786197995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378" t="6381" r="3607" b="3084"/>
          <a:stretch/>
        </p:blipFill>
        <p:spPr bwMode="auto">
          <a:xfrm>
            <a:off x="306000" y="1556789"/>
            <a:ext cx="8532000" cy="4794174"/>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4808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59</a:t>
            </a:fld>
            <a:endParaRPr lang="en-GB" sz="1050" dirty="0">
              <a:solidFill>
                <a:schemeClr val="bg1"/>
              </a:solidFill>
              <a:latin typeface="+mn-lt"/>
            </a:endParaRPr>
          </a:p>
        </p:txBody>
      </p:sp>
      <p:pic>
        <p:nvPicPr>
          <p:cNvPr id="6" name="Image 2">
            <a:extLst>
              <a:ext uri="{FF2B5EF4-FFF2-40B4-BE49-F238E27FC236}">
                <a16:creationId xmlns:a16="http://schemas.microsoft.com/office/drawing/2014/main" id="{8337CF6B-1D46-4ED6-A5FB-DF66C304C9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073" t="4075" r="1016"/>
          <a:stretch/>
        </p:blipFill>
        <p:spPr bwMode="auto">
          <a:xfrm>
            <a:off x="1295636" y="1398023"/>
            <a:ext cx="6552728" cy="5093816"/>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28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24744"/>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800" b="1" i="0" cap="all" dirty="0">
                <a:sym typeface="Wingdings" panose="05000000000000000000" pitchFamily="2" charset="2"/>
              </a:rPr>
              <a:t>Solvency risk</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C8B93B59-CCF0-4139-980F-6D63490500B3}"/>
              </a:ext>
            </a:extLst>
          </p:cNvPr>
          <p:cNvSpPr txBox="1">
            <a:spLocks noChangeArrowheads="1"/>
          </p:cNvSpPr>
          <p:nvPr/>
        </p:nvSpPr>
        <p:spPr bwMode="auto">
          <a:xfrm>
            <a:off x="224752" y="1772816"/>
            <a:ext cx="8694496" cy="21343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sz="2000" b="1" i="0" dirty="0"/>
              <a:t>Is a country likely to pay at all points in the future? </a:t>
            </a:r>
          </a:p>
          <a:p>
            <a:pPr marL="536575" lvl="1" indent="-177800">
              <a:spcBef>
                <a:spcPts val="600"/>
              </a:spcBef>
              <a:spcAft>
                <a:spcPts val="600"/>
              </a:spcAft>
              <a:buClr>
                <a:srgbClr val="0F5494"/>
              </a:buClr>
              <a:buSzPct val="73000"/>
              <a:buFont typeface="Wingdings" panose="05000000000000000000" pitchFamily="2" charset="2"/>
              <a:buChar char="§"/>
              <a:defRPr/>
            </a:pPr>
            <a:r>
              <a:rPr lang="en-GB" sz="1600" dirty="0"/>
              <a:t>What is the current debt? </a:t>
            </a:r>
            <a:r>
              <a:rPr lang="en-GB" sz="1600" b="0" dirty="0"/>
              <a:t>(High? Low?)</a:t>
            </a:r>
          </a:p>
          <a:p>
            <a:pPr marL="536575" lvl="1" indent="-177800">
              <a:spcBef>
                <a:spcPts val="0"/>
              </a:spcBef>
              <a:spcAft>
                <a:spcPts val="600"/>
              </a:spcAft>
              <a:buClr>
                <a:srgbClr val="0F5494"/>
              </a:buClr>
              <a:buSzPct val="73000"/>
              <a:buFont typeface="Wingdings" panose="05000000000000000000" pitchFamily="2" charset="2"/>
              <a:buChar char="§"/>
              <a:defRPr/>
            </a:pPr>
            <a:r>
              <a:rPr lang="en-GB" sz="1600" dirty="0"/>
              <a:t>What are the current policies </a:t>
            </a:r>
            <a:r>
              <a:rPr lang="en-GB" sz="1600" b="0" dirty="0"/>
              <a:t>(growth, inflation, interest rate)</a:t>
            </a:r>
            <a:r>
              <a:rPr lang="en-GB" sz="1600" dirty="0"/>
              <a:t>? </a:t>
            </a:r>
          </a:p>
          <a:p>
            <a:pPr marL="536575" lvl="1" indent="-177800">
              <a:spcBef>
                <a:spcPts val="0"/>
              </a:spcBef>
              <a:spcAft>
                <a:spcPts val="600"/>
              </a:spcAft>
              <a:buClr>
                <a:srgbClr val="0F5494"/>
              </a:buClr>
              <a:buSzPct val="73000"/>
              <a:buFont typeface="Wingdings" panose="05000000000000000000" pitchFamily="2" charset="2"/>
              <a:buChar char="§"/>
              <a:defRPr/>
            </a:pPr>
            <a:r>
              <a:rPr lang="en-GB" sz="1600" dirty="0"/>
              <a:t>What is the governance strength </a:t>
            </a:r>
            <a:r>
              <a:rPr lang="en-GB" sz="1600" b="0" dirty="0"/>
              <a:t>(fiscal rules, management, tax and custom administration efficiency)</a:t>
            </a:r>
            <a:r>
              <a:rPr lang="en-GB" sz="1600" dirty="0"/>
              <a:t>? </a:t>
            </a:r>
          </a:p>
          <a:p>
            <a:pPr marL="536575" lvl="1" indent="-177800">
              <a:spcBef>
                <a:spcPts val="0"/>
              </a:spcBef>
              <a:spcAft>
                <a:spcPts val="600"/>
              </a:spcAft>
              <a:buClr>
                <a:srgbClr val="0F5494"/>
              </a:buClr>
              <a:buSzPct val="73000"/>
              <a:buFont typeface="Wingdings" panose="05000000000000000000" pitchFamily="2" charset="2"/>
              <a:buChar char="§"/>
              <a:defRPr/>
            </a:pPr>
            <a:r>
              <a:rPr lang="en-GB" sz="1600" dirty="0"/>
              <a:t>What are the loan terms </a:t>
            </a:r>
            <a:r>
              <a:rPr lang="en-GB" sz="1600" b="0" dirty="0"/>
              <a:t>(NPV of debt, concessional part, grant element)</a:t>
            </a:r>
            <a:r>
              <a:rPr lang="en-GB" sz="1600" dirty="0"/>
              <a:t>? </a:t>
            </a:r>
          </a:p>
        </p:txBody>
      </p:sp>
      <p:sp>
        <p:nvSpPr>
          <p:cNvPr id="6" name="Rectangle 3">
            <a:extLst>
              <a:ext uri="{FF2B5EF4-FFF2-40B4-BE49-F238E27FC236}">
                <a16:creationId xmlns:a16="http://schemas.microsoft.com/office/drawing/2014/main" id="{4C606879-70CF-4250-A007-CA217B2D6B91}"/>
              </a:ext>
            </a:extLst>
          </p:cNvPr>
          <p:cNvSpPr txBox="1">
            <a:spLocks noChangeArrowheads="1"/>
          </p:cNvSpPr>
          <p:nvPr/>
        </p:nvSpPr>
        <p:spPr bwMode="auto">
          <a:xfrm>
            <a:off x="224752" y="3960440"/>
            <a:ext cx="8694496" cy="8225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sz="2000" b="1" i="0" dirty="0"/>
              <a:t>Non-explosive debt to GDP ratio (debt ratio stabilizes or declines in the long term). </a:t>
            </a:r>
            <a:endParaRPr lang="en-GB" sz="1600" dirty="0"/>
          </a:p>
        </p:txBody>
      </p:sp>
      <p:sp>
        <p:nvSpPr>
          <p:cNvPr id="7" name="Rectangle 3">
            <a:extLst>
              <a:ext uri="{FF2B5EF4-FFF2-40B4-BE49-F238E27FC236}">
                <a16:creationId xmlns:a16="http://schemas.microsoft.com/office/drawing/2014/main" id="{7FF22C91-C4A8-4434-A4EA-EEF5A584EE47}"/>
              </a:ext>
            </a:extLst>
          </p:cNvPr>
          <p:cNvSpPr txBox="1">
            <a:spLocks noChangeArrowheads="1"/>
          </p:cNvSpPr>
          <p:nvPr/>
        </p:nvSpPr>
        <p:spPr bwMode="auto">
          <a:xfrm>
            <a:off x="224752" y="4752528"/>
            <a:ext cx="8694496" cy="17008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lgn="ctr">
              <a:spcBef>
                <a:spcPts val="600"/>
              </a:spcBef>
              <a:spcAft>
                <a:spcPts val="600"/>
              </a:spcAft>
              <a:buClr>
                <a:srgbClr val="0F5494"/>
              </a:buClr>
              <a:buSzPct val="73000"/>
              <a:buNone/>
              <a:defRPr/>
            </a:pPr>
            <a:r>
              <a:rPr lang="en-GB" b="1" i="0" dirty="0">
                <a:solidFill>
                  <a:srgbClr val="C00000"/>
                </a:solidFill>
              </a:rPr>
              <a:t>Debt ratio ≈ </a:t>
            </a:r>
            <a:br>
              <a:rPr lang="en-GB" b="1" i="0" dirty="0">
                <a:solidFill>
                  <a:srgbClr val="C00000"/>
                </a:solidFill>
              </a:rPr>
            </a:br>
            <a:r>
              <a:rPr lang="en-GB" b="1" i="0" dirty="0">
                <a:solidFill>
                  <a:srgbClr val="C00000"/>
                </a:solidFill>
              </a:rPr>
              <a:t>(Interest Rate – Growth Rate) x </a:t>
            </a:r>
            <a:br>
              <a:rPr lang="en-GB" b="1" i="0" dirty="0">
                <a:solidFill>
                  <a:srgbClr val="C00000"/>
                </a:solidFill>
              </a:rPr>
            </a:br>
            <a:r>
              <a:rPr lang="en-GB" b="1" i="0" dirty="0">
                <a:solidFill>
                  <a:srgbClr val="C00000"/>
                </a:solidFill>
              </a:rPr>
              <a:t>Initial Debt Ratio – Primary Balance Ratio</a:t>
            </a:r>
          </a:p>
          <a:p>
            <a:pPr marL="0" indent="0" algn="ctr">
              <a:spcBef>
                <a:spcPts val="600"/>
              </a:spcBef>
              <a:spcAft>
                <a:spcPts val="600"/>
              </a:spcAft>
              <a:buClr>
                <a:srgbClr val="0F5494"/>
              </a:buClr>
              <a:buSzPct val="73000"/>
              <a:buNone/>
              <a:defRPr/>
            </a:pPr>
            <a:r>
              <a:rPr lang="en-GB" sz="1800" b="1" i="0" dirty="0"/>
              <a:t>Condition: Interest Rate &lt; Growth Rate </a:t>
            </a:r>
          </a:p>
        </p:txBody>
      </p:sp>
    </p:spTree>
    <p:extLst>
      <p:ext uri="{BB962C8B-B14F-4D97-AF65-F5344CB8AC3E}">
        <p14:creationId xmlns:p14="http://schemas.microsoft.com/office/powerpoint/2010/main" val="1151679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P spid="7"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60</a:t>
            </a:fld>
            <a:endParaRPr lang="en-GB" sz="1050" dirty="0">
              <a:solidFill>
                <a:schemeClr val="bg1"/>
              </a:solidFill>
              <a:latin typeface="+mn-lt"/>
            </a:endParaRPr>
          </a:p>
        </p:txBody>
      </p:sp>
      <p:pic>
        <p:nvPicPr>
          <p:cNvPr id="5" name="Image 1">
            <a:extLst>
              <a:ext uri="{FF2B5EF4-FFF2-40B4-BE49-F238E27FC236}">
                <a16:creationId xmlns:a16="http://schemas.microsoft.com/office/drawing/2014/main" id="{D5E2ADC9-B517-4218-8048-4B04AD2B9E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99" t="5214" r="4359" b="8020"/>
          <a:stretch/>
        </p:blipFill>
        <p:spPr bwMode="auto">
          <a:xfrm>
            <a:off x="252000" y="1585395"/>
            <a:ext cx="8640000" cy="4474286"/>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7008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43" name="Title 1">
            <a:extLst>
              <a:ext uri="{FF2B5EF4-FFF2-40B4-BE49-F238E27FC236}">
                <a16:creationId xmlns:a16="http://schemas.microsoft.com/office/drawing/2014/main" id="{9EB7C0A4-D995-4BE4-BB95-63CD38C76C68}"/>
              </a:ext>
            </a:extLst>
          </p:cNvPr>
          <p:cNvSpPr>
            <a:spLocks noGrp="1"/>
          </p:cNvSpPr>
          <p:nvPr>
            <p:ph type="title"/>
          </p:nvPr>
        </p:nvSpPr>
        <p:spPr>
          <a:xfrm>
            <a:off x="224752" y="1268760"/>
            <a:ext cx="8694496" cy="864096"/>
          </a:xfrm>
        </p:spPr>
        <p:txBody>
          <a:bodyPr/>
          <a:lstStyle/>
          <a:p>
            <a:pPr marL="0"/>
            <a:r>
              <a:rPr lang="en-US" altLang="fr-FR" sz="3200" cap="all" dirty="0">
                <a:latin typeface="+mn-lt"/>
              </a:rPr>
              <a:t>Outline</a:t>
            </a:r>
            <a:endParaRPr lang="fr-BE" sz="3200" cap="all" dirty="0">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61</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5F91B18B-4F84-4C2F-B511-F5B4807F41F9}"/>
              </a:ext>
            </a:extLst>
          </p:cNvPr>
          <p:cNvSpPr txBox="1">
            <a:spLocks noChangeArrowheads="1"/>
          </p:cNvSpPr>
          <p:nvPr/>
        </p:nvSpPr>
        <p:spPr bwMode="auto">
          <a:xfrm>
            <a:off x="224752" y="2276872"/>
            <a:ext cx="8694496" cy="345638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What is debt sustainability?</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What is debt vulnerability ? </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b="0" dirty="0"/>
              <a:t>The IMF/WB low-income countries DSF (2018)</a:t>
            </a:r>
          </a:p>
          <a:p>
            <a:pPr marL="342900" lvl="1" indent="-342900">
              <a:spcBef>
                <a:spcPts val="1200"/>
              </a:spcBef>
              <a:spcAft>
                <a:spcPts val="1200"/>
              </a:spcAft>
              <a:buClr>
                <a:srgbClr val="0F5494"/>
              </a:buClr>
              <a:buFont typeface="Wingdings" panose="05000000000000000000" pitchFamily="2" charset="2"/>
              <a:buChar char="q"/>
              <a:defRPr/>
            </a:pPr>
            <a:r>
              <a:rPr lang="en-US" altLang="fr-FR" sz="2400" dirty="0"/>
              <a:t>Debt limit policy (DLP 2015)</a:t>
            </a:r>
          </a:p>
        </p:txBody>
      </p:sp>
    </p:spTree>
    <p:extLst>
      <p:ext uri="{BB962C8B-B14F-4D97-AF65-F5344CB8AC3E}">
        <p14:creationId xmlns:p14="http://schemas.microsoft.com/office/powerpoint/2010/main" val="268156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124744"/>
            <a:ext cx="8694496" cy="86898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b="1" i="0" cap="all" dirty="0"/>
              <a:t>LIC-DSF used </a:t>
            </a:r>
            <a:br>
              <a:rPr lang="en-US" altLang="fr-FR" b="1" i="0" cap="all" dirty="0"/>
            </a:br>
            <a:r>
              <a:rPr lang="en-US" altLang="fr-FR" b="1" i="0" cap="all" dirty="0"/>
              <a:t>to inform IMF and WB debt-limit policies</a:t>
            </a:r>
            <a:endParaRPr lang="en-GB" b="1" i="0" cap="all" dirty="0"/>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62</a:t>
            </a:fld>
            <a:endParaRPr lang="en-GB" sz="1050">
              <a:solidFill>
                <a:schemeClr val="bg1"/>
              </a:solidFill>
              <a:latin typeface="+mn-lt"/>
            </a:endParaRPr>
          </a:p>
        </p:txBody>
      </p:sp>
      <p:grpSp>
        <p:nvGrpSpPr>
          <p:cNvPr id="11" name="Groupe 10">
            <a:extLst>
              <a:ext uri="{FF2B5EF4-FFF2-40B4-BE49-F238E27FC236}">
                <a16:creationId xmlns:a16="http://schemas.microsoft.com/office/drawing/2014/main" id="{AAD491EE-C286-48B3-8EE8-21C7C4E1A97A}"/>
              </a:ext>
            </a:extLst>
          </p:cNvPr>
          <p:cNvGrpSpPr/>
          <p:nvPr/>
        </p:nvGrpSpPr>
        <p:grpSpPr>
          <a:xfrm>
            <a:off x="434444" y="2819192"/>
            <a:ext cx="2265813" cy="2436051"/>
            <a:chOff x="434444" y="2819192"/>
            <a:chExt cx="2265813" cy="2436051"/>
          </a:xfrm>
        </p:grpSpPr>
        <p:sp>
          <p:nvSpPr>
            <p:cNvPr id="4" name="ZoneTexte 3">
              <a:extLst>
                <a:ext uri="{FF2B5EF4-FFF2-40B4-BE49-F238E27FC236}">
                  <a16:creationId xmlns:a16="http://schemas.microsoft.com/office/drawing/2014/main" id="{C86614B3-AC0F-4D2E-93AD-D8EAC4A74A59}"/>
                </a:ext>
              </a:extLst>
            </p:cNvPr>
            <p:cNvSpPr txBox="1"/>
            <p:nvPr/>
          </p:nvSpPr>
          <p:spPr>
            <a:xfrm>
              <a:off x="540257" y="4885911"/>
              <a:ext cx="2160000" cy="369332"/>
            </a:xfrm>
            <a:prstGeom prst="rect">
              <a:avLst/>
            </a:prstGeom>
            <a:solidFill>
              <a:srgbClr val="0F5494">
                <a:alpha val="70000"/>
              </a:srgbClr>
            </a:solidFill>
          </p:spPr>
          <p:txBody>
            <a:bodyPr wrap="square" rtlCol="0" anchor="ctr">
              <a:spAutoFit/>
            </a:bodyPr>
            <a:lstStyle/>
            <a:p>
              <a:pPr algn="ctr">
                <a:defRPr/>
              </a:pPr>
              <a:r>
                <a:rPr lang="en-US" sz="1800" b="1" cap="all" dirty="0">
                  <a:solidFill>
                    <a:schemeClr val="bg1"/>
                  </a:solidFill>
                  <a:latin typeface="+mn-lt"/>
                </a:rPr>
                <a:t>Public DSA</a:t>
              </a:r>
            </a:p>
          </p:txBody>
        </p:sp>
        <p:sp>
          <p:nvSpPr>
            <p:cNvPr id="22" name="ZoneTexte 21">
              <a:extLst>
                <a:ext uri="{FF2B5EF4-FFF2-40B4-BE49-F238E27FC236}">
                  <a16:creationId xmlns:a16="http://schemas.microsoft.com/office/drawing/2014/main" id="{1BC76F11-AB6F-486E-9A7E-DFF1ACA7316B}"/>
                </a:ext>
              </a:extLst>
            </p:cNvPr>
            <p:cNvSpPr txBox="1"/>
            <p:nvPr/>
          </p:nvSpPr>
          <p:spPr>
            <a:xfrm>
              <a:off x="540257" y="3852552"/>
              <a:ext cx="2160000" cy="369332"/>
            </a:xfrm>
            <a:prstGeom prst="rect">
              <a:avLst/>
            </a:prstGeom>
            <a:solidFill>
              <a:srgbClr val="F5823C"/>
            </a:solidFill>
          </p:spPr>
          <p:txBody>
            <a:bodyPr wrap="square" rtlCol="0" anchor="ctr">
              <a:spAutoFit/>
            </a:bodyPr>
            <a:lstStyle/>
            <a:p>
              <a:pPr algn="ctr">
                <a:defRPr/>
              </a:pPr>
              <a:r>
                <a:rPr lang="en-US" sz="1800" b="1" cap="all" dirty="0">
                  <a:solidFill>
                    <a:schemeClr val="bg1"/>
                  </a:solidFill>
                  <a:latin typeface="+mn-lt"/>
                </a:rPr>
                <a:t>External DSA</a:t>
              </a:r>
            </a:p>
          </p:txBody>
        </p:sp>
        <p:sp>
          <p:nvSpPr>
            <p:cNvPr id="6" name="Rectangle 5">
              <a:extLst>
                <a:ext uri="{FF2B5EF4-FFF2-40B4-BE49-F238E27FC236}">
                  <a16:creationId xmlns:a16="http://schemas.microsoft.com/office/drawing/2014/main" id="{082F2009-E8BD-41E3-9457-BFAEF7A02D4D}"/>
                </a:ext>
              </a:extLst>
            </p:cNvPr>
            <p:cNvSpPr/>
            <p:nvPr/>
          </p:nvSpPr>
          <p:spPr>
            <a:xfrm>
              <a:off x="540257" y="2819192"/>
              <a:ext cx="2160000" cy="369332"/>
            </a:xfrm>
            <a:prstGeom prst="rect">
              <a:avLst/>
            </a:prstGeom>
            <a:solidFill>
              <a:schemeClr val="tx1">
                <a:lumMod val="65000"/>
                <a:lumOff val="35000"/>
              </a:schemeClr>
            </a:solidFill>
          </p:spPr>
          <p:txBody>
            <a:bodyPr wrap="square" anchor="ctr">
              <a:spAutoFit/>
            </a:bodyPr>
            <a:lstStyle/>
            <a:p>
              <a:pPr lvl="0" algn="ctr"/>
              <a:r>
                <a:rPr lang="en-US" altLang="fr-FR" sz="1800" b="1" cap="all" dirty="0">
                  <a:solidFill>
                    <a:schemeClr val="bg1"/>
                  </a:solidFill>
                  <a:latin typeface="+mn-lt"/>
                </a:rPr>
                <a:t>DSF</a:t>
              </a:r>
              <a:endParaRPr lang="en-US" sz="1800" b="1" cap="all" dirty="0">
                <a:solidFill>
                  <a:schemeClr val="bg1"/>
                </a:solidFill>
                <a:latin typeface="+mn-lt"/>
              </a:endParaRPr>
            </a:p>
          </p:txBody>
        </p:sp>
        <p:cxnSp>
          <p:nvCxnSpPr>
            <p:cNvPr id="5" name="Connecteur droit 4">
              <a:extLst>
                <a:ext uri="{FF2B5EF4-FFF2-40B4-BE49-F238E27FC236}">
                  <a16:creationId xmlns:a16="http://schemas.microsoft.com/office/drawing/2014/main" id="{9E7D284D-3F33-4E06-89D3-857F7ACF195F}"/>
                </a:ext>
              </a:extLst>
            </p:cNvPr>
            <p:cNvCxnSpPr/>
            <p:nvPr/>
          </p:nvCxnSpPr>
          <p:spPr bwMode="auto">
            <a:xfrm>
              <a:off x="434444" y="2943800"/>
              <a:ext cx="0" cy="2160240"/>
            </a:xfrm>
            <a:prstGeom prst="line">
              <a:avLst/>
            </a:prstGeom>
            <a:noFill/>
            <a:ln w="34925" cap="flat" cmpd="sng" algn="ctr">
              <a:solidFill>
                <a:srgbClr val="0F5494"/>
              </a:solidFill>
              <a:prstDash val="solid"/>
              <a:round/>
              <a:headEnd type="none" w="med" len="med"/>
              <a:tailEnd type="none" w="med" len="med"/>
            </a:ln>
            <a:effectLst/>
          </p:spPr>
        </p:cxnSp>
      </p:grpSp>
      <p:grpSp>
        <p:nvGrpSpPr>
          <p:cNvPr id="16" name="Groupe 15">
            <a:extLst>
              <a:ext uri="{FF2B5EF4-FFF2-40B4-BE49-F238E27FC236}">
                <a16:creationId xmlns:a16="http://schemas.microsoft.com/office/drawing/2014/main" id="{2355F87B-D265-4D23-84A8-0581DB8B2364}"/>
              </a:ext>
            </a:extLst>
          </p:cNvPr>
          <p:cNvGrpSpPr/>
          <p:nvPr/>
        </p:nvGrpSpPr>
        <p:grpSpPr>
          <a:xfrm>
            <a:off x="5366673" y="2037414"/>
            <a:ext cx="3597815" cy="3583586"/>
            <a:chOff x="5366673" y="2037414"/>
            <a:chExt cx="3597815" cy="3583586"/>
          </a:xfrm>
        </p:grpSpPr>
        <p:sp>
          <p:nvSpPr>
            <p:cNvPr id="25" name="Title 1">
              <a:extLst>
                <a:ext uri="{FF2B5EF4-FFF2-40B4-BE49-F238E27FC236}">
                  <a16:creationId xmlns:a16="http://schemas.microsoft.com/office/drawing/2014/main" id="{A64A58EA-BC1F-479E-9479-D53EA82F28D6}"/>
                </a:ext>
              </a:extLst>
            </p:cNvPr>
            <p:cNvSpPr txBox="1">
              <a:spLocks/>
            </p:cNvSpPr>
            <p:nvPr/>
          </p:nvSpPr>
          <p:spPr bwMode="auto">
            <a:xfrm>
              <a:off x="5366673" y="2037414"/>
              <a:ext cx="3597815"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358775" indent="-358775" algn="l" rtl="0" eaLnBrk="0" fontAlgn="base" hangingPunct="0">
                <a:spcBef>
                  <a:spcPct val="0"/>
                </a:spcBef>
                <a:spcAft>
                  <a:spcPct val="0"/>
                </a:spcAft>
                <a:defRPr sz="3000" b="1">
                  <a:solidFill>
                    <a:srgbClr val="0F5494"/>
                  </a:solidFill>
                  <a:latin typeface="+mj-lt"/>
                  <a:ea typeface="ＭＳ Ｐゴシック" panose="020B0600070205080204" pitchFamily="34" charset="-128"/>
                  <a:cs typeface="MS PGothic" charset="0"/>
                </a:defRPr>
              </a:lvl1pPr>
              <a:lvl2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2pPr>
              <a:lvl3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3pPr>
              <a:lvl4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4pPr>
              <a:lvl5pPr marL="358775" indent="-358775" algn="l" rtl="0" eaLnBrk="0" fontAlgn="base" hangingPunct="0">
                <a:spcBef>
                  <a:spcPct val="0"/>
                </a:spcBef>
                <a:spcAft>
                  <a:spcPct val="0"/>
                </a:spcAft>
                <a:defRPr sz="3000" b="1">
                  <a:solidFill>
                    <a:srgbClr val="0F5494"/>
                  </a:solidFill>
                  <a:latin typeface="Verdana" pitchFamily="34" charset="0"/>
                  <a:ea typeface="ＭＳ Ｐゴシック" panose="020B0600070205080204" pitchFamily="34" charset="-128"/>
                  <a:cs typeface="MS PGothic" charset="0"/>
                </a:defRPr>
              </a:lvl5pPr>
              <a:lvl6pPr marL="815975" algn="l" rtl="0" fontAlgn="base">
                <a:spcBef>
                  <a:spcPct val="0"/>
                </a:spcBef>
                <a:spcAft>
                  <a:spcPct val="0"/>
                </a:spcAft>
                <a:defRPr sz="3000" b="1">
                  <a:solidFill>
                    <a:srgbClr val="0F5494"/>
                  </a:solidFill>
                  <a:latin typeface="Verdana" pitchFamily="34" charset="0"/>
                </a:defRPr>
              </a:lvl6pPr>
              <a:lvl7pPr marL="1273175" algn="l" rtl="0" fontAlgn="base">
                <a:spcBef>
                  <a:spcPct val="0"/>
                </a:spcBef>
                <a:spcAft>
                  <a:spcPct val="0"/>
                </a:spcAft>
                <a:defRPr sz="3000" b="1">
                  <a:solidFill>
                    <a:srgbClr val="0F5494"/>
                  </a:solidFill>
                  <a:latin typeface="Verdana" pitchFamily="34" charset="0"/>
                </a:defRPr>
              </a:lvl7pPr>
              <a:lvl8pPr marL="1730375" algn="l" rtl="0" fontAlgn="base">
                <a:spcBef>
                  <a:spcPct val="0"/>
                </a:spcBef>
                <a:spcAft>
                  <a:spcPct val="0"/>
                </a:spcAft>
                <a:defRPr sz="3000" b="1">
                  <a:solidFill>
                    <a:srgbClr val="0F5494"/>
                  </a:solidFill>
                  <a:latin typeface="Verdana" pitchFamily="34" charset="0"/>
                </a:defRPr>
              </a:lvl8pPr>
              <a:lvl9pPr marL="2187575" algn="l" rtl="0" fontAlgn="base">
                <a:spcBef>
                  <a:spcPct val="0"/>
                </a:spcBef>
                <a:spcAft>
                  <a:spcPct val="0"/>
                </a:spcAft>
                <a:defRPr sz="3000" b="1">
                  <a:solidFill>
                    <a:srgbClr val="0F5494"/>
                  </a:solidFill>
                  <a:latin typeface="Verdana" pitchFamily="34" charset="0"/>
                </a:defRPr>
              </a:lvl9pPr>
            </a:lstStyle>
            <a:p>
              <a:pPr marL="0" indent="0" algn="ctr">
                <a:defRPr/>
              </a:pPr>
              <a:r>
                <a:rPr lang="en-US" altLang="fr-FR" sz="1600" dirty="0"/>
                <a:t>IMF and WB debt-limit policies</a:t>
              </a:r>
              <a:endParaRPr lang="en-US" sz="1600" kern="0" dirty="0"/>
            </a:p>
          </p:txBody>
        </p:sp>
        <p:sp>
          <p:nvSpPr>
            <p:cNvPr id="27" name="ZoneTexte 26">
              <a:extLst>
                <a:ext uri="{FF2B5EF4-FFF2-40B4-BE49-F238E27FC236}">
                  <a16:creationId xmlns:a16="http://schemas.microsoft.com/office/drawing/2014/main" id="{160FCA44-EDC9-402B-A60D-391644E7904A}"/>
                </a:ext>
              </a:extLst>
            </p:cNvPr>
            <p:cNvSpPr txBox="1"/>
            <p:nvPr/>
          </p:nvSpPr>
          <p:spPr>
            <a:xfrm>
              <a:off x="5457756" y="2852936"/>
              <a:ext cx="3384550" cy="1323439"/>
            </a:xfrm>
            <a:prstGeom prst="rect">
              <a:avLst/>
            </a:prstGeom>
            <a:solidFill>
              <a:srgbClr val="0F5494"/>
            </a:solidFill>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b="1" dirty="0">
                  <a:solidFill>
                    <a:schemeClr val="bg1"/>
                  </a:solidFill>
                </a:rPr>
                <a:t>IMF DLP (2015)</a:t>
              </a:r>
            </a:p>
            <a:p>
              <a:pPr algn="ctr">
                <a:defRPr/>
              </a:pPr>
              <a:r>
                <a:rPr lang="en-US" sz="1600" b="1" dirty="0">
                  <a:solidFill>
                    <a:schemeClr val="bg1"/>
                  </a:solidFill>
                </a:rPr>
                <a:t>Limits on debt accumulation in countries with Fund-supported programs</a:t>
              </a:r>
            </a:p>
          </p:txBody>
        </p:sp>
        <p:sp>
          <p:nvSpPr>
            <p:cNvPr id="28" name="ZoneTexte 27">
              <a:extLst>
                <a:ext uri="{FF2B5EF4-FFF2-40B4-BE49-F238E27FC236}">
                  <a16:creationId xmlns:a16="http://schemas.microsoft.com/office/drawing/2014/main" id="{8905352E-D699-4DA0-AB7A-93D3D35FE8EF}"/>
                </a:ext>
              </a:extLst>
            </p:cNvPr>
            <p:cNvSpPr txBox="1"/>
            <p:nvPr/>
          </p:nvSpPr>
          <p:spPr>
            <a:xfrm>
              <a:off x="5478394" y="4297561"/>
              <a:ext cx="3384550" cy="1323439"/>
            </a:xfrm>
            <a:prstGeom prst="rect">
              <a:avLst/>
            </a:prstGeom>
            <a:solidFill>
              <a:srgbClr val="0F5494"/>
            </a:solidFill>
            <a:ln>
              <a:noFill/>
            </a:ln>
          </p:spPr>
          <p:style>
            <a:lnRef idx="2">
              <a:schemeClr val="dk1"/>
            </a:lnRef>
            <a:fillRef idx="1">
              <a:schemeClr val="lt1"/>
            </a:fillRef>
            <a:effectRef idx="0">
              <a:schemeClr val="dk1"/>
            </a:effectRef>
            <a:fontRef idx="minor">
              <a:schemeClr val="dk1"/>
            </a:fontRef>
          </p:style>
          <p:txBody>
            <a:bodyPr>
              <a:spAutoFit/>
            </a:bodyPr>
            <a:lstStyle/>
            <a:p>
              <a:pPr algn="ctr">
                <a:defRPr/>
              </a:pPr>
              <a:r>
                <a:rPr lang="en-US" sz="1600" b="1" dirty="0">
                  <a:solidFill>
                    <a:schemeClr val="bg1"/>
                  </a:solidFill>
                </a:rPr>
                <a:t>IDA’s NCB policies</a:t>
              </a:r>
            </a:p>
            <a:p>
              <a:pPr algn="ctr">
                <a:defRPr/>
              </a:pPr>
              <a:r>
                <a:rPr lang="en-US" sz="1600" b="1" dirty="0">
                  <a:solidFill>
                    <a:schemeClr val="bg1"/>
                  </a:solidFill>
                </a:rPr>
                <a:t>Limits on NCB in countries that receive IDA grants or that have benefited from MDRI</a:t>
              </a:r>
            </a:p>
          </p:txBody>
        </p:sp>
      </p:grpSp>
      <p:grpSp>
        <p:nvGrpSpPr>
          <p:cNvPr id="9" name="Groupe 8">
            <a:extLst>
              <a:ext uri="{FF2B5EF4-FFF2-40B4-BE49-F238E27FC236}">
                <a16:creationId xmlns:a16="http://schemas.microsoft.com/office/drawing/2014/main" id="{567C5575-7F28-4CFB-8FB3-F73C2B74A7D7}"/>
              </a:ext>
            </a:extLst>
          </p:cNvPr>
          <p:cNvGrpSpPr/>
          <p:nvPr/>
        </p:nvGrpSpPr>
        <p:grpSpPr>
          <a:xfrm>
            <a:off x="2981313" y="3132286"/>
            <a:ext cx="2016125" cy="1795463"/>
            <a:chOff x="2981313" y="3132286"/>
            <a:chExt cx="2016125" cy="1795463"/>
          </a:xfrm>
        </p:grpSpPr>
        <p:sp>
          <p:nvSpPr>
            <p:cNvPr id="23" name="Flèche : droite 22">
              <a:extLst>
                <a:ext uri="{FF2B5EF4-FFF2-40B4-BE49-F238E27FC236}">
                  <a16:creationId xmlns:a16="http://schemas.microsoft.com/office/drawing/2014/main" id="{C48D2A8A-BDB5-4FA3-968B-4A5A81D5C308}"/>
                </a:ext>
              </a:extLst>
            </p:cNvPr>
            <p:cNvSpPr/>
            <p:nvPr/>
          </p:nvSpPr>
          <p:spPr bwMode="auto">
            <a:xfrm>
              <a:off x="2981313" y="3132286"/>
              <a:ext cx="2016125" cy="1795463"/>
            </a:xfrm>
            <a:prstGeom prst="rightArrow">
              <a:avLst/>
            </a:prstGeom>
            <a:solidFill>
              <a:srgbClr val="0F5494"/>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marL="3175" eaLnBrk="1" hangingPunct="1">
                <a:defRPr/>
              </a:pPr>
              <a:endParaRPr lang="en-US" dirty="0">
                <a:solidFill>
                  <a:srgbClr val="0F5494"/>
                </a:solidFill>
              </a:endParaRPr>
            </a:p>
          </p:txBody>
        </p:sp>
        <p:sp>
          <p:nvSpPr>
            <p:cNvPr id="29" name="ZoneTexte 10">
              <a:extLst>
                <a:ext uri="{FF2B5EF4-FFF2-40B4-BE49-F238E27FC236}">
                  <a16:creationId xmlns:a16="http://schemas.microsoft.com/office/drawing/2014/main" id="{7D113576-A9FA-4ED0-92B3-81161DE71A8C}"/>
                </a:ext>
              </a:extLst>
            </p:cNvPr>
            <p:cNvSpPr txBox="1">
              <a:spLocks noChangeArrowheads="1"/>
            </p:cNvSpPr>
            <p:nvPr/>
          </p:nvSpPr>
          <p:spPr bwMode="auto">
            <a:xfrm>
              <a:off x="3131840" y="3706961"/>
              <a:ext cx="1308100" cy="64611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US" altLang="fr-FR" sz="1800" b="1" i="0" dirty="0">
                  <a:solidFill>
                    <a:schemeClr val="bg1"/>
                  </a:solidFill>
                </a:rPr>
                <a:t>Results used </a:t>
              </a:r>
            </a:p>
          </p:txBody>
        </p:sp>
      </p:grpSp>
    </p:spTree>
    <p:extLst>
      <p:ext uri="{BB962C8B-B14F-4D97-AF65-F5344CB8AC3E}">
        <p14:creationId xmlns:p14="http://schemas.microsoft.com/office/powerpoint/2010/main" val="108814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68760"/>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a:t>New IMF Debt limit policy (DLP 2015): Overview</a:t>
            </a:r>
            <a:r>
              <a:rPr lang="en-GB" b="1" i="0" cap="all">
                <a:sym typeface="Wingdings" panose="05000000000000000000" pitchFamily="2" charset="2"/>
              </a:rPr>
              <a:t> </a:t>
            </a:r>
            <a:endParaRPr lang="en-GB" altLang="fr-FR" b="1" i="0" cap="all"/>
          </a:p>
          <a:p>
            <a:pPr marL="0" indent="0">
              <a:spcBef>
                <a:spcPts val="0"/>
              </a:spcBef>
              <a:buNone/>
              <a:defRPr/>
            </a:pPr>
            <a:r>
              <a:rPr lang="en-GB" b="1" i="0" cap="all">
                <a:sym typeface="Wingdings" panose="05000000000000000000" pitchFamily="2" charset="2"/>
              </a:rPr>
              <a:t> </a:t>
            </a:r>
            <a:endParaRPr lang="en-GB" b="1" i="0" cap="all"/>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63</a:t>
            </a:fld>
            <a:endParaRPr lang="en-GB" sz="1050">
              <a:solidFill>
                <a:schemeClr val="bg1"/>
              </a:solidFill>
              <a:latin typeface="+mn-lt"/>
            </a:endParaRPr>
          </a:p>
        </p:txBody>
      </p:sp>
      <p:grpSp>
        <p:nvGrpSpPr>
          <p:cNvPr id="3" name="Groupe 2">
            <a:extLst>
              <a:ext uri="{FF2B5EF4-FFF2-40B4-BE49-F238E27FC236}">
                <a16:creationId xmlns:a16="http://schemas.microsoft.com/office/drawing/2014/main" id="{81555F8F-BDE7-4199-BC5A-F7E3851F0B1C}"/>
              </a:ext>
            </a:extLst>
          </p:cNvPr>
          <p:cNvGrpSpPr/>
          <p:nvPr/>
        </p:nvGrpSpPr>
        <p:grpSpPr>
          <a:xfrm>
            <a:off x="326104" y="2276872"/>
            <a:ext cx="4029872" cy="3985520"/>
            <a:chOff x="239670" y="2428700"/>
            <a:chExt cx="4029872" cy="3985520"/>
          </a:xfrm>
        </p:grpSpPr>
        <p:sp>
          <p:nvSpPr>
            <p:cNvPr id="9" name="Rectangle 3">
              <a:extLst>
                <a:ext uri="{FF2B5EF4-FFF2-40B4-BE49-F238E27FC236}">
                  <a16:creationId xmlns:a16="http://schemas.microsoft.com/office/drawing/2014/main" id="{EA6FC6D0-FF66-42EF-A71E-F1AC30FCE72B}"/>
                </a:ext>
              </a:extLst>
            </p:cNvPr>
            <p:cNvSpPr txBox="1">
              <a:spLocks noChangeArrowheads="1"/>
            </p:cNvSpPr>
            <p:nvPr/>
          </p:nvSpPr>
          <p:spPr bwMode="auto">
            <a:xfrm>
              <a:off x="239670" y="3429000"/>
              <a:ext cx="4029872" cy="2985220"/>
            </a:xfrm>
            <a:prstGeom prst="rect">
              <a:avLst/>
            </a:prstGeom>
            <a:solidFill>
              <a:schemeClr val="bg1"/>
            </a:solidFill>
            <a:ln w="9525">
              <a:solidFill>
                <a:srgbClr val="0F5494"/>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173038" lvl="1" indent="-173038">
                <a:spcBef>
                  <a:spcPts val="1800"/>
                </a:spcBef>
                <a:spcAft>
                  <a:spcPts val="1200"/>
                </a:spcAft>
                <a:buClr>
                  <a:srgbClr val="0F5494"/>
                </a:buClr>
                <a:buSzPct val="73000"/>
                <a:buFont typeface="Wingdings" panose="05000000000000000000" pitchFamily="2" charset="2"/>
                <a:buChar char="§"/>
                <a:defRPr/>
              </a:pPr>
              <a:r>
                <a:rPr lang="en-GB" sz="1400" dirty="0"/>
                <a:t>The assessment of debt vulnerabilities is informed by the low-income countries debt sustainability framework </a:t>
              </a:r>
              <a:r>
                <a:rPr lang="en-GB" sz="1400" b="0" dirty="0"/>
                <a:t>(LIC-DSF)</a:t>
              </a:r>
              <a:r>
                <a:rPr lang="en-GB" sz="1400" dirty="0"/>
                <a:t>.</a:t>
              </a:r>
            </a:p>
            <a:p>
              <a:pPr marL="173038" lvl="1" indent="-173038">
                <a:spcBef>
                  <a:spcPts val="1800"/>
                </a:spcBef>
                <a:spcAft>
                  <a:spcPts val="1200"/>
                </a:spcAft>
                <a:buClr>
                  <a:srgbClr val="0F5494"/>
                </a:buClr>
                <a:buSzPct val="73000"/>
                <a:buFont typeface="Wingdings" panose="05000000000000000000" pitchFamily="2" charset="2"/>
                <a:buChar char="§"/>
                <a:defRPr/>
              </a:pPr>
              <a:r>
                <a:rPr lang="en-GB" sz="1400" dirty="0"/>
                <a:t>An external risk of debt distress rating of "moderate", "high", or "in debt distress" would signal the presence of significant external public debt vulnerabilities.</a:t>
              </a:r>
            </a:p>
          </p:txBody>
        </p:sp>
        <p:sp>
          <p:nvSpPr>
            <p:cNvPr id="10" name="Rectangle 3">
              <a:extLst>
                <a:ext uri="{FF2B5EF4-FFF2-40B4-BE49-F238E27FC236}">
                  <a16:creationId xmlns:a16="http://schemas.microsoft.com/office/drawing/2014/main" id="{255663A4-7D13-4719-9161-4596B040B08E}"/>
                </a:ext>
              </a:extLst>
            </p:cNvPr>
            <p:cNvSpPr txBox="1">
              <a:spLocks noChangeArrowheads="1"/>
            </p:cNvSpPr>
            <p:nvPr/>
          </p:nvSpPr>
          <p:spPr bwMode="auto">
            <a:xfrm>
              <a:off x="239670" y="2428700"/>
              <a:ext cx="4029872" cy="1000300"/>
            </a:xfrm>
            <a:prstGeom prst="rect">
              <a:avLst/>
            </a:prstGeom>
            <a:solidFill>
              <a:srgbClr val="0F5494"/>
            </a:solidFill>
            <a:ln w="9525">
              <a:solidFill>
                <a:srgbClr val="0F5494"/>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spcBef>
                  <a:spcPts val="600"/>
                </a:spcBef>
                <a:spcAft>
                  <a:spcPts val="0"/>
                </a:spcAft>
                <a:buClr>
                  <a:srgbClr val="0F5494"/>
                </a:buClr>
                <a:buSzPct val="73000"/>
                <a:buNone/>
                <a:defRPr/>
              </a:pPr>
              <a:r>
                <a:rPr lang="en-GB" sz="1800">
                  <a:solidFill>
                    <a:schemeClr val="bg1"/>
                  </a:solidFill>
                </a:rPr>
                <a:t>For countries that normally rely on official concessional financing</a:t>
              </a:r>
              <a:endParaRPr lang="en-GB" sz="1400">
                <a:solidFill>
                  <a:schemeClr val="bg1"/>
                </a:solidFill>
              </a:endParaRPr>
            </a:p>
          </p:txBody>
        </p:sp>
      </p:grpSp>
      <p:grpSp>
        <p:nvGrpSpPr>
          <p:cNvPr id="4" name="Groupe 3">
            <a:extLst>
              <a:ext uri="{FF2B5EF4-FFF2-40B4-BE49-F238E27FC236}">
                <a16:creationId xmlns:a16="http://schemas.microsoft.com/office/drawing/2014/main" id="{1931734B-21BC-41D4-A8A4-8BF5CF289C62}"/>
              </a:ext>
            </a:extLst>
          </p:cNvPr>
          <p:cNvGrpSpPr/>
          <p:nvPr/>
        </p:nvGrpSpPr>
        <p:grpSpPr>
          <a:xfrm>
            <a:off x="4889376" y="1889457"/>
            <a:ext cx="4029872" cy="4581128"/>
            <a:chOff x="4788024" y="2276872"/>
            <a:chExt cx="4029872" cy="4581128"/>
          </a:xfrm>
        </p:grpSpPr>
        <p:sp>
          <p:nvSpPr>
            <p:cNvPr id="13" name="Rectangle 3">
              <a:extLst>
                <a:ext uri="{FF2B5EF4-FFF2-40B4-BE49-F238E27FC236}">
                  <a16:creationId xmlns:a16="http://schemas.microsoft.com/office/drawing/2014/main" id="{9326A3D7-565E-4D06-9FFD-5F8F67A0E02E}"/>
                </a:ext>
              </a:extLst>
            </p:cNvPr>
            <p:cNvSpPr txBox="1">
              <a:spLocks noChangeArrowheads="1"/>
            </p:cNvSpPr>
            <p:nvPr/>
          </p:nvSpPr>
          <p:spPr bwMode="auto">
            <a:xfrm>
              <a:off x="4788024" y="3277172"/>
              <a:ext cx="4029872" cy="3580828"/>
            </a:xfrm>
            <a:prstGeom prst="rect">
              <a:avLst/>
            </a:prstGeom>
            <a:solidFill>
              <a:schemeClr val="bg1"/>
            </a:solidFill>
            <a:ln w="9525">
              <a:solidFill>
                <a:srgbClr val="0F5494"/>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173038" lvl="1" indent="-173038">
                <a:spcBef>
                  <a:spcPts val="600"/>
                </a:spcBef>
                <a:spcAft>
                  <a:spcPts val="600"/>
                </a:spcAft>
                <a:buClr>
                  <a:srgbClr val="0F5494"/>
                </a:buClr>
                <a:buSzPct val="73000"/>
                <a:buFont typeface="Wingdings" panose="05000000000000000000" pitchFamily="2" charset="2"/>
                <a:buChar char="§"/>
                <a:tabLst>
                  <a:tab pos="355600" algn="l"/>
                </a:tabLst>
                <a:defRPr/>
              </a:pPr>
              <a:r>
                <a:rPr lang="en-GB" sz="1400" dirty="0"/>
                <a:t>Judgments on debt vulnerabilities are informed by a set of tools provided within the DSF for market access countries</a:t>
              </a:r>
              <a:r>
                <a:rPr lang="en-GB" sz="1400" b="0" dirty="0"/>
                <a:t> (MAC-DSA)</a:t>
              </a:r>
              <a:r>
                <a:rPr lang="en-GB" sz="1400" dirty="0"/>
                <a:t>.</a:t>
              </a:r>
            </a:p>
            <a:p>
              <a:pPr marL="173038" lvl="1" indent="-173038">
                <a:spcBef>
                  <a:spcPts val="600"/>
                </a:spcBef>
                <a:spcAft>
                  <a:spcPts val="600"/>
                </a:spcAft>
                <a:buClr>
                  <a:srgbClr val="0F5494"/>
                </a:buClr>
                <a:buSzPct val="73000"/>
                <a:buFont typeface="Wingdings" panose="05000000000000000000" pitchFamily="2" charset="2"/>
                <a:buChar char="§"/>
                <a:tabLst>
                  <a:tab pos="355600" algn="l"/>
                </a:tabLst>
                <a:defRPr/>
              </a:pPr>
              <a:r>
                <a:rPr lang="en-GB" sz="1400" dirty="0"/>
                <a:t>A heat map summarizes the risks to debt sustainability in the MAC-DSA. For example, heat map indicators flashing "red", </a:t>
              </a:r>
              <a:r>
                <a:rPr lang="en-GB" sz="1400" b="0" dirty="0"/>
                <a:t>i.e. exceeding their benchmarks under the baseline would signal significant debt vulnerabilities</a:t>
              </a:r>
              <a:r>
                <a:rPr lang="en-GB" sz="1400" dirty="0"/>
                <a:t>. In such circumstances, debt targets would take the form of limits on total public debt or targeted debt limits, taking into account country-specific circumstances.</a:t>
              </a:r>
            </a:p>
          </p:txBody>
        </p:sp>
        <p:sp>
          <p:nvSpPr>
            <p:cNvPr id="14" name="Rectangle 3">
              <a:extLst>
                <a:ext uri="{FF2B5EF4-FFF2-40B4-BE49-F238E27FC236}">
                  <a16:creationId xmlns:a16="http://schemas.microsoft.com/office/drawing/2014/main" id="{37871E28-1247-4D2C-B59A-C5E7E734545D}"/>
                </a:ext>
              </a:extLst>
            </p:cNvPr>
            <p:cNvSpPr txBox="1">
              <a:spLocks noChangeArrowheads="1"/>
            </p:cNvSpPr>
            <p:nvPr/>
          </p:nvSpPr>
          <p:spPr bwMode="auto">
            <a:xfrm>
              <a:off x="4788024" y="2276872"/>
              <a:ext cx="4029872" cy="1000300"/>
            </a:xfrm>
            <a:prstGeom prst="rect">
              <a:avLst/>
            </a:prstGeom>
            <a:solidFill>
              <a:srgbClr val="0F5494"/>
            </a:solidFill>
            <a:ln w="9525">
              <a:solidFill>
                <a:srgbClr val="0F5494"/>
              </a:solid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1" indent="0" algn="ctr">
                <a:spcBef>
                  <a:spcPts val="600"/>
                </a:spcBef>
                <a:spcAft>
                  <a:spcPts val="0"/>
                </a:spcAft>
                <a:buClr>
                  <a:srgbClr val="0F5494"/>
                </a:buClr>
                <a:buSzPct val="73000"/>
                <a:buNone/>
                <a:defRPr/>
              </a:pPr>
              <a:r>
                <a:rPr lang="en-GB" sz="1800">
                  <a:solidFill>
                    <a:schemeClr val="bg1"/>
                  </a:solidFill>
                </a:rPr>
                <a:t>For countries that do not normally rely on concessional external financing</a:t>
              </a:r>
            </a:p>
          </p:txBody>
        </p:sp>
      </p:grpSp>
    </p:spTree>
    <p:extLst>
      <p:ext uri="{BB962C8B-B14F-4D97-AF65-F5344CB8AC3E}">
        <p14:creationId xmlns:p14="http://schemas.microsoft.com/office/powerpoint/2010/main" val="3488042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64</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224752" y="2348880"/>
            <a:ext cx="8694496"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2" indent="-342900">
              <a:spcBef>
                <a:spcPts val="600"/>
              </a:spcBef>
              <a:spcAft>
                <a:spcPts val="0"/>
              </a:spcAft>
              <a:buClr>
                <a:srgbClr val="0F5494"/>
              </a:buClr>
              <a:buSzPct val="73000"/>
              <a:buFont typeface="Wingdings" panose="05000000000000000000" pitchFamily="2" charset="2"/>
              <a:buChar char="q"/>
              <a:defRPr/>
            </a:pPr>
            <a:r>
              <a:rPr lang="en-GB" sz="2000" b="1" dirty="0"/>
              <a:t>The 2014 reform of the policy </a:t>
            </a:r>
            <a:r>
              <a:rPr lang="en-GB" sz="2000" dirty="0"/>
              <a:t>(Policy on Public Debt Limits in Fund-Supported Programs)</a:t>
            </a:r>
            <a:r>
              <a:rPr lang="en-GB" sz="2000" b="1" dirty="0"/>
              <a:t>—which became effective on June 30, 2015— is based on a set of robust principles guiding the use of public debt conditionality in Fund-supported arrangements. </a:t>
            </a:r>
          </a:p>
        </p:txBody>
      </p:sp>
      <p:sp>
        <p:nvSpPr>
          <p:cNvPr id="7" name="Rectangle 3">
            <a:extLst>
              <a:ext uri="{FF2B5EF4-FFF2-40B4-BE49-F238E27FC236}">
                <a16:creationId xmlns:a16="http://schemas.microsoft.com/office/drawing/2014/main" id="{C695F1D3-C8E0-4312-AC9B-0E6DE140B147}"/>
              </a:ext>
            </a:extLst>
          </p:cNvPr>
          <p:cNvSpPr txBox="1">
            <a:spLocks noChangeArrowheads="1"/>
          </p:cNvSpPr>
          <p:nvPr/>
        </p:nvSpPr>
        <p:spPr bwMode="auto">
          <a:xfrm>
            <a:off x="224752" y="4293096"/>
            <a:ext cx="8694496" cy="15841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342900" lvl="2" indent="-342900">
              <a:spcBef>
                <a:spcPts val="600"/>
              </a:spcBef>
              <a:spcAft>
                <a:spcPts val="1200"/>
              </a:spcAft>
              <a:buClr>
                <a:srgbClr val="0F5494"/>
              </a:buClr>
              <a:buSzPct val="73000"/>
              <a:buFont typeface="Wingdings" panose="05000000000000000000" pitchFamily="2" charset="2"/>
              <a:buChar char="q"/>
              <a:defRPr/>
            </a:pPr>
            <a:r>
              <a:rPr lang="en-GB" sz="2000" b="1" dirty="0"/>
              <a:t>Key changes with respect to the 2009 policy include:</a:t>
            </a:r>
            <a:endParaRPr lang="en-GB" sz="1800" dirty="0"/>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dirty="0"/>
              <a:t>The broadening of the policy to encompass all public debt rather than only external public debt </a:t>
            </a:r>
            <a:r>
              <a:rPr lang="en-GB" sz="1600" b="0" dirty="0"/>
              <a:t>(especially in countries having a market access)</a:t>
            </a:r>
            <a:r>
              <a:rPr lang="en-GB" sz="1600" dirty="0"/>
              <a:t>.</a:t>
            </a:r>
          </a:p>
          <a:p>
            <a:pPr marL="536575" lvl="1" indent="-177800">
              <a:spcBef>
                <a:spcPts val="600"/>
              </a:spcBef>
              <a:spcAft>
                <a:spcPts val="1200"/>
              </a:spcAft>
              <a:buClr>
                <a:srgbClr val="0F5494"/>
              </a:buClr>
              <a:buSzPct val="73000"/>
              <a:buFont typeface="Wingdings" panose="05000000000000000000" pitchFamily="2" charset="2"/>
              <a:buChar char="§"/>
              <a:defRPr/>
            </a:pPr>
            <a:r>
              <a:rPr lang="en-GB" sz="1600" dirty="0"/>
              <a:t>An integrated treatment of concessional and non-concessional external debt </a:t>
            </a:r>
            <a:r>
              <a:rPr lang="en-GB" sz="1600" b="0" dirty="0"/>
              <a:t>(initially, discussions were essentially on NCB)</a:t>
            </a:r>
            <a:r>
              <a:rPr lang="en-GB" sz="1600" dirty="0"/>
              <a:t>.</a:t>
            </a:r>
          </a:p>
          <a:p>
            <a:pPr marL="536575" lvl="1" indent="-177800">
              <a:spcBef>
                <a:spcPts val="600"/>
              </a:spcBef>
              <a:spcAft>
                <a:spcPts val="1200"/>
              </a:spcAft>
              <a:buClr>
                <a:srgbClr val="0F5494"/>
              </a:buClr>
              <a:buSzPct val="73000"/>
              <a:buFont typeface="Wingdings" panose="05000000000000000000" pitchFamily="2" charset="2"/>
              <a:buChar char="§"/>
              <a:defRPr/>
            </a:pPr>
            <a:endParaRPr lang="en-GB" sz="1400" dirty="0">
              <a:sym typeface="Wingdings 2" panose="05020102010507070707" pitchFamily="18" charset="2"/>
            </a:endParaRP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268760"/>
            <a:ext cx="8694496" cy="60344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a:t>New IMF Debt limit policy (DLP 2015): Overview</a:t>
            </a:r>
            <a:r>
              <a:rPr lang="en-GB" b="1" i="0" cap="all">
                <a:sym typeface="Wingdings" panose="05000000000000000000" pitchFamily="2" charset="2"/>
              </a:rPr>
              <a:t> </a:t>
            </a:r>
            <a:endParaRPr lang="en-GB" altLang="fr-FR" b="1" i="0" cap="all"/>
          </a:p>
          <a:p>
            <a:pPr marL="0" indent="0">
              <a:spcBef>
                <a:spcPts val="0"/>
              </a:spcBef>
              <a:buNone/>
              <a:defRPr/>
            </a:pPr>
            <a:r>
              <a:rPr lang="en-GB" b="1" i="0" cap="all">
                <a:sym typeface="Wingdings" panose="05000000000000000000" pitchFamily="2" charset="2"/>
              </a:rPr>
              <a:t> </a:t>
            </a:r>
            <a:endParaRPr lang="en-GB" b="1" i="0" cap="all"/>
          </a:p>
        </p:txBody>
      </p:sp>
    </p:spTree>
    <p:extLst>
      <p:ext uri="{BB962C8B-B14F-4D97-AF65-F5344CB8AC3E}">
        <p14:creationId xmlns:p14="http://schemas.microsoft.com/office/powerpoint/2010/main" val="61551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65</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5292080" y="2348880"/>
            <a:ext cx="3627168" cy="1800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2" indent="0">
              <a:spcBef>
                <a:spcPts val="600"/>
              </a:spcBef>
              <a:spcAft>
                <a:spcPts val="1200"/>
              </a:spcAft>
              <a:buClr>
                <a:srgbClr val="0F5494"/>
              </a:buClr>
              <a:buSzPct val="73000"/>
              <a:defRPr/>
            </a:pPr>
            <a:r>
              <a:rPr lang="en-GB" sz="2000" b="1" dirty="0">
                <a:sym typeface="Wingdings" panose="05000000000000000000" pitchFamily="2" charset="2"/>
              </a:rPr>
              <a:t>Three criteria: </a:t>
            </a:r>
          </a:p>
          <a:p>
            <a:pPr marL="177800" lvl="1" indent="-177800">
              <a:spcBef>
                <a:spcPts val="600"/>
              </a:spcBef>
              <a:spcAft>
                <a:spcPts val="1200"/>
              </a:spcAft>
              <a:buClr>
                <a:srgbClr val="0F5494"/>
              </a:buClr>
              <a:buSzPct val="73000"/>
              <a:buFont typeface="Wingdings" panose="05000000000000000000" pitchFamily="2" charset="2"/>
              <a:buChar char="§"/>
              <a:defRPr/>
            </a:pPr>
            <a:r>
              <a:rPr lang="en-GB" sz="1600" dirty="0"/>
              <a:t>Risk of external debt distress (</a:t>
            </a:r>
            <a:r>
              <a:rPr lang="en-GB" sz="1600" cap="all" dirty="0">
                <a:solidFill>
                  <a:srgbClr val="2D9E48"/>
                </a:solidFill>
              </a:rPr>
              <a:t>Low</a:t>
            </a:r>
            <a:r>
              <a:rPr lang="en-GB" sz="1600" cap="all" dirty="0"/>
              <a:t>, </a:t>
            </a:r>
            <a:r>
              <a:rPr lang="en-GB" sz="1600" cap="all" dirty="0">
                <a:solidFill>
                  <a:srgbClr val="FFC000"/>
                </a:solidFill>
              </a:rPr>
              <a:t>Moderate</a:t>
            </a:r>
            <a:r>
              <a:rPr lang="en-GB" sz="1600" cap="all" dirty="0"/>
              <a:t>, </a:t>
            </a:r>
            <a:r>
              <a:rPr lang="en-GB" sz="1600" cap="all" dirty="0">
                <a:solidFill>
                  <a:srgbClr val="FF0000"/>
                </a:solidFill>
              </a:rPr>
              <a:t>High</a:t>
            </a:r>
            <a:r>
              <a:rPr lang="en-GB" sz="1600" dirty="0"/>
              <a:t>)</a:t>
            </a:r>
          </a:p>
          <a:p>
            <a:pPr marL="177800" lvl="1" indent="-177800">
              <a:spcBef>
                <a:spcPts val="600"/>
              </a:spcBef>
              <a:spcAft>
                <a:spcPts val="1200"/>
              </a:spcAft>
              <a:buClr>
                <a:srgbClr val="0F5494"/>
              </a:buClr>
              <a:buSzPct val="73000"/>
              <a:buFont typeface="Wingdings" panose="05000000000000000000" pitchFamily="2" charset="2"/>
              <a:buChar char="§"/>
              <a:defRPr/>
            </a:pPr>
            <a:r>
              <a:rPr lang="en-GB" sz="1600" dirty="0"/>
              <a:t>Quality of debt monitoring (</a:t>
            </a:r>
            <a:r>
              <a:rPr lang="en-GB" sz="1600" cap="all" dirty="0">
                <a:solidFill>
                  <a:srgbClr val="FF0000"/>
                </a:solidFill>
              </a:rPr>
              <a:t>weak</a:t>
            </a:r>
            <a:r>
              <a:rPr lang="en-GB" sz="1600" cap="all" dirty="0"/>
              <a:t>, </a:t>
            </a:r>
            <a:r>
              <a:rPr lang="en-GB" sz="1600" cap="all" dirty="0">
                <a:solidFill>
                  <a:srgbClr val="2D9E48"/>
                </a:solidFill>
              </a:rPr>
              <a:t>sufficient</a:t>
            </a:r>
            <a:r>
              <a:rPr lang="en-GB" sz="1600" dirty="0"/>
              <a:t>)</a:t>
            </a:r>
          </a:p>
          <a:p>
            <a:pPr marL="177800" lvl="1" indent="-177800">
              <a:spcBef>
                <a:spcPts val="600"/>
              </a:spcBef>
              <a:spcAft>
                <a:spcPts val="1200"/>
              </a:spcAft>
              <a:buClr>
                <a:srgbClr val="0F5494"/>
              </a:buClr>
              <a:buSzPct val="73000"/>
              <a:buFont typeface="Wingdings" panose="05000000000000000000" pitchFamily="2" charset="2"/>
              <a:buChar char="§"/>
              <a:defRPr/>
            </a:pPr>
            <a:r>
              <a:rPr lang="en-GB" sz="1600" dirty="0"/>
              <a:t>Financial integration (</a:t>
            </a:r>
            <a:r>
              <a:rPr lang="en-GB" sz="1600" cap="all" dirty="0">
                <a:solidFill>
                  <a:srgbClr val="2D9E48"/>
                </a:solidFill>
              </a:rPr>
              <a:t>limited</a:t>
            </a:r>
            <a:r>
              <a:rPr lang="en-GB" sz="1600" cap="all" dirty="0"/>
              <a:t>, </a:t>
            </a:r>
            <a:r>
              <a:rPr lang="en-GB" sz="1600" cap="all" dirty="0">
                <a:solidFill>
                  <a:srgbClr val="FF0000"/>
                </a:solidFill>
              </a:rPr>
              <a:t>significant</a:t>
            </a:r>
            <a:r>
              <a:rPr lang="en-GB" sz="1600" dirty="0"/>
              <a:t>)</a:t>
            </a: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dirty="0"/>
              <a:t>Debt limit policy: </a:t>
            </a:r>
            <a:br>
              <a:rPr lang="en-GB" altLang="fr-FR" b="1" i="0" cap="all" dirty="0"/>
            </a:br>
            <a:r>
              <a:rPr lang="en-GB" altLang="fr-FR" b="1" i="0" cap="all" dirty="0"/>
              <a:t>ceilings on public external borrowing </a:t>
            </a:r>
            <a:endParaRPr lang="en-GB" b="1" i="0" cap="all" dirty="0"/>
          </a:p>
        </p:txBody>
      </p:sp>
      <p:pic>
        <p:nvPicPr>
          <p:cNvPr id="8" name="Picture 2">
            <a:extLst>
              <a:ext uri="{FF2B5EF4-FFF2-40B4-BE49-F238E27FC236}">
                <a16:creationId xmlns:a16="http://schemas.microsoft.com/office/drawing/2014/main" id="{F9C491C7-618A-46EB-8552-188FB61AB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52" y="2122226"/>
            <a:ext cx="4878387"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2578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66</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5292080" y="2348880"/>
            <a:ext cx="3627168" cy="381642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2" indent="0" algn="ctr">
              <a:spcBef>
                <a:spcPts val="600"/>
              </a:spcBef>
              <a:spcAft>
                <a:spcPts val="1200"/>
              </a:spcAft>
              <a:buClr>
                <a:srgbClr val="0F5494"/>
              </a:buClr>
              <a:buSzPct val="73000"/>
              <a:buFontTx/>
              <a:buNone/>
              <a:defRPr/>
            </a:pPr>
            <a:r>
              <a:rPr lang="en-GB" sz="2000" b="1" cap="all" dirty="0"/>
              <a:t>For countries in low risk of external debt distress </a:t>
            </a:r>
          </a:p>
          <a:p>
            <a:pPr marL="177800" lvl="1" indent="-177800">
              <a:spcBef>
                <a:spcPts val="600"/>
              </a:spcBef>
              <a:spcAft>
                <a:spcPts val="1200"/>
              </a:spcAft>
              <a:buClr>
                <a:srgbClr val="0F5494"/>
              </a:buClr>
              <a:buSzPct val="73000"/>
              <a:buFont typeface="Wingdings" panose="05000000000000000000" pitchFamily="2" charset="2"/>
              <a:buChar char="§"/>
              <a:defRPr/>
            </a:pPr>
            <a:r>
              <a:rPr lang="en-GB" sz="1600" dirty="0">
                <a:sym typeface="Wingdings" panose="05000000000000000000" pitchFamily="2" charset="2"/>
              </a:rPr>
              <a:t>Normally : </a:t>
            </a:r>
            <a:r>
              <a:rPr lang="en-GB" sz="1600" cap="all" dirty="0"/>
              <a:t>No limit </a:t>
            </a:r>
            <a:r>
              <a:rPr lang="en-GB" sz="1600" dirty="0"/>
              <a:t>on external debt required</a:t>
            </a:r>
          </a:p>
          <a:p>
            <a:pPr marL="177800" lvl="1" indent="-177800">
              <a:spcBef>
                <a:spcPts val="600"/>
              </a:spcBef>
              <a:spcAft>
                <a:spcPts val="1200"/>
              </a:spcAft>
              <a:buClr>
                <a:srgbClr val="0F5494"/>
              </a:buClr>
              <a:buSzPct val="73000"/>
              <a:buFont typeface="Wingdings" panose="05000000000000000000" pitchFamily="2" charset="2"/>
              <a:buChar char="§"/>
              <a:defRPr/>
            </a:pPr>
            <a:r>
              <a:rPr lang="en-GB" sz="1600" dirty="0"/>
              <a:t>But : if </a:t>
            </a:r>
            <a:r>
              <a:rPr lang="en-GB" sz="1600" cap="all" dirty="0"/>
              <a:t>overall</a:t>
            </a:r>
            <a:r>
              <a:rPr lang="en-GB" sz="1600" dirty="0"/>
              <a:t> risk of debt distress shows significant risks related to domestic public debt </a:t>
            </a:r>
            <a:r>
              <a:rPr lang="en-GB" sz="1600" dirty="0">
                <a:sym typeface="Wingdings" panose="05000000000000000000" pitchFamily="2" charset="2"/>
              </a:rPr>
              <a:t> ceiling on domestic borrowing </a:t>
            </a:r>
            <a:endParaRPr lang="en-GB" sz="1600" dirty="0"/>
          </a:p>
          <a:p>
            <a:pPr marL="177800" lvl="1" indent="-177800">
              <a:spcBef>
                <a:spcPts val="600"/>
              </a:spcBef>
              <a:spcAft>
                <a:spcPts val="1200"/>
              </a:spcAft>
              <a:buClr>
                <a:srgbClr val="0F5494"/>
              </a:buClr>
              <a:buSzPct val="73000"/>
              <a:buFont typeface="Wingdings" panose="05000000000000000000" pitchFamily="2" charset="2"/>
              <a:buChar char="§"/>
              <a:defRPr/>
            </a:pPr>
            <a:endParaRPr lang="en-GB" sz="1600" dirty="0"/>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dirty="0"/>
              <a:t>Debt limit policy:</a:t>
            </a:r>
          </a:p>
          <a:p>
            <a:pPr marL="0" indent="0">
              <a:spcBef>
                <a:spcPts val="0"/>
              </a:spcBef>
              <a:buNone/>
              <a:defRPr/>
            </a:pPr>
            <a:r>
              <a:rPr lang="en-GB" altLang="fr-FR" b="1" i="0" cap="all" dirty="0"/>
              <a:t>ceilings on public external borrowing </a:t>
            </a:r>
            <a:endParaRPr lang="en-GB" b="1" i="0" cap="all" dirty="0"/>
          </a:p>
        </p:txBody>
      </p:sp>
      <p:pic>
        <p:nvPicPr>
          <p:cNvPr id="8" name="Picture 2">
            <a:extLst>
              <a:ext uri="{FF2B5EF4-FFF2-40B4-BE49-F238E27FC236}">
                <a16:creationId xmlns:a16="http://schemas.microsoft.com/office/drawing/2014/main" id="{F9C491C7-618A-46EB-8552-188FB61AB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52" y="2122226"/>
            <a:ext cx="4878387"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549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67</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5292080" y="2060848"/>
            <a:ext cx="3627168" cy="45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2" indent="0" algn="ctr">
              <a:spcBef>
                <a:spcPts val="600"/>
              </a:spcBef>
              <a:spcAft>
                <a:spcPts val="1200"/>
              </a:spcAft>
              <a:buClr>
                <a:srgbClr val="0F5494"/>
              </a:buClr>
              <a:buSzPct val="73000"/>
              <a:defRPr/>
            </a:pPr>
            <a:r>
              <a:rPr lang="en-GB" altLang="fr-FR" sz="2000" b="1" cap="all" dirty="0"/>
              <a:t>For countries at moderate risk of external debt </a:t>
            </a: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sym typeface="Wingdings" panose="05000000000000000000" pitchFamily="2" charset="2"/>
              </a:rPr>
              <a:t>D</a:t>
            </a:r>
            <a:r>
              <a:rPr lang="en-GB" altLang="fr-FR" sz="1600" dirty="0"/>
              <a:t>ebt conditionality would typically take the form of a limit on the present value of new external debt</a:t>
            </a:r>
            <a:r>
              <a:rPr lang="en-GB" altLang="fr-FR" sz="1600" b="0" dirty="0"/>
              <a:t> (NCB and CB)</a:t>
            </a:r>
            <a:r>
              <a:rPr lang="en-GB" altLang="fr-FR" sz="1600" dirty="0"/>
              <a:t>.</a:t>
            </a:r>
            <a:endParaRPr lang="en-GB" altLang="fr-FR" sz="1600" dirty="0">
              <a:sym typeface="Wingdings" panose="05000000000000000000" pitchFamily="2" charset="2"/>
            </a:endParaRP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t>In addition: if overall risk of debt distress shows significant risks related to domestic public debt.  </a:t>
            </a: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sym typeface="Wingdings" panose="05000000000000000000" pitchFamily="2" charset="2"/>
              </a:rPr>
              <a:t>Ceiling on domestic borrowing. </a:t>
            </a:r>
            <a:endParaRPr lang="en-GB" altLang="fr-FR" sz="1600" dirty="0"/>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dirty="0"/>
              <a:t>Debt limit policy:</a:t>
            </a:r>
          </a:p>
          <a:p>
            <a:pPr marL="0" indent="0">
              <a:spcBef>
                <a:spcPts val="0"/>
              </a:spcBef>
              <a:buNone/>
              <a:defRPr/>
            </a:pPr>
            <a:r>
              <a:rPr lang="en-GB" altLang="fr-FR" b="1" i="0" cap="all" dirty="0"/>
              <a:t>ceilings on public external borrowing </a:t>
            </a:r>
            <a:endParaRPr lang="en-GB" b="1" i="0" cap="all" dirty="0"/>
          </a:p>
        </p:txBody>
      </p:sp>
      <p:pic>
        <p:nvPicPr>
          <p:cNvPr id="8" name="Picture 2">
            <a:extLst>
              <a:ext uri="{FF2B5EF4-FFF2-40B4-BE49-F238E27FC236}">
                <a16:creationId xmlns:a16="http://schemas.microsoft.com/office/drawing/2014/main" id="{F9C491C7-618A-46EB-8552-188FB61AB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52" y="2122226"/>
            <a:ext cx="4878387"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22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68</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E132D077-DEB3-4364-BEBF-4B833B40AD31}"/>
              </a:ext>
            </a:extLst>
          </p:cNvPr>
          <p:cNvSpPr txBox="1">
            <a:spLocks noChangeArrowheads="1"/>
          </p:cNvSpPr>
          <p:nvPr/>
        </p:nvSpPr>
        <p:spPr bwMode="auto">
          <a:xfrm>
            <a:off x="5292080" y="2304256"/>
            <a:ext cx="3627168" cy="45091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lvl="2" indent="0" algn="ctr">
              <a:spcBef>
                <a:spcPts val="600"/>
              </a:spcBef>
              <a:spcAft>
                <a:spcPts val="1200"/>
              </a:spcAft>
              <a:buClr>
                <a:srgbClr val="0F5494"/>
              </a:buClr>
              <a:buSzPct val="73000"/>
              <a:defRPr/>
            </a:pPr>
            <a:r>
              <a:rPr lang="en-GB" altLang="fr-FR" sz="2000" b="1" cap="all" dirty="0"/>
              <a:t>For countries at high risk of external debt </a:t>
            </a: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t>Debt conditionality would mostly be set on the nominal levels of external debt.</a:t>
            </a: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t>In addition: if overall risk of debt distress shows significant risks related to domestic public debt. </a:t>
            </a:r>
          </a:p>
          <a:p>
            <a:pPr marL="177800" lvl="1" indent="-177800">
              <a:spcBef>
                <a:spcPts val="600"/>
              </a:spcBef>
              <a:spcAft>
                <a:spcPts val="1200"/>
              </a:spcAft>
              <a:buClr>
                <a:srgbClr val="0F5494"/>
              </a:buClr>
              <a:buSzPct val="73000"/>
              <a:buFont typeface="Wingdings" panose="05000000000000000000" pitchFamily="2" charset="2"/>
              <a:buChar char="§"/>
              <a:defRPr/>
            </a:pPr>
            <a:r>
              <a:rPr lang="en-GB" altLang="fr-FR" sz="1600" dirty="0">
                <a:sym typeface="Wingdings" panose="05000000000000000000" pitchFamily="2" charset="2"/>
              </a:rPr>
              <a:t>Ceiling on domestic borrowing. </a:t>
            </a:r>
            <a:endParaRPr lang="en-GB" altLang="fr-FR" sz="1600" dirty="0"/>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GB" altLang="fr-FR" b="1" i="0" cap="all" dirty="0"/>
              <a:t>Debt limit policy:</a:t>
            </a:r>
          </a:p>
          <a:p>
            <a:pPr marL="0" indent="0">
              <a:spcBef>
                <a:spcPts val="0"/>
              </a:spcBef>
              <a:buNone/>
              <a:defRPr/>
            </a:pPr>
            <a:r>
              <a:rPr lang="en-GB" altLang="fr-FR" b="1" i="0" cap="all" dirty="0"/>
              <a:t>ceilings on public external borrowing </a:t>
            </a:r>
            <a:endParaRPr lang="en-GB" b="1" i="0" cap="all" dirty="0"/>
          </a:p>
        </p:txBody>
      </p:sp>
      <p:pic>
        <p:nvPicPr>
          <p:cNvPr id="8" name="Picture 2">
            <a:extLst>
              <a:ext uri="{FF2B5EF4-FFF2-40B4-BE49-F238E27FC236}">
                <a16:creationId xmlns:a16="http://schemas.microsoft.com/office/drawing/2014/main" id="{F9C491C7-618A-46EB-8552-188FB61AB9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752" y="2122226"/>
            <a:ext cx="4878387" cy="4460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2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69</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1600" b="1" i="0" cap="all" dirty="0"/>
              <a:t>List of IDA-only and </a:t>
            </a:r>
          </a:p>
          <a:p>
            <a:pPr marL="0" indent="0">
              <a:spcBef>
                <a:spcPts val="0"/>
              </a:spcBef>
              <a:buNone/>
              <a:defRPr/>
            </a:pPr>
            <a:r>
              <a:rPr lang="en-US" altLang="fr-FR" sz="1600" b="1" i="0" cap="all" dirty="0"/>
              <a:t>PRGT-eligible Countries Subject to IMF/World Bank Group Debt Limits Conditionality </a:t>
            </a:r>
            <a:r>
              <a:rPr lang="en-US" altLang="fr-FR" sz="1600" i="0" cap="all" dirty="0"/>
              <a:t>(August 2018)</a:t>
            </a:r>
            <a:endParaRPr lang="en-GB" sz="1600" i="0" cap="all" dirty="0"/>
          </a:p>
        </p:txBody>
      </p:sp>
      <p:pic>
        <p:nvPicPr>
          <p:cNvPr id="7" name="Espace réservé du contenu 3">
            <a:extLst>
              <a:ext uri="{FF2B5EF4-FFF2-40B4-BE49-F238E27FC236}">
                <a16:creationId xmlns:a16="http://schemas.microsoft.com/office/drawing/2014/main" id="{9A2CD550-170F-494D-88B4-713FC2AB2ED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159794" y="2001143"/>
            <a:ext cx="4824412" cy="4568825"/>
          </a:xfrm>
          <a:ln>
            <a:solidFill>
              <a:srgbClr val="0F5494"/>
            </a:solidFill>
          </a:ln>
          <a:effectLst>
            <a:outerShdw dist="38100" dir="2700000" algn="tl" rotWithShape="0">
              <a:prstClr val="black">
                <a:alpha val="40000"/>
              </a:prstClr>
            </a:outerShdw>
          </a:effectLst>
        </p:spPr>
      </p:pic>
    </p:spTree>
    <p:extLst>
      <p:ext uri="{BB962C8B-B14F-4D97-AF65-F5344CB8AC3E}">
        <p14:creationId xmlns:p14="http://schemas.microsoft.com/office/powerpoint/2010/main" val="3560919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222806"/>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800" b="1" i="0" cap="all" dirty="0">
                <a:sym typeface="Wingdings" panose="05000000000000000000" pitchFamily="2" charset="2"/>
              </a:rPr>
              <a:t>Solvency risk</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a:t>
            </a:fld>
            <a:endParaRPr lang="en-GB" sz="1050" dirty="0">
              <a:solidFill>
                <a:schemeClr val="bg1"/>
              </a:solidFill>
              <a:latin typeface="+mn-lt"/>
            </a:endParaRPr>
          </a:p>
        </p:txBody>
      </p:sp>
      <p:sp>
        <p:nvSpPr>
          <p:cNvPr id="9" name="Rectangle 3">
            <a:extLst>
              <a:ext uri="{FF2B5EF4-FFF2-40B4-BE49-F238E27FC236}">
                <a16:creationId xmlns:a16="http://schemas.microsoft.com/office/drawing/2014/main" id="{C8B93B59-CCF0-4139-980F-6D63490500B3}"/>
              </a:ext>
            </a:extLst>
          </p:cNvPr>
          <p:cNvSpPr txBox="1">
            <a:spLocks noChangeArrowheads="1"/>
          </p:cNvSpPr>
          <p:nvPr/>
        </p:nvSpPr>
        <p:spPr bwMode="auto">
          <a:xfrm>
            <a:off x="224752" y="3310851"/>
            <a:ext cx="8694496" cy="213437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b="1" i="0" dirty="0"/>
              <a:t>Factors of liquidity risks</a:t>
            </a:r>
          </a:p>
          <a:p>
            <a:pPr marL="536575" lvl="1" indent="-177800">
              <a:spcAft>
                <a:spcPts val="600"/>
              </a:spcAft>
              <a:buClr>
                <a:srgbClr val="0F5494"/>
              </a:buClr>
              <a:buSzPct val="73000"/>
              <a:buFont typeface="Wingdings" panose="05000000000000000000" pitchFamily="2" charset="2"/>
              <a:buChar char="§"/>
              <a:defRPr/>
            </a:pPr>
            <a:r>
              <a:rPr lang="en-GB" sz="1600" dirty="0"/>
              <a:t>Markets perception. </a:t>
            </a:r>
          </a:p>
          <a:p>
            <a:pPr marL="536575" lvl="1" indent="-177800">
              <a:spcAft>
                <a:spcPts val="600"/>
              </a:spcAft>
              <a:buClr>
                <a:srgbClr val="0F5494"/>
              </a:buClr>
              <a:buSzPct val="73000"/>
              <a:buFont typeface="Wingdings" panose="05000000000000000000" pitchFamily="2" charset="2"/>
              <a:buChar char="§"/>
              <a:defRPr/>
            </a:pPr>
            <a:r>
              <a:rPr lang="en-GB" sz="1600" dirty="0"/>
              <a:t>Maturities of debt portfolio. </a:t>
            </a:r>
          </a:p>
          <a:p>
            <a:pPr marL="536575" lvl="1" indent="-177800">
              <a:spcAft>
                <a:spcPts val="600"/>
              </a:spcAft>
              <a:buClr>
                <a:srgbClr val="0F5494"/>
              </a:buClr>
              <a:buSzPct val="73000"/>
              <a:buFont typeface="Wingdings" panose="05000000000000000000" pitchFamily="2" charset="2"/>
              <a:buChar char="§"/>
              <a:defRPr/>
            </a:pPr>
            <a:r>
              <a:rPr lang="en-GB" sz="1600" dirty="0"/>
              <a:t>Composition of debt </a:t>
            </a:r>
            <a:r>
              <a:rPr lang="en-GB" sz="1600" b="0" dirty="0"/>
              <a:t>(external versus domestic)</a:t>
            </a:r>
            <a:r>
              <a:rPr lang="en-GB" sz="1600" dirty="0"/>
              <a:t>. </a:t>
            </a:r>
          </a:p>
          <a:p>
            <a:pPr marL="536575" lvl="1" indent="-177800">
              <a:spcAft>
                <a:spcPts val="600"/>
              </a:spcAft>
              <a:buClr>
                <a:srgbClr val="0F5494"/>
              </a:buClr>
              <a:buSzPct val="73000"/>
              <a:buFont typeface="Wingdings" panose="05000000000000000000" pitchFamily="2" charset="2"/>
              <a:buChar char="§"/>
              <a:defRPr/>
            </a:pPr>
            <a:r>
              <a:rPr lang="en-GB" sz="1600" dirty="0"/>
              <a:t>What are the loan terms </a:t>
            </a:r>
            <a:r>
              <a:rPr lang="en-GB" sz="1600" b="0" dirty="0"/>
              <a:t>(NPV of debt, concessional part, grant element)</a:t>
            </a:r>
            <a:r>
              <a:rPr lang="en-GB" sz="1600" dirty="0"/>
              <a:t>?</a:t>
            </a:r>
          </a:p>
          <a:p>
            <a:pPr marL="536575" lvl="1" indent="-177800">
              <a:spcBef>
                <a:spcPts val="0"/>
              </a:spcBef>
              <a:spcAft>
                <a:spcPts val="600"/>
              </a:spcAft>
              <a:buClr>
                <a:srgbClr val="0F5494"/>
              </a:buClr>
              <a:buSzPct val="73000"/>
              <a:buFont typeface="Wingdings" panose="05000000000000000000" pitchFamily="2" charset="2"/>
              <a:buChar char="§"/>
              <a:defRPr/>
            </a:pPr>
            <a:endParaRPr lang="en-GB" sz="1600" dirty="0"/>
          </a:p>
        </p:txBody>
      </p:sp>
      <p:sp>
        <p:nvSpPr>
          <p:cNvPr id="6" name="Rectangle 3">
            <a:extLst>
              <a:ext uri="{FF2B5EF4-FFF2-40B4-BE49-F238E27FC236}">
                <a16:creationId xmlns:a16="http://schemas.microsoft.com/office/drawing/2014/main" id="{4C606879-70CF-4250-A007-CA217B2D6B91}"/>
              </a:ext>
            </a:extLst>
          </p:cNvPr>
          <p:cNvSpPr txBox="1">
            <a:spLocks noChangeArrowheads="1"/>
          </p:cNvSpPr>
          <p:nvPr/>
        </p:nvSpPr>
        <p:spPr bwMode="auto">
          <a:xfrm>
            <a:off x="224752" y="2132856"/>
            <a:ext cx="8694496" cy="4908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b="1" i="0" dirty="0"/>
              <a:t>Liquid assets available to meet the maturing liabilities. </a:t>
            </a:r>
          </a:p>
          <a:p>
            <a:pPr>
              <a:spcBef>
                <a:spcPts val="600"/>
              </a:spcBef>
              <a:spcAft>
                <a:spcPts val="600"/>
              </a:spcAft>
              <a:buClr>
                <a:srgbClr val="0F5494"/>
              </a:buClr>
              <a:buSzPct val="73000"/>
              <a:buFont typeface="Wingdings" panose="05000000000000000000" pitchFamily="2" charset="2"/>
              <a:buChar char="q"/>
              <a:defRPr/>
            </a:pPr>
            <a:endParaRPr lang="en-GB" sz="1600" dirty="0"/>
          </a:p>
        </p:txBody>
      </p:sp>
    </p:spTree>
    <p:extLst>
      <p:ext uri="{BB962C8B-B14F-4D97-AF65-F5344CB8AC3E}">
        <p14:creationId xmlns:p14="http://schemas.microsoft.com/office/powerpoint/2010/main" val="213386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70</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1600" b="1" i="0" cap="all" dirty="0"/>
              <a:t>List of IDA-only and </a:t>
            </a:r>
          </a:p>
          <a:p>
            <a:pPr marL="0" indent="0">
              <a:spcBef>
                <a:spcPts val="0"/>
              </a:spcBef>
              <a:buNone/>
              <a:defRPr/>
            </a:pPr>
            <a:r>
              <a:rPr lang="en-US" altLang="fr-FR" sz="1600" b="1" i="0" cap="all" dirty="0"/>
              <a:t>PRGT-eligible Countries Subject to IMF/World Bank Group Debt Limits Conditionality </a:t>
            </a:r>
            <a:r>
              <a:rPr lang="en-US" altLang="fr-FR" sz="1600" i="0" cap="all" dirty="0"/>
              <a:t>(August 2018)</a:t>
            </a:r>
            <a:endParaRPr lang="en-GB" sz="1600" i="0" cap="all" dirty="0"/>
          </a:p>
        </p:txBody>
      </p:sp>
      <p:pic>
        <p:nvPicPr>
          <p:cNvPr id="8" name="Espace réservé du contenu 5">
            <a:extLst>
              <a:ext uri="{FF2B5EF4-FFF2-40B4-BE49-F238E27FC236}">
                <a16:creationId xmlns:a16="http://schemas.microsoft.com/office/drawing/2014/main" id="{41B5EC92-EF83-4B79-94CE-0FC636DCEDC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50235"/>
          <a:stretch>
            <a:fillRect/>
          </a:stretch>
        </p:blipFill>
        <p:spPr>
          <a:xfrm>
            <a:off x="1043608" y="2000572"/>
            <a:ext cx="7056784" cy="4586650"/>
          </a:xfrm>
          <a:ln>
            <a:solidFill>
              <a:srgbClr val="0F5494"/>
            </a:solidFill>
          </a:ln>
          <a:effectLst>
            <a:outerShdw dist="38100" dir="2700000" algn="tl" rotWithShape="0">
              <a:prstClr val="black">
                <a:alpha val="40000"/>
              </a:prstClr>
            </a:outerShdw>
          </a:effectLst>
        </p:spPr>
      </p:pic>
    </p:spTree>
    <p:extLst>
      <p:ext uri="{BB962C8B-B14F-4D97-AF65-F5344CB8AC3E}">
        <p14:creationId xmlns:p14="http://schemas.microsoft.com/office/powerpoint/2010/main" val="231809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71</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1600" b="1" i="0" cap="all" dirty="0"/>
              <a:t>List of IDA-only and </a:t>
            </a:r>
          </a:p>
          <a:p>
            <a:pPr marL="0" indent="0">
              <a:spcBef>
                <a:spcPts val="0"/>
              </a:spcBef>
              <a:buNone/>
              <a:defRPr/>
            </a:pPr>
            <a:r>
              <a:rPr lang="en-US" altLang="fr-FR" sz="1600" b="1" i="0" cap="all" dirty="0"/>
              <a:t>PRGT-eligible Countries Subject to IMF/World Bank Group Debt Limits Conditionality </a:t>
            </a:r>
            <a:r>
              <a:rPr lang="en-US" altLang="fr-FR" sz="1600" i="0" cap="all" dirty="0"/>
              <a:t>(August 2018)</a:t>
            </a:r>
            <a:endParaRPr lang="en-GB" sz="1600" i="0" cap="all" dirty="0"/>
          </a:p>
        </p:txBody>
      </p:sp>
      <p:pic>
        <p:nvPicPr>
          <p:cNvPr id="9" name="Image 2">
            <a:extLst>
              <a:ext uri="{FF2B5EF4-FFF2-40B4-BE49-F238E27FC236}">
                <a16:creationId xmlns:a16="http://schemas.microsoft.com/office/drawing/2014/main" id="{20108CF5-F47D-455D-93BE-4BD466FEB96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034"/>
          <a:stretch/>
        </p:blipFill>
        <p:spPr bwMode="auto">
          <a:xfrm>
            <a:off x="1062029" y="1994294"/>
            <a:ext cx="7019941" cy="4569397"/>
          </a:xfrm>
          <a:prstGeom prst="rect">
            <a:avLst/>
          </a:prstGeom>
          <a:noFill/>
          <a:ln w="9525">
            <a:solidFill>
              <a:srgbClr val="0F5494"/>
            </a:solidFill>
            <a:miter lim="800000"/>
            <a:headEnd/>
            <a:tailEnd/>
          </a:ln>
          <a:effectLst>
            <a:outerShdw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08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dirty="0">
              <a:ln>
                <a:noFill/>
              </a:ln>
              <a:solidFill>
                <a:srgbClr val="2D9E48"/>
              </a:solidFill>
              <a:effectLst/>
              <a:latin typeface="+mn-lt"/>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72</a:t>
            </a:fld>
            <a:endParaRPr lang="en-GB" sz="1050" dirty="0">
              <a:solidFill>
                <a:schemeClr val="bg1"/>
              </a:solidFill>
              <a:latin typeface="+mn-lt"/>
            </a:endParaRPr>
          </a:p>
        </p:txBody>
      </p:sp>
      <p:sp>
        <p:nvSpPr>
          <p:cNvPr id="10" name="Rectangle 3">
            <a:extLst>
              <a:ext uri="{FF2B5EF4-FFF2-40B4-BE49-F238E27FC236}">
                <a16:creationId xmlns:a16="http://schemas.microsoft.com/office/drawing/2014/main" id="{73FA3D5F-143B-41D7-BAAB-21E940138F45}"/>
              </a:ext>
            </a:extLst>
          </p:cNvPr>
          <p:cNvSpPr txBox="1">
            <a:spLocks noChangeArrowheads="1"/>
          </p:cNvSpPr>
          <p:nvPr/>
        </p:nvSpPr>
        <p:spPr bwMode="auto">
          <a:xfrm>
            <a:off x="224752" y="1124744"/>
            <a:ext cx="8694496" cy="936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spcBef>
                <a:spcPts val="0"/>
              </a:spcBef>
              <a:buNone/>
              <a:defRPr/>
            </a:pPr>
            <a:r>
              <a:rPr lang="en-US" altLang="fr-FR" sz="1600" b="1" i="0" cap="all" dirty="0"/>
              <a:t>List of IDA-only and </a:t>
            </a:r>
          </a:p>
          <a:p>
            <a:pPr marL="0" indent="0">
              <a:spcBef>
                <a:spcPts val="0"/>
              </a:spcBef>
              <a:buNone/>
              <a:defRPr/>
            </a:pPr>
            <a:r>
              <a:rPr lang="en-US" altLang="fr-FR" sz="1600" b="1" i="0" cap="all" dirty="0"/>
              <a:t>PRGT-eligible Countries Subject to IMF/World Bank Group Debt Limits Conditionality </a:t>
            </a:r>
            <a:r>
              <a:rPr lang="en-US" altLang="fr-FR" sz="1600" i="0" cap="all" dirty="0"/>
              <a:t>(August 2018)</a:t>
            </a:r>
            <a:endParaRPr lang="en-GB" sz="1600" i="0" cap="all" dirty="0"/>
          </a:p>
        </p:txBody>
      </p:sp>
      <p:pic>
        <p:nvPicPr>
          <p:cNvPr id="6" name="Espace réservé du contenu 6">
            <a:extLst>
              <a:ext uri="{FF2B5EF4-FFF2-40B4-BE49-F238E27FC236}">
                <a16:creationId xmlns:a16="http://schemas.microsoft.com/office/drawing/2014/main" id="{A436ACA7-73B6-49F6-BB6E-837C1CD337B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27013" y="2044534"/>
            <a:ext cx="8689975" cy="4408802"/>
          </a:xfrm>
          <a:ln>
            <a:solidFill>
              <a:srgbClr val="0F5494"/>
            </a:solidFill>
          </a:ln>
          <a:effectLst>
            <a:outerShdw dist="38100" dir="2700000" algn="tl" rotWithShape="0">
              <a:prstClr val="black">
                <a:alpha val="40000"/>
              </a:prstClr>
            </a:outerShdw>
          </a:effectLst>
        </p:spPr>
      </p:pic>
    </p:spTree>
    <p:extLst>
      <p:ext uri="{BB962C8B-B14F-4D97-AF65-F5344CB8AC3E}">
        <p14:creationId xmlns:p14="http://schemas.microsoft.com/office/powerpoint/2010/main" val="1270630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33D59D5-FDBC-4BB9-A7AE-938E12A70C4A}"/>
              </a:ext>
            </a:extLst>
          </p:cNvPr>
          <p:cNvSpPr>
            <a:spLocks noGrp="1" noChangeArrowheads="1"/>
          </p:cNvSpPr>
          <p:nvPr>
            <p:ph type="subTitle" idx="1"/>
          </p:nvPr>
        </p:nvSpPr>
        <p:spPr>
          <a:xfrm>
            <a:off x="305594" y="2636912"/>
            <a:ext cx="8532812" cy="230505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lgn="ctr">
              <a:defRPr/>
            </a:pPr>
            <a:r>
              <a:rPr lang="en-GB" sz="3600" dirty="0"/>
              <a:t>Thank you</a:t>
            </a:r>
          </a:p>
          <a:p>
            <a:pPr algn="ctr">
              <a:defRPr/>
            </a:pPr>
            <a:r>
              <a:rPr lang="en-GB" sz="3600" dirty="0"/>
              <a:t>for your attention</a:t>
            </a:r>
          </a:p>
          <a:p>
            <a:pPr algn="ctr" eaLnBrk="1" hangingPunct="1">
              <a:defRPr/>
            </a:pPr>
            <a:endParaRPr lang="en-GB" sz="3600" dirty="0"/>
          </a:p>
        </p:txBody>
      </p:sp>
    </p:spTree>
    <p:extLst>
      <p:ext uri="{BB962C8B-B14F-4D97-AF65-F5344CB8AC3E}">
        <p14:creationId xmlns:p14="http://schemas.microsoft.com/office/powerpoint/2010/main" val="147144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fr-BE"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438830"/>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US" sz="2800" b="1" i="0" cap="all" dirty="0">
                <a:sym typeface="Wingdings" panose="05000000000000000000" pitchFamily="2" charset="2"/>
              </a:rPr>
              <a:t>Economic policy approach</a:t>
            </a: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8</a:t>
            </a:fld>
            <a:endParaRPr lang="en-GB" sz="1050" dirty="0">
              <a:solidFill>
                <a:schemeClr val="bg1"/>
              </a:solidFill>
              <a:latin typeface="+mn-lt"/>
            </a:endParaRPr>
          </a:p>
        </p:txBody>
      </p:sp>
      <p:sp>
        <p:nvSpPr>
          <p:cNvPr id="6" name="Rectangle 3">
            <a:extLst>
              <a:ext uri="{FF2B5EF4-FFF2-40B4-BE49-F238E27FC236}">
                <a16:creationId xmlns:a16="http://schemas.microsoft.com/office/drawing/2014/main" id="{4C606879-70CF-4250-A007-CA217B2D6B91}"/>
              </a:ext>
            </a:extLst>
          </p:cNvPr>
          <p:cNvSpPr txBox="1">
            <a:spLocks noChangeArrowheads="1"/>
          </p:cNvSpPr>
          <p:nvPr/>
        </p:nvSpPr>
        <p:spPr bwMode="auto">
          <a:xfrm>
            <a:off x="224752" y="2360612"/>
            <a:ext cx="8694496" cy="272457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1200"/>
              </a:spcBef>
              <a:spcAft>
                <a:spcPts val="1200"/>
              </a:spcAft>
              <a:buClr>
                <a:srgbClr val="0F5494"/>
              </a:buClr>
              <a:buSzPct val="73000"/>
              <a:buFont typeface="Wingdings" panose="05000000000000000000" pitchFamily="2" charset="2"/>
              <a:buChar char="q"/>
              <a:defRPr/>
            </a:pPr>
            <a:r>
              <a:rPr lang="en-GB" sz="2800" b="1" i="0" dirty="0"/>
              <a:t>Debt is sustainable if: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dirty="0"/>
              <a:t>The country has a capacity to pay in the future without strong policy adjustment </a:t>
            </a:r>
            <a:r>
              <a:rPr lang="en-GB" b="0" dirty="0"/>
              <a:t>(spending retrenchment, fiscal consolidation)</a:t>
            </a:r>
            <a:r>
              <a:rPr lang="en-GB" dirty="0"/>
              <a:t>. </a:t>
            </a:r>
          </a:p>
          <a:p>
            <a:pPr marL="536575" lvl="1" indent="-177800">
              <a:spcBef>
                <a:spcPts val="1200"/>
              </a:spcBef>
              <a:spcAft>
                <a:spcPts val="1200"/>
              </a:spcAft>
              <a:buClr>
                <a:srgbClr val="0F5494"/>
              </a:buClr>
              <a:buSzPct val="73000"/>
              <a:buFont typeface="Wingdings" panose="05000000000000000000" pitchFamily="2" charset="2"/>
              <a:buChar char="§"/>
              <a:defRPr/>
            </a:pPr>
            <a:r>
              <a:rPr lang="en-GB" dirty="0"/>
              <a:t>The country does not need to default, or renegotiate the loan terms </a:t>
            </a:r>
            <a:r>
              <a:rPr lang="en-GB" b="0" dirty="0"/>
              <a:t>(no debt restructuration needed)</a:t>
            </a:r>
            <a:r>
              <a:rPr lang="en-GB" dirty="0"/>
              <a:t>. </a:t>
            </a:r>
            <a:endParaRPr lang="en-GB" sz="1600" dirty="0"/>
          </a:p>
        </p:txBody>
      </p:sp>
    </p:spTree>
    <p:extLst>
      <p:ext uri="{BB962C8B-B14F-4D97-AF65-F5344CB8AC3E}">
        <p14:creationId xmlns:p14="http://schemas.microsoft.com/office/powerpoint/2010/main" val="308728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03E0D6-69B1-420E-B2B6-D647BE51E51F}"/>
              </a:ext>
            </a:extLst>
          </p:cNvPr>
          <p:cNvSpPr/>
          <p:nvPr/>
        </p:nvSpPr>
        <p:spPr bwMode="auto">
          <a:xfrm>
            <a:off x="0" y="4857428"/>
            <a:ext cx="9144000" cy="2000572"/>
          </a:xfrm>
          <a:prstGeom prst="rect">
            <a:avLst/>
          </a:prstGeom>
          <a:gradFill flip="none" rotWithShape="1">
            <a:gsLst>
              <a:gs pos="0">
                <a:srgbClr val="284492">
                  <a:alpha val="55000"/>
                </a:srgb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GB" sz="1200" b="0" i="0" u="none" strike="noStrike" cap="none" normalizeH="0" baseline="0">
              <a:ln>
                <a:noFill/>
              </a:ln>
              <a:solidFill>
                <a:srgbClr val="2D9E48"/>
              </a:solidFill>
              <a:effectLst/>
              <a:latin typeface="+mn-lt"/>
            </a:endParaRPr>
          </a:p>
        </p:txBody>
      </p:sp>
      <p:sp>
        <p:nvSpPr>
          <p:cNvPr id="8" name="Rectangle 3">
            <a:extLst>
              <a:ext uri="{FF2B5EF4-FFF2-40B4-BE49-F238E27FC236}">
                <a16:creationId xmlns:a16="http://schemas.microsoft.com/office/drawing/2014/main" id="{51467D5D-AA67-4739-8709-FDB0DC9AA892}"/>
              </a:ext>
            </a:extLst>
          </p:cNvPr>
          <p:cNvSpPr txBox="1">
            <a:spLocks noChangeArrowheads="1"/>
          </p:cNvSpPr>
          <p:nvPr/>
        </p:nvSpPr>
        <p:spPr bwMode="auto">
          <a:xfrm>
            <a:off x="224752" y="1510838"/>
            <a:ext cx="8694496" cy="62201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marL="0" indent="0">
              <a:buNone/>
            </a:pPr>
            <a:r>
              <a:rPr lang="en-GB" altLang="fr-FR" sz="2800" b="1" i="0" cap="all">
                <a:sym typeface="Wingdings" panose="05000000000000000000" pitchFamily="2" charset="2"/>
              </a:rPr>
              <a:t>Intertemporal solvency </a:t>
            </a:r>
            <a:endParaRPr lang="en-GB" sz="2800" b="1" i="0" cap="all">
              <a:sym typeface="Wingdings" panose="05000000000000000000" pitchFamily="2" charset="2"/>
            </a:endParaRPr>
          </a:p>
        </p:txBody>
      </p:sp>
      <p:sp>
        <p:nvSpPr>
          <p:cNvPr id="12" name="Espace réservé du numéro de diapositive 9">
            <a:extLst>
              <a:ext uri="{FF2B5EF4-FFF2-40B4-BE49-F238E27FC236}">
                <a16:creationId xmlns:a16="http://schemas.microsoft.com/office/drawing/2014/main" id="{DA0CFD1C-1453-4FF3-AC7C-C31D8A43B81B}"/>
              </a:ext>
            </a:extLst>
          </p:cNvPr>
          <p:cNvSpPr>
            <a:spLocks noGrp="1"/>
          </p:cNvSpPr>
          <p:nvPr>
            <p:ph type="sldNum" sz="quarter" idx="12"/>
          </p:nvPr>
        </p:nvSpPr>
        <p:spPr>
          <a:xfrm>
            <a:off x="4254624" y="6669360"/>
            <a:ext cx="634752" cy="288032"/>
          </a:xfrm>
        </p:spPr>
        <p:txBody>
          <a:bodyPr tIns="0"/>
          <a:lstStyle/>
          <a:p>
            <a:pPr algn="ctr"/>
            <a:fld id="{37B83C0C-BC65-4367-9B8A-060D4801009D}" type="slidenum">
              <a:rPr lang="en-GB" sz="1050" smtClean="0">
                <a:solidFill>
                  <a:schemeClr val="bg1"/>
                </a:solidFill>
                <a:latin typeface="+mn-lt"/>
              </a:rPr>
              <a:pPr algn="ctr"/>
              <a:t>9</a:t>
            </a:fld>
            <a:endParaRPr lang="en-GB" sz="1050">
              <a:solidFill>
                <a:schemeClr val="bg1"/>
              </a:solidFill>
              <a:latin typeface="+mn-lt"/>
            </a:endParaRPr>
          </a:p>
        </p:txBody>
      </p:sp>
      <p:sp>
        <p:nvSpPr>
          <p:cNvPr id="6" name="Rectangle 3">
            <a:extLst>
              <a:ext uri="{FF2B5EF4-FFF2-40B4-BE49-F238E27FC236}">
                <a16:creationId xmlns:a16="http://schemas.microsoft.com/office/drawing/2014/main" id="{4C606879-70CF-4250-A007-CA217B2D6B91}"/>
              </a:ext>
            </a:extLst>
          </p:cNvPr>
          <p:cNvSpPr txBox="1">
            <a:spLocks noChangeArrowheads="1"/>
          </p:cNvSpPr>
          <p:nvPr/>
        </p:nvSpPr>
        <p:spPr bwMode="auto">
          <a:xfrm>
            <a:off x="224752" y="3944788"/>
            <a:ext cx="8694496" cy="20765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fontAlgn="base">
              <a:spcBef>
                <a:spcPct val="20000"/>
              </a:spcBef>
              <a:spcAft>
                <a:spcPct val="0"/>
              </a:spcAft>
              <a:buClr>
                <a:srgbClr val="009FBA"/>
              </a:buClr>
              <a:buChar char="•"/>
              <a:defRPr sz="2000" b="1">
                <a:solidFill>
                  <a:srgbClr val="0F5494"/>
                </a:solidFill>
                <a:latin typeface="+mn-lt"/>
              </a:defRPr>
            </a:lvl2pPr>
            <a:lvl3pPr marL="1143000" indent="-228600" algn="l" rtl="0" fontAlgn="base">
              <a:spcBef>
                <a:spcPct val="20000"/>
              </a:spcBef>
              <a:spcAft>
                <a:spcPct val="0"/>
              </a:spcAft>
              <a:defRPr sz="1400">
                <a:solidFill>
                  <a:srgbClr val="0F5494"/>
                </a:solidFill>
                <a:latin typeface="+mn-lt"/>
              </a:defRPr>
            </a:lvl3pPr>
            <a:lvl4pPr marL="1600200" indent="-228600" algn="l" rtl="0" fontAlgn="base">
              <a:spcBef>
                <a:spcPct val="20000"/>
              </a:spcBef>
              <a:spcAft>
                <a:spcPct val="0"/>
              </a:spcAft>
              <a:buChar char="–"/>
              <a:defRPr sz="2000">
                <a:solidFill>
                  <a:schemeClr val="tx1"/>
                </a:solidFill>
                <a:latin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defRPr>
            </a:lvl5pPr>
            <a:lvl6pPr marL="2514600" indent="-228600" algn="l" rtl="0" fontAlgn="base">
              <a:spcBef>
                <a:spcPct val="20000"/>
              </a:spcBef>
              <a:spcAft>
                <a:spcPct val="0"/>
              </a:spcAft>
              <a:buChar char="»"/>
              <a:defRPr sz="2000">
                <a:solidFill>
                  <a:schemeClr val="tx1"/>
                </a:solidFill>
                <a:latin typeface="Arial" pitchFamily="34" charset="0"/>
              </a:defRPr>
            </a:lvl6pPr>
            <a:lvl7pPr marL="2971800" indent="-228600" algn="l" rtl="0" fontAlgn="base">
              <a:spcBef>
                <a:spcPct val="20000"/>
              </a:spcBef>
              <a:spcAft>
                <a:spcPct val="0"/>
              </a:spcAft>
              <a:buChar char="»"/>
              <a:defRPr sz="2000">
                <a:solidFill>
                  <a:schemeClr val="tx1"/>
                </a:solidFill>
                <a:latin typeface="Arial" pitchFamily="34" charset="0"/>
              </a:defRPr>
            </a:lvl7pPr>
            <a:lvl8pPr marL="3429000" indent="-228600" algn="l" rtl="0" fontAlgn="base">
              <a:spcBef>
                <a:spcPct val="20000"/>
              </a:spcBef>
              <a:spcAft>
                <a:spcPct val="0"/>
              </a:spcAft>
              <a:buChar char="»"/>
              <a:defRPr sz="2000">
                <a:solidFill>
                  <a:schemeClr val="tx1"/>
                </a:solidFill>
                <a:latin typeface="Arial" pitchFamily="34" charset="0"/>
              </a:defRPr>
            </a:lvl8pPr>
            <a:lvl9pPr marL="3886200" indent="-228600" algn="l" rtl="0" fontAlgn="base">
              <a:spcBef>
                <a:spcPct val="20000"/>
              </a:spcBef>
              <a:spcAft>
                <a:spcPct val="0"/>
              </a:spcAft>
              <a:buChar char="»"/>
              <a:defRPr sz="2000">
                <a:solidFill>
                  <a:schemeClr val="tx1"/>
                </a:solidFill>
                <a:latin typeface="Arial" pitchFamily="34" charset="0"/>
              </a:defRPr>
            </a:lvl9pPr>
          </a:lstStyle>
          <a:p>
            <a:pPr>
              <a:spcBef>
                <a:spcPts val="600"/>
              </a:spcBef>
              <a:spcAft>
                <a:spcPts val="600"/>
              </a:spcAft>
              <a:buClr>
                <a:srgbClr val="0F5494"/>
              </a:buClr>
              <a:buSzPct val="73000"/>
              <a:buFont typeface="Wingdings" panose="05000000000000000000" pitchFamily="2" charset="2"/>
              <a:buChar char="q"/>
              <a:defRPr/>
            </a:pPr>
            <a:r>
              <a:rPr lang="en-GB" altLang="fr-FR" sz="1800" b="1" i="0" dirty="0"/>
              <a:t>Primary Expenditure = Total Expenditure – Interest Expenditure. </a:t>
            </a:r>
          </a:p>
          <a:p>
            <a:pPr>
              <a:spcBef>
                <a:spcPts val="600"/>
              </a:spcBef>
              <a:spcAft>
                <a:spcPts val="600"/>
              </a:spcAft>
              <a:buClr>
                <a:srgbClr val="0F5494"/>
              </a:buClr>
              <a:buSzPct val="73000"/>
              <a:buFont typeface="Wingdings" panose="05000000000000000000" pitchFamily="2" charset="2"/>
              <a:buChar char="q"/>
              <a:defRPr/>
            </a:pPr>
            <a:r>
              <a:rPr lang="en-GB" altLang="fr-FR" sz="1800" b="1" i="0" dirty="0"/>
              <a:t>Intertemporal solvency: a country can service its current debt with future surpluses. </a:t>
            </a:r>
          </a:p>
          <a:p>
            <a:pPr>
              <a:spcBef>
                <a:spcPts val="600"/>
              </a:spcBef>
              <a:spcAft>
                <a:spcPts val="600"/>
              </a:spcAft>
              <a:buClr>
                <a:srgbClr val="0F5494"/>
              </a:buClr>
              <a:buSzPct val="73000"/>
              <a:buFont typeface="Wingdings" panose="05000000000000000000" pitchFamily="2" charset="2"/>
              <a:buChar char="q"/>
              <a:defRPr/>
            </a:pPr>
            <a:r>
              <a:rPr lang="en-GB" altLang="fr-FR" sz="1800" b="1" i="0" dirty="0"/>
              <a:t>No Ponzi game: initial debt is not serviced by relying on new loans. </a:t>
            </a:r>
          </a:p>
        </p:txBody>
      </p:sp>
      <p:grpSp>
        <p:nvGrpSpPr>
          <p:cNvPr id="3" name="Groupe 2">
            <a:extLst>
              <a:ext uri="{FF2B5EF4-FFF2-40B4-BE49-F238E27FC236}">
                <a16:creationId xmlns:a16="http://schemas.microsoft.com/office/drawing/2014/main" id="{8AAF1BA3-A061-4DF2-8ED9-4BD471C2A8E6}"/>
              </a:ext>
            </a:extLst>
          </p:cNvPr>
          <p:cNvGrpSpPr/>
          <p:nvPr/>
        </p:nvGrpSpPr>
        <p:grpSpPr>
          <a:xfrm>
            <a:off x="323528" y="2396716"/>
            <a:ext cx="4918148" cy="900000"/>
            <a:chOff x="323528" y="2396716"/>
            <a:chExt cx="4918148" cy="900000"/>
          </a:xfrm>
        </p:grpSpPr>
        <p:sp>
          <p:nvSpPr>
            <p:cNvPr id="7" name="ZoneTexte 3">
              <a:extLst>
                <a:ext uri="{FF2B5EF4-FFF2-40B4-BE49-F238E27FC236}">
                  <a16:creationId xmlns:a16="http://schemas.microsoft.com/office/drawing/2014/main" id="{914BB852-3D54-49E6-8698-93CAAB090B94}"/>
                </a:ext>
              </a:extLst>
            </p:cNvPr>
            <p:cNvSpPr txBox="1">
              <a:spLocks noChangeArrowheads="1"/>
            </p:cNvSpPr>
            <p:nvPr/>
          </p:nvSpPr>
          <p:spPr bwMode="auto">
            <a:xfrm>
              <a:off x="323528" y="2396716"/>
              <a:ext cx="2016000" cy="900000"/>
            </a:xfrm>
            <a:prstGeom prst="rect">
              <a:avLst/>
            </a:prstGeom>
            <a:solidFill>
              <a:srgbClr val="0F5494"/>
            </a:solidFill>
            <a:ln>
              <a:noFill/>
            </a:ln>
          </p:spPr>
          <p:txBody>
            <a:bodyPr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1600" b="1" i="0" dirty="0">
                  <a:solidFill>
                    <a:schemeClr val="bg1"/>
                  </a:solidFill>
                </a:rPr>
                <a:t>Initial </a:t>
              </a:r>
            </a:p>
            <a:p>
              <a:pPr algn="ctr">
                <a:spcBef>
                  <a:spcPct val="0"/>
                </a:spcBef>
                <a:buClrTx/>
                <a:buFontTx/>
                <a:buNone/>
              </a:pPr>
              <a:r>
                <a:rPr lang="en-GB" altLang="fr-FR" sz="1600" b="1" i="0" dirty="0">
                  <a:solidFill>
                    <a:schemeClr val="bg1"/>
                  </a:solidFill>
                </a:rPr>
                <a:t>debt </a:t>
              </a:r>
            </a:p>
          </p:txBody>
        </p:sp>
        <p:sp>
          <p:nvSpPr>
            <p:cNvPr id="9" name="ZoneTexte 6">
              <a:extLst>
                <a:ext uri="{FF2B5EF4-FFF2-40B4-BE49-F238E27FC236}">
                  <a16:creationId xmlns:a16="http://schemas.microsoft.com/office/drawing/2014/main" id="{971C32EF-2FFF-4C72-95D0-947CFD56CEE3}"/>
                </a:ext>
              </a:extLst>
            </p:cNvPr>
            <p:cNvSpPr txBox="1">
              <a:spLocks noChangeArrowheads="1"/>
            </p:cNvSpPr>
            <p:nvPr/>
          </p:nvSpPr>
          <p:spPr bwMode="auto">
            <a:xfrm>
              <a:off x="2987824" y="2396716"/>
              <a:ext cx="2253852" cy="900000"/>
            </a:xfrm>
            <a:prstGeom prst="rect">
              <a:avLst/>
            </a:prstGeom>
            <a:solidFill>
              <a:srgbClr val="0F5494"/>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1600" b="1" i="0">
                  <a:solidFill>
                    <a:schemeClr val="bg1"/>
                  </a:solidFill>
                </a:rPr>
                <a:t>Discounted stream of primary expenditures</a:t>
              </a:r>
            </a:p>
          </p:txBody>
        </p:sp>
        <p:sp>
          <p:nvSpPr>
            <p:cNvPr id="11" name="ZoneTexte 6">
              <a:extLst>
                <a:ext uri="{FF2B5EF4-FFF2-40B4-BE49-F238E27FC236}">
                  <a16:creationId xmlns:a16="http://schemas.microsoft.com/office/drawing/2014/main" id="{C2696348-BA50-4A24-B05A-19F333826308}"/>
                </a:ext>
              </a:extLst>
            </p:cNvPr>
            <p:cNvSpPr txBox="1">
              <a:spLocks noChangeArrowheads="1"/>
            </p:cNvSpPr>
            <p:nvPr/>
          </p:nvSpPr>
          <p:spPr bwMode="auto">
            <a:xfrm>
              <a:off x="2168890" y="2523551"/>
              <a:ext cx="957708" cy="646331"/>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3600" b="1" i="0" dirty="0"/>
                <a:t>+</a:t>
              </a:r>
            </a:p>
          </p:txBody>
        </p:sp>
      </p:grpSp>
      <p:grpSp>
        <p:nvGrpSpPr>
          <p:cNvPr id="4" name="Groupe 3">
            <a:extLst>
              <a:ext uri="{FF2B5EF4-FFF2-40B4-BE49-F238E27FC236}">
                <a16:creationId xmlns:a16="http://schemas.microsoft.com/office/drawing/2014/main" id="{9706C5C1-BA83-437B-BA33-8ECA3466CDEB}"/>
              </a:ext>
            </a:extLst>
          </p:cNvPr>
          <p:cNvGrpSpPr/>
          <p:nvPr/>
        </p:nvGrpSpPr>
        <p:grpSpPr>
          <a:xfrm>
            <a:off x="5292080" y="2396716"/>
            <a:ext cx="3500834" cy="900000"/>
            <a:chOff x="5292080" y="2396716"/>
            <a:chExt cx="3500834" cy="900000"/>
          </a:xfrm>
        </p:grpSpPr>
        <p:sp>
          <p:nvSpPr>
            <p:cNvPr id="10" name="ZoneTexte 11">
              <a:extLst>
                <a:ext uri="{FF2B5EF4-FFF2-40B4-BE49-F238E27FC236}">
                  <a16:creationId xmlns:a16="http://schemas.microsoft.com/office/drawing/2014/main" id="{5E138FCB-17F1-42D0-97A7-816B689287C5}"/>
                </a:ext>
              </a:extLst>
            </p:cNvPr>
            <p:cNvSpPr txBox="1">
              <a:spLocks noChangeArrowheads="1"/>
            </p:cNvSpPr>
            <p:nvPr/>
          </p:nvSpPr>
          <p:spPr bwMode="auto">
            <a:xfrm>
              <a:off x="6300192" y="2396716"/>
              <a:ext cx="2492722" cy="900000"/>
            </a:xfrm>
            <a:prstGeom prst="rect">
              <a:avLst/>
            </a:prstGeom>
            <a:solidFill>
              <a:srgbClr val="0F5494"/>
            </a:solid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1600" b="1" i="0">
                  <a:solidFill>
                    <a:schemeClr val="bg1"/>
                  </a:solidFill>
                </a:rPr>
                <a:t>Discounted future stream of budget revenues</a:t>
              </a:r>
            </a:p>
          </p:txBody>
        </p:sp>
        <p:sp>
          <p:nvSpPr>
            <p:cNvPr id="13" name="ZoneTexte 6">
              <a:extLst>
                <a:ext uri="{FF2B5EF4-FFF2-40B4-BE49-F238E27FC236}">
                  <a16:creationId xmlns:a16="http://schemas.microsoft.com/office/drawing/2014/main" id="{783738D3-7A0B-4279-B14F-7F6C0D259F35}"/>
                </a:ext>
              </a:extLst>
            </p:cNvPr>
            <p:cNvSpPr txBox="1">
              <a:spLocks noChangeArrowheads="1"/>
            </p:cNvSpPr>
            <p:nvPr/>
          </p:nvSpPr>
          <p:spPr bwMode="auto">
            <a:xfrm>
              <a:off x="5292080" y="2523551"/>
              <a:ext cx="957708" cy="646331"/>
            </a:xfrm>
            <a:prstGeom prst="rect">
              <a:avLst/>
            </a:prstGeom>
            <a:noFill/>
            <a:ln>
              <a:noFill/>
            </a:ln>
          </p:spPr>
          <p:txBody>
            <a:bodyPr wrap="square" anchor="ctr">
              <a:spAutoFit/>
            </a:bodyPr>
            <a:lstStyle>
              <a:lvl1pPr>
                <a:spcBef>
                  <a:spcPct val="20000"/>
                </a:spcBef>
                <a:buClr>
                  <a:schemeClr val="bg1"/>
                </a:buClr>
                <a:buChar char="•"/>
                <a:defRPr sz="2400" i="1">
                  <a:solidFill>
                    <a:srgbClr val="0F5494"/>
                  </a:solidFill>
                  <a:latin typeface="Verdana" panose="020B0604030504040204" pitchFamily="34" charset="0"/>
                  <a:ea typeface="ＭＳ Ｐゴシック" panose="020B0600070205080204" pitchFamily="34" charset="-128"/>
                </a:defRPr>
              </a:lvl1pPr>
              <a:lvl2pPr marL="742950" indent="-285750">
                <a:spcBef>
                  <a:spcPct val="20000"/>
                </a:spcBef>
                <a:buClr>
                  <a:srgbClr val="009FBA"/>
                </a:buClr>
                <a:buChar char="•"/>
                <a:defRPr sz="2000" b="1">
                  <a:solidFill>
                    <a:srgbClr val="0F5494"/>
                  </a:solidFill>
                  <a:latin typeface="Verdana" panose="020B0604030504040204" pitchFamily="34" charset="0"/>
                  <a:ea typeface="ＭＳ Ｐゴシック" panose="020B0600070205080204" pitchFamily="34" charset="-128"/>
                </a:defRPr>
              </a:lvl2pPr>
              <a:lvl3pPr marL="1143000" indent="-228600">
                <a:spcBef>
                  <a:spcPct val="20000"/>
                </a:spcBef>
                <a:defRPr sz="1400">
                  <a:solidFill>
                    <a:srgbClr val="0F5494"/>
                  </a:solidFill>
                  <a:latin typeface="Verdana" panose="020B060403050404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ClrTx/>
                <a:buFontTx/>
                <a:buNone/>
              </a:pPr>
              <a:r>
                <a:rPr lang="en-GB" altLang="fr-FR" sz="3600" b="1" i="0" dirty="0"/>
                <a:t>=</a:t>
              </a:r>
            </a:p>
          </p:txBody>
        </p:sp>
      </p:grpSp>
    </p:spTree>
    <p:extLst>
      <p:ext uri="{BB962C8B-B14F-4D97-AF65-F5344CB8AC3E}">
        <p14:creationId xmlns:p14="http://schemas.microsoft.com/office/powerpoint/2010/main" val="1039606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 grpId="0"/>
    </p:bldLst>
  </p:timing>
</p:sld>
</file>

<file path=ppt/theme/theme1.xml><?xml version="1.0" encoding="utf-8"?>
<a:theme xmlns:a="http://schemas.openxmlformats.org/drawingml/2006/main" name="Slide_Master">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1200" b="0" i="0" u="none" strike="noStrike" cap="none" normalizeH="0" baseline="0" smtClean="0">
            <a:ln>
              <a:noFill/>
            </a:ln>
            <a:solidFill>
              <a:srgbClr val="0F5494"/>
            </a:solidFill>
            <a:effectLst/>
            <a:latin typeface="Verdana" pitchFamily="34"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14784</TotalTime>
  <Words>3653</Words>
  <Application>Microsoft Office PowerPoint</Application>
  <PresentationFormat>Affichage à l'écran (4:3)</PresentationFormat>
  <Paragraphs>619</Paragraphs>
  <Slides>73</Slides>
  <Notes>72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1</vt:i4>
      </vt:variant>
      <vt:variant>
        <vt:lpstr>Titres des diapositives</vt:lpstr>
      </vt:variant>
      <vt:variant>
        <vt:i4>73</vt:i4>
      </vt:variant>
    </vt:vector>
  </HeadingPairs>
  <TitlesOfParts>
    <vt:vector size="80" baseType="lpstr">
      <vt:lpstr>Arial</vt:lpstr>
      <vt:lpstr>Calibri</vt:lpstr>
      <vt:lpstr>Symbol</vt:lpstr>
      <vt:lpstr>Verdana</vt:lpstr>
      <vt:lpstr>Wingdings</vt:lpstr>
      <vt:lpstr>Slide_Master</vt:lpstr>
      <vt:lpstr>Equation</vt:lpstr>
      <vt:lpstr>Debt module</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Outline</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Outline</vt:lpstr>
      <vt:lpstr>LIC-DSA template structure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Outline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dc:title>
  <dc:creator>willem</dc:creator>
  <cp:lastModifiedBy>Dan Azria</cp:lastModifiedBy>
  <cp:revision>738</cp:revision>
  <cp:lastPrinted>2018-04-18T13:38:12Z</cp:lastPrinted>
  <dcterms:created xsi:type="dcterms:W3CDTF">2011-10-28T10:25:18Z</dcterms:created>
  <dcterms:modified xsi:type="dcterms:W3CDTF">2018-12-06T15:24:00Z</dcterms:modified>
</cp:coreProperties>
</file>