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256" r:id="rId2"/>
    <p:sldId id="257" r:id="rId3"/>
    <p:sldId id="273" r:id="rId4"/>
    <p:sldId id="306" r:id="rId5"/>
    <p:sldId id="307" r:id="rId6"/>
    <p:sldId id="312" r:id="rId7"/>
    <p:sldId id="280" r:id="rId8"/>
    <p:sldId id="310" r:id="rId9"/>
    <p:sldId id="287" r:id="rId10"/>
    <p:sldId id="311" r:id="rId11"/>
  </p:sldIdLst>
  <p:sldSz cx="9144000" cy="6858000" type="screen4x3"/>
  <p:notesSz cx="6797675" cy="9926638"/>
  <p:defaultTextStyle>
    <a:defPPr>
      <a:defRPr lang="en-GB"/>
    </a:defPPr>
    <a:lvl1pPr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5pPr>
    <a:lvl6pPr marL="2286000" algn="l" defTabSz="914400" rtl="0" eaLnBrk="1" latinLnBrk="0" hangingPunct="1">
      <a:defRPr sz="1200" kern="1200">
        <a:solidFill>
          <a:srgbClr val="0F5494"/>
        </a:solidFill>
        <a:latin typeface="Verdana" panose="020B0604030504040204" pitchFamily="34" charset="0"/>
        <a:ea typeface="+mn-ea"/>
        <a:cs typeface="+mn-cs"/>
      </a:defRPr>
    </a:lvl6pPr>
    <a:lvl7pPr marL="2743200" algn="l" defTabSz="914400" rtl="0" eaLnBrk="1" latinLnBrk="0" hangingPunct="1">
      <a:defRPr sz="1200" kern="1200">
        <a:solidFill>
          <a:srgbClr val="0F5494"/>
        </a:solidFill>
        <a:latin typeface="Verdana" panose="020B0604030504040204" pitchFamily="34" charset="0"/>
        <a:ea typeface="+mn-ea"/>
        <a:cs typeface="+mn-cs"/>
      </a:defRPr>
    </a:lvl7pPr>
    <a:lvl8pPr marL="3200400" algn="l" defTabSz="914400" rtl="0" eaLnBrk="1" latinLnBrk="0" hangingPunct="1">
      <a:defRPr sz="1200" kern="1200">
        <a:solidFill>
          <a:srgbClr val="0F5494"/>
        </a:solidFill>
        <a:latin typeface="Verdana" panose="020B0604030504040204" pitchFamily="34" charset="0"/>
        <a:ea typeface="+mn-ea"/>
        <a:cs typeface="+mn-cs"/>
      </a:defRPr>
    </a:lvl8pPr>
    <a:lvl9pPr marL="3657600" algn="l" defTabSz="914400" rtl="0" eaLnBrk="1" latinLnBrk="0" hangingPunct="1">
      <a:defRPr sz="1200" kern="1200">
        <a:solidFill>
          <a:srgbClr val="0F5494"/>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guide id="3" orient="horz" pos="3127">
          <p15:clr>
            <a:srgbClr val="A4A3A4"/>
          </p15:clr>
        </p15:guide>
        <p15:guide id="4"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665" autoAdjust="0"/>
    <p:restoredTop sz="80952" autoAdjust="0"/>
  </p:normalViewPr>
  <p:slideViewPr>
    <p:cSldViewPr>
      <p:cViewPr varScale="1">
        <p:scale>
          <a:sx n="66" d="100"/>
          <a:sy n="66" d="100"/>
        </p:scale>
        <p:origin x="342" y="60"/>
      </p:cViewPr>
      <p:guideLst>
        <p:guide orient="horz" pos="2160"/>
        <p:guide pos="2880"/>
      </p:guideLst>
    </p:cSldViewPr>
  </p:slideViewPr>
  <p:outlineViewPr>
    <p:cViewPr>
      <p:scale>
        <a:sx n="33" d="100"/>
        <a:sy n="33" d="100"/>
      </p:scale>
      <p:origin x="43" y="8712"/>
    </p:cViewPr>
  </p:outlineViewPr>
  <p:notesTextViewPr>
    <p:cViewPr>
      <p:scale>
        <a:sx n="3" d="2"/>
        <a:sy n="3" d="2"/>
      </p:scale>
      <p:origin x="0" y="0"/>
    </p:cViewPr>
  </p:notesTextViewPr>
  <p:sorterViewPr>
    <p:cViewPr>
      <p:scale>
        <a:sx n="66" d="100"/>
        <a:sy n="66" d="100"/>
      </p:scale>
      <p:origin x="0" y="0"/>
    </p:cViewPr>
  </p:sorterViewPr>
  <p:notesViewPr>
    <p:cSldViewPr>
      <p:cViewPr>
        <p:scale>
          <a:sx n="100" d="100"/>
          <a:sy n="100" d="100"/>
        </p:scale>
        <p:origin x="-2736" y="-56"/>
      </p:cViewPr>
      <p:guideLst>
        <p:guide orient="horz" pos="2928"/>
        <p:guide pos="2208"/>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7891" name="Rectangle 3"/>
          <p:cNvSpPr>
            <a:spLocks noGrp="1" noChangeArrowheads="1"/>
          </p:cNvSpPr>
          <p:nvPr>
            <p:ph type="dt" sz="quarter" idx="1"/>
          </p:nvPr>
        </p:nvSpPr>
        <p:spPr bwMode="auto">
          <a:xfrm>
            <a:off x="3849688" y="1"/>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endParaRPr lang="en-GB" altLang="en-US" dirty="0"/>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D33977EE-9492-41D2-862D-C85A416AE36A}" type="slidenum">
              <a:rPr lang="en-GB" altLang="en-US"/>
              <a:pPr>
                <a:defRPr/>
              </a:pPr>
              <a:t>‹#›</a:t>
            </a:fld>
            <a:endParaRPr lang="en-GB" altLang="en-US" dirty="0"/>
          </a:p>
        </p:txBody>
      </p:sp>
    </p:spTree>
    <p:extLst>
      <p:ext uri="{BB962C8B-B14F-4D97-AF65-F5344CB8AC3E}">
        <p14:creationId xmlns:p14="http://schemas.microsoft.com/office/powerpoint/2010/main" val="2666722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6867" name="Rectangle 3"/>
          <p:cNvSpPr>
            <a:spLocks noGrp="1" noChangeArrowheads="1"/>
          </p:cNvSpPr>
          <p:nvPr>
            <p:ph type="dt" idx="1"/>
          </p:nvPr>
        </p:nvSpPr>
        <p:spPr bwMode="auto">
          <a:xfrm>
            <a:off x="3849688" y="1"/>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endParaRPr lang="en-GB" altLang="en-US" dirty="0"/>
          </a:p>
        </p:txBody>
      </p:sp>
      <p:sp>
        <p:nvSpPr>
          <p:cNvPr id="3076"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9451" y="4714876"/>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70CE1FDE-E880-4CF9-8EB3-FDB502065BD0}" type="slidenum">
              <a:rPr lang="en-GB" altLang="en-US"/>
              <a:pPr>
                <a:defRPr/>
              </a:pPr>
              <a:t>‹#›</a:t>
            </a:fld>
            <a:endParaRPr lang="en-GB" altLang="en-US" dirty="0"/>
          </a:p>
        </p:txBody>
      </p:sp>
    </p:spTree>
    <p:extLst>
      <p:ext uri="{BB962C8B-B14F-4D97-AF65-F5344CB8AC3E}">
        <p14:creationId xmlns:p14="http://schemas.microsoft.com/office/powerpoint/2010/main" val="8713827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diffen.com/difference/Common_Law_vs_Statutory_Law"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t>PLEASE</a:t>
            </a:r>
            <a:r>
              <a:rPr lang="en-US" sz="2400" b="1" baseline="0" dirty="0"/>
              <a:t> PRINT OUT AS NOTE PAGE AND BRING TO CLASS.</a:t>
            </a:r>
          </a:p>
          <a:p>
            <a:endParaRPr lang="en-US" sz="2400" b="1" baseline="0" dirty="0"/>
          </a:p>
          <a:p>
            <a:r>
              <a:rPr lang="en-US" sz="1200" b="0" dirty="0"/>
              <a:t>The notes included</a:t>
            </a:r>
            <a:r>
              <a:rPr lang="en-US" sz="1200" b="0" baseline="0" dirty="0"/>
              <a:t> in this training material are a guide to the instructor and the participants and should not be construed as replacing any other texts. </a:t>
            </a:r>
            <a:endParaRPr lang="en-GB" sz="1200" b="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1</a:t>
            </a:fld>
            <a:endParaRPr lang="en-GB" altLang="en-US" dirty="0"/>
          </a:p>
        </p:txBody>
      </p:sp>
    </p:spTree>
    <p:extLst>
      <p:ext uri="{BB962C8B-B14F-4D97-AF65-F5344CB8AC3E}">
        <p14:creationId xmlns:p14="http://schemas.microsoft.com/office/powerpoint/2010/main" val="1776732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eaLnBrk="1" hangingPunct="1"/>
            <a:r>
              <a:rPr lang="en-US" altLang="en-US" sz="1000" dirty="0"/>
              <a:t>-   Practical information (time schedule, breaks, facilities)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marL="171450" indent="-171450" eaLnBrk="1" hangingPunct="1">
              <a:buFontTx/>
              <a:buChar char="-"/>
            </a:pPr>
            <a:endParaRPr lang="en-US" altLang="en-US" sz="1000" dirty="0"/>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sz="1000" dirty="0"/>
              <a:t>Pre-course knowledge assessment  -- this is to</a:t>
            </a:r>
            <a:r>
              <a:rPr lang="en-US" altLang="en-US" sz="1000" baseline="0" dirty="0"/>
              <a:t> assess the knowledge that participants have when they come to the training </a:t>
            </a:r>
            <a:r>
              <a:rPr lang="en-US" altLang="en-US" sz="1000" baseline="0" dirty="0" err="1"/>
              <a:t>programme</a:t>
            </a:r>
            <a:r>
              <a:rPr lang="en-US" altLang="en-US" sz="1000" baseline="0" dirty="0"/>
              <a:t> and compare that with what they have at the completion of the training </a:t>
            </a:r>
            <a:r>
              <a:rPr lang="en-US" altLang="en-US" sz="1000" baseline="0" dirty="0" err="1"/>
              <a:t>programme</a:t>
            </a:r>
            <a:r>
              <a:rPr lang="en-US" altLang="en-US" sz="1000" baseline="0" dirty="0"/>
              <a:t>. This is not to SCORE or GRADE the participant.</a:t>
            </a:r>
          </a:p>
          <a:p>
            <a:pPr eaLnBrk="1" hangingPunct="1"/>
            <a:endParaRPr lang="en-US" altLang="en-US" sz="1000" dirty="0"/>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p>
          <a:p>
            <a:pPr eaLnBrk="1" hangingPunct="1"/>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2</a:t>
            </a:fld>
            <a:endParaRPr lang="en-GB" altLang="en-US" dirty="0"/>
          </a:p>
        </p:txBody>
      </p:sp>
    </p:spTree>
    <p:extLst>
      <p:ext uri="{BB962C8B-B14F-4D97-AF65-F5344CB8AC3E}">
        <p14:creationId xmlns:p14="http://schemas.microsoft.com/office/powerpoint/2010/main" val="58910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000" kern="1200" dirty="0">
                <a:solidFill>
                  <a:schemeClr val="tx1"/>
                </a:solidFill>
                <a:effectLst/>
              </a:rPr>
              <a:t>QUOTE FROM COURSE DESCRIPTION</a:t>
            </a:r>
          </a:p>
          <a:p>
            <a:pPr marL="0" indent="0">
              <a:buFont typeface="Arial" panose="020B0604020202020204" pitchFamily="34" charset="0"/>
              <a:buNone/>
            </a:pPr>
            <a:r>
              <a:rPr lang="en-GB" sz="1000" dirty="0"/>
              <a:t>&gt;&gt;</a:t>
            </a:r>
            <a:endParaRPr lang="en-GB" sz="1000" kern="1200" dirty="0">
              <a:solidFill>
                <a:schemeClr val="tx1"/>
              </a:solidFill>
              <a:effectLst/>
            </a:endParaRPr>
          </a:p>
          <a:p>
            <a:pPr marL="171450" lvl="0" indent="-171450">
              <a:buFont typeface="Arial" panose="020B0604020202020204" pitchFamily="34" charset="0"/>
              <a:buChar char="•"/>
            </a:pPr>
            <a:r>
              <a:rPr lang="en-GB" sz="1000" i="1" kern="1200" dirty="0">
                <a:solidFill>
                  <a:schemeClr val="tx1"/>
                </a:solidFill>
                <a:effectLst/>
              </a:rPr>
              <a:t>Participants should become familiar with the broad principles of tax policies and the main tax instruments. They will learn the main pillars of and challenges faced by tax administrations in various countries (developing, emerging, with or without natural resources, large and small). This will include tax issues (tax expenditures, illicit financial flows, transfer pricing…) and administrative challenges. The political economy aspects will be discussed.</a:t>
            </a:r>
            <a:endParaRPr lang="en-GB" sz="1000" kern="1200" dirty="0">
              <a:solidFill>
                <a:schemeClr val="tx1"/>
              </a:solidFill>
              <a:effectLst/>
            </a:endParaRPr>
          </a:p>
          <a:p>
            <a:pPr marL="171450" lvl="0" indent="-171450">
              <a:buFont typeface="Arial" panose="020B0604020202020204" pitchFamily="34" charset="0"/>
              <a:buChar char="•"/>
            </a:pPr>
            <a:r>
              <a:rPr lang="en-GB" sz="1000" i="1" kern="1200" dirty="0">
                <a:solidFill>
                  <a:schemeClr val="tx1"/>
                </a:solidFill>
                <a:effectLst/>
              </a:rPr>
              <a:t>Participants will become familiar with the actions of the EU on the international stage in the area of DRM. This support is provided through a number of tools and initiatives, (Tadat, EITI, TTF, RTAC, Initiative tripartite), regional bodies (ATAF, CIAT, CREDAF etc.) and an important EU role in shaping the international Tax agenda (OECD, UN…). </a:t>
            </a:r>
            <a:endParaRPr lang="en-GB" sz="1000" kern="1200" dirty="0">
              <a:solidFill>
                <a:schemeClr val="tx1"/>
              </a:solidFill>
              <a:effectLst/>
            </a:endParaRPr>
          </a:p>
          <a:p>
            <a:pPr marL="171450" lvl="0" indent="-171450">
              <a:buFont typeface="Arial" panose="020B0604020202020204" pitchFamily="34" charset="0"/>
              <a:buChar char="•"/>
            </a:pPr>
            <a:r>
              <a:rPr lang="en-GB" sz="1000" i="1" kern="1200" dirty="0">
                <a:solidFill>
                  <a:schemeClr val="tx1"/>
                </a:solidFill>
                <a:effectLst/>
              </a:rPr>
              <a:t>Participants should be able to: 1) enhance their participation in the dialogue between authorities and relevant partners involved in the improvement of DRM (bilateral as well as multilateral); and 2) better integrate DRM aspects in the context of EU operations (policy dialogue, projects, Budget Support ...);</a:t>
            </a:r>
            <a:endParaRPr lang="en-GB" sz="1000" kern="1200" dirty="0">
              <a:solidFill>
                <a:schemeClr val="tx1"/>
              </a:solidFill>
              <a:effectLst/>
            </a:endParaRPr>
          </a:p>
          <a:p>
            <a:pPr marL="171450" lvl="0" indent="-171450">
              <a:buFont typeface="Arial" panose="020B0604020202020204" pitchFamily="34" charset="0"/>
              <a:buChar char="•"/>
            </a:pPr>
            <a:r>
              <a:rPr lang="en-GB" sz="1000" i="1" kern="1200" dirty="0">
                <a:solidFill>
                  <a:schemeClr val="tx1"/>
                </a:solidFill>
                <a:effectLst/>
              </a:rPr>
              <a:t>Participants will learn how DRM issues are articulated with more efficient spending in order to create fiscal space and how this fiscal space translates in the Statement of Government Operations.</a:t>
            </a:r>
            <a:endParaRPr lang="en-GB" sz="1000" kern="1200" dirty="0">
              <a:solidFill>
                <a:schemeClr val="tx1"/>
              </a:solidFill>
              <a:effectLst/>
            </a:endParaRPr>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3</a:t>
            </a:fld>
            <a:endParaRPr lang="en-GB" altLang="en-US" dirty="0"/>
          </a:p>
        </p:txBody>
      </p:sp>
    </p:spTree>
    <p:extLst>
      <p:ext uri="{BB962C8B-B14F-4D97-AF65-F5344CB8AC3E}">
        <p14:creationId xmlns:p14="http://schemas.microsoft.com/office/powerpoint/2010/main" val="3493994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AAAA = Addis </a:t>
            </a:r>
            <a:r>
              <a:rPr lang="fr-BE" dirty="0" err="1"/>
              <a:t>Ababa</a:t>
            </a:r>
            <a:r>
              <a:rPr lang="fr-BE" dirty="0"/>
              <a:t> Action </a:t>
            </a:r>
            <a:r>
              <a:rPr lang="fr-BE" dirty="0" smtClean="0"/>
              <a:t>Agenda</a:t>
            </a:r>
          </a:p>
          <a:p>
            <a:r>
              <a:rPr lang="fr-BE" dirty="0" smtClean="0"/>
              <a:t>ATI = </a:t>
            </a:r>
            <a:r>
              <a:rPr lang="fr-BE" dirty="0" err="1" smtClean="0"/>
              <a:t>Addis</a:t>
            </a:r>
            <a:r>
              <a:rPr lang="fr-BE" dirty="0" smtClean="0"/>
              <a:t> </a:t>
            </a:r>
            <a:r>
              <a:rPr lang="fr-BE" dirty="0" err="1" smtClean="0"/>
              <a:t>Tax</a:t>
            </a:r>
            <a:r>
              <a:rPr lang="fr-BE" dirty="0" smtClean="0"/>
              <a:t> initiative (</a:t>
            </a:r>
            <a:r>
              <a:rPr lang="fr-BE" dirty="0" err="1" smtClean="0"/>
              <a:t>collectively</a:t>
            </a:r>
            <a:r>
              <a:rPr lang="fr-BE" baseline="0" dirty="0" smtClean="0"/>
              <a:t> double support to DRM)</a:t>
            </a:r>
            <a:endParaRPr lang="fr-BE" dirty="0"/>
          </a:p>
          <a:p>
            <a:r>
              <a:rPr lang="fr-BE" dirty="0"/>
              <a:t>SDG : </a:t>
            </a:r>
            <a:r>
              <a:rPr lang="fr-BE" dirty="0" err="1"/>
              <a:t>Sustainable</a:t>
            </a:r>
            <a:r>
              <a:rPr lang="fr-BE" dirty="0"/>
              <a:t> </a:t>
            </a:r>
            <a:r>
              <a:rPr lang="fr-BE" dirty="0" err="1"/>
              <a:t>Development</a:t>
            </a:r>
            <a:r>
              <a:rPr lang="fr-BE" dirty="0"/>
              <a:t> Goals : A set of 17 global goals set by the 2015 UN General </a:t>
            </a:r>
            <a:r>
              <a:rPr lang="fr-BE" dirty="0" err="1"/>
              <a:t>Assembly</a:t>
            </a:r>
            <a:endParaRPr lang="fr-BE" dirty="0"/>
          </a:p>
          <a:p>
            <a:endParaRPr lang="fr-BE" dirty="0"/>
          </a:p>
          <a:p>
            <a:endParaRPr lang="fr-BE" dirty="0"/>
          </a:p>
        </p:txBody>
      </p:sp>
      <p:sp>
        <p:nvSpPr>
          <p:cNvPr id="4" name="Espace réservé du numéro de diapositive 3"/>
          <p:cNvSpPr>
            <a:spLocks noGrp="1"/>
          </p:cNvSpPr>
          <p:nvPr>
            <p:ph type="sldNum" sz="quarter" idx="5"/>
          </p:nvPr>
        </p:nvSpPr>
        <p:spPr/>
        <p:txBody>
          <a:bodyPr/>
          <a:lstStyle/>
          <a:p>
            <a:pPr>
              <a:defRPr/>
            </a:pPr>
            <a:fld id="{70CE1FDE-E880-4CF9-8EB3-FDB502065BD0}" type="slidenum">
              <a:rPr lang="en-GB" altLang="en-US" smtClean="0"/>
              <a:pPr>
                <a:defRPr/>
              </a:pPr>
              <a:t>4</a:t>
            </a:fld>
            <a:endParaRPr lang="en-GB" altLang="en-US" dirty="0"/>
          </a:p>
        </p:txBody>
      </p:sp>
    </p:spTree>
    <p:extLst>
      <p:ext uri="{BB962C8B-B14F-4D97-AF65-F5344CB8AC3E}">
        <p14:creationId xmlns:p14="http://schemas.microsoft.com/office/powerpoint/2010/main" val="970482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err="1"/>
              <a:t>Tax</a:t>
            </a:r>
            <a:r>
              <a:rPr lang="fr-BE" dirty="0"/>
              <a:t> </a:t>
            </a:r>
            <a:r>
              <a:rPr lang="fr-BE" dirty="0" err="1"/>
              <a:t>policy</a:t>
            </a:r>
            <a:r>
              <a:rPr lang="fr-BE" dirty="0"/>
              <a:t> =&gt;</a:t>
            </a:r>
            <a:r>
              <a:rPr lang="fr-BE" dirty="0" err="1"/>
              <a:t>work</a:t>
            </a:r>
            <a:r>
              <a:rPr lang="fr-BE" dirty="0"/>
              <a:t> </a:t>
            </a:r>
            <a:r>
              <a:rPr lang="fr-BE" dirty="0" err="1"/>
              <a:t>with</a:t>
            </a:r>
            <a:r>
              <a:rPr lang="fr-BE" dirty="0"/>
              <a:t> the </a:t>
            </a:r>
            <a:r>
              <a:rPr lang="fr-BE" dirty="0" err="1"/>
              <a:t>same</a:t>
            </a:r>
            <a:r>
              <a:rPr lang="fr-BE" dirty="0"/>
              <a:t> organisation and HR </a:t>
            </a:r>
            <a:r>
              <a:rPr lang="fr-BE" dirty="0" err="1"/>
              <a:t>environment</a:t>
            </a:r>
            <a:r>
              <a:rPr lang="fr-BE" dirty="0"/>
              <a:t> </a:t>
            </a:r>
          </a:p>
          <a:p>
            <a:r>
              <a:rPr lang="fr-BE" dirty="0" err="1"/>
              <a:t>Tax</a:t>
            </a:r>
            <a:r>
              <a:rPr lang="fr-BE" dirty="0"/>
              <a:t> administration =&gt; </a:t>
            </a:r>
            <a:r>
              <a:rPr lang="fr-BE" dirty="0" err="1"/>
              <a:t>work</a:t>
            </a:r>
            <a:r>
              <a:rPr lang="fr-BE" dirty="0"/>
              <a:t> in the </a:t>
            </a:r>
            <a:r>
              <a:rPr lang="fr-BE" dirty="0" err="1"/>
              <a:t>same</a:t>
            </a:r>
            <a:r>
              <a:rPr lang="fr-BE" dirty="0"/>
              <a:t> </a:t>
            </a:r>
            <a:r>
              <a:rPr lang="fr-BE" dirty="0" err="1"/>
              <a:t>legal</a:t>
            </a:r>
            <a:r>
              <a:rPr lang="fr-BE" dirty="0"/>
              <a:t> </a:t>
            </a:r>
            <a:r>
              <a:rPr lang="fr-BE" dirty="0" err="1"/>
              <a:t>environment</a:t>
            </a:r>
            <a:endParaRPr lang="fr-BE" dirty="0"/>
          </a:p>
          <a:p>
            <a:endParaRPr lang="fr-BE"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5</a:t>
            </a:fld>
            <a:endParaRPr lang="en-GB" altLang="en-US" dirty="0"/>
          </a:p>
        </p:txBody>
      </p:sp>
    </p:spTree>
    <p:extLst>
      <p:ext uri="{BB962C8B-B14F-4D97-AF65-F5344CB8AC3E}">
        <p14:creationId xmlns:p14="http://schemas.microsoft.com/office/powerpoint/2010/main" val="2750827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Taxation  : Always a </a:t>
            </a:r>
            <a:r>
              <a:rPr lang="fr-BE" dirty="0" err="1"/>
              <a:t>trade</a:t>
            </a:r>
            <a:r>
              <a:rPr lang="fr-BE" dirty="0"/>
              <a:t> of </a:t>
            </a:r>
            <a:r>
              <a:rPr lang="fr-BE" dirty="0" err="1"/>
              <a:t>between</a:t>
            </a:r>
            <a:r>
              <a:rPr lang="fr-BE" dirty="0"/>
              <a:t> : </a:t>
            </a:r>
          </a:p>
          <a:p>
            <a:r>
              <a:rPr lang="fr-BE" dirty="0"/>
              <a:t> - </a:t>
            </a:r>
            <a:r>
              <a:rPr lang="fr-BE" dirty="0" err="1"/>
              <a:t>ideology</a:t>
            </a:r>
            <a:r>
              <a:rPr lang="fr-BE" dirty="0"/>
              <a:t> and </a:t>
            </a:r>
            <a:r>
              <a:rPr lang="fr-BE" dirty="0" err="1"/>
              <a:t>politics</a:t>
            </a:r>
            <a:endParaRPr lang="fr-BE" dirty="0"/>
          </a:p>
          <a:p>
            <a:r>
              <a:rPr lang="fr-BE" dirty="0"/>
              <a:t>-  </a:t>
            </a:r>
            <a:r>
              <a:rPr lang="fr-BE" dirty="0" err="1"/>
              <a:t>efficiency</a:t>
            </a:r>
            <a:r>
              <a:rPr lang="fr-BE" dirty="0"/>
              <a:t> and </a:t>
            </a:r>
            <a:r>
              <a:rPr lang="fr-BE" dirty="0" err="1"/>
              <a:t>equity</a:t>
            </a:r>
            <a:r>
              <a:rPr lang="fr-BE" dirty="0"/>
              <a:t>.</a:t>
            </a:r>
          </a:p>
          <a:p>
            <a:endParaRPr lang="fr-BE" dirty="0"/>
          </a:p>
          <a:p>
            <a:r>
              <a:rPr lang="fr-BE" dirty="0" err="1"/>
              <a:t>Two</a:t>
            </a:r>
            <a:r>
              <a:rPr lang="fr-BE" dirty="0"/>
              <a:t> main </a:t>
            </a:r>
            <a:r>
              <a:rPr lang="fr-BE" dirty="0" err="1"/>
              <a:t>constraints</a:t>
            </a:r>
            <a:r>
              <a:rPr lang="fr-BE" dirty="0"/>
              <a:t> :</a:t>
            </a:r>
          </a:p>
          <a:p>
            <a:r>
              <a:rPr lang="fr-BE" dirty="0"/>
              <a:t>1°) International or </a:t>
            </a:r>
            <a:r>
              <a:rPr lang="fr-BE" dirty="0" err="1"/>
              <a:t>regional</a:t>
            </a:r>
            <a:r>
              <a:rPr lang="fr-BE" dirty="0"/>
              <a:t> </a:t>
            </a:r>
            <a:r>
              <a:rPr lang="fr-BE" dirty="0" err="1"/>
              <a:t>regulations</a:t>
            </a:r>
            <a:r>
              <a:rPr lang="fr-BE" dirty="0"/>
              <a:t> or </a:t>
            </a:r>
            <a:r>
              <a:rPr lang="fr-BE" dirty="0" err="1"/>
              <a:t>agreements</a:t>
            </a:r>
            <a:r>
              <a:rPr lang="fr-BE" dirty="0"/>
              <a:t> (e.g. APEC Asia Pacific </a:t>
            </a:r>
            <a:r>
              <a:rPr lang="fr-BE" dirty="0" err="1"/>
              <a:t>Economic</a:t>
            </a:r>
            <a:r>
              <a:rPr lang="fr-BE" dirty="0"/>
              <a:t> </a:t>
            </a:r>
            <a:r>
              <a:rPr lang="fr-BE" dirty="0" err="1"/>
              <a:t>Cooperation</a:t>
            </a:r>
            <a:r>
              <a:rPr lang="fr-BE" dirty="0"/>
              <a:t>)</a:t>
            </a:r>
          </a:p>
          <a:p>
            <a:r>
              <a:rPr lang="fr-BE" dirty="0"/>
              <a:t>2°) Administrative </a:t>
            </a:r>
            <a:r>
              <a:rPr lang="fr-BE" dirty="0" err="1"/>
              <a:t>capacity</a:t>
            </a:r>
            <a:r>
              <a:rPr lang="fr-BE" dirty="0"/>
              <a:t> </a:t>
            </a:r>
            <a:r>
              <a:rPr lang="fr-BE" dirty="0" err="1"/>
              <a:t>both</a:t>
            </a:r>
            <a:r>
              <a:rPr lang="fr-BE" dirty="0"/>
              <a:t> </a:t>
            </a:r>
            <a:r>
              <a:rPr lang="fr-BE" dirty="0" err="1"/>
              <a:t>from</a:t>
            </a:r>
            <a:r>
              <a:rPr lang="fr-BE" dirty="0"/>
              <a:t> the </a:t>
            </a:r>
            <a:r>
              <a:rPr lang="fr-BE" dirty="0" err="1"/>
              <a:t>tax</a:t>
            </a:r>
            <a:r>
              <a:rPr lang="fr-BE" dirty="0"/>
              <a:t> administration and the </a:t>
            </a:r>
            <a:r>
              <a:rPr lang="fr-BE" dirty="0" err="1"/>
              <a:t>taxpayers</a:t>
            </a:r>
            <a:r>
              <a:rPr lang="fr-BE" dirty="0"/>
              <a:t> or </a:t>
            </a:r>
            <a:r>
              <a:rPr lang="fr-BE" dirty="0" err="1"/>
              <a:t>intermediaries</a:t>
            </a:r>
            <a:endParaRPr lang="fr-BE" dirty="0"/>
          </a:p>
          <a:p>
            <a:endParaRPr lang="fr-BE" dirty="0"/>
          </a:p>
          <a:p>
            <a:r>
              <a:rPr lang="fr-BE" dirty="0"/>
              <a:t>The </a:t>
            </a:r>
            <a:r>
              <a:rPr lang="fr-BE" dirty="0" err="1"/>
              <a:t>strongest</a:t>
            </a:r>
            <a:r>
              <a:rPr lang="fr-BE" dirty="0"/>
              <a:t> driver </a:t>
            </a:r>
            <a:r>
              <a:rPr lang="fr-BE" dirty="0" err="1"/>
              <a:t>seems</a:t>
            </a:r>
            <a:r>
              <a:rPr lang="fr-BE" dirty="0"/>
              <a:t> to </a:t>
            </a:r>
            <a:r>
              <a:rPr lang="fr-BE" dirty="0" err="1"/>
              <a:t>remain</a:t>
            </a:r>
            <a:r>
              <a:rPr lang="fr-BE" dirty="0"/>
              <a:t> : </a:t>
            </a:r>
            <a:r>
              <a:rPr lang="fr-BE" dirty="0" err="1"/>
              <a:t>politics</a:t>
            </a:r>
            <a:r>
              <a:rPr lang="fr-BE" dirty="0"/>
              <a:t> (</a:t>
            </a:r>
            <a:r>
              <a:rPr lang="fr-BE" dirty="0" err="1"/>
              <a:t>electoral</a:t>
            </a:r>
            <a:r>
              <a:rPr lang="fr-BE" dirty="0"/>
              <a:t> goals, </a:t>
            </a:r>
            <a:r>
              <a:rPr lang="fr-BE" dirty="0" err="1"/>
              <a:t>clientelism</a:t>
            </a:r>
            <a:r>
              <a:rPr lang="fr-BE" dirty="0"/>
              <a:t>)</a:t>
            </a:r>
          </a:p>
          <a:p>
            <a:endParaRPr lang="fr-BE" dirty="0"/>
          </a:p>
          <a:p>
            <a:r>
              <a:rPr lang="fr-BE" dirty="0" err="1"/>
              <a:t>Role</a:t>
            </a:r>
            <a:r>
              <a:rPr lang="fr-BE" dirty="0"/>
              <a:t> and </a:t>
            </a:r>
            <a:r>
              <a:rPr lang="fr-BE" dirty="0" err="1"/>
              <a:t>responsibilities</a:t>
            </a:r>
            <a:r>
              <a:rPr lang="fr-BE" dirty="0"/>
              <a:t> : </a:t>
            </a:r>
            <a:r>
              <a:rPr lang="fr-BE" dirty="0" err="1"/>
              <a:t>highly</a:t>
            </a:r>
            <a:r>
              <a:rPr lang="fr-BE" dirty="0"/>
              <a:t> </a:t>
            </a:r>
            <a:r>
              <a:rPr lang="fr-BE" dirty="0" err="1"/>
              <a:t>depending</a:t>
            </a:r>
            <a:r>
              <a:rPr lang="fr-BE" dirty="0"/>
              <a:t> on the </a:t>
            </a:r>
            <a:r>
              <a:rPr lang="fr-BE" dirty="0" err="1"/>
              <a:t>context</a:t>
            </a:r>
            <a:r>
              <a:rPr lang="fr-BE" dirty="0"/>
              <a:t>/</a:t>
            </a:r>
            <a:r>
              <a:rPr lang="fr-BE" dirty="0" err="1"/>
              <a:t>history</a:t>
            </a:r>
            <a:r>
              <a:rPr lang="fr-BE" dirty="0"/>
              <a:t>/</a:t>
            </a:r>
            <a:r>
              <a:rPr lang="fr-BE" dirty="0" err="1"/>
              <a:t>legal</a:t>
            </a:r>
            <a:r>
              <a:rPr lang="fr-BE" dirty="0"/>
              <a:t> system (civil </a:t>
            </a:r>
            <a:r>
              <a:rPr lang="fr-BE" dirty="0" err="1"/>
              <a:t>law</a:t>
            </a:r>
            <a:r>
              <a:rPr lang="fr-BE" dirty="0"/>
              <a:t> countries vs </a:t>
            </a:r>
            <a:r>
              <a:rPr lang="fr-BE" dirty="0" err="1"/>
              <a:t>common</a:t>
            </a:r>
            <a:r>
              <a:rPr lang="fr-BE" dirty="0"/>
              <a:t> </a:t>
            </a:r>
            <a:r>
              <a:rPr lang="fr-BE" dirty="0" err="1"/>
              <a:t>law</a:t>
            </a:r>
            <a:r>
              <a:rPr lang="fr-BE" dirty="0"/>
              <a:t> countries  : </a:t>
            </a:r>
            <a:r>
              <a:rPr lang="en-US" sz="1200" b="0" i="0" u="none" strike="noStrike" kern="1200" dirty="0">
                <a:solidFill>
                  <a:schemeClr val="tx1"/>
                </a:solidFill>
                <a:effectLst/>
                <a:latin typeface="Arial" panose="020B0604020202020204" pitchFamily="34" charset="0"/>
                <a:ea typeface="+mn-ea"/>
                <a:cs typeface="+mn-cs"/>
              </a:rPr>
              <a:t>In common law, past legal precedents or judicial rulings are used to decide cases at hand. Under civil law, codified </a:t>
            </a:r>
            <a:r>
              <a:rPr lang="en-US" sz="1200" b="0" i="0" u="sng" kern="1200" dirty="0">
                <a:solidFill>
                  <a:schemeClr val="tx1"/>
                </a:solidFill>
                <a:effectLst/>
                <a:latin typeface="Arial" panose="020B0604020202020204" pitchFamily="34" charset="0"/>
                <a:ea typeface="+mn-ea"/>
                <a:cs typeface="+mn-cs"/>
                <a:hlinkClick r:id="rId3" tooltip="Common Law vs Statutory Law"/>
              </a:rPr>
              <a:t>statutes</a:t>
            </a:r>
            <a:r>
              <a:rPr lang="en-US" sz="1200" b="0" i="0" u="none" strike="noStrike" kern="1200" dirty="0">
                <a:solidFill>
                  <a:schemeClr val="tx1"/>
                </a:solidFill>
                <a:effectLst/>
                <a:latin typeface="Arial" panose="020B0604020202020204" pitchFamily="34" charset="0"/>
                <a:ea typeface="+mn-ea"/>
                <a:cs typeface="+mn-cs"/>
              </a:rPr>
              <a:t> and ordinances rule the land</a:t>
            </a:r>
            <a:r>
              <a:rPr lang="fr-BE" dirty="0"/>
              <a:t>) </a:t>
            </a:r>
          </a:p>
          <a:p>
            <a:endParaRPr lang="fr-BE" dirty="0"/>
          </a:p>
          <a:p>
            <a:r>
              <a:rPr lang="fr-BE" dirty="0"/>
              <a:t>- </a:t>
            </a:r>
            <a:r>
              <a:rPr lang="fr-BE" dirty="0" err="1"/>
              <a:t>MoF</a:t>
            </a:r>
            <a:r>
              <a:rPr lang="fr-BE" dirty="0"/>
              <a:t> : Policy </a:t>
            </a:r>
            <a:r>
              <a:rPr lang="fr-BE" dirty="0" err="1"/>
              <a:t>making</a:t>
            </a:r>
            <a:r>
              <a:rPr lang="fr-BE" dirty="0"/>
              <a:t>, supervision and monitoring, </a:t>
            </a:r>
            <a:r>
              <a:rPr lang="fr-BE" dirty="0" err="1"/>
              <a:t>external</a:t>
            </a:r>
            <a:r>
              <a:rPr lang="fr-BE" dirty="0"/>
              <a:t> control, </a:t>
            </a:r>
            <a:r>
              <a:rPr lang="fr-BE" dirty="0" err="1"/>
              <a:t>often</a:t>
            </a:r>
            <a:r>
              <a:rPr lang="fr-BE" dirty="0"/>
              <a:t> budget and staff allocation.</a:t>
            </a:r>
          </a:p>
          <a:p>
            <a:endParaRPr lang="fr-BE" dirty="0"/>
          </a:p>
          <a:p>
            <a:r>
              <a:rPr lang="fr-BE" dirty="0"/>
              <a:t>- </a:t>
            </a:r>
            <a:r>
              <a:rPr lang="fr-BE" dirty="0" err="1"/>
              <a:t>Other</a:t>
            </a:r>
            <a:r>
              <a:rPr lang="fr-BE" dirty="0"/>
              <a:t> </a:t>
            </a:r>
            <a:r>
              <a:rPr lang="fr-BE" dirty="0" err="1"/>
              <a:t>Ministries</a:t>
            </a:r>
            <a:r>
              <a:rPr lang="fr-BE" dirty="0"/>
              <a:t> : Policy </a:t>
            </a:r>
            <a:r>
              <a:rPr lang="fr-BE" dirty="0" err="1"/>
              <a:t>making</a:t>
            </a:r>
            <a:r>
              <a:rPr lang="fr-BE" dirty="0"/>
              <a:t> in </a:t>
            </a:r>
            <a:r>
              <a:rPr lang="fr-BE" dirty="0" err="1"/>
              <a:t>their</a:t>
            </a:r>
            <a:r>
              <a:rPr lang="fr-BE" dirty="0"/>
              <a:t> </a:t>
            </a:r>
            <a:r>
              <a:rPr lang="fr-BE" dirty="0" err="1"/>
              <a:t>field</a:t>
            </a:r>
            <a:r>
              <a:rPr lang="fr-BE" dirty="0"/>
              <a:t> of </a:t>
            </a:r>
            <a:r>
              <a:rPr lang="fr-BE" dirty="0" err="1"/>
              <a:t>competence</a:t>
            </a:r>
            <a:r>
              <a:rPr lang="fr-BE" dirty="0"/>
              <a:t> (Commerce and </a:t>
            </a:r>
            <a:r>
              <a:rPr lang="fr-BE" dirty="0" err="1"/>
              <a:t>investment</a:t>
            </a:r>
            <a:r>
              <a:rPr lang="fr-BE" dirty="0"/>
              <a:t>, </a:t>
            </a:r>
            <a:r>
              <a:rPr lang="fr-BE" dirty="0" err="1"/>
              <a:t>natural</a:t>
            </a:r>
            <a:r>
              <a:rPr lang="fr-BE" dirty="0"/>
              <a:t> </a:t>
            </a:r>
            <a:r>
              <a:rPr lang="fr-BE" dirty="0" err="1"/>
              <a:t>resources</a:t>
            </a:r>
            <a:r>
              <a:rPr lang="fr-BE" dirty="0"/>
              <a:t>, </a:t>
            </a:r>
            <a:r>
              <a:rPr lang="fr-BE" dirty="0" err="1"/>
              <a:t>etc</a:t>
            </a:r>
            <a:r>
              <a:rPr lang="fr-BE" dirty="0"/>
              <a:t>)</a:t>
            </a:r>
          </a:p>
          <a:p>
            <a:r>
              <a:rPr lang="fr-BE" dirty="0"/>
              <a:t>Notes :</a:t>
            </a:r>
          </a:p>
          <a:p>
            <a:pPr marL="0" indent="0">
              <a:buFontTx/>
              <a:buNone/>
            </a:pPr>
            <a:r>
              <a:rPr lang="fr-BE" dirty="0"/>
              <a:t>Important </a:t>
            </a:r>
            <a:r>
              <a:rPr lang="fr-BE" dirty="0" err="1"/>
              <a:t>role</a:t>
            </a:r>
            <a:r>
              <a:rPr lang="fr-BE" dirty="0"/>
              <a:t> of the Ministry of civil or public service, can </a:t>
            </a:r>
            <a:r>
              <a:rPr lang="fr-BE" dirty="0" err="1"/>
              <a:t>be</a:t>
            </a:r>
            <a:r>
              <a:rPr lang="fr-BE" dirty="0"/>
              <a:t> a major </a:t>
            </a:r>
            <a:r>
              <a:rPr lang="fr-BE" dirty="0" err="1"/>
              <a:t>constraint</a:t>
            </a:r>
            <a:r>
              <a:rPr lang="fr-BE" dirty="0"/>
              <a:t> for </a:t>
            </a:r>
            <a:r>
              <a:rPr lang="fr-BE" dirty="0" err="1"/>
              <a:t>tax</a:t>
            </a:r>
            <a:r>
              <a:rPr lang="fr-BE" dirty="0"/>
              <a:t> administrations</a:t>
            </a:r>
          </a:p>
          <a:p>
            <a:pPr marL="0" indent="0">
              <a:buFontTx/>
              <a:buNone/>
            </a:pPr>
            <a:r>
              <a:rPr lang="fr-BE" dirty="0"/>
              <a:t>Direct dialogue </a:t>
            </a:r>
            <a:r>
              <a:rPr lang="fr-BE" dirty="0" err="1"/>
              <a:t>with</a:t>
            </a:r>
            <a:r>
              <a:rPr lang="fr-BE" dirty="0"/>
              <a:t> </a:t>
            </a:r>
            <a:r>
              <a:rPr lang="fr-BE" dirty="0" err="1"/>
              <a:t>taxpayers</a:t>
            </a:r>
            <a:r>
              <a:rPr lang="fr-BE" dirty="0"/>
              <a:t> </a:t>
            </a:r>
            <a:r>
              <a:rPr lang="fr-BE" dirty="0" err="1"/>
              <a:t>representatives</a:t>
            </a:r>
            <a:r>
              <a:rPr lang="fr-BE" dirty="0"/>
              <a:t> (</a:t>
            </a:r>
            <a:r>
              <a:rPr lang="fr-BE" dirty="0" err="1"/>
              <a:t>Chamber</a:t>
            </a:r>
            <a:r>
              <a:rPr lang="fr-BE" dirty="0"/>
              <a:t> of Commerce, etc.) (?)</a:t>
            </a:r>
          </a:p>
          <a:p>
            <a:pPr marL="171450" indent="-171450">
              <a:buFontTx/>
              <a:buChar char="-"/>
            </a:pPr>
            <a:endParaRPr lang="fr-BE" dirty="0"/>
          </a:p>
          <a:p>
            <a:pPr marL="171450" indent="-171450">
              <a:buFontTx/>
              <a:buChar char="-"/>
            </a:pPr>
            <a:r>
              <a:rPr lang="fr-BE" dirty="0" err="1"/>
              <a:t>Tax</a:t>
            </a:r>
            <a:r>
              <a:rPr lang="fr-BE" dirty="0"/>
              <a:t> administration (s) : </a:t>
            </a:r>
            <a:r>
              <a:rPr lang="fr-BE" dirty="0" err="1"/>
              <a:t>Assessing</a:t>
            </a:r>
            <a:r>
              <a:rPr lang="fr-BE" dirty="0"/>
              <a:t> and </a:t>
            </a:r>
            <a:r>
              <a:rPr lang="fr-BE" dirty="0" err="1"/>
              <a:t>collecting</a:t>
            </a:r>
            <a:r>
              <a:rPr lang="fr-BE" dirty="0"/>
              <a:t> taxes. Four </a:t>
            </a:r>
            <a:r>
              <a:rPr lang="fr-BE" dirty="0" err="1"/>
              <a:t>core</a:t>
            </a:r>
            <a:r>
              <a:rPr lang="fr-BE" dirty="0"/>
              <a:t> </a:t>
            </a:r>
            <a:r>
              <a:rPr lang="fr-BE" dirty="0" err="1"/>
              <a:t>functions</a:t>
            </a:r>
            <a:r>
              <a:rPr lang="fr-BE" dirty="0"/>
              <a:t> : </a:t>
            </a:r>
            <a:r>
              <a:rPr lang="fr-BE" dirty="0" err="1"/>
              <a:t>taxpayer</a:t>
            </a:r>
            <a:r>
              <a:rPr lang="fr-BE" dirty="0"/>
              <a:t> registration, </a:t>
            </a:r>
            <a:r>
              <a:rPr lang="fr-BE" dirty="0" err="1"/>
              <a:t>assessment</a:t>
            </a:r>
            <a:r>
              <a:rPr lang="fr-BE" dirty="0"/>
              <a:t>, collection and audit. </a:t>
            </a:r>
            <a:r>
              <a:rPr lang="fr-BE" dirty="0" err="1"/>
              <a:t>Should</a:t>
            </a:r>
            <a:r>
              <a:rPr lang="fr-BE" dirty="0"/>
              <a:t> </a:t>
            </a:r>
            <a:r>
              <a:rPr lang="fr-BE" dirty="0" err="1"/>
              <a:t>be</a:t>
            </a:r>
            <a:r>
              <a:rPr lang="fr-BE" dirty="0"/>
              <a:t> </a:t>
            </a:r>
            <a:r>
              <a:rPr lang="fr-BE" b="1" dirty="0" err="1"/>
              <a:t>solely</a:t>
            </a:r>
            <a:r>
              <a:rPr lang="fr-BE" dirty="0"/>
              <a:t> in charge of the </a:t>
            </a:r>
            <a:r>
              <a:rPr lang="fr-BE" dirty="0" err="1"/>
              <a:t>relationship</a:t>
            </a:r>
            <a:r>
              <a:rPr lang="fr-BE" dirty="0"/>
              <a:t> </a:t>
            </a:r>
            <a:r>
              <a:rPr lang="fr-BE" dirty="0" err="1"/>
              <a:t>with</a:t>
            </a:r>
            <a:r>
              <a:rPr lang="fr-BE" dirty="0"/>
              <a:t> the </a:t>
            </a:r>
            <a:r>
              <a:rPr lang="fr-BE" dirty="0" err="1"/>
              <a:t>taxpayers</a:t>
            </a:r>
            <a:endParaRPr lang="fr-B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fr-BE" dirty="0"/>
              <a:t>Note : </a:t>
            </a:r>
            <a:r>
              <a:rPr lang="fr-BE" dirty="0" err="1"/>
              <a:t>Other</a:t>
            </a:r>
            <a:r>
              <a:rPr lang="fr-BE" dirty="0"/>
              <a:t> administrations </a:t>
            </a:r>
            <a:r>
              <a:rPr lang="fr-BE" dirty="0" err="1"/>
              <a:t>from</a:t>
            </a:r>
            <a:r>
              <a:rPr lang="fr-BE" dirty="0"/>
              <a:t> the </a:t>
            </a:r>
            <a:r>
              <a:rPr lang="fr-BE" dirty="0" err="1"/>
              <a:t>MoF</a:t>
            </a:r>
            <a:r>
              <a:rPr lang="fr-BE" dirty="0"/>
              <a:t> </a:t>
            </a:r>
            <a:r>
              <a:rPr lang="fr-BE" dirty="0" err="1"/>
              <a:t>may</a:t>
            </a:r>
            <a:r>
              <a:rPr lang="fr-BE" dirty="0"/>
              <a:t> </a:t>
            </a:r>
            <a:r>
              <a:rPr lang="fr-BE" dirty="0" err="1"/>
              <a:t>be</a:t>
            </a:r>
            <a:r>
              <a:rPr lang="fr-BE" dirty="0"/>
              <a:t> in charge of </a:t>
            </a:r>
            <a:r>
              <a:rPr lang="fr-BE" dirty="0" err="1"/>
              <a:t>tax</a:t>
            </a:r>
            <a:r>
              <a:rPr lang="fr-BE" dirty="0"/>
              <a:t> administration </a:t>
            </a:r>
            <a:r>
              <a:rPr lang="fr-BE" dirty="0" err="1"/>
              <a:t>functions</a:t>
            </a:r>
            <a:r>
              <a:rPr lang="fr-BE" dirty="0"/>
              <a:t> (e.g. Public </a:t>
            </a:r>
            <a:r>
              <a:rPr lang="fr-BE" dirty="0" err="1"/>
              <a:t>accounting</a:t>
            </a:r>
            <a:r>
              <a:rPr lang="fr-BE" dirty="0"/>
              <a:t>, </a:t>
            </a:r>
            <a:r>
              <a:rPr lang="fr-BE" dirty="0" err="1"/>
              <a:t>Treasury</a:t>
            </a:r>
            <a:r>
              <a:rPr lang="fr-BE" dirty="0"/>
              <a:t>, « </a:t>
            </a:r>
            <a:r>
              <a:rPr lang="fr-BE" dirty="0" err="1"/>
              <a:t>special</a:t>
            </a:r>
            <a:r>
              <a:rPr lang="fr-BE" dirty="0"/>
              <a:t> </a:t>
            </a:r>
            <a:r>
              <a:rPr lang="fr-BE" dirty="0" err="1"/>
              <a:t>regimes</a:t>
            </a:r>
            <a:r>
              <a:rPr lang="fr-BE" dirty="0"/>
              <a:t> », etc.)</a:t>
            </a:r>
          </a:p>
          <a:p>
            <a:pPr marL="0" marR="0" lvl="0" indent="0" algn="l" defTabSz="914400" rtl="0" eaLnBrk="0" fontAlgn="base" latinLnBrk="0" hangingPunct="0">
              <a:lnSpc>
                <a:spcPct val="100000"/>
              </a:lnSpc>
              <a:spcBef>
                <a:spcPct val="30000"/>
              </a:spcBef>
              <a:spcAft>
                <a:spcPct val="0"/>
              </a:spcAft>
              <a:buClrTx/>
              <a:buSzTx/>
              <a:buFontTx/>
              <a:buNone/>
              <a:tabLst/>
              <a:defRPr/>
            </a:pPr>
            <a:r>
              <a:rPr lang="fr-BE" dirty="0"/>
              <a:t>- Customs administration : In charge of </a:t>
            </a:r>
            <a:r>
              <a:rPr lang="fr-BE" dirty="0" err="1"/>
              <a:t>collecting</a:t>
            </a:r>
            <a:r>
              <a:rPr lang="fr-BE" dirty="0"/>
              <a:t> customs </a:t>
            </a:r>
            <a:r>
              <a:rPr lang="fr-BE" dirty="0" err="1"/>
              <a:t>duties</a:t>
            </a:r>
            <a:r>
              <a:rPr lang="fr-BE" dirty="0"/>
              <a:t>, VAT and excises on import, border </a:t>
            </a:r>
            <a:r>
              <a:rPr lang="fr-BE" dirty="0" err="1"/>
              <a:t>fighting</a:t>
            </a:r>
            <a:r>
              <a:rPr lang="fr-BE" dirty="0"/>
              <a:t> </a:t>
            </a:r>
            <a:r>
              <a:rPr lang="fr-BE" dirty="0" err="1"/>
              <a:t>against</a:t>
            </a:r>
            <a:r>
              <a:rPr lang="fr-BE" dirty="0"/>
              <a:t> </a:t>
            </a:r>
            <a:r>
              <a:rPr lang="fr-BE" dirty="0" err="1"/>
              <a:t>smuggling</a:t>
            </a:r>
            <a:r>
              <a:rPr lang="fr-BE" dirty="0"/>
              <a:t> and </a:t>
            </a:r>
            <a:r>
              <a:rPr lang="fr-BE" dirty="0" err="1"/>
              <a:t>counterfeiting</a:t>
            </a:r>
            <a:r>
              <a:rPr lang="fr-BE" dirty="0"/>
              <a:t>, </a:t>
            </a:r>
            <a:r>
              <a:rPr lang="fr-BE" dirty="0" err="1"/>
              <a:t>sometimes</a:t>
            </a:r>
            <a:r>
              <a:rPr lang="fr-BE" dirty="0"/>
              <a:t> border protection.</a:t>
            </a:r>
          </a:p>
          <a:p>
            <a:pPr marL="0" marR="0" lvl="0" indent="0" algn="l" defTabSz="914400" rtl="0" eaLnBrk="0" fontAlgn="base" latinLnBrk="0" hangingPunct="0">
              <a:lnSpc>
                <a:spcPct val="100000"/>
              </a:lnSpc>
              <a:spcBef>
                <a:spcPct val="30000"/>
              </a:spcBef>
              <a:spcAft>
                <a:spcPct val="0"/>
              </a:spcAft>
              <a:buClrTx/>
              <a:buSzTx/>
              <a:buFontTx/>
              <a:buNone/>
              <a:tabLst/>
              <a:defRPr/>
            </a:pPr>
            <a:r>
              <a:rPr lang="fr-BE" dirty="0"/>
              <a:t>Note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fr-BE" dirty="0" err="1"/>
              <a:t>Sometimes</a:t>
            </a:r>
            <a:r>
              <a:rPr lang="fr-BE" dirty="0"/>
              <a:t> </a:t>
            </a:r>
            <a:r>
              <a:rPr lang="fr-BE" dirty="0" err="1"/>
              <a:t>collecting</a:t>
            </a:r>
            <a:r>
              <a:rPr lang="fr-BE" dirty="0"/>
              <a:t> the bulk of the State revenue  : </a:t>
            </a:r>
            <a:r>
              <a:rPr lang="fr-BE" dirty="0" err="1"/>
              <a:t>Islands</a:t>
            </a:r>
            <a:r>
              <a:rPr lang="fr-BE" dirty="0"/>
              <a:t>, transformation </a:t>
            </a:r>
            <a:r>
              <a:rPr lang="fr-BE" dirty="0" err="1"/>
              <a:t>economies</a:t>
            </a:r>
            <a:r>
              <a:rPr lang="fr-BE" dirty="0"/>
              <a:t> (e.g. </a:t>
            </a:r>
            <a:r>
              <a:rPr lang="fr-BE" dirty="0" err="1"/>
              <a:t>Bulgaria</a:t>
            </a:r>
            <a:r>
              <a:rPr lang="fr-BE" dirty="0"/>
              <a:t> </a:t>
            </a:r>
            <a:r>
              <a:rPr lang="fr-BE" dirty="0" err="1"/>
              <a:t>where</a:t>
            </a:r>
            <a:r>
              <a:rPr lang="fr-BE" dirty="0"/>
              <a:t> VAT collections at the Customs </a:t>
            </a:r>
            <a:r>
              <a:rPr lang="fr-BE" dirty="0" err="1"/>
              <a:t>represents</a:t>
            </a:r>
            <a:r>
              <a:rPr lang="fr-BE" dirty="0"/>
              <a:t> 70 % of the total VAT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fr-BE" dirty="0" err="1"/>
              <a:t>Should</a:t>
            </a:r>
            <a:r>
              <a:rPr lang="fr-BE" dirty="0"/>
              <a:t> </a:t>
            </a:r>
            <a:r>
              <a:rPr lang="fr-BE" dirty="0" err="1"/>
              <a:t>presumably</a:t>
            </a:r>
            <a:r>
              <a:rPr lang="fr-BE" dirty="0"/>
              <a:t> </a:t>
            </a:r>
            <a:r>
              <a:rPr lang="fr-BE" dirty="0" err="1"/>
              <a:t>be</a:t>
            </a:r>
            <a:r>
              <a:rPr lang="fr-BE" dirty="0"/>
              <a:t> </a:t>
            </a:r>
            <a:r>
              <a:rPr lang="fr-BE" dirty="0" err="1"/>
              <a:t>given</a:t>
            </a:r>
            <a:r>
              <a:rPr lang="fr-BE" dirty="0"/>
              <a:t> more attention.</a:t>
            </a:r>
          </a:p>
          <a:p>
            <a:pPr marL="0" indent="0">
              <a:buFontTx/>
              <a:buNone/>
            </a:pPr>
            <a:endParaRPr lang="fr-BE" dirty="0"/>
          </a:p>
          <a:p>
            <a:pPr marL="171450" indent="-171450">
              <a:buFontTx/>
              <a:buChar char="-"/>
            </a:pPr>
            <a:endParaRPr lang="fr-BE" dirty="0"/>
          </a:p>
          <a:p>
            <a:pPr marL="0" indent="0">
              <a:buFontTx/>
              <a:buNone/>
            </a:pPr>
            <a:endParaRPr lang="fr-BE" dirty="0"/>
          </a:p>
          <a:p>
            <a:r>
              <a:rPr lang="fr-BE" dirty="0"/>
              <a:t> </a:t>
            </a:r>
          </a:p>
          <a:p>
            <a:endParaRPr lang="fr-BE" dirty="0"/>
          </a:p>
          <a:p>
            <a:endParaRPr lang="fr-BE" dirty="0"/>
          </a:p>
          <a:p>
            <a:r>
              <a:rPr lang="fr-BE" dirty="0"/>
              <a:t> </a:t>
            </a:r>
          </a:p>
          <a:p>
            <a:endParaRPr lang="fr-BE" dirty="0"/>
          </a:p>
        </p:txBody>
      </p:sp>
      <p:sp>
        <p:nvSpPr>
          <p:cNvPr id="4" name="Espace réservé du numéro de diapositive 3"/>
          <p:cNvSpPr>
            <a:spLocks noGrp="1"/>
          </p:cNvSpPr>
          <p:nvPr>
            <p:ph type="sldNum" sz="quarter" idx="5"/>
          </p:nvPr>
        </p:nvSpPr>
        <p:spPr/>
        <p:txBody>
          <a:bodyPr/>
          <a:lstStyle/>
          <a:p>
            <a:pPr>
              <a:defRPr/>
            </a:pPr>
            <a:fld id="{70CE1FDE-E880-4CF9-8EB3-FDB502065BD0}" type="slidenum">
              <a:rPr lang="en-GB" altLang="en-US" smtClean="0"/>
              <a:pPr>
                <a:defRPr/>
              </a:pPr>
              <a:t>6</a:t>
            </a:fld>
            <a:endParaRPr lang="en-GB" altLang="en-US" dirty="0"/>
          </a:p>
        </p:txBody>
      </p:sp>
    </p:spTree>
    <p:extLst>
      <p:ext uri="{BB962C8B-B14F-4D97-AF65-F5344CB8AC3E}">
        <p14:creationId xmlns:p14="http://schemas.microsoft.com/office/powerpoint/2010/main" val="186369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u="none" dirty="0">
              <a:latin typeface="+mn-lt"/>
            </a:endParaRPr>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7</a:t>
            </a:fld>
            <a:endParaRPr lang="en-GB" altLang="en-US" dirty="0"/>
          </a:p>
        </p:txBody>
      </p:sp>
    </p:spTree>
    <p:extLst>
      <p:ext uri="{BB962C8B-B14F-4D97-AF65-F5344CB8AC3E}">
        <p14:creationId xmlns:p14="http://schemas.microsoft.com/office/powerpoint/2010/main" val="3551925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smtClean="0"/>
              <a:t>CIVIL SOCIETY : </a:t>
            </a:r>
            <a:r>
              <a:rPr lang="fr-BE" dirty="0" err="1" smtClean="0"/>
              <a:t>need</a:t>
            </a:r>
            <a:r>
              <a:rPr lang="fr-BE" dirty="0" smtClean="0"/>
              <a:t> to </a:t>
            </a:r>
            <a:r>
              <a:rPr lang="fr-BE" dirty="0" err="1" smtClean="0"/>
              <a:t>strenghten</a:t>
            </a:r>
            <a:r>
              <a:rPr lang="fr-BE" baseline="0" dirty="0" smtClean="0"/>
              <a:t> the LOCAL one, </a:t>
            </a:r>
            <a:r>
              <a:rPr lang="fr-BE" baseline="0" dirty="0" err="1" smtClean="0"/>
              <a:t>most</a:t>
            </a:r>
            <a:r>
              <a:rPr lang="fr-BE" baseline="0" dirty="0" smtClean="0"/>
              <a:t> of time </a:t>
            </a:r>
            <a:r>
              <a:rPr lang="fr-BE" baseline="0" dirty="0" err="1" smtClean="0"/>
              <a:t>skilled</a:t>
            </a:r>
            <a:r>
              <a:rPr lang="fr-BE" baseline="0" dirty="0" smtClean="0"/>
              <a:t> on </a:t>
            </a:r>
            <a:r>
              <a:rPr lang="fr-BE" baseline="0" dirty="0" err="1" smtClean="0"/>
              <a:t>H</a:t>
            </a:r>
            <a:r>
              <a:rPr lang="fr-BE" baseline="0" dirty="0" err="1" smtClean="0"/>
              <a:t>uman</a:t>
            </a:r>
            <a:r>
              <a:rPr lang="fr-BE" baseline="0" dirty="0" smtClean="0"/>
              <a:t> right but not on </a:t>
            </a:r>
            <a:r>
              <a:rPr lang="fr-BE" baseline="0" dirty="0" smtClean="0"/>
              <a:t>not on PFM/DRM. </a:t>
            </a:r>
            <a:r>
              <a:rPr lang="fr-BE" baseline="0" dirty="0" err="1" smtClean="0"/>
              <a:t>They</a:t>
            </a:r>
            <a:r>
              <a:rPr lang="fr-BE" baseline="0" dirty="0" smtClean="0"/>
              <a:t> are a crucial </a:t>
            </a:r>
            <a:r>
              <a:rPr lang="fr-BE" baseline="0" dirty="0" err="1" smtClean="0"/>
              <a:t>actor</a:t>
            </a:r>
            <a:r>
              <a:rPr lang="fr-BE" baseline="0" dirty="0" smtClean="0"/>
              <a:t>, </a:t>
            </a:r>
            <a:r>
              <a:rPr lang="fr-BE" baseline="0" dirty="0" err="1" smtClean="0"/>
              <a:t>often</a:t>
            </a:r>
            <a:r>
              <a:rPr lang="fr-BE" baseline="0" dirty="0" smtClean="0"/>
              <a:t> </a:t>
            </a:r>
            <a:r>
              <a:rPr lang="fr-BE" baseline="0" dirty="0" err="1" smtClean="0"/>
              <a:t>much</a:t>
            </a:r>
            <a:r>
              <a:rPr lang="fr-BE" baseline="0" dirty="0" smtClean="0"/>
              <a:t> more sensitive to </a:t>
            </a:r>
            <a:r>
              <a:rPr lang="fr-BE" baseline="0" dirty="0" err="1" smtClean="0"/>
              <a:t>tax</a:t>
            </a:r>
            <a:r>
              <a:rPr lang="fr-BE" baseline="0" dirty="0" smtClean="0"/>
              <a:t> justice and </a:t>
            </a:r>
            <a:r>
              <a:rPr lang="fr-BE" baseline="0" dirty="0" err="1" smtClean="0"/>
              <a:t>inequality</a:t>
            </a:r>
            <a:r>
              <a:rPr lang="fr-BE" baseline="0" dirty="0" smtClean="0"/>
              <a:t> </a:t>
            </a:r>
            <a:r>
              <a:rPr lang="fr-BE" baseline="0" dirty="0" err="1" smtClean="0"/>
              <a:t>than</a:t>
            </a:r>
            <a:r>
              <a:rPr lang="fr-BE" baseline="0" dirty="0" smtClean="0"/>
              <a:t> </a:t>
            </a:r>
            <a:r>
              <a:rPr lang="fr-BE" baseline="0" dirty="0" err="1" smtClean="0"/>
              <a:t>member</a:t>
            </a:r>
            <a:r>
              <a:rPr lang="fr-BE" baseline="0" dirty="0" smtClean="0"/>
              <a:t> of </a:t>
            </a:r>
            <a:r>
              <a:rPr lang="fr-BE" baseline="0" dirty="0" err="1" smtClean="0"/>
              <a:t>parliament</a:t>
            </a:r>
            <a:endParaRPr lang="fr-BE" dirty="0" smtClean="0"/>
          </a:p>
          <a:p>
            <a:r>
              <a:rPr lang="fr-BE" dirty="0" smtClean="0"/>
              <a:t>NTO</a:t>
            </a:r>
            <a:r>
              <a:rPr lang="fr-BE" baseline="0" dirty="0" smtClean="0"/>
              <a:t> = Network of </a:t>
            </a:r>
            <a:r>
              <a:rPr lang="fr-BE" baseline="0" dirty="0" err="1" smtClean="0"/>
              <a:t>tax</a:t>
            </a:r>
            <a:r>
              <a:rPr lang="fr-BE" baseline="0" dirty="0" smtClean="0"/>
              <a:t> organisation </a:t>
            </a:r>
            <a:endParaRPr lang="en-GB"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8</a:t>
            </a:fld>
            <a:endParaRPr lang="en-GB" altLang="en-US" dirty="0"/>
          </a:p>
        </p:txBody>
      </p:sp>
    </p:spTree>
    <p:extLst>
      <p:ext uri="{BB962C8B-B14F-4D97-AF65-F5344CB8AC3E}">
        <p14:creationId xmlns:p14="http://schemas.microsoft.com/office/powerpoint/2010/main" val="1624602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9</a:t>
            </a:fld>
            <a:endParaRPr lang="en-GB" altLang="en-US" dirty="0"/>
          </a:p>
        </p:txBody>
      </p:sp>
    </p:spTree>
    <p:extLst>
      <p:ext uri="{BB962C8B-B14F-4D97-AF65-F5344CB8AC3E}">
        <p14:creationId xmlns:p14="http://schemas.microsoft.com/office/powerpoint/2010/main" val="32324807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a:defRPr sz="1200">
                <a:solidFill>
                  <a:srgbClr val="0F5494"/>
                </a:solidFill>
                <a:latin typeface="Verdana" panose="020B0604030504040204" pitchFamily="34" charset="0"/>
              </a:defRPr>
            </a:lvl1pPr>
            <a:lvl2pPr marL="742950" indent="-285750" defTabSz="457200">
              <a:defRPr sz="1200">
                <a:solidFill>
                  <a:srgbClr val="0F5494"/>
                </a:solidFill>
                <a:latin typeface="Verdana" panose="020B0604030504040204" pitchFamily="34" charset="0"/>
              </a:defRPr>
            </a:lvl2pPr>
            <a:lvl3pPr marL="1143000" indent="-228600" defTabSz="457200">
              <a:defRPr sz="1200">
                <a:solidFill>
                  <a:srgbClr val="0F5494"/>
                </a:solidFill>
                <a:latin typeface="Verdana" panose="020B0604030504040204" pitchFamily="34" charset="0"/>
              </a:defRPr>
            </a:lvl3pPr>
            <a:lvl4pPr marL="1600200" indent="-228600" defTabSz="457200">
              <a:defRPr sz="1200">
                <a:solidFill>
                  <a:srgbClr val="0F5494"/>
                </a:solidFill>
                <a:latin typeface="Verdana" panose="020B0604030504040204" pitchFamily="34" charset="0"/>
              </a:defRPr>
            </a:lvl4pPr>
            <a:lvl5pPr marL="2057400" indent="-228600" defTabSz="45720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altLang="en-US" sz="1800" dirty="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altLang="en-US" noProof="0"/>
              <a:t>Title</a:t>
            </a:r>
            <a:endParaRPr lang="en-GB" altLang="en-US"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altLang="en-US" noProof="0"/>
              <a:t>Subtitle</a:t>
            </a:r>
            <a:endParaRPr lang="en-GB" altLang="en-US"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ltLang="en-US"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r>
              <a:rPr lang="en-GB" altLang="en-US"/>
              <a:t>. </a:t>
            </a:r>
            <a:endParaRPr lang="en-GB" altLang="en-US"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D8BD2191-CFAD-4B04-95D8-674ADC1DB313}" type="slidenum">
              <a:rPr lang="en-GB" altLang="en-US"/>
              <a:pPr>
                <a:defRPr/>
              </a:pPr>
              <a:t>‹#›</a:t>
            </a:fld>
            <a:endParaRPr lang="en-GB" altLang="en-US" dirty="0"/>
          </a:p>
        </p:txBody>
      </p:sp>
    </p:spTree>
    <p:extLst>
      <p:ext uri="{BB962C8B-B14F-4D97-AF65-F5344CB8AC3E}">
        <p14:creationId xmlns:p14="http://schemas.microsoft.com/office/powerpoint/2010/main" val="3093649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BFBB86B-508F-4629-B0DE-696CACF2E7BE}" type="slidenum">
              <a:rPr lang="en-GB" altLang="en-US"/>
              <a:pPr>
                <a:defRPr/>
              </a:pPr>
              <a:t>‹#›</a:t>
            </a:fld>
            <a:endParaRPr lang="en-GB" altLang="en-US" dirty="0"/>
          </a:p>
        </p:txBody>
      </p:sp>
    </p:spTree>
    <p:extLst>
      <p:ext uri="{BB962C8B-B14F-4D97-AF65-F5344CB8AC3E}">
        <p14:creationId xmlns:p14="http://schemas.microsoft.com/office/powerpoint/2010/main" val="113616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80C65BF-D54D-431A-BD63-C552AF596C28}" type="slidenum">
              <a:rPr lang="en-GB" altLang="en-US"/>
              <a:pPr>
                <a:defRPr/>
              </a:pPr>
              <a:t>‹#›</a:t>
            </a:fld>
            <a:endParaRPr lang="en-GB" altLang="en-US" dirty="0"/>
          </a:p>
        </p:txBody>
      </p:sp>
    </p:spTree>
    <p:extLst>
      <p:ext uri="{BB962C8B-B14F-4D97-AF65-F5344CB8AC3E}">
        <p14:creationId xmlns:p14="http://schemas.microsoft.com/office/powerpoint/2010/main" val="962940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3EE8CBC-2345-4203-B058-7222EACC5907}" type="slidenum">
              <a:rPr lang="en-GB" altLang="en-US"/>
              <a:pPr>
                <a:defRPr/>
              </a:pPr>
              <a:t>‹#›</a:t>
            </a:fld>
            <a:endParaRPr lang="en-GB" altLang="en-US" dirty="0"/>
          </a:p>
        </p:txBody>
      </p:sp>
    </p:spTree>
    <p:extLst>
      <p:ext uri="{BB962C8B-B14F-4D97-AF65-F5344CB8AC3E}">
        <p14:creationId xmlns:p14="http://schemas.microsoft.com/office/powerpoint/2010/main" val="149349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F508B81-A408-4732-808C-B556DD137715}" type="slidenum">
              <a:rPr lang="en-GB" altLang="en-US"/>
              <a:pPr>
                <a:defRPr/>
              </a:pPr>
              <a:t>‹#›</a:t>
            </a:fld>
            <a:endParaRPr lang="en-GB" altLang="en-US" dirty="0"/>
          </a:p>
        </p:txBody>
      </p:sp>
    </p:spTree>
    <p:extLst>
      <p:ext uri="{BB962C8B-B14F-4D97-AF65-F5344CB8AC3E}">
        <p14:creationId xmlns:p14="http://schemas.microsoft.com/office/powerpoint/2010/main" val="4052274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F09D469-CB23-4F16-87C0-5CE6C293A9CE}" type="slidenum">
              <a:rPr lang="en-GB" altLang="en-US"/>
              <a:pPr>
                <a:defRPr/>
              </a:pPr>
              <a:t>‹#›</a:t>
            </a:fld>
            <a:endParaRPr lang="en-GB" altLang="en-US" dirty="0"/>
          </a:p>
        </p:txBody>
      </p:sp>
    </p:spTree>
    <p:extLst>
      <p:ext uri="{BB962C8B-B14F-4D97-AF65-F5344CB8AC3E}">
        <p14:creationId xmlns:p14="http://schemas.microsoft.com/office/powerpoint/2010/main" val="7616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0C78235A-61AA-462F-BF4C-FE3F6A03F4B9}" type="slidenum">
              <a:rPr lang="en-GB" altLang="en-US"/>
              <a:pPr>
                <a:defRPr/>
              </a:pPr>
              <a:t>‹#›</a:t>
            </a:fld>
            <a:endParaRPr lang="en-GB" altLang="en-US" dirty="0"/>
          </a:p>
        </p:txBody>
      </p:sp>
    </p:spTree>
    <p:extLst>
      <p:ext uri="{BB962C8B-B14F-4D97-AF65-F5344CB8AC3E}">
        <p14:creationId xmlns:p14="http://schemas.microsoft.com/office/powerpoint/2010/main" val="9894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D8A210E1-A514-43D5-8361-5BB8FDDBFCA7}" type="slidenum">
              <a:rPr lang="en-GB" altLang="en-US"/>
              <a:pPr>
                <a:defRPr/>
              </a:pPr>
              <a:t>‹#›</a:t>
            </a:fld>
            <a:endParaRPr lang="en-GB" altLang="en-US" dirty="0"/>
          </a:p>
        </p:txBody>
      </p:sp>
    </p:spTree>
    <p:extLst>
      <p:ext uri="{BB962C8B-B14F-4D97-AF65-F5344CB8AC3E}">
        <p14:creationId xmlns:p14="http://schemas.microsoft.com/office/powerpoint/2010/main" val="180839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D209FBE-09F3-4C23-B911-0417E4CB5B75}" type="slidenum">
              <a:rPr lang="en-GB" altLang="en-US"/>
              <a:pPr>
                <a:defRPr/>
              </a:pPr>
              <a:t>‹#›</a:t>
            </a:fld>
            <a:endParaRPr lang="en-GB" altLang="en-US" dirty="0"/>
          </a:p>
        </p:txBody>
      </p:sp>
    </p:spTree>
    <p:extLst>
      <p:ext uri="{BB962C8B-B14F-4D97-AF65-F5344CB8AC3E}">
        <p14:creationId xmlns:p14="http://schemas.microsoft.com/office/powerpoint/2010/main" val="93844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56EA4D8-BED2-4AF6-B04F-985721C511D2}" type="slidenum">
              <a:rPr lang="en-GB" altLang="en-US"/>
              <a:pPr>
                <a:defRPr/>
              </a:pPr>
              <a:t>‹#›</a:t>
            </a:fld>
            <a:endParaRPr lang="en-GB" altLang="en-US" dirty="0"/>
          </a:p>
        </p:txBody>
      </p:sp>
    </p:spTree>
    <p:extLst>
      <p:ext uri="{BB962C8B-B14F-4D97-AF65-F5344CB8AC3E}">
        <p14:creationId xmlns:p14="http://schemas.microsoft.com/office/powerpoint/2010/main" val="102725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BF82C35-A8F7-41EA-95D7-F0499779FA85}" type="slidenum">
              <a:rPr lang="en-GB" altLang="en-US"/>
              <a:pPr>
                <a:defRPr/>
              </a:pPr>
              <a:t>‹#›</a:t>
            </a:fld>
            <a:endParaRPr lang="en-GB" altLang="en-US" dirty="0"/>
          </a:p>
        </p:txBody>
      </p:sp>
    </p:spTree>
    <p:extLst>
      <p:ext uri="{BB962C8B-B14F-4D97-AF65-F5344CB8AC3E}">
        <p14:creationId xmlns:p14="http://schemas.microsoft.com/office/powerpoint/2010/main" val="96511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anose="020B0604020202020204" pitchFamily="34" charset="0"/>
              </a:defRPr>
            </a:lvl1pPr>
          </a:lstStyle>
          <a:p>
            <a:pPr>
              <a:defRPr/>
            </a:pPr>
            <a:endParaRPr lang="en-GB" alt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anose="020B0604020202020204" pitchFamily="34" charset="0"/>
              </a:defRPr>
            </a:lvl1pPr>
          </a:lstStyle>
          <a:p>
            <a:pPr>
              <a:defRPr/>
            </a:pPr>
            <a:r>
              <a:rPr lang="en-GB" altLang="en-US"/>
              <a:t>. </a:t>
            </a:r>
            <a:endParaRPr lang="en-GB" alt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6020C99D-6EF7-44EC-A3CB-6298978B8F86}" type="slidenum">
              <a:rPr lang="en-GB" altLang="en-US"/>
              <a:pPr>
                <a:defRPr/>
              </a:pPr>
              <a:t>‹#›</a:t>
            </a:fld>
            <a:endParaRPr lang="en-GB" altLang="en-US"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hdr="0" dt="0"/>
  <p:txStyles>
    <p:titleStyle>
      <a:lvl1pPr marL="358775" algn="l" rtl="0" eaLnBrk="0" fontAlgn="base" hangingPunct="0">
        <a:spcBef>
          <a:spcPct val="0"/>
        </a:spcBef>
        <a:spcAft>
          <a:spcPct val="0"/>
        </a:spcAft>
        <a:defRPr sz="3000" b="1" kern="1200">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anose="020B0604030504040204" pitchFamily="34" charset="0"/>
        </a:defRPr>
      </a:lvl2pPr>
      <a:lvl3pPr marL="358775" algn="l" rtl="0" eaLnBrk="0" fontAlgn="base" hangingPunct="0">
        <a:spcBef>
          <a:spcPct val="0"/>
        </a:spcBef>
        <a:spcAft>
          <a:spcPct val="0"/>
        </a:spcAft>
        <a:defRPr sz="3000" b="1">
          <a:solidFill>
            <a:srgbClr val="0F5494"/>
          </a:solidFill>
          <a:latin typeface="Verdana" panose="020B0604030504040204" pitchFamily="34" charset="0"/>
        </a:defRPr>
      </a:lvl3pPr>
      <a:lvl4pPr marL="358775" algn="l" rtl="0" eaLnBrk="0" fontAlgn="base" hangingPunct="0">
        <a:spcBef>
          <a:spcPct val="0"/>
        </a:spcBef>
        <a:spcAft>
          <a:spcPct val="0"/>
        </a:spcAft>
        <a:defRPr sz="3000" b="1">
          <a:solidFill>
            <a:srgbClr val="0F5494"/>
          </a:solidFill>
          <a:latin typeface="Verdana" panose="020B0604030504040204" pitchFamily="34" charset="0"/>
        </a:defRPr>
      </a:lvl4pPr>
      <a:lvl5pPr marL="358775" algn="l" rtl="0" eaLnBrk="0" fontAlgn="base" hangingPunct="0">
        <a:spcBef>
          <a:spcPct val="0"/>
        </a:spcBef>
        <a:spcAft>
          <a:spcPct val="0"/>
        </a:spcAft>
        <a:defRPr sz="3000" b="1">
          <a:solidFill>
            <a:srgbClr val="0F5494"/>
          </a:solidFill>
          <a:latin typeface="Verdana" panose="020B0604030504040204" pitchFamily="34" charset="0"/>
        </a:defRPr>
      </a:lvl5pPr>
      <a:lvl6pPr marL="815975" algn="l" rtl="0" fontAlgn="base">
        <a:spcBef>
          <a:spcPct val="0"/>
        </a:spcBef>
        <a:spcAft>
          <a:spcPct val="0"/>
        </a:spcAft>
        <a:defRPr sz="3000" b="1">
          <a:solidFill>
            <a:srgbClr val="0F5494"/>
          </a:solidFill>
          <a:latin typeface="Verdana" panose="020B0604030504040204" pitchFamily="34" charset="0"/>
        </a:defRPr>
      </a:lvl6pPr>
      <a:lvl7pPr marL="1273175" algn="l" rtl="0" fontAlgn="base">
        <a:spcBef>
          <a:spcPct val="0"/>
        </a:spcBef>
        <a:spcAft>
          <a:spcPct val="0"/>
        </a:spcAft>
        <a:defRPr sz="3000" b="1">
          <a:solidFill>
            <a:srgbClr val="0F5494"/>
          </a:solidFill>
          <a:latin typeface="Verdana" panose="020B0604030504040204" pitchFamily="34" charset="0"/>
        </a:defRPr>
      </a:lvl7pPr>
      <a:lvl8pPr marL="1730375" algn="l" rtl="0" fontAlgn="base">
        <a:spcBef>
          <a:spcPct val="0"/>
        </a:spcBef>
        <a:spcAft>
          <a:spcPct val="0"/>
        </a:spcAft>
        <a:defRPr sz="3000" b="1">
          <a:solidFill>
            <a:srgbClr val="0F5494"/>
          </a:solidFill>
          <a:latin typeface="Verdana" panose="020B0604030504040204" pitchFamily="34" charset="0"/>
        </a:defRPr>
      </a:lvl8pPr>
      <a:lvl9pPr marL="2187575" algn="l" rtl="0" fontAlgn="base">
        <a:spcBef>
          <a:spcPct val="0"/>
        </a:spcBef>
        <a:spcAft>
          <a:spcPct val="0"/>
        </a:spcAft>
        <a:defRPr sz="3000" b="1">
          <a:solidFill>
            <a:srgbClr val="0F5494"/>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bg1"/>
        </a:buClr>
        <a:buChar char="•"/>
        <a:defRPr sz="2400" i="1" kern="1200">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kern="1200">
          <a:solidFill>
            <a:srgbClr val="0F5494"/>
          </a:solidFill>
          <a:latin typeface="+mn-lt"/>
          <a:ea typeface="+mn-ea"/>
          <a:cs typeface="+mn-cs"/>
        </a:defRPr>
      </a:lvl2pPr>
      <a:lvl3pPr marL="1143000" indent="-228600" algn="l" rtl="0" eaLnBrk="0" fontAlgn="base" hangingPunct="0">
        <a:spcBef>
          <a:spcPct val="20000"/>
        </a:spcBef>
        <a:spcAft>
          <a:spcPct val="0"/>
        </a:spcAft>
        <a:defRPr sz="1400" kern="1200">
          <a:solidFill>
            <a:srgbClr val="0F5494"/>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ctrTitle"/>
          </p:nvPr>
        </p:nvSpPr>
        <p:spPr>
          <a:xfrm>
            <a:off x="2051720" y="1484784"/>
            <a:ext cx="5688632" cy="2664296"/>
          </a:xfrm>
        </p:spPr>
        <p:txBody>
          <a:bodyPr/>
          <a:lstStyle/>
          <a:p>
            <a:pPr algn="ctr" eaLnBrk="1" hangingPunct="1"/>
            <a:r>
              <a:rPr lang="en-GB" altLang="en-US" sz="2800" dirty="0"/>
              <a:t>Opening</a:t>
            </a:r>
            <a:r>
              <a:rPr lang="fr-BE" altLang="en-US" sz="2800" dirty="0"/>
              <a:t> and introduction to Domestic Revenue Mobilisation</a:t>
            </a:r>
            <a:br>
              <a:rPr lang="fr-BE" altLang="en-US" sz="2800" dirty="0"/>
            </a:br>
            <a:r>
              <a:rPr lang="fr-BE" altLang="en-US" sz="2800" dirty="0"/>
              <a:t/>
            </a:r>
            <a:br>
              <a:rPr lang="fr-BE" altLang="en-US" sz="2800" dirty="0"/>
            </a:br>
            <a:r>
              <a:rPr lang="fr-BE" altLang="en-US" sz="2800" dirty="0"/>
              <a:t/>
            </a:r>
            <a:br>
              <a:rPr lang="fr-BE" altLang="en-US" sz="2800" dirty="0"/>
            </a:br>
            <a:r>
              <a:rPr lang="fr-BE" altLang="en-US" sz="1500" dirty="0"/>
              <a:t>Brussels, </a:t>
            </a:r>
            <a:r>
              <a:rPr lang="fr-BE" altLang="en-US" sz="1500" dirty="0" err="1"/>
              <a:t>January</a:t>
            </a:r>
            <a:r>
              <a:rPr lang="fr-BE" altLang="en-US" sz="1500" dirty="0"/>
              <a:t> 2019</a:t>
            </a:r>
            <a:endParaRPr lang="en-GB" altLang="en-US" sz="1500" dirty="0"/>
          </a:p>
        </p:txBody>
      </p:sp>
      <p:sp>
        <p:nvSpPr>
          <p:cNvPr id="5123" name="Rectangle 6"/>
          <p:cNvSpPr>
            <a:spLocks noGrp="1" noChangeArrowheads="1"/>
          </p:cNvSpPr>
          <p:nvPr>
            <p:ph type="subTitle" idx="1"/>
          </p:nvPr>
        </p:nvSpPr>
        <p:spPr>
          <a:xfrm>
            <a:off x="611188" y="4077072"/>
            <a:ext cx="8532812" cy="1368053"/>
          </a:xfrm>
        </p:spPr>
        <p:txBody>
          <a:bodyPr/>
          <a:lstStyle/>
          <a:p>
            <a:pPr eaLnBrk="1" hangingPunct="1"/>
            <a:endParaRPr lang="fr-BE" altLang="en-US" dirty="0"/>
          </a:p>
          <a:p>
            <a:pPr eaLnBrk="1" hangingPunct="1"/>
            <a:r>
              <a:rPr lang="fr-BE" altLang="en-US" sz="3200" dirty="0"/>
              <a:t>Module 1</a:t>
            </a:r>
            <a:endParaRPr lang="en-GB" altLang="en-US" dirty="0"/>
          </a:p>
        </p:txBody>
      </p:sp>
      <p:sp>
        <p:nvSpPr>
          <p:cNvPr id="5" name="TextBox 3"/>
          <p:cNvSpPr txBox="1">
            <a:spLocks noChangeArrowheads="1"/>
          </p:cNvSpPr>
          <p:nvPr/>
        </p:nvSpPr>
        <p:spPr bwMode="auto">
          <a:xfrm flipH="1">
            <a:off x="3347863" y="4270375"/>
            <a:ext cx="4537249"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ClrTx/>
              <a:buFontTx/>
              <a:buNone/>
            </a:pPr>
            <a:r>
              <a:rPr lang="en-US" altLang="fr-FR" sz="1400" i="0" dirty="0">
                <a:solidFill>
                  <a:schemeClr val="bg1"/>
                </a:solidFill>
              </a:rPr>
              <a:t>Domestic Revenue Mobilisation</a:t>
            </a:r>
          </a:p>
          <a:p>
            <a:pPr>
              <a:spcBef>
                <a:spcPct val="0"/>
              </a:spcBef>
              <a:buClrTx/>
              <a:buFontTx/>
              <a:buNone/>
            </a:pPr>
            <a:r>
              <a:rPr lang="en-US" altLang="fr-FR" sz="1400" i="0" dirty="0">
                <a:solidFill>
                  <a:schemeClr val="bg1"/>
                </a:solidFill>
              </a:rPr>
              <a:t>Training funded by the European Union</a:t>
            </a:r>
          </a:p>
          <a:p>
            <a:pPr>
              <a:spcBef>
                <a:spcPct val="0"/>
              </a:spcBef>
              <a:buClrTx/>
              <a:buFontTx/>
              <a:buNone/>
            </a:pPr>
            <a:endParaRPr lang="en-US" altLang="fr-FR" sz="1400" i="0" dirty="0">
              <a:solidFill>
                <a:schemeClr val="bg1"/>
              </a:solidFill>
            </a:endParaRPr>
          </a:p>
          <a:p>
            <a:pPr>
              <a:spcBef>
                <a:spcPct val="0"/>
              </a:spcBef>
              <a:buClrTx/>
              <a:buFontTx/>
              <a:buNone/>
            </a:pPr>
            <a:r>
              <a:rPr lang="en-US" altLang="fr-FR" sz="1400" i="0" dirty="0">
                <a:solidFill>
                  <a:schemeClr val="bg1"/>
                </a:solidFill>
              </a:rPr>
              <a:t>Trainer: Pierre Vandenberghe</a:t>
            </a:r>
          </a:p>
          <a:p>
            <a:pPr>
              <a:spcBef>
                <a:spcPct val="0"/>
              </a:spcBef>
              <a:buClrTx/>
              <a:buFontTx/>
              <a:buNone/>
            </a:pPr>
            <a:r>
              <a:rPr lang="en-US" altLang="fr-FR" sz="1400" i="0" dirty="0">
                <a:solidFill>
                  <a:schemeClr val="bg1"/>
                </a:solidFill>
              </a:rPr>
              <a:t>Tax administration expert</a:t>
            </a:r>
            <a:r>
              <a:rPr lang="en-US" altLang="fr-FR" sz="1400" dirty="0"/>
              <a:t>.</a:t>
            </a:r>
            <a:endParaRPr lang="fr-BE" altLang="fr-FR" sz="1400" i="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a:p>
        </p:txBody>
      </p:sp>
      <p:sp>
        <p:nvSpPr>
          <p:cNvPr id="6" name="Content Placeholder 5"/>
          <p:cNvSpPr>
            <a:spLocks noGrp="1"/>
          </p:cNvSpPr>
          <p:nvPr>
            <p:ph idx="1"/>
          </p:nvPr>
        </p:nvSpPr>
        <p:spPr/>
        <p:txBody>
          <a:bodyPr/>
          <a:lstStyle/>
          <a:p>
            <a:pPr algn="ctr"/>
            <a:endParaRPr lang="fr-BE" b="1" dirty="0"/>
          </a:p>
          <a:p>
            <a:pPr algn="ctr"/>
            <a:r>
              <a:rPr lang="fr-BE" b="1" dirty="0" err="1"/>
              <a:t>Thanks</a:t>
            </a:r>
            <a:r>
              <a:rPr lang="fr-BE" b="1" dirty="0"/>
              <a:t> for </a:t>
            </a:r>
            <a:r>
              <a:rPr lang="fr-BE" b="1" dirty="0" err="1"/>
              <a:t>your</a:t>
            </a:r>
            <a:r>
              <a:rPr lang="fr-BE" b="1" dirty="0"/>
              <a:t> attention!</a:t>
            </a:r>
          </a:p>
          <a:p>
            <a:pPr algn="ctr"/>
            <a:endParaRPr lang="fr-BE" b="1" dirty="0"/>
          </a:p>
          <a:p>
            <a:pPr algn="ctr"/>
            <a:r>
              <a:rPr lang="fr-BE" b="1" dirty="0" err="1"/>
              <a:t>Any</a:t>
            </a:r>
            <a:r>
              <a:rPr lang="fr-BE" b="1" dirty="0"/>
              <a:t> questions?</a:t>
            </a:r>
            <a:endParaRPr lang="en-GB" b="1" dirty="0"/>
          </a:p>
        </p:txBody>
      </p:sp>
      <p:sp>
        <p:nvSpPr>
          <p:cNvPr id="3" name="Footer Placeholder 2"/>
          <p:cNvSpPr>
            <a:spLocks noGrp="1"/>
          </p:cNvSpPr>
          <p:nvPr>
            <p:ph type="ftr" sz="quarter" idx="11"/>
          </p:nvPr>
        </p:nvSpPr>
        <p:spPr/>
        <p:txBody>
          <a:bodyPr/>
          <a:lstStyle/>
          <a:p>
            <a:pPr>
              <a:defRPr/>
            </a:pPr>
            <a:r>
              <a:rPr lang="en-GB" altLang="en-US"/>
              <a:t>. </a:t>
            </a:r>
            <a:endParaRPr lang="en-GB" altLang="en-US" dirty="0"/>
          </a:p>
        </p:txBody>
      </p:sp>
      <p:sp>
        <p:nvSpPr>
          <p:cNvPr id="4" name="Slide Number Placeholder 3"/>
          <p:cNvSpPr>
            <a:spLocks noGrp="1"/>
          </p:cNvSpPr>
          <p:nvPr>
            <p:ph type="sldNum" sz="quarter" idx="12"/>
          </p:nvPr>
        </p:nvSpPr>
        <p:spPr/>
        <p:txBody>
          <a:bodyPr/>
          <a:lstStyle/>
          <a:p>
            <a:pPr>
              <a:defRPr/>
            </a:pPr>
            <a:fld id="{D8A210E1-A514-43D5-8361-5BB8FDDBFCA7}" type="slidenum">
              <a:rPr lang="en-GB" altLang="en-US" smtClean="0"/>
              <a:pPr>
                <a:defRPr/>
              </a:pPr>
              <a:t>10</a:t>
            </a:fld>
            <a:endParaRPr lang="en-GB" altLang="en-US" dirty="0"/>
          </a:p>
        </p:txBody>
      </p:sp>
    </p:spTree>
    <p:extLst>
      <p:ext uri="{BB962C8B-B14F-4D97-AF65-F5344CB8AC3E}">
        <p14:creationId xmlns:p14="http://schemas.microsoft.com/office/powerpoint/2010/main" val="316330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dirty="0"/>
              <a:t>Outline</a:t>
            </a:r>
          </a:p>
        </p:txBody>
      </p:sp>
      <p:sp>
        <p:nvSpPr>
          <p:cNvPr id="6147" name="Rectangle 3"/>
          <p:cNvSpPr>
            <a:spLocks noGrp="1" noChangeArrowheads="1"/>
          </p:cNvSpPr>
          <p:nvPr>
            <p:ph type="body" idx="1"/>
          </p:nvPr>
        </p:nvSpPr>
        <p:spPr>
          <a:xfrm>
            <a:off x="395288" y="2924944"/>
            <a:ext cx="8291512" cy="2448272"/>
          </a:xfrm>
        </p:spPr>
        <p:txBody>
          <a:bodyPr/>
          <a:lstStyle/>
          <a:p>
            <a:pPr marL="457200" indent="-457200" eaLnBrk="1" hangingPunct="1">
              <a:buClr>
                <a:srgbClr val="0F5494"/>
              </a:buClr>
              <a:buFont typeface="+mj-lt"/>
              <a:buAutoNum type="arabicPeriod"/>
            </a:pPr>
            <a:r>
              <a:rPr lang="en-US" altLang="en-US" dirty="0"/>
              <a:t>Goals of the training?</a:t>
            </a:r>
          </a:p>
          <a:p>
            <a:pPr marL="457200" indent="-457200" eaLnBrk="1" hangingPunct="1">
              <a:buClr>
                <a:srgbClr val="0F5494"/>
              </a:buClr>
              <a:buFont typeface="+mj-lt"/>
              <a:buAutoNum type="arabicPeriod"/>
            </a:pPr>
            <a:r>
              <a:rPr lang="en-US" altLang="en-US" dirty="0"/>
              <a:t>Improving DRM : Why and how</a:t>
            </a:r>
          </a:p>
          <a:p>
            <a:pPr marL="457200" indent="-457200" eaLnBrk="1" hangingPunct="1">
              <a:buClr>
                <a:srgbClr val="0F5494"/>
              </a:buClr>
              <a:buFont typeface="+mj-lt"/>
              <a:buAutoNum type="arabicPeriod"/>
            </a:pPr>
            <a:r>
              <a:rPr lang="en-US" altLang="en-US" dirty="0"/>
              <a:t>Introduction to DRM</a:t>
            </a:r>
          </a:p>
          <a:p>
            <a:pPr marL="457200" indent="-457200" eaLnBrk="1" hangingPunct="1">
              <a:buClr>
                <a:srgbClr val="0F5494"/>
              </a:buClr>
              <a:buFont typeface="+mj-lt"/>
              <a:buAutoNum type="arabicPeriod"/>
            </a:pPr>
            <a:r>
              <a:rPr lang="en-US" altLang="en-US" dirty="0"/>
              <a:t>DRM spectrum</a:t>
            </a:r>
          </a:p>
          <a:p>
            <a:pPr marL="457200" indent="-457200" eaLnBrk="1" hangingPunct="1">
              <a:buClr>
                <a:srgbClr val="0F5494"/>
              </a:buClr>
              <a:buFont typeface="+mj-lt"/>
              <a:buAutoNum type="arabicPeriod"/>
            </a:pPr>
            <a:r>
              <a:rPr lang="en-US" altLang="en-US" dirty="0"/>
              <a:t>International monitoring</a:t>
            </a:r>
          </a:p>
          <a:p>
            <a:pPr marL="457200" indent="-457200" eaLnBrk="1" hangingPunct="1">
              <a:buClr>
                <a:srgbClr val="0F5494"/>
              </a:buClr>
              <a:buFont typeface="+mj-lt"/>
              <a:buAutoNum type="arabicPeriod"/>
            </a:pPr>
            <a:endParaRPr lang="en-US" altLang="en-US" dirty="0"/>
          </a:p>
          <a:p>
            <a:pPr marL="457200" indent="-457200" eaLnBrk="1" hangingPunct="1">
              <a:buClr>
                <a:srgbClr val="0F5494"/>
              </a:buClr>
              <a:buFont typeface="+mj-lt"/>
              <a:buAutoNum type="arabicPeriod"/>
            </a:pPr>
            <a:endParaRPr lang="en-US" altLang="en-US" dirty="0"/>
          </a:p>
          <a:p>
            <a:pPr marL="457200" indent="-457200" eaLnBrk="1" hangingPunct="1">
              <a:buClr>
                <a:srgbClr val="0F5494"/>
              </a:buClr>
              <a:buFont typeface="+mj-lt"/>
              <a:buAutoNum type="arabicPeriod"/>
            </a:pPr>
            <a:endParaRPr lang="en-US"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2</a:t>
            </a:fld>
            <a:endParaRPr lang="en-GB" altLang="en-US" dirty="0"/>
          </a:p>
        </p:txBody>
      </p:sp>
      <p:sp>
        <p:nvSpPr>
          <p:cNvPr id="2" name="Footer Placeholder 1"/>
          <p:cNvSpPr>
            <a:spLocks noGrp="1"/>
          </p:cNvSpPr>
          <p:nvPr>
            <p:ph type="ftr" sz="quarter" idx="11"/>
          </p:nvPr>
        </p:nvSpPr>
        <p:spPr/>
        <p:txBody>
          <a:bodyPr/>
          <a:lstStyle/>
          <a:p>
            <a:pPr>
              <a:defRPr/>
            </a:pPr>
            <a:r>
              <a:rPr lang="en-GB" altLang="en-US"/>
              <a:t>. </a:t>
            </a:r>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268760"/>
            <a:ext cx="8301608" cy="936625"/>
          </a:xfrm>
        </p:spPr>
        <p:txBody>
          <a:bodyPr/>
          <a:lstStyle/>
          <a:p>
            <a:r>
              <a:rPr lang="en-US" dirty="0"/>
              <a:t>1. Goals of this training?</a:t>
            </a:r>
            <a:endParaRPr lang="en-GB" dirty="0"/>
          </a:p>
        </p:txBody>
      </p:sp>
      <p:sp>
        <p:nvSpPr>
          <p:cNvPr id="3" name="Content Placeholder 2"/>
          <p:cNvSpPr>
            <a:spLocks noGrp="1"/>
          </p:cNvSpPr>
          <p:nvPr>
            <p:ph idx="1"/>
          </p:nvPr>
        </p:nvSpPr>
        <p:spPr>
          <a:xfrm>
            <a:off x="179512" y="2205385"/>
            <a:ext cx="9073008" cy="4516089"/>
          </a:xfrm>
        </p:spPr>
        <p:txBody>
          <a:bodyPr/>
          <a:lstStyle/>
          <a:p>
            <a:pPr>
              <a:buClr>
                <a:srgbClr val="0F5494"/>
              </a:buClr>
            </a:pPr>
            <a:r>
              <a:rPr lang="en-US" sz="1600" dirty="0"/>
              <a:t>Become familiar with EU support to DRM on national and </a:t>
            </a:r>
            <a:r>
              <a:rPr lang="en-US" sz="1600" dirty="0" smtClean="0"/>
              <a:t>international </a:t>
            </a:r>
            <a:r>
              <a:rPr lang="en-US" sz="1600" dirty="0"/>
              <a:t>stage.</a:t>
            </a:r>
          </a:p>
          <a:p>
            <a:pPr>
              <a:buClr>
                <a:srgbClr val="0F5494"/>
              </a:buClr>
            </a:pPr>
            <a:endParaRPr lang="en-US" sz="1600" dirty="0"/>
          </a:p>
          <a:p>
            <a:pPr>
              <a:buClr>
                <a:srgbClr val="0F5494"/>
              </a:buClr>
            </a:pPr>
            <a:r>
              <a:rPr lang="en-US" sz="1600" dirty="0"/>
              <a:t>Become familiar with broad principles of tax policy and main taxes instruments.</a:t>
            </a:r>
          </a:p>
          <a:p>
            <a:pPr>
              <a:buClr>
                <a:srgbClr val="0F5494"/>
              </a:buClr>
            </a:pPr>
            <a:endParaRPr lang="en-US" sz="1600" dirty="0"/>
          </a:p>
          <a:p>
            <a:pPr>
              <a:buClr>
                <a:srgbClr val="0F5494"/>
              </a:buClr>
            </a:pPr>
            <a:r>
              <a:rPr lang="en-US" sz="1600" dirty="0"/>
              <a:t>Become familiar with main issues and practices of tax policy and tax administration</a:t>
            </a:r>
          </a:p>
          <a:p>
            <a:pPr>
              <a:buClr>
                <a:srgbClr val="0F5494"/>
              </a:buClr>
            </a:pPr>
            <a:endParaRPr lang="en-US" sz="1600" dirty="0"/>
          </a:p>
          <a:p>
            <a:pPr>
              <a:buClr>
                <a:srgbClr val="0F5494"/>
              </a:buClr>
            </a:pPr>
            <a:r>
              <a:rPr lang="en-US" sz="1600" dirty="0"/>
              <a:t>Understand DRM as part of “fiscal space” and to fund better government </a:t>
            </a:r>
            <a:r>
              <a:rPr lang="en-US" sz="1600" dirty="0" smtClean="0"/>
              <a:t>spending</a:t>
            </a:r>
          </a:p>
          <a:p>
            <a:pPr>
              <a:buClr>
                <a:srgbClr val="0F5494"/>
              </a:buClr>
            </a:pPr>
            <a:endParaRPr lang="en-US" sz="1600" dirty="0"/>
          </a:p>
          <a:p>
            <a:pPr>
              <a:buClr>
                <a:srgbClr val="0F5494"/>
              </a:buClr>
            </a:pPr>
            <a:r>
              <a:rPr lang="en-US" sz="1600" dirty="0"/>
              <a:t>Identify the appropriate counterparts in the administration on DRM</a:t>
            </a:r>
          </a:p>
          <a:p>
            <a:pPr>
              <a:buClr>
                <a:srgbClr val="0F5494"/>
              </a:buClr>
            </a:pPr>
            <a:endParaRPr lang="en-US" sz="1600" dirty="0"/>
          </a:p>
          <a:p>
            <a:pPr>
              <a:buClr>
                <a:srgbClr val="0F5494"/>
              </a:buClr>
            </a:pPr>
            <a:r>
              <a:rPr lang="en-US" sz="1600" dirty="0"/>
              <a:t>Be able to dialogue on DRM with counterparts and integrate </a:t>
            </a:r>
            <a:r>
              <a:rPr lang="en-US" sz="1600" dirty="0" smtClean="0"/>
              <a:t>it into </a:t>
            </a:r>
            <a:r>
              <a:rPr lang="en-US" sz="1600" dirty="0"/>
              <a:t>EU operations.</a:t>
            </a:r>
          </a:p>
          <a:p>
            <a:pPr>
              <a:buClr>
                <a:srgbClr val="0F5494"/>
              </a:buClr>
            </a:pPr>
            <a:endParaRPr lang="en-US" sz="1600" dirty="0"/>
          </a:p>
          <a:p>
            <a:pPr>
              <a:buClr>
                <a:srgbClr val="0F5494"/>
              </a:buClr>
            </a:pPr>
            <a:r>
              <a:rPr lang="en-US" sz="1600" dirty="0"/>
              <a:t>Provide several example of concrete DRM support/indicators to developing countries</a:t>
            </a:r>
            <a:r>
              <a:rPr lang="en-US" sz="2000" dirty="0"/>
              <a:t>.</a:t>
            </a:r>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3</a:t>
            </a:fld>
            <a:endParaRPr lang="en-GB" altLang="en-US"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Tree>
    <p:extLst>
      <p:ext uri="{BB962C8B-B14F-4D97-AF65-F5344CB8AC3E}">
        <p14:creationId xmlns:p14="http://schemas.microsoft.com/office/powerpoint/2010/main" val="3280377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2. </a:t>
            </a:r>
            <a:r>
              <a:rPr lang="fr-BE" dirty="0" err="1"/>
              <a:t>Why</a:t>
            </a:r>
            <a:r>
              <a:rPr lang="fr-BE" dirty="0"/>
              <a:t> </a:t>
            </a:r>
            <a:r>
              <a:rPr lang="fr-BE" dirty="0" err="1"/>
              <a:t>improving</a:t>
            </a:r>
            <a:r>
              <a:rPr lang="fr-BE" dirty="0"/>
              <a:t> DRM?</a:t>
            </a:r>
            <a:endParaRPr lang="en-GB" dirty="0"/>
          </a:p>
        </p:txBody>
      </p:sp>
      <p:sp>
        <p:nvSpPr>
          <p:cNvPr id="3" name="Content Placeholder 2"/>
          <p:cNvSpPr>
            <a:spLocks noGrp="1"/>
          </p:cNvSpPr>
          <p:nvPr>
            <p:ph idx="1"/>
          </p:nvPr>
        </p:nvSpPr>
        <p:spPr>
          <a:xfrm>
            <a:off x="107504" y="2060848"/>
            <a:ext cx="9001000" cy="4896544"/>
          </a:xfrm>
        </p:spPr>
        <p:txBody>
          <a:bodyPr/>
          <a:lstStyle/>
          <a:p>
            <a:pPr marL="0" lvl="1" indent="0">
              <a:buClr>
                <a:schemeClr val="accent2"/>
              </a:buClr>
              <a:buNone/>
            </a:pPr>
            <a:r>
              <a:rPr lang="fr-BE" sz="1600" dirty="0"/>
              <a:t>=&gt; In </a:t>
            </a:r>
            <a:r>
              <a:rPr lang="fr-BE" sz="1600" dirty="0" err="1"/>
              <a:t>favour</a:t>
            </a:r>
            <a:endParaRPr lang="en-GB" sz="1600" dirty="0"/>
          </a:p>
          <a:p>
            <a:pPr lvl="1">
              <a:buClr>
                <a:schemeClr val="accent2"/>
              </a:buClr>
              <a:buFont typeface="Arial" panose="020B0604020202020204" pitchFamily="34" charset="0"/>
              <a:buChar char="•"/>
            </a:pPr>
            <a:r>
              <a:rPr lang="en-GB" sz="1600" b="0" dirty="0"/>
              <a:t>Domestic revenue is by far the most important source of fiscal space</a:t>
            </a:r>
          </a:p>
          <a:p>
            <a:pPr lvl="1">
              <a:buClr>
                <a:schemeClr val="accent2"/>
              </a:buClr>
              <a:buFont typeface="Arial" panose="020B0604020202020204" pitchFamily="34" charset="0"/>
              <a:buChar char="•"/>
            </a:pPr>
            <a:r>
              <a:rPr lang="en-GB" sz="1600" b="0" dirty="0"/>
              <a:t>At the heart of the social contract / Accountability</a:t>
            </a:r>
          </a:p>
          <a:p>
            <a:pPr lvl="1">
              <a:spcAft>
                <a:spcPts val="600"/>
              </a:spcAft>
              <a:buClr>
                <a:schemeClr val="accent2"/>
              </a:buClr>
              <a:buFont typeface="Arial" panose="020B0604020202020204" pitchFamily="34" charset="0"/>
              <a:buChar char="•"/>
            </a:pPr>
            <a:r>
              <a:rPr lang="fr-BE" sz="1600" b="0" dirty="0" err="1"/>
              <a:t>Reduce</a:t>
            </a:r>
            <a:r>
              <a:rPr lang="fr-BE" sz="1600" b="0" dirty="0"/>
              <a:t> the Official </a:t>
            </a:r>
            <a:r>
              <a:rPr lang="fr-BE" sz="1600" b="0" dirty="0" err="1"/>
              <a:t>development</a:t>
            </a:r>
            <a:r>
              <a:rPr lang="fr-BE" sz="1600" b="0" dirty="0"/>
              <a:t> assistance (ODA) /</a:t>
            </a:r>
            <a:r>
              <a:rPr lang="fr-BE" sz="1600" b="0" dirty="0" err="1"/>
              <a:t>external</a:t>
            </a:r>
            <a:r>
              <a:rPr lang="fr-BE" sz="1600" b="0" dirty="0"/>
              <a:t> </a:t>
            </a:r>
            <a:r>
              <a:rPr lang="fr-BE" sz="1600" b="0" dirty="0" err="1"/>
              <a:t>dependency</a:t>
            </a:r>
            <a:endParaRPr lang="en-GB" sz="1600" b="0" dirty="0"/>
          </a:p>
          <a:p>
            <a:pPr lvl="1">
              <a:spcAft>
                <a:spcPts val="600"/>
              </a:spcAft>
              <a:buClr>
                <a:schemeClr val="accent2"/>
              </a:buClr>
              <a:buFont typeface="Arial" panose="020B0604020202020204" pitchFamily="34" charset="0"/>
              <a:buChar char="•"/>
            </a:pPr>
            <a:r>
              <a:rPr lang="fr-BE" sz="1600" b="0" dirty="0"/>
              <a:t>Much more stable and </a:t>
            </a:r>
            <a:r>
              <a:rPr lang="fr-BE" sz="1600" b="0" dirty="0" err="1"/>
              <a:t>predictible</a:t>
            </a:r>
            <a:r>
              <a:rPr lang="fr-BE" sz="1600" b="0" dirty="0"/>
              <a:t> </a:t>
            </a:r>
            <a:r>
              <a:rPr lang="fr-BE" sz="1600" b="0" dirty="0" err="1"/>
              <a:t>resource</a:t>
            </a:r>
            <a:endParaRPr lang="en-GB" sz="1600" b="0" dirty="0"/>
          </a:p>
          <a:p>
            <a:pPr lvl="1">
              <a:spcAft>
                <a:spcPts val="600"/>
              </a:spcAft>
              <a:buClr>
                <a:schemeClr val="accent2"/>
              </a:buClr>
              <a:buFont typeface="Arial" panose="020B0604020202020204" pitchFamily="34" charset="0"/>
              <a:buChar char="•"/>
            </a:pPr>
            <a:r>
              <a:rPr lang="en-GB" sz="1600" b="0" dirty="0"/>
              <a:t>International commitment (AAAA / </a:t>
            </a:r>
            <a:r>
              <a:rPr lang="en-GB" sz="1600" b="0" dirty="0" smtClean="0"/>
              <a:t>ATI / SDG</a:t>
            </a:r>
            <a:r>
              <a:rPr lang="en-GB" sz="1600" b="0" dirty="0"/>
              <a:t>)</a:t>
            </a:r>
          </a:p>
          <a:p>
            <a:pPr lvl="1">
              <a:spcAft>
                <a:spcPts val="600"/>
              </a:spcAft>
              <a:buClr>
                <a:schemeClr val="accent2"/>
              </a:buClr>
              <a:buFont typeface="Arial" panose="020B0604020202020204" pitchFamily="34" charset="0"/>
              <a:buChar char="•"/>
            </a:pPr>
            <a:r>
              <a:rPr lang="fr-BE" sz="1600" b="0" dirty="0"/>
              <a:t>New </a:t>
            </a:r>
            <a:r>
              <a:rPr lang="fr-BE" sz="1600" b="0" dirty="0" err="1"/>
              <a:t>European</a:t>
            </a:r>
            <a:r>
              <a:rPr lang="fr-BE" sz="1600" b="0" dirty="0"/>
              <a:t> Consensus for </a:t>
            </a:r>
            <a:r>
              <a:rPr lang="fr-BE" sz="1600" b="0" dirty="0" err="1"/>
              <a:t>Development</a:t>
            </a:r>
            <a:r>
              <a:rPr lang="fr-BE" sz="1600" b="0" dirty="0"/>
              <a:t>  (</a:t>
            </a:r>
            <a:r>
              <a:rPr lang="fr-BE" sz="1600" b="0" dirty="0" err="1"/>
              <a:t>June</a:t>
            </a:r>
            <a:r>
              <a:rPr lang="fr-BE" sz="1600" b="0" dirty="0"/>
              <a:t> 2017)</a:t>
            </a:r>
          </a:p>
          <a:p>
            <a:pPr lvl="1">
              <a:spcAft>
                <a:spcPts val="600"/>
              </a:spcAft>
              <a:buClr>
                <a:schemeClr val="accent2"/>
              </a:buClr>
              <a:buFont typeface="Arial" panose="020B0604020202020204" pitchFamily="34" charset="0"/>
              <a:buChar char="•"/>
            </a:pPr>
            <a:r>
              <a:rPr lang="fr-BE" sz="1600" b="0" dirty="0" err="1"/>
              <a:t>Recent</a:t>
            </a:r>
            <a:r>
              <a:rPr lang="fr-BE" sz="1600" b="0" dirty="0"/>
              <a:t> </a:t>
            </a:r>
            <a:r>
              <a:rPr lang="fr-BE" sz="1600" b="0" dirty="0" err="1"/>
              <a:t>developpment</a:t>
            </a:r>
            <a:r>
              <a:rPr lang="fr-BE" sz="1600" b="0" dirty="0"/>
              <a:t> on </a:t>
            </a:r>
            <a:r>
              <a:rPr lang="fr-BE" sz="1600" b="0" dirty="0" err="1"/>
              <a:t>tax</a:t>
            </a:r>
            <a:r>
              <a:rPr lang="fr-BE" sz="1600" b="0" dirty="0"/>
              <a:t> </a:t>
            </a:r>
            <a:r>
              <a:rPr lang="fr-BE" sz="1600" b="0" dirty="0" err="1"/>
              <a:t>avoidance</a:t>
            </a:r>
            <a:r>
              <a:rPr lang="fr-BE" sz="1600" b="0" dirty="0"/>
              <a:t> and </a:t>
            </a:r>
            <a:r>
              <a:rPr lang="fr-BE" sz="1600" b="0" dirty="0" err="1"/>
              <a:t>Illicit</a:t>
            </a:r>
            <a:r>
              <a:rPr lang="fr-BE" sz="1600" b="0" dirty="0"/>
              <a:t> </a:t>
            </a:r>
            <a:r>
              <a:rPr lang="fr-BE" sz="1600" b="0" dirty="0" err="1"/>
              <a:t>financial</a:t>
            </a:r>
            <a:r>
              <a:rPr lang="fr-BE" sz="1600" b="0" dirty="0"/>
              <a:t> </a:t>
            </a:r>
            <a:r>
              <a:rPr lang="fr-BE" sz="1600" b="0" dirty="0" err="1"/>
              <a:t>flows</a:t>
            </a:r>
            <a:r>
              <a:rPr lang="fr-BE" sz="1600" b="0" dirty="0"/>
              <a:t> (</a:t>
            </a:r>
            <a:r>
              <a:rPr lang="fr-BE" sz="1600" b="0" dirty="0" err="1"/>
              <a:t>leaks</a:t>
            </a:r>
            <a:r>
              <a:rPr lang="fr-BE" sz="1600" b="0" dirty="0"/>
              <a:t>/</a:t>
            </a:r>
            <a:r>
              <a:rPr lang="fr-BE" sz="1600" b="0" dirty="0" err="1"/>
              <a:t>papers</a:t>
            </a:r>
            <a:r>
              <a:rPr lang="fr-BE" sz="1600" b="0" dirty="0"/>
              <a:t>…)</a:t>
            </a:r>
          </a:p>
          <a:p>
            <a:pPr lvl="1">
              <a:spcAft>
                <a:spcPts val="600"/>
              </a:spcAft>
              <a:buClr>
                <a:schemeClr val="accent2"/>
              </a:buClr>
              <a:buFont typeface="Arial" panose="020B0604020202020204" pitchFamily="34" charset="0"/>
              <a:buChar char="•"/>
            </a:pPr>
            <a:endParaRPr lang="fr-BE" sz="1200" b="0" dirty="0"/>
          </a:p>
          <a:p>
            <a:pPr marL="0" indent="0">
              <a:buClr>
                <a:schemeClr val="accent2"/>
              </a:buClr>
              <a:buNone/>
            </a:pPr>
            <a:r>
              <a:rPr lang="fr-BE" sz="1600" b="1" i="0" dirty="0"/>
              <a:t>=&gt; </a:t>
            </a:r>
            <a:r>
              <a:rPr lang="fr-BE" sz="1600" b="1" i="0" dirty="0" err="1"/>
              <a:t>Reasons</a:t>
            </a:r>
            <a:r>
              <a:rPr lang="fr-BE" sz="1600" b="1" i="0" dirty="0"/>
              <a:t> to </a:t>
            </a:r>
            <a:r>
              <a:rPr lang="fr-BE" sz="1600" b="1" i="0" dirty="0" err="1"/>
              <a:t>be</a:t>
            </a:r>
            <a:r>
              <a:rPr lang="fr-BE" sz="1600" b="1" i="0" dirty="0"/>
              <a:t> </a:t>
            </a:r>
            <a:r>
              <a:rPr lang="fr-BE" sz="1600" b="1" i="0" dirty="0" err="1"/>
              <a:t>reluctant</a:t>
            </a:r>
            <a:endParaRPr lang="en-GB" sz="1600" b="1" i="0" dirty="0"/>
          </a:p>
          <a:p>
            <a:pPr lvl="1">
              <a:buClr>
                <a:schemeClr val="accent2"/>
              </a:buClr>
              <a:buFont typeface="Arial" panose="020B0604020202020204" pitchFamily="34" charset="0"/>
              <a:buChar char="•"/>
            </a:pPr>
            <a:r>
              <a:rPr lang="en-GB" sz="1600" b="0" dirty="0"/>
              <a:t>Tax issues are at the core of sovereignty</a:t>
            </a:r>
          </a:p>
          <a:p>
            <a:pPr lvl="1">
              <a:buClr>
                <a:schemeClr val="accent2"/>
              </a:buClr>
              <a:buFont typeface="Arial" panose="020B0604020202020204" pitchFamily="34" charset="0"/>
              <a:buChar char="•"/>
            </a:pPr>
            <a:r>
              <a:rPr lang="en-GB" sz="1600" b="0" dirty="0"/>
              <a:t>Need to engage with various administrations</a:t>
            </a:r>
          </a:p>
          <a:p>
            <a:pPr lvl="1">
              <a:buClr>
                <a:schemeClr val="accent2"/>
              </a:buClr>
              <a:buFont typeface="Arial" panose="020B0604020202020204" pitchFamily="34" charset="0"/>
              <a:buChar char="•"/>
            </a:pPr>
            <a:r>
              <a:rPr lang="en-GB" sz="1600" b="0" dirty="0"/>
              <a:t>Sometimes other donors already strongly involved</a:t>
            </a:r>
          </a:p>
          <a:p>
            <a:pPr lvl="1">
              <a:buClr>
                <a:schemeClr val="accent2"/>
              </a:buClr>
              <a:buFont typeface="Arial" panose="020B0604020202020204" pitchFamily="34" charset="0"/>
              <a:buChar char="•"/>
            </a:pPr>
            <a:r>
              <a:rPr lang="en-GB" sz="1600" b="0" dirty="0"/>
              <a:t>Technical knowledge on the topic</a:t>
            </a:r>
          </a:p>
          <a:p>
            <a:pPr marL="0" indent="0">
              <a:buClr>
                <a:schemeClr val="accent2"/>
              </a:buClr>
              <a:buNone/>
            </a:pPr>
            <a:endParaRPr lang="en-GB" sz="1200" i="0" dirty="0"/>
          </a:p>
          <a:p>
            <a:pPr lvl="1">
              <a:spcAft>
                <a:spcPts val="600"/>
              </a:spcAft>
              <a:buClr>
                <a:schemeClr val="accent2"/>
              </a:buClr>
              <a:buFont typeface="Arial" panose="020B0604020202020204" pitchFamily="34" charset="0"/>
              <a:buChar char="•"/>
            </a:pPr>
            <a:endParaRPr lang="fr-BE" b="0" dirty="0"/>
          </a:p>
          <a:p>
            <a:endParaRPr lang="en-GB" dirty="0"/>
          </a:p>
        </p:txBody>
      </p:sp>
      <p:sp>
        <p:nvSpPr>
          <p:cNvPr id="4" name="Footer Placeholder 3"/>
          <p:cNvSpPr>
            <a:spLocks noGrp="1"/>
          </p:cNvSpPr>
          <p:nvPr>
            <p:ph type="ftr" sz="quarter" idx="11"/>
          </p:nvPr>
        </p:nvSpPr>
        <p:spPr/>
        <p:txBody>
          <a:bodyPr/>
          <a:lstStyle/>
          <a:p>
            <a:pPr>
              <a:defRPr/>
            </a:pPr>
            <a:r>
              <a:rPr lang="en-GB" altLang="en-US" dirty="0"/>
              <a:t>. </a:t>
            </a:r>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4</a:t>
            </a:fld>
            <a:endParaRPr lang="en-GB" altLang="en-US" dirty="0"/>
          </a:p>
        </p:txBody>
      </p:sp>
    </p:spTree>
    <p:extLst>
      <p:ext uri="{BB962C8B-B14F-4D97-AF65-F5344CB8AC3E}">
        <p14:creationId xmlns:p14="http://schemas.microsoft.com/office/powerpoint/2010/main" val="3294207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497192" cy="936625"/>
          </a:xfrm>
        </p:spPr>
        <p:txBody>
          <a:bodyPr/>
          <a:lstStyle/>
          <a:p>
            <a:r>
              <a:rPr lang="fr-BE" dirty="0"/>
              <a:t>2. How to </a:t>
            </a:r>
            <a:r>
              <a:rPr lang="fr-BE" dirty="0" err="1"/>
              <a:t>improve</a:t>
            </a:r>
            <a:r>
              <a:rPr lang="fr-BE" dirty="0"/>
              <a:t> DRM?</a:t>
            </a:r>
            <a:endParaRPr lang="en-GB" dirty="0"/>
          </a:p>
        </p:txBody>
      </p:sp>
      <p:sp>
        <p:nvSpPr>
          <p:cNvPr id="3" name="Content Placeholder 2"/>
          <p:cNvSpPr>
            <a:spLocks noGrp="1"/>
          </p:cNvSpPr>
          <p:nvPr>
            <p:ph idx="1"/>
          </p:nvPr>
        </p:nvSpPr>
        <p:spPr>
          <a:xfrm>
            <a:off x="457200" y="2276475"/>
            <a:ext cx="8229600" cy="4248869"/>
          </a:xfrm>
        </p:spPr>
        <p:txBody>
          <a:bodyPr/>
          <a:lstStyle/>
          <a:p>
            <a:pPr marL="0" indent="0">
              <a:buNone/>
            </a:pPr>
            <a:r>
              <a:rPr lang="fr-BE" dirty="0"/>
              <a:t>=&gt; </a:t>
            </a:r>
            <a:r>
              <a:rPr lang="fr-BE" dirty="0" err="1"/>
              <a:t>Tax</a:t>
            </a:r>
            <a:r>
              <a:rPr lang="fr-BE" dirty="0"/>
              <a:t> </a:t>
            </a:r>
            <a:r>
              <a:rPr lang="fr-BE" dirty="0" err="1"/>
              <a:t>policy</a:t>
            </a:r>
            <a:endParaRPr lang="fr-BE" dirty="0"/>
          </a:p>
          <a:p>
            <a:pPr marL="0" indent="0">
              <a:buNone/>
            </a:pPr>
            <a:r>
              <a:rPr lang="fr-BE" sz="1400" dirty="0"/>
              <a:t>- </a:t>
            </a:r>
            <a:r>
              <a:rPr lang="fr-BE" sz="1400" dirty="0" err="1"/>
              <a:t>Broaden</a:t>
            </a:r>
            <a:r>
              <a:rPr lang="fr-BE" sz="1400" dirty="0"/>
              <a:t> the </a:t>
            </a:r>
            <a:r>
              <a:rPr lang="fr-BE" sz="1400" dirty="0" err="1"/>
              <a:t>tax</a:t>
            </a:r>
            <a:r>
              <a:rPr lang="fr-BE" sz="1400" dirty="0"/>
              <a:t> base (i.e. </a:t>
            </a:r>
            <a:r>
              <a:rPr lang="fr-BE" sz="1400" dirty="0" err="1"/>
              <a:t>tax</a:t>
            </a:r>
            <a:r>
              <a:rPr lang="fr-BE" sz="1400" dirty="0"/>
              <a:t> more people, </a:t>
            </a:r>
            <a:r>
              <a:rPr lang="fr-BE" sz="1400" dirty="0" err="1"/>
              <a:t>products</a:t>
            </a:r>
            <a:r>
              <a:rPr lang="fr-BE" sz="1400" dirty="0"/>
              <a:t>, transactions, etc.)</a:t>
            </a:r>
          </a:p>
          <a:p>
            <a:pPr marL="0" indent="0">
              <a:buNone/>
            </a:pPr>
            <a:r>
              <a:rPr lang="fr-BE" sz="1400" dirty="0"/>
              <a:t>- </a:t>
            </a:r>
            <a:r>
              <a:rPr lang="fr-BE" sz="1400" dirty="0" err="1"/>
              <a:t>Limit</a:t>
            </a:r>
            <a:r>
              <a:rPr lang="fr-BE" sz="1400" dirty="0"/>
              <a:t> </a:t>
            </a:r>
            <a:r>
              <a:rPr lang="fr-BE" sz="1400" dirty="0" err="1"/>
              <a:t>tax</a:t>
            </a:r>
            <a:r>
              <a:rPr lang="fr-BE" sz="1400" dirty="0"/>
              <a:t> exemptions</a:t>
            </a:r>
          </a:p>
          <a:p>
            <a:pPr marL="0" indent="0">
              <a:buNone/>
            </a:pPr>
            <a:r>
              <a:rPr lang="fr-BE" sz="1400" dirty="0"/>
              <a:t>- </a:t>
            </a:r>
            <a:r>
              <a:rPr lang="fr-BE" sz="1400" dirty="0" err="1"/>
              <a:t>Increase</a:t>
            </a:r>
            <a:r>
              <a:rPr lang="fr-BE" sz="1400" dirty="0"/>
              <a:t> the </a:t>
            </a:r>
            <a:r>
              <a:rPr lang="fr-BE" sz="1400" dirty="0" err="1"/>
              <a:t>tax</a:t>
            </a:r>
            <a:r>
              <a:rPr lang="fr-BE" sz="1400" dirty="0"/>
              <a:t> rates</a:t>
            </a:r>
          </a:p>
          <a:p>
            <a:pPr marL="0" indent="0">
              <a:buNone/>
            </a:pPr>
            <a:r>
              <a:rPr lang="fr-BE" sz="1400" dirty="0"/>
              <a:t>- </a:t>
            </a:r>
            <a:r>
              <a:rPr lang="fr-BE" sz="1400" dirty="0" err="1"/>
              <a:t>Introduce</a:t>
            </a:r>
            <a:r>
              <a:rPr lang="fr-BE" sz="1400" dirty="0"/>
              <a:t> new taxes / Replace </a:t>
            </a:r>
            <a:r>
              <a:rPr lang="fr-BE" sz="1400" dirty="0" err="1"/>
              <a:t>old</a:t>
            </a:r>
            <a:r>
              <a:rPr lang="fr-BE" sz="1400" dirty="0"/>
              <a:t> taxes</a:t>
            </a:r>
          </a:p>
          <a:p>
            <a:pPr marL="0" indent="0">
              <a:buNone/>
            </a:pPr>
            <a:r>
              <a:rPr lang="fr-BE" sz="1400" dirty="0"/>
              <a:t>- </a:t>
            </a:r>
            <a:r>
              <a:rPr lang="fr-BE" sz="1400" dirty="0" err="1"/>
              <a:t>Improve</a:t>
            </a:r>
            <a:r>
              <a:rPr lang="fr-BE" sz="1400" dirty="0"/>
              <a:t> </a:t>
            </a:r>
            <a:r>
              <a:rPr lang="fr-BE" sz="1400" dirty="0" err="1"/>
              <a:t>natural</a:t>
            </a:r>
            <a:r>
              <a:rPr lang="fr-BE" sz="1400" dirty="0"/>
              <a:t> </a:t>
            </a:r>
            <a:r>
              <a:rPr lang="fr-BE" sz="1400" dirty="0" err="1"/>
              <a:t>resources</a:t>
            </a:r>
            <a:r>
              <a:rPr lang="fr-BE" sz="1400" dirty="0"/>
              <a:t> revenue/sharing</a:t>
            </a:r>
          </a:p>
          <a:p>
            <a:pPr marL="0" indent="0">
              <a:buNone/>
            </a:pPr>
            <a:endParaRPr lang="fr-BE" dirty="0"/>
          </a:p>
          <a:p>
            <a:pPr marL="0" indent="0">
              <a:buNone/>
            </a:pPr>
            <a:r>
              <a:rPr lang="fr-BE" dirty="0"/>
              <a:t>=&gt; </a:t>
            </a:r>
            <a:r>
              <a:rPr lang="fr-BE" dirty="0" err="1"/>
              <a:t>Tax</a:t>
            </a:r>
            <a:r>
              <a:rPr lang="fr-BE" dirty="0"/>
              <a:t> administration</a:t>
            </a:r>
          </a:p>
          <a:p>
            <a:pPr marL="0" indent="0" algn="just">
              <a:buNone/>
            </a:pPr>
            <a:r>
              <a:rPr lang="fr-BE" sz="1400" dirty="0"/>
              <a:t>- </a:t>
            </a:r>
            <a:r>
              <a:rPr lang="fr-BE" sz="1400" dirty="0" err="1"/>
              <a:t>Fight</a:t>
            </a:r>
            <a:r>
              <a:rPr lang="fr-BE" sz="1400" dirty="0"/>
              <a:t> </a:t>
            </a:r>
            <a:r>
              <a:rPr lang="fr-BE" sz="1400" dirty="0" err="1"/>
              <a:t>against</a:t>
            </a:r>
            <a:r>
              <a:rPr lang="fr-BE" sz="1400" dirty="0"/>
              <a:t> </a:t>
            </a:r>
            <a:r>
              <a:rPr lang="fr-BE" sz="1400" dirty="0" err="1"/>
              <a:t>tax</a:t>
            </a:r>
            <a:r>
              <a:rPr lang="fr-BE" sz="1400" dirty="0"/>
              <a:t> </a:t>
            </a:r>
            <a:r>
              <a:rPr lang="fr-BE" sz="1400" dirty="0" err="1"/>
              <a:t>fraud</a:t>
            </a:r>
            <a:r>
              <a:rPr lang="fr-BE" sz="1400" dirty="0"/>
              <a:t>, </a:t>
            </a:r>
            <a:r>
              <a:rPr lang="fr-BE" sz="1400" dirty="0" err="1"/>
              <a:t>evasion</a:t>
            </a:r>
            <a:r>
              <a:rPr lang="fr-BE" sz="1400" dirty="0"/>
              <a:t>, </a:t>
            </a:r>
            <a:r>
              <a:rPr lang="fr-BE" sz="1400" dirty="0" err="1" smtClean="0"/>
              <a:t>aggressive</a:t>
            </a:r>
            <a:r>
              <a:rPr lang="fr-BE" sz="1400" dirty="0" smtClean="0"/>
              <a:t> optimisation</a:t>
            </a:r>
            <a:endParaRPr lang="fr-BE" sz="1400" dirty="0"/>
          </a:p>
          <a:p>
            <a:pPr marL="0" indent="0" algn="just">
              <a:buNone/>
            </a:pPr>
            <a:r>
              <a:rPr lang="fr-BE" sz="1400" dirty="0"/>
              <a:t>- </a:t>
            </a:r>
            <a:r>
              <a:rPr lang="fr-BE" sz="1400" dirty="0" err="1"/>
              <a:t>Improve</a:t>
            </a:r>
            <a:r>
              <a:rPr lang="fr-BE" sz="1400" dirty="0"/>
              <a:t> </a:t>
            </a:r>
            <a:r>
              <a:rPr lang="fr-BE" sz="1400" dirty="0" err="1"/>
              <a:t>tax</a:t>
            </a:r>
            <a:r>
              <a:rPr lang="fr-BE" sz="1400" dirty="0"/>
              <a:t> compliance</a:t>
            </a:r>
          </a:p>
          <a:p>
            <a:pPr marL="0" indent="0" algn="just">
              <a:buNone/>
            </a:pPr>
            <a:r>
              <a:rPr lang="fr-BE" sz="1400" dirty="0"/>
              <a:t>- </a:t>
            </a:r>
            <a:r>
              <a:rPr lang="fr-BE" sz="1400" dirty="0" err="1"/>
              <a:t>Fight</a:t>
            </a:r>
            <a:r>
              <a:rPr lang="fr-BE" sz="1400" dirty="0"/>
              <a:t> </a:t>
            </a:r>
            <a:r>
              <a:rPr lang="fr-BE" sz="1400" dirty="0" err="1"/>
              <a:t>agaisnt</a:t>
            </a:r>
            <a:r>
              <a:rPr lang="fr-BE" sz="1400" dirty="0"/>
              <a:t> corruption</a:t>
            </a:r>
          </a:p>
          <a:p>
            <a:pPr marL="0" indent="0" algn="just">
              <a:buNone/>
            </a:pPr>
            <a:r>
              <a:rPr lang="fr-BE" sz="1400" dirty="0"/>
              <a:t>- </a:t>
            </a:r>
            <a:r>
              <a:rPr lang="fr-BE" sz="1400" dirty="0" err="1"/>
              <a:t>Strenghten</a:t>
            </a:r>
            <a:r>
              <a:rPr lang="fr-BE" sz="1400" dirty="0"/>
              <a:t> administrative </a:t>
            </a:r>
            <a:r>
              <a:rPr lang="fr-BE" sz="1400" dirty="0" err="1"/>
              <a:t>capacity</a:t>
            </a:r>
            <a:endParaRPr lang="fr-BE" sz="1400" dirty="0"/>
          </a:p>
          <a:p>
            <a:pPr>
              <a:buFontTx/>
              <a:buChar char="-"/>
            </a:pPr>
            <a:endParaRPr lang="fr-BE" sz="1400" dirty="0"/>
          </a:p>
          <a:p>
            <a:pPr marL="0" indent="0">
              <a:buNone/>
            </a:pPr>
            <a:r>
              <a:rPr lang="fr-BE" sz="1400" dirty="0"/>
              <a:t>=&gt; For </a:t>
            </a:r>
            <a:r>
              <a:rPr lang="fr-BE" sz="1400" dirty="0" err="1"/>
              <a:t>tax</a:t>
            </a:r>
            <a:r>
              <a:rPr lang="fr-BE" sz="1400" dirty="0"/>
              <a:t>, customs </a:t>
            </a:r>
            <a:r>
              <a:rPr lang="fr-BE" sz="1400" dirty="0" err="1"/>
              <a:t>duties</a:t>
            </a:r>
            <a:r>
              <a:rPr lang="fr-BE" sz="1400" dirty="0"/>
              <a:t> (</a:t>
            </a:r>
            <a:r>
              <a:rPr lang="fr-BE" sz="1400" dirty="0" err="1"/>
              <a:t>tariffs</a:t>
            </a:r>
            <a:r>
              <a:rPr lang="fr-BE" sz="1400" dirty="0"/>
              <a:t>), revenue </a:t>
            </a:r>
            <a:r>
              <a:rPr lang="fr-BE" sz="1400" dirty="0" err="1"/>
              <a:t>from</a:t>
            </a:r>
            <a:r>
              <a:rPr lang="fr-BE" sz="1400" dirty="0"/>
              <a:t> </a:t>
            </a:r>
            <a:r>
              <a:rPr lang="fr-BE" sz="1400" dirty="0" err="1"/>
              <a:t>natural</a:t>
            </a:r>
            <a:r>
              <a:rPr lang="fr-BE" sz="1400" dirty="0"/>
              <a:t> </a:t>
            </a:r>
            <a:r>
              <a:rPr lang="fr-BE" sz="1400" dirty="0" err="1"/>
              <a:t>resources</a:t>
            </a:r>
            <a:r>
              <a:rPr lang="fr-BE" sz="1400" dirty="0"/>
              <a:t>….</a:t>
            </a:r>
          </a:p>
        </p:txBody>
      </p:sp>
      <p:sp>
        <p:nvSpPr>
          <p:cNvPr id="4" name="Footer Placeholder 3"/>
          <p:cNvSpPr>
            <a:spLocks noGrp="1"/>
          </p:cNvSpPr>
          <p:nvPr>
            <p:ph type="ftr" sz="quarter" idx="11"/>
          </p:nvPr>
        </p:nvSpPr>
        <p:spPr>
          <a:xfrm>
            <a:off x="3131840" y="6165304"/>
            <a:ext cx="2887960" cy="556171"/>
          </a:xfrm>
        </p:spPr>
        <p:txBody>
          <a:bodyPr/>
          <a:lstStyle/>
          <a:p>
            <a:pPr algn="l">
              <a:defRPr/>
            </a:pPr>
            <a:r>
              <a:rPr lang="en-GB" altLang="en-US" dirty="0"/>
              <a:t>. </a:t>
            </a:r>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5</a:t>
            </a:fld>
            <a:endParaRPr lang="en-GB" altLang="en-US" dirty="0"/>
          </a:p>
        </p:txBody>
      </p:sp>
    </p:spTree>
    <p:extLst>
      <p:ext uri="{BB962C8B-B14F-4D97-AF65-F5344CB8AC3E}">
        <p14:creationId xmlns:p14="http://schemas.microsoft.com/office/powerpoint/2010/main" val="1976373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497192" cy="936625"/>
          </a:xfrm>
        </p:spPr>
        <p:txBody>
          <a:bodyPr/>
          <a:lstStyle/>
          <a:p>
            <a:r>
              <a:rPr lang="fr-BE" dirty="0"/>
              <a:t>3. DRM : Introduction</a:t>
            </a:r>
            <a:endParaRPr lang="en-GB" dirty="0"/>
          </a:p>
        </p:txBody>
      </p:sp>
      <p:sp>
        <p:nvSpPr>
          <p:cNvPr id="3" name="Content Placeholder 2"/>
          <p:cNvSpPr>
            <a:spLocks noGrp="1"/>
          </p:cNvSpPr>
          <p:nvPr>
            <p:ph idx="1"/>
          </p:nvPr>
        </p:nvSpPr>
        <p:spPr>
          <a:xfrm>
            <a:off x="0" y="2276475"/>
            <a:ext cx="9036496" cy="4320877"/>
          </a:xfrm>
        </p:spPr>
        <p:txBody>
          <a:bodyPr/>
          <a:lstStyle/>
          <a:p>
            <a:pPr marL="0" indent="0">
              <a:buNone/>
            </a:pPr>
            <a:r>
              <a:rPr lang="fr-BE" dirty="0"/>
              <a:t>=&gt; At the </a:t>
            </a:r>
            <a:r>
              <a:rPr lang="fr-BE" dirty="0" err="1"/>
              <a:t>heart</a:t>
            </a:r>
            <a:r>
              <a:rPr lang="fr-BE" dirty="0"/>
              <a:t> of national </a:t>
            </a:r>
            <a:r>
              <a:rPr lang="fr-BE" dirty="0" err="1"/>
              <a:t>sovereignty</a:t>
            </a:r>
            <a:r>
              <a:rPr lang="fr-BE" dirty="0"/>
              <a:t> : </a:t>
            </a:r>
            <a:r>
              <a:rPr lang="fr-BE" dirty="0" err="1"/>
              <a:t>government</a:t>
            </a:r>
            <a:r>
              <a:rPr lang="fr-BE" dirty="0"/>
              <a:t> </a:t>
            </a:r>
            <a:r>
              <a:rPr lang="fr-BE" dirty="0" err="1"/>
              <a:t>decision</a:t>
            </a:r>
            <a:endParaRPr lang="fr-BE" dirty="0"/>
          </a:p>
          <a:p>
            <a:pPr marL="0" indent="0">
              <a:buClrTx/>
              <a:buNone/>
            </a:pPr>
            <a:endParaRPr lang="fr-BE" dirty="0"/>
          </a:p>
          <a:p>
            <a:pPr>
              <a:buClrTx/>
              <a:buFont typeface="Symbol" panose="05050102010706020507" pitchFamily="18" charset="2"/>
              <a:buChar char="Þ"/>
            </a:pPr>
            <a:r>
              <a:rPr lang="fr-BE" dirty="0"/>
              <a:t>Need to </a:t>
            </a:r>
            <a:r>
              <a:rPr lang="fr-BE" dirty="0" err="1"/>
              <a:t>distinguish</a:t>
            </a:r>
            <a:r>
              <a:rPr lang="fr-BE" dirty="0"/>
              <a:t> </a:t>
            </a:r>
            <a:r>
              <a:rPr lang="fr-BE" dirty="0" err="1"/>
              <a:t>between</a:t>
            </a:r>
            <a:r>
              <a:rPr lang="fr-BE" dirty="0"/>
              <a:t> </a:t>
            </a:r>
            <a:r>
              <a:rPr lang="fr-BE" dirty="0" err="1"/>
              <a:t>political</a:t>
            </a:r>
            <a:r>
              <a:rPr lang="fr-BE" dirty="0"/>
              <a:t> and </a:t>
            </a:r>
            <a:r>
              <a:rPr lang="fr-BE" dirty="0" err="1"/>
              <a:t>technical</a:t>
            </a:r>
            <a:r>
              <a:rPr lang="fr-BE" dirty="0"/>
              <a:t> </a:t>
            </a:r>
            <a:r>
              <a:rPr lang="fr-BE" dirty="0" err="1"/>
              <a:t>level</a:t>
            </a:r>
            <a:r>
              <a:rPr lang="fr-BE" dirty="0"/>
              <a:t> in the dialogue</a:t>
            </a:r>
          </a:p>
          <a:p>
            <a:pPr marL="0" indent="0">
              <a:buClrTx/>
              <a:buNone/>
            </a:pPr>
            <a:endParaRPr lang="fr-BE" dirty="0"/>
          </a:p>
          <a:p>
            <a:pPr lvl="1">
              <a:buClrTx/>
              <a:buFont typeface="Symbol" panose="05050102010706020507" pitchFamily="18" charset="2"/>
              <a:buChar char="Þ"/>
            </a:pPr>
            <a:r>
              <a:rPr lang="fr-BE" b="0" i="1" dirty="0" err="1"/>
              <a:t>With</a:t>
            </a:r>
            <a:r>
              <a:rPr lang="fr-BE" b="0" i="1" dirty="0"/>
              <a:t> the Ministry of Finance</a:t>
            </a:r>
          </a:p>
          <a:p>
            <a:pPr lvl="1">
              <a:buClrTx/>
              <a:buFont typeface="Symbol" panose="05050102010706020507" pitchFamily="18" charset="2"/>
              <a:buChar char="Þ"/>
            </a:pPr>
            <a:r>
              <a:rPr lang="fr-BE" b="0" i="1" dirty="0" err="1"/>
              <a:t>With</a:t>
            </a:r>
            <a:r>
              <a:rPr lang="fr-BE" b="0" i="1" dirty="0"/>
              <a:t> </a:t>
            </a:r>
            <a:r>
              <a:rPr lang="fr-BE" b="0" i="1" dirty="0" err="1"/>
              <a:t>other</a:t>
            </a:r>
            <a:r>
              <a:rPr lang="fr-BE" b="0" i="1" dirty="0"/>
              <a:t> </a:t>
            </a:r>
            <a:r>
              <a:rPr lang="fr-BE" b="0" i="1" dirty="0" err="1"/>
              <a:t>Ministries</a:t>
            </a:r>
            <a:r>
              <a:rPr lang="fr-BE" b="0" i="1" dirty="0"/>
              <a:t> or </a:t>
            </a:r>
            <a:r>
              <a:rPr lang="fr-BE" b="0" i="1" dirty="0" err="1"/>
              <a:t>agencies</a:t>
            </a:r>
            <a:endParaRPr lang="fr-BE" b="0" i="1" dirty="0"/>
          </a:p>
          <a:p>
            <a:pPr lvl="1">
              <a:buClrTx/>
              <a:buFont typeface="Symbol" panose="05050102010706020507" pitchFamily="18" charset="2"/>
              <a:buChar char="Þ"/>
            </a:pPr>
            <a:r>
              <a:rPr lang="fr-BE" b="0" i="1" dirty="0" err="1"/>
              <a:t>With</a:t>
            </a:r>
            <a:r>
              <a:rPr lang="fr-BE" b="0" i="1" dirty="0"/>
              <a:t> the </a:t>
            </a:r>
            <a:r>
              <a:rPr lang="fr-BE" b="0" i="1" dirty="0" err="1"/>
              <a:t>Tax</a:t>
            </a:r>
            <a:r>
              <a:rPr lang="fr-BE" b="0" i="1" dirty="0"/>
              <a:t> administration </a:t>
            </a:r>
          </a:p>
          <a:p>
            <a:pPr lvl="1">
              <a:buClrTx/>
              <a:buFont typeface="Symbol" panose="05050102010706020507" pitchFamily="18" charset="2"/>
              <a:buChar char="Þ"/>
            </a:pPr>
            <a:r>
              <a:rPr lang="fr-BE" b="0" i="1" dirty="0" err="1"/>
              <a:t>With</a:t>
            </a:r>
            <a:r>
              <a:rPr lang="fr-BE" b="0" i="1" dirty="0"/>
              <a:t> the Customs administration</a:t>
            </a:r>
          </a:p>
          <a:p>
            <a:pPr>
              <a:buClrTx/>
            </a:pPr>
            <a:endParaRPr lang="fr-BE" dirty="0"/>
          </a:p>
          <a:p>
            <a:pPr>
              <a:buClrTx/>
              <a:buFont typeface="Symbol" panose="05050102010706020507" pitchFamily="18" charset="2"/>
              <a:buChar char="Þ"/>
            </a:pPr>
            <a:endParaRPr lang="fr-BE" sz="1100"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6</a:t>
            </a:fld>
            <a:endParaRPr lang="en-GB" altLang="en-US" dirty="0"/>
          </a:p>
        </p:txBody>
      </p:sp>
    </p:spTree>
    <p:extLst>
      <p:ext uri="{BB962C8B-B14F-4D97-AF65-F5344CB8AC3E}">
        <p14:creationId xmlns:p14="http://schemas.microsoft.com/office/powerpoint/2010/main" val="156807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196752"/>
            <a:ext cx="9144000" cy="1080641"/>
          </a:xfrm>
        </p:spPr>
        <p:txBody>
          <a:bodyPr/>
          <a:lstStyle/>
          <a:p>
            <a:r>
              <a:rPr lang="en-US" sz="2600" dirty="0"/>
              <a:t>4. Global commitment on DRM and development</a:t>
            </a:r>
          </a:p>
        </p:txBody>
      </p:sp>
      <p:sp>
        <p:nvSpPr>
          <p:cNvPr id="6" name="Content Placeholder 5"/>
          <p:cNvSpPr>
            <a:spLocks noGrp="1"/>
          </p:cNvSpPr>
          <p:nvPr>
            <p:ph idx="1"/>
          </p:nvPr>
        </p:nvSpPr>
        <p:spPr>
          <a:xfrm>
            <a:off x="107504" y="2204864"/>
            <a:ext cx="8856984" cy="4392488"/>
          </a:xfrm>
        </p:spPr>
        <p:txBody>
          <a:bodyPr/>
          <a:lstStyle/>
          <a:p>
            <a:pPr marL="57150" indent="0">
              <a:spcAft>
                <a:spcPts val="1200"/>
              </a:spcAft>
              <a:buClr>
                <a:schemeClr val="accent2"/>
              </a:buClr>
              <a:buNone/>
            </a:pPr>
            <a:r>
              <a:rPr lang="en-GB" sz="2000" b="1" dirty="0"/>
              <a:t>=&gt; Addis Ababa Action Agenda </a:t>
            </a:r>
            <a:r>
              <a:rPr lang="en-GB" sz="2000" dirty="0"/>
              <a:t>financing for development conference (2015) </a:t>
            </a:r>
          </a:p>
          <a:p>
            <a:pPr marL="57150" indent="0">
              <a:spcAft>
                <a:spcPts val="1200"/>
              </a:spcAft>
              <a:buClr>
                <a:schemeClr val="accent2"/>
              </a:buClr>
              <a:buNone/>
            </a:pPr>
            <a:r>
              <a:rPr lang="fr-BE" sz="2000" dirty="0"/>
              <a:t>	</a:t>
            </a:r>
            <a:r>
              <a:rPr lang="fr-BE" sz="1500" b="1" dirty="0" err="1"/>
              <a:t>Addis</a:t>
            </a:r>
            <a:r>
              <a:rPr lang="fr-BE" sz="1500" b="1" dirty="0"/>
              <a:t> </a:t>
            </a:r>
            <a:r>
              <a:rPr lang="fr-BE" sz="1500" b="1" dirty="0" err="1"/>
              <a:t>Ababa</a:t>
            </a:r>
            <a:r>
              <a:rPr lang="fr-BE" sz="1500" b="1" dirty="0"/>
              <a:t> Action Agenda</a:t>
            </a:r>
          </a:p>
          <a:p>
            <a:pPr marL="57150" indent="0">
              <a:spcAft>
                <a:spcPts val="1200"/>
              </a:spcAft>
              <a:buClr>
                <a:schemeClr val="accent2"/>
              </a:buClr>
              <a:buNone/>
            </a:pPr>
            <a:r>
              <a:rPr lang="fr-BE" sz="1500" b="0" dirty="0"/>
              <a:t>	</a:t>
            </a:r>
            <a:r>
              <a:rPr lang="fr-BE" sz="1500" b="1" dirty="0" err="1"/>
              <a:t>Addis</a:t>
            </a:r>
            <a:r>
              <a:rPr lang="fr-BE" sz="1500" b="1" dirty="0"/>
              <a:t> </a:t>
            </a:r>
            <a:r>
              <a:rPr lang="fr-BE" sz="1500" b="1" dirty="0" err="1"/>
              <a:t>Tax</a:t>
            </a:r>
            <a:r>
              <a:rPr lang="fr-BE" sz="1500" b="1" dirty="0"/>
              <a:t> Initiative </a:t>
            </a:r>
            <a:r>
              <a:rPr lang="fr-BE" sz="1500" dirty="0"/>
              <a:t>(</a:t>
            </a:r>
            <a:r>
              <a:rPr lang="en-US" sz="1500" dirty="0"/>
              <a:t>to collectively double support in DRM by 2020</a:t>
            </a:r>
            <a:r>
              <a:rPr lang="fr-BE" sz="1500" dirty="0"/>
              <a:t>)</a:t>
            </a:r>
            <a:endParaRPr lang="en-GB" sz="1500" dirty="0"/>
          </a:p>
          <a:p>
            <a:pPr marL="57150" indent="0">
              <a:spcAft>
                <a:spcPts val="1200"/>
              </a:spcAft>
              <a:buClr>
                <a:schemeClr val="accent2"/>
              </a:buClr>
              <a:buNone/>
            </a:pPr>
            <a:r>
              <a:rPr lang="en-GB" sz="2000" b="0" dirty="0"/>
              <a:t>=&gt; </a:t>
            </a:r>
            <a:r>
              <a:rPr lang="en-GB" sz="2000" b="1" dirty="0"/>
              <a:t>2030 Sustainable Development Goals </a:t>
            </a:r>
            <a:r>
              <a:rPr lang="en-GB" sz="2000" b="0" dirty="0"/>
              <a:t>– enhanced DRM as a precondition (2015)</a:t>
            </a:r>
          </a:p>
          <a:p>
            <a:pPr marL="57150" indent="0">
              <a:spcAft>
                <a:spcPts val="1200"/>
              </a:spcAft>
              <a:buClr>
                <a:schemeClr val="accent2"/>
              </a:buClr>
              <a:buNone/>
            </a:pPr>
            <a:r>
              <a:rPr lang="fr-BE" sz="2000" b="0" dirty="0"/>
              <a:t>=&gt; </a:t>
            </a:r>
            <a:r>
              <a:rPr lang="fr-BE" sz="2000" b="1" dirty="0"/>
              <a:t>EU staff </a:t>
            </a:r>
            <a:r>
              <a:rPr lang="fr-BE" sz="2000" b="1" dirty="0" err="1"/>
              <a:t>working</a:t>
            </a:r>
            <a:r>
              <a:rPr lang="fr-BE" sz="2000" b="1" dirty="0"/>
              <a:t> document </a:t>
            </a:r>
            <a:r>
              <a:rPr lang="fr-BE" sz="2000" b="1" dirty="0" err="1"/>
              <a:t>Collect</a:t>
            </a:r>
            <a:r>
              <a:rPr lang="fr-BE" sz="2000" b="1" dirty="0"/>
              <a:t> more – </a:t>
            </a:r>
            <a:r>
              <a:rPr lang="fr-BE" sz="2000" b="1" dirty="0" err="1"/>
              <a:t>Spend</a:t>
            </a:r>
            <a:r>
              <a:rPr lang="fr-BE" sz="2000" b="1" dirty="0"/>
              <a:t> </a:t>
            </a:r>
            <a:r>
              <a:rPr lang="fr-BE" sz="2000" b="1" dirty="0" err="1"/>
              <a:t>Better</a:t>
            </a:r>
            <a:r>
              <a:rPr lang="fr-BE" sz="2000" b="1" dirty="0"/>
              <a:t> </a:t>
            </a:r>
            <a:r>
              <a:rPr lang="fr-BE" sz="2000" b="0" dirty="0"/>
              <a:t>(2015)</a:t>
            </a:r>
            <a:endParaRPr lang="en-GB" sz="2000" b="0" dirty="0"/>
          </a:p>
          <a:p>
            <a:pPr marL="57150" indent="0">
              <a:spcAft>
                <a:spcPts val="1200"/>
              </a:spcAft>
              <a:buClr>
                <a:schemeClr val="accent2"/>
              </a:buClr>
              <a:buNone/>
            </a:pPr>
            <a:r>
              <a:rPr lang="en-GB" sz="2000" b="0" dirty="0"/>
              <a:t>=&gt;New </a:t>
            </a:r>
            <a:r>
              <a:rPr lang="en-GB" sz="2000" b="1" dirty="0"/>
              <a:t>European Consensus on Development </a:t>
            </a:r>
            <a:r>
              <a:rPr lang="en-GB" sz="2000" b="0" dirty="0"/>
              <a:t>(2017)</a:t>
            </a:r>
          </a:p>
          <a:p>
            <a:pPr marL="57150" indent="0">
              <a:spcAft>
                <a:spcPts val="1200"/>
              </a:spcAft>
              <a:buClr>
                <a:schemeClr val="accent2"/>
              </a:buClr>
              <a:buNone/>
            </a:pPr>
            <a:r>
              <a:rPr lang="fr-BE" sz="2000" dirty="0"/>
              <a:t>=&gt;</a:t>
            </a:r>
            <a:r>
              <a:rPr lang="fr-BE" sz="2000" b="1" dirty="0"/>
              <a:t>Policy </a:t>
            </a:r>
            <a:r>
              <a:rPr lang="fr-BE" sz="2000" b="1" dirty="0" err="1"/>
              <a:t>Coherence</a:t>
            </a:r>
            <a:r>
              <a:rPr lang="fr-BE" sz="2000" b="1" dirty="0"/>
              <a:t> for </a:t>
            </a:r>
            <a:r>
              <a:rPr lang="fr-BE" sz="2000" b="1" dirty="0" err="1"/>
              <a:t>Development</a:t>
            </a:r>
            <a:r>
              <a:rPr lang="fr-BE" sz="2000" b="1" dirty="0"/>
              <a:t> </a:t>
            </a:r>
            <a:r>
              <a:rPr lang="fr-BE" sz="2000" dirty="0"/>
              <a:t>(PCD)</a:t>
            </a:r>
            <a:endParaRPr lang="en-GB" sz="2000" b="0" dirty="0"/>
          </a:p>
        </p:txBody>
      </p:sp>
      <p:sp>
        <p:nvSpPr>
          <p:cNvPr id="4" name="Slide Number Placeholder 3"/>
          <p:cNvSpPr>
            <a:spLocks noGrp="1"/>
          </p:cNvSpPr>
          <p:nvPr>
            <p:ph type="sldNum" sz="quarter" idx="12"/>
          </p:nvPr>
        </p:nvSpPr>
        <p:spPr/>
        <p:txBody>
          <a:bodyPr/>
          <a:lstStyle/>
          <a:p>
            <a:pPr>
              <a:defRPr/>
            </a:pPr>
            <a:fld id="{D8A210E1-A514-43D5-8361-5BB8FDDBFCA7}" type="slidenum">
              <a:rPr lang="en-GB" altLang="en-US" smtClean="0"/>
              <a:pPr>
                <a:defRPr/>
              </a:pPr>
              <a:t>7</a:t>
            </a:fld>
            <a:endParaRPr lang="en-GB" altLang="en-US" dirty="0"/>
          </a:p>
        </p:txBody>
      </p:sp>
      <p:sp>
        <p:nvSpPr>
          <p:cNvPr id="2" name="Footer Placeholder 1"/>
          <p:cNvSpPr>
            <a:spLocks noGrp="1"/>
          </p:cNvSpPr>
          <p:nvPr>
            <p:ph type="ftr" sz="quarter" idx="11"/>
          </p:nvPr>
        </p:nvSpPr>
        <p:spPr/>
        <p:txBody>
          <a:bodyPr/>
          <a:lstStyle/>
          <a:p>
            <a:pPr>
              <a:defRPr/>
            </a:pPr>
            <a:r>
              <a:rPr lang="en-GB" altLang="en-US" dirty="0"/>
              <a:t>. </a:t>
            </a:r>
          </a:p>
        </p:txBody>
      </p:sp>
    </p:spTree>
    <p:extLst>
      <p:ext uri="{BB962C8B-B14F-4D97-AF65-F5344CB8AC3E}">
        <p14:creationId xmlns:p14="http://schemas.microsoft.com/office/powerpoint/2010/main" val="617543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4. Global </a:t>
            </a:r>
            <a:r>
              <a:rPr lang="fr-BE" dirty="0" err="1"/>
              <a:t>actors</a:t>
            </a:r>
            <a:r>
              <a:rPr lang="fr-BE" dirty="0"/>
              <a:t> and initiatives</a:t>
            </a:r>
            <a:endParaRPr lang="en-GB" dirty="0"/>
          </a:p>
        </p:txBody>
      </p:sp>
      <p:sp>
        <p:nvSpPr>
          <p:cNvPr id="3" name="Content Placeholder 2"/>
          <p:cNvSpPr>
            <a:spLocks noGrp="1"/>
          </p:cNvSpPr>
          <p:nvPr>
            <p:ph idx="1"/>
          </p:nvPr>
        </p:nvSpPr>
        <p:spPr>
          <a:xfrm>
            <a:off x="0" y="2276475"/>
            <a:ext cx="9036496" cy="3968750"/>
          </a:xfrm>
        </p:spPr>
        <p:txBody>
          <a:bodyPr/>
          <a:lstStyle/>
          <a:p>
            <a:r>
              <a:rPr lang="fr-BE" sz="2000" dirty="0"/>
              <a:t>=&gt; Civil society / Non gouvernemental organisation</a:t>
            </a:r>
          </a:p>
          <a:p>
            <a:r>
              <a:rPr lang="fr-BE" sz="1500" dirty="0"/>
              <a:t>(</a:t>
            </a:r>
            <a:r>
              <a:rPr lang="fr-BE" sz="1500" dirty="0" err="1"/>
              <a:t>Tax</a:t>
            </a:r>
            <a:r>
              <a:rPr lang="fr-BE" sz="1500" dirty="0"/>
              <a:t> justice network, </a:t>
            </a:r>
            <a:r>
              <a:rPr lang="fr-BE" sz="1500" dirty="0" err="1"/>
              <a:t>Eurodad</a:t>
            </a:r>
            <a:r>
              <a:rPr lang="fr-BE" sz="1500" dirty="0"/>
              <a:t>, Oxfam, </a:t>
            </a:r>
            <a:r>
              <a:rPr lang="fr-BE" sz="1500" dirty="0" err="1"/>
              <a:t>Actionaid</a:t>
            </a:r>
            <a:r>
              <a:rPr lang="fr-BE" sz="1500" dirty="0"/>
              <a:t>, ICRICT, ICJ …)</a:t>
            </a:r>
          </a:p>
          <a:p>
            <a:endParaRPr lang="fr-BE" sz="2000" dirty="0"/>
          </a:p>
          <a:p>
            <a:r>
              <a:rPr lang="fr-BE" sz="2000" dirty="0"/>
              <a:t>=&gt; </a:t>
            </a:r>
            <a:r>
              <a:rPr lang="en-GB" sz="2000" dirty="0"/>
              <a:t>IMF / WB / OECD / </a:t>
            </a:r>
            <a:r>
              <a:rPr lang="fr-BE" sz="2000" dirty="0"/>
              <a:t>UN </a:t>
            </a:r>
            <a:r>
              <a:rPr lang="en-GB" sz="2000" dirty="0"/>
              <a:t>Committee of Experts on International Cooperation in Tax matters</a:t>
            </a:r>
          </a:p>
          <a:p>
            <a:r>
              <a:rPr lang="fr-BE" sz="1500" dirty="0"/>
              <a:t>(</a:t>
            </a:r>
            <a:r>
              <a:rPr lang="fr-BE" sz="1500" dirty="0" err="1"/>
              <a:t>Work</a:t>
            </a:r>
            <a:r>
              <a:rPr lang="fr-BE" sz="1500" dirty="0"/>
              <a:t> </a:t>
            </a:r>
            <a:r>
              <a:rPr lang="fr-BE" sz="1500" dirty="0" err="1"/>
              <a:t>together</a:t>
            </a:r>
            <a:r>
              <a:rPr lang="fr-BE" sz="1500" dirty="0"/>
              <a:t> in the frame of the </a:t>
            </a:r>
            <a:r>
              <a:rPr lang="fr-BE" sz="1500" dirty="0" smtClean="0"/>
              <a:t>Platform </a:t>
            </a:r>
            <a:r>
              <a:rPr lang="fr-BE" sz="1500" dirty="0"/>
              <a:t>for collaboration on </a:t>
            </a:r>
            <a:r>
              <a:rPr lang="fr-BE" sz="1500" dirty="0" err="1"/>
              <a:t>tax</a:t>
            </a:r>
            <a:r>
              <a:rPr lang="fr-BE" sz="1500" dirty="0"/>
              <a:t>)</a:t>
            </a:r>
          </a:p>
          <a:p>
            <a:endParaRPr lang="fr-BE" sz="1500" dirty="0"/>
          </a:p>
          <a:p>
            <a:r>
              <a:rPr lang="fr-BE" sz="2000" dirty="0"/>
              <a:t>=&gt; </a:t>
            </a:r>
            <a:r>
              <a:rPr lang="fr-BE" sz="2000" dirty="0" err="1"/>
              <a:t>Regional</a:t>
            </a:r>
            <a:r>
              <a:rPr lang="fr-BE" sz="2000" dirty="0"/>
              <a:t> organisation</a:t>
            </a:r>
            <a:r>
              <a:rPr lang="fr-BE" sz="1500" dirty="0"/>
              <a:t> (EU/EAC/CEDEAO…) </a:t>
            </a:r>
            <a:r>
              <a:rPr lang="fr-BE" sz="2000" dirty="0"/>
              <a:t>and </a:t>
            </a:r>
            <a:r>
              <a:rPr lang="fr-BE" sz="2000" dirty="0" err="1"/>
              <a:t>regional</a:t>
            </a:r>
            <a:r>
              <a:rPr lang="fr-BE" sz="2000" dirty="0"/>
              <a:t> </a:t>
            </a:r>
            <a:r>
              <a:rPr lang="fr-BE" sz="2000" dirty="0" err="1" smtClean="0"/>
              <a:t>dedicated</a:t>
            </a:r>
            <a:r>
              <a:rPr lang="fr-BE" sz="2000" dirty="0" smtClean="0"/>
              <a:t> networks </a:t>
            </a:r>
            <a:r>
              <a:rPr lang="fr-BE" sz="1500" dirty="0"/>
              <a:t>(</a:t>
            </a:r>
            <a:r>
              <a:rPr lang="fr-BE" sz="1500" dirty="0" smtClean="0"/>
              <a:t>CIAT/ATAF/CREDAF/IOTA/NTO…)</a:t>
            </a:r>
            <a:endParaRPr lang="fr-BE" sz="1500" dirty="0"/>
          </a:p>
          <a:p>
            <a:endParaRPr lang="fr-BE" sz="2000" dirty="0"/>
          </a:p>
          <a:p>
            <a:r>
              <a:rPr lang="fr-BE" sz="2000" dirty="0"/>
              <a:t>=&gt; G7/G20</a:t>
            </a:r>
          </a:p>
          <a:p>
            <a:endParaRPr lang="en-GB" sz="2000"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8</a:t>
            </a:fld>
            <a:endParaRPr lang="en-GB" altLang="en-US" dirty="0"/>
          </a:p>
        </p:txBody>
      </p:sp>
    </p:spTree>
    <p:extLst>
      <p:ext uri="{BB962C8B-B14F-4D97-AF65-F5344CB8AC3E}">
        <p14:creationId xmlns:p14="http://schemas.microsoft.com/office/powerpoint/2010/main" val="2927770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288" y="980728"/>
            <a:ext cx="8229600" cy="1080121"/>
          </a:xfrm>
        </p:spPr>
        <p:txBody>
          <a:bodyPr/>
          <a:lstStyle/>
          <a:p>
            <a:r>
              <a:rPr lang="fr-FR" dirty="0"/>
              <a:t>5</a:t>
            </a:r>
            <a:r>
              <a:rPr lang="fr-FR"/>
              <a:t>. </a:t>
            </a:r>
            <a:r>
              <a:rPr lang="fr-FR" dirty="0"/>
              <a:t>International monitoring </a:t>
            </a:r>
          </a:p>
        </p:txBody>
      </p:sp>
      <p:sp>
        <p:nvSpPr>
          <p:cNvPr id="4" name="Espace réservé du numéro de diapositive 3"/>
          <p:cNvSpPr>
            <a:spLocks noGrp="1"/>
          </p:cNvSpPr>
          <p:nvPr>
            <p:ph type="sldNum" sz="quarter" idx="12"/>
          </p:nvPr>
        </p:nvSpPr>
        <p:spPr/>
        <p:txBody>
          <a:bodyPr/>
          <a:lstStyle/>
          <a:p>
            <a:pPr>
              <a:defRPr/>
            </a:pPr>
            <a:fld id="{D8A210E1-A514-43D5-8361-5BB8FDDBFCA7}" type="slidenum">
              <a:rPr lang="en-GB" altLang="en-US" smtClean="0"/>
              <a:pPr>
                <a:defRPr/>
              </a:pPr>
              <a:t>9</a:t>
            </a:fld>
            <a:endParaRPr lang="en-GB" altLang="en-US" dirty="0"/>
          </a:p>
        </p:txBody>
      </p:sp>
      <p:sp>
        <p:nvSpPr>
          <p:cNvPr id="5" name="Espace réservé du texte 4"/>
          <p:cNvSpPr>
            <a:spLocks noGrp="1"/>
          </p:cNvSpPr>
          <p:nvPr>
            <p:ph type="body" idx="4294967295"/>
          </p:nvPr>
        </p:nvSpPr>
        <p:spPr>
          <a:xfrm>
            <a:off x="107504" y="1772816"/>
            <a:ext cx="8856984" cy="4824536"/>
          </a:xfrm>
        </p:spPr>
        <p:txBody>
          <a:bodyPr/>
          <a:lstStyle/>
          <a:p>
            <a:pPr rtl="0" eaLnBrk="0" fontAlgn="base" hangingPunct="0"/>
            <a:r>
              <a:rPr lang="en-US" sz="1400" dirty="0"/>
              <a:t>OECD DAC follow up of support provided on DRM </a:t>
            </a:r>
          </a:p>
          <a:p>
            <a:pPr rtl="0" eaLnBrk="0" fontAlgn="base" hangingPunct="0"/>
            <a:r>
              <a:rPr lang="en-US" sz="1400" dirty="0"/>
              <a:t>Used to monitor t</a:t>
            </a:r>
            <a:r>
              <a:rPr lang="en-US" sz="1400" i="1" kern="1200" dirty="0">
                <a:solidFill>
                  <a:srgbClr val="0F5494"/>
                </a:solidFill>
                <a:effectLst/>
              </a:rPr>
              <a:t>he Addis Tax Initiative (ATI) commitment to  collectively </a:t>
            </a:r>
            <a:r>
              <a:rPr lang="en-US" sz="1400" b="1" i="1" kern="1200" dirty="0">
                <a:solidFill>
                  <a:srgbClr val="0F5494"/>
                </a:solidFill>
                <a:effectLst/>
              </a:rPr>
              <a:t>doubling the support to developing countries for domestic revenue mobilization by 2020</a:t>
            </a:r>
            <a:r>
              <a:rPr lang="en-US" sz="1400" i="1" kern="1200" dirty="0">
                <a:solidFill>
                  <a:srgbClr val="0F5494"/>
                </a:solidFill>
                <a:effectLst/>
              </a:rPr>
              <a:t>.</a:t>
            </a:r>
          </a:p>
          <a:p>
            <a:pPr rtl="0" eaLnBrk="0" fontAlgn="base" hangingPunct="0"/>
            <a:endParaRPr lang="en-US" sz="1600" dirty="0"/>
          </a:p>
          <a:p>
            <a:pPr rtl="0" eaLnBrk="0" fontAlgn="base" hangingPunct="0"/>
            <a:endParaRPr lang="en-US" sz="1400" dirty="0"/>
          </a:p>
          <a:p>
            <a:pPr rtl="0" eaLnBrk="0" fontAlgn="base" hangingPunct="0"/>
            <a:endParaRPr lang="en-US" sz="1400" dirty="0"/>
          </a:p>
          <a:p>
            <a:pPr rtl="0" eaLnBrk="0" fontAlgn="base" hangingPunct="0"/>
            <a:endParaRPr lang="en-US" sz="1400" dirty="0"/>
          </a:p>
          <a:p>
            <a:pPr rtl="0" eaLnBrk="0" fontAlgn="base" hangingPunct="0"/>
            <a:r>
              <a:rPr lang="en-US" sz="1400" dirty="0"/>
              <a:t>Since 2016:</a:t>
            </a:r>
          </a:p>
          <a:p>
            <a:pPr rtl="0" eaLnBrk="0" fontAlgn="base" hangingPunct="0"/>
            <a:endParaRPr lang="en-US" sz="1400" dirty="0"/>
          </a:p>
          <a:p>
            <a:pPr rtl="0" eaLnBrk="0" fontAlgn="base" hangingPunct="0"/>
            <a:r>
              <a:rPr lang="en-US" sz="1400" b="1" dirty="0">
                <a:solidFill>
                  <a:srgbClr val="FF0000"/>
                </a:solidFill>
              </a:rPr>
              <a:t>OECD-DAC CRS CODE </a:t>
            </a:r>
          </a:p>
          <a:p>
            <a:pPr rtl="0" eaLnBrk="0" fontAlgn="base" hangingPunct="0"/>
            <a:r>
              <a:rPr lang="en-US" sz="1400" b="1" dirty="0">
                <a:solidFill>
                  <a:srgbClr val="FF0000"/>
                </a:solidFill>
              </a:rPr>
              <a:t>15114 </a:t>
            </a:r>
          </a:p>
          <a:p>
            <a:pPr rtl="0" eaLnBrk="0" fontAlgn="base" hangingPunct="0"/>
            <a:endParaRPr lang="en-US" sz="1400" dirty="0"/>
          </a:p>
          <a:p>
            <a:r>
              <a:rPr lang="en-US" sz="1400" i="1" kern="1200" dirty="0">
                <a:solidFill>
                  <a:srgbClr val="0F5494"/>
                </a:solidFill>
                <a:effectLst/>
              </a:rPr>
              <a:t>Important to verify </a:t>
            </a:r>
          </a:p>
          <a:p>
            <a:r>
              <a:rPr lang="en-US" sz="1400" dirty="0"/>
              <a:t>project/ support are </a:t>
            </a:r>
            <a:endParaRPr lang="en-US" sz="1400" i="1" kern="1200" dirty="0">
              <a:solidFill>
                <a:srgbClr val="0F5494"/>
              </a:solidFill>
              <a:effectLst/>
            </a:endParaRPr>
          </a:p>
          <a:p>
            <a:pPr rtl="0" eaLnBrk="0" fontAlgn="base" hangingPunct="0"/>
            <a:r>
              <a:rPr lang="en-US" sz="1400" b="1" dirty="0"/>
              <a:t>Correctly encoded</a:t>
            </a:r>
            <a:r>
              <a:rPr lang="en-US" sz="1400" dirty="0"/>
              <a:t> </a:t>
            </a:r>
          </a:p>
          <a:p>
            <a:pPr rtl="0" eaLnBrk="0" fontAlgn="base" hangingPunct="0"/>
            <a:r>
              <a:rPr lang="en-US" sz="1600" dirty="0"/>
              <a:t> </a:t>
            </a:r>
            <a:endParaRPr lang="en-US" sz="1600" i="1" kern="1200" dirty="0">
              <a:solidFill>
                <a:srgbClr val="0F5494"/>
              </a:solidFill>
              <a:effectLst/>
            </a:endParaRPr>
          </a:p>
          <a:p>
            <a:pPr rtl="0" eaLnBrk="0" fontAlgn="base" hangingPunct="0"/>
            <a:endParaRPr lang="en-US" sz="1600" dirty="0"/>
          </a:p>
          <a:p>
            <a:r>
              <a:rPr lang="en-US" sz="1600" i="1" kern="1200" dirty="0">
                <a:solidFill>
                  <a:srgbClr val="0F5494"/>
                </a:solidFill>
                <a:effectLst/>
              </a:rPr>
              <a:t>========</a:t>
            </a:r>
            <a:r>
              <a:rPr lang="en-US" sz="1600" i="1" kern="1200" dirty="0">
                <a:solidFill>
                  <a:srgbClr val="0F5494"/>
                </a:solidFill>
                <a:effectLst/>
                <a:sym typeface="Wingdings" panose="05000000000000000000" pitchFamily="2" charset="2"/>
              </a:rPr>
              <a:t>&gt;&gt;&gt;</a:t>
            </a:r>
            <a:r>
              <a:rPr lang="en-US" sz="1600" i="1" kern="1200" dirty="0">
                <a:solidFill>
                  <a:srgbClr val="0F5494"/>
                </a:solidFill>
                <a:effectLst/>
              </a:rPr>
              <a:t>&gt;&gt;&gt;&gt;&gt;</a:t>
            </a:r>
          </a:p>
        </p:txBody>
      </p:sp>
      <p:sp>
        <p:nvSpPr>
          <p:cNvPr id="3" name="Footer Placeholder 2"/>
          <p:cNvSpPr>
            <a:spLocks noGrp="1"/>
          </p:cNvSpPr>
          <p:nvPr>
            <p:ph type="ftr" sz="quarter" idx="11"/>
          </p:nvPr>
        </p:nvSpPr>
        <p:spPr/>
        <p:txBody>
          <a:bodyPr/>
          <a:lstStyle/>
          <a:p>
            <a:pPr>
              <a:defRPr/>
            </a:pPr>
            <a:r>
              <a:rPr lang="en-GB" altLang="en-US"/>
              <a:t>. </a:t>
            </a:r>
            <a:endParaRPr lang="en-GB"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48889" y="2556992"/>
            <a:ext cx="5675999" cy="3926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4494404"/>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7594</TotalTime>
  <Words>1332</Words>
  <Application>Microsoft Office PowerPoint</Application>
  <PresentationFormat>On-screen Show (4:3)</PresentationFormat>
  <Paragraphs>198</Paragraphs>
  <Slides>10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MS PGothic</vt:lpstr>
      <vt:lpstr>Arial</vt:lpstr>
      <vt:lpstr>Calibri</vt:lpstr>
      <vt:lpstr>Symbol</vt:lpstr>
      <vt:lpstr>Verdana</vt:lpstr>
      <vt:lpstr>Wingdings</vt:lpstr>
      <vt:lpstr>Slide_Master</vt:lpstr>
      <vt:lpstr>Opening and introduction to Domestic Revenue Mobilisation   Brussels, January 2019</vt:lpstr>
      <vt:lpstr>Outline</vt:lpstr>
      <vt:lpstr>1. Goals of this training?</vt:lpstr>
      <vt:lpstr>2. Why improving DRM?</vt:lpstr>
      <vt:lpstr>2. How to improve DRM?</vt:lpstr>
      <vt:lpstr>3. DRM : Introduction</vt:lpstr>
      <vt:lpstr>4. Global commitment on DRM and development</vt:lpstr>
      <vt:lpstr>4. Global actors and initiatives</vt:lpstr>
      <vt:lpstr>5. International monitoring </vt:lpstr>
      <vt:lpstr>PowerPoint Presentation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BIGOT Vincent (DEVCO)</cp:lastModifiedBy>
  <cp:revision>273</cp:revision>
  <cp:lastPrinted>2017-02-16T14:48:03Z</cp:lastPrinted>
  <dcterms:created xsi:type="dcterms:W3CDTF">2011-10-28T10:25:18Z</dcterms:created>
  <dcterms:modified xsi:type="dcterms:W3CDTF">2018-12-19T10:11:45Z</dcterms:modified>
</cp:coreProperties>
</file>