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handoutMasterIdLst>
    <p:handoutMasterId r:id="rId36"/>
  </p:handoutMasterIdLst>
  <p:sldIdLst>
    <p:sldId id="256" r:id="rId2"/>
    <p:sldId id="257" r:id="rId3"/>
    <p:sldId id="323" r:id="rId4"/>
    <p:sldId id="310" r:id="rId5"/>
    <p:sldId id="312" r:id="rId6"/>
    <p:sldId id="334" r:id="rId7"/>
    <p:sldId id="335" r:id="rId8"/>
    <p:sldId id="336" r:id="rId9"/>
    <p:sldId id="314" r:id="rId10"/>
    <p:sldId id="329" r:id="rId11"/>
    <p:sldId id="330" r:id="rId12"/>
    <p:sldId id="331" r:id="rId13"/>
    <p:sldId id="332" r:id="rId14"/>
    <p:sldId id="333" r:id="rId15"/>
    <p:sldId id="316" r:id="rId16"/>
    <p:sldId id="317" r:id="rId17"/>
    <p:sldId id="318" r:id="rId18"/>
    <p:sldId id="337" r:id="rId19"/>
    <p:sldId id="338" r:id="rId20"/>
    <p:sldId id="339" r:id="rId21"/>
    <p:sldId id="321" r:id="rId22"/>
    <p:sldId id="313" r:id="rId23"/>
    <p:sldId id="278" r:id="rId24"/>
    <p:sldId id="304" r:id="rId25"/>
    <p:sldId id="289" r:id="rId26"/>
    <p:sldId id="301" r:id="rId27"/>
    <p:sldId id="302" r:id="rId28"/>
    <p:sldId id="324" r:id="rId29"/>
    <p:sldId id="325" r:id="rId30"/>
    <p:sldId id="326" r:id="rId31"/>
    <p:sldId id="327" r:id="rId32"/>
    <p:sldId id="328" r:id="rId33"/>
    <p:sldId id="300" r:id="rId34"/>
  </p:sldIdLst>
  <p:sldSz cx="9144000" cy="6858000" type="screen4x3"/>
  <p:notesSz cx="6797675" cy="9926638"/>
  <p:defaultTextStyle>
    <a:defPPr>
      <a:defRPr lang="en-GB"/>
    </a:defPPr>
    <a:lvl1pPr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5pPr>
    <a:lvl6pPr marL="2286000" algn="l" defTabSz="914400" rtl="0" eaLnBrk="1" latinLnBrk="0" hangingPunct="1">
      <a:defRPr sz="1200" kern="1200">
        <a:solidFill>
          <a:srgbClr val="0F5494"/>
        </a:solidFill>
        <a:latin typeface="Verdana" panose="020B0604030504040204" pitchFamily="34" charset="0"/>
        <a:ea typeface="+mn-ea"/>
        <a:cs typeface="+mn-cs"/>
      </a:defRPr>
    </a:lvl6pPr>
    <a:lvl7pPr marL="2743200" algn="l" defTabSz="914400" rtl="0" eaLnBrk="1" latinLnBrk="0" hangingPunct="1">
      <a:defRPr sz="1200" kern="1200">
        <a:solidFill>
          <a:srgbClr val="0F5494"/>
        </a:solidFill>
        <a:latin typeface="Verdana" panose="020B0604030504040204" pitchFamily="34" charset="0"/>
        <a:ea typeface="+mn-ea"/>
        <a:cs typeface="+mn-cs"/>
      </a:defRPr>
    </a:lvl7pPr>
    <a:lvl8pPr marL="3200400" algn="l" defTabSz="914400" rtl="0" eaLnBrk="1" latinLnBrk="0" hangingPunct="1">
      <a:defRPr sz="1200" kern="1200">
        <a:solidFill>
          <a:srgbClr val="0F5494"/>
        </a:solidFill>
        <a:latin typeface="Verdana" panose="020B0604030504040204" pitchFamily="34" charset="0"/>
        <a:ea typeface="+mn-ea"/>
        <a:cs typeface="+mn-cs"/>
      </a:defRPr>
    </a:lvl8pPr>
    <a:lvl9pPr marL="3657600" algn="l" defTabSz="914400" rtl="0" eaLnBrk="1" latinLnBrk="0" hangingPunct="1">
      <a:defRPr sz="1200" kern="1200">
        <a:solidFill>
          <a:srgbClr val="0F5494"/>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guide id="3" orient="horz" pos="3127">
          <p15:clr>
            <a:srgbClr val="A4A3A4"/>
          </p15:clr>
        </p15:guide>
        <p15:guide id="4"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21" autoAdjust="0"/>
    <p:restoredTop sz="86369" autoAdjust="0"/>
  </p:normalViewPr>
  <p:slideViewPr>
    <p:cSldViewPr>
      <p:cViewPr varScale="1">
        <p:scale>
          <a:sx n="75" d="100"/>
          <a:sy n="75" d="100"/>
        </p:scale>
        <p:origin x="78" y="228"/>
      </p:cViewPr>
      <p:guideLst>
        <p:guide orient="horz" pos="2160"/>
        <p:guide pos="2880"/>
      </p:guideLst>
    </p:cSldViewPr>
  </p:slideViewPr>
  <p:outlineViewPr>
    <p:cViewPr>
      <p:scale>
        <a:sx n="33" d="100"/>
        <a:sy n="33" d="100"/>
      </p:scale>
      <p:origin x="43" y="8712"/>
    </p:cViewPr>
  </p:outlineViewPr>
  <p:notesTextViewPr>
    <p:cViewPr>
      <p:scale>
        <a:sx n="3" d="2"/>
        <a:sy n="3" d="2"/>
      </p:scale>
      <p:origin x="0" y="0"/>
    </p:cViewPr>
  </p:notesTextViewPr>
  <p:sorterViewPr>
    <p:cViewPr>
      <p:scale>
        <a:sx n="66" d="100"/>
        <a:sy n="66" d="100"/>
      </p:scale>
      <p:origin x="0" y="0"/>
    </p:cViewPr>
  </p:sorterViewPr>
  <p:notesViewPr>
    <p:cSldViewPr>
      <p:cViewPr>
        <p:scale>
          <a:sx n="100" d="100"/>
          <a:sy n="100" d="100"/>
        </p:scale>
        <p:origin x="-2736" y="-56"/>
      </p:cViewPr>
      <p:guideLst>
        <p:guide orient="horz" pos="2928"/>
        <p:guide pos="2208"/>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_rels/data2.xml.rels><?xml version="1.0" encoding="UTF-8" standalone="yes"?>
<Relationships xmlns="http://schemas.openxmlformats.org/package/2006/relationships"><Relationship Id="rId1" Type="http://schemas.openxmlformats.org/officeDocument/2006/relationships/image" Target="../media/image4.png"/></Relationships>
</file>

<file path=ppt/diagrams/_rels/data4.xml.rels><?xml version="1.0" encoding="UTF-8" standalone="yes"?>
<Relationships xmlns="http://schemas.openxmlformats.org/package/2006/relationships"><Relationship Id="rId1" Type="http://schemas.openxmlformats.org/officeDocument/2006/relationships/image" Target="../media/image4.png"/></Relationships>
</file>

<file path=ppt/diagrams/_rels/drawing2.xml.rels><?xml version="1.0" encoding="UTF-8" standalone="yes"?>
<Relationships xmlns="http://schemas.openxmlformats.org/package/2006/relationships"><Relationship Id="rId1" Type="http://schemas.openxmlformats.org/officeDocument/2006/relationships/image" Target="../media/image4.png"/></Relationships>
</file>

<file path=ppt/diagrams/_rels/drawing4.xml.rels><?xml version="1.0" encoding="UTF-8" standalone="yes"?>
<Relationships xmlns="http://schemas.openxmlformats.org/package/2006/relationships"><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BFD49F-7B9A-4907-B18F-CB7D11B65EA2}"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GB"/>
        </a:p>
      </dgm:t>
    </dgm:pt>
    <dgm:pt modelId="{091DFFDA-94CF-40B9-B7DB-B0FE5AAE3F3F}">
      <dgm:prSet phldrT="[Text]" custT="1"/>
      <dgm:spPr>
        <a:solidFill>
          <a:srgbClr val="E5F2FF"/>
        </a:solidFill>
      </dgm:spPr>
      <dgm:t>
        <a:bodyPr/>
        <a:lstStyle/>
        <a:p>
          <a:r>
            <a:rPr lang="en-GB" sz="2500" b="1" dirty="0">
              <a:solidFill>
                <a:srgbClr val="0F5494"/>
              </a:solidFill>
            </a:rPr>
            <a:t>LISTING CRITERIA</a:t>
          </a:r>
        </a:p>
      </dgm:t>
    </dgm:pt>
    <dgm:pt modelId="{BE94B5C4-7929-4F8E-8B1B-98744D414407}" type="parTrans" cxnId="{9C95B042-9479-4D91-880B-82D77232BF80}">
      <dgm:prSet/>
      <dgm:spPr/>
      <dgm:t>
        <a:bodyPr/>
        <a:lstStyle/>
        <a:p>
          <a:endParaRPr lang="en-GB"/>
        </a:p>
      </dgm:t>
    </dgm:pt>
    <dgm:pt modelId="{2E78E891-0344-4BA7-A513-961174B6DD62}" type="sibTrans" cxnId="{9C95B042-9479-4D91-880B-82D77232BF80}">
      <dgm:prSet/>
      <dgm:spPr/>
      <dgm:t>
        <a:bodyPr/>
        <a:lstStyle/>
        <a:p>
          <a:endParaRPr lang="en-GB"/>
        </a:p>
      </dgm:t>
    </dgm:pt>
    <dgm:pt modelId="{AAABA0C0-678A-4CE5-A36E-A6DF5D1FDD80}">
      <dgm:prSet phldrT="[Text]"/>
      <dgm:spPr>
        <a:solidFill>
          <a:srgbClr val="99CCFF"/>
        </a:solidFill>
      </dgm:spPr>
      <dgm:t>
        <a:bodyPr/>
        <a:lstStyle/>
        <a:p>
          <a:r>
            <a:rPr lang="en-GB" dirty="0"/>
            <a:t>Tax transparency	</a:t>
          </a:r>
        </a:p>
      </dgm:t>
    </dgm:pt>
    <dgm:pt modelId="{2AEC34A7-BA2D-45CD-87A1-5AC0CC52F979}" type="parTrans" cxnId="{DB540A1B-1E1B-48E7-9606-76E0665659EF}">
      <dgm:prSet/>
      <dgm:spPr/>
      <dgm:t>
        <a:bodyPr/>
        <a:lstStyle/>
        <a:p>
          <a:endParaRPr lang="en-GB"/>
        </a:p>
      </dgm:t>
    </dgm:pt>
    <dgm:pt modelId="{6DFEEEDD-6709-40EC-91D4-A9FDA47DF331}" type="sibTrans" cxnId="{DB540A1B-1E1B-48E7-9606-76E0665659EF}">
      <dgm:prSet/>
      <dgm:spPr/>
      <dgm:t>
        <a:bodyPr/>
        <a:lstStyle/>
        <a:p>
          <a:endParaRPr lang="en-GB"/>
        </a:p>
      </dgm:t>
    </dgm:pt>
    <dgm:pt modelId="{9C24E98D-595F-4AB0-9B3E-7C34212288B1}">
      <dgm:prSet phldrT="[Text]"/>
      <dgm:spPr>
        <a:solidFill>
          <a:srgbClr val="3166CF"/>
        </a:solidFill>
      </dgm:spPr>
      <dgm:t>
        <a:bodyPr/>
        <a:lstStyle/>
        <a:p>
          <a:r>
            <a:rPr lang="en-GB" dirty="0"/>
            <a:t>Fair taxation</a:t>
          </a:r>
        </a:p>
      </dgm:t>
    </dgm:pt>
    <dgm:pt modelId="{6AEEC187-11E5-451F-A3BB-C6A300290566}" type="parTrans" cxnId="{7ADAA278-6FB6-4E58-8ED1-9A991666C473}">
      <dgm:prSet/>
      <dgm:spPr/>
      <dgm:t>
        <a:bodyPr/>
        <a:lstStyle/>
        <a:p>
          <a:endParaRPr lang="en-GB"/>
        </a:p>
      </dgm:t>
    </dgm:pt>
    <dgm:pt modelId="{F5C0F4E3-47EE-46FF-9201-2E048DC20658}" type="sibTrans" cxnId="{7ADAA278-6FB6-4E58-8ED1-9A991666C473}">
      <dgm:prSet/>
      <dgm:spPr/>
      <dgm:t>
        <a:bodyPr/>
        <a:lstStyle/>
        <a:p>
          <a:endParaRPr lang="en-GB"/>
        </a:p>
      </dgm:t>
    </dgm:pt>
    <dgm:pt modelId="{E7732138-FCA9-41B3-B0FA-1F6E5C74DBFA}">
      <dgm:prSet phldrT="[Text]"/>
      <dgm:spPr>
        <a:solidFill>
          <a:srgbClr val="0F5494"/>
        </a:solidFill>
      </dgm:spPr>
      <dgm:t>
        <a:bodyPr/>
        <a:lstStyle/>
        <a:p>
          <a:r>
            <a:rPr lang="en-GB" dirty="0"/>
            <a:t>Commitment to anti-BEPS measures</a:t>
          </a:r>
        </a:p>
      </dgm:t>
    </dgm:pt>
    <dgm:pt modelId="{BC5880E5-CA44-45C5-A3DE-DC65CDDCAFED}" type="parTrans" cxnId="{53B7D056-FF83-43A3-B083-66C3D7256587}">
      <dgm:prSet/>
      <dgm:spPr/>
      <dgm:t>
        <a:bodyPr/>
        <a:lstStyle/>
        <a:p>
          <a:endParaRPr lang="en-GB"/>
        </a:p>
      </dgm:t>
    </dgm:pt>
    <dgm:pt modelId="{8F1B7644-A1B5-4619-ADA7-C1A7457C6D90}" type="sibTrans" cxnId="{53B7D056-FF83-43A3-B083-66C3D7256587}">
      <dgm:prSet/>
      <dgm:spPr/>
      <dgm:t>
        <a:bodyPr/>
        <a:lstStyle/>
        <a:p>
          <a:endParaRPr lang="en-GB"/>
        </a:p>
      </dgm:t>
    </dgm:pt>
    <dgm:pt modelId="{FA45175C-3257-4953-833D-8AC4923BE819}" type="pres">
      <dgm:prSet presAssocID="{61BFD49F-7B9A-4907-B18F-CB7D11B65EA2}" presName="composite" presStyleCnt="0">
        <dgm:presLayoutVars>
          <dgm:chMax val="1"/>
          <dgm:dir/>
          <dgm:resizeHandles val="exact"/>
        </dgm:presLayoutVars>
      </dgm:prSet>
      <dgm:spPr/>
      <dgm:t>
        <a:bodyPr/>
        <a:lstStyle/>
        <a:p>
          <a:endParaRPr lang="en-US"/>
        </a:p>
      </dgm:t>
    </dgm:pt>
    <dgm:pt modelId="{9477D82A-BCDA-441C-B6DC-1C4798578800}" type="pres">
      <dgm:prSet presAssocID="{091DFFDA-94CF-40B9-B7DB-B0FE5AAE3F3F}" presName="roof" presStyleLbl="dkBgShp" presStyleIdx="0" presStyleCnt="2" custScaleY="64562" custLinFactNeighborY="26578"/>
      <dgm:spPr/>
      <dgm:t>
        <a:bodyPr/>
        <a:lstStyle/>
        <a:p>
          <a:endParaRPr lang="en-US"/>
        </a:p>
      </dgm:t>
    </dgm:pt>
    <dgm:pt modelId="{B88095CF-0EA1-4445-BFBF-A4BB2ED387A9}" type="pres">
      <dgm:prSet presAssocID="{091DFFDA-94CF-40B9-B7DB-B0FE5AAE3F3F}" presName="pillars" presStyleCnt="0"/>
      <dgm:spPr/>
    </dgm:pt>
    <dgm:pt modelId="{1E00374B-FF88-4BCE-8C7A-69725FADBA29}" type="pres">
      <dgm:prSet presAssocID="{091DFFDA-94CF-40B9-B7DB-B0FE5AAE3F3F}" presName="pillar1" presStyleLbl="node1" presStyleIdx="0" presStyleCnt="3">
        <dgm:presLayoutVars>
          <dgm:bulletEnabled val="1"/>
        </dgm:presLayoutVars>
      </dgm:prSet>
      <dgm:spPr/>
      <dgm:t>
        <a:bodyPr/>
        <a:lstStyle/>
        <a:p>
          <a:endParaRPr lang="en-US"/>
        </a:p>
      </dgm:t>
    </dgm:pt>
    <dgm:pt modelId="{C2E3E6D7-BD7F-4871-9E5B-7196DD8C1360}" type="pres">
      <dgm:prSet presAssocID="{9C24E98D-595F-4AB0-9B3E-7C34212288B1}" presName="pillarX" presStyleLbl="node1" presStyleIdx="1" presStyleCnt="3">
        <dgm:presLayoutVars>
          <dgm:bulletEnabled val="1"/>
        </dgm:presLayoutVars>
      </dgm:prSet>
      <dgm:spPr/>
      <dgm:t>
        <a:bodyPr/>
        <a:lstStyle/>
        <a:p>
          <a:endParaRPr lang="en-US"/>
        </a:p>
      </dgm:t>
    </dgm:pt>
    <dgm:pt modelId="{49A565A2-237F-4CCF-853A-220816300108}" type="pres">
      <dgm:prSet presAssocID="{E7732138-FCA9-41B3-B0FA-1F6E5C74DBFA}" presName="pillarX" presStyleLbl="node1" presStyleIdx="2" presStyleCnt="3">
        <dgm:presLayoutVars>
          <dgm:bulletEnabled val="1"/>
        </dgm:presLayoutVars>
      </dgm:prSet>
      <dgm:spPr/>
      <dgm:t>
        <a:bodyPr/>
        <a:lstStyle/>
        <a:p>
          <a:endParaRPr lang="en-US"/>
        </a:p>
      </dgm:t>
    </dgm:pt>
    <dgm:pt modelId="{342DF49E-96CD-46CC-91DA-0A38F76430B3}" type="pres">
      <dgm:prSet presAssocID="{091DFFDA-94CF-40B9-B7DB-B0FE5AAE3F3F}" presName="base" presStyleLbl="dkBgShp" presStyleIdx="1" presStyleCnt="2"/>
      <dgm:spPr>
        <a:solidFill>
          <a:srgbClr val="E5F2FF"/>
        </a:solidFill>
      </dgm:spPr>
    </dgm:pt>
  </dgm:ptLst>
  <dgm:cxnLst>
    <dgm:cxn modelId="{53B7D056-FF83-43A3-B083-66C3D7256587}" srcId="{091DFFDA-94CF-40B9-B7DB-B0FE5AAE3F3F}" destId="{E7732138-FCA9-41B3-B0FA-1F6E5C74DBFA}" srcOrd="2" destOrd="0" parTransId="{BC5880E5-CA44-45C5-A3DE-DC65CDDCAFED}" sibTransId="{8F1B7644-A1B5-4619-ADA7-C1A7457C6D90}"/>
    <dgm:cxn modelId="{7ADAA278-6FB6-4E58-8ED1-9A991666C473}" srcId="{091DFFDA-94CF-40B9-B7DB-B0FE5AAE3F3F}" destId="{9C24E98D-595F-4AB0-9B3E-7C34212288B1}" srcOrd="1" destOrd="0" parTransId="{6AEEC187-11E5-451F-A3BB-C6A300290566}" sibTransId="{F5C0F4E3-47EE-46FF-9201-2E048DC20658}"/>
    <dgm:cxn modelId="{DB540A1B-1E1B-48E7-9606-76E0665659EF}" srcId="{091DFFDA-94CF-40B9-B7DB-B0FE5AAE3F3F}" destId="{AAABA0C0-678A-4CE5-A36E-A6DF5D1FDD80}" srcOrd="0" destOrd="0" parTransId="{2AEC34A7-BA2D-45CD-87A1-5AC0CC52F979}" sibTransId="{6DFEEEDD-6709-40EC-91D4-A9FDA47DF331}"/>
    <dgm:cxn modelId="{2252078C-02E0-4A72-A60C-0638BB93B1F1}" type="presOf" srcId="{9C24E98D-595F-4AB0-9B3E-7C34212288B1}" destId="{C2E3E6D7-BD7F-4871-9E5B-7196DD8C1360}" srcOrd="0" destOrd="0" presId="urn:microsoft.com/office/officeart/2005/8/layout/hList3"/>
    <dgm:cxn modelId="{94CCD5A2-063E-4FD7-BD77-41594C0EE431}" type="presOf" srcId="{AAABA0C0-678A-4CE5-A36E-A6DF5D1FDD80}" destId="{1E00374B-FF88-4BCE-8C7A-69725FADBA29}" srcOrd="0" destOrd="0" presId="urn:microsoft.com/office/officeart/2005/8/layout/hList3"/>
    <dgm:cxn modelId="{22684BFC-2D64-4435-AE66-C3067C612B2C}" type="presOf" srcId="{E7732138-FCA9-41B3-B0FA-1F6E5C74DBFA}" destId="{49A565A2-237F-4CCF-853A-220816300108}" srcOrd="0" destOrd="0" presId="urn:microsoft.com/office/officeart/2005/8/layout/hList3"/>
    <dgm:cxn modelId="{F337ECF8-751B-44F9-BA61-32624EF2BEB5}" type="presOf" srcId="{61BFD49F-7B9A-4907-B18F-CB7D11B65EA2}" destId="{FA45175C-3257-4953-833D-8AC4923BE819}" srcOrd="0" destOrd="0" presId="urn:microsoft.com/office/officeart/2005/8/layout/hList3"/>
    <dgm:cxn modelId="{8E04A9A5-942A-4F59-9B4E-064D94B80EE2}" type="presOf" srcId="{091DFFDA-94CF-40B9-B7DB-B0FE5AAE3F3F}" destId="{9477D82A-BCDA-441C-B6DC-1C4798578800}" srcOrd="0" destOrd="0" presId="urn:microsoft.com/office/officeart/2005/8/layout/hList3"/>
    <dgm:cxn modelId="{9C95B042-9479-4D91-880B-82D77232BF80}" srcId="{61BFD49F-7B9A-4907-B18F-CB7D11B65EA2}" destId="{091DFFDA-94CF-40B9-B7DB-B0FE5AAE3F3F}" srcOrd="0" destOrd="0" parTransId="{BE94B5C4-7929-4F8E-8B1B-98744D414407}" sibTransId="{2E78E891-0344-4BA7-A513-961174B6DD62}"/>
    <dgm:cxn modelId="{8653264B-4162-44E2-A452-D8D10FC74FF7}" type="presParOf" srcId="{FA45175C-3257-4953-833D-8AC4923BE819}" destId="{9477D82A-BCDA-441C-B6DC-1C4798578800}" srcOrd="0" destOrd="0" presId="urn:microsoft.com/office/officeart/2005/8/layout/hList3"/>
    <dgm:cxn modelId="{A5DEB7F6-E75A-42F5-AE46-C3D8446E2C68}" type="presParOf" srcId="{FA45175C-3257-4953-833D-8AC4923BE819}" destId="{B88095CF-0EA1-4445-BFBF-A4BB2ED387A9}" srcOrd="1" destOrd="0" presId="urn:microsoft.com/office/officeart/2005/8/layout/hList3"/>
    <dgm:cxn modelId="{72067415-DC5F-4A0E-BF4C-8307B43EFF3E}" type="presParOf" srcId="{B88095CF-0EA1-4445-BFBF-A4BB2ED387A9}" destId="{1E00374B-FF88-4BCE-8C7A-69725FADBA29}" srcOrd="0" destOrd="0" presId="urn:microsoft.com/office/officeart/2005/8/layout/hList3"/>
    <dgm:cxn modelId="{E95E03CB-995F-44B0-9B1B-FBF919A7294D}" type="presParOf" srcId="{B88095CF-0EA1-4445-BFBF-A4BB2ED387A9}" destId="{C2E3E6D7-BD7F-4871-9E5B-7196DD8C1360}" srcOrd="1" destOrd="0" presId="urn:microsoft.com/office/officeart/2005/8/layout/hList3"/>
    <dgm:cxn modelId="{89B4D3CC-9284-403E-9C89-977C73166F3B}" type="presParOf" srcId="{B88095CF-0EA1-4445-BFBF-A4BB2ED387A9}" destId="{49A565A2-237F-4CCF-853A-220816300108}" srcOrd="2" destOrd="0" presId="urn:microsoft.com/office/officeart/2005/8/layout/hList3"/>
    <dgm:cxn modelId="{4B8CF25C-6FEB-43BF-9E88-FD0C106C3BD8}" type="presParOf" srcId="{FA45175C-3257-4953-833D-8AC4923BE819}" destId="{342DF49E-96CD-46CC-91DA-0A38F76430B3}"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454DE6-CEC0-434B-A22C-333B866E13E8}"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GB"/>
        </a:p>
      </dgm:t>
    </dgm:pt>
    <dgm:pt modelId="{6D3F4D07-1308-411E-B210-9809DD9E23C5}">
      <dgm:prSet phldrT="[Text]"/>
      <dgm:spPr>
        <a:solidFill>
          <a:srgbClr val="E5F2FF"/>
        </a:solidFill>
      </dgm:spPr>
      <dgm:t>
        <a:bodyPr/>
        <a:lstStyle/>
        <a:p>
          <a:endParaRPr lang="en-GB" dirty="0"/>
        </a:p>
      </dgm:t>
    </dgm:pt>
    <dgm:pt modelId="{9E7320A3-044A-4332-8483-7533240A9E5B}" type="sibTrans" cxnId="{CF028928-01EF-4C93-BA10-A9E112CDF140}">
      <dgm:prSet/>
      <dgm:spPr/>
      <dgm:t>
        <a:bodyPr/>
        <a:lstStyle/>
        <a:p>
          <a:endParaRPr lang="en-GB"/>
        </a:p>
      </dgm:t>
    </dgm:pt>
    <dgm:pt modelId="{C1B964D0-59CA-40E7-9551-FE7224C0F2BF}" type="parTrans" cxnId="{CF028928-01EF-4C93-BA10-A9E112CDF140}">
      <dgm:prSet/>
      <dgm:spPr/>
      <dgm:t>
        <a:bodyPr/>
        <a:lstStyle/>
        <a:p>
          <a:endParaRPr lang="en-GB"/>
        </a:p>
      </dgm:t>
    </dgm:pt>
    <dgm:pt modelId="{61DFA5E6-D414-4EB4-A311-67B3A1694690}">
      <dgm:prSet phldrT="[Text]"/>
      <dgm:spPr>
        <a:solidFill>
          <a:srgbClr val="E5F2FF"/>
        </a:solidFill>
      </dgm:spPr>
      <dgm:t>
        <a:bodyPr/>
        <a:lstStyle/>
        <a:p>
          <a:endParaRPr lang="en-GB" dirty="0"/>
        </a:p>
      </dgm:t>
    </dgm:pt>
    <dgm:pt modelId="{74159EBC-7F79-4B7B-89AD-B58632C8FB02}" type="sibTrans" cxnId="{16A695F9-C883-4397-9EA6-B12982200AB4}">
      <dgm:prSet/>
      <dgm:spPr/>
      <dgm:t>
        <a:bodyPr/>
        <a:lstStyle/>
        <a:p>
          <a:endParaRPr lang="en-GB"/>
        </a:p>
      </dgm:t>
    </dgm:pt>
    <dgm:pt modelId="{45918934-E2B8-441A-BEB7-D63378825422}" type="parTrans" cxnId="{16A695F9-C883-4397-9EA6-B12982200AB4}">
      <dgm:prSet/>
      <dgm:spPr/>
      <dgm:t>
        <a:bodyPr/>
        <a:lstStyle/>
        <a:p>
          <a:endParaRPr lang="en-GB"/>
        </a:p>
      </dgm:t>
    </dgm:pt>
    <dgm:pt modelId="{A4B565CE-B103-4DED-8104-E434B98224D9}" type="pres">
      <dgm:prSet presAssocID="{56454DE6-CEC0-434B-A22C-333B866E13E8}" presName="linear" presStyleCnt="0">
        <dgm:presLayoutVars>
          <dgm:dir/>
          <dgm:resizeHandles val="exact"/>
        </dgm:presLayoutVars>
      </dgm:prSet>
      <dgm:spPr/>
      <dgm:t>
        <a:bodyPr/>
        <a:lstStyle/>
        <a:p>
          <a:endParaRPr lang="en-US"/>
        </a:p>
      </dgm:t>
    </dgm:pt>
    <dgm:pt modelId="{655A91CB-72D5-4475-831D-F3A2F55FC075}" type="pres">
      <dgm:prSet presAssocID="{6D3F4D07-1308-411E-B210-9809DD9E23C5}" presName="comp" presStyleCnt="0"/>
      <dgm:spPr/>
    </dgm:pt>
    <dgm:pt modelId="{E38D7427-E8F1-47BE-9C22-D77B9966AFB1}" type="pres">
      <dgm:prSet presAssocID="{6D3F4D07-1308-411E-B210-9809DD9E23C5}" presName="box" presStyleLbl="node1" presStyleIdx="0" presStyleCnt="2" custScaleY="41744"/>
      <dgm:spPr/>
      <dgm:t>
        <a:bodyPr/>
        <a:lstStyle/>
        <a:p>
          <a:endParaRPr lang="en-US"/>
        </a:p>
      </dgm:t>
    </dgm:pt>
    <dgm:pt modelId="{B07210A4-FC97-4071-85D2-5FB53CF0B3DB}" type="pres">
      <dgm:prSet presAssocID="{6D3F4D07-1308-411E-B210-9809DD9E23C5}" presName="img" presStyleLbl="fgImgPlace1" presStyleIdx="0" presStyleCnt="2" custScaleX="59794" custScaleY="27640" custLinFactNeighborX="-37701" custLinFactNeighborY="-1457"/>
      <dgm:spPr>
        <a:blipFill rotWithShape="1">
          <a:blip xmlns:r="http://schemas.openxmlformats.org/officeDocument/2006/relationships" r:embed="rId1"/>
          <a:stretch>
            <a:fillRect/>
          </a:stretch>
        </a:blipFill>
      </dgm:spPr>
    </dgm:pt>
    <dgm:pt modelId="{191AACAE-2D67-4EA8-9CF7-3E7633594A7E}" type="pres">
      <dgm:prSet presAssocID="{6D3F4D07-1308-411E-B210-9809DD9E23C5}" presName="text" presStyleLbl="node1" presStyleIdx="0" presStyleCnt="2">
        <dgm:presLayoutVars>
          <dgm:bulletEnabled val="1"/>
        </dgm:presLayoutVars>
      </dgm:prSet>
      <dgm:spPr/>
      <dgm:t>
        <a:bodyPr/>
        <a:lstStyle/>
        <a:p>
          <a:endParaRPr lang="en-US"/>
        </a:p>
      </dgm:t>
    </dgm:pt>
    <dgm:pt modelId="{EC9B8379-898F-420A-87A9-A9BAC2BF9042}" type="pres">
      <dgm:prSet presAssocID="{9E7320A3-044A-4332-8483-7533240A9E5B}" presName="spacer" presStyleCnt="0"/>
      <dgm:spPr/>
    </dgm:pt>
    <dgm:pt modelId="{9E4C235B-DF3B-4F2D-9105-EE454B1A2DAC}" type="pres">
      <dgm:prSet presAssocID="{61DFA5E6-D414-4EB4-A311-67B3A1694690}" presName="comp" presStyleCnt="0"/>
      <dgm:spPr/>
    </dgm:pt>
    <dgm:pt modelId="{22D80D75-3ECB-437C-8D91-4637E99C1293}" type="pres">
      <dgm:prSet presAssocID="{61DFA5E6-D414-4EB4-A311-67B3A1694690}" presName="box" presStyleLbl="node1" presStyleIdx="1" presStyleCnt="2" custScaleY="19695"/>
      <dgm:spPr/>
      <dgm:t>
        <a:bodyPr/>
        <a:lstStyle/>
        <a:p>
          <a:endParaRPr lang="en-US"/>
        </a:p>
      </dgm:t>
    </dgm:pt>
    <dgm:pt modelId="{31D3B453-D25B-4A9C-92E5-B5D9B0784A9E}" type="pres">
      <dgm:prSet presAssocID="{61DFA5E6-D414-4EB4-A311-67B3A1694690}" presName="img" presStyleLbl="fgImgPlace1" presStyleIdx="1" presStyleCnt="2" custFlipVert="1" custScaleX="2785" custScaleY="5009" custLinFactNeighborX="36919" custLinFactNeighborY="-16426"/>
      <dgm:spPr>
        <a:solidFill>
          <a:schemeClr val="bg1"/>
        </a:solidFill>
      </dgm:spPr>
    </dgm:pt>
    <dgm:pt modelId="{F38076D8-6521-40AD-A948-6B0328FB3040}" type="pres">
      <dgm:prSet presAssocID="{61DFA5E6-D414-4EB4-A311-67B3A1694690}" presName="text" presStyleLbl="node1" presStyleIdx="1" presStyleCnt="2">
        <dgm:presLayoutVars>
          <dgm:bulletEnabled val="1"/>
        </dgm:presLayoutVars>
      </dgm:prSet>
      <dgm:spPr/>
      <dgm:t>
        <a:bodyPr/>
        <a:lstStyle/>
        <a:p>
          <a:endParaRPr lang="en-US"/>
        </a:p>
      </dgm:t>
    </dgm:pt>
  </dgm:ptLst>
  <dgm:cxnLst>
    <dgm:cxn modelId="{16A695F9-C883-4397-9EA6-B12982200AB4}" srcId="{56454DE6-CEC0-434B-A22C-333B866E13E8}" destId="{61DFA5E6-D414-4EB4-A311-67B3A1694690}" srcOrd="1" destOrd="0" parTransId="{45918934-E2B8-441A-BEB7-D63378825422}" sibTransId="{74159EBC-7F79-4B7B-89AD-B58632C8FB02}"/>
    <dgm:cxn modelId="{CF028928-01EF-4C93-BA10-A9E112CDF140}" srcId="{56454DE6-CEC0-434B-A22C-333B866E13E8}" destId="{6D3F4D07-1308-411E-B210-9809DD9E23C5}" srcOrd="0" destOrd="0" parTransId="{C1B964D0-59CA-40E7-9551-FE7224C0F2BF}" sibTransId="{9E7320A3-044A-4332-8483-7533240A9E5B}"/>
    <dgm:cxn modelId="{3053F6CD-D3AE-C94D-A319-866EB58C27B5}" type="presOf" srcId="{61DFA5E6-D414-4EB4-A311-67B3A1694690}" destId="{22D80D75-3ECB-437C-8D91-4637E99C1293}" srcOrd="0" destOrd="0" presId="urn:microsoft.com/office/officeart/2005/8/layout/vList4"/>
    <dgm:cxn modelId="{B8A87983-0048-D249-8CC7-B7DCABA1A1F2}" type="presOf" srcId="{6D3F4D07-1308-411E-B210-9809DD9E23C5}" destId="{191AACAE-2D67-4EA8-9CF7-3E7633594A7E}" srcOrd="1" destOrd="0" presId="urn:microsoft.com/office/officeart/2005/8/layout/vList4"/>
    <dgm:cxn modelId="{570E3790-E2AE-5A41-861B-B49E5F36327D}" type="presOf" srcId="{6D3F4D07-1308-411E-B210-9809DD9E23C5}" destId="{E38D7427-E8F1-47BE-9C22-D77B9966AFB1}" srcOrd="0" destOrd="0" presId="urn:microsoft.com/office/officeart/2005/8/layout/vList4"/>
    <dgm:cxn modelId="{D0B97D2A-B24A-3345-9C9A-0F39AD14F29C}" type="presOf" srcId="{56454DE6-CEC0-434B-A22C-333B866E13E8}" destId="{A4B565CE-B103-4DED-8104-E434B98224D9}" srcOrd="0" destOrd="0" presId="urn:microsoft.com/office/officeart/2005/8/layout/vList4"/>
    <dgm:cxn modelId="{16354075-FDD9-ED45-A7D5-D5DBE2EA534D}" type="presOf" srcId="{61DFA5E6-D414-4EB4-A311-67B3A1694690}" destId="{F38076D8-6521-40AD-A948-6B0328FB3040}" srcOrd="1" destOrd="0" presId="urn:microsoft.com/office/officeart/2005/8/layout/vList4"/>
    <dgm:cxn modelId="{AD5364B1-F548-1441-B048-7EBCF5A618EC}" type="presParOf" srcId="{A4B565CE-B103-4DED-8104-E434B98224D9}" destId="{655A91CB-72D5-4475-831D-F3A2F55FC075}" srcOrd="0" destOrd="0" presId="urn:microsoft.com/office/officeart/2005/8/layout/vList4"/>
    <dgm:cxn modelId="{1B8E4F73-5BAD-0D40-81AB-C32AC8F12549}" type="presParOf" srcId="{655A91CB-72D5-4475-831D-F3A2F55FC075}" destId="{E38D7427-E8F1-47BE-9C22-D77B9966AFB1}" srcOrd="0" destOrd="0" presId="urn:microsoft.com/office/officeart/2005/8/layout/vList4"/>
    <dgm:cxn modelId="{0ABFFFE8-0B39-9C43-B2DE-F191D3D4F9C3}" type="presParOf" srcId="{655A91CB-72D5-4475-831D-F3A2F55FC075}" destId="{B07210A4-FC97-4071-85D2-5FB53CF0B3DB}" srcOrd="1" destOrd="0" presId="urn:microsoft.com/office/officeart/2005/8/layout/vList4"/>
    <dgm:cxn modelId="{596137DE-098B-7540-A570-D9B22208C4DB}" type="presParOf" srcId="{655A91CB-72D5-4475-831D-F3A2F55FC075}" destId="{191AACAE-2D67-4EA8-9CF7-3E7633594A7E}" srcOrd="2" destOrd="0" presId="urn:microsoft.com/office/officeart/2005/8/layout/vList4"/>
    <dgm:cxn modelId="{C4663F54-69F1-6849-A61A-DEB4C18404BD}" type="presParOf" srcId="{A4B565CE-B103-4DED-8104-E434B98224D9}" destId="{EC9B8379-898F-420A-87A9-A9BAC2BF9042}" srcOrd="1" destOrd="0" presId="urn:microsoft.com/office/officeart/2005/8/layout/vList4"/>
    <dgm:cxn modelId="{6329ED9A-8C47-2942-8197-29486B1D503C}" type="presParOf" srcId="{A4B565CE-B103-4DED-8104-E434B98224D9}" destId="{9E4C235B-DF3B-4F2D-9105-EE454B1A2DAC}" srcOrd="2" destOrd="0" presId="urn:microsoft.com/office/officeart/2005/8/layout/vList4"/>
    <dgm:cxn modelId="{42FB6050-6AE5-8444-9C0F-507660B18081}" type="presParOf" srcId="{9E4C235B-DF3B-4F2D-9105-EE454B1A2DAC}" destId="{22D80D75-3ECB-437C-8D91-4637E99C1293}" srcOrd="0" destOrd="0" presId="urn:microsoft.com/office/officeart/2005/8/layout/vList4"/>
    <dgm:cxn modelId="{8987193A-85D4-5943-9241-757AB9322D8F}" type="presParOf" srcId="{9E4C235B-DF3B-4F2D-9105-EE454B1A2DAC}" destId="{31D3B453-D25B-4A9C-92E5-B5D9B0784A9E}" srcOrd="1" destOrd="0" presId="urn:microsoft.com/office/officeart/2005/8/layout/vList4"/>
    <dgm:cxn modelId="{74800369-3BC5-C044-8601-3CBD528B30FA}" type="presParOf" srcId="{9E4C235B-DF3B-4F2D-9105-EE454B1A2DAC}" destId="{F38076D8-6521-40AD-A948-6B0328FB3040}"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6454DE6-CEC0-434B-A22C-333B866E13E8}"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GB"/>
        </a:p>
      </dgm:t>
    </dgm:pt>
    <dgm:pt modelId="{6D3F4D07-1308-411E-B210-9809DD9E23C5}">
      <dgm:prSet phldrT="[Text]"/>
      <dgm:spPr>
        <a:solidFill>
          <a:srgbClr val="E5F2FF"/>
        </a:solidFill>
      </dgm:spPr>
      <dgm:t>
        <a:bodyPr/>
        <a:lstStyle/>
        <a:p>
          <a:endParaRPr lang="en-GB" dirty="0"/>
        </a:p>
      </dgm:t>
    </dgm:pt>
    <dgm:pt modelId="{9E7320A3-044A-4332-8483-7533240A9E5B}" type="sibTrans" cxnId="{CF028928-01EF-4C93-BA10-A9E112CDF140}">
      <dgm:prSet/>
      <dgm:spPr/>
      <dgm:t>
        <a:bodyPr/>
        <a:lstStyle/>
        <a:p>
          <a:endParaRPr lang="en-GB"/>
        </a:p>
      </dgm:t>
    </dgm:pt>
    <dgm:pt modelId="{C1B964D0-59CA-40E7-9551-FE7224C0F2BF}" type="parTrans" cxnId="{CF028928-01EF-4C93-BA10-A9E112CDF140}">
      <dgm:prSet/>
      <dgm:spPr/>
      <dgm:t>
        <a:bodyPr/>
        <a:lstStyle/>
        <a:p>
          <a:endParaRPr lang="en-GB"/>
        </a:p>
      </dgm:t>
    </dgm:pt>
    <dgm:pt modelId="{A4B565CE-B103-4DED-8104-E434B98224D9}" type="pres">
      <dgm:prSet presAssocID="{56454DE6-CEC0-434B-A22C-333B866E13E8}" presName="linear" presStyleCnt="0">
        <dgm:presLayoutVars>
          <dgm:dir/>
          <dgm:resizeHandles val="exact"/>
        </dgm:presLayoutVars>
      </dgm:prSet>
      <dgm:spPr/>
      <dgm:t>
        <a:bodyPr/>
        <a:lstStyle/>
        <a:p>
          <a:endParaRPr lang="en-US"/>
        </a:p>
      </dgm:t>
    </dgm:pt>
    <dgm:pt modelId="{655A91CB-72D5-4475-831D-F3A2F55FC075}" type="pres">
      <dgm:prSet presAssocID="{6D3F4D07-1308-411E-B210-9809DD9E23C5}" presName="comp" presStyleCnt="0"/>
      <dgm:spPr/>
    </dgm:pt>
    <dgm:pt modelId="{E38D7427-E8F1-47BE-9C22-D77B9966AFB1}" type="pres">
      <dgm:prSet presAssocID="{6D3F4D07-1308-411E-B210-9809DD9E23C5}" presName="box" presStyleLbl="node1" presStyleIdx="0" presStyleCnt="1" custScaleY="100000"/>
      <dgm:spPr/>
      <dgm:t>
        <a:bodyPr/>
        <a:lstStyle/>
        <a:p>
          <a:endParaRPr lang="en-US"/>
        </a:p>
      </dgm:t>
    </dgm:pt>
    <dgm:pt modelId="{B07210A4-FC97-4071-85D2-5FB53CF0B3DB}" type="pres">
      <dgm:prSet presAssocID="{6D3F4D07-1308-411E-B210-9809DD9E23C5}" presName="img" presStyleLbl="fgImgPlace1" presStyleIdx="0" presStyleCnt="1" custFlipHor="1" custScaleX="8508" custScaleY="1519" custLinFactNeighborX="-59895" custLinFactNeighborY="61194"/>
      <dgm:spPr/>
    </dgm:pt>
    <dgm:pt modelId="{191AACAE-2D67-4EA8-9CF7-3E7633594A7E}" type="pres">
      <dgm:prSet presAssocID="{6D3F4D07-1308-411E-B210-9809DD9E23C5}" presName="text" presStyleLbl="node1" presStyleIdx="0" presStyleCnt="1">
        <dgm:presLayoutVars>
          <dgm:bulletEnabled val="1"/>
        </dgm:presLayoutVars>
      </dgm:prSet>
      <dgm:spPr/>
      <dgm:t>
        <a:bodyPr/>
        <a:lstStyle/>
        <a:p>
          <a:endParaRPr lang="en-US"/>
        </a:p>
      </dgm:t>
    </dgm:pt>
  </dgm:ptLst>
  <dgm:cxnLst>
    <dgm:cxn modelId="{4549E4CB-CE58-B342-B51F-F7FA6C625C43}" type="presOf" srcId="{56454DE6-CEC0-434B-A22C-333B866E13E8}" destId="{A4B565CE-B103-4DED-8104-E434B98224D9}" srcOrd="0" destOrd="0" presId="urn:microsoft.com/office/officeart/2005/8/layout/vList4"/>
    <dgm:cxn modelId="{CF028928-01EF-4C93-BA10-A9E112CDF140}" srcId="{56454DE6-CEC0-434B-A22C-333B866E13E8}" destId="{6D3F4D07-1308-411E-B210-9809DD9E23C5}" srcOrd="0" destOrd="0" parTransId="{C1B964D0-59CA-40E7-9551-FE7224C0F2BF}" sibTransId="{9E7320A3-044A-4332-8483-7533240A9E5B}"/>
    <dgm:cxn modelId="{EAA11467-BA6C-134E-80B4-8725612C070A}" type="presOf" srcId="{6D3F4D07-1308-411E-B210-9809DD9E23C5}" destId="{E38D7427-E8F1-47BE-9C22-D77B9966AFB1}" srcOrd="0" destOrd="0" presId="urn:microsoft.com/office/officeart/2005/8/layout/vList4"/>
    <dgm:cxn modelId="{570FC130-7359-1D43-9E78-E7297A0A2C33}" type="presOf" srcId="{6D3F4D07-1308-411E-B210-9809DD9E23C5}" destId="{191AACAE-2D67-4EA8-9CF7-3E7633594A7E}" srcOrd="1" destOrd="0" presId="urn:microsoft.com/office/officeart/2005/8/layout/vList4"/>
    <dgm:cxn modelId="{621CA5D3-CD0A-0942-9676-EE92398DB1BC}" type="presParOf" srcId="{A4B565CE-B103-4DED-8104-E434B98224D9}" destId="{655A91CB-72D5-4475-831D-F3A2F55FC075}" srcOrd="0" destOrd="0" presId="urn:microsoft.com/office/officeart/2005/8/layout/vList4"/>
    <dgm:cxn modelId="{37F35C44-C9E9-E144-A079-70B80C6B6A40}" type="presParOf" srcId="{655A91CB-72D5-4475-831D-F3A2F55FC075}" destId="{E38D7427-E8F1-47BE-9C22-D77B9966AFB1}" srcOrd="0" destOrd="0" presId="urn:microsoft.com/office/officeart/2005/8/layout/vList4"/>
    <dgm:cxn modelId="{659F78AB-8B62-8C49-84FB-0D7B4D7B759C}" type="presParOf" srcId="{655A91CB-72D5-4475-831D-F3A2F55FC075}" destId="{B07210A4-FC97-4071-85D2-5FB53CF0B3DB}" srcOrd="1" destOrd="0" presId="urn:microsoft.com/office/officeart/2005/8/layout/vList4"/>
    <dgm:cxn modelId="{FC7F40B0-FA09-214E-9F78-19FA55EE81A7}" type="presParOf" srcId="{655A91CB-72D5-4475-831D-F3A2F55FC075}" destId="{191AACAE-2D67-4EA8-9CF7-3E7633594A7E}"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6454DE6-CEC0-434B-A22C-333B866E13E8}"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GB"/>
        </a:p>
      </dgm:t>
    </dgm:pt>
    <dgm:pt modelId="{6D3F4D07-1308-411E-B210-9809DD9E23C5}">
      <dgm:prSet phldrT="[Text]"/>
      <dgm:spPr>
        <a:solidFill>
          <a:srgbClr val="E5F2FF"/>
        </a:solidFill>
      </dgm:spPr>
      <dgm:t>
        <a:bodyPr/>
        <a:lstStyle/>
        <a:p>
          <a:endParaRPr lang="en-GB" dirty="0"/>
        </a:p>
      </dgm:t>
    </dgm:pt>
    <dgm:pt modelId="{9E7320A3-044A-4332-8483-7533240A9E5B}" type="sibTrans" cxnId="{CF028928-01EF-4C93-BA10-A9E112CDF140}">
      <dgm:prSet/>
      <dgm:spPr/>
      <dgm:t>
        <a:bodyPr/>
        <a:lstStyle/>
        <a:p>
          <a:endParaRPr lang="en-GB"/>
        </a:p>
      </dgm:t>
    </dgm:pt>
    <dgm:pt modelId="{C1B964D0-59CA-40E7-9551-FE7224C0F2BF}" type="parTrans" cxnId="{CF028928-01EF-4C93-BA10-A9E112CDF140}">
      <dgm:prSet/>
      <dgm:spPr/>
      <dgm:t>
        <a:bodyPr/>
        <a:lstStyle/>
        <a:p>
          <a:endParaRPr lang="en-GB"/>
        </a:p>
      </dgm:t>
    </dgm:pt>
    <dgm:pt modelId="{61DFA5E6-D414-4EB4-A311-67B3A1694690}">
      <dgm:prSet phldrT="[Text]"/>
      <dgm:spPr>
        <a:solidFill>
          <a:srgbClr val="E5F2FF"/>
        </a:solidFill>
      </dgm:spPr>
      <dgm:t>
        <a:bodyPr/>
        <a:lstStyle/>
        <a:p>
          <a:endParaRPr lang="en-GB" dirty="0"/>
        </a:p>
      </dgm:t>
    </dgm:pt>
    <dgm:pt modelId="{74159EBC-7F79-4B7B-89AD-B58632C8FB02}" type="sibTrans" cxnId="{16A695F9-C883-4397-9EA6-B12982200AB4}">
      <dgm:prSet/>
      <dgm:spPr/>
      <dgm:t>
        <a:bodyPr/>
        <a:lstStyle/>
        <a:p>
          <a:endParaRPr lang="en-GB"/>
        </a:p>
      </dgm:t>
    </dgm:pt>
    <dgm:pt modelId="{45918934-E2B8-441A-BEB7-D63378825422}" type="parTrans" cxnId="{16A695F9-C883-4397-9EA6-B12982200AB4}">
      <dgm:prSet/>
      <dgm:spPr/>
      <dgm:t>
        <a:bodyPr/>
        <a:lstStyle/>
        <a:p>
          <a:endParaRPr lang="en-GB"/>
        </a:p>
      </dgm:t>
    </dgm:pt>
    <dgm:pt modelId="{A4B565CE-B103-4DED-8104-E434B98224D9}" type="pres">
      <dgm:prSet presAssocID="{56454DE6-CEC0-434B-A22C-333B866E13E8}" presName="linear" presStyleCnt="0">
        <dgm:presLayoutVars>
          <dgm:dir/>
          <dgm:resizeHandles val="exact"/>
        </dgm:presLayoutVars>
      </dgm:prSet>
      <dgm:spPr/>
      <dgm:t>
        <a:bodyPr/>
        <a:lstStyle/>
        <a:p>
          <a:endParaRPr lang="en-US"/>
        </a:p>
      </dgm:t>
    </dgm:pt>
    <dgm:pt modelId="{655A91CB-72D5-4475-831D-F3A2F55FC075}" type="pres">
      <dgm:prSet presAssocID="{6D3F4D07-1308-411E-B210-9809DD9E23C5}" presName="comp" presStyleCnt="0"/>
      <dgm:spPr/>
    </dgm:pt>
    <dgm:pt modelId="{E38D7427-E8F1-47BE-9C22-D77B9966AFB1}" type="pres">
      <dgm:prSet presAssocID="{6D3F4D07-1308-411E-B210-9809DD9E23C5}" presName="box" presStyleLbl="node1" presStyleIdx="0" presStyleCnt="2" custScaleY="30659"/>
      <dgm:spPr/>
      <dgm:t>
        <a:bodyPr/>
        <a:lstStyle/>
        <a:p>
          <a:endParaRPr lang="en-US"/>
        </a:p>
      </dgm:t>
    </dgm:pt>
    <dgm:pt modelId="{B07210A4-FC97-4071-85D2-5FB53CF0B3DB}" type="pres">
      <dgm:prSet presAssocID="{6D3F4D07-1308-411E-B210-9809DD9E23C5}" presName="img" presStyleLbl="fgImgPlace1" presStyleIdx="0" presStyleCnt="2" custScaleX="59794" custScaleY="27640" custLinFactNeighborX="-37701" custLinFactNeighborY="-431"/>
      <dgm:spPr>
        <a:blipFill rotWithShape="1">
          <a:blip xmlns:r="http://schemas.openxmlformats.org/officeDocument/2006/relationships" r:embed="rId1"/>
          <a:stretch>
            <a:fillRect/>
          </a:stretch>
        </a:blipFill>
      </dgm:spPr>
    </dgm:pt>
    <dgm:pt modelId="{191AACAE-2D67-4EA8-9CF7-3E7633594A7E}" type="pres">
      <dgm:prSet presAssocID="{6D3F4D07-1308-411E-B210-9809DD9E23C5}" presName="text" presStyleLbl="node1" presStyleIdx="0" presStyleCnt="2">
        <dgm:presLayoutVars>
          <dgm:bulletEnabled val="1"/>
        </dgm:presLayoutVars>
      </dgm:prSet>
      <dgm:spPr/>
      <dgm:t>
        <a:bodyPr/>
        <a:lstStyle/>
        <a:p>
          <a:endParaRPr lang="en-US"/>
        </a:p>
      </dgm:t>
    </dgm:pt>
    <dgm:pt modelId="{EC9B8379-898F-420A-87A9-A9BAC2BF9042}" type="pres">
      <dgm:prSet presAssocID="{9E7320A3-044A-4332-8483-7533240A9E5B}" presName="spacer" presStyleCnt="0"/>
      <dgm:spPr/>
    </dgm:pt>
    <dgm:pt modelId="{9E4C235B-DF3B-4F2D-9105-EE454B1A2DAC}" type="pres">
      <dgm:prSet presAssocID="{61DFA5E6-D414-4EB4-A311-67B3A1694690}" presName="comp" presStyleCnt="0"/>
      <dgm:spPr/>
    </dgm:pt>
    <dgm:pt modelId="{22D80D75-3ECB-437C-8D91-4637E99C1293}" type="pres">
      <dgm:prSet presAssocID="{61DFA5E6-D414-4EB4-A311-67B3A1694690}" presName="box" presStyleLbl="node1" presStyleIdx="1" presStyleCnt="2" custScaleY="26013" custLinFactNeighborY="-3159"/>
      <dgm:spPr/>
      <dgm:t>
        <a:bodyPr/>
        <a:lstStyle/>
        <a:p>
          <a:endParaRPr lang="en-US"/>
        </a:p>
      </dgm:t>
    </dgm:pt>
    <dgm:pt modelId="{31D3B453-D25B-4A9C-92E5-B5D9B0784A9E}" type="pres">
      <dgm:prSet presAssocID="{61DFA5E6-D414-4EB4-A311-67B3A1694690}" presName="img" presStyleLbl="fgImgPlace1" presStyleIdx="1" presStyleCnt="2" custFlipVert="1" custScaleX="2785" custScaleY="5009" custLinFactNeighborX="44649" custLinFactNeighborY="-23861"/>
      <dgm:spPr>
        <a:solidFill>
          <a:schemeClr val="bg1"/>
        </a:solidFill>
      </dgm:spPr>
    </dgm:pt>
    <dgm:pt modelId="{F38076D8-6521-40AD-A948-6B0328FB3040}" type="pres">
      <dgm:prSet presAssocID="{61DFA5E6-D414-4EB4-A311-67B3A1694690}" presName="text" presStyleLbl="node1" presStyleIdx="1" presStyleCnt="2">
        <dgm:presLayoutVars>
          <dgm:bulletEnabled val="1"/>
        </dgm:presLayoutVars>
      </dgm:prSet>
      <dgm:spPr/>
      <dgm:t>
        <a:bodyPr/>
        <a:lstStyle/>
        <a:p>
          <a:endParaRPr lang="en-US"/>
        </a:p>
      </dgm:t>
    </dgm:pt>
  </dgm:ptLst>
  <dgm:cxnLst>
    <dgm:cxn modelId="{EFBD1AC6-08BB-E84A-B3A0-27AD68C9F192}" type="presOf" srcId="{61DFA5E6-D414-4EB4-A311-67B3A1694690}" destId="{F38076D8-6521-40AD-A948-6B0328FB3040}" srcOrd="1" destOrd="0" presId="urn:microsoft.com/office/officeart/2005/8/layout/vList4"/>
    <dgm:cxn modelId="{16A695F9-C883-4397-9EA6-B12982200AB4}" srcId="{56454DE6-CEC0-434B-A22C-333B866E13E8}" destId="{61DFA5E6-D414-4EB4-A311-67B3A1694690}" srcOrd="1" destOrd="0" parTransId="{45918934-E2B8-441A-BEB7-D63378825422}" sibTransId="{74159EBC-7F79-4B7B-89AD-B58632C8FB02}"/>
    <dgm:cxn modelId="{A5333D39-60F9-6646-9220-1AE9C0539E3E}" type="presOf" srcId="{61DFA5E6-D414-4EB4-A311-67B3A1694690}" destId="{22D80D75-3ECB-437C-8D91-4637E99C1293}" srcOrd="0" destOrd="0" presId="urn:microsoft.com/office/officeart/2005/8/layout/vList4"/>
    <dgm:cxn modelId="{CF028928-01EF-4C93-BA10-A9E112CDF140}" srcId="{56454DE6-CEC0-434B-A22C-333B866E13E8}" destId="{6D3F4D07-1308-411E-B210-9809DD9E23C5}" srcOrd="0" destOrd="0" parTransId="{C1B964D0-59CA-40E7-9551-FE7224C0F2BF}" sibTransId="{9E7320A3-044A-4332-8483-7533240A9E5B}"/>
    <dgm:cxn modelId="{4BEC7D12-A8EB-6E40-B5E2-88DCD6B1ECE7}" type="presOf" srcId="{6D3F4D07-1308-411E-B210-9809DD9E23C5}" destId="{E38D7427-E8F1-47BE-9C22-D77B9966AFB1}" srcOrd="0" destOrd="0" presId="urn:microsoft.com/office/officeart/2005/8/layout/vList4"/>
    <dgm:cxn modelId="{4A4185D0-303D-6E41-8158-3B4F163D298E}" type="presOf" srcId="{56454DE6-CEC0-434B-A22C-333B866E13E8}" destId="{A4B565CE-B103-4DED-8104-E434B98224D9}" srcOrd="0" destOrd="0" presId="urn:microsoft.com/office/officeart/2005/8/layout/vList4"/>
    <dgm:cxn modelId="{F26BDBCE-2EB5-0043-BF66-269A1266E3AE}" type="presOf" srcId="{6D3F4D07-1308-411E-B210-9809DD9E23C5}" destId="{191AACAE-2D67-4EA8-9CF7-3E7633594A7E}" srcOrd="1" destOrd="0" presId="urn:microsoft.com/office/officeart/2005/8/layout/vList4"/>
    <dgm:cxn modelId="{9BC00233-2803-F344-BC7D-BE24F187C38F}" type="presParOf" srcId="{A4B565CE-B103-4DED-8104-E434B98224D9}" destId="{655A91CB-72D5-4475-831D-F3A2F55FC075}" srcOrd="0" destOrd="0" presId="urn:microsoft.com/office/officeart/2005/8/layout/vList4"/>
    <dgm:cxn modelId="{38427D7C-A079-5646-B5F6-0D8485A01B1F}" type="presParOf" srcId="{655A91CB-72D5-4475-831D-F3A2F55FC075}" destId="{E38D7427-E8F1-47BE-9C22-D77B9966AFB1}" srcOrd="0" destOrd="0" presId="urn:microsoft.com/office/officeart/2005/8/layout/vList4"/>
    <dgm:cxn modelId="{BC1E4778-06FD-D14F-8B5A-87BC6BDEA855}" type="presParOf" srcId="{655A91CB-72D5-4475-831D-F3A2F55FC075}" destId="{B07210A4-FC97-4071-85D2-5FB53CF0B3DB}" srcOrd="1" destOrd="0" presId="urn:microsoft.com/office/officeart/2005/8/layout/vList4"/>
    <dgm:cxn modelId="{95075233-183A-D848-86D2-7111E42121C1}" type="presParOf" srcId="{655A91CB-72D5-4475-831D-F3A2F55FC075}" destId="{191AACAE-2D67-4EA8-9CF7-3E7633594A7E}" srcOrd="2" destOrd="0" presId="urn:microsoft.com/office/officeart/2005/8/layout/vList4"/>
    <dgm:cxn modelId="{994275F7-A6B0-9141-A2D2-4954084B5A6E}" type="presParOf" srcId="{A4B565CE-B103-4DED-8104-E434B98224D9}" destId="{EC9B8379-898F-420A-87A9-A9BAC2BF9042}" srcOrd="1" destOrd="0" presId="urn:microsoft.com/office/officeart/2005/8/layout/vList4"/>
    <dgm:cxn modelId="{5FFB373F-E34E-8D47-9944-6AAE77A20321}" type="presParOf" srcId="{A4B565CE-B103-4DED-8104-E434B98224D9}" destId="{9E4C235B-DF3B-4F2D-9105-EE454B1A2DAC}" srcOrd="2" destOrd="0" presId="urn:microsoft.com/office/officeart/2005/8/layout/vList4"/>
    <dgm:cxn modelId="{36426CD1-CC44-7147-828E-898CAEED7E8B}" type="presParOf" srcId="{9E4C235B-DF3B-4F2D-9105-EE454B1A2DAC}" destId="{22D80D75-3ECB-437C-8D91-4637E99C1293}" srcOrd="0" destOrd="0" presId="urn:microsoft.com/office/officeart/2005/8/layout/vList4"/>
    <dgm:cxn modelId="{4B3B0D25-1933-6C45-9951-5ED4FD130A8D}" type="presParOf" srcId="{9E4C235B-DF3B-4F2D-9105-EE454B1A2DAC}" destId="{31D3B453-D25B-4A9C-92E5-B5D9B0784A9E}" srcOrd="1" destOrd="0" presId="urn:microsoft.com/office/officeart/2005/8/layout/vList4"/>
    <dgm:cxn modelId="{7A8F111E-8FF9-DB40-8D7B-377B1B1C59C5}" type="presParOf" srcId="{9E4C235B-DF3B-4F2D-9105-EE454B1A2DAC}" destId="{F38076D8-6521-40AD-A948-6B0328FB3040}"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77D82A-BCDA-441C-B6DC-1C4798578800}">
      <dsp:nvSpPr>
        <dsp:cNvPr id="0" name=""/>
        <dsp:cNvSpPr/>
      </dsp:nvSpPr>
      <dsp:spPr>
        <a:xfrm>
          <a:off x="0" y="375178"/>
          <a:ext cx="8229600" cy="683520"/>
        </a:xfrm>
        <a:prstGeom prst="rect">
          <a:avLst/>
        </a:prstGeom>
        <a:solidFill>
          <a:srgbClr val="E5F2FF"/>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b="1" kern="1200" dirty="0">
              <a:solidFill>
                <a:srgbClr val="0F5494"/>
              </a:solidFill>
            </a:rPr>
            <a:t>LISTING CRITERIA</a:t>
          </a:r>
        </a:p>
      </dsp:txBody>
      <dsp:txXfrm>
        <a:off x="0" y="375178"/>
        <a:ext cx="8229600" cy="683520"/>
      </dsp:txXfrm>
    </dsp:sp>
    <dsp:sp modelId="{1E00374B-FF88-4BCE-8C7A-69725FADBA29}">
      <dsp:nvSpPr>
        <dsp:cNvPr id="0" name=""/>
        <dsp:cNvSpPr/>
      </dsp:nvSpPr>
      <dsp:spPr>
        <a:xfrm>
          <a:off x="4018" y="964908"/>
          <a:ext cx="2740521" cy="2223278"/>
        </a:xfrm>
        <a:prstGeom prst="rect">
          <a:avLst/>
        </a:prstGeom>
        <a:solidFill>
          <a:srgbClr val="99CC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GB" sz="3000" kern="1200" dirty="0"/>
            <a:t>Tax transparency	</a:t>
          </a:r>
        </a:p>
      </dsp:txBody>
      <dsp:txXfrm>
        <a:off x="4018" y="964908"/>
        <a:ext cx="2740521" cy="2223278"/>
      </dsp:txXfrm>
    </dsp:sp>
    <dsp:sp modelId="{C2E3E6D7-BD7F-4871-9E5B-7196DD8C1360}">
      <dsp:nvSpPr>
        <dsp:cNvPr id="0" name=""/>
        <dsp:cNvSpPr/>
      </dsp:nvSpPr>
      <dsp:spPr>
        <a:xfrm>
          <a:off x="2744539" y="964908"/>
          <a:ext cx="2740521" cy="2223278"/>
        </a:xfrm>
        <a:prstGeom prst="rect">
          <a:avLst/>
        </a:prstGeom>
        <a:solidFill>
          <a:srgbClr val="3166C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GB" sz="3000" kern="1200" dirty="0"/>
            <a:t>Fair taxation</a:t>
          </a:r>
        </a:p>
      </dsp:txBody>
      <dsp:txXfrm>
        <a:off x="2744539" y="964908"/>
        <a:ext cx="2740521" cy="2223278"/>
      </dsp:txXfrm>
    </dsp:sp>
    <dsp:sp modelId="{49A565A2-237F-4CCF-853A-220816300108}">
      <dsp:nvSpPr>
        <dsp:cNvPr id="0" name=""/>
        <dsp:cNvSpPr/>
      </dsp:nvSpPr>
      <dsp:spPr>
        <a:xfrm>
          <a:off x="5485060" y="964908"/>
          <a:ext cx="2740521" cy="2223278"/>
        </a:xfrm>
        <a:prstGeom prst="rect">
          <a:avLst/>
        </a:prstGeom>
        <a:solidFill>
          <a:srgbClr val="0F549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GB" sz="3000" kern="1200" dirty="0"/>
            <a:t>Commitment to anti-BEPS measures</a:t>
          </a:r>
        </a:p>
      </dsp:txBody>
      <dsp:txXfrm>
        <a:off x="5485060" y="964908"/>
        <a:ext cx="2740521" cy="2223278"/>
      </dsp:txXfrm>
    </dsp:sp>
    <dsp:sp modelId="{342DF49E-96CD-46CC-91DA-0A38F76430B3}">
      <dsp:nvSpPr>
        <dsp:cNvPr id="0" name=""/>
        <dsp:cNvSpPr/>
      </dsp:nvSpPr>
      <dsp:spPr>
        <a:xfrm>
          <a:off x="0" y="3188186"/>
          <a:ext cx="8229600" cy="247030"/>
        </a:xfrm>
        <a:prstGeom prst="rect">
          <a:avLst/>
        </a:prstGeom>
        <a:solidFill>
          <a:srgbClr val="E5F2FF"/>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8D7427-E8F1-47BE-9C22-D77B9966AFB1}">
      <dsp:nvSpPr>
        <dsp:cNvPr id="0" name=""/>
        <dsp:cNvSpPr/>
      </dsp:nvSpPr>
      <dsp:spPr>
        <a:xfrm>
          <a:off x="0" y="0"/>
          <a:ext cx="8208912" cy="1653246"/>
        </a:xfrm>
        <a:prstGeom prst="roundRect">
          <a:avLst>
            <a:gd name="adj" fmla="val 10000"/>
          </a:avLst>
        </a:prstGeom>
        <a:solidFill>
          <a:srgbClr val="E5F2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endParaRPr lang="en-GB" sz="6500" kern="1200" dirty="0"/>
        </a:p>
      </dsp:txBody>
      <dsp:txXfrm>
        <a:off x="2037826" y="0"/>
        <a:ext cx="6171085" cy="1653246"/>
      </dsp:txXfrm>
    </dsp:sp>
    <dsp:sp modelId="{B07210A4-FC97-4071-85D2-5FB53CF0B3DB}">
      <dsp:nvSpPr>
        <dsp:cNvPr id="0" name=""/>
        <dsp:cNvSpPr/>
      </dsp:nvSpPr>
      <dsp:spPr>
        <a:xfrm>
          <a:off x="107123" y="342593"/>
          <a:ext cx="981687" cy="875732"/>
        </a:xfrm>
        <a:prstGeom prst="roundRect">
          <a:avLst>
            <a:gd name="adj" fmla="val 10000"/>
          </a:avLst>
        </a:prstGeom>
        <a:blipFill rotWithShape="1">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2D80D75-3ECB-437C-8D91-4637E99C1293}">
      <dsp:nvSpPr>
        <dsp:cNvPr id="0" name=""/>
        <dsp:cNvSpPr/>
      </dsp:nvSpPr>
      <dsp:spPr>
        <a:xfrm>
          <a:off x="0" y="2049290"/>
          <a:ext cx="8208912" cy="780008"/>
        </a:xfrm>
        <a:prstGeom prst="roundRect">
          <a:avLst>
            <a:gd name="adj" fmla="val 10000"/>
          </a:avLst>
        </a:prstGeom>
        <a:solidFill>
          <a:srgbClr val="E5F2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endParaRPr lang="en-GB" sz="3600" kern="1200" dirty="0"/>
        </a:p>
      </dsp:txBody>
      <dsp:txXfrm>
        <a:off x="2037826" y="2049290"/>
        <a:ext cx="6171085" cy="780008"/>
      </dsp:txXfrm>
    </dsp:sp>
    <dsp:sp modelId="{31D3B453-D25B-4A9C-92E5-B5D9B0784A9E}">
      <dsp:nvSpPr>
        <dsp:cNvPr id="0" name=""/>
        <dsp:cNvSpPr/>
      </dsp:nvSpPr>
      <dsp:spPr>
        <a:xfrm flipV="1">
          <a:off x="1800203" y="1839509"/>
          <a:ext cx="45723" cy="158702"/>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8D7427-E8F1-47BE-9C22-D77B9966AFB1}">
      <dsp:nvSpPr>
        <dsp:cNvPr id="0" name=""/>
        <dsp:cNvSpPr/>
      </dsp:nvSpPr>
      <dsp:spPr>
        <a:xfrm>
          <a:off x="0" y="0"/>
          <a:ext cx="8208912" cy="4248472"/>
        </a:xfrm>
        <a:prstGeom prst="roundRect">
          <a:avLst>
            <a:gd name="adj" fmla="val 10000"/>
          </a:avLst>
        </a:prstGeom>
        <a:solidFill>
          <a:srgbClr val="E5F2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endParaRPr lang="en-GB" sz="6500" kern="1200" dirty="0"/>
        </a:p>
      </dsp:txBody>
      <dsp:txXfrm>
        <a:off x="2066629" y="0"/>
        <a:ext cx="6142282" cy="4248472"/>
      </dsp:txXfrm>
    </dsp:sp>
    <dsp:sp modelId="{B07210A4-FC97-4071-85D2-5FB53CF0B3DB}">
      <dsp:nvSpPr>
        <dsp:cNvPr id="0" name=""/>
        <dsp:cNvSpPr/>
      </dsp:nvSpPr>
      <dsp:spPr>
        <a:xfrm flipH="1">
          <a:off x="192551" y="4178270"/>
          <a:ext cx="139682" cy="51627"/>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8D7427-E8F1-47BE-9C22-D77B9966AFB1}">
      <dsp:nvSpPr>
        <dsp:cNvPr id="0" name=""/>
        <dsp:cNvSpPr/>
      </dsp:nvSpPr>
      <dsp:spPr>
        <a:xfrm>
          <a:off x="0" y="0"/>
          <a:ext cx="8208912" cy="1266667"/>
        </a:xfrm>
        <a:prstGeom prst="roundRect">
          <a:avLst>
            <a:gd name="adj" fmla="val 10000"/>
          </a:avLst>
        </a:prstGeom>
        <a:solidFill>
          <a:srgbClr val="E5F2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l" defTabSz="2578100">
            <a:lnSpc>
              <a:spcPct val="90000"/>
            </a:lnSpc>
            <a:spcBef>
              <a:spcPct val="0"/>
            </a:spcBef>
            <a:spcAft>
              <a:spcPct val="35000"/>
            </a:spcAft>
          </a:pPr>
          <a:endParaRPr lang="en-GB" sz="5800" kern="1200" dirty="0"/>
        </a:p>
      </dsp:txBody>
      <dsp:txXfrm>
        <a:off x="2054929" y="0"/>
        <a:ext cx="6153982" cy="1266667"/>
      </dsp:txXfrm>
    </dsp:sp>
    <dsp:sp modelId="{B07210A4-FC97-4071-85D2-5FB53CF0B3DB}">
      <dsp:nvSpPr>
        <dsp:cNvPr id="0" name=""/>
        <dsp:cNvSpPr/>
      </dsp:nvSpPr>
      <dsp:spPr>
        <a:xfrm>
          <a:off x="124226" y="162313"/>
          <a:ext cx="981687" cy="913550"/>
        </a:xfrm>
        <a:prstGeom prst="roundRect">
          <a:avLst>
            <a:gd name="adj" fmla="val 10000"/>
          </a:avLst>
        </a:prstGeom>
        <a:blipFill rotWithShape="1">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2D80D75-3ECB-437C-8D91-4637E99C1293}">
      <dsp:nvSpPr>
        <dsp:cNvPr id="0" name=""/>
        <dsp:cNvSpPr/>
      </dsp:nvSpPr>
      <dsp:spPr>
        <a:xfrm>
          <a:off x="0" y="1549300"/>
          <a:ext cx="8208912" cy="1074719"/>
        </a:xfrm>
        <a:prstGeom prst="roundRect">
          <a:avLst>
            <a:gd name="adj" fmla="val 10000"/>
          </a:avLst>
        </a:prstGeom>
        <a:solidFill>
          <a:srgbClr val="E5F2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l" defTabSz="2178050">
            <a:lnSpc>
              <a:spcPct val="90000"/>
            </a:lnSpc>
            <a:spcBef>
              <a:spcPct val="0"/>
            </a:spcBef>
            <a:spcAft>
              <a:spcPct val="35000"/>
            </a:spcAft>
          </a:pPr>
          <a:endParaRPr lang="en-GB" sz="4900" kern="1200" dirty="0"/>
        </a:p>
      </dsp:txBody>
      <dsp:txXfrm>
        <a:off x="2054929" y="1549300"/>
        <a:ext cx="6153982" cy="1074719"/>
      </dsp:txXfrm>
    </dsp:sp>
    <dsp:sp modelId="{31D3B453-D25B-4A9C-92E5-B5D9B0784A9E}">
      <dsp:nvSpPr>
        <dsp:cNvPr id="0" name=""/>
        <dsp:cNvSpPr/>
      </dsp:nvSpPr>
      <dsp:spPr>
        <a:xfrm flipV="1">
          <a:off x="1944215" y="1345747"/>
          <a:ext cx="45723" cy="165556"/>
        </a:xfrm>
        <a:prstGeom prst="roundRect">
          <a:avLst>
            <a:gd name="adj" fmla="val 10000"/>
          </a:avLst>
        </a:prstGeom>
        <a:solidFill>
          <a:schemeClr val="bg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7891" name="Rectangle 3"/>
          <p:cNvSpPr>
            <a:spLocks noGrp="1" noChangeArrowheads="1"/>
          </p:cNvSpPr>
          <p:nvPr>
            <p:ph type="dt" sz="quarter" idx="1"/>
          </p:nvPr>
        </p:nvSpPr>
        <p:spPr bwMode="auto">
          <a:xfrm>
            <a:off x="3849688" y="1"/>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endParaRPr lang="en-GB" altLang="en-US" dirty="0"/>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D33977EE-9492-41D2-862D-C85A416AE36A}" type="slidenum">
              <a:rPr lang="en-GB" altLang="en-US"/>
              <a:pPr>
                <a:defRPr/>
              </a:pPr>
              <a:t>‹#›</a:t>
            </a:fld>
            <a:endParaRPr lang="en-GB" altLang="en-US" dirty="0"/>
          </a:p>
        </p:txBody>
      </p:sp>
    </p:spTree>
    <p:extLst>
      <p:ext uri="{BB962C8B-B14F-4D97-AF65-F5344CB8AC3E}">
        <p14:creationId xmlns:p14="http://schemas.microsoft.com/office/powerpoint/2010/main" val="2666722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6867" name="Rectangle 3"/>
          <p:cNvSpPr>
            <a:spLocks noGrp="1" noChangeArrowheads="1"/>
          </p:cNvSpPr>
          <p:nvPr>
            <p:ph type="dt" idx="1"/>
          </p:nvPr>
        </p:nvSpPr>
        <p:spPr bwMode="auto">
          <a:xfrm>
            <a:off x="3849688" y="1"/>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endParaRPr lang="en-GB" altLang="en-US" dirty="0"/>
          </a:p>
        </p:txBody>
      </p:sp>
      <p:sp>
        <p:nvSpPr>
          <p:cNvPr id="3076"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6869" name="Rectangle 5"/>
          <p:cNvSpPr>
            <a:spLocks noGrp="1" noChangeArrowheads="1"/>
          </p:cNvSpPr>
          <p:nvPr>
            <p:ph type="body" sz="quarter" idx="3"/>
          </p:nvPr>
        </p:nvSpPr>
        <p:spPr bwMode="auto">
          <a:xfrm>
            <a:off x="679451" y="4714876"/>
            <a:ext cx="5438775" cy="4467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70CE1FDE-E880-4CF9-8EB3-FDB502065BD0}" type="slidenum">
              <a:rPr lang="en-GB" altLang="en-US"/>
              <a:pPr>
                <a:defRPr/>
              </a:pPr>
              <a:t>‹#›</a:t>
            </a:fld>
            <a:endParaRPr lang="en-GB" altLang="en-US" dirty="0"/>
          </a:p>
        </p:txBody>
      </p:sp>
    </p:spTree>
    <p:extLst>
      <p:ext uri="{BB962C8B-B14F-4D97-AF65-F5344CB8AC3E}">
        <p14:creationId xmlns:p14="http://schemas.microsoft.com/office/powerpoint/2010/main" val="8713827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eur-lex.europa.eu/legal-content/EN/TXT/PDF/?uri=CELEX:52010DC0163&amp;from=EN"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400" b="1" baseline="0" dirty="0"/>
          </a:p>
          <a:p>
            <a:r>
              <a:rPr lang="en-US" sz="1200" b="0" dirty="0"/>
              <a:t>The notes included</a:t>
            </a:r>
            <a:r>
              <a:rPr lang="en-US" sz="1200" b="0" baseline="0" dirty="0"/>
              <a:t> in this training material are a guide to the instructor and the participants and should not be construed as replacing any other texts. </a:t>
            </a:r>
            <a:endParaRPr lang="en-GB" sz="1200" b="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1</a:t>
            </a:fld>
            <a:endParaRPr lang="en-GB" altLang="en-US" dirty="0"/>
          </a:p>
        </p:txBody>
      </p:sp>
    </p:spTree>
    <p:extLst>
      <p:ext uri="{BB962C8B-B14F-4D97-AF65-F5344CB8AC3E}">
        <p14:creationId xmlns:p14="http://schemas.microsoft.com/office/powerpoint/2010/main" val="1776732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0B101A-7514-4C99-A286-441D6019AF05}" type="slidenum">
              <a:rPr lang="en-GB" altLang="en-US" smtClean="0"/>
              <a:pPr/>
              <a:t>14</a:t>
            </a:fld>
            <a:endParaRPr lang="en-GB" altLang="en-US"/>
          </a:p>
        </p:txBody>
      </p:sp>
    </p:spTree>
    <p:extLst>
      <p:ext uri="{BB962C8B-B14F-4D97-AF65-F5344CB8AC3E}">
        <p14:creationId xmlns:p14="http://schemas.microsoft.com/office/powerpoint/2010/main" val="2154293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110">
              <a:defRPr/>
            </a:pPr>
            <a:endParaRPr lang="fr-BE" dirty="0"/>
          </a:p>
          <a:p>
            <a:pPr defTabSz="914110">
              <a:defRPr/>
            </a:pPr>
            <a:r>
              <a:rPr lang="en-GB" dirty="0"/>
              <a:t>Insert </a:t>
            </a:r>
            <a:r>
              <a:rPr lang="en-GB"/>
              <a:t>presentation Cambodia</a:t>
            </a:r>
            <a:endParaRPr lang="en-GB" dirty="0"/>
          </a:p>
        </p:txBody>
      </p:sp>
      <p:sp>
        <p:nvSpPr>
          <p:cNvPr id="4" name="Slide Number Placeholder 3"/>
          <p:cNvSpPr>
            <a:spLocks noGrp="1"/>
          </p:cNvSpPr>
          <p:nvPr>
            <p:ph type="sldNum" sz="quarter" idx="10"/>
          </p:nvPr>
        </p:nvSpPr>
        <p:spPr/>
        <p:txBody>
          <a:bodyPr/>
          <a:lstStyle/>
          <a:p>
            <a:fld id="{81803E85-9695-4C34-A76F-D4250892E0EF}" type="slidenum">
              <a:rPr lang="en-GB" altLang="en-US" smtClean="0"/>
              <a:pPr/>
              <a:t>21</a:t>
            </a:fld>
            <a:endParaRPr lang="en-GB" altLang="en-US"/>
          </a:p>
        </p:txBody>
      </p:sp>
    </p:spTree>
    <p:extLst>
      <p:ext uri="{BB962C8B-B14F-4D97-AF65-F5344CB8AC3E}">
        <p14:creationId xmlns:p14="http://schemas.microsoft.com/office/powerpoint/2010/main" val="18256874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An important European Commission document (2011) </a:t>
            </a:r>
            <a:r>
              <a:rPr lang="en-US" sz="1000" i="1" dirty="0"/>
              <a:t>Tax and Development: Cooperating with Developing Countries on Promoting Good Governance in Tax Matters</a:t>
            </a:r>
          </a:p>
          <a:p>
            <a:r>
              <a:rPr lang="en-US" sz="1000" dirty="0"/>
              <a:t>SEC(2010)426 can be found at: </a:t>
            </a:r>
            <a:r>
              <a:rPr lang="en-US" sz="1000" dirty="0">
                <a:hlinkClick r:id="rId3"/>
              </a:rPr>
              <a:t>http://eur-lex.europa.eu/legal-content/EN/TXT/PDF/?uri=CELEX:52010DC0163&amp;from=EN</a:t>
            </a:r>
            <a:r>
              <a:rPr lang="en-US" sz="1000" dirty="0"/>
              <a:t>. </a:t>
            </a:r>
          </a:p>
          <a:p>
            <a:endParaRPr lang="en-US"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23</a:t>
            </a:fld>
            <a:endParaRPr lang="en-GB" altLang="en-US" dirty="0"/>
          </a:p>
        </p:txBody>
      </p:sp>
    </p:spTree>
    <p:extLst>
      <p:ext uri="{BB962C8B-B14F-4D97-AF65-F5344CB8AC3E}">
        <p14:creationId xmlns:p14="http://schemas.microsoft.com/office/powerpoint/2010/main" val="16650678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24</a:t>
            </a:fld>
            <a:endParaRPr lang="en-GB" altLang="en-US" dirty="0"/>
          </a:p>
        </p:txBody>
      </p:sp>
    </p:spTree>
    <p:extLst>
      <p:ext uri="{BB962C8B-B14F-4D97-AF65-F5344CB8AC3E}">
        <p14:creationId xmlns:p14="http://schemas.microsoft.com/office/powerpoint/2010/main" val="14957566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lvl="1" indent="0" algn="l" defTabSz="914400" rtl="0" eaLnBrk="0" fontAlgn="base" latinLnBrk="0" hangingPunct="0">
              <a:lnSpc>
                <a:spcPct val="150000"/>
              </a:lnSpc>
              <a:spcBef>
                <a:spcPct val="20000"/>
              </a:spcBef>
              <a:spcAft>
                <a:spcPct val="0"/>
              </a:spcAft>
              <a:buClrTx/>
              <a:buSzTx/>
              <a:buFont typeface="Courier New" pitchFamily="49" charset="0"/>
              <a:buNone/>
              <a:tabLst/>
              <a:defRPr/>
            </a:pPr>
            <a:r>
              <a:rPr kumimoji="0" lang="en-US" sz="1000" u="none" strike="noStrike" kern="1200" cap="none" spc="0" normalizeH="0" baseline="0" noProof="0" dirty="0">
                <a:ln>
                  <a:noFill/>
                </a:ln>
                <a:effectLst/>
                <a:uLnTx/>
                <a:uFillTx/>
                <a:cs typeface="Arial" panose="020B0604020202020204" pitchFamily="34" charset="0"/>
              </a:rPr>
              <a:t>Supporting Capacity building and policy guidance with</a:t>
            </a:r>
            <a:r>
              <a:rPr kumimoji="0" lang="en-GB" altLang="en-US" sz="1000" u="none" strike="noStrike" kern="1200" cap="none" spc="0" normalizeH="0" baseline="0" noProof="0" dirty="0">
                <a:ln>
                  <a:noFill/>
                </a:ln>
                <a:effectLst/>
                <a:uLnTx/>
                <a:uFillTx/>
                <a:cs typeface="Arial" panose="020B0604020202020204" pitchFamily="34" charset="0"/>
              </a:rPr>
              <a:t> two IMF Topical Trust Funds</a:t>
            </a:r>
          </a:p>
          <a:p>
            <a:pPr marL="742950" marR="0" lvl="1" indent="-285750" algn="l" defTabSz="914400" rtl="0" eaLnBrk="0" fontAlgn="base" latinLnBrk="0" hangingPunct="0">
              <a:lnSpc>
                <a:spcPct val="150000"/>
              </a:lnSpc>
              <a:spcBef>
                <a:spcPct val="20000"/>
              </a:spcBef>
              <a:spcAft>
                <a:spcPct val="0"/>
              </a:spcAft>
              <a:buClr>
                <a:srgbClr val="009FBA"/>
              </a:buClr>
              <a:buSzTx/>
              <a:buFontTx/>
              <a:buChar char="•"/>
              <a:tabLst/>
              <a:defRPr/>
            </a:pPr>
            <a:r>
              <a:rPr kumimoji="0" lang="en-GB" altLang="en-US" sz="1000" u="none" strike="noStrike" kern="1200" cap="none" spc="0" normalizeH="0" baseline="0" noProof="0" dirty="0">
                <a:ln>
                  <a:noFill/>
                </a:ln>
                <a:effectLst/>
                <a:uLnTx/>
                <a:uFillTx/>
                <a:cs typeface="Arial" panose="020B0604020202020204" pitchFamily="34" charset="0"/>
              </a:rPr>
              <a:t>Topical Trust Fund on Managing Natural Resource Wealth (MNRW-TTF)</a:t>
            </a:r>
          </a:p>
          <a:p>
            <a:pPr marL="742950" marR="0" lvl="1" indent="-285750" algn="l" defTabSz="914400" rtl="0" eaLnBrk="0" fontAlgn="base" latinLnBrk="0" hangingPunct="0">
              <a:lnSpc>
                <a:spcPct val="150000"/>
              </a:lnSpc>
              <a:spcBef>
                <a:spcPct val="20000"/>
              </a:spcBef>
              <a:spcAft>
                <a:spcPct val="0"/>
              </a:spcAft>
              <a:buClr>
                <a:srgbClr val="009FBA"/>
              </a:buClr>
              <a:buSzTx/>
              <a:buFontTx/>
              <a:buChar char="•"/>
              <a:tabLst/>
              <a:defRPr/>
            </a:pPr>
            <a:r>
              <a:rPr kumimoji="0" lang="en-GB" altLang="en-US" sz="1000" u="none" strike="noStrike" kern="1200" cap="none" spc="0" normalizeH="0" baseline="0" noProof="0" dirty="0">
                <a:ln>
                  <a:noFill/>
                </a:ln>
                <a:effectLst/>
                <a:uLnTx/>
                <a:uFillTx/>
                <a:cs typeface="Arial" panose="020B0604020202020204" pitchFamily="34" charset="0"/>
              </a:rPr>
              <a:t>Tax Policy and Administration Topical Trust Fund (TPA- TTF)</a:t>
            </a:r>
          </a:p>
          <a:p>
            <a:pPr marL="0" marR="0" lvl="0" indent="0" algn="l" defTabSz="914400" rtl="0" eaLnBrk="0" fontAlgn="base" latinLnBrk="0" hangingPunct="0">
              <a:lnSpc>
                <a:spcPct val="150000"/>
              </a:lnSpc>
              <a:spcBef>
                <a:spcPct val="20000"/>
              </a:spcBef>
              <a:spcAft>
                <a:spcPct val="0"/>
              </a:spcAft>
              <a:buClr>
                <a:srgbClr val="FFFFFF"/>
              </a:buClr>
              <a:buSzTx/>
              <a:buFontTx/>
              <a:buNone/>
              <a:tabLst/>
              <a:defRPr/>
            </a:pPr>
            <a:r>
              <a:rPr kumimoji="0" lang="en-GB" altLang="en-US" sz="1000" u="none" strike="noStrike" kern="1200" cap="none" spc="0" normalizeH="0" baseline="0" noProof="0" dirty="0">
                <a:ln>
                  <a:noFill/>
                </a:ln>
                <a:effectLst/>
                <a:uLnTx/>
                <a:uFillTx/>
                <a:cs typeface="Arial" panose="020B0604020202020204" pitchFamily="34" charset="0"/>
              </a:rPr>
              <a:t>Tax Administration Diagnostic Assessment Tool – newest tool in the toolkit</a:t>
            </a:r>
          </a:p>
          <a:p>
            <a:pPr marL="0" marR="0" lvl="0" indent="0" algn="l" defTabSz="914400" rtl="0" eaLnBrk="0" fontAlgn="base" latinLnBrk="0" hangingPunct="0">
              <a:lnSpc>
                <a:spcPct val="150000"/>
              </a:lnSpc>
              <a:spcBef>
                <a:spcPct val="20000"/>
              </a:spcBef>
              <a:spcAft>
                <a:spcPct val="0"/>
              </a:spcAft>
              <a:buClr>
                <a:srgbClr val="FFFFFF"/>
              </a:buClr>
              <a:buSzTx/>
              <a:buFontTx/>
              <a:buNone/>
              <a:tabLst/>
              <a:defRPr/>
            </a:pPr>
            <a:r>
              <a:rPr kumimoji="0" lang="en-GB" altLang="en-US" sz="1000" u="none" strike="noStrike" kern="1200" cap="none" spc="0" normalizeH="0" baseline="0" noProof="0" dirty="0">
                <a:ln>
                  <a:noFill/>
                </a:ln>
                <a:effectLst/>
                <a:uLnTx/>
                <a:uFillTx/>
                <a:cs typeface="Arial" panose="020B0604020202020204" pitchFamily="34" charset="0"/>
              </a:rPr>
              <a:t>Regional and Global Forums on Tax Issues</a:t>
            </a:r>
          </a:p>
          <a:p>
            <a:pPr>
              <a:lnSpc>
                <a:spcPct val="150000"/>
              </a:lnSpc>
              <a:spcBef>
                <a:spcPct val="20000"/>
              </a:spcBef>
              <a:buClr>
                <a:srgbClr val="FFFFFF"/>
              </a:buClr>
              <a:defRPr/>
            </a:pPr>
            <a:r>
              <a:rPr kumimoji="0" lang="en-GB" altLang="en-US" sz="1000" u="none" strike="noStrike" kern="1200" cap="none" spc="0" normalizeH="0" baseline="0" noProof="0" dirty="0">
                <a:ln>
                  <a:noFill/>
                </a:ln>
                <a:effectLst/>
                <a:uLnTx/>
                <a:uFillTx/>
                <a:cs typeface="Arial" panose="020B0604020202020204" pitchFamily="34" charset="0"/>
              </a:rPr>
              <a:t>Tripartite Initiative  w/ WB and OECD on Transfer </a:t>
            </a:r>
            <a:r>
              <a:rPr lang="en-GB" altLang="en-US" sz="1000" dirty="0">
                <a:cs typeface="Arial" panose="020B0604020202020204" pitchFamily="34" charset="0"/>
              </a:rPr>
              <a:t>Pricing</a:t>
            </a:r>
          </a:p>
          <a:p>
            <a:pPr>
              <a:lnSpc>
                <a:spcPct val="150000"/>
              </a:lnSpc>
              <a:spcBef>
                <a:spcPct val="20000"/>
              </a:spcBef>
              <a:buClr>
                <a:srgbClr val="FFFFFF"/>
              </a:buClr>
              <a:defRPr/>
            </a:pPr>
            <a:r>
              <a:rPr lang="en-GB" altLang="en-US" sz="1000" dirty="0">
                <a:cs typeface="Arial" panose="020B0604020202020204" pitchFamily="34" charset="0"/>
              </a:rPr>
              <a:t>BEPS: Base Erosion and Profit Shifting</a:t>
            </a:r>
          </a:p>
          <a:p>
            <a:pPr>
              <a:lnSpc>
                <a:spcPct val="150000"/>
              </a:lnSpc>
              <a:spcBef>
                <a:spcPct val="20000"/>
              </a:spcBef>
              <a:buClr>
                <a:srgbClr val="FFFFFF"/>
              </a:buClr>
              <a:defRPr/>
            </a:pPr>
            <a:r>
              <a:rPr lang="en-GB" altLang="en-US" sz="1000" dirty="0">
                <a:cs typeface="Arial" panose="020B0604020202020204" pitchFamily="34" charset="0"/>
              </a:rPr>
              <a:t>Extractive Industry Transparency Initiative (EITI)</a:t>
            </a:r>
          </a:p>
          <a:p>
            <a:pPr>
              <a:lnSpc>
                <a:spcPct val="150000"/>
              </a:lnSpc>
              <a:spcBef>
                <a:spcPct val="20000"/>
              </a:spcBef>
              <a:buClr>
                <a:srgbClr val="FFFFFF"/>
              </a:buClr>
              <a:defRPr/>
            </a:pPr>
            <a:r>
              <a:rPr lang="en-GB" altLang="en-US" sz="1000" dirty="0">
                <a:cs typeface="Arial" panose="020B0604020202020204" pitchFamily="34" charset="0"/>
              </a:rPr>
              <a:t>Illicit financial flows</a:t>
            </a:r>
          </a:p>
          <a:p>
            <a:pPr marL="0" marR="0" lvl="0" indent="0" algn="l" defTabSz="914400" rtl="0" eaLnBrk="0" fontAlgn="base" latinLnBrk="0" hangingPunct="0">
              <a:lnSpc>
                <a:spcPct val="150000"/>
              </a:lnSpc>
              <a:spcBef>
                <a:spcPct val="20000"/>
              </a:spcBef>
              <a:spcAft>
                <a:spcPct val="0"/>
              </a:spcAft>
              <a:buClr>
                <a:srgbClr val="FFFFFF"/>
              </a:buClr>
              <a:buSzTx/>
              <a:buFontTx/>
              <a:buNone/>
              <a:tabLst/>
              <a:defRPr/>
            </a:pPr>
            <a:endParaRPr kumimoji="0" lang="en-GB" altLang="en-US" sz="1000" b="0" i="1" u="none" strike="noStrike" kern="1200" cap="none" spc="0" normalizeH="0" baseline="0" noProof="0" dirty="0">
              <a:ln>
                <a:noFill/>
              </a:ln>
              <a:solidFill>
                <a:srgbClr val="0F5494"/>
              </a:solidFill>
              <a:effectLst/>
              <a:uLnTx/>
              <a:uFillTx/>
              <a:cs typeface="Arial" panose="020B0604020202020204" pitchFamily="34" charset="0"/>
            </a:endParaRPr>
          </a:p>
          <a:p>
            <a:endParaRPr lang="en-US" sz="1100" dirty="0"/>
          </a:p>
        </p:txBody>
      </p:sp>
      <p:sp>
        <p:nvSpPr>
          <p:cNvPr id="34819"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315F1682-6056-CC48-AAC7-38EA3069E434}" type="slidenum">
              <a:rPr lang="en-GB">
                <a:solidFill>
                  <a:schemeClr val="tx1"/>
                </a:solidFill>
                <a:latin typeface="Arial" charset="0"/>
              </a:rPr>
              <a:pPr eaLnBrk="1" hangingPunct="1"/>
              <a:t>25</a:t>
            </a:fld>
            <a:endParaRPr lang="en-GB" dirty="0">
              <a:solidFill>
                <a:schemeClr val="tx1"/>
              </a:solidFill>
              <a:latin typeface="Arial" charset="0"/>
            </a:endParaRPr>
          </a:p>
        </p:txBody>
      </p:sp>
    </p:spTree>
    <p:extLst>
      <p:ext uri="{BB962C8B-B14F-4D97-AF65-F5344CB8AC3E}">
        <p14:creationId xmlns:p14="http://schemas.microsoft.com/office/powerpoint/2010/main" val="2963803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fr-BE" baseline="0" dirty="0" smtClean="0"/>
              <a:t>At least 3 out of 4 budget support </a:t>
            </a:r>
            <a:r>
              <a:rPr lang="fr-BE" baseline="0" dirty="0" err="1" smtClean="0"/>
              <a:t>eligibility</a:t>
            </a:r>
            <a:r>
              <a:rPr lang="fr-BE" baseline="0" dirty="0" smtClean="0"/>
              <a:t> </a:t>
            </a:r>
            <a:r>
              <a:rPr lang="fr-BE" baseline="0" dirty="0" err="1" smtClean="0"/>
              <a:t>criteria</a:t>
            </a:r>
            <a:r>
              <a:rPr lang="fr-BE" baseline="0" dirty="0" smtClean="0"/>
              <a:t> are </a:t>
            </a:r>
            <a:r>
              <a:rPr lang="fr-BE" baseline="0" dirty="0" err="1" smtClean="0"/>
              <a:t>linked</a:t>
            </a:r>
            <a:r>
              <a:rPr lang="fr-BE" baseline="0" dirty="0" smtClean="0"/>
              <a:t> to DRM</a:t>
            </a:r>
          </a:p>
          <a:p>
            <a:pPr marL="0" marR="0" lvl="0" indent="0" algn="l" defTabSz="914400" rtl="0" eaLnBrk="0" fontAlgn="base" latinLnBrk="0" hangingPunct="0">
              <a:lnSpc>
                <a:spcPct val="100000"/>
              </a:lnSpc>
              <a:spcBef>
                <a:spcPct val="30000"/>
              </a:spcBef>
              <a:spcAft>
                <a:spcPct val="0"/>
              </a:spcAft>
              <a:buClrTx/>
              <a:buSzTx/>
              <a:buFontTx/>
              <a:buNone/>
              <a:tabLst/>
              <a:defRPr/>
            </a:pPr>
            <a:r>
              <a:rPr lang="fr-BE" dirty="0" smtClean="0"/>
              <a:t>[There</a:t>
            </a:r>
            <a:r>
              <a:rPr lang="fr-BE" baseline="0" dirty="0" smtClean="0"/>
              <a:t> </a:t>
            </a:r>
            <a:r>
              <a:rPr lang="fr-BE" baseline="0" dirty="0" err="1" smtClean="0"/>
              <a:t>is</a:t>
            </a:r>
            <a:r>
              <a:rPr lang="fr-BE" baseline="0" dirty="0" smtClean="0"/>
              <a:t> 4 </a:t>
            </a:r>
            <a:r>
              <a:rPr lang="fr-BE" baseline="0" dirty="0" err="1" smtClean="0"/>
              <a:t>eligibility</a:t>
            </a:r>
            <a:r>
              <a:rPr lang="fr-BE" baseline="0" dirty="0" smtClean="0"/>
              <a:t> </a:t>
            </a:r>
            <a:r>
              <a:rPr lang="fr-BE" baseline="0" dirty="0" err="1" smtClean="0"/>
              <a:t>criteria</a:t>
            </a:r>
            <a:r>
              <a:rPr lang="fr-BE" baseline="0" dirty="0" smtClean="0"/>
              <a:t> for Budget support: 1- Macro </a:t>
            </a:r>
            <a:r>
              <a:rPr lang="fr-BE" baseline="0" dirty="0" err="1" smtClean="0"/>
              <a:t>eco</a:t>
            </a:r>
            <a:r>
              <a:rPr lang="fr-BE" baseline="0" dirty="0" smtClean="0"/>
              <a:t> </a:t>
            </a:r>
            <a:r>
              <a:rPr lang="fr-BE" baseline="0" dirty="0" err="1" smtClean="0"/>
              <a:t>stability</a:t>
            </a:r>
            <a:r>
              <a:rPr lang="fr-BE" baseline="0" dirty="0" smtClean="0"/>
              <a:t> / 2- PFM system /3- </a:t>
            </a:r>
            <a:r>
              <a:rPr lang="fr-BE" baseline="0" dirty="0" err="1" smtClean="0"/>
              <a:t>Transparency</a:t>
            </a:r>
            <a:r>
              <a:rPr lang="fr-BE" baseline="0" dirty="0" smtClean="0"/>
              <a:t> and </a:t>
            </a:r>
            <a:r>
              <a:rPr lang="fr-BE" baseline="0" dirty="0" err="1" smtClean="0"/>
              <a:t>oversight</a:t>
            </a:r>
            <a:r>
              <a:rPr lang="fr-BE" baseline="0" dirty="0" smtClean="0"/>
              <a:t> / 4 - Public </a:t>
            </a:r>
            <a:r>
              <a:rPr lang="fr-BE" baseline="0" dirty="0" err="1" smtClean="0"/>
              <a:t>policy</a:t>
            </a:r>
            <a:endParaRPr lang="en-GB"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29</a:t>
            </a:fld>
            <a:endParaRPr lang="en-GB" altLang="en-US" dirty="0"/>
          </a:p>
        </p:txBody>
      </p:sp>
    </p:spTree>
    <p:extLst>
      <p:ext uri="{BB962C8B-B14F-4D97-AF65-F5344CB8AC3E}">
        <p14:creationId xmlns:p14="http://schemas.microsoft.com/office/powerpoint/2010/main" val="12536910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err="1" smtClean="0"/>
              <a:t>Through</a:t>
            </a:r>
            <a:r>
              <a:rPr lang="fr-BE" dirty="0" smtClean="0"/>
              <a:t> Budget support </a:t>
            </a:r>
            <a:r>
              <a:rPr lang="fr-BE" dirty="0" err="1" smtClean="0"/>
              <a:t>eligibility</a:t>
            </a:r>
            <a:r>
              <a:rPr lang="fr-BE" dirty="0" smtClean="0"/>
              <a:t> </a:t>
            </a:r>
            <a:r>
              <a:rPr lang="fr-BE" dirty="0" err="1" smtClean="0"/>
              <a:t>criteria</a:t>
            </a:r>
            <a:r>
              <a:rPr lang="fr-BE" dirty="0" smtClean="0"/>
              <a:t>, a high </a:t>
            </a:r>
            <a:r>
              <a:rPr lang="fr-BE" dirty="0" err="1" smtClean="0"/>
              <a:t>level</a:t>
            </a:r>
            <a:r>
              <a:rPr lang="fr-BE" dirty="0" smtClean="0"/>
              <a:t> dialogue on DRM </a:t>
            </a:r>
            <a:r>
              <a:rPr lang="fr-BE" dirty="0" err="1" smtClean="0"/>
              <a:t>is</a:t>
            </a:r>
            <a:r>
              <a:rPr lang="fr-BE" dirty="0" smtClean="0"/>
              <a:t> set up.</a:t>
            </a:r>
          </a:p>
          <a:p>
            <a:r>
              <a:rPr lang="fr-BE" dirty="0" err="1" smtClean="0"/>
              <a:t>It’s</a:t>
            </a:r>
            <a:r>
              <a:rPr lang="fr-BE" dirty="0" smtClean="0"/>
              <a:t> </a:t>
            </a:r>
            <a:r>
              <a:rPr lang="fr-BE" dirty="0" err="1" smtClean="0"/>
              <a:t>even</a:t>
            </a:r>
            <a:r>
              <a:rPr lang="fr-BE" dirty="0" smtClean="0"/>
              <a:t> </a:t>
            </a:r>
            <a:r>
              <a:rPr lang="fr-BE" dirty="0" err="1" smtClean="0"/>
              <a:t>better</a:t>
            </a:r>
            <a:r>
              <a:rPr lang="fr-BE" dirty="0" smtClean="0"/>
              <a:t> to </a:t>
            </a:r>
            <a:r>
              <a:rPr lang="fr-BE" dirty="0" err="1" smtClean="0"/>
              <a:t>introduce</a:t>
            </a:r>
            <a:r>
              <a:rPr lang="fr-BE" dirty="0" smtClean="0"/>
              <a:t> one or </a:t>
            </a:r>
            <a:r>
              <a:rPr lang="fr-BE" dirty="0" err="1" smtClean="0"/>
              <a:t>two</a:t>
            </a:r>
            <a:r>
              <a:rPr lang="fr-BE" dirty="0" smtClean="0"/>
              <a:t> DRM performance </a:t>
            </a:r>
            <a:r>
              <a:rPr lang="fr-BE" dirty="0" err="1" smtClean="0"/>
              <a:t>indicator</a:t>
            </a:r>
            <a:r>
              <a:rPr lang="fr-BE" baseline="0" dirty="0" smtClean="0"/>
              <a:t> in BS program.</a:t>
            </a:r>
          </a:p>
          <a:p>
            <a:r>
              <a:rPr lang="fr-BE" baseline="0" dirty="0" err="1" smtClean="0"/>
              <a:t>Need</a:t>
            </a:r>
            <a:r>
              <a:rPr lang="fr-BE" baseline="0" dirty="0" smtClean="0"/>
              <a:t> to </a:t>
            </a:r>
            <a:r>
              <a:rPr lang="fr-BE" baseline="0" dirty="0" err="1" smtClean="0"/>
              <a:t>ahve</a:t>
            </a:r>
            <a:r>
              <a:rPr lang="fr-BE" baseline="0" dirty="0" smtClean="0"/>
              <a:t> a close </a:t>
            </a:r>
            <a:r>
              <a:rPr lang="fr-BE" baseline="0" dirty="0" err="1" smtClean="0"/>
              <a:t>dilogue</a:t>
            </a:r>
            <a:r>
              <a:rPr lang="fr-BE" baseline="0" dirty="0" smtClean="0"/>
              <a:t> </a:t>
            </a:r>
            <a:r>
              <a:rPr lang="fr-BE" baseline="0" dirty="0" err="1" smtClean="0"/>
              <a:t>with</a:t>
            </a:r>
            <a:r>
              <a:rPr lang="fr-BE" baseline="0" dirty="0" smtClean="0"/>
              <a:t> </a:t>
            </a:r>
            <a:r>
              <a:rPr lang="fr-BE" baseline="0" dirty="0" err="1" smtClean="0"/>
              <a:t>authorithies</a:t>
            </a:r>
            <a:r>
              <a:rPr lang="fr-BE" baseline="0" dirty="0" smtClean="0"/>
              <a:t> to </a:t>
            </a:r>
            <a:r>
              <a:rPr lang="fr-BE" baseline="0" dirty="0" err="1" smtClean="0"/>
              <a:t>ensure</a:t>
            </a:r>
            <a:r>
              <a:rPr lang="fr-BE" baseline="0" dirty="0" smtClean="0"/>
              <a:t> </a:t>
            </a:r>
            <a:r>
              <a:rPr lang="fr-BE" baseline="0" dirty="0" err="1" smtClean="0"/>
              <a:t>it</a:t>
            </a:r>
            <a:r>
              <a:rPr lang="fr-BE" baseline="0" dirty="0" smtClean="0"/>
              <a:t> </a:t>
            </a:r>
            <a:r>
              <a:rPr lang="fr-BE" baseline="0" dirty="0" err="1" smtClean="0"/>
              <a:t>will</a:t>
            </a:r>
            <a:r>
              <a:rPr lang="fr-BE" baseline="0" dirty="0" smtClean="0"/>
              <a:t> have a positive </a:t>
            </a:r>
            <a:r>
              <a:rPr lang="fr-BE" baseline="0" dirty="0" err="1" smtClean="0"/>
              <a:t>effect</a:t>
            </a:r>
            <a:r>
              <a:rPr lang="fr-BE" baseline="0" dirty="0" smtClean="0"/>
              <a:t>.</a:t>
            </a:r>
            <a:endParaRPr lang="en-GB"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30</a:t>
            </a:fld>
            <a:endParaRPr lang="en-GB" altLang="en-US" dirty="0"/>
          </a:p>
        </p:txBody>
      </p:sp>
    </p:spTree>
    <p:extLst>
      <p:ext uri="{BB962C8B-B14F-4D97-AF65-F5344CB8AC3E}">
        <p14:creationId xmlns:p14="http://schemas.microsoft.com/office/powerpoint/2010/main" val="42521907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err="1" smtClean="0"/>
              <a:t>See</a:t>
            </a:r>
            <a:r>
              <a:rPr lang="fr-BE" baseline="0" dirty="0" smtClean="0"/>
              <a:t> </a:t>
            </a:r>
            <a:r>
              <a:rPr lang="fr-BE" baseline="0" dirty="0" err="1" smtClean="0"/>
              <a:t>example</a:t>
            </a:r>
            <a:r>
              <a:rPr lang="fr-BE" baseline="0" dirty="0" smtClean="0"/>
              <a:t> :</a:t>
            </a:r>
          </a:p>
          <a:p>
            <a:r>
              <a:rPr lang="fr-BE" dirty="0" smtClean="0"/>
              <a:t>VAT in </a:t>
            </a:r>
            <a:r>
              <a:rPr lang="fr-BE" dirty="0" err="1" smtClean="0"/>
              <a:t>Tanzania</a:t>
            </a:r>
            <a:r>
              <a:rPr lang="fr-BE" baseline="0" dirty="0" smtClean="0"/>
              <a:t> (ICTD) : </a:t>
            </a:r>
            <a:r>
              <a:rPr lang="en-US" baseline="0" dirty="0" smtClean="0"/>
              <a:t> Electronic Fiscal Device compliance is strongly associated with the customer’s perception of detection and penalty risks, and with the business operator’s perception of other businesses’ compliance behavior (https://opendocs.ids.ac.uk/opendocs/bitstream/handle/123456789/14093/ICTD_WP83.pdf?sequence=1&amp;isAllowed=y)</a:t>
            </a:r>
          </a:p>
          <a:p>
            <a:endParaRPr lang="en-GB"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31</a:t>
            </a:fld>
            <a:endParaRPr lang="en-GB" altLang="en-US" dirty="0"/>
          </a:p>
        </p:txBody>
      </p:sp>
    </p:spTree>
    <p:extLst>
      <p:ext uri="{BB962C8B-B14F-4D97-AF65-F5344CB8AC3E}">
        <p14:creationId xmlns:p14="http://schemas.microsoft.com/office/powerpoint/2010/main" val="10752804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The </a:t>
            </a:r>
            <a:r>
              <a:rPr lang="fr-FR" dirty="0" err="1"/>
              <a:t>lack</a:t>
            </a:r>
            <a:r>
              <a:rPr lang="fr-FR" dirty="0"/>
              <a:t> of </a:t>
            </a:r>
            <a:r>
              <a:rPr lang="fr-FR" dirty="0" err="1"/>
              <a:t>available</a:t>
            </a:r>
            <a:r>
              <a:rPr lang="fr-FR" dirty="0"/>
              <a:t> data </a:t>
            </a:r>
            <a:r>
              <a:rPr lang="fr-FR" dirty="0" err="1"/>
              <a:t>is</a:t>
            </a:r>
            <a:r>
              <a:rPr lang="fr-FR" dirty="0"/>
              <a:t> a </a:t>
            </a:r>
            <a:r>
              <a:rPr lang="fr-FR" dirty="0" err="1"/>
              <a:t>risk</a:t>
            </a:r>
            <a:r>
              <a:rPr lang="fr-FR" dirty="0"/>
              <a:t>,</a:t>
            </a:r>
            <a:r>
              <a:rPr lang="fr-FR" baseline="0" dirty="0"/>
              <a:t> </a:t>
            </a:r>
            <a:r>
              <a:rPr lang="fr-FR" baseline="0" dirty="0" err="1"/>
              <a:t>which</a:t>
            </a:r>
            <a:r>
              <a:rPr lang="fr-FR" baseline="0" dirty="0"/>
              <a:t> </a:t>
            </a:r>
            <a:r>
              <a:rPr lang="fr-FR" baseline="0" dirty="0" err="1"/>
              <a:t>should</a:t>
            </a:r>
            <a:r>
              <a:rPr lang="fr-FR" baseline="0" dirty="0"/>
              <a:t> </a:t>
            </a:r>
            <a:r>
              <a:rPr lang="fr-FR" baseline="0" dirty="0" err="1"/>
              <a:t>be</a:t>
            </a:r>
            <a:r>
              <a:rPr lang="fr-FR" baseline="0" dirty="0"/>
              <a:t> </a:t>
            </a:r>
            <a:r>
              <a:rPr lang="fr-FR" baseline="0" dirty="0" err="1"/>
              <a:t>emphasized</a:t>
            </a:r>
            <a:r>
              <a:rPr lang="fr-FR" baseline="0" dirty="0"/>
              <a:t>.</a:t>
            </a:r>
            <a:endParaRPr lang="fr-FR" dirty="0"/>
          </a:p>
        </p:txBody>
      </p:sp>
      <p:sp>
        <p:nvSpPr>
          <p:cNvPr id="4" name="Espace réservé du numéro de diapositive 3"/>
          <p:cNvSpPr>
            <a:spLocks noGrp="1"/>
          </p:cNvSpPr>
          <p:nvPr>
            <p:ph type="sldNum" sz="quarter" idx="10"/>
          </p:nvPr>
        </p:nvSpPr>
        <p:spPr/>
        <p:txBody>
          <a:bodyPr/>
          <a:lstStyle/>
          <a:p>
            <a:pPr>
              <a:defRPr/>
            </a:pPr>
            <a:fld id="{70CE1FDE-E880-4CF9-8EB3-FDB502065BD0}" type="slidenum">
              <a:rPr lang="en-GB" altLang="en-US" smtClean="0"/>
              <a:pPr>
                <a:defRPr/>
              </a:pPr>
              <a:t>33</a:t>
            </a:fld>
            <a:endParaRPr lang="en-GB" altLang="en-US" dirty="0"/>
          </a:p>
        </p:txBody>
      </p:sp>
    </p:spTree>
    <p:extLst>
      <p:ext uri="{BB962C8B-B14F-4D97-AF65-F5344CB8AC3E}">
        <p14:creationId xmlns:p14="http://schemas.microsoft.com/office/powerpoint/2010/main" val="2885443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2</a:t>
            </a:fld>
            <a:endParaRPr lang="en-GB" altLang="en-US" dirty="0"/>
          </a:p>
        </p:txBody>
      </p:sp>
    </p:spTree>
    <p:extLst>
      <p:ext uri="{BB962C8B-B14F-4D97-AF65-F5344CB8AC3E}">
        <p14:creationId xmlns:p14="http://schemas.microsoft.com/office/powerpoint/2010/main" val="58910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err="1"/>
              <a:t>See</a:t>
            </a:r>
            <a:r>
              <a:rPr lang="fr-BE" dirty="0"/>
              <a:t> anti-</a:t>
            </a:r>
            <a:r>
              <a:rPr lang="fr-BE" dirty="0" err="1"/>
              <a:t>avoidance</a:t>
            </a:r>
            <a:r>
              <a:rPr lang="fr-BE" dirty="0"/>
              <a:t> directive https://ec.europa.eu/taxation_customs/business/company-tax/anti-tax-avoidance-package/anti-tax-avoidance-directive_en</a:t>
            </a:r>
          </a:p>
          <a:p>
            <a:endParaRPr lang="fr-BE" dirty="0"/>
          </a:p>
          <a:p>
            <a:r>
              <a:rPr lang="en-US" sz="1200" b="0" i="1" u="none" strike="noStrike" kern="1200" dirty="0">
                <a:solidFill>
                  <a:schemeClr val="tx1"/>
                </a:solidFill>
                <a:effectLst/>
                <a:latin typeface="Arial" panose="020B0604020202020204" pitchFamily="34" charset="0"/>
                <a:ea typeface="+mn-ea"/>
                <a:cs typeface="+mn-cs"/>
              </a:rPr>
              <a:t>Tax</a:t>
            </a:r>
            <a:r>
              <a:rPr lang="en-US" sz="1200" b="0" i="0" u="none" strike="noStrike" kern="1200" dirty="0">
                <a:solidFill>
                  <a:schemeClr val="tx1"/>
                </a:solidFill>
                <a:effectLst/>
                <a:latin typeface="Arial" panose="020B0604020202020204" pitchFamily="34" charset="0"/>
                <a:ea typeface="+mn-ea"/>
                <a:cs typeface="+mn-cs"/>
              </a:rPr>
              <a:t>. </a:t>
            </a:r>
          </a:p>
          <a:p>
            <a:r>
              <a:rPr lang="en-US" sz="1200" b="0" i="0" u="none" strike="noStrike" kern="1200" dirty="0">
                <a:solidFill>
                  <a:schemeClr val="tx1"/>
                </a:solidFill>
                <a:effectLst/>
                <a:latin typeface="Arial" panose="020B0604020202020204" pitchFamily="34" charset="0"/>
                <a:ea typeface="+mn-ea"/>
                <a:cs typeface="+mn-cs"/>
              </a:rPr>
              <a:t>A hybrid mismatch arrangement is an arrangement: </a:t>
            </a:r>
          </a:p>
          <a:p>
            <a:r>
              <a:rPr lang="en-US" sz="1200" b="0" i="0" u="none" strike="noStrike" kern="1200" dirty="0">
                <a:solidFill>
                  <a:schemeClr val="tx1"/>
                </a:solidFill>
                <a:effectLst/>
                <a:latin typeface="Arial" panose="020B0604020202020204" pitchFamily="34" charset="0"/>
                <a:ea typeface="+mn-ea"/>
                <a:cs typeface="+mn-cs"/>
              </a:rPr>
              <a:t>Intended to secure a tax advantage within a multinational group</a:t>
            </a:r>
          </a:p>
          <a:p>
            <a:r>
              <a:rPr lang="en-US" sz="1200" b="0" i="0" u="none" strike="noStrike" kern="1200" dirty="0">
                <a:solidFill>
                  <a:schemeClr val="tx1"/>
                </a:solidFill>
                <a:effectLst/>
                <a:latin typeface="Arial" panose="020B0604020202020204" pitchFamily="34" charset="0"/>
                <a:ea typeface="+mn-ea"/>
                <a:cs typeface="+mn-cs"/>
              </a:rPr>
              <a:t>Resulting from a difference in tax treatment of the same financial instrument or entity between different jurisdictions.</a:t>
            </a:r>
          </a:p>
          <a:p>
            <a:r>
              <a:rPr lang="en-US" sz="1200" b="0" i="0" u="none" strike="noStrike" kern="1200" dirty="0">
                <a:solidFill>
                  <a:schemeClr val="tx1"/>
                </a:solidFill>
                <a:effectLst/>
                <a:latin typeface="Arial" panose="020B0604020202020204" pitchFamily="34" charset="0"/>
                <a:ea typeface="+mn-ea"/>
                <a:cs typeface="+mn-cs"/>
              </a:rPr>
              <a:t>Hybrid mismatch arrangements can arise both from hybrid financial instruments and from hybrid entities</a:t>
            </a:r>
            <a:r>
              <a:rPr lang="en-US" sz="1200" b="0" i="0" u="none" strike="noStrike" kern="1200">
                <a:solidFill>
                  <a:schemeClr val="tx1"/>
                </a:solidFill>
                <a:effectLst/>
                <a:latin typeface="Arial" panose="020B0604020202020204" pitchFamily="34" charset="0"/>
                <a:ea typeface="+mn-ea"/>
                <a:cs typeface="+mn-cs"/>
              </a:rPr>
              <a:t>. </a:t>
            </a:r>
            <a:endParaRPr lang="en-US" sz="1200" b="0" i="0" u="none" strike="noStrike" kern="1200" dirty="0">
              <a:solidFill>
                <a:schemeClr val="tx1"/>
              </a:solidFill>
              <a:effectLst/>
              <a:latin typeface="Arial" panose="020B0604020202020204" pitchFamily="34" charset="0"/>
              <a:ea typeface="+mn-ea"/>
              <a:cs typeface="+mn-cs"/>
            </a:endParaRPr>
          </a:p>
        </p:txBody>
      </p:sp>
      <p:sp>
        <p:nvSpPr>
          <p:cNvPr id="4" name="Espace réservé du numéro de diapositive 3"/>
          <p:cNvSpPr>
            <a:spLocks noGrp="1"/>
          </p:cNvSpPr>
          <p:nvPr>
            <p:ph type="sldNum" sz="quarter" idx="5"/>
          </p:nvPr>
        </p:nvSpPr>
        <p:spPr/>
        <p:txBody>
          <a:bodyPr/>
          <a:lstStyle/>
          <a:p>
            <a:pPr>
              <a:defRPr/>
            </a:pPr>
            <a:fld id="{70CE1FDE-E880-4CF9-8EB3-FDB502065BD0}" type="slidenum">
              <a:rPr lang="en-GB" altLang="en-US" smtClean="0"/>
              <a:pPr>
                <a:defRPr/>
              </a:pPr>
              <a:t>4</a:t>
            </a:fld>
            <a:endParaRPr lang="en-GB" altLang="en-US" dirty="0"/>
          </a:p>
        </p:txBody>
      </p:sp>
    </p:spTree>
    <p:extLst>
      <p:ext uri="{BB962C8B-B14F-4D97-AF65-F5344CB8AC3E}">
        <p14:creationId xmlns:p14="http://schemas.microsoft.com/office/powerpoint/2010/main" val="2525773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a:defRPr/>
            </a:pPr>
            <a:fld id="{70CE1FDE-E880-4CF9-8EB3-FDB502065BD0}" type="slidenum">
              <a:rPr lang="en-GB" altLang="en-US" smtClean="0"/>
              <a:pPr>
                <a:defRPr/>
              </a:pPr>
              <a:t>5</a:t>
            </a:fld>
            <a:endParaRPr lang="en-GB" altLang="en-US" dirty="0"/>
          </a:p>
        </p:txBody>
      </p:sp>
    </p:spTree>
    <p:extLst>
      <p:ext uri="{BB962C8B-B14F-4D97-AF65-F5344CB8AC3E}">
        <p14:creationId xmlns:p14="http://schemas.microsoft.com/office/powerpoint/2010/main" val="3537785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BEPS : G20 initiative </a:t>
            </a:r>
            <a:r>
              <a:rPr lang="fr-BE" dirty="0" err="1"/>
              <a:t>launched</a:t>
            </a:r>
            <a:r>
              <a:rPr lang="fr-BE" dirty="0"/>
              <a:t> in 2012, </a:t>
            </a:r>
            <a:r>
              <a:rPr lang="fr-BE" dirty="0" err="1"/>
              <a:t>implemented</a:t>
            </a:r>
            <a:r>
              <a:rPr lang="fr-BE" dirty="0"/>
              <a:t> by OECD, 15 action points</a:t>
            </a:r>
          </a:p>
          <a:p>
            <a:r>
              <a:rPr lang="fr-BE" dirty="0" err="1"/>
              <a:t>See</a:t>
            </a:r>
            <a:r>
              <a:rPr lang="fr-BE" dirty="0"/>
              <a:t> https://transferpricingasia.com/2017/03/09/15-action-points-beps-explained/</a:t>
            </a:r>
          </a:p>
          <a:p>
            <a:endParaRPr lang="fr-BE" dirty="0"/>
          </a:p>
          <a:p>
            <a:r>
              <a:rPr lang="fr-BE" dirty="0"/>
              <a:t>Will </a:t>
            </a:r>
            <a:r>
              <a:rPr lang="fr-BE" dirty="0" err="1"/>
              <a:t>be</a:t>
            </a:r>
            <a:r>
              <a:rPr lang="fr-BE" dirty="0"/>
              <a:t> </a:t>
            </a:r>
            <a:r>
              <a:rPr lang="fr-BE" dirty="0" err="1"/>
              <a:t>seen</a:t>
            </a:r>
            <a:r>
              <a:rPr lang="fr-BE" dirty="0"/>
              <a:t> at a </a:t>
            </a:r>
            <a:r>
              <a:rPr lang="fr-BE" dirty="0" err="1"/>
              <a:t>later</a:t>
            </a:r>
            <a:r>
              <a:rPr lang="fr-BE" dirty="0"/>
              <a:t> stage</a:t>
            </a:r>
          </a:p>
          <a:p>
            <a:endParaRPr lang="fr-BE" dirty="0"/>
          </a:p>
          <a:p>
            <a:r>
              <a:rPr lang="fr-BE" dirty="0"/>
              <a:t>CFC </a:t>
            </a:r>
            <a:r>
              <a:rPr lang="fr-BE" dirty="0" err="1"/>
              <a:t>rules</a:t>
            </a:r>
            <a:r>
              <a:rPr lang="fr-BE" dirty="0"/>
              <a:t> : Contrôle </a:t>
            </a:r>
            <a:r>
              <a:rPr lang="fr-BE" dirty="0" err="1"/>
              <a:t>foreign</a:t>
            </a:r>
            <a:r>
              <a:rPr lang="fr-BE" dirty="0"/>
              <a:t> </a:t>
            </a:r>
            <a:r>
              <a:rPr lang="fr-BE" dirty="0" err="1"/>
              <a:t>cooperation</a:t>
            </a:r>
            <a:endParaRPr lang="fr-BE" dirty="0"/>
          </a:p>
        </p:txBody>
      </p:sp>
      <p:sp>
        <p:nvSpPr>
          <p:cNvPr id="4" name="Espace réservé du numéro de diapositive 3"/>
          <p:cNvSpPr>
            <a:spLocks noGrp="1"/>
          </p:cNvSpPr>
          <p:nvPr>
            <p:ph type="sldNum" sz="quarter" idx="5"/>
          </p:nvPr>
        </p:nvSpPr>
        <p:spPr/>
        <p:txBody>
          <a:bodyPr/>
          <a:lstStyle/>
          <a:p>
            <a:pPr>
              <a:defRPr/>
            </a:pPr>
            <a:fld id="{70CE1FDE-E880-4CF9-8EB3-FDB502065BD0}" type="slidenum">
              <a:rPr lang="en-GB" altLang="en-US" smtClean="0"/>
              <a:pPr>
                <a:defRPr/>
              </a:pPr>
              <a:t>9</a:t>
            </a:fld>
            <a:endParaRPr lang="en-GB" altLang="en-US" dirty="0"/>
          </a:p>
        </p:txBody>
      </p:sp>
    </p:spTree>
    <p:extLst>
      <p:ext uri="{BB962C8B-B14F-4D97-AF65-F5344CB8AC3E}">
        <p14:creationId xmlns:p14="http://schemas.microsoft.com/office/powerpoint/2010/main" val="3148368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CRS : Common reporting standards</a:t>
            </a:r>
          </a:p>
        </p:txBody>
      </p:sp>
      <p:sp>
        <p:nvSpPr>
          <p:cNvPr id="4" name="Slide Number Placeholder 3"/>
          <p:cNvSpPr>
            <a:spLocks noGrp="1"/>
          </p:cNvSpPr>
          <p:nvPr>
            <p:ph type="sldNum" sz="quarter" idx="10"/>
          </p:nvPr>
        </p:nvSpPr>
        <p:spPr/>
        <p:txBody>
          <a:bodyPr/>
          <a:lstStyle/>
          <a:p>
            <a:fld id="{9B0B101A-7514-4C99-A286-441D6019AF05}" type="slidenum">
              <a:rPr lang="en-GB" altLang="en-US" smtClean="0"/>
              <a:pPr/>
              <a:t>10</a:t>
            </a:fld>
            <a:endParaRPr lang="en-GB" altLang="en-US"/>
          </a:p>
        </p:txBody>
      </p:sp>
    </p:spTree>
    <p:extLst>
      <p:ext uri="{BB962C8B-B14F-4D97-AF65-F5344CB8AC3E}">
        <p14:creationId xmlns:p14="http://schemas.microsoft.com/office/powerpoint/2010/main" val="3750253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928" indent="-171928">
              <a:buFontTx/>
              <a:buChar char="-"/>
            </a:pPr>
            <a:r>
              <a:rPr lang="en-GB" dirty="0"/>
              <a:t>MCMAA : Multilateral Convention of Mutual Administrative Assistance) </a:t>
            </a:r>
          </a:p>
        </p:txBody>
      </p:sp>
      <p:sp>
        <p:nvSpPr>
          <p:cNvPr id="4" name="Slide Number Placeholder 3"/>
          <p:cNvSpPr>
            <a:spLocks noGrp="1"/>
          </p:cNvSpPr>
          <p:nvPr>
            <p:ph type="sldNum" sz="quarter" idx="10"/>
          </p:nvPr>
        </p:nvSpPr>
        <p:spPr/>
        <p:txBody>
          <a:bodyPr/>
          <a:lstStyle/>
          <a:p>
            <a:fld id="{9B0B101A-7514-4C99-A286-441D6019AF05}" type="slidenum">
              <a:rPr lang="en-GB" altLang="en-US" smtClean="0"/>
              <a:pPr/>
              <a:t>11</a:t>
            </a:fld>
            <a:endParaRPr lang="en-GB" altLang="en-US"/>
          </a:p>
        </p:txBody>
      </p:sp>
    </p:spTree>
    <p:extLst>
      <p:ext uri="{BB962C8B-B14F-4D97-AF65-F5344CB8AC3E}">
        <p14:creationId xmlns:p14="http://schemas.microsoft.com/office/powerpoint/2010/main" val="3216656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0B101A-7514-4C99-A286-441D6019AF05}" type="slidenum">
              <a:rPr lang="en-GB" altLang="en-US" smtClean="0"/>
              <a:pPr/>
              <a:t>12</a:t>
            </a:fld>
            <a:endParaRPr lang="en-GB" altLang="en-US"/>
          </a:p>
        </p:txBody>
      </p:sp>
    </p:spTree>
    <p:extLst>
      <p:ext uri="{BB962C8B-B14F-4D97-AF65-F5344CB8AC3E}">
        <p14:creationId xmlns:p14="http://schemas.microsoft.com/office/powerpoint/2010/main" val="3635727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0B101A-7514-4C99-A286-441D6019AF05}" type="slidenum">
              <a:rPr lang="en-GB" altLang="en-US" smtClean="0"/>
              <a:pPr/>
              <a:t>13</a:t>
            </a:fld>
            <a:endParaRPr lang="en-GB" altLang="en-US"/>
          </a:p>
        </p:txBody>
      </p:sp>
    </p:spTree>
    <p:extLst>
      <p:ext uri="{BB962C8B-B14F-4D97-AF65-F5344CB8AC3E}">
        <p14:creationId xmlns:p14="http://schemas.microsoft.com/office/powerpoint/2010/main" val="171232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a:defRPr sz="1200">
                <a:solidFill>
                  <a:srgbClr val="0F5494"/>
                </a:solidFill>
                <a:latin typeface="Verdana" panose="020B0604030504040204" pitchFamily="34" charset="0"/>
              </a:defRPr>
            </a:lvl1pPr>
            <a:lvl2pPr marL="742950" indent="-285750" defTabSz="457200">
              <a:defRPr sz="1200">
                <a:solidFill>
                  <a:srgbClr val="0F5494"/>
                </a:solidFill>
                <a:latin typeface="Verdana" panose="020B0604030504040204" pitchFamily="34" charset="0"/>
              </a:defRPr>
            </a:lvl2pPr>
            <a:lvl3pPr marL="1143000" indent="-228600" defTabSz="457200">
              <a:defRPr sz="1200">
                <a:solidFill>
                  <a:srgbClr val="0F5494"/>
                </a:solidFill>
                <a:latin typeface="Verdana" panose="020B0604030504040204" pitchFamily="34" charset="0"/>
              </a:defRPr>
            </a:lvl3pPr>
            <a:lvl4pPr marL="1600200" indent="-228600" defTabSz="457200">
              <a:defRPr sz="1200">
                <a:solidFill>
                  <a:srgbClr val="0F5494"/>
                </a:solidFill>
                <a:latin typeface="Verdana" panose="020B0604030504040204" pitchFamily="34" charset="0"/>
              </a:defRPr>
            </a:lvl4pPr>
            <a:lvl5pPr marL="2057400" indent="-228600" defTabSz="45720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altLang="en-US" sz="1800" dirty="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altLang="en-US" noProof="0"/>
              <a:t>Title</a:t>
            </a:r>
            <a:endParaRPr lang="en-GB" altLang="en-US"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altLang="en-US" noProof="0"/>
              <a:t>Subtitle</a:t>
            </a:r>
            <a:endParaRPr lang="en-GB" altLang="en-US"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ltLang="en-US"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r>
              <a:rPr lang="en-GB" altLang="en-US"/>
              <a:t>. </a:t>
            </a:r>
            <a:endParaRPr lang="en-GB" altLang="en-US"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D8BD2191-CFAD-4B04-95D8-674ADC1DB313}" type="slidenum">
              <a:rPr lang="en-GB" altLang="en-US"/>
              <a:pPr>
                <a:defRPr/>
              </a:pPr>
              <a:t>‹#›</a:t>
            </a:fld>
            <a:endParaRPr lang="en-GB" altLang="en-US" dirty="0"/>
          </a:p>
        </p:txBody>
      </p:sp>
    </p:spTree>
    <p:extLst>
      <p:ext uri="{BB962C8B-B14F-4D97-AF65-F5344CB8AC3E}">
        <p14:creationId xmlns:p14="http://schemas.microsoft.com/office/powerpoint/2010/main" val="3093649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BFBB86B-508F-4629-B0DE-696CACF2E7BE}" type="slidenum">
              <a:rPr lang="en-GB" altLang="en-US"/>
              <a:pPr>
                <a:defRPr/>
              </a:pPr>
              <a:t>‹#›</a:t>
            </a:fld>
            <a:endParaRPr lang="en-GB" altLang="en-US" dirty="0"/>
          </a:p>
        </p:txBody>
      </p:sp>
    </p:spTree>
    <p:extLst>
      <p:ext uri="{BB962C8B-B14F-4D97-AF65-F5344CB8AC3E}">
        <p14:creationId xmlns:p14="http://schemas.microsoft.com/office/powerpoint/2010/main" val="113616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80C65BF-D54D-431A-BD63-C552AF596C28}" type="slidenum">
              <a:rPr lang="en-GB" altLang="en-US"/>
              <a:pPr>
                <a:defRPr/>
              </a:pPr>
              <a:t>‹#›</a:t>
            </a:fld>
            <a:endParaRPr lang="en-GB" altLang="en-US" dirty="0"/>
          </a:p>
        </p:txBody>
      </p:sp>
    </p:spTree>
    <p:extLst>
      <p:ext uri="{BB962C8B-B14F-4D97-AF65-F5344CB8AC3E}">
        <p14:creationId xmlns:p14="http://schemas.microsoft.com/office/powerpoint/2010/main" val="962940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3EE8CBC-2345-4203-B058-7222EACC5907}" type="slidenum">
              <a:rPr lang="en-GB" altLang="en-US"/>
              <a:pPr>
                <a:defRPr/>
              </a:pPr>
              <a:t>‹#›</a:t>
            </a:fld>
            <a:endParaRPr lang="en-GB" altLang="en-US" dirty="0"/>
          </a:p>
        </p:txBody>
      </p:sp>
    </p:spTree>
    <p:extLst>
      <p:ext uri="{BB962C8B-B14F-4D97-AF65-F5344CB8AC3E}">
        <p14:creationId xmlns:p14="http://schemas.microsoft.com/office/powerpoint/2010/main" val="149349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F508B81-A408-4732-808C-B556DD137715}" type="slidenum">
              <a:rPr lang="en-GB" altLang="en-US"/>
              <a:pPr>
                <a:defRPr/>
              </a:pPr>
              <a:t>‹#›</a:t>
            </a:fld>
            <a:endParaRPr lang="en-GB" altLang="en-US" dirty="0"/>
          </a:p>
        </p:txBody>
      </p:sp>
    </p:spTree>
    <p:extLst>
      <p:ext uri="{BB962C8B-B14F-4D97-AF65-F5344CB8AC3E}">
        <p14:creationId xmlns:p14="http://schemas.microsoft.com/office/powerpoint/2010/main" val="4052274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F09D469-CB23-4F16-87C0-5CE6C293A9CE}" type="slidenum">
              <a:rPr lang="en-GB" altLang="en-US"/>
              <a:pPr>
                <a:defRPr/>
              </a:pPr>
              <a:t>‹#›</a:t>
            </a:fld>
            <a:endParaRPr lang="en-GB" altLang="en-US" dirty="0"/>
          </a:p>
        </p:txBody>
      </p:sp>
    </p:spTree>
    <p:extLst>
      <p:ext uri="{BB962C8B-B14F-4D97-AF65-F5344CB8AC3E}">
        <p14:creationId xmlns:p14="http://schemas.microsoft.com/office/powerpoint/2010/main" val="7616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0C78235A-61AA-462F-BF4C-FE3F6A03F4B9}" type="slidenum">
              <a:rPr lang="en-GB" altLang="en-US"/>
              <a:pPr>
                <a:defRPr/>
              </a:pPr>
              <a:t>‹#›</a:t>
            </a:fld>
            <a:endParaRPr lang="en-GB" altLang="en-US" dirty="0"/>
          </a:p>
        </p:txBody>
      </p:sp>
    </p:spTree>
    <p:extLst>
      <p:ext uri="{BB962C8B-B14F-4D97-AF65-F5344CB8AC3E}">
        <p14:creationId xmlns:p14="http://schemas.microsoft.com/office/powerpoint/2010/main" val="9894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D8A210E1-A514-43D5-8361-5BB8FDDBFCA7}" type="slidenum">
              <a:rPr lang="en-GB" altLang="en-US"/>
              <a:pPr>
                <a:defRPr/>
              </a:pPr>
              <a:t>‹#›</a:t>
            </a:fld>
            <a:endParaRPr lang="en-GB" altLang="en-US" dirty="0"/>
          </a:p>
        </p:txBody>
      </p:sp>
    </p:spTree>
    <p:extLst>
      <p:ext uri="{BB962C8B-B14F-4D97-AF65-F5344CB8AC3E}">
        <p14:creationId xmlns:p14="http://schemas.microsoft.com/office/powerpoint/2010/main" val="180839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D209FBE-09F3-4C23-B911-0417E4CB5B75}" type="slidenum">
              <a:rPr lang="en-GB" altLang="en-US"/>
              <a:pPr>
                <a:defRPr/>
              </a:pPr>
              <a:t>‹#›</a:t>
            </a:fld>
            <a:endParaRPr lang="en-GB" altLang="en-US" dirty="0"/>
          </a:p>
        </p:txBody>
      </p:sp>
    </p:spTree>
    <p:extLst>
      <p:ext uri="{BB962C8B-B14F-4D97-AF65-F5344CB8AC3E}">
        <p14:creationId xmlns:p14="http://schemas.microsoft.com/office/powerpoint/2010/main" val="93844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56EA4D8-BED2-4AF6-B04F-985721C511D2}" type="slidenum">
              <a:rPr lang="en-GB" altLang="en-US"/>
              <a:pPr>
                <a:defRPr/>
              </a:pPr>
              <a:t>‹#›</a:t>
            </a:fld>
            <a:endParaRPr lang="en-GB" altLang="en-US" dirty="0"/>
          </a:p>
        </p:txBody>
      </p:sp>
    </p:spTree>
    <p:extLst>
      <p:ext uri="{BB962C8B-B14F-4D97-AF65-F5344CB8AC3E}">
        <p14:creationId xmlns:p14="http://schemas.microsoft.com/office/powerpoint/2010/main" val="102725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BF82C35-A8F7-41EA-95D7-F0499779FA85}" type="slidenum">
              <a:rPr lang="en-GB" altLang="en-US"/>
              <a:pPr>
                <a:defRPr/>
              </a:pPr>
              <a:t>‹#›</a:t>
            </a:fld>
            <a:endParaRPr lang="en-GB" altLang="en-US" dirty="0"/>
          </a:p>
        </p:txBody>
      </p:sp>
    </p:spTree>
    <p:extLst>
      <p:ext uri="{BB962C8B-B14F-4D97-AF65-F5344CB8AC3E}">
        <p14:creationId xmlns:p14="http://schemas.microsoft.com/office/powerpoint/2010/main" val="96511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anose="020B0604020202020204" pitchFamily="34" charset="0"/>
              </a:defRPr>
            </a:lvl1pPr>
          </a:lstStyle>
          <a:p>
            <a:pPr>
              <a:defRPr/>
            </a:pPr>
            <a:endParaRPr lang="en-GB" alt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anose="020B0604020202020204" pitchFamily="34" charset="0"/>
              </a:defRPr>
            </a:lvl1pPr>
          </a:lstStyle>
          <a:p>
            <a:pPr>
              <a:defRPr/>
            </a:pPr>
            <a:r>
              <a:rPr lang="en-GB" altLang="en-US"/>
              <a:t>. </a:t>
            </a:r>
            <a:endParaRPr lang="en-GB" alt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6020C99D-6EF7-44EC-A3CB-6298978B8F86}" type="slidenum">
              <a:rPr lang="en-GB" altLang="en-US"/>
              <a:pPr>
                <a:defRPr/>
              </a:pPr>
              <a:t>‹#›</a:t>
            </a:fld>
            <a:endParaRPr lang="en-GB" altLang="en-US"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hdr="0" dt="0"/>
  <p:txStyles>
    <p:titleStyle>
      <a:lvl1pPr marL="358775" algn="l" rtl="0" eaLnBrk="0" fontAlgn="base" hangingPunct="0">
        <a:spcBef>
          <a:spcPct val="0"/>
        </a:spcBef>
        <a:spcAft>
          <a:spcPct val="0"/>
        </a:spcAft>
        <a:defRPr sz="3000" b="1" kern="1200">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anose="020B0604030504040204" pitchFamily="34" charset="0"/>
        </a:defRPr>
      </a:lvl2pPr>
      <a:lvl3pPr marL="358775" algn="l" rtl="0" eaLnBrk="0" fontAlgn="base" hangingPunct="0">
        <a:spcBef>
          <a:spcPct val="0"/>
        </a:spcBef>
        <a:spcAft>
          <a:spcPct val="0"/>
        </a:spcAft>
        <a:defRPr sz="3000" b="1">
          <a:solidFill>
            <a:srgbClr val="0F5494"/>
          </a:solidFill>
          <a:latin typeface="Verdana" panose="020B0604030504040204" pitchFamily="34" charset="0"/>
        </a:defRPr>
      </a:lvl3pPr>
      <a:lvl4pPr marL="358775" algn="l" rtl="0" eaLnBrk="0" fontAlgn="base" hangingPunct="0">
        <a:spcBef>
          <a:spcPct val="0"/>
        </a:spcBef>
        <a:spcAft>
          <a:spcPct val="0"/>
        </a:spcAft>
        <a:defRPr sz="3000" b="1">
          <a:solidFill>
            <a:srgbClr val="0F5494"/>
          </a:solidFill>
          <a:latin typeface="Verdana" panose="020B0604030504040204" pitchFamily="34" charset="0"/>
        </a:defRPr>
      </a:lvl4pPr>
      <a:lvl5pPr marL="358775" algn="l" rtl="0" eaLnBrk="0" fontAlgn="base" hangingPunct="0">
        <a:spcBef>
          <a:spcPct val="0"/>
        </a:spcBef>
        <a:spcAft>
          <a:spcPct val="0"/>
        </a:spcAft>
        <a:defRPr sz="3000" b="1">
          <a:solidFill>
            <a:srgbClr val="0F5494"/>
          </a:solidFill>
          <a:latin typeface="Verdana" panose="020B0604030504040204" pitchFamily="34" charset="0"/>
        </a:defRPr>
      </a:lvl5pPr>
      <a:lvl6pPr marL="815975" algn="l" rtl="0" fontAlgn="base">
        <a:spcBef>
          <a:spcPct val="0"/>
        </a:spcBef>
        <a:spcAft>
          <a:spcPct val="0"/>
        </a:spcAft>
        <a:defRPr sz="3000" b="1">
          <a:solidFill>
            <a:srgbClr val="0F5494"/>
          </a:solidFill>
          <a:latin typeface="Verdana" panose="020B0604030504040204" pitchFamily="34" charset="0"/>
        </a:defRPr>
      </a:lvl6pPr>
      <a:lvl7pPr marL="1273175" algn="l" rtl="0" fontAlgn="base">
        <a:spcBef>
          <a:spcPct val="0"/>
        </a:spcBef>
        <a:spcAft>
          <a:spcPct val="0"/>
        </a:spcAft>
        <a:defRPr sz="3000" b="1">
          <a:solidFill>
            <a:srgbClr val="0F5494"/>
          </a:solidFill>
          <a:latin typeface="Verdana" panose="020B0604030504040204" pitchFamily="34" charset="0"/>
        </a:defRPr>
      </a:lvl7pPr>
      <a:lvl8pPr marL="1730375" algn="l" rtl="0" fontAlgn="base">
        <a:spcBef>
          <a:spcPct val="0"/>
        </a:spcBef>
        <a:spcAft>
          <a:spcPct val="0"/>
        </a:spcAft>
        <a:defRPr sz="3000" b="1">
          <a:solidFill>
            <a:srgbClr val="0F5494"/>
          </a:solidFill>
          <a:latin typeface="Verdana" panose="020B0604030504040204" pitchFamily="34" charset="0"/>
        </a:defRPr>
      </a:lvl8pPr>
      <a:lvl9pPr marL="2187575" algn="l" rtl="0" fontAlgn="base">
        <a:spcBef>
          <a:spcPct val="0"/>
        </a:spcBef>
        <a:spcAft>
          <a:spcPct val="0"/>
        </a:spcAft>
        <a:defRPr sz="3000" b="1">
          <a:solidFill>
            <a:srgbClr val="0F5494"/>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bg1"/>
        </a:buClr>
        <a:buChar char="•"/>
        <a:defRPr sz="2400" i="1" kern="1200">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kern="1200">
          <a:solidFill>
            <a:srgbClr val="0F5494"/>
          </a:solidFill>
          <a:latin typeface="+mn-lt"/>
          <a:ea typeface="+mn-ea"/>
          <a:cs typeface="+mn-cs"/>
        </a:defRPr>
      </a:lvl2pPr>
      <a:lvl3pPr marL="1143000" indent="-228600" algn="l" rtl="0" eaLnBrk="0" fontAlgn="base" hangingPunct="0">
        <a:spcBef>
          <a:spcPct val="20000"/>
        </a:spcBef>
        <a:spcAft>
          <a:spcPct val="0"/>
        </a:spcAft>
        <a:defRPr sz="1400" kern="1200">
          <a:solidFill>
            <a:srgbClr val="0F5494"/>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ec.europa.eu/europeaid/sites/devco/files/swd-collect-more-spend-better.pdf" TargetMode="External"/><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addistaxinitiative.net/fr/"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ctrTitle"/>
          </p:nvPr>
        </p:nvSpPr>
        <p:spPr>
          <a:xfrm>
            <a:off x="2051720" y="1484784"/>
            <a:ext cx="5688632" cy="2664296"/>
          </a:xfrm>
        </p:spPr>
        <p:txBody>
          <a:bodyPr/>
          <a:lstStyle/>
          <a:p>
            <a:pPr algn="ctr" eaLnBrk="1" hangingPunct="1"/>
            <a:r>
              <a:rPr lang="fr-BE" altLang="en-US" sz="2800" dirty="0" err="1"/>
              <a:t>European</a:t>
            </a:r>
            <a:r>
              <a:rPr lang="fr-BE" altLang="en-US" sz="2800" dirty="0"/>
              <a:t> Union </a:t>
            </a:r>
            <a:r>
              <a:rPr lang="fr-BE" altLang="en-US" sz="2800" dirty="0" err="1"/>
              <a:t>approach</a:t>
            </a:r>
            <a:r>
              <a:rPr lang="fr-BE" altLang="en-US" sz="2800" dirty="0"/>
              <a:t> for DRM</a:t>
            </a:r>
            <a:br>
              <a:rPr lang="fr-BE" altLang="en-US" sz="2800" dirty="0"/>
            </a:br>
            <a:r>
              <a:rPr lang="fr-BE" altLang="en-US" sz="2800" dirty="0"/>
              <a:t/>
            </a:r>
            <a:br>
              <a:rPr lang="fr-BE" altLang="en-US" sz="2800" dirty="0"/>
            </a:br>
            <a:r>
              <a:rPr lang="fr-BE" altLang="en-US" sz="2800" dirty="0"/>
              <a:t/>
            </a:r>
            <a:br>
              <a:rPr lang="fr-BE" altLang="en-US" sz="2800" dirty="0"/>
            </a:br>
            <a:r>
              <a:rPr lang="fr-BE" altLang="en-US" sz="1500" dirty="0"/>
              <a:t>Brussels, </a:t>
            </a:r>
            <a:r>
              <a:rPr lang="fr-BE" altLang="en-US" sz="1500" dirty="0" err="1"/>
              <a:t>January</a:t>
            </a:r>
            <a:r>
              <a:rPr lang="fr-BE" altLang="en-US" sz="1500" dirty="0"/>
              <a:t> 2019</a:t>
            </a:r>
            <a:endParaRPr lang="en-GB" altLang="en-US" sz="1500" dirty="0"/>
          </a:p>
        </p:txBody>
      </p:sp>
      <p:sp>
        <p:nvSpPr>
          <p:cNvPr id="5123" name="Rectangle 6"/>
          <p:cNvSpPr>
            <a:spLocks noGrp="1" noChangeArrowheads="1"/>
          </p:cNvSpPr>
          <p:nvPr>
            <p:ph type="subTitle" idx="1"/>
          </p:nvPr>
        </p:nvSpPr>
        <p:spPr>
          <a:xfrm>
            <a:off x="611188" y="4077072"/>
            <a:ext cx="8532812" cy="1368053"/>
          </a:xfrm>
        </p:spPr>
        <p:txBody>
          <a:bodyPr/>
          <a:lstStyle/>
          <a:p>
            <a:pPr eaLnBrk="1" hangingPunct="1"/>
            <a:endParaRPr lang="fr-BE" altLang="en-US" dirty="0"/>
          </a:p>
          <a:p>
            <a:pPr eaLnBrk="1" hangingPunct="1"/>
            <a:r>
              <a:rPr lang="fr-BE" altLang="en-US" sz="3200" dirty="0"/>
              <a:t>Module 2</a:t>
            </a:r>
            <a:endParaRPr lang="en-GB" altLang="en-US" dirty="0"/>
          </a:p>
        </p:txBody>
      </p:sp>
      <p:sp>
        <p:nvSpPr>
          <p:cNvPr id="5" name="TextBox 3"/>
          <p:cNvSpPr txBox="1">
            <a:spLocks noChangeArrowheads="1"/>
          </p:cNvSpPr>
          <p:nvPr/>
        </p:nvSpPr>
        <p:spPr bwMode="auto">
          <a:xfrm flipH="1">
            <a:off x="3347863" y="4270375"/>
            <a:ext cx="4537249" cy="116955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ClrTx/>
              <a:buFontTx/>
              <a:buNone/>
            </a:pPr>
            <a:r>
              <a:rPr lang="en-US" altLang="fr-FR" sz="1400" i="0" dirty="0">
                <a:solidFill>
                  <a:schemeClr val="bg1"/>
                </a:solidFill>
              </a:rPr>
              <a:t>Domestic Revenue Mobilisation</a:t>
            </a:r>
          </a:p>
          <a:p>
            <a:pPr>
              <a:spcBef>
                <a:spcPct val="0"/>
              </a:spcBef>
              <a:buClrTx/>
              <a:buFontTx/>
              <a:buNone/>
            </a:pPr>
            <a:r>
              <a:rPr lang="en-US" altLang="fr-FR" sz="1400" i="0" dirty="0">
                <a:solidFill>
                  <a:schemeClr val="bg1"/>
                </a:solidFill>
              </a:rPr>
              <a:t>Training funded by the European Union</a:t>
            </a:r>
          </a:p>
          <a:p>
            <a:pPr>
              <a:spcBef>
                <a:spcPct val="0"/>
              </a:spcBef>
              <a:buClrTx/>
              <a:buFontTx/>
              <a:buNone/>
            </a:pPr>
            <a:r>
              <a:rPr lang="fr-BE" altLang="fr-FR" sz="1400" i="0" dirty="0" smtClean="0">
                <a:solidFill>
                  <a:schemeClr val="bg1"/>
                </a:solidFill>
              </a:rPr>
              <a:t>DG </a:t>
            </a:r>
            <a:r>
              <a:rPr lang="fr-BE" altLang="fr-FR" sz="1400" i="0" dirty="0">
                <a:solidFill>
                  <a:schemeClr val="bg1"/>
                </a:solidFill>
              </a:rPr>
              <a:t>TAXUD</a:t>
            </a:r>
          </a:p>
          <a:p>
            <a:pPr>
              <a:spcBef>
                <a:spcPct val="0"/>
              </a:spcBef>
              <a:buClrTx/>
              <a:buFontTx/>
              <a:buNone/>
            </a:pPr>
            <a:r>
              <a:rPr lang="fr-BE" altLang="fr-FR" sz="1400" i="0" dirty="0">
                <a:solidFill>
                  <a:schemeClr val="bg1"/>
                </a:solidFill>
              </a:rPr>
              <a:t>Pierre Vandenberghe</a:t>
            </a:r>
          </a:p>
          <a:p>
            <a:pPr>
              <a:spcBef>
                <a:spcPct val="0"/>
              </a:spcBef>
              <a:buClrTx/>
              <a:buFontTx/>
              <a:buNone/>
            </a:pPr>
            <a:r>
              <a:rPr lang="fr-BE" altLang="fr-FR" sz="1400" i="0" dirty="0" err="1">
                <a:solidFill>
                  <a:schemeClr val="bg1"/>
                </a:solidFill>
              </a:rPr>
              <a:t>Tax</a:t>
            </a:r>
            <a:r>
              <a:rPr lang="fr-BE" altLang="fr-FR" sz="1400" i="0" dirty="0">
                <a:solidFill>
                  <a:schemeClr val="bg1"/>
                </a:solidFill>
              </a:rPr>
              <a:t> administration expert</a:t>
            </a:r>
            <a:endParaRPr lang="en-US" altLang="fr-FR" sz="1400" i="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Criterion: Tax transparency</a:t>
            </a:r>
          </a:p>
        </p:txBody>
      </p:sp>
      <p:graphicFrame>
        <p:nvGraphicFramePr>
          <p:cNvPr id="4" name="Diagram 3"/>
          <p:cNvGraphicFramePr/>
          <p:nvPr>
            <p:extLst>
              <p:ext uri="{D42A27DB-BD31-4B8C-83A1-F6EECF244321}">
                <p14:modId xmlns:p14="http://schemas.microsoft.com/office/powerpoint/2010/main" val="84518949"/>
              </p:ext>
            </p:extLst>
          </p:nvPr>
        </p:nvGraphicFramePr>
        <p:xfrm>
          <a:off x="395536" y="2204864"/>
          <a:ext cx="8208912" cy="3960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619672" y="2276872"/>
            <a:ext cx="6840760" cy="1754326"/>
          </a:xfrm>
          <a:prstGeom prst="rect">
            <a:avLst/>
          </a:prstGeom>
          <a:noFill/>
        </p:spPr>
        <p:txBody>
          <a:bodyPr wrap="square" rtlCol="0">
            <a:spAutoFit/>
          </a:bodyPr>
          <a:lstStyle/>
          <a:p>
            <a:pPr marL="171450" lvl="0" indent="-171450">
              <a:buFont typeface="Wingdings" panose="05000000000000000000" pitchFamily="2" charset="2"/>
              <a:buChar char="§"/>
            </a:pPr>
            <a:r>
              <a:rPr lang="en-GB" sz="1400" dirty="0"/>
              <a:t>Committed to and started the legislative process to implement effectively the </a:t>
            </a:r>
            <a:r>
              <a:rPr lang="en-GB" sz="1400" b="1" dirty="0"/>
              <a:t>CRS</a:t>
            </a:r>
            <a:r>
              <a:rPr lang="en-GB" sz="1400" dirty="0"/>
              <a:t> with first exchanges in 2018 at the latest; </a:t>
            </a:r>
            <a:r>
              <a:rPr lang="en-GB" sz="1400" b="1" i="1" dirty="0"/>
              <a:t>and</a:t>
            </a:r>
          </a:p>
          <a:p>
            <a:pPr lvl="0"/>
            <a:endParaRPr lang="en-GB" sz="1400" dirty="0"/>
          </a:p>
          <a:p>
            <a:pPr marL="171450" lvl="0" indent="-171450">
              <a:buFont typeface="Wingdings" panose="05000000000000000000" pitchFamily="2" charset="2"/>
              <a:buChar char="§"/>
            </a:pPr>
            <a:r>
              <a:rPr lang="en-GB" sz="1400" dirty="0"/>
              <a:t>Have arrangements in place to be able to exchange information with all MS, by the end of 2017, either by signing the MCAA or through bilateral agreements.</a:t>
            </a:r>
          </a:p>
          <a:p>
            <a:pPr marL="171450" lvl="0" indent="-171450">
              <a:buFont typeface="Wingdings" panose="05000000000000000000" pitchFamily="2" charset="2"/>
              <a:buChar char="§"/>
            </a:pPr>
            <a:endParaRPr lang="en-GB" dirty="0"/>
          </a:p>
          <a:p>
            <a:r>
              <a:rPr lang="en-GB" dirty="0"/>
              <a:t> </a:t>
            </a:r>
          </a:p>
        </p:txBody>
      </p:sp>
      <p:sp>
        <p:nvSpPr>
          <p:cNvPr id="6" name="TextBox 5"/>
          <p:cNvSpPr txBox="1"/>
          <p:nvPr/>
        </p:nvSpPr>
        <p:spPr>
          <a:xfrm>
            <a:off x="516760" y="2735922"/>
            <a:ext cx="936104" cy="477054"/>
          </a:xfrm>
          <a:prstGeom prst="rect">
            <a:avLst/>
          </a:prstGeom>
          <a:noFill/>
        </p:spPr>
        <p:txBody>
          <a:bodyPr wrap="square" rtlCol="0">
            <a:spAutoFit/>
          </a:bodyPr>
          <a:lstStyle/>
          <a:p>
            <a:pPr algn="ctr"/>
            <a:r>
              <a:rPr lang="en-GB" sz="2500" dirty="0">
                <a:solidFill>
                  <a:schemeClr val="bg1"/>
                </a:solidFill>
              </a:rPr>
              <a:t>1.1</a:t>
            </a:r>
          </a:p>
        </p:txBody>
      </p:sp>
      <p:sp>
        <p:nvSpPr>
          <p:cNvPr id="8" name="TextBox 7"/>
          <p:cNvSpPr txBox="1"/>
          <p:nvPr/>
        </p:nvSpPr>
        <p:spPr>
          <a:xfrm>
            <a:off x="611560" y="4975955"/>
            <a:ext cx="901046" cy="477054"/>
          </a:xfrm>
          <a:prstGeom prst="rect">
            <a:avLst/>
          </a:prstGeom>
          <a:noFill/>
        </p:spPr>
        <p:txBody>
          <a:bodyPr wrap="square" rtlCol="0">
            <a:spAutoFit/>
          </a:bodyPr>
          <a:lstStyle/>
          <a:p>
            <a:pPr algn="ctr"/>
            <a:r>
              <a:rPr lang="en-GB" sz="2500" dirty="0">
                <a:solidFill>
                  <a:schemeClr val="bg1"/>
                </a:solidFill>
              </a:rPr>
              <a:t>1.2</a:t>
            </a:r>
          </a:p>
        </p:txBody>
      </p:sp>
      <p:sp>
        <p:nvSpPr>
          <p:cNvPr id="9" name="TextBox 8"/>
          <p:cNvSpPr txBox="1"/>
          <p:nvPr/>
        </p:nvSpPr>
        <p:spPr>
          <a:xfrm>
            <a:off x="1600347" y="4346520"/>
            <a:ext cx="6768752" cy="738664"/>
          </a:xfrm>
          <a:prstGeom prst="rect">
            <a:avLst/>
          </a:prstGeom>
          <a:noFill/>
        </p:spPr>
        <p:txBody>
          <a:bodyPr wrap="square" rtlCol="0">
            <a:spAutoFit/>
          </a:bodyPr>
          <a:lstStyle/>
          <a:p>
            <a:pPr marL="171450" lvl="0" indent="-171450">
              <a:buFont typeface="Wingdings" panose="05000000000000000000" pitchFamily="2" charset="2"/>
              <a:buChar char="§"/>
            </a:pPr>
            <a:r>
              <a:rPr lang="en-GB" sz="1400" dirty="0"/>
              <a:t>At least a "</a:t>
            </a:r>
            <a:r>
              <a:rPr lang="en-GB" sz="1400" b="1" dirty="0"/>
              <a:t>Largely Compliant</a:t>
            </a:r>
            <a:r>
              <a:rPr lang="en-GB" sz="1400" dirty="0"/>
              <a:t>" rating by the GF with respect to the OECD </a:t>
            </a:r>
            <a:r>
              <a:rPr lang="en-GB" sz="1400" b="1" dirty="0"/>
              <a:t>EOIR</a:t>
            </a:r>
            <a:r>
              <a:rPr lang="en-GB" sz="1400" dirty="0"/>
              <a:t> standard, with due regard to the fast track procedure. </a:t>
            </a:r>
          </a:p>
          <a:p>
            <a:r>
              <a:rPr lang="en-GB" sz="1400" dirty="0"/>
              <a:t> </a:t>
            </a:r>
          </a:p>
        </p:txBody>
      </p:sp>
      <p:sp>
        <p:nvSpPr>
          <p:cNvPr id="10" name="Rounded Rectangle 9"/>
          <p:cNvSpPr/>
          <p:nvPr/>
        </p:nvSpPr>
        <p:spPr>
          <a:xfrm>
            <a:off x="499219" y="4207397"/>
            <a:ext cx="981687" cy="875732"/>
          </a:xfrm>
          <a:prstGeom prst="roundRect">
            <a:avLst>
              <a:gd name="adj" fmla="val 10000"/>
            </a:avLst>
          </a:prstGeom>
          <a:blipFill rotWithShape="1">
            <a:blip r:embed="rId8"/>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1" name="TextBox 10"/>
          <p:cNvSpPr txBox="1"/>
          <p:nvPr/>
        </p:nvSpPr>
        <p:spPr>
          <a:xfrm>
            <a:off x="534289" y="4405285"/>
            <a:ext cx="901046" cy="477054"/>
          </a:xfrm>
          <a:prstGeom prst="rect">
            <a:avLst/>
          </a:prstGeom>
          <a:noFill/>
        </p:spPr>
        <p:txBody>
          <a:bodyPr wrap="square" rtlCol="0">
            <a:spAutoFit/>
          </a:bodyPr>
          <a:lstStyle/>
          <a:p>
            <a:pPr algn="ctr"/>
            <a:r>
              <a:rPr lang="en-GB" sz="2500" dirty="0">
                <a:solidFill>
                  <a:schemeClr val="bg1"/>
                </a:solidFill>
              </a:rPr>
              <a:t>1.2</a:t>
            </a:r>
          </a:p>
        </p:txBody>
      </p:sp>
    </p:spTree>
    <p:extLst>
      <p:ext uri="{BB962C8B-B14F-4D97-AF65-F5344CB8AC3E}">
        <p14:creationId xmlns:p14="http://schemas.microsoft.com/office/powerpoint/2010/main" val="181314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679798586"/>
              </p:ext>
            </p:extLst>
          </p:nvPr>
        </p:nvGraphicFramePr>
        <p:xfrm>
          <a:off x="395536" y="2204864"/>
          <a:ext cx="8208912" cy="4248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619672" y="2276872"/>
            <a:ext cx="6840760" cy="4451860"/>
          </a:xfrm>
          <a:prstGeom prst="rect">
            <a:avLst/>
          </a:prstGeom>
          <a:noFill/>
        </p:spPr>
        <p:txBody>
          <a:bodyPr wrap="square" rtlCol="0">
            <a:spAutoFit/>
          </a:bodyPr>
          <a:lstStyle/>
          <a:p>
            <a:pPr marL="171450" lvl="0" indent="-171450">
              <a:lnSpc>
                <a:spcPct val="114000"/>
              </a:lnSpc>
              <a:buFont typeface="Wingdings" panose="05000000000000000000" pitchFamily="2" charset="2"/>
              <a:buChar char="§"/>
            </a:pPr>
            <a:r>
              <a:rPr lang="en-GB" sz="1400" u="sng" dirty="0"/>
              <a:t>(for sovereign states)</a:t>
            </a:r>
            <a:r>
              <a:rPr lang="en-GB" sz="1400" dirty="0"/>
              <a:t> the jurisdiction should have either: </a:t>
            </a:r>
          </a:p>
          <a:p>
            <a:pPr marL="742950" lvl="1" indent="-285750">
              <a:lnSpc>
                <a:spcPct val="114000"/>
              </a:lnSpc>
              <a:buFont typeface="+mj-lt"/>
              <a:buAutoNum type="romanLcPeriod"/>
            </a:pPr>
            <a:r>
              <a:rPr lang="en-GB" sz="1400" b="1" dirty="0"/>
              <a:t>Ratified</a:t>
            </a:r>
            <a:r>
              <a:rPr lang="en-GB" sz="1400" dirty="0"/>
              <a:t>, agreed to ratify, be in the process of ratifying, or committed to the entry into force, </a:t>
            </a:r>
            <a:r>
              <a:rPr lang="en-GB" sz="1400" u="sng" dirty="0"/>
              <a:t>within a reasonable time frame</a:t>
            </a:r>
            <a:r>
              <a:rPr lang="en-GB" sz="1400" dirty="0"/>
              <a:t>, of the OECD MCMAA in Tax Matters (</a:t>
            </a:r>
            <a:r>
              <a:rPr lang="en-GB" sz="1400" b="1" dirty="0"/>
              <a:t>MAC</a:t>
            </a:r>
            <a:r>
              <a:rPr lang="en-GB" sz="1400" dirty="0"/>
              <a:t>), as amended, </a:t>
            </a:r>
            <a:r>
              <a:rPr lang="en-GB" sz="1400" b="1" i="1" dirty="0"/>
              <a:t>or</a:t>
            </a:r>
          </a:p>
          <a:p>
            <a:pPr marL="742950" lvl="1" indent="-285750">
              <a:lnSpc>
                <a:spcPct val="114000"/>
              </a:lnSpc>
              <a:buFont typeface="+mj-lt"/>
              <a:buAutoNum type="romanLcPeriod"/>
            </a:pPr>
            <a:r>
              <a:rPr lang="en-GB" sz="1400" b="1" dirty="0"/>
              <a:t>A network of exchange arrangements </a:t>
            </a:r>
            <a:r>
              <a:rPr lang="en-GB" sz="1400" dirty="0"/>
              <a:t>in force by 31 December 2018 which is sufficiently broad to cover all MS, effectively allowing both EOIR and AEOI;</a:t>
            </a:r>
          </a:p>
          <a:p>
            <a:pPr marL="171450" lvl="0" indent="-171450">
              <a:lnSpc>
                <a:spcPct val="114000"/>
              </a:lnSpc>
              <a:buFont typeface="Wingdings" panose="05000000000000000000" pitchFamily="2" charset="2"/>
              <a:buChar char="§"/>
            </a:pPr>
            <a:endParaRPr lang="en-GB" sz="1400" dirty="0"/>
          </a:p>
          <a:p>
            <a:pPr marL="171450" lvl="0" indent="-171450">
              <a:lnSpc>
                <a:spcPct val="114000"/>
              </a:lnSpc>
              <a:buFont typeface="Wingdings" panose="05000000000000000000" pitchFamily="2" charset="2"/>
              <a:buChar char="§"/>
            </a:pPr>
            <a:r>
              <a:rPr lang="en-GB" sz="1400" u="sng" dirty="0"/>
              <a:t>(for non-sovereign jurisdictions) </a:t>
            </a:r>
            <a:r>
              <a:rPr lang="en-GB" sz="1400" dirty="0"/>
              <a:t>the jurisdiction should have either: </a:t>
            </a:r>
          </a:p>
          <a:p>
            <a:pPr marL="742950" lvl="1" indent="-285750">
              <a:lnSpc>
                <a:spcPct val="114000"/>
              </a:lnSpc>
              <a:buFont typeface="+mj-lt"/>
              <a:buAutoNum type="romanLcPeriod"/>
            </a:pPr>
            <a:r>
              <a:rPr lang="en-GB" sz="1400" b="1" dirty="0"/>
              <a:t>Participate</a:t>
            </a:r>
            <a:r>
              <a:rPr lang="en-GB" sz="1400" dirty="0"/>
              <a:t> in the MAC as amended, which is either already in force or expected to enter into force for them </a:t>
            </a:r>
            <a:r>
              <a:rPr lang="en-GB" sz="1400" u="sng" dirty="0"/>
              <a:t>within a reasonable timeframe</a:t>
            </a:r>
            <a:r>
              <a:rPr lang="en-GB" sz="1400" dirty="0"/>
              <a:t>, </a:t>
            </a:r>
            <a:r>
              <a:rPr lang="en-GB" sz="1400" b="1" i="1" dirty="0"/>
              <a:t>or</a:t>
            </a:r>
          </a:p>
          <a:p>
            <a:pPr marL="742950" lvl="1" indent="-285750">
              <a:lnSpc>
                <a:spcPct val="114000"/>
              </a:lnSpc>
              <a:buFont typeface="+mj-lt"/>
              <a:buAutoNum type="romanLcPeriod"/>
            </a:pPr>
            <a:r>
              <a:rPr lang="en-GB" sz="1400" dirty="0"/>
              <a:t>Have a network of exchange arrangements in force, or have taken the necessary steps to bring such exchange agreements into force within a reasonable timeframe, which is sufficiently broad to cover all MS, allowing both EOIR and AEOI. </a:t>
            </a:r>
          </a:p>
          <a:p>
            <a:pPr lvl="0"/>
            <a:endParaRPr lang="en-GB" dirty="0"/>
          </a:p>
        </p:txBody>
      </p:sp>
      <p:sp>
        <p:nvSpPr>
          <p:cNvPr id="7" name="Rounded Rectangle 6"/>
          <p:cNvSpPr/>
          <p:nvPr/>
        </p:nvSpPr>
        <p:spPr>
          <a:xfrm>
            <a:off x="539552" y="3705396"/>
            <a:ext cx="981687" cy="875732"/>
          </a:xfrm>
          <a:prstGeom prst="roundRect">
            <a:avLst>
              <a:gd name="adj" fmla="val 10000"/>
            </a:avLst>
          </a:prstGeom>
          <a:blipFill rotWithShape="1">
            <a:blip r:embed="rId8"/>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8" name="TextBox 7"/>
          <p:cNvSpPr txBox="1"/>
          <p:nvPr/>
        </p:nvSpPr>
        <p:spPr>
          <a:xfrm>
            <a:off x="559256" y="3888050"/>
            <a:ext cx="936104" cy="477054"/>
          </a:xfrm>
          <a:prstGeom prst="rect">
            <a:avLst/>
          </a:prstGeom>
          <a:noFill/>
        </p:spPr>
        <p:txBody>
          <a:bodyPr wrap="square" rtlCol="0">
            <a:spAutoFit/>
          </a:bodyPr>
          <a:lstStyle/>
          <a:p>
            <a:pPr algn="ctr"/>
            <a:r>
              <a:rPr lang="en-GB" sz="2500" dirty="0">
                <a:solidFill>
                  <a:schemeClr val="bg1"/>
                </a:solidFill>
              </a:rPr>
              <a:t>1.3</a:t>
            </a:r>
          </a:p>
        </p:txBody>
      </p:sp>
      <p:sp>
        <p:nvSpPr>
          <p:cNvPr id="12" name="Title 1"/>
          <p:cNvSpPr>
            <a:spLocks noGrp="1"/>
          </p:cNvSpPr>
          <p:nvPr>
            <p:ph type="title"/>
          </p:nvPr>
        </p:nvSpPr>
        <p:spPr/>
        <p:txBody>
          <a:bodyPr/>
          <a:lstStyle/>
          <a:p>
            <a:r>
              <a:rPr lang="en-GB" dirty="0"/>
              <a:t>2. Criterion: Tax transparency</a:t>
            </a:r>
          </a:p>
        </p:txBody>
      </p:sp>
    </p:spTree>
    <p:extLst>
      <p:ext uri="{BB962C8B-B14F-4D97-AF65-F5344CB8AC3E}">
        <p14:creationId xmlns:p14="http://schemas.microsoft.com/office/powerpoint/2010/main" val="1692336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Criterion: Tax transparency</a:t>
            </a:r>
          </a:p>
        </p:txBody>
      </p:sp>
      <p:sp>
        <p:nvSpPr>
          <p:cNvPr id="4" name="Content Placeholder 2"/>
          <p:cNvSpPr>
            <a:spLocks noGrp="1"/>
          </p:cNvSpPr>
          <p:nvPr>
            <p:ph idx="1"/>
          </p:nvPr>
        </p:nvSpPr>
        <p:spPr>
          <a:xfrm>
            <a:off x="395536" y="2276872"/>
            <a:ext cx="8651304" cy="4248472"/>
          </a:xfrm>
        </p:spPr>
        <p:txBody>
          <a:bodyPr/>
          <a:lstStyle/>
          <a:p>
            <a:pPr>
              <a:buClr>
                <a:srgbClr val="0F5494"/>
              </a:buClr>
              <a:buFont typeface="Wingdings" panose="05000000000000000000" pitchFamily="2" charset="2"/>
              <a:buChar char="Ø"/>
            </a:pPr>
            <a:r>
              <a:rPr lang="en-IE" sz="2000" b="1" i="0" dirty="0"/>
              <a:t>Exception until 30 June 2019:                                 </a:t>
            </a:r>
            <a:r>
              <a:rPr lang="en-IE" sz="1800" i="0" dirty="0"/>
              <a:t>Jurisdiction could be regarded as compliant on tax transparency, if it fulfils </a:t>
            </a:r>
            <a:r>
              <a:rPr lang="en-GB" sz="1800" b="1" i="0" dirty="0"/>
              <a:t>at least two </a:t>
            </a:r>
            <a:r>
              <a:rPr lang="en-GB" sz="1800" i="0" dirty="0"/>
              <a:t>of the criteria 1.1, 1.2 or 1.3</a:t>
            </a:r>
          </a:p>
          <a:p>
            <a:pPr marL="0" indent="0">
              <a:buClr>
                <a:srgbClr val="0F5494"/>
              </a:buClr>
              <a:buNone/>
            </a:pPr>
            <a:endParaRPr lang="en-GB" sz="2000" i="0" dirty="0"/>
          </a:p>
          <a:p>
            <a:pPr>
              <a:buClr>
                <a:srgbClr val="0F5494"/>
              </a:buClr>
              <a:buFont typeface="Wingdings" panose="05000000000000000000" pitchFamily="2" charset="2"/>
              <a:buChar char="Ø"/>
            </a:pPr>
            <a:r>
              <a:rPr lang="en-GB" sz="2000" b="1" i="0" dirty="0"/>
              <a:t>This exception does not apply to: </a:t>
            </a:r>
          </a:p>
          <a:p>
            <a:pPr lvl="1">
              <a:buClr>
                <a:srgbClr val="0F5494"/>
              </a:buClr>
              <a:buFont typeface="Wingdings" panose="05000000000000000000" pitchFamily="2" charset="2"/>
              <a:buChar char="q"/>
            </a:pPr>
            <a:r>
              <a:rPr lang="en-GB" sz="1800" b="0" dirty="0"/>
              <a:t>J</a:t>
            </a:r>
            <a:r>
              <a:rPr lang="en-GB" sz="1800" b="0" i="0" dirty="0"/>
              <a:t>urisdictions which are rated "Non-Compliant" on criterion 1.2; or</a:t>
            </a:r>
          </a:p>
          <a:p>
            <a:pPr lvl="1">
              <a:buClr>
                <a:srgbClr val="0F5494"/>
              </a:buClr>
              <a:buFont typeface="Wingdings" panose="05000000000000000000" pitchFamily="2" charset="2"/>
              <a:buChar char="q"/>
            </a:pPr>
            <a:r>
              <a:rPr lang="en-GB" sz="1800" b="0" dirty="0"/>
              <a:t>Jurisdictions which have not obtained at least "Largely Compliant" rating on criterion 1.2 by 30 June 2018</a:t>
            </a:r>
            <a:endParaRPr lang="en-GB" sz="1800" b="0" i="0" dirty="0"/>
          </a:p>
          <a:p>
            <a:pPr>
              <a:buClr>
                <a:srgbClr val="0F5494"/>
              </a:buClr>
              <a:buFont typeface="Wingdings" panose="05000000000000000000" pitchFamily="2" charset="2"/>
              <a:buChar char="Ø"/>
            </a:pPr>
            <a:endParaRPr lang="en-GB" sz="2000" i="0" dirty="0"/>
          </a:p>
          <a:p>
            <a:pPr>
              <a:buClr>
                <a:srgbClr val="0F5494"/>
              </a:buClr>
              <a:buFont typeface="Wingdings" panose="05000000000000000000" pitchFamily="2" charset="2"/>
              <a:buChar char="Ø"/>
            </a:pPr>
            <a:endParaRPr lang="en-GB" sz="1400" i="0" dirty="0"/>
          </a:p>
          <a:p>
            <a:pPr>
              <a:buClr>
                <a:srgbClr val="0F5494"/>
              </a:buClr>
              <a:buFont typeface="Wingdings" panose="05000000000000000000" pitchFamily="2" charset="2"/>
              <a:buChar char="Ø"/>
            </a:pPr>
            <a:endParaRPr lang="en-GB" sz="1400" i="0" dirty="0"/>
          </a:p>
        </p:txBody>
      </p:sp>
    </p:spTree>
    <p:extLst>
      <p:ext uri="{BB962C8B-B14F-4D97-AF65-F5344CB8AC3E}">
        <p14:creationId xmlns:p14="http://schemas.microsoft.com/office/powerpoint/2010/main" val="1262812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Criterion: Fair taxation</a:t>
            </a:r>
          </a:p>
        </p:txBody>
      </p:sp>
      <p:graphicFrame>
        <p:nvGraphicFramePr>
          <p:cNvPr id="4" name="Diagram 3"/>
          <p:cNvGraphicFramePr/>
          <p:nvPr>
            <p:extLst>
              <p:ext uri="{D42A27DB-BD31-4B8C-83A1-F6EECF244321}">
                <p14:modId xmlns:p14="http://schemas.microsoft.com/office/powerpoint/2010/main" val="3878839974"/>
              </p:ext>
            </p:extLst>
          </p:nvPr>
        </p:nvGraphicFramePr>
        <p:xfrm>
          <a:off x="395536" y="2204864"/>
          <a:ext cx="8208912" cy="41314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619672" y="2218799"/>
            <a:ext cx="6840760" cy="1354217"/>
          </a:xfrm>
          <a:prstGeom prst="rect">
            <a:avLst/>
          </a:prstGeom>
          <a:noFill/>
        </p:spPr>
        <p:txBody>
          <a:bodyPr wrap="square" rtlCol="0">
            <a:spAutoFit/>
          </a:bodyPr>
          <a:lstStyle/>
          <a:p>
            <a:pPr marL="171450" lvl="0" indent="-171450">
              <a:buFont typeface="Wingdings" panose="05000000000000000000" pitchFamily="2" charset="2"/>
              <a:buChar char="§"/>
            </a:pPr>
            <a:r>
              <a:rPr lang="en-GB" sz="1400" dirty="0"/>
              <a:t>The jurisdiction should have no </a:t>
            </a:r>
            <a:r>
              <a:rPr lang="en-GB" sz="1400" b="1" dirty="0"/>
              <a:t>preferential tax measures </a:t>
            </a:r>
            <a:r>
              <a:rPr lang="en-GB" sz="1400" dirty="0"/>
              <a:t>that could be regarded as </a:t>
            </a:r>
            <a:r>
              <a:rPr lang="en-GB" sz="1400" b="1" dirty="0"/>
              <a:t>harmful</a:t>
            </a:r>
            <a:r>
              <a:rPr lang="en-GB" sz="1400" dirty="0"/>
              <a:t> according to the criteria set out in the Resolution of the Council and the Representatives of the Governments of the MS, meeting within the Council of 1 December 1997 on a </a:t>
            </a:r>
            <a:r>
              <a:rPr lang="en-GB" sz="1400" b="1" dirty="0"/>
              <a:t>code of conduct </a:t>
            </a:r>
            <a:r>
              <a:rPr lang="en-GB" sz="1400" dirty="0"/>
              <a:t>for business taxation.</a:t>
            </a:r>
            <a:endParaRPr lang="en-GB" sz="1400" i="1" dirty="0"/>
          </a:p>
          <a:p>
            <a:r>
              <a:rPr lang="en-GB" dirty="0"/>
              <a:t> </a:t>
            </a:r>
          </a:p>
        </p:txBody>
      </p:sp>
      <p:sp>
        <p:nvSpPr>
          <p:cNvPr id="6" name="TextBox 5"/>
          <p:cNvSpPr txBox="1"/>
          <p:nvPr/>
        </p:nvSpPr>
        <p:spPr>
          <a:xfrm>
            <a:off x="547419" y="2564904"/>
            <a:ext cx="936104" cy="477054"/>
          </a:xfrm>
          <a:prstGeom prst="rect">
            <a:avLst/>
          </a:prstGeom>
          <a:noFill/>
        </p:spPr>
        <p:txBody>
          <a:bodyPr wrap="square" rtlCol="0">
            <a:spAutoFit/>
          </a:bodyPr>
          <a:lstStyle/>
          <a:p>
            <a:pPr algn="ctr"/>
            <a:r>
              <a:rPr lang="en-GB" sz="2500" dirty="0">
                <a:solidFill>
                  <a:schemeClr val="bg1"/>
                </a:solidFill>
              </a:rPr>
              <a:t>2.1</a:t>
            </a:r>
          </a:p>
        </p:txBody>
      </p:sp>
      <p:sp>
        <p:nvSpPr>
          <p:cNvPr id="9" name="TextBox 8"/>
          <p:cNvSpPr txBox="1"/>
          <p:nvPr/>
        </p:nvSpPr>
        <p:spPr>
          <a:xfrm>
            <a:off x="1691826" y="3914472"/>
            <a:ext cx="6768752" cy="738664"/>
          </a:xfrm>
          <a:prstGeom prst="rect">
            <a:avLst/>
          </a:prstGeom>
          <a:noFill/>
        </p:spPr>
        <p:txBody>
          <a:bodyPr wrap="square" rtlCol="0">
            <a:spAutoFit/>
          </a:bodyPr>
          <a:lstStyle/>
          <a:p>
            <a:pPr marL="171450" lvl="0" indent="-171450">
              <a:buFont typeface="Wingdings" panose="05000000000000000000" pitchFamily="2" charset="2"/>
              <a:buChar char="§"/>
            </a:pPr>
            <a:r>
              <a:rPr lang="en-GB" sz="1400" dirty="0"/>
              <a:t>The jurisdiction </a:t>
            </a:r>
            <a:r>
              <a:rPr lang="en-GB" sz="1400" b="1" dirty="0"/>
              <a:t>should not facilitate offshore structures or arrangements </a:t>
            </a:r>
            <a:r>
              <a:rPr lang="en-GB" sz="1400" dirty="0"/>
              <a:t>aimed at attracting profits which do not reflect real economic activity in the jurisdiction. </a:t>
            </a:r>
          </a:p>
        </p:txBody>
      </p:sp>
      <p:sp>
        <p:nvSpPr>
          <p:cNvPr id="10" name="Rounded Rectangle 9"/>
          <p:cNvSpPr/>
          <p:nvPr/>
        </p:nvSpPr>
        <p:spPr>
          <a:xfrm>
            <a:off x="529440" y="3849412"/>
            <a:ext cx="981687" cy="875732"/>
          </a:xfrm>
          <a:prstGeom prst="roundRect">
            <a:avLst>
              <a:gd name="adj" fmla="val 10000"/>
            </a:avLst>
          </a:prstGeom>
          <a:blipFill rotWithShape="1">
            <a:blip r:embed="rId8"/>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1" name="TextBox 10"/>
          <p:cNvSpPr txBox="1"/>
          <p:nvPr/>
        </p:nvSpPr>
        <p:spPr>
          <a:xfrm>
            <a:off x="564948" y="4032066"/>
            <a:ext cx="901046" cy="477054"/>
          </a:xfrm>
          <a:prstGeom prst="rect">
            <a:avLst/>
          </a:prstGeom>
          <a:noFill/>
        </p:spPr>
        <p:txBody>
          <a:bodyPr wrap="square" rtlCol="0">
            <a:spAutoFit/>
          </a:bodyPr>
          <a:lstStyle/>
          <a:p>
            <a:pPr algn="ctr"/>
            <a:r>
              <a:rPr lang="en-GB" sz="2500" dirty="0">
                <a:solidFill>
                  <a:schemeClr val="bg1"/>
                </a:solidFill>
              </a:rPr>
              <a:t>2.2</a:t>
            </a:r>
          </a:p>
        </p:txBody>
      </p:sp>
      <p:sp>
        <p:nvSpPr>
          <p:cNvPr id="12" name="TextBox 11"/>
          <p:cNvSpPr txBox="1"/>
          <p:nvPr/>
        </p:nvSpPr>
        <p:spPr>
          <a:xfrm>
            <a:off x="467544" y="5088086"/>
            <a:ext cx="8208912" cy="1077218"/>
          </a:xfrm>
          <a:prstGeom prst="rect">
            <a:avLst/>
          </a:prstGeom>
          <a:noFill/>
        </p:spPr>
        <p:txBody>
          <a:bodyPr wrap="square" rtlCol="0">
            <a:spAutoFit/>
          </a:bodyPr>
          <a:lstStyle/>
          <a:p>
            <a:pPr lvl="0"/>
            <a:r>
              <a:rPr lang="en-GB" sz="1600" b="1" dirty="0"/>
              <a:t>Criterion 2.2: </a:t>
            </a:r>
          </a:p>
          <a:p>
            <a:pPr lvl="0" algn="just"/>
            <a:r>
              <a:rPr lang="en-GB" sz="1600" dirty="0"/>
              <a:t>The Code of Conduct Group (Business Taxation) will assess 0% rate/ no-CIT jurisdictions applying "</a:t>
            </a:r>
            <a:r>
              <a:rPr lang="en-GB" sz="1600" b="1" u="sng" dirty="0"/>
              <a:t>by analogy"</a:t>
            </a:r>
            <a:r>
              <a:rPr lang="en-GB" sz="1600" b="1" i="1" dirty="0"/>
              <a:t> </a:t>
            </a:r>
            <a:r>
              <a:rPr lang="en-GB" sz="1600" dirty="0"/>
              <a:t>the current "Code test" (</a:t>
            </a:r>
            <a:r>
              <a:rPr lang="en-GB" sz="1600" dirty="0" err="1"/>
              <a:t>Ecofin</a:t>
            </a:r>
            <a:r>
              <a:rPr lang="en-GB" sz="1600" dirty="0"/>
              <a:t> of 27 February)</a:t>
            </a:r>
          </a:p>
        </p:txBody>
      </p:sp>
      <p:sp>
        <p:nvSpPr>
          <p:cNvPr id="3" name="TextBox 2"/>
          <p:cNvSpPr txBox="1"/>
          <p:nvPr/>
        </p:nvSpPr>
        <p:spPr>
          <a:xfrm>
            <a:off x="539102" y="3440033"/>
            <a:ext cx="936554" cy="276999"/>
          </a:xfrm>
          <a:prstGeom prst="rect">
            <a:avLst/>
          </a:prstGeom>
          <a:noFill/>
        </p:spPr>
        <p:txBody>
          <a:bodyPr wrap="square" rtlCol="0">
            <a:spAutoFit/>
          </a:bodyPr>
          <a:lstStyle/>
          <a:p>
            <a:pPr algn="ctr"/>
            <a:r>
              <a:rPr lang="en-GB" b="1" i="1" dirty="0"/>
              <a:t>AND</a:t>
            </a:r>
          </a:p>
        </p:txBody>
      </p:sp>
    </p:spTree>
    <p:extLst>
      <p:ext uri="{BB962C8B-B14F-4D97-AF65-F5344CB8AC3E}">
        <p14:creationId xmlns:p14="http://schemas.microsoft.com/office/powerpoint/2010/main" val="4264402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EU list: Screening Process</a:t>
            </a:r>
          </a:p>
        </p:txBody>
      </p:sp>
      <p:sp>
        <p:nvSpPr>
          <p:cNvPr id="3" name="Content Placeholder 2"/>
          <p:cNvSpPr>
            <a:spLocks noGrp="1"/>
          </p:cNvSpPr>
          <p:nvPr>
            <p:ph idx="1"/>
          </p:nvPr>
        </p:nvSpPr>
        <p:spPr>
          <a:xfrm>
            <a:off x="467544" y="2276872"/>
            <a:ext cx="8229600" cy="3960961"/>
          </a:xfrm>
        </p:spPr>
        <p:txBody>
          <a:bodyPr/>
          <a:lstStyle/>
          <a:p>
            <a:pPr algn="just">
              <a:buClr>
                <a:srgbClr val="0F5494"/>
              </a:buClr>
              <a:buFont typeface="Wingdings" panose="05000000000000000000" pitchFamily="2" charset="2"/>
              <a:buChar char="Ø"/>
            </a:pPr>
            <a:r>
              <a:rPr lang="en-GB" sz="1800" i="0" dirty="0"/>
              <a:t>The Code of Conduct Group (business Taxation) steered the screening process: </a:t>
            </a:r>
            <a:r>
              <a:rPr lang="en-GB" sz="1800" b="1" i="0" dirty="0"/>
              <a:t>MS expert panels set up</a:t>
            </a:r>
          </a:p>
          <a:p>
            <a:pPr marL="0" indent="0" algn="just">
              <a:buClr>
                <a:srgbClr val="0F5494"/>
              </a:buClr>
              <a:buNone/>
            </a:pPr>
            <a:endParaRPr lang="en-GB" sz="1200" i="0" dirty="0"/>
          </a:p>
          <a:p>
            <a:pPr algn="just">
              <a:buClr>
                <a:srgbClr val="0F5494"/>
              </a:buClr>
              <a:buFont typeface="Wingdings" panose="05000000000000000000" pitchFamily="2" charset="2"/>
              <a:buChar char="Ø"/>
            </a:pPr>
            <a:r>
              <a:rPr lang="en-GB" sz="1800" i="0" dirty="0"/>
              <a:t>The Commission services assisted the Code of Conduct Group (technical preparatory work)</a:t>
            </a:r>
          </a:p>
          <a:p>
            <a:pPr marL="0" indent="0" algn="just">
              <a:buClr>
                <a:srgbClr val="0F5494"/>
              </a:buClr>
              <a:buNone/>
            </a:pPr>
            <a:endParaRPr lang="en-GB" sz="1200" i="0" dirty="0"/>
          </a:p>
          <a:p>
            <a:pPr algn="just">
              <a:buClr>
                <a:srgbClr val="0F5494"/>
              </a:buClr>
              <a:buFont typeface="Wingdings" panose="05000000000000000000" pitchFamily="2" charset="2"/>
              <a:buChar char="Ø"/>
            </a:pPr>
            <a:r>
              <a:rPr lang="en-GB" sz="1800" i="0" dirty="0"/>
              <a:t>Stock taken of the work achieved by the GF and the OECD Inclusive Framework</a:t>
            </a:r>
          </a:p>
          <a:p>
            <a:pPr marL="0" indent="0" algn="just">
              <a:buClr>
                <a:srgbClr val="0F5494"/>
              </a:buClr>
              <a:buNone/>
            </a:pPr>
            <a:endParaRPr lang="en-GB" sz="1800" i="0" dirty="0"/>
          </a:p>
          <a:p>
            <a:pPr algn="just">
              <a:buClr>
                <a:srgbClr val="0F5494"/>
              </a:buClr>
              <a:buFont typeface="Wingdings" panose="05000000000000000000" pitchFamily="2" charset="2"/>
              <a:buChar char="Ø"/>
            </a:pPr>
            <a:r>
              <a:rPr lang="en-GB" sz="1800" i="0" dirty="0"/>
              <a:t>Dialogue at technical level between MS experts and jurisdictions (questionnaires, meeting, conference calls)</a:t>
            </a:r>
          </a:p>
          <a:p>
            <a:pPr marL="0" indent="0" algn="just">
              <a:buClr>
                <a:srgbClr val="0F5494"/>
              </a:buClr>
              <a:buNone/>
            </a:pPr>
            <a:endParaRPr lang="en-GB" sz="1800" i="0" dirty="0"/>
          </a:p>
          <a:p>
            <a:pPr algn="just">
              <a:buClr>
                <a:srgbClr val="0F5494"/>
              </a:buClr>
              <a:buFont typeface="Wingdings" panose="05000000000000000000" pitchFamily="2" charset="2"/>
              <a:buChar char="Ø"/>
            </a:pPr>
            <a:r>
              <a:rPr lang="en-GB" sz="1800" i="0" dirty="0"/>
              <a:t>Assessments sent to COCG and then to the ECOFIN Council</a:t>
            </a:r>
          </a:p>
          <a:p>
            <a:pPr marL="0" indent="0" algn="just">
              <a:buClr>
                <a:srgbClr val="0F5494"/>
              </a:buClr>
              <a:buNone/>
            </a:pPr>
            <a:endParaRPr lang="en-GB" sz="1200" i="0" dirty="0"/>
          </a:p>
          <a:p>
            <a:pPr marL="0" indent="0" algn="just">
              <a:buClr>
                <a:srgbClr val="0F5494"/>
              </a:buClr>
              <a:buNone/>
            </a:pPr>
            <a:endParaRPr lang="en-GB" sz="1200" i="0" dirty="0"/>
          </a:p>
        </p:txBody>
      </p:sp>
    </p:spTree>
    <p:extLst>
      <p:ext uri="{BB962C8B-B14F-4D97-AF65-F5344CB8AC3E}">
        <p14:creationId xmlns:p14="http://schemas.microsoft.com/office/powerpoint/2010/main" val="2739718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96752"/>
            <a:ext cx="8229600" cy="879509"/>
          </a:xfrm>
        </p:spPr>
        <p:txBody>
          <a:bodyPr/>
          <a:lstStyle/>
          <a:p>
            <a:r>
              <a:rPr lang="en-GB" dirty="0"/>
              <a:t>2. The common EU List </a:t>
            </a:r>
          </a:p>
        </p:txBody>
      </p:sp>
      <p:sp>
        <p:nvSpPr>
          <p:cNvPr id="3" name="Content Placeholder 2"/>
          <p:cNvSpPr>
            <a:spLocks noGrp="1"/>
          </p:cNvSpPr>
          <p:nvPr>
            <p:ph idx="1"/>
          </p:nvPr>
        </p:nvSpPr>
        <p:spPr/>
        <p:txBody>
          <a:bodyPr/>
          <a:lstStyle/>
          <a:p>
            <a:endParaRPr lang="fr-BE" sz="1800" dirty="0"/>
          </a:p>
          <a:p>
            <a:endParaRPr lang="en-GB" sz="1800" dirty="0"/>
          </a:p>
          <a:p>
            <a:pPr marL="0" indent="0">
              <a:buNone/>
            </a:pPr>
            <a:endParaRPr lang="en-GB" sz="1800" b="1" dirty="0"/>
          </a:p>
          <a:p>
            <a:pPr marL="0" indent="0">
              <a:buNone/>
            </a:pPr>
            <a:endParaRPr lang="en-GB" sz="1800" b="1" dirty="0"/>
          </a:p>
          <a:p>
            <a:pPr marL="0" indent="0">
              <a:buNone/>
            </a:pPr>
            <a:endParaRPr lang="en-GB" sz="1800" b="1" dirty="0"/>
          </a:p>
          <a:p>
            <a:pPr marL="0" indent="0">
              <a:buNone/>
            </a:pPr>
            <a:endParaRPr lang="en-GB" sz="1800" b="1" dirty="0"/>
          </a:p>
          <a:p>
            <a:pPr marL="0" indent="0">
              <a:buNone/>
            </a:pPr>
            <a:endParaRPr lang="en-GB" sz="1800" b="1" dirty="0"/>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844824"/>
            <a:ext cx="8640960" cy="3168352"/>
          </a:xfrm>
          <a:prstGeom prst="rect">
            <a:avLst/>
          </a:prstGeom>
        </p:spPr>
      </p:pic>
    </p:spTree>
    <p:extLst>
      <p:ext uri="{BB962C8B-B14F-4D97-AF65-F5344CB8AC3E}">
        <p14:creationId xmlns:p14="http://schemas.microsoft.com/office/powerpoint/2010/main" val="1392463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2. The </a:t>
            </a:r>
            <a:r>
              <a:rPr lang="fr-BE" dirty="0" err="1"/>
              <a:t>common</a:t>
            </a:r>
            <a:r>
              <a:rPr lang="fr-BE" dirty="0"/>
              <a:t> EU List: 1st update</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9592" y="2348880"/>
            <a:ext cx="7030439" cy="3960439"/>
          </a:xfrm>
        </p:spPr>
      </p:pic>
    </p:spTree>
    <p:extLst>
      <p:ext uri="{BB962C8B-B14F-4D97-AF65-F5344CB8AC3E}">
        <p14:creationId xmlns:p14="http://schemas.microsoft.com/office/powerpoint/2010/main" val="1143573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The common EU List: 2</a:t>
            </a:r>
            <a:r>
              <a:rPr lang="en-GB" baseline="30000" dirty="0"/>
              <a:t>nd</a:t>
            </a:r>
            <a:r>
              <a:rPr lang="en-GB" dirty="0"/>
              <a:t> update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20" y="2276872"/>
            <a:ext cx="8500409" cy="4248472"/>
          </a:xfrm>
        </p:spPr>
      </p:pic>
    </p:spTree>
    <p:extLst>
      <p:ext uri="{BB962C8B-B14F-4D97-AF65-F5344CB8AC3E}">
        <p14:creationId xmlns:p14="http://schemas.microsoft.com/office/powerpoint/2010/main" val="977451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The common EU List: 3</a:t>
            </a:r>
            <a:r>
              <a:rPr lang="en-GB" baseline="30000" dirty="0"/>
              <a:t>rd</a:t>
            </a:r>
            <a:r>
              <a:rPr lang="en-GB" dirty="0"/>
              <a:t> update</a:t>
            </a:r>
          </a:p>
        </p:txBody>
      </p:sp>
      <p:pic>
        <p:nvPicPr>
          <p:cNvPr id="6" name="Content Placeholder 5"/>
          <p:cNvPicPr>
            <a:picLocks noGrp="1" noChangeAspect="1"/>
          </p:cNvPicPr>
          <p:nvPr>
            <p:ph idx="1"/>
          </p:nvPr>
        </p:nvPicPr>
        <p:blipFill>
          <a:blip r:embed="rId2"/>
          <a:stretch>
            <a:fillRect/>
          </a:stretch>
        </p:blipFill>
        <p:spPr>
          <a:xfrm>
            <a:off x="395288" y="2348881"/>
            <a:ext cx="8748712" cy="3826836"/>
          </a:xfrm>
          <a:prstGeom prst="rect">
            <a:avLst/>
          </a:prstGeom>
        </p:spPr>
      </p:pic>
      <p:sp>
        <p:nvSpPr>
          <p:cNvPr id="4" name="Footer Placeholder 3"/>
          <p:cNvSpPr>
            <a:spLocks noGrp="1"/>
          </p:cNvSpPr>
          <p:nvPr>
            <p:ph type="ftr" sz="quarter" idx="11"/>
          </p:nvPr>
        </p:nvSpPr>
        <p:spPr/>
        <p:txBody>
          <a:bodyPr/>
          <a:lstStyle/>
          <a:p>
            <a:pPr>
              <a:defRPr/>
            </a:pPr>
            <a:r>
              <a:rPr lang="en-GB" altLang="en-US" smtClean="0"/>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18</a:t>
            </a:fld>
            <a:endParaRPr lang="en-GB" altLang="en-US" dirty="0"/>
          </a:p>
        </p:txBody>
      </p:sp>
    </p:spTree>
    <p:extLst>
      <p:ext uri="{BB962C8B-B14F-4D97-AF65-F5344CB8AC3E}">
        <p14:creationId xmlns:p14="http://schemas.microsoft.com/office/powerpoint/2010/main" val="1963195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The common EU List: 4</a:t>
            </a:r>
            <a:r>
              <a:rPr lang="en-GB" baseline="30000" dirty="0" smtClean="0"/>
              <a:t>th</a:t>
            </a:r>
            <a:r>
              <a:rPr lang="en-GB" dirty="0" smtClean="0"/>
              <a:t> </a:t>
            </a:r>
            <a:r>
              <a:rPr lang="en-GB" dirty="0"/>
              <a:t>update</a:t>
            </a:r>
          </a:p>
        </p:txBody>
      </p:sp>
      <p:pic>
        <p:nvPicPr>
          <p:cNvPr id="6" name="Content Placeholder 5"/>
          <p:cNvPicPr>
            <a:picLocks noGrp="1" noChangeAspect="1"/>
          </p:cNvPicPr>
          <p:nvPr>
            <p:ph idx="1"/>
          </p:nvPr>
        </p:nvPicPr>
        <p:blipFill>
          <a:blip r:embed="rId2"/>
          <a:stretch>
            <a:fillRect/>
          </a:stretch>
        </p:blipFill>
        <p:spPr>
          <a:xfrm>
            <a:off x="0" y="2132857"/>
            <a:ext cx="9144000" cy="4112368"/>
          </a:xfrm>
          <a:prstGeom prst="rect">
            <a:avLst/>
          </a:prstGeom>
        </p:spPr>
      </p:pic>
      <p:sp>
        <p:nvSpPr>
          <p:cNvPr id="4" name="Footer Placeholder 3"/>
          <p:cNvSpPr>
            <a:spLocks noGrp="1"/>
          </p:cNvSpPr>
          <p:nvPr>
            <p:ph type="ftr" sz="quarter" idx="11"/>
          </p:nvPr>
        </p:nvSpPr>
        <p:spPr/>
        <p:txBody>
          <a:bodyPr/>
          <a:lstStyle/>
          <a:p>
            <a:pPr>
              <a:defRPr/>
            </a:pPr>
            <a:r>
              <a:rPr lang="en-GB" altLang="en-US" smtClean="0"/>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19</a:t>
            </a:fld>
            <a:endParaRPr lang="en-GB" altLang="en-US" dirty="0"/>
          </a:p>
        </p:txBody>
      </p:sp>
    </p:spTree>
    <p:extLst>
      <p:ext uri="{BB962C8B-B14F-4D97-AF65-F5344CB8AC3E}">
        <p14:creationId xmlns:p14="http://schemas.microsoft.com/office/powerpoint/2010/main" val="1538276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dirty="0"/>
              <a:t>Outline</a:t>
            </a:r>
          </a:p>
        </p:txBody>
      </p:sp>
      <p:sp>
        <p:nvSpPr>
          <p:cNvPr id="6147" name="Rectangle 3"/>
          <p:cNvSpPr>
            <a:spLocks noGrp="1" noChangeArrowheads="1"/>
          </p:cNvSpPr>
          <p:nvPr>
            <p:ph type="body" idx="1"/>
          </p:nvPr>
        </p:nvSpPr>
        <p:spPr/>
        <p:txBody>
          <a:bodyPr/>
          <a:lstStyle/>
          <a:p>
            <a:pPr marL="457200" indent="-457200" eaLnBrk="1" hangingPunct="1">
              <a:buClr>
                <a:srgbClr val="0F5494"/>
              </a:buClr>
              <a:buFont typeface="+mj-lt"/>
              <a:buAutoNum type="arabicPeriod"/>
            </a:pPr>
            <a:r>
              <a:rPr lang="en-US" altLang="en-US" dirty="0"/>
              <a:t>Internal approach / Anti-tax avoidance package</a:t>
            </a:r>
          </a:p>
          <a:p>
            <a:pPr marL="457200" indent="-457200" eaLnBrk="1" hangingPunct="1">
              <a:buClr>
                <a:srgbClr val="0F5494"/>
              </a:buClr>
              <a:buFont typeface="+mj-lt"/>
              <a:buAutoNum type="arabicPeriod"/>
            </a:pPr>
            <a:endParaRPr lang="en-US" altLang="en-US" dirty="0"/>
          </a:p>
          <a:p>
            <a:pPr marL="457200" indent="-457200" eaLnBrk="1" hangingPunct="1">
              <a:buClr>
                <a:srgbClr val="0F5494"/>
              </a:buClr>
              <a:buFont typeface="+mj-lt"/>
              <a:buAutoNum type="arabicPeriod"/>
            </a:pPr>
            <a:r>
              <a:rPr lang="en-US" altLang="en-US" dirty="0"/>
              <a:t>EU external approach / EU list</a:t>
            </a:r>
          </a:p>
          <a:p>
            <a:pPr marL="457200" indent="-457200" eaLnBrk="1" hangingPunct="1">
              <a:buClr>
                <a:srgbClr val="0F5494"/>
              </a:buClr>
              <a:buFont typeface="+mj-lt"/>
              <a:buAutoNum type="arabicPeriod"/>
            </a:pPr>
            <a:endParaRPr lang="en-US" altLang="en-US" dirty="0"/>
          </a:p>
          <a:p>
            <a:pPr marL="457200" indent="-457200" eaLnBrk="1" hangingPunct="1">
              <a:buClr>
                <a:srgbClr val="0F5494"/>
              </a:buClr>
              <a:buFont typeface="+mj-lt"/>
              <a:buAutoNum type="arabicPeriod"/>
            </a:pPr>
            <a:r>
              <a:rPr lang="fr-BE" dirty="0"/>
              <a:t>Commission support on DRM to </a:t>
            </a:r>
            <a:r>
              <a:rPr lang="fr-BE" dirty="0" err="1" smtClean="0"/>
              <a:t>developing</a:t>
            </a:r>
            <a:r>
              <a:rPr lang="fr-BE" dirty="0" smtClean="0"/>
              <a:t> </a:t>
            </a:r>
            <a:r>
              <a:rPr lang="fr-BE" dirty="0"/>
              <a:t>countries</a:t>
            </a:r>
            <a:endParaRPr lang="en-US"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2</a:t>
            </a:fld>
            <a:endParaRPr lang="en-GB" altLang="en-US" dirty="0"/>
          </a:p>
        </p:txBody>
      </p:sp>
      <p:sp>
        <p:nvSpPr>
          <p:cNvPr id="2" name="Footer Placeholder 1"/>
          <p:cNvSpPr>
            <a:spLocks noGrp="1"/>
          </p:cNvSpPr>
          <p:nvPr>
            <p:ph type="ftr" sz="quarter" idx="11"/>
          </p:nvPr>
        </p:nvSpPr>
        <p:spPr/>
        <p:txBody>
          <a:bodyPr/>
          <a:lstStyle/>
          <a:p>
            <a:pPr>
              <a:defRPr/>
            </a:pPr>
            <a:r>
              <a:rPr lang="en-GB" altLang="en-US"/>
              <a:t>. </a:t>
            </a:r>
            <a:endParaRPr lang="en-GB"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The common EU List: 5</a:t>
            </a:r>
            <a:r>
              <a:rPr lang="en-GB" baseline="30000" dirty="0" smtClean="0"/>
              <a:t>th</a:t>
            </a:r>
            <a:r>
              <a:rPr lang="en-GB" dirty="0" smtClean="0"/>
              <a:t> update</a:t>
            </a:r>
            <a:endParaRPr lang="en-GB" dirty="0"/>
          </a:p>
        </p:txBody>
      </p:sp>
      <p:sp>
        <p:nvSpPr>
          <p:cNvPr id="4" name="Footer Placeholder 3"/>
          <p:cNvSpPr>
            <a:spLocks noGrp="1"/>
          </p:cNvSpPr>
          <p:nvPr>
            <p:ph type="ftr" sz="quarter" idx="11"/>
          </p:nvPr>
        </p:nvSpPr>
        <p:spPr/>
        <p:txBody>
          <a:bodyPr/>
          <a:lstStyle/>
          <a:p>
            <a:pPr>
              <a:defRPr/>
            </a:pPr>
            <a:r>
              <a:rPr lang="en-GB" altLang="en-US" smtClean="0"/>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20</a:t>
            </a:fld>
            <a:endParaRPr lang="en-GB" altLang="en-US" dirty="0"/>
          </a:p>
        </p:txBody>
      </p:sp>
      <p:sp>
        <p:nvSpPr>
          <p:cNvPr id="6" name="Rectangle 5"/>
          <p:cNvSpPr/>
          <p:nvPr/>
        </p:nvSpPr>
        <p:spPr>
          <a:xfrm>
            <a:off x="541614" y="6165304"/>
            <a:ext cx="4678457" cy="461665"/>
          </a:xfrm>
          <a:prstGeom prst="rect">
            <a:avLst/>
          </a:prstGeom>
        </p:spPr>
        <p:txBody>
          <a:bodyPr wrap="square">
            <a:spAutoFit/>
          </a:bodyPr>
          <a:lstStyle/>
          <a:p>
            <a:r>
              <a:rPr lang="en-GB" dirty="0" smtClean="0"/>
              <a:t>https://ec.europa.eu/taxation_customs/sites/taxation/files/eu_list_update_06_11_2018_en.pdf</a:t>
            </a:r>
            <a:endParaRPr lang="en-GB" dirty="0"/>
          </a:p>
        </p:txBody>
      </p:sp>
      <p:pic>
        <p:nvPicPr>
          <p:cNvPr id="9" name="Content Placeholder 8"/>
          <p:cNvPicPr>
            <a:picLocks noGrp="1" noChangeAspect="1"/>
          </p:cNvPicPr>
          <p:nvPr>
            <p:ph idx="1"/>
          </p:nvPr>
        </p:nvPicPr>
        <p:blipFill>
          <a:blip r:embed="rId2"/>
          <a:stretch>
            <a:fillRect/>
          </a:stretch>
        </p:blipFill>
        <p:spPr>
          <a:xfrm>
            <a:off x="-1" y="2356396"/>
            <a:ext cx="9171671" cy="3714402"/>
          </a:xfrm>
          <a:prstGeom prst="rect">
            <a:avLst/>
          </a:prstGeom>
        </p:spPr>
      </p:pic>
    </p:spTree>
    <p:extLst>
      <p:ext uri="{BB962C8B-B14F-4D97-AF65-F5344CB8AC3E}">
        <p14:creationId xmlns:p14="http://schemas.microsoft.com/office/powerpoint/2010/main" val="291458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340768"/>
            <a:ext cx="8784976" cy="936625"/>
          </a:xfrm>
        </p:spPr>
        <p:txBody>
          <a:bodyPr/>
          <a:lstStyle/>
          <a:p>
            <a:pPr lvl="0"/>
            <a:r>
              <a:rPr lang="en-GB" dirty="0"/>
              <a:t>2. EU list: Consequences and next Steps</a:t>
            </a:r>
          </a:p>
        </p:txBody>
      </p:sp>
      <p:sp>
        <p:nvSpPr>
          <p:cNvPr id="5" name="Content Placeholder 2"/>
          <p:cNvSpPr>
            <a:spLocks noGrp="1"/>
          </p:cNvSpPr>
          <p:nvPr>
            <p:ph idx="1"/>
          </p:nvPr>
        </p:nvSpPr>
        <p:spPr>
          <a:xfrm>
            <a:off x="395536" y="2276872"/>
            <a:ext cx="8651304" cy="4248472"/>
          </a:xfrm>
        </p:spPr>
        <p:txBody>
          <a:bodyPr/>
          <a:lstStyle/>
          <a:p>
            <a:pPr>
              <a:buClr>
                <a:srgbClr val="0F5494"/>
              </a:buClr>
              <a:buFont typeface="Wingdings" panose="05000000000000000000" pitchFamily="2" charset="2"/>
              <a:buChar char="Ø"/>
            </a:pPr>
            <a:endParaRPr lang="en-GB" sz="1400" i="0" dirty="0"/>
          </a:p>
          <a:p>
            <a:pPr>
              <a:buClr>
                <a:srgbClr val="0F5494"/>
              </a:buClr>
              <a:buFont typeface="Wingdings" panose="05000000000000000000" pitchFamily="2" charset="2"/>
              <a:buChar char="Ø"/>
            </a:pPr>
            <a:endParaRPr lang="en-GB" sz="1400" i="0" dirty="0"/>
          </a:p>
        </p:txBody>
      </p:sp>
      <p:sp>
        <p:nvSpPr>
          <p:cNvPr id="4" name="Content Placeholder 2"/>
          <p:cNvSpPr txBox="1">
            <a:spLocks/>
          </p:cNvSpPr>
          <p:nvPr/>
        </p:nvSpPr>
        <p:spPr bwMode="auto">
          <a:xfrm>
            <a:off x="323528" y="2204864"/>
            <a:ext cx="8724338" cy="424847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marL="0" indent="0">
              <a:buClr>
                <a:srgbClr val="0F5494"/>
              </a:buClr>
              <a:buNone/>
            </a:pPr>
            <a:endParaRPr lang="en-GB" sz="1200" i="0" kern="0" dirty="0"/>
          </a:p>
          <a:p>
            <a:pPr>
              <a:buClr>
                <a:srgbClr val="3166CF"/>
              </a:buClr>
              <a:buFont typeface="Wingdings" charset="2"/>
              <a:buChar char="Ø"/>
            </a:pPr>
            <a:r>
              <a:rPr lang="en-GB" sz="2000" i="0" kern="0" dirty="0"/>
              <a:t>Consequences of being on the black list / </a:t>
            </a:r>
            <a:r>
              <a:rPr lang="en-GB" sz="1800" b="1" dirty="0"/>
              <a:t>Countermeasures</a:t>
            </a:r>
            <a:r>
              <a:rPr lang="en-GB" sz="1800" dirty="0"/>
              <a:t> </a:t>
            </a:r>
          </a:p>
          <a:p>
            <a:pPr lvl="1"/>
            <a:r>
              <a:rPr lang="en-GB" sz="1800" dirty="0"/>
              <a:t>Domestic and EU level </a:t>
            </a:r>
            <a:r>
              <a:rPr lang="en-GB" sz="1800" b="0" dirty="0"/>
              <a:t>(e.g. EU Funds)</a:t>
            </a:r>
          </a:p>
          <a:p>
            <a:pPr lvl="1"/>
            <a:r>
              <a:rPr lang="en-GB" sz="1800" dirty="0"/>
              <a:t>In the tax as well as in the non-tax area</a:t>
            </a:r>
          </a:p>
          <a:p>
            <a:pPr lvl="1"/>
            <a:r>
              <a:rPr lang="en-GB" sz="1800" dirty="0"/>
              <a:t>Reputational consequences</a:t>
            </a:r>
          </a:p>
          <a:p>
            <a:pPr marL="0" indent="0">
              <a:buClr>
                <a:srgbClr val="0F5494"/>
              </a:buClr>
              <a:buNone/>
            </a:pPr>
            <a:endParaRPr lang="en-GB" sz="2000" i="0" kern="0" dirty="0"/>
          </a:p>
          <a:p>
            <a:pPr>
              <a:buClr>
                <a:srgbClr val="0F5494"/>
              </a:buClr>
              <a:buFont typeface="Wingdings" panose="05000000000000000000" pitchFamily="2" charset="2"/>
              <a:buChar char="Ø"/>
            </a:pPr>
            <a:r>
              <a:rPr lang="en-GB" sz="2000" i="0" kern="0" dirty="0"/>
              <a:t>Dialogue and monitoring of commitments</a:t>
            </a:r>
          </a:p>
          <a:p>
            <a:pPr>
              <a:buClr>
                <a:srgbClr val="0F5494"/>
              </a:buClr>
              <a:buFont typeface="Wingdings" panose="05000000000000000000" pitchFamily="2" charset="2"/>
              <a:buChar char="Ø"/>
            </a:pPr>
            <a:endParaRPr lang="en-GB" sz="2000" i="0" kern="0" dirty="0"/>
          </a:p>
          <a:p>
            <a:pPr>
              <a:buClr>
                <a:srgbClr val="0F5494"/>
              </a:buClr>
              <a:buFont typeface="Wingdings" panose="05000000000000000000" pitchFamily="2" charset="2"/>
              <a:buChar char="Ø"/>
            </a:pPr>
            <a:r>
              <a:rPr lang="en-GB" sz="2000" i="0" kern="0" dirty="0"/>
              <a:t>Next steps :</a:t>
            </a:r>
          </a:p>
          <a:p>
            <a:pPr>
              <a:buClr>
                <a:srgbClr val="0F5494"/>
              </a:buClr>
              <a:buFontTx/>
              <a:buChar char="-"/>
            </a:pPr>
            <a:r>
              <a:rPr lang="en-GB" sz="2000" i="0" kern="0" dirty="0"/>
              <a:t>Update of the list</a:t>
            </a:r>
          </a:p>
          <a:p>
            <a:pPr>
              <a:buClr>
                <a:srgbClr val="0F5494"/>
              </a:buClr>
              <a:buFontTx/>
              <a:buChar char="-"/>
            </a:pPr>
            <a:r>
              <a:rPr lang="en-GB" sz="2000" i="0" kern="0" dirty="0"/>
              <a:t>Update of criteria</a:t>
            </a:r>
          </a:p>
          <a:p>
            <a:pPr marL="0" indent="0">
              <a:buClr>
                <a:srgbClr val="0F5494"/>
              </a:buClr>
              <a:buNone/>
            </a:pPr>
            <a:endParaRPr lang="en-GB" sz="2000" i="0" kern="0" dirty="0"/>
          </a:p>
          <a:p>
            <a:pPr marL="0" indent="0">
              <a:buClr>
                <a:srgbClr val="0F5494"/>
              </a:buClr>
              <a:buNone/>
            </a:pPr>
            <a:endParaRPr lang="en-GB" sz="1200" i="0" kern="0" dirty="0"/>
          </a:p>
          <a:p>
            <a:pPr>
              <a:buClr>
                <a:srgbClr val="0F5494"/>
              </a:buClr>
              <a:buFont typeface="Wingdings" panose="05000000000000000000" pitchFamily="2" charset="2"/>
              <a:buChar char="Ø"/>
            </a:pPr>
            <a:endParaRPr lang="en-GB" sz="1800" i="0" kern="0" dirty="0"/>
          </a:p>
          <a:p>
            <a:pPr>
              <a:buClr>
                <a:srgbClr val="0F5494"/>
              </a:buClr>
              <a:buFont typeface="Wingdings" panose="05000000000000000000" pitchFamily="2" charset="2"/>
              <a:buChar char="Ø"/>
            </a:pPr>
            <a:endParaRPr lang="en-GB" sz="1400" i="0" kern="0" dirty="0"/>
          </a:p>
          <a:p>
            <a:pPr>
              <a:buClr>
                <a:srgbClr val="0F5494"/>
              </a:buClr>
              <a:buFont typeface="Wingdings" panose="05000000000000000000" pitchFamily="2" charset="2"/>
              <a:buChar char="Ø"/>
            </a:pPr>
            <a:endParaRPr lang="en-GB" sz="1400" i="0" kern="0" dirty="0"/>
          </a:p>
        </p:txBody>
      </p:sp>
    </p:spTree>
    <p:extLst>
      <p:ext uri="{BB962C8B-B14F-4D97-AF65-F5344CB8AC3E}">
        <p14:creationId xmlns:p14="http://schemas.microsoft.com/office/powerpoint/2010/main" val="3471103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339850"/>
            <a:ext cx="8784976" cy="936625"/>
          </a:xfrm>
        </p:spPr>
        <p:txBody>
          <a:bodyPr/>
          <a:lstStyle/>
          <a:p>
            <a:r>
              <a:rPr lang="fr-BE" sz="2800" dirty="0"/>
              <a:t>3. Commission support on DRM to </a:t>
            </a:r>
            <a:r>
              <a:rPr lang="fr-BE" sz="2800" dirty="0" err="1"/>
              <a:t>developing</a:t>
            </a:r>
            <a:r>
              <a:rPr lang="fr-BE" sz="2800" dirty="0"/>
              <a:t> countries</a:t>
            </a:r>
            <a:endParaRPr lang="en-GB" sz="2800" dirty="0"/>
          </a:p>
        </p:txBody>
      </p:sp>
      <p:pic>
        <p:nvPicPr>
          <p:cNvPr id="6" name="Picture 2" descr="U:\2. Public finance\2.3. Domestic revenue mobilisation\SWD DRM 2015\Support documents\Collect more... spend better chart.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4499992" y="2564904"/>
            <a:ext cx="4320480" cy="404481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Content Placeholder 6"/>
          <p:cNvSpPr>
            <a:spLocks noGrp="1"/>
          </p:cNvSpPr>
          <p:nvPr>
            <p:ph sz="half" idx="2"/>
          </p:nvPr>
        </p:nvSpPr>
        <p:spPr>
          <a:xfrm>
            <a:off x="11575" y="2708920"/>
            <a:ext cx="4392488" cy="3744416"/>
          </a:xfrm>
        </p:spPr>
        <p:txBody>
          <a:bodyPr/>
          <a:lstStyle/>
          <a:p>
            <a:pPr marL="0" indent="0">
              <a:buNone/>
            </a:pPr>
            <a:r>
              <a:rPr lang="fr-BE" sz="1800" dirty="0"/>
              <a:t>Staff </a:t>
            </a:r>
            <a:r>
              <a:rPr lang="fr-BE" sz="1800" dirty="0" err="1"/>
              <a:t>working</a:t>
            </a:r>
            <a:r>
              <a:rPr lang="fr-BE" sz="1800" dirty="0"/>
              <a:t> document (</a:t>
            </a:r>
            <a:r>
              <a:rPr lang="fr-BE" sz="1800" dirty="0" err="1"/>
              <a:t>oct</a:t>
            </a:r>
            <a:r>
              <a:rPr lang="fr-BE" sz="1800" dirty="0"/>
              <a:t> 2015)</a:t>
            </a:r>
          </a:p>
          <a:p>
            <a:pPr marL="0" indent="0">
              <a:buNone/>
            </a:pPr>
            <a:r>
              <a:rPr lang="fr-BE" sz="2000" b="1" dirty="0"/>
              <a:t>Collect more – Spend better</a:t>
            </a:r>
          </a:p>
          <a:p>
            <a:pPr marL="0" indent="0">
              <a:buNone/>
            </a:pPr>
            <a:endParaRPr lang="fr-BE" sz="2000" b="1" dirty="0"/>
          </a:p>
          <a:p>
            <a:pPr marL="0" indent="0">
              <a:buNone/>
            </a:pPr>
            <a:endParaRPr lang="fr-BE" sz="2000" b="1" dirty="0"/>
          </a:p>
          <a:p>
            <a:pPr marL="0" indent="0">
              <a:buNone/>
            </a:pPr>
            <a:endParaRPr lang="fr-BE" sz="2000" b="1" dirty="0"/>
          </a:p>
          <a:p>
            <a:pPr marL="0" indent="0">
              <a:buNone/>
            </a:pPr>
            <a:endParaRPr lang="fr-BE" sz="2000" b="1" dirty="0"/>
          </a:p>
          <a:p>
            <a:pPr marL="0" indent="0">
              <a:buNone/>
            </a:pPr>
            <a:endParaRPr lang="fr-BE" sz="1200" i="0" dirty="0"/>
          </a:p>
          <a:p>
            <a:pPr marL="0" indent="0">
              <a:buNone/>
            </a:pPr>
            <a:endParaRPr lang="fr-BE" sz="1200" i="0" dirty="0"/>
          </a:p>
          <a:p>
            <a:pPr marL="0" indent="0">
              <a:buNone/>
            </a:pPr>
            <a:endParaRPr lang="fr-BE" sz="1200" i="0" dirty="0"/>
          </a:p>
          <a:p>
            <a:pPr marL="0" indent="0">
              <a:buNone/>
            </a:pPr>
            <a:endParaRPr lang="fr-BE" sz="1200" i="0" dirty="0"/>
          </a:p>
          <a:p>
            <a:pPr marL="0" indent="0">
              <a:buNone/>
            </a:pPr>
            <a:endParaRPr lang="fr-BE" sz="1200" i="0" dirty="0"/>
          </a:p>
          <a:p>
            <a:pPr marL="0" indent="0">
              <a:buNone/>
            </a:pPr>
            <a:r>
              <a:rPr lang="fr-BE" sz="1200" i="0" dirty="0">
                <a:hlinkClick r:id="rId3"/>
              </a:rPr>
              <a:t>https://ec.europa.eu/europeaid/sites/devco/files/swd-collect-more-spend-better.pdf</a:t>
            </a:r>
            <a:endParaRPr lang="fr-BE" sz="1200" i="0" dirty="0"/>
          </a:p>
          <a:p>
            <a:pPr marL="0" indent="0">
              <a:buNone/>
            </a:pPr>
            <a:endParaRPr lang="fr-BE" sz="1200" i="0" dirty="0"/>
          </a:p>
          <a:p>
            <a:pPr marL="0" indent="0">
              <a:buNone/>
            </a:pPr>
            <a:endParaRPr lang="fr-BE" sz="2000" b="1" dirty="0"/>
          </a:p>
          <a:p>
            <a:pPr marL="0" indent="0">
              <a:buNone/>
            </a:pPr>
            <a:endParaRPr lang="en-GB" sz="2000" b="1"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22</a:t>
            </a:fld>
            <a:endParaRPr lang="en-GB" altLang="en-US" dirty="0"/>
          </a:p>
        </p:txBody>
      </p:sp>
    </p:spTree>
    <p:extLst>
      <p:ext uri="{BB962C8B-B14F-4D97-AF65-F5344CB8AC3E}">
        <p14:creationId xmlns:p14="http://schemas.microsoft.com/office/powerpoint/2010/main" val="3768213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Supporting improvement on</a:t>
            </a:r>
          </a:p>
        </p:txBody>
      </p:sp>
      <p:sp>
        <p:nvSpPr>
          <p:cNvPr id="5" name="Content Placeholder 4"/>
          <p:cNvSpPr>
            <a:spLocks noGrp="1"/>
          </p:cNvSpPr>
          <p:nvPr>
            <p:ph idx="1"/>
          </p:nvPr>
        </p:nvSpPr>
        <p:spPr>
          <a:xfrm>
            <a:off x="179512" y="2348880"/>
            <a:ext cx="8496944" cy="4320480"/>
          </a:xfrm>
        </p:spPr>
        <p:txBody>
          <a:bodyPr/>
          <a:lstStyle/>
          <a:p>
            <a:pPr marL="0" indent="0">
              <a:buNone/>
            </a:pPr>
            <a:r>
              <a:rPr lang="en-US" sz="2000" b="1" i="0" dirty="0"/>
              <a:t>Tax policy</a:t>
            </a:r>
            <a:endParaRPr lang="fr-FR" sz="2000" b="1" i="0" dirty="0"/>
          </a:p>
          <a:p>
            <a:pPr marL="457200" lvl="1" indent="0">
              <a:buNone/>
            </a:pPr>
            <a:r>
              <a:rPr lang="en-US" sz="1800" b="0" dirty="0"/>
              <a:t>Focus on tax policies to close loopholes, broaden base, and fight “tax avoidance”</a:t>
            </a:r>
          </a:p>
          <a:p>
            <a:pPr lvl="1"/>
            <a:endParaRPr lang="fr-FR" sz="1500" b="0" dirty="0"/>
          </a:p>
          <a:p>
            <a:pPr marL="0" indent="0">
              <a:buNone/>
            </a:pPr>
            <a:r>
              <a:rPr lang="en-US" sz="2000" b="1" i="0" dirty="0"/>
              <a:t>Tax compliance</a:t>
            </a:r>
            <a:endParaRPr lang="fr-FR" sz="2000" b="1" i="0" dirty="0"/>
          </a:p>
          <a:p>
            <a:pPr lvl="1"/>
            <a:r>
              <a:rPr lang="en-US" sz="1800" b="0" dirty="0"/>
              <a:t>Difference between tax due under current tax policy and that actually collected. </a:t>
            </a:r>
          </a:p>
          <a:p>
            <a:pPr lvl="1"/>
            <a:r>
              <a:rPr lang="en-US" sz="1800" b="0" dirty="0"/>
              <a:t>Focus on efficiency and effectiveness of tax administration, reinforcing voluntary compliance, good tax governance, and fighting evasion and illicit financial flows</a:t>
            </a:r>
            <a:endParaRPr lang="fr-FR" sz="1800" b="0" dirty="0"/>
          </a:p>
          <a:p>
            <a:endParaRPr lang="fr-BE" sz="1500" i="0" dirty="0"/>
          </a:p>
          <a:p>
            <a:endParaRPr lang="fr-BE" sz="1500" i="0" dirty="0"/>
          </a:p>
          <a:p>
            <a:pPr marL="0" indent="0">
              <a:buNone/>
            </a:pPr>
            <a:r>
              <a:rPr lang="fr-BE" sz="1800" i="0" dirty="0"/>
              <a:t>=&gt;</a:t>
            </a:r>
            <a:r>
              <a:rPr lang="en-GB" sz="1800" i="0" dirty="0"/>
              <a:t> Mix of political, administrative, and economic constraints</a:t>
            </a:r>
          </a:p>
        </p:txBody>
      </p:sp>
      <p:sp>
        <p:nvSpPr>
          <p:cNvPr id="4" name="Slide Number Placeholder 3"/>
          <p:cNvSpPr>
            <a:spLocks noGrp="1"/>
          </p:cNvSpPr>
          <p:nvPr>
            <p:ph type="sldNum" sz="quarter" idx="12"/>
          </p:nvPr>
        </p:nvSpPr>
        <p:spPr/>
        <p:txBody>
          <a:bodyPr/>
          <a:lstStyle/>
          <a:p>
            <a:pPr>
              <a:defRPr/>
            </a:pPr>
            <a:fld id="{D8A210E1-A514-43D5-8361-5BB8FDDBFCA7}" type="slidenum">
              <a:rPr lang="en-GB" altLang="en-US" smtClean="0"/>
              <a:pPr>
                <a:defRPr/>
              </a:pPr>
              <a:t>23</a:t>
            </a:fld>
            <a:endParaRPr lang="en-GB" altLang="en-US" dirty="0"/>
          </a:p>
        </p:txBody>
      </p:sp>
      <p:sp>
        <p:nvSpPr>
          <p:cNvPr id="3" name="Footer Placeholder 2"/>
          <p:cNvSpPr>
            <a:spLocks noGrp="1"/>
          </p:cNvSpPr>
          <p:nvPr>
            <p:ph type="ftr" sz="quarter" idx="11"/>
          </p:nvPr>
        </p:nvSpPr>
        <p:spPr/>
        <p:txBody>
          <a:bodyPr/>
          <a:lstStyle/>
          <a:p>
            <a:pPr>
              <a:defRPr/>
            </a:pPr>
            <a:r>
              <a:rPr lang="en-GB" altLang="en-US"/>
              <a:t>. </a:t>
            </a:r>
            <a:endParaRPr lang="en-GB" altLang="en-US" dirty="0"/>
          </a:p>
        </p:txBody>
      </p:sp>
    </p:spTree>
    <p:extLst>
      <p:ext uri="{BB962C8B-B14F-4D97-AF65-F5344CB8AC3E}">
        <p14:creationId xmlns:p14="http://schemas.microsoft.com/office/powerpoint/2010/main" val="2297739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3. EU ODA to DRM in figures</a:t>
            </a:r>
            <a:endParaRPr lang="en-GB" dirty="0"/>
          </a:p>
        </p:txBody>
      </p:sp>
      <p:sp>
        <p:nvSpPr>
          <p:cNvPr id="3" name="Footer Placeholder 2"/>
          <p:cNvSpPr>
            <a:spLocks noGrp="1"/>
          </p:cNvSpPr>
          <p:nvPr>
            <p:ph type="ftr" sz="quarter" idx="11"/>
          </p:nvPr>
        </p:nvSpPr>
        <p:spPr/>
        <p:txBody>
          <a:bodyPr/>
          <a:lstStyle/>
          <a:p>
            <a:pPr>
              <a:defRPr/>
            </a:pPr>
            <a:r>
              <a:rPr lang="en-GB" altLang="en-US" dirty="0"/>
              <a:t>. </a:t>
            </a:r>
          </a:p>
        </p:txBody>
      </p:sp>
      <p:sp>
        <p:nvSpPr>
          <p:cNvPr id="4" name="Slide Number Placeholder 3"/>
          <p:cNvSpPr>
            <a:spLocks noGrp="1"/>
          </p:cNvSpPr>
          <p:nvPr>
            <p:ph type="sldNum" sz="quarter" idx="12"/>
          </p:nvPr>
        </p:nvSpPr>
        <p:spPr/>
        <p:txBody>
          <a:bodyPr/>
          <a:lstStyle/>
          <a:p>
            <a:pPr>
              <a:defRPr/>
            </a:pPr>
            <a:fld id="{D8A210E1-A514-43D5-8361-5BB8FDDBFCA7}" type="slidenum">
              <a:rPr lang="en-GB" altLang="en-US" smtClean="0"/>
              <a:pPr>
                <a:defRPr/>
              </a:pPr>
              <a:t>24</a:t>
            </a:fld>
            <a:endParaRPr lang="en-GB" altLang="en-US" dirty="0"/>
          </a:p>
        </p:txBody>
      </p:sp>
      <p:sp>
        <p:nvSpPr>
          <p:cNvPr id="5" name="Rectangle 4"/>
          <p:cNvSpPr/>
          <p:nvPr/>
        </p:nvSpPr>
        <p:spPr>
          <a:xfrm>
            <a:off x="395536" y="2420888"/>
            <a:ext cx="8424936" cy="4462760"/>
          </a:xfrm>
          <a:prstGeom prst="rect">
            <a:avLst/>
          </a:prstGeom>
        </p:spPr>
        <p:txBody>
          <a:bodyPr wrap="square">
            <a:spAutoFit/>
          </a:bodyPr>
          <a:lstStyle/>
          <a:p>
            <a:r>
              <a:rPr lang="en-US" sz="2000" b="1" dirty="0"/>
              <a:t>EU ODA support to DRM in 2015 (</a:t>
            </a:r>
            <a:r>
              <a:rPr lang="en-US" sz="2000" b="1" u="sng" dirty="0"/>
              <a:t>base line ATI</a:t>
            </a:r>
            <a:r>
              <a:rPr lang="en-US" sz="2000" b="1" dirty="0"/>
              <a:t>): </a:t>
            </a:r>
          </a:p>
          <a:p>
            <a:endParaRPr lang="en-US" sz="2000" dirty="0"/>
          </a:p>
          <a:p>
            <a:r>
              <a:rPr lang="en-US" sz="2000" dirty="0"/>
              <a:t>Disbursements: €</a:t>
            </a:r>
            <a:r>
              <a:rPr lang="en-GB" sz="2000" dirty="0"/>
              <a:t> 34,3 </a:t>
            </a:r>
            <a:r>
              <a:rPr lang="en-US" sz="2000" dirty="0"/>
              <a:t>M</a:t>
            </a:r>
          </a:p>
          <a:p>
            <a:endParaRPr lang="en-US" sz="2000" dirty="0"/>
          </a:p>
          <a:p>
            <a:r>
              <a:rPr lang="en-US" sz="2000" dirty="0"/>
              <a:t>Commitments: € </a:t>
            </a:r>
            <a:r>
              <a:rPr lang="en-GB" sz="2000" dirty="0"/>
              <a:t>31,5 M</a:t>
            </a:r>
          </a:p>
          <a:p>
            <a:endParaRPr lang="fr-BE" sz="2000" i="1" dirty="0"/>
          </a:p>
          <a:p>
            <a:endParaRPr lang="fr-BE" sz="2000" i="1" dirty="0"/>
          </a:p>
          <a:p>
            <a:r>
              <a:rPr lang="en-US" sz="2000" b="1" dirty="0"/>
              <a:t>EU ODA support to DRM in 2016:</a:t>
            </a:r>
          </a:p>
          <a:p>
            <a:endParaRPr lang="en-US" sz="2000" dirty="0"/>
          </a:p>
          <a:p>
            <a:r>
              <a:rPr lang="en-US" sz="2000" dirty="0"/>
              <a:t>Disbursements: €</a:t>
            </a:r>
            <a:r>
              <a:rPr lang="en-GB" sz="2000" dirty="0"/>
              <a:t> 25,4M </a:t>
            </a:r>
            <a:endParaRPr lang="en-US" sz="2000" dirty="0"/>
          </a:p>
          <a:p>
            <a:endParaRPr lang="en-US" sz="2000" dirty="0"/>
          </a:p>
          <a:p>
            <a:r>
              <a:rPr lang="en-US" sz="2000" dirty="0"/>
              <a:t>Commitments: € </a:t>
            </a:r>
            <a:r>
              <a:rPr lang="en-GB" sz="2000" dirty="0"/>
              <a:t>35,6M  </a:t>
            </a:r>
          </a:p>
          <a:p>
            <a:endParaRPr lang="en-GB" sz="2000" dirty="0"/>
          </a:p>
          <a:p>
            <a:r>
              <a:rPr lang="en-GB" dirty="0">
                <a:hlinkClick r:id="rId3"/>
              </a:rPr>
              <a:t>https://www.addistaxinitiative.net/fr/</a:t>
            </a:r>
            <a:endParaRPr lang="en-GB" dirty="0"/>
          </a:p>
          <a:p>
            <a:endParaRPr lang="en-US" dirty="0"/>
          </a:p>
        </p:txBody>
      </p:sp>
    </p:spTree>
    <p:extLst>
      <p:ext uri="{BB962C8B-B14F-4D97-AF65-F5344CB8AC3E}">
        <p14:creationId xmlns:p14="http://schemas.microsoft.com/office/powerpoint/2010/main" val="34240184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395288" y="1339850"/>
            <a:ext cx="8229600" cy="1009030"/>
          </a:xfrm>
        </p:spPr>
        <p:txBody>
          <a:bodyPr/>
          <a:lstStyle/>
          <a:p>
            <a:r>
              <a:rPr lang="en-GB" dirty="0">
                <a:latin typeface="Verdana" charset="0"/>
              </a:rPr>
              <a:t>3. EU's support to global DRM initiatives</a:t>
            </a:r>
          </a:p>
        </p:txBody>
      </p:sp>
      <p:sp>
        <p:nvSpPr>
          <p:cNvPr id="3" name="Content Placeholder 2"/>
          <p:cNvSpPr>
            <a:spLocks noGrp="1"/>
          </p:cNvSpPr>
          <p:nvPr>
            <p:ph idx="1"/>
          </p:nvPr>
        </p:nvSpPr>
        <p:spPr>
          <a:xfrm>
            <a:off x="107504" y="2348880"/>
            <a:ext cx="8856984" cy="4176464"/>
          </a:xfrm>
        </p:spPr>
        <p:txBody>
          <a:bodyPr/>
          <a:lstStyle/>
          <a:p>
            <a:pPr>
              <a:spcBef>
                <a:spcPts val="1200"/>
              </a:spcBef>
              <a:buClrTx/>
              <a:buFont typeface="Arial" panose="020B0604020202020204" pitchFamily="34" charset="0"/>
              <a:buChar char="•"/>
            </a:pPr>
            <a:r>
              <a:rPr lang="en-US" sz="1800" i="0" dirty="0"/>
              <a:t>Addis Tax Initiative (ATI)</a:t>
            </a:r>
          </a:p>
          <a:p>
            <a:pPr>
              <a:spcBef>
                <a:spcPts val="1200"/>
              </a:spcBef>
              <a:buClrTx/>
              <a:buFont typeface="Arial" panose="020B0604020202020204" pitchFamily="34" charset="0"/>
              <a:buChar char="•"/>
            </a:pPr>
            <a:r>
              <a:rPr lang="en-US" sz="1800" i="0" dirty="0"/>
              <a:t>IMF </a:t>
            </a:r>
            <a:r>
              <a:rPr lang="en-US" sz="1800" i="0" dirty="0" smtClean="0"/>
              <a:t>thematic </a:t>
            </a:r>
            <a:r>
              <a:rPr lang="en-US" sz="1800" i="0" dirty="0"/>
              <a:t>Funds (Revenue Mobilization, Management of Natural Resources Wealth, Tax Administration Diagnostic Assessment Tool, TADAT)</a:t>
            </a:r>
          </a:p>
          <a:p>
            <a:pPr>
              <a:spcBef>
                <a:spcPts val="1200"/>
              </a:spcBef>
              <a:buClrTx/>
              <a:buFont typeface="Arial" panose="020B0604020202020204" pitchFamily="34" charset="0"/>
              <a:buChar char="•"/>
            </a:pPr>
            <a:r>
              <a:rPr lang="en-US" sz="1800" i="0" dirty="0"/>
              <a:t>OECD Base Erosion and Profit Shifting (BEPS) Inclusive Framework</a:t>
            </a:r>
          </a:p>
          <a:p>
            <a:pPr>
              <a:spcBef>
                <a:spcPts val="1200"/>
              </a:spcBef>
              <a:buClrTx/>
              <a:buFont typeface="Arial" panose="020B0604020202020204" pitchFamily="34" charset="0"/>
              <a:buChar char="•"/>
            </a:pPr>
            <a:r>
              <a:rPr lang="en-US" sz="1800" i="0" dirty="0"/>
              <a:t>OECD Global forum on transparency and exchange of information on tax purposes</a:t>
            </a:r>
          </a:p>
          <a:p>
            <a:pPr>
              <a:spcBef>
                <a:spcPts val="1200"/>
              </a:spcBef>
              <a:buClrTx/>
              <a:buFont typeface="Arial" panose="020B0604020202020204" pitchFamily="34" charset="0"/>
              <a:buChar char="•"/>
            </a:pPr>
            <a:r>
              <a:rPr lang="en-US" sz="1800" i="0" dirty="0"/>
              <a:t>OECD revenue statistics </a:t>
            </a:r>
            <a:r>
              <a:rPr lang="en-US" sz="1800" i="0" dirty="0" smtClean="0"/>
              <a:t>(Africa</a:t>
            </a:r>
            <a:r>
              <a:rPr lang="en-US" sz="1800" i="0" dirty="0"/>
              <a:t>, </a:t>
            </a:r>
            <a:r>
              <a:rPr lang="en-US" sz="1800" i="0" dirty="0" smtClean="0"/>
              <a:t>Asia-Pacific </a:t>
            </a:r>
            <a:r>
              <a:rPr lang="en-US" sz="1800" i="0" dirty="0"/>
              <a:t>and Latin America)</a:t>
            </a:r>
          </a:p>
          <a:p>
            <a:pPr>
              <a:spcBef>
                <a:spcPts val="1200"/>
              </a:spcBef>
              <a:buClrTx/>
              <a:buFont typeface="Arial" panose="020B0604020202020204" pitchFamily="34" charset="0"/>
              <a:buChar char="•"/>
            </a:pPr>
            <a:r>
              <a:rPr lang="en-US" sz="1800" i="0" dirty="0"/>
              <a:t>Public Expenditure and Financial Accountability (PEFA) assessment</a:t>
            </a:r>
          </a:p>
          <a:p>
            <a:pPr>
              <a:spcBef>
                <a:spcPts val="1200"/>
              </a:spcBef>
              <a:buClrTx/>
              <a:buFont typeface="Arial" panose="020B0604020202020204" pitchFamily="34" charset="0"/>
              <a:buChar char="•"/>
            </a:pPr>
            <a:r>
              <a:rPr lang="en-US" sz="1800" i="0" dirty="0"/>
              <a:t>UN Committee of Experts on International Cooperation in Tax Matters</a:t>
            </a:r>
          </a:p>
          <a:p>
            <a:pPr>
              <a:spcBef>
                <a:spcPts val="1200"/>
              </a:spcBef>
              <a:buClrTx/>
              <a:buFont typeface="Arial" panose="020B0604020202020204" pitchFamily="34" charset="0"/>
              <a:buChar char="•"/>
            </a:pPr>
            <a:r>
              <a:rPr lang="en-US" sz="1800" i="0" dirty="0"/>
              <a:t>Extractive Industries Transparency Initiative (EITI)</a:t>
            </a:r>
          </a:p>
        </p:txBody>
      </p:sp>
      <p:sp>
        <p:nvSpPr>
          <p:cNvPr id="33795" name="Slide Number Placeholder 3"/>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320CCC4A-B1A9-2441-905E-DA024898FD08}" type="slidenum">
              <a:rPr lang="en-GB" sz="1400">
                <a:solidFill>
                  <a:schemeClr val="tx1"/>
                </a:solidFill>
                <a:latin typeface="Arial" charset="0"/>
              </a:rPr>
              <a:pPr eaLnBrk="1" hangingPunct="1"/>
              <a:t>25</a:t>
            </a:fld>
            <a:endParaRPr lang="en-GB" sz="1400" dirty="0">
              <a:solidFill>
                <a:schemeClr val="tx1"/>
              </a:solidFill>
              <a:latin typeface="Arial" charset="0"/>
            </a:endParaRPr>
          </a:p>
        </p:txBody>
      </p:sp>
      <p:sp>
        <p:nvSpPr>
          <p:cNvPr id="2" name="Footer Placeholder 1"/>
          <p:cNvSpPr>
            <a:spLocks noGrp="1"/>
          </p:cNvSpPr>
          <p:nvPr>
            <p:ph type="ftr" sz="quarter" idx="11"/>
          </p:nvPr>
        </p:nvSpPr>
        <p:spPr/>
        <p:txBody>
          <a:bodyPr/>
          <a:lstStyle/>
          <a:p>
            <a:pPr>
              <a:defRPr/>
            </a:pPr>
            <a:r>
              <a:rPr lang="en-GB" altLang="en-US"/>
              <a:t>. </a:t>
            </a:r>
            <a:endParaRPr lang="en-GB" altLang="en-US" dirty="0"/>
          </a:p>
        </p:txBody>
      </p:sp>
    </p:spTree>
    <p:extLst>
      <p:ext uri="{BB962C8B-B14F-4D97-AF65-F5344CB8AC3E}">
        <p14:creationId xmlns:p14="http://schemas.microsoft.com/office/powerpoint/2010/main" val="3389649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EU support to regional DRM initiatives</a:t>
            </a:r>
            <a:endParaRPr lang="en-GB" dirty="0"/>
          </a:p>
        </p:txBody>
      </p:sp>
      <p:sp>
        <p:nvSpPr>
          <p:cNvPr id="3" name="Content Placeholder 2"/>
          <p:cNvSpPr>
            <a:spLocks noGrp="1"/>
          </p:cNvSpPr>
          <p:nvPr>
            <p:ph idx="1"/>
          </p:nvPr>
        </p:nvSpPr>
        <p:spPr/>
        <p:txBody>
          <a:bodyPr/>
          <a:lstStyle/>
          <a:p>
            <a:pPr>
              <a:spcAft>
                <a:spcPts val="1200"/>
              </a:spcAft>
              <a:buClrTx/>
            </a:pPr>
            <a:r>
              <a:rPr lang="en-US" sz="1800" i="0" dirty="0"/>
              <a:t>EU regional </a:t>
            </a:r>
            <a:r>
              <a:rPr lang="en-US" sz="1800" i="0" dirty="0" err="1"/>
              <a:t>programmes</a:t>
            </a:r>
            <a:r>
              <a:rPr lang="en-US" sz="1800" i="0" dirty="0"/>
              <a:t> (e.g. on fiscal transition in West Africa)</a:t>
            </a:r>
          </a:p>
          <a:p>
            <a:pPr>
              <a:buClrTx/>
            </a:pPr>
            <a:r>
              <a:rPr lang="en-US" sz="1800" i="0" dirty="0"/>
              <a:t>IMF Regional Technical Assistance Centers (RTACs) </a:t>
            </a:r>
          </a:p>
          <a:p>
            <a:pPr lvl="1">
              <a:buClrTx/>
            </a:pPr>
            <a:r>
              <a:rPr lang="en-US" sz="1400" b="0" dirty="0"/>
              <a:t>Pacific Financial Technical Assistance Centre (PFTAC)</a:t>
            </a:r>
          </a:p>
          <a:p>
            <a:pPr lvl="1">
              <a:buClrTx/>
            </a:pPr>
            <a:r>
              <a:rPr lang="en-US" sz="1400" b="0" dirty="0"/>
              <a:t>South Asia Training and Technical Assistance Centre (SARTTAC)</a:t>
            </a:r>
          </a:p>
          <a:p>
            <a:pPr lvl="1">
              <a:spcAft>
                <a:spcPts val="1200"/>
              </a:spcAft>
              <a:buClrTx/>
            </a:pPr>
            <a:r>
              <a:rPr lang="en-US" sz="1400" b="0" dirty="0"/>
              <a:t>RTACs in Africa, Central America and the Caribbean</a:t>
            </a:r>
          </a:p>
          <a:p>
            <a:pPr>
              <a:spcAft>
                <a:spcPts val="1200"/>
              </a:spcAft>
              <a:buClrTx/>
            </a:pPr>
            <a:r>
              <a:rPr lang="en-US" sz="1800" i="0" dirty="0"/>
              <a:t>African Tax Administration Forum (</a:t>
            </a:r>
            <a:r>
              <a:rPr lang="en-US" sz="1800" i="0" dirty="0" smtClean="0"/>
              <a:t>ATAF / EU – GIZ </a:t>
            </a:r>
            <a:r>
              <a:rPr lang="en-US" sz="1800" i="0" dirty="0" err="1" smtClean="0"/>
              <a:t>Panafrican</a:t>
            </a:r>
            <a:r>
              <a:rPr lang="en-US" sz="1800" i="0" dirty="0" smtClean="0"/>
              <a:t> program ATAF/CABRI/AFROSAI/AFROPAC)</a:t>
            </a:r>
            <a:endParaRPr lang="en-US" sz="1800" i="0" dirty="0"/>
          </a:p>
          <a:p>
            <a:pPr>
              <a:spcAft>
                <a:spcPts val="1200"/>
              </a:spcAft>
              <a:buClrTx/>
            </a:pPr>
            <a:r>
              <a:rPr lang="en-US" sz="1800" i="0" dirty="0" err="1" smtClean="0"/>
              <a:t>Cercle</a:t>
            </a:r>
            <a:r>
              <a:rPr lang="en-US" sz="1800" i="0" dirty="0" smtClean="0"/>
              <a:t> de </a:t>
            </a:r>
            <a:r>
              <a:rPr lang="en-US" sz="1800" i="0" dirty="0" err="1" smtClean="0"/>
              <a:t>reflexion</a:t>
            </a:r>
            <a:r>
              <a:rPr lang="en-US" sz="1800" i="0" dirty="0" smtClean="0"/>
              <a:t> et </a:t>
            </a:r>
            <a:r>
              <a:rPr lang="en-US" sz="1800" i="0" dirty="0" err="1" smtClean="0"/>
              <a:t>d’étude</a:t>
            </a:r>
            <a:r>
              <a:rPr lang="en-US" sz="1800" i="0" dirty="0" smtClean="0"/>
              <a:t> des </a:t>
            </a:r>
            <a:r>
              <a:rPr lang="en-US" sz="1800" i="0" dirty="0" err="1" smtClean="0"/>
              <a:t>dirigeants</a:t>
            </a:r>
            <a:r>
              <a:rPr lang="en-US" sz="1800" i="0" dirty="0" smtClean="0"/>
              <a:t> </a:t>
            </a:r>
            <a:r>
              <a:rPr lang="en-US" sz="1800" i="0" dirty="0"/>
              <a:t>des </a:t>
            </a:r>
            <a:r>
              <a:rPr lang="en-US" sz="1800" i="0" dirty="0" smtClean="0"/>
              <a:t>administrations </a:t>
            </a:r>
            <a:r>
              <a:rPr lang="en-US" sz="1800" i="0" dirty="0" err="1" smtClean="0"/>
              <a:t>fiscales</a:t>
            </a:r>
            <a:r>
              <a:rPr lang="en-US" sz="1800" i="0" dirty="0" smtClean="0"/>
              <a:t> </a:t>
            </a:r>
            <a:r>
              <a:rPr lang="en-US" sz="1800" i="0" dirty="0"/>
              <a:t>(CREDAF)</a:t>
            </a:r>
          </a:p>
          <a:p>
            <a:endParaRPr lang="en-GB"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26</a:t>
            </a:fld>
            <a:endParaRPr lang="en-GB" altLang="en-US" dirty="0"/>
          </a:p>
        </p:txBody>
      </p:sp>
    </p:spTree>
    <p:extLst>
      <p:ext uri="{BB962C8B-B14F-4D97-AF65-F5344CB8AC3E}">
        <p14:creationId xmlns:p14="http://schemas.microsoft.com/office/powerpoint/2010/main" val="37787004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sz="3200" dirty="0"/>
              <a:t>3. EU support to national DRM initiatives</a:t>
            </a:r>
            <a:endParaRPr lang="en-GB" dirty="0"/>
          </a:p>
        </p:txBody>
      </p:sp>
      <p:sp>
        <p:nvSpPr>
          <p:cNvPr id="3" name="Content Placeholder 2"/>
          <p:cNvSpPr>
            <a:spLocks noGrp="1"/>
          </p:cNvSpPr>
          <p:nvPr>
            <p:ph idx="1"/>
          </p:nvPr>
        </p:nvSpPr>
        <p:spPr>
          <a:xfrm>
            <a:off x="457200" y="2492375"/>
            <a:ext cx="8229600" cy="3960961"/>
          </a:xfrm>
        </p:spPr>
        <p:txBody>
          <a:bodyPr/>
          <a:lstStyle/>
          <a:p>
            <a:pPr marL="0" indent="0">
              <a:spcAft>
                <a:spcPts val="1200"/>
              </a:spcAft>
              <a:buClrTx/>
              <a:buNone/>
            </a:pPr>
            <a:r>
              <a:rPr lang="en-US" sz="1400" b="1" i="0" u="sng" dirty="0"/>
              <a:t>Areas of support</a:t>
            </a:r>
          </a:p>
          <a:p>
            <a:pPr>
              <a:spcAft>
                <a:spcPts val="1200"/>
              </a:spcAft>
              <a:buClrTx/>
            </a:pPr>
            <a:r>
              <a:rPr lang="en-US" sz="1400" b="1" i="0" dirty="0"/>
              <a:t>Tax policy analysis and reform </a:t>
            </a:r>
            <a:r>
              <a:rPr lang="en-US" sz="1400" i="0" dirty="0"/>
              <a:t>(e.g. in cooperation with IMF and World Bank)</a:t>
            </a:r>
          </a:p>
          <a:p>
            <a:pPr>
              <a:spcAft>
                <a:spcPts val="1200"/>
              </a:spcAft>
              <a:buClrTx/>
            </a:pPr>
            <a:r>
              <a:rPr lang="en-US" sz="1400" i="0" dirty="0"/>
              <a:t>Assessment of and capacity building to </a:t>
            </a:r>
            <a:r>
              <a:rPr lang="en-US" sz="1400" b="1" i="0" dirty="0"/>
              <a:t>tax administrations</a:t>
            </a:r>
            <a:r>
              <a:rPr lang="en-US" sz="1400" b="1" dirty="0"/>
              <a:t> </a:t>
            </a:r>
            <a:r>
              <a:rPr lang="en-US" sz="1400" i="0" dirty="0"/>
              <a:t>(Tax Administration Diagnostic Assessment Tool assessments, TADAT)</a:t>
            </a:r>
          </a:p>
          <a:p>
            <a:pPr>
              <a:spcAft>
                <a:spcPts val="1200"/>
              </a:spcAft>
              <a:buClrTx/>
            </a:pPr>
            <a:r>
              <a:rPr lang="en-US" sz="1400" i="0" dirty="0"/>
              <a:t>Support to </a:t>
            </a:r>
            <a:r>
              <a:rPr lang="en-US" sz="1400" b="1" i="0" dirty="0"/>
              <a:t>countering tax avoidance, tax evasion and illicit financial flows </a:t>
            </a:r>
            <a:endParaRPr lang="en-US" sz="1400" i="0" dirty="0"/>
          </a:p>
          <a:p>
            <a:pPr>
              <a:buClrTx/>
            </a:pPr>
            <a:r>
              <a:rPr lang="en-US" sz="1400" b="1" i="0" dirty="0"/>
              <a:t>Mid-term Revenue Strategy (MTRS)</a:t>
            </a:r>
            <a:br>
              <a:rPr lang="en-US" sz="1400" b="1" i="0" dirty="0"/>
            </a:br>
            <a:endParaRPr lang="fr-BE" sz="1400" i="0" dirty="0" smtClean="0"/>
          </a:p>
          <a:p>
            <a:pPr>
              <a:buClrTx/>
            </a:pPr>
            <a:r>
              <a:rPr lang="fr-BE" sz="1400" i="0" dirty="0" err="1" smtClean="0"/>
              <a:t>Dedicated</a:t>
            </a:r>
            <a:r>
              <a:rPr lang="fr-BE" sz="1400" i="0" dirty="0" smtClean="0"/>
              <a:t> </a:t>
            </a:r>
            <a:r>
              <a:rPr lang="fr-BE" sz="1400" b="1" i="0" dirty="0" err="1"/>
              <a:t>technical</a:t>
            </a:r>
            <a:r>
              <a:rPr lang="fr-BE" sz="1400" b="1" i="0" dirty="0"/>
              <a:t> assistance program</a:t>
            </a:r>
          </a:p>
          <a:p>
            <a:pPr>
              <a:buClrTx/>
            </a:pPr>
            <a:endParaRPr lang="fr-BE" sz="1400" b="1" i="0" dirty="0"/>
          </a:p>
          <a:p>
            <a:pPr>
              <a:buClrTx/>
            </a:pPr>
            <a:r>
              <a:rPr lang="fr-BE" sz="1400" b="1" i="0" dirty="0"/>
              <a:t>Budget support program</a:t>
            </a:r>
          </a:p>
          <a:p>
            <a:pPr marL="0" indent="0">
              <a:buClrTx/>
              <a:buNone/>
            </a:pPr>
            <a:endParaRPr lang="en-GB" i="0" dirty="0"/>
          </a:p>
          <a:p>
            <a:endParaRPr lang="en-GB"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27</a:t>
            </a:fld>
            <a:endParaRPr lang="en-GB" altLang="en-US" dirty="0"/>
          </a:p>
        </p:txBody>
      </p:sp>
    </p:spTree>
    <p:extLst>
      <p:ext uri="{BB962C8B-B14F-4D97-AF65-F5344CB8AC3E}">
        <p14:creationId xmlns:p14="http://schemas.microsoft.com/office/powerpoint/2010/main" val="454565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3. DRM and Budget support : </a:t>
            </a:r>
            <a:r>
              <a:rPr lang="fr-BE" dirty="0" err="1"/>
              <a:t>context</a:t>
            </a:r>
            <a:endParaRPr lang="en-GB" dirty="0"/>
          </a:p>
        </p:txBody>
      </p:sp>
      <p:sp>
        <p:nvSpPr>
          <p:cNvPr id="3" name="Content Placeholder 2"/>
          <p:cNvSpPr>
            <a:spLocks noGrp="1"/>
          </p:cNvSpPr>
          <p:nvPr>
            <p:ph idx="1"/>
          </p:nvPr>
        </p:nvSpPr>
        <p:spPr>
          <a:xfrm>
            <a:off x="179512" y="2204865"/>
            <a:ext cx="8640960" cy="4248472"/>
          </a:xfrm>
        </p:spPr>
        <p:txBody>
          <a:bodyPr/>
          <a:lstStyle/>
          <a:p>
            <a:pPr marL="0" indent="0">
              <a:buNone/>
            </a:pPr>
            <a:r>
              <a:rPr lang="fr-BE" sz="1500" dirty="0"/>
              <a:t>=&gt; 2017 Budget support guidelines r</a:t>
            </a:r>
            <a:r>
              <a:rPr lang="en-GB" sz="1500" dirty="0" err="1" smtClean="0"/>
              <a:t>eflects</a:t>
            </a:r>
            <a:r>
              <a:rPr lang="fr-BE" sz="1500" dirty="0" smtClean="0"/>
              <a:t> </a:t>
            </a:r>
            <a:r>
              <a:rPr lang="fr-BE" sz="1500" dirty="0"/>
              <a:t>the last international </a:t>
            </a:r>
            <a:r>
              <a:rPr lang="fr-BE" sz="1500" dirty="0" err="1"/>
              <a:t>commitments</a:t>
            </a:r>
            <a:r>
              <a:rPr lang="fr-BE" sz="1500" dirty="0"/>
              <a:t> on DRM (AAAA/SDG/ATI/EC)</a:t>
            </a:r>
          </a:p>
          <a:p>
            <a:endParaRPr lang="fr-BE" sz="1500" dirty="0"/>
          </a:p>
          <a:p>
            <a:pPr marL="0" indent="0">
              <a:buNone/>
            </a:pPr>
            <a:r>
              <a:rPr lang="fr-BE" sz="1500" dirty="0"/>
              <a:t>= &gt; </a:t>
            </a:r>
            <a:r>
              <a:rPr lang="fr-BE" sz="1500" dirty="0" err="1"/>
              <a:t>Stocktaking</a:t>
            </a:r>
            <a:r>
              <a:rPr lang="fr-BE" sz="1500" dirty="0"/>
              <a:t> of </a:t>
            </a:r>
            <a:r>
              <a:rPr lang="fr-BE" sz="1500" dirty="0" err="1"/>
              <a:t>past</a:t>
            </a:r>
            <a:r>
              <a:rPr lang="fr-BE" sz="1500" dirty="0"/>
              <a:t> </a:t>
            </a:r>
            <a:r>
              <a:rPr lang="fr-BE" sz="1500" dirty="0" err="1"/>
              <a:t>experiences</a:t>
            </a:r>
            <a:endParaRPr lang="fr-BE" sz="1500" dirty="0"/>
          </a:p>
          <a:p>
            <a:endParaRPr lang="fr-BE" sz="1500" dirty="0"/>
          </a:p>
          <a:p>
            <a:pPr marL="0" indent="0">
              <a:buNone/>
            </a:pPr>
            <a:r>
              <a:rPr lang="fr-BE" sz="1500" dirty="0"/>
              <a:t>=&gt; </a:t>
            </a:r>
            <a:r>
              <a:rPr lang="fr-BE" sz="1500" dirty="0" err="1"/>
              <a:t>European</a:t>
            </a:r>
            <a:r>
              <a:rPr lang="fr-BE" sz="1500" dirty="0"/>
              <a:t> Court of </a:t>
            </a:r>
            <a:r>
              <a:rPr lang="fr-BE" sz="1500" dirty="0" err="1"/>
              <a:t>Auditors</a:t>
            </a:r>
            <a:r>
              <a:rPr lang="fr-BE" sz="1500" dirty="0"/>
              <a:t> – </a:t>
            </a:r>
            <a:r>
              <a:rPr lang="fr-BE" sz="1500" dirty="0" err="1"/>
              <a:t>Recommendations</a:t>
            </a:r>
            <a:r>
              <a:rPr lang="fr-BE" sz="1500" dirty="0"/>
              <a:t> on the use of Budget Support to </a:t>
            </a:r>
            <a:r>
              <a:rPr lang="fr-BE" sz="1500" dirty="0" err="1"/>
              <a:t>improve</a:t>
            </a:r>
            <a:r>
              <a:rPr lang="fr-BE" sz="1500" dirty="0"/>
              <a:t> DRM in </a:t>
            </a:r>
            <a:r>
              <a:rPr lang="fr-BE" sz="1500" dirty="0" err="1"/>
              <a:t>Sub-Saharan</a:t>
            </a:r>
            <a:r>
              <a:rPr lang="fr-BE" sz="1500" dirty="0"/>
              <a:t> </a:t>
            </a:r>
            <a:r>
              <a:rPr lang="fr-BE" sz="1500" dirty="0" err="1"/>
              <a:t>Africa</a:t>
            </a:r>
            <a:r>
              <a:rPr lang="fr-BE" sz="1500" dirty="0"/>
              <a:t> (Report 35/2016)</a:t>
            </a:r>
          </a:p>
          <a:p>
            <a:pPr>
              <a:spcAft>
                <a:spcPts val="1200"/>
              </a:spcAft>
              <a:buClr>
                <a:schemeClr val="accent2"/>
              </a:buClr>
            </a:pPr>
            <a:r>
              <a:rPr lang="en-GB" sz="1000" i="0" dirty="0">
                <a:latin typeface="TimesNewRomanPSMT"/>
              </a:rPr>
              <a:t>strengthen DRM assessments and risk analysis;</a:t>
            </a:r>
          </a:p>
          <a:p>
            <a:pPr>
              <a:spcAft>
                <a:spcPts val="1200"/>
              </a:spcAft>
              <a:buClr>
                <a:schemeClr val="accent2"/>
              </a:buClr>
            </a:pPr>
            <a:r>
              <a:rPr lang="en-GB" sz="1000" i="0" dirty="0">
                <a:latin typeface="TimesNewRomanPSMT"/>
              </a:rPr>
              <a:t>strengthen the use of DRM-specific disbursement conditions;</a:t>
            </a:r>
          </a:p>
          <a:p>
            <a:pPr>
              <a:spcAft>
                <a:spcPts val="1200"/>
              </a:spcAft>
              <a:buClr>
                <a:schemeClr val="accent2"/>
              </a:buClr>
            </a:pPr>
            <a:r>
              <a:rPr lang="en-GB" sz="1000" i="0" dirty="0">
                <a:latin typeface="TimesNewRomanPSMT"/>
              </a:rPr>
              <a:t>strengthen reporting on the use of budget support to improve DRM;</a:t>
            </a:r>
          </a:p>
          <a:p>
            <a:pPr>
              <a:spcAft>
                <a:spcPts val="1200"/>
              </a:spcAft>
              <a:buClr>
                <a:schemeClr val="accent2"/>
              </a:buClr>
            </a:pPr>
            <a:r>
              <a:rPr lang="en-GB" sz="1000" i="0" dirty="0">
                <a:latin typeface="TimesNewRomanPSMT"/>
              </a:rPr>
              <a:t>strengthen the policy dialogue component in DRM;</a:t>
            </a:r>
          </a:p>
          <a:p>
            <a:pPr>
              <a:spcAft>
                <a:spcPts val="1200"/>
              </a:spcAft>
              <a:buClr>
                <a:schemeClr val="accent2"/>
              </a:buClr>
            </a:pPr>
            <a:r>
              <a:rPr lang="en-GB" sz="1000" i="0" dirty="0">
                <a:latin typeface="TimesNewRomanPSMT"/>
              </a:rPr>
              <a:t>strengthen the use of capacity development in DRM;</a:t>
            </a:r>
          </a:p>
          <a:p>
            <a:pPr>
              <a:spcAft>
                <a:spcPts val="1200"/>
              </a:spcAft>
              <a:buClr>
                <a:schemeClr val="accent2"/>
              </a:buClr>
            </a:pPr>
            <a:r>
              <a:rPr lang="en-GB" sz="1000" i="0" dirty="0">
                <a:latin typeface="TimesNewRomanPSMT"/>
              </a:rPr>
              <a:t>evaluate the impact of budget support on the improvement in DRM.</a:t>
            </a:r>
          </a:p>
          <a:p>
            <a:pPr marL="0" indent="0">
              <a:buNone/>
            </a:pPr>
            <a:r>
              <a:rPr lang="fr-BE" sz="1500" dirty="0"/>
              <a:t>=&gt; Budget Support Guidelines 2017, p49 and </a:t>
            </a:r>
            <a:r>
              <a:rPr lang="fr-BE" sz="1500" dirty="0" err="1"/>
              <a:t>annex</a:t>
            </a:r>
            <a:r>
              <a:rPr lang="fr-BE" sz="1500" dirty="0"/>
              <a:t> 11</a:t>
            </a:r>
            <a:endParaRPr lang="en-GB" sz="1500"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28</a:t>
            </a:fld>
            <a:endParaRPr lang="en-GB" altLang="en-US" dirty="0"/>
          </a:p>
        </p:txBody>
      </p:sp>
    </p:spTree>
    <p:extLst>
      <p:ext uri="{BB962C8B-B14F-4D97-AF65-F5344CB8AC3E}">
        <p14:creationId xmlns:p14="http://schemas.microsoft.com/office/powerpoint/2010/main" val="2474422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3. DRM in Budget Support </a:t>
            </a:r>
            <a:r>
              <a:rPr lang="fr-BE" dirty="0" err="1"/>
              <a:t>eligibility</a:t>
            </a:r>
            <a:r>
              <a:rPr lang="fr-BE" dirty="0"/>
              <a:t> </a:t>
            </a:r>
            <a:r>
              <a:rPr lang="fr-BE" dirty="0" err="1"/>
              <a:t>criteria</a:t>
            </a:r>
            <a:endParaRPr lang="en-GB" dirty="0"/>
          </a:p>
        </p:txBody>
      </p:sp>
      <p:sp>
        <p:nvSpPr>
          <p:cNvPr id="3" name="Content Placeholder 2"/>
          <p:cNvSpPr>
            <a:spLocks noGrp="1"/>
          </p:cNvSpPr>
          <p:nvPr>
            <p:ph idx="1"/>
          </p:nvPr>
        </p:nvSpPr>
        <p:spPr/>
        <p:txBody>
          <a:bodyPr/>
          <a:lstStyle/>
          <a:p>
            <a:r>
              <a:rPr lang="fr-BE" sz="1800" b="1" dirty="0" err="1"/>
              <a:t>Macroeconomic</a:t>
            </a:r>
            <a:r>
              <a:rPr lang="fr-BE" sz="1800" b="1" dirty="0"/>
              <a:t> </a:t>
            </a:r>
            <a:r>
              <a:rPr lang="fr-BE" sz="1800" b="1" dirty="0" err="1"/>
              <a:t>stability</a:t>
            </a:r>
            <a:endParaRPr lang="fr-BE" sz="1800" b="1" dirty="0"/>
          </a:p>
          <a:p>
            <a:endParaRPr lang="fr-BE" sz="1400" dirty="0"/>
          </a:p>
          <a:p>
            <a:r>
              <a:rPr lang="fr-BE" sz="1400" dirty="0" smtClean="0"/>
              <a:t>=&gt; Drop </a:t>
            </a:r>
            <a:r>
              <a:rPr lang="fr-BE" sz="1400" dirty="0"/>
              <a:t>of revenues affects the </a:t>
            </a:r>
            <a:r>
              <a:rPr lang="fr-BE" sz="1400" dirty="0" err="1"/>
              <a:t>macroeconomic</a:t>
            </a:r>
            <a:r>
              <a:rPr lang="fr-BE" sz="1400" dirty="0"/>
              <a:t> </a:t>
            </a:r>
            <a:r>
              <a:rPr lang="fr-BE" sz="1400" dirty="0" err="1"/>
              <a:t>stability</a:t>
            </a:r>
            <a:endParaRPr lang="fr-BE" sz="1400" dirty="0"/>
          </a:p>
          <a:p>
            <a:endParaRPr lang="fr-BE" sz="1400" dirty="0"/>
          </a:p>
          <a:p>
            <a:r>
              <a:rPr lang="fr-BE" sz="1800" b="1" dirty="0"/>
              <a:t>Public </a:t>
            </a:r>
            <a:r>
              <a:rPr lang="fr-BE" sz="1800" b="1" dirty="0" err="1"/>
              <a:t>policy</a:t>
            </a:r>
            <a:endParaRPr lang="fr-BE" sz="1800" b="1" dirty="0"/>
          </a:p>
          <a:p>
            <a:endParaRPr lang="fr-BE" sz="1400" dirty="0" smtClean="0"/>
          </a:p>
          <a:p>
            <a:r>
              <a:rPr lang="fr-BE" sz="1400" dirty="0" smtClean="0"/>
              <a:t>=&gt; </a:t>
            </a:r>
            <a:r>
              <a:rPr lang="fr-BE" sz="1400" dirty="0"/>
              <a:t>Public </a:t>
            </a:r>
            <a:r>
              <a:rPr lang="fr-BE" sz="1400" dirty="0"/>
              <a:t>Finance </a:t>
            </a:r>
            <a:r>
              <a:rPr lang="fr-BE" sz="1400" dirty="0"/>
              <a:t>Management: DRM </a:t>
            </a:r>
            <a:r>
              <a:rPr lang="fr-BE" sz="1400" dirty="0" err="1"/>
              <a:t>is</a:t>
            </a:r>
            <a:r>
              <a:rPr lang="fr-BE" sz="1400" dirty="0"/>
              <a:t> part of PFM</a:t>
            </a:r>
          </a:p>
          <a:p>
            <a:endParaRPr lang="fr-BE" sz="1400" dirty="0"/>
          </a:p>
          <a:p>
            <a:r>
              <a:rPr lang="fr-BE" sz="1800" b="1" dirty="0" err="1"/>
              <a:t>Transparency</a:t>
            </a:r>
            <a:r>
              <a:rPr lang="fr-BE" sz="1800" b="1" dirty="0"/>
              <a:t> and </a:t>
            </a:r>
            <a:r>
              <a:rPr lang="fr-BE" sz="1800" b="1" dirty="0" err="1"/>
              <a:t>oversight</a:t>
            </a:r>
            <a:endParaRPr lang="fr-BE" sz="1800" b="1" dirty="0"/>
          </a:p>
          <a:p>
            <a:endParaRPr lang="fr-BE" sz="1400" dirty="0"/>
          </a:p>
          <a:p>
            <a:r>
              <a:rPr lang="fr-BE" sz="1400" dirty="0"/>
              <a:t>=&gt; Information </a:t>
            </a:r>
            <a:r>
              <a:rPr lang="fr-BE" sz="1400" dirty="0"/>
              <a:t>on DRM has to </a:t>
            </a:r>
            <a:r>
              <a:rPr lang="fr-BE" sz="1400" dirty="0" err="1"/>
              <a:t>be</a:t>
            </a:r>
            <a:r>
              <a:rPr lang="fr-BE" sz="1400" dirty="0"/>
              <a:t> </a:t>
            </a:r>
            <a:r>
              <a:rPr lang="fr-BE" sz="1400" dirty="0" err="1"/>
              <a:t>available</a:t>
            </a:r>
            <a:endParaRPr lang="fr-BE" sz="1400" dirty="0"/>
          </a:p>
          <a:p>
            <a:endParaRPr lang="en-GB" sz="1400"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29</a:t>
            </a:fld>
            <a:endParaRPr lang="en-GB" altLang="en-US" dirty="0"/>
          </a:p>
        </p:txBody>
      </p:sp>
    </p:spTree>
    <p:extLst>
      <p:ext uri="{BB962C8B-B14F-4D97-AF65-F5344CB8AC3E}">
        <p14:creationId xmlns:p14="http://schemas.microsoft.com/office/powerpoint/2010/main" val="2426181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 EU </a:t>
            </a:r>
            <a:r>
              <a:rPr lang="fr-BE" dirty="0" err="1"/>
              <a:t>internal</a:t>
            </a:r>
            <a:r>
              <a:rPr lang="fr-BE" dirty="0"/>
              <a:t> </a:t>
            </a:r>
            <a:r>
              <a:rPr lang="fr-BE" dirty="0" err="1"/>
              <a:t>approach</a:t>
            </a:r>
            <a:r>
              <a:rPr lang="fr-BE" dirty="0"/>
              <a:t> – </a:t>
            </a:r>
            <a:r>
              <a:rPr lang="fr-BE" dirty="0" err="1"/>
              <a:t>Which</a:t>
            </a:r>
            <a:r>
              <a:rPr lang="fr-BE" dirty="0"/>
              <a:t> DG?</a:t>
            </a:r>
            <a:endParaRPr lang="en-GB" dirty="0"/>
          </a:p>
        </p:txBody>
      </p:sp>
      <p:sp>
        <p:nvSpPr>
          <p:cNvPr id="3" name="Content Placeholder 2"/>
          <p:cNvSpPr>
            <a:spLocks noGrp="1"/>
          </p:cNvSpPr>
          <p:nvPr>
            <p:ph idx="1"/>
          </p:nvPr>
        </p:nvSpPr>
        <p:spPr>
          <a:xfrm>
            <a:off x="179512" y="2492896"/>
            <a:ext cx="8964488" cy="4104456"/>
          </a:xfrm>
        </p:spPr>
        <p:txBody>
          <a:bodyPr/>
          <a:lstStyle/>
          <a:p>
            <a:pPr marL="0" indent="0">
              <a:buNone/>
            </a:pPr>
            <a:r>
              <a:rPr lang="fr-BE" sz="2000" dirty="0"/>
              <a:t>=&gt; DG </a:t>
            </a:r>
            <a:r>
              <a:rPr lang="fr-BE" sz="2000" dirty="0" err="1"/>
              <a:t>Taxud</a:t>
            </a:r>
            <a:r>
              <a:rPr lang="fr-BE" sz="2000" dirty="0"/>
              <a:t> (</a:t>
            </a:r>
            <a:r>
              <a:rPr lang="fr-BE" sz="2000" dirty="0" err="1"/>
              <a:t>tax</a:t>
            </a:r>
            <a:r>
              <a:rPr lang="fr-BE" sz="2000" dirty="0"/>
              <a:t> &amp; customs)</a:t>
            </a:r>
          </a:p>
          <a:p>
            <a:pPr marL="0" indent="0">
              <a:buNone/>
            </a:pPr>
            <a:endParaRPr lang="fr-BE" sz="800" dirty="0"/>
          </a:p>
          <a:p>
            <a:pPr marL="0" indent="0">
              <a:buNone/>
            </a:pPr>
            <a:r>
              <a:rPr lang="fr-BE" sz="2000" dirty="0"/>
              <a:t>=&gt; Structural </a:t>
            </a:r>
            <a:r>
              <a:rPr lang="fr-BE" sz="2000" dirty="0" err="1"/>
              <a:t>reform</a:t>
            </a:r>
            <a:r>
              <a:rPr lang="fr-BE" sz="2000" dirty="0"/>
              <a:t> support service (SRSS – </a:t>
            </a:r>
            <a:r>
              <a:rPr lang="fr-BE" sz="2000" dirty="0" err="1"/>
              <a:t>under</a:t>
            </a:r>
            <a:r>
              <a:rPr lang="fr-BE" sz="2000" dirty="0"/>
              <a:t> the SG)</a:t>
            </a:r>
          </a:p>
          <a:p>
            <a:pPr marL="0" indent="0">
              <a:buNone/>
            </a:pPr>
            <a:endParaRPr lang="fr-BE" sz="800" dirty="0"/>
          </a:p>
          <a:p>
            <a:pPr marL="0" indent="0">
              <a:buNone/>
            </a:pPr>
            <a:r>
              <a:rPr lang="fr-BE" sz="2000" dirty="0" smtClean="0"/>
              <a:t>=&gt; DG </a:t>
            </a:r>
            <a:r>
              <a:rPr lang="fr-BE" sz="2000" dirty="0" err="1"/>
              <a:t>Fisma</a:t>
            </a:r>
            <a:r>
              <a:rPr lang="fr-BE" sz="2000" dirty="0"/>
              <a:t> (</a:t>
            </a:r>
            <a:r>
              <a:rPr lang="en-GB" sz="2000" dirty="0"/>
              <a:t>Accounting and financial reporting</a:t>
            </a:r>
            <a:r>
              <a:rPr lang="fr-BE" sz="2000" dirty="0"/>
              <a:t>– CBCR</a:t>
            </a:r>
            <a:r>
              <a:rPr lang="fr-BE" sz="2000" dirty="0" smtClean="0"/>
              <a:t>)</a:t>
            </a:r>
          </a:p>
          <a:p>
            <a:pPr marL="0" indent="0">
              <a:buNone/>
            </a:pPr>
            <a:endParaRPr lang="fr-BE" sz="800" dirty="0" smtClean="0"/>
          </a:p>
          <a:p>
            <a:pPr marL="0" indent="0">
              <a:buNone/>
            </a:pPr>
            <a:r>
              <a:rPr lang="fr-BE" sz="2000" dirty="0" smtClean="0"/>
              <a:t>=&gt; DG COMP (state </a:t>
            </a:r>
            <a:r>
              <a:rPr lang="fr-BE" sz="2000" dirty="0" err="1" smtClean="0"/>
              <a:t>aid</a:t>
            </a:r>
            <a:r>
              <a:rPr lang="fr-BE" sz="2000" dirty="0" smtClean="0"/>
              <a:t>)</a:t>
            </a:r>
            <a:endParaRPr lang="fr-BE" sz="2000" dirty="0"/>
          </a:p>
          <a:p>
            <a:pPr>
              <a:buFont typeface="Symbol" panose="05050102010706020507" pitchFamily="18" charset="2"/>
              <a:buChar char="Þ"/>
            </a:pPr>
            <a:endParaRPr lang="fr-BE" sz="800" dirty="0"/>
          </a:p>
          <a:p>
            <a:pPr marL="0" indent="0">
              <a:buNone/>
            </a:pPr>
            <a:r>
              <a:rPr lang="fr-BE" sz="2000" dirty="0"/>
              <a:t>=&gt; DG Justice (Anti money </a:t>
            </a:r>
            <a:r>
              <a:rPr lang="fr-BE" sz="2000" dirty="0" err="1"/>
              <a:t>laundering</a:t>
            </a:r>
            <a:r>
              <a:rPr lang="fr-BE" sz="2000" dirty="0"/>
              <a:t> &amp; </a:t>
            </a:r>
            <a:r>
              <a:rPr lang="fr-BE" sz="2000" dirty="0" err="1"/>
              <a:t>Counter</a:t>
            </a:r>
            <a:r>
              <a:rPr lang="fr-BE" sz="2000" dirty="0"/>
              <a:t> </a:t>
            </a:r>
            <a:r>
              <a:rPr lang="fr-BE" sz="2000" dirty="0" err="1"/>
              <a:t>terrorism</a:t>
            </a:r>
            <a:r>
              <a:rPr lang="fr-BE" sz="2000" dirty="0"/>
              <a:t>)</a:t>
            </a:r>
          </a:p>
          <a:p>
            <a:pPr marL="0" indent="0">
              <a:buNone/>
            </a:pPr>
            <a:endParaRPr lang="fr-BE" sz="800" dirty="0"/>
          </a:p>
          <a:p>
            <a:pPr marL="0" indent="0">
              <a:buNone/>
            </a:pPr>
            <a:r>
              <a:rPr lang="fr-BE" sz="2000" dirty="0"/>
              <a:t>=&gt; DG ECFIN (</a:t>
            </a:r>
            <a:r>
              <a:rPr lang="fr-BE" sz="2000" dirty="0" err="1"/>
              <a:t>economic</a:t>
            </a:r>
            <a:r>
              <a:rPr lang="fr-BE" sz="2000" dirty="0"/>
              <a:t> and </a:t>
            </a:r>
            <a:r>
              <a:rPr lang="fr-BE" sz="2000" dirty="0" err="1"/>
              <a:t>financial</a:t>
            </a:r>
            <a:r>
              <a:rPr lang="fr-BE" sz="2000" dirty="0"/>
              <a:t> </a:t>
            </a:r>
            <a:r>
              <a:rPr lang="fr-BE" sz="2000" dirty="0" err="1"/>
              <a:t>policy</a:t>
            </a:r>
            <a:r>
              <a:rPr lang="fr-BE" sz="2000" dirty="0"/>
              <a:t> – </a:t>
            </a:r>
            <a:r>
              <a:rPr lang="fr-BE" sz="2000" dirty="0" err="1"/>
              <a:t>European</a:t>
            </a:r>
            <a:r>
              <a:rPr lang="fr-BE" sz="2000" dirty="0"/>
              <a:t> </a:t>
            </a:r>
            <a:r>
              <a:rPr lang="fr-BE" sz="2000" dirty="0" err="1"/>
              <a:t>semester</a:t>
            </a:r>
            <a:r>
              <a:rPr lang="fr-BE" sz="2000" dirty="0"/>
              <a:t>)</a:t>
            </a:r>
          </a:p>
          <a:p>
            <a:pPr>
              <a:buFont typeface="Symbol" panose="05050102010706020507" pitchFamily="18" charset="2"/>
              <a:buChar char="Þ"/>
            </a:pPr>
            <a:endParaRPr lang="fr-BE" sz="800" dirty="0"/>
          </a:p>
          <a:p>
            <a:pPr marL="0" indent="0">
              <a:buNone/>
            </a:pPr>
            <a:r>
              <a:rPr lang="fr-BE" sz="2000" dirty="0"/>
              <a:t>=&gt; OLAF (Office de lutte anti-fraude, </a:t>
            </a:r>
            <a:r>
              <a:rPr lang="fr-BE" sz="2000" dirty="0" err="1"/>
              <a:t>anti-fraud</a:t>
            </a:r>
            <a:r>
              <a:rPr lang="fr-BE" sz="2000" dirty="0"/>
              <a:t> </a:t>
            </a:r>
            <a:r>
              <a:rPr lang="fr-BE" sz="2000" dirty="0" err="1"/>
              <a:t>policy</a:t>
            </a:r>
            <a:r>
              <a:rPr lang="fr-BE" sz="2000" dirty="0"/>
              <a:t>)</a:t>
            </a:r>
            <a:endParaRPr lang="en-GB" sz="2000"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3</a:t>
            </a:fld>
            <a:endParaRPr lang="en-GB" altLang="en-US" dirty="0"/>
          </a:p>
        </p:txBody>
      </p:sp>
    </p:spTree>
    <p:extLst>
      <p:ext uri="{BB962C8B-B14F-4D97-AF65-F5344CB8AC3E}">
        <p14:creationId xmlns:p14="http://schemas.microsoft.com/office/powerpoint/2010/main" val="14076125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3. DRM in BS </a:t>
            </a:r>
            <a:r>
              <a:rPr lang="fr-BE" dirty="0" err="1"/>
              <a:t>perfomance</a:t>
            </a:r>
            <a:r>
              <a:rPr lang="fr-BE" dirty="0"/>
              <a:t> </a:t>
            </a:r>
            <a:r>
              <a:rPr lang="fr-BE" dirty="0" err="1"/>
              <a:t>criteria</a:t>
            </a:r>
            <a:endParaRPr lang="en-GB" dirty="0"/>
          </a:p>
        </p:txBody>
      </p:sp>
      <p:sp>
        <p:nvSpPr>
          <p:cNvPr id="3" name="Content Placeholder 2"/>
          <p:cNvSpPr>
            <a:spLocks noGrp="1"/>
          </p:cNvSpPr>
          <p:nvPr>
            <p:ph idx="1"/>
          </p:nvPr>
        </p:nvSpPr>
        <p:spPr>
          <a:xfrm>
            <a:off x="107504" y="2276474"/>
            <a:ext cx="8928992" cy="4320877"/>
          </a:xfrm>
        </p:spPr>
        <p:txBody>
          <a:bodyPr/>
          <a:lstStyle/>
          <a:p>
            <a:pPr marL="0" indent="0">
              <a:buNone/>
            </a:pPr>
            <a:r>
              <a:rPr lang="fr-BE" sz="1800" dirty="0"/>
              <a:t>=&gt; </a:t>
            </a:r>
            <a:r>
              <a:rPr lang="fr-BE" sz="1800" dirty="0" err="1"/>
              <a:t>Ensure</a:t>
            </a:r>
            <a:r>
              <a:rPr lang="fr-BE" sz="1800" dirty="0"/>
              <a:t> the </a:t>
            </a:r>
            <a:r>
              <a:rPr lang="fr-BE" sz="1800" dirty="0" err="1"/>
              <a:t>political</a:t>
            </a:r>
            <a:r>
              <a:rPr lang="fr-BE" sz="1800" dirty="0"/>
              <a:t> </a:t>
            </a:r>
            <a:r>
              <a:rPr lang="fr-BE" sz="1800" dirty="0" err="1"/>
              <a:t>will</a:t>
            </a:r>
            <a:r>
              <a:rPr lang="fr-BE" sz="1800" dirty="0"/>
              <a:t> </a:t>
            </a:r>
            <a:r>
              <a:rPr lang="fr-BE" sz="1800" dirty="0" err="1"/>
              <a:t>both</a:t>
            </a:r>
            <a:r>
              <a:rPr lang="fr-BE" sz="1800" dirty="0"/>
              <a:t> at </a:t>
            </a:r>
            <a:r>
              <a:rPr lang="fr-BE" sz="1800" dirty="0" err="1"/>
              <a:t>political</a:t>
            </a:r>
            <a:r>
              <a:rPr lang="fr-BE" sz="1800" dirty="0"/>
              <a:t> </a:t>
            </a:r>
            <a:r>
              <a:rPr lang="fr-BE" sz="1800" dirty="0" err="1"/>
              <a:t>level</a:t>
            </a:r>
            <a:r>
              <a:rPr lang="fr-BE" sz="1800" dirty="0"/>
              <a:t> (</a:t>
            </a:r>
            <a:r>
              <a:rPr lang="fr-BE" sz="1800" dirty="0" err="1"/>
              <a:t>ministry</a:t>
            </a:r>
            <a:r>
              <a:rPr lang="fr-BE" sz="1800" dirty="0"/>
              <a:t>) and </a:t>
            </a:r>
            <a:r>
              <a:rPr lang="fr-BE" sz="1800" dirty="0" err="1"/>
              <a:t>technical</a:t>
            </a:r>
            <a:r>
              <a:rPr lang="fr-BE" sz="1800" dirty="0"/>
              <a:t> </a:t>
            </a:r>
            <a:r>
              <a:rPr lang="fr-BE" sz="1800" dirty="0" err="1"/>
              <a:t>level</a:t>
            </a:r>
            <a:endParaRPr lang="fr-BE" sz="1800" dirty="0"/>
          </a:p>
          <a:p>
            <a:endParaRPr lang="fr-BE" sz="1800" dirty="0"/>
          </a:p>
          <a:p>
            <a:pPr marL="0" indent="0">
              <a:buNone/>
            </a:pPr>
            <a:r>
              <a:rPr lang="fr-BE" sz="1800" dirty="0"/>
              <a:t>=&gt; </a:t>
            </a:r>
            <a:r>
              <a:rPr lang="fr-BE" sz="1800" dirty="0" err="1"/>
              <a:t>Ensure</a:t>
            </a:r>
            <a:r>
              <a:rPr lang="fr-BE" sz="1800" dirty="0"/>
              <a:t> </a:t>
            </a:r>
            <a:r>
              <a:rPr lang="fr-BE" sz="1800" dirty="0" err="1"/>
              <a:t>access</a:t>
            </a:r>
            <a:r>
              <a:rPr lang="fr-BE" sz="1800" dirty="0"/>
              <a:t> of source of information for </a:t>
            </a:r>
            <a:r>
              <a:rPr lang="fr-BE" sz="1800" dirty="0" err="1"/>
              <a:t>verification</a:t>
            </a:r>
            <a:endParaRPr lang="fr-BE" sz="1800" dirty="0"/>
          </a:p>
          <a:p>
            <a:endParaRPr lang="fr-BE" sz="1800" dirty="0"/>
          </a:p>
          <a:p>
            <a:pPr marL="0" indent="0">
              <a:buNone/>
            </a:pPr>
            <a:r>
              <a:rPr lang="fr-BE" sz="1800" dirty="0"/>
              <a:t>=&gt; close dialogue </a:t>
            </a:r>
            <a:r>
              <a:rPr lang="fr-BE" sz="1800" dirty="0" err="1"/>
              <a:t>with</a:t>
            </a:r>
            <a:r>
              <a:rPr lang="fr-BE" sz="1800" dirty="0"/>
              <a:t> </a:t>
            </a:r>
            <a:r>
              <a:rPr lang="fr-BE" sz="1800" dirty="0" err="1"/>
              <a:t>authorities</a:t>
            </a:r>
            <a:r>
              <a:rPr lang="fr-BE" sz="1800" dirty="0"/>
              <a:t> and </a:t>
            </a:r>
            <a:r>
              <a:rPr lang="fr-BE" sz="1800" dirty="0" err="1"/>
              <a:t>partners</a:t>
            </a:r>
            <a:r>
              <a:rPr lang="fr-BE" sz="1800" dirty="0"/>
              <a:t> </a:t>
            </a:r>
            <a:r>
              <a:rPr lang="fr-BE" sz="1800" dirty="0" err="1"/>
              <a:t>is</a:t>
            </a:r>
            <a:r>
              <a:rPr lang="fr-BE" sz="1800" dirty="0"/>
              <a:t> crucial. </a:t>
            </a:r>
            <a:r>
              <a:rPr lang="fr-BE" sz="1800" dirty="0" err="1"/>
              <a:t>Contributing</a:t>
            </a:r>
            <a:r>
              <a:rPr lang="fr-BE" sz="1800" dirty="0"/>
              <a:t> to </a:t>
            </a:r>
            <a:r>
              <a:rPr lang="fr-BE" sz="1800" dirty="0" err="1"/>
              <a:t>Technical</a:t>
            </a:r>
            <a:r>
              <a:rPr lang="fr-BE" sz="1800" dirty="0"/>
              <a:t> assistance </a:t>
            </a:r>
            <a:r>
              <a:rPr lang="fr-BE" sz="1800" dirty="0" err="1"/>
              <a:t>helps</a:t>
            </a:r>
            <a:r>
              <a:rPr lang="fr-BE" sz="1800" dirty="0"/>
              <a:t> a lot.</a:t>
            </a:r>
          </a:p>
          <a:p>
            <a:pPr marL="0" indent="0">
              <a:buNone/>
            </a:pPr>
            <a:endParaRPr lang="fr-BE" sz="1800" dirty="0"/>
          </a:p>
          <a:p>
            <a:pPr marL="0" indent="0">
              <a:buNone/>
            </a:pPr>
            <a:endParaRPr lang="fr-BE" sz="1800" dirty="0"/>
          </a:p>
          <a:p>
            <a:pPr marL="0" indent="0">
              <a:buNone/>
            </a:pPr>
            <a:endParaRPr lang="fr-BE" sz="1800" dirty="0"/>
          </a:p>
          <a:p>
            <a:pPr marL="0" indent="0">
              <a:buNone/>
            </a:pPr>
            <a:r>
              <a:rPr lang="fr-BE" sz="1500" b="1" dirty="0"/>
              <a:t>=&gt; NO ONE FIT FOR ALL, </a:t>
            </a:r>
            <a:r>
              <a:rPr lang="fr-BE" sz="1500" b="1" dirty="0" err="1"/>
              <a:t>need</a:t>
            </a:r>
            <a:r>
              <a:rPr lang="fr-BE" sz="1500" b="1" dirty="0"/>
              <a:t> to </a:t>
            </a:r>
            <a:r>
              <a:rPr lang="fr-BE" sz="1500" b="1" dirty="0" err="1"/>
              <a:t>listen</a:t>
            </a:r>
            <a:r>
              <a:rPr lang="fr-BE" sz="1500" b="1" dirty="0"/>
              <a:t>, </a:t>
            </a:r>
            <a:r>
              <a:rPr lang="fr-BE" sz="1500" b="1" dirty="0" err="1"/>
              <a:t>understand</a:t>
            </a:r>
            <a:r>
              <a:rPr lang="fr-BE" sz="1500" b="1" dirty="0"/>
              <a:t> and have close dialogue: </a:t>
            </a:r>
          </a:p>
          <a:p>
            <a:pPr>
              <a:buFontTx/>
              <a:buChar char="-"/>
            </a:pPr>
            <a:r>
              <a:rPr lang="fr-BE" sz="1500" b="1" dirty="0"/>
              <a:t>- </a:t>
            </a:r>
            <a:r>
              <a:rPr lang="fr-BE" sz="1500" b="1" dirty="0" err="1"/>
              <a:t>with</a:t>
            </a:r>
            <a:r>
              <a:rPr lang="fr-BE" sz="1500" b="1" dirty="0"/>
              <a:t> </a:t>
            </a:r>
            <a:r>
              <a:rPr lang="fr-BE" sz="1500" b="1" dirty="0" err="1"/>
              <a:t>Tax</a:t>
            </a:r>
            <a:r>
              <a:rPr lang="fr-BE" sz="1500" b="1" dirty="0"/>
              <a:t> </a:t>
            </a:r>
            <a:r>
              <a:rPr lang="fr-BE" sz="1500" b="1" dirty="0" err="1"/>
              <a:t>authorities</a:t>
            </a:r>
            <a:r>
              <a:rPr lang="fr-BE" sz="1500" b="1" dirty="0"/>
              <a:t> </a:t>
            </a:r>
          </a:p>
          <a:p>
            <a:pPr>
              <a:buFontTx/>
              <a:buChar char="-"/>
            </a:pPr>
            <a:r>
              <a:rPr lang="fr-BE" sz="1500" b="1" dirty="0"/>
              <a:t>- </a:t>
            </a:r>
            <a:r>
              <a:rPr lang="fr-BE" sz="1500" b="1" dirty="0" err="1"/>
              <a:t>with</a:t>
            </a:r>
            <a:r>
              <a:rPr lang="fr-BE" sz="1500" b="1" dirty="0"/>
              <a:t> </a:t>
            </a:r>
            <a:r>
              <a:rPr lang="fr-BE" sz="1500" b="1" dirty="0" err="1"/>
              <a:t>partners</a:t>
            </a:r>
            <a:r>
              <a:rPr lang="fr-BE" sz="1500" b="1" dirty="0"/>
              <a:t> to </a:t>
            </a:r>
            <a:r>
              <a:rPr lang="fr-BE" sz="1500" b="1" dirty="0" err="1"/>
              <a:t>increase</a:t>
            </a:r>
            <a:r>
              <a:rPr lang="fr-BE" sz="1500" b="1" dirty="0"/>
              <a:t> synergies and </a:t>
            </a:r>
            <a:r>
              <a:rPr lang="fr-BE" sz="1500" b="1" dirty="0" err="1"/>
              <a:t>levy</a:t>
            </a:r>
            <a:endParaRPr lang="fr-BE" sz="1500" b="1" dirty="0"/>
          </a:p>
          <a:p>
            <a:pPr>
              <a:buFontTx/>
              <a:buChar char="-"/>
            </a:pPr>
            <a:r>
              <a:rPr lang="fr-BE" sz="1500" b="1" dirty="0"/>
              <a:t>- and </a:t>
            </a:r>
            <a:r>
              <a:rPr lang="fr-BE" sz="1500" b="1" dirty="0" err="1"/>
              <a:t>with</a:t>
            </a:r>
            <a:r>
              <a:rPr lang="fr-BE" sz="1500" b="1" dirty="0"/>
              <a:t> DEVCO A4 DRM section </a:t>
            </a:r>
            <a:r>
              <a:rPr lang="fr-BE" sz="1500" b="1" dirty="0" err="1"/>
              <a:t>also</a:t>
            </a:r>
            <a:r>
              <a:rPr lang="fr-BE" sz="1500" b="1" dirty="0"/>
              <a:t> !</a:t>
            </a:r>
          </a:p>
          <a:p>
            <a:endParaRPr lang="en-GB" sz="1800" dirty="0"/>
          </a:p>
        </p:txBody>
      </p:sp>
      <p:sp>
        <p:nvSpPr>
          <p:cNvPr id="4" name="Footer Placeholder 3"/>
          <p:cNvSpPr>
            <a:spLocks noGrp="1"/>
          </p:cNvSpPr>
          <p:nvPr>
            <p:ph type="ftr" sz="quarter" idx="11"/>
          </p:nvPr>
        </p:nvSpPr>
        <p:spPr/>
        <p:txBody>
          <a:bodyPr/>
          <a:lstStyle/>
          <a:p>
            <a:pPr>
              <a:defRPr/>
            </a:pPr>
            <a:r>
              <a:rPr lang="en-GB" altLang="en-US" dirty="0"/>
              <a:t>. </a:t>
            </a:r>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30</a:t>
            </a:fld>
            <a:endParaRPr lang="en-GB" altLang="en-US" dirty="0"/>
          </a:p>
        </p:txBody>
      </p:sp>
    </p:spTree>
    <p:extLst>
      <p:ext uri="{BB962C8B-B14F-4D97-AF65-F5344CB8AC3E}">
        <p14:creationId xmlns:p14="http://schemas.microsoft.com/office/powerpoint/2010/main" val="144898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3. DRM in </a:t>
            </a:r>
            <a:r>
              <a:rPr lang="fr-BE" dirty="0" err="1"/>
              <a:t>accompanying</a:t>
            </a:r>
            <a:r>
              <a:rPr lang="fr-BE" dirty="0"/>
              <a:t> </a:t>
            </a:r>
            <a:r>
              <a:rPr lang="fr-BE" dirty="0" err="1" smtClean="0"/>
              <a:t>measures</a:t>
            </a:r>
            <a:endParaRPr lang="en-GB" dirty="0"/>
          </a:p>
        </p:txBody>
      </p:sp>
      <p:sp>
        <p:nvSpPr>
          <p:cNvPr id="3" name="Content Placeholder 2"/>
          <p:cNvSpPr>
            <a:spLocks noGrp="1"/>
          </p:cNvSpPr>
          <p:nvPr>
            <p:ph idx="1"/>
          </p:nvPr>
        </p:nvSpPr>
        <p:spPr>
          <a:xfrm>
            <a:off x="251520" y="2492375"/>
            <a:ext cx="8784976" cy="3529013"/>
          </a:xfrm>
        </p:spPr>
        <p:txBody>
          <a:bodyPr/>
          <a:lstStyle/>
          <a:p>
            <a:pPr marL="0" indent="0">
              <a:buNone/>
            </a:pPr>
            <a:r>
              <a:rPr lang="fr-BE" dirty="0"/>
              <a:t>=&gt; a </a:t>
            </a:r>
            <a:r>
              <a:rPr lang="fr-BE" dirty="0" err="1"/>
              <a:t>well</a:t>
            </a:r>
            <a:r>
              <a:rPr lang="fr-BE" dirty="0"/>
              <a:t> </a:t>
            </a:r>
            <a:r>
              <a:rPr lang="fr-BE" dirty="0" err="1"/>
              <a:t>targeted</a:t>
            </a:r>
            <a:r>
              <a:rPr lang="fr-BE" dirty="0"/>
              <a:t> TA </a:t>
            </a:r>
            <a:r>
              <a:rPr lang="fr-BE" dirty="0" err="1"/>
              <a:t>will</a:t>
            </a:r>
            <a:r>
              <a:rPr lang="fr-BE" dirty="0"/>
              <a:t> </a:t>
            </a:r>
            <a:r>
              <a:rPr lang="fr-BE" dirty="0" err="1"/>
              <a:t>contribute</a:t>
            </a:r>
            <a:r>
              <a:rPr lang="fr-BE" dirty="0"/>
              <a:t> to </a:t>
            </a:r>
            <a:r>
              <a:rPr lang="fr-BE" dirty="0" err="1"/>
              <a:t>improve</a:t>
            </a:r>
            <a:r>
              <a:rPr lang="fr-BE" dirty="0"/>
              <a:t> </a:t>
            </a:r>
            <a:r>
              <a:rPr lang="fr-BE" dirty="0" err="1"/>
              <a:t>domestic</a:t>
            </a:r>
            <a:r>
              <a:rPr lang="fr-BE" dirty="0"/>
              <a:t> revenue mobilisation </a:t>
            </a:r>
          </a:p>
          <a:p>
            <a:endParaRPr lang="fr-BE" dirty="0"/>
          </a:p>
          <a:p>
            <a:pPr marL="0" indent="0">
              <a:buNone/>
            </a:pPr>
            <a:r>
              <a:rPr lang="fr-BE" dirty="0"/>
              <a:t>=&gt; </a:t>
            </a:r>
            <a:r>
              <a:rPr lang="fr-BE" dirty="0" err="1"/>
              <a:t>twinnings</a:t>
            </a:r>
            <a:r>
              <a:rPr lang="fr-BE" dirty="0"/>
              <a:t> </a:t>
            </a:r>
            <a:r>
              <a:rPr lang="fr-BE" dirty="0" err="1"/>
              <a:t>possibility</a:t>
            </a:r>
            <a:r>
              <a:rPr lang="fr-BE" dirty="0"/>
              <a:t> </a:t>
            </a:r>
            <a:r>
              <a:rPr lang="fr-BE" dirty="0" err="1"/>
              <a:t>between</a:t>
            </a:r>
            <a:r>
              <a:rPr lang="fr-BE" dirty="0"/>
              <a:t> </a:t>
            </a:r>
            <a:r>
              <a:rPr lang="fr-BE" dirty="0" err="1"/>
              <a:t>peers</a:t>
            </a:r>
            <a:r>
              <a:rPr lang="fr-BE" dirty="0"/>
              <a:t> administration </a:t>
            </a:r>
            <a:r>
              <a:rPr lang="fr-BE" dirty="0" err="1"/>
              <a:t>should</a:t>
            </a:r>
            <a:r>
              <a:rPr lang="fr-BE" dirty="0"/>
              <a:t> </a:t>
            </a:r>
            <a:r>
              <a:rPr lang="fr-BE" dirty="0" err="1"/>
              <a:t>also</a:t>
            </a:r>
            <a:r>
              <a:rPr lang="fr-BE" dirty="0"/>
              <a:t> </a:t>
            </a:r>
            <a:r>
              <a:rPr lang="fr-BE" dirty="0" err="1"/>
              <a:t>systematicaly</a:t>
            </a:r>
            <a:r>
              <a:rPr lang="fr-BE" dirty="0"/>
              <a:t> </a:t>
            </a:r>
            <a:r>
              <a:rPr lang="fr-BE" dirty="0" err="1"/>
              <a:t>explored</a:t>
            </a:r>
            <a:endParaRPr lang="fr-BE" dirty="0"/>
          </a:p>
          <a:p>
            <a:endParaRPr lang="fr-BE" dirty="0"/>
          </a:p>
          <a:p>
            <a:pPr marL="0" indent="0">
              <a:buNone/>
            </a:pPr>
            <a:r>
              <a:rPr lang="fr-BE" dirty="0"/>
              <a:t>=&gt; </a:t>
            </a:r>
            <a:r>
              <a:rPr lang="fr-BE" dirty="0" err="1"/>
              <a:t>Keep</a:t>
            </a:r>
            <a:r>
              <a:rPr lang="fr-BE" dirty="0"/>
              <a:t> in </a:t>
            </a:r>
            <a:r>
              <a:rPr lang="fr-BE" dirty="0" err="1"/>
              <a:t>mind</a:t>
            </a:r>
            <a:r>
              <a:rPr lang="fr-BE" dirty="0"/>
              <a:t> </a:t>
            </a:r>
            <a:r>
              <a:rPr lang="fr-BE" dirty="0" err="1"/>
              <a:t>that</a:t>
            </a:r>
            <a:r>
              <a:rPr lang="fr-BE" dirty="0"/>
              <a:t> IT </a:t>
            </a:r>
            <a:r>
              <a:rPr lang="fr-BE" dirty="0" err="1"/>
              <a:t>equipment</a:t>
            </a:r>
            <a:r>
              <a:rPr lang="fr-BE" dirty="0"/>
              <a:t> </a:t>
            </a:r>
            <a:r>
              <a:rPr lang="fr-BE" dirty="0" err="1"/>
              <a:t>is</a:t>
            </a:r>
            <a:r>
              <a:rPr lang="fr-BE" dirty="0"/>
              <a:t> not a </a:t>
            </a:r>
            <a:r>
              <a:rPr lang="fr-BE" dirty="0" err="1"/>
              <a:t>guarantee</a:t>
            </a:r>
            <a:r>
              <a:rPr lang="fr-BE" dirty="0"/>
              <a:t> of </a:t>
            </a:r>
            <a:r>
              <a:rPr lang="fr-BE" dirty="0" err="1"/>
              <a:t>improved</a:t>
            </a:r>
            <a:r>
              <a:rPr lang="fr-BE" dirty="0"/>
              <a:t> </a:t>
            </a:r>
            <a:r>
              <a:rPr lang="fr-BE" dirty="0" err="1"/>
              <a:t>domestic</a:t>
            </a:r>
            <a:r>
              <a:rPr lang="fr-BE" dirty="0"/>
              <a:t> revenue mobilisation</a:t>
            </a:r>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31</a:t>
            </a:fld>
            <a:endParaRPr lang="en-GB" altLang="en-US" dirty="0"/>
          </a:p>
        </p:txBody>
      </p:sp>
    </p:spTree>
    <p:extLst>
      <p:ext uri="{BB962C8B-B14F-4D97-AF65-F5344CB8AC3E}">
        <p14:creationId xmlns:p14="http://schemas.microsoft.com/office/powerpoint/2010/main" val="24799806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339850"/>
            <a:ext cx="8856984" cy="936625"/>
          </a:xfrm>
        </p:spPr>
        <p:txBody>
          <a:bodyPr/>
          <a:lstStyle/>
          <a:p>
            <a:r>
              <a:rPr lang="fr-BE"/>
              <a:t>3. DRM </a:t>
            </a:r>
            <a:r>
              <a:rPr lang="fr-BE" dirty="0"/>
              <a:t>and dialogue</a:t>
            </a:r>
            <a:endParaRPr lang="en-GB" dirty="0"/>
          </a:p>
        </p:txBody>
      </p:sp>
      <p:sp>
        <p:nvSpPr>
          <p:cNvPr id="3" name="Content Placeholder 2"/>
          <p:cNvSpPr>
            <a:spLocks noGrp="1"/>
          </p:cNvSpPr>
          <p:nvPr>
            <p:ph idx="1"/>
          </p:nvPr>
        </p:nvSpPr>
        <p:spPr>
          <a:xfrm>
            <a:off x="251520" y="2276475"/>
            <a:ext cx="8712968" cy="4445000"/>
          </a:xfrm>
        </p:spPr>
        <p:txBody>
          <a:bodyPr/>
          <a:lstStyle/>
          <a:p>
            <a:pPr marL="0" indent="0" algn="just">
              <a:buNone/>
            </a:pPr>
            <a:r>
              <a:rPr lang="fr-BE" sz="1800" b="1" dirty="0"/>
              <a:t>ECA report 35/2016</a:t>
            </a:r>
          </a:p>
          <a:p>
            <a:pPr marL="0" indent="0" algn="just">
              <a:buNone/>
            </a:pPr>
            <a:endParaRPr lang="fr-BE" sz="1800" b="1" dirty="0"/>
          </a:p>
          <a:p>
            <a:pPr algn="just">
              <a:buClr>
                <a:srgbClr val="0F5494"/>
              </a:buClr>
              <a:buFont typeface="Symbol"/>
              <a:buChar char="Þ"/>
            </a:pPr>
            <a:r>
              <a:rPr lang="fr-BE" sz="1800" dirty="0"/>
              <a:t>"</a:t>
            </a:r>
            <a:r>
              <a:rPr lang="en-GB" sz="1800" i="0" dirty="0"/>
              <a:t>Policy dialogue in the area of DRM was more focused when it was accompanied by specific conditions or indicators, since identifying, negotiating and, subsequently, monitoring these conditions necessitated extensive discussion with the partner countries. </a:t>
            </a:r>
          </a:p>
          <a:p>
            <a:pPr algn="just">
              <a:buClr>
                <a:srgbClr val="0F5494"/>
              </a:buClr>
              <a:buFont typeface="Symbol"/>
              <a:buChar char="Þ"/>
            </a:pPr>
            <a:endParaRPr lang="en-GB" sz="1800" i="0" dirty="0"/>
          </a:p>
          <a:p>
            <a:pPr algn="just">
              <a:buClr>
                <a:srgbClr val="0F5494"/>
              </a:buClr>
              <a:buFont typeface="Symbol"/>
              <a:buChar char="Þ"/>
            </a:pPr>
            <a:r>
              <a:rPr lang="en-GB" sz="1800" i="0" dirty="0"/>
              <a:t>However, difficult country circumstances meant that policy dialogue did not take place regularly. The Commission did not </a:t>
            </a:r>
            <a:r>
              <a:rPr lang="en-GB" sz="1800" b="1" i="0" dirty="0"/>
              <a:t>develop</a:t>
            </a:r>
            <a:r>
              <a:rPr lang="en-GB" sz="1800" i="0" dirty="0"/>
              <a:t> </a:t>
            </a:r>
            <a:r>
              <a:rPr lang="en-GB" sz="1800" b="1" i="0" dirty="0"/>
              <a:t>strategies for structuring its policy dialogue around concrete DRM issues including, for example, fixed priorities, objectives, interlocutors and dates</a:t>
            </a:r>
            <a:r>
              <a:rPr lang="en-GB" sz="1800" i="0" dirty="0"/>
              <a:t>." </a:t>
            </a:r>
          </a:p>
          <a:p>
            <a:pPr algn="just">
              <a:buClr>
                <a:srgbClr val="0F5494"/>
              </a:buClr>
              <a:buFont typeface="Symbol"/>
              <a:buChar char="Þ"/>
            </a:pPr>
            <a:endParaRPr lang="fr-BE" sz="1800" i="0" dirty="0"/>
          </a:p>
          <a:p>
            <a:pPr algn="just">
              <a:buClr>
                <a:srgbClr val="0F5494"/>
              </a:buClr>
              <a:buFont typeface="Symbol"/>
              <a:buChar char="Þ"/>
            </a:pPr>
            <a:r>
              <a:rPr lang="fr-BE" sz="1800" i="0" dirty="0" smtClean="0"/>
              <a:t>Close, </a:t>
            </a:r>
            <a:r>
              <a:rPr lang="fr-BE" sz="1800" i="0" dirty="0" err="1"/>
              <a:t>recurrent</a:t>
            </a:r>
            <a:r>
              <a:rPr lang="fr-BE" sz="1800" i="0" dirty="0"/>
              <a:t> </a:t>
            </a:r>
            <a:r>
              <a:rPr lang="fr-BE" sz="1800" i="0" dirty="0" smtClean="0"/>
              <a:t>and </a:t>
            </a:r>
            <a:r>
              <a:rPr lang="fr-BE" sz="1800" i="0" dirty="0" err="1" smtClean="0"/>
              <a:t>documented</a:t>
            </a:r>
            <a:r>
              <a:rPr lang="fr-BE" sz="1800" i="0" dirty="0" smtClean="0"/>
              <a:t> dialogue </a:t>
            </a:r>
            <a:r>
              <a:rPr lang="fr-BE" sz="1800" i="0" dirty="0" err="1"/>
              <a:t>is</a:t>
            </a:r>
            <a:r>
              <a:rPr lang="fr-BE" sz="1800" i="0" dirty="0"/>
              <a:t> </a:t>
            </a:r>
            <a:r>
              <a:rPr lang="fr-BE" sz="1800" i="0" dirty="0" err="1"/>
              <a:t>highly</a:t>
            </a:r>
            <a:r>
              <a:rPr lang="fr-BE" sz="1800" i="0" dirty="0"/>
              <a:t> </a:t>
            </a:r>
            <a:r>
              <a:rPr lang="fr-BE" sz="1800" i="0" dirty="0" err="1"/>
              <a:t>needed</a:t>
            </a:r>
            <a:endParaRPr lang="fr-BE" sz="1800" dirty="0"/>
          </a:p>
          <a:p>
            <a:endParaRPr lang="fr-BE" dirty="0"/>
          </a:p>
          <a:p>
            <a:endParaRPr lang="en-GB" dirty="0"/>
          </a:p>
        </p:txBody>
      </p:sp>
      <p:sp>
        <p:nvSpPr>
          <p:cNvPr id="4" name="Footer Placeholder 3"/>
          <p:cNvSpPr>
            <a:spLocks noGrp="1"/>
          </p:cNvSpPr>
          <p:nvPr>
            <p:ph type="ftr" sz="quarter" idx="11"/>
          </p:nvPr>
        </p:nvSpPr>
        <p:spPr/>
        <p:txBody>
          <a:bodyPr/>
          <a:lstStyle/>
          <a:p>
            <a:pPr>
              <a:defRPr/>
            </a:pPr>
            <a:r>
              <a:rPr lang="en-GB" altLang="en-US" dirty="0"/>
              <a:t>. </a:t>
            </a:r>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32</a:t>
            </a:fld>
            <a:endParaRPr lang="en-GB" altLang="en-US" dirty="0"/>
          </a:p>
        </p:txBody>
      </p:sp>
    </p:spTree>
    <p:extLst>
      <p:ext uri="{BB962C8B-B14F-4D97-AF65-F5344CB8AC3E}">
        <p14:creationId xmlns:p14="http://schemas.microsoft.com/office/powerpoint/2010/main" val="11627469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484784"/>
            <a:ext cx="8229600" cy="936625"/>
          </a:xfrm>
        </p:spPr>
        <p:txBody>
          <a:bodyPr/>
          <a:lstStyle/>
          <a:p>
            <a:endParaRPr lang="fr-FR" sz="2200" dirty="0"/>
          </a:p>
        </p:txBody>
      </p:sp>
      <p:sp>
        <p:nvSpPr>
          <p:cNvPr id="4" name="Espace réservé du numéro de diapositive 3"/>
          <p:cNvSpPr>
            <a:spLocks noGrp="1"/>
          </p:cNvSpPr>
          <p:nvPr>
            <p:ph type="sldNum" sz="quarter" idx="12"/>
          </p:nvPr>
        </p:nvSpPr>
        <p:spPr/>
        <p:txBody>
          <a:bodyPr/>
          <a:lstStyle/>
          <a:p>
            <a:pPr>
              <a:defRPr/>
            </a:pPr>
            <a:fld id="{D8A210E1-A514-43D5-8361-5BB8FDDBFCA7}" type="slidenum">
              <a:rPr lang="en-GB" altLang="en-US" smtClean="0"/>
              <a:pPr>
                <a:defRPr/>
              </a:pPr>
              <a:t>33</a:t>
            </a:fld>
            <a:endParaRPr lang="en-GB" altLang="en-US" dirty="0"/>
          </a:p>
        </p:txBody>
      </p:sp>
      <p:sp>
        <p:nvSpPr>
          <p:cNvPr id="5" name="Espace réservé du texte 4"/>
          <p:cNvSpPr>
            <a:spLocks noGrp="1"/>
          </p:cNvSpPr>
          <p:nvPr>
            <p:ph type="body" idx="4294967295"/>
          </p:nvPr>
        </p:nvSpPr>
        <p:spPr>
          <a:xfrm>
            <a:off x="457200" y="2492375"/>
            <a:ext cx="8435280" cy="3960961"/>
          </a:xfrm>
        </p:spPr>
        <p:txBody>
          <a:bodyPr/>
          <a:lstStyle/>
          <a:p>
            <a:pPr algn="ctr"/>
            <a:endParaRPr lang="fr-FR" b="1" dirty="0"/>
          </a:p>
          <a:p>
            <a:pPr algn="ctr"/>
            <a:r>
              <a:rPr lang="fr-FR" b="1" dirty="0" err="1"/>
              <a:t>Thanks</a:t>
            </a:r>
            <a:r>
              <a:rPr lang="fr-FR" b="1" dirty="0"/>
              <a:t> a lot for </a:t>
            </a:r>
            <a:r>
              <a:rPr lang="fr-FR" b="1" dirty="0" err="1"/>
              <a:t>your</a:t>
            </a:r>
            <a:r>
              <a:rPr lang="fr-FR" b="1" dirty="0"/>
              <a:t> attention!</a:t>
            </a:r>
          </a:p>
          <a:p>
            <a:pPr algn="ctr"/>
            <a:endParaRPr lang="fr-FR" b="1" dirty="0"/>
          </a:p>
          <a:p>
            <a:pPr algn="ctr"/>
            <a:r>
              <a:rPr lang="fr-FR" b="1" dirty="0" err="1"/>
              <a:t>Any</a:t>
            </a:r>
            <a:r>
              <a:rPr lang="fr-FR" b="1" dirty="0"/>
              <a:t> question?</a:t>
            </a:r>
          </a:p>
        </p:txBody>
      </p:sp>
      <p:sp>
        <p:nvSpPr>
          <p:cNvPr id="3" name="Footer Placeholder 2"/>
          <p:cNvSpPr>
            <a:spLocks noGrp="1"/>
          </p:cNvSpPr>
          <p:nvPr>
            <p:ph type="ftr" sz="quarter" idx="11"/>
          </p:nvPr>
        </p:nvSpPr>
        <p:spPr/>
        <p:txBody>
          <a:bodyPr/>
          <a:lstStyle/>
          <a:p>
            <a:pPr>
              <a:defRPr/>
            </a:pPr>
            <a:r>
              <a:rPr lang="en-GB" altLang="en-US"/>
              <a:t>. </a:t>
            </a:r>
            <a:endParaRPr lang="en-GB" altLang="en-US" dirty="0"/>
          </a:p>
        </p:txBody>
      </p:sp>
    </p:spTree>
    <p:extLst>
      <p:ext uri="{BB962C8B-B14F-4D97-AF65-F5344CB8AC3E}">
        <p14:creationId xmlns:p14="http://schemas.microsoft.com/office/powerpoint/2010/main" val="2161076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339850"/>
            <a:ext cx="8784976" cy="936625"/>
          </a:xfrm>
        </p:spPr>
        <p:txBody>
          <a:bodyPr/>
          <a:lstStyle/>
          <a:p>
            <a:r>
              <a:rPr lang="fr-BE" dirty="0"/>
              <a:t>1 .EU </a:t>
            </a:r>
            <a:r>
              <a:rPr lang="fr-BE" dirty="0" err="1"/>
              <a:t>Internal</a:t>
            </a:r>
            <a:r>
              <a:rPr lang="fr-BE" dirty="0"/>
              <a:t> </a:t>
            </a:r>
            <a:r>
              <a:rPr lang="fr-BE" dirty="0" err="1"/>
              <a:t>approach</a:t>
            </a:r>
            <a:r>
              <a:rPr lang="fr-BE" dirty="0"/>
              <a:t> </a:t>
            </a:r>
            <a:br>
              <a:rPr lang="fr-BE" dirty="0"/>
            </a:br>
            <a:r>
              <a:rPr lang="fr-BE" dirty="0"/>
              <a:t>on </a:t>
            </a:r>
            <a:r>
              <a:rPr lang="fr-BE" dirty="0" err="1"/>
              <a:t>fighting</a:t>
            </a:r>
            <a:r>
              <a:rPr lang="fr-BE" dirty="0"/>
              <a:t> </a:t>
            </a:r>
            <a:r>
              <a:rPr lang="fr-BE" dirty="0" err="1"/>
              <a:t>tax</a:t>
            </a:r>
            <a:r>
              <a:rPr lang="fr-BE" dirty="0"/>
              <a:t> </a:t>
            </a:r>
            <a:r>
              <a:rPr lang="fr-BE" dirty="0" err="1"/>
              <a:t>avoidance</a:t>
            </a:r>
            <a:endParaRPr lang="en-GB" dirty="0"/>
          </a:p>
        </p:txBody>
      </p:sp>
      <p:sp>
        <p:nvSpPr>
          <p:cNvPr id="3" name="Content Placeholder 2"/>
          <p:cNvSpPr>
            <a:spLocks noGrp="1"/>
          </p:cNvSpPr>
          <p:nvPr>
            <p:ph idx="1"/>
          </p:nvPr>
        </p:nvSpPr>
        <p:spPr>
          <a:xfrm>
            <a:off x="323528" y="2636911"/>
            <a:ext cx="8568952" cy="3816423"/>
          </a:xfrm>
        </p:spPr>
        <p:txBody>
          <a:bodyPr/>
          <a:lstStyle/>
          <a:p>
            <a:pPr marL="0" indent="0">
              <a:buNone/>
            </a:pPr>
            <a:r>
              <a:rPr lang="fr-BE" sz="1500" dirty="0"/>
              <a:t>Anti </a:t>
            </a:r>
            <a:r>
              <a:rPr lang="fr-BE" sz="1500" dirty="0" err="1"/>
              <a:t>Tax</a:t>
            </a:r>
            <a:r>
              <a:rPr lang="fr-BE" sz="1500" dirty="0"/>
              <a:t> </a:t>
            </a:r>
            <a:r>
              <a:rPr lang="fr-BE" sz="1500" dirty="0" err="1"/>
              <a:t>avoidance</a:t>
            </a:r>
            <a:r>
              <a:rPr lang="fr-BE" sz="1500" dirty="0"/>
              <a:t> package –ATAP- Janvier 2016</a:t>
            </a:r>
          </a:p>
          <a:p>
            <a:pPr marL="0" indent="0">
              <a:buNone/>
            </a:pPr>
            <a:endParaRPr lang="fr-BE" dirty="0"/>
          </a:p>
          <a:p>
            <a:endParaRPr lang="en-GB"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4</a:t>
            </a:fld>
            <a:endParaRPr lang="en-GB" alt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704" y="3041263"/>
            <a:ext cx="6912768" cy="3667999"/>
          </a:xfrm>
          <a:prstGeom prst="rect">
            <a:avLst/>
          </a:prstGeom>
        </p:spPr>
      </p:pic>
    </p:spTree>
    <p:extLst>
      <p:ext uri="{BB962C8B-B14F-4D97-AF65-F5344CB8AC3E}">
        <p14:creationId xmlns:p14="http://schemas.microsoft.com/office/powerpoint/2010/main" val="3001884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96752"/>
            <a:ext cx="8229600" cy="1079723"/>
          </a:xfrm>
        </p:spPr>
        <p:txBody>
          <a:bodyPr/>
          <a:lstStyle/>
          <a:p>
            <a:r>
              <a:rPr lang="fr-BE" dirty="0"/>
              <a:t>2. EU </a:t>
            </a:r>
            <a:r>
              <a:rPr lang="fr-BE" dirty="0" err="1"/>
              <a:t>External</a:t>
            </a:r>
            <a:r>
              <a:rPr lang="fr-BE" dirty="0"/>
              <a:t> </a:t>
            </a:r>
            <a:r>
              <a:rPr lang="fr-BE" dirty="0" err="1"/>
              <a:t>approach</a:t>
            </a:r>
            <a:r>
              <a:rPr lang="fr-BE" dirty="0"/>
              <a:t> - EU List</a:t>
            </a:r>
            <a:endParaRPr lang="en-GB" dirty="0"/>
          </a:p>
        </p:txBody>
      </p:sp>
      <p:sp>
        <p:nvSpPr>
          <p:cNvPr id="3" name="Content Placeholder 2"/>
          <p:cNvSpPr>
            <a:spLocks noGrp="1"/>
          </p:cNvSpPr>
          <p:nvPr>
            <p:ph idx="1"/>
          </p:nvPr>
        </p:nvSpPr>
        <p:spPr>
          <a:xfrm>
            <a:off x="107504" y="2132856"/>
            <a:ext cx="8579296" cy="4464495"/>
          </a:xfrm>
        </p:spPr>
        <p:txBody>
          <a:bodyPr/>
          <a:lstStyle/>
          <a:p>
            <a:pPr marL="0" indent="0">
              <a:buNone/>
            </a:pPr>
            <a:r>
              <a:rPr lang="en-GB" sz="1800" dirty="0"/>
              <a:t>=&gt; </a:t>
            </a:r>
            <a:r>
              <a:rPr lang="en-GB" sz="1800" b="1" dirty="0"/>
              <a:t>External Strategy for Effective Taxation </a:t>
            </a:r>
            <a:r>
              <a:rPr lang="en-GB" sz="1800" dirty="0"/>
              <a:t>( ATAP January 2016)</a:t>
            </a:r>
          </a:p>
          <a:p>
            <a:endParaRPr lang="en-GB" sz="1800" dirty="0"/>
          </a:p>
          <a:p>
            <a:pPr marL="0" indent="0">
              <a:buNone/>
            </a:pPr>
            <a:r>
              <a:rPr lang="en-GB" sz="1800" dirty="0"/>
              <a:t>=&gt; Council Conclusions (May 2016)</a:t>
            </a:r>
          </a:p>
          <a:p>
            <a:pPr>
              <a:buFont typeface="Arial" panose="020B0604020202020204" pitchFamily="34" charset="0"/>
              <a:buChar char="•"/>
            </a:pPr>
            <a:endParaRPr lang="fr-BE" sz="1800" dirty="0"/>
          </a:p>
          <a:p>
            <a:r>
              <a:rPr lang="en-GB" sz="1800" dirty="0"/>
              <a:t>- Endorsed the EU listing process set out in the External Strategy for Effective Taxation </a:t>
            </a:r>
          </a:p>
          <a:p>
            <a:pPr marL="0" indent="0">
              <a:buNone/>
            </a:pPr>
            <a:endParaRPr lang="en-GB" sz="1800" dirty="0"/>
          </a:p>
          <a:p>
            <a:r>
              <a:rPr lang="en-GB" sz="1800" dirty="0"/>
              <a:t>- ECOFIN invited the EU Code of Conduct Group to start work on the common EU List by September 2016</a:t>
            </a:r>
          </a:p>
          <a:p>
            <a:pPr marL="0" indent="0">
              <a:buNone/>
            </a:pPr>
            <a:endParaRPr lang="en-GB" sz="1800" dirty="0"/>
          </a:p>
          <a:p>
            <a:r>
              <a:rPr lang="en-GB" sz="1800" dirty="0"/>
              <a:t>- Asked for a first EU list of non-cooperative jurisdictions to be ready in 2017. </a:t>
            </a:r>
          </a:p>
          <a:p>
            <a:endParaRPr lang="fr-BE" sz="1500" dirty="0"/>
          </a:p>
          <a:p>
            <a:pPr marL="0" indent="0">
              <a:buNone/>
            </a:pPr>
            <a:r>
              <a:rPr lang="fr-BE" sz="1500" b="1" dirty="0"/>
              <a:t>=&gt; </a:t>
            </a:r>
            <a:r>
              <a:rPr lang="fr-BE" sz="1500" b="1" dirty="0" err="1"/>
              <a:t>Member</a:t>
            </a:r>
            <a:r>
              <a:rPr lang="fr-BE" sz="1500" b="1" dirty="0"/>
              <a:t> States </a:t>
            </a:r>
            <a:r>
              <a:rPr lang="fr-BE" sz="1500" b="1" dirty="0" err="1"/>
              <a:t>driven</a:t>
            </a:r>
            <a:r>
              <a:rPr lang="fr-BE" sz="1500" b="1" dirty="0"/>
              <a:t> </a:t>
            </a:r>
            <a:r>
              <a:rPr lang="fr-BE" sz="1500" b="1" dirty="0" err="1"/>
              <a:t>process</a:t>
            </a:r>
            <a:r>
              <a:rPr lang="fr-BE" sz="1500" b="1" dirty="0"/>
              <a:t> (Council: group Code of </a:t>
            </a:r>
            <a:r>
              <a:rPr lang="fr-BE" sz="1500" b="1" dirty="0" err="1"/>
              <a:t>conduct</a:t>
            </a:r>
            <a:r>
              <a:rPr lang="fr-BE" sz="1500" b="1" dirty="0"/>
              <a:t>)</a:t>
            </a:r>
          </a:p>
        </p:txBody>
      </p:sp>
      <p:sp>
        <p:nvSpPr>
          <p:cNvPr id="4" name="Footer Placeholder 3"/>
          <p:cNvSpPr>
            <a:spLocks noGrp="1"/>
          </p:cNvSpPr>
          <p:nvPr>
            <p:ph type="ftr" sz="quarter" idx="11"/>
          </p:nvPr>
        </p:nvSpPr>
        <p:spPr/>
        <p:txBody>
          <a:bodyPr/>
          <a:lstStyle/>
          <a:p>
            <a:pPr>
              <a:defRPr/>
            </a:pPr>
            <a:r>
              <a:rPr lang="en-GB" altLang="en-US" dirty="0"/>
              <a:t>. </a:t>
            </a:r>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5</a:t>
            </a:fld>
            <a:endParaRPr lang="en-GB" altLang="en-US" dirty="0"/>
          </a:p>
        </p:txBody>
      </p:sp>
    </p:spTree>
    <p:extLst>
      <p:ext uri="{BB962C8B-B14F-4D97-AF65-F5344CB8AC3E}">
        <p14:creationId xmlns:p14="http://schemas.microsoft.com/office/powerpoint/2010/main" val="2069248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2. The 3 </a:t>
            </a:r>
            <a:r>
              <a:rPr lang="fr-FR" dirty="0" err="1"/>
              <a:t>steps</a:t>
            </a:r>
            <a:r>
              <a:rPr lang="fr-FR" dirty="0"/>
              <a:t> of the EU listing</a:t>
            </a:r>
          </a:p>
        </p:txBody>
      </p:sp>
      <p:sp>
        <p:nvSpPr>
          <p:cNvPr id="3" name="Espace réservé du contenu 2"/>
          <p:cNvSpPr>
            <a:spLocks noGrp="1"/>
          </p:cNvSpPr>
          <p:nvPr>
            <p:ph idx="1"/>
          </p:nvPr>
        </p:nvSpPr>
        <p:spPr>
          <a:xfrm>
            <a:off x="179512" y="2276872"/>
            <a:ext cx="8784976" cy="4248471"/>
          </a:xfrm>
        </p:spPr>
        <p:txBody>
          <a:bodyPr/>
          <a:lstStyle/>
          <a:p>
            <a:r>
              <a:rPr lang="fr-FR" dirty="0"/>
              <a:t>1: Scoreboard: </a:t>
            </a:r>
            <a:r>
              <a:rPr lang="fr-FR" sz="1600" dirty="0"/>
              <a:t>a </a:t>
            </a:r>
            <a:r>
              <a:rPr lang="fr-FR" sz="1600" dirty="0" err="1"/>
              <a:t>neutral</a:t>
            </a:r>
            <a:r>
              <a:rPr lang="fr-FR" sz="1600" dirty="0"/>
              <a:t> scoreboard of </a:t>
            </a:r>
            <a:r>
              <a:rPr lang="fr-FR" sz="1600" dirty="0" err="1"/>
              <a:t>indicators</a:t>
            </a:r>
            <a:r>
              <a:rPr lang="fr-FR" sz="1600" dirty="0"/>
              <a:t>, to help </a:t>
            </a:r>
            <a:r>
              <a:rPr lang="fr-FR" sz="1600" dirty="0" err="1"/>
              <a:t>determine</a:t>
            </a:r>
            <a:r>
              <a:rPr lang="fr-FR" sz="1600" dirty="0"/>
              <a:t> the </a:t>
            </a:r>
            <a:r>
              <a:rPr lang="fr-FR" sz="1600" dirty="0" err="1"/>
              <a:t>potential</a:t>
            </a:r>
            <a:r>
              <a:rPr lang="fr-FR" sz="1600" dirty="0"/>
              <a:t> </a:t>
            </a:r>
            <a:r>
              <a:rPr lang="fr-FR" sz="1600" dirty="0" err="1"/>
              <a:t>risk</a:t>
            </a:r>
            <a:r>
              <a:rPr lang="fr-FR" sz="1600" dirty="0"/>
              <a:t> </a:t>
            </a:r>
            <a:r>
              <a:rPr lang="fr-FR" sz="1600" dirty="0" err="1"/>
              <a:t>level</a:t>
            </a:r>
            <a:r>
              <a:rPr lang="fr-FR" sz="1600" dirty="0"/>
              <a:t> of </a:t>
            </a:r>
            <a:r>
              <a:rPr lang="fr-FR" sz="1600" dirty="0" err="1"/>
              <a:t>each</a:t>
            </a:r>
            <a:r>
              <a:rPr lang="fr-FR" sz="1600" dirty="0"/>
              <a:t> </a:t>
            </a:r>
            <a:r>
              <a:rPr lang="fr-FR" sz="1600" dirty="0" err="1"/>
              <a:t>third</a:t>
            </a:r>
            <a:r>
              <a:rPr lang="fr-FR" sz="1600" dirty="0"/>
              <a:t> </a:t>
            </a:r>
            <a:r>
              <a:rPr lang="fr-FR" sz="1600" dirty="0" err="1"/>
              <a:t>country's</a:t>
            </a:r>
            <a:r>
              <a:rPr lang="fr-FR" sz="1600" dirty="0"/>
              <a:t> </a:t>
            </a:r>
            <a:r>
              <a:rPr lang="fr-FR" sz="1600" dirty="0" err="1"/>
              <a:t>tax</a:t>
            </a:r>
            <a:r>
              <a:rPr lang="fr-FR" sz="1600" dirty="0"/>
              <a:t> system in </a:t>
            </a:r>
            <a:r>
              <a:rPr lang="fr-FR" sz="1600" dirty="0" err="1"/>
              <a:t>facilitating</a:t>
            </a:r>
            <a:r>
              <a:rPr lang="fr-FR" sz="1600" dirty="0"/>
              <a:t> </a:t>
            </a:r>
            <a:r>
              <a:rPr lang="fr-FR" sz="1600" dirty="0" err="1"/>
              <a:t>tax</a:t>
            </a:r>
            <a:r>
              <a:rPr lang="fr-FR" sz="1600" dirty="0"/>
              <a:t> </a:t>
            </a:r>
            <a:r>
              <a:rPr lang="fr-FR" sz="1600" dirty="0" err="1"/>
              <a:t>avoidance</a:t>
            </a:r>
            <a:r>
              <a:rPr lang="fr-FR" sz="1600" dirty="0"/>
              <a:t>. </a:t>
            </a:r>
            <a:r>
              <a:rPr lang="fr-FR" sz="1600" dirty="0" err="1"/>
              <a:t>Findings</a:t>
            </a:r>
            <a:r>
              <a:rPr lang="fr-FR" sz="1600" dirty="0"/>
              <a:t> of the scoreboard to </a:t>
            </a:r>
            <a:r>
              <a:rPr lang="fr-FR" sz="1600" dirty="0" err="1"/>
              <a:t>Member</a:t>
            </a:r>
            <a:r>
              <a:rPr lang="fr-FR" sz="1600" dirty="0"/>
              <a:t> State experts in the Code of </a:t>
            </a:r>
            <a:r>
              <a:rPr lang="fr-FR" sz="1600" dirty="0" err="1"/>
              <a:t>Conduct</a:t>
            </a:r>
            <a:r>
              <a:rPr lang="fr-FR" sz="1600" dirty="0"/>
              <a:t> Group on business taxation in Council. </a:t>
            </a:r>
          </a:p>
          <a:p>
            <a:r>
              <a:rPr lang="fr-FR" dirty="0"/>
              <a:t>2: Screening: </a:t>
            </a:r>
            <a:r>
              <a:rPr lang="fr-FR" sz="1600" dirty="0"/>
              <a:t>On the basis of the scoreboard </a:t>
            </a:r>
            <a:r>
              <a:rPr lang="fr-FR" sz="1600" dirty="0" err="1"/>
              <a:t>results</a:t>
            </a:r>
            <a:r>
              <a:rPr lang="fr-FR" sz="1600" dirty="0"/>
              <a:t>, </a:t>
            </a:r>
            <a:r>
              <a:rPr lang="fr-FR" sz="1600" dirty="0" err="1"/>
              <a:t>Member</a:t>
            </a:r>
            <a:r>
              <a:rPr lang="fr-FR" sz="1600" dirty="0"/>
              <a:t> States </a:t>
            </a:r>
            <a:r>
              <a:rPr lang="fr-FR" sz="1600" dirty="0" err="1"/>
              <a:t>decide</a:t>
            </a:r>
            <a:r>
              <a:rPr lang="fr-FR" sz="1600" dirty="0"/>
              <a:t> </a:t>
            </a:r>
            <a:r>
              <a:rPr lang="fr-FR" sz="1600" dirty="0" err="1"/>
              <a:t>which</a:t>
            </a:r>
            <a:r>
              <a:rPr lang="fr-FR" sz="1600" dirty="0"/>
              <a:t> </a:t>
            </a:r>
            <a:r>
              <a:rPr lang="fr-FR" sz="1600" dirty="0" err="1"/>
              <a:t>third</a:t>
            </a:r>
            <a:r>
              <a:rPr lang="fr-FR" sz="1600" dirty="0"/>
              <a:t> countries </a:t>
            </a:r>
            <a:r>
              <a:rPr lang="fr-FR" sz="1600" dirty="0" err="1"/>
              <a:t>should</a:t>
            </a:r>
            <a:r>
              <a:rPr lang="fr-FR" sz="1600" dirty="0"/>
              <a:t> </a:t>
            </a:r>
            <a:r>
              <a:rPr lang="fr-FR" sz="1600" dirty="0" err="1"/>
              <a:t>be</a:t>
            </a:r>
            <a:r>
              <a:rPr lang="fr-FR" sz="1600" dirty="0"/>
              <a:t> </a:t>
            </a:r>
            <a:r>
              <a:rPr lang="fr-FR" sz="1600" dirty="0" err="1"/>
              <a:t>formally</a:t>
            </a:r>
            <a:r>
              <a:rPr lang="fr-FR" sz="1600" dirty="0"/>
              <a:t> </a:t>
            </a:r>
            <a:r>
              <a:rPr lang="fr-FR" sz="1600" dirty="0" err="1"/>
              <a:t>screened</a:t>
            </a:r>
            <a:r>
              <a:rPr lang="fr-FR" sz="1600" dirty="0"/>
              <a:t> by the EU. The screening of </a:t>
            </a:r>
            <a:r>
              <a:rPr lang="fr-FR" sz="1600" dirty="0" err="1"/>
              <a:t>third</a:t>
            </a:r>
            <a:r>
              <a:rPr lang="fr-FR" sz="1600" dirty="0"/>
              <a:t> countries' </a:t>
            </a:r>
            <a:r>
              <a:rPr lang="fr-FR" sz="1600" dirty="0" err="1"/>
              <a:t>tax</a:t>
            </a:r>
            <a:r>
              <a:rPr lang="fr-FR" sz="1600" dirty="0"/>
              <a:t> good </a:t>
            </a:r>
            <a:r>
              <a:rPr lang="fr-FR" sz="1600" dirty="0" err="1"/>
              <a:t>governance</a:t>
            </a:r>
            <a:r>
              <a:rPr lang="fr-FR" sz="1600" dirty="0"/>
              <a:t> standards </a:t>
            </a:r>
            <a:r>
              <a:rPr lang="fr-FR" sz="1600" dirty="0" err="1"/>
              <a:t>will</a:t>
            </a:r>
            <a:r>
              <a:rPr lang="fr-FR" sz="1600" dirty="0"/>
              <a:t> </a:t>
            </a:r>
            <a:r>
              <a:rPr lang="fr-FR" sz="1600" dirty="0" err="1"/>
              <a:t>be</a:t>
            </a:r>
            <a:r>
              <a:rPr lang="fr-FR" sz="1600" dirty="0"/>
              <a:t> </a:t>
            </a:r>
            <a:r>
              <a:rPr lang="fr-FR" sz="1600" dirty="0" err="1"/>
              <a:t>carried</a:t>
            </a:r>
            <a:r>
              <a:rPr lang="fr-FR" sz="1600" dirty="0"/>
              <a:t> out by the Commission and the Code of </a:t>
            </a:r>
            <a:r>
              <a:rPr lang="fr-FR" sz="1600" dirty="0" err="1"/>
              <a:t>Conduct</a:t>
            </a:r>
            <a:r>
              <a:rPr lang="fr-FR" sz="1600" dirty="0"/>
              <a:t> Group. There </a:t>
            </a:r>
            <a:r>
              <a:rPr lang="fr-FR" sz="1600" dirty="0" err="1"/>
              <a:t>will</a:t>
            </a:r>
            <a:r>
              <a:rPr lang="fr-FR" sz="1600" dirty="0"/>
              <a:t> </a:t>
            </a:r>
            <a:r>
              <a:rPr lang="fr-FR" sz="1600" dirty="0" err="1"/>
              <a:t>be</a:t>
            </a:r>
            <a:r>
              <a:rPr lang="fr-FR" sz="1600" dirty="0"/>
              <a:t> a dialogue </a:t>
            </a:r>
            <a:r>
              <a:rPr lang="fr-FR" sz="1600" dirty="0" err="1"/>
              <a:t>process</a:t>
            </a:r>
            <a:r>
              <a:rPr lang="fr-FR" sz="1600" dirty="0"/>
              <a:t> </a:t>
            </a:r>
            <a:r>
              <a:rPr lang="fr-FR" sz="1600" dirty="0" err="1"/>
              <a:t>with</a:t>
            </a:r>
            <a:r>
              <a:rPr lang="fr-FR" sz="1600" dirty="0"/>
              <a:t> the countries in question, to </a:t>
            </a:r>
            <a:r>
              <a:rPr lang="fr-FR" sz="1600" dirty="0" err="1"/>
              <a:t>allow</a:t>
            </a:r>
            <a:r>
              <a:rPr lang="fr-FR" sz="1600" dirty="0"/>
              <a:t> </a:t>
            </a:r>
            <a:r>
              <a:rPr lang="fr-FR" sz="1600" dirty="0" err="1"/>
              <a:t>them</a:t>
            </a:r>
            <a:r>
              <a:rPr lang="fr-FR" sz="1600" dirty="0"/>
              <a:t> to </a:t>
            </a:r>
            <a:r>
              <a:rPr lang="fr-FR" sz="1600" dirty="0" err="1"/>
              <a:t>react</a:t>
            </a:r>
            <a:r>
              <a:rPr lang="fr-FR" sz="1600" dirty="0"/>
              <a:t> to </a:t>
            </a:r>
            <a:r>
              <a:rPr lang="fr-FR" sz="1600" dirty="0" err="1"/>
              <a:t>any</a:t>
            </a:r>
            <a:r>
              <a:rPr lang="fr-FR" sz="1600" dirty="0"/>
              <a:t> </a:t>
            </a:r>
            <a:r>
              <a:rPr lang="fr-FR" sz="1600" dirty="0" err="1"/>
              <a:t>concerns</a:t>
            </a:r>
            <a:r>
              <a:rPr lang="fr-FR" sz="1600" dirty="0"/>
              <a:t> </a:t>
            </a:r>
            <a:r>
              <a:rPr lang="fr-FR" sz="1600" dirty="0" err="1"/>
              <a:t>raised</a:t>
            </a:r>
            <a:r>
              <a:rPr lang="fr-FR" sz="1600" dirty="0"/>
              <a:t> or </a:t>
            </a:r>
            <a:r>
              <a:rPr lang="fr-FR" sz="1600" dirty="0" err="1"/>
              <a:t>discuss</a:t>
            </a:r>
            <a:r>
              <a:rPr lang="fr-FR" sz="1600" dirty="0"/>
              <a:t> </a:t>
            </a:r>
            <a:r>
              <a:rPr lang="fr-FR" sz="1600" dirty="0" err="1"/>
              <a:t>deeper</a:t>
            </a:r>
            <a:r>
              <a:rPr lang="fr-FR" sz="1600" dirty="0"/>
              <a:t> </a:t>
            </a:r>
            <a:r>
              <a:rPr lang="fr-FR" sz="1600" dirty="0" err="1"/>
              <a:t>cooperation</a:t>
            </a:r>
            <a:r>
              <a:rPr lang="fr-FR" sz="1600" dirty="0"/>
              <a:t> </a:t>
            </a:r>
            <a:r>
              <a:rPr lang="fr-FR" sz="1600" dirty="0" err="1"/>
              <a:t>with</a:t>
            </a:r>
            <a:r>
              <a:rPr lang="fr-FR" sz="1600" dirty="0"/>
              <a:t> the EU on </a:t>
            </a:r>
            <a:r>
              <a:rPr lang="fr-FR" sz="1600" dirty="0" err="1"/>
              <a:t>tax</a:t>
            </a:r>
            <a:r>
              <a:rPr lang="fr-FR" sz="1600" dirty="0"/>
              <a:t> </a:t>
            </a:r>
            <a:r>
              <a:rPr lang="fr-FR" sz="1600" dirty="0" err="1"/>
              <a:t>matters</a:t>
            </a:r>
            <a:r>
              <a:rPr lang="fr-FR" sz="1600" dirty="0"/>
              <a:t>. </a:t>
            </a:r>
          </a:p>
          <a:p>
            <a:r>
              <a:rPr lang="fr-FR" dirty="0"/>
              <a:t>3: Listing</a:t>
            </a:r>
            <a:r>
              <a:rPr lang="fr-FR" sz="1600" dirty="0"/>
              <a:t>: Once the screening </a:t>
            </a:r>
            <a:r>
              <a:rPr lang="fr-FR" sz="1600" dirty="0" err="1"/>
              <a:t>process</a:t>
            </a:r>
            <a:r>
              <a:rPr lang="fr-FR" sz="1600" dirty="0"/>
              <a:t> </a:t>
            </a:r>
            <a:r>
              <a:rPr lang="fr-FR" sz="1600" dirty="0" err="1"/>
              <a:t>is</a:t>
            </a:r>
            <a:r>
              <a:rPr lang="fr-FR" sz="1600" dirty="0"/>
              <a:t> </a:t>
            </a:r>
            <a:r>
              <a:rPr lang="fr-FR" sz="1600" dirty="0" err="1"/>
              <a:t>complete</a:t>
            </a:r>
            <a:r>
              <a:rPr lang="fr-FR" sz="1600" dirty="0"/>
              <a:t>, </a:t>
            </a:r>
            <a:r>
              <a:rPr lang="fr-FR" sz="1600" dirty="0" err="1"/>
              <a:t>third</a:t>
            </a:r>
            <a:r>
              <a:rPr lang="fr-FR" sz="1600" dirty="0"/>
              <a:t> countries </a:t>
            </a:r>
            <a:r>
              <a:rPr lang="fr-FR" sz="1600" dirty="0" err="1"/>
              <a:t>that</a:t>
            </a:r>
            <a:r>
              <a:rPr lang="fr-FR" sz="1600" dirty="0"/>
              <a:t> </a:t>
            </a:r>
            <a:r>
              <a:rPr lang="fr-FR" sz="1600" dirty="0" err="1"/>
              <a:t>refused</a:t>
            </a:r>
            <a:r>
              <a:rPr lang="fr-FR" sz="1600" dirty="0"/>
              <a:t> to commit to </a:t>
            </a:r>
            <a:r>
              <a:rPr lang="fr-FR" sz="1600" dirty="0" err="1"/>
              <a:t>improve</a:t>
            </a:r>
            <a:r>
              <a:rPr lang="fr-FR" sz="1600" dirty="0"/>
              <a:t> </a:t>
            </a:r>
            <a:r>
              <a:rPr lang="fr-FR" sz="1600" dirty="0" err="1"/>
              <a:t>their</a:t>
            </a:r>
            <a:r>
              <a:rPr lang="fr-FR" sz="1600" dirty="0"/>
              <a:t> </a:t>
            </a:r>
            <a:r>
              <a:rPr lang="fr-FR" sz="1600" dirty="0" err="1"/>
              <a:t>legal</a:t>
            </a:r>
            <a:r>
              <a:rPr lang="fr-FR" sz="1600" dirty="0"/>
              <a:t> </a:t>
            </a:r>
            <a:r>
              <a:rPr lang="fr-FR" sz="1600" dirty="0" err="1"/>
              <a:t>framework</a:t>
            </a:r>
            <a:r>
              <a:rPr lang="fr-FR" sz="1600" dirty="0"/>
              <a:t> or to engage </a:t>
            </a:r>
            <a:r>
              <a:rPr lang="fr-FR" sz="1600" dirty="0" err="1"/>
              <a:t>with</a:t>
            </a:r>
            <a:r>
              <a:rPr lang="fr-FR" sz="1600" dirty="0"/>
              <a:t> the EU </a:t>
            </a:r>
            <a:r>
              <a:rPr lang="fr-FR" sz="1600" dirty="0" err="1"/>
              <a:t>regarding</a:t>
            </a:r>
            <a:r>
              <a:rPr lang="fr-FR" sz="1600" dirty="0"/>
              <a:t> </a:t>
            </a:r>
            <a:r>
              <a:rPr lang="fr-FR" sz="1600" dirty="0" err="1"/>
              <a:t>tax</a:t>
            </a:r>
            <a:r>
              <a:rPr lang="fr-FR" sz="1600" dirty="0"/>
              <a:t> good </a:t>
            </a:r>
            <a:r>
              <a:rPr lang="fr-FR" sz="1600" dirty="0" err="1"/>
              <a:t>governance</a:t>
            </a:r>
            <a:r>
              <a:rPr lang="fr-FR" sz="1600" dirty="0"/>
              <a:t> </a:t>
            </a:r>
            <a:r>
              <a:rPr lang="fr-FR" sz="1600" dirty="0" err="1"/>
              <a:t>concerns</a:t>
            </a:r>
            <a:r>
              <a:rPr lang="fr-FR" sz="1600" dirty="0"/>
              <a:t> </a:t>
            </a:r>
            <a:r>
              <a:rPr lang="fr-FR" sz="1600" dirty="0" err="1"/>
              <a:t>should</a:t>
            </a:r>
            <a:r>
              <a:rPr lang="fr-FR" sz="1600" dirty="0"/>
              <a:t> </a:t>
            </a:r>
            <a:r>
              <a:rPr lang="fr-FR" sz="1600" dirty="0" err="1"/>
              <a:t>be</a:t>
            </a:r>
            <a:r>
              <a:rPr lang="fr-FR" sz="1600" dirty="0"/>
              <a:t> put on the EU </a:t>
            </a:r>
            <a:r>
              <a:rPr lang="fr-FR" sz="1600" dirty="0" err="1"/>
              <a:t>list</a:t>
            </a:r>
            <a:r>
              <a:rPr lang="fr-FR" sz="1600" dirty="0"/>
              <a:t>. </a:t>
            </a:r>
          </a:p>
          <a:p>
            <a:endParaRPr lang="fr-FR" dirty="0"/>
          </a:p>
        </p:txBody>
      </p:sp>
      <p:sp>
        <p:nvSpPr>
          <p:cNvPr id="4" name="Espace réservé du pied de page 3"/>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p:cNvSpPr>
            <a:spLocks noGrp="1"/>
          </p:cNvSpPr>
          <p:nvPr>
            <p:ph type="sldNum" sz="quarter" idx="12"/>
          </p:nvPr>
        </p:nvSpPr>
        <p:spPr/>
        <p:txBody>
          <a:bodyPr/>
          <a:lstStyle/>
          <a:p>
            <a:pPr>
              <a:defRPr/>
            </a:pPr>
            <a:fld id="{A3EE8CBC-2345-4203-B058-7222EACC5907}" type="slidenum">
              <a:rPr lang="en-GB" altLang="en-US" smtClean="0"/>
              <a:pPr>
                <a:defRPr/>
              </a:pPr>
              <a:t>6</a:t>
            </a:fld>
            <a:endParaRPr lang="en-GB" altLang="en-US" dirty="0"/>
          </a:p>
        </p:txBody>
      </p:sp>
    </p:spTree>
    <p:extLst>
      <p:ext uri="{BB962C8B-B14F-4D97-AF65-F5344CB8AC3E}">
        <p14:creationId xmlns:p14="http://schemas.microsoft.com/office/powerpoint/2010/main" val="2175346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2. The scoreboard</a:t>
            </a:r>
          </a:p>
        </p:txBody>
      </p:sp>
      <p:sp>
        <p:nvSpPr>
          <p:cNvPr id="3" name="Espace réservé du contenu 2"/>
          <p:cNvSpPr>
            <a:spLocks noGrp="1"/>
          </p:cNvSpPr>
          <p:nvPr>
            <p:ph idx="1"/>
          </p:nvPr>
        </p:nvSpPr>
        <p:spPr>
          <a:xfrm>
            <a:off x="0" y="2204865"/>
            <a:ext cx="9144000" cy="4176464"/>
          </a:xfrm>
        </p:spPr>
        <p:txBody>
          <a:bodyPr/>
          <a:lstStyle/>
          <a:p>
            <a:pPr>
              <a:buFontTx/>
              <a:buChar char="-"/>
            </a:pPr>
            <a:r>
              <a:rPr lang="fr-FR" dirty="0"/>
              <a:t>- the 28 </a:t>
            </a:r>
            <a:r>
              <a:rPr lang="fr-FR" dirty="0" err="1"/>
              <a:t>Member</a:t>
            </a:r>
            <a:r>
              <a:rPr lang="fr-FR" dirty="0"/>
              <a:t> States are </a:t>
            </a:r>
            <a:r>
              <a:rPr lang="fr-FR" dirty="0" err="1"/>
              <a:t>excluded</a:t>
            </a:r>
            <a:r>
              <a:rPr lang="fr-FR" dirty="0"/>
              <a:t> </a:t>
            </a:r>
          </a:p>
          <a:p>
            <a:pPr>
              <a:buFontTx/>
              <a:buChar char="-"/>
            </a:pPr>
            <a:r>
              <a:rPr lang="fr-FR" dirty="0"/>
              <a:t>- </a:t>
            </a:r>
            <a:r>
              <a:rPr lang="fr-FR" dirty="0" err="1"/>
              <a:t>third</a:t>
            </a:r>
            <a:r>
              <a:rPr lang="fr-FR" dirty="0"/>
              <a:t> country </a:t>
            </a:r>
            <a:r>
              <a:rPr lang="fr-FR" dirty="0" err="1"/>
              <a:t>jurisdictions</a:t>
            </a:r>
            <a:r>
              <a:rPr lang="fr-FR" dirty="0"/>
              <a:t> </a:t>
            </a:r>
            <a:r>
              <a:rPr lang="fr-FR" dirty="0" err="1"/>
              <a:t>that</a:t>
            </a:r>
            <a:r>
              <a:rPr lang="fr-FR" dirty="0"/>
              <a:t> </a:t>
            </a:r>
            <a:r>
              <a:rPr lang="fr-FR" dirty="0" err="1"/>
              <a:t>already</a:t>
            </a:r>
            <a:r>
              <a:rPr lang="fr-FR" dirty="0"/>
              <a:t> have a </a:t>
            </a:r>
            <a:r>
              <a:rPr lang="fr-FR" dirty="0" err="1"/>
              <a:t>transparency</a:t>
            </a:r>
            <a:r>
              <a:rPr lang="fr-FR" dirty="0"/>
              <a:t> agreement </a:t>
            </a:r>
            <a:r>
              <a:rPr lang="fr-FR" dirty="0" err="1"/>
              <a:t>with</a:t>
            </a:r>
            <a:r>
              <a:rPr lang="fr-FR" dirty="0"/>
              <a:t> the EU </a:t>
            </a:r>
            <a:r>
              <a:rPr lang="fr-FR" dirty="0" err="1"/>
              <a:t>feature</a:t>
            </a:r>
            <a:r>
              <a:rPr lang="fr-FR" dirty="0"/>
              <a:t> </a:t>
            </a:r>
            <a:r>
              <a:rPr lang="fr-FR" dirty="0" err="1"/>
              <a:t>separately</a:t>
            </a:r>
            <a:r>
              <a:rPr lang="fr-FR" dirty="0"/>
              <a:t> in the scoreboard. </a:t>
            </a:r>
            <a:r>
              <a:rPr lang="fr-FR" dirty="0" err="1"/>
              <a:t>Currently</a:t>
            </a:r>
            <a:r>
              <a:rPr lang="fr-FR" dirty="0"/>
              <a:t>, </a:t>
            </a:r>
            <a:r>
              <a:rPr lang="fr-FR" dirty="0" err="1"/>
              <a:t>this</a:t>
            </a:r>
            <a:r>
              <a:rPr lang="fr-FR" dirty="0"/>
              <a:t> </a:t>
            </a:r>
            <a:r>
              <a:rPr lang="fr-FR" dirty="0" err="1"/>
              <a:t>covers</a:t>
            </a:r>
            <a:r>
              <a:rPr lang="fr-FR" dirty="0"/>
              <a:t> </a:t>
            </a:r>
            <a:r>
              <a:rPr lang="fr-FR" dirty="0" err="1"/>
              <a:t>Switzerland</a:t>
            </a:r>
            <a:r>
              <a:rPr lang="fr-FR" dirty="0"/>
              <a:t>, Liechtenstein, </a:t>
            </a:r>
            <a:r>
              <a:rPr lang="fr-FR" dirty="0" err="1"/>
              <a:t>Andorra</a:t>
            </a:r>
            <a:r>
              <a:rPr lang="fr-FR" dirty="0"/>
              <a:t>, Monaco and San Marino. </a:t>
            </a:r>
          </a:p>
          <a:p>
            <a:pPr>
              <a:buFontTx/>
              <a:buChar char="-"/>
            </a:pPr>
            <a:r>
              <a:rPr lang="fr-FR" dirty="0"/>
              <a:t>- And </a:t>
            </a:r>
            <a:r>
              <a:rPr lang="fr-FR" dirty="0" err="1"/>
              <a:t>finally</a:t>
            </a:r>
            <a:r>
              <a:rPr lang="fr-FR" dirty="0"/>
              <a:t>, the 48 least </a:t>
            </a:r>
            <a:r>
              <a:rPr lang="fr-FR" dirty="0" err="1"/>
              <a:t>developed</a:t>
            </a:r>
            <a:r>
              <a:rPr lang="fr-FR" dirty="0"/>
              <a:t> countries (LDC) </a:t>
            </a:r>
            <a:r>
              <a:rPr lang="fr-FR" sz="1600" dirty="0" err="1"/>
              <a:t>identified</a:t>
            </a:r>
            <a:r>
              <a:rPr lang="fr-FR" sz="1600" dirty="0"/>
              <a:t> by the United Nations are </a:t>
            </a:r>
            <a:r>
              <a:rPr lang="fr-FR" sz="1600" dirty="0" err="1"/>
              <a:t>also</a:t>
            </a:r>
            <a:r>
              <a:rPr lang="fr-FR" sz="1600" dirty="0"/>
              <a:t> </a:t>
            </a:r>
            <a:r>
              <a:rPr lang="fr-FR" sz="1600" dirty="0" err="1"/>
              <a:t>featured</a:t>
            </a:r>
            <a:r>
              <a:rPr lang="fr-FR" sz="1600" dirty="0"/>
              <a:t> </a:t>
            </a:r>
            <a:r>
              <a:rPr lang="fr-FR" sz="1600" dirty="0" err="1"/>
              <a:t>separately</a:t>
            </a:r>
            <a:r>
              <a:rPr lang="fr-FR" sz="1600" dirty="0"/>
              <a:t>, in recognition of the </a:t>
            </a:r>
            <a:r>
              <a:rPr lang="fr-FR" sz="1600" dirty="0" err="1"/>
              <a:t>particular</a:t>
            </a:r>
            <a:r>
              <a:rPr lang="fr-FR" sz="1600" dirty="0"/>
              <a:t> </a:t>
            </a:r>
            <a:r>
              <a:rPr lang="fr-FR" sz="1600" dirty="0" err="1"/>
              <a:t>constraints</a:t>
            </a:r>
            <a:r>
              <a:rPr lang="fr-FR" sz="1600" dirty="0"/>
              <a:t> </a:t>
            </a:r>
            <a:r>
              <a:rPr lang="fr-FR" sz="1600" dirty="0" err="1"/>
              <a:t>they</a:t>
            </a:r>
            <a:r>
              <a:rPr lang="fr-FR" sz="1600" dirty="0"/>
              <a:t> face.</a:t>
            </a:r>
            <a:endParaRPr lang="fr-FR" dirty="0"/>
          </a:p>
          <a:p>
            <a:pPr>
              <a:buFontTx/>
              <a:buChar char="-"/>
            </a:pPr>
            <a:endParaRPr lang="fr-FR" dirty="0"/>
          </a:p>
          <a:p>
            <a:pPr>
              <a:buFontTx/>
              <a:buChar char="-"/>
            </a:pPr>
            <a:r>
              <a:rPr lang="fr-FR" dirty="0"/>
              <a:t>=&gt; 160 </a:t>
            </a:r>
            <a:r>
              <a:rPr lang="fr-FR" dirty="0" err="1"/>
              <a:t>jurisdictions</a:t>
            </a:r>
            <a:r>
              <a:rPr lang="fr-FR" dirty="0"/>
              <a:t> in the scoreboard</a:t>
            </a:r>
          </a:p>
          <a:p>
            <a:pPr>
              <a:buFontTx/>
              <a:buChar char="-"/>
            </a:pPr>
            <a:endParaRPr lang="fr-FR" dirty="0"/>
          </a:p>
        </p:txBody>
      </p:sp>
      <p:sp>
        <p:nvSpPr>
          <p:cNvPr id="4" name="Espace réservé du pied de page 3"/>
          <p:cNvSpPr>
            <a:spLocks noGrp="1"/>
          </p:cNvSpPr>
          <p:nvPr>
            <p:ph type="ftr" sz="quarter" idx="11"/>
          </p:nvPr>
        </p:nvSpPr>
        <p:spPr/>
        <p:txBody>
          <a:bodyPr/>
          <a:lstStyle/>
          <a:p>
            <a:pPr>
              <a:defRPr/>
            </a:pPr>
            <a:r>
              <a:rPr lang="en-GB" altLang="en-US" dirty="0"/>
              <a:t>. .</a:t>
            </a:r>
          </a:p>
        </p:txBody>
      </p:sp>
      <p:sp>
        <p:nvSpPr>
          <p:cNvPr id="5" name="Espace réservé du numéro de diapositive 4"/>
          <p:cNvSpPr>
            <a:spLocks noGrp="1"/>
          </p:cNvSpPr>
          <p:nvPr>
            <p:ph type="sldNum" sz="quarter" idx="12"/>
          </p:nvPr>
        </p:nvSpPr>
        <p:spPr/>
        <p:txBody>
          <a:bodyPr/>
          <a:lstStyle/>
          <a:p>
            <a:pPr>
              <a:defRPr/>
            </a:pPr>
            <a:fld id="{A3EE8CBC-2345-4203-B058-7222EACC5907}" type="slidenum">
              <a:rPr lang="en-GB" altLang="en-US" smtClean="0"/>
              <a:pPr>
                <a:defRPr/>
              </a:pPr>
              <a:t>7</a:t>
            </a:fld>
            <a:endParaRPr lang="en-GB" altLang="en-US" dirty="0"/>
          </a:p>
        </p:txBody>
      </p:sp>
    </p:spTree>
    <p:extLst>
      <p:ext uri="{BB962C8B-B14F-4D97-AF65-F5344CB8AC3E}">
        <p14:creationId xmlns:p14="http://schemas.microsoft.com/office/powerpoint/2010/main" val="497914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2. Score </a:t>
            </a:r>
            <a:r>
              <a:rPr lang="fr-FR" dirty="0" err="1"/>
              <a:t>board</a:t>
            </a:r>
            <a:r>
              <a:rPr lang="fr-FR" dirty="0"/>
              <a:t> </a:t>
            </a:r>
            <a:r>
              <a:rPr lang="fr-FR" dirty="0" err="1"/>
              <a:t>selection</a:t>
            </a:r>
            <a:r>
              <a:rPr lang="fr-FR" dirty="0"/>
              <a:t> </a:t>
            </a:r>
            <a:r>
              <a:rPr lang="fr-FR" dirty="0" err="1"/>
              <a:t>indictor’s</a:t>
            </a:r>
            <a:r>
              <a:rPr lang="fr-FR" dirty="0"/>
              <a:t> </a:t>
            </a:r>
          </a:p>
        </p:txBody>
      </p:sp>
      <p:sp>
        <p:nvSpPr>
          <p:cNvPr id="3" name="Espace réservé du contenu 2"/>
          <p:cNvSpPr>
            <a:spLocks noGrp="1"/>
          </p:cNvSpPr>
          <p:nvPr>
            <p:ph idx="1"/>
          </p:nvPr>
        </p:nvSpPr>
        <p:spPr>
          <a:xfrm>
            <a:off x="179512" y="2492375"/>
            <a:ext cx="8712968" cy="3529013"/>
          </a:xfrm>
        </p:spPr>
        <p:txBody>
          <a:bodyPr/>
          <a:lstStyle/>
          <a:p>
            <a:r>
              <a:rPr lang="fr-FR" dirty="0"/>
              <a:t>The </a:t>
            </a:r>
            <a:r>
              <a:rPr lang="fr-FR" dirty="0" err="1"/>
              <a:t>selection</a:t>
            </a:r>
            <a:r>
              <a:rPr lang="fr-FR" dirty="0"/>
              <a:t> </a:t>
            </a:r>
            <a:r>
              <a:rPr lang="fr-FR" dirty="0" err="1"/>
              <a:t>indicators</a:t>
            </a:r>
            <a:r>
              <a:rPr lang="fr-FR" dirty="0"/>
              <a:t> are </a:t>
            </a:r>
            <a:r>
              <a:rPr lang="fr-FR" dirty="0" err="1"/>
              <a:t>obtained</a:t>
            </a:r>
            <a:r>
              <a:rPr lang="fr-FR" dirty="0"/>
              <a:t> for all </a:t>
            </a:r>
            <a:r>
              <a:rPr lang="fr-FR" dirty="0" err="1"/>
              <a:t>jurisdictions</a:t>
            </a:r>
            <a:r>
              <a:rPr lang="fr-FR" dirty="0"/>
              <a:t> and </a:t>
            </a:r>
            <a:r>
              <a:rPr lang="fr-FR" dirty="0" err="1"/>
              <a:t>grouped</a:t>
            </a:r>
            <a:r>
              <a:rPr lang="fr-FR" dirty="0"/>
              <a:t> </a:t>
            </a:r>
            <a:r>
              <a:rPr lang="fr-FR" dirty="0" err="1"/>
              <a:t>into</a:t>
            </a:r>
            <a:r>
              <a:rPr lang="fr-FR" dirty="0"/>
              <a:t> </a:t>
            </a:r>
            <a:r>
              <a:rPr lang="fr-FR" dirty="0" err="1"/>
              <a:t>three</a:t>
            </a:r>
            <a:r>
              <a:rPr lang="fr-FR" dirty="0"/>
              <a:t> dimensions: </a:t>
            </a:r>
          </a:p>
          <a:p>
            <a:r>
              <a:rPr lang="fr-FR" dirty="0"/>
              <a:t>  </a:t>
            </a:r>
            <a:r>
              <a:rPr lang="fr-FR" dirty="0" err="1"/>
              <a:t>Strength</a:t>
            </a:r>
            <a:r>
              <a:rPr lang="fr-FR" dirty="0"/>
              <a:t> of </a:t>
            </a:r>
            <a:r>
              <a:rPr lang="fr-FR" dirty="0" err="1"/>
              <a:t>economic</a:t>
            </a:r>
            <a:r>
              <a:rPr lang="fr-FR" dirty="0"/>
              <a:t> </a:t>
            </a:r>
            <a:r>
              <a:rPr lang="fr-FR" dirty="0" err="1"/>
              <a:t>ties</a:t>
            </a:r>
            <a:r>
              <a:rPr lang="fr-FR" dirty="0"/>
              <a:t> </a:t>
            </a:r>
            <a:r>
              <a:rPr lang="fr-FR" dirty="0" err="1"/>
              <a:t>with</a:t>
            </a:r>
            <a:r>
              <a:rPr lang="fr-FR" dirty="0"/>
              <a:t> the EU</a:t>
            </a:r>
          </a:p>
          <a:p>
            <a:r>
              <a:rPr lang="fr-FR" dirty="0"/>
              <a:t>  Financial </a:t>
            </a:r>
            <a:r>
              <a:rPr lang="fr-FR" dirty="0" err="1"/>
              <a:t>activity</a:t>
            </a:r>
            <a:r>
              <a:rPr lang="fr-FR" dirty="0"/>
              <a:t>: </a:t>
            </a:r>
          </a:p>
          <a:p>
            <a:r>
              <a:rPr lang="fr-FR" dirty="0"/>
              <a:t>  </a:t>
            </a:r>
            <a:r>
              <a:rPr lang="fr-FR" dirty="0" err="1"/>
              <a:t>Stability</a:t>
            </a:r>
            <a:r>
              <a:rPr lang="fr-FR" dirty="0"/>
              <a:t> </a:t>
            </a:r>
            <a:r>
              <a:rPr lang="fr-FR" dirty="0" err="1"/>
              <a:t>factors</a:t>
            </a:r>
            <a:r>
              <a:rPr lang="fr-FR" dirty="0"/>
              <a:t> </a:t>
            </a:r>
          </a:p>
          <a:p>
            <a:r>
              <a:rPr lang="fr-FR" sz="1000" dirty="0"/>
              <a:t>(</a:t>
            </a:r>
            <a:r>
              <a:rPr lang="fr-FR" sz="1000" dirty="0" err="1"/>
              <a:t>https</a:t>
            </a:r>
            <a:r>
              <a:rPr lang="fr-FR" sz="1000" dirty="0"/>
              <a:t>://</a:t>
            </a:r>
            <a:r>
              <a:rPr lang="fr-FR" sz="1000" dirty="0" err="1"/>
              <a:t>ec.europa.eu</a:t>
            </a:r>
            <a:r>
              <a:rPr lang="fr-FR" sz="1000" dirty="0"/>
              <a:t>/</a:t>
            </a:r>
            <a:r>
              <a:rPr lang="fr-FR" sz="1000" dirty="0" err="1"/>
              <a:t>taxation_customs</a:t>
            </a:r>
            <a:r>
              <a:rPr lang="fr-FR" sz="1000" dirty="0"/>
              <a:t>/sites/taxation/files/2016-09-15_scoreboard-indicators.pdf)</a:t>
            </a:r>
          </a:p>
          <a:p>
            <a:endParaRPr lang="fr-FR" dirty="0"/>
          </a:p>
          <a:p>
            <a:endParaRPr lang="fr-FR" dirty="0"/>
          </a:p>
          <a:p>
            <a:r>
              <a:rPr lang="fr-FR" dirty="0">
                <a:effectLst/>
              </a:rPr>
              <a:t>=&gt;92 </a:t>
            </a:r>
            <a:r>
              <a:rPr lang="fr-FR" dirty="0" err="1">
                <a:effectLst/>
              </a:rPr>
              <a:t>jurisdictions</a:t>
            </a:r>
            <a:r>
              <a:rPr lang="fr-FR" dirty="0">
                <a:effectLst/>
              </a:rPr>
              <a:t> </a:t>
            </a:r>
            <a:r>
              <a:rPr lang="fr-FR" dirty="0" err="1">
                <a:effectLst/>
              </a:rPr>
              <a:t>finally</a:t>
            </a:r>
            <a:r>
              <a:rPr lang="fr-FR" dirty="0">
                <a:effectLst/>
              </a:rPr>
              <a:t> </a:t>
            </a:r>
            <a:r>
              <a:rPr lang="fr-FR" dirty="0" err="1">
                <a:effectLst/>
              </a:rPr>
              <a:t>screened</a:t>
            </a:r>
            <a:r>
              <a:rPr lang="fr-FR" dirty="0">
                <a:effectLst/>
              </a:rPr>
              <a:t> to the 3 </a:t>
            </a:r>
            <a:r>
              <a:rPr lang="fr-FR" dirty="0" err="1">
                <a:effectLst/>
              </a:rPr>
              <a:t>criterias</a:t>
            </a:r>
            <a:r>
              <a:rPr lang="fr-FR" dirty="0">
                <a:effectLst/>
              </a:rPr>
              <a:t> </a:t>
            </a:r>
          </a:p>
          <a:p>
            <a:endParaRPr lang="fr-FR" dirty="0">
              <a:effectLst/>
            </a:endParaRPr>
          </a:p>
          <a:p>
            <a:endParaRPr lang="fr-FR" dirty="0">
              <a:effectLst/>
            </a:endParaRPr>
          </a:p>
        </p:txBody>
      </p:sp>
      <p:sp>
        <p:nvSpPr>
          <p:cNvPr id="4" name="Espace réservé du pied de page 3"/>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p:cNvSpPr>
            <a:spLocks noGrp="1"/>
          </p:cNvSpPr>
          <p:nvPr>
            <p:ph type="sldNum" sz="quarter" idx="12"/>
          </p:nvPr>
        </p:nvSpPr>
        <p:spPr/>
        <p:txBody>
          <a:bodyPr/>
          <a:lstStyle/>
          <a:p>
            <a:pPr>
              <a:defRPr/>
            </a:pPr>
            <a:fld id="{A3EE8CBC-2345-4203-B058-7222EACC5907}" type="slidenum">
              <a:rPr lang="en-GB" altLang="en-US" smtClean="0"/>
              <a:pPr>
                <a:defRPr/>
              </a:pPr>
              <a:t>8</a:t>
            </a:fld>
            <a:endParaRPr lang="en-GB" altLang="en-US" dirty="0"/>
          </a:p>
        </p:txBody>
      </p:sp>
    </p:spTree>
    <p:extLst>
      <p:ext uri="{BB962C8B-B14F-4D97-AF65-F5344CB8AC3E}">
        <p14:creationId xmlns:p14="http://schemas.microsoft.com/office/powerpoint/2010/main" val="1420528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EU external approach</a:t>
            </a:r>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9</a:t>
            </a:fld>
            <a:endParaRPr lang="en-GB" alt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36779754"/>
              </p:ext>
            </p:extLst>
          </p:nvPr>
        </p:nvGraphicFramePr>
        <p:xfrm>
          <a:off x="457200" y="2492375"/>
          <a:ext cx="8229600" cy="3529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2170592"/>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6502</TotalTime>
  <Words>2501</Words>
  <Application>Microsoft Office PowerPoint</Application>
  <PresentationFormat>On-screen Show (4:3)</PresentationFormat>
  <Paragraphs>373</Paragraphs>
  <Slides>33</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MS PGothic</vt:lpstr>
      <vt:lpstr>MS PGothic</vt:lpstr>
      <vt:lpstr>Arial</vt:lpstr>
      <vt:lpstr>Courier New</vt:lpstr>
      <vt:lpstr>Symbol</vt:lpstr>
      <vt:lpstr>TimesNewRomanPSMT</vt:lpstr>
      <vt:lpstr>Verdana</vt:lpstr>
      <vt:lpstr>Wingdings</vt:lpstr>
      <vt:lpstr>Slide_Master</vt:lpstr>
      <vt:lpstr>European Union approach for DRM   Brussels, January 2019</vt:lpstr>
      <vt:lpstr>Outline</vt:lpstr>
      <vt:lpstr>1. EU internal approach – Which DG?</vt:lpstr>
      <vt:lpstr>1 .EU Internal approach  on fighting tax avoidance</vt:lpstr>
      <vt:lpstr>2. EU External approach - EU List</vt:lpstr>
      <vt:lpstr>2. The 3 steps of the EU listing</vt:lpstr>
      <vt:lpstr>2. The scoreboard</vt:lpstr>
      <vt:lpstr>2. Score board selection indictor’s </vt:lpstr>
      <vt:lpstr>2. EU external approach</vt:lpstr>
      <vt:lpstr>2. Criterion: Tax transparency</vt:lpstr>
      <vt:lpstr>2. Criterion: Tax transparency</vt:lpstr>
      <vt:lpstr>2. Criterion: Tax transparency</vt:lpstr>
      <vt:lpstr>2. Criterion: Fair taxation</vt:lpstr>
      <vt:lpstr>2. EU list: Screening Process</vt:lpstr>
      <vt:lpstr>2. The common EU List </vt:lpstr>
      <vt:lpstr>2. The common EU List: 1st update</vt:lpstr>
      <vt:lpstr>2. The common EU List: 2nd update</vt:lpstr>
      <vt:lpstr>2. The common EU List: 3rd update</vt:lpstr>
      <vt:lpstr>2. The common EU List: 4th update</vt:lpstr>
      <vt:lpstr>2. The common EU List: 5th update</vt:lpstr>
      <vt:lpstr>2. EU list: Consequences and next Steps</vt:lpstr>
      <vt:lpstr>3. Commission support on DRM to developing countries</vt:lpstr>
      <vt:lpstr>3. Supporting improvement on</vt:lpstr>
      <vt:lpstr>3. EU ODA to DRM in figures</vt:lpstr>
      <vt:lpstr>3. EU's support to global DRM initiatives</vt:lpstr>
      <vt:lpstr>EU support to regional DRM initiatives</vt:lpstr>
      <vt:lpstr>3. EU support to national DRM initiatives</vt:lpstr>
      <vt:lpstr>3. DRM and Budget support : context</vt:lpstr>
      <vt:lpstr>3. DRM in Budget Support eligibility criteria</vt:lpstr>
      <vt:lpstr>3. DRM in BS perfomance criteria</vt:lpstr>
      <vt:lpstr>3. DRM in accompanying measures</vt:lpstr>
      <vt:lpstr>3. DRM and dialogue</vt:lpstr>
      <vt:lpstr>PowerPoint Presentation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BIGOT Vincent (DEVCO)</cp:lastModifiedBy>
  <cp:revision>272</cp:revision>
  <cp:lastPrinted>2018-06-01T14:43:43Z</cp:lastPrinted>
  <dcterms:created xsi:type="dcterms:W3CDTF">2011-10-28T10:25:18Z</dcterms:created>
  <dcterms:modified xsi:type="dcterms:W3CDTF">2018-12-19T12:02:28Z</dcterms:modified>
</cp:coreProperties>
</file>