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323" r:id="rId4"/>
    <p:sldId id="343" r:id="rId5"/>
    <p:sldId id="344" r:id="rId6"/>
    <p:sldId id="335" r:id="rId7"/>
    <p:sldId id="336" r:id="rId8"/>
    <p:sldId id="345" r:id="rId9"/>
    <p:sldId id="346" r:id="rId10"/>
    <p:sldId id="352" r:id="rId11"/>
    <p:sldId id="348" r:id="rId12"/>
    <p:sldId id="354" r:id="rId13"/>
    <p:sldId id="349" r:id="rId14"/>
    <p:sldId id="355" r:id="rId15"/>
    <p:sldId id="347" r:id="rId16"/>
    <p:sldId id="351" r:id="rId17"/>
    <p:sldId id="300" r:id="rId18"/>
  </p:sldIdLst>
  <p:sldSz cx="9144000" cy="6858000" type="screen4x3"/>
  <p:notesSz cx="6669088" cy="97536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7" userDrawn="1">
          <p15:clr>
            <a:srgbClr val="A4A3A4"/>
          </p15:clr>
        </p15:guide>
        <p15:guide id="2" pos="2166" userDrawn="1">
          <p15:clr>
            <a:srgbClr val="A4A3A4"/>
          </p15:clr>
        </p15:guide>
        <p15:guide id="3" orient="horz" pos="3072" userDrawn="1">
          <p15:clr>
            <a:srgbClr val="A4A3A4"/>
          </p15:clr>
        </p15:guide>
        <p15:guide id="4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5" autoAdjust="0"/>
    <p:restoredTop sz="86369" autoAdjust="0"/>
  </p:normalViewPr>
  <p:slideViewPr>
    <p:cSldViewPr>
      <p:cViewPr varScale="1">
        <p:scale>
          <a:sx n="75" d="100"/>
          <a:sy n="75" d="100"/>
        </p:scale>
        <p:origin x="72" y="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871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736" y="-56"/>
      </p:cViewPr>
      <p:guideLst>
        <p:guide orient="horz" pos="2877"/>
        <p:guide pos="2166"/>
        <p:guide orient="horz" pos="3072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42066332617501"/>
          <c:y val="1.90509833531083E-2"/>
          <c:w val="0.77205463541195296"/>
          <c:h val="0.9284375703037119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006600"/>
              </a:solidFill>
            </c:spPr>
            <c:extLst>
              <c:ext xmlns:c16="http://schemas.microsoft.com/office/drawing/2014/chart" uri="{C3380CC4-5D6E-409C-BE32-E72D297353CC}">
                <c16:uniqueId val="{00000001-5361-4DE5-8CDD-DFF0EC31A643}"/>
              </c:ext>
            </c:extLst>
          </c:dPt>
          <c:dPt>
            <c:idx val="1"/>
            <c:bubble3D val="0"/>
            <c:spPr>
              <a:solidFill>
                <a:schemeClr val="accent3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5361-4DE5-8CDD-DFF0EC31A643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5361-4DE5-8CDD-DFF0EC31A643}"/>
              </c:ext>
            </c:extLst>
          </c:dPt>
          <c:dPt>
            <c:idx val="3"/>
            <c:bubble3D val="0"/>
            <c:spPr>
              <a:solidFill>
                <a:srgbClr val="006666"/>
              </a:solidFill>
            </c:spPr>
            <c:extLst>
              <c:ext xmlns:c16="http://schemas.microsoft.com/office/drawing/2014/chart" uri="{C3380CC4-5D6E-409C-BE32-E72D297353CC}">
                <c16:uniqueId val="{00000007-5361-4DE5-8CDD-DFF0EC31A643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>
                <a:solidFill>
                  <a:schemeClr val="tx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5361-4DE5-8CDD-DFF0EC31A643}"/>
              </c:ext>
            </c:extLst>
          </c:dPt>
          <c:dPt>
            <c:idx val="5"/>
            <c:bubble3D val="0"/>
            <c:spPr>
              <a:solidFill>
                <a:schemeClr val="tx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5361-4DE5-8CDD-DFF0EC31A643}"/>
              </c:ext>
            </c:extLst>
          </c:dPt>
          <c:dPt>
            <c:idx val="6"/>
            <c:bubble3D val="0"/>
            <c:spPr>
              <a:solidFill>
                <a:srgbClr val="584470"/>
              </a:solidFill>
            </c:spPr>
            <c:extLst>
              <c:ext xmlns:c16="http://schemas.microsoft.com/office/drawing/2014/chart" uri="{C3380CC4-5D6E-409C-BE32-E72D297353CC}">
                <c16:uniqueId val="{0000000D-5361-4DE5-8CDD-DFF0EC31A643}"/>
              </c:ext>
            </c:extLst>
          </c:dPt>
          <c:dPt>
            <c:idx val="7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F-5361-4DE5-8CDD-DFF0EC31A643}"/>
              </c:ext>
            </c:extLst>
          </c:dPt>
          <c:dPt>
            <c:idx val="8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1-5361-4DE5-8CDD-DFF0EC31A643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>
                        <a:solidFill>
                          <a:schemeClr val="bg1"/>
                        </a:solidFill>
                      </a:rPr>
                      <a:t>1. I</a:t>
                    </a:r>
                    <a:r>
                      <a:rPr lang="en-US" dirty="0"/>
                      <a:t>ntegrity of the </a:t>
                    </a:r>
                  </a:p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Registered </a:t>
                    </a:r>
                  </a:p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Taxpayer Base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361-4DE5-8CDD-DFF0EC31A64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>
                        <a:solidFill>
                          <a:schemeClr val="bg1"/>
                        </a:solidFill>
                      </a:rPr>
                      <a:t>2. Effective Risk Management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361-4DE5-8CDD-DFF0EC31A643}"/>
                </c:ext>
              </c:extLst>
            </c:dLbl>
            <c:dLbl>
              <c:idx val="2"/>
              <c:layout>
                <c:manualLayout>
                  <c:x val="3.83141762452107E-3"/>
                  <c:y val="2.3809523809523799E-3"/>
                </c:manualLayout>
              </c:layout>
              <c:tx>
                <c:rich>
                  <a:bodyPr/>
                  <a:lstStyle/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>
                        <a:solidFill>
                          <a:schemeClr val="bg1"/>
                        </a:solidFill>
                      </a:rPr>
                      <a:t>3. S</a:t>
                    </a:r>
                    <a:r>
                      <a:rPr lang="en-US" dirty="0"/>
                      <a:t>upporting </a:t>
                    </a:r>
                  </a:p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Voluntary </a:t>
                    </a:r>
                  </a:p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Compliance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361-4DE5-8CDD-DFF0EC31A643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>
                        <a:solidFill>
                          <a:schemeClr val="bg1"/>
                        </a:solidFill>
                      </a:rPr>
                      <a:t>4. Timely F</a:t>
                    </a:r>
                    <a:r>
                      <a:rPr lang="en-US" dirty="0"/>
                      <a:t>iling of Declarations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361-4DE5-8CDD-DFF0EC31A643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>
                        <a:solidFill>
                          <a:schemeClr val="bg1"/>
                        </a:solidFill>
                      </a:rPr>
                      <a:t>5. Timely P</a:t>
                    </a:r>
                    <a:r>
                      <a:rPr lang="en-US" dirty="0"/>
                      <a:t>ayment </a:t>
                    </a:r>
                  </a:p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of </a:t>
                    </a:r>
                  </a:p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Taxes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361-4DE5-8CDD-DFF0EC31A643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>
                        <a:solidFill>
                          <a:schemeClr val="bg1"/>
                        </a:solidFill>
                      </a:rPr>
                      <a:t>6. </a:t>
                    </a:r>
                    <a:r>
                      <a:rPr lang="en-US" dirty="0"/>
                      <a:t>Accurate </a:t>
                    </a:r>
                  </a:p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Reporting in </a:t>
                    </a:r>
                  </a:p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Declarations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361-4DE5-8CDD-DFF0EC31A643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>
                        <a:solidFill>
                          <a:schemeClr val="bg1"/>
                        </a:solidFill>
                      </a:rPr>
                      <a:t>7. Effective T</a:t>
                    </a:r>
                    <a:r>
                      <a:rPr lang="en-US" dirty="0"/>
                      <a:t>ax </a:t>
                    </a:r>
                  </a:p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Dispute </a:t>
                    </a:r>
                  </a:p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Resolution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361-4DE5-8CDD-DFF0EC31A643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pPr algn="ctr" rtl="0">
                      <a:defRPr lang="en-US" sz="12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>
                        <a:solidFill>
                          <a:schemeClr val="bg1"/>
                        </a:solidFill>
                      </a:rPr>
                      <a:t>8. Efficient Revenue Management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5361-4DE5-8CDD-DFF0EC31A643}"/>
                </c:ext>
              </c:extLst>
            </c:dLbl>
            <c:dLbl>
              <c:idx val="8"/>
              <c:layout>
                <c:manualLayout>
                  <c:x val="-9.5785440613027004E-3"/>
                  <c:y val="-1.9047619047619101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 dirty="0">
                        <a:solidFill>
                          <a:schemeClr val="bg1"/>
                        </a:solidFill>
                      </a:rPr>
                      <a:t>9. Accountability and Transparency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5361-4DE5-8CDD-DFF0EC31A64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361-4DE5-8CDD-DFF0EC31A6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Sheet1!$A$2:$A$11</c:f>
              <c:strCache>
                <c:ptCount val="9"/>
                <c:pt idx="0">
                  <c:v>1st month</c:v>
                </c:pt>
                <c:pt idx="1">
                  <c:v>2nd month</c:v>
                </c:pt>
                <c:pt idx="2">
                  <c:v>3rd month</c:v>
                </c:pt>
                <c:pt idx="3">
                  <c:v>4th month</c:v>
                </c:pt>
                <c:pt idx="4">
                  <c:v>5th month</c:v>
                </c:pt>
                <c:pt idx="5">
                  <c:v>6th month</c:v>
                </c:pt>
                <c:pt idx="6">
                  <c:v>7th month</c:v>
                </c:pt>
                <c:pt idx="7">
                  <c:v>8th month</c:v>
                </c:pt>
                <c:pt idx="8">
                  <c:v>9th month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1.4</c:v>
                </c:pt>
                <c:pt idx="1">
                  <c:v>1.4</c:v>
                </c:pt>
                <c:pt idx="2">
                  <c:v>1.4</c:v>
                </c:pt>
                <c:pt idx="3">
                  <c:v>1.4</c:v>
                </c:pt>
                <c:pt idx="4">
                  <c:v>1.4</c:v>
                </c:pt>
                <c:pt idx="5">
                  <c:v>1.4</c:v>
                </c:pt>
                <c:pt idx="6">
                  <c:v>1.4</c:v>
                </c:pt>
                <c:pt idx="7">
                  <c:v>1.4</c:v>
                </c:pt>
                <c:pt idx="8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5361-4DE5-8CDD-DFF0EC31A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zero"/>
    <c:showDLblsOverMax val="0"/>
  </c:chart>
  <c:spPr>
    <a:noFill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90665" cy="488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785" tIns="44892" rIns="89785" bIns="44892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866" y="1"/>
            <a:ext cx="2890665" cy="488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785" tIns="44892" rIns="89785" bIns="4489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815"/>
            <a:ext cx="2890665" cy="48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785" tIns="44892" rIns="89785" bIns="44892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866" y="9263815"/>
            <a:ext cx="2890665" cy="48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785" tIns="44892" rIns="89785" bIns="4489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33977EE-9492-41D2-862D-C85A416AE36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6722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90665" cy="488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785" tIns="44892" rIns="89785" bIns="44892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866" y="1"/>
            <a:ext cx="2890665" cy="488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785" tIns="44892" rIns="89785" bIns="4489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1838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599" y="4632688"/>
            <a:ext cx="5335893" cy="4389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785" tIns="44892" rIns="89785" bIns="44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815"/>
            <a:ext cx="2890665" cy="48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785" tIns="44892" rIns="89785" bIns="44892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866" y="9263815"/>
            <a:ext cx="2890665" cy="48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785" tIns="44892" rIns="89785" bIns="4489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CE1FDE-E880-4CF9-8EB3-FDB502065BD0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13827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/>
              <a:t>PLEASE PRINT OUT AS NOTE PAGE AND BRING TO CLASS.</a:t>
            </a:r>
          </a:p>
          <a:p>
            <a:endParaRPr lang="en-US" sz="2400" b="1" dirty="0"/>
          </a:p>
          <a:p>
            <a:r>
              <a:rPr lang="en-US" dirty="0"/>
              <a:t>The notes included in this training material are a guide to the instructor and the participants and should not be construed as replacing any other texts.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CE1FDE-E880-4CF9-8EB3-FDB502065BD0}" type="slidenum">
              <a:rPr lang="en-GB" altLang="en-US" smtClean="0"/>
              <a:pPr>
                <a:defRPr/>
              </a:pPr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76732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CE1FDE-E880-4CF9-8EB3-FDB502065BD0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8910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See</a:t>
            </a:r>
            <a:r>
              <a:rPr lang="fr-BE" dirty="0" smtClean="0"/>
              <a:t> documents on</a:t>
            </a:r>
            <a:r>
              <a:rPr lang="fr-BE" baseline="0" dirty="0" smtClean="0"/>
              <a:t> the USB Stick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CE1FDE-E880-4CF9-8EB3-FDB502065BD0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63567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97795">
              <a:defRPr/>
            </a:pPr>
            <a:endParaRPr lang="en-GB" dirty="0"/>
          </a:p>
          <a:p>
            <a:pPr defTabSz="897795">
              <a:defRPr/>
            </a:pPr>
            <a:endParaRPr lang="de-DE" sz="1800" b="1" dirty="0"/>
          </a:p>
          <a:p>
            <a:endParaRPr lang="de-DE" sz="1800" dirty="0"/>
          </a:p>
          <a:p>
            <a:endParaRPr lang="de-DE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25754-8ADD-43AB-9B52-5C68BA4F7A3F}" type="slidenum">
              <a:rPr lang="en-GB" altLang="en-US" smtClean="0"/>
              <a:pPr/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87531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Could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useful</a:t>
            </a:r>
            <a:r>
              <a:rPr lang="fr-BE" dirty="0" smtClean="0"/>
              <a:t> to</a:t>
            </a:r>
            <a:r>
              <a:rPr lang="fr-BE" baseline="0" dirty="0" smtClean="0"/>
              <a:t> have a Revenue administration organigramme to stress the </a:t>
            </a:r>
            <a:r>
              <a:rPr lang="fr-BE" baseline="0" dirty="0" err="1" smtClean="0"/>
              <a:t>need</a:t>
            </a:r>
            <a:r>
              <a:rPr lang="fr-BE" baseline="0" dirty="0" smtClean="0"/>
              <a:t> to </a:t>
            </a:r>
            <a:r>
              <a:rPr lang="fr-BE" baseline="0" dirty="0" err="1" smtClean="0"/>
              <a:t>find</a:t>
            </a:r>
            <a:r>
              <a:rPr lang="fr-BE" baseline="0" dirty="0" smtClean="0"/>
              <a:t> the good contact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CE1FDE-E880-4CF9-8EB3-FDB502065BD0}" type="slidenum">
              <a:rPr lang="en-GB" altLang="en-US" smtClean="0"/>
              <a:pPr>
                <a:defRPr/>
              </a:pPr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14275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CE1FDE-E880-4CF9-8EB3-FDB502065BD0}" type="slidenum">
              <a:rPr lang="en-GB" altLang="en-US" smtClean="0"/>
              <a:pPr>
                <a:defRPr/>
              </a:pPr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81302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CE1FDE-E880-4CF9-8EB3-FDB502065BD0}" type="slidenum">
              <a:rPr lang="en-GB" altLang="en-US" smtClean="0"/>
              <a:pPr>
                <a:defRPr/>
              </a:pPr>
              <a:t>15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67937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CE1FDE-E880-4CF9-8EB3-FDB502065BD0}" type="slidenum">
              <a:rPr lang="en-GB" altLang="en-US" smtClean="0"/>
              <a:pPr>
                <a:defRPr/>
              </a:pPr>
              <a:t>17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85443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 dirty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altLang="en-US" noProof="0"/>
              <a:t>Title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altLang="en-US" noProof="0"/>
              <a:t>Subtitle</a:t>
            </a:r>
            <a:endParaRPr lang="en-GB" altLang="en-US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8BD2191-CFAD-4B04-95D8-674ADC1DB31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9364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BB86B-508F-4629-B0DE-696CACF2E7B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3616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C65BF-D54D-431A-BD63-C552AF596C2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62940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E8CBC-2345-4203-B058-7222EACC590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9349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08B81-A408-4732-808C-B556DD13771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5227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9D469-CB23-4F16-87C0-5CE6C293A9C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616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8235A-61AA-462F-BF4C-FE3F6A03F4B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894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210E1-A514-43D5-8361-5BB8FDDBFCA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083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09FBE-09F3-4C23-B911-0417E4CB5B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3844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EA4D8-BED2-4AF6-B04F-985721C511D2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2725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82C35-A8F7-41EA-95D7-F0499779FA8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6511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020C99D-6EF7-44EC-A3CB-6298978B8F8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dt="0"/>
  <p:txStyles>
    <p:titleStyle>
      <a:lvl1pPr marL="358775"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2pPr>
      <a:lvl3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3pPr>
      <a:lvl4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4pPr>
      <a:lvl5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 kern="1200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 kern="1200">
          <a:solidFill>
            <a:srgbClr val="0F549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 kern="1200">
          <a:solidFill>
            <a:srgbClr val="0F549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dat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David.SCHWANDER@ec.europa.eu" TargetMode="External"/><Relationship Id="rId2" Type="http://schemas.openxmlformats.org/officeDocument/2006/relationships/hyperlink" Target="mailto:Marco.FEDERICI@ec.europa.eu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f.org/external/np/ins/english/rmtf.ht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051720" y="1484784"/>
            <a:ext cx="5688632" cy="2664296"/>
          </a:xfrm>
        </p:spPr>
        <p:txBody>
          <a:bodyPr/>
          <a:lstStyle/>
          <a:p>
            <a:pPr algn="ctr" eaLnBrk="1" hangingPunct="1"/>
            <a:r>
              <a:rPr lang="fr-BE" altLang="en-US" sz="2800" dirty="0"/>
              <a:t>How to engage?</a:t>
            </a:r>
            <a:br>
              <a:rPr lang="fr-BE" altLang="en-US" sz="2800" dirty="0"/>
            </a:br>
            <a:r>
              <a:rPr lang="fr-BE" altLang="en-US" sz="2800" dirty="0"/>
              <a:t/>
            </a:r>
            <a:br>
              <a:rPr lang="fr-BE" altLang="en-US" sz="2800" dirty="0"/>
            </a:br>
            <a:r>
              <a:rPr lang="fr-BE" altLang="en-US" sz="1500" dirty="0"/>
              <a:t>Brussels, </a:t>
            </a:r>
            <a:r>
              <a:rPr lang="fr-BE" altLang="en-US" sz="1500" dirty="0" err="1"/>
              <a:t>January</a:t>
            </a:r>
            <a:r>
              <a:rPr lang="fr-BE" altLang="en-US" sz="1500" dirty="0"/>
              <a:t> 2019</a:t>
            </a:r>
            <a:endParaRPr lang="en-GB" altLang="en-US" sz="1500" dirty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077072"/>
            <a:ext cx="8532812" cy="1368053"/>
          </a:xfrm>
        </p:spPr>
        <p:txBody>
          <a:bodyPr/>
          <a:lstStyle/>
          <a:p>
            <a:pPr eaLnBrk="1" hangingPunct="1"/>
            <a:endParaRPr lang="fr-BE" altLang="en-US" dirty="0"/>
          </a:p>
          <a:p>
            <a:pPr eaLnBrk="1" hangingPunct="1"/>
            <a:r>
              <a:rPr lang="fr-BE" altLang="en-US" sz="3200" dirty="0"/>
              <a:t>Module 3</a:t>
            </a:r>
            <a:endParaRPr lang="en-GB" altLang="en-US" dirty="0"/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 flipH="1">
            <a:off x="3347863" y="4270375"/>
            <a:ext cx="453724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fr-FR" sz="1400" i="0" dirty="0">
                <a:solidFill>
                  <a:schemeClr val="bg1"/>
                </a:solidFill>
              </a:rPr>
              <a:t>Domestic Revenue Mobilisation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fr-FR" sz="1400" i="0" dirty="0">
                <a:solidFill>
                  <a:schemeClr val="bg1"/>
                </a:solidFill>
              </a:rPr>
              <a:t>Training funded by the European Union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fr-FR" sz="1400" i="0" dirty="0">
                <a:solidFill>
                  <a:schemeClr val="bg1"/>
                </a:solidFill>
              </a:rPr>
              <a:t>Trainer: Pierre Vandenberghe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fr-FR" sz="1400" i="0" dirty="0">
                <a:solidFill>
                  <a:schemeClr val="bg1"/>
                </a:solidFill>
              </a:rPr>
              <a:t>Tax administration expert</a:t>
            </a:r>
            <a:r>
              <a:rPr lang="en-US" altLang="fr-FR" sz="1400" dirty="0"/>
              <a:t>..</a:t>
            </a:r>
            <a:endParaRPr lang="fr-BE" altLang="fr-FR" sz="1400" i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073173"/>
            <a:ext cx="8229600" cy="936625"/>
          </a:xfrm>
        </p:spPr>
        <p:txBody>
          <a:bodyPr/>
          <a:lstStyle/>
          <a:p>
            <a:r>
              <a:rPr lang="fr-BE" dirty="0"/>
              <a:t>6. Diagnostics tools: </a:t>
            </a:r>
            <a:r>
              <a:rPr lang="fr-FR" dirty="0"/>
              <a:t>PEFA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464495"/>
          </a:xfrm>
        </p:spPr>
        <p:txBody>
          <a:bodyPr/>
          <a:lstStyle/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800" b="0" dirty="0"/>
              <a:t>3 indicators specifically dedicated to DRM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800" dirty="0"/>
              <a:t>PI 3 – Revenue outturn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200" b="0" dirty="0"/>
              <a:t>	3-1 Aggregate revenue outturn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200" b="0" dirty="0"/>
              <a:t>	3-2 Revenue composition outturn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800" dirty="0"/>
              <a:t>PI 19 – Revenue Administration 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000" b="0" dirty="0"/>
              <a:t>	</a:t>
            </a:r>
            <a:r>
              <a:rPr lang="en-GB" sz="1200" b="0" dirty="0"/>
              <a:t>19-1 Right and obligation for revenue measures 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200" b="0" dirty="0"/>
              <a:t>	19-2 Revenue risk management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200" b="0" dirty="0"/>
              <a:t>	19-3 Revenue audit and investigation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200" b="0" dirty="0"/>
              <a:t>	19-4 revenue arrears monitoring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800" dirty="0"/>
              <a:t>PI 20 - Accounting for revenue 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200" b="0" dirty="0"/>
              <a:t>	20-1 Information on revenue collections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200" b="0" dirty="0"/>
              <a:t>	20-2 Transfer of revenue collections</a:t>
            </a:r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en-GB" sz="1200" b="0" dirty="0"/>
              <a:t>	20-3 Revenue accounts reconciliation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10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50765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229600" cy="936625"/>
          </a:xfrm>
        </p:spPr>
        <p:txBody>
          <a:bodyPr/>
          <a:lstStyle/>
          <a:p>
            <a:r>
              <a:rPr lang="fr-BE" dirty="0"/>
              <a:t>6. Diagnostics </a:t>
            </a:r>
            <a:r>
              <a:rPr lang="fr-BE" dirty="0" err="1"/>
              <a:t>tools</a:t>
            </a:r>
            <a:r>
              <a:rPr lang="fr-BE" dirty="0"/>
              <a:t>: TADAT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08" y="1826098"/>
            <a:ext cx="8856984" cy="4588619"/>
          </a:xfrm>
        </p:spPr>
        <p:txBody>
          <a:bodyPr/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A standardized assessment tool that can provide an objective view of  the tax administration system and its strengths and weaknesses 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Mirrored on the Public Expenditure and Financial Accountability (PEFA) tool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Does not assess special tax regimes such as for natural resources; nor does it assess customs administration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Better identification of the relative strengths and weaknesses in a tax administration system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Facilitating discussion towards a shared view of the tax administration's health among stakeholders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The EC supports the TADAT secretariat (access to assessments report even if not published)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Assessor has to be certified by TADAT secretariat (list on the TADAT website)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Possible to finance though Framework contract </a:t>
            </a:r>
          </a:p>
          <a:p>
            <a:endParaRPr lang="en-GB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28546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hlinkClick r:id="rId3"/>
          </p:cNvPr>
          <p:cNvGraphicFramePr/>
          <p:nvPr>
            <p:extLst>
              <p:ext uri="{D42A27DB-BD31-4B8C-83A1-F6EECF244321}">
                <p14:modId xmlns:p14="http://schemas.microsoft.com/office/powerpoint/2010/main" val="3517537691"/>
              </p:ext>
            </p:extLst>
          </p:nvPr>
        </p:nvGraphicFramePr>
        <p:xfrm>
          <a:off x="-157656" y="893434"/>
          <a:ext cx="90678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Line Callout 2 14"/>
          <p:cNvSpPr/>
          <p:nvPr/>
        </p:nvSpPr>
        <p:spPr>
          <a:xfrm>
            <a:off x="7010399" y="1052297"/>
            <a:ext cx="1899745" cy="678967"/>
          </a:xfrm>
          <a:prstGeom prst="borderCallout2">
            <a:avLst>
              <a:gd name="adj1" fmla="val 48278"/>
              <a:gd name="adj2" fmla="val 445"/>
              <a:gd name="adj3" fmla="val 18750"/>
              <a:gd name="adj4" fmla="val -16667"/>
              <a:gd name="adj5" fmla="val 20769"/>
              <a:gd name="adj6" fmla="val -60275"/>
            </a:avLst>
          </a:prstGeom>
          <a:solidFill>
            <a:schemeClr val="bg1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black"/>
                </a:solidFill>
              </a:rPr>
              <a:t>All businesses, individuals and  other entities, required to register, are included in the taxpayer database.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black"/>
                </a:solidFill>
              </a:rPr>
              <a:t> Database is complete, up-to-date  and accurate </a:t>
            </a:r>
          </a:p>
        </p:txBody>
      </p:sp>
      <p:sp>
        <p:nvSpPr>
          <p:cNvPr id="16" name="Line Callout 1 15"/>
          <p:cNvSpPr/>
          <p:nvPr/>
        </p:nvSpPr>
        <p:spPr>
          <a:xfrm>
            <a:off x="7359868" y="5484876"/>
            <a:ext cx="1148256" cy="612648"/>
          </a:xfrm>
          <a:prstGeom prst="borderCallout1">
            <a:avLst>
              <a:gd name="adj1" fmla="val 44484"/>
              <a:gd name="adj2" fmla="val -1436"/>
              <a:gd name="adj3" fmla="val -28727"/>
              <a:gd name="adj4" fmla="val -56125"/>
            </a:avLst>
          </a:prstGeom>
          <a:solidFill>
            <a:schemeClr val="bg1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black"/>
                </a:solidFill>
              </a:rPr>
              <a:t>Taxpayers file their declarations on time</a:t>
            </a:r>
          </a:p>
        </p:txBody>
      </p:sp>
      <p:sp>
        <p:nvSpPr>
          <p:cNvPr id="18" name="Line Callout 2 17"/>
          <p:cNvSpPr/>
          <p:nvPr/>
        </p:nvSpPr>
        <p:spPr>
          <a:xfrm>
            <a:off x="7386144" y="1922711"/>
            <a:ext cx="1524000" cy="740664"/>
          </a:xfrm>
          <a:prstGeom prst="borderCallout2">
            <a:avLst>
              <a:gd name="adj1" fmla="val 44183"/>
              <a:gd name="adj2" fmla="val -72"/>
              <a:gd name="adj3" fmla="val 52332"/>
              <a:gd name="adj4" fmla="val -6219"/>
              <a:gd name="adj5" fmla="val 19663"/>
              <a:gd name="adj6" fmla="val -24996"/>
            </a:avLst>
          </a:prstGeom>
          <a:solidFill>
            <a:schemeClr val="bg1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black"/>
                </a:solidFill>
              </a:rPr>
              <a:t>Risks to revenue and tax administration operations are identified and managed effectively</a:t>
            </a:r>
          </a:p>
        </p:txBody>
      </p:sp>
      <p:sp>
        <p:nvSpPr>
          <p:cNvPr id="19" name="Line Callout 2 18"/>
          <p:cNvSpPr/>
          <p:nvPr/>
        </p:nvSpPr>
        <p:spPr>
          <a:xfrm flipH="1">
            <a:off x="7620000" y="3692652"/>
            <a:ext cx="1366345" cy="685800"/>
          </a:xfrm>
          <a:prstGeom prst="borderCallout2">
            <a:avLst>
              <a:gd name="adj1" fmla="val 49700"/>
              <a:gd name="adj2" fmla="val 99117"/>
              <a:gd name="adj3" fmla="val 43003"/>
              <a:gd name="adj4" fmla="val 111291"/>
              <a:gd name="adj5" fmla="val 26259"/>
              <a:gd name="adj6" fmla="val 113409"/>
            </a:avLst>
          </a:prstGeom>
          <a:solidFill>
            <a:schemeClr val="bg1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black"/>
                </a:solidFill>
              </a:rPr>
              <a:t>Taxpayers have the necessary information and support to voluntarily comply at a reasonable cost to them</a:t>
            </a:r>
          </a:p>
        </p:txBody>
      </p:sp>
      <p:sp>
        <p:nvSpPr>
          <p:cNvPr id="8" name="Line Callout 1 7"/>
          <p:cNvSpPr/>
          <p:nvPr/>
        </p:nvSpPr>
        <p:spPr>
          <a:xfrm>
            <a:off x="5791199" y="6097524"/>
            <a:ext cx="1219200" cy="612648"/>
          </a:xfrm>
          <a:prstGeom prst="borderCallout1">
            <a:avLst>
              <a:gd name="adj1" fmla="val 44484"/>
              <a:gd name="adj2" fmla="val -1436"/>
              <a:gd name="adj3" fmla="val 8587"/>
              <a:gd name="adj4" fmla="val -71045"/>
            </a:avLst>
          </a:prstGeom>
          <a:solidFill>
            <a:schemeClr val="bg1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black"/>
                </a:solidFill>
              </a:rPr>
              <a:t>Taxpayers pay their taxes in full and on time</a:t>
            </a:r>
          </a:p>
        </p:txBody>
      </p:sp>
      <p:sp>
        <p:nvSpPr>
          <p:cNvPr id="9" name="Line Callout 1 8"/>
          <p:cNvSpPr/>
          <p:nvPr/>
        </p:nvSpPr>
        <p:spPr>
          <a:xfrm>
            <a:off x="914400" y="4953000"/>
            <a:ext cx="1752600" cy="765048"/>
          </a:xfrm>
          <a:prstGeom prst="borderCallout1">
            <a:avLst>
              <a:gd name="adj1" fmla="val 56064"/>
              <a:gd name="adj2" fmla="val 101072"/>
              <a:gd name="adj3" fmla="val 68297"/>
              <a:gd name="adj4" fmla="val 128351"/>
            </a:avLst>
          </a:prstGeom>
          <a:solidFill>
            <a:schemeClr val="bg1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black"/>
                </a:solidFill>
              </a:rPr>
              <a:t>Effective audit and verification programs deter taxpayers from reporting incomplete or inaccurate information in their tax declarations</a:t>
            </a:r>
          </a:p>
        </p:txBody>
      </p:sp>
      <p:sp>
        <p:nvSpPr>
          <p:cNvPr id="11" name="Line Callout 1 10"/>
          <p:cNvSpPr/>
          <p:nvPr/>
        </p:nvSpPr>
        <p:spPr>
          <a:xfrm>
            <a:off x="457200" y="3891559"/>
            <a:ext cx="1524000" cy="909041"/>
          </a:xfrm>
          <a:prstGeom prst="borderCallout1">
            <a:avLst>
              <a:gd name="adj1" fmla="val 58637"/>
              <a:gd name="adj2" fmla="val 101366"/>
              <a:gd name="adj3" fmla="val 29788"/>
              <a:gd name="adj4" fmla="val 127059"/>
            </a:avLst>
          </a:prstGeom>
          <a:solidFill>
            <a:schemeClr val="bg1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black"/>
                </a:solidFill>
              </a:rPr>
              <a:t>Tax dispute resolution process is fair and independent, accessible to taxpayers, and effective in resolving disputes in a timely manner</a:t>
            </a:r>
          </a:p>
        </p:txBody>
      </p:sp>
      <p:sp>
        <p:nvSpPr>
          <p:cNvPr id="12" name="Line Callout 1 11"/>
          <p:cNvSpPr/>
          <p:nvPr/>
        </p:nvSpPr>
        <p:spPr>
          <a:xfrm>
            <a:off x="483326" y="2308242"/>
            <a:ext cx="1524000" cy="1120758"/>
          </a:xfrm>
          <a:prstGeom prst="borderCallout1">
            <a:avLst>
              <a:gd name="adj1" fmla="val 49631"/>
              <a:gd name="adj2" fmla="val 101150"/>
              <a:gd name="adj3" fmla="val -15822"/>
              <a:gd name="adj4" fmla="val 148739"/>
            </a:avLst>
          </a:prstGeom>
          <a:solidFill>
            <a:schemeClr val="bg1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black"/>
                </a:solidFill>
              </a:rPr>
              <a:t>Tax revenue collections are fully accounted for, monitored against expectations, and analyzed to inform government revenue forecasting. Legitimate tax refunds are paid promptly</a:t>
            </a:r>
          </a:p>
        </p:txBody>
      </p:sp>
      <p:sp>
        <p:nvSpPr>
          <p:cNvPr id="13" name="Line Callout 1 12"/>
          <p:cNvSpPr/>
          <p:nvPr/>
        </p:nvSpPr>
        <p:spPr>
          <a:xfrm>
            <a:off x="914400" y="1052297"/>
            <a:ext cx="1981200" cy="612648"/>
          </a:xfrm>
          <a:prstGeom prst="borderCallout1">
            <a:avLst>
              <a:gd name="adj1" fmla="val 54777"/>
              <a:gd name="adj2" fmla="val 100421"/>
              <a:gd name="adj3" fmla="val 22741"/>
              <a:gd name="adj4" fmla="val 152546"/>
            </a:avLst>
          </a:prstGeom>
          <a:solidFill>
            <a:schemeClr val="bg1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black"/>
                </a:solidFill>
              </a:rPr>
              <a:t>Tax administration is transparent in the conduct of its activities  and accountable to the Government and </a:t>
            </a:r>
            <a:r>
              <a:rPr lang="en-US" sz="900">
                <a:solidFill>
                  <a:prstClr val="black"/>
                </a:solidFill>
              </a:rPr>
              <a:t>the citizenry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14" name="Title 4"/>
          <p:cNvSpPr>
            <a:spLocks noGrp="1"/>
          </p:cNvSpPr>
          <p:nvPr>
            <p:ph type="title"/>
          </p:nvPr>
        </p:nvSpPr>
        <p:spPr>
          <a:xfrm>
            <a:off x="0" y="155447"/>
            <a:ext cx="7924800" cy="744449"/>
          </a:xfrm>
        </p:spPr>
        <p:txBody>
          <a:bodyPr>
            <a:noAutofit/>
          </a:bodyPr>
          <a:lstStyle/>
          <a:p>
            <a:r>
              <a:rPr lang="en-US" sz="2800" b="1" dirty="0"/>
              <a:t>Performance Outcome Areas—Core structure and desired outcomes</a:t>
            </a:r>
          </a:p>
        </p:txBody>
      </p:sp>
      <p:sp>
        <p:nvSpPr>
          <p:cNvPr id="2" name="Rectangle 1"/>
          <p:cNvSpPr/>
          <p:nvPr/>
        </p:nvSpPr>
        <p:spPr>
          <a:xfrm>
            <a:off x="7144" y="6246415"/>
            <a:ext cx="45857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http://www.tadat.org/files/TADAT_at_a_Glance_web.pdf</a:t>
            </a:r>
          </a:p>
        </p:txBody>
      </p:sp>
    </p:spTree>
    <p:extLst>
      <p:ext uri="{BB962C8B-B14F-4D97-AF65-F5344CB8AC3E}">
        <p14:creationId xmlns:p14="http://schemas.microsoft.com/office/powerpoint/2010/main" val="30757018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0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0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0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Chart bld="category"/>
        </p:bldSub>
      </p:bldGraphic>
      <p:bldP spid="15" grpId="0" animBg="1"/>
      <p:bldP spid="16" grpId="0" animBg="1"/>
      <p:bldP spid="18" grpId="0" animBg="1"/>
      <p:bldP spid="19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6. Diagnostic </a:t>
            </a:r>
            <a:r>
              <a:rPr lang="fr-BE" dirty="0" err="1"/>
              <a:t>tools</a:t>
            </a:r>
            <a:r>
              <a:rPr lang="fr-BE" dirty="0"/>
              <a:t> : EC </a:t>
            </a:r>
            <a:r>
              <a:rPr lang="fr-BE" dirty="0" err="1"/>
              <a:t>Blueprints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492375"/>
            <a:ext cx="8712968" cy="3888953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</a:pPr>
            <a:endParaRPr lang="de-DE" i="0" dirty="0"/>
          </a:p>
          <a:p>
            <a:pPr marL="0" indent="0">
              <a:buClr>
                <a:schemeClr val="accent2"/>
              </a:buClr>
              <a:buNone/>
            </a:pPr>
            <a:r>
              <a:rPr lang="fr-BE" i="0" dirty="0" err="1"/>
              <a:t>Designed</a:t>
            </a:r>
            <a:r>
              <a:rPr lang="fr-BE" i="0" dirty="0"/>
              <a:t> by EC for the </a:t>
            </a:r>
            <a:r>
              <a:rPr lang="fr-BE" i="0" dirty="0" err="1"/>
              <a:t>purpose</a:t>
            </a:r>
            <a:r>
              <a:rPr lang="fr-BE" i="0" dirty="0"/>
              <a:t> of the 2002 </a:t>
            </a:r>
            <a:r>
              <a:rPr lang="fr-BE" i="0" dirty="0" err="1"/>
              <a:t>enlargement</a:t>
            </a:r>
            <a:endParaRPr lang="fr-BE" i="0" dirty="0"/>
          </a:p>
          <a:p>
            <a:pPr marL="0" indent="0">
              <a:buClr>
                <a:schemeClr val="accent2"/>
              </a:buClr>
              <a:buNone/>
            </a:pPr>
            <a:endParaRPr lang="fr-BE" i="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fr-BE" i="0" dirty="0" err="1"/>
              <a:t>Tax</a:t>
            </a:r>
            <a:r>
              <a:rPr lang="fr-BE" i="0" dirty="0"/>
              <a:t> administration Fiscal </a:t>
            </a:r>
            <a:r>
              <a:rPr lang="fr-BE" i="0" dirty="0" err="1"/>
              <a:t>blueprints</a:t>
            </a:r>
            <a:endParaRPr lang="fr-BE" i="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fr-BE" i="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fr-BE" i="0" dirty="0"/>
              <a:t>Customs administration : Customs </a:t>
            </a:r>
            <a:r>
              <a:rPr lang="fr-BE" i="0" dirty="0" err="1"/>
              <a:t>blueprints</a:t>
            </a:r>
            <a:endParaRPr lang="fr-BE" i="0" dirty="0"/>
          </a:p>
          <a:p>
            <a:pPr marL="0" indent="0">
              <a:buClr>
                <a:schemeClr val="accent2"/>
              </a:buClr>
              <a:buNone/>
            </a:pPr>
            <a:endParaRPr lang="de-DE" i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13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97219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6. </a:t>
            </a:r>
            <a:r>
              <a:rPr lang="fr-BE" dirty="0" err="1"/>
              <a:t>Other</a:t>
            </a:r>
            <a:r>
              <a:rPr lang="fr-BE" dirty="0"/>
              <a:t> diagnostic </a:t>
            </a:r>
            <a:r>
              <a:rPr lang="fr-BE" dirty="0" err="1"/>
              <a:t>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492375"/>
            <a:ext cx="8712968" cy="3888953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</a:pPr>
            <a:endParaRPr lang="de-DE" i="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GB" i="0" dirty="0"/>
              <a:t>Tax policy assessment framework (TPAF- IMF/OECD) </a:t>
            </a:r>
            <a:endParaRPr lang="de-DE" i="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de-DE" i="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de-DE" i="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GB" i="0" dirty="0"/>
              <a:t>Cross Border Diagnostic tool (CBDT OECD)</a:t>
            </a:r>
            <a:endParaRPr lang="de-DE" i="0" dirty="0"/>
          </a:p>
          <a:p>
            <a:pPr marL="0" indent="0">
              <a:buClr>
                <a:schemeClr val="accent2"/>
              </a:buClr>
              <a:buNone/>
            </a:pPr>
            <a:endParaRPr lang="de-DE" i="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Not yet operational!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14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30355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7. </a:t>
            </a:r>
            <a:r>
              <a:rPr lang="fr-BE" dirty="0" err="1"/>
              <a:t>Choice</a:t>
            </a:r>
            <a:r>
              <a:rPr lang="fr-BE" dirty="0"/>
              <a:t> of </a:t>
            </a:r>
            <a:r>
              <a:rPr lang="fr-BE" dirty="0" err="1"/>
              <a:t>modality</a:t>
            </a:r>
            <a:r>
              <a:rPr lang="fr-BE" dirty="0"/>
              <a:t> of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04864"/>
            <a:ext cx="8712968" cy="4392488"/>
          </a:xfrm>
        </p:spPr>
        <p:txBody>
          <a:bodyPr/>
          <a:lstStyle/>
          <a:p>
            <a:pPr>
              <a:buClr>
                <a:srgbClr val="002060"/>
              </a:buClr>
            </a:pPr>
            <a:r>
              <a:rPr lang="en-GB" i="0" dirty="0"/>
              <a:t>Budget Support</a:t>
            </a:r>
          </a:p>
          <a:p>
            <a:pPr>
              <a:buClr>
                <a:srgbClr val="002060"/>
              </a:buClr>
            </a:pPr>
            <a:endParaRPr lang="en-GB" sz="1600" i="0" dirty="0"/>
          </a:p>
          <a:p>
            <a:pPr>
              <a:buClr>
                <a:srgbClr val="002060"/>
              </a:buClr>
            </a:pPr>
            <a:r>
              <a:rPr lang="en-GB" i="0" dirty="0"/>
              <a:t>Twinning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GB" sz="1600" i="0" dirty="0"/>
              <a:t>Partner administration with MS administration / peer partner (ex South-Africa with Malawi)</a:t>
            </a:r>
          </a:p>
          <a:p>
            <a:pPr>
              <a:buClr>
                <a:srgbClr val="002060"/>
              </a:buClr>
            </a:pPr>
            <a:endParaRPr lang="en-GB" sz="1600" i="0" dirty="0"/>
          </a:p>
          <a:p>
            <a:pPr>
              <a:buClr>
                <a:srgbClr val="002060"/>
              </a:buClr>
            </a:pPr>
            <a:r>
              <a:rPr lang="en-GB" i="0" dirty="0"/>
              <a:t>Technical assistance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GB" sz="1600" i="0" dirty="0"/>
              <a:t>Short term / Long term</a:t>
            </a:r>
          </a:p>
          <a:p>
            <a:pPr>
              <a:buClr>
                <a:srgbClr val="002060"/>
              </a:buClr>
            </a:pPr>
            <a:endParaRPr lang="en-GB" sz="1600" i="0" dirty="0"/>
          </a:p>
          <a:p>
            <a:pPr>
              <a:buClr>
                <a:srgbClr val="002060"/>
              </a:buClr>
            </a:pPr>
            <a:r>
              <a:rPr lang="en-GB" i="0" dirty="0"/>
              <a:t>Direct / Through partners (MS/IMF/WB</a:t>
            </a:r>
            <a:r>
              <a:rPr lang="mr-IN" i="0" dirty="0"/>
              <a:t>…</a:t>
            </a:r>
            <a:r>
              <a:rPr lang="fr-FR" i="0" dirty="0"/>
              <a:t>)</a:t>
            </a:r>
            <a:endParaRPr lang="en-GB" i="0" dirty="0"/>
          </a:p>
          <a:p>
            <a:pPr>
              <a:buClr>
                <a:srgbClr val="002060"/>
              </a:buClr>
            </a:pPr>
            <a:endParaRPr lang="en-GB" sz="1600" i="0" dirty="0"/>
          </a:p>
          <a:p>
            <a:pPr>
              <a:buClr>
                <a:srgbClr val="002060"/>
              </a:buClr>
            </a:pPr>
            <a:r>
              <a:rPr lang="en-GB" i="0" dirty="0"/>
              <a:t>Diagnostic tool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15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46137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7. </a:t>
            </a:r>
            <a:r>
              <a:rPr lang="fr-BE" dirty="0" err="1"/>
              <a:t>Keeping</a:t>
            </a:r>
            <a:r>
              <a:rPr lang="fr-BE" dirty="0"/>
              <a:t> in </a:t>
            </a:r>
            <a:r>
              <a:rPr lang="fr-BE" dirty="0" err="1"/>
              <a:t>touch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HQ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6" cy="4660627"/>
          </a:xfrm>
        </p:spPr>
        <p:txBody>
          <a:bodyPr/>
          <a:lstStyle/>
          <a:p>
            <a:pPr marL="0" indent="0">
              <a:buNone/>
            </a:pPr>
            <a:r>
              <a:rPr lang="fr-BE" sz="2200" b="1" i="0" dirty="0"/>
              <a:t>Support to </a:t>
            </a:r>
            <a:r>
              <a:rPr lang="fr-BE" sz="2200" b="1" i="0" dirty="0" err="1"/>
              <a:t>partner</a:t>
            </a:r>
            <a:r>
              <a:rPr lang="fr-BE" sz="2200" b="1" i="0" dirty="0"/>
              <a:t> administration</a:t>
            </a:r>
          </a:p>
          <a:p>
            <a:pPr marL="0" indent="0">
              <a:buNone/>
            </a:pPr>
            <a:r>
              <a:rPr lang="fr-BE" sz="1600" i="0" dirty="0"/>
              <a:t>=&gt; DEVCO geo + DEVCO A4 (Stefan </a:t>
            </a:r>
            <a:r>
              <a:rPr lang="fr-BE" sz="1600" i="0" dirty="0" err="1"/>
              <a:t>Agne</a:t>
            </a:r>
            <a:r>
              <a:rPr lang="fr-BE" sz="1600" i="0" dirty="0"/>
              <a:t> / Anca-Maria </a:t>
            </a:r>
            <a:r>
              <a:rPr lang="fr-BE" sz="1600" i="0" dirty="0" err="1"/>
              <a:t>Szigeti</a:t>
            </a:r>
            <a:r>
              <a:rPr lang="fr-BE" sz="1600" i="0" dirty="0"/>
              <a:t> / Vincent Bigot)</a:t>
            </a:r>
          </a:p>
          <a:p>
            <a:pPr marL="0" indent="0">
              <a:buNone/>
            </a:pPr>
            <a:r>
              <a:rPr lang="fr-BE" sz="1600" i="0" dirty="0"/>
              <a:t>=&gt; DG NEAR A3 Javier </a:t>
            </a:r>
            <a:r>
              <a:rPr lang="fr-BE" sz="1600" i="0" dirty="0" err="1"/>
              <a:t>Casanovas</a:t>
            </a:r>
            <a:r>
              <a:rPr lang="fr-BE" sz="1600" i="0" dirty="0"/>
              <a:t>-Bernard / Damien </a:t>
            </a:r>
            <a:r>
              <a:rPr lang="fr-BE" sz="1600" i="0" dirty="0" err="1"/>
              <a:t>Ruggeri</a:t>
            </a:r>
            <a:endParaRPr lang="fr-BE" sz="1600" i="0" dirty="0"/>
          </a:p>
          <a:p>
            <a:endParaRPr lang="fr-BE" sz="1000" i="0" dirty="0"/>
          </a:p>
          <a:p>
            <a:pPr marL="0" indent="0">
              <a:buNone/>
            </a:pPr>
            <a:r>
              <a:rPr lang="fr-BE" sz="2200" b="1" i="0" dirty="0"/>
              <a:t>On EU Non cooperative jurisdiction</a:t>
            </a:r>
          </a:p>
          <a:p>
            <a:pPr marL="0" indent="0">
              <a:buNone/>
            </a:pPr>
            <a:r>
              <a:rPr lang="fr-BE" sz="1600" i="0" dirty="0"/>
              <a:t>=&gt; DEVCO geo + DEVCO A4 (Stefan </a:t>
            </a:r>
            <a:r>
              <a:rPr lang="fr-BE" sz="1600" i="0" dirty="0" err="1"/>
              <a:t>Agne</a:t>
            </a:r>
            <a:r>
              <a:rPr lang="fr-BE" sz="1600" i="0" dirty="0"/>
              <a:t> / Anca-Maria </a:t>
            </a:r>
            <a:r>
              <a:rPr lang="fr-BE" sz="1600" i="0" dirty="0" err="1"/>
              <a:t>Szigeti</a:t>
            </a:r>
            <a:r>
              <a:rPr lang="fr-BE" sz="1600" i="0" dirty="0"/>
              <a:t> </a:t>
            </a:r>
            <a:r>
              <a:rPr lang="fr-BE" sz="1600" i="0" dirty="0" smtClean="0"/>
              <a:t>) / NEAR A3 (Javier </a:t>
            </a:r>
            <a:r>
              <a:rPr lang="fr-BE" sz="1600" i="0" dirty="0" err="1" smtClean="0"/>
              <a:t>Casanovas</a:t>
            </a:r>
            <a:r>
              <a:rPr lang="fr-BE" sz="1600" i="0" dirty="0" smtClean="0"/>
              <a:t>-Bernard / Damien </a:t>
            </a:r>
            <a:r>
              <a:rPr lang="fr-BE" sz="1600" i="0" dirty="0" err="1" smtClean="0"/>
              <a:t>Ruggeri</a:t>
            </a:r>
            <a:r>
              <a:rPr lang="fr-BE" sz="1600" i="0" dirty="0" smtClean="0"/>
              <a:t>)</a:t>
            </a:r>
            <a:endParaRPr lang="fr-BE" sz="1600" i="0" dirty="0"/>
          </a:p>
          <a:p>
            <a:pPr marL="0" indent="0">
              <a:buNone/>
            </a:pPr>
            <a:r>
              <a:rPr lang="fr-BE" sz="1600" i="0" dirty="0"/>
              <a:t>+ DG TAXUD (</a:t>
            </a:r>
            <a:r>
              <a:rPr lang="en-US" sz="1600" i="0" dirty="0"/>
              <a:t>Unit D1 - Company Taxation Initiatives: Marco </a:t>
            </a:r>
            <a:r>
              <a:rPr lang="en-US" sz="1600" i="0" dirty="0" err="1"/>
              <a:t>Federici</a:t>
            </a:r>
            <a:r>
              <a:rPr lang="en-US" sz="1600" i="0" dirty="0"/>
              <a:t> / </a:t>
            </a:r>
            <a:r>
              <a:rPr lang="en-GB" sz="1600" i="0" dirty="0">
                <a:hlinkClick r:id="rId2"/>
              </a:rPr>
              <a:t>Marco.FEDERICI@ec.europa.eu</a:t>
            </a:r>
            <a:r>
              <a:rPr lang="en-GB" sz="1600" i="0" dirty="0"/>
              <a:t>)</a:t>
            </a:r>
            <a:endParaRPr lang="fr-BE" sz="1600" i="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BE" sz="1600" i="0" dirty="0"/>
          </a:p>
          <a:p>
            <a:pPr marL="0" indent="0">
              <a:buNone/>
            </a:pPr>
            <a:r>
              <a:rPr lang="fr-BE" sz="2200" b="1" i="0" dirty="0"/>
              <a:t>On AML/CT</a:t>
            </a:r>
          </a:p>
          <a:p>
            <a:pPr marL="0" indent="0">
              <a:buNone/>
            </a:pPr>
            <a:r>
              <a:rPr lang="en-GB" sz="1600" i="0" dirty="0"/>
              <a:t>=&gt; DEVCO geo + DEVCO A4 </a:t>
            </a:r>
            <a:r>
              <a:rPr lang="fr-BE" sz="1600" i="0" dirty="0"/>
              <a:t>(Stefan </a:t>
            </a:r>
            <a:r>
              <a:rPr lang="fr-BE" sz="1600" i="0" dirty="0" err="1"/>
              <a:t>Agne</a:t>
            </a:r>
            <a:r>
              <a:rPr lang="fr-BE" sz="1600" i="0" dirty="0"/>
              <a:t> / Vincent Bigot)</a:t>
            </a:r>
          </a:p>
          <a:p>
            <a:pPr marL="0" indent="0">
              <a:buNone/>
            </a:pPr>
            <a:r>
              <a:rPr lang="en-GB" sz="1600" i="0" dirty="0"/>
              <a:t>+ DG Justice (Unit B3: Financial crime: David </a:t>
            </a:r>
            <a:r>
              <a:rPr lang="en-GB" sz="1600" i="0" dirty="0" err="1"/>
              <a:t>Schwander</a:t>
            </a:r>
            <a:r>
              <a:rPr lang="en-GB" sz="1600" i="0" dirty="0"/>
              <a:t> /</a:t>
            </a:r>
            <a:r>
              <a:rPr lang="en-GB" sz="1600" i="0" dirty="0">
                <a:hlinkClick r:id="rId3"/>
              </a:rPr>
              <a:t> David.SCHWANDER@ec.europa.eu</a:t>
            </a:r>
            <a:r>
              <a:rPr lang="en-GB" sz="1800" i="0" dirty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16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3568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936625"/>
          </a:xfrm>
        </p:spPr>
        <p:txBody>
          <a:bodyPr/>
          <a:lstStyle/>
          <a:p>
            <a:endParaRPr lang="fr-FR" sz="2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A210E1-A514-43D5-8361-5BB8FDDBFCA7}" type="slidenum">
              <a:rPr lang="en-GB" altLang="en-US" smtClean="0"/>
              <a:pPr>
                <a:defRPr/>
              </a:pPr>
              <a:t>17</a:t>
            </a:fld>
            <a:endParaRPr lang="en-GB" alt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4294967295"/>
          </p:nvPr>
        </p:nvSpPr>
        <p:spPr>
          <a:xfrm>
            <a:off x="457200" y="2492375"/>
            <a:ext cx="8435280" cy="3960961"/>
          </a:xfrm>
        </p:spPr>
        <p:txBody>
          <a:bodyPr/>
          <a:lstStyle/>
          <a:p>
            <a:pPr algn="ctr"/>
            <a:endParaRPr lang="fr-FR" b="1" dirty="0"/>
          </a:p>
          <a:p>
            <a:pPr algn="ctr"/>
            <a:r>
              <a:rPr lang="fr-FR" b="1" dirty="0" err="1"/>
              <a:t>Thanks</a:t>
            </a:r>
            <a:r>
              <a:rPr lang="fr-FR" b="1" dirty="0"/>
              <a:t> a lot for </a:t>
            </a:r>
            <a:r>
              <a:rPr lang="fr-FR" b="1" dirty="0" err="1"/>
              <a:t>your</a:t>
            </a:r>
            <a:r>
              <a:rPr lang="fr-FR" b="1" dirty="0"/>
              <a:t> attention!</a:t>
            </a:r>
          </a:p>
          <a:p>
            <a:pPr algn="ctr"/>
            <a:endParaRPr lang="fr-FR" b="1" dirty="0"/>
          </a:p>
          <a:p>
            <a:pPr algn="ctr"/>
            <a:r>
              <a:rPr lang="fr-FR" b="1" dirty="0" err="1"/>
              <a:t>Any</a:t>
            </a:r>
            <a:r>
              <a:rPr lang="fr-FR" b="1" dirty="0"/>
              <a:t> question?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61076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Outline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Clr>
                <a:srgbClr val="0F5494"/>
              </a:buClr>
              <a:buFont typeface="+mj-lt"/>
              <a:buAutoNum type="arabicPeriod"/>
            </a:pPr>
            <a:r>
              <a:rPr lang="en-US" altLang="en-US" i="0" dirty="0"/>
              <a:t>Medium term revenue strategy (MTRS)</a:t>
            </a:r>
          </a:p>
          <a:p>
            <a:pPr marL="457200" indent="-457200" eaLnBrk="1" hangingPunct="1">
              <a:buClr>
                <a:srgbClr val="0F5494"/>
              </a:buClr>
              <a:buFont typeface="+mj-lt"/>
              <a:buAutoNum type="arabicPeriod"/>
            </a:pPr>
            <a:r>
              <a:rPr lang="en-US" altLang="en-US" i="0" dirty="0"/>
              <a:t>Available data</a:t>
            </a:r>
          </a:p>
          <a:p>
            <a:pPr marL="457200" indent="-457200" eaLnBrk="1" hangingPunct="1">
              <a:buClr>
                <a:srgbClr val="0F5494"/>
              </a:buClr>
              <a:buFont typeface="+mj-lt"/>
              <a:buAutoNum type="arabicPeriod"/>
            </a:pPr>
            <a:r>
              <a:rPr lang="en-US" altLang="en-US" i="0" dirty="0"/>
              <a:t>Donor groups</a:t>
            </a:r>
          </a:p>
          <a:p>
            <a:pPr marL="457200" indent="-457200" eaLnBrk="1" hangingPunct="1">
              <a:buClr>
                <a:srgbClr val="0F5494"/>
              </a:buClr>
              <a:buFont typeface="+mj-lt"/>
              <a:buAutoNum type="arabicPeriod"/>
            </a:pPr>
            <a:r>
              <a:rPr lang="en-US" altLang="en-US" i="0" dirty="0"/>
              <a:t>Dialogue with administrations</a:t>
            </a:r>
          </a:p>
          <a:p>
            <a:pPr marL="457200" indent="-457200" eaLnBrk="1" hangingPunct="1">
              <a:buClr>
                <a:srgbClr val="0F5494"/>
              </a:buClr>
              <a:buFont typeface="+mj-lt"/>
              <a:buAutoNum type="arabicPeriod"/>
            </a:pPr>
            <a:r>
              <a:rPr lang="en-US" altLang="en-US" i="0" dirty="0"/>
              <a:t>Dialogue on policy strategy</a:t>
            </a:r>
          </a:p>
          <a:p>
            <a:pPr marL="457200" indent="-457200" eaLnBrk="1" hangingPunct="1">
              <a:buClr>
                <a:srgbClr val="0F5494"/>
              </a:buClr>
              <a:buFont typeface="+mj-lt"/>
              <a:buAutoNum type="arabicPeriod"/>
            </a:pPr>
            <a:r>
              <a:rPr lang="en-US" altLang="en-US" i="0" dirty="0"/>
              <a:t>Diagnostic tools</a:t>
            </a:r>
          </a:p>
          <a:p>
            <a:pPr marL="457200" indent="-457200" eaLnBrk="1" hangingPunct="1">
              <a:buClr>
                <a:srgbClr val="0F5494"/>
              </a:buClr>
              <a:buFont typeface="+mj-lt"/>
              <a:buAutoNum type="arabicPeriod"/>
            </a:pPr>
            <a:r>
              <a:rPr lang="en-US" altLang="en-US" i="0" dirty="0"/>
              <a:t>Choice of modality</a:t>
            </a:r>
          </a:p>
          <a:p>
            <a:pPr marL="457200" indent="-457200" eaLnBrk="1" hangingPunct="1">
              <a:buClr>
                <a:srgbClr val="0F5494"/>
              </a:buClr>
              <a:buFont typeface="+mj-lt"/>
              <a:buAutoNum type="arabicPeriod"/>
            </a:pPr>
            <a:r>
              <a:rPr lang="fr-BE" i="0" dirty="0" err="1"/>
              <a:t>Keeping</a:t>
            </a:r>
            <a:r>
              <a:rPr lang="fr-BE" i="0" dirty="0"/>
              <a:t> the contact </a:t>
            </a:r>
            <a:r>
              <a:rPr lang="fr-BE" i="0" dirty="0" err="1"/>
              <a:t>with</a:t>
            </a:r>
            <a:r>
              <a:rPr lang="fr-BE" i="0" dirty="0"/>
              <a:t> HQ</a:t>
            </a:r>
            <a:endParaRPr lang="en-US" altLang="en-US" i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eaLnBrk="1" hangingPunct="1">
              <a:buClr>
                <a:srgbClr val="0F5494"/>
              </a:buClr>
              <a:buFont typeface="+mj-lt"/>
              <a:buAutoNum type="arabicPeriod"/>
            </a:pPr>
            <a:r>
              <a:rPr lang="en-US" altLang="en-US" dirty="0"/>
              <a:t>Medium term revenue strategy (MTRS)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816424"/>
          </a:xfrm>
        </p:spPr>
        <p:txBody>
          <a:bodyPr/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000" i="0" dirty="0"/>
              <a:t>a high-level road map of the tax system reform over 4-6 years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fr-BE" sz="2000" i="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000" i="0" dirty="0"/>
              <a:t>country ownership and government commitment to its design and implementation is strong</a:t>
            </a:r>
            <a:endParaRPr lang="fr-BE" sz="2000" i="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fr-BE" sz="2000" i="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000" i="0" dirty="0"/>
              <a:t>wide consultation with the tax system’s stakeholders is desirable in its development, including to promote accountability of all concerned</a:t>
            </a:r>
          </a:p>
          <a:p>
            <a:pPr>
              <a:buFont typeface="Symbol" panose="05050102010706020507" pitchFamily="18" charset="2"/>
              <a:buChar char="Þ"/>
            </a:pPr>
            <a:endParaRPr lang="en-US" sz="2000" dirty="0"/>
          </a:p>
          <a:p>
            <a:pPr>
              <a:buFont typeface="Symbol" panose="05050102010706020507" pitchFamily="18" charset="2"/>
              <a:buChar char="Þ"/>
            </a:pPr>
            <a:endParaRPr lang="en-US" sz="2000" dirty="0"/>
          </a:p>
          <a:p>
            <a:pPr>
              <a:buFont typeface="Symbol" panose="05050102010706020507" pitchFamily="18" charset="2"/>
              <a:buChar char="Þ"/>
            </a:pPr>
            <a:endParaRPr lang="fr-BE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0761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218562"/>
            <a:ext cx="8229600" cy="936625"/>
          </a:xfrm>
        </p:spPr>
        <p:txBody>
          <a:bodyPr/>
          <a:lstStyle/>
          <a:p>
            <a:r>
              <a:rPr lang="fr-BE" dirty="0"/>
              <a:t>Why designing a MTRS?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536504"/>
          </a:xfrm>
        </p:spPr>
        <p:txBody>
          <a:bodyPr/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Tax priorities are too often driven by short-term considerations. Commitment to reforms over the medium term will help prioritize intermediate objectives.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n-US" sz="800" i="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Institution building in tax administration is complex and needs sustained effort over several years. 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n-US" sz="800" i="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The legal framework requires timely change to support evolving policy and administration.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n-US" sz="800" i="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Successful reform requires continued commitment and trust among a wide range of stakeholders.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n-US" sz="800" i="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1800" i="0" dirty="0"/>
              <a:t>Provide a clearer picture of their likely revenues over a meaningful planning period, and taxpayers to have more certainty on how they will be treated and what the tax implications of their investment and other decisions will be. </a:t>
            </a:r>
          </a:p>
          <a:p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11765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21370123">
            <a:off x="263519" y="1924865"/>
            <a:ext cx="3016094" cy="413953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19671" y="6245225"/>
            <a:ext cx="4716421" cy="476250"/>
          </a:xfrm>
        </p:spPr>
        <p:txBody>
          <a:bodyPr/>
          <a:lstStyle/>
          <a:p>
            <a:pPr>
              <a:buFont typeface="Symbol" panose="05050102010706020507" pitchFamily="18" charset="2"/>
              <a:buChar char="Þ"/>
            </a:pPr>
            <a:r>
              <a:rPr lang="en-US">
                <a:hlinkClick r:id="rId3"/>
              </a:rPr>
              <a:t>http://www.imf.org/external/np/ins/english/rmtf.htm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4818">
            <a:off x="5593428" y="2143455"/>
            <a:ext cx="3111027" cy="41397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5030" y="1756110"/>
            <a:ext cx="2807965" cy="381315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14487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24745"/>
            <a:ext cx="8229600" cy="864096"/>
          </a:xfrm>
        </p:spPr>
        <p:txBody>
          <a:bodyPr/>
          <a:lstStyle/>
          <a:p>
            <a:r>
              <a:rPr lang="fr-BE" dirty="0"/>
              <a:t>2. </a:t>
            </a:r>
            <a:r>
              <a:rPr lang="fr-BE" dirty="0" err="1"/>
              <a:t>Availaible</a:t>
            </a:r>
            <a:r>
              <a:rPr lang="fr-BE" dirty="0"/>
              <a:t>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276872"/>
            <a:ext cx="8928992" cy="4392488"/>
          </a:xfrm>
        </p:spPr>
        <p:txBody>
          <a:bodyPr/>
          <a:lstStyle/>
          <a:p>
            <a:pPr marL="400050"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GB" i="0" dirty="0"/>
              <a:t>S</a:t>
            </a:r>
            <a:r>
              <a:rPr lang="en-GB" b="0" i="0" dirty="0"/>
              <a:t>ource of data: Revenue administration 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600" b="0" dirty="0"/>
              <a:t>	Revenue administration website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1600" b="0" dirty="0"/>
              <a:t>	Revenue administration statistical </a:t>
            </a:r>
            <a:r>
              <a:rPr lang="en-GB" sz="1600" b="0" dirty="0" smtClean="0"/>
              <a:t>service </a:t>
            </a:r>
            <a:endParaRPr lang="en-GB" sz="1600" b="0" dirty="0"/>
          </a:p>
          <a:p>
            <a:pPr marL="457200" lvl="1" indent="0">
              <a:spcAft>
                <a:spcPts val="600"/>
              </a:spcAft>
              <a:buClr>
                <a:schemeClr val="accent2"/>
              </a:buClr>
              <a:buNone/>
            </a:pPr>
            <a:endParaRPr lang="en-GB" sz="1600" b="0" dirty="0"/>
          </a:p>
          <a:p>
            <a:pPr marL="400050"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GB" b="0" i="0" dirty="0"/>
              <a:t>Partners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GB" sz="1600" b="0" dirty="0" smtClean="0"/>
              <a:t>IMF</a:t>
            </a:r>
            <a:endParaRPr lang="en-GB" sz="1600" b="0" dirty="0"/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GB" sz="1500" b="0" dirty="0"/>
              <a:t>IMF Data base</a:t>
            </a:r>
          </a:p>
          <a:p>
            <a:pPr lvl="2">
              <a:spcAft>
                <a:spcPts val="600"/>
              </a:spcAft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GB" sz="1500" b="0" dirty="0"/>
              <a:t>Art IV </a:t>
            </a:r>
            <a:r>
              <a:rPr lang="en-GB" sz="1500" b="0" dirty="0" smtClean="0"/>
              <a:t>reports</a:t>
            </a:r>
            <a:endParaRPr lang="en-GB" sz="1500" b="0" dirty="0"/>
          </a:p>
          <a:p>
            <a:pPr lvl="1">
              <a:spcAft>
                <a:spcPts val="600"/>
              </a:spcAft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GB" sz="1600" b="0" dirty="0"/>
              <a:t>Multi donors tools : RA-FIT, ISORA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GB" sz="1600" b="0" dirty="0" smtClean="0"/>
              <a:t>OECD </a:t>
            </a:r>
            <a:r>
              <a:rPr lang="en-GB" sz="1600" b="0" dirty="0"/>
              <a:t>/ Revenue statistics initiative</a:t>
            </a:r>
          </a:p>
          <a:p>
            <a:pPr lvl="1">
              <a:spcAft>
                <a:spcPts val="600"/>
              </a:spcAft>
              <a:buClr>
                <a:schemeClr val="accent2"/>
              </a:buClr>
              <a:buSzPct val="110000"/>
              <a:buFont typeface="Arial" panose="020B0604020202020204" pitchFamily="34" charset="0"/>
              <a:buChar char="•"/>
            </a:pPr>
            <a:r>
              <a:rPr lang="en-GB" sz="1600" b="0" dirty="0"/>
              <a:t>World bank / World development indicators</a:t>
            </a:r>
          </a:p>
        </p:txBody>
      </p:sp>
    </p:spTree>
    <p:extLst>
      <p:ext uri="{BB962C8B-B14F-4D97-AF65-F5344CB8AC3E}">
        <p14:creationId xmlns:p14="http://schemas.microsoft.com/office/powerpoint/2010/main" val="560401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68761"/>
            <a:ext cx="9144000" cy="792087"/>
          </a:xfrm>
        </p:spPr>
        <p:txBody>
          <a:bodyPr/>
          <a:lstStyle/>
          <a:p>
            <a:r>
              <a:rPr lang="en-GB" sz="2700" dirty="0"/>
              <a:t>3. Donor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928" y="1988840"/>
            <a:ext cx="8928992" cy="4608512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</a:pPr>
            <a:endParaRPr lang="de-DE" sz="1600" b="1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i="0" dirty="0"/>
              <a:t>General donor group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de-DE" sz="1400" i="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i="0" dirty="0"/>
              <a:t>Budget support donor group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de-DE" sz="1400" i="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i="0" dirty="0"/>
              <a:t>Public finance management (PFM) group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de-DE" sz="1400" i="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i="0" dirty="0"/>
              <a:t>Dedicated DRM group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de-DE" sz="1400" i="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de-DE" i="0" dirty="0" err="1"/>
              <a:t>Decentralisation</a:t>
            </a:r>
            <a:r>
              <a:rPr lang="de-DE" i="0" dirty="0"/>
              <a:t> </a:t>
            </a:r>
            <a:r>
              <a:rPr lang="de-DE" i="0" dirty="0" err="1"/>
              <a:t>group</a:t>
            </a:r>
            <a:endParaRPr lang="de-DE" i="0" dirty="0"/>
          </a:p>
          <a:p>
            <a:pPr>
              <a:buClr>
                <a:schemeClr val="accent2"/>
              </a:buClr>
              <a:buFontTx/>
              <a:buChar char="-"/>
            </a:pPr>
            <a:endParaRPr lang="de-DE" sz="1400" i="0" dirty="0"/>
          </a:p>
          <a:p>
            <a:pPr marL="0" indent="0">
              <a:buClr>
                <a:schemeClr val="accent2"/>
              </a:buClr>
              <a:buNone/>
            </a:pPr>
            <a:r>
              <a:rPr lang="de-DE" b="1" i="0" dirty="0">
                <a:sym typeface="Wingdings" panose="05000000000000000000" pitchFamily="2" charset="2"/>
              </a:rPr>
              <a:t> </a:t>
            </a:r>
            <a:r>
              <a:rPr lang="de-DE" b="1" i="0" dirty="0"/>
              <a:t>Involvement in donor group needed</a:t>
            </a:r>
          </a:p>
        </p:txBody>
      </p:sp>
    </p:spTree>
    <p:extLst>
      <p:ext uri="{BB962C8B-B14F-4D97-AF65-F5344CB8AC3E}">
        <p14:creationId xmlns:p14="http://schemas.microsoft.com/office/powerpoint/2010/main" val="195370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Dialogue </a:t>
            </a:r>
            <a:r>
              <a:rPr lang="fr-BE" dirty="0" err="1"/>
              <a:t>with</a:t>
            </a:r>
            <a:r>
              <a:rPr lang="fr-BE" dirty="0"/>
              <a:t> administrations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4032969"/>
          </a:xfrm>
        </p:spPr>
        <p:txBody>
          <a:bodyPr/>
          <a:lstStyle/>
          <a:p>
            <a:pPr marL="0" indent="0">
              <a:buNone/>
            </a:pPr>
            <a:r>
              <a:rPr lang="en-GB" i="0" dirty="0"/>
              <a:t>Political level</a:t>
            </a:r>
          </a:p>
          <a:p>
            <a:pPr marL="0" indent="0">
              <a:buNone/>
            </a:pPr>
            <a:endParaRPr lang="en-GB" sz="1800" i="0" dirty="0"/>
          </a:p>
          <a:p>
            <a:pPr marL="0" indent="0">
              <a:buNone/>
            </a:pPr>
            <a:r>
              <a:rPr lang="en-GB" sz="1800" i="0" dirty="0">
                <a:sym typeface="Wingdings" panose="05000000000000000000" pitchFamily="2" charset="2"/>
              </a:rPr>
              <a:t></a:t>
            </a:r>
            <a:r>
              <a:rPr lang="en-GB" sz="1800" i="0" dirty="0"/>
              <a:t> Prime minister / Ministry of finance</a:t>
            </a:r>
          </a:p>
          <a:p>
            <a:pPr marL="0" indent="0">
              <a:buNone/>
            </a:pPr>
            <a:endParaRPr lang="en-GB" i="0" dirty="0"/>
          </a:p>
          <a:p>
            <a:pPr marL="0" indent="0">
              <a:buNone/>
            </a:pPr>
            <a:r>
              <a:rPr lang="en-GB" i="0" dirty="0"/>
              <a:t>Technical level</a:t>
            </a:r>
          </a:p>
          <a:p>
            <a:pPr marL="0" indent="0">
              <a:buNone/>
            </a:pPr>
            <a:endParaRPr lang="en-GB" i="0" dirty="0"/>
          </a:p>
          <a:p>
            <a:pPr marL="0" indent="0">
              <a:buNone/>
            </a:pPr>
            <a:r>
              <a:rPr lang="en-GB" sz="1800" i="0" dirty="0">
                <a:sym typeface="Wingdings" panose="05000000000000000000" pitchFamily="2" charset="2"/>
              </a:rPr>
              <a:t></a:t>
            </a:r>
            <a:r>
              <a:rPr lang="en-GB" sz="1800" i="0" dirty="0"/>
              <a:t> Revenue administration + </a:t>
            </a:r>
            <a:r>
              <a:rPr lang="en-GB" sz="1800" b="1" i="0" dirty="0"/>
              <a:t>relevant services  </a:t>
            </a:r>
            <a:r>
              <a:rPr lang="en-GB" sz="1800" i="0" dirty="0"/>
              <a:t>(VAT</a:t>
            </a:r>
            <a:r>
              <a:rPr lang="mr-IN" sz="1800" i="0" dirty="0"/>
              <a:t>…</a:t>
            </a:r>
            <a:r>
              <a:rPr lang="fr-FR" sz="1800" i="0" dirty="0"/>
              <a:t>)</a:t>
            </a:r>
          </a:p>
          <a:p>
            <a:pPr marL="0" indent="0">
              <a:buNone/>
            </a:pPr>
            <a:endParaRPr lang="fr-FR" sz="1800" i="0" dirty="0"/>
          </a:p>
          <a:p>
            <a:pPr marL="0" indent="0">
              <a:buNone/>
            </a:pPr>
            <a:endParaRPr lang="fr-FR" sz="1800" i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19479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5. Dialogue on policy strategy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76873"/>
            <a:ext cx="8964488" cy="4248472"/>
          </a:xfrm>
        </p:spPr>
        <p:txBody>
          <a:bodyPr/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GB" i="0" dirty="0"/>
              <a:t>Until now: no operational standard diagnostic tool. Still under development: Tax policy assessment framework (TPAF </a:t>
            </a:r>
            <a:r>
              <a:rPr lang="mr-IN" i="0" dirty="0"/>
              <a:t>–</a:t>
            </a:r>
            <a:r>
              <a:rPr lang="en-GB" i="0" dirty="0"/>
              <a:t> IMF/OECD)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n-GB" sz="1800" i="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GB" i="0" dirty="0"/>
              <a:t>Dialogue however needed, not in a prescriptive manner, but to better understand and accompany.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n-GB" sz="1800" i="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GB" i="0" dirty="0"/>
              <a:t>Both at political and technical level.</a:t>
            </a:r>
          </a:p>
          <a:p>
            <a:endParaRPr lang="en-GB" sz="1800" i="0" dirty="0"/>
          </a:p>
          <a:p>
            <a:r>
              <a:rPr lang="en-GB" b="1" i="0" dirty="0">
                <a:sym typeface="Wingdings" panose="05000000000000000000" pitchFamily="2" charset="2"/>
              </a:rPr>
              <a:t></a:t>
            </a:r>
            <a:r>
              <a:rPr lang="en-GB" b="1" i="0" dirty="0"/>
              <a:t> keep track record of this dialogue (shared report</a:t>
            </a:r>
            <a:r>
              <a:rPr lang="mr-IN" b="1" i="0" dirty="0"/>
              <a:t>…</a:t>
            </a:r>
            <a:r>
              <a:rPr lang="fr-FR" b="1" i="0" dirty="0"/>
              <a:t>)</a:t>
            </a:r>
            <a:r>
              <a:rPr lang="en-GB" b="1" i="0" dirty="0"/>
              <a:t>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69808796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11116</TotalTime>
  <Words>1002</Words>
  <Application>Microsoft Office PowerPoint</Application>
  <PresentationFormat>On-screen Show (4:3)</PresentationFormat>
  <Paragraphs>214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MS PGothic</vt:lpstr>
      <vt:lpstr>Arial</vt:lpstr>
      <vt:lpstr>Courier New</vt:lpstr>
      <vt:lpstr>Symbol</vt:lpstr>
      <vt:lpstr>Verdana</vt:lpstr>
      <vt:lpstr>Wingdings</vt:lpstr>
      <vt:lpstr>Slide_Master</vt:lpstr>
      <vt:lpstr>How to engage?  Brussels, January 2019</vt:lpstr>
      <vt:lpstr>Outline</vt:lpstr>
      <vt:lpstr>Medium term revenue strategy (MTRS)</vt:lpstr>
      <vt:lpstr>Why designing a MTRS?</vt:lpstr>
      <vt:lpstr>PowerPoint Presentation</vt:lpstr>
      <vt:lpstr>2. Availaible data</vt:lpstr>
      <vt:lpstr>3. Donor groups</vt:lpstr>
      <vt:lpstr>4. Dialogue with administrations</vt:lpstr>
      <vt:lpstr>5. Dialogue on policy strategy</vt:lpstr>
      <vt:lpstr>6. Diagnostics tools: PEFA</vt:lpstr>
      <vt:lpstr>6. Diagnostics tools: TADAT</vt:lpstr>
      <vt:lpstr>Performance Outcome Areas—Core structure and desired outcomes</vt:lpstr>
      <vt:lpstr>6. Diagnostic tools : EC Blueprints</vt:lpstr>
      <vt:lpstr>6. Other diagnostic tools</vt:lpstr>
      <vt:lpstr>7. Choice of modality of support</vt:lpstr>
      <vt:lpstr>7. Keeping in touch with HQ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BIGOT Vincent (DEVCO)</cp:lastModifiedBy>
  <cp:revision>268</cp:revision>
  <cp:lastPrinted>2018-11-09T11:49:07Z</cp:lastPrinted>
  <dcterms:created xsi:type="dcterms:W3CDTF">2011-10-28T10:25:18Z</dcterms:created>
  <dcterms:modified xsi:type="dcterms:W3CDTF">2018-12-19T12:31:47Z</dcterms:modified>
</cp:coreProperties>
</file>