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343" r:id="rId4"/>
    <p:sldId id="314" r:id="rId5"/>
    <p:sldId id="341" r:id="rId6"/>
    <p:sldId id="342" r:id="rId7"/>
    <p:sldId id="340" r:id="rId8"/>
    <p:sldId id="352" r:id="rId9"/>
    <p:sldId id="308" r:id="rId10"/>
    <p:sldId id="329" r:id="rId11"/>
    <p:sldId id="353"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1" d="100"/>
          <a:sy n="61" d="100"/>
        </p:scale>
        <p:origin x="108" y="10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DBD3B1-0575-40A7-8BEF-6C3E769B2088}" type="datetimeFigureOut">
              <a:rPr lang="fr-BE" smtClean="0"/>
              <a:t>19-12-18</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D15E98-2319-474C-92A7-0D61FB946D40}" type="slidenum">
              <a:rPr lang="fr-BE" smtClean="0"/>
              <a:t>‹#›</a:t>
            </a:fld>
            <a:endParaRPr lang="fr-BE"/>
          </a:p>
        </p:txBody>
      </p:sp>
    </p:spTree>
    <p:extLst>
      <p:ext uri="{BB962C8B-B14F-4D97-AF65-F5344CB8AC3E}">
        <p14:creationId xmlns:p14="http://schemas.microsoft.com/office/powerpoint/2010/main" val="2949234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b="1" dirty="0"/>
              <a:t>PLEASE</a:t>
            </a:r>
            <a:r>
              <a:rPr lang="en-US" sz="2400" b="1" baseline="0" dirty="0"/>
              <a:t> PRINT OUT AS NOTE PAGE AND BRING TO CLASS.</a:t>
            </a:r>
          </a:p>
          <a:p>
            <a:endParaRPr lang="en-US" sz="2400" b="1" baseline="0" dirty="0"/>
          </a:p>
          <a:p>
            <a:r>
              <a:rPr lang="en-US" sz="1200" b="0" dirty="0"/>
              <a:t>The notes included</a:t>
            </a:r>
            <a:r>
              <a:rPr lang="en-US" sz="1200" b="0" baseline="0" dirty="0"/>
              <a:t> in this training material are a guide to the instructor and the participants and should not be construed as replacing any other texts. </a:t>
            </a:r>
            <a:endParaRPr lang="en-GB" sz="1200" b="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1</a:t>
            </a:fld>
            <a:endParaRPr lang="en-GB" altLang="en-US" dirty="0"/>
          </a:p>
        </p:txBody>
      </p:sp>
    </p:spTree>
    <p:extLst>
      <p:ext uri="{BB962C8B-B14F-4D97-AF65-F5344CB8AC3E}">
        <p14:creationId xmlns:p14="http://schemas.microsoft.com/office/powerpoint/2010/main" val="1776732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altLang="en-US" sz="1000" dirty="0"/>
              <a:t>Introductions</a:t>
            </a:r>
          </a:p>
          <a:p>
            <a:pPr marL="168347" indent="-168347" eaLnBrk="1" hangingPunct="1">
              <a:buFontTx/>
              <a:buChar char="-"/>
            </a:pPr>
            <a:r>
              <a:rPr lang="en-US" altLang="en-US" sz="1000" dirty="0"/>
              <a:t>Instructor</a:t>
            </a:r>
          </a:p>
          <a:p>
            <a:pPr marL="168347" indent="-168347" eaLnBrk="1" hangingPunct="1">
              <a:buFontTx/>
              <a:buChar char="-"/>
            </a:pPr>
            <a:r>
              <a:rPr lang="en-US" altLang="en-US" sz="1000" dirty="0"/>
              <a:t>Name tents</a:t>
            </a:r>
          </a:p>
          <a:p>
            <a:pPr eaLnBrk="1" hangingPunct="1"/>
            <a:r>
              <a:rPr lang="en-US" altLang="en-US" sz="1000" dirty="0"/>
              <a:t>- Objectives</a:t>
            </a:r>
          </a:p>
          <a:p>
            <a:pPr marL="617271" lvl="1" indent="-168347" eaLnBrk="1" hangingPunct="1">
              <a:buFontTx/>
              <a:buChar char="-"/>
            </a:pPr>
            <a:r>
              <a:rPr lang="en-US" altLang="en-US" sz="1000" dirty="0"/>
              <a:t>Each participant, what would they like to get from this course?</a:t>
            </a:r>
          </a:p>
          <a:p>
            <a:pPr eaLnBrk="1" hangingPunct="1"/>
            <a:r>
              <a:rPr lang="en-US" altLang="en-US" sz="1000" dirty="0"/>
              <a:t>Methods for course</a:t>
            </a:r>
          </a:p>
          <a:p>
            <a:pPr eaLnBrk="1" hangingPunct="1"/>
            <a:r>
              <a:rPr lang="en-US" altLang="en-US" sz="1000" dirty="0"/>
              <a:t>Introducing DRM</a:t>
            </a:r>
          </a:p>
          <a:p>
            <a:pPr marL="168347" indent="-168347" eaLnBrk="1" hangingPunct="1">
              <a:buFontTx/>
              <a:buChar char="-"/>
            </a:pPr>
            <a:r>
              <a:rPr lang="en-US" altLang="en-US" sz="1000" dirty="0"/>
              <a:t>Mexico to Addis</a:t>
            </a:r>
          </a:p>
          <a:p>
            <a:pPr marL="168347" indent="-168347" eaLnBrk="1" hangingPunct="1">
              <a:buFontTx/>
              <a:buChar char="-"/>
            </a:pPr>
            <a:r>
              <a:rPr lang="en-US" altLang="en-US" sz="1000" dirty="0"/>
              <a:t>Collect More, Spend Better</a:t>
            </a:r>
          </a:p>
          <a:p>
            <a:pPr marL="168347" indent="-168347" eaLnBrk="1" hangingPunct="1">
              <a:buFontTx/>
              <a:buChar char="-"/>
            </a:pPr>
            <a:r>
              <a:rPr lang="en-US" altLang="en-US" sz="1000" dirty="0"/>
              <a:t>EU commitment to DRM</a:t>
            </a:r>
          </a:p>
          <a:p>
            <a:pPr eaLnBrk="1" hangingPunct="1"/>
            <a:r>
              <a:rPr lang="en-US" altLang="en-US" sz="1000" dirty="0"/>
              <a:t>Pre-course knowledge assessment  -- this is to assess the knowledge that participants have when they come to the training programme and compare that with what they have at the completion of the training programme. This is not to SCORE or GRADE the participant.</a:t>
            </a:r>
          </a:p>
          <a:p>
            <a:endParaRPr lang="en-GB" sz="1000"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2</a:t>
            </a:fld>
            <a:endParaRPr lang="en-GB" altLang="en-US" dirty="0"/>
          </a:p>
        </p:txBody>
      </p:sp>
    </p:spTree>
    <p:extLst>
      <p:ext uri="{BB962C8B-B14F-4D97-AF65-F5344CB8AC3E}">
        <p14:creationId xmlns:p14="http://schemas.microsoft.com/office/powerpoint/2010/main" val="58910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5"/>
          </p:nvPr>
        </p:nvSpPr>
        <p:spPr/>
        <p:txBody>
          <a:bodyPr/>
          <a:lstStyle/>
          <a:p>
            <a:pPr>
              <a:defRPr/>
            </a:pPr>
            <a:fld id="{70CE1FDE-E880-4CF9-8EB3-FDB502065BD0}" type="slidenum">
              <a:rPr lang="en-GB" altLang="en-US" smtClean="0"/>
              <a:pPr>
                <a:defRPr/>
              </a:pPr>
              <a:t>4</a:t>
            </a:fld>
            <a:endParaRPr lang="en-GB" altLang="en-US" dirty="0"/>
          </a:p>
        </p:txBody>
      </p:sp>
    </p:spTree>
    <p:extLst>
      <p:ext uri="{BB962C8B-B14F-4D97-AF65-F5344CB8AC3E}">
        <p14:creationId xmlns:p14="http://schemas.microsoft.com/office/powerpoint/2010/main" val="4020361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BE" dirty="0"/>
              <a:t>It </a:t>
            </a:r>
            <a:r>
              <a:rPr lang="fr-BE" dirty="0" err="1"/>
              <a:t>is</a:t>
            </a:r>
            <a:r>
              <a:rPr lang="fr-BE" dirty="0"/>
              <a:t> a transverse issue administration issue, not a direct </a:t>
            </a:r>
            <a:r>
              <a:rPr lang="fr-BE" dirty="0" err="1"/>
              <a:t>tax</a:t>
            </a:r>
            <a:r>
              <a:rPr lang="fr-BE" dirty="0"/>
              <a:t> issue.</a:t>
            </a:r>
          </a:p>
          <a:p>
            <a:endParaRPr lang="fr-BE" dirty="0"/>
          </a:p>
        </p:txBody>
      </p:sp>
      <p:sp>
        <p:nvSpPr>
          <p:cNvPr id="4" name="Espace réservé du numéro de diapositive 3"/>
          <p:cNvSpPr>
            <a:spLocks noGrp="1"/>
          </p:cNvSpPr>
          <p:nvPr>
            <p:ph type="sldNum" sz="quarter" idx="5"/>
          </p:nvPr>
        </p:nvSpPr>
        <p:spPr/>
        <p:txBody>
          <a:bodyPr/>
          <a:lstStyle/>
          <a:p>
            <a:pPr>
              <a:defRPr/>
            </a:pPr>
            <a:fld id="{70CE1FDE-E880-4CF9-8EB3-FDB502065BD0}" type="slidenum">
              <a:rPr lang="en-GB" altLang="en-US" smtClean="0"/>
              <a:pPr>
                <a:defRPr/>
              </a:pPr>
              <a:t>5</a:t>
            </a:fld>
            <a:endParaRPr lang="en-GB" altLang="en-US" dirty="0"/>
          </a:p>
        </p:txBody>
      </p:sp>
    </p:spTree>
    <p:extLst>
      <p:ext uri="{BB962C8B-B14F-4D97-AF65-F5344CB8AC3E}">
        <p14:creationId xmlns:p14="http://schemas.microsoft.com/office/powerpoint/2010/main" val="3788393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6</a:t>
            </a:fld>
            <a:endParaRPr lang="en-GB" altLang="en-US" dirty="0"/>
          </a:p>
        </p:txBody>
      </p:sp>
    </p:spTree>
    <p:extLst>
      <p:ext uri="{BB962C8B-B14F-4D97-AF65-F5344CB8AC3E}">
        <p14:creationId xmlns:p14="http://schemas.microsoft.com/office/powerpoint/2010/main" val="790225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Budget Cycle is Annual Macroeconomic framework and environmental screening/Revenue needs/Revenue forecasting and estimates/Revenue </a:t>
            </a:r>
            <a:r>
              <a:rPr lang="en-GB" dirty="0" err="1"/>
              <a:t>targests</a:t>
            </a:r>
            <a:r>
              <a:rPr lang="en-GB" dirty="0"/>
              <a:t>/Revenue collections</a:t>
            </a:r>
          </a:p>
          <a:p>
            <a:endParaRPr lang="en-GB" dirty="0"/>
          </a:p>
          <a:p>
            <a:r>
              <a:rPr lang="en-GB" dirty="0"/>
              <a:t>Tax cycle is longer : Several years for tax </a:t>
            </a:r>
            <a:r>
              <a:rPr lang="en-GB" dirty="0" err="1"/>
              <a:t>aufdit</a:t>
            </a:r>
            <a:r>
              <a:rPr lang="en-GB" dirty="0"/>
              <a:t> and debt collection, could be </a:t>
            </a:r>
            <a:r>
              <a:rPr lang="en-GB" dirty="0" err="1"/>
              <a:t>ignificantly</a:t>
            </a:r>
            <a:r>
              <a:rPr lang="en-GB" dirty="0"/>
              <a:t> longer if </a:t>
            </a:r>
            <a:r>
              <a:rPr lang="en-GB" dirty="0" err="1"/>
              <a:t>ojections</a:t>
            </a:r>
            <a:r>
              <a:rPr lang="en-GB" dirty="0"/>
              <a:t> and appeals (e.g. Greece where appeals are suspensive up to the very last tier equivalent to Supreme Court) </a:t>
            </a:r>
          </a:p>
          <a:p>
            <a:endParaRPr lang="en-GB" dirty="0"/>
          </a:p>
          <a:p>
            <a:pPr marL="171450" indent="-171450">
              <a:buFontTx/>
              <a:buChar char="-"/>
            </a:pPr>
            <a:r>
              <a:rPr lang="en-GB" dirty="0"/>
              <a:t>Internal control (correct application of legislation and instructions by staff, ethics) and internal audit (efficiency and adequation of organisation, processes and systems): by the tax administration itself. Differs from supervision.</a:t>
            </a:r>
          </a:p>
          <a:p>
            <a:pPr marL="171450" indent="-171450">
              <a:buFontTx/>
              <a:buChar char="-"/>
            </a:pPr>
            <a:r>
              <a:rPr lang="en-GB" dirty="0"/>
              <a:t>External control :</a:t>
            </a:r>
          </a:p>
          <a:p>
            <a:pPr marL="0" indent="0">
              <a:buFontTx/>
              <a:buNone/>
            </a:pPr>
            <a:r>
              <a:rPr lang="en-GB" dirty="0"/>
              <a:t> Correct application of the law and regulations by the tax administration, accounting and transfer of collections, correct use of public Money.</a:t>
            </a:r>
          </a:p>
          <a:p>
            <a:pPr marL="0" indent="0">
              <a:buFontTx/>
              <a:buNone/>
            </a:pPr>
            <a:r>
              <a:rPr lang="en-GB" dirty="0"/>
              <a:t>From </a:t>
            </a:r>
            <a:r>
              <a:rPr lang="en-GB" dirty="0" err="1"/>
              <a:t>MoF</a:t>
            </a:r>
            <a:r>
              <a:rPr lang="en-GB" dirty="0"/>
              <a:t> (financial inspectorate or equivalent), </a:t>
            </a:r>
            <a:r>
              <a:rPr lang="en-GB" dirty="0" err="1"/>
              <a:t>Governement</a:t>
            </a:r>
            <a:r>
              <a:rPr lang="en-GB" dirty="0"/>
              <a:t> (State inspectorate or equivalent), judiciary (Court of accounts or equivalent, sometimes parliamentary</a:t>
            </a:r>
          </a:p>
          <a:p>
            <a:pPr marL="0" indent="0">
              <a:buFontTx/>
              <a:buNone/>
            </a:pPr>
            <a:endParaRPr lang="en-GB" dirty="0"/>
          </a:p>
          <a:p>
            <a:pPr marL="0" indent="0">
              <a:buFontTx/>
              <a:buNone/>
            </a:pPr>
            <a:r>
              <a:rPr lang="en-GB" dirty="0"/>
              <a:t>Transparency/Accountability : By </a:t>
            </a:r>
            <a:r>
              <a:rPr lang="en-GB" dirty="0" err="1"/>
              <a:t>MoF</a:t>
            </a:r>
            <a:r>
              <a:rPr lang="en-GB" dirty="0"/>
              <a:t> and tax administration.</a:t>
            </a:r>
          </a:p>
          <a:p>
            <a:pPr marL="0" indent="0">
              <a:buFontTx/>
              <a:buNone/>
            </a:pPr>
            <a:r>
              <a:rPr lang="en-GB" dirty="0"/>
              <a:t>Publication of strategies and action plans, public rulings and administrative doctrine, sometimes case law), publication of results</a:t>
            </a:r>
          </a:p>
          <a:p>
            <a:pPr marL="0" indent="0">
              <a:buFontTx/>
              <a:buNone/>
            </a:pPr>
            <a:r>
              <a:rPr lang="en-GB" dirty="0"/>
              <a:t>Accountability from the tax administration to the </a:t>
            </a:r>
            <a:r>
              <a:rPr lang="en-GB" dirty="0" err="1"/>
              <a:t>MoF</a:t>
            </a:r>
            <a:r>
              <a:rPr lang="en-GB" dirty="0"/>
              <a:t> : Reporting, input in tax legislation, revenue analysis, revenue forecasting and estimated</a:t>
            </a:r>
          </a:p>
          <a:p>
            <a:pPr marL="0" indent="0">
              <a:buFontTx/>
              <a:buNone/>
            </a:pPr>
            <a:endParaRPr lang="en-GB" dirty="0"/>
          </a:p>
          <a:p>
            <a:pPr marL="171450" indent="-171450">
              <a:buFontTx/>
              <a:buChar char="-"/>
            </a:pPr>
            <a:endParaRPr lang="en-GB" dirty="0"/>
          </a:p>
          <a:p>
            <a:pPr marL="171450" indent="-171450">
              <a:buFontTx/>
              <a:buChar char="-"/>
            </a:pPr>
            <a:endParaRPr lang="en-GB" dirty="0"/>
          </a:p>
          <a:p>
            <a:r>
              <a:rPr lang="en-GB" dirty="0"/>
              <a:t> </a:t>
            </a:r>
          </a:p>
        </p:txBody>
      </p:sp>
      <p:sp>
        <p:nvSpPr>
          <p:cNvPr id="4" name="Slide Number Placeholder 3"/>
          <p:cNvSpPr>
            <a:spLocks noGrp="1"/>
          </p:cNvSpPr>
          <p:nvPr>
            <p:ph type="sldNum" sz="quarter" idx="10"/>
          </p:nvPr>
        </p:nvSpPr>
        <p:spPr/>
        <p:txBody>
          <a:bodyPr/>
          <a:lstStyle/>
          <a:p>
            <a:pPr>
              <a:defRPr/>
            </a:pPr>
            <a:fld id="{70CE1FDE-E880-4CF9-8EB3-FDB502065BD0}" type="slidenum">
              <a:rPr lang="en-GB" altLang="en-US" smtClean="0"/>
              <a:pPr>
                <a:defRPr/>
              </a:pPr>
              <a:t>9</a:t>
            </a:fld>
            <a:endParaRPr lang="en-GB" altLang="en-US" dirty="0"/>
          </a:p>
        </p:txBody>
      </p:sp>
    </p:spTree>
    <p:extLst>
      <p:ext uri="{BB962C8B-B14F-4D97-AF65-F5344CB8AC3E}">
        <p14:creationId xmlns:p14="http://schemas.microsoft.com/office/powerpoint/2010/main" val="27967997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1" y="981075"/>
            <a:ext cx="12240684"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a:defRPr sz="1200">
                <a:solidFill>
                  <a:srgbClr val="0F5494"/>
                </a:solidFill>
                <a:latin typeface="Verdana" panose="020B0604030504040204" pitchFamily="34" charset="0"/>
              </a:defRPr>
            </a:lvl1pPr>
            <a:lvl2pPr marL="742950" indent="-285750" defTabSz="457200">
              <a:defRPr sz="1200">
                <a:solidFill>
                  <a:srgbClr val="0F5494"/>
                </a:solidFill>
                <a:latin typeface="Verdana" panose="020B0604030504040204" pitchFamily="34" charset="0"/>
              </a:defRPr>
            </a:lvl2pPr>
            <a:lvl3pPr marL="1143000" indent="-228600" defTabSz="457200">
              <a:defRPr sz="1200">
                <a:solidFill>
                  <a:srgbClr val="0F5494"/>
                </a:solidFill>
                <a:latin typeface="Verdana" panose="020B0604030504040204" pitchFamily="34" charset="0"/>
              </a:defRPr>
            </a:lvl3pPr>
            <a:lvl4pPr marL="1600200" indent="-228600" defTabSz="457200">
              <a:defRPr sz="1200">
                <a:solidFill>
                  <a:srgbClr val="0F5494"/>
                </a:solidFill>
                <a:latin typeface="Verdana" panose="020B0604030504040204" pitchFamily="34" charset="0"/>
              </a:defRPr>
            </a:lvl4pPr>
            <a:lvl5pPr marL="2057400" indent="-228600" defTabSz="45720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altLang="en-US" sz="1800" dirty="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76851" y="258764"/>
            <a:ext cx="1915583"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5689600" y="6659563"/>
            <a:ext cx="814917"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3076" name="Rectangle 4"/>
          <p:cNvSpPr>
            <a:spLocks noGrp="1" noChangeArrowheads="1"/>
          </p:cNvSpPr>
          <p:nvPr>
            <p:ph type="ctrTitle"/>
          </p:nvPr>
        </p:nvSpPr>
        <p:spPr>
          <a:xfrm>
            <a:off x="5327651" y="2565401"/>
            <a:ext cx="6720416" cy="790575"/>
          </a:xfrm>
        </p:spPr>
        <p:txBody>
          <a:bodyPr/>
          <a:lstStyle>
            <a:lvl1pPr marL="3175">
              <a:defRPr sz="7600">
                <a:solidFill>
                  <a:srgbClr val="FFD624"/>
                </a:solidFill>
              </a:defRPr>
            </a:lvl1pPr>
          </a:lstStyle>
          <a:p>
            <a:pPr lvl="0"/>
            <a:r>
              <a:rPr lang="fr-BE" altLang="en-US" noProof="0"/>
              <a:t>Title</a:t>
            </a:r>
            <a:endParaRPr lang="en-GB" altLang="en-US" noProof="0"/>
          </a:p>
        </p:txBody>
      </p:sp>
      <p:sp>
        <p:nvSpPr>
          <p:cNvPr id="3077" name="Rectangle 5"/>
          <p:cNvSpPr>
            <a:spLocks noGrp="1" noChangeArrowheads="1"/>
          </p:cNvSpPr>
          <p:nvPr>
            <p:ph type="subTitle" idx="1"/>
          </p:nvPr>
        </p:nvSpPr>
        <p:spPr>
          <a:xfrm>
            <a:off x="814917" y="3716339"/>
            <a:ext cx="11377083" cy="1728787"/>
          </a:xfrm>
        </p:spPr>
        <p:txBody>
          <a:bodyPr/>
          <a:lstStyle>
            <a:lvl1pPr marL="0" indent="0">
              <a:buFontTx/>
              <a:buNone/>
              <a:defRPr sz="3000" b="1" i="0">
                <a:solidFill>
                  <a:schemeClr val="bg1"/>
                </a:solidFill>
              </a:defRPr>
            </a:lvl1pPr>
          </a:lstStyle>
          <a:p>
            <a:pPr lvl="0"/>
            <a:r>
              <a:rPr lang="fr-BE" altLang="en-US" noProof="0"/>
              <a:t>Subtitle</a:t>
            </a:r>
            <a:endParaRPr lang="en-GB" altLang="en-US"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ltLang="en-US"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r>
              <a:rPr lang="en-GB" altLang="en-US"/>
              <a:t>. </a:t>
            </a:r>
            <a:endParaRPr lang="en-GB" altLang="en-US"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D8BD2191-CFAD-4B04-95D8-674ADC1DB313}" type="slidenum">
              <a:rPr lang="en-GB" altLang="en-US"/>
              <a:pPr>
                <a:defRPr/>
              </a:pPr>
              <a:t>‹#›</a:t>
            </a:fld>
            <a:endParaRPr lang="en-GB" altLang="en-US" dirty="0"/>
          </a:p>
        </p:txBody>
      </p:sp>
    </p:spTree>
    <p:extLst>
      <p:ext uri="{BB962C8B-B14F-4D97-AF65-F5344CB8AC3E}">
        <p14:creationId xmlns:p14="http://schemas.microsoft.com/office/powerpoint/2010/main" val="596064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BFBB86B-508F-4629-B0DE-696CACF2E7BE}" type="slidenum">
              <a:rPr lang="en-GB" altLang="en-US"/>
              <a:pPr>
                <a:defRPr/>
              </a:pPr>
              <a:t>‹#›</a:t>
            </a:fld>
            <a:endParaRPr lang="en-GB" altLang="en-US" dirty="0"/>
          </a:p>
        </p:txBody>
      </p:sp>
    </p:spTree>
    <p:extLst>
      <p:ext uri="{BB962C8B-B14F-4D97-AF65-F5344CB8AC3E}">
        <p14:creationId xmlns:p14="http://schemas.microsoft.com/office/powerpoint/2010/main" val="1605661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20152" y="1339850"/>
            <a:ext cx="2762249"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27051" y="1339850"/>
            <a:ext cx="8089900"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80C65BF-D54D-431A-BD63-C552AF596C28}" type="slidenum">
              <a:rPr lang="en-GB" altLang="en-US"/>
              <a:pPr>
                <a:defRPr/>
              </a:pPr>
              <a:t>‹#›</a:t>
            </a:fld>
            <a:endParaRPr lang="en-GB" altLang="en-US" dirty="0"/>
          </a:p>
        </p:txBody>
      </p:sp>
    </p:spTree>
    <p:extLst>
      <p:ext uri="{BB962C8B-B14F-4D97-AF65-F5344CB8AC3E}">
        <p14:creationId xmlns:p14="http://schemas.microsoft.com/office/powerpoint/2010/main" val="767204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3EE8CBC-2345-4203-B058-7222EACC5907}" type="slidenum">
              <a:rPr lang="en-GB" altLang="en-US"/>
              <a:pPr>
                <a:defRPr/>
              </a:pPr>
              <a:t>‹#›</a:t>
            </a:fld>
            <a:endParaRPr lang="en-GB" altLang="en-US" dirty="0"/>
          </a:p>
        </p:txBody>
      </p:sp>
    </p:spTree>
    <p:extLst>
      <p:ext uri="{BB962C8B-B14F-4D97-AF65-F5344CB8AC3E}">
        <p14:creationId xmlns:p14="http://schemas.microsoft.com/office/powerpoint/2010/main" val="2918758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F508B81-A408-4732-808C-B556DD137715}" type="slidenum">
              <a:rPr lang="en-GB" altLang="en-US"/>
              <a:pPr>
                <a:defRPr/>
              </a:pPr>
              <a:t>‹#›</a:t>
            </a:fld>
            <a:endParaRPr lang="en-GB" altLang="en-US" dirty="0"/>
          </a:p>
        </p:txBody>
      </p:sp>
    </p:spTree>
    <p:extLst>
      <p:ext uri="{BB962C8B-B14F-4D97-AF65-F5344CB8AC3E}">
        <p14:creationId xmlns:p14="http://schemas.microsoft.com/office/powerpoint/2010/main" val="761698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2492376"/>
            <a:ext cx="53848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2492376"/>
            <a:ext cx="5384800" cy="3529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F09D469-CB23-4F16-87C0-5CE6C293A9CE}" type="slidenum">
              <a:rPr lang="en-GB" altLang="en-US"/>
              <a:pPr>
                <a:defRPr/>
              </a:pPr>
              <a:t>‹#›</a:t>
            </a:fld>
            <a:endParaRPr lang="en-GB" altLang="en-US" dirty="0"/>
          </a:p>
        </p:txBody>
      </p:sp>
    </p:spTree>
    <p:extLst>
      <p:ext uri="{BB962C8B-B14F-4D97-AF65-F5344CB8AC3E}">
        <p14:creationId xmlns:p14="http://schemas.microsoft.com/office/powerpoint/2010/main" val="1049105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0C78235A-61AA-462F-BF4C-FE3F6A03F4B9}" type="slidenum">
              <a:rPr lang="en-GB" altLang="en-US"/>
              <a:pPr>
                <a:defRPr/>
              </a:pPr>
              <a:t>‹#›</a:t>
            </a:fld>
            <a:endParaRPr lang="en-GB" altLang="en-US" dirty="0"/>
          </a:p>
        </p:txBody>
      </p:sp>
    </p:spTree>
    <p:extLst>
      <p:ext uri="{BB962C8B-B14F-4D97-AF65-F5344CB8AC3E}">
        <p14:creationId xmlns:p14="http://schemas.microsoft.com/office/powerpoint/2010/main" val="3413915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D8A210E1-A514-43D5-8361-5BB8FDDBFCA7}" type="slidenum">
              <a:rPr lang="en-GB" altLang="en-US"/>
              <a:pPr>
                <a:defRPr/>
              </a:pPr>
              <a:t>‹#›</a:t>
            </a:fld>
            <a:endParaRPr lang="en-GB" altLang="en-US" dirty="0"/>
          </a:p>
        </p:txBody>
      </p:sp>
    </p:spTree>
    <p:extLst>
      <p:ext uri="{BB962C8B-B14F-4D97-AF65-F5344CB8AC3E}">
        <p14:creationId xmlns:p14="http://schemas.microsoft.com/office/powerpoint/2010/main" val="363147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9D209FBE-09F3-4C23-B911-0417E4CB5B75}" type="slidenum">
              <a:rPr lang="en-GB" altLang="en-US"/>
              <a:pPr>
                <a:defRPr/>
              </a:pPr>
              <a:t>‹#›</a:t>
            </a:fld>
            <a:endParaRPr lang="en-GB" altLang="en-US" dirty="0"/>
          </a:p>
        </p:txBody>
      </p:sp>
    </p:spTree>
    <p:extLst>
      <p:ext uri="{BB962C8B-B14F-4D97-AF65-F5344CB8AC3E}">
        <p14:creationId xmlns:p14="http://schemas.microsoft.com/office/powerpoint/2010/main" val="2560929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56EA4D8-BED2-4AF6-B04F-985721C511D2}" type="slidenum">
              <a:rPr lang="en-GB" altLang="en-US"/>
              <a:pPr>
                <a:defRPr/>
              </a:pPr>
              <a:t>‹#›</a:t>
            </a:fld>
            <a:endParaRPr lang="en-GB" altLang="en-US" dirty="0"/>
          </a:p>
        </p:txBody>
      </p:sp>
    </p:spTree>
    <p:extLst>
      <p:ext uri="{BB962C8B-B14F-4D97-AF65-F5344CB8AC3E}">
        <p14:creationId xmlns:p14="http://schemas.microsoft.com/office/powerpoint/2010/main" val="214218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 </a:t>
            </a:r>
            <a:endParaRPr lang="en-GB" alt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BF82C35-A8F7-41EA-95D7-F0499779FA85}" type="slidenum">
              <a:rPr lang="en-GB" altLang="en-US"/>
              <a:pPr>
                <a:defRPr/>
              </a:pPr>
              <a:t>‹#›</a:t>
            </a:fld>
            <a:endParaRPr lang="en-GB" altLang="en-US" dirty="0"/>
          </a:p>
        </p:txBody>
      </p:sp>
    </p:spTree>
    <p:extLst>
      <p:ext uri="{BB962C8B-B14F-4D97-AF65-F5344CB8AC3E}">
        <p14:creationId xmlns:p14="http://schemas.microsoft.com/office/powerpoint/2010/main" val="191570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27051" y="1339850"/>
            <a:ext cx="10972800"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609600" y="2492376"/>
            <a:ext cx="10972800"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anose="020B0604020202020204" pitchFamily="34" charset="0"/>
              </a:defRPr>
            </a:lvl1pPr>
          </a:lstStyle>
          <a:p>
            <a:pPr>
              <a:defRPr/>
            </a:pPr>
            <a:endParaRPr lang="en-GB" alt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anose="020B0604020202020204" pitchFamily="34" charset="0"/>
              </a:defRPr>
            </a:lvl1pPr>
          </a:lstStyle>
          <a:p>
            <a:pPr>
              <a:defRPr/>
            </a:pPr>
            <a:r>
              <a:rPr lang="en-GB" altLang="en-US"/>
              <a:t>. </a:t>
            </a:r>
            <a:endParaRPr lang="en-GB" alt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6020C99D-6EF7-44EC-A3CB-6298978B8F86}" type="slidenum">
              <a:rPr lang="en-GB" altLang="en-US"/>
              <a:pPr>
                <a:defRPr/>
              </a:pPr>
              <a:t>‹#›</a:t>
            </a:fld>
            <a:endParaRPr lang="en-GB" altLang="en-US" dirty="0"/>
          </a:p>
        </p:txBody>
      </p:sp>
      <p:sp>
        <p:nvSpPr>
          <p:cNvPr id="15" name="Rectangle 14"/>
          <p:cNvSpPr/>
          <p:nvPr/>
        </p:nvSpPr>
        <p:spPr>
          <a:xfrm>
            <a:off x="0" y="0"/>
            <a:ext cx="12192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sp>
        <p:nvSpPr>
          <p:cNvPr id="7" name="Rectangle 6"/>
          <p:cNvSpPr/>
          <p:nvPr/>
        </p:nvSpPr>
        <p:spPr>
          <a:xfrm>
            <a:off x="5683251" y="6659564"/>
            <a:ext cx="814916"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76851" y="258764"/>
            <a:ext cx="1915583"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97260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marL="358775" algn="l" rtl="0" eaLnBrk="0" fontAlgn="base" hangingPunct="0">
        <a:spcBef>
          <a:spcPct val="0"/>
        </a:spcBef>
        <a:spcAft>
          <a:spcPct val="0"/>
        </a:spcAft>
        <a:defRPr sz="3000" b="1" kern="1200">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anose="020B0604030504040204" pitchFamily="34" charset="0"/>
        </a:defRPr>
      </a:lvl2pPr>
      <a:lvl3pPr marL="358775" algn="l" rtl="0" eaLnBrk="0" fontAlgn="base" hangingPunct="0">
        <a:spcBef>
          <a:spcPct val="0"/>
        </a:spcBef>
        <a:spcAft>
          <a:spcPct val="0"/>
        </a:spcAft>
        <a:defRPr sz="3000" b="1">
          <a:solidFill>
            <a:srgbClr val="0F5494"/>
          </a:solidFill>
          <a:latin typeface="Verdana" panose="020B0604030504040204" pitchFamily="34" charset="0"/>
        </a:defRPr>
      </a:lvl3pPr>
      <a:lvl4pPr marL="358775" algn="l" rtl="0" eaLnBrk="0" fontAlgn="base" hangingPunct="0">
        <a:spcBef>
          <a:spcPct val="0"/>
        </a:spcBef>
        <a:spcAft>
          <a:spcPct val="0"/>
        </a:spcAft>
        <a:defRPr sz="3000" b="1">
          <a:solidFill>
            <a:srgbClr val="0F5494"/>
          </a:solidFill>
          <a:latin typeface="Verdana" panose="020B0604030504040204" pitchFamily="34" charset="0"/>
        </a:defRPr>
      </a:lvl4pPr>
      <a:lvl5pPr marL="358775" algn="l" rtl="0" eaLnBrk="0" fontAlgn="base" hangingPunct="0">
        <a:spcBef>
          <a:spcPct val="0"/>
        </a:spcBef>
        <a:spcAft>
          <a:spcPct val="0"/>
        </a:spcAft>
        <a:defRPr sz="3000" b="1">
          <a:solidFill>
            <a:srgbClr val="0F5494"/>
          </a:solidFill>
          <a:latin typeface="Verdana" panose="020B0604030504040204" pitchFamily="34" charset="0"/>
        </a:defRPr>
      </a:lvl5pPr>
      <a:lvl6pPr marL="815975" algn="l" rtl="0" fontAlgn="base">
        <a:spcBef>
          <a:spcPct val="0"/>
        </a:spcBef>
        <a:spcAft>
          <a:spcPct val="0"/>
        </a:spcAft>
        <a:defRPr sz="3000" b="1">
          <a:solidFill>
            <a:srgbClr val="0F5494"/>
          </a:solidFill>
          <a:latin typeface="Verdana" panose="020B0604030504040204" pitchFamily="34" charset="0"/>
        </a:defRPr>
      </a:lvl6pPr>
      <a:lvl7pPr marL="1273175" algn="l" rtl="0" fontAlgn="base">
        <a:spcBef>
          <a:spcPct val="0"/>
        </a:spcBef>
        <a:spcAft>
          <a:spcPct val="0"/>
        </a:spcAft>
        <a:defRPr sz="3000" b="1">
          <a:solidFill>
            <a:srgbClr val="0F5494"/>
          </a:solidFill>
          <a:latin typeface="Verdana" panose="020B0604030504040204" pitchFamily="34" charset="0"/>
        </a:defRPr>
      </a:lvl7pPr>
      <a:lvl8pPr marL="1730375" algn="l" rtl="0" fontAlgn="base">
        <a:spcBef>
          <a:spcPct val="0"/>
        </a:spcBef>
        <a:spcAft>
          <a:spcPct val="0"/>
        </a:spcAft>
        <a:defRPr sz="3000" b="1">
          <a:solidFill>
            <a:srgbClr val="0F5494"/>
          </a:solidFill>
          <a:latin typeface="Verdana" panose="020B0604030504040204" pitchFamily="34" charset="0"/>
        </a:defRPr>
      </a:lvl8pPr>
      <a:lvl9pPr marL="2187575" algn="l" rtl="0" fontAlgn="base">
        <a:spcBef>
          <a:spcPct val="0"/>
        </a:spcBef>
        <a:spcAft>
          <a:spcPct val="0"/>
        </a:spcAft>
        <a:defRPr sz="3000" b="1">
          <a:solidFill>
            <a:srgbClr val="0F5494"/>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bg1"/>
        </a:buClr>
        <a:buChar char="•"/>
        <a:defRPr sz="2400" i="1" kern="1200">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kern="1200">
          <a:solidFill>
            <a:srgbClr val="0F5494"/>
          </a:solidFill>
          <a:latin typeface="+mn-lt"/>
          <a:ea typeface="+mn-ea"/>
          <a:cs typeface="+mn-cs"/>
        </a:defRPr>
      </a:lvl2pPr>
      <a:lvl3pPr marL="1143000" indent="-228600" algn="l" rtl="0" eaLnBrk="0" fontAlgn="base" hangingPunct="0">
        <a:spcBef>
          <a:spcPct val="20000"/>
        </a:spcBef>
        <a:spcAft>
          <a:spcPct val="0"/>
        </a:spcAft>
        <a:defRPr sz="1400" kern="1200">
          <a:solidFill>
            <a:srgbClr val="0F5494"/>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Grp="1" noChangeArrowheads="1"/>
          </p:cNvSpPr>
          <p:nvPr>
            <p:ph type="ctrTitle"/>
          </p:nvPr>
        </p:nvSpPr>
        <p:spPr>
          <a:xfrm>
            <a:off x="3575720" y="1484784"/>
            <a:ext cx="5688632" cy="2664296"/>
          </a:xfrm>
        </p:spPr>
        <p:txBody>
          <a:bodyPr/>
          <a:lstStyle/>
          <a:p>
            <a:pPr algn="ctr" eaLnBrk="1" hangingPunct="1"/>
            <a:r>
              <a:rPr lang="fr-FR" altLang="en-US" sz="2800" dirty="0"/>
              <a:t>Taxation system</a:t>
            </a:r>
            <a:r>
              <a:rPr lang="fr-BE" altLang="en-US" sz="2800" dirty="0"/>
              <a:t/>
            </a:r>
            <a:br>
              <a:rPr lang="fr-BE" altLang="en-US" sz="2800" dirty="0"/>
            </a:br>
            <a:r>
              <a:rPr lang="fr-BE" altLang="en-US" sz="2800" dirty="0"/>
              <a:t/>
            </a:r>
            <a:br>
              <a:rPr lang="fr-BE" altLang="en-US" sz="2800" dirty="0"/>
            </a:br>
            <a:r>
              <a:rPr lang="fr-BE" altLang="en-US" sz="1500" dirty="0"/>
              <a:t>Brussels, </a:t>
            </a:r>
            <a:r>
              <a:rPr lang="fr-BE" altLang="en-US" sz="1500" dirty="0" err="1"/>
              <a:t>January</a:t>
            </a:r>
            <a:r>
              <a:rPr lang="fr-BE" altLang="en-US" sz="1500" dirty="0"/>
              <a:t> 2019</a:t>
            </a:r>
            <a:endParaRPr lang="en-GB" altLang="en-US" sz="1500" dirty="0"/>
          </a:p>
        </p:txBody>
      </p:sp>
      <p:sp>
        <p:nvSpPr>
          <p:cNvPr id="5123" name="Rectangle 6"/>
          <p:cNvSpPr>
            <a:spLocks noGrp="1" noChangeArrowheads="1"/>
          </p:cNvSpPr>
          <p:nvPr>
            <p:ph type="subTitle" idx="1"/>
          </p:nvPr>
        </p:nvSpPr>
        <p:spPr>
          <a:xfrm>
            <a:off x="2135188" y="4077073"/>
            <a:ext cx="8532812" cy="1368053"/>
          </a:xfrm>
        </p:spPr>
        <p:txBody>
          <a:bodyPr/>
          <a:lstStyle/>
          <a:p>
            <a:pPr eaLnBrk="1" hangingPunct="1"/>
            <a:endParaRPr lang="fr-BE" altLang="en-US" dirty="0"/>
          </a:p>
          <a:p>
            <a:pPr eaLnBrk="1" hangingPunct="1"/>
            <a:r>
              <a:rPr lang="fr-BE" altLang="en-US" sz="3200" dirty="0"/>
              <a:t>Module 5</a:t>
            </a:r>
            <a:endParaRPr lang="en-GB" altLang="en-US" dirty="0"/>
          </a:p>
        </p:txBody>
      </p:sp>
      <p:sp>
        <p:nvSpPr>
          <p:cNvPr id="5" name="TextBox 3"/>
          <p:cNvSpPr txBox="1">
            <a:spLocks noChangeArrowheads="1"/>
          </p:cNvSpPr>
          <p:nvPr/>
        </p:nvSpPr>
        <p:spPr bwMode="auto">
          <a:xfrm flipH="1">
            <a:off x="4871864" y="4270376"/>
            <a:ext cx="4537249"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i="1">
                <a:solidFill>
                  <a:srgbClr val="0F5494"/>
                </a:solidFill>
                <a:latin typeface="Verdana" panose="020B0604030504040204" pitchFamily="34" charset="0"/>
                <a:ea typeface="MS PGothic" panose="020B0600070205080204" pitchFamily="34" charset="-128"/>
              </a:defRPr>
            </a:lvl1pPr>
            <a:lvl2pPr marL="742950" indent="-285750">
              <a:spcBef>
                <a:spcPct val="20000"/>
              </a:spcBef>
              <a:buClr>
                <a:srgbClr val="009FBA"/>
              </a:buClr>
              <a:buChar char="•"/>
              <a:defRPr sz="2000" b="1">
                <a:solidFill>
                  <a:srgbClr val="0F5494"/>
                </a:solidFill>
                <a:latin typeface="Verdana" panose="020B0604030504040204" pitchFamily="34" charset="0"/>
                <a:ea typeface="MS PGothic" panose="020B0600070205080204" pitchFamily="34" charset="-128"/>
              </a:defRPr>
            </a:lvl2pPr>
            <a:lvl3pPr marL="1143000" indent="-228600">
              <a:spcBef>
                <a:spcPct val="20000"/>
              </a:spcBef>
              <a:defRPr sz="1400">
                <a:solidFill>
                  <a:srgbClr val="0F5494"/>
                </a:solidFill>
                <a:latin typeface="Verdana" panose="020B0604030504040204" pitchFamily="34" charset="0"/>
                <a:ea typeface="MS PGothic"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MS PGothic" panose="020B0600070205080204" pitchFamily="34" charset="-128"/>
              </a:defRPr>
            </a:lvl9pPr>
          </a:lstStyle>
          <a:p>
            <a:pPr>
              <a:spcBef>
                <a:spcPct val="0"/>
              </a:spcBef>
              <a:buClrTx/>
              <a:buFontTx/>
              <a:buNone/>
            </a:pPr>
            <a:r>
              <a:rPr lang="en-US" altLang="fr-FR" sz="1400" i="0" dirty="0">
                <a:solidFill>
                  <a:schemeClr val="bg1"/>
                </a:solidFill>
              </a:rPr>
              <a:t>Domestic Revenue Mobilisation</a:t>
            </a:r>
          </a:p>
          <a:p>
            <a:pPr>
              <a:spcBef>
                <a:spcPct val="0"/>
              </a:spcBef>
              <a:buClrTx/>
              <a:buFontTx/>
              <a:buNone/>
            </a:pPr>
            <a:r>
              <a:rPr lang="en-US" altLang="fr-FR" sz="1400" i="0" dirty="0">
                <a:solidFill>
                  <a:schemeClr val="bg1"/>
                </a:solidFill>
              </a:rPr>
              <a:t>Training funded by the European Union</a:t>
            </a:r>
          </a:p>
          <a:p>
            <a:pPr>
              <a:spcBef>
                <a:spcPct val="0"/>
              </a:spcBef>
              <a:buClrTx/>
              <a:buFontTx/>
              <a:buNone/>
            </a:pPr>
            <a:endParaRPr lang="en-US" altLang="fr-FR" sz="1400" i="0" dirty="0">
              <a:solidFill>
                <a:schemeClr val="bg1"/>
              </a:solidFill>
            </a:endParaRPr>
          </a:p>
          <a:p>
            <a:pPr>
              <a:spcBef>
                <a:spcPct val="0"/>
              </a:spcBef>
              <a:buClrTx/>
              <a:buFontTx/>
              <a:buNone/>
            </a:pPr>
            <a:r>
              <a:rPr lang="en-US" altLang="fr-FR" sz="1400" i="0" dirty="0">
                <a:solidFill>
                  <a:schemeClr val="bg1"/>
                </a:solidFill>
              </a:rPr>
              <a:t>Trainer: Pierre Vandenberghe</a:t>
            </a:r>
          </a:p>
          <a:p>
            <a:pPr>
              <a:spcBef>
                <a:spcPct val="0"/>
              </a:spcBef>
              <a:buClrTx/>
              <a:buFontTx/>
              <a:buNone/>
            </a:pPr>
            <a:r>
              <a:rPr lang="en-US" altLang="fr-FR" sz="1400" i="0" dirty="0">
                <a:solidFill>
                  <a:schemeClr val="bg1"/>
                </a:solidFill>
              </a:rPr>
              <a:t>Tax administration expert</a:t>
            </a:r>
            <a:r>
              <a:rPr lang="en-US" altLang="fr-FR" sz="1400" dirty="0"/>
              <a:t>.</a:t>
            </a:r>
            <a:endParaRPr lang="fr-BE" altLang="fr-FR" sz="1400" i="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t/>
            </a:r>
            <a:br>
              <a:rPr lang="en-US" altLang="en-US"/>
            </a:br>
            <a:r>
              <a:rPr lang="en-US" altLang="en-US"/>
              <a:t>5. </a:t>
            </a:r>
            <a:r>
              <a:rPr lang="en-US" altLang="en-US" dirty="0" err="1"/>
              <a:t>Parafiscal</a:t>
            </a:r>
            <a:r>
              <a:rPr lang="en-US" altLang="en-US" dirty="0"/>
              <a:t/>
            </a:r>
            <a:br>
              <a:rPr lang="en-US" altLang="en-US" dirty="0"/>
            </a:br>
            <a:r>
              <a:rPr lang="en-US" altLang="en-US" dirty="0"/>
              <a:t/>
            </a:r>
            <a:br>
              <a:rPr lang="en-US" altLang="en-US" dirty="0"/>
            </a:br>
            <a:endParaRPr lang="en-GB" dirty="0"/>
          </a:p>
        </p:txBody>
      </p:sp>
      <p:sp>
        <p:nvSpPr>
          <p:cNvPr id="3" name="Content Placeholder 2"/>
          <p:cNvSpPr>
            <a:spLocks noGrp="1"/>
          </p:cNvSpPr>
          <p:nvPr>
            <p:ph idx="1"/>
          </p:nvPr>
        </p:nvSpPr>
        <p:spPr>
          <a:xfrm>
            <a:off x="662152" y="2132857"/>
            <a:ext cx="10920248" cy="4392487"/>
          </a:xfrm>
        </p:spPr>
        <p:txBody>
          <a:bodyPr/>
          <a:lstStyle/>
          <a:p>
            <a:pPr>
              <a:buClr>
                <a:srgbClr val="002060"/>
              </a:buClr>
              <a:buFont typeface="Wingdings" panose="05000000000000000000" pitchFamily="2" charset="2"/>
              <a:buChar char="§"/>
            </a:pPr>
            <a:r>
              <a:rPr lang="en-US" sz="2000" i="0" dirty="0"/>
              <a:t>Tax levied for specific purpose, on a specific product or service by which a government raises money for a specific purpose </a:t>
            </a:r>
          </a:p>
          <a:p>
            <a:pPr>
              <a:buClr>
                <a:srgbClr val="002060"/>
              </a:buClr>
              <a:buFont typeface="Wingdings" panose="05000000000000000000" pitchFamily="2" charset="2"/>
              <a:buChar char="§"/>
            </a:pPr>
            <a:endParaRPr lang="en-US" sz="2000" i="0" dirty="0"/>
          </a:p>
          <a:p>
            <a:pPr>
              <a:buClr>
                <a:srgbClr val="002060"/>
              </a:buClr>
              <a:buFont typeface="Wingdings" panose="05000000000000000000" pitchFamily="2" charset="2"/>
              <a:buChar char="§"/>
            </a:pPr>
            <a:r>
              <a:rPr lang="en-US" sz="2000" i="0" dirty="0"/>
              <a:t>Charges levied by public or private agencies on the production of marketing of agricultural products with a view to financing activities for the benefit of the sector as a whole</a:t>
            </a:r>
            <a:endParaRPr lang="en-GB" sz="2000" i="0" dirty="0"/>
          </a:p>
          <a:p>
            <a:pPr>
              <a:buClr>
                <a:srgbClr val="002060"/>
              </a:buClr>
              <a:buFont typeface="Wingdings" panose="05000000000000000000" pitchFamily="2" charset="2"/>
              <a:buChar char="§"/>
            </a:pPr>
            <a:endParaRPr lang="en-US" sz="2000" i="0" dirty="0"/>
          </a:p>
          <a:p>
            <a:pPr>
              <a:buClr>
                <a:srgbClr val="002060"/>
              </a:buClr>
              <a:buFont typeface="Wingdings" panose="05000000000000000000" pitchFamily="2" charset="2"/>
              <a:buChar char="§"/>
            </a:pPr>
            <a:r>
              <a:rPr lang="en-US" sz="2000" i="0" dirty="0"/>
              <a:t>Revenue raised is most of time feeding a dedicated body budget (Agency…) </a:t>
            </a:r>
          </a:p>
          <a:p>
            <a:pPr>
              <a:buClr>
                <a:srgbClr val="002060"/>
              </a:buClr>
              <a:buFont typeface="Wingdings" panose="05000000000000000000" pitchFamily="2" charset="2"/>
              <a:buChar char="§"/>
            </a:pPr>
            <a:endParaRPr lang="en-US" sz="2000" i="0" dirty="0"/>
          </a:p>
          <a:p>
            <a:pPr>
              <a:buClr>
                <a:srgbClr val="002060"/>
              </a:buClr>
              <a:buFont typeface="Wingdings" panose="05000000000000000000" pitchFamily="2" charset="2"/>
              <a:buChar char="§"/>
            </a:pPr>
            <a:r>
              <a:rPr lang="en-US" sz="2000" i="0" dirty="0"/>
              <a:t>Risk of non-budgeted resources</a:t>
            </a:r>
          </a:p>
          <a:p>
            <a:endParaRPr lang="en-US" sz="2000"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10</a:t>
            </a:fld>
            <a:endParaRPr lang="en-GB" altLang="en-US" dirty="0"/>
          </a:p>
        </p:txBody>
      </p:sp>
    </p:spTree>
    <p:extLst>
      <p:ext uri="{BB962C8B-B14F-4D97-AF65-F5344CB8AC3E}">
        <p14:creationId xmlns:p14="http://schemas.microsoft.com/office/powerpoint/2010/main" val="4058078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Footer Placeholder 3"/>
          <p:cNvSpPr>
            <a:spLocks noGrp="1"/>
          </p:cNvSpPr>
          <p:nvPr>
            <p:ph type="ftr" sz="quarter" idx="11"/>
          </p:nvPr>
        </p:nvSpPr>
        <p:spPr/>
        <p:txBody>
          <a:bodyPr/>
          <a:lstStyle/>
          <a:p>
            <a:pPr>
              <a:defRPr/>
            </a:pPr>
            <a:r>
              <a:rPr lang="en-GB" altLang="en-US" smtClean="0"/>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11</a:t>
            </a:fld>
            <a:endParaRPr lang="en-GB" altLang="en-US" dirty="0"/>
          </a:p>
        </p:txBody>
      </p:sp>
      <p:sp>
        <p:nvSpPr>
          <p:cNvPr id="6" name="Espace réservé du texte 4"/>
          <p:cNvSpPr>
            <a:spLocks noGrp="1"/>
          </p:cNvSpPr>
          <p:nvPr>
            <p:ph idx="1"/>
          </p:nvPr>
        </p:nvSpPr>
        <p:spPr/>
        <p:txBody>
          <a:bodyPr/>
          <a:lstStyle/>
          <a:p>
            <a:pPr algn="ctr"/>
            <a:endParaRPr lang="fr-FR" b="1" dirty="0"/>
          </a:p>
          <a:p>
            <a:pPr algn="ctr"/>
            <a:r>
              <a:rPr lang="fr-FR" b="1" dirty="0" err="1"/>
              <a:t>Thanks</a:t>
            </a:r>
            <a:r>
              <a:rPr lang="fr-FR" b="1" dirty="0"/>
              <a:t> a lot for </a:t>
            </a:r>
            <a:r>
              <a:rPr lang="fr-FR" b="1" dirty="0" err="1"/>
              <a:t>your</a:t>
            </a:r>
            <a:r>
              <a:rPr lang="fr-FR" b="1" dirty="0"/>
              <a:t> attention!</a:t>
            </a:r>
          </a:p>
          <a:p>
            <a:pPr algn="ctr"/>
            <a:endParaRPr lang="fr-FR" b="1" dirty="0"/>
          </a:p>
          <a:p>
            <a:pPr algn="ctr"/>
            <a:r>
              <a:rPr lang="fr-FR" b="1" dirty="0" err="1"/>
              <a:t>Any</a:t>
            </a:r>
            <a:r>
              <a:rPr lang="fr-FR" b="1" dirty="0"/>
              <a:t> question?</a:t>
            </a:r>
          </a:p>
        </p:txBody>
      </p:sp>
    </p:spTree>
    <p:extLst>
      <p:ext uri="{BB962C8B-B14F-4D97-AF65-F5344CB8AC3E}">
        <p14:creationId xmlns:p14="http://schemas.microsoft.com/office/powerpoint/2010/main" val="4013787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dirty="0"/>
              <a:t>Outline</a:t>
            </a:r>
          </a:p>
        </p:txBody>
      </p:sp>
      <p:sp>
        <p:nvSpPr>
          <p:cNvPr id="6147" name="Rectangle 3"/>
          <p:cNvSpPr>
            <a:spLocks noGrp="1" noChangeArrowheads="1"/>
          </p:cNvSpPr>
          <p:nvPr>
            <p:ph type="body" idx="1"/>
          </p:nvPr>
        </p:nvSpPr>
        <p:spPr>
          <a:xfrm>
            <a:off x="527051" y="2716212"/>
            <a:ext cx="10972800" cy="3529013"/>
          </a:xfrm>
        </p:spPr>
        <p:txBody>
          <a:bodyPr/>
          <a:lstStyle/>
          <a:p>
            <a:pPr marL="457200" indent="-457200" eaLnBrk="1" hangingPunct="1">
              <a:buClr>
                <a:srgbClr val="0F5494"/>
              </a:buClr>
              <a:buFont typeface="+mj-lt"/>
              <a:buAutoNum type="arabicPeriod"/>
            </a:pPr>
            <a:r>
              <a:rPr lang="en-US" altLang="en-US" i="0" dirty="0"/>
              <a:t>Long term trends</a:t>
            </a:r>
          </a:p>
          <a:p>
            <a:pPr marL="457200" indent="-457200" eaLnBrk="1" hangingPunct="1">
              <a:buClr>
                <a:srgbClr val="0F5494"/>
              </a:buClr>
              <a:buFont typeface="+mj-lt"/>
              <a:buAutoNum type="arabicPeriod"/>
            </a:pPr>
            <a:r>
              <a:rPr lang="en-US" altLang="en-US" i="0" dirty="0"/>
              <a:t>What can be taxed</a:t>
            </a:r>
          </a:p>
          <a:p>
            <a:pPr marL="457200" indent="-457200" eaLnBrk="1" hangingPunct="1">
              <a:buClr>
                <a:srgbClr val="0F5494"/>
              </a:buClr>
              <a:buFont typeface="+mj-lt"/>
              <a:buAutoNum type="arabicPeriod"/>
            </a:pPr>
            <a:r>
              <a:rPr lang="en-US" altLang="en-US" i="0" dirty="0"/>
              <a:t>Formal vs informal</a:t>
            </a:r>
          </a:p>
          <a:p>
            <a:pPr marL="457200" indent="-457200" eaLnBrk="1" hangingPunct="1">
              <a:buClr>
                <a:srgbClr val="0F5494"/>
              </a:buClr>
              <a:buFont typeface="+mj-lt"/>
              <a:buAutoNum type="arabicPeriod"/>
            </a:pPr>
            <a:r>
              <a:rPr lang="en-US" altLang="en-US" i="0" dirty="0"/>
              <a:t>Tax life cycle</a:t>
            </a:r>
          </a:p>
          <a:p>
            <a:pPr marL="457200" indent="-457200" eaLnBrk="1" hangingPunct="1">
              <a:buClr>
                <a:srgbClr val="0F5494"/>
              </a:buClr>
              <a:buFont typeface="+mj-lt"/>
              <a:buAutoNum type="arabicPeriod"/>
            </a:pPr>
            <a:r>
              <a:rPr lang="en-US" altLang="en-US" i="0" dirty="0" err="1"/>
              <a:t>Parafiscals</a:t>
            </a:r>
            <a:endParaRPr lang="en-US" altLang="en-US" i="0" dirty="0"/>
          </a:p>
        </p:txBody>
      </p:sp>
      <p:sp>
        <p:nvSpPr>
          <p:cNvPr id="3" name="Slide Number Placeholder 2"/>
          <p:cNvSpPr>
            <a:spLocks noGrp="1"/>
          </p:cNvSpPr>
          <p:nvPr>
            <p:ph type="sldNum" sz="quarter" idx="12"/>
          </p:nvPr>
        </p:nvSpPr>
        <p:spPr/>
        <p:txBody>
          <a:bodyPr/>
          <a:lstStyle/>
          <a:p>
            <a:pPr>
              <a:defRPr/>
            </a:pPr>
            <a:fld id="{A3EE8CBC-2345-4203-B058-7222EACC5907}" type="slidenum">
              <a:rPr lang="en-GB" altLang="en-US" smtClean="0"/>
              <a:pPr>
                <a:defRPr/>
              </a:pPr>
              <a:t>2</a:t>
            </a:fld>
            <a:endParaRPr lang="en-GB" altLang="en-US" dirty="0"/>
          </a:p>
        </p:txBody>
      </p:sp>
      <p:sp>
        <p:nvSpPr>
          <p:cNvPr id="2" name="Footer Placeholder 1"/>
          <p:cNvSpPr>
            <a:spLocks noGrp="1"/>
          </p:cNvSpPr>
          <p:nvPr>
            <p:ph type="ftr" sz="quarter" idx="11"/>
          </p:nvPr>
        </p:nvSpPr>
        <p:spPr/>
        <p:txBody>
          <a:bodyPr/>
          <a:lstStyle/>
          <a:p>
            <a:pPr>
              <a:defRPr/>
            </a:pPr>
            <a:r>
              <a:rPr lang="en-GB" altLang="en-US"/>
              <a:t>. </a:t>
            </a:r>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504" y="1339851"/>
            <a:ext cx="8784976" cy="936625"/>
          </a:xfrm>
        </p:spPr>
        <p:txBody>
          <a:bodyPr/>
          <a:lstStyle/>
          <a:p>
            <a:r>
              <a:rPr lang="en-US" dirty="0"/>
              <a:t>1. Introduction: long term trends</a:t>
            </a:r>
            <a:endParaRPr lang="en-GB" dirty="0"/>
          </a:p>
        </p:txBody>
      </p:sp>
      <p:sp>
        <p:nvSpPr>
          <p:cNvPr id="3" name="Content Placeholder 2"/>
          <p:cNvSpPr>
            <a:spLocks noGrp="1"/>
          </p:cNvSpPr>
          <p:nvPr>
            <p:ph idx="1"/>
          </p:nvPr>
        </p:nvSpPr>
        <p:spPr>
          <a:xfrm>
            <a:off x="662151" y="2276475"/>
            <a:ext cx="10405241" cy="4320877"/>
          </a:xfrm>
        </p:spPr>
        <p:txBody>
          <a:bodyPr/>
          <a:lstStyle/>
          <a:p>
            <a:pPr marL="0" indent="0">
              <a:buNone/>
            </a:pPr>
            <a:r>
              <a:rPr lang="en-US" sz="1800" i="0" dirty="0"/>
              <a:t>- Decrease in tariffs (trade tax) revenue</a:t>
            </a:r>
          </a:p>
          <a:p>
            <a:endParaRPr lang="en-US" sz="800" i="0" dirty="0"/>
          </a:p>
          <a:p>
            <a:pPr marL="0" indent="0">
              <a:buNone/>
            </a:pPr>
            <a:r>
              <a:rPr lang="en-US" sz="1800" i="0" dirty="0"/>
              <a:t>- Increased reliance on VAT</a:t>
            </a:r>
          </a:p>
          <a:p>
            <a:endParaRPr lang="en-US" sz="800" i="0" dirty="0"/>
          </a:p>
          <a:p>
            <a:pPr marL="0" indent="0">
              <a:buNone/>
            </a:pPr>
            <a:r>
              <a:rPr lang="en-US" sz="1800" i="0" dirty="0"/>
              <a:t>- Increased tax competition for capital (foreign direct and portfolio investment)</a:t>
            </a:r>
          </a:p>
          <a:p>
            <a:pPr marL="0" indent="0">
              <a:buNone/>
            </a:pPr>
            <a:endParaRPr lang="en-US" sz="800" i="0" dirty="0"/>
          </a:p>
          <a:p>
            <a:pPr marL="0" indent="0">
              <a:buNone/>
            </a:pPr>
            <a:r>
              <a:rPr lang="en-US" sz="1800" i="0" dirty="0"/>
              <a:t>Consequences:</a:t>
            </a:r>
          </a:p>
          <a:p>
            <a:pPr marL="0" indent="0">
              <a:buNone/>
            </a:pPr>
            <a:r>
              <a:rPr lang="en-US" sz="1800" i="0" dirty="0"/>
              <a:t>- Reduction in top tax rates under personal income tax system</a:t>
            </a:r>
          </a:p>
          <a:p>
            <a:pPr marL="0" indent="0">
              <a:buNone/>
            </a:pPr>
            <a:r>
              <a:rPr lang="en-US" sz="1800" i="0" dirty="0"/>
              <a:t>- Reduction in tax rates under business profits tax (Corporate Income Tax)</a:t>
            </a:r>
          </a:p>
          <a:p>
            <a:pPr marL="0" indent="0">
              <a:buNone/>
            </a:pPr>
            <a:r>
              <a:rPr lang="en-US" sz="1800" i="0" dirty="0"/>
              <a:t>=&gt; Switch to a dual tax income system</a:t>
            </a:r>
          </a:p>
          <a:p>
            <a:pPr>
              <a:buFontTx/>
              <a:buChar char="-"/>
            </a:pPr>
            <a:endParaRPr lang="en-US" sz="800" i="0" dirty="0"/>
          </a:p>
          <a:p>
            <a:pPr marL="0" indent="0">
              <a:buNone/>
            </a:pPr>
            <a:r>
              <a:rPr lang="fr-BE" sz="1800" i="0" dirty="0" smtClean="0"/>
              <a:t>Major </a:t>
            </a:r>
            <a:r>
              <a:rPr lang="fr-BE" sz="1800" i="0" dirty="0"/>
              <a:t>observation in </a:t>
            </a:r>
            <a:r>
              <a:rPr lang="fr-BE" sz="1800" i="0" dirty="0" err="1"/>
              <a:t>developing</a:t>
            </a:r>
            <a:r>
              <a:rPr lang="fr-BE" sz="1800" i="0" dirty="0"/>
              <a:t> countries: </a:t>
            </a:r>
            <a:endParaRPr lang="fr-BE" sz="1800" i="0" dirty="0" smtClean="0"/>
          </a:p>
          <a:p>
            <a:pPr marL="0" indent="0">
              <a:buNone/>
            </a:pPr>
            <a:r>
              <a:rPr lang="fr-BE" sz="1800" i="0" dirty="0" smtClean="0"/>
              <a:t>- high </a:t>
            </a:r>
            <a:r>
              <a:rPr lang="fr-BE" sz="1800" i="0" dirty="0" err="1"/>
              <a:t>level</a:t>
            </a:r>
            <a:r>
              <a:rPr lang="fr-BE" sz="1800" i="0" dirty="0"/>
              <a:t> of concentration of </a:t>
            </a:r>
            <a:r>
              <a:rPr lang="fr-BE" sz="1800" i="0" dirty="0" smtClean="0"/>
              <a:t>revenues / </a:t>
            </a:r>
            <a:r>
              <a:rPr lang="fr-BE" sz="1800" i="0" dirty="0" err="1" smtClean="0"/>
              <a:t>Generates</a:t>
            </a:r>
            <a:r>
              <a:rPr lang="fr-BE" sz="1800" i="0" dirty="0" smtClean="0"/>
              <a:t> </a:t>
            </a:r>
            <a:r>
              <a:rPr lang="fr-BE" sz="1800" i="0" dirty="0"/>
              <a:t>a </a:t>
            </a:r>
            <a:r>
              <a:rPr lang="fr-BE" sz="1800" i="0" dirty="0" err="1"/>
              <a:t>huge</a:t>
            </a:r>
            <a:r>
              <a:rPr lang="fr-BE" sz="1800" i="0" dirty="0"/>
              <a:t> </a:t>
            </a:r>
            <a:r>
              <a:rPr lang="fr-BE" sz="1800" i="0" dirty="0" err="1" smtClean="0"/>
              <a:t>fragility</a:t>
            </a:r>
            <a:endParaRPr lang="fr-BE" sz="1800" i="0" dirty="0" smtClean="0"/>
          </a:p>
          <a:p>
            <a:pPr marL="0" indent="0">
              <a:buNone/>
            </a:pPr>
            <a:r>
              <a:rPr lang="fr-BE" sz="1800" i="0" dirty="0" smtClean="0"/>
              <a:t>- </a:t>
            </a:r>
            <a:r>
              <a:rPr lang="fr-BE" sz="1800" i="0" dirty="0" err="1" smtClean="0"/>
              <a:t>Understaffed</a:t>
            </a:r>
            <a:r>
              <a:rPr lang="fr-BE" sz="1800" i="0" dirty="0" smtClean="0"/>
              <a:t> administration </a:t>
            </a:r>
          </a:p>
          <a:p>
            <a:pPr>
              <a:buFontTx/>
              <a:buChar char="-"/>
            </a:pPr>
            <a:endParaRPr lang="fr-BE" sz="1800" i="0" dirty="0"/>
          </a:p>
        </p:txBody>
      </p:sp>
      <p:sp>
        <p:nvSpPr>
          <p:cNvPr id="4" name="Footer Placeholder 3"/>
          <p:cNvSpPr>
            <a:spLocks noGrp="1"/>
          </p:cNvSpPr>
          <p:nvPr>
            <p:ph type="ftr" sz="quarter" idx="11"/>
          </p:nvPr>
        </p:nvSpPr>
        <p:spPr/>
        <p:txBody>
          <a:bodyPr/>
          <a:lstStyle/>
          <a:p>
            <a:pPr>
              <a:defRPr/>
            </a:pPr>
            <a:r>
              <a:rPr lang="en-GB" altLang="en-US" dirty="0"/>
              <a:t>. </a:t>
            </a:r>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3</a:t>
            </a:fld>
            <a:endParaRPr lang="en-GB" altLang="en-US" dirty="0"/>
          </a:p>
        </p:txBody>
      </p:sp>
    </p:spTree>
    <p:extLst>
      <p:ext uri="{BB962C8B-B14F-4D97-AF65-F5344CB8AC3E}">
        <p14:creationId xmlns:p14="http://schemas.microsoft.com/office/powerpoint/2010/main" val="4014749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8EC690-492F-4481-BB8D-438CD2BA35AE}"/>
              </a:ext>
            </a:extLst>
          </p:cNvPr>
          <p:cNvSpPr>
            <a:spLocks noGrp="1"/>
          </p:cNvSpPr>
          <p:nvPr>
            <p:ph type="title"/>
          </p:nvPr>
        </p:nvSpPr>
        <p:spPr/>
        <p:txBody>
          <a:bodyPr/>
          <a:lstStyle/>
          <a:p>
            <a:pPr algn="ctr"/>
            <a:r>
              <a:rPr lang="fr-BE" dirty="0"/>
              <a:t>2. WHAT CAN BE TAXED ?</a:t>
            </a:r>
          </a:p>
        </p:txBody>
      </p:sp>
      <p:sp>
        <p:nvSpPr>
          <p:cNvPr id="3" name="Espace réservé du contenu 2">
            <a:extLst>
              <a:ext uri="{FF2B5EF4-FFF2-40B4-BE49-F238E27FC236}">
                <a16:creationId xmlns:a16="http://schemas.microsoft.com/office/drawing/2014/main" id="{EB8A3922-CF40-40B5-A798-93CD3A7AEDC7}"/>
              </a:ext>
            </a:extLst>
          </p:cNvPr>
          <p:cNvSpPr>
            <a:spLocks noGrp="1"/>
          </p:cNvSpPr>
          <p:nvPr>
            <p:ph idx="1"/>
          </p:nvPr>
        </p:nvSpPr>
        <p:spPr>
          <a:xfrm>
            <a:off x="236483" y="2065283"/>
            <a:ext cx="11587655" cy="4524703"/>
          </a:xfrm>
        </p:spPr>
        <p:txBody>
          <a:bodyPr/>
          <a:lstStyle/>
          <a:p>
            <a:pPr marL="0" indent="0">
              <a:buClrTx/>
              <a:buNone/>
            </a:pPr>
            <a:r>
              <a:rPr lang="fr-BE" sz="1600" u="sng" dirty="0" err="1"/>
              <a:t>Consumption</a:t>
            </a:r>
            <a:endParaRPr lang="fr-BE" sz="1600" u="sng" dirty="0"/>
          </a:p>
          <a:p>
            <a:pPr>
              <a:buClrTx/>
              <a:buFontTx/>
              <a:buChar char="-"/>
            </a:pPr>
            <a:r>
              <a:rPr lang="fr-BE" sz="1400" dirty="0" smtClean="0"/>
              <a:t>At the production </a:t>
            </a:r>
            <a:r>
              <a:rPr lang="fr-BE" sz="1400" dirty="0" err="1" smtClean="0"/>
              <a:t>level</a:t>
            </a:r>
            <a:r>
              <a:rPr lang="fr-BE" sz="1400" dirty="0" smtClean="0"/>
              <a:t> (excises)</a:t>
            </a:r>
          </a:p>
          <a:p>
            <a:pPr>
              <a:buClrTx/>
              <a:buFontTx/>
              <a:buChar char="-"/>
            </a:pPr>
            <a:r>
              <a:rPr lang="fr-BE" sz="1400" dirty="0" smtClean="0"/>
              <a:t>At the </a:t>
            </a:r>
            <a:r>
              <a:rPr lang="fr-BE" sz="1400" dirty="0" err="1" smtClean="0"/>
              <a:t>retail</a:t>
            </a:r>
            <a:r>
              <a:rPr lang="fr-BE" sz="1400" dirty="0" smtClean="0"/>
              <a:t> </a:t>
            </a:r>
            <a:r>
              <a:rPr lang="fr-BE" sz="1400" dirty="0" err="1" smtClean="0"/>
              <a:t>level</a:t>
            </a:r>
            <a:r>
              <a:rPr lang="fr-BE" sz="1400" dirty="0" smtClean="0"/>
              <a:t> (</a:t>
            </a:r>
            <a:r>
              <a:rPr lang="fr-BE" sz="1400" dirty="0" err="1" smtClean="0"/>
              <a:t>retail</a:t>
            </a:r>
            <a:r>
              <a:rPr lang="fr-BE" sz="1400" dirty="0" smtClean="0"/>
              <a:t> sales </a:t>
            </a:r>
            <a:r>
              <a:rPr lang="fr-BE" sz="1400" dirty="0" err="1" smtClean="0"/>
              <a:t>tax</a:t>
            </a:r>
            <a:r>
              <a:rPr lang="fr-BE" sz="1400" dirty="0" smtClean="0"/>
              <a:t>)</a:t>
            </a:r>
          </a:p>
          <a:p>
            <a:pPr>
              <a:buClrTx/>
              <a:buFontTx/>
              <a:buChar char="-"/>
            </a:pPr>
            <a:r>
              <a:rPr lang="fr-BE" sz="1400" dirty="0" smtClean="0"/>
              <a:t>All </a:t>
            </a:r>
            <a:r>
              <a:rPr lang="fr-BE" sz="1400" dirty="0" err="1" smtClean="0"/>
              <a:t>along</a:t>
            </a:r>
            <a:r>
              <a:rPr lang="fr-BE" sz="1400" dirty="0" smtClean="0"/>
              <a:t> the  value </a:t>
            </a:r>
            <a:r>
              <a:rPr lang="fr-BE" sz="1400" dirty="0" err="1" smtClean="0"/>
              <a:t>chain</a:t>
            </a:r>
            <a:r>
              <a:rPr lang="fr-BE" sz="1400" dirty="0" smtClean="0"/>
              <a:t> (Value </a:t>
            </a:r>
            <a:r>
              <a:rPr lang="fr-BE" sz="1400" dirty="0" err="1" smtClean="0"/>
              <a:t>added</a:t>
            </a:r>
            <a:r>
              <a:rPr lang="fr-BE" sz="1400" dirty="0" smtClean="0"/>
              <a:t> </a:t>
            </a:r>
            <a:r>
              <a:rPr lang="fr-BE" sz="1400" dirty="0" err="1" smtClean="0"/>
              <a:t>tax</a:t>
            </a:r>
            <a:r>
              <a:rPr lang="fr-BE" sz="1400" dirty="0" smtClean="0"/>
              <a:t>, cumulative sales </a:t>
            </a:r>
            <a:r>
              <a:rPr lang="fr-BE" sz="1400" dirty="0" err="1" smtClean="0"/>
              <a:t>tax</a:t>
            </a:r>
            <a:r>
              <a:rPr lang="fr-BE" sz="1400" dirty="0" smtClean="0"/>
              <a:t>)</a:t>
            </a:r>
          </a:p>
          <a:p>
            <a:pPr>
              <a:buClrTx/>
              <a:buFontTx/>
              <a:buChar char="-"/>
            </a:pPr>
            <a:r>
              <a:rPr lang="fr-BE" sz="1400" dirty="0" smtClean="0"/>
              <a:t>At the border (custom </a:t>
            </a:r>
            <a:r>
              <a:rPr lang="fr-BE" sz="1400" dirty="0" err="1" smtClean="0"/>
              <a:t>duties</a:t>
            </a:r>
            <a:r>
              <a:rPr lang="fr-BE" sz="1400" dirty="0" smtClean="0"/>
              <a:t>, VAT, excises)</a:t>
            </a:r>
          </a:p>
          <a:p>
            <a:pPr>
              <a:buClrTx/>
              <a:buFontTx/>
              <a:buChar char="-"/>
            </a:pPr>
            <a:endParaRPr lang="fr-BE" sz="1400" dirty="0" smtClean="0"/>
          </a:p>
          <a:p>
            <a:pPr marL="0" indent="0">
              <a:buClrTx/>
              <a:buNone/>
            </a:pPr>
            <a:r>
              <a:rPr lang="fr-BE" sz="1600" u="sng" dirty="0" err="1" smtClean="0"/>
              <a:t>Income</a:t>
            </a:r>
            <a:r>
              <a:rPr lang="fr-BE" sz="1600" u="sng" dirty="0" smtClean="0"/>
              <a:t>/Profit</a:t>
            </a:r>
          </a:p>
          <a:p>
            <a:pPr>
              <a:buClrTx/>
              <a:buFontTx/>
              <a:buChar char="-"/>
            </a:pPr>
            <a:r>
              <a:rPr lang="fr-BE" sz="1400" dirty="0" err="1" smtClean="0"/>
              <a:t>From</a:t>
            </a:r>
            <a:r>
              <a:rPr lang="fr-BE" sz="1400" dirty="0" smtClean="0"/>
              <a:t> </a:t>
            </a:r>
            <a:r>
              <a:rPr lang="fr-BE" sz="1400" dirty="0" err="1"/>
              <a:t>companies</a:t>
            </a:r>
            <a:r>
              <a:rPr lang="fr-BE" sz="1400" dirty="0"/>
              <a:t> (</a:t>
            </a:r>
            <a:r>
              <a:rPr lang="fr-BE" sz="1400" dirty="0" err="1"/>
              <a:t>corporate</a:t>
            </a:r>
            <a:r>
              <a:rPr lang="fr-BE" sz="1400" dirty="0"/>
              <a:t> </a:t>
            </a:r>
            <a:r>
              <a:rPr lang="fr-BE" sz="1400" dirty="0" err="1"/>
              <a:t>income</a:t>
            </a:r>
            <a:r>
              <a:rPr lang="fr-BE" sz="1400" dirty="0"/>
              <a:t> </a:t>
            </a:r>
            <a:r>
              <a:rPr lang="fr-BE" sz="1400" dirty="0" err="1"/>
              <a:t>tax</a:t>
            </a:r>
            <a:r>
              <a:rPr lang="fr-BE" sz="1400" dirty="0"/>
              <a:t> – CIT)</a:t>
            </a:r>
          </a:p>
          <a:p>
            <a:pPr>
              <a:buClrTx/>
              <a:buFontTx/>
              <a:buChar char="-"/>
            </a:pPr>
            <a:r>
              <a:rPr lang="fr-BE" sz="1400" dirty="0" err="1"/>
              <a:t>Form</a:t>
            </a:r>
            <a:r>
              <a:rPr lang="fr-BE" sz="1400" dirty="0"/>
              <a:t> </a:t>
            </a:r>
            <a:r>
              <a:rPr lang="fr-BE" sz="1400" dirty="0" err="1"/>
              <a:t>physical</a:t>
            </a:r>
            <a:r>
              <a:rPr lang="fr-BE" sz="1400" dirty="0"/>
              <a:t> </a:t>
            </a:r>
            <a:r>
              <a:rPr lang="fr-BE" sz="1400" dirty="0" err="1"/>
              <a:t>persons</a:t>
            </a:r>
            <a:r>
              <a:rPr lang="fr-BE" sz="1400" dirty="0"/>
              <a:t> (</a:t>
            </a:r>
            <a:r>
              <a:rPr lang="fr-BE" sz="1400" dirty="0" err="1"/>
              <a:t>Personal</a:t>
            </a:r>
            <a:r>
              <a:rPr lang="fr-BE" sz="1400" dirty="0"/>
              <a:t> </a:t>
            </a:r>
            <a:r>
              <a:rPr lang="fr-BE" sz="1400" dirty="0" err="1"/>
              <a:t>income</a:t>
            </a:r>
            <a:r>
              <a:rPr lang="fr-BE" sz="1400" dirty="0"/>
              <a:t> </a:t>
            </a:r>
            <a:r>
              <a:rPr lang="fr-BE" sz="1400" dirty="0" err="1"/>
              <a:t>tax</a:t>
            </a:r>
            <a:r>
              <a:rPr lang="fr-BE" sz="1400" dirty="0"/>
              <a:t> - PIT</a:t>
            </a:r>
            <a:r>
              <a:rPr lang="fr-BE" sz="1400" dirty="0" smtClean="0"/>
              <a:t>)</a:t>
            </a:r>
          </a:p>
          <a:p>
            <a:pPr>
              <a:buClrTx/>
              <a:buFontTx/>
              <a:buChar char="-"/>
            </a:pPr>
            <a:endParaRPr lang="fr-BE" sz="1400" dirty="0"/>
          </a:p>
          <a:p>
            <a:pPr marL="0" indent="0">
              <a:buClrTx/>
              <a:buNone/>
            </a:pPr>
            <a:r>
              <a:rPr lang="fr-BE" sz="1600" u="sng" dirty="0" err="1"/>
              <a:t>Wealth</a:t>
            </a:r>
            <a:r>
              <a:rPr lang="fr-BE" sz="1600" dirty="0"/>
              <a:t> </a:t>
            </a:r>
          </a:p>
          <a:p>
            <a:pPr>
              <a:buClrTx/>
              <a:buFontTx/>
              <a:buChar char="-"/>
            </a:pPr>
            <a:r>
              <a:rPr lang="fr-BE" sz="1400" dirty="0" err="1"/>
              <a:t>Ownership</a:t>
            </a:r>
            <a:r>
              <a:rPr lang="fr-BE" sz="1400" dirty="0"/>
              <a:t> (</a:t>
            </a:r>
            <a:r>
              <a:rPr lang="fr-BE" sz="1400" dirty="0" err="1"/>
              <a:t>wealth</a:t>
            </a:r>
            <a:r>
              <a:rPr lang="fr-BE" sz="1400" dirty="0"/>
              <a:t> </a:t>
            </a:r>
            <a:r>
              <a:rPr lang="fr-BE" sz="1400" dirty="0" err="1"/>
              <a:t>tax</a:t>
            </a:r>
            <a:r>
              <a:rPr lang="fr-BE" sz="1400" dirty="0"/>
              <a:t>, </a:t>
            </a:r>
            <a:r>
              <a:rPr lang="fr-BE" sz="1400" dirty="0" err="1"/>
              <a:t>property</a:t>
            </a:r>
            <a:r>
              <a:rPr lang="fr-BE" sz="1400" dirty="0"/>
              <a:t> </a:t>
            </a:r>
            <a:r>
              <a:rPr lang="fr-BE" sz="1400" dirty="0" err="1"/>
              <a:t>tax</a:t>
            </a:r>
            <a:r>
              <a:rPr lang="fr-BE" sz="1400" dirty="0"/>
              <a:t>…)</a:t>
            </a:r>
          </a:p>
          <a:p>
            <a:pPr>
              <a:buClrTx/>
              <a:buFontTx/>
              <a:buChar char="-"/>
            </a:pPr>
            <a:r>
              <a:rPr lang="fr-BE" sz="1400" dirty="0"/>
              <a:t>Transfer (</a:t>
            </a:r>
            <a:r>
              <a:rPr lang="fr-BE" sz="1400" dirty="0" err="1"/>
              <a:t>transfer</a:t>
            </a:r>
            <a:r>
              <a:rPr lang="fr-BE" sz="1400" dirty="0"/>
              <a:t> </a:t>
            </a:r>
            <a:r>
              <a:rPr lang="fr-BE" sz="1400" dirty="0" err="1"/>
              <a:t>duties</a:t>
            </a:r>
            <a:r>
              <a:rPr lang="fr-BE" sz="1400" dirty="0"/>
              <a:t>, </a:t>
            </a:r>
            <a:r>
              <a:rPr lang="fr-BE" sz="1400" dirty="0" err="1"/>
              <a:t>inheritance</a:t>
            </a:r>
            <a:r>
              <a:rPr lang="fr-BE" sz="1400" dirty="0"/>
              <a:t> </a:t>
            </a:r>
            <a:r>
              <a:rPr lang="fr-BE" sz="1400" dirty="0" err="1"/>
              <a:t>tax</a:t>
            </a:r>
            <a:r>
              <a:rPr lang="fr-BE" sz="1400" dirty="0"/>
              <a:t>, gift </a:t>
            </a:r>
            <a:r>
              <a:rPr lang="fr-BE" sz="1400" dirty="0" err="1"/>
              <a:t>tax</a:t>
            </a:r>
            <a:r>
              <a:rPr lang="fr-BE" sz="1400" dirty="0" smtClean="0"/>
              <a:t>)</a:t>
            </a:r>
          </a:p>
          <a:p>
            <a:pPr>
              <a:buClrTx/>
              <a:buFontTx/>
              <a:buChar char="-"/>
            </a:pPr>
            <a:endParaRPr lang="fr-BE" sz="1400" dirty="0"/>
          </a:p>
          <a:p>
            <a:pPr marL="0" indent="0">
              <a:buNone/>
            </a:pPr>
            <a:r>
              <a:rPr lang="fr-BE" sz="1600" u="sng" dirty="0"/>
              <a:t>Use</a:t>
            </a:r>
          </a:p>
          <a:p>
            <a:pPr marL="0" indent="0">
              <a:buNone/>
            </a:pPr>
            <a:r>
              <a:rPr lang="fr-BE" sz="1400" dirty="0"/>
              <a:t>- of land/</a:t>
            </a:r>
            <a:r>
              <a:rPr lang="fr-BE" sz="1400" dirty="0" err="1"/>
              <a:t>space</a:t>
            </a:r>
            <a:r>
              <a:rPr lang="fr-BE" sz="1400" dirty="0"/>
              <a:t> (</a:t>
            </a:r>
            <a:r>
              <a:rPr lang="fr-BE" sz="1400" dirty="0" err="1"/>
              <a:t>dwelling</a:t>
            </a:r>
            <a:r>
              <a:rPr lang="fr-BE" sz="1400" dirty="0"/>
              <a:t> </a:t>
            </a:r>
            <a:r>
              <a:rPr lang="fr-BE" sz="1400" dirty="0" err="1"/>
              <a:t>tax</a:t>
            </a:r>
            <a:r>
              <a:rPr lang="fr-BE" sz="1400" dirty="0"/>
              <a:t>/business </a:t>
            </a:r>
            <a:r>
              <a:rPr lang="fr-BE" sz="1400" dirty="0" err="1"/>
              <a:t>tax</a:t>
            </a:r>
            <a:r>
              <a:rPr lang="fr-BE" sz="1400" dirty="0"/>
              <a:t>)</a:t>
            </a:r>
          </a:p>
          <a:p>
            <a:pPr marL="0" indent="0">
              <a:buNone/>
            </a:pPr>
            <a:r>
              <a:rPr lang="fr-BE" sz="1400" dirty="0"/>
              <a:t>- of </a:t>
            </a:r>
            <a:r>
              <a:rPr lang="fr-BE" sz="1400" dirty="0" err="1"/>
              <a:t>commodities</a:t>
            </a:r>
            <a:r>
              <a:rPr lang="fr-BE" sz="1400" dirty="0"/>
              <a:t> (road </a:t>
            </a:r>
            <a:r>
              <a:rPr lang="fr-BE" sz="1400" dirty="0" err="1"/>
              <a:t>tax</a:t>
            </a:r>
            <a:r>
              <a:rPr lang="fr-BE" sz="1400" dirty="0"/>
              <a:t>, etc.)</a:t>
            </a:r>
          </a:p>
          <a:p>
            <a:pPr marL="0" indent="0">
              <a:buNone/>
            </a:pPr>
            <a:endParaRPr lang="fr-BE" dirty="0"/>
          </a:p>
        </p:txBody>
      </p:sp>
      <p:sp>
        <p:nvSpPr>
          <p:cNvPr id="4" name="Espace réservé du pied de page 3">
            <a:extLst>
              <a:ext uri="{FF2B5EF4-FFF2-40B4-BE49-F238E27FC236}">
                <a16:creationId xmlns:a16="http://schemas.microsoft.com/office/drawing/2014/main" id="{971425FA-FE87-4110-8B2F-09E8BF4154B4}"/>
              </a:ext>
            </a:extLst>
          </p:cNvPr>
          <p:cNvSpPr>
            <a:spLocks noGrp="1"/>
          </p:cNvSpPr>
          <p:nvPr>
            <p:ph type="ftr" sz="quarter" idx="11"/>
          </p:nvPr>
        </p:nvSpPr>
        <p:spPr/>
        <p:txBody>
          <a:bodyPr/>
          <a:lstStyle/>
          <a:p>
            <a:pPr>
              <a:defRPr/>
            </a:pPr>
            <a:r>
              <a:rPr lang="en-GB" altLang="en-US" dirty="0"/>
              <a:t>. </a:t>
            </a:r>
          </a:p>
        </p:txBody>
      </p:sp>
      <p:sp>
        <p:nvSpPr>
          <p:cNvPr id="5" name="Espace réservé du numéro de diapositive 4">
            <a:extLst>
              <a:ext uri="{FF2B5EF4-FFF2-40B4-BE49-F238E27FC236}">
                <a16:creationId xmlns:a16="http://schemas.microsoft.com/office/drawing/2014/main" id="{F3AC435B-0647-4BB4-9AE3-A4F951914169}"/>
              </a:ext>
            </a:extLst>
          </p:cNvPr>
          <p:cNvSpPr>
            <a:spLocks noGrp="1"/>
          </p:cNvSpPr>
          <p:nvPr>
            <p:ph type="sldNum" sz="quarter" idx="12"/>
          </p:nvPr>
        </p:nvSpPr>
        <p:spPr/>
        <p:txBody>
          <a:bodyPr/>
          <a:lstStyle/>
          <a:p>
            <a:pPr>
              <a:defRPr/>
            </a:pPr>
            <a:fld id="{A3EE8CBC-2345-4203-B058-7222EACC5907}" type="slidenum">
              <a:rPr lang="en-GB" altLang="en-US" smtClean="0"/>
              <a:pPr>
                <a:defRPr/>
              </a:pPr>
              <a:t>4</a:t>
            </a:fld>
            <a:endParaRPr lang="en-GB" altLang="en-US" dirty="0"/>
          </a:p>
        </p:txBody>
      </p:sp>
    </p:spTree>
    <p:extLst>
      <p:ext uri="{BB962C8B-B14F-4D97-AF65-F5344CB8AC3E}">
        <p14:creationId xmlns:p14="http://schemas.microsoft.com/office/powerpoint/2010/main" val="2305906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Formal / Informal</a:t>
            </a:r>
          </a:p>
        </p:txBody>
      </p:sp>
      <p:sp>
        <p:nvSpPr>
          <p:cNvPr id="3" name="Content Placeholder 2"/>
          <p:cNvSpPr>
            <a:spLocks noGrp="1"/>
          </p:cNvSpPr>
          <p:nvPr>
            <p:ph idx="1"/>
          </p:nvPr>
        </p:nvSpPr>
        <p:spPr>
          <a:xfrm>
            <a:off x="1703512" y="2276476"/>
            <a:ext cx="8856984" cy="4329276"/>
          </a:xfrm>
        </p:spPr>
        <p:txBody>
          <a:bodyPr/>
          <a:lstStyle/>
          <a:p>
            <a:pPr>
              <a:buClr>
                <a:srgbClr val="002060"/>
              </a:buClr>
              <a:buFont typeface="Wingdings" panose="05000000000000000000" pitchFamily="2" charset="2"/>
              <a:buChar char="§"/>
            </a:pPr>
            <a:r>
              <a:rPr lang="fr-BE" sz="2200" i="0" dirty="0" err="1"/>
              <a:t>Different</a:t>
            </a:r>
            <a:r>
              <a:rPr lang="fr-BE" sz="2200" i="0" dirty="0"/>
              <a:t> </a:t>
            </a:r>
            <a:r>
              <a:rPr lang="fr-BE" sz="2200" i="0" dirty="0" err="1" smtClean="0"/>
              <a:t>approach</a:t>
            </a:r>
            <a:r>
              <a:rPr lang="fr-BE" sz="2200" i="0" dirty="0" smtClean="0"/>
              <a:t>:</a:t>
            </a:r>
            <a:endParaRPr lang="fr-BE" sz="2200" i="0" dirty="0"/>
          </a:p>
          <a:p>
            <a:pPr>
              <a:buFontTx/>
              <a:buChar char="-"/>
            </a:pPr>
            <a:r>
              <a:rPr lang="fr-BE" sz="1800" i="0" dirty="0"/>
              <a:t>- Labour </a:t>
            </a:r>
            <a:r>
              <a:rPr lang="fr-BE" sz="1800" i="0" dirty="0" err="1"/>
              <a:t>legislation</a:t>
            </a:r>
            <a:endParaRPr lang="fr-BE" sz="1800" i="0" dirty="0"/>
          </a:p>
          <a:p>
            <a:pPr>
              <a:buFontTx/>
              <a:buChar char="-"/>
            </a:pPr>
            <a:r>
              <a:rPr lang="fr-BE" sz="1800" i="0" dirty="0"/>
              <a:t>- Commercial (</a:t>
            </a:r>
            <a:r>
              <a:rPr lang="fr-BE" sz="1800" i="0" dirty="0" err="1"/>
              <a:t>register</a:t>
            </a:r>
            <a:r>
              <a:rPr lang="fr-BE" sz="1800" i="0" dirty="0"/>
              <a:t> of </a:t>
            </a:r>
            <a:r>
              <a:rPr lang="fr-BE" sz="1800" i="0" dirty="0" err="1"/>
              <a:t>companies</a:t>
            </a:r>
            <a:r>
              <a:rPr lang="fr-BE" sz="1800" i="0" dirty="0"/>
              <a:t>)</a:t>
            </a:r>
          </a:p>
          <a:p>
            <a:pPr>
              <a:buFontTx/>
              <a:buChar char="-"/>
            </a:pPr>
            <a:r>
              <a:rPr lang="fr-BE" sz="1800" i="0" dirty="0"/>
              <a:t>- </a:t>
            </a:r>
            <a:r>
              <a:rPr lang="fr-BE" sz="1800" i="0" dirty="0" err="1"/>
              <a:t>Tax</a:t>
            </a:r>
            <a:r>
              <a:rPr lang="fr-BE" sz="1800" i="0" dirty="0"/>
              <a:t> and customs administration(s)</a:t>
            </a:r>
          </a:p>
          <a:p>
            <a:pPr marL="0" indent="0">
              <a:buNone/>
            </a:pPr>
            <a:endParaRPr lang="fr-BE" sz="1800" i="0" dirty="0" smtClean="0"/>
          </a:p>
          <a:p>
            <a:pPr marL="0" indent="0">
              <a:buNone/>
            </a:pPr>
            <a:r>
              <a:rPr lang="fr-BE" sz="1800" dirty="0"/>
              <a:t>=&gt; </a:t>
            </a:r>
            <a:r>
              <a:rPr lang="fr-BE" sz="1800" dirty="0" err="1" smtClean="0"/>
              <a:t>most</a:t>
            </a:r>
            <a:r>
              <a:rPr lang="fr-BE" sz="1800" dirty="0" smtClean="0"/>
              <a:t> </a:t>
            </a:r>
            <a:r>
              <a:rPr lang="fr-BE" sz="1800" dirty="0"/>
              <a:t>of time Informal </a:t>
            </a:r>
            <a:r>
              <a:rPr lang="fr-BE" sz="1800" dirty="0" err="1"/>
              <a:t>sector</a:t>
            </a:r>
            <a:r>
              <a:rPr lang="fr-BE" sz="1800" dirty="0"/>
              <a:t> </a:t>
            </a:r>
            <a:r>
              <a:rPr lang="fr-BE" sz="1800" dirty="0" smtClean="0"/>
              <a:t>pays </a:t>
            </a:r>
            <a:r>
              <a:rPr lang="fr-BE" sz="1800" dirty="0"/>
              <a:t>taxes</a:t>
            </a:r>
          </a:p>
          <a:p>
            <a:pPr marL="0" indent="0">
              <a:buNone/>
            </a:pPr>
            <a:endParaRPr lang="fr-BE" sz="1800" i="0" dirty="0" smtClean="0"/>
          </a:p>
          <a:p>
            <a:pPr marL="0" indent="0">
              <a:buNone/>
            </a:pPr>
            <a:endParaRPr lang="fr-BE" sz="1800" i="0" dirty="0"/>
          </a:p>
          <a:p>
            <a:pPr>
              <a:buClr>
                <a:srgbClr val="002060"/>
              </a:buClr>
              <a:buFont typeface="Wingdings" panose="05000000000000000000" pitchFamily="2" charset="2"/>
              <a:buChar char="§"/>
            </a:pPr>
            <a:r>
              <a:rPr lang="fr-BE" sz="2200" i="0" dirty="0" err="1"/>
              <a:t>Being</a:t>
            </a:r>
            <a:r>
              <a:rPr lang="fr-BE" sz="2200" i="0" dirty="0"/>
              <a:t> </a:t>
            </a:r>
            <a:r>
              <a:rPr lang="fr-BE" sz="2200" i="0" dirty="0" err="1"/>
              <a:t>formalised</a:t>
            </a:r>
            <a:r>
              <a:rPr lang="fr-BE" sz="2200" i="0" dirty="0"/>
              <a:t> </a:t>
            </a:r>
            <a:r>
              <a:rPr lang="fr-BE" sz="2200" i="0" dirty="0" err="1"/>
              <a:t>should</a:t>
            </a:r>
            <a:r>
              <a:rPr lang="fr-BE" sz="2200" i="0" dirty="0"/>
              <a:t> not </a:t>
            </a:r>
            <a:r>
              <a:rPr lang="fr-BE" sz="2200" i="0" dirty="0" err="1"/>
              <a:t>only</a:t>
            </a:r>
            <a:r>
              <a:rPr lang="fr-BE" sz="2200" i="0" dirty="0"/>
              <a:t> </a:t>
            </a:r>
            <a:r>
              <a:rPr lang="fr-BE" sz="2200" i="0" dirty="0" err="1"/>
              <a:t>increase</a:t>
            </a:r>
            <a:r>
              <a:rPr lang="fr-BE" sz="2200" i="0" dirty="0"/>
              <a:t> </a:t>
            </a:r>
            <a:r>
              <a:rPr lang="fr-BE" sz="2200" i="0" dirty="0" err="1"/>
              <a:t>burden</a:t>
            </a:r>
            <a:r>
              <a:rPr lang="fr-BE" sz="2200" i="0" dirty="0"/>
              <a:t>…</a:t>
            </a:r>
          </a:p>
          <a:p>
            <a:pPr marL="0" indent="0">
              <a:buNone/>
            </a:pPr>
            <a:endParaRPr lang="fr-BE" sz="1800" i="0" dirty="0"/>
          </a:p>
          <a:p>
            <a:pPr>
              <a:buFont typeface="Symbol" panose="05050102010706020507" pitchFamily="18" charset="2"/>
              <a:buChar char="Þ"/>
            </a:pPr>
            <a:r>
              <a:rPr lang="fr-BE" sz="1800" i="0" dirty="0"/>
              <a:t>Need for cross checking information and </a:t>
            </a:r>
            <a:r>
              <a:rPr lang="fr-BE" sz="1800" i="0" dirty="0" err="1"/>
              <a:t>databases</a:t>
            </a:r>
            <a:endParaRPr lang="fr-BE" sz="1800" i="0" dirty="0"/>
          </a:p>
          <a:p>
            <a:pPr>
              <a:buFont typeface="Symbol" panose="05050102010706020507" pitchFamily="18" charset="2"/>
              <a:buChar char="Þ"/>
            </a:pPr>
            <a:r>
              <a:rPr lang="fr-BE" sz="1800" i="0" dirty="0">
                <a:sym typeface="Wingdings" panose="05000000000000000000" pitchFamily="2" charset="2"/>
              </a:rPr>
              <a:t></a:t>
            </a:r>
            <a:r>
              <a:rPr lang="fr-BE" sz="1800" i="0" dirty="0"/>
              <a:t> </a:t>
            </a:r>
            <a:r>
              <a:rPr lang="fr-BE" sz="1800" i="0" dirty="0" err="1"/>
              <a:t>need</a:t>
            </a:r>
            <a:r>
              <a:rPr lang="fr-BE" sz="1800" i="0" dirty="0"/>
              <a:t> for a </a:t>
            </a:r>
            <a:r>
              <a:rPr lang="fr-BE" sz="1800" i="0" dirty="0" err="1"/>
              <a:t>common</a:t>
            </a:r>
            <a:r>
              <a:rPr lang="fr-BE" sz="1800" i="0" dirty="0"/>
              <a:t> </a:t>
            </a:r>
            <a:r>
              <a:rPr lang="fr-BE" sz="1800" i="0" dirty="0" err="1"/>
              <a:t>Tax</a:t>
            </a:r>
            <a:r>
              <a:rPr lang="fr-BE" sz="1800" i="0" dirty="0"/>
              <a:t> identification </a:t>
            </a:r>
            <a:r>
              <a:rPr lang="fr-BE" sz="1800" i="0" dirty="0" err="1"/>
              <a:t>number</a:t>
            </a:r>
            <a:r>
              <a:rPr lang="fr-BE" sz="1800" i="0" dirty="0"/>
              <a:t> (TIN)</a:t>
            </a:r>
          </a:p>
          <a:p>
            <a:pPr marL="0" indent="0">
              <a:buNone/>
            </a:pPr>
            <a:endParaRPr lang="fr-BE" sz="1800"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5</a:t>
            </a:fld>
            <a:endParaRPr lang="en-GB" altLang="en-US" dirty="0"/>
          </a:p>
        </p:txBody>
      </p:sp>
    </p:spTree>
    <p:extLst>
      <p:ext uri="{BB962C8B-B14F-4D97-AF65-F5344CB8AC3E}">
        <p14:creationId xmlns:p14="http://schemas.microsoft.com/office/powerpoint/2010/main" val="1801070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Formal / Informal</a:t>
            </a:r>
          </a:p>
        </p:txBody>
      </p:sp>
      <p:sp>
        <p:nvSpPr>
          <p:cNvPr id="3" name="Content Placeholder 2"/>
          <p:cNvSpPr>
            <a:spLocks noGrp="1"/>
          </p:cNvSpPr>
          <p:nvPr>
            <p:ph idx="1"/>
          </p:nvPr>
        </p:nvSpPr>
        <p:spPr>
          <a:xfrm>
            <a:off x="527050" y="2276475"/>
            <a:ext cx="11486273" cy="4445001"/>
          </a:xfrm>
        </p:spPr>
        <p:txBody>
          <a:bodyPr/>
          <a:lstStyle/>
          <a:p>
            <a:pPr marL="0" indent="0">
              <a:buNone/>
            </a:pPr>
            <a:r>
              <a:rPr lang="fr-BE" sz="2200" i="0" dirty="0" err="1"/>
              <a:t>Securing</a:t>
            </a:r>
            <a:r>
              <a:rPr lang="fr-BE" sz="2200" i="0" dirty="0"/>
              <a:t> the </a:t>
            </a:r>
            <a:r>
              <a:rPr lang="fr-BE" sz="2200" i="0" dirty="0" err="1"/>
              <a:t>taxpayer</a:t>
            </a:r>
            <a:r>
              <a:rPr lang="fr-BE" sz="2200" i="0" dirty="0"/>
              <a:t> </a:t>
            </a:r>
            <a:r>
              <a:rPr lang="fr-BE" sz="2200" i="0" dirty="0" err="1"/>
              <a:t>register</a:t>
            </a:r>
            <a:r>
              <a:rPr lang="fr-BE" sz="2200" i="0" dirty="0"/>
              <a:t> </a:t>
            </a:r>
            <a:r>
              <a:rPr lang="fr-BE" sz="2200" i="0" dirty="0" err="1"/>
              <a:t>is</a:t>
            </a:r>
            <a:r>
              <a:rPr lang="fr-BE" sz="2200" i="0" dirty="0"/>
              <a:t> the </a:t>
            </a:r>
            <a:r>
              <a:rPr lang="fr-BE" sz="2200" b="1" i="0" dirty="0" err="1"/>
              <a:t>cornerstone</a:t>
            </a:r>
            <a:r>
              <a:rPr lang="fr-BE" sz="2200" b="1" i="0" dirty="0"/>
              <a:t> </a:t>
            </a:r>
            <a:r>
              <a:rPr lang="fr-BE" sz="2200" i="0" dirty="0"/>
              <a:t>of a revenue </a:t>
            </a:r>
            <a:r>
              <a:rPr lang="fr-BE" sz="2200" i="0" dirty="0" smtClean="0"/>
              <a:t>administration</a:t>
            </a:r>
            <a:endParaRPr lang="fr-BE" sz="2200" i="0" dirty="0"/>
          </a:p>
          <a:p>
            <a:pPr>
              <a:buClr>
                <a:srgbClr val="002060"/>
              </a:buClr>
              <a:buFont typeface="Wingdings" panose="05000000000000000000" pitchFamily="2" charset="2"/>
              <a:buChar char="§"/>
            </a:pPr>
            <a:endParaRPr lang="fr-BE" sz="1600" i="0" dirty="0" smtClean="0"/>
          </a:p>
          <a:p>
            <a:pPr>
              <a:buClr>
                <a:srgbClr val="002060"/>
              </a:buClr>
              <a:buFont typeface="Wingdings" panose="05000000000000000000" pitchFamily="2" charset="2"/>
              <a:buChar char="§"/>
            </a:pPr>
            <a:r>
              <a:rPr lang="fr-BE" sz="1600" i="0" dirty="0" smtClean="0"/>
              <a:t>Access </a:t>
            </a:r>
            <a:r>
              <a:rPr lang="fr-BE" sz="1600" i="0" dirty="0"/>
              <a:t>to the </a:t>
            </a:r>
            <a:r>
              <a:rPr lang="fr-BE" sz="1600" i="0" dirty="0" err="1"/>
              <a:t>tax</a:t>
            </a:r>
            <a:r>
              <a:rPr lang="fr-BE" sz="1600" i="0" dirty="0"/>
              <a:t> administration </a:t>
            </a:r>
            <a:r>
              <a:rPr lang="fr-BE" sz="1600" i="0" dirty="0" err="1"/>
              <a:t>should</a:t>
            </a:r>
            <a:r>
              <a:rPr lang="fr-BE" sz="1600" i="0" dirty="0"/>
              <a:t> not </a:t>
            </a:r>
            <a:r>
              <a:rPr lang="fr-BE" sz="1600" i="0" dirty="0" err="1"/>
              <a:t>be</a:t>
            </a:r>
            <a:r>
              <a:rPr lang="fr-BE" sz="1600" i="0" dirty="0"/>
              <a:t> </a:t>
            </a:r>
            <a:r>
              <a:rPr lang="fr-BE" sz="1600" i="0" dirty="0" err="1"/>
              <a:t>seen</a:t>
            </a:r>
            <a:r>
              <a:rPr lang="fr-BE" sz="1600" i="0" dirty="0"/>
              <a:t> as a </a:t>
            </a:r>
            <a:r>
              <a:rPr lang="fr-BE" sz="1600" i="0" dirty="0" err="1"/>
              <a:t>threat</a:t>
            </a:r>
            <a:r>
              <a:rPr lang="fr-BE" sz="1600" i="0" dirty="0"/>
              <a:t> </a:t>
            </a:r>
          </a:p>
          <a:p>
            <a:pPr>
              <a:buClr>
                <a:srgbClr val="002060"/>
              </a:buClr>
              <a:buFont typeface="Wingdings" panose="05000000000000000000" pitchFamily="2" charset="2"/>
              <a:buChar char="§"/>
            </a:pPr>
            <a:endParaRPr lang="fr-BE" sz="1600" i="0" dirty="0" smtClean="0"/>
          </a:p>
          <a:p>
            <a:pPr>
              <a:buClr>
                <a:srgbClr val="002060"/>
              </a:buClr>
              <a:buFont typeface="Wingdings" panose="05000000000000000000" pitchFamily="2" charset="2"/>
              <a:buChar char="§"/>
            </a:pPr>
            <a:r>
              <a:rPr lang="fr-BE" sz="1600" i="0" dirty="0" err="1" smtClean="0"/>
              <a:t>Identifying</a:t>
            </a:r>
            <a:r>
              <a:rPr lang="fr-BE" sz="1600" i="0" dirty="0" smtClean="0"/>
              <a:t> </a:t>
            </a:r>
            <a:r>
              <a:rPr lang="fr-BE" sz="1600" i="0" dirty="0" err="1"/>
              <a:t>taxpayers</a:t>
            </a:r>
            <a:r>
              <a:rPr lang="fr-BE" sz="1600" i="0" dirty="0"/>
              <a:t> </a:t>
            </a:r>
            <a:r>
              <a:rPr lang="fr-BE" sz="1600" i="0" dirty="0" err="1"/>
              <a:t>through</a:t>
            </a:r>
            <a:r>
              <a:rPr lang="fr-BE" sz="1600" i="0" dirty="0"/>
              <a:t> cross-checking </a:t>
            </a:r>
            <a:r>
              <a:rPr lang="fr-BE" sz="1600" i="0" dirty="0" err="1"/>
              <a:t>databases</a:t>
            </a:r>
            <a:r>
              <a:rPr lang="fr-BE" sz="1600" i="0" dirty="0"/>
              <a:t> </a:t>
            </a:r>
          </a:p>
          <a:p>
            <a:pPr>
              <a:buClr>
                <a:srgbClr val="002060"/>
              </a:buClr>
              <a:buFont typeface="Wingdings" panose="05000000000000000000" pitchFamily="2" charset="2"/>
              <a:buChar char="§"/>
            </a:pPr>
            <a:endParaRPr lang="fr-BE" sz="1600" i="0" dirty="0" smtClean="0"/>
          </a:p>
          <a:p>
            <a:pPr>
              <a:buClr>
                <a:srgbClr val="002060"/>
              </a:buClr>
              <a:buFont typeface="Wingdings" panose="05000000000000000000" pitchFamily="2" charset="2"/>
              <a:buChar char="§"/>
            </a:pPr>
            <a:r>
              <a:rPr lang="fr-BE" sz="1600" i="0" dirty="0" err="1" smtClean="0"/>
              <a:t>Improving</a:t>
            </a:r>
            <a:r>
              <a:rPr lang="fr-BE" sz="1600" i="0" dirty="0" smtClean="0"/>
              <a:t> </a:t>
            </a:r>
            <a:r>
              <a:rPr lang="fr-BE" sz="1600" i="0" dirty="0" err="1"/>
              <a:t>volontary</a:t>
            </a:r>
            <a:r>
              <a:rPr lang="fr-BE" sz="1600" i="0" dirty="0"/>
              <a:t> compliance for all </a:t>
            </a:r>
            <a:r>
              <a:rPr lang="fr-BE" sz="1600" i="0" dirty="0" err="1"/>
              <a:t>tax</a:t>
            </a:r>
            <a:r>
              <a:rPr lang="fr-BE" sz="1600" i="0" dirty="0"/>
              <a:t> obligations</a:t>
            </a:r>
          </a:p>
          <a:p>
            <a:pPr>
              <a:buClr>
                <a:srgbClr val="002060"/>
              </a:buClr>
              <a:buFont typeface="Wingdings" panose="05000000000000000000" pitchFamily="2" charset="2"/>
              <a:buChar char="§"/>
            </a:pPr>
            <a:endParaRPr lang="fr-BE" sz="1600" i="0" dirty="0" smtClean="0"/>
          </a:p>
          <a:p>
            <a:pPr>
              <a:buClr>
                <a:srgbClr val="002060"/>
              </a:buClr>
              <a:buFont typeface="Wingdings" panose="05000000000000000000" pitchFamily="2" charset="2"/>
              <a:buChar char="§"/>
            </a:pPr>
            <a:r>
              <a:rPr lang="fr-BE" sz="1600" i="0" dirty="0" smtClean="0"/>
              <a:t>Management </a:t>
            </a:r>
            <a:r>
              <a:rPr lang="fr-BE" sz="1600" i="0" dirty="0"/>
              <a:t>of information </a:t>
            </a:r>
            <a:r>
              <a:rPr lang="fr-BE" sz="1600" i="0" dirty="0" err="1"/>
              <a:t>is</a:t>
            </a:r>
            <a:r>
              <a:rPr lang="fr-BE" sz="1600" i="0" dirty="0"/>
              <a:t> essential to </a:t>
            </a:r>
            <a:r>
              <a:rPr lang="fr-BE" sz="1600" i="0" dirty="0" err="1"/>
              <a:t>facilitate</a:t>
            </a:r>
            <a:r>
              <a:rPr lang="fr-BE" sz="1600" i="0" dirty="0"/>
              <a:t> follow up of </a:t>
            </a:r>
            <a:r>
              <a:rPr lang="fr-BE" sz="1600" i="0" dirty="0" err="1"/>
              <a:t>economic</a:t>
            </a:r>
            <a:r>
              <a:rPr lang="fr-BE" sz="1600" i="0" dirty="0"/>
              <a:t> </a:t>
            </a:r>
            <a:r>
              <a:rPr lang="fr-BE" sz="1600" i="0" dirty="0" err="1"/>
              <a:t>activity</a:t>
            </a:r>
            <a:r>
              <a:rPr lang="fr-BE" sz="1600" i="0" dirty="0"/>
              <a:t> of the </a:t>
            </a:r>
            <a:r>
              <a:rPr lang="fr-BE" sz="1600" i="0" dirty="0" err="1"/>
              <a:t>potential</a:t>
            </a:r>
            <a:r>
              <a:rPr lang="fr-BE" sz="1600" i="0" dirty="0"/>
              <a:t> </a:t>
            </a:r>
            <a:r>
              <a:rPr lang="fr-BE" sz="1600" i="0" dirty="0" err="1"/>
              <a:t>taxpayer</a:t>
            </a:r>
            <a:r>
              <a:rPr lang="fr-BE" sz="1600" i="0" dirty="0"/>
              <a:t> (</a:t>
            </a:r>
            <a:r>
              <a:rPr lang="fr-BE" sz="1600" i="0" dirty="0" err="1"/>
              <a:t>detect</a:t>
            </a:r>
            <a:r>
              <a:rPr lang="fr-BE" sz="1600" i="0" dirty="0"/>
              <a:t> </a:t>
            </a:r>
            <a:r>
              <a:rPr lang="fr-BE" sz="1600" i="0" dirty="0" err="1"/>
              <a:t>reporting</a:t>
            </a:r>
            <a:r>
              <a:rPr lang="fr-BE" sz="1600" i="0" dirty="0"/>
              <a:t> </a:t>
            </a:r>
            <a:r>
              <a:rPr lang="fr-BE" sz="1600" i="0" dirty="0" err="1"/>
              <a:t>inaccuracies</a:t>
            </a:r>
            <a:r>
              <a:rPr lang="fr-BE" sz="1600" i="0" dirty="0"/>
              <a:t>)</a:t>
            </a:r>
          </a:p>
          <a:p>
            <a:pPr>
              <a:buClr>
                <a:srgbClr val="002060"/>
              </a:buClr>
              <a:buFont typeface="Wingdings" panose="05000000000000000000" pitchFamily="2" charset="2"/>
              <a:buChar char="§"/>
            </a:pPr>
            <a:endParaRPr lang="fr-BE" sz="1600" i="0" dirty="0" smtClean="0"/>
          </a:p>
          <a:p>
            <a:pPr>
              <a:buClr>
                <a:srgbClr val="002060"/>
              </a:buClr>
              <a:buFont typeface="Wingdings" panose="05000000000000000000" pitchFamily="2" charset="2"/>
              <a:buChar char="§"/>
            </a:pPr>
            <a:r>
              <a:rPr lang="fr-BE" sz="1600" i="0" dirty="0" err="1" smtClean="0"/>
              <a:t>Transparency</a:t>
            </a:r>
            <a:r>
              <a:rPr lang="fr-BE" sz="1600" i="0" dirty="0"/>
              <a:t>, </a:t>
            </a:r>
            <a:r>
              <a:rPr lang="fr-BE" sz="1600" i="0" dirty="0" err="1"/>
              <a:t>clear</a:t>
            </a:r>
            <a:r>
              <a:rPr lang="fr-BE" sz="1600" i="0" dirty="0"/>
              <a:t> </a:t>
            </a:r>
            <a:r>
              <a:rPr lang="fr-BE" sz="1600" i="0" dirty="0" err="1"/>
              <a:t>access</a:t>
            </a:r>
            <a:r>
              <a:rPr lang="fr-BE" sz="1600" i="0" dirty="0"/>
              <a:t> to information, </a:t>
            </a:r>
            <a:r>
              <a:rPr lang="fr-BE" sz="1600" i="0" dirty="0" err="1"/>
              <a:t>clear</a:t>
            </a:r>
            <a:r>
              <a:rPr lang="fr-BE" sz="1600" i="0" dirty="0"/>
              <a:t> and stable </a:t>
            </a:r>
            <a:r>
              <a:rPr lang="fr-BE" sz="1600" i="0" dirty="0" err="1"/>
              <a:t>rules</a:t>
            </a:r>
            <a:r>
              <a:rPr lang="fr-BE" sz="1600" i="0" dirty="0"/>
              <a:t>, </a:t>
            </a:r>
            <a:r>
              <a:rPr lang="fr-BE" sz="1600" i="0" dirty="0" err="1"/>
              <a:t>broad</a:t>
            </a:r>
            <a:r>
              <a:rPr lang="fr-BE" sz="1600" i="0" dirty="0"/>
              <a:t> communication </a:t>
            </a:r>
            <a:r>
              <a:rPr lang="fr-BE" sz="1600" i="0" dirty="0" err="1"/>
              <a:t>is</a:t>
            </a:r>
            <a:r>
              <a:rPr lang="fr-BE" sz="1600" i="0" dirty="0"/>
              <a:t> essential</a:t>
            </a:r>
          </a:p>
          <a:p>
            <a:pPr marL="0" indent="0">
              <a:buNone/>
            </a:pPr>
            <a:endParaRPr lang="fr-BE" sz="1800" dirty="0" smtClean="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6</a:t>
            </a:fld>
            <a:endParaRPr lang="en-GB" altLang="en-US" dirty="0"/>
          </a:p>
        </p:txBody>
      </p:sp>
    </p:spTree>
    <p:extLst>
      <p:ext uri="{BB962C8B-B14F-4D97-AF65-F5344CB8AC3E}">
        <p14:creationId xmlns:p14="http://schemas.microsoft.com/office/powerpoint/2010/main" val="55139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7986" y="1124225"/>
            <a:ext cx="8229600" cy="936625"/>
          </a:xfrm>
        </p:spPr>
        <p:txBody>
          <a:bodyPr/>
          <a:lstStyle/>
          <a:p>
            <a:r>
              <a:rPr lang="fr-BE" dirty="0"/>
              <a:t>3. </a:t>
            </a:r>
            <a:r>
              <a:rPr lang="fr-BE" dirty="0" err="1"/>
              <a:t>Formal</a:t>
            </a:r>
            <a:r>
              <a:rPr lang="fr-BE" dirty="0"/>
              <a:t> / Informal</a:t>
            </a:r>
            <a:endParaRPr lang="en-GB" dirty="0"/>
          </a:p>
        </p:txBody>
      </p:sp>
      <p:sp>
        <p:nvSpPr>
          <p:cNvPr id="3" name="Content Placeholder 2"/>
          <p:cNvSpPr>
            <a:spLocks noGrp="1"/>
          </p:cNvSpPr>
          <p:nvPr>
            <p:ph idx="1"/>
          </p:nvPr>
        </p:nvSpPr>
        <p:spPr>
          <a:xfrm>
            <a:off x="141889" y="2222937"/>
            <a:ext cx="11698013" cy="4302407"/>
          </a:xfrm>
        </p:spPr>
        <p:txBody>
          <a:bodyPr/>
          <a:lstStyle/>
          <a:p>
            <a:pPr algn="ctr"/>
            <a:r>
              <a:rPr lang="fr-BE" sz="1800" b="1" i="0" dirty="0" err="1"/>
              <a:t>Formal</a:t>
            </a:r>
            <a:r>
              <a:rPr lang="fr-BE" sz="1800" b="1" i="0" dirty="0"/>
              <a:t> = </a:t>
            </a:r>
            <a:r>
              <a:rPr lang="fr-BE" sz="1800" b="1" i="0" dirty="0" err="1"/>
              <a:t>registered</a:t>
            </a:r>
            <a:r>
              <a:rPr lang="fr-BE" sz="1800" b="1" i="0" dirty="0"/>
              <a:t> / in the scope of the administration</a:t>
            </a:r>
          </a:p>
          <a:p>
            <a:pPr algn="ctr"/>
            <a:endParaRPr lang="fr-BE" sz="1800" b="1" i="0" dirty="0"/>
          </a:p>
          <a:p>
            <a:endParaRPr lang="fr-FR" sz="1800" i="0" dirty="0"/>
          </a:p>
          <a:p>
            <a:pPr marL="269875" indent="-269875"/>
            <a:r>
              <a:rPr lang="fr-BE" sz="1800" i="0" dirty="0">
                <a:sym typeface="Wingdings" panose="05000000000000000000" pitchFamily="2" charset="2"/>
              </a:rPr>
              <a:t> </a:t>
            </a:r>
            <a:r>
              <a:rPr lang="fr-FR" sz="1800" i="0" dirty="0" err="1"/>
              <a:t>Detection</a:t>
            </a:r>
            <a:r>
              <a:rPr lang="fr-FR" sz="1800" i="0" dirty="0"/>
              <a:t> </a:t>
            </a:r>
            <a:r>
              <a:rPr lang="fr-FR" sz="1800" i="0" dirty="0" err="1"/>
              <a:t>mainly</a:t>
            </a:r>
            <a:r>
              <a:rPr lang="fr-FR" sz="1800" i="0" dirty="0"/>
              <a:t> </a:t>
            </a:r>
            <a:r>
              <a:rPr lang="fr-FR" sz="1800" i="0" dirty="0" err="1"/>
              <a:t>through</a:t>
            </a:r>
            <a:r>
              <a:rPr lang="fr-FR" sz="1800" i="0" dirty="0"/>
              <a:t> cross-checking </a:t>
            </a:r>
            <a:r>
              <a:rPr lang="fr-FR" sz="1800" i="0" dirty="0" err="1"/>
              <a:t>databases</a:t>
            </a:r>
            <a:r>
              <a:rPr lang="fr-FR" sz="1800" i="0" dirty="0"/>
              <a:t> (customs, SSC, </a:t>
            </a:r>
            <a:r>
              <a:rPr lang="fr-FR" sz="1800" i="0" dirty="0" err="1"/>
              <a:t>register</a:t>
            </a:r>
            <a:r>
              <a:rPr lang="fr-FR" sz="1800" i="0" dirty="0"/>
              <a:t> of </a:t>
            </a:r>
            <a:r>
              <a:rPr lang="fr-FR" sz="1800" i="0" dirty="0" err="1"/>
              <a:t>companies</a:t>
            </a:r>
            <a:r>
              <a:rPr lang="fr-FR" sz="1800" i="0" dirty="0"/>
              <a:t>, </a:t>
            </a:r>
            <a:r>
              <a:rPr lang="fr-FR" sz="1800" i="0" dirty="0" err="1"/>
              <a:t>banks</a:t>
            </a:r>
            <a:r>
              <a:rPr lang="fr-FR" sz="1800" i="0" dirty="0"/>
              <a:t>) </a:t>
            </a:r>
            <a:endParaRPr lang="fr-BE" sz="1800" i="0" dirty="0"/>
          </a:p>
          <a:p>
            <a:pPr marL="269875" indent="-269875"/>
            <a:endParaRPr lang="fr-BE" sz="1800" i="0" dirty="0"/>
          </a:p>
          <a:p>
            <a:pPr marL="269875" indent="-269875"/>
            <a:r>
              <a:rPr lang="fr-BE" sz="1800" i="0" dirty="0">
                <a:sym typeface="Wingdings" panose="05000000000000000000" pitchFamily="2" charset="2"/>
              </a:rPr>
              <a:t></a:t>
            </a:r>
            <a:r>
              <a:rPr lang="fr-BE" sz="1800" i="0" dirty="0"/>
              <a:t> </a:t>
            </a:r>
            <a:r>
              <a:rPr lang="fr-BE" sz="1800" i="0" dirty="0" err="1"/>
              <a:t>Tax</a:t>
            </a:r>
            <a:r>
              <a:rPr lang="fr-BE" sz="1800" i="0" dirty="0"/>
              <a:t> Identification </a:t>
            </a:r>
            <a:r>
              <a:rPr lang="fr-BE" sz="1800" i="0" dirty="0" err="1"/>
              <a:t>Number</a:t>
            </a:r>
            <a:r>
              <a:rPr lang="fr-BE" sz="1800" i="0" dirty="0"/>
              <a:t> (TIN) </a:t>
            </a:r>
            <a:r>
              <a:rPr lang="fr-BE" sz="1800" i="0" dirty="0" err="1"/>
              <a:t>issued</a:t>
            </a:r>
            <a:r>
              <a:rPr lang="fr-BE" sz="1800" i="0" dirty="0"/>
              <a:t> by the </a:t>
            </a:r>
            <a:r>
              <a:rPr lang="fr-BE" sz="1800" i="0" dirty="0" err="1"/>
              <a:t>tax</a:t>
            </a:r>
            <a:r>
              <a:rPr lang="fr-BE" sz="1800" i="0" dirty="0"/>
              <a:t> administration</a:t>
            </a:r>
          </a:p>
          <a:p>
            <a:pPr marL="269875" indent="-269875"/>
            <a:endParaRPr lang="fr-FR" sz="1800" i="0" dirty="0"/>
          </a:p>
          <a:p>
            <a:pPr marL="269875" lvl="1" indent="-269875">
              <a:buClr>
                <a:srgbClr val="002060"/>
              </a:buClr>
              <a:buNone/>
            </a:pPr>
            <a:endParaRPr lang="fr-BE" sz="1800" b="0" dirty="0"/>
          </a:p>
          <a:p>
            <a:pPr marL="269875" lvl="3" indent="-269875">
              <a:buClr>
                <a:schemeClr val="bg1"/>
              </a:buClr>
              <a:buFont typeface="Wingdings" panose="05000000000000000000" pitchFamily="2" charset="2"/>
              <a:buChar char="•"/>
              <a:tabLst>
                <a:tab pos="447675" algn="l"/>
              </a:tabLst>
            </a:pPr>
            <a:r>
              <a:rPr lang="en-US" sz="1800" dirty="0">
                <a:solidFill>
                  <a:srgbClr val="0F5494"/>
                </a:solidFill>
                <a:latin typeface="+mn-lt"/>
                <a:sym typeface="Wingdings" panose="05000000000000000000" pitchFamily="2" charset="2"/>
              </a:rPr>
              <a:t></a:t>
            </a:r>
            <a:r>
              <a:rPr lang="en-US" sz="1800" dirty="0">
                <a:sym typeface="Wingdings" panose="05000000000000000000" pitchFamily="2" charset="2"/>
              </a:rPr>
              <a:t> </a:t>
            </a:r>
            <a:r>
              <a:rPr lang="fr-BE" sz="1800" dirty="0">
                <a:solidFill>
                  <a:srgbClr val="0F5494"/>
                </a:solidFill>
                <a:latin typeface="+mn-lt"/>
              </a:rPr>
              <a:t>Inactive </a:t>
            </a:r>
            <a:r>
              <a:rPr lang="fr-BE" sz="1800" dirty="0" err="1">
                <a:solidFill>
                  <a:srgbClr val="0F5494"/>
                </a:solidFill>
                <a:latin typeface="+mn-lt"/>
              </a:rPr>
              <a:t>taxpayers</a:t>
            </a:r>
            <a:r>
              <a:rPr lang="fr-BE" sz="1800" dirty="0">
                <a:solidFill>
                  <a:srgbClr val="0F5494"/>
                </a:solidFill>
                <a:latin typeface="+mn-lt"/>
              </a:rPr>
              <a:t> : de-activation, de-registration</a:t>
            </a:r>
            <a:endParaRPr lang="fr-FR" sz="1800" dirty="0">
              <a:solidFill>
                <a:srgbClr val="0F5494"/>
              </a:solidFill>
              <a:latin typeface="+mn-lt"/>
            </a:endParaRPr>
          </a:p>
          <a:p>
            <a:pPr marL="269875" lvl="1" indent="-269875">
              <a:buClr>
                <a:srgbClr val="002060"/>
              </a:buClr>
              <a:buNone/>
            </a:pPr>
            <a:endParaRPr lang="fr-BE" sz="1800" b="0" dirty="0"/>
          </a:p>
          <a:p>
            <a:pPr marL="269875" indent="-269875">
              <a:buClr>
                <a:srgbClr val="002060"/>
              </a:buClr>
              <a:buNone/>
            </a:pPr>
            <a:endParaRPr lang="en-US" sz="1800" i="0" dirty="0"/>
          </a:p>
          <a:p>
            <a:pPr marL="269875" indent="-269875"/>
            <a:r>
              <a:rPr lang="en-US" sz="1800" i="0" dirty="0">
                <a:sym typeface="Wingdings" panose="05000000000000000000" pitchFamily="2" charset="2"/>
              </a:rPr>
              <a:t></a:t>
            </a:r>
            <a:r>
              <a:rPr lang="en-US" sz="1800" i="0" dirty="0"/>
              <a:t> Taxpayer registration : first performance indicator of the TADAT</a:t>
            </a:r>
          </a:p>
          <a:p>
            <a:endParaRPr lang="fr-BE" sz="1800"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7</a:t>
            </a:fld>
            <a:endParaRPr lang="en-GB" altLang="en-US" dirty="0"/>
          </a:p>
        </p:txBody>
      </p:sp>
    </p:spTree>
    <p:extLst>
      <p:ext uri="{BB962C8B-B14F-4D97-AF65-F5344CB8AC3E}">
        <p14:creationId xmlns:p14="http://schemas.microsoft.com/office/powerpoint/2010/main" val="3831340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BEA214-F83B-4D52-92EC-E35B3A4F6B4F}"/>
              </a:ext>
            </a:extLst>
          </p:cNvPr>
          <p:cNvSpPr>
            <a:spLocks noGrp="1"/>
          </p:cNvSpPr>
          <p:nvPr>
            <p:ph type="title"/>
          </p:nvPr>
        </p:nvSpPr>
        <p:spPr/>
        <p:txBody>
          <a:bodyPr/>
          <a:lstStyle/>
          <a:p>
            <a:r>
              <a:rPr lang="fr-BE" sz="3200" dirty="0"/>
              <a:t>3. </a:t>
            </a:r>
            <a:r>
              <a:rPr lang="fr-BE" sz="3200" dirty="0" err="1"/>
              <a:t>Tax</a:t>
            </a:r>
            <a:r>
              <a:rPr lang="fr-BE" sz="3200" dirty="0"/>
              <a:t> Identification </a:t>
            </a:r>
            <a:r>
              <a:rPr lang="fr-BE" sz="3200" dirty="0" err="1"/>
              <a:t>Number</a:t>
            </a:r>
            <a:r>
              <a:rPr lang="fr-BE" dirty="0"/>
              <a:t> : </a:t>
            </a:r>
            <a:br>
              <a:rPr lang="fr-BE" dirty="0"/>
            </a:br>
            <a:r>
              <a:rPr lang="fr-BE" dirty="0" err="1"/>
              <a:t>Who</a:t>
            </a:r>
            <a:r>
              <a:rPr lang="fr-BE" dirty="0"/>
              <a:t> </a:t>
            </a:r>
            <a:r>
              <a:rPr lang="fr-BE" dirty="0" err="1"/>
              <a:t>should</a:t>
            </a:r>
            <a:r>
              <a:rPr lang="fr-BE" dirty="0"/>
              <a:t> </a:t>
            </a:r>
            <a:r>
              <a:rPr lang="fr-BE" dirty="0" err="1"/>
              <a:t>be</a:t>
            </a:r>
            <a:r>
              <a:rPr lang="fr-BE" dirty="0"/>
              <a:t> </a:t>
            </a:r>
            <a:r>
              <a:rPr lang="fr-BE" dirty="0" err="1"/>
              <a:t>registered</a:t>
            </a:r>
            <a:r>
              <a:rPr lang="fr-BE" dirty="0"/>
              <a:t> ?</a:t>
            </a:r>
          </a:p>
        </p:txBody>
      </p:sp>
      <p:sp>
        <p:nvSpPr>
          <p:cNvPr id="3" name="Espace réservé du contenu 2">
            <a:extLst>
              <a:ext uri="{FF2B5EF4-FFF2-40B4-BE49-F238E27FC236}">
                <a16:creationId xmlns:a16="http://schemas.microsoft.com/office/drawing/2014/main" id="{885A4C9B-3EA5-4FDF-8684-023CC64EC8E7}"/>
              </a:ext>
            </a:extLst>
          </p:cNvPr>
          <p:cNvSpPr>
            <a:spLocks noGrp="1"/>
          </p:cNvSpPr>
          <p:nvPr>
            <p:ph idx="1"/>
          </p:nvPr>
        </p:nvSpPr>
        <p:spPr>
          <a:xfrm>
            <a:off x="236483" y="2492897"/>
            <a:ext cx="11587655" cy="4034027"/>
          </a:xfrm>
        </p:spPr>
        <p:txBody>
          <a:bodyPr/>
          <a:lstStyle/>
          <a:p>
            <a:endParaRPr lang="fr-BE" sz="1800" i="0" dirty="0" smtClean="0"/>
          </a:p>
          <a:p>
            <a:pPr marL="0" indent="0">
              <a:buNone/>
            </a:pPr>
            <a:r>
              <a:rPr lang="fr-BE" sz="1800" i="0" dirty="0" smtClean="0"/>
              <a:t>=&gt; </a:t>
            </a:r>
            <a:r>
              <a:rPr lang="fr-BE" sz="1800" i="0" dirty="0" err="1" smtClean="0"/>
              <a:t>Any</a:t>
            </a:r>
            <a:r>
              <a:rPr lang="fr-BE" sz="1800" i="0" dirty="0" smtClean="0"/>
              <a:t> </a:t>
            </a:r>
            <a:r>
              <a:rPr lang="fr-BE" sz="1800" i="0" dirty="0" err="1"/>
              <a:t>taxpayer</a:t>
            </a:r>
            <a:r>
              <a:rPr lang="fr-BE" sz="1800" i="0" dirty="0"/>
              <a:t> liable to </a:t>
            </a:r>
            <a:r>
              <a:rPr lang="fr-BE" sz="1800" i="0" dirty="0" err="1"/>
              <a:t>any</a:t>
            </a:r>
            <a:r>
              <a:rPr lang="fr-BE" sz="1800" i="0" dirty="0"/>
              <a:t> </a:t>
            </a:r>
            <a:r>
              <a:rPr lang="fr-BE" sz="1800" i="0" dirty="0" err="1"/>
              <a:t>tax</a:t>
            </a:r>
            <a:r>
              <a:rPr lang="fr-BE" sz="1800" i="0" dirty="0"/>
              <a:t> or Customs obligation (registration, </a:t>
            </a:r>
            <a:r>
              <a:rPr lang="fr-BE" sz="1800" i="0" dirty="0" err="1"/>
              <a:t>filing</a:t>
            </a:r>
            <a:r>
              <a:rPr lang="fr-BE" sz="1800" i="0" dirty="0"/>
              <a:t>, </a:t>
            </a:r>
            <a:r>
              <a:rPr lang="fr-BE" sz="1800" i="0" dirty="0" err="1"/>
              <a:t>payment</a:t>
            </a:r>
            <a:r>
              <a:rPr lang="fr-BE" sz="1800" i="0" dirty="0"/>
              <a:t>, </a:t>
            </a:r>
            <a:r>
              <a:rPr lang="fr-BE" sz="1800" i="0" dirty="0" err="1"/>
              <a:t>reporting</a:t>
            </a:r>
            <a:r>
              <a:rPr lang="fr-BE" sz="1800" i="0" dirty="0"/>
              <a:t>)</a:t>
            </a:r>
          </a:p>
          <a:p>
            <a:endParaRPr lang="fr-BE" sz="1800" i="0" dirty="0"/>
          </a:p>
          <a:p>
            <a:pPr>
              <a:buClr>
                <a:srgbClr val="002060"/>
              </a:buClr>
            </a:pPr>
            <a:r>
              <a:rPr lang="fr-BE" sz="1800" i="0" dirty="0"/>
              <a:t>All businesses (</a:t>
            </a:r>
            <a:r>
              <a:rPr lang="fr-BE" sz="1800" i="0" dirty="0" err="1"/>
              <a:t>companies</a:t>
            </a:r>
            <a:r>
              <a:rPr lang="fr-BE" sz="1800" i="0" dirty="0"/>
              <a:t> and self-</a:t>
            </a:r>
            <a:r>
              <a:rPr lang="fr-BE" sz="1800" i="0" dirty="0" err="1"/>
              <a:t>employed</a:t>
            </a:r>
            <a:r>
              <a:rPr lang="fr-BE" sz="1800" i="0" dirty="0" smtClean="0"/>
              <a:t>)</a:t>
            </a:r>
          </a:p>
          <a:p>
            <a:pPr>
              <a:buClr>
                <a:srgbClr val="002060"/>
              </a:buClr>
            </a:pPr>
            <a:endParaRPr lang="fr-BE" sz="1800" i="0" dirty="0"/>
          </a:p>
          <a:p>
            <a:pPr>
              <a:buClr>
                <a:srgbClr val="002060"/>
              </a:buClr>
            </a:pPr>
            <a:r>
              <a:rPr lang="fr-BE" sz="1800" i="0" dirty="0" err="1"/>
              <a:t>Including</a:t>
            </a:r>
            <a:r>
              <a:rPr lang="fr-BE" sz="1800" i="0" dirty="0"/>
              <a:t> professions and </a:t>
            </a:r>
            <a:r>
              <a:rPr lang="fr-BE" sz="1800" i="0" dirty="0" err="1" smtClean="0"/>
              <a:t>farmers</a:t>
            </a:r>
            <a:endParaRPr lang="fr-BE" sz="1800" i="0" dirty="0" smtClean="0"/>
          </a:p>
          <a:p>
            <a:pPr>
              <a:buClr>
                <a:srgbClr val="002060"/>
              </a:buClr>
            </a:pPr>
            <a:endParaRPr lang="fr-BE" sz="1800" i="0" dirty="0"/>
          </a:p>
          <a:p>
            <a:pPr>
              <a:buClr>
                <a:srgbClr val="002060"/>
              </a:buClr>
            </a:pPr>
            <a:r>
              <a:rPr lang="fr-BE" sz="1800" i="0" dirty="0" err="1"/>
              <a:t>Private</a:t>
            </a:r>
            <a:r>
              <a:rPr lang="fr-BE" sz="1800" i="0" dirty="0"/>
              <a:t> </a:t>
            </a:r>
            <a:r>
              <a:rPr lang="fr-BE" sz="1800" i="0" dirty="0" err="1" smtClean="0"/>
              <a:t>employers</a:t>
            </a:r>
            <a:endParaRPr lang="fr-BE" sz="1800" i="0" dirty="0" smtClean="0"/>
          </a:p>
          <a:p>
            <a:pPr>
              <a:buClr>
                <a:srgbClr val="002060"/>
              </a:buClr>
            </a:pPr>
            <a:endParaRPr lang="fr-BE" sz="1800" i="0" dirty="0"/>
          </a:p>
          <a:p>
            <a:pPr>
              <a:buClr>
                <a:srgbClr val="002060"/>
              </a:buClr>
            </a:pPr>
            <a:r>
              <a:rPr lang="fr-BE" sz="1800" i="0" dirty="0" err="1"/>
              <a:t>Property</a:t>
            </a:r>
            <a:r>
              <a:rPr lang="fr-BE" sz="1800" i="0" dirty="0"/>
              <a:t> </a:t>
            </a:r>
            <a:r>
              <a:rPr lang="fr-BE" sz="1800" i="0" dirty="0" err="1"/>
              <a:t>owners</a:t>
            </a:r>
            <a:r>
              <a:rPr lang="fr-BE" sz="1800" i="0" dirty="0"/>
              <a:t> (if </a:t>
            </a:r>
            <a:r>
              <a:rPr lang="fr-BE" sz="1800" i="0" dirty="0" err="1"/>
              <a:t>property</a:t>
            </a:r>
            <a:r>
              <a:rPr lang="fr-BE" sz="1800" i="0" dirty="0"/>
              <a:t> </a:t>
            </a:r>
            <a:r>
              <a:rPr lang="fr-BE" sz="1800" i="0" dirty="0" err="1"/>
              <a:t>tax</a:t>
            </a:r>
            <a:r>
              <a:rPr lang="fr-BE" sz="1800" i="0" dirty="0"/>
              <a:t> in place</a:t>
            </a:r>
            <a:r>
              <a:rPr lang="fr-BE" sz="1800" i="0" dirty="0" smtClean="0"/>
              <a:t>)</a:t>
            </a:r>
          </a:p>
          <a:p>
            <a:pPr>
              <a:buClr>
                <a:srgbClr val="002060"/>
              </a:buClr>
            </a:pPr>
            <a:endParaRPr lang="fr-BE" sz="1800" i="0" dirty="0"/>
          </a:p>
          <a:p>
            <a:pPr>
              <a:buClr>
                <a:srgbClr val="002060"/>
              </a:buClr>
            </a:pPr>
            <a:r>
              <a:rPr lang="fr-BE" sz="1800" i="0" dirty="0" err="1"/>
              <a:t>Individuals</a:t>
            </a:r>
            <a:r>
              <a:rPr lang="fr-BE" sz="1800" i="0" dirty="0"/>
              <a:t> : </a:t>
            </a:r>
            <a:r>
              <a:rPr lang="fr-BE" sz="1800" i="0" dirty="0" err="1"/>
              <a:t>based</a:t>
            </a:r>
            <a:r>
              <a:rPr lang="fr-BE" sz="1800" i="0" dirty="0"/>
              <a:t> on a set of </a:t>
            </a:r>
            <a:r>
              <a:rPr lang="fr-BE" sz="1800" i="0" dirty="0" err="1"/>
              <a:t>published</a:t>
            </a:r>
            <a:r>
              <a:rPr lang="fr-BE" sz="1800" i="0" dirty="0"/>
              <a:t> </a:t>
            </a:r>
            <a:r>
              <a:rPr lang="fr-BE" sz="1800" i="0" dirty="0" err="1"/>
              <a:t>criteria</a:t>
            </a:r>
            <a:r>
              <a:rPr lang="fr-BE" sz="1800" i="0" dirty="0"/>
              <a:t>, </a:t>
            </a:r>
            <a:r>
              <a:rPr lang="fr-BE" sz="1800" i="0" dirty="0" err="1"/>
              <a:t>depending</a:t>
            </a:r>
            <a:r>
              <a:rPr lang="fr-BE" sz="1800" i="0" dirty="0"/>
              <a:t> on the PIT obligations</a:t>
            </a:r>
          </a:p>
        </p:txBody>
      </p:sp>
      <p:sp>
        <p:nvSpPr>
          <p:cNvPr id="4" name="Espace réservé du pied de page 3">
            <a:extLst>
              <a:ext uri="{FF2B5EF4-FFF2-40B4-BE49-F238E27FC236}">
                <a16:creationId xmlns:a16="http://schemas.microsoft.com/office/drawing/2014/main" id="{E48A7347-1FC5-4604-BCDF-7FAC00FC9159}"/>
              </a:ext>
            </a:extLst>
          </p:cNvPr>
          <p:cNvSpPr>
            <a:spLocks noGrp="1"/>
          </p:cNvSpPr>
          <p:nvPr>
            <p:ph type="ftr" sz="quarter" idx="11"/>
          </p:nvPr>
        </p:nvSpPr>
        <p:spPr/>
        <p:txBody>
          <a:bodyPr/>
          <a:lstStyle/>
          <a:p>
            <a:pPr>
              <a:defRPr/>
            </a:pPr>
            <a:r>
              <a:rPr lang="en-GB" altLang="en-US"/>
              <a:t>. </a:t>
            </a:r>
            <a:endParaRPr lang="en-GB" altLang="en-US" dirty="0"/>
          </a:p>
        </p:txBody>
      </p:sp>
      <p:sp>
        <p:nvSpPr>
          <p:cNvPr id="5" name="Espace réservé du numéro de diapositive 4">
            <a:extLst>
              <a:ext uri="{FF2B5EF4-FFF2-40B4-BE49-F238E27FC236}">
                <a16:creationId xmlns:a16="http://schemas.microsoft.com/office/drawing/2014/main" id="{0A94E312-8148-4CA2-B9C4-C639D8790ED0}"/>
              </a:ext>
            </a:extLst>
          </p:cNvPr>
          <p:cNvSpPr>
            <a:spLocks noGrp="1"/>
          </p:cNvSpPr>
          <p:nvPr>
            <p:ph type="sldNum" sz="quarter" idx="12"/>
          </p:nvPr>
        </p:nvSpPr>
        <p:spPr/>
        <p:txBody>
          <a:bodyPr/>
          <a:lstStyle/>
          <a:p>
            <a:pPr>
              <a:defRPr/>
            </a:pPr>
            <a:fld id="{A3EE8CBC-2345-4203-B058-7222EACC5907}" type="slidenum">
              <a:rPr lang="en-GB" altLang="en-US" smtClean="0"/>
              <a:pPr>
                <a:defRPr/>
              </a:pPr>
              <a:t>8</a:t>
            </a:fld>
            <a:endParaRPr lang="en-GB" altLang="en-US" dirty="0"/>
          </a:p>
        </p:txBody>
      </p:sp>
    </p:spTree>
    <p:extLst>
      <p:ext uri="{BB962C8B-B14F-4D97-AF65-F5344CB8AC3E}">
        <p14:creationId xmlns:p14="http://schemas.microsoft.com/office/powerpoint/2010/main" val="2633021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a:t>4. </a:t>
            </a:r>
            <a:r>
              <a:rPr lang="fr-BE" dirty="0" err="1"/>
              <a:t>Tax</a:t>
            </a:r>
            <a:r>
              <a:rPr lang="fr-BE" dirty="0"/>
              <a:t> life cycle?</a:t>
            </a:r>
            <a:endParaRPr lang="en-GB" dirty="0"/>
          </a:p>
        </p:txBody>
      </p:sp>
      <p:sp>
        <p:nvSpPr>
          <p:cNvPr id="3" name="Content Placeholder 2"/>
          <p:cNvSpPr>
            <a:spLocks noGrp="1"/>
          </p:cNvSpPr>
          <p:nvPr>
            <p:ph idx="1"/>
          </p:nvPr>
        </p:nvSpPr>
        <p:spPr>
          <a:xfrm>
            <a:off x="930166" y="2492376"/>
            <a:ext cx="9916510" cy="3752849"/>
          </a:xfrm>
        </p:spPr>
        <p:txBody>
          <a:bodyPr/>
          <a:lstStyle/>
          <a:p>
            <a:pPr>
              <a:buFont typeface="Symbol" pitchFamily="18" charset="2"/>
              <a:buChar char="Þ"/>
            </a:pPr>
            <a:r>
              <a:rPr lang="fr-BE" dirty="0"/>
              <a:t>=&gt; Introduction: the Budget</a:t>
            </a:r>
          </a:p>
          <a:p>
            <a:pPr>
              <a:buFont typeface="Symbol" pitchFamily="18" charset="2"/>
              <a:buChar char="Þ"/>
            </a:pPr>
            <a:endParaRPr lang="fr-BE" dirty="0"/>
          </a:p>
          <a:p>
            <a:pPr>
              <a:buFont typeface="Symbol" pitchFamily="18" charset="2"/>
              <a:buChar char="Þ"/>
            </a:pPr>
            <a:r>
              <a:rPr lang="fr-BE" dirty="0"/>
              <a:t>=&gt; </a:t>
            </a:r>
            <a:r>
              <a:rPr lang="fr-BE" dirty="0" err="1"/>
              <a:t>Assessment</a:t>
            </a:r>
            <a:r>
              <a:rPr lang="fr-BE" dirty="0"/>
              <a:t> / </a:t>
            </a:r>
            <a:r>
              <a:rPr lang="fr-BE" dirty="0" err="1"/>
              <a:t>Payment</a:t>
            </a:r>
            <a:r>
              <a:rPr lang="fr-BE" dirty="0"/>
              <a:t> / Audit / </a:t>
            </a:r>
            <a:r>
              <a:rPr lang="fr-BE" dirty="0" err="1"/>
              <a:t>Enforcement</a:t>
            </a:r>
            <a:r>
              <a:rPr lang="fr-BE" dirty="0"/>
              <a:t> </a:t>
            </a:r>
          </a:p>
          <a:p>
            <a:pPr>
              <a:buFont typeface="Symbol" pitchFamily="18" charset="2"/>
              <a:buChar char="Þ"/>
            </a:pPr>
            <a:endParaRPr lang="fr-BE" dirty="0"/>
          </a:p>
          <a:p>
            <a:pPr>
              <a:buFont typeface="Symbol" pitchFamily="18" charset="2"/>
              <a:buChar char="Þ"/>
            </a:pPr>
            <a:r>
              <a:rPr lang="fr-BE" dirty="0"/>
              <a:t>=&gt; </a:t>
            </a:r>
            <a:r>
              <a:rPr lang="fr-BE" dirty="0" err="1"/>
              <a:t>Internal</a:t>
            </a:r>
            <a:r>
              <a:rPr lang="fr-BE" dirty="0"/>
              <a:t> / </a:t>
            </a:r>
            <a:r>
              <a:rPr lang="fr-BE" dirty="0" err="1"/>
              <a:t>External</a:t>
            </a:r>
            <a:r>
              <a:rPr lang="fr-BE" dirty="0"/>
              <a:t> control</a:t>
            </a:r>
          </a:p>
          <a:p>
            <a:pPr>
              <a:buFont typeface="Symbol" pitchFamily="18" charset="2"/>
              <a:buChar char="Þ"/>
            </a:pPr>
            <a:endParaRPr lang="fr-BE" dirty="0"/>
          </a:p>
          <a:p>
            <a:pPr>
              <a:buFont typeface="Symbol" pitchFamily="18" charset="2"/>
              <a:buChar char="Þ"/>
            </a:pPr>
            <a:r>
              <a:rPr lang="fr-BE" dirty="0"/>
              <a:t>= &gt; </a:t>
            </a:r>
            <a:r>
              <a:rPr lang="fr-BE" dirty="0" err="1"/>
              <a:t>Transparency</a:t>
            </a:r>
            <a:r>
              <a:rPr lang="fr-BE" dirty="0"/>
              <a:t> / </a:t>
            </a:r>
            <a:r>
              <a:rPr lang="fr-BE" dirty="0" err="1"/>
              <a:t>Accountability</a:t>
            </a:r>
            <a:endParaRPr lang="fr-BE" dirty="0"/>
          </a:p>
          <a:p>
            <a:pPr>
              <a:buFont typeface="Symbol" pitchFamily="18" charset="2"/>
              <a:buChar char="Þ"/>
            </a:pPr>
            <a:endParaRPr lang="fr-BE" dirty="0"/>
          </a:p>
          <a:p>
            <a:pPr marL="0" indent="0">
              <a:buNone/>
            </a:pPr>
            <a:endParaRPr lang="fr-BE" dirty="0"/>
          </a:p>
        </p:txBody>
      </p:sp>
      <p:sp>
        <p:nvSpPr>
          <p:cNvPr id="4" name="Footer Placeholder 3"/>
          <p:cNvSpPr>
            <a:spLocks noGrp="1"/>
          </p:cNvSpPr>
          <p:nvPr>
            <p:ph type="ftr" sz="quarter" idx="11"/>
          </p:nvPr>
        </p:nvSpPr>
        <p:spPr/>
        <p:txBody>
          <a:bodyPr/>
          <a:lstStyle/>
          <a:p>
            <a:pPr>
              <a:defRPr/>
            </a:pPr>
            <a:r>
              <a:rPr lang="en-GB" altLang="en-US"/>
              <a:t>. </a:t>
            </a:r>
            <a:endParaRPr lang="en-GB" altLang="en-US" dirty="0"/>
          </a:p>
        </p:txBody>
      </p:sp>
      <p:sp>
        <p:nvSpPr>
          <p:cNvPr id="5" name="Slide Number Placeholder 4"/>
          <p:cNvSpPr>
            <a:spLocks noGrp="1"/>
          </p:cNvSpPr>
          <p:nvPr>
            <p:ph type="sldNum" sz="quarter" idx="12"/>
          </p:nvPr>
        </p:nvSpPr>
        <p:spPr/>
        <p:txBody>
          <a:bodyPr/>
          <a:lstStyle/>
          <a:p>
            <a:pPr>
              <a:defRPr/>
            </a:pPr>
            <a:fld id="{A3EE8CBC-2345-4203-B058-7222EACC5907}" type="slidenum">
              <a:rPr lang="en-GB" altLang="en-US" smtClean="0"/>
              <a:pPr>
                <a:defRPr/>
              </a:pPr>
              <a:t>9</a:t>
            </a:fld>
            <a:endParaRPr lang="en-GB" altLang="en-US" dirty="0"/>
          </a:p>
        </p:txBody>
      </p:sp>
    </p:spTree>
    <p:extLst>
      <p:ext uri="{BB962C8B-B14F-4D97-AF65-F5344CB8AC3E}">
        <p14:creationId xmlns:p14="http://schemas.microsoft.com/office/powerpoint/2010/main" val="2938474027"/>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altLang="en-US" sz="1200" b="0" i="0" u="none" strike="noStrike" cap="none" normalizeH="0" baseline="0" smtClean="0">
            <a:ln>
              <a:noFill/>
            </a:ln>
            <a:solidFill>
              <a:srgbClr val="0F5494"/>
            </a:solidFill>
            <a:effectLst/>
            <a:latin typeface="Verdana" panose="020B0604030504040204"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957</Words>
  <Application>Microsoft Office PowerPoint</Application>
  <PresentationFormat>Widescreen</PresentationFormat>
  <Paragraphs>174</Paragraphs>
  <Slides>11</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MS PGothic</vt:lpstr>
      <vt:lpstr>Arial</vt:lpstr>
      <vt:lpstr>Calibri</vt:lpstr>
      <vt:lpstr>Symbol</vt:lpstr>
      <vt:lpstr>Verdana</vt:lpstr>
      <vt:lpstr>Wingdings</vt:lpstr>
      <vt:lpstr>Slide_Master</vt:lpstr>
      <vt:lpstr>Taxation system  Brussels, January 2019</vt:lpstr>
      <vt:lpstr>Outline</vt:lpstr>
      <vt:lpstr>1. Introduction: long term trends</vt:lpstr>
      <vt:lpstr>2. WHAT CAN BE TAXED ?</vt:lpstr>
      <vt:lpstr>3. Formal / Informal</vt:lpstr>
      <vt:lpstr>3. Formal / Informal</vt:lpstr>
      <vt:lpstr>3. Formal / Informal</vt:lpstr>
      <vt:lpstr>3. Tax Identification Number :  Who should be registered ?</vt:lpstr>
      <vt:lpstr>4. Tax life cycle?</vt:lpstr>
      <vt:lpstr> 5. Parafiscal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Opening and introduction to Domestic Revenue Mobilisation   Brussels, November 2018</dc:title>
  <dc:creator>Pierre Vandenberghe</dc:creator>
  <cp:lastModifiedBy>BIGOT Vincent (DEVCO)</cp:lastModifiedBy>
  <cp:revision>7</cp:revision>
  <dcterms:created xsi:type="dcterms:W3CDTF">2018-12-17T04:15:24Z</dcterms:created>
  <dcterms:modified xsi:type="dcterms:W3CDTF">2018-12-19T14:34:48Z</dcterms:modified>
</cp:coreProperties>
</file>