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352" r:id="rId4"/>
    <p:sldId id="353" r:id="rId5"/>
    <p:sldId id="354" r:id="rId6"/>
    <p:sldId id="355" r:id="rId7"/>
    <p:sldId id="366" r:id="rId8"/>
    <p:sldId id="364" r:id="rId9"/>
    <p:sldId id="365" r:id="rId10"/>
    <p:sldId id="356" r:id="rId11"/>
    <p:sldId id="357" r:id="rId12"/>
    <p:sldId id="363" r:id="rId13"/>
    <p:sldId id="361" r:id="rId14"/>
    <p:sldId id="362" r:id="rId15"/>
    <p:sldId id="358" r:id="rId16"/>
    <p:sldId id="368" r:id="rId17"/>
    <p:sldId id="359" r:id="rId18"/>
    <p:sldId id="367" r:id="rId19"/>
    <p:sldId id="369"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1" d="100"/>
          <a:sy n="61" d="100"/>
        </p:scale>
        <p:origin x="108" y="10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DBD3B1-0575-40A7-8BEF-6C3E769B2088}" type="datetimeFigureOut">
              <a:rPr lang="fr-BE" smtClean="0"/>
              <a:t>19-12-18</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D15E98-2319-474C-92A7-0D61FB946D40}" type="slidenum">
              <a:rPr lang="fr-BE" smtClean="0"/>
              <a:t>‹#›</a:t>
            </a:fld>
            <a:endParaRPr lang="fr-BE"/>
          </a:p>
        </p:txBody>
      </p:sp>
    </p:spTree>
    <p:extLst>
      <p:ext uri="{BB962C8B-B14F-4D97-AF65-F5344CB8AC3E}">
        <p14:creationId xmlns:p14="http://schemas.microsoft.com/office/powerpoint/2010/main" val="2949234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t>PLEASE</a:t>
            </a:r>
            <a:r>
              <a:rPr lang="en-US" sz="2400" b="1" baseline="0" dirty="0"/>
              <a:t> PRINT OUT AS NOTE PAGE AND BRING TO CLASS.</a:t>
            </a:r>
          </a:p>
          <a:p>
            <a:endParaRPr lang="en-US" sz="2400" b="1" baseline="0" dirty="0"/>
          </a:p>
          <a:p>
            <a:r>
              <a:rPr lang="en-US" sz="1200" b="0" dirty="0"/>
              <a:t>The notes included</a:t>
            </a:r>
            <a:r>
              <a:rPr lang="en-US" sz="1200" b="0" baseline="0" dirty="0"/>
              <a:t> in this training material are a guide to the instructor and the participants and should not be construed as replacing any other texts. </a:t>
            </a:r>
            <a:endParaRPr lang="en-GB" sz="1200" b="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a:t>
            </a:fld>
            <a:endParaRPr lang="en-GB" altLang="en-US" dirty="0"/>
          </a:p>
        </p:txBody>
      </p:sp>
    </p:spTree>
    <p:extLst>
      <p:ext uri="{BB962C8B-B14F-4D97-AF65-F5344CB8AC3E}">
        <p14:creationId xmlns:p14="http://schemas.microsoft.com/office/powerpoint/2010/main" val="1776732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68347" indent="-168347" eaLnBrk="1" hangingPunct="1">
              <a:buFontTx/>
              <a:buChar char="-"/>
            </a:pPr>
            <a:r>
              <a:rPr lang="en-US" altLang="en-US" sz="1000" dirty="0"/>
              <a:t>Instructor</a:t>
            </a:r>
          </a:p>
          <a:p>
            <a:pPr marL="168347" indent="-168347" eaLnBrk="1" hangingPunct="1">
              <a:buFontTx/>
              <a:buChar char="-"/>
            </a:pPr>
            <a:r>
              <a:rPr lang="en-US" altLang="en-US" sz="1000" dirty="0"/>
              <a:t>Name tents</a:t>
            </a:r>
          </a:p>
          <a:p>
            <a:pPr eaLnBrk="1" hangingPunct="1"/>
            <a:r>
              <a:rPr lang="en-US" altLang="en-US" sz="1000" dirty="0"/>
              <a:t>- Objectives</a:t>
            </a:r>
          </a:p>
          <a:p>
            <a:pPr marL="617271" lvl="1" indent="-168347" eaLnBrk="1" hangingPunct="1">
              <a:buFontTx/>
              <a:buChar char="-"/>
            </a:pPr>
            <a:r>
              <a:rPr lang="en-US" altLang="en-US" sz="1000" dirty="0"/>
              <a:t>Each participant, what would they like to get from this course?</a:t>
            </a:r>
          </a:p>
          <a:p>
            <a:pPr eaLnBrk="1" hangingPunct="1"/>
            <a:r>
              <a:rPr lang="en-US" altLang="en-US" sz="1000" dirty="0"/>
              <a:t>Methods for course</a:t>
            </a:r>
          </a:p>
          <a:p>
            <a:pPr eaLnBrk="1" hangingPunct="1"/>
            <a:r>
              <a:rPr lang="en-US" altLang="en-US" sz="1000" dirty="0"/>
              <a:t>Introducing DRM</a:t>
            </a:r>
          </a:p>
          <a:p>
            <a:pPr marL="168347" indent="-168347" eaLnBrk="1" hangingPunct="1">
              <a:buFontTx/>
              <a:buChar char="-"/>
            </a:pPr>
            <a:r>
              <a:rPr lang="en-US" altLang="en-US" sz="1000" dirty="0"/>
              <a:t>Mexico to Addis</a:t>
            </a:r>
          </a:p>
          <a:p>
            <a:pPr marL="168347" indent="-168347" eaLnBrk="1" hangingPunct="1">
              <a:buFontTx/>
              <a:buChar char="-"/>
            </a:pPr>
            <a:r>
              <a:rPr lang="en-US" altLang="en-US" sz="1000" dirty="0"/>
              <a:t>Collect More, Spend Better</a:t>
            </a:r>
          </a:p>
          <a:p>
            <a:pPr marL="168347" indent="-168347" eaLnBrk="1" hangingPunct="1">
              <a:buFontTx/>
              <a:buChar char="-"/>
            </a:pPr>
            <a:r>
              <a:rPr lang="en-US" altLang="en-US" sz="1000" dirty="0"/>
              <a:t>EU commitment to DRM</a:t>
            </a:r>
          </a:p>
          <a:p>
            <a:pPr eaLnBrk="1" hangingPunct="1"/>
            <a:r>
              <a:rPr lang="en-US" altLang="en-US" sz="1000" dirty="0"/>
              <a:t>Pre-course knowledge assessment  -- this is to assess the knowledge that participants have when they come to the training programme and compare that with what they have at the completion of the training programme. This is not to SCORE or GRADE the participant.</a:t>
            </a:r>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a:t>
            </a:fld>
            <a:endParaRPr lang="en-GB" altLang="en-US" dirty="0"/>
          </a:p>
        </p:txBody>
      </p:sp>
    </p:spTree>
    <p:extLst>
      <p:ext uri="{BB962C8B-B14F-4D97-AF65-F5344CB8AC3E}">
        <p14:creationId xmlns:p14="http://schemas.microsoft.com/office/powerpoint/2010/main" val="589107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1" y="981075"/>
            <a:ext cx="12240684"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a:defRPr sz="1200">
                <a:solidFill>
                  <a:srgbClr val="0F5494"/>
                </a:solidFill>
                <a:latin typeface="Verdana" panose="020B0604030504040204" pitchFamily="34" charset="0"/>
              </a:defRPr>
            </a:lvl1pPr>
            <a:lvl2pPr marL="742950" indent="-285750" defTabSz="457200">
              <a:defRPr sz="1200">
                <a:solidFill>
                  <a:srgbClr val="0F5494"/>
                </a:solidFill>
                <a:latin typeface="Verdana" panose="020B0604030504040204" pitchFamily="34" charset="0"/>
              </a:defRPr>
            </a:lvl2pPr>
            <a:lvl3pPr marL="1143000" indent="-228600" defTabSz="457200">
              <a:defRPr sz="1200">
                <a:solidFill>
                  <a:srgbClr val="0F5494"/>
                </a:solidFill>
                <a:latin typeface="Verdana" panose="020B0604030504040204" pitchFamily="34" charset="0"/>
              </a:defRPr>
            </a:lvl3pPr>
            <a:lvl4pPr marL="1600200" indent="-228600" defTabSz="457200">
              <a:defRPr sz="1200">
                <a:solidFill>
                  <a:srgbClr val="0F5494"/>
                </a:solidFill>
                <a:latin typeface="Verdana" panose="020B0604030504040204" pitchFamily="34" charset="0"/>
              </a:defRPr>
            </a:lvl4pPr>
            <a:lvl5pPr marL="2057400" indent="-228600" defTabSz="45720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dirty="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76851" y="258764"/>
            <a:ext cx="1915583"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5689600" y="6659563"/>
            <a:ext cx="814917"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3076" name="Rectangle 4"/>
          <p:cNvSpPr>
            <a:spLocks noGrp="1" noChangeArrowheads="1"/>
          </p:cNvSpPr>
          <p:nvPr>
            <p:ph type="ctrTitle"/>
          </p:nvPr>
        </p:nvSpPr>
        <p:spPr>
          <a:xfrm>
            <a:off x="5327651" y="2565401"/>
            <a:ext cx="6720416" cy="790575"/>
          </a:xfrm>
        </p:spPr>
        <p:txBody>
          <a:bodyPr/>
          <a:lstStyle>
            <a:lvl1pPr marL="3175">
              <a:defRPr sz="7600">
                <a:solidFill>
                  <a:srgbClr val="FFD624"/>
                </a:solidFill>
              </a:defRPr>
            </a:lvl1pPr>
          </a:lstStyle>
          <a:p>
            <a:pPr lvl="0"/>
            <a:r>
              <a:rPr lang="fr-BE" altLang="en-US" noProof="0"/>
              <a:t>Title</a:t>
            </a:r>
            <a:endParaRPr lang="en-GB" altLang="en-US" noProof="0"/>
          </a:p>
        </p:txBody>
      </p:sp>
      <p:sp>
        <p:nvSpPr>
          <p:cNvPr id="3077" name="Rectangle 5"/>
          <p:cNvSpPr>
            <a:spLocks noGrp="1" noChangeArrowheads="1"/>
          </p:cNvSpPr>
          <p:nvPr>
            <p:ph type="subTitle" idx="1"/>
          </p:nvPr>
        </p:nvSpPr>
        <p:spPr>
          <a:xfrm>
            <a:off x="814917" y="3716339"/>
            <a:ext cx="11377083" cy="1728787"/>
          </a:xfrm>
        </p:spPr>
        <p:txBody>
          <a:bodyPr/>
          <a:lstStyle>
            <a:lvl1pPr marL="0" indent="0">
              <a:buFontTx/>
              <a:buNone/>
              <a:defRPr sz="3000" b="1" i="0">
                <a:solidFill>
                  <a:schemeClr val="bg1"/>
                </a:solidFill>
              </a:defRPr>
            </a:lvl1pPr>
          </a:lstStyle>
          <a:p>
            <a:pPr lvl="0"/>
            <a:r>
              <a:rPr lang="fr-BE" altLang="en-US" noProof="0"/>
              <a:t>Subtitle</a:t>
            </a:r>
            <a:endParaRPr lang="en-GB" altLang="en-US"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r>
              <a:rPr lang="en-GB" altLang="en-US"/>
              <a:t>. </a:t>
            </a:r>
            <a:endParaRPr lang="en-GB" altLang="en-US"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D8BD2191-CFAD-4B04-95D8-674ADC1DB313}" type="slidenum">
              <a:rPr lang="en-GB" altLang="en-US"/>
              <a:pPr>
                <a:defRPr/>
              </a:pPr>
              <a:t>‹#›</a:t>
            </a:fld>
            <a:endParaRPr lang="en-GB" altLang="en-US" dirty="0"/>
          </a:p>
        </p:txBody>
      </p:sp>
    </p:spTree>
    <p:extLst>
      <p:ext uri="{BB962C8B-B14F-4D97-AF65-F5344CB8AC3E}">
        <p14:creationId xmlns:p14="http://schemas.microsoft.com/office/powerpoint/2010/main" val="596064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BFBB86B-508F-4629-B0DE-696CACF2E7BE}" type="slidenum">
              <a:rPr lang="en-GB" altLang="en-US"/>
              <a:pPr>
                <a:defRPr/>
              </a:pPr>
              <a:t>‹#›</a:t>
            </a:fld>
            <a:endParaRPr lang="en-GB" altLang="en-US" dirty="0"/>
          </a:p>
        </p:txBody>
      </p:sp>
    </p:spTree>
    <p:extLst>
      <p:ext uri="{BB962C8B-B14F-4D97-AF65-F5344CB8AC3E}">
        <p14:creationId xmlns:p14="http://schemas.microsoft.com/office/powerpoint/2010/main" val="1605661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20152" y="1339850"/>
            <a:ext cx="2762249"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27051" y="1339850"/>
            <a:ext cx="8089900"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0C65BF-D54D-431A-BD63-C552AF596C28}" type="slidenum">
              <a:rPr lang="en-GB" altLang="en-US"/>
              <a:pPr>
                <a:defRPr/>
              </a:pPr>
              <a:t>‹#›</a:t>
            </a:fld>
            <a:endParaRPr lang="en-GB" altLang="en-US" dirty="0"/>
          </a:p>
        </p:txBody>
      </p:sp>
    </p:spTree>
    <p:extLst>
      <p:ext uri="{BB962C8B-B14F-4D97-AF65-F5344CB8AC3E}">
        <p14:creationId xmlns:p14="http://schemas.microsoft.com/office/powerpoint/2010/main" val="767204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3EE8CBC-2345-4203-B058-7222EACC5907}" type="slidenum">
              <a:rPr lang="en-GB" altLang="en-US"/>
              <a:pPr>
                <a:defRPr/>
              </a:pPr>
              <a:t>‹#›</a:t>
            </a:fld>
            <a:endParaRPr lang="en-GB" altLang="en-US" dirty="0"/>
          </a:p>
        </p:txBody>
      </p:sp>
    </p:spTree>
    <p:extLst>
      <p:ext uri="{BB962C8B-B14F-4D97-AF65-F5344CB8AC3E}">
        <p14:creationId xmlns:p14="http://schemas.microsoft.com/office/powerpoint/2010/main" val="2918758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F508B81-A408-4732-808C-B556DD137715}" type="slidenum">
              <a:rPr lang="en-GB" altLang="en-US"/>
              <a:pPr>
                <a:defRPr/>
              </a:pPr>
              <a:t>‹#›</a:t>
            </a:fld>
            <a:endParaRPr lang="en-GB" altLang="en-US" dirty="0"/>
          </a:p>
        </p:txBody>
      </p:sp>
    </p:spTree>
    <p:extLst>
      <p:ext uri="{BB962C8B-B14F-4D97-AF65-F5344CB8AC3E}">
        <p14:creationId xmlns:p14="http://schemas.microsoft.com/office/powerpoint/2010/main" val="761698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2492376"/>
            <a:ext cx="53848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2492376"/>
            <a:ext cx="53848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F09D469-CB23-4F16-87C0-5CE6C293A9CE}" type="slidenum">
              <a:rPr lang="en-GB" altLang="en-US"/>
              <a:pPr>
                <a:defRPr/>
              </a:pPr>
              <a:t>‹#›</a:t>
            </a:fld>
            <a:endParaRPr lang="en-GB" altLang="en-US" dirty="0"/>
          </a:p>
        </p:txBody>
      </p:sp>
    </p:spTree>
    <p:extLst>
      <p:ext uri="{BB962C8B-B14F-4D97-AF65-F5344CB8AC3E}">
        <p14:creationId xmlns:p14="http://schemas.microsoft.com/office/powerpoint/2010/main" val="104910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C78235A-61AA-462F-BF4C-FE3F6A03F4B9}" type="slidenum">
              <a:rPr lang="en-GB" altLang="en-US"/>
              <a:pPr>
                <a:defRPr/>
              </a:pPr>
              <a:t>‹#›</a:t>
            </a:fld>
            <a:endParaRPr lang="en-GB" altLang="en-US" dirty="0"/>
          </a:p>
        </p:txBody>
      </p:sp>
    </p:spTree>
    <p:extLst>
      <p:ext uri="{BB962C8B-B14F-4D97-AF65-F5344CB8AC3E}">
        <p14:creationId xmlns:p14="http://schemas.microsoft.com/office/powerpoint/2010/main" val="3413915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8A210E1-A514-43D5-8361-5BB8FDDBFCA7}" type="slidenum">
              <a:rPr lang="en-GB" altLang="en-US"/>
              <a:pPr>
                <a:defRPr/>
              </a:pPr>
              <a:t>‹#›</a:t>
            </a:fld>
            <a:endParaRPr lang="en-GB" altLang="en-US" dirty="0"/>
          </a:p>
        </p:txBody>
      </p:sp>
    </p:spTree>
    <p:extLst>
      <p:ext uri="{BB962C8B-B14F-4D97-AF65-F5344CB8AC3E}">
        <p14:creationId xmlns:p14="http://schemas.microsoft.com/office/powerpoint/2010/main" val="36314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D209FBE-09F3-4C23-B911-0417E4CB5B75}" type="slidenum">
              <a:rPr lang="en-GB" altLang="en-US"/>
              <a:pPr>
                <a:defRPr/>
              </a:pPr>
              <a:t>‹#›</a:t>
            </a:fld>
            <a:endParaRPr lang="en-GB" altLang="en-US" dirty="0"/>
          </a:p>
        </p:txBody>
      </p:sp>
    </p:spTree>
    <p:extLst>
      <p:ext uri="{BB962C8B-B14F-4D97-AF65-F5344CB8AC3E}">
        <p14:creationId xmlns:p14="http://schemas.microsoft.com/office/powerpoint/2010/main" val="2560929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56EA4D8-BED2-4AF6-B04F-985721C511D2}" type="slidenum">
              <a:rPr lang="en-GB" altLang="en-US"/>
              <a:pPr>
                <a:defRPr/>
              </a:pPr>
              <a:t>‹#›</a:t>
            </a:fld>
            <a:endParaRPr lang="en-GB" altLang="en-US" dirty="0"/>
          </a:p>
        </p:txBody>
      </p:sp>
    </p:spTree>
    <p:extLst>
      <p:ext uri="{BB962C8B-B14F-4D97-AF65-F5344CB8AC3E}">
        <p14:creationId xmlns:p14="http://schemas.microsoft.com/office/powerpoint/2010/main" val="214218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BF82C35-A8F7-41EA-95D7-F0499779FA85}" type="slidenum">
              <a:rPr lang="en-GB" altLang="en-US"/>
              <a:pPr>
                <a:defRPr/>
              </a:pPr>
              <a:t>‹#›</a:t>
            </a:fld>
            <a:endParaRPr lang="en-GB" altLang="en-US" dirty="0"/>
          </a:p>
        </p:txBody>
      </p:sp>
    </p:spTree>
    <p:extLst>
      <p:ext uri="{BB962C8B-B14F-4D97-AF65-F5344CB8AC3E}">
        <p14:creationId xmlns:p14="http://schemas.microsoft.com/office/powerpoint/2010/main" val="19157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27051" y="1339850"/>
            <a:ext cx="109728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609600" y="2492376"/>
            <a:ext cx="109728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anose="020B0604020202020204" pitchFamily="34" charset="0"/>
              </a:defRPr>
            </a:lvl1pPr>
          </a:lstStyle>
          <a:p>
            <a:pPr>
              <a:defRPr/>
            </a:pPr>
            <a:endParaRPr lang="en-GB" alt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anose="020B0604020202020204" pitchFamily="34" charset="0"/>
              </a:defRPr>
            </a:lvl1pPr>
          </a:lstStyle>
          <a:p>
            <a:pPr>
              <a:defRPr/>
            </a:pPr>
            <a:r>
              <a:rPr lang="en-GB" altLang="en-US"/>
              <a:t>. </a:t>
            </a:r>
            <a:endParaRPr lang="en-GB" alt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6020C99D-6EF7-44EC-A3CB-6298978B8F86}" type="slidenum">
              <a:rPr lang="en-GB" altLang="en-US"/>
              <a:pPr>
                <a:defRPr/>
              </a:pPr>
              <a:t>‹#›</a:t>
            </a:fld>
            <a:endParaRPr lang="en-GB" altLang="en-US" dirty="0"/>
          </a:p>
        </p:txBody>
      </p:sp>
      <p:sp>
        <p:nvSpPr>
          <p:cNvPr id="15" name="Rectangle 14"/>
          <p:cNvSpPr/>
          <p:nvPr/>
        </p:nvSpPr>
        <p:spPr>
          <a:xfrm>
            <a:off x="0" y="0"/>
            <a:ext cx="12192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7" name="Rectangle 6"/>
          <p:cNvSpPr/>
          <p:nvPr/>
        </p:nvSpPr>
        <p:spPr>
          <a:xfrm>
            <a:off x="5683251" y="6659564"/>
            <a:ext cx="814916"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76851" y="258764"/>
            <a:ext cx="1915583"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97260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marL="358775" algn="l" rtl="0" eaLnBrk="0" fontAlgn="base" hangingPunct="0">
        <a:spcBef>
          <a:spcPct val="0"/>
        </a:spcBef>
        <a:spcAft>
          <a:spcPct val="0"/>
        </a:spcAft>
        <a:defRPr sz="3000" b="1" kern="1200">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anose="020B0604030504040204" pitchFamily="34" charset="0"/>
        </a:defRPr>
      </a:lvl2pPr>
      <a:lvl3pPr marL="358775" algn="l" rtl="0" eaLnBrk="0" fontAlgn="base" hangingPunct="0">
        <a:spcBef>
          <a:spcPct val="0"/>
        </a:spcBef>
        <a:spcAft>
          <a:spcPct val="0"/>
        </a:spcAft>
        <a:defRPr sz="3000" b="1">
          <a:solidFill>
            <a:srgbClr val="0F5494"/>
          </a:solidFill>
          <a:latin typeface="Verdana" panose="020B0604030504040204" pitchFamily="34" charset="0"/>
        </a:defRPr>
      </a:lvl3pPr>
      <a:lvl4pPr marL="358775" algn="l" rtl="0" eaLnBrk="0" fontAlgn="base" hangingPunct="0">
        <a:spcBef>
          <a:spcPct val="0"/>
        </a:spcBef>
        <a:spcAft>
          <a:spcPct val="0"/>
        </a:spcAft>
        <a:defRPr sz="3000" b="1">
          <a:solidFill>
            <a:srgbClr val="0F5494"/>
          </a:solidFill>
          <a:latin typeface="Verdana" panose="020B0604030504040204" pitchFamily="34" charset="0"/>
        </a:defRPr>
      </a:lvl4pPr>
      <a:lvl5pPr marL="358775" algn="l" rtl="0" eaLnBrk="0" fontAlgn="base" hangingPunct="0">
        <a:spcBef>
          <a:spcPct val="0"/>
        </a:spcBef>
        <a:spcAft>
          <a:spcPct val="0"/>
        </a:spcAft>
        <a:defRPr sz="3000" b="1">
          <a:solidFill>
            <a:srgbClr val="0F5494"/>
          </a:solidFill>
          <a:latin typeface="Verdana" panose="020B0604030504040204" pitchFamily="34" charset="0"/>
        </a:defRPr>
      </a:lvl5pPr>
      <a:lvl6pPr marL="815975" algn="l" rtl="0" fontAlgn="base">
        <a:spcBef>
          <a:spcPct val="0"/>
        </a:spcBef>
        <a:spcAft>
          <a:spcPct val="0"/>
        </a:spcAft>
        <a:defRPr sz="3000" b="1">
          <a:solidFill>
            <a:srgbClr val="0F5494"/>
          </a:solidFill>
          <a:latin typeface="Verdana" panose="020B0604030504040204" pitchFamily="34" charset="0"/>
        </a:defRPr>
      </a:lvl6pPr>
      <a:lvl7pPr marL="1273175" algn="l" rtl="0" fontAlgn="base">
        <a:spcBef>
          <a:spcPct val="0"/>
        </a:spcBef>
        <a:spcAft>
          <a:spcPct val="0"/>
        </a:spcAft>
        <a:defRPr sz="3000" b="1">
          <a:solidFill>
            <a:srgbClr val="0F5494"/>
          </a:solidFill>
          <a:latin typeface="Verdana" panose="020B0604030504040204" pitchFamily="34" charset="0"/>
        </a:defRPr>
      </a:lvl7pPr>
      <a:lvl8pPr marL="1730375" algn="l" rtl="0" fontAlgn="base">
        <a:spcBef>
          <a:spcPct val="0"/>
        </a:spcBef>
        <a:spcAft>
          <a:spcPct val="0"/>
        </a:spcAft>
        <a:defRPr sz="3000" b="1">
          <a:solidFill>
            <a:srgbClr val="0F5494"/>
          </a:solidFill>
          <a:latin typeface="Verdana" panose="020B0604030504040204" pitchFamily="34" charset="0"/>
        </a:defRPr>
      </a:lvl8pPr>
      <a:lvl9pPr marL="2187575" algn="l" rtl="0" fontAlgn="base">
        <a:spcBef>
          <a:spcPct val="0"/>
        </a:spcBef>
        <a:spcAft>
          <a:spcPct val="0"/>
        </a:spcAft>
        <a:defRPr sz="3000" b="1">
          <a:solidFill>
            <a:srgbClr val="0F5494"/>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bg1"/>
        </a:buClr>
        <a:buChar char="•"/>
        <a:defRPr sz="2400" i="1" kern="1200">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kern="1200">
          <a:solidFill>
            <a:srgbClr val="0F5494"/>
          </a:solidFill>
          <a:latin typeface="+mn-lt"/>
          <a:ea typeface="+mn-ea"/>
          <a:cs typeface="+mn-cs"/>
        </a:defRPr>
      </a:lvl2pPr>
      <a:lvl3pPr marL="1143000" indent="-228600" algn="l" rtl="0" eaLnBrk="0" fontAlgn="base" hangingPunct="0">
        <a:spcBef>
          <a:spcPct val="20000"/>
        </a:spcBef>
        <a:spcAft>
          <a:spcPct val="0"/>
        </a:spcAft>
        <a:defRPr sz="1400" kern="1200">
          <a:solidFill>
            <a:srgbClr val="0F5494"/>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3575720" y="1484784"/>
            <a:ext cx="5688632" cy="2664296"/>
          </a:xfrm>
        </p:spPr>
        <p:txBody>
          <a:bodyPr/>
          <a:lstStyle/>
          <a:p>
            <a:pPr algn="ctr" eaLnBrk="1" hangingPunct="1"/>
            <a:r>
              <a:rPr lang="fr-FR" altLang="en-US" sz="2800" dirty="0" err="1"/>
              <a:t>Tax</a:t>
            </a:r>
            <a:r>
              <a:rPr lang="fr-FR" altLang="en-US" sz="2800" dirty="0"/>
              <a:t> administration issues</a:t>
            </a:r>
            <a:r>
              <a:rPr lang="fr-BE" altLang="en-US" sz="2800" dirty="0"/>
              <a:t/>
            </a:r>
            <a:br>
              <a:rPr lang="fr-BE" altLang="en-US" sz="2800" dirty="0"/>
            </a:br>
            <a:r>
              <a:rPr lang="fr-BE" altLang="en-US" sz="2800" dirty="0"/>
              <a:t/>
            </a:r>
            <a:br>
              <a:rPr lang="fr-BE" altLang="en-US" sz="2800" dirty="0"/>
            </a:br>
            <a:r>
              <a:rPr lang="fr-BE" altLang="en-US" sz="1500" dirty="0"/>
              <a:t>Brussels, </a:t>
            </a:r>
            <a:r>
              <a:rPr lang="fr-BE" altLang="en-US" sz="1500" dirty="0" err="1"/>
              <a:t>January</a:t>
            </a:r>
            <a:r>
              <a:rPr lang="fr-BE" altLang="en-US" sz="1500" dirty="0"/>
              <a:t> 2019</a:t>
            </a:r>
            <a:endParaRPr lang="en-GB" altLang="en-US" sz="1500" dirty="0"/>
          </a:p>
        </p:txBody>
      </p:sp>
      <p:sp>
        <p:nvSpPr>
          <p:cNvPr id="5123" name="Rectangle 6"/>
          <p:cNvSpPr>
            <a:spLocks noGrp="1" noChangeArrowheads="1"/>
          </p:cNvSpPr>
          <p:nvPr>
            <p:ph type="subTitle" idx="1"/>
          </p:nvPr>
        </p:nvSpPr>
        <p:spPr>
          <a:xfrm>
            <a:off x="2135188" y="4077073"/>
            <a:ext cx="8532812" cy="1368053"/>
          </a:xfrm>
        </p:spPr>
        <p:txBody>
          <a:bodyPr/>
          <a:lstStyle/>
          <a:p>
            <a:pPr eaLnBrk="1" hangingPunct="1"/>
            <a:endParaRPr lang="fr-BE" altLang="en-US" dirty="0"/>
          </a:p>
          <a:p>
            <a:pPr eaLnBrk="1" hangingPunct="1"/>
            <a:r>
              <a:rPr lang="fr-BE" altLang="en-US" sz="3200" dirty="0"/>
              <a:t>Module 6</a:t>
            </a:r>
            <a:endParaRPr lang="en-GB" altLang="en-US" dirty="0"/>
          </a:p>
        </p:txBody>
      </p:sp>
      <p:sp>
        <p:nvSpPr>
          <p:cNvPr id="5" name="TextBox 3"/>
          <p:cNvSpPr txBox="1">
            <a:spLocks noChangeArrowheads="1"/>
          </p:cNvSpPr>
          <p:nvPr/>
        </p:nvSpPr>
        <p:spPr bwMode="auto">
          <a:xfrm flipH="1">
            <a:off x="4871864" y="4270376"/>
            <a:ext cx="4537249"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r>
              <a:rPr lang="en-US" altLang="fr-FR" sz="1400" i="0" dirty="0">
                <a:solidFill>
                  <a:schemeClr val="bg1"/>
                </a:solidFill>
              </a:rPr>
              <a:t>Domestic Revenue Mobilisation</a:t>
            </a:r>
          </a:p>
          <a:p>
            <a:pPr>
              <a:spcBef>
                <a:spcPct val="0"/>
              </a:spcBef>
              <a:buClrTx/>
              <a:buFontTx/>
              <a:buNone/>
            </a:pPr>
            <a:r>
              <a:rPr lang="en-US" altLang="fr-FR" sz="1400" i="0" dirty="0">
                <a:solidFill>
                  <a:schemeClr val="bg1"/>
                </a:solidFill>
              </a:rPr>
              <a:t>Training funded by the European Union</a:t>
            </a:r>
          </a:p>
          <a:p>
            <a:pPr>
              <a:spcBef>
                <a:spcPct val="0"/>
              </a:spcBef>
              <a:buClrTx/>
              <a:buFontTx/>
              <a:buNone/>
            </a:pPr>
            <a:endParaRPr lang="en-US" altLang="fr-FR" sz="1400" i="0" dirty="0">
              <a:solidFill>
                <a:schemeClr val="bg1"/>
              </a:solidFill>
            </a:endParaRPr>
          </a:p>
          <a:p>
            <a:pPr>
              <a:spcBef>
                <a:spcPct val="0"/>
              </a:spcBef>
              <a:buClrTx/>
              <a:buFontTx/>
              <a:buNone/>
            </a:pPr>
            <a:r>
              <a:rPr lang="en-US" altLang="fr-FR" sz="1400" i="0" dirty="0">
                <a:solidFill>
                  <a:schemeClr val="bg1"/>
                </a:solidFill>
              </a:rPr>
              <a:t>Trainer: Pierre Vandenberghe</a:t>
            </a:r>
          </a:p>
          <a:p>
            <a:pPr>
              <a:spcBef>
                <a:spcPct val="0"/>
              </a:spcBef>
              <a:buClrTx/>
              <a:buFontTx/>
              <a:buNone/>
            </a:pPr>
            <a:r>
              <a:rPr lang="en-US" altLang="fr-FR" sz="1400" i="0" dirty="0">
                <a:solidFill>
                  <a:schemeClr val="bg1"/>
                </a:solidFill>
              </a:rPr>
              <a:t>Tax administration expert</a:t>
            </a:r>
            <a:r>
              <a:rPr lang="en-US" altLang="fr-FR" sz="1400" dirty="0"/>
              <a:t>.</a:t>
            </a:r>
            <a:endParaRPr lang="fr-BE" altLang="fr-FR" sz="1400" i="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BEA214-F83B-4D52-92EC-E35B3A4F6B4F}"/>
              </a:ext>
            </a:extLst>
          </p:cNvPr>
          <p:cNvSpPr>
            <a:spLocks noGrp="1"/>
          </p:cNvSpPr>
          <p:nvPr>
            <p:ph type="title"/>
          </p:nvPr>
        </p:nvSpPr>
        <p:spPr/>
        <p:txBody>
          <a:bodyPr/>
          <a:lstStyle/>
          <a:p>
            <a:r>
              <a:rPr lang="fr-BE" sz="3200" dirty="0"/>
              <a:t>2. </a:t>
            </a:r>
            <a:r>
              <a:rPr lang="fr-BE" sz="3200" dirty="0" err="1"/>
              <a:t>Tax</a:t>
            </a:r>
            <a:r>
              <a:rPr lang="fr-BE" sz="3200" dirty="0"/>
              <a:t> Identification </a:t>
            </a:r>
            <a:r>
              <a:rPr lang="fr-BE" sz="3200" dirty="0" err="1"/>
              <a:t>Number</a:t>
            </a:r>
            <a:r>
              <a:rPr lang="fr-BE" dirty="0"/>
              <a:t> : </a:t>
            </a:r>
            <a:br>
              <a:rPr lang="fr-BE" dirty="0"/>
            </a:br>
            <a:r>
              <a:rPr lang="fr-BE" dirty="0" err="1"/>
              <a:t>Who</a:t>
            </a:r>
            <a:r>
              <a:rPr lang="fr-BE" dirty="0"/>
              <a:t> </a:t>
            </a:r>
            <a:r>
              <a:rPr lang="fr-BE" dirty="0" err="1"/>
              <a:t>should</a:t>
            </a:r>
            <a:r>
              <a:rPr lang="fr-BE" dirty="0"/>
              <a:t> </a:t>
            </a:r>
            <a:r>
              <a:rPr lang="fr-BE" dirty="0" err="1"/>
              <a:t>be</a:t>
            </a:r>
            <a:r>
              <a:rPr lang="fr-BE" dirty="0"/>
              <a:t> </a:t>
            </a:r>
            <a:r>
              <a:rPr lang="fr-BE" dirty="0" err="1"/>
              <a:t>registered</a:t>
            </a:r>
            <a:r>
              <a:rPr lang="fr-BE" dirty="0"/>
              <a:t> ?</a:t>
            </a:r>
          </a:p>
        </p:txBody>
      </p:sp>
      <p:sp>
        <p:nvSpPr>
          <p:cNvPr id="3" name="Espace réservé du contenu 2">
            <a:extLst>
              <a:ext uri="{FF2B5EF4-FFF2-40B4-BE49-F238E27FC236}">
                <a16:creationId xmlns:a16="http://schemas.microsoft.com/office/drawing/2014/main" id="{885A4C9B-3EA5-4FDF-8684-023CC64EC8E7}"/>
              </a:ext>
            </a:extLst>
          </p:cNvPr>
          <p:cNvSpPr>
            <a:spLocks noGrp="1"/>
          </p:cNvSpPr>
          <p:nvPr>
            <p:ph idx="1"/>
          </p:nvPr>
        </p:nvSpPr>
        <p:spPr>
          <a:xfrm>
            <a:off x="409903" y="2492897"/>
            <a:ext cx="11398469" cy="4081324"/>
          </a:xfrm>
        </p:spPr>
        <p:txBody>
          <a:bodyPr/>
          <a:lstStyle/>
          <a:p>
            <a:r>
              <a:rPr lang="fr-BE" i="0" dirty="0" err="1"/>
              <a:t>Any</a:t>
            </a:r>
            <a:r>
              <a:rPr lang="fr-BE" i="0" dirty="0"/>
              <a:t> </a:t>
            </a:r>
            <a:r>
              <a:rPr lang="fr-BE" i="0" dirty="0" err="1"/>
              <a:t>taxpayer</a:t>
            </a:r>
            <a:r>
              <a:rPr lang="fr-BE" i="0" dirty="0"/>
              <a:t> liable to </a:t>
            </a:r>
            <a:r>
              <a:rPr lang="fr-BE" i="0" dirty="0" err="1"/>
              <a:t>any</a:t>
            </a:r>
            <a:r>
              <a:rPr lang="fr-BE" i="0" dirty="0"/>
              <a:t> </a:t>
            </a:r>
            <a:r>
              <a:rPr lang="fr-BE" i="0" dirty="0" err="1"/>
              <a:t>tax</a:t>
            </a:r>
            <a:r>
              <a:rPr lang="fr-BE" i="0" dirty="0"/>
              <a:t> or Customs obligation (registration, </a:t>
            </a:r>
            <a:r>
              <a:rPr lang="fr-BE" i="0" dirty="0" err="1"/>
              <a:t>filing</a:t>
            </a:r>
            <a:r>
              <a:rPr lang="fr-BE" i="0" dirty="0"/>
              <a:t>, </a:t>
            </a:r>
            <a:r>
              <a:rPr lang="fr-BE" i="0" dirty="0" err="1"/>
              <a:t>payment</a:t>
            </a:r>
            <a:r>
              <a:rPr lang="fr-BE" i="0" dirty="0"/>
              <a:t>, </a:t>
            </a:r>
            <a:r>
              <a:rPr lang="fr-BE" i="0" dirty="0" err="1"/>
              <a:t>reporting</a:t>
            </a:r>
            <a:r>
              <a:rPr lang="fr-BE" i="0" dirty="0"/>
              <a:t>)</a:t>
            </a:r>
          </a:p>
          <a:p>
            <a:endParaRPr lang="fr-BE" i="0" dirty="0"/>
          </a:p>
          <a:p>
            <a:pPr>
              <a:buClr>
                <a:srgbClr val="002060"/>
              </a:buClr>
            </a:pPr>
            <a:r>
              <a:rPr lang="fr-BE" sz="1600" i="0" dirty="0"/>
              <a:t>All businesses (</a:t>
            </a:r>
            <a:r>
              <a:rPr lang="fr-BE" sz="1600" i="0" dirty="0" err="1"/>
              <a:t>companies</a:t>
            </a:r>
            <a:r>
              <a:rPr lang="fr-BE" sz="1600" i="0" dirty="0"/>
              <a:t> and self-</a:t>
            </a:r>
            <a:r>
              <a:rPr lang="fr-BE" sz="1600" i="0" dirty="0" err="1"/>
              <a:t>employed</a:t>
            </a:r>
            <a:r>
              <a:rPr lang="fr-BE" sz="1600" i="0" dirty="0"/>
              <a:t>)</a:t>
            </a:r>
          </a:p>
          <a:p>
            <a:pPr>
              <a:buClr>
                <a:srgbClr val="002060"/>
              </a:buClr>
            </a:pPr>
            <a:endParaRPr lang="fr-BE" sz="1600" i="0" dirty="0" smtClean="0"/>
          </a:p>
          <a:p>
            <a:pPr>
              <a:buClr>
                <a:srgbClr val="002060"/>
              </a:buClr>
            </a:pPr>
            <a:r>
              <a:rPr lang="fr-BE" sz="1600" i="0" dirty="0" err="1" smtClean="0"/>
              <a:t>Including</a:t>
            </a:r>
            <a:r>
              <a:rPr lang="fr-BE" sz="1600" i="0" dirty="0" smtClean="0"/>
              <a:t> </a:t>
            </a:r>
            <a:r>
              <a:rPr lang="fr-BE" sz="1600" i="0" dirty="0"/>
              <a:t>professions and </a:t>
            </a:r>
            <a:r>
              <a:rPr lang="fr-BE" sz="1600" i="0" dirty="0" err="1"/>
              <a:t>farmers</a:t>
            </a:r>
            <a:endParaRPr lang="fr-BE" sz="1600" i="0" dirty="0"/>
          </a:p>
          <a:p>
            <a:pPr>
              <a:buClr>
                <a:srgbClr val="002060"/>
              </a:buClr>
            </a:pPr>
            <a:endParaRPr lang="fr-BE" sz="1600" i="0" dirty="0" smtClean="0"/>
          </a:p>
          <a:p>
            <a:pPr>
              <a:buClr>
                <a:srgbClr val="002060"/>
              </a:buClr>
            </a:pPr>
            <a:r>
              <a:rPr lang="fr-BE" sz="1600" i="0" dirty="0" err="1" smtClean="0"/>
              <a:t>Private</a:t>
            </a:r>
            <a:r>
              <a:rPr lang="fr-BE" sz="1600" i="0" dirty="0" smtClean="0"/>
              <a:t> </a:t>
            </a:r>
            <a:r>
              <a:rPr lang="fr-BE" sz="1600" i="0" dirty="0" err="1"/>
              <a:t>employers</a:t>
            </a:r>
            <a:endParaRPr lang="fr-BE" sz="1600" i="0" dirty="0"/>
          </a:p>
          <a:p>
            <a:pPr>
              <a:buClr>
                <a:srgbClr val="002060"/>
              </a:buClr>
            </a:pPr>
            <a:endParaRPr lang="fr-BE" sz="1600" i="0" dirty="0" smtClean="0"/>
          </a:p>
          <a:p>
            <a:pPr>
              <a:buClr>
                <a:srgbClr val="002060"/>
              </a:buClr>
            </a:pPr>
            <a:r>
              <a:rPr lang="fr-BE" sz="1600" i="0" dirty="0" err="1" smtClean="0"/>
              <a:t>Property</a:t>
            </a:r>
            <a:r>
              <a:rPr lang="fr-BE" sz="1600" i="0" dirty="0" smtClean="0"/>
              <a:t> </a:t>
            </a:r>
            <a:r>
              <a:rPr lang="fr-BE" sz="1600" i="0" dirty="0" err="1"/>
              <a:t>owners</a:t>
            </a:r>
            <a:r>
              <a:rPr lang="fr-BE" sz="1600" i="0" dirty="0"/>
              <a:t> (if </a:t>
            </a:r>
            <a:r>
              <a:rPr lang="fr-BE" sz="1600" i="0" dirty="0" err="1"/>
              <a:t>property</a:t>
            </a:r>
            <a:r>
              <a:rPr lang="fr-BE" sz="1600" i="0" dirty="0"/>
              <a:t> </a:t>
            </a:r>
            <a:r>
              <a:rPr lang="fr-BE" sz="1600" i="0" dirty="0" err="1"/>
              <a:t>tax</a:t>
            </a:r>
            <a:r>
              <a:rPr lang="fr-BE" sz="1600" i="0" dirty="0"/>
              <a:t> in place)</a:t>
            </a:r>
          </a:p>
          <a:p>
            <a:pPr>
              <a:buClr>
                <a:srgbClr val="002060"/>
              </a:buClr>
            </a:pPr>
            <a:endParaRPr lang="fr-BE" sz="1600" i="0" dirty="0" smtClean="0"/>
          </a:p>
          <a:p>
            <a:pPr>
              <a:buClr>
                <a:srgbClr val="002060"/>
              </a:buClr>
            </a:pPr>
            <a:r>
              <a:rPr lang="fr-BE" sz="1600" i="0" dirty="0" err="1" smtClean="0"/>
              <a:t>Individuals</a:t>
            </a:r>
            <a:r>
              <a:rPr lang="fr-BE" sz="1600" i="0" dirty="0" smtClean="0"/>
              <a:t> </a:t>
            </a:r>
            <a:r>
              <a:rPr lang="fr-BE" sz="1600" i="0" dirty="0"/>
              <a:t>: </a:t>
            </a:r>
            <a:r>
              <a:rPr lang="fr-BE" sz="1600" i="0" dirty="0" err="1"/>
              <a:t>based</a:t>
            </a:r>
            <a:r>
              <a:rPr lang="fr-BE" sz="1600" i="0" dirty="0"/>
              <a:t> on a set of </a:t>
            </a:r>
            <a:r>
              <a:rPr lang="fr-BE" sz="1600" i="0" dirty="0" err="1"/>
              <a:t>published</a:t>
            </a:r>
            <a:r>
              <a:rPr lang="fr-BE" sz="1600" i="0" dirty="0"/>
              <a:t> </a:t>
            </a:r>
            <a:r>
              <a:rPr lang="fr-BE" sz="1600" i="0" dirty="0" err="1"/>
              <a:t>criteria</a:t>
            </a:r>
            <a:r>
              <a:rPr lang="fr-BE" sz="1600" i="0" dirty="0"/>
              <a:t>, </a:t>
            </a:r>
            <a:r>
              <a:rPr lang="fr-BE" sz="1600" i="0" dirty="0" err="1"/>
              <a:t>depending</a:t>
            </a:r>
            <a:r>
              <a:rPr lang="fr-BE" sz="1600" i="0" dirty="0"/>
              <a:t> on the PIT obligations</a:t>
            </a:r>
          </a:p>
        </p:txBody>
      </p:sp>
      <p:sp>
        <p:nvSpPr>
          <p:cNvPr id="4" name="Espace réservé du pied de page 3">
            <a:extLst>
              <a:ext uri="{FF2B5EF4-FFF2-40B4-BE49-F238E27FC236}">
                <a16:creationId xmlns:a16="http://schemas.microsoft.com/office/drawing/2014/main" id="{E48A7347-1FC5-4604-BCDF-7FAC00FC9159}"/>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0A94E312-8148-4CA2-B9C4-C639D8790ED0}"/>
              </a:ext>
            </a:extLst>
          </p:cNvPr>
          <p:cNvSpPr>
            <a:spLocks noGrp="1"/>
          </p:cNvSpPr>
          <p:nvPr>
            <p:ph type="sldNum" sz="quarter" idx="12"/>
          </p:nvPr>
        </p:nvSpPr>
        <p:spPr/>
        <p:txBody>
          <a:bodyPr/>
          <a:lstStyle/>
          <a:p>
            <a:pPr>
              <a:defRPr/>
            </a:pPr>
            <a:fld id="{A3EE8CBC-2345-4203-B058-7222EACC5907}" type="slidenum">
              <a:rPr lang="en-GB" altLang="en-US" smtClean="0"/>
              <a:pPr>
                <a:defRPr/>
              </a:pPr>
              <a:t>10</a:t>
            </a:fld>
            <a:endParaRPr lang="en-GB" altLang="en-US" dirty="0"/>
          </a:p>
        </p:txBody>
      </p:sp>
    </p:spTree>
    <p:extLst>
      <p:ext uri="{BB962C8B-B14F-4D97-AF65-F5344CB8AC3E}">
        <p14:creationId xmlns:p14="http://schemas.microsoft.com/office/powerpoint/2010/main" val="3400134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BEA214-F83B-4D52-92EC-E35B3A4F6B4F}"/>
              </a:ext>
            </a:extLst>
          </p:cNvPr>
          <p:cNvSpPr>
            <a:spLocks noGrp="1"/>
          </p:cNvSpPr>
          <p:nvPr>
            <p:ph type="title"/>
          </p:nvPr>
        </p:nvSpPr>
        <p:spPr/>
        <p:txBody>
          <a:bodyPr/>
          <a:lstStyle/>
          <a:p>
            <a:r>
              <a:rPr lang="fr-BE" sz="3200" dirty="0"/>
              <a:t>2. TIN and registration</a:t>
            </a:r>
            <a:endParaRPr lang="fr-BE" dirty="0"/>
          </a:p>
        </p:txBody>
      </p:sp>
      <p:sp>
        <p:nvSpPr>
          <p:cNvPr id="3" name="Espace réservé du contenu 2">
            <a:extLst>
              <a:ext uri="{FF2B5EF4-FFF2-40B4-BE49-F238E27FC236}">
                <a16:creationId xmlns:a16="http://schemas.microsoft.com/office/drawing/2014/main" id="{885A4C9B-3EA5-4FDF-8684-023CC64EC8E7}"/>
              </a:ext>
            </a:extLst>
          </p:cNvPr>
          <p:cNvSpPr>
            <a:spLocks noGrp="1"/>
          </p:cNvSpPr>
          <p:nvPr>
            <p:ph idx="1"/>
          </p:nvPr>
        </p:nvSpPr>
        <p:spPr>
          <a:xfrm>
            <a:off x="527051" y="2492897"/>
            <a:ext cx="11055349" cy="3970965"/>
          </a:xfrm>
        </p:spPr>
        <p:txBody>
          <a:bodyPr/>
          <a:lstStyle/>
          <a:p>
            <a:r>
              <a:rPr lang="fr-FR" i="0" dirty="0"/>
              <a:t>TIN </a:t>
            </a:r>
            <a:r>
              <a:rPr lang="fr-FR" i="0" dirty="0" err="1"/>
              <a:t>characteristics</a:t>
            </a:r>
            <a:endParaRPr lang="fr-FR" i="0" dirty="0"/>
          </a:p>
          <a:p>
            <a:pPr lvl="1"/>
            <a:r>
              <a:rPr lang="fr-FR" i="0" dirty="0"/>
              <a:t>Unique</a:t>
            </a:r>
          </a:p>
          <a:p>
            <a:pPr lvl="1"/>
            <a:r>
              <a:rPr lang="fr-FR" dirty="0"/>
              <a:t>L</a:t>
            </a:r>
            <a:r>
              <a:rPr lang="fr-FR" i="0" dirty="0"/>
              <a:t>ife long</a:t>
            </a:r>
          </a:p>
          <a:p>
            <a:pPr lvl="1"/>
            <a:r>
              <a:rPr lang="fr-FR" dirty="0"/>
              <a:t>N</a:t>
            </a:r>
            <a:r>
              <a:rPr lang="fr-FR" i="0" dirty="0"/>
              <a:t>on </a:t>
            </a:r>
            <a:r>
              <a:rPr lang="fr-FR" i="0" dirty="0" err="1"/>
              <a:t>significant</a:t>
            </a:r>
            <a:endParaRPr lang="fr-FR" i="0" dirty="0"/>
          </a:p>
          <a:p>
            <a:pPr marL="457200" lvl="1" indent="0">
              <a:buNone/>
            </a:pPr>
            <a:endParaRPr lang="fr-FR" i="0" dirty="0"/>
          </a:p>
          <a:p>
            <a:r>
              <a:rPr lang="fr-FR" i="0" dirty="0" err="1"/>
              <a:t>Compulsory</a:t>
            </a:r>
            <a:r>
              <a:rPr lang="fr-FR" i="0" dirty="0"/>
              <a:t> use by all administrations and </a:t>
            </a:r>
            <a:r>
              <a:rPr lang="fr-FR" i="0" dirty="0" err="1"/>
              <a:t>between</a:t>
            </a:r>
            <a:r>
              <a:rPr lang="fr-FR" i="0" dirty="0"/>
              <a:t> businesses</a:t>
            </a:r>
          </a:p>
          <a:p>
            <a:endParaRPr lang="fr-FR" i="0" dirty="0"/>
          </a:p>
          <a:p>
            <a:r>
              <a:rPr lang="fr-FR" b="1" dirty="0"/>
              <a:t>A GOOD PRACTICE : PUBLISHING THE </a:t>
            </a:r>
            <a:r>
              <a:rPr lang="fr-FR" b="1" dirty="0" err="1" smtClean="0"/>
              <a:t>TINs</a:t>
            </a:r>
            <a:r>
              <a:rPr lang="fr-FR" b="1" dirty="0" smtClean="0"/>
              <a:t> (</a:t>
            </a:r>
            <a:r>
              <a:rPr lang="fr-FR" b="1" dirty="0" err="1" smtClean="0"/>
              <a:t>monthly</a:t>
            </a:r>
            <a:r>
              <a:rPr lang="fr-FR" b="1" dirty="0" smtClean="0"/>
              <a:t>)</a:t>
            </a:r>
            <a:endParaRPr lang="fr-FR" b="1" dirty="0"/>
          </a:p>
          <a:p>
            <a:endParaRPr lang="fr-BE" i="0" dirty="0"/>
          </a:p>
        </p:txBody>
      </p:sp>
      <p:sp>
        <p:nvSpPr>
          <p:cNvPr id="4" name="Espace réservé du pied de page 3">
            <a:extLst>
              <a:ext uri="{FF2B5EF4-FFF2-40B4-BE49-F238E27FC236}">
                <a16:creationId xmlns:a16="http://schemas.microsoft.com/office/drawing/2014/main" id="{E48A7347-1FC5-4604-BCDF-7FAC00FC9159}"/>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0A94E312-8148-4CA2-B9C4-C639D8790ED0}"/>
              </a:ext>
            </a:extLst>
          </p:cNvPr>
          <p:cNvSpPr>
            <a:spLocks noGrp="1"/>
          </p:cNvSpPr>
          <p:nvPr>
            <p:ph type="sldNum" sz="quarter" idx="12"/>
          </p:nvPr>
        </p:nvSpPr>
        <p:spPr/>
        <p:txBody>
          <a:bodyPr/>
          <a:lstStyle/>
          <a:p>
            <a:pPr>
              <a:defRPr/>
            </a:pPr>
            <a:fld id="{A3EE8CBC-2345-4203-B058-7222EACC5907}" type="slidenum">
              <a:rPr lang="en-GB" altLang="en-US" smtClean="0"/>
              <a:pPr>
                <a:defRPr/>
              </a:pPr>
              <a:t>11</a:t>
            </a:fld>
            <a:endParaRPr lang="en-GB" altLang="en-US" dirty="0"/>
          </a:p>
        </p:txBody>
      </p:sp>
    </p:spTree>
    <p:extLst>
      <p:ext uri="{BB962C8B-B14F-4D97-AF65-F5344CB8AC3E}">
        <p14:creationId xmlns:p14="http://schemas.microsoft.com/office/powerpoint/2010/main" val="2417064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421D57-C31B-48D4-B74F-5D306E7E232F}"/>
              </a:ext>
            </a:extLst>
          </p:cNvPr>
          <p:cNvSpPr>
            <a:spLocks noGrp="1"/>
          </p:cNvSpPr>
          <p:nvPr>
            <p:ph type="title"/>
          </p:nvPr>
        </p:nvSpPr>
        <p:spPr/>
        <p:txBody>
          <a:bodyPr/>
          <a:lstStyle/>
          <a:p>
            <a:r>
              <a:rPr lang="fr-FR" dirty="0"/>
              <a:t>3. Compliance management</a:t>
            </a:r>
            <a:endParaRPr lang="fr-BE" dirty="0"/>
          </a:p>
        </p:txBody>
      </p:sp>
      <p:sp>
        <p:nvSpPr>
          <p:cNvPr id="3" name="Espace réservé du contenu 2">
            <a:extLst>
              <a:ext uri="{FF2B5EF4-FFF2-40B4-BE49-F238E27FC236}">
                <a16:creationId xmlns:a16="http://schemas.microsoft.com/office/drawing/2014/main" id="{3EDDD34F-FC80-443C-B89E-543FE1AC2655}"/>
              </a:ext>
            </a:extLst>
          </p:cNvPr>
          <p:cNvSpPr>
            <a:spLocks noGrp="1"/>
          </p:cNvSpPr>
          <p:nvPr>
            <p:ph idx="1"/>
          </p:nvPr>
        </p:nvSpPr>
        <p:spPr>
          <a:xfrm>
            <a:off x="0" y="2459421"/>
            <a:ext cx="12192000" cy="4083269"/>
          </a:xfrm>
        </p:spPr>
        <p:txBody>
          <a:bodyPr/>
          <a:lstStyle/>
          <a:p>
            <a:r>
              <a:rPr lang="fr-FR" i="0" dirty="0" err="1"/>
              <a:t>Definition</a:t>
            </a:r>
            <a:r>
              <a:rPr lang="fr-FR" i="0" dirty="0"/>
              <a:t> of </a:t>
            </a:r>
            <a:r>
              <a:rPr lang="fr-FR" i="0" dirty="0" err="1"/>
              <a:t>tax</a:t>
            </a:r>
            <a:r>
              <a:rPr lang="fr-FR" i="0" dirty="0"/>
              <a:t> </a:t>
            </a:r>
            <a:r>
              <a:rPr lang="fr-FR" i="0" dirty="0" smtClean="0"/>
              <a:t>compliance: </a:t>
            </a:r>
            <a:r>
              <a:rPr lang="fr-FR" b="1" i="0" dirty="0" err="1"/>
              <a:t>Voluntary</a:t>
            </a:r>
            <a:r>
              <a:rPr lang="fr-FR" i="0" dirty="0"/>
              <a:t> </a:t>
            </a:r>
            <a:r>
              <a:rPr lang="fr-FR" i="0" dirty="0" err="1"/>
              <a:t>fulfillment</a:t>
            </a:r>
            <a:r>
              <a:rPr lang="fr-FR" i="0" dirty="0"/>
              <a:t> of </a:t>
            </a:r>
            <a:r>
              <a:rPr lang="fr-FR" b="1" i="0" dirty="0"/>
              <a:t>all</a:t>
            </a:r>
            <a:r>
              <a:rPr lang="fr-FR" i="0" dirty="0"/>
              <a:t> </a:t>
            </a:r>
            <a:r>
              <a:rPr lang="fr-FR" i="0" dirty="0" err="1"/>
              <a:t>tax</a:t>
            </a:r>
            <a:r>
              <a:rPr lang="fr-FR" i="0" dirty="0"/>
              <a:t> obligations (registration, </a:t>
            </a:r>
            <a:r>
              <a:rPr lang="fr-FR" i="0" dirty="0" err="1"/>
              <a:t>filing</a:t>
            </a:r>
            <a:r>
              <a:rPr lang="fr-FR" i="0" dirty="0"/>
              <a:t>, </a:t>
            </a:r>
            <a:r>
              <a:rPr lang="fr-FR" i="0" dirty="0" err="1"/>
              <a:t>payment</a:t>
            </a:r>
            <a:r>
              <a:rPr lang="fr-FR" i="0" dirty="0"/>
              <a:t>, </a:t>
            </a:r>
            <a:r>
              <a:rPr lang="fr-FR" i="0" dirty="0" err="1"/>
              <a:t>accurate</a:t>
            </a:r>
            <a:r>
              <a:rPr lang="fr-FR" i="0" dirty="0"/>
              <a:t> </a:t>
            </a:r>
            <a:r>
              <a:rPr lang="fr-FR" i="0" dirty="0" err="1"/>
              <a:t>reporting</a:t>
            </a:r>
            <a:r>
              <a:rPr lang="fr-FR" i="0" dirty="0"/>
              <a:t>)</a:t>
            </a:r>
          </a:p>
          <a:p>
            <a:endParaRPr lang="fr-FR" i="0" dirty="0"/>
          </a:p>
          <a:p>
            <a:r>
              <a:rPr lang="fr-FR" i="0" dirty="0" err="1"/>
              <a:t>Recommended</a:t>
            </a:r>
            <a:r>
              <a:rPr lang="fr-FR" i="0" dirty="0"/>
              <a:t> </a:t>
            </a:r>
            <a:r>
              <a:rPr lang="fr-FR" i="0" dirty="0" err="1"/>
              <a:t>strategy</a:t>
            </a:r>
            <a:endParaRPr lang="fr-FR" i="0" dirty="0"/>
          </a:p>
          <a:p>
            <a:pPr lvl="1"/>
            <a:r>
              <a:rPr lang="fr-FR" sz="1800" b="0" dirty="0"/>
              <a:t>Strike the right balance </a:t>
            </a:r>
            <a:r>
              <a:rPr lang="fr-FR" sz="1800" b="0" dirty="0" err="1"/>
              <a:t>between</a:t>
            </a:r>
            <a:r>
              <a:rPr lang="fr-FR" sz="1800" b="0" dirty="0"/>
              <a:t> service and control</a:t>
            </a:r>
          </a:p>
          <a:p>
            <a:pPr lvl="1"/>
            <a:r>
              <a:rPr lang="fr-FR" sz="1800" b="0" dirty="0" err="1"/>
              <a:t>Discriminate</a:t>
            </a:r>
            <a:r>
              <a:rPr lang="fr-FR" sz="1800" b="0" dirty="0"/>
              <a:t> </a:t>
            </a:r>
            <a:r>
              <a:rPr lang="fr-FR" sz="1800" b="0" dirty="0" err="1"/>
              <a:t>between</a:t>
            </a:r>
            <a:r>
              <a:rPr lang="fr-FR" sz="1800" b="0" dirty="0"/>
              <a:t> </a:t>
            </a:r>
            <a:r>
              <a:rPr lang="fr-FR" sz="1800" b="0" dirty="0" err="1"/>
              <a:t>taxpayers</a:t>
            </a:r>
            <a:r>
              <a:rPr lang="fr-FR" sz="1800" b="0" dirty="0"/>
              <a:t>  : compliant, </a:t>
            </a:r>
            <a:r>
              <a:rPr lang="fr-FR" sz="1800" b="0" dirty="0" err="1"/>
              <a:t>potentially</a:t>
            </a:r>
            <a:r>
              <a:rPr lang="fr-FR" sz="1800" b="0" dirty="0"/>
              <a:t> compliant, </a:t>
            </a:r>
            <a:r>
              <a:rPr lang="fr-FR" sz="1800" b="0" dirty="0" err="1"/>
              <a:t>proven</a:t>
            </a:r>
            <a:r>
              <a:rPr lang="fr-FR" sz="1800" b="0" dirty="0"/>
              <a:t> non compliant</a:t>
            </a:r>
          </a:p>
          <a:p>
            <a:pPr lvl="1"/>
            <a:r>
              <a:rPr lang="fr-FR" sz="1800" b="0" dirty="0" err="1"/>
              <a:t>Give</a:t>
            </a:r>
            <a:r>
              <a:rPr lang="fr-FR" sz="1800" b="0" dirty="0"/>
              <a:t> </a:t>
            </a:r>
            <a:r>
              <a:rPr lang="fr-FR" sz="1800" b="0" dirty="0" err="1"/>
              <a:t>priority</a:t>
            </a:r>
            <a:r>
              <a:rPr lang="fr-FR" sz="1800" b="0" dirty="0"/>
              <a:t> to the </a:t>
            </a:r>
            <a:r>
              <a:rPr lang="fr-FR" sz="1800" b="0" dirty="0" err="1"/>
              <a:t>fulfillment</a:t>
            </a:r>
            <a:r>
              <a:rPr lang="fr-FR" sz="1800" b="0" dirty="0"/>
              <a:t> of future obligations (as </a:t>
            </a:r>
            <a:r>
              <a:rPr lang="fr-FR" sz="1800" b="0" dirty="0" err="1"/>
              <a:t>opposed</a:t>
            </a:r>
            <a:r>
              <a:rPr lang="fr-FR" sz="1800" b="0" dirty="0"/>
              <a:t> to </a:t>
            </a:r>
            <a:r>
              <a:rPr lang="fr-FR" sz="1800" b="0" dirty="0" err="1"/>
              <a:t>catching</a:t>
            </a:r>
            <a:r>
              <a:rPr lang="fr-FR" sz="1800" b="0" dirty="0"/>
              <a:t> up </a:t>
            </a:r>
            <a:r>
              <a:rPr lang="fr-FR" sz="1800" b="0" dirty="0" err="1"/>
              <a:t>with</a:t>
            </a:r>
            <a:r>
              <a:rPr lang="fr-FR" sz="1800" b="0" dirty="0"/>
              <a:t> the </a:t>
            </a:r>
            <a:r>
              <a:rPr lang="fr-FR" sz="1800" b="0" dirty="0" err="1"/>
              <a:t>past</a:t>
            </a:r>
            <a:r>
              <a:rPr lang="fr-FR" sz="1800" b="0" dirty="0"/>
              <a:t>)</a:t>
            </a:r>
          </a:p>
          <a:p>
            <a:pPr marL="457200" lvl="1" indent="0">
              <a:buNone/>
            </a:pPr>
            <a:endParaRPr lang="fr-FR" b="0" dirty="0"/>
          </a:p>
          <a:p>
            <a:pPr marL="457200" lvl="1" indent="0">
              <a:buNone/>
            </a:pPr>
            <a:r>
              <a:rPr lang="fr-FR" i="1" dirty="0"/>
              <a:t>A KEY ISSUE IN MANY COUNTRIES </a:t>
            </a:r>
          </a:p>
          <a:p>
            <a:pPr lvl="1"/>
            <a:endParaRPr lang="fr-FR" dirty="0"/>
          </a:p>
          <a:p>
            <a:endParaRPr lang="fr-FR" dirty="0"/>
          </a:p>
          <a:p>
            <a:endParaRPr lang="fr-FR" b="1" dirty="0"/>
          </a:p>
          <a:p>
            <a:endParaRPr lang="fr-BE" b="1" dirty="0"/>
          </a:p>
        </p:txBody>
      </p:sp>
      <p:sp>
        <p:nvSpPr>
          <p:cNvPr id="4" name="Espace réservé du pied de page 3">
            <a:extLst>
              <a:ext uri="{FF2B5EF4-FFF2-40B4-BE49-F238E27FC236}">
                <a16:creationId xmlns:a16="http://schemas.microsoft.com/office/drawing/2014/main" id="{A42F4D42-11AD-464B-9F17-90D409B10CE9}"/>
              </a:ext>
            </a:extLst>
          </p:cNvPr>
          <p:cNvSpPr>
            <a:spLocks noGrp="1"/>
          </p:cNvSpPr>
          <p:nvPr>
            <p:ph type="ftr" sz="quarter" idx="11"/>
          </p:nvPr>
        </p:nvSpPr>
        <p:spPr/>
        <p:txBody>
          <a:bodyPr/>
          <a:lstStyle/>
          <a:p>
            <a:pPr>
              <a:defRPr/>
            </a:pPr>
            <a:r>
              <a:rPr lang="en-GB" altLang="en-US" dirty="0"/>
              <a:t>. </a:t>
            </a:r>
          </a:p>
        </p:txBody>
      </p:sp>
      <p:sp>
        <p:nvSpPr>
          <p:cNvPr id="5" name="Espace réservé du numéro de diapositive 4">
            <a:extLst>
              <a:ext uri="{FF2B5EF4-FFF2-40B4-BE49-F238E27FC236}">
                <a16:creationId xmlns:a16="http://schemas.microsoft.com/office/drawing/2014/main" id="{12BEF140-37C8-4C1B-B498-EA7FE048DB09}"/>
              </a:ext>
            </a:extLst>
          </p:cNvPr>
          <p:cNvSpPr>
            <a:spLocks noGrp="1"/>
          </p:cNvSpPr>
          <p:nvPr>
            <p:ph type="sldNum" sz="quarter" idx="12"/>
          </p:nvPr>
        </p:nvSpPr>
        <p:spPr/>
        <p:txBody>
          <a:bodyPr/>
          <a:lstStyle/>
          <a:p>
            <a:pPr>
              <a:defRPr/>
            </a:pPr>
            <a:fld id="{A3EE8CBC-2345-4203-B058-7222EACC5907}" type="slidenum">
              <a:rPr lang="en-GB" altLang="en-US" smtClean="0"/>
              <a:pPr>
                <a:defRPr/>
              </a:pPr>
              <a:t>12</a:t>
            </a:fld>
            <a:endParaRPr lang="en-GB" altLang="en-US" dirty="0"/>
          </a:p>
        </p:txBody>
      </p:sp>
    </p:spTree>
    <p:extLst>
      <p:ext uri="{BB962C8B-B14F-4D97-AF65-F5344CB8AC3E}">
        <p14:creationId xmlns:p14="http://schemas.microsoft.com/office/powerpoint/2010/main" val="3120149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421D57-C31B-48D4-B74F-5D306E7E232F}"/>
              </a:ext>
            </a:extLst>
          </p:cNvPr>
          <p:cNvSpPr>
            <a:spLocks noGrp="1"/>
          </p:cNvSpPr>
          <p:nvPr>
            <p:ph type="title"/>
          </p:nvPr>
        </p:nvSpPr>
        <p:spPr/>
        <p:txBody>
          <a:bodyPr/>
          <a:lstStyle/>
          <a:p>
            <a:r>
              <a:rPr lang="fr-FR" dirty="0"/>
              <a:t>3. Compliance </a:t>
            </a:r>
            <a:r>
              <a:rPr lang="fr-FR" dirty="0" smtClean="0"/>
              <a:t>management: </a:t>
            </a:r>
            <a:r>
              <a:rPr lang="fr-FR" dirty="0"/>
              <a:t>discrimination</a:t>
            </a:r>
            <a:endParaRPr lang="fr-BE" dirty="0"/>
          </a:p>
        </p:txBody>
      </p:sp>
      <p:sp>
        <p:nvSpPr>
          <p:cNvPr id="3" name="Espace réservé du contenu 2">
            <a:extLst>
              <a:ext uri="{FF2B5EF4-FFF2-40B4-BE49-F238E27FC236}">
                <a16:creationId xmlns:a16="http://schemas.microsoft.com/office/drawing/2014/main" id="{3EDDD34F-FC80-443C-B89E-543FE1AC2655}"/>
              </a:ext>
            </a:extLst>
          </p:cNvPr>
          <p:cNvSpPr>
            <a:spLocks noGrp="1"/>
          </p:cNvSpPr>
          <p:nvPr>
            <p:ph idx="1"/>
          </p:nvPr>
        </p:nvSpPr>
        <p:spPr/>
        <p:txBody>
          <a:bodyPr/>
          <a:lstStyle/>
          <a:p>
            <a:r>
              <a:rPr lang="fr-FR" sz="1800" i="0" dirty="0" err="1"/>
              <a:t>Compliant</a:t>
            </a:r>
            <a:r>
              <a:rPr lang="fr-FR" sz="1800" i="0" dirty="0"/>
              <a:t> </a:t>
            </a:r>
            <a:r>
              <a:rPr lang="fr-FR" sz="1800" i="0" dirty="0" err="1" smtClean="0"/>
              <a:t>taxpayers</a:t>
            </a:r>
            <a:r>
              <a:rPr lang="fr-FR" sz="1800" i="0" dirty="0" smtClean="0"/>
              <a:t>: </a:t>
            </a:r>
            <a:r>
              <a:rPr lang="fr-FR" sz="1800" i="0" dirty="0" err="1"/>
              <a:t>r</a:t>
            </a:r>
            <a:r>
              <a:rPr lang="fr-FR" sz="1800" i="0" dirty="0" err="1" smtClean="0"/>
              <a:t>ed</a:t>
            </a:r>
            <a:r>
              <a:rPr lang="fr-FR" sz="1800" i="0" dirty="0" smtClean="0"/>
              <a:t> </a:t>
            </a:r>
            <a:r>
              <a:rPr lang="fr-FR" sz="1800" i="0" dirty="0" err="1"/>
              <a:t>carpet</a:t>
            </a:r>
            <a:endParaRPr lang="fr-FR" sz="1800" i="0" dirty="0"/>
          </a:p>
          <a:p>
            <a:pPr lvl="1"/>
            <a:r>
              <a:rPr lang="fr-FR" sz="1800" dirty="0"/>
              <a:t>Full service</a:t>
            </a:r>
          </a:p>
          <a:p>
            <a:pPr lvl="1"/>
            <a:r>
              <a:rPr lang="fr-FR" sz="1800" dirty="0" err="1"/>
              <a:t>Cooperative</a:t>
            </a:r>
            <a:r>
              <a:rPr lang="fr-FR" sz="1800" dirty="0"/>
              <a:t> compliance</a:t>
            </a:r>
          </a:p>
          <a:p>
            <a:pPr lvl="1"/>
            <a:r>
              <a:rPr lang="fr-FR" sz="1800" dirty="0"/>
              <a:t>Limited investigations </a:t>
            </a:r>
            <a:r>
              <a:rPr lang="fr-FR" sz="1800" dirty="0" err="1"/>
              <a:t>during</a:t>
            </a:r>
            <a:r>
              <a:rPr lang="fr-FR" sz="1800" dirty="0"/>
              <a:t> audits (issue </a:t>
            </a:r>
            <a:r>
              <a:rPr lang="fr-FR" sz="1800" dirty="0" err="1"/>
              <a:t>oriented</a:t>
            </a:r>
            <a:r>
              <a:rPr lang="fr-FR" sz="1800" dirty="0"/>
              <a:t>)</a:t>
            </a:r>
          </a:p>
          <a:p>
            <a:pPr lvl="1"/>
            <a:endParaRPr lang="fr-FR" sz="1800" dirty="0"/>
          </a:p>
          <a:p>
            <a:pPr marL="342900" lvl="1" indent="-342900">
              <a:buClr>
                <a:schemeClr val="bg1"/>
              </a:buClr>
            </a:pPr>
            <a:r>
              <a:rPr lang="fr-FR" sz="1800" b="0" dirty="0" err="1"/>
              <a:t>Potentially</a:t>
            </a:r>
            <a:r>
              <a:rPr lang="fr-FR" sz="1800" b="0" dirty="0"/>
              <a:t> compliant </a:t>
            </a:r>
            <a:r>
              <a:rPr lang="fr-FR" sz="1800" b="0" dirty="0" err="1"/>
              <a:t>taxpayers</a:t>
            </a:r>
            <a:r>
              <a:rPr lang="fr-FR" sz="1800" b="0" dirty="0"/>
              <a:t> : Assistance</a:t>
            </a:r>
          </a:p>
          <a:p>
            <a:pPr lvl="1"/>
            <a:r>
              <a:rPr lang="fr-FR" sz="1800" dirty="0"/>
              <a:t>Partial audits (single </a:t>
            </a:r>
            <a:r>
              <a:rPr lang="fr-FR" sz="1800" dirty="0" err="1"/>
              <a:t>tax</a:t>
            </a:r>
            <a:r>
              <a:rPr lang="fr-FR" sz="1800" dirty="0"/>
              <a:t> or short </a:t>
            </a:r>
            <a:r>
              <a:rPr lang="fr-FR" sz="1800" dirty="0" err="1"/>
              <a:t>period</a:t>
            </a:r>
            <a:r>
              <a:rPr lang="fr-FR" sz="1800" dirty="0"/>
              <a:t>)</a:t>
            </a:r>
          </a:p>
          <a:p>
            <a:pPr lvl="1"/>
            <a:r>
              <a:rPr lang="fr-FR" sz="1800" dirty="0"/>
              <a:t>Hand </a:t>
            </a:r>
            <a:r>
              <a:rPr lang="fr-FR" sz="1800" dirty="0" err="1"/>
              <a:t>given</a:t>
            </a:r>
            <a:r>
              <a:rPr lang="fr-FR" sz="1800" dirty="0"/>
              <a:t> and conditions (</a:t>
            </a:r>
            <a:r>
              <a:rPr lang="fr-FR" sz="1800" dirty="0" err="1"/>
              <a:t>commitments</a:t>
            </a:r>
            <a:r>
              <a:rPr lang="fr-FR" sz="1800" dirty="0"/>
              <a:t> and </a:t>
            </a:r>
            <a:r>
              <a:rPr lang="fr-FR" sz="1800" dirty="0" err="1"/>
              <a:t>guarantees</a:t>
            </a:r>
            <a:r>
              <a:rPr lang="fr-FR" sz="1800" dirty="0"/>
              <a:t>)</a:t>
            </a:r>
          </a:p>
          <a:p>
            <a:pPr lvl="1"/>
            <a:endParaRPr lang="fr-FR" sz="1800" dirty="0"/>
          </a:p>
          <a:p>
            <a:pPr marL="342900" lvl="1" indent="-342900">
              <a:buClr>
                <a:schemeClr val="bg1"/>
              </a:buClr>
            </a:pPr>
            <a:r>
              <a:rPr lang="fr-FR" sz="1800" b="0" dirty="0" err="1"/>
              <a:t>Proven</a:t>
            </a:r>
            <a:r>
              <a:rPr lang="fr-FR" sz="1800" b="0" dirty="0"/>
              <a:t> non </a:t>
            </a:r>
            <a:r>
              <a:rPr lang="fr-FR" sz="1800" b="0" dirty="0" err="1" smtClean="0"/>
              <a:t>compliant</a:t>
            </a:r>
            <a:r>
              <a:rPr lang="fr-FR" sz="1800" b="0" dirty="0" smtClean="0"/>
              <a:t>: </a:t>
            </a:r>
            <a:r>
              <a:rPr lang="fr-FR" sz="1800" dirty="0"/>
              <a:t>ful</a:t>
            </a:r>
            <a:r>
              <a:rPr lang="fr-FR" sz="1800" dirty="0" smtClean="0"/>
              <a:t>l </a:t>
            </a:r>
            <a:r>
              <a:rPr lang="fr-FR" sz="1800" dirty="0"/>
              <a:t>audit and instant </a:t>
            </a:r>
            <a:r>
              <a:rPr lang="fr-FR" sz="1800" dirty="0" err="1"/>
              <a:t>enforcement</a:t>
            </a:r>
            <a:endParaRPr lang="fr-FR" sz="1800" dirty="0"/>
          </a:p>
          <a:p>
            <a:pPr marL="342900" lvl="1" indent="-342900">
              <a:buClr>
                <a:schemeClr val="bg1"/>
              </a:buClr>
            </a:pPr>
            <a:endParaRPr lang="fr-FR" sz="1800" dirty="0"/>
          </a:p>
          <a:p>
            <a:pPr marL="342900" lvl="1" indent="-342900">
              <a:buClr>
                <a:schemeClr val="bg1"/>
              </a:buClr>
            </a:pPr>
            <a:endParaRPr lang="fr-FR" sz="1800" dirty="0"/>
          </a:p>
          <a:p>
            <a:endParaRPr lang="fr-FR" i="0" dirty="0"/>
          </a:p>
          <a:p>
            <a:pPr lvl="1"/>
            <a:endParaRPr lang="fr-FR" dirty="0"/>
          </a:p>
          <a:p>
            <a:endParaRPr lang="fr-FR" dirty="0"/>
          </a:p>
          <a:p>
            <a:endParaRPr lang="fr-FR" b="1" dirty="0"/>
          </a:p>
          <a:p>
            <a:endParaRPr lang="fr-BE" b="1" dirty="0"/>
          </a:p>
        </p:txBody>
      </p:sp>
      <p:sp>
        <p:nvSpPr>
          <p:cNvPr id="4" name="Espace réservé du pied de page 3">
            <a:extLst>
              <a:ext uri="{FF2B5EF4-FFF2-40B4-BE49-F238E27FC236}">
                <a16:creationId xmlns:a16="http://schemas.microsoft.com/office/drawing/2014/main" id="{A42F4D42-11AD-464B-9F17-90D409B10CE9}"/>
              </a:ext>
            </a:extLst>
          </p:cNvPr>
          <p:cNvSpPr>
            <a:spLocks noGrp="1"/>
          </p:cNvSpPr>
          <p:nvPr>
            <p:ph type="ftr" sz="quarter" idx="11"/>
          </p:nvPr>
        </p:nvSpPr>
        <p:spPr/>
        <p:txBody>
          <a:bodyPr/>
          <a:lstStyle/>
          <a:p>
            <a:pPr>
              <a:defRPr/>
            </a:pPr>
            <a:r>
              <a:rPr lang="en-GB" altLang="en-US" dirty="0"/>
              <a:t>. </a:t>
            </a:r>
          </a:p>
        </p:txBody>
      </p:sp>
      <p:sp>
        <p:nvSpPr>
          <p:cNvPr id="5" name="Espace réservé du numéro de diapositive 4">
            <a:extLst>
              <a:ext uri="{FF2B5EF4-FFF2-40B4-BE49-F238E27FC236}">
                <a16:creationId xmlns:a16="http://schemas.microsoft.com/office/drawing/2014/main" id="{12BEF140-37C8-4C1B-B498-EA7FE048DB09}"/>
              </a:ext>
            </a:extLst>
          </p:cNvPr>
          <p:cNvSpPr>
            <a:spLocks noGrp="1"/>
          </p:cNvSpPr>
          <p:nvPr>
            <p:ph type="sldNum" sz="quarter" idx="12"/>
          </p:nvPr>
        </p:nvSpPr>
        <p:spPr/>
        <p:txBody>
          <a:bodyPr/>
          <a:lstStyle/>
          <a:p>
            <a:pPr>
              <a:defRPr/>
            </a:pPr>
            <a:fld id="{A3EE8CBC-2345-4203-B058-7222EACC5907}" type="slidenum">
              <a:rPr lang="en-GB" altLang="en-US" smtClean="0"/>
              <a:pPr>
                <a:defRPr/>
              </a:pPr>
              <a:t>13</a:t>
            </a:fld>
            <a:endParaRPr lang="en-GB" altLang="en-US" dirty="0"/>
          </a:p>
        </p:txBody>
      </p:sp>
    </p:spTree>
    <p:extLst>
      <p:ext uri="{BB962C8B-B14F-4D97-AF65-F5344CB8AC3E}">
        <p14:creationId xmlns:p14="http://schemas.microsoft.com/office/powerpoint/2010/main" val="648119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0E2F4D-24AE-45EB-9379-338EC14623EE}"/>
              </a:ext>
            </a:extLst>
          </p:cNvPr>
          <p:cNvSpPr>
            <a:spLocks noGrp="1"/>
          </p:cNvSpPr>
          <p:nvPr>
            <p:ph type="title"/>
          </p:nvPr>
        </p:nvSpPr>
        <p:spPr/>
        <p:txBody>
          <a:bodyPr/>
          <a:lstStyle/>
          <a:p>
            <a:r>
              <a:rPr lang="fr-FR" dirty="0"/>
              <a:t>3. </a:t>
            </a:r>
            <a:r>
              <a:rPr lang="fr-FR" dirty="0" smtClean="0"/>
              <a:t>Self-</a:t>
            </a:r>
            <a:r>
              <a:rPr lang="fr-FR" dirty="0" err="1" smtClean="0"/>
              <a:t>disclosure</a:t>
            </a:r>
            <a:r>
              <a:rPr lang="fr-FR" dirty="0" smtClean="0"/>
              <a:t> </a:t>
            </a:r>
            <a:r>
              <a:rPr lang="fr-FR" dirty="0" err="1" smtClean="0"/>
              <a:t>schemes</a:t>
            </a:r>
            <a:r>
              <a:rPr lang="fr-FR" dirty="0" smtClean="0"/>
              <a:t> </a:t>
            </a:r>
            <a:endParaRPr lang="fr-BE" dirty="0"/>
          </a:p>
        </p:txBody>
      </p:sp>
      <p:sp>
        <p:nvSpPr>
          <p:cNvPr id="3" name="Espace réservé du contenu 2">
            <a:extLst>
              <a:ext uri="{FF2B5EF4-FFF2-40B4-BE49-F238E27FC236}">
                <a16:creationId xmlns:a16="http://schemas.microsoft.com/office/drawing/2014/main" id="{9F2B784E-B817-4086-9C1D-E0723EA0E677}"/>
              </a:ext>
            </a:extLst>
          </p:cNvPr>
          <p:cNvSpPr>
            <a:spLocks noGrp="1"/>
          </p:cNvSpPr>
          <p:nvPr>
            <p:ph idx="1"/>
          </p:nvPr>
        </p:nvSpPr>
        <p:spPr>
          <a:xfrm>
            <a:off x="609600" y="2492376"/>
            <a:ext cx="10972800" cy="3752849"/>
          </a:xfrm>
        </p:spPr>
        <p:txBody>
          <a:bodyPr/>
          <a:lstStyle/>
          <a:p>
            <a:r>
              <a:rPr lang="fr-FR" b="1" dirty="0"/>
              <a:t>A </a:t>
            </a:r>
            <a:r>
              <a:rPr lang="fr-FR" b="1" dirty="0" err="1"/>
              <a:t>powerful</a:t>
            </a:r>
            <a:r>
              <a:rPr lang="fr-FR" b="1" dirty="0"/>
              <a:t> </a:t>
            </a:r>
            <a:r>
              <a:rPr lang="fr-FR" b="1" dirty="0" err="1"/>
              <a:t>tool</a:t>
            </a:r>
            <a:r>
              <a:rPr lang="fr-FR" b="1" dirty="0"/>
              <a:t> for compliance management</a:t>
            </a:r>
          </a:p>
          <a:p>
            <a:endParaRPr lang="fr-FR" dirty="0"/>
          </a:p>
          <a:p>
            <a:r>
              <a:rPr lang="fr-FR" i="0" dirty="0" err="1"/>
              <a:t>When</a:t>
            </a:r>
            <a:r>
              <a:rPr lang="fr-FR" i="0" dirty="0"/>
              <a:t>? </a:t>
            </a:r>
            <a:r>
              <a:rPr lang="fr-FR" i="0" dirty="0" err="1"/>
              <a:t>Any</a:t>
            </a:r>
            <a:r>
              <a:rPr lang="fr-FR" i="0" dirty="0"/>
              <a:t> </a:t>
            </a:r>
            <a:r>
              <a:rPr lang="fr-FR" i="0" dirty="0" err="1"/>
              <a:t>significant</a:t>
            </a:r>
            <a:r>
              <a:rPr lang="fr-FR" i="0" dirty="0"/>
              <a:t> change in the </a:t>
            </a:r>
            <a:r>
              <a:rPr lang="fr-FR" i="0" dirty="0" err="1"/>
              <a:t>tax</a:t>
            </a:r>
            <a:r>
              <a:rPr lang="fr-FR" i="0" dirty="0"/>
              <a:t> </a:t>
            </a:r>
            <a:r>
              <a:rPr lang="fr-FR" i="0" dirty="0" err="1"/>
              <a:t>environment</a:t>
            </a:r>
            <a:r>
              <a:rPr lang="fr-FR" i="0" dirty="0"/>
              <a:t> (</a:t>
            </a:r>
            <a:r>
              <a:rPr lang="fr-FR" i="0" dirty="0" err="1"/>
              <a:t>legislation</a:t>
            </a:r>
            <a:r>
              <a:rPr lang="fr-FR" i="0" dirty="0"/>
              <a:t>, </a:t>
            </a:r>
            <a:r>
              <a:rPr lang="fr-FR" i="0" dirty="0" err="1"/>
              <a:t>strategy</a:t>
            </a:r>
            <a:r>
              <a:rPr lang="fr-FR" i="0" dirty="0"/>
              <a:t>, exchange of information, etc.) </a:t>
            </a:r>
          </a:p>
          <a:p>
            <a:endParaRPr lang="fr-FR" i="0" dirty="0"/>
          </a:p>
          <a:p>
            <a:r>
              <a:rPr lang="fr-FR" i="0" dirty="0"/>
              <a:t>How</a:t>
            </a:r>
            <a:r>
              <a:rPr lang="fr-FR" i="0" dirty="0" smtClean="0"/>
              <a:t>?: </a:t>
            </a:r>
            <a:r>
              <a:rPr lang="fr-FR" i="0" dirty="0" err="1"/>
              <a:t>T</a:t>
            </a:r>
            <a:r>
              <a:rPr lang="fr-FR" i="0" dirty="0" err="1" smtClean="0"/>
              <a:t>axpayers</a:t>
            </a:r>
            <a:r>
              <a:rPr lang="fr-FR" i="0" dirty="0" smtClean="0"/>
              <a:t> </a:t>
            </a:r>
            <a:r>
              <a:rPr lang="fr-FR" i="0" dirty="0"/>
              <a:t>are </a:t>
            </a:r>
            <a:r>
              <a:rPr lang="fr-FR" i="0" dirty="0" err="1"/>
              <a:t>invited</a:t>
            </a:r>
            <a:r>
              <a:rPr lang="fr-FR" i="0" dirty="0"/>
              <a:t> to correct </a:t>
            </a:r>
            <a:r>
              <a:rPr lang="fr-FR" i="0" dirty="0" err="1"/>
              <a:t>their</a:t>
            </a:r>
            <a:r>
              <a:rPr lang="fr-FR" i="0" dirty="0"/>
              <a:t> </a:t>
            </a:r>
            <a:r>
              <a:rPr lang="fr-FR" i="0" dirty="0" err="1"/>
              <a:t>past</a:t>
            </a:r>
            <a:r>
              <a:rPr lang="fr-FR" i="0" dirty="0"/>
              <a:t> </a:t>
            </a:r>
            <a:r>
              <a:rPr lang="fr-FR" i="0" dirty="0" err="1"/>
              <a:t>returns</a:t>
            </a:r>
            <a:endParaRPr lang="fr-FR" i="0" dirty="0"/>
          </a:p>
          <a:p>
            <a:endParaRPr lang="fr-FR" i="0" dirty="0"/>
          </a:p>
          <a:p>
            <a:r>
              <a:rPr lang="fr-FR" i="0" dirty="0" err="1" smtClean="0"/>
              <a:t>Consequences</a:t>
            </a:r>
            <a:r>
              <a:rPr lang="fr-FR" i="0" dirty="0" smtClean="0"/>
              <a:t>: </a:t>
            </a:r>
            <a:r>
              <a:rPr lang="fr-FR" i="0" dirty="0" err="1"/>
              <a:t>Reduced</a:t>
            </a:r>
            <a:r>
              <a:rPr lang="fr-FR" i="0" dirty="0"/>
              <a:t> penalties, no </a:t>
            </a:r>
            <a:r>
              <a:rPr lang="fr-FR" i="0" dirty="0" err="1"/>
              <a:t>criminal</a:t>
            </a:r>
            <a:r>
              <a:rPr lang="fr-FR" i="0" dirty="0"/>
              <a:t> </a:t>
            </a:r>
            <a:r>
              <a:rPr lang="fr-FR" i="0" dirty="0" err="1"/>
              <a:t>prosecution</a:t>
            </a:r>
            <a:endParaRPr lang="fr-FR" i="0" dirty="0"/>
          </a:p>
          <a:p>
            <a:endParaRPr lang="fr-FR" dirty="0"/>
          </a:p>
          <a:p>
            <a:endParaRPr lang="fr-FR" dirty="0"/>
          </a:p>
          <a:p>
            <a:endParaRPr lang="fr-FR" dirty="0"/>
          </a:p>
          <a:p>
            <a:endParaRPr lang="fr-BE" dirty="0"/>
          </a:p>
        </p:txBody>
      </p:sp>
      <p:sp>
        <p:nvSpPr>
          <p:cNvPr id="4" name="Espace réservé du pied de page 3">
            <a:extLst>
              <a:ext uri="{FF2B5EF4-FFF2-40B4-BE49-F238E27FC236}">
                <a16:creationId xmlns:a16="http://schemas.microsoft.com/office/drawing/2014/main" id="{CE79D679-8BAB-4278-B9AE-8471DFB92747}"/>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4BD83E2D-C1C9-4C15-BEA0-984636F7A6CF}"/>
              </a:ext>
            </a:extLst>
          </p:cNvPr>
          <p:cNvSpPr>
            <a:spLocks noGrp="1"/>
          </p:cNvSpPr>
          <p:nvPr>
            <p:ph type="sldNum" sz="quarter" idx="12"/>
          </p:nvPr>
        </p:nvSpPr>
        <p:spPr/>
        <p:txBody>
          <a:bodyPr/>
          <a:lstStyle/>
          <a:p>
            <a:pPr>
              <a:defRPr/>
            </a:pPr>
            <a:fld id="{A3EE8CBC-2345-4203-B058-7222EACC5907}" type="slidenum">
              <a:rPr lang="en-GB" altLang="en-US" smtClean="0"/>
              <a:pPr>
                <a:defRPr/>
              </a:pPr>
              <a:t>14</a:t>
            </a:fld>
            <a:endParaRPr lang="en-GB" altLang="en-US" dirty="0"/>
          </a:p>
        </p:txBody>
      </p:sp>
    </p:spTree>
    <p:extLst>
      <p:ext uri="{BB962C8B-B14F-4D97-AF65-F5344CB8AC3E}">
        <p14:creationId xmlns:p14="http://schemas.microsoft.com/office/powerpoint/2010/main" val="883947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17BB87-4F89-4915-B34B-943B30CF99BB}"/>
              </a:ext>
            </a:extLst>
          </p:cNvPr>
          <p:cNvSpPr>
            <a:spLocks noGrp="1"/>
          </p:cNvSpPr>
          <p:nvPr>
            <p:ph type="title"/>
          </p:nvPr>
        </p:nvSpPr>
        <p:spPr/>
        <p:txBody>
          <a:bodyPr/>
          <a:lstStyle/>
          <a:p>
            <a:r>
              <a:rPr lang="fr-FR" dirty="0"/>
              <a:t>4. Risk management and </a:t>
            </a:r>
            <a:r>
              <a:rPr lang="fr-FR" dirty="0" err="1"/>
              <a:t>internal</a:t>
            </a:r>
            <a:r>
              <a:rPr lang="fr-FR" dirty="0"/>
              <a:t> control</a:t>
            </a:r>
            <a:endParaRPr lang="fr-BE" dirty="0"/>
          </a:p>
        </p:txBody>
      </p:sp>
      <p:sp>
        <p:nvSpPr>
          <p:cNvPr id="3" name="Espace réservé du contenu 2">
            <a:extLst>
              <a:ext uri="{FF2B5EF4-FFF2-40B4-BE49-F238E27FC236}">
                <a16:creationId xmlns:a16="http://schemas.microsoft.com/office/drawing/2014/main" id="{1AE60BF1-0957-4C25-9EBC-5ECCDB5DE0C2}"/>
              </a:ext>
            </a:extLst>
          </p:cNvPr>
          <p:cNvSpPr>
            <a:spLocks noGrp="1"/>
          </p:cNvSpPr>
          <p:nvPr>
            <p:ph idx="1"/>
          </p:nvPr>
        </p:nvSpPr>
        <p:spPr/>
        <p:txBody>
          <a:bodyPr/>
          <a:lstStyle/>
          <a:p>
            <a:r>
              <a:rPr lang="fr-FR" sz="1800" i="0" dirty="0"/>
              <a:t>Goal :</a:t>
            </a:r>
          </a:p>
          <a:p>
            <a:pPr lvl="1" indent="-342900"/>
            <a:r>
              <a:rPr lang="fr-FR" sz="1800" dirty="0"/>
              <a:t>A</a:t>
            </a:r>
            <a:r>
              <a:rPr lang="fr-FR" sz="1800" i="0" dirty="0"/>
              <a:t>ll </a:t>
            </a:r>
            <a:r>
              <a:rPr lang="fr-FR" sz="1800" i="0" dirty="0" err="1"/>
              <a:t>risks</a:t>
            </a:r>
            <a:r>
              <a:rPr lang="fr-FR" sz="1800" i="0" dirty="0"/>
              <a:t> are </a:t>
            </a:r>
            <a:r>
              <a:rPr lang="fr-FR" sz="1800" i="0" dirty="0" err="1"/>
              <a:t>identified</a:t>
            </a:r>
            <a:r>
              <a:rPr lang="fr-FR" sz="1800" i="0" dirty="0"/>
              <a:t>, </a:t>
            </a:r>
            <a:r>
              <a:rPr lang="fr-FR" sz="1800" i="0" dirty="0" err="1"/>
              <a:t>assessed</a:t>
            </a:r>
            <a:r>
              <a:rPr lang="fr-FR" sz="1800" i="0" dirty="0"/>
              <a:t> and </a:t>
            </a:r>
            <a:r>
              <a:rPr lang="fr-FR" sz="1800" i="0" dirty="0" err="1"/>
              <a:t>ranked</a:t>
            </a:r>
            <a:endParaRPr lang="fr-FR" sz="1800" dirty="0"/>
          </a:p>
          <a:p>
            <a:pPr lvl="1" indent="-342900"/>
            <a:r>
              <a:rPr lang="fr-FR" sz="1800" i="0" dirty="0"/>
              <a:t>Mitigation </a:t>
            </a:r>
            <a:r>
              <a:rPr lang="fr-FR" sz="1800" i="0" dirty="0" err="1"/>
              <a:t>strategies</a:t>
            </a:r>
            <a:r>
              <a:rPr lang="fr-FR" sz="1800" i="0" dirty="0"/>
              <a:t> are in place</a:t>
            </a:r>
          </a:p>
          <a:p>
            <a:pPr lvl="1" indent="-342900"/>
            <a:endParaRPr lang="fr-FR" sz="1800" dirty="0"/>
          </a:p>
          <a:p>
            <a:pPr marL="342900" lvl="1" indent="-342900">
              <a:buClr>
                <a:schemeClr val="bg1"/>
              </a:buClr>
            </a:pPr>
            <a:r>
              <a:rPr lang="fr-FR" sz="1800" b="0" dirty="0" err="1"/>
              <a:t>Categories</a:t>
            </a:r>
            <a:r>
              <a:rPr lang="fr-FR" sz="1800" b="0" dirty="0"/>
              <a:t> of </a:t>
            </a:r>
            <a:r>
              <a:rPr lang="fr-FR" sz="1800" b="0" dirty="0" err="1"/>
              <a:t>risks</a:t>
            </a:r>
            <a:endParaRPr lang="fr-FR" sz="1800" b="0" dirty="0"/>
          </a:p>
          <a:p>
            <a:pPr lvl="1" indent="-342900"/>
            <a:r>
              <a:rPr lang="fr-FR" sz="1800" dirty="0"/>
              <a:t>Compliance </a:t>
            </a:r>
            <a:r>
              <a:rPr lang="fr-FR" sz="1800" dirty="0" err="1"/>
              <a:t>risks</a:t>
            </a:r>
            <a:endParaRPr lang="fr-FR" sz="1800" dirty="0"/>
          </a:p>
          <a:p>
            <a:pPr lvl="1" indent="-342900"/>
            <a:r>
              <a:rPr lang="fr-FR" sz="1800" dirty="0" err="1"/>
              <a:t>Operational</a:t>
            </a:r>
            <a:r>
              <a:rPr lang="fr-FR" sz="1800" dirty="0"/>
              <a:t> </a:t>
            </a:r>
            <a:r>
              <a:rPr lang="fr-FR" sz="1800" dirty="0" err="1"/>
              <a:t>risks</a:t>
            </a:r>
            <a:endParaRPr lang="fr-FR" sz="1800" dirty="0"/>
          </a:p>
          <a:p>
            <a:pPr lvl="1" indent="-342900"/>
            <a:r>
              <a:rPr lang="fr-FR" sz="1800" dirty="0" err="1"/>
              <a:t>Institutional</a:t>
            </a:r>
            <a:r>
              <a:rPr lang="fr-FR" sz="1800" dirty="0"/>
              <a:t> </a:t>
            </a:r>
            <a:r>
              <a:rPr lang="fr-FR" sz="1800" dirty="0" err="1"/>
              <a:t>risks</a:t>
            </a:r>
            <a:endParaRPr lang="fr-FR" sz="1800" dirty="0"/>
          </a:p>
          <a:p>
            <a:pPr lvl="1" indent="-342900"/>
            <a:endParaRPr lang="fr-FR" dirty="0"/>
          </a:p>
          <a:p>
            <a:pPr marL="400050" lvl="1" indent="0">
              <a:buNone/>
            </a:pPr>
            <a:r>
              <a:rPr lang="fr-FR" i="1" dirty="0"/>
              <a:t>Strong </a:t>
            </a:r>
            <a:r>
              <a:rPr lang="fr-FR" i="1" dirty="0" err="1"/>
              <a:t>internal</a:t>
            </a:r>
            <a:r>
              <a:rPr lang="fr-FR" i="1" dirty="0"/>
              <a:t> control </a:t>
            </a:r>
            <a:r>
              <a:rPr lang="fr-FR" i="1" dirty="0" err="1"/>
              <a:t>needed</a:t>
            </a:r>
            <a:r>
              <a:rPr lang="fr-FR" i="1" dirty="0"/>
              <a:t>  </a:t>
            </a:r>
          </a:p>
          <a:p>
            <a:pPr lvl="1" indent="-342900"/>
            <a:endParaRPr lang="fr-FR" dirty="0"/>
          </a:p>
          <a:p>
            <a:pPr marL="400050" lvl="1" indent="0">
              <a:buNone/>
            </a:pPr>
            <a:endParaRPr lang="fr-BE" dirty="0"/>
          </a:p>
        </p:txBody>
      </p:sp>
      <p:sp>
        <p:nvSpPr>
          <p:cNvPr id="4" name="Espace réservé du pied de page 3">
            <a:extLst>
              <a:ext uri="{FF2B5EF4-FFF2-40B4-BE49-F238E27FC236}">
                <a16:creationId xmlns:a16="http://schemas.microsoft.com/office/drawing/2014/main" id="{5D15D681-30A9-4010-A5A5-8CBA110304D6}"/>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4253425E-1BF3-4B38-87BB-20B0FC245AF9}"/>
              </a:ext>
            </a:extLst>
          </p:cNvPr>
          <p:cNvSpPr>
            <a:spLocks noGrp="1"/>
          </p:cNvSpPr>
          <p:nvPr>
            <p:ph type="sldNum" sz="quarter" idx="12"/>
          </p:nvPr>
        </p:nvSpPr>
        <p:spPr/>
        <p:txBody>
          <a:bodyPr/>
          <a:lstStyle/>
          <a:p>
            <a:pPr>
              <a:defRPr/>
            </a:pPr>
            <a:fld id="{A3EE8CBC-2345-4203-B058-7222EACC5907}" type="slidenum">
              <a:rPr lang="en-GB" altLang="en-US" smtClean="0"/>
              <a:pPr>
                <a:defRPr/>
              </a:pPr>
              <a:t>15</a:t>
            </a:fld>
            <a:endParaRPr lang="en-GB" altLang="en-US" dirty="0"/>
          </a:p>
        </p:txBody>
      </p:sp>
    </p:spTree>
    <p:extLst>
      <p:ext uri="{BB962C8B-B14F-4D97-AF65-F5344CB8AC3E}">
        <p14:creationId xmlns:p14="http://schemas.microsoft.com/office/powerpoint/2010/main" val="757625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B4A018-DEC2-40DE-9EEB-FE0E8138CF15}"/>
              </a:ext>
            </a:extLst>
          </p:cNvPr>
          <p:cNvSpPr>
            <a:spLocks noGrp="1"/>
          </p:cNvSpPr>
          <p:nvPr>
            <p:ph type="title"/>
          </p:nvPr>
        </p:nvSpPr>
        <p:spPr/>
        <p:txBody>
          <a:bodyPr/>
          <a:lstStyle/>
          <a:p>
            <a:r>
              <a:rPr lang="fr-BE" dirty="0"/>
              <a:t>4. Risk </a:t>
            </a:r>
            <a:r>
              <a:rPr lang="fr-BE" dirty="0" err="1"/>
              <a:t>analysis</a:t>
            </a:r>
            <a:r>
              <a:rPr lang="fr-BE" dirty="0"/>
              <a:t> in </a:t>
            </a:r>
            <a:r>
              <a:rPr lang="fr-BE" dirty="0" err="1"/>
              <a:t>tax</a:t>
            </a:r>
            <a:r>
              <a:rPr lang="fr-BE" dirty="0"/>
              <a:t> administrations</a:t>
            </a:r>
          </a:p>
        </p:txBody>
      </p:sp>
      <p:sp>
        <p:nvSpPr>
          <p:cNvPr id="3" name="Espace réservé du contenu 2">
            <a:extLst>
              <a:ext uri="{FF2B5EF4-FFF2-40B4-BE49-F238E27FC236}">
                <a16:creationId xmlns:a16="http://schemas.microsoft.com/office/drawing/2014/main" id="{8FF6B40F-7DC9-4EB9-9C47-3AF906565197}"/>
              </a:ext>
            </a:extLst>
          </p:cNvPr>
          <p:cNvSpPr>
            <a:spLocks noGrp="1"/>
          </p:cNvSpPr>
          <p:nvPr>
            <p:ph idx="1"/>
          </p:nvPr>
        </p:nvSpPr>
        <p:spPr/>
        <p:txBody>
          <a:bodyPr/>
          <a:lstStyle/>
          <a:p>
            <a:r>
              <a:rPr lang="fr-BE" b="1" i="0" dirty="0" smtClean="0"/>
              <a:t>Compliance </a:t>
            </a:r>
            <a:r>
              <a:rPr lang="fr-BE" b="1" i="0" dirty="0" err="1"/>
              <a:t>risk</a:t>
            </a:r>
            <a:r>
              <a:rPr lang="fr-BE" b="1" i="0" dirty="0"/>
              <a:t> </a:t>
            </a:r>
            <a:r>
              <a:rPr lang="fr-BE" b="1" i="0" dirty="0" err="1"/>
              <a:t>analysis</a:t>
            </a:r>
            <a:endParaRPr lang="fr-BE" b="1" i="0" dirty="0"/>
          </a:p>
          <a:p>
            <a:r>
              <a:rPr lang="fr-BE" sz="1800" i="0" dirty="0"/>
              <a:t>Aim at </a:t>
            </a:r>
            <a:r>
              <a:rPr lang="fr-BE" sz="1800" i="0" dirty="0" err="1"/>
              <a:t>detecting</a:t>
            </a:r>
            <a:r>
              <a:rPr lang="fr-BE" sz="1800" i="0" dirty="0"/>
              <a:t> and segments of </a:t>
            </a:r>
            <a:r>
              <a:rPr lang="fr-BE" sz="1800" i="0" dirty="0" err="1"/>
              <a:t>taxpayers</a:t>
            </a:r>
            <a:r>
              <a:rPr lang="fr-BE" sz="1800" i="0" dirty="0"/>
              <a:t> </a:t>
            </a:r>
            <a:r>
              <a:rPr lang="fr-BE" sz="1800" i="0" dirty="0" err="1"/>
              <a:t>who</a:t>
            </a:r>
            <a:r>
              <a:rPr lang="fr-BE" sz="1800" i="0" dirty="0"/>
              <a:t> do not </a:t>
            </a:r>
            <a:r>
              <a:rPr lang="fr-BE" sz="1800" i="0" dirty="0" err="1"/>
              <a:t>fulfill</a:t>
            </a:r>
            <a:r>
              <a:rPr lang="fr-BE" sz="1800" i="0" dirty="0"/>
              <a:t> a </a:t>
            </a:r>
            <a:r>
              <a:rPr lang="fr-BE" sz="1800" i="0" dirty="0" err="1"/>
              <a:t>tax</a:t>
            </a:r>
            <a:r>
              <a:rPr lang="fr-BE" sz="1800" i="0" dirty="0"/>
              <a:t> obligation </a:t>
            </a:r>
            <a:endParaRPr lang="fr-BE" sz="1800" i="0" dirty="0" smtClean="0"/>
          </a:p>
          <a:p>
            <a:endParaRPr lang="fr-BE" sz="1800" i="0" dirty="0"/>
          </a:p>
          <a:p>
            <a:r>
              <a:rPr lang="fr-BE" b="1" i="0" dirty="0" err="1"/>
              <a:t>Tax</a:t>
            </a:r>
            <a:r>
              <a:rPr lang="fr-BE" b="1" i="0" dirty="0"/>
              <a:t> audit </a:t>
            </a:r>
            <a:r>
              <a:rPr lang="fr-BE" b="1" i="0" dirty="0" err="1"/>
              <a:t>selection</a:t>
            </a:r>
            <a:endParaRPr lang="fr-BE" b="1" i="0" dirty="0"/>
          </a:p>
          <a:p>
            <a:r>
              <a:rPr lang="fr-BE" sz="1800" i="0" dirty="0"/>
              <a:t>Aim at </a:t>
            </a:r>
            <a:r>
              <a:rPr lang="fr-BE" sz="1800" i="0" dirty="0" err="1"/>
              <a:t>detecting</a:t>
            </a:r>
            <a:r>
              <a:rPr lang="fr-BE" sz="1800" i="0" dirty="0"/>
              <a:t> </a:t>
            </a:r>
            <a:r>
              <a:rPr lang="fr-BE" sz="1800" i="0" dirty="0" err="1"/>
              <a:t>taxpayers</a:t>
            </a:r>
            <a:r>
              <a:rPr lang="fr-BE" sz="1800" i="0" dirty="0"/>
              <a:t> </a:t>
            </a:r>
            <a:r>
              <a:rPr lang="fr-BE" sz="1800" i="0" dirty="0" err="1"/>
              <a:t>who</a:t>
            </a:r>
            <a:r>
              <a:rPr lang="fr-BE" sz="1800" i="0" dirty="0"/>
              <a:t> do not report </a:t>
            </a:r>
            <a:r>
              <a:rPr lang="fr-BE" sz="1800" i="0" dirty="0" err="1"/>
              <a:t>accurately</a:t>
            </a:r>
            <a:r>
              <a:rPr lang="fr-BE" sz="1800" i="0" dirty="0"/>
              <a:t> and </a:t>
            </a:r>
            <a:r>
              <a:rPr lang="fr-BE" sz="1800" i="0" dirty="0" err="1"/>
              <a:t>need</a:t>
            </a:r>
            <a:r>
              <a:rPr lang="fr-BE" sz="1800" i="0" dirty="0"/>
              <a:t> to </a:t>
            </a:r>
            <a:r>
              <a:rPr lang="fr-BE" sz="1800" i="0" dirty="0" err="1"/>
              <a:t>be</a:t>
            </a:r>
            <a:r>
              <a:rPr lang="fr-BE" sz="1800" i="0" dirty="0"/>
              <a:t> </a:t>
            </a:r>
            <a:r>
              <a:rPr lang="fr-BE" sz="1800" i="0" dirty="0" err="1" smtClean="0"/>
              <a:t>audited</a:t>
            </a:r>
            <a:endParaRPr lang="fr-BE" sz="1800" i="0" dirty="0" smtClean="0"/>
          </a:p>
          <a:p>
            <a:endParaRPr lang="fr-BE" sz="1800" i="0" dirty="0"/>
          </a:p>
          <a:p>
            <a:r>
              <a:rPr lang="fr-BE" b="1" i="0" dirty="0"/>
              <a:t>VAT </a:t>
            </a:r>
            <a:r>
              <a:rPr lang="fr-BE" b="1" i="0" dirty="0" err="1"/>
              <a:t>refund</a:t>
            </a:r>
            <a:endParaRPr lang="fr-BE" b="1" i="0" dirty="0"/>
          </a:p>
          <a:p>
            <a:r>
              <a:rPr lang="fr-BE" sz="1800" i="0" dirty="0"/>
              <a:t>Aim at </a:t>
            </a:r>
            <a:r>
              <a:rPr lang="fr-BE" sz="1800" i="0" dirty="0" err="1"/>
              <a:t>assessing</a:t>
            </a:r>
            <a:r>
              <a:rPr lang="fr-BE" sz="1800" i="0" dirty="0"/>
              <a:t> the </a:t>
            </a:r>
            <a:r>
              <a:rPr lang="fr-BE" sz="1800" i="0" dirty="0" err="1"/>
              <a:t>risk</a:t>
            </a:r>
            <a:r>
              <a:rPr lang="fr-BE" sz="1800" i="0" dirty="0"/>
              <a:t> </a:t>
            </a:r>
            <a:r>
              <a:rPr lang="fr-BE" sz="1800" i="0" dirty="0" err="1"/>
              <a:t>taken</a:t>
            </a:r>
            <a:r>
              <a:rPr lang="fr-BE" sz="1800" i="0" dirty="0"/>
              <a:t> </a:t>
            </a:r>
            <a:r>
              <a:rPr lang="fr-BE" sz="1800" i="0" dirty="0" err="1"/>
              <a:t>when</a:t>
            </a:r>
            <a:r>
              <a:rPr lang="fr-BE" sz="1800" i="0" dirty="0"/>
              <a:t> </a:t>
            </a:r>
            <a:r>
              <a:rPr lang="fr-BE" sz="1800" i="0" dirty="0" err="1"/>
              <a:t>processing</a:t>
            </a:r>
            <a:r>
              <a:rPr lang="fr-BE" sz="1800" i="0" dirty="0"/>
              <a:t> a VAT </a:t>
            </a:r>
            <a:r>
              <a:rPr lang="fr-BE" sz="1800" i="0" dirty="0" err="1"/>
              <a:t>refund</a:t>
            </a:r>
            <a:r>
              <a:rPr lang="fr-BE" sz="1800" i="0" dirty="0"/>
              <a:t> claim</a:t>
            </a:r>
          </a:p>
        </p:txBody>
      </p:sp>
      <p:sp>
        <p:nvSpPr>
          <p:cNvPr id="4" name="Espace réservé du pied de page 3">
            <a:extLst>
              <a:ext uri="{FF2B5EF4-FFF2-40B4-BE49-F238E27FC236}">
                <a16:creationId xmlns:a16="http://schemas.microsoft.com/office/drawing/2014/main" id="{59B93277-8FBD-4939-8941-14E13B4A1FF6}"/>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032AF466-1B5D-4252-9A11-4A731E9EE233}"/>
              </a:ext>
            </a:extLst>
          </p:cNvPr>
          <p:cNvSpPr>
            <a:spLocks noGrp="1"/>
          </p:cNvSpPr>
          <p:nvPr>
            <p:ph type="sldNum" sz="quarter" idx="12"/>
          </p:nvPr>
        </p:nvSpPr>
        <p:spPr/>
        <p:txBody>
          <a:bodyPr/>
          <a:lstStyle/>
          <a:p>
            <a:pPr>
              <a:defRPr/>
            </a:pPr>
            <a:fld id="{A3EE8CBC-2345-4203-B058-7222EACC5907}" type="slidenum">
              <a:rPr lang="en-GB" altLang="en-US" smtClean="0"/>
              <a:pPr>
                <a:defRPr/>
              </a:pPr>
              <a:t>16</a:t>
            </a:fld>
            <a:endParaRPr lang="en-GB" altLang="en-US" dirty="0"/>
          </a:p>
        </p:txBody>
      </p:sp>
    </p:spTree>
    <p:extLst>
      <p:ext uri="{BB962C8B-B14F-4D97-AF65-F5344CB8AC3E}">
        <p14:creationId xmlns:p14="http://schemas.microsoft.com/office/powerpoint/2010/main" val="3055009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1E354A-0ED1-4923-BB4F-8D46A4B20B95}"/>
              </a:ext>
            </a:extLst>
          </p:cNvPr>
          <p:cNvSpPr>
            <a:spLocks noGrp="1"/>
          </p:cNvSpPr>
          <p:nvPr>
            <p:ph type="title"/>
          </p:nvPr>
        </p:nvSpPr>
        <p:spPr/>
        <p:txBody>
          <a:bodyPr/>
          <a:lstStyle/>
          <a:p>
            <a:r>
              <a:rPr lang="fr-FR" dirty="0"/>
              <a:t>5. </a:t>
            </a:r>
            <a:r>
              <a:rPr lang="fr-FR" dirty="0" err="1"/>
              <a:t>Taxpayer</a:t>
            </a:r>
            <a:r>
              <a:rPr lang="fr-FR" dirty="0"/>
              <a:t> service and </a:t>
            </a:r>
            <a:r>
              <a:rPr lang="fr-FR" dirty="0" err="1"/>
              <a:t>education</a:t>
            </a:r>
            <a:endParaRPr lang="fr-BE" dirty="0"/>
          </a:p>
        </p:txBody>
      </p:sp>
      <p:sp>
        <p:nvSpPr>
          <p:cNvPr id="3" name="Espace réservé du contenu 2">
            <a:extLst>
              <a:ext uri="{FF2B5EF4-FFF2-40B4-BE49-F238E27FC236}">
                <a16:creationId xmlns:a16="http://schemas.microsoft.com/office/drawing/2014/main" id="{222A44DB-C023-4666-A099-6695C78F1132}"/>
              </a:ext>
            </a:extLst>
          </p:cNvPr>
          <p:cNvSpPr>
            <a:spLocks noGrp="1"/>
          </p:cNvSpPr>
          <p:nvPr>
            <p:ph idx="1"/>
          </p:nvPr>
        </p:nvSpPr>
        <p:spPr/>
        <p:txBody>
          <a:bodyPr/>
          <a:lstStyle/>
          <a:p>
            <a:r>
              <a:rPr lang="fr-FR" i="0" dirty="0"/>
              <a:t>=&gt; </a:t>
            </a:r>
            <a:r>
              <a:rPr lang="fr-FR" i="0" dirty="0" err="1"/>
              <a:t>Weakness</a:t>
            </a:r>
            <a:r>
              <a:rPr lang="fr-FR" i="0" dirty="0"/>
              <a:t> in </a:t>
            </a:r>
            <a:r>
              <a:rPr lang="fr-FR" i="0" dirty="0" err="1"/>
              <a:t>many</a:t>
            </a:r>
            <a:r>
              <a:rPr lang="fr-FR" i="0" dirty="0"/>
              <a:t> </a:t>
            </a:r>
            <a:r>
              <a:rPr lang="fr-FR" i="0" dirty="0" err="1"/>
              <a:t>developing</a:t>
            </a:r>
            <a:r>
              <a:rPr lang="fr-FR" i="0" dirty="0"/>
              <a:t> countries</a:t>
            </a:r>
          </a:p>
          <a:p>
            <a:endParaRPr lang="fr-FR" i="0" dirty="0"/>
          </a:p>
          <a:p>
            <a:r>
              <a:rPr lang="fr-FR" i="0" dirty="0"/>
              <a:t>=&gt; </a:t>
            </a:r>
            <a:r>
              <a:rPr lang="fr-FR" i="0" dirty="0" err="1"/>
              <a:t>Should</a:t>
            </a:r>
            <a:r>
              <a:rPr lang="fr-FR" i="0" dirty="0"/>
              <a:t> </a:t>
            </a:r>
            <a:r>
              <a:rPr lang="fr-FR" i="0" dirty="0" err="1"/>
              <a:t>include</a:t>
            </a:r>
            <a:r>
              <a:rPr lang="fr-FR" i="0" dirty="0"/>
              <a:t> </a:t>
            </a:r>
            <a:r>
              <a:rPr lang="fr-FR" i="0" dirty="0" err="1"/>
              <a:t>treatment</a:t>
            </a:r>
            <a:r>
              <a:rPr lang="fr-FR" i="0" dirty="0"/>
              <a:t> of non-</a:t>
            </a:r>
            <a:r>
              <a:rPr lang="fr-FR" i="0" dirty="0" err="1"/>
              <a:t>filers</a:t>
            </a:r>
            <a:r>
              <a:rPr lang="fr-FR" i="0" dirty="0"/>
              <a:t> and VAT </a:t>
            </a:r>
            <a:r>
              <a:rPr lang="fr-FR" i="0" dirty="0" err="1"/>
              <a:t>refunds</a:t>
            </a:r>
            <a:endParaRPr lang="fr-FR" i="0" dirty="0"/>
          </a:p>
          <a:p>
            <a:endParaRPr lang="fr-FR" i="0" dirty="0"/>
          </a:p>
          <a:p>
            <a:r>
              <a:rPr lang="fr-FR" i="0" dirty="0"/>
              <a:t>=&gt; </a:t>
            </a:r>
            <a:r>
              <a:rPr lang="fr-FR" i="0" dirty="0" err="1"/>
              <a:t>From</a:t>
            </a:r>
            <a:r>
              <a:rPr lang="fr-FR" i="0" dirty="0"/>
              <a:t> direct assistance to self-</a:t>
            </a:r>
            <a:r>
              <a:rPr lang="fr-FR" i="0" dirty="0" err="1"/>
              <a:t>servicing</a:t>
            </a:r>
            <a:endParaRPr lang="fr-FR" i="0" dirty="0"/>
          </a:p>
          <a:p>
            <a:endParaRPr lang="fr-FR" i="0" dirty="0"/>
          </a:p>
          <a:p>
            <a:r>
              <a:rPr lang="fr-FR" i="0" dirty="0"/>
              <a:t>=&gt; E-</a:t>
            </a:r>
            <a:r>
              <a:rPr lang="fr-FR" i="0" dirty="0" err="1"/>
              <a:t>filing</a:t>
            </a:r>
            <a:r>
              <a:rPr lang="fr-FR" i="0" dirty="0"/>
              <a:t> and e-</a:t>
            </a:r>
            <a:r>
              <a:rPr lang="fr-FR" i="0" dirty="0" err="1"/>
              <a:t>payment</a:t>
            </a:r>
            <a:r>
              <a:rPr lang="fr-FR" i="0" dirty="0"/>
              <a:t> are crucial</a:t>
            </a:r>
            <a:endParaRPr lang="fr-BE" i="0" dirty="0"/>
          </a:p>
        </p:txBody>
      </p:sp>
      <p:sp>
        <p:nvSpPr>
          <p:cNvPr id="4" name="Espace réservé du pied de page 3">
            <a:extLst>
              <a:ext uri="{FF2B5EF4-FFF2-40B4-BE49-F238E27FC236}">
                <a16:creationId xmlns:a16="http://schemas.microsoft.com/office/drawing/2014/main" id="{BC30F3EE-E6A6-45C1-A688-575F0C30E35B}"/>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87C54663-98FB-48DA-8D63-C72C6880F54E}"/>
              </a:ext>
            </a:extLst>
          </p:cNvPr>
          <p:cNvSpPr>
            <a:spLocks noGrp="1"/>
          </p:cNvSpPr>
          <p:nvPr>
            <p:ph type="sldNum" sz="quarter" idx="12"/>
          </p:nvPr>
        </p:nvSpPr>
        <p:spPr/>
        <p:txBody>
          <a:bodyPr/>
          <a:lstStyle/>
          <a:p>
            <a:pPr>
              <a:defRPr/>
            </a:pPr>
            <a:fld id="{A3EE8CBC-2345-4203-B058-7222EACC5907}" type="slidenum">
              <a:rPr lang="en-GB" altLang="en-US" smtClean="0"/>
              <a:pPr>
                <a:defRPr/>
              </a:pPr>
              <a:t>17</a:t>
            </a:fld>
            <a:endParaRPr lang="en-GB" altLang="en-US" dirty="0"/>
          </a:p>
        </p:txBody>
      </p:sp>
    </p:spTree>
    <p:extLst>
      <p:ext uri="{BB962C8B-B14F-4D97-AF65-F5344CB8AC3E}">
        <p14:creationId xmlns:p14="http://schemas.microsoft.com/office/powerpoint/2010/main" val="3860091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1E354A-0ED1-4923-BB4F-8D46A4B20B95}"/>
              </a:ext>
            </a:extLst>
          </p:cNvPr>
          <p:cNvSpPr>
            <a:spLocks noGrp="1"/>
          </p:cNvSpPr>
          <p:nvPr>
            <p:ph type="title"/>
          </p:nvPr>
        </p:nvSpPr>
        <p:spPr/>
        <p:txBody>
          <a:bodyPr/>
          <a:lstStyle/>
          <a:p>
            <a:r>
              <a:rPr lang="fr-FR" dirty="0"/>
              <a:t>6. Audit and </a:t>
            </a:r>
            <a:r>
              <a:rPr lang="fr-FR" dirty="0" err="1"/>
              <a:t>enforcement</a:t>
            </a:r>
            <a:endParaRPr lang="fr-BE" dirty="0"/>
          </a:p>
        </p:txBody>
      </p:sp>
      <p:sp>
        <p:nvSpPr>
          <p:cNvPr id="3" name="Espace réservé du contenu 2">
            <a:extLst>
              <a:ext uri="{FF2B5EF4-FFF2-40B4-BE49-F238E27FC236}">
                <a16:creationId xmlns:a16="http://schemas.microsoft.com/office/drawing/2014/main" id="{222A44DB-C023-4666-A099-6695C78F1132}"/>
              </a:ext>
            </a:extLst>
          </p:cNvPr>
          <p:cNvSpPr>
            <a:spLocks noGrp="1"/>
          </p:cNvSpPr>
          <p:nvPr>
            <p:ph idx="1"/>
          </p:nvPr>
        </p:nvSpPr>
        <p:spPr>
          <a:xfrm>
            <a:off x="331077" y="2276475"/>
            <a:ext cx="11603420" cy="4329277"/>
          </a:xfrm>
        </p:spPr>
        <p:txBody>
          <a:bodyPr/>
          <a:lstStyle/>
          <a:p>
            <a:r>
              <a:rPr lang="fr-FR" i="0" dirty="0" err="1" smtClean="0"/>
              <a:t>Purpose</a:t>
            </a:r>
            <a:r>
              <a:rPr lang="fr-FR" i="0" dirty="0" smtClean="0"/>
              <a:t>: </a:t>
            </a:r>
            <a:r>
              <a:rPr lang="fr-FR" i="0" dirty="0"/>
              <a:t>First </a:t>
            </a:r>
            <a:r>
              <a:rPr lang="fr-FR" i="0" dirty="0" err="1"/>
              <a:t>improving</a:t>
            </a:r>
            <a:r>
              <a:rPr lang="fr-FR" i="0" dirty="0"/>
              <a:t> </a:t>
            </a:r>
            <a:r>
              <a:rPr lang="fr-FR" i="0" dirty="0" err="1"/>
              <a:t>tax</a:t>
            </a:r>
            <a:r>
              <a:rPr lang="fr-FR" i="0" dirty="0"/>
              <a:t> compliance, </a:t>
            </a:r>
            <a:r>
              <a:rPr lang="fr-FR" i="0" dirty="0" err="1"/>
              <a:t>then</a:t>
            </a:r>
            <a:r>
              <a:rPr lang="fr-FR" i="0" dirty="0"/>
              <a:t> </a:t>
            </a:r>
            <a:r>
              <a:rPr lang="fr-FR" i="0" dirty="0" err="1"/>
              <a:t>raising</a:t>
            </a:r>
            <a:r>
              <a:rPr lang="fr-FR" i="0" dirty="0"/>
              <a:t> extra revenue</a:t>
            </a:r>
          </a:p>
          <a:p>
            <a:endParaRPr lang="fr-FR" i="0" dirty="0"/>
          </a:p>
          <a:p>
            <a:r>
              <a:rPr lang="fr-FR" i="0" dirty="0" smtClean="0"/>
              <a:t>Issue: </a:t>
            </a:r>
            <a:r>
              <a:rPr lang="fr-FR" i="0" dirty="0" err="1"/>
              <a:t>solely</a:t>
            </a:r>
            <a:r>
              <a:rPr lang="fr-FR" i="0" dirty="0"/>
              <a:t> </a:t>
            </a:r>
            <a:r>
              <a:rPr lang="fr-FR" i="0" dirty="0" err="1"/>
              <a:t>driven</a:t>
            </a:r>
            <a:r>
              <a:rPr lang="fr-FR" i="0" dirty="0"/>
              <a:t> by the </a:t>
            </a:r>
            <a:r>
              <a:rPr lang="fr-FR" i="0" dirty="0" err="1"/>
              <a:t>need</a:t>
            </a:r>
            <a:r>
              <a:rPr lang="fr-FR" i="0" dirty="0"/>
              <a:t> of </a:t>
            </a:r>
            <a:r>
              <a:rPr lang="fr-FR" i="0" dirty="0" err="1"/>
              <a:t>raising</a:t>
            </a:r>
            <a:r>
              <a:rPr lang="fr-FR" i="0" dirty="0"/>
              <a:t> </a:t>
            </a:r>
            <a:r>
              <a:rPr lang="fr-FR" i="0" dirty="0" err="1"/>
              <a:t>immediate</a:t>
            </a:r>
            <a:r>
              <a:rPr lang="fr-FR" i="0" dirty="0"/>
              <a:t> revenue</a:t>
            </a:r>
          </a:p>
          <a:p>
            <a:endParaRPr lang="fr-FR" i="0" dirty="0"/>
          </a:p>
          <a:p>
            <a:r>
              <a:rPr lang="fr-FR" i="0" dirty="0" err="1" smtClean="0"/>
              <a:t>Consequences</a:t>
            </a:r>
            <a:r>
              <a:rPr lang="fr-FR" i="0" dirty="0" smtClean="0"/>
              <a:t>: </a:t>
            </a:r>
            <a:r>
              <a:rPr lang="fr-FR" i="0" dirty="0" err="1"/>
              <a:t>Unfair</a:t>
            </a:r>
            <a:r>
              <a:rPr lang="fr-FR" i="0" dirty="0"/>
              <a:t> </a:t>
            </a:r>
            <a:r>
              <a:rPr lang="fr-FR" i="0" dirty="0" err="1"/>
              <a:t>assessments</a:t>
            </a:r>
            <a:r>
              <a:rPr lang="fr-FR" i="0" dirty="0"/>
              <a:t>, compromises future compliance</a:t>
            </a:r>
          </a:p>
          <a:p>
            <a:endParaRPr lang="fr-FR" i="0" dirty="0"/>
          </a:p>
          <a:p>
            <a:r>
              <a:rPr lang="fr-FR" i="0" dirty="0"/>
              <a:t>Possible </a:t>
            </a:r>
            <a:r>
              <a:rPr lang="fr-FR" i="0" dirty="0" err="1" smtClean="0"/>
              <a:t>recommendations</a:t>
            </a:r>
            <a:r>
              <a:rPr lang="fr-FR" i="0" dirty="0" smtClean="0"/>
              <a:t>: </a:t>
            </a:r>
            <a:r>
              <a:rPr lang="fr-FR" i="0" dirty="0" err="1"/>
              <a:t>Diversify</a:t>
            </a:r>
            <a:r>
              <a:rPr lang="fr-FR" i="0" dirty="0"/>
              <a:t> the type of audits, </a:t>
            </a:r>
            <a:r>
              <a:rPr lang="fr-FR" i="0" dirty="0" err="1"/>
              <a:t>opt</a:t>
            </a:r>
            <a:r>
              <a:rPr lang="fr-FR" i="0" dirty="0"/>
              <a:t> for </a:t>
            </a:r>
            <a:r>
              <a:rPr lang="fr-FR" i="0" dirty="0" err="1"/>
              <a:t>installment</a:t>
            </a:r>
            <a:r>
              <a:rPr lang="fr-FR" i="0" dirty="0"/>
              <a:t> plans</a:t>
            </a:r>
          </a:p>
          <a:p>
            <a:endParaRPr lang="fr-FR" i="0" dirty="0"/>
          </a:p>
          <a:p>
            <a:endParaRPr lang="fr-BE" i="0" dirty="0"/>
          </a:p>
        </p:txBody>
      </p:sp>
      <p:sp>
        <p:nvSpPr>
          <p:cNvPr id="4" name="Espace réservé du pied de page 3">
            <a:extLst>
              <a:ext uri="{FF2B5EF4-FFF2-40B4-BE49-F238E27FC236}">
                <a16:creationId xmlns:a16="http://schemas.microsoft.com/office/drawing/2014/main" id="{BC30F3EE-E6A6-45C1-A688-575F0C30E35B}"/>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87C54663-98FB-48DA-8D63-C72C6880F54E}"/>
              </a:ext>
            </a:extLst>
          </p:cNvPr>
          <p:cNvSpPr>
            <a:spLocks noGrp="1"/>
          </p:cNvSpPr>
          <p:nvPr>
            <p:ph type="sldNum" sz="quarter" idx="12"/>
          </p:nvPr>
        </p:nvSpPr>
        <p:spPr/>
        <p:txBody>
          <a:bodyPr/>
          <a:lstStyle/>
          <a:p>
            <a:pPr>
              <a:defRPr/>
            </a:pPr>
            <a:fld id="{A3EE8CBC-2345-4203-B058-7222EACC5907}" type="slidenum">
              <a:rPr lang="en-GB" altLang="en-US" smtClean="0"/>
              <a:pPr>
                <a:defRPr/>
              </a:pPr>
              <a:t>18</a:t>
            </a:fld>
            <a:endParaRPr lang="en-GB" altLang="en-US" dirty="0"/>
          </a:p>
        </p:txBody>
      </p:sp>
    </p:spTree>
    <p:extLst>
      <p:ext uri="{BB962C8B-B14F-4D97-AF65-F5344CB8AC3E}">
        <p14:creationId xmlns:p14="http://schemas.microsoft.com/office/powerpoint/2010/main" val="379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Footer Placeholder 3"/>
          <p:cNvSpPr>
            <a:spLocks noGrp="1"/>
          </p:cNvSpPr>
          <p:nvPr>
            <p:ph type="ftr" sz="quarter" idx="11"/>
          </p:nvPr>
        </p:nvSpPr>
        <p:spPr/>
        <p:txBody>
          <a:bodyPr/>
          <a:lstStyle/>
          <a:p>
            <a:pPr>
              <a:defRPr/>
            </a:pPr>
            <a:r>
              <a:rPr lang="en-GB" altLang="en-US" smtClean="0"/>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19</a:t>
            </a:fld>
            <a:endParaRPr lang="en-GB" altLang="en-US" dirty="0"/>
          </a:p>
        </p:txBody>
      </p:sp>
      <p:sp>
        <p:nvSpPr>
          <p:cNvPr id="6" name="Espace réservé du texte 4"/>
          <p:cNvSpPr>
            <a:spLocks noGrp="1"/>
          </p:cNvSpPr>
          <p:nvPr>
            <p:ph idx="1"/>
          </p:nvPr>
        </p:nvSpPr>
        <p:spPr/>
        <p:txBody>
          <a:bodyPr/>
          <a:lstStyle/>
          <a:p>
            <a:pPr algn="ctr"/>
            <a:endParaRPr lang="fr-FR" b="1" dirty="0"/>
          </a:p>
          <a:p>
            <a:pPr algn="ctr"/>
            <a:r>
              <a:rPr lang="fr-FR" b="1" dirty="0" err="1"/>
              <a:t>Thanks</a:t>
            </a:r>
            <a:r>
              <a:rPr lang="fr-FR" b="1" dirty="0"/>
              <a:t> a lot for </a:t>
            </a:r>
            <a:r>
              <a:rPr lang="fr-FR" b="1" dirty="0" err="1"/>
              <a:t>your</a:t>
            </a:r>
            <a:r>
              <a:rPr lang="fr-FR" b="1" dirty="0"/>
              <a:t> attention!</a:t>
            </a:r>
          </a:p>
          <a:p>
            <a:pPr algn="ctr"/>
            <a:endParaRPr lang="fr-FR" b="1" dirty="0"/>
          </a:p>
          <a:p>
            <a:pPr algn="ctr"/>
            <a:r>
              <a:rPr lang="fr-FR" b="1" dirty="0" err="1"/>
              <a:t>Any</a:t>
            </a:r>
            <a:r>
              <a:rPr lang="fr-FR" b="1" dirty="0"/>
              <a:t> question?</a:t>
            </a:r>
          </a:p>
        </p:txBody>
      </p:sp>
    </p:spTree>
    <p:extLst>
      <p:ext uri="{BB962C8B-B14F-4D97-AF65-F5344CB8AC3E}">
        <p14:creationId xmlns:p14="http://schemas.microsoft.com/office/powerpoint/2010/main" val="1697179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a:t>Outline</a:t>
            </a:r>
          </a:p>
        </p:txBody>
      </p:sp>
      <p:sp>
        <p:nvSpPr>
          <p:cNvPr id="6147" name="Rectangle 3"/>
          <p:cNvSpPr>
            <a:spLocks noGrp="1" noChangeArrowheads="1"/>
          </p:cNvSpPr>
          <p:nvPr>
            <p:ph type="body" idx="1"/>
          </p:nvPr>
        </p:nvSpPr>
        <p:spPr>
          <a:xfrm>
            <a:off x="527051" y="2716212"/>
            <a:ext cx="10972800" cy="3529013"/>
          </a:xfrm>
        </p:spPr>
        <p:txBody>
          <a:bodyPr/>
          <a:lstStyle/>
          <a:p>
            <a:pPr marL="457200" indent="-457200" eaLnBrk="1" hangingPunct="1">
              <a:buClr>
                <a:srgbClr val="0F5494"/>
              </a:buClr>
              <a:buFont typeface="+mj-lt"/>
              <a:buAutoNum type="arabicPeriod"/>
            </a:pPr>
            <a:r>
              <a:rPr lang="en-US" altLang="en-US" i="0" dirty="0" err="1"/>
              <a:t>Organisational</a:t>
            </a:r>
            <a:r>
              <a:rPr lang="en-US" altLang="en-US" i="0" dirty="0"/>
              <a:t> issues</a:t>
            </a:r>
          </a:p>
          <a:p>
            <a:pPr marL="457200" indent="-457200" eaLnBrk="1" hangingPunct="1">
              <a:buClr>
                <a:srgbClr val="0F5494"/>
              </a:buClr>
              <a:buFont typeface="+mj-lt"/>
              <a:buAutoNum type="arabicPeriod"/>
            </a:pPr>
            <a:r>
              <a:rPr lang="en-US" altLang="en-US" i="0" dirty="0"/>
              <a:t>TIN and registration</a:t>
            </a:r>
          </a:p>
          <a:p>
            <a:pPr marL="457200" indent="-457200" eaLnBrk="1" hangingPunct="1">
              <a:buClr>
                <a:srgbClr val="0F5494"/>
              </a:buClr>
              <a:buFont typeface="+mj-lt"/>
              <a:buAutoNum type="arabicPeriod"/>
            </a:pPr>
            <a:r>
              <a:rPr lang="en-US" altLang="en-US" i="0" dirty="0"/>
              <a:t>Tax compliance management</a:t>
            </a:r>
          </a:p>
          <a:p>
            <a:pPr marL="457200" indent="-457200" eaLnBrk="1" hangingPunct="1">
              <a:buClr>
                <a:srgbClr val="0F5494"/>
              </a:buClr>
              <a:buFont typeface="+mj-lt"/>
              <a:buAutoNum type="arabicPeriod"/>
            </a:pPr>
            <a:r>
              <a:rPr lang="en-US" altLang="en-US" i="0" dirty="0"/>
              <a:t>Risk management and internal control</a:t>
            </a:r>
          </a:p>
          <a:p>
            <a:pPr marL="457200" indent="-457200" eaLnBrk="1" hangingPunct="1">
              <a:buClr>
                <a:srgbClr val="0F5494"/>
              </a:buClr>
              <a:buFont typeface="+mj-lt"/>
              <a:buAutoNum type="arabicPeriod"/>
            </a:pPr>
            <a:r>
              <a:rPr lang="en-US" altLang="en-US" i="0" dirty="0"/>
              <a:t>Taxpayer service and education</a:t>
            </a:r>
          </a:p>
          <a:p>
            <a:pPr marL="457200" indent="-457200" eaLnBrk="1" hangingPunct="1">
              <a:buClr>
                <a:srgbClr val="0F5494"/>
              </a:buClr>
              <a:buFont typeface="+mj-lt"/>
              <a:buAutoNum type="arabicPeriod"/>
            </a:pPr>
            <a:r>
              <a:rPr lang="en-US" altLang="en-US" i="0" dirty="0"/>
              <a:t>Audit and enforcement</a:t>
            </a:r>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2</a:t>
            </a:fld>
            <a:endParaRPr lang="en-GB" altLang="en-US" dirty="0"/>
          </a:p>
        </p:txBody>
      </p:sp>
      <p:sp>
        <p:nvSpPr>
          <p:cNvPr id="2" name="Footer Placeholder 1"/>
          <p:cNvSpPr>
            <a:spLocks noGrp="1"/>
          </p:cNvSpPr>
          <p:nvPr>
            <p:ph type="ftr" sz="quarter" idx="11"/>
          </p:nvPr>
        </p:nvSpPr>
        <p:spPr/>
        <p:txBody>
          <a:bodyPr/>
          <a:lstStyle/>
          <a:p>
            <a:pPr>
              <a:defRPr/>
            </a:pPr>
            <a:r>
              <a:rPr lang="en-GB" altLang="en-US"/>
              <a:t>. </a:t>
            </a: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BEA214-F83B-4D52-92EC-E35B3A4F6B4F}"/>
              </a:ext>
            </a:extLst>
          </p:cNvPr>
          <p:cNvSpPr>
            <a:spLocks noGrp="1"/>
          </p:cNvSpPr>
          <p:nvPr>
            <p:ph type="title"/>
          </p:nvPr>
        </p:nvSpPr>
        <p:spPr/>
        <p:txBody>
          <a:bodyPr/>
          <a:lstStyle/>
          <a:p>
            <a:r>
              <a:rPr lang="fr-BE" sz="3200" dirty="0"/>
              <a:t>1. </a:t>
            </a:r>
            <a:r>
              <a:rPr lang="fr-BE" sz="3200" dirty="0" smtClean="0"/>
              <a:t>Organisation: </a:t>
            </a:r>
            <a:r>
              <a:rPr lang="fr-BE" sz="3200" dirty="0" err="1"/>
              <a:t>directorate</a:t>
            </a:r>
            <a:r>
              <a:rPr lang="fr-BE" sz="3200" dirty="0"/>
              <a:t> vs </a:t>
            </a:r>
            <a:r>
              <a:rPr lang="fr-BE" sz="3200" dirty="0" err="1"/>
              <a:t>agency</a:t>
            </a:r>
            <a:endParaRPr lang="fr-BE" dirty="0"/>
          </a:p>
        </p:txBody>
      </p:sp>
      <p:sp>
        <p:nvSpPr>
          <p:cNvPr id="3" name="Espace réservé du contenu 2">
            <a:extLst>
              <a:ext uri="{FF2B5EF4-FFF2-40B4-BE49-F238E27FC236}">
                <a16:creationId xmlns:a16="http://schemas.microsoft.com/office/drawing/2014/main" id="{885A4C9B-3EA5-4FDF-8684-023CC64EC8E7}"/>
              </a:ext>
            </a:extLst>
          </p:cNvPr>
          <p:cNvSpPr>
            <a:spLocks noGrp="1"/>
          </p:cNvSpPr>
          <p:nvPr>
            <p:ph idx="1"/>
          </p:nvPr>
        </p:nvSpPr>
        <p:spPr>
          <a:xfrm>
            <a:off x="220717" y="2492897"/>
            <a:ext cx="11524593" cy="4228578"/>
          </a:xfrm>
        </p:spPr>
        <p:txBody>
          <a:bodyPr/>
          <a:lstStyle/>
          <a:p>
            <a:r>
              <a:rPr lang="fr-BE" i="0" dirty="0" err="1"/>
              <a:t>Directorate</a:t>
            </a:r>
            <a:r>
              <a:rPr lang="fr-BE" i="0" dirty="0"/>
              <a:t> : </a:t>
            </a:r>
            <a:r>
              <a:rPr lang="fr-BE" i="0" dirty="0" smtClean="0"/>
              <a:t>a </a:t>
            </a:r>
            <a:r>
              <a:rPr lang="fr-BE" i="0" dirty="0"/>
              <a:t>unit </a:t>
            </a:r>
            <a:r>
              <a:rPr lang="fr-BE" i="0" dirty="0" err="1"/>
              <a:t>within</a:t>
            </a:r>
            <a:r>
              <a:rPr lang="fr-BE" i="0" dirty="0"/>
              <a:t> the Ministry or finance or </a:t>
            </a:r>
            <a:r>
              <a:rPr lang="fr-BE" i="0" dirty="0" err="1"/>
              <a:t>equivalent</a:t>
            </a:r>
            <a:endParaRPr lang="fr-BE" i="0" dirty="0"/>
          </a:p>
          <a:p>
            <a:pPr lvl="1"/>
            <a:r>
              <a:rPr lang="fr-FR" b="0" i="0" dirty="0"/>
              <a:t>R</a:t>
            </a:r>
            <a:r>
              <a:rPr lang="fr-BE" b="0" i="0" dirty="0" err="1"/>
              <a:t>isks</a:t>
            </a:r>
            <a:r>
              <a:rPr lang="fr-BE" b="0" i="0" dirty="0"/>
              <a:t> : </a:t>
            </a:r>
            <a:r>
              <a:rPr lang="fr-BE" b="0" i="0" dirty="0" err="1"/>
              <a:t>lack</a:t>
            </a:r>
            <a:r>
              <a:rPr lang="fr-BE" b="0" i="0" dirty="0"/>
              <a:t> of </a:t>
            </a:r>
            <a:r>
              <a:rPr lang="fr-BE" b="0" i="0" dirty="0" err="1"/>
              <a:t>autonomy</a:t>
            </a:r>
            <a:r>
              <a:rPr lang="fr-BE" b="0" i="0" dirty="0"/>
              <a:t> in HR and budget allocation, </a:t>
            </a:r>
            <a:r>
              <a:rPr lang="fr-BE" b="0" i="0" dirty="0" err="1"/>
              <a:t>political</a:t>
            </a:r>
            <a:r>
              <a:rPr lang="fr-BE" b="0" i="0" dirty="0"/>
              <a:t> </a:t>
            </a:r>
            <a:r>
              <a:rPr lang="fr-BE" b="0" i="0" dirty="0" err="1"/>
              <a:t>interference</a:t>
            </a:r>
            <a:r>
              <a:rPr lang="fr-BE" b="0" i="0" dirty="0"/>
              <a:t> in </a:t>
            </a:r>
            <a:r>
              <a:rPr lang="fr-BE" b="0" i="0" dirty="0" err="1"/>
              <a:t>operations</a:t>
            </a:r>
            <a:endParaRPr lang="fr-BE" i="0" dirty="0"/>
          </a:p>
          <a:p>
            <a:endParaRPr lang="fr-BE" i="0" dirty="0" smtClean="0"/>
          </a:p>
          <a:p>
            <a:r>
              <a:rPr lang="fr-BE" i="0" dirty="0" smtClean="0"/>
              <a:t>Agency </a:t>
            </a:r>
            <a:r>
              <a:rPr lang="fr-BE" i="0" dirty="0"/>
              <a:t>: A semi-</a:t>
            </a:r>
            <a:r>
              <a:rPr lang="fr-BE" i="0" dirty="0" err="1"/>
              <a:t>autonomous</a:t>
            </a:r>
            <a:r>
              <a:rPr lang="fr-BE" i="0" dirty="0"/>
              <a:t> body </a:t>
            </a:r>
            <a:r>
              <a:rPr lang="fr-BE" i="0" dirty="0" err="1"/>
              <a:t>under</a:t>
            </a:r>
            <a:r>
              <a:rPr lang="fr-BE" i="0" dirty="0"/>
              <a:t> a </a:t>
            </a:r>
            <a:r>
              <a:rPr lang="fr-BE" i="0" dirty="0" err="1"/>
              <a:t>Commissioner</a:t>
            </a:r>
            <a:r>
              <a:rPr lang="fr-BE" i="0" dirty="0"/>
              <a:t> or DG </a:t>
            </a:r>
            <a:r>
              <a:rPr lang="fr-BE" i="0" dirty="0" err="1"/>
              <a:t>who</a:t>
            </a:r>
            <a:r>
              <a:rPr lang="fr-BE" i="0" dirty="0"/>
              <a:t> </a:t>
            </a:r>
            <a:r>
              <a:rPr lang="fr-BE" i="0" dirty="0" err="1"/>
              <a:t>reprots</a:t>
            </a:r>
            <a:r>
              <a:rPr lang="fr-BE" i="0" dirty="0"/>
              <a:t> ti the </a:t>
            </a:r>
            <a:r>
              <a:rPr lang="fr-BE" i="0" dirty="0" err="1"/>
              <a:t>Minister</a:t>
            </a:r>
            <a:endParaRPr lang="fr-BE" i="0" dirty="0"/>
          </a:p>
          <a:p>
            <a:pPr lvl="1"/>
            <a:r>
              <a:rPr lang="fr-BE" b="0" i="0" dirty="0"/>
              <a:t>Risks : </a:t>
            </a:r>
            <a:r>
              <a:rPr lang="fr-BE" b="0" i="0" dirty="0" err="1"/>
              <a:t>loss</a:t>
            </a:r>
            <a:r>
              <a:rPr lang="fr-BE" b="0" i="0" dirty="0"/>
              <a:t> of control</a:t>
            </a:r>
          </a:p>
          <a:p>
            <a:pPr lvl="1"/>
            <a:endParaRPr lang="fr-FR" b="0" dirty="0"/>
          </a:p>
          <a:p>
            <a:pPr marL="457200" lvl="1" indent="0">
              <a:buNone/>
            </a:pPr>
            <a:r>
              <a:rPr lang="fr-FR" i="1" dirty="0"/>
              <a:t>NO SILVER BULLET</a:t>
            </a:r>
          </a:p>
          <a:p>
            <a:pPr marL="457200" lvl="1" indent="0">
              <a:buNone/>
            </a:pPr>
            <a:endParaRPr lang="fr-FR" i="1" dirty="0" smtClean="0"/>
          </a:p>
          <a:p>
            <a:pPr marL="457200" lvl="1" indent="0">
              <a:buNone/>
            </a:pPr>
            <a:r>
              <a:rPr lang="fr-FR" i="1" dirty="0" smtClean="0"/>
              <a:t>Possible </a:t>
            </a:r>
            <a:r>
              <a:rPr lang="fr-FR" i="1" dirty="0"/>
              <a:t>alternative : performance </a:t>
            </a:r>
            <a:r>
              <a:rPr lang="fr-FR" i="1" dirty="0" err="1"/>
              <a:t>contract</a:t>
            </a:r>
            <a:endParaRPr lang="fr-BE" i="1" dirty="0"/>
          </a:p>
        </p:txBody>
      </p:sp>
      <p:sp>
        <p:nvSpPr>
          <p:cNvPr id="4" name="Espace réservé du pied de page 3">
            <a:extLst>
              <a:ext uri="{FF2B5EF4-FFF2-40B4-BE49-F238E27FC236}">
                <a16:creationId xmlns:a16="http://schemas.microsoft.com/office/drawing/2014/main" id="{E48A7347-1FC5-4604-BCDF-7FAC00FC9159}"/>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0A94E312-8148-4CA2-B9C4-C639D8790ED0}"/>
              </a:ext>
            </a:extLst>
          </p:cNvPr>
          <p:cNvSpPr>
            <a:spLocks noGrp="1"/>
          </p:cNvSpPr>
          <p:nvPr>
            <p:ph type="sldNum" sz="quarter" idx="12"/>
          </p:nvPr>
        </p:nvSpPr>
        <p:spPr/>
        <p:txBody>
          <a:bodyPr/>
          <a:lstStyle/>
          <a:p>
            <a:pPr>
              <a:defRPr/>
            </a:pPr>
            <a:fld id="{A3EE8CBC-2345-4203-B058-7222EACC5907}" type="slidenum">
              <a:rPr lang="en-GB" altLang="en-US" smtClean="0"/>
              <a:pPr>
                <a:defRPr/>
              </a:pPr>
              <a:t>3</a:t>
            </a:fld>
            <a:endParaRPr lang="en-GB" altLang="en-US" dirty="0"/>
          </a:p>
        </p:txBody>
      </p:sp>
    </p:spTree>
    <p:extLst>
      <p:ext uri="{BB962C8B-B14F-4D97-AF65-F5344CB8AC3E}">
        <p14:creationId xmlns:p14="http://schemas.microsoft.com/office/powerpoint/2010/main" val="2633021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BEA214-F83B-4D52-92EC-E35B3A4F6B4F}"/>
              </a:ext>
            </a:extLst>
          </p:cNvPr>
          <p:cNvSpPr>
            <a:spLocks noGrp="1"/>
          </p:cNvSpPr>
          <p:nvPr>
            <p:ph type="title"/>
          </p:nvPr>
        </p:nvSpPr>
        <p:spPr/>
        <p:txBody>
          <a:bodyPr/>
          <a:lstStyle/>
          <a:p>
            <a:r>
              <a:rPr lang="fr-BE" sz="3200" dirty="0"/>
              <a:t>1. </a:t>
            </a:r>
            <a:r>
              <a:rPr lang="fr-BE" sz="3200" dirty="0" smtClean="0"/>
              <a:t>Organisation: </a:t>
            </a:r>
            <a:r>
              <a:rPr lang="fr-BE" sz="3200" dirty="0"/>
              <a:t>HQ </a:t>
            </a:r>
            <a:r>
              <a:rPr lang="fr-BE" sz="3200" dirty="0" err="1"/>
              <a:t>functions</a:t>
            </a:r>
            <a:endParaRPr lang="fr-BE" dirty="0"/>
          </a:p>
        </p:txBody>
      </p:sp>
      <p:sp>
        <p:nvSpPr>
          <p:cNvPr id="3" name="Espace réservé du contenu 2">
            <a:extLst>
              <a:ext uri="{FF2B5EF4-FFF2-40B4-BE49-F238E27FC236}">
                <a16:creationId xmlns:a16="http://schemas.microsoft.com/office/drawing/2014/main" id="{885A4C9B-3EA5-4FDF-8684-023CC64EC8E7}"/>
              </a:ext>
            </a:extLst>
          </p:cNvPr>
          <p:cNvSpPr>
            <a:spLocks noGrp="1"/>
          </p:cNvSpPr>
          <p:nvPr>
            <p:ph idx="1"/>
          </p:nvPr>
        </p:nvSpPr>
        <p:spPr>
          <a:xfrm>
            <a:off x="1229711" y="2492897"/>
            <a:ext cx="8973808" cy="3529013"/>
          </a:xfrm>
        </p:spPr>
        <p:txBody>
          <a:bodyPr/>
          <a:lstStyle/>
          <a:p>
            <a:pPr>
              <a:buFont typeface="Arial" panose="020B0604020202020204" pitchFamily="34" charset="0"/>
              <a:buChar char="•"/>
            </a:pPr>
            <a:r>
              <a:rPr lang="fr-BE" sz="2000" i="0" dirty="0"/>
              <a:t>=&gt;Design and monitoring</a:t>
            </a:r>
          </a:p>
          <a:p>
            <a:pPr>
              <a:buFont typeface="Arial" panose="020B0604020202020204" pitchFamily="34" charset="0"/>
              <a:buChar char="•"/>
            </a:pPr>
            <a:endParaRPr lang="fr-FR" sz="2000" i="0" dirty="0"/>
          </a:p>
          <a:p>
            <a:pPr>
              <a:buFont typeface="Arial" panose="020B0604020202020204" pitchFamily="34" charset="0"/>
              <a:buChar char="•"/>
            </a:pPr>
            <a:r>
              <a:rPr lang="fr-FR" sz="2000" i="0" dirty="0"/>
              <a:t>=</a:t>
            </a:r>
            <a:r>
              <a:rPr lang="fr-BE" sz="2000" i="0" dirty="0"/>
              <a:t>&gt; </a:t>
            </a:r>
            <a:r>
              <a:rPr lang="fr-BE" sz="2000" i="0" dirty="0" err="1"/>
              <a:t>Strategy</a:t>
            </a:r>
            <a:r>
              <a:rPr lang="fr-BE" sz="2000" i="0" dirty="0"/>
              <a:t> and communication</a:t>
            </a:r>
          </a:p>
          <a:p>
            <a:pPr>
              <a:buFont typeface="Arial" panose="020B0604020202020204" pitchFamily="34" charset="0"/>
              <a:buChar char="•"/>
            </a:pPr>
            <a:endParaRPr lang="fr-BE" sz="2000" i="0" dirty="0"/>
          </a:p>
          <a:p>
            <a:r>
              <a:rPr lang="fr-BE" sz="2000" i="0" dirty="0"/>
              <a:t>=&gt; Performance management</a:t>
            </a:r>
          </a:p>
          <a:p>
            <a:endParaRPr lang="fr-BE" sz="2000" i="0" dirty="0"/>
          </a:p>
          <a:p>
            <a:r>
              <a:rPr lang="fr-BE" sz="2000" i="0" dirty="0"/>
              <a:t>=&gt; Organisation (</a:t>
            </a:r>
            <a:r>
              <a:rPr lang="fr-BE" sz="2000" i="0" dirty="0" err="1"/>
              <a:t>including</a:t>
            </a:r>
            <a:r>
              <a:rPr lang="fr-BE" sz="2000" i="0" dirty="0"/>
              <a:t> </a:t>
            </a:r>
            <a:r>
              <a:rPr lang="fr-BE" sz="2000" i="0" dirty="0" err="1"/>
              <a:t>tax</a:t>
            </a:r>
            <a:r>
              <a:rPr lang="fr-BE" sz="2000" i="0" dirty="0"/>
              <a:t> audit planning)</a:t>
            </a:r>
          </a:p>
          <a:p>
            <a:endParaRPr lang="fr-BE" sz="2000" i="0" dirty="0"/>
          </a:p>
          <a:p>
            <a:r>
              <a:rPr lang="fr-BE" sz="2000" i="0" dirty="0"/>
              <a:t>=&gt;Support </a:t>
            </a:r>
            <a:r>
              <a:rPr lang="fr-BE" sz="2000" i="0" dirty="0" err="1"/>
              <a:t>functions</a:t>
            </a:r>
            <a:r>
              <a:rPr lang="fr-BE" sz="2000" i="0" dirty="0"/>
              <a:t> : HR, </a:t>
            </a:r>
            <a:r>
              <a:rPr lang="fr-BE" sz="2000" i="0" dirty="0" err="1"/>
              <a:t>logistics</a:t>
            </a:r>
            <a:r>
              <a:rPr lang="fr-BE" sz="2000" i="0" dirty="0"/>
              <a:t>, IT, </a:t>
            </a:r>
            <a:r>
              <a:rPr lang="fr-BE" sz="2000" i="0" dirty="0" err="1"/>
              <a:t>legal</a:t>
            </a:r>
            <a:endParaRPr lang="fr-BE" sz="2000" i="0" dirty="0"/>
          </a:p>
          <a:p>
            <a:endParaRPr lang="fr-FR" i="0" dirty="0"/>
          </a:p>
          <a:p>
            <a:r>
              <a:rPr lang="fr-FR" b="1" i="0" dirty="0" err="1" smtClean="0"/>
              <a:t>Principle</a:t>
            </a:r>
            <a:r>
              <a:rPr lang="fr-FR" b="1" i="0" dirty="0" smtClean="0"/>
              <a:t>: </a:t>
            </a:r>
            <a:r>
              <a:rPr lang="fr-FR" b="1" i="0" dirty="0"/>
              <a:t>No </a:t>
            </a:r>
            <a:r>
              <a:rPr lang="fr-FR" b="1" i="0" dirty="0" err="1"/>
              <a:t>interference</a:t>
            </a:r>
            <a:r>
              <a:rPr lang="fr-FR" b="1" i="0" dirty="0"/>
              <a:t> in </a:t>
            </a:r>
            <a:r>
              <a:rPr lang="fr-FR" b="1" i="0" dirty="0" err="1"/>
              <a:t>operations</a:t>
            </a:r>
            <a:endParaRPr lang="fr-BE" b="1" i="1" dirty="0"/>
          </a:p>
        </p:txBody>
      </p:sp>
      <p:sp>
        <p:nvSpPr>
          <p:cNvPr id="4" name="Espace réservé du pied de page 3">
            <a:extLst>
              <a:ext uri="{FF2B5EF4-FFF2-40B4-BE49-F238E27FC236}">
                <a16:creationId xmlns:a16="http://schemas.microsoft.com/office/drawing/2014/main" id="{E48A7347-1FC5-4604-BCDF-7FAC00FC9159}"/>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0A94E312-8148-4CA2-B9C4-C639D8790ED0}"/>
              </a:ext>
            </a:extLst>
          </p:cNvPr>
          <p:cNvSpPr>
            <a:spLocks noGrp="1"/>
          </p:cNvSpPr>
          <p:nvPr>
            <p:ph type="sldNum" sz="quarter" idx="12"/>
          </p:nvPr>
        </p:nvSpPr>
        <p:spPr/>
        <p:txBody>
          <a:bodyPr/>
          <a:lstStyle/>
          <a:p>
            <a:pPr>
              <a:defRPr/>
            </a:pPr>
            <a:fld id="{A3EE8CBC-2345-4203-B058-7222EACC5907}" type="slidenum">
              <a:rPr lang="en-GB" altLang="en-US" smtClean="0"/>
              <a:pPr>
                <a:defRPr/>
              </a:pPr>
              <a:t>4</a:t>
            </a:fld>
            <a:endParaRPr lang="en-GB" altLang="en-US" dirty="0"/>
          </a:p>
        </p:txBody>
      </p:sp>
    </p:spTree>
    <p:extLst>
      <p:ext uri="{BB962C8B-B14F-4D97-AF65-F5344CB8AC3E}">
        <p14:creationId xmlns:p14="http://schemas.microsoft.com/office/powerpoint/2010/main" val="2484275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BEA214-F83B-4D52-92EC-E35B3A4F6B4F}"/>
              </a:ext>
            </a:extLst>
          </p:cNvPr>
          <p:cNvSpPr>
            <a:spLocks noGrp="1"/>
          </p:cNvSpPr>
          <p:nvPr>
            <p:ph type="title"/>
          </p:nvPr>
        </p:nvSpPr>
        <p:spPr/>
        <p:txBody>
          <a:bodyPr/>
          <a:lstStyle/>
          <a:p>
            <a:r>
              <a:rPr lang="fr-BE" sz="3200" dirty="0"/>
              <a:t>1. </a:t>
            </a:r>
            <a:r>
              <a:rPr lang="fr-BE" sz="3200" dirty="0" smtClean="0"/>
              <a:t>Organisation: </a:t>
            </a:r>
            <a:r>
              <a:rPr lang="fr-BE" sz="3200" dirty="0"/>
              <a:t>Operations</a:t>
            </a:r>
            <a:endParaRPr lang="fr-BE" dirty="0"/>
          </a:p>
        </p:txBody>
      </p:sp>
      <p:sp>
        <p:nvSpPr>
          <p:cNvPr id="3" name="Espace réservé du contenu 2">
            <a:extLst>
              <a:ext uri="{FF2B5EF4-FFF2-40B4-BE49-F238E27FC236}">
                <a16:creationId xmlns:a16="http://schemas.microsoft.com/office/drawing/2014/main" id="{885A4C9B-3EA5-4FDF-8684-023CC64EC8E7}"/>
              </a:ext>
            </a:extLst>
          </p:cNvPr>
          <p:cNvSpPr>
            <a:spLocks noGrp="1"/>
          </p:cNvSpPr>
          <p:nvPr>
            <p:ph idx="1"/>
          </p:nvPr>
        </p:nvSpPr>
        <p:spPr>
          <a:xfrm>
            <a:off x="788277" y="2412123"/>
            <a:ext cx="10074164" cy="4099035"/>
          </a:xfrm>
        </p:spPr>
        <p:txBody>
          <a:bodyPr/>
          <a:lstStyle/>
          <a:p>
            <a:pPr marL="0" indent="0">
              <a:buNone/>
            </a:pPr>
            <a:r>
              <a:rPr lang="fr-FR" i="0" dirty="0"/>
              <a:t>Delivery of </a:t>
            </a:r>
            <a:r>
              <a:rPr lang="fr-FR" i="0" dirty="0" err="1"/>
              <a:t>operations</a:t>
            </a:r>
            <a:r>
              <a:rPr lang="fr-FR" i="0" dirty="0"/>
              <a:t> in </a:t>
            </a:r>
            <a:r>
              <a:rPr lang="fr-FR" i="0" dirty="0" err="1"/>
              <a:t>core</a:t>
            </a:r>
            <a:r>
              <a:rPr lang="fr-FR" i="0" dirty="0"/>
              <a:t> </a:t>
            </a:r>
            <a:r>
              <a:rPr lang="fr-FR" i="0" dirty="0" err="1"/>
              <a:t>functions</a:t>
            </a:r>
            <a:endParaRPr lang="fr-FR" i="0" dirty="0"/>
          </a:p>
          <a:p>
            <a:pPr>
              <a:buFont typeface="Arial" panose="020B0604020202020204" pitchFamily="34" charset="0"/>
              <a:buChar char="•"/>
            </a:pPr>
            <a:endParaRPr lang="fr-FR" i="0" dirty="0"/>
          </a:p>
          <a:p>
            <a:pPr lvl="1">
              <a:buFont typeface="Arial" panose="020B0604020202020204" pitchFamily="34" charset="0"/>
              <a:buChar char="•"/>
            </a:pPr>
            <a:r>
              <a:rPr lang="fr-FR" i="0" dirty="0" smtClean="0"/>
              <a:t>Registration</a:t>
            </a:r>
          </a:p>
          <a:p>
            <a:pPr lvl="1">
              <a:buFont typeface="Arial" panose="020B0604020202020204" pitchFamily="34" charset="0"/>
              <a:buChar char="•"/>
            </a:pPr>
            <a:endParaRPr lang="fr-FR" i="0" dirty="0"/>
          </a:p>
          <a:p>
            <a:pPr lvl="1">
              <a:buFont typeface="Arial" panose="020B0604020202020204" pitchFamily="34" charset="0"/>
              <a:buChar char="•"/>
            </a:pPr>
            <a:r>
              <a:rPr lang="fr-FR" dirty="0" err="1"/>
              <a:t>Taxpayer</a:t>
            </a:r>
            <a:r>
              <a:rPr lang="fr-FR" dirty="0"/>
              <a:t> service </a:t>
            </a:r>
            <a:endParaRPr lang="fr-FR" dirty="0" smtClean="0"/>
          </a:p>
          <a:p>
            <a:pPr lvl="1">
              <a:buFont typeface="Arial" panose="020B0604020202020204" pitchFamily="34" charset="0"/>
              <a:buChar char="•"/>
            </a:pPr>
            <a:endParaRPr lang="fr-FR" i="0" dirty="0"/>
          </a:p>
          <a:p>
            <a:pPr lvl="1">
              <a:buFont typeface="Arial" panose="020B0604020202020204" pitchFamily="34" charset="0"/>
              <a:buChar char="•"/>
            </a:pPr>
            <a:r>
              <a:rPr lang="fr-FR" i="0" dirty="0" err="1"/>
              <a:t>Filing</a:t>
            </a:r>
            <a:r>
              <a:rPr lang="fr-FR" i="0" dirty="0"/>
              <a:t> and </a:t>
            </a:r>
            <a:r>
              <a:rPr lang="fr-FR" i="0" dirty="0" err="1" smtClean="0"/>
              <a:t>payment</a:t>
            </a:r>
            <a:endParaRPr lang="fr-FR" i="0" dirty="0" smtClean="0"/>
          </a:p>
          <a:p>
            <a:pPr lvl="1">
              <a:buFont typeface="Arial" panose="020B0604020202020204" pitchFamily="34" charset="0"/>
              <a:buChar char="•"/>
            </a:pPr>
            <a:endParaRPr lang="fr-FR" i="0" dirty="0"/>
          </a:p>
          <a:p>
            <a:pPr lvl="1">
              <a:buFont typeface="Arial" panose="020B0604020202020204" pitchFamily="34" charset="0"/>
              <a:buChar char="•"/>
            </a:pPr>
            <a:r>
              <a:rPr lang="fr-FR" dirty="0" smtClean="0"/>
              <a:t>Audit</a:t>
            </a:r>
          </a:p>
          <a:p>
            <a:pPr lvl="1">
              <a:buFont typeface="Arial" panose="020B0604020202020204" pitchFamily="34" charset="0"/>
              <a:buChar char="•"/>
            </a:pPr>
            <a:endParaRPr lang="fr-FR" dirty="0"/>
          </a:p>
          <a:p>
            <a:pPr lvl="1">
              <a:buFont typeface="Arial" panose="020B0604020202020204" pitchFamily="34" charset="0"/>
              <a:buChar char="•"/>
            </a:pPr>
            <a:r>
              <a:rPr lang="fr-FR" i="0" dirty="0" err="1"/>
              <a:t>Debt</a:t>
            </a:r>
            <a:r>
              <a:rPr lang="fr-FR" i="0" dirty="0"/>
              <a:t> collectio</a:t>
            </a:r>
            <a:r>
              <a:rPr lang="fr-FR" dirty="0"/>
              <a:t>n</a:t>
            </a:r>
            <a:endParaRPr lang="fr-FR" i="0" dirty="0"/>
          </a:p>
          <a:p>
            <a:pPr lvl="1">
              <a:buFont typeface="Arial" panose="020B0604020202020204" pitchFamily="34" charset="0"/>
              <a:buChar char="•"/>
            </a:pPr>
            <a:endParaRPr lang="fr-BE" i="0" dirty="0"/>
          </a:p>
        </p:txBody>
      </p:sp>
      <p:sp>
        <p:nvSpPr>
          <p:cNvPr id="4" name="Espace réservé du pied de page 3">
            <a:extLst>
              <a:ext uri="{FF2B5EF4-FFF2-40B4-BE49-F238E27FC236}">
                <a16:creationId xmlns:a16="http://schemas.microsoft.com/office/drawing/2014/main" id="{E48A7347-1FC5-4604-BCDF-7FAC00FC9159}"/>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0A94E312-8148-4CA2-B9C4-C639D8790ED0}"/>
              </a:ext>
            </a:extLst>
          </p:cNvPr>
          <p:cNvSpPr>
            <a:spLocks noGrp="1"/>
          </p:cNvSpPr>
          <p:nvPr>
            <p:ph type="sldNum" sz="quarter" idx="12"/>
          </p:nvPr>
        </p:nvSpPr>
        <p:spPr/>
        <p:txBody>
          <a:bodyPr/>
          <a:lstStyle/>
          <a:p>
            <a:pPr>
              <a:defRPr/>
            </a:pPr>
            <a:fld id="{A3EE8CBC-2345-4203-B058-7222EACC5907}" type="slidenum">
              <a:rPr lang="en-GB" altLang="en-US" smtClean="0"/>
              <a:pPr>
                <a:defRPr/>
              </a:pPr>
              <a:t>5</a:t>
            </a:fld>
            <a:endParaRPr lang="en-GB" altLang="en-US" dirty="0"/>
          </a:p>
        </p:txBody>
      </p:sp>
    </p:spTree>
    <p:extLst>
      <p:ext uri="{BB962C8B-B14F-4D97-AF65-F5344CB8AC3E}">
        <p14:creationId xmlns:p14="http://schemas.microsoft.com/office/powerpoint/2010/main" val="97821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BEA214-F83B-4D52-92EC-E35B3A4F6B4F}"/>
              </a:ext>
            </a:extLst>
          </p:cNvPr>
          <p:cNvSpPr>
            <a:spLocks noGrp="1"/>
          </p:cNvSpPr>
          <p:nvPr>
            <p:ph type="title"/>
          </p:nvPr>
        </p:nvSpPr>
        <p:spPr/>
        <p:txBody>
          <a:bodyPr/>
          <a:lstStyle/>
          <a:p>
            <a:r>
              <a:rPr lang="fr-BE" sz="3200" dirty="0"/>
              <a:t>1. </a:t>
            </a:r>
            <a:r>
              <a:rPr lang="fr-BE" sz="3200" dirty="0" smtClean="0"/>
              <a:t>Organisation: </a:t>
            </a:r>
            <a:r>
              <a:rPr lang="fr-BE" sz="3200" dirty="0"/>
              <a:t>Segmentation</a:t>
            </a:r>
            <a:endParaRPr lang="fr-BE" dirty="0"/>
          </a:p>
        </p:txBody>
      </p:sp>
      <p:sp>
        <p:nvSpPr>
          <p:cNvPr id="3" name="Espace réservé du contenu 2">
            <a:extLst>
              <a:ext uri="{FF2B5EF4-FFF2-40B4-BE49-F238E27FC236}">
                <a16:creationId xmlns:a16="http://schemas.microsoft.com/office/drawing/2014/main" id="{885A4C9B-3EA5-4FDF-8684-023CC64EC8E7}"/>
              </a:ext>
            </a:extLst>
          </p:cNvPr>
          <p:cNvSpPr>
            <a:spLocks noGrp="1"/>
          </p:cNvSpPr>
          <p:nvPr>
            <p:ph idx="1"/>
          </p:nvPr>
        </p:nvSpPr>
        <p:spPr>
          <a:xfrm>
            <a:off x="331076" y="2492897"/>
            <a:ext cx="11251323" cy="3752328"/>
          </a:xfrm>
        </p:spPr>
        <p:txBody>
          <a:bodyPr/>
          <a:lstStyle/>
          <a:p>
            <a:pPr>
              <a:buFont typeface="Arial" panose="020B0604020202020204" pitchFamily="34" charset="0"/>
              <a:buChar char="•"/>
            </a:pPr>
            <a:r>
              <a:rPr lang="fr-FR" i="0" dirty="0" err="1"/>
              <a:t>Operational</a:t>
            </a:r>
            <a:r>
              <a:rPr lang="fr-FR" i="0" dirty="0"/>
              <a:t> </a:t>
            </a:r>
            <a:r>
              <a:rPr lang="fr-FR" i="0" dirty="0" err="1"/>
              <a:t>units</a:t>
            </a:r>
            <a:r>
              <a:rPr lang="fr-FR" i="0" dirty="0"/>
              <a:t> </a:t>
            </a:r>
            <a:r>
              <a:rPr lang="fr-FR" i="0" dirty="0" err="1"/>
              <a:t>usually</a:t>
            </a:r>
            <a:r>
              <a:rPr lang="fr-FR" i="0" dirty="0"/>
              <a:t> </a:t>
            </a:r>
            <a:r>
              <a:rPr lang="fr-FR" i="0" dirty="0" err="1"/>
              <a:t>organised</a:t>
            </a:r>
            <a:r>
              <a:rPr lang="fr-FR" i="0" dirty="0"/>
              <a:t> by segments of </a:t>
            </a:r>
            <a:r>
              <a:rPr lang="fr-FR" i="0" dirty="0" err="1"/>
              <a:t>taxpayers</a:t>
            </a:r>
            <a:endParaRPr lang="fr-FR" i="0" dirty="0"/>
          </a:p>
          <a:p>
            <a:pPr>
              <a:buFont typeface="Arial" panose="020B0604020202020204" pitchFamily="34" charset="0"/>
              <a:buChar char="•"/>
            </a:pPr>
            <a:endParaRPr lang="fr-FR" i="0" dirty="0"/>
          </a:p>
          <a:p>
            <a:pPr lvl="1">
              <a:buFont typeface="Arial" panose="020B0604020202020204" pitchFamily="34" charset="0"/>
              <a:buChar char="•"/>
            </a:pPr>
            <a:r>
              <a:rPr lang="fr-FR" i="0" dirty="0"/>
              <a:t>Large </a:t>
            </a:r>
            <a:r>
              <a:rPr lang="fr-FR" i="0" dirty="0" err="1"/>
              <a:t>taxpayers</a:t>
            </a:r>
            <a:r>
              <a:rPr lang="fr-FR" i="0" dirty="0"/>
              <a:t> (LTU)</a:t>
            </a:r>
            <a:endParaRPr lang="fr-FR" dirty="0"/>
          </a:p>
          <a:p>
            <a:pPr lvl="1">
              <a:buFont typeface="Arial" panose="020B0604020202020204" pitchFamily="34" charset="0"/>
              <a:buChar char="•"/>
            </a:pPr>
            <a:r>
              <a:rPr lang="fr-FR" i="0" dirty="0" err="1"/>
              <a:t>SMEs</a:t>
            </a:r>
            <a:r>
              <a:rPr lang="fr-FR" i="0" dirty="0"/>
              <a:t> (MTU)</a:t>
            </a:r>
          </a:p>
          <a:p>
            <a:pPr lvl="1">
              <a:buFont typeface="Arial" panose="020B0604020202020204" pitchFamily="34" charset="0"/>
              <a:buChar char="•"/>
            </a:pPr>
            <a:r>
              <a:rPr lang="fr-FR" dirty="0"/>
              <a:t>Small </a:t>
            </a:r>
            <a:r>
              <a:rPr lang="fr-FR" dirty="0" err="1"/>
              <a:t>taxpayers</a:t>
            </a:r>
            <a:r>
              <a:rPr lang="fr-FR" dirty="0"/>
              <a:t> and </a:t>
            </a:r>
            <a:r>
              <a:rPr lang="fr-FR" dirty="0" err="1"/>
              <a:t>individuals</a:t>
            </a:r>
            <a:r>
              <a:rPr lang="fr-FR" dirty="0"/>
              <a:t> (Local offices)</a:t>
            </a:r>
          </a:p>
          <a:p>
            <a:pPr marL="457200" lvl="1" indent="0">
              <a:buNone/>
            </a:pPr>
            <a:endParaRPr lang="fr-FR" dirty="0"/>
          </a:p>
          <a:p>
            <a:pPr marL="57150" indent="0">
              <a:buNone/>
            </a:pPr>
            <a:r>
              <a:rPr lang="fr-FR" dirty="0"/>
              <a:t>No standard </a:t>
            </a:r>
            <a:r>
              <a:rPr lang="fr-FR" dirty="0" err="1"/>
              <a:t>definitions</a:t>
            </a:r>
            <a:r>
              <a:rPr lang="fr-FR" dirty="0"/>
              <a:t> : </a:t>
            </a:r>
            <a:r>
              <a:rPr lang="fr-FR" dirty="0" err="1"/>
              <a:t>Keep</a:t>
            </a:r>
            <a:r>
              <a:rPr lang="fr-FR" dirty="0"/>
              <a:t> It Short and Simple</a:t>
            </a:r>
          </a:p>
          <a:p>
            <a:pPr marL="57150" indent="0">
              <a:buNone/>
            </a:pPr>
            <a:endParaRPr lang="fr-FR" dirty="0"/>
          </a:p>
          <a:p>
            <a:pPr marL="457200" lvl="1" indent="0">
              <a:buNone/>
            </a:pPr>
            <a:endParaRPr lang="fr-BE" i="0" dirty="0"/>
          </a:p>
        </p:txBody>
      </p:sp>
      <p:sp>
        <p:nvSpPr>
          <p:cNvPr id="4" name="Espace réservé du pied de page 3">
            <a:extLst>
              <a:ext uri="{FF2B5EF4-FFF2-40B4-BE49-F238E27FC236}">
                <a16:creationId xmlns:a16="http://schemas.microsoft.com/office/drawing/2014/main" id="{E48A7347-1FC5-4604-BCDF-7FAC00FC9159}"/>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0A94E312-8148-4CA2-B9C4-C639D8790ED0}"/>
              </a:ext>
            </a:extLst>
          </p:cNvPr>
          <p:cNvSpPr>
            <a:spLocks noGrp="1"/>
          </p:cNvSpPr>
          <p:nvPr>
            <p:ph type="sldNum" sz="quarter" idx="12"/>
          </p:nvPr>
        </p:nvSpPr>
        <p:spPr/>
        <p:txBody>
          <a:bodyPr/>
          <a:lstStyle/>
          <a:p>
            <a:pPr>
              <a:defRPr/>
            </a:pPr>
            <a:fld id="{A3EE8CBC-2345-4203-B058-7222EACC5907}" type="slidenum">
              <a:rPr lang="en-GB" altLang="en-US" smtClean="0"/>
              <a:pPr>
                <a:defRPr/>
              </a:pPr>
              <a:t>6</a:t>
            </a:fld>
            <a:endParaRPr lang="en-GB" altLang="en-US" dirty="0"/>
          </a:p>
        </p:txBody>
      </p:sp>
    </p:spTree>
    <p:extLst>
      <p:ext uri="{BB962C8B-B14F-4D97-AF65-F5344CB8AC3E}">
        <p14:creationId xmlns:p14="http://schemas.microsoft.com/office/powerpoint/2010/main" val="2814581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0B7A26-31AC-4A94-B661-D7C3FDBB1CEB}"/>
              </a:ext>
            </a:extLst>
          </p:cNvPr>
          <p:cNvSpPr>
            <a:spLocks noGrp="1"/>
          </p:cNvSpPr>
          <p:nvPr>
            <p:ph type="title"/>
          </p:nvPr>
        </p:nvSpPr>
        <p:spPr/>
        <p:txBody>
          <a:bodyPr/>
          <a:lstStyle/>
          <a:p>
            <a:r>
              <a:rPr lang="fr-BE" sz="2800" dirty="0"/>
              <a:t>1. </a:t>
            </a:r>
            <a:r>
              <a:rPr lang="fr-BE" sz="2800" dirty="0" smtClean="0"/>
              <a:t>Organisation: </a:t>
            </a:r>
            <a:r>
              <a:rPr lang="fr-BE" sz="2800" dirty="0" err="1"/>
              <a:t>Tax</a:t>
            </a:r>
            <a:r>
              <a:rPr lang="fr-BE" sz="2800" dirty="0"/>
              <a:t> </a:t>
            </a:r>
            <a:r>
              <a:rPr lang="fr-BE" sz="2800" dirty="0" err="1"/>
              <a:t>regimes</a:t>
            </a:r>
            <a:endParaRPr lang="fr-BE" dirty="0"/>
          </a:p>
        </p:txBody>
      </p:sp>
      <p:sp>
        <p:nvSpPr>
          <p:cNvPr id="3" name="Espace réservé du contenu 2">
            <a:extLst>
              <a:ext uri="{FF2B5EF4-FFF2-40B4-BE49-F238E27FC236}">
                <a16:creationId xmlns:a16="http://schemas.microsoft.com/office/drawing/2014/main" id="{54FAE8AE-9A7A-48BF-A7A9-C13FF200F325}"/>
              </a:ext>
            </a:extLst>
          </p:cNvPr>
          <p:cNvSpPr>
            <a:spLocks noGrp="1"/>
          </p:cNvSpPr>
          <p:nvPr>
            <p:ph idx="1"/>
          </p:nvPr>
        </p:nvSpPr>
        <p:spPr/>
        <p:txBody>
          <a:bodyPr/>
          <a:lstStyle/>
          <a:p>
            <a:r>
              <a:rPr lang="fr-BE" i="0" dirty="0"/>
              <a:t>Normal : Full </a:t>
            </a:r>
            <a:r>
              <a:rPr lang="fr-BE" i="0" dirty="0" err="1"/>
              <a:t>acccounting</a:t>
            </a:r>
            <a:r>
              <a:rPr lang="fr-BE" i="0" dirty="0"/>
              <a:t> and </a:t>
            </a:r>
            <a:r>
              <a:rPr lang="fr-BE" i="0" dirty="0" err="1"/>
              <a:t>reporting</a:t>
            </a:r>
            <a:r>
              <a:rPr lang="fr-BE" i="0" dirty="0"/>
              <a:t> obligations : </a:t>
            </a:r>
            <a:r>
              <a:rPr lang="fr-BE" i="0" dirty="0" err="1"/>
              <a:t>accrual</a:t>
            </a:r>
            <a:r>
              <a:rPr lang="fr-BE" i="0" dirty="0"/>
              <a:t>, double entry, </a:t>
            </a:r>
            <a:r>
              <a:rPr lang="fr-BE" i="0" dirty="0" err="1"/>
              <a:t>financial</a:t>
            </a:r>
            <a:r>
              <a:rPr lang="fr-BE" i="0" dirty="0"/>
              <a:t> </a:t>
            </a:r>
            <a:r>
              <a:rPr lang="fr-BE" i="0" dirty="0" err="1"/>
              <a:t>statements</a:t>
            </a:r>
            <a:r>
              <a:rPr lang="fr-BE" i="0" dirty="0"/>
              <a:t>, </a:t>
            </a:r>
            <a:r>
              <a:rPr lang="fr-BE" i="0" dirty="0" err="1"/>
              <a:t>monthly</a:t>
            </a:r>
            <a:r>
              <a:rPr lang="fr-BE" i="0" dirty="0"/>
              <a:t> </a:t>
            </a:r>
            <a:r>
              <a:rPr lang="fr-BE" i="0" dirty="0" err="1"/>
              <a:t>filing</a:t>
            </a:r>
            <a:endParaRPr lang="fr-BE" i="0" dirty="0"/>
          </a:p>
          <a:p>
            <a:endParaRPr lang="fr-BE" i="0" dirty="0"/>
          </a:p>
          <a:p>
            <a:r>
              <a:rPr lang="fr-BE" i="0" dirty="0" err="1"/>
              <a:t>Simplified</a:t>
            </a:r>
            <a:r>
              <a:rPr lang="fr-BE" i="0" dirty="0"/>
              <a:t> : Limited </a:t>
            </a:r>
            <a:r>
              <a:rPr lang="fr-BE" i="0" dirty="0" err="1"/>
              <a:t>accounting</a:t>
            </a:r>
            <a:r>
              <a:rPr lang="fr-BE" i="0" dirty="0"/>
              <a:t> and </a:t>
            </a:r>
            <a:r>
              <a:rPr lang="fr-BE" i="0" dirty="0" err="1"/>
              <a:t>reporting</a:t>
            </a:r>
            <a:r>
              <a:rPr lang="fr-BE" i="0" dirty="0"/>
              <a:t> obligation : e.g. </a:t>
            </a:r>
            <a:r>
              <a:rPr lang="fr-BE" i="0" dirty="0" err="1"/>
              <a:t>accrual</a:t>
            </a:r>
            <a:r>
              <a:rPr lang="fr-BE" i="0" dirty="0"/>
              <a:t> or cash, single entry, </a:t>
            </a:r>
            <a:r>
              <a:rPr lang="fr-BE" i="0" dirty="0" err="1"/>
              <a:t>simplified</a:t>
            </a:r>
            <a:r>
              <a:rPr lang="fr-BE" i="0" dirty="0"/>
              <a:t> </a:t>
            </a:r>
            <a:r>
              <a:rPr lang="fr-BE" i="0" dirty="0" err="1"/>
              <a:t>statements</a:t>
            </a:r>
            <a:r>
              <a:rPr lang="fr-BE" i="0" dirty="0"/>
              <a:t>, </a:t>
            </a:r>
            <a:r>
              <a:rPr lang="fr-BE" i="0" dirty="0" err="1"/>
              <a:t>quarterly</a:t>
            </a:r>
            <a:r>
              <a:rPr lang="fr-BE" i="0" dirty="0"/>
              <a:t> </a:t>
            </a:r>
            <a:r>
              <a:rPr lang="fr-BE" i="0" dirty="0" err="1"/>
              <a:t>filing</a:t>
            </a:r>
            <a:endParaRPr lang="fr-BE" i="0" dirty="0"/>
          </a:p>
          <a:p>
            <a:endParaRPr lang="fr-BE" i="0" dirty="0"/>
          </a:p>
          <a:p>
            <a:r>
              <a:rPr lang="fr-BE" i="0" dirty="0"/>
              <a:t>Single </a:t>
            </a:r>
            <a:r>
              <a:rPr lang="fr-BE" i="0" dirty="0" err="1"/>
              <a:t>Tax</a:t>
            </a:r>
            <a:r>
              <a:rPr lang="fr-BE" i="0" dirty="0"/>
              <a:t> : No </a:t>
            </a:r>
            <a:r>
              <a:rPr lang="fr-BE" i="0" dirty="0" err="1"/>
              <a:t>reporting</a:t>
            </a:r>
            <a:r>
              <a:rPr lang="fr-BE" i="0" dirty="0"/>
              <a:t> or </a:t>
            </a:r>
            <a:r>
              <a:rPr lang="fr-BE" i="0" dirty="0" err="1"/>
              <a:t>accounting</a:t>
            </a:r>
            <a:r>
              <a:rPr lang="fr-BE" i="0" dirty="0"/>
              <a:t> obligations, or </a:t>
            </a:r>
            <a:r>
              <a:rPr lang="fr-BE" i="0" dirty="0" err="1"/>
              <a:t>limited</a:t>
            </a:r>
            <a:r>
              <a:rPr lang="fr-BE" i="0" dirty="0"/>
              <a:t> to the volume of sales  </a:t>
            </a:r>
          </a:p>
        </p:txBody>
      </p:sp>
      <p:sp>
        <p:nvSpPr>
          <p:cNvPr id="4" name="Espace réservé du pied de page 3">
            <a:extLst>
              <a:ext uri="{FF2B5EF4-FFF2-40B4-BE49-F238E27FC236}">
                <a16:creationId xmlns:a16="http://schemas.microsoft.com/office/drawing/2014/main" id="{8E61CB18-FB55-4331-A34C-34976DB820B4}"/>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4CFF7E46-847C-4E59-A587-01DDC9CACD7A}"/>
              </a:ext>
            </a:extLst>
          </p:cNvPr>
          <p:cNvSpPr>
            <a:spLocks noGrp="1"/>
          </p:cNvSpPr>
          <p:nvPr>
            <p:ph type="sldNum" sz="quarter" idx="12"/>
          </p:nvPr>
        </p:nvSpPr>
        <p:spPr/>
        <p:txBody>
          <a:bodyPr/>
          <a:lstStyle/>
          <a:p>
            <a:pPr>
              <a:defRPr/>
            </a:pPr>
            <a:fld id="{A3EE8CBC-2345-4203-B058-7222EACC5907}" type="slidenum">
              <a:rPr lang="en-GB" altLang="en-US" smtClean="0"/>
              <a:pPr>
                <a:defRPr/>
              </a:pPr>
              <a:t>7</a:t>
            </a:fld>
            <a:endParaRPr lang="en-GB" altLang="en-US" dirty="0"/>
          </a:p>
        </p:txBody>
      </p:sp>
    </p:spTree>
    <p:extLst>
      <p:ext uri="{BB962C8B-B14F-4D97-AF65-F5344CB8AC3E}">
        <p14:creationId xmlns:p14="http://schemas.microsoft.com/office/powerpoint/2010/main" val="1196955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8FAA0F-7F02-4646-9B54-49048200E719}"/>
              </a:ext>
            </a:extLst>
          </p:cNvPr>
          <p:cNvSpPr>
            <a:spLocks noGrp="1"/>
          </p:cNvSpPr>
          <p:nvPr>
            <p:ph type="title"/>
          </p:nvPr>
        </p:nvSpPr>
        <p:spPr/>
        <p:txBody>
          <a:bodyPr/>
          <a:lstStyle/>
          <a:p>
            <a:r>
              <a:rPr lang="fr-BE" sz="2800" dirty="0"/>
              <a:t>1. Organisation : </a:t>
            </a:r>
            <a:r>
              <a:rPr lang="fr-BE" sz="2800" dirty="0" err="1"/>
              <a:t>Thresholds</a:t>
            </a:r>
            <a:endParaRPr lang="fr-BE" dirty="0"/>
          </a:p>
        </p:txBody>
      </p:sp>
      <p:sp>
        <p:nvSpPr>
          <p:cNvPr id="3" name="Espace réservé du contenu 2">
            <a:extLst>
              <a:ext uri="{FF2B5EF4-FFF2-40B4-BE49-F238E27FC236}">
                <a16:creationId xmlns:a16="http://schemas.microsoft.com/office/drawing/2014/main" id="{D77F225C-4998-4C27-BD1F-3F4BAC765106}"/>
              </a:ext>
            </a:extLst>
          </p:cNvPr>
          <p:cNvSpPr>
            <a:spLocks noGrp="1"/>
          </p:cNvSpPr>
          <p:nvPr>
            <p:ph idx="1"/>
          </p:nvPr>
        </p:nvSpPr>
        <p:spPr/>
        <p:txBody>
          <a:bodyPr/>
          <a:lstStyle/>
          <a:p>
            <a:r>
              <a:rPr lang="fr-BE" dirty="0"/>
              <a:t> </a:t>
            </a:r>
          </a:p>
        </p:txBody>
      </p:sp>
      <p:sp>
        <p:nvSpPr>
          <p:cNvPr id="4" name="Espace réservé du pied de page 3">
            <a:extLst>
              <a:ext uri="{FF2B5EF4-FFF2-40B4-BE49-F238E27FC236}">
                <a16:creationId xmlns:a16="http://schemas.microsoft.com/office/drawing/2014/main" id="{B2837893-5E71-4DC7-8AD2-745F4815C482}"/>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C91F26E2-23E5-4B72-9797-3BFD2E4A7E65}"/>
              </a:ext>
            </a:extLst>
          </p:cNvPr>
          <p:cNvSpPr>
            <a:spLocks noGrp="1"/>
          </p:cNvSpPr>
          <p:nvPr>
            <p:ph type="sldNum" sz="quarter" idx="12"/>
          </p:nvPr>
        </p:nvSpPr>
        <p:spPr/>
        <p:txBody>
          <a:bodyPr/>
          <a:lstStyle/>
          <a:p>
            <a:pPr>
              <a:defRPr/>
            </a:pPr>
            <a:fld id="{A3EE8CBC-2345-4203-B058-7222EACC5907}" type="slidenum">
              <a:rPr lang="en-GB" altLang="en-US" smtClean="0"/>
              <a:pPr>
                <a:defRPr/>
              </a:pPr>
              <a:t>8</a:t>
            </a:fld>
            <a:endParaRPr lang="en-GB" altLang="en-US" dirty="0"/>
          </a:p>
        </p:txBody>
      </p:sp>
      <p:graphicFrame>
        <p:nvGraphicFramePr>
          <p:cNvPr id="6" name="Tableau 5">
            <a:extLst>
              <a:ext uri="{FF2B5EF4-FFF2-40B4-BE49-F238E27FC236}">
                <a16:creationId xmlns:a16="http://schemas.microsoft.com/office/drawing/2014/main" id="{0DBB4A41-1BA5-449B-B5B9-5B8A3F6C750A}"/>
              </a:ext>
            </a:extLst>
          </p:cNvPr>
          <p:cNvGraphicFramePr>
            <a:graphicFrameLocks noGrp="1"/>
          </p:cNvGraphicFramePr>
          <p:nvPr>
            <p:extLst>
              <p:ext uri="{D42A27DB-BD31-4B8C-83A1-F6EECF244321}">
                <p14:modId xmlns:p14="http://schemas.microsoft.com/office/powerpoint/2010/main" val="3639333853"/>
              </p:ext>
            </p:extLst>
          </p:nvPr>
        </p:nvGraphicFramePr>
        <p:xfrm>
          <a:off x="942392" y="2276475"/>
          <a:ext cx="9377265" cy="3529014"/>
        </p:xfrm>
        <a:graphic>
          <a:graphicData uri="http://schemas.openxmlformats.org/drawingml/2006/table">
            <a:tbl>
              <a:tblPr firstRow="1" firstCol="1" bandRow="1">
                <a:tableStyleId>{5C22544A-7EE6-4342-B048-85BDC9FD1C3A}</a:tableStyleId>
              </a:tblPr>
              <a:tblGrid>
                <a:gridCol w="1875039">
                  <a:extLst>
                    <a:ext uri="{9D8B030D-6E8A-4147-A177-3AD203B41FA5}">
                      <a16:colId xmlns:a16="http://schemas.microsoft.com/office/drawing/2014/main" val="904003020"/>
                    </a:ext>
                  </a:extLst>
                </a:gridCol>
                <a:gridCol w="1875039">
                  <a:extLst>
                    <a:ext uri="{9D8B030D-6E8A-4147-A177-3AD203B41FA5}">
                      <a16:colId xmlns:a16="http://schemas.microsoft.com/office/drawing/2014/main" val="3067574349"/>
                    </a:ext>
                  </a:extLst>
                </a:gridCol>
                <a:gridCol w="1875039">
                  <a:extLst>
                    <a:ext uri="{9D8B030D-6E8A-4147-A177-3AD203B41FA5}">
                      <a16:colId xmlns:a16="http://schemas.microsoft.com/office/drawing/2014/main" val="2082942513"/>
                    </a:ext>
                  </a:extLst>
                </a:gridCol>
                <a:gridCol w="1876074">
                  <a:extLst>
                    <a:ext uri="{9D8B030D-6E8A-4147-A177-3AD203B41FA5}">
                      <a16:colId xmlns:a16="http://schemas.microsoft.com/office/drawing/2014/main" val="1125630877"/>
                    </a:ext>
                  </a:extLst>
                </a:gridCol>
                <a:gridCol w="1876074">
                  <a:extLst>
                    <a:ext uri="{9D8B030D-6E8A-4147-A177-3AD203B41FA5}">
                      <a16:colId xmlns:a16="http://schemas.microsoft.com/office/drawing/2014/main" val="4044284426"/>
                    </a:ext>
                  </a:extLst>
                </a:gridCol>
              </a:tblGrid>
              <a:tr h="1198274">
                <a:tc>
                  <a:txBody>
                    <a:bodyPr/>
                    <a:lstStyle/>
                    <a:p>
                      <a:pPr algn="ctr">
                        <a:lnSpc>
                          <a:spcPct val="107000"/>
                        </a:lnSpc>
                        <a:spcAft>
                          <a:spcPts val="0"/>
                        </a:spcAft>
                      </a:pPr>
                      <a:r>
                        <a:rPr lang="fr-BE" sz="1600" dirty="0">
                          <a:effectLst/>
                        </a:rPr>
                        <a:t>Size</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dirty="0">
                          <a:effectLst/>
                        </a:rPr>
                        <a:t>Administration</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a:effectLst/>
                        </a:rPr>
                        <a:t>Tax regime</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a:effectLst/>
                        </a:rPr>
                        <a:t>VAT</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a:effectLst/>
                        </a:rPr>
                        <a:t>Accounting</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67188904"/>
                  </a:ext>
                </a:extLst>
              </a:tr>
              <a:tr h="582685">
                <a:tc>
                  <a:txBody>
                    <a:bodyPr/>
                    <a:lstStyle/>
                    <a:p>
                      <a:pPr>
                        <a:lnSpc>
                          <a:spcPct val="107000"/>
                        </a:lnSpc>
                        <a:spcAft>
                          <a:spcPts val="0"/>
                        </a:spcAft>
                      </a:pPr>
                      <a:r>
                        <a:rPr lang="fr-BE" sz="1600">
                          <a:effectLst/>
                        </a:rPr>
                        <a:t>Large</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LTU</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Normal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Yes</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Full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4150665"/>
                  </a:ext>
                </a:extLst>
              </a:tr>
              <a:tr h="582685">
                <a:tc>
                  <a:txBody>
                    <a:bodyPr/>
                    <a:lstStyle/>
                    <a:p>
                      <a:pPr>
                        <a:lnSpc>
                          <a:spcPct val="107000"/>
                        </a:lnSpc>
                        <a:spcAft>
                          <a:spcPts val="0"/>
                        </a:spcAft>
                      </a:pPr>
                      <a:r>
                        <a:rPr lang="fr-BE" sz="1600">
                          <a:effectLst/>
                        </a:rPr>
                        <a:t>Medium</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MTU(s)</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Normal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Yes</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Full</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6161664"/>
                  </a:ext>
                </a:extLst>
              </a:tr>
              <a:tr h="582685">
                <a:tc>
                  <a:txBody>
                    <a:bodyPr/>
                    <a:lstStyle/>
                    <a:p>
                      <a:pPr>
                        <a:lnSpc>
                          <a:spcPct val="107000"/>
                        </a:lnSpc>
                        <a:spcAft>
                          <a:spcPts val="0"/>
                        </a:spcAft>
                      </a:pPr>
                      <a:r>
                        <a:rPr lang="fr-BE" sz="1600">
                          <a:effectLst/>
                        </a:rPr>
                        <a:t>Small</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MTU or Local</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err="1">
                          <a:effectLst/>
                        </a:rPr>
                        <a:t>Simplified</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Yes or No</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Simplified</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5468122"/>
                  </a:ext>
                </a:extLst>
              </a:tr>
              <a:tr h="582685">
                <a:tc>
                  <a:txBody>
                    <a:bodyPr/>
                    <a:lstStyle/>
                    <a:p>
                      <a:pPr>
                        <a:lnSpc>
                          <a:spcPct val="107000"/>
                        </a:lnSpc>
                        <a:spcAft>
                          <a:spcPts val="0"/>
                        </a:spcAft>
                      </a:pPr>
                      <a:r>
                        <a:rPr lang="fr-BE" sz="1600">
                          <a:effectLst/>
                        </a:rPr>
                        <a:t>Micro</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Local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Single </a:t>
                      </a:r>
                      <a:r>
                        <a:rPr lang="fr-BE" sz="1600" dirty="0" err="1">
                          <a:effectLst/>
                        </a:rPr>
                        <a:t>tax</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No</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Limited</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4449173"/>
                  </a:ext>
                </a:extLst>
              </a:tr>
            </a:tbl>
          </a:graphicData>
        </a:graphic>
      </p:graphicFrame>
    </p:spTree>
    <p:extLst>
      <p:ext uri="{BB962C8B-B14F-4D97-AF65-F5344CB8AC3E}">
        <p14:creationId xmlns:p14="http://schemas.microsoft.com/office/powerpoint/2010/main" val="2417036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8FAA0F-7F02-4646-9B54-49048200E719}"/>
              </a:ext>
            </a:extLst>
          </p:cNvPr>
          <p:cNvSpPr>
            <a:spLocks noGrp="1"/>
          </p:cNvSpPr>
          <p:nvPr>
            <p:ph type="title"/>
          </p:nvPr>
        </p:nvSpPr>
        <p:spPr/>
        <p:txBody>
          <a:bodyPr/>
          <a:lstStyle/>
          <a:p>
            <a:r>
              <a:rPr lang="fr-BE" sz="2800" dirty="0"/>
              <a:t>1. Organisation : The case of Burkina Faso</a:t>
            </a:r>
            <a:endParaRPr lang="fr-BE" dirty="0"/>
          </a:p>
        </p:txBody>
      </p:sp>
      <p:sp>
        <p:nvSpPr>
          <p:cNvPr id="3" name="Espace réservé du contenu 2">
            <a:extLst>
              <a:ext uri="{FF2B5EF4-FFF2-40B4-BE49-F238E27FC236}">
                <a16:creationId xmlns:a16="http://schemas.microsoft.com/office/drawing/2014/main" id="{D77F225C-4998-4C27-BD1F-3F4BAC765106}"/>
              </a:ext>
            </a:extLst>
          </p:cNvPr>
          <p:cNvSpPr>
            <a:spLocks noGrp="1"/>
          </p:cNvSpPr>
          <p:nvPr>
            <p:ph idx="1"/>
          </p:nvPr>
        </p:nvSpPr>
        <p:spPr/>
        <p:txBody>
          <a:bodyPr/>
          <a:lstStyle/>
          <a:p>
            <a:r>
              <a:rPr lang="fr-BE" dirty="0"/>
              <a:t> </a:t>
            </a:r>
          </a:p>
        </p:txBody>
      </p:sp>
      <p:sp>
        <p:nvSpPr>
          <p:cNvPr id="4" name="Espace réservé du pied de page 3">
            <a:extLst>
              <a:ext uri="{FF2B5EF4-FFF2-40B4-BE49-F238E27FC236}">
                <a16:creationId xmlns:a16="http://schemas.microsoft.com/office/drawing/2014/main" id="{B2837893-5E71-4DC7-8AD2-745F4815C482}"/>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C91F26E2-23E5-4B72-9797-3BFD2E4A7E65}"/>
              </a:ext>
            </a:extLst>
          </p:cNvPr>
          <p:cNvSpPr>
            <a:spLocks noGrp="1"/>
          </p:cNvSpPr>
          <p:nvPr>
            <p:ph type="sldNum" sz="quarter" idx="12"/>
          </p:nvPr>
        </p:nvSpPr>
        <p:spPr/>
        <p:txBody>
          <a:bodyPr/>
          <a:lstStyle/>
          <a:p>
            <a:pPr>
              <a:defRPr/>
            </a:pPr>
            <a:fld id="{A3EE8CBC-2345-4203-B058-7222EACC5907}" type="slidenum">
              <a:rPr lang="en-GB" altLang="en-US" smtClean="0"/>
              <a:pPr>
                <a:defRPr/>
              </a:pPr>
              <a:t>9</a:t>
            </a:fld>
            <a:endParaRPr lang="en-GB" altLang="en-US" dirty="0"/>
          </a:p>
        </p:txBody>
      </p:sp>
      <p:graphicFrame>
        <p:nvGraphicFramePr>
          <p:cNvPr id="6" name="Tableau 5">
            <a:extLst>
              <a:ext uri="{FF2B5EF4-FFF2-40B4-BE49-F238E27FC236}">
                <a16:creationId xmlns:a16="http://schemas.microsoft.com/office/drawing/2014/main" id="{0DBB4A41-1BA5-449B-B5B9-5B8A3F6C750A}"/>
              </a:ext>
            </a:extLst>
          </p:cNvPr>
          <p:cNvGraphicFramePr>
            <a:graphicFrameLocks noGrp="1"/>
          </p:cNvGraphicFramePr>
          <p:nvPr>
            <p:extLst>
              <p:ext uri="{D42A27DB-BD31-4B8C-83A1-F6EECF244321}">
                <p14:modId xmlns:p14="http://schemas.microsoft.com/office/powerpoint/2010/main" val="811879420"/>
              </p:ext>
            </p:extLst>
          </p:nvPr>
        </p:nvGraphicFramePr>
        <p:xfrm>
          <a:off x="933061" y="2276475"/>
          <a:ext cx="9386596" cy="3531353"/>
        </p:xfrm>
        <a:graphic>
          <a:graphicData uri="http://schemas.openxmlformats.org/drawingml/2006/table">
            <a:tbl>
              <a:tblPr firstRow="1" firstCol="1" bandRow="1">
                <a:tableStyleId>{5C22544A-7EE6-4342-B048-85BDC9FD1C3A}</a:tableStyleId>
              </a:tblPr>
              <a:tblGrid>
                <a:gridCol w="2043404">
                  <a:extLst>
                    <a:ext uri="{9D8B030D-6E8A-4147-A177-3AD203B41FA5}">
                      <a16:colId xmlns:a16="http://schemas.microsoft.com/office/drawing/2014/main" val="904003020"/>
                    </a:ext>
                  </a:extLst>
                </a:gridCol>
                <a:gridCol w="1716005">
                  <a:extLst>
                    <a:ext uri="{9D8B030D-6E8A-4147-A177-3AD203B41FA5}">
                      <a16:colId xmlns:a16="http://schemas.microsoft.com/office/drawing/2014/main" val="3067574349"/>
                    </a:ext>
                  </a:extLst>
                </a:gridCol>
                <a:gridCol w="1875039">
                  <a:extLst>
                    <a:ext uri="{9D8B030D-6E8A-4147-A177-3AD203B41FA5}">
                      <a16:colId xmlns:a16="http://schemas.microsoft.com/office/drawing/2014/main" val="2082942513"/>
                    </a:ext>
                  </a:extLst>
                </a:gridCol>
                <a:gridCol w="1876074">
                  <a:extLst>
                    <a:ext uri="{9D8B030D-6E8A-4147-A177-3AD203B41FA5}">
                      <a16:colId xmlns:a16="http://schemas.microsoft.com/office/drawing/2014/main" val="1125630877"/>
                    </a:ext>
                  </a:extLst>
                </a:gridCol>
                <a:gridCol w="1876074">
                  <a:extLst>
                    <a:ext uri="{9D8B030D-6E8A-4147-A177-3AD203B41FA5}">
                      <a16:colId xmlns:a16="http://schemas.microsoft.com/office/drawing/2014/main" val="4044284426"/>
                    </a:ext>
                  </a:extLst>
                </a:gridCol>
              </a:tblGrid>
              <a:tr h="1198274">
                <a:tc>
                  <a:txBody>
                    <a:bodyPr/>
                    <a:lstStyle/>
                    <a:p>
                      <a:pPr algn="ctr">
                        <a:lnSpc>
                          <a:spcPct val="107000"/>
                        </a:lnSpc>
                        <a:spcAft>
                          <a:spcPts val="0"/>
                        </a:spcAft>
                      </a:pPr>
                      <a:r>
                        <a:rPr lang="fr-BE" sz="1600" dirty="0">
                          <a:effectLst/>
                        </a:rPr>
                        <a:t>Turnover</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dirty="0">
                          <a:effectLst/>
                        </a:rPr>
                        <a:t>Administration</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a:effectLst/>
                        </a:rPr>
                        <a:t>Tax regime</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a:effectLst/>
                        </a:rPr>
                        <a:t>VAT</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a:effectLst/>
                        </a:rPr>
                        <a:t>Accounting</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67188904"/>
                  </a:ext>
                </a:extLst>
              </a:tr>
              <a:tr h="582685">
                <a:tc>
                  <a:txBody>
                    <a:bodyPr/>
                    <a:lstStyle/>
                    <a:p>
                      <a:pPr>
                        <a:lnSpc>
                          <a:spcPct val="107000"/>
                        </a:lnSpc>
                        <a:spcAft>
                          <a:spcPts val="0"/>
                        </a:spcAft>
                      </a:pPr>
                      <a:r>
                        <a:rPr lang="fr-BE" sz="1800" b="1" kern="1200" dirty="0">
                          <a:solidFill>
                            <a:schemeClr val="lt1"/>
                          </a:solidFill>
                          <a:effectLst/>
                          <a:latin typeface="+mn-lt"/>
                          <a:ea typeface="+mn-ea"/>
                          <a:cs typeface="+mn-cs"/>
                        </a:rPr>
                        <a:t>&gt; $ 1,8 M.</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LTU</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Normal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Yes</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Full</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4150665"/>
                  </a:ext>
                </a:extLst>
              </a:tr>
              <a:tr h="579880">
                <a:tc>
                  <a:txBody>
                    <a:bodyPr/>
                    <a:lstStyle/>
                    <a:p>
                      <a:pPr>
                        <a:lnSpc>
                          <a:spcPct val="107000"/>
                        </a:lnSpc>
                        <a:spcAft>
                          <a:spcPts val="0"/>
                        </a:spcAft>
                      </a:pPr>
                      <a:r>
                        <a:rPr lang="fr-BE" sz="1800" b="1" kern="1200" dirty="0">
                          <a:solidFill>
                            <a:schemeClr val="lt1"/>
                          </a:solidFill>
                          <a:effectLst/>
                          <a:latin typeface="+mn-lt"/>
                          <a:ea typeface="+mn-ea"/>
                          <a:cs typeface="+mn-cs"/>
                        </a:rPr>
                        <a:t>&gt; $ 86 000</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err="1">
                          <a:effectLst/>
                        </a:rPr>
                        <a:t>MTUs</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Normal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Yes</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Full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6161664"/>
                  </a:ext>
                </a:extLst>
              </a:tr>
              <a:tr h="587829">
                <a:tc>
                  <a:txBody>
                    <a:bodyPr/>
                    <a:lstStyle/>
                    <a:p>
                      <a:pPr>
                        <a:lnSpc>
                          <a:spcPct val="107000"/>
                        </a:lnSpc>
                        <a:spcAft>
                          <a:spcPts val="0"/>
                        </a:spcAft>
                      </a:pPr>
                      <a:r>
                        <a:rPr lang="fr-BE" sz="1800" b="1" kern="1200" dirty="0">
                          <a:solidFill>
                            <a:schemeClr val="lt1"/>
                          </a:solidFill>
                          <a:effectLst/>
                          <a:latin typeface="+mn-lt"/>
                          <a:ea typeface="+mn-ea"/>
                          <a:cs typeface="+mn-cs"/>
                        </a:rPr>
                        <a:t>&gt;  $ 26 000</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Local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err="1">
                          <a:effectLst/>
                        </a:rPr>
                        <a:t>Simplified</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No</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Single entry</a:t>
                      </a:r>
                      <a:br>
                        <a:rPr lang="fr-BE" sz="1600" dirty="0">
                          <a:effectLst/>
                        </a:rPr>
                      </a:br>
                      <a:r>
                        <a:rPr lang="fr-BE" sz="1600" dirty="0">
                          <a:effectLst/>
                        </a:rPr>
                        <a:t>Cash </a:t>
                      </a:r>
                      <a:r>
                        <a:rPr lang="fr-BE" sz="1600" dirty="0" err="1">
                          <a:effectLst/>
                        </a:rPr>
                        <a:t>accounting</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5468122"/>
                  </a:ext>
                </a:extLst>
              </a:tr>
              <a:tr h="582685">
                <a:tc>
                  <a:txBody>
                    <a:bodyPr/>
                    <a:lstStyle/>
                    <a:p>
                      <a:pPr>
                        <a:lnSpc>
                          <a:spcPct val="107000"/>
                        </a:lnSpc>
                        <a:spcAft>
                          <a:spcPts val="0"/>
                        </a:spcAft>
                      </a:pPr>
                      <a:r>
                        <a:rPr lang="fr-BE" sz="1800" dirty="0" err="1">
                          <a:effectLst/>
                          <a:latin typeface="Verdana" panose="020B0604030504040204" pitchFamily="34" charset="0"/>
                          <a:ea typeface="Verdana" panose="020B0604030504040204" pitchFamily="34" charset="0"/>
                          <a:cs typeface="Times New Roman" panose="02020603050405020304" pitchFamily="18" charset="0"/>
                        </a:rPr>
                        <a:t>Below</a:t>
                      </a:r>
                      <a:endParaRPr lang="fr-BE"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Local</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a:effectLst/>
                        </a:rPr>
                        <a:t>Single tax</a:t>
                      </a:r>
                      <a:endParaRPr lang="fr-BE"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No</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BE" sz="1600" dirty="0">
                          <a:effectLst/>
                        </a:rPr>
                        <a:t>No</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74449173"/>
                  </a:ext>
                </a:extLst>
              </a:tr>
            </a:tbl>
          </a:graphicData>
        </a:graphic>
      </p:graphicFrame>
    </p:spTree>
    <p:extLst>
      <p:ext uri="{BB962C8B-B14F-4D97-AF65-F5344CB8AC3E}">
        <p14:creationId xmlns:p14="http://schemas.microsoft.com/office/powerpoint/2010/main" val="1626010593"/>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958</Words>
  <Application>Microsoft Office PowerPoint</Application>
  <PresentationFormat>Widescreen</PresentationFormat>
  <Paragraphs>267</Paragraphs>
  <Slides>19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MS PGothic</vt:lpstr>
      <vt:lpstr>Arial</vt:lpstr>
      <vt:lpstr>Calibri</vt:lpstr>
      <vt:lpstr>Times New Roman</vt:lpstr>
      <vt:lpstr>Verdana</vt:lpstr>
      <vt:lpstr>Slide_Master</vt:lpstr>
      <vt:lpstr>Tax administration issues  Brussels, January 2019</vt:lpstr>
      <vt:lpstr>Outline</vt:lpstr>
      <vt:lpstr>1. Organisation: directorate vs agency</vt:lpstr>
      <vt:lpstr>1. Organisation: HQ functions</vt:lpstr>
      <vt:lpstr>1. Organisation: Operations</vt:lpstr>
      <vt:lpstr>1. Organisation: Segmentation</vt:lpstr>
      <vt:lpstr>1. Organisation: Tax regimes</vt:lpstr>
      <vt:lpstr>1. Organisation : Thresholds</vt:lpstr>
      <vt:lpstr>1. Organisation : The case of Burkina Faso</vt:lpstr>
      <vt:lpstr>2. Tax Identification Number :  Who should be registered ?</vt:lpstr>
      <vt:lpstr>2. TIN and registration</vt:lpstr>
      <vt:lpstr>3. Compliance management</vt:lpstr>
      <vt:lpstr>3. Compliance management: discrimination</vt:lpstr>
      <vt:lpstr>3. Self-disclosure schemes </vt:lpstr>
      <vt:lpstr>4. Risk management and internal control</vt:lpstr>
      <vt:lpstr>4. Risk analysis in tax administrations</vt:lpstr>
      <vt:lpstr>5. Taxpayer service and education</vt:lpstr>
      <vt:lpstr>6. Audit and enforcement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and introduction to Domestic Revenue Mobilisation   Brussels, November 2018</dc:title>
  <dc:creator>Pierre Vandenberghe</dc:creator>
  <cp:lastModifiedBy>BIGOT Vincent (DEVCO)</cp:lastModifiedBy>
  <cp:revision>27</cp:revision>
  <dcterms:created xsi:type="dcterms:W3CDTF">2018-12-17T04:15:24Z</dcterms:created>
  <dcterms:modified xsi:type="dcterms:W3CDTF">2018-12-19T15:23:34Z</dcterms:modified>
</cp:coreProperties>
</file>