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257" r:id="rId3"/>
    <p:sldId id="344" r:id="rId4"/>
    <p:sldId id="345" r:id="rId5"/>
    <p:sldId id="349" r:id="rId6"/>
    <p:sldId id="348" r:id="rId7"/>
    <p:sldId id="337" r:id="rId8"/>
    <p:sldId id="335" r:id="rId9"/>
    <p:sldId id="336" r:id="rId10"/>
    <p:sldId id="338" r:id="rId11"/>
    <p:sldId id="300" r:id="rId12"/>
  </p:sldIdLst>
  <p:sldSz cx="9144000" cy="6858000" type="screen4x3"/>
  <p:notesSz cx="6718300" cy="9855200"/>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82" userDrawn="1">
          <p15:clr>
            <a:srgbClr val="A4A3A4"/>
          </p15:clr>
        </p15:guide>
        <p15:guide id="3" orient="horz" pos="3104" userDrawn="1">
          <p15:clr>
            <a:srgbClr val="A4A3A4"/>
          </p15:clr>
        </p15:guide>
        <p15:guide id="4" pos="211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GOT Vincent (DEVCO)" initials="BV" lastIdx="1" clrIdx="0">
    <p:extLst>
      <p:ext uri="{19B8F6BF-5375-455C-9EA6-DF929625EA0E}">
        <p15:presenceInfo xmlns:p15="http://schemas.microsoft.com/office/powerpoint/2012/main" userId="BIGOT Vincent (DEVC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1" autoAdjust="0"/>
    <p:restoredTop sz="86369" autoAdjust="0"/>
  </p:normalViewPr>
  <p:slideViewPr>
    <p:cSldViewPr>
      <p:cViewPr varScale="1">
        <p:scale>
          <a:sx n="77" d="100"/>
          <a:sy n="77" d="100"/>
        </p:scale>
        <p:origin x="90" y="426"/>
      </p:cViewPr>
      <p:guideLst>
        <p:guide orient="horz" pos="2160"/>
        <p:guide pos="2880"/>
      </p:guideLst>
    </p:cSldViewPr>
  </p:slideViewPr>
  <p:outlineViewPr>
    <p:cViewPr>
      <p:scale>
        <a:sx n="33" d="100"/>
        <a:sy n="33" d="100"/>
      </p:scale>
      <p:origin x="43" y="8712"/>
    </p:cViewPr>
  </p:outlineViewPr>
  <p:notesTextViewPr>
    <p:cViewPr>
      <p:scale>
        <a:sx n="3" d="2"/>
        <a:sy n="3" d="2"/>
      </p:scale>
      <p:origin x="0" y="0"/>
    </p:cViewPr>
  </p:notesTextViewPr>
  <p:sorterViewPr>
    <p:cViewPr>
      <p:scale>
        <a:sx n="66" d="100"/>
        <a:sy n="66" d="100"/>
      </p:scale>
      <p:origin x="0" y="0"/>
    </p:cViewPr>
  </p:sorterViewPr>
  <p:notesViewPr>
    <p:cSldViewPr>
      <p:cViewPr>
        <p:scale>
          <a:sx n="100" d="100"/>
          <a:sy n="100" d="100"/>
        </p:scale>
        <p:origin x="-2736" y="-56"/>
      </p:cViewPr>
      <p:guideLst>
        <p:guide orient="horz" pos="2907"/>
        <p:guide pos="2182"/>
        <p:guide orient="horz" pos="3104"/>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11996" cy="493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1" name="Rectangle 3"/>
          <p:cNvSpPr>
            <a:spLocks noGrp="1" noChangeArrowheads="1"/>
          </p:cNvSpPr>
          <p:nvPr>
            <p:ph type="dt" sz="quarter" idx="1"/>
          </p:nvPr>
        </p:nvSpPr>
        <p:spPr bwMode="auto">
          <a:xfrm>
            <a:off x="3804736" y="1"/>
            <a:ext cx="2911996" cy="493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7892" name="Rectangle 4"/>
          <p:cNvSpPr>
            <a:spLocks noGrp="1" noChangeArrowheads="1"/>
          </p:cNvSpPr>
          <p:nvPr>
            <p:ph type="ftr" sz="quarter" idx="2"/>
          </p:nvPr>
        </p:nvSpPr>
        <p:spPr bwMode="auto">
          <a:xfrm>
            <a:off x="0" y="9360313"/>
            <a:ext cx="2911996" cy="493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3" name="Rectangle 5"/>
          <p:cNvSpPr>
            <a:spLocks noGrp="1" noChangeArrowheads="1"/>
          </p:cNvSpPr>
          <p:nvPr>
            <p:ph type="sldNum" sz="quarter" idx="3"/>
          </p:nvPr>
        </p:nvSpPr>
        <p:spPr bwMode="auto">
          <a:xfrm>
            <a:off x="3804736" y="9360313"/>
            <a:ext cx="2911996" cy="493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D33977EE-9492-41D2-862D-C85A416AE36A}" type="slidenum">
              <a:rPr lang="en-GB" altLang="en-US"/>
              <a:pPr>
                <a:defRPr/>
              </a:pPr>
              <a:t>‹#›</a:t>
            </a:fld>
            <a:endParaRPr lang="en-GB" altLang="en-US" dirty="0"/>
          </a:p>
        </p:txBody>
      </p:sp>
    </p:spTree>
    <p:extLst>
      <p:ext uri="{BB962C8B-B14F-4D97-AF65-F5344CB8AC3E}">
        <p14:creationId xmlns:p14="http://schemas.microsoft.com/office/powerpoint/2010/main" val="2666722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11996" cy="493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67" name="Rectangle 3"/>
          <p:cNvSpPr>
            <a:spLocks noGrp="1" noChangeArrowheads="1"/>
          </p:cNvSpPr>
          <p:nvPr>
            <p:ph type="dt" idx="1"/>
          </p:nvPr>
        </p:nvSpPr>
        <p:spPr bwMode="auto">
          <a:xfrm>
            <a:off x="3804736" y="1"/>
            <a:ext cx="2911996" cy="493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076" name="Rectangle 4"/>
          <p:cNvSpPr>
            <a:spLocks noGrp="1" noRot="1" noChangeAspect="1" noChangeArrowheads="1" noTextEdit="1"/>
          </p:cNvSpPr>
          <p:nvPr>
            <p:ph type="sldImg" idx="2"/>
          </p:nvPr>
        </p:nvSpPr>
        <p:spPr bwMode="auto">
          <a:xfrm>
            <a:off x="896938" y="739775"/>
            <a:ext cx="4926012" cy="3695700"/>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1517" y="4680946"/>
            <a:ext cx="5375268" cy="44350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6870" name="Rectangle 6"/>
          <p:cNvSpPr>
            <a:spLocks noGrp="1" noChangeArrowheads="1"/>
          </p:cNvSpPr>
          <p:nvPr>
            <p:ph type="ftr" sz="quarter" idx="4"/>
          </p:nvPr>
        </p:nvSpPr>
        <p:spPr bwMode="auto">
          <a:xfrm>
            <a:off x="0" y="9360313"/>
            <a:ext cx="2911996" cy="493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71" name="Rectangle 7"/>
          <p:cNvSpPr>
            <a:spLocks noGrp="1" noChangeArrowheads="1"/>
          </p:cNvSpPr>
          <p:nvPr>
            <p:ph type="sldNum" sz="quarter" idx="5"/>
          </p:nvPr>
        </p:nvSpPr>
        <p:spPr bwMode="auto">
          <a:xfrm>
            <a:off x="3804736" y="9360313"/>
            <a:ext cx="2911996" cy="493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608" tIns="45304" rIns="90608" bIns="45304"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70CE1FDE-E880-4CF9-8EB3-FDB502065BD0}" type="slidenum">
              <a:rPr lang="en-GB" altLang="en-US"/>
              <a:pPr>
                <a:defRPr/>
              </a:pPr>
              <a:t>‹#›</a:t>
            </a:fld>
            <a:endParaRPr lang="en-GB" altLang="en-US" dirty="0"/>
          </a:p>
        </p:txBody>
      </p:sp>
    </p:spTree>
    <p:extLst>
      <p:ext uri="{BB962C8B-B14F-4D97-AF65-F5344CB8AC3E}">
        <p14:creationId xmlns:p14="http://schemas.microsoft.com/office/powerpoint/2010/main" val="8713827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t>PLEASE PRINT OUT AS NOTE PAGE AND BRING TO CLASS.</a:t>
            </a:r>
          </a:p>
          <a:p>
            <a:endParaRPr lang="en-US" sz="2400" b="1" dirty="0"/>
          </a:p>
          <a:p>
            <a:r>
              <a:rPr lang="en-US" dirty="0"/>
              <a:t>The notes included in this training material are a guide to the instructor and the participants and should not be construed as replacing any other texts. </a:t>
            </a:r>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69890" indent="-169890" eaLnBrk="1" hangingPunct="1">
              <a:buFontTx/>
              <a:buChar char="-"/>
            </a:pPr>
            <a:r>
              <a:rPr lang="en-US" altLang="en-US" sz="1000" dirty="0"/>
              <a:t>Instructor</a:t>
            </a:r>
          </a:p>
          <a:p>
            <a:pPr marL="169890" indent="-169890" eaLnBrk="1" hangingPunct="1">
              <a:buFontTx/>
              <a:buChar char="-"/>
            </a:pPr>
            <a:r>
              <a:rPr lang="en-US" altLang="en-US" sz="1000" dirty="0"/>
              <a:t>Name tents</a:t>
            </a:r>
          </a:p>
          <a:p>
            <a:pPr eaLnBrk="1" hangingPunct="1"/>
            <a:r>
              <a:rPr lang="en-US" altLang="en-US" sz="1000" dirty="0"/>
              <a:t>- Objectives</a:t>
            </a:r>
          </a:p>
          <a:p>
            <a:pPr marL="622929" lvl="1" indent="-169890" eaLnBrk="1" hangingPunct="1">
              <a:buFontTx/>
              <a:buChar char="-"/>
            </a:pPr>
            <a:r>
              <a:rPr lang="en-US" altLang="en-US" sz="1000" dirty="0"/>
              <a:t>Each participant, what would they like to get from this course?</a:t>
            </a:r>
          </a:p>
          <a:p>
            <a:pPr eaLnBrk="1" hangingPunct="1"/>
            <a:r>
              <a:rPr lang="en-US" altLang="en-US" sz="1000" dirty="0"/>
              <a:t>Methods for course</a:t>
            </a:r>
          </a:p>
          <a:p>
            <a:pPr eaLnBrk="1" hangingPunct="1"/>
            <a:r>
              <a:rPr lang="en-US" altLang="en-US" sz="1000" dirty="0"/>
              <a:t>Introducing DRM</a:t>
            </a:r>
          </a:p>
          <a:p>
            <a:pPr marL="169890" indent="-169890" eaLnBrk="1" hangingPunct="1">
              <a:buFontTx/>
              <a:buChar char="-"/>
            </a:pPr>
            <a:r>
              <a:rPr lang="en-US" altLang="en-US" sz="1000" dirty="0"/>
              <a:t>Mexico to Addis</a:t>
            </a:r>
          </a:p>
          <a:p>
            <a:pPr marL="169890" indent="-169890" eaLnBrk="1" hangingPunct="1">
              <a:buFontTx/>
              <a:buChar char="-"/>
            </a:pPr>
            <a:r>
              <a:rPr lang="en-US" altLang="en-US" sz="1000" dirty="0"/>
              <a:t>Collect More, Spend Better</a:t>
            </a:r>
          </a:p>
          <a:p>
            <a:pPr marL="169890" indent="-169890" eaLnBrk="1" hangingPunct="1">
              <a:buFontTx/>
              <a:buChar char="-"/>
            </a:pPr>
            <a:r>
              <a:rPr lang="en-US" altLang="en-US" sz="1000" dirty="0"/>
              <a:t>EU commitment to DRM</a:t>
            </a:r>
          </a:p>
          <a:p>
            <a:pPr eaLnBrk="1" hangingPunct="1"/>
            <a:r>
              <a:rPr lang="en-US" altLang="en-US" sz="1000" dirty="0"/>
              <a:t>Pre-course knowledge assessment  -- this is to assess the knowledge that participants have when they come to the training programme and compare that with what they have at the completion of the training programme. This is not to SCORE or GRADE the participant.</a:t>
            </a:r>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err="1"/>
              <a:t>What</a:t>
            </a:r>
            <a:r>
              <a:rPr lang="fr-BE" dirty="0"/>
              <a:t> </a:t>
            </a:r>
            <a:r>
              <a:rPr lang="fr-BE" dirty="0" err="1"/>
              <a:t>is</a:t>
            </a:r>
            <a:r>
              <a:rPr lang="fr-BE" dirty="0"/>
              <a:t> a corporation ?</a:t>
            </a:r>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4</a:t>
            </a:fld>
            <a:endParaRPr lang="en-GB" altLang="en-US" dirty="0"/>
          </a:p>
        </p:txBody>
      </p:sp>
    </p:spTree>
    <p:extLst>
      <p:ext uri="{BB962C8B-B14F-4D97-AF65-F5344CB8AC3E}">
        <p14:creationId xmlns:p14="http://schemas.microsoft.com/office/powerpoint/2010/main" val="935402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5</a:t>
            </a:fld>
            <a:endParaRPr lang="en-GB" altLang="en-US" dirty="0"/>
          </a:p>
        </p:txBody>
      </p:sp>
    </p:spTree>
    <p:extLst>
      <p:ext uri="{BB962C8B-B14F-4D97-AF65-F5344CB8AC3E}">
        <p14:creationId xmlns:p14="http://schemas.microsoft.com/office/powerpoint/2010/main" val="371570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aseline="0" smtClean="0"/>
              <a:t>.</a:t>
            </a:r>
            <a:endParaRPr lang="fr-FR" dirty="0"/>
          </a:p>
        </p:txBody>
      </p:sp>
      <p:sp>
        <p:nvSpPr>
          <p:cNvPr id="4" name="Espace réservé du numéro de diapositive 3"/>
          <p:cNvSpPr>
            <a:spLocks noGrp="1"/>
          </p:cNvSpPr>
          <p:nvPr>
            <p:ph type="sldNum" sz="quarter" idx="10"/>
          </p:nvPr>
        </p:nvSpPr>
        <p:spPr/>
        <p:txBody>
          <a:bodyPr/>
          <a:lstStyle/>
          <a:p>
            <a:pPr>
              <a:defRPr/>
            </a:pPr>
            <a:fld id="{70CE1FDE-E880-4CF9-8EB3-FDB502065BD0}" type="slidenum">
              <a:rPr lang="en-GB" altLang="en-US" smtClean="0"/>
              <a:pPr>
                <a:defRPr/>
              </a:pPr>
              <a:t>11</a:t>
            </a:fld>
            <a:endParaRPr lang="en-GB" altLang="en-US" dirty="0"/>
          </a:p>
        </p:txBody>
      </p:sp>
    </p:spTree>
    <p:extLst>
      <p:ext uri="{BB962C8B-B14F-4D97-AF65-F5344CB8AC3E}">
        <p14:creationId xmlns:p14="http://schemas.microsoft.com/office/powerpoint/2010/main" val="28854437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3093649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13616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96294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1493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405227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7616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98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1808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9384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102725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96511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2051720" y="1484784"/>
            <a:ext cx="5688632" cy="2664296"/>
          </a:xfrm>
        </p:spPr>
        <p:txBody>
          <a:bodyPr/>
          <a:lstStyle/>
          <a:p>
            <a:pPr algn="ctr" eaLnBrk="1" hangingPunct="1"/>
            <a:r>
              <a:rPr lang="fr-BE" altLang="en-US" sz="2800" dirty="0"/>
              <a:t>Focus on direct </a:t>
            </a:r>
            <a:r>
              <a:rPr lang="fr-BE" altLang="en-US" sz="2800" dirty="0" err="1"/>
              <a:t>tax</a:t>
            </a:r>
            <a:r>
              <a:rPr lang="fr-BE" altLang="en-US" sz="2800" dirty="0"/>
              <a:t>,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611188" y="4077072"/>
            <a:ext cx="8532812" cy="1368053"/>
          </a:xfrm>
        </p:spPr>
        <p:txBody>
          <a:bodyPr/>
          <a:lstStyle/>
          <a:p>
            <a:pPr eaLnBrk="1" hangingPunct="1"/>
            <a:endParaRPr lang="fr-BE" altLang="en-US" dirty="0"/>
          </a:p>
          <a:p>
            <a:pPr eaLnBrk="1" hangingPunct="1"/>
            <a:r>
              <a:rPr lang="fr-BE" altLang="en-US" sz="3200" dirty="0"/>
              <a:t>Module 7</a:t>
            </a:r>
            <a:endParaRPr lang="en-GB" altLang="en-US" dirty="0"/>
          </a:p>
        </p:txBody>
      </p:sp>
      <p:sp>
        <p:nvSpPr>
          <p:cNvPr id="5" name="TextBox 3"/>
          <p:cNvSpPr txBox="1">
            <a:spLocks noChangeArrowheads="1"/>
          </p:cNvSpPr>
          <p:nvPr/>
        </p:nvSpPr>
        <p:spPr bwMode="auto">
          <a:xfrm flipH="1">
            <a:off x="3347863" y="4270375"/>
            <a:ext cx="4537249"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a:t>
            </a:r>
            <a:r>
              <a:rPr lang="en-US" altLang="fr-FR" sz="1400" i="0" dirty="0" err="1">
                <a:solidFill>
                  <a:schemeClr val="bg1"/>
                </a:solidFill>
              </a:rPr>
              <a:t>Mobilisation</a:t>
            </a:r>
            <a:endParaRPr lang="en-US" altLang="fr-FR" sz="1400" i="0" dirty="0">
              <a:solidFill>
                <a:schemeClr val="bg1"/>
              </a:solidFill>
            </a:endParaRP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r>
              <a:rPr lang="en-US" altLang="fr-FR" sz="1400" i="0" dirty="0">
                <a:solidFill>
                  <a:schemeClr val="bg1"/>
                </a:solidFill>
              </a:rPr>
              <a:t>Trainer: Pierre Vandenberghe</a:t>
            </a:r>
          </a:p>
          <a:p>
            <a:pPr>
              <a:spcBef>
                <a:spcPct val="0"/>
              </a:spcBef>
              <a:buClrTx/>
              <a:buFontTx/>
              <a:buNone/>
            </a:pPr>
            <a:r>
              <a:rPr lang="en-US" altLang="fr-FR" sz="1400" i="0" dirty="0">
                <a:solidFill>
                  <a:schemeClr val="bg1"/>
                </a:solidFill>
              </a:rPr>
              <a:t>Tax administration expert</a:t>
            </a:r>
            <a:endParaRPr lang="fr-BE" altLang="fr-FR" sz="140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Property tax : decentralisation</a:t>
            </a:r>
          </a:p>
        </p:txBody>
      </p:sp>
      <p:sp>
        <p:nvSpPr>
          <p:cNvPr id="3" name="Content Placeholder 2"/>
          <p:cNvSpPr>
            <a:spLocks noGrp="1"/>
          </p:cNvSpPr>
          <p:nvPr>
            <p:ph idx="1"/>
          </p:nvPr>
        </p:nvSpPr>
        <p:spPr>
          <a:xfrm>
            <a:off x="457200" y="2492375"/>
            <a:ext cx="8229600" cy="4032969"/>
          </a:xfrm>
        </p:spPr>
        <p:txBody>
          <a:bodyPr/>
          <a:lstStyle/>
          <a:p>
            <a:pPr marL="0" indent="0">
              <a:buNone/>
            </a:pPr>
            <a:r>
              <a:rPr lang="fr-BE" sz="2000" i="0" dirty="0"/>
              <a:t>Issue of </a:t>
            </a:r>
            <a:r>
              <a:rPr lang="fr-BE" sz="2000" i="0" dirty="0" err="1"/>
              <a:t>tax</a:t>
            </a:r>
            <a:r>
              <a:rPr lang="fr-BE" sz="2000" i="0" dirty="0"/>
              <a:t> administration: </a:t>
            </a:r>
            <a:r>
              <a:rPr lang="fr-BE" sz="2000" i="0" dirty="0" err="1"/>
              <a:t>which</a:t>
            </a:r>
            <a:r>
              <a:rPr lang="fr-BE" sz="2000" i="0" dirty="0"/>
              <a:t> </a:t>
            </a:r>
            <a:r>
              <a:rPr lang="fr-BE" sz="2000" i="0" dirty="0" err="1"/>
              <a:t>level</a:t>
            </a:r>
            <a:r>
              <a:rPr lang="fr-BE" sz="2000" i="0" dirty="0"/>
              <a:t> </a:t>
            </a:r>
            <a:r>
              <a:rPr lang="fr-BE" sz="2000" i="0" dirty="0" err="1"/>
              <a:t>agency</a:t>
            </a:r>
            <a:r>
              <a:rPr lang="fr-BE" sz="2000" i="0" dirty="0"/>
              <a:t>/administration </a:t>
            </a:r>
            <a:r>
              <a:rPr lang="fr-BE" sz="2000" i="0" dirty="0" err="1"/>
              <a:t>is</a:t>
            </a:r>
            <a:r>
              <a:rPr lang="fr-BE" sz="2000" i="0" dirty="0"/>
              <a:t> </a:t>
            </a:r>
            <a:r>
              <a:rPr lang="fr-BE" sz="2000" i="0" dirty="0" err="1"/>
              <a:t>responsible</a:t>
            </a:r>
            <a:r>
              <a:rPr lang="fr-BE" sz="2000" i="0" dirty="0"/>
              <a:t> for:</a:t>
            </a:r>
          </a:p>
          <a:p>
            <a:pPr marL="0" indent="0">
              <a:buNone/>
            </a:pPr>
            <a:endParaRPr lang="fr-BE" sz="2000" i="0" dirty="0"/>
          </a:p>
          <a:p>
            <a:pPr>
              <a:buClr>
                <a:srgbClr val="002060"/>
              </a:buClr>
              <a:buFont typeface="Wingdings" panose="05000000000000000000" pitchFamily="2" charset="2"/>
              <a:buChar char="§"/>
            </a:pPr>
            <a:r>
              <a:rPr lang="fr-BE" sz="1800" i="0" dirty="0" err="1"/>
              <a:t>Elaborating</a:t>
            </a:r>
            <a:r>
              <a:rPr lang="fr-BE" sz="1800" i="0" dirty="0"/>
              <a:t> the </a:t>
            </a:r>
            <a:r>
              <a:rPr lang="fr-BE" sz="1800" i="0" dirty="0" err="1"/>
              <a:t>rules</a:t>
            </a:r>
            <a:r>
              <a:rPr lang="fr-BE" sz="1800" i="0" dirty="0"/>
              <a:t> for </a:t>
            </a:r>
            <a:r>
              <a:rPr lang="fr-BE" sz="1800" i="0" dirty="0" err="1"/>
              <a:t>assessments</a:t>
            </a:r>
            <a:r>
              <a:rPr lang="fr-BE" sz="1800" i="0" dirty="0"/>
              <a:t> / rates</a:t>
            </a:r>
          </a:p>
          <a:p>
            <a:pPr>
              <a:buClr>
                <a:srgbClr val="002060"/>
              </a:buClr>
              <a:buFont typeface="Wingdings" panose="05000000000000000000" pitchFamily="2" charset="2"/>
              <a:buChar char="§"/>
            </a:pPr>
            <a:endParaRPr lang="fr-BE" sz="1800" i="0" dirty="0"/>
          </a:p>
          <a:p>
            <a:pPr>
              <a:buClr>
                <a:srgbClr val="002060"/>
              </a:buClr>
              <a:buFont typeface="Wingdings" panose="05000000000000000000" pitchFamily="2" charset="2"/>
              <a:buChar char="§"/>
            </a:pPr>
            <a:r>
              <a:rPr lang="fr-BE" sz="1800" i="0" dirty="0" err="1"/>
              <a:t>Assess</a:t>
            </a:r>
            <a:r>
              <a:rPr lang="fr-BE" sz="1800" i="0" dirty="0"/>
              <a:t> and control the </a:t>
            </a:r>
            <a:r>
              <a:rPr lang="fr-BE" sz="1800" i="0" dirty="0" err="1"/>
              <a:t>tax</a:t>
            </a:r>
            <a:endParaRPr lang="fr-BE" sz="1800" i="0" dirty="0"/>
          </a:p>
          <a:p>
            <a:pPr>
              <a:buClr>
                <a:srgbClr val="002060"/>
              </a:buClr>
              <a:buFont typeface="Wingdings" panose="05000000000000000000" pitchFamily="2" charset="2"/>
              <a:buChar char="§"/>
            </a:pPr>
            <a:endParaRPr lang="fr-BE" sz="1800" i="0" dirty="0"/>
          </a:p>
          <a:p>
            <a:pPr>
              <a:buClr>
                <a:srgbClr val="002060"/>
              </a:buClr>
              <a:buFont typeface="Wingdings" panose="05000000000000000000" pitchFamily="2" charset="2"/>
              <a:buChar char="§"/>
            </a:pPr>
            <a:r>
              <a:rPr lang="fr-BE" sz="1800" i="0" dirty="0" err="1"/>
              <a:t>Collect</a:t>
            </a:r>
            <a:r>
              <a:rPr lang="fr-BE" sz="1800" i="0" dirty="0"/>
              <a:t> the </a:t>
            </a:r>
            <a:r>
              <a:rPr lang="fr-BE" sz="1800" i="0" dirty="0" err="1"/>
              <a:t>tax</a:t>
            </a:r>
            <a:endParaRPr lang="fr-BE" sz="1800" i="0" dirty="0"/>
          </a:p>
          <a:p>
            <a:pPr marL="0" indent="0">
              <a:buClr>
                <a:srgbClr val="002060"/>
              </a:buClr>
              <a:buNone/>
            </a:pPr>
            <a:endParaRPr lang="fr-BE" sz="1800" i="0" dirty="0"/>
          </a:p>
          <a:p>
            <a:pPr>
              <a:buClr>
                <a:srgbClr val="002060"/>
              </a:buClr>
              <a:buFont typeface="Wingdings" panose="05000000000000000000" pitchFamily="2" charset="2"/>
              <a:buChar char="§"/>
            </a:pPr>
            <a:r>
              <a:rPr lang="fr-BE" sz="1800" i="0" dirty="0" err="1"/>
              <a:t>Incentising</a:t>
            </a:r>
            <a:r>
              <a:rPr lang="fr-BE" sz="1800" i="0" dirty="0"/>
              <a:t> </a:t>
            </a:r>
            <a:r>
              <a:rPr lang="fr-BE" sz="1800" i="0" dirty="0" err="1"/>
              <a:t>dedicated</a:t>
            </a:r>
            <a:r>
              <a:rPr lang="fr-BE" sz="1800" i="0" dirty="0"/>
              <a:t> </a:t>
            </a:r>
            <a:r>
              <a:rPr lang="fr-BE" sz="1800" i="0" dirty="0" err="1"/>
              <a:t>employee</a:t>
            </a:r>
            <a:r>
              <a:rPr lang="fr-BE" sz="1800" i="0" dirty="0"/>
              <a:t> </a:t>
            </a:r>
            <a:r>
              <a:rPr lang="fr-BE" sz="1800" i="0" dirty="0" err="1"/>
              <a:t>working</a:t>
            </a:r>
            <a:r>
              <a:rPr lang="fr-BE" sz="1800" i="0" dirty="0"/>
              <a:t> on </a:t>
            </a:r>
            <a:r>
              <a:rPr lang="fr-BE" sz="1800" i="0" dirty="0" err="1"/>
              <a:t>that</a:t>
            </a:r>
            <a:r>
              <a:rPr lang="fr-BE" sz="1800" i="0" dirty="0"/>
              <a:t> topic</a:t>
            </a:r>
          </a:p>
          <a:p>
            <a:pPr>
              <a:buFontTx/>
              <a:buChar char="-"/>
            </a:pPr>
            <a:endParaRPr lang="fr-BE" sz="1800" i="0" dirty="0"/>
          </a:p>
          <a:p>
            <a:pPr>
              <a:buFontTx/>
              <a:buChar char="-"/>
            </a:pPr>
            <a:endParaRPr lang="fr-BE"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10</a:t>
            </a:fld>
            <a:endParaRPr lang="en-GB" altLang="en-US" dirty="0"/>
          </a:p>
        </p:txBody>
      </p:sp>
    </p:spTree>
    <p:extLst>
      <p:ext uri="{BB962C8B-B14F-4D97-AF65-F5344CB8AC3E}">
        <p14:creationId xmlns:p14="http://schemas.microsoft.com/office/powerpoint/2010/main" val="1210265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484784"/>
            <a:ext cx="8229600" cy="936625"/>
          </a:xfrm>
        </p:spPr>
        <p:txBody>
          <a:bodyPr/>
          <a:lstStyle/>
          <a:p>
            <a:endParaRPr lang="fr-FR" sz="2200" dirty="0"/>
          </a:p>
        </p:txBody>
      </p:sp>
      <p:sp>
        <p:nvSpPr>
          <p:cNvPr id="4" name="Espace réservé du numéro de diapositive 3"/>
          <p:cNvSpPr>
            <a:spLocks noGrp="1"/>
          </p:cNvSpPr>
          <p:nvPr>
            <p:ph type="sldNum" sz="quarter" idx="12"/>
          </p:nvPr>
        </p:nvSpPr>
        <p:spPr/>
        <p:txBody>
          <a:bodyPr/>
          <a:lstStyle/>
          <a:p>
            <a:pPr>
              <a:defRPr/>
            </a:pPr>
            <a:fld id="{D8A210E1-A514-43D5-8361-5BB8FDDBFCA7}" type="slidenum">
              <a:rPr lang="en-GB" altLang="en-US" smtClean="0"/>
              <a:pPr>
                <a:defRPr/>
              </a:pPr>
              <a:t>11</a:t>
            </a:fld>
            <a:endParaRPr lang="en-GB" altLang="en-US" dirty="0"/>
          </a:p>
        </p:txBody>
      </p:sp>
      <p:sp>
        <p:nvSpPr>
          <p:cNvPr id="5" name="Espace réservé du texte 4"/>
          <p:cNvSpPr>
            <a:spLocks noGrp="1"/>
          </p:cNvSpPr>
          <p:nvPr>
            <p:ph type="body" idx="4294967295"/>
          </p:nvPr>
        </p:nvSpPr>
        <p:spPr>
          <a:xfrm>
            <a:off x="457200" y="2492375"/>
            <a:ext cx="8435280" cy="3960961"/>
          </a:xfrm>
        </p:spPr>
        <p:txBody>
          <a:bodyPr/>
          <a:lstStyle/>
          <a:p>
            <a:pPr algn="ctr"/>
            <a:endParaRPr lang="fr-FR" b="1" dirty="0"/>
          </a:p>
          <a:p>
            <a:pPr algn="ctr"/>
            <a:r>
              <a:rPr lang="fr-FR" b="1" dirty="0" err="1"/>
              <a:t>Thanks</a:t>
            </a:r>
            <a:r>
              <a:rPr lang="fr-FR" b="1" dirty="0"/>
              <a:t> a lot for </a:t>
            </a:r>
            <a:r>
              <a:rPr lang="fr-FR" b="1" dirty="0" err="1"/>
              <a:t>your</a:t>
            </a:r>
            <a:r>
              <a:rPr lang="fr-FR" b="1" dirty="0"/>
              <a:t> attention!</a:t>
            </a:r>
          </a:p>
          <a:p>
            <a:pPr algn="ctr"/>
            <a:endParaRPr lang="fr-FR" b="1" dirty="0"/>
          </a:p>
          <a:p>
            <a:pPr algn="ctr"/>
            <a:r>
              <a:rPr lang="fr-FR" b="1" dirty="0" err="1"/>
              <a:t>Any</a:t>
            </a:r>
            <a:r>
              <a:rPr lang="fr-FR" b="1" dirty="0"/>
              <a:t> question?</a:t>
            </a:r>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2161076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a:t>Outline</a:t>
            </a:r>
          </a:p>
        </p:txBody>
      </p:sp>
      <p:sp>
        <p:nvSpPr>
          <p:cNvPr id="6147" name="Rectangle 3"/>
          <p:cNvSpPr>
            <a:spLocks noGrp="1" noChangeArrowheads="1"/>
          </p:cNvSpPr>
          <p:nvPr>
            <p:ph type="body" idx="1"/>
          </p:nvPr>
        </p:nvSpPr>
        <p:spPr>
          <a:xfrm>
            <a:off x="179512" y="2492375"/>
            <a:ext cx="8784976" cy="3529013"/>
          </a:xfrm>
        </p:spPr>
        <p:txBody>
          <a:bodyPr/>
          <a:lstStyle/>
          <a:p>
            <a:pPr marL="457200" indent="-457200" eaLnBrk="1" hangingPunct="1">
              <a:buClr>
                <a:srgbClr val="0F5494"/>
              </a:buClr>
              <a:buFont typeface="+mj-lt"/>
              <a:buAutoNum type="arabicPeriod"/>
            </a:pPr>
            <a:endParaRPr lang="en-US" altLang="en-US" i="0" dirty="0"/>
          </a:p>
          <a:p>
            <a:pPr marL="457200" indent="-457200" eaLnBrk="1" hangingPunct="1">
              <a:buClr>
                <a:srgbClr val="0F5494"/>
              </a:buClr>
              <a:buFont typeface="+mj-lt"/>
              <a:buAutoNum type="arabicPeriod"/>
            </a:pPr>
            <a:endParaRPr lang="en-US" altLang="en-US" i="0" dirty="0"/>
          </a:p>
          <a:p>
            <a:pPr marL="457200" indent="-457200" eaLnBrk="1" hangingPunct="1">
              <a:buClr>
                <a:srgbClr val="0F5494"/>
              </a:buClr>
              <a:buFont typeface="+mj-lt"/>
              <a:buAutoNum type="arabicPeriod"/>
            </a:pPr>
            <a:r>
              <a:rPr lang="en-US" altLang="en-US" i="0" dirty="0"/>
              <a:t>Personal income tax (PIT)</a:t>
            </a:r>
          </a:p>
          <a:p>
            <a:pPr marL="457200" indent="-457200" eaLnBrk="1" hangingPunct="1">
              <a:buClr>
                <a:srgbClr val="0F5494"/>
              </a:buClr>
              <a:buFont typeface="+mj-lt"/>
              <a:buAutoNum type="arabicPeriod"/>
            </a:pPr>
            <a:r>
              <a:rPr lang="en-US" altLang="en-US" i="0" dirty="0"/>
              <a:t>Business/corporate income tax (</a:t>
            </a:r>
            <a:r>
              <a:rPr lang="en-US" altLang="en-US" i="0" dirty="0" smtClean="0"/>
              <a:t>CIT)</a:t>
            </a:r>
            <a:endParaRPr lang="en-US" altLang="en-US" i="0" dirty="0"/>
          </a:p>
          <a:p>
            <a:pPr marL="457200" indent="-457200" eaLnBrk="1" hangingPunct="1">
              <a:buClr>
                <a:srgbClr val="0F5494"/>
              </a:buClr>
              <a:buFont typeface="+mj-lt"/>
              <a:buAutoNum type="arabicPeriod"/>
            </a:pPr>
            <a:r>
              <a:rPr lang="en-US" altLang="en-US" i="0" dirty="0"/>
              <a:t>Property tax</a:t>
            </a:r>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024" y="994172"/>
            <a:ext cx="8229600" cy="936625"/>
          </a:xfrm>
        </p:spPr>
        <p:txBody>
          <a:bodyPr/>
          <a:lstStyle/>
          <a:p>
            <a:r>
              <a:rPr lang="en-US" dirty="0"/>
              <a:t>1. </a:t>
            </a:r>
            <a:r>
              <a:rPr lang="en-US" dirty="0" err="1"/>
              <a:t>Personnal</a:t>
            </a:r>
            <a:r>
              <a:rPr lang="en-US" dirty="0"/>
              <a:t> income tax (PIT)</a:t>
            </a:r>
            <a:endParaRPr lang="en-GB" dirty="0"/>
          </a:p>
        </p:txBody>
      </p:sp>
      <p:sp>
        <p:nvSpPr>
          <p:cNvPr id="3" name="Content Placeholder 2"/>
          <p:cNvSpPr>
            <a:spLocks noGrp="1"/>
          </p:cNvSpPr>
          <p:nvPr>
            <p:ph idx="1"/>
          </p:nvPr>
        </p:nvSpPr>
        <p:spPr>
          <a:xfrm>
            <a:off x="298500" y="1800225"/>
            <a:ext cx="8784976" cy="4445000"/>
          </a:xfrm>
        </p:spPr>
        <p:txBody>
          <a:bodyPr/>
          <a:lstStyle/>
          <a:p>
            <a:pPr marL="0" indent="0">
              <a:buNone/>
            </a:pPr>
            <a:r>
              <a:rPr lang="en-US" sz="2000" b="1" i="0" dirty="0"/>
              <a:t>Three main systems in the World</a:t>
            </a:r>
          </a:p>
          <a:p>
            <a:pPr marL="0" indent="0">
              <a:spcBef>
                <a:spcPts val="100"/>
              </a:spcBef>
              <a:buNone/>
            </a:pPr>
            <a:r>
              <a:rPr lang="en-US" sz="2000" i="0" u="sng" dirty="0"/>
              <a:t>1) The Comprehensive Income Tax </a:t>
            </a:r>
            <a:r>
              <a:rPr lang="en-US" sz="2000" i="0" dirty="0"/>
              <a:t>(Global Income tax): </a:t>
            </a:r>
          </a:p>
          <a:p>
            <a:pPr marL="0" indent="0">
              <a:spcBef>
                <a:spcPts val="100"/>
              </a:spcBef>
              <a:buNone/>
            </a:pPr>
            <a:r>
              <a:rPr lang="en-US" sz="1800" i="0" dirty="0"/>
              <a:t>The Greek Temple</a:t>
            </a:r>
          </a:p>
          <a:p>
            <a:pPr marL="0" indent="0">
              <a:spcBef>
                <a:spcPts val="100"/>
              </a:spcBef>
              <a:buNone/>
            </a:pPr>
            <a:r>
              <a:rPr lang="en-US" sz="1800" i="0" dirty="0"/>
              <a:t>All sources of income (schedule) are aggregated to be taxed at a progressive rate.</a:t>
            </a:r>
          </a:p>
          <a:p>
            <a:pPr marL="0" indent="0">
              <a:spcBef>
                <a:spcPts val="100"/>
              </a:spcBef>
              <a:buNone/>
            </a:pPr>
            <a:endParaRPr lang="en-US" sz="2000" i="0" dirty="0"/>
          </a:p>
          <a:p>
            <a:pPr marL="0" indent="0">
              <a:spcBef>
                <a:spcPts val="100"/>
              </a:spcBef>
              <a:buNone/>
            </a:pPr>
            <a:r>
              <a:rPr lang="en-US" sz="2000" i="0" u="sng" dirty="0"/>
              <a:t>2) The Dual (or semi-dual) Income Tax</a:t>
            </a:r>
          </a:p>
          <a:p>
            <a:pPr marL="0" indent="0">
              <a:spcBef>
                <a:spcPts val="100"/>
              </a:spcBef>
              <a:buNone/>
            </a:pPr>
            <a:r>
              <a:rPr lang="en-US" sz="1800" i="0" dirty="0"/>
              <a:t>Sources of income are taxed separately</a:t>
            </a:r>
          </a:p>
          <a:p>
            <a:pPr marL="0" indent="0">
              <a:spcBef>
                <a:spcPts val="100"/>
              </a:spcBef>
              <a:buNone/>
            </a:pPr>
            <a:r>
              <a:rPr lang="en-US" sz="2000" i="0" dirty="0"/>
              <a:t>T</a:t>
            </a:r>
            <a:r>
              <a:rPr lang="en-US" sz="1800" i="0" dirty="0"/>
              <a:t>he progressivity remains (or not) only on labor and business income</a:t>
            </a:r>
          </a:p>
          <a:p>
            <a:pPr marL="0" indent="0">
              <a:spcBef>
                <a:spcPts val="100"/>
              </a:spcBef>
              <a:buNone/>
            </a:pPr>
            <a:endParaRPr lang="en-US" sz="2000" i="0" dirty="0"/>
          </a:p>
          <a:p>
            <a:pPr marL="0" indent="0">
              <a:spcBef>
                <a:spcPts val="100"/>
              </a:spcBef>
              <a:buNone/>
            </a:pPr>
            <a:r>
              <a:rPr lang="en-US" sz="2000" i="0" u="sng" dirty="0"/>
              <a:t>3) The Flat Tax</a:t>
            </a:r>
          </a:p>
          <a:p>
            <a:pPr marL="0" indent="0">
              <a:spcBef>
                <a:spcPts val="100"/>
              </a:spcBef>
              <a:buNone/>
            </a:pPr>
            <a:r>
              <a:rPr lang="en-US" sz="1800" i="0" dirty="0"/>
              <a:t>Unique tax rate for all the types of income.</a:t>
            </a:r>
          </a:p>
          <a:p>
            <a:pPr marL="0" indent="0">
              <a:buNone/>
            </a:pPr>
            <a:endParaRPr lang="fr-BE" sz="2000" i="0" dirty="0"/>
          </a:p>
          <a:p>
            <a:pPr marL="0" indent="0">
              <a:buNone/>
            </a:pPr>
            <a:r>
              <a:rPr lang="fr-BE" sz="2000" b="1" i="0" dirty="0"/>
              <a:t>In </a:t>
            </a:r>
            <a:r>
              <a:rPr lang="fr-BE" sz="2000" b="1" i="0" dirty="0" err="1"/>
              <a:t>general</a:t>
            </a:r>
            <a:r>
              <a:rPr lang="fr-BE" sz="2000" b="1" i="0" dirty="0"/>
              <a:t> </a:t>
            </a:r>
            <a:r>
              <a:rPr lang="fr-BE" sz="2000" b="1" i="0" dirty="0" err="1"/>
              <a:t>very</a:t>
            </a:r>
            <a:r>
              <a:rPr lang="fr-BE" sz="2000" b="1" i="0" dirty="0"/>
              <a:t> </a:t>
            </a:r>
            <a:r>
              <a:rPr lang="fr-BE" sz="2000" b="1" i="0" dirty="0" err="1"/>
              <a:t>low</a:t>
            </a:r>
            <a:r>
              <a:rPr lang="fr-BE" sz="2000" b="1" i="0" dirty="0"/>
              <a:t> </a:t>
            </a:r>
            <a:r>
              <a:rPr lang="fr-BE" sz="2000" b="1" i="0" dirty="0" err="1"/>
              <a:t>amount</a:t>
            </a:r>
            <a:r>
              <a:rPr lang="fr-BE" sz="2000" b="1" i="0" dirty="0"/>
              <a:t> of revenue </a:t>
            </a:r>
            <a:r>
              <a:rPr lang="fr-BE" sz="2000" b="1" i="0" dirty="0" err="1"/>
              <a:t>collected</a:t>
            </a:r>
            <a:r>
              <a:rPr lang="fr-BE" sz="2000" b="1" i="0" dirty="0"/>
              <a:t> </a:t>
            </a:r>
            <a:r>
              <a:rPr lang="fr-BE" sz="2000" b="1" i="0" dirty="0" err="1"/>
              <a:t>from</a:t>
            </a:r>
            <a:r>
              <a:rPr lang="fr-BE" sz="2000" b="1" i="0" dirty="0"/>
              <a:t> PIT in </a:t>
            </a:r>
            <a:r>
              <a:rPr lang="fr-BE" sz="2000" b="1" i="0" dirty="0" err="1"/>
              <a:t>developing</a:t>
            </a:r>
            <a:r>
              <a:rPr lang="fr-BE" sz="2000" b="1" i="0" dirty="0"/>
              <a:t> countries</a:t>
            </a:r>
            <a:endParaRPr lang="en-GB" sz="2000" b="1" i="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Tree>
    <p:extLst>
      <p:ext uri="{BB962C8B-B14F-4D97-AF65-F5344CB8AC3E}">
        <p14:creationId xmlns:p14="http://schemas.microsoft.com/office/powerpoint/2010/main" val="3157086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Business income taxation</a:t>
            </a:r>
            <a:endParaRPr lang="en-GB" dirty="0"/>
          </a:p>
        </p:txBody>
      </p:sp>
      <p:sp>
        <p:nvSpPr>
          <p:cNvPr id="3" name="Content Placeholder 2"/>
          <p:cNvSpPr>
            <a:spLocks noGrp="1"/>
          </p:cNvSpPr>
          <p:nvPr>
            <p:ph idx="1"/>
          </p:nvPr>
        </p:nvSpPr>
        <p:spPr>
          <a:xfrm>
            <a:off x="107504" y="2204864"/>
            <a:ext cx="8928992" cy="4248472"/>
          </a:xfrm>
        </p:spPr>
        <p:txBody>
          <a:bodyPr/>
          <a:lstStyle/>
          <a:p>
            <a:pPr marL="0" indent="0">
              <a:buNone/>
            </a:pPr>
            <a:r>
              <a:rPr lang="en-US" i="0" dirty="0"/>
              <a:t>From the very small to the very large:</a:t>
            </a:r>
          </a:p>
          <a:p>
            <a:pPr marL="0" indent="0">
              <a:buNone/>
            </a:pPr>
            <a:endParaRPr lang="en-US" sz="2000" i="0" dirty="0"/>
          </a:p>
          <a:p>
            <a:pPr marL="0" indent="0">
              <a:buNone/>
            </a:pPr>
            <a:r>
              <a:rPr lang="en-US" sz="2000" i="0" dirty="0" smtClean="0"/>
              <a:t>Profit </a:t>
            </a:r>
            <a:r>
              <a:rPr lang="en-US" sz="2000" i="0" dirty="0"/>
              <a:t>tax: </a:t>
            </a:r>
            <a:endParaRPr lang="en-US" sz="2000" i="0" dirty="0" smtClean="0"/>
          </a:p>
          <a:p>
            <a:pPr>
              <a:buFontTx/>
              <a:buChar char="-"/>
            </a:pPr>
            <a:r>
              <a:rPr lang="en-US" sz="1800" i="0" dirty="0" smtClean="0"/>
              <a:t>- a </a:t>
            </a:r>
            <a:r>
              <a:rPr lang="en-US" sz="1800" i="0" dirty="0"/>
              <a:t>multidimensional tax, which </a:t>
            </a:r>
            <a:r>
              <a:rPr lang="en-US" sz="1800" i="0" dirty="0" smtClean="0"/>
              <a:t>encompass physical </a:t>
            </a:r>
            <a:r>
              <a:rPr lang="en-US" sz="1800" i="0" dirty="0"/>
              <a:t>person, self-employee (PIT</a:t>
            </a:r>
            <a:r>
              <a:rPr lang="en-US" sz="1800" i="0" dirty="0" smtClean="0"/>
              <a:t>)</a:t>
            </a:r>
          </a:p>
          <a:p>
            <a:pPr>
              <a:buFontTx/>
              <a:buChar char="-"/>
            </a:pPr>
            <a:r>
              <a:rPr lang="en-US" sz="1800" i="0" dirty="0" smtClean="0"/>
              <a:t>- Can </a:t>
            </a:r>
            <a:r>
              <a:rPr lang="en-US" sz="1800" i="0" dirty="0"/>
              <a:t>be progressive or proportional</a:t>
            </a:r>
          </a:p>
          <a:p>
            <a:pPr marL="0" indent="0">
              <a:buNone/>
            </a:pPr>
            <a:endParaRPr lang="en-US" sz="2000" i="0" dirty="0"/>
          </a:p>
          <a:p>
            <a:pPr marL="0" indent="0">
              <a:buNone/>
            </a:pPr>
            <a:r>
              <a:rPr lang="en-US" sz="2000" i="0" dirty="0" smtClean="0"/>
              <a:t>-Corporations </a:t>
            </a:r>
            <a:r>
              <a:rPr lang="en-US" sz="2000" i="0" dirty="0"/>
              <a:t>(CIT)</a:t>
            </a:r>
          </a:p>
          <a:p>
            <a:pPr>
              <a:buClr>
                <a:srgbClr val="002060"/>
              </a:buClr>
              <a:buFont typeface="Wingdings" panose="05000000000000000000" pitchFamily="2" charset="2"/>
              <a:buChar char="Ø"/>
            </a:pPr>
            <a:r>
              <a:rPr lang="en-US" sz="1800" i="0" dirty="0"/>
              <a:t>The definition of profit differs between and within </a:t>
            </a:r>
            <a:r>
              <a:rPr lang="en-US" sz="1800" i="0" dirty="0" smtClean="0"/>
              <a:t>countries</a:t>
            </a:r>
            <a:endParaRPr lang="en-US" sz="1800" i="0" dirty="0"/>
          </a:p>
          <a:p>
            <a:pPr>
              <a:buClr>
                <a:srgbClr val="002060"/>
              </a:buClr>
              <a:buFont typeface="Wingdings" panose="05000000000000000000" pitchFamily="2" charset="2"/>
              <a:buChar char="Ø"/>
            </a:pPr>
            <a:r>
              <a:rPr lang="en-US" sz="1800" i="0" dirty="0"/>
              <a:t>Tax </a:t>
            </a:r>
            <a:r>
              <a:rPr lang="en-US" sz="1800" i="0" dirty="0" smtClean="0"/>
              <a:t>base: </a:t>
            </a:r>
            <a:r>
              <a:rPr lang="en-US" sz="1800" i="0" dirty="0"/>
              <a:t>all sales minus deductible costs</a:t>
            </a:r>
          </a:p>
          <a:p>
            <a:pPr>
              <a:buClr>
                <a:srgbClr val="002060"/>
              </a:buClr>
              <a:buFont typeface="Wingdings" panose="05000000000000000000" pitchFamily="2" charset="2"/>
              <a:buChar char="Ø"/>
            </a:pPr>
            <a:r>
              <a:rPr lang="en-US" sz="1800" i="0" dirty="0"/>
              <a:t>Types of incomes (sales, intellectual property revenue, etc.)</a:t>
            </a:r>
          </a:p>
          <a:p>
            <a:pPr>
              <a:buClr>
                <a:srgbClr val="002060"/>
              </a:buClr>
              <a:buFont typeface="Wingdings" panose="05000000000000000000" pitchFamily="2" charset="2"/>
              <a:buChar char="Ø"/>
            </a:pPr>
            <a:r>
              <a:rPr lang="en-US" sz="1800" i="0" dirty="0"/>
              <a:t>Deductible costs (purchases, wages, interests, etc.)</a:t>
            </a:r>
          </a:p>
          <a:p>
            <a:endParaRPr lang="en-GB" sz="18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spTree>
    <p:extLst>
      <p:ext uri="{BB962C8B-B14F-4D97-AF65-F5344CB8AC3E}">
        <p14:creationId xmlns:p14="http://schemas.microsoft.com/office/powerpoint/2010/main" val="2499067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3. Corporate </a:t>
            </a:r>
            <a:r>
              <a:rPr lang="it-IT" dirty="0" err="1"/>
              <a:t>income</a:t>
            </a:r>
            <a:r>
              <a:rPr lang="it-IT" dirty="0"/>
              <a:t> </a:t>
            </a:r>
            <a:r>
              <a:rPr lang="it-IT" dirty="0" err="1"/>
              <a:t>tax</a:t>
            </a:r>
            <a:r>
              <a:rPr lang="it-IT" dirty="0"/>
              <a:t> (CIT)</a:t>
            </a:r>
            <a:endParaRPr lang="en-GB" dirty="0"/>
          </a:p>
        </p:txBody>
      </p:sp>
      <p:pic>
        <p:nvPicPr>
          <p:cNvPr id="6" name="Content Placeholder 5"/>
          <p:cNvPicPr>
            <a:picLocks noGrp="1" noChangeAspect="1"/>
          </p:cNvPicPr>
          <p:nvPr>
            <p:ph idx="1"/>
          </p:nvPr>
        </p:nvPicPr>
        <p:blipFill>
          <a:blip r:embed="rId3"/>
          <a:stretch>
            <a:fillRect/>
          </a:stretch>
        </p:blipFill>
        <p:spPr>
          <a:xfrm>
            <a:off x="611560" y="1312308"/>
            <a:ext cx="7416824" cy="5189504"/>
          </a:xfrm>
          <a:prstGeom prst="rect">
            <a:avLst/>
          </a:prstGeom>
        </p:spPr>
      </p:pic>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3476188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648990"/>
          </a:xfrm>
        </p:spPr>
        <p:txBody>
          <a:bodyPr/>
          <a:lstStyle/>
          <a:p>
            <a:r>
              <a:rPr lang="it-IT" dirty="0"/>
              <a:t>2. Minimum taxation</a:t>
            </a:r>
            <a:endParaRPr lang="en-GB" dirty="0"/>
          </a:p>
        </p:txBody>
      </p:sp>
      <p:sp>
        <p:nvSpPr>
          <p:cNvPr id="3" name="Content Placeholder 2"/>
          <p:cNvSpPr>
            <a:spLocks noGrp="1"/>
          </p:cNvSpPr>
          <p:nvPr>
            <p:ph idx="1"/>
          </p:nvPr>
        </p:nvSpPr>
        <p:spPr>
          <a:xfrm>
            <a:off x="179512" y="2276872"/>
            <a:ext cx="8784976" cy="4248472"/>
          </a:xfrm>
        </p:spPr>
        <p:txBody>
          <a:bodyPr/>
          <a:lstStyle/>
          <a:p>
            <a:pPr marL="0" indent="0">
              <a:buNone/>
            </a:pPr>
            <a:r>
              <a:rPr lang="en-US" sz="2000" i="0" dirty="0"/>
              <a:t>A lot of developing countries have a </a:t>
            </a:r>
            <a:r>
              <a:rPr lang="en-US" sz="2000" i="0" u="sng" dirty="0"/>
              <a:t>minimum alternative tax </a:t>
            </a:r>
            <a:r>
              <a:rPr lang="en-US" sz="2000" i="0" dirty="0"/>
              <a:t>for CIT or Profit tax purpose (losses or nil profit)</a:t>
            </a:r>
          </a:p>
          <a:p>
            <a:pPr marL="0" indent="0">
              <a:buNone/>
            </a:pPr>
            <a:endParaRPr lang="en-US" sz="2000" i="0" dirty="0"/>
          </a:p>
          <a:p>
            <a:pPr marL="0" indent="0">
              <a:buNone/>
            </a:pPr>
            <a:r>
              <a:rPr lang="en-US" i="0" dirty="0"/>
              <a:t>Two approaches</a:t>
            </a:r>
          </a:p>
          <a:p>
            <a:pPr marL="0" indent="0">
              <a:buNone/>
            </a:pPr>
            <a:endParaRPr lang="en-US" i="0" dirty="0"/>
          </a:p>
          <a:p>
            <a:pPr>
              <a:buClr>
                <a:srgbClr val="002060"/>
              </a:buClr>
              <a:buFont typeface="Wingdings" panose="05000000000000000000" pitchFamily="2" charset="2"/>
              <a:buChar char="§"/>
            </a:pPr>
            <a:r>
              <a:rPr lang="en-US" sz="2000" b="1" i="0" dirty="0"/>
              <a:t>Turnover tax on turnover : 0.5 percent to 2 percent </a:t>
            </a:r>
          </a:p>
          <a:p>
            <a:pPr marL="0" indent="0">
              <a:buClr>
                <a:srgbClr val="002060"/>
              </a:buClr>
              <a:buNone/>
            </a:pPr>
            <a:endParaRPr lang="en-US" sz="2000" b="1" i="0" dirty="0"/>
          </a:p>
          <a:p>
            <a:pPr>
              <a:buClr>
                <a:srgbClr val="002060"/>
              </a:buClr>
              <a:buFont typeface="Wingdings" panose="05000000000000000000" pitchFamily="2" charset="2"/>
              <a:buChar char="§"/>
            </a:pPr>
            <a:r>
              <a:rPr lang="en-US" sz="2000" b="1" i="0" dirty="0"/>
              <a:t>Tax on assets (and/or imports)</a:t>
            </a:r>
          </a:p>
          <a:p>
            <a:pPr marL="0" indent="0">
              <a:buNone/>
            </a:pPr>
            <a:endParaRPr lang="en-US" sz="2000" i="0" dirty="0"/>
          </a:p>
          <a:p>
            <a:pPr marL="0" indent="0">
              <a:buNone/>
            </a:pPr>
            <a:endParaRPr lang="en-US" sz="2000" i="0" dirty="0"/>
          </a:p>
          <a:p>
            <a:endParaRPr lang="en-GB" sz="20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99855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a:t>
            </a:r>
            <a:r>
              <a:rPr lang="en-US" altLang="en-US" dirty="0"/>
              <a:t>Property tax</a:t>
            </a:r>
            <a:endParaRPr lang="en-GB" dirty="0"/>
          </a:p>
        </p:txBody>
      </p:sp>
      <p:sp>
        <p:nvSpPr>
          <p:cNvPr id="3" name="Content Placeholder 2"/>
          <p:cNvSpPr>
            <a:spLocks noGrp="1"/>
          </p:cNvSpPr>
          <p:nvPr>
            <p:ph idx="1"/>
          </p:nvPr>
        </p:nvSpPr>
        <p:spPr/>
        <p:txBody>
          <a:bodyPr/>
          <a:lstStyle/>
          <a:p>
            <a:pPr>
              <a:buClr>
                <a:srgbClr val="002060"/>
              </a:buClr>
              <a:buFont typeface="Wingdings" panose="05000000000000000000" pitchFamily="2" charset="2"/>
              <a:buChar char="§"/>
            </a:pPr>
            <a:r>
              <a:rPr lang="en-US" i="0" dirty="0"/>
              <a:t>The missing tax in developing country</a:t>
            </a:r>
          </a:p>
          <a:p>
            <a:pPr>
              <a:buClr>
                <a:srgbClr val="002060"/>
              </a:buClr>
              <a:buFont typeface="Wingdings" panose="05000000000000000000" pitchFamily="2" charset="2"/>
              <a:buChar char="§"/>
            </a:pPr>
            <a:endParaRPr lang="en-US" i="0" dirty="0"/>
          </a:p>
          <a:p>
            <a:pPr>
              <a:buClr>
                <a:srgbClr val="002060"/>
              </a:buClr>
              <a:buFont typeface="Wingdings" panose="05000000000000000000" pitchFamily="2" charset="2"/>
              <a:buChar char="§"/>
            </a:pPr>
            <a:r>
              <a:rPr lang="en-US" i="0" dirty="0"/>
              <a:t>Tax on land and “fixed assets”  </a:t>
            </a:r>
          </a:p>
          <a:p>
            <a:pPr>
              <a:buClr>
                <a:srgbClr val="002060"/>
              </a:buClr>
              <a:buFont typeface="Wingdings" panose="05000000000000000000" pitchFamily="2" charset="2"/>
              <a:buChar char="§"/>
            </a:pPr>
            <a:endParaRPr lang="en-US" i="0" dirty="0"/>
          </a:p>
          <a:p>
            <a:pPr>
              <a:buClr>
                <a:srgbClr val="002060"/>
              </a:buClr>
              <a:buFont typeface="Wingdings" panose="05000000000000000000" pitchFamily="2" charset="2"/>
              <a:buChar char="§"/>
            </a:pPr>
            <a:r>
              <a:rPr lang="en-US" i="0" dirty="0"/>
              <a:t>Fixed assets – immoveable assets</a:t>
            </a:r>
          </a:p>
          <a:p>
            <a:endParaRPr lang="en-GB"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7</a:t>
            </a:fld>
            <a:endParaRPr lang="en-GB" altLang="en-US" dirty="0"/>
          </a:p>
        </p:txBody>
      </p:sp>
    </p:spTree>
    <p:extLst>
      <p:ext uri="{BB962C8B-B14F-4D97-AF65-F5344CB8AC3E}">
        <p14:creationId xmlns:p14="http://schemas.microsoft.com/office/powerpoint/2010/main" val="1913261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Property tax : pros and cons</a:t>
            </a:r>
          </a:p>
        </p:txBody>
      </p:sp>
      <p:sp>
        <p:nvSpPr>
          <p:cNvPr id="3" name="Content Placeholder 2"/>
          <p:cNvSpPr>
            <a:spLocks noGrp="1"/>
          </p:cNvSpPr>
          <p:nvPr>
            <p:ph idx="1"/>
          </p:nvPr>
        </p:nvSpPr>
        <p:spPr>
          <a:xfrm>
            <a:off x="457200" y="2420887"/>
            <a:ext cx="8229600" cy="4300587"/>
          </a:xfrm>
        </p:spPr>
        <p:txBody>
          <a:bodyPr/>
          <a:lstStyle/>
          <a:p>
            <a:pPr marL="0" indent="0">
              <a:buNone/>
            </a:pPr>
            <a:r>
              <a:rPr lang="en-US" sz="2000" b="1" dirty="0"/>
              <a:t>PROS</a:t>
            </a:r>
          </a:p>
          <a:p>
            <a:pPr>
              <a:buClr>
                <a:srgbClr val="002060"/>
              </a:buClr>
              <a:buFont typeface="Wingdings" panose="05000000000000000000" pitchFamily="2" charset="2"/>
              <a:buChar char="§"/>
            </a:pPr>
            <a:r>
              <a:rPr lang="en-US" sz="1800" i="0" dirty="0"/>
              <a:t>Does not create economic distortions </a:t>
            </a:r>
          </a:p>
          <a:p>
            <a:pPr>
              <a:buClr>
                <a:srgbClr val="002060"/>
              </a:buClr>
              <a:buFont typeface="Wingdings" panose="05000000000000000000" pitchFamily="2" charset="2"/>
              <a:buChar char="§"/>
            </a:pPr>
            <a:r>
              <a:rPr lang="en-US" sz="1800" i="0" dirty="0"/>
              <a:t>Recurrent and usually stable</a:t>
            </a:r>
          </a:p>
          <a:p>
            <a:pPr>
              <a:buClr>
                <a:srgbClr val="002060"/>
              </a:buClr>
              <a:buFont typeface="Wingdings" panose="05000000000000000000" pitchFamily="2" charset="2"/>
              <a:buChar char="§"/>
            </a:pPr>
            <a:r>
              <a:rPr lang="en-US" sz="1800" i="0" dirty="0"/>
              <a:t>Hard to evade</a:t>
            </a:r>
          </a:p>
          <a:p>
            <a:pPr>
              <a:buClr>
                <a:srgbClr val="002060"/>
              </a:buClr>
              <a:buFont typeface="Wingdings" panose="05000000000000000000" pitchFamily="2" charset="2"/>
              <a:buChar char="§"/>
            </a:pPr>
            <a:r>
              <a:rPr lang="en-US" sz="1800" i="0" dirty="0"/>
              <a:t>Can help fiscal </a:t>
            </a:r>
            <a:r>
              <a:rPr lang="en-US" sz="1800" i="0" dirty="0" err="1"/>
              <a:t>decentralisation</a:t>
            </a:r>
            <a:endParaRPr lang="en-US" sz="1800" i="0" dirty="0"/>
          </a:p>
          <a:p>
            <a:pPr>
              <a:buClr>
                <a:srgbClr val="002060"/>
              </a:buClr>
              <a:buFont typeface="Wingdings" panose="05000000000000000000" pitchFamily="2" charset="2"/>
              <a:buChar char="§"/>
            </a:pPr>
            <a:endParaRPr lang="en-US" i="0" dirty="0"/>
          </a:p>
          <a:p>
            <a:pPr>
              <a:buFont typeface="Symbol" panose="05050102010706020507" pitchFamily="18" charset="2"/>
              <a:buChar char="Þ"/>
            </a:pPr>
            <a:endParaRPr lang="en-US" sz="2000" dirty="0"/>
          </a:p>
          <a:p>
            <a:pPr marL="0" indent="0">
              <a:buNone/>
            </a:pPr>
            <a:r>
              <a:rPr lang="fr-BE" sz="2000" b="1" dirty="0"/>
              <a:t>CONS</a:t>
            </a:r>
          </a:p>
          <a:p>
            <a:pPr>
              <a:buClr>
                <a:srgbClr val="002060"/>
              </a:buClr>
              <a:buFont typeface="Wingdings" panose="05000000000000000000" pitchFamily="2" charset="2"/>
              <a:buChar char="§"/>
            </a:pPr>
            <a:r>
              <a:rPr lang="fr-BE" sz="1800" i="0" dirty="0" err="1"/>
              <a:t>Traditional</a:t>
            </a:r>
            <a:r>
              <a:rPr lang="fr-BE" sz="1800" i="0" dirty="0"/>
              <a:t> use of land</a:t>
            </a:r>
          </a:p>
          <a:p>
            <a:pPr>
              <a:buClr>
                <a:srgbClr val="002060"/>
              </a:buClr>
              <a:buFont typeface="Wingdings" panose="05000000000000000000" pitchFamily="2" charset="2"/>
              <a:buChar char="§"/>
            </a:pPr>
            <a:r>
              <a:rPr lang="fr-BE" sz="1800" i="0" dirty="0" err="1"/>
              <a:t>Political</a:t>
            </a:r>
            <a:r>
              <a:rPr lang="fr-BE" sz="1800" i="0" dirty="0"/>
              <a:t> </a:t>
            </a:r>
            <a:r>
              <a:rPr lang="fr-BE" sz="1800" i="0" dirty="0" err="1"/>
              <a:t>sensitivity</a:t>
            </a:r>
            <a:endParaRPr lang="fr-BE" sz="1800" i="0" dirty="0"/>
          </a:p>
          <a:p>
            <a:endParaRPr lang="en-GB" sz="2000" dirty="0"/>
          </a:p>
          <a:p>
            <a:pPr marL="0" indent="0">
              <a:buNone/>
            </a:pPr>
            <a:endParaRPr lang="en-GB" sz="2000"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spTree>
    <p:extLst>
      <p:ext uri="{BB962C8B-B14F-4D97-AF65-F5344CB8AC3E}">
        <p14:creationId xmlns:p14="http://schemas.microsoft.com/office/powerpoint/2010/main" val="3128304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Property tax issues </a:t>
            </a:r>
          </a:p>
        </p:txBody>
      </p:sp>
      <p:sp>
        <p:nvSpPr>
          <p:cNvPr id="3" name="Content Placeholder 2"/>
          <p:cNvSpPr>
            <a:spLocks noGrp="1"/>
          </p:cNvSpPr>
          <p:nvPr>
            <p:ph idx="1"/>
          </p:nvPr>
        </p:nvSpPr>
        <p:spPr>
          <a:xfrm>
            <a:off x="107504" y="2420888"/>
            <a:ext cx="8784976" cy="4176463"/>
          </a:xfrm>
        </p:spPr>
        <p:txBody>
          <a:bodyPr/>
          <a:lstStyle/>
          <a:p>
            <a:pPr marL="0" indent="0">
              <a:buClr>
                <a:srgbClr val="002060"/>
              </a:buClr>
              <a:buNone/>
            </a:pPr>
            <a:r>
              <a:rPr lang="fr-BE" i="0" dirty="0"/>
              <a:t>Localisation</a:t>
            </a:r>
          </a:p>
          <a:p>
            <a:pPr marL="0" indent="0">
              <a:buClr>
                <a:srgbClr val="002060"/>
              </a:buClr>
              <a:buNone/>
            </a:pPr>
            <a:endParaRPr lang="fr-BE" sz="800" i="0" dirty="0"/>
          </a:p>
          <a:p>
            <a:pPr marL="0" indent="0">
              <a:buClr>
                <a:srgbClr val="002060"/>
              </a:buClr>
              <a:buNone/>
            </a:pPr>
            <a:r>
              <a:rPr lang="fr-BE" i="0" dirty="0" err="1"/>
              <a:t>Assessment</a:t>
            </a:r>
            <a:r>
              <a:rPr lang="fr-BE" i="0" dirty="0"/>
              <a:t> and valuation</a:t>
            </a:r>
          </a:p>
          <a:p>
            <a:pPr>
              <a:buClr>
                <a:srgbClr val="0F5494"/>
              </a:buClr>
              <a:defRPr/>
            </a:pPr>
            <a:r>
              <a:rPr lang="en-US" sz="1800" dirty="0">
                <a:ea typeface="ＭＳ Ｐゴシック" charset="0"/>
              </a:rPr>
              <a:t>Market value</a:t>
            </a:r>
          </a:p>
          <a:p>
            <a:pPr>
              <a:buClr>
                <a:srgbClr val="0F5494"/>
              </a:buClr>
              <a:defRPr/>
            </a:pPr>
            <a:r>
              <a:rPr lang="en-US" sz="1800" dirty="0">
                <a:ea typeface="ＭＳ Ｐゴシック" charset="0"/>
              </a:rPr>
              <a:t>Computer Assisted Mass Appraisal (CAMA) </a:t>
            </a:r>
            <a:r>
              <a:rPr lang="en-GB" sz="1800" dirty="0">
                <a:ea typeface="ＭＳ Ｐゴシック" charset="0"/>
              </a:rPr>
              <a:t>model</a:t>
            </a:r>
          </a:p>
          <a:p>
            <a:pPr>
              <a:buClr>
                <a:srgbClr val="0F5494"/>
              </a:buClr>
              <a:defRPr/>
            </a:pPr>
            <a:endParaRPr lang="en-GB" sz="1800" dirty="0">
              <a:ea typeface="ＭＳ Ｐゴシック" charset="0"/>
            </a:endParaRPr>
          </a:p>
          <a:p>
            <a:pPr marL="0" indent="0">
              <a:buClr>
                <a:srgbClr val="0F5494"/>
              </a:buClr>
              <a:buNone/>
              <a:defRPr/>
            </a:pPr>
            <a:r>
              <a:rPr lang="en-GB" i="0" dirty="0"/>
              <a:t>Taxable person</a:t>
            </a:r>
          </a:p>
          <a:p>
            <a:pPr marL="0" indent="0">
              <a:buNone/>
            </a:pPr>
            <a:endParaRPr lang="fr-BE" sz="1000" dirty="0"/>
          </a:p>
          <a:p>
            <a:pPr marL="0" indent="0">
              <a:buNone/>
            </a:pPr>
            <a:r>
              <a:rPr lang="fr-BE" sz="1800" dirty="0" err="1"/>
              <a:t>Who</a:t>
            </a:r>
            <a:r>
              <a:rPr lang="fr-BE" sz="1800" dirty="0"/>
              <a:t> </a:t>
            </a:r>
            <a:r>
              <a:rPr lang="fr-BE" sz="1800" dirty="0" err="1"/>
              <a:t>is</a:t>
            </a:r>
            <a:r>
              <a:rPr lang="fr-BE" sz="1800" dirty="0"/>
              <a:t> the </a:t>
            </a:r>
            <a:r>
              <a:rPr lang="fr-BE" sz="1800" dirty="0" err="1"/>
              <a:t>tax</a:t>
            </a:r>
            <a:r>
              <a:rPr lang="fr-BE" sz="1800" dirty="0"/>
              <a:t> payer, w</a:t>
            </a:r>
            <a:r>
              <a:rPr lang="en-GB" sz="1800" dirty="0"/>
              <a:t>ho to tax </a:t>
            </a:r>
            <a:r>
              <a:rPr lang="en-GB" sz="1800" b="1" dirty="0"/>
              <a:t>?</a:t>
            </a:r>
          </a:p>
          <a:p>
            <a:pPr marL="0" indent="0">
              <a:buNone/>
            </a:pPr>
            <a:endParaRPr lang="en-GB" sz="1800" b="1" dirty="0"/>
          </a:p>
          <a:p>
            <a:pPr marL="0" indent="0">
              <a:buNone/>
            </a:pPr>
            <a:endParaRPr lang="fr-BE" sz="800" dirty="0"/>
          </a:p>
          <a:p>
            <a:pPr marL="0" indent="0">
              <a:buNone/>
            </a:pPr>
            <a:r>
              <a:rPr lang="fr-BE" sz="2000" b="1" dirty="0"/>
              <a:t>The </a:t>
            </a:r>
            <a:r>
              <a:rPr lang="fr-BE" sz="2000" b="1" dirty="0" err="1"/>
              <a:t>simpler</a:t>
            </a:r>
            <a:r>
              <a:rPr lang="fr-BE" sz="2000" b="1" dirty="0"/>
              <a:t> the </a:t>
            </a:r>
            <a:r>
              <a:rPr lang="fr-BE" sz="2000" b="1" dirty="0" err="1"/>
              <a:t>better</a:t>
            </a:r>
            <a:endParaRPr lang="fr-BE" sz="2000" b="1" dirty="0"/>
          </a:p>
          <a:p>
            <a:pPr>
              <a:buClr>
                <a:srgbClr val="0F5494"/>
              </a:buClr>
              <a:defRPr/>
            </a:pPr>
            <a:endParaRPr lang="en-GB" sz="2000" dirty="0">
              <a:ea typeface="ＭＳ Ｐゴシック" charset="0"/>
            </a:endParaRPr>
          </a:p>
          <a:p>
            <a:endParaRPr lang="en-GB" dirty="0"/>
          </a:p>
        </p:txBody>
      </p:sp>
    </p:spTree>
    <p:extLst>
      <p:ext uri="{BB962C8B-B14F-4D97-AF65-F5344CB8AC3E}">
        <p14:creationId xmlns:p14="http://schemas.microsoft.com/office/powerpoint/2010/main" val="688578203"/>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6782</TotalTime>
  <Words>563</Words>
  <Application>Microsoft Office PowerPoint</Application>
  <PresentationFormat>On-screen Show (4:3)</PresentationFormat>
  <Paragraphs>131</Paragraphs>
  <Slides>11</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MS PGothic</vt:lpstr>
      <vt:lpstr>MS PGothic</vt:lpstr>
      <vt:lpstr>Arial</vt:lpstr>
      <vt:lpstr>Symbol</vt:lpstr>
      <vt:lpstr>Verdana</vt:lpstr>
      <vt:lpstr>Wingdings</vt:lpstr>
      <vt:lpstr>Slide_Master</vt:lpstr>
      <vt:lpstr>Focus on direct tax,   Brussels, January 2019</vt:lpstr>
      <vt:lpstr>Outline</vt:lpstr>
      <vt:lpstr>1. Personnal income tax (PIT)</vt:lpstr>
      <vt:lpstr>2. Business income taxation</vt:lpstr>
      <vt:lpstr>3. Corporate income tax (CIT)</vt:lpstr>
      <vt:lpstr>2. Minimum taxation</vt:lpstr>
      <vt:lpstr>3. Property tax</vt:lpstr>
      <vt:lpstr>3. Property tax : pros and cons</vt:lpstr>
      <vt:lpstr>3. Property tax issues </vt:lpstr>
      <vt:lpstr>3. Property tax : decentralisation</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BIGOT Vincent (DEVCO)</cp:lastModifiedBy>
  <cp:revision>293</cp:revision>
  <cp:lastPrinted>2018-06-26T13:51:09Z</cp:lastPrinted>
  <dcterms:created xsi:type="dcterms:W3CDTF">2011-10-28T10:25:18Z</dcterms:created>
  <dcterms:modified xsi:type="dcterms:W3CDTF">2018-12-19T15:38:04Z</dcterms:modified>
</cp:coreProperties>
</file>