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56" r:id="rId2"/>
    <p:sldId id="257" r:id="rId3"/>
    <p:sldId id="323" r:id="rId4"/>
    <p:sldId id="329" r:id="rId5"/>
    <p:sldId id="335" r:id="rId6"/>
    <p:sldId id="331" r:id="rId7"/>
    <p:sldId id="332" r:id="rId8"/>
    <p:sldId id="333" r:id="rId9"/>
    <p:sldId id="342" r:id="rId10"/>
    <p:sldId id="337" r:id="rId11"/>
    <p:sldId id="343" r:id="rId12"/>
    <p:sldId id="339" r:id="rId13"/>
    <p:sldId id="340" r:id="rId14"/>
    <p:sldId id="341" r:id="rId15"/>
    <p:sldId id="349" r:id="rId16"/>
    <p:sldId id="350" r:id="rId17"/>
    <p:sldId id="344" r:id="rId18"/>
    <p:sldId id="357" r:id="rId19"/>
    <p:sldId id="347" r:id="rId20"/>
    <p:sldId id="348" r:id="rId21"/>
    <p:sldId id="345" r:id="rId22"/>
    <p:sldId id="366" r:id="rId23"/>
    <p:sldId id="351" r:id="rId24"/>
    <p:sldId id="352" r:id="rId25"/>
    <p:sldId id="355" r:id="rId26"/>
    <p:sldId id="365" r:id="rId27"/>
    <p:sldId id="362" r:id="rId28"/>
    <p:sldId id="363" r:id="rId29"/>
    <p:sldId id="364" r:id="rId30"/>
    <p:sldId id="353" r:id="rId31"/>
    <p:sldId id="346" r:id="rId32"/>
    <p:sldId id="358" r:id="rId33"/>
    <p:sldId id="359" r:id="rId34"/>
    <p:sldId id="360" r:id="rId35"/>
    <p:sldId id="361" r:id="rId36"/>
    <p:sldId id="300" r:id="rId37"/>
  </p:sldIdLst>
  <p:sldSz cx="9144000" cy="6858000" type="screen4x3"/>
  <p:notesSz cx="6718300" cy="9855200"/>
  <p:defaultTextStyle>
    <a:defPPr>
      <a:defRPr lang="en-GB"/>
    </a:defPPr>
    <a:lvl1pPr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1pPr>
    <a:lvl2pPr marL="4572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2pPr>
    <a:lvl3pPr marL="9144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3pPr>
    <a:lvl4pPr marL="13716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4pPr>
    <a:lvl5pPr marL="18288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5pPr>
    <a:lvl6pPr marL="2286000" algn="l" defTabSz="914400" rtl="0" eaLnBrk="1" latinLnBrk="0" hangingPunct="1">
      <a:defRPr sz="1200" kern="1200">
        <a:solidFill>
          <a:srgbClr val="0F5494"/>
        </a:solidFill>
        <a:latin typeface="Verdana" panose="020B0604030504040204" pitchFamily="34" charset="0"/>
        <a:ea typeface="+mn-ea"/>
        <a:cs typeface="+mn-cs"/>
      </a:defRPr>
    </a:lvl6pPr>
    <a:lvl7pPr marL="2743200" algn="l" defTabSz="914400" rtl="0" eaLnBrk="1" latinLnBrk="0" hangingPunct="1">
      <a:defRPr sz="1200" kern="1200">
        <a:solidFill>
          <a:srgbClr val="0F5494"/>
        </a:solidFill>
        <a:latin typeface="Verdana" panose="020B0604030504040204" pitchFamily="34" charset="0"/>
        <a:ea typeface="+mn-ea"/>
        <a:cs typeface="+mn-cs"/>
      </a:defRPr>
    </a:lvl7pPr>
    <a:lvl8pPr marL="3200400" algn="l" defTabSz="914400" rtl="0" eaLnBrk="1" latinLnBrk="0" hangingPunct="1">
      <a:defRPr sz="1200" kern="1200">
        <a:solidFill>
          <a:srgbClr val="0F5494"/>
        </a:solidFill>
        <a:latin typeface="Verdana" panose="020B0604030504040204" pitchFamily="34" charset="0"/>
        <a:ea typeface="+mn-ea"/>
        <a:cs typeface="+mn-cs"/>
      </a:defRPr>
    </a:lvl8pPr>
    <a:lvl9pPr marL="3657600" algn="l" defTabSz="914400" rtl="0" eaLnBrk="1" latinLnBrk="0" hangingPunct="1">
      <a:defRPr sz="1200" kern="1200">
        <a:solidFill>
          <a:srgbClr val="0F5494"/>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7" userDrawn="1">
          <p15:clr>
            <a:srgbClr val="A4A3A4"/>
          </p15:clr>
        </p15:guide>
        <p15:guide id="2" pos="2182" userDrawn="1">
          <p15:clr>
            <a:srgbClr val="A4A3A4"/>
          </p15:clr>
        </p15:guide>
        <p15:guide id="3" orient="horz" pos="3104" userDrawn="1">
          <p15:clr>
            <a:srgbClr val="A4A3A4"/>
          </p15:clr>
        </p15:guide>
        <p15:guide id="4" pos="211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3166CF"/>
    <a:srgbClr val="3E6FD2"/>
    <a:srgbClr val="2D5EC1"/>
    <a:srgbClr val="BDDEFF"/>
    <a:srgbClr val="99CCFF"/>
    <a:srgbClr val="808080"/>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53" autoAdjust="0"/>
    <p:restoredTop sz="86369" autoAdjust="0"/>
  </p:normalViewPr>
  <p:slideViewPr>
    <p:cSldViewPr>
      <p:cViewPr varScale="1">
        <p:scale>
          <a:sx n="92" d="100"/>
          <a:sy n="92" d="100"/>
        </p:scale>
        <p:origin x="276" y="90"/>
      </p:cViewPr>
      <p:guideLst>
        <p:guide orient="horz" pos="2160"/>
        <p:guide pos="2880"/>
      </p:guideLst>
    </p:cSldViewPr>
  </p:slideViewPr>
  <p:outlineViewPr>
    <p:cViewPr>
      <p:scale>
        <a:sx n="33" d="100"/>
        <a:sy n="33" d="100"/>
      </p:scale>
      <p:origin x="43" y="8712"/>
    </p:cViewPr>
  </p:outlineViewPr>
  <p:notesTextViewPr>
    <p:cViewPr>
      <p:scale>
        <a:sx n="3" d="2"/>
        <a:sy n="3" d="2"/>
      </p:scale>
      <p:origin x="0" y="0"/>
    </p:cViewPr>
  </p:notesTextViewPr>
  <p:sorterViewPr>
    <p:cViewPr>
      <p:scale>
        <a:sx n="66" d="100"/>
        <a:sy n="66" d="100"/>
      </p:scale>
      <p:origin x="0" y="0"/>
    </p:cViewPr>
  </p:sorterViewPr>
  <p:notesViewPr>
    <p:cSldViewPr>
      <p:cViewPr>
        <p:scale>
          <a:sx n="100" d="100"/>
          <a:sy n="100" d="100"/>
        </p:scale>
        <p:origin x="-2736" y="-56"/>
      </p:cViewPr>
      <p:guideLst>
        <p:guide orient="horz" pos="2907"/>
        <p:guide pos="2182"/>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dirty="0"/>
          </a:p>
        </p:txBody>
      </p:sp>
      <p:sp>
        <p:nvSpPr>
          <p:cNvPr id="37891" name="Rectangle 3"/>
          <p:cNvSpPr>
            <a:spLocks noGrp="1" noChangeArrowheads="1"/>
          </p:cNvSpPr>
          <p:nvPr>
            <p:ph type="dt" sz="quarter" idx="1"/>
          </p:nvPr>
        </p:nvSpPr>
        <p:spPr bwMode="auto">
          <a:xfrm>
            <a:off x="3804736" y="1"/>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endParaRPr lang="en-GB" altLang="en-US" dirty="0"/>
          </a:p>
        </p:txBody>
      </p:sp>
      <p:sp>
        <p:nvSpPr>
          <p:cNvPr id="37892" name="Rectangle 4"/>
          <p:cNvSpPr>
            <a:spLocks noGrp="1" noChangeArrowheads="1"/>
          </p:cNvSpPr>
          <p:nvPr>
            <p:ph type="ftr" sz="quarter" idx="2"/>
          </p:nvPr>
        </p:nvSpPr>
        <p:spPr bwMode="auto">
          <a:xfrm>
            <a:off x="0"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dirty="0"/>
          </a:p>
        </p:txBody>
      </p:sp>
      <p:sp>
        <p:nvSpPr>
          <p:cNvPr id="37893" name="Rectangle 5"/>
          <p:cNvSpPr>
            <a:spLocks noGrp="1" noChangeArrowheads="1"/>
          </p:cNvSpPr>
          <p:nvPr>
            <p:ph type="sldNum" sz="quarter" idx="3"/>
          </p:nvPr>
        </p:nvSpPr>
        <p:spPr bwMode="auto">
          <a:xfrm>
            <a:off x="3804736"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fld id="{D33977EE-9492-41D2-862D-C85A416AE36A}" type="slidenum">
              <a:rPr lang="en-GB" altLang="en-US"/>
              <a:pPr>
                <a:defRPr/>
              </a:pPr>
              <a:t>‹#›</a:t>
            </a:fld>
            <a:endParaRPr lang="en-GB" altLang="en-US" dirty="0"/>
          </a:p>
        </p:txBody>
      </p:sp>
    </p:spTree>
    <p:extLst>
      <p:ext uri="{BB962C8B-B14F-4D97-AF65-F5344CB8AC3E}">
        <p14:creationId xmlns:p14="http://schemas.microsoft.com/office/powerpoint/2010/main" val="2666722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dirty="0"/>
          </a:p>
        </p:txBody>
      </p:sp>
      <p:sp>
        <p:nvSpPr>
          <p:cNvPr id="36867" name="Rectangle 3"/>
          <p:cNvSpPr>
            <a:spLocks noGrp="1" noChangeArrowheads="1"/>
          </p:cNvSpPr>
          <p:nvPr>
            <p:ph type="dt" idx="1"/>
          </p:nvPr>
        </p:nvSpPr>
        <p:spPr bwMode="auto">
          <a:xfrm>
            <a:off x="3804736" y="1"/>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endParaRPr lang="en-GB" altLang="en-US" dirty="0"/>
          </a:p>
        </p:txBody>
      </p:sp>
      <p:sp>
        <p:nvSpPr>
          <p:cNvPr id="3076"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1517" y="4680946"/>
            <a:ext cx="5375268" cy="443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6870" name="Rectangle 6"/>
          <p:cNvSpPr>
            <a:spLocks noGrp="1" noChangeArrowheads="1"/>
          </p:cNvSpPr>
          <p:nvPr>
            <p:ph type="ftr" sz="quarter" idx="4"/>
          </p:nvPr>
        </p:nvSpPr>
        <p:spPr bwMode="auto">
          <a:xfrm>
            <a:off x="0"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dirty="0"/>
          </a:p>
        </p:txBody>
      </p:sp>
      <p:sp>
        <p:nvSpPr>
          <p:cNvPr id="36871" name="Rectangle 7"/>
          <p:cNvSpPr>
            <a:spLocks noGrp="1" noChangeArrowheads="1"/>
          </p:cNvSpPr>
          <p:nvPr>
            <p:ph type="sldNum" sz="quarter" idx="5"/>
          </p:nvPr>
        </p:nvSpPr>
        <p:spPr bwMode="auto">
          <a:xfrm>
            <a:off x="3804736"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fld id="{70CE1FDE-E880-4CF9-8EB3-FDB502065BD0}" type="slidenum">
              <a:rPr lang="en-GB" altLang="en-US"/>
              <a:pPr>
                <a:defRPr/>
              </a:pPr>
              <a:t>‹#›</a:t>
            </a:fld>
            <a:endParaRPr lang="en-GB" altLang="en-US" dirty="0"/>
          </a:p>
        </p:txBody>
      </p:sp>
    </p:spTree>
    <p:extLst>
      <p:ext uri="{BB962C8B-B14F-4D97-AF65-F5344CB8AC3E}">
        <p14:creationId xmlns:p14="http://schemas.microsoft.com/office/powerpoint/2010/main" val="871382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ctionaid.org.uk/sites/default/files/doc_lib/calling_time_on_tax_avoidance.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PLEASE PRINT OUT AS NOTE PAGE AND BRING TO CLASS.</a:t>
            </a:r>
          </a:p>
          <a:p>
            <a:endParaRPr lang="en-US" sz="2400" b="1" dirty="0"/>
          </a:p>
          <a:p>
            <a:r>
              <a:rPr lang="en-US" dirty="0"/>
              <a:t>The notes included in this training material are a guide to the instructor and the participants and should not be construed as replacing any other texts. </a:t>
            </a:r>
            <a:endParaRPr lang="en-GB" dirty="0"/>
          </a:p>
        </p:txBody>
      </p:sp>
      <p:sp>
        <p:nvSpPr>
          <p:cNvPr id="4" name="Slide Number Placeholder 3"/>
          <p:cNvSpPr>
            <a:spLocks noGrp="1"/>
          </p:cNvSpPr>
          <p:nvPr>
            <p:ph type="sldNum" sz="quarter" idx="10"/>
          </p:nvPr>
        </p:nvSpPr>
        <p:spPr/>
        <p:txBody>
          <a:bodyPr/>
          <a:lstStyle/>
          <a:p>
            <a:pPr>
              <a:defRPr/>
            </a:pPr>
            <a:fld id="{70CE1FDE-E880-4CF9-8EB3-FDB502065BD0}" type="slidenum">
              <a:rPr lang="en-GB" altLang="en-US" smtClean="0"/>
              <a:pPr>
                <a:defRPr/>
              </a:pPr>
              <a:t>1</a:t>
            </a:fld>
            <a:endParaRPr lang="en-GB" altLang="en-US" dirty="0"/>
          </a:p>
        </p:txBody>
      </p:sp>
    </p:spTree>
    <p:extLst>
      <p:ext uri="{BB962C8B-B14F-4D97-AF65-F5344CB8AC3E}">
        <p14:creationId xmlns:p14="http://schemas.microsoft.com/office/powerpoint/2010/main" val="1776732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Room for </a:t>
            </a:r>
            <a:r>
              <a:rPr lang="fr-BE" dirty="0" err="1"/>
              <a:t>improvement</a:t>
            </a:r>
            <a:r>
              <a:rPr lang="fr-BE" dirty="0"/>
              <a:t>,</a:t>
            </a:r>
            <a:r>
              <a:rPr lang="fr-BE" baseline="0" dirty="0"/>
              <a:t> </a:t>
            </a:r>
            <a:r>
              <a:rPr lang="fr-BE" baseline="0" dirty="0" err="1"/>
              <a:t>especially</a:t>
            </a:r>
            <a:r>
              <a:rPr lang="fr-BE" baseline="0" dirty="0"/>
              <a:t> in </a:t>
            </a:r>
            <a:r>
              <a:rPr lang="fr-BE" baseline="0" dirty="0" err="1"/>
              <a:t>Africa</a:t>
            </a:r>
            <a:r>
              <a:rPr lang="fr-BE" baseline="0" dirty="0"/>
              <a:t>…</a:t>
            </a:r>
            <a:endParaRPr lang="en-GB" dirty="0"/>
          </a:p>
        </p:txBody>
      </p:sp>
      <p:sp>
        <p:nvSpPr>
          <p:cNvPr id="4" name="Slide Number Placeholder 3"/>
          <p:cNvSpPr>
            <a:spLocks noGrp="1"/>
          </p:cNvSpPr>
          <p:nvPr>
            <p:ph type="sldNum" sz="quarter" idx="10"/>
          </p:nvPr>
        </p:nvSpPr>
        <p:spPr/>
        <p:txBody>
          <a:bodyPr/>
          <a:lstStyle/>
          <a:p>
            <a:pPr>
              <a:defRPr/>
            </a:pPr>
            <a:fld id="{70CE1FDE-E880-4CF9-8EB3-FDB502065BD0}" type="slidenum">
              <a:rPr lang="en-GB" altLang="en-US" smtClean="0"/>
              <a:pPr>
                <a:defRPr/>
              </a:pPr>
              <a:t>29</a:t>
            </a:fld>
            <a:endParaRPr lang="en-GB" altLang="en-US" dirty="0"/>
          </a:p>
        </p:txBody>
      </p:sp>
    </p:spTree>
    <p:extLst>
      <p:ext uri="{BB962C8B-B14F-4D97-AF65-F5344CB8AC3E}">
        <p14:creationId xmlns:p14="http://schemas.microsoft.com/office/powerpoint/2010/main" val="1872818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The </a:t>
            </a:r>
            <a:r>
              <a:rPr lang="fr-FR" dirty="0" err="1"/>
              <a:t>lack</a:t>
            </a:r>
            <a:r>
              <a:rPr lang="fr-FR" dirty="0"/>
              <a:t> of </a:t>
            </a:r>
            <a:r>
              <a:rPr lang="fr-FR" dirty="0" err="1"/>
              <a:t>available</a:t>
            </a:r>
            <a:r>
              <a:rPr lang="fr-FR" dirty="0"/>
              <a:t> data </a:t>
            </a:r>
            <a:r>
              <a:rPr lang="fr-FR" dirty="0" err="1"/>
              <a:t>is</a:t>
            </a:r>
            <a:r>
              <a:rPr lang="fr-FR" dirty="0"/>
              <a:t> a </a:t>
            </a:r>
            <a:r>
              <a:rPr lang="fr-FR" dirty="0" err="1"/>
              <a:t>risk</a:t>
            </a:r>
            <a:r>
              <a:rPr lang="fr-FR" dirty="0"/>
              <a:t>,</a:t>
            </a:r>
            <a:r>
              <a:rPr lang="fr-FR" baseline="0" dirty="0"/>
              <a:t> </a:t>
            </a:r>
            <a:r>
              <a:rPr lang="fr-FR" baseline="0" dirty="0" err="1"/>
              <a:t>which</a:t>
            </a:r>
            <a:r>
              <a:rPr lang="fr-FR" baseline="0" dirty="0"/>
              <a:t> </a:t>
            </a:r>
            <a:r>
              <a:rPr lang="fr-FR" baseline="0" dirty="0" err="1"/>
              <a:t>should</a:t>
            </a:r>
            <a:r>
              <a:rPr lang="fr-FR" baseline="0" dirty="0"/>
              <a:t> </a:t>
            </a:r>
            <a:r>
              <a:rPr lang="fr-FR" baseline="0" dirty="0" err="1"/>
              <a:t>be</a:t>
            </a:r>
            <a:r>
              <a:rPr lang="fr-FR" baseline="0" dirty="0"/>
              <a:t> </a:t>
            </a:r>
            <a:r>
              <a:rPr lang="fr-FR" baseline="0" dirty="0" err="1"/>
              <a:t>emphasized</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a:defRPr/>
            </a:pPr>
            <a:fld id="{70CE1FDE-E880-4CF9-8EB3-FDB502065BD0}" type="slidenum">
              <a:rPr lang="en-GB" altLang="en-US" smtClean="0"/>
              <a:pPr>
                <a:defRPr/>
              </a:pPr>
              <a:t>36</a:t>
            </a:fld>
            <a:endParaRPr lang="en-GB" altLang="en-US" dirty="0"/>
          </a:p>
        </p:txBody>
      </p:sp>
    </p:spTree>
    <p:extLst>
      <p:ext uri="{BB962C8B-B14F-4D97-AF65-F5344CB8AC3E}">
        <p14:creationId xmlns:p14="http://schemas.microsoft.com/office/powerpoint/2010/main" val="288544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dirty="0"/>
              <a:t>Introductions</a:t>
            </a:r>
          </a:p>
          <a:p>
            <a:pPr marL="169890" indent="-169890" eaLnBrk="1" hangingPunct="1">
              <a:buFontTx/>
              <a:buChar char="-"/>
            </a:pPr>
            <a:r>
              <a:rPr lang="en-US" altLang="en-US" sz="1000" dirty="0"/>
              <a:t>Instructor</a:t>
            </a:r>
          </a:p>
          <a:p>
            <a:pPr marL="169890" indent="-169890" eaLnBrk="1" hangingPunct="1">
              <a:buFontTx/>
              <a:buChar char="-"/>
            </a:pPr>
            <a:r>
              <a:rPr lang="en-US" altLang="en-US" sz="1000" dirty="0"/>
              <a:t>Name tents</a:t>
            </a:r>
          </a:p>
          <a:p>
            <a:pPr eaLnBrk="1" hangingPunct="1"/>
            <a:r>
              <a:rPr lang="en-US" altLang="en-US" sz="1000" dirty="0"/>
              <a:t>- Objectives</a:t>
            </a:r>
          </a:p>
          <a:p>
            <a:pPr marL="622929" lvl="1" indent="-169890" eaLnBrk="1" hangingPunct="1">
              <a:buFontTx/>
              <a:buChar char="-"/>
            </a:pPr>
            <a:r>
              <a:rPr lang="en-US" altLang="en-US" sz="1000" dirty="0"/>
              <a:t>Each participant, what would they like to get from this course?</a:t>
            </a:r>
          </a:p>
          <a:p>
            <a:pPr eaLnBrk="1" hangingPunct="1"/>
            <a:r>
              <a:rPr lang="en-US" altLang="en-US" sz="1000" dirty="0"/>
              <a:t>Methods for course</a:t>
            </a:r>
          </a:p>
          <a:p>
            <a:pPr eaLnBrk="1" hangingPunct="1"/>
            <a:r>
              <a:rPr lang="en-US" altLang="en-US" sz="1000" dirty="0"/>
              <a:t>Introducing DRM</a:t>
            </a:r>
          </a:p>
          <a:p>
            <a:pPr marL="169890" indent="-169890" eaLnBrk="1" hangingPunct="1">
              <a:buFontTx/>
              <a:buChar char="-"/>
            </a:pPr>
            <a:r>
              <a:rPr lang="en-US" altLang="en-US" sz="1000" dirty="0"/>
              <a:t>Mexico to Addis</a:t>
            </a:r>
          </a:p>
          <a:p>
            <a:pPr marL="169890" indent="-169890" eaLnBrk="1" hangingPunct="1">
              <a:buFontTx/>
              <a:buChar char="-"/>
            </a:pPr>
            <a:r>
              <a:rPr lang="en-US" altLang="en-US" sz="1000" dirty="0"/>
              <a:t>Collect More, Spend Better</a:t>
            </a:r>
          </a:p>
          <a:p>
            <a:pPr marL="169890" indent="-169890" eaLnBrk="1" hangingPunct="1">
              <a:buFontTx/>
              <a:buChar char="-"/>
            </a:pPr>
            <a:r>
              <a:rPr lang="en-US" altLang="en-US" sz="1000" dirty="0"/>
              <a:t>EU commitment to DRM</a:t>
            </a:r>
          </a:p>
          <a:p>
            <a:pPr eaLnBrk="1" hangingPunct="1"/>
            <a:r>
              <a:rPr lang="en-US" altLang="en-US" sz="1000" dirty="0"/>
              <a:t>Pre-course knowledge assessment  -- this is to assess the knowledge that participants have when they come to the training programme and compare that with what they have at the completion of the training programme. This is not to SCORE or GRADE the participant.</a:t>
            </a:r>
          </a:p>
          <a:p>
            <a:endParaRPr lang="en-GB" sz="1000" dirty="0"/>
          </a:p>
        </p:txBody>
      </p:sp>
      <p:sp>
        <p:nvSpPr>
          <p:cNvPr id="4" name="Slide Number Placeholder 3"/>
          <p:cNvSpPr>
            <a:spLocks noGrp="1"/>
          </p:cNvSpPr>
          <p:nvPr>
            <p:ph type="sldNum" sz="quarter" idx="10"/>
          </p:nvPr>
        </p:nvSpPr>
        <p:spPr/>
        <p:txBody>
          <a:bodyPr/>
          <a:lstStyle/>
          <a:p>
            <a:pPr>
              <a:defRPr/>
            </a:pPr>
            <a:fld id="{70CE1FDE-E880-4CF9-8EB3-FDB502065BD0}" type="slidenum">
              <a:rPr lang="en-GB" altLang="en-US" smtClean="0"/>
              <a:pPr>
                <a:defRPr/>
              </a:pPr>
              <a:t>2</a:t>
            </a:fld>
            <a:endParaRPr lang="en-GB" altLang="en-US" dirty="0"/>
          </a:p>
        </p:txBody>
      </p:sp>
    </p:spTree>
    <p:extLst>
      <p:ext uri="{BB962C8B-B14F-4D97-AF65-F5344CB8AC3E}">
        <p14:creationId xmlns:p14="http://schemas.microsoft.com/office/powerpoint/2010/main" val="5891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err="1"/>
              <a:t>Alignment</a:t>
            </a:r>
            <a:r>
              <a:rPr lang="fr-BE" dirty="0"/>
              <a:t> </a:t>
            </a:r>
            <a:r>
              <a:rPr lang="fr-BE" dirty="0" err="1"/>
              <a:t>ongoing</a:t>
            </a:r>
            <a:endParaRPr lang="fr-BE" dirty="0"/>
          </a:p>
        </p:txBody>
      </p:sp>
      <p:sp>
        <p:nvSpPr>
          <p:cNvPr id="4" name="Espace réservé du numéro de diapositive 3"/>
          <p:cNvSpPr>
            <a:spLocks noGrp="1"/>
          </p:cNvSpPr>
          <p:nvPr>
            <p:ph type="sldNum" sz="quarter" idx="5"/>
          </p:nvPr>
        </p:nvSpPr>
        <p:spPr/>
        <p:txBody>
          <a:bodyPr/>
          <a:lstStyle/>
          <a:p>
            <a:pPr>
              <a:defRPr/>
            </a:pPr>
            <a:fld id="{70CE1FDE-E880-4CF9-8EB3-FDB502065BD0}" type="slidenum">
              <a:rPr lang="en-GB" altLang="en-US" smtClean="0"/>
              <a:pPr>
                <a:defRPr/>
              </a:pPr>
              <a:t>8</a:t>
            </a:fld>
            <a:endParaRPr lang="en-GB" altLang="en-US" dirty="0"/>
          </a:p>
        </p:txBody>
      </p:sp>
    </p:spTree>
    <p:extLst>
      <p:ext uri="{BB962C8B-B14F-4D97-AF65-F5344CB8AC3E}">
        <p14:creationId xmlns:p14="http://schemas.microsoft.com/office/powerpoint/2010/main" val="187707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70CE1FDE-E880-4CF9-8EB3-FDB502065BD0}" type="slidenum">
              <a:rPr lang="en-GB" altLang="en-US" smtClean="0"/>
              <a:pPr>
                <a:defRPr/>
              </a:pPr>
              <a:t>9</a:t>
            </a:fld>
            <a:endParaRPr lang="en-GB" altLang="en-US" dirty="0"/>
          </a:p>
        </p:txBody>
      </p:sp>
    </p:spTree>
    <p:extLst>
      <p:ext uri="{BB962C8B-B14F-4D97-AF65-F5344CB8AC3E}">
        <p14:creationId xmlns:p14="http://schemas.microsoft.com/office/powerpoint/2010/main" val="885174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ln/>
        </p:spPr>
      </p:sp>
      <p:sp>
        <p:nvSpPr>
          <p:cNvPr id="40963" name="Espace réservé des commentaires 2"/>
          <p:cNvSpPr>
            <a:spLocks noGrp="1"/>
          </p:cNvSpPr>
          <p:nvPr>
            <p:ph type="body" idx="1"/>
          </p:nvPr>
        </p:nvSpPr>
        <p:spPr>
          <a:noFill/>
        </p:spPr>
        <p:txBody>
          <a:bodyPr/>
          <a:lstStyle/>
          <a:p>
            <a:r>
              <a:rPr lang="fr-FR" altLang="fr-FR"/>
              <a:t>Source: ActionAid, 2010, </a:t>
            </a:r>
            <a:r>
              <a:rPr lang="en-US" altLang="fr-FR">
                <a:hlinkClick r:id="rId3"/>
              </a:rPr>
              <a:t>Calling time: why SABMiller should stop dodging taxes in Africa</a:t>
            </a:r>
            <a:r>
              <a:rPr lang="en-US" altLang="fr-FR"/>
              <a:t>, Report.</a:t>
            </a:r>
          </a:p>
          <a:p>
            <a:r>
              <a:rPr lang="fr-FR" altLang="fr-FR"/>
              <a:t>https://www.actionaid.org.uk/sites/default/files/doc_lib/calling_time_on_tax_avoidance.pdf</a:t>
            </a:r>
          </a:p>
          <a:p>
            <a:endParaRPr lang="fr-FR" altLang="fr-FR"/>
          </a:p>
        </p:txBody>
      </p:sp>
      <p:sp>
        <p:nvSpPr>
          <p:cNvPr id="40964" name="Espace réservé du numéro de diapositive 3"/>
          <p:cNvSpPr>
            <a:spLocks noGrp="1"/>
          </p:cNvSpPr>
          <p:nvPr>
            <p:ph type="sldNum" sz="quarter" idx="5"/>
          </p:nvPr>
        </p:nvSpPr>
        <p:spPr>
          <a:noFill/>
        </p:spPr>
        <p:txBody>
          <a:bodyPr/>
          <a:lstStyle>
            <a:lvl1pPr>
              <a:defRPr sz="1200">
                <a:solidFill>
                  <a:srgbClr val="0F5494"/>
                </a:solidFill>
                <a:latin typeface="Verdana" panose="020B0604030504040204" pitchFamily="34" charset="0"/>
                <a:ea typeface="MS PGothic" panose="020B0600070205080204" pitchFamily="34" charset="-128"/>
              </a:defRPr>
            </a:lvl1pPr>
            <a:lvl2pPr marL="736189" indent="-283150">
              <a:defRPr sz="1200">
                <a:solidFill>
                  <a:srgbClr val="0F5494"/>
                </a:solidFill>
                <a:latin typeface="Verdana" panose="020B0604030504040204" pitchFamily="34" charset="0"/>
                <a:ea typeface="MS PGothic" panose="020B0600070205080204" pitchFamily="34" charset="-128"/>
              </a:defRPr>
            </a:lvl2pPr>
            <a:lvl3pPr marL="1132599" indent="-226520">
              <a:defRPr sz="1200">
                <a:solidFill>
                  <a:srgbClr val="0F5494"/>
                </a:solidFill>
                <a:latin typeface="Verdana" panose="020B0604030504040204" pitchFamily="34" charset="0"/>
                <a:ea typeface="MS PGothic" panose="020B0600070205080204" pitchFamily="34" charset="-128"/>
              </a:defRPr>
            </a:lvl3pPr>
            <a:lvl4pPr marL="1585638" indent="-226520">
              <a:defRPr sz="1200">
                <a:solidFill>
                  <a:srgbClr val="0F5494"/>
                </a:solidFill>
                <a:latin typeface="Verdana" panose="020B0604030504040204" pitchFamily="34" charset="0"/>
                <a:ea typeface="MS PGothic" panose="020B0600070205080204" pitchFamily="34" charset="-128"/>
              </a:defRPr>
            </a:lvl4pPr>
            <a:lvl5pPr marL="2038678" indent="-226520">
              <a:defRPr sz="1200">
                <a:solidFill>
                  <a:srgbClr val="0F5494"/>
                </a:solidFill>
                <a:latin typeface="Verdana" panose="020B0604030504040204" pitchFamily="34" charset="0"/>
                <a:ea typeface="MS PGothic" panose="020B0600070205080204" pitchFamily="34" charset="-128"/>
              </a:defRPr>
            </a:lvl5pPr>
            <a:lvl6pPr marL="2491717" indent="-22652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6pPr>
            <a:lvl7pPr marL="2944757" indent="-22652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7pPr>
            <a:lvl8pPr marL="3397796" indent="-22652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8pPr>
            <a:lvl9pPr marL="3850836" indent="-22652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9pPr>
          </a:lstStyle>
          <a:p>
            <a:fld id="{53547C75-F555-4C22-90E7-A611D0542805}" type="slidenum">
              <a:rPr lang="en-GB" altLang="fr-FR" smtClean="0">
                <a:solidFill>
                  <a:schemeClr val="tx1"/>
                </a:solidFill>
                <a:latin typeface="Arial" panose="020B0604020202020204" pitchFamily="34" charset="0"/>
              </a:rPr>
              <a:pPr/>
              <a:t>11</a:t>
            </a:fld>
            <a:endParaRPr lang="en-GB" altLang="fr-FR">
              <a:solidFill>
                <a:schemeClr val="tx1"/>
              </a:solidFill>
              <a:latin typeface="Arial" panose="020B0604020202020204" pitchFamily="34" charset="0"/>
            </a:endParaRPr>
          </a:p>
        </p:txBody>
      </p:sp>
    </p:spTree>
    <p:extLst>
      <p:ext uri="{BB962C8B-B14F-4D97-AF65-F5344CB8AC3E}">
        <p14:creationId xmlns:p14="http://schemas.microsoft.com/office/powerpoint/2010/main" val="66861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err="1"/>
              <a:t>Thin</a:t>
            </a:r>
            <a:r>
              <a:rPr lang="fr-BE" dirty="0"/>
              <a:t> capitalisation </a:t>
            </a:r>
            <a:r>
              <a:rPr lang="fr-BE" dirty="0" err="1"/>
              <a:t>is</a:t>
            </a:r>
            <a:r>
              <a:rPr lang="fr-BE" dirty="0"/>
              <a:t> a </a:t>
            </a:r>
            <a:r>
              <a:rPr lang="fr-BE" dirty="0" err="1"/>
              <a:t>general</a:t>
            </a:r>
            <a:r>
              <a:rPr lang="fr-BE" dirty="0"/>
              <a:t> issue, not </a:t>
            </a:r>
            <a:r>
              <a:rPr lang="fr-BE" dirty="0" err="1"/>
              <a:t>only</a:t>
            </a:r>
            <a:r>
              <a:rPr lang="fr-BE" dirty="0"/>
              <a:t> for </a:t>
            </a:r>
            <a:r>
              <a:rPr lang="fr-BE" dirty="0" err="1"/>
              <a:t>MNEs</a:t>
            </a:r>
            <a:endParaRPr lang="fr-BE" dirty="0"/>
          </a:p>
        </p:txBody>
      </p:sp>
      <p:sp>
        <p:nvSpPr>
          <p:cNvPr id="4" name="Espace réservé du numéro de diapositive 3"/>
          <p:cNvSpPr>
            <a:spLocks noGrp="1"/>
          </p:cNvSpPr>
          <p:nvPr>
            <p:ph type="sldNum" sz="quarter" idx="5"/>
          </p:nvPr>
        </p:nvSpPr>
        <p:spPr/>
        <p:txBody>
          <a:bodyPr/>
          <a:lstStyle/>
          <a:p>
            <a:pPr>
              <a:defRPr/>
            </a:pPr>
            <a:fld id="{70CE1FDE-E880-4CF9-8EB3-FDB502065BD0}" type="slidenum">
              <a:rPr lang="en-GB" altLang="en-US" smtClean="0"/>
              <a:pPr>
                <a:defRPr/>
              </a:pPr>
              <a:t>12</a:t>
            </a:fld>
            <a:endParaRPr lang="en-GB" altLang="en-US" dirty="0"/>
          </a:p>
        </p:txBody>
      </p:sp>
    </p:spTree>
    <p:extLst>
      <p:ext uri="{BB962C8B-B14F-4D97-AF65-F5344CB8AC3E}">
        <p14:creationId xmlns:p14="http://schemas.microsoft.com/office/powerpoint/2010/main" val="319245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70CE1FDE-E880-4CF9-8EB3-FDB502065BD0}" type="slidenum">
              <a:rPr lang="en-GB" altLang="en-US" smtClean="0"/>
              <a:pPr>
                <a:defRPr/>
              </a:pPr>
              <a:t>17</a:t>
            </a:fld>
            <a:endParaRPr lang="en-GB" altLang="en-US" dirty="0"/>
          </a:p>
        </p:txBody>
      </p:sp>
    </p:spTree>
    <p:extLst>
      <p:ext uri="{BB962C8B-B14F-4D97-AF65-F5344CB8AC3E}">
        <p14:creationId xmlns:p14="http://schemas.microsoft.com/office/powerpoint/2010/main" val="291730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CFC = </a:t>
            </a:r>
            <a:r>
              <a:rPr lang="fr-BE" dirty="0" err="1"/>
              <a:t>Controlled</a:t>
            </a:r>
            <a:r>
              <a:rPr lang="fr-BE" dirty="0"/>
              <a:t> </a:t>
            </a:r>
            <a:r>
              <a:rPr lang="fr-BE" dirty="0" err="1"/>
              <a:t>foreign</a:t>
            </a:r>
            <a:r>
              <a:rPr lang="fr-BE" dirty="0"/>
              <a:t> </a:t>
            </a:r>
            <a:r>
              <a:rPr lang="fr-BE" dirty="0" err="1"/>
              <a:t>enterprises</a:t>
            </a:r>
            <a:endParaRPr lang="fr-BE" dirty="0"/>
          </a:p>
        </p:txBody>
      </p:sp>
      <p:sp>
        <p:nvSpPr>
          <p:cNvPr id="4" name="Espace réservé du numéro de diapositive 3"/>
          <p:cNvSpPr>
            <a:spLocks noGrp="1"/>
          </p:cNvSpPr>
          <p:nvPr>
            <p:ph type="sldNum" sz="quarter" idx="5"/>
          </p:nvPr>
        </p:nvSpPr>
        <p:spPr/>
        <p:txBody>
          <a:bodyPr/>
          <a:lstStyle/>
          <a:p>
            <a:pPr>
              <a:defRPr/>
            </a:pPr>
            <a:fld id="{70CE1FDE-E880-4CF9-8EB3-FDB502065BD0}" type="slidenum">
              <a:rPr lang="en-GB" altLang="en-US" smtClean="0"/>
              <a:pPr>
                <a:defRPr/>
              </a:pPr>
              <a:t>19</a:t>
            </a:fld>
            <a:endParaRPr lang="en-GB" altLang="en-US" dirty="0"/>
          </a:p>
        </p:txBody>
      </p:sp>
    </p:spTree>
    <p:extLst>
      <p:ext uri="{BB962C8B-B14F-4D97-AF65-F5344CB8AC3E}">
        <p14:creationId xmlns:p14="http://schemas.microsoft.com/office/powerpoint/2010/main" val="398281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CRS – Common </a:t>
            </a:r>
            <a:r>
              <a:rPr lang="fr-BE" dirty="0" err="1"/>
              <a:t>reporting</a:t>
            </a:r>
            <a:r>
              <a:rPr lang="fr-BE" dirty="0"/>
              <a:t> standard</a:t>
            </a:r>
            <a:endParaRPr lang="en-GB" dirty="0"/>
          </a:p>
        </p:txBody>
      </p:sp>
      <p:sp>
        <p:nvSpPr>
          <p:cNvPr id="4" name="Slide Number Placeholder 3"/>
          <p:cNvSpPr>
            <a:spLocks noGrp="1"/>
          </p:cNvSpPr>
          <p:nvPr>
            <p:ph type="sldNum" sz="quarter" idx="10"/>
          </p:nvPr>
        </p:nvSpPr>
        <p:spPr/>
        <p:txBody>
          <a:bodyPr/>
          <a:lstStyle/>
          <a:p>
            <a:pPr>
              <a:defRPr/>
            </a:pPr>
            <a:fld id="{70CE1FDE-E880-4CF9-8EB3-FDB502065BD0}" type="slidenum">
              <a:rPr lang="en-GB" altLang="en-US" smtClean="0"/>
              <a:pPr>
                <a:defRPr/>
              </a:pPr>
              <a:t>26</a:t>
            </a:fld>
            <a:endParaRPr lang="en-GB" altLang="en-US" dirty="0"/>
          </a:p>
        </p:txBody>
      </p:sp>
    </p:spTree>
    <p:extLst>
      <p:ext uri="{BB962C8B-B14F-4D97-AF65-F5344CB8AC3E}">
        <p14:creationId xmlns:p14="http://schemas.microsoft.com/office/powerpoint/2010/main" val="34578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1200">
                <a:solidFill>
                  <a:srgbClr val="0F5494"/>
                </a:solidFill>
                <a:latin typeface="Verdana" panose="020B0604030504040204" pitchFamily="34" charset="0"/>
              </a:defRPr>
            </a:lvl1pPr>
            <a:lvl2pPr marL="742950" indent="-285750" defTabSz="457200">
              <a:defRPr sz="1200">
                <a:solidFill>
                  <a:srgbClr val="0F5494"/>
                </a:solidFill>
                <a:latin typeface="Verdana" panose="020B0604030504040204" pitchFamily="34" charset="0"/>
              </a:defRPr>
            </a:lvl2pPr>
            <a:lvl3pPr marL="1143000" indent="-228600" defTabSz="457200">
              <a:defRPr sz="1200">
                <a:solidFill>
                  <a:srgbClr val="0F5494"/>
                </a:solidFill>
                <a:latin typeface="Verdana" panose="020B0604030504040204" pitchFamily="34" charset="0"/>
              </a:defRPr>
            </a:lvl3pPr>
            <a:lvl4pPr marL="1600200" indent="-228600" defTabSz="457200">
              <a:defRPr sz="1200">
                <a:solidFill>
                  <a:srgbClr val="0F5494"/>
                </a:solidFill>
                <a:latin typeface="Verdana" panose="020B0604030504040204" pitchFamily="34" charset="0"/>
              </a:defRPr>
            </a:lvl4pPr>
            <a:lvl5pPr marL="2057400" indent="-228600" defTabSz="45720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defRPr/>
            </a:pPr>
            <a:endParaRPr lang="en-US" altLang="en-US" sz="1800" dirty="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altLang="en-US" noProof="0"/>
              <a:t>Title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altLang="en-US" noProof="0"/>
              <a:t>Subtitle</a:t>
            </a:r>
            <a:endParaRPr lang="en-GB" altLang="en-US" noProof="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ltLang="en-US" dirty="0"/>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r>
              <a:rPr lang="en-GB" altLang="en-US"/>
              <a:t>. </a:t>
            </a:r>
            <a:endParaRPr lang="en-GB" altLang="en-US" dirty="0"/>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D8BD2191-CFAD-4B04-95D8-674ADC1DB313}" type="slidenum">
              <a:rPr lang="en-GB" altLang="en-US"/>
              <a:pPr>
                <a:defRPr/>
              </a:pPr>
              <a:t>‹#›</a:t>
            </a:fld>
            <a:endParaRPr lang="en-GB" altLang="en-US" dirty="0"/>
          </a:p>
        </p:txBody>
      </p:sp>
    </p:spTree>
    <p:extLst>
      <p:ext uri="{BB962C8B-B14F-4D97-AF65-F5344CB8AC3E}">
        <p14:creationId xmlns:p14="http://schemas.microsoft.com/office/powerpoint/2010/main" val="309364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 </a:t>
            </a: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BFBB86B-508F-4629-B0DE-696CACF2E7BE}" type="slidenum">
              <a:rPr lang="en-GB" altLang="en-US"/>
              <a:pPr>
                <a:defRPr/>
              </a:pPr>
              <a:t>‹#›</a:t>
            </a:fld>
            <a:endParaRPr lang="en-GB" altLang="en-US" dirty="0"/>
          </a:p>
        </p:txBody>
      </p:sp>
    </p:spTree>
    <p:extLst>
      <p:ext uri="{BB962C8B-B14F-4D97-AF65-F5344CB8AC3E}">
        <p14:creationId xmlns:p14="http://schemas.microsoft.com/office/powerpoint/2010/main" val="113616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 </a:t>
            </a: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0C65BF-D54D-431A-BD63-C552AF596C28}" type="slidenum">
              <a:rPr lang="en-GB" altLang="en-US"/>
              <a:pPr>
                <a:defRPr/>
              </a:pPr>
              <a:t>‹#›</a:t>
            </a:fld>
            <a:endParaRPr lang="en-GB" altLang="en-US" dirty="0"/>
          </a:p>
        </p:txBody>
      </p:sp>
    </p:spTree>
    <p:extLst>
      <p:ext uri="{BB962C8B-B14F-4D97-AF65-F5344CB8AC3E}">
        <p14:creationId xmlns:p14="http://schemas.microsoft.com/office/powerpoint/2010/main" val="96294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 </a:t>
            </a: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3EE8CBC-2345-4203-B058-7222EACC5907}" type="slidenum">
              <a:rPr lang="en-GB" altLang="en-US"/>
              <a:pPr>
                <a:defRPr/>
              </a:pPr>
              <a:t>‹#›</a:t>
            </a:fld>
            <a:endParaRPr lang="en-GB" altLang="en-US" dirty="0"/>
          </a:p>
        </p:txBody>
      </p:sp>
    </p:spTree>
    <p:extLst>
      <p:ext uri="{BB962C8B-B14F-4D97-AF65-F5344CB8AC3E}">
        <p14:creationId xmlns:p14="http://schemas.microsoft.com/office/powerpoint/2010/main" val="149349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 </a:t>
            </a: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F508B81-A408-4732-808C-B556DD137715}" type="slidenum">
              <a:rPr lang="en-GB" altLang="en-US"/>
              <a:pPr>
                <a:defRPr/>
              </a:pPr>
              <a:t>‹#›</a:t>
            </a:fld>
            <a:endParaRPr lang="en-GB" altLang="en-US" dirty="0"/>
          </a:p>
        </p:txBody>
      </p:sp>
    </p:spTree>
    <p:extLst>
      <p:ext uri="{BB962C8B-B14F-4D97-AF65-F5344CB8AC3E}">
        <p14:creationId xmlns:p14="http://schemas.microsoft.com/office/powerpoint/2010/main" val="405227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 </a:t>
            </a:r>
            <a:endParaRPr lang="en-GB"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F09D469-CB23-4F16-87C0-5CE6C293A9CE}" type="slidenum">
              <a:rPr lang="en-GB" altLang="en-US"/>
              <a:pPr>
                <a:defRPr/>
              </a:pPr>
              <a:t>‹#›</a:t>
            </a:fld>
            <a:endParaRPr lang="en-GB" altLang="en-US" dirty="0"/>
          </a:p>
        </p:txBody>
      </p:sp>
    </p:spTree>
    <p:extLst>
      <p:ext uri="{BB962C8B-B14F-4D97-AF65-F5344CB8AC3E}">
        <p14:creationId xmlns:p14="http://schemas.microsoft.com/office/powerpoint/2010/main" val="7616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 </a:t>
            </a:r>
            <a:endParaRPr lang="en-GB"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C78235A-61AA-462F-BF4C-FE3F6A03F4B9}" type="slidenum">
              <a:rPr lang="en-GB" altLang="en-US"/>
              <a:pPr>
                <a:defRPr/>
              </a:pPr>
              <a:t>‹#›</a:t>
            </a:fld>
            <a:endParaRPr lang="en-GB" altLang="en-US" dirty="0"/>
          </a:p>
        </p:txBody>
      </p:sp>
    </p:spTree>
    <p:extLst>
      <p:ext uri="{BB962C8B-B14F-4D97-AF65-F5344CB8AC3E}">
        <p14:creationId xmlns:p14="http://schemas.microsoft.com/office/powerpoint/2010/main" val="98949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 </a:t>
            </a:r>
            <a:endParaRPr lang="en-GB"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8A210E1-A514-43D5-8361-5BB8FDDBFCA7}" type="slidenum">
              <a:rPr lang="en-GB" altLang="en-US"/>
              <a:pPr>
                <a:defRPr/>
              </a:pPr>
              <a:t>‹#›</a:t>
            </a:fld>
            <a:endParaRPr lang="en-GB" altLang="en-US" dirty="0"/>
          </a:p>
        </p:txBody>
      </p:sp>
    </p:spTree>
    <p:extLst>
      <p:ext uri="{BB962C8B-B14F-4D97-AF65-F5344CB8AC3E}">
        <p14:creationId xmlns:p14="http://schemas.microsoft.com/office/powerpoint/2010/main" val="18083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 </a:t>
            </a:r>
            <a:endParaRPr lang="en-GB"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D209FBE-09F3-4C23-B911-0417E4CB5B75}" type="slidenum">
              <a:rPr lang="en-GB" altLang="en-US"/>
              <a:pPr>
                <a:defRPr/>
              </a:pPr>
              <a:t>‹#›</a:t>
            </a:fld>
            <a:endParaRPr lang="en-GB" altLang="en-US" dirty="0"/>
          </a:p>
        </p:txBody>
      </p:sp>
    </p:spTree>
    <p:extLst>
      <p:ext uri="{BB962C8B-B14F-4D97-AF65-F5344CB8AC3E}">
        <p14:creationId xmlns:p14="http://schemas.microsoft.com/office/powerpoint/2010/main" val="9384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 </a:t>
            </a:r>
            <a:endParaRPr lang="en-GB"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56EA4D8-BED2-4AF6-B04F-985721C511D2}" type="slidenum">
              <a:rPr lang="en-GB" altLang="en-US"/>
              <a:pPr>
                <a:defRPr/>
              </a:pPr>
              <a:t>‹#›</a:t>
            </a:fld>
            <a:endParaRPr lang="en-GB" altLang="en-US" dirty="0"/>
          </a:p>
        </p:txBody>
      </p:sp>
    </p:spTree>
    <p:extLst>
      <p:ext uri="{BB962C8B-B14F-4D97-AF65-F5344CB8AC3E}">
        <p14:creationId xmlns:p14="http://schemas.microsoft.com/office/powerpoint/2010/main" val="102725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 </a:t>
            </a:r>
            <a:endParaRPr lang="en-GB"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BF82C35-A8F7-41EA-95D7-F0499779FA85}" type="slidenum">
              <a:rPr lang="en-GB" altLang="en-US"/>
              <a:pPr>
                <a:defRPr/>
              </a:pPr>
              <a:t>‹#›</a:t>
            </a:fld>
            <a:endParaRPr lang="en-GB" altLang="en-US" dirty="0"/>
          </a:p>
        </p:txBody>
      </p:sp>
    </p:spTree>
    <p:extLst>
      <p:ext uri="{BB962C8B-B14F-4D97-AF65-F5344CB8AC3E}">
        <p14:creationId xmlns:p14="http://schemas.microsoft.com/office/powerpoint/2010/main" val="96511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panose="020B0604020202020204" pitchFamily="34" charset="0"/>
              </a:defRPr>
            </a:lvl1pPr>
          </a:lstStyle>
          <a:p>
            <a:pPr>
              <a:defRPr/>
            </a:pPr>
            <a:endParaRPr lang="en-GB"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anose="020B0604020202020204" pitchFamily="34" charset="0"/>
              </a:defRPr>
            </a:lvl1pPr>
          </a:lstStyle>
          <a:p>
            <a:pPr>
              <a:defRPr/>
            </a:pPr>
            <a:r>
              <a:rPr lang="en-GB" altLang="en-US"/>
              <a:t>. </a:t>
            </a:r>
            <a:endParaRPr lang="en-GB"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anose="020B0604020202020204" pitchFamily="34" charset="0"/>
              </a:defRPr>
            </a:lvl1pPr>
          </a:lstStyle>
          <a:p>
            <a:pPr>
              <a:defRPr/>
            </a:pPr>
            <a:fld id="{6020C99D-6EF7-44EC-A3CB-6298978B8F86}" type="slidenum">
              <a:rPr lang="en-GB" altLang="en-US"/>
              <a:pPr>
                <a:defRPr/>
              </a:pPr>
              <a:t>‹#›</a:t>
            </a:fld>
            <a:endParaRPr lang="en-GB" altLang="en-US"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pic>
        <p:nvPicPr>
          <p:cNvPr id="1033"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dt="0"/>
  <p:txStyles>
    <p:titleStyle>
      <a:lvl1pPr marL="358775" algn="l" rtl="0" eaLnBrk="0" fontAlgn="base" hangingPunct="0">
        <a:spcBef>
          <a:spcPct val="0"/>
        </a:spcBef>
        <a:spcAft>
          <a:spcPct val="0"/>
        </a:spcAft>
        <a:defRPr sz="3000" b="1" kern="1200">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anose="020B0604030504040204" pitchFamily="34" charset="0"/>
        </a:defRPr>
      </a:lvl2pPr>
      <a:lvl3pPr marL="358775" algn="l" rtl="0" eaLnBrk="0" fontAlgn="base" hangingPunct="0">
        <a:spcBef>
          <a:spcPct val="0"/>
        </a:spcBef>
        <a:spcAft>
          <a:spcPct val="0"/>
        </a:spcAft>
        <a:defRPr sz="3000" b="1">
          <a:solidFill>
            <a:srgbClr val="0F5494"/>
          </a:solidFill>
          <a:latin typeface="Verdana" panose="020B0604030504040204" pitchFamily="34" charset="0"/>
        </a:defRPr>
      </a:lvl3pPr>
      <a:lvl4pPr marL="358775" algn="l" rtl="0" eaLnBrk="0" fontAlgn="base" hangingPunct="0">
        <a:spcBef>
          <a:spcPct val="0"/>
        </a:spcBef>
        <a:spcAft>
          <a:spcPct val="0"/>
        </a:spcAft>
        <a:defRPr sz="3000" b="1">
          <a:solidFill>
            <a:srgbClr val="0F5494"/>
          </a:solidFill>
          <a:latin typeface="Verdana" panose="020B0604030504040204" pitchFamily="34" charset="0"/>
        </a:defRPr>
      </a:lvl4pPr>
      <a:lvl5pPr marL="358775" algn="l" rtl="0" eaLnBrk="0" fontAlgn="base" hangingPunct="0">
        <a:spcBef>
          <a:spcPct val="0"/>
        </a:spcBef>
        <a:spcAft>
          <a:spcPct val="0"/>
        </a:spcAft>
        <a:defRPr sz="3000" b="1">
          <a:solidFill>
            <a:srgbClr val="0F5494"/>
          </a:solidFill>
          <a:latin typeface="Verdana" panose="020B0604030504040204" pitchFamily="34" charset="0"/>
        </a:defRPr>
      </a:lvl5pPr>
      <a:lvl6pPr marL="815975" algn="l" rtl="0" fontAlgn="base">
        <a:spcBef>
          <a:spcPct val="0"/>
        </a:spcBef>
        <a:spcAft>
          <a:spcPct val="0"/>
        </a:spcAft>
        <a:defRPr sz="3000" b="1">
          <a:solidFill>
            <a:srgbClr val="0F5494"/>
          </a:solidFill>
          <a:latin typeface="Verdana" panose="020B0604030504040204" pitchFamily="34" charset="0"/>
        </a:defRPr>
      </a:lvl6pPr>
      <a:lvl7pPr marL="1273175" algn="l" rtl="0" fontAlgn="base">
        <a:spcBef>
          <a:spcPct val="0"/>
        </a:spcBef>
        <a:spcAft>
          <a:spcPct val="0"/>
        </a:spcAft>
        <a:defRPr sz="3000" b="1">
          <a:solidFill>
            <a:srgbClr val="0F5494"/>
          </a:solidFill>
          <a:latin typeface="Verdana" panose="020B0604030504040204" pitchFamily="34" charset="0"/>
        </a:defRPr>
      </a:lvl7pPr>
      <a:lvl8pPr marL="1730375" algn="l" rtl="0" fontAlgn="base">
        <a:spcBef>
          <a:spcPct val="0"/>
        </a:spcBef>
        <a:spcAft>
          <a:spcPct val="0"/>
        </a:spcAft>
        <a:defRPr sz="3000" b="1">
          <a:solidFill>
            <a:srgbClr val="0F5494"/>
          </a:solidFill>
          <a:latin typeface="Verdana" panose="020B0604030504040204" pitchFamily="34" charset="0"/>
        </a:defRPr>
      </a:lvl8pPr>
      <a:lvl9pPr marL="2187575" algn="l" rtl="0" fontAlgn="base">
        <a:spcBef>
          <a:spcPct val="0"/>
        </a:spcBef>
        <a:spcAft>
          <a:spcPct val="0"/>
        </a:spcAft>
        <a:defRPr sz="3000" b="1">
          <a:solidFill>
            <a:srgbClr val="0F5494"/>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bg1"/>
        </a:buClr>
        <a:buChar char="•"/>
        <a:defRPr sz="2400" i="1" kern="1200">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kern="1200">
          <a:solidFill>
            <a:srgbClr val="0F5494"/>
          </a:solidFill>
          <a:latin typeface="+mn-lt"/>
          <a:ea typeface="+mn-ea"/>
          <a:cs typeface="+mn-cs"/>
        </a:defRPr>
      </a:lvl2pPr>
      <a:lvl3pPr marL="1143000" indent="-228600" algn="l" rtl="0" eaLnBrk="0" fontAlgn="base" hangingPunct="0">
        <a:spcBef>
          <a:spcPct val="20000"/>
        </a:spcBef>
        <a:spcAft>
          <a:spcPct val="0"/>
        </a:spcAft>
        <a:defRPr sz="1400" kern="1200">
          <a:solidFill>
            <a:srgbClr val="0F5494"/>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oecd.org/tax/transparency/about-the-global-forum/member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2051720" y="1484784"/>
            <a:ext cx="5688632" cy="2664296"/>
          </a:xfrm>
        </p:spPr>
        <p:txBody>
          <a:bodyPr/>
          <a:lstStyle/>
          <a:p>
            <a:pPr algn="ctr" eaLnBrk="1" hangingPunct="1"/>
            <a:r>
              <a:rPr lang="fr-BE" altLang="en-US" sz="2800" dirty="0"/>
              <a:t>International issues</a:t>
            </a:r>
            <a:br>
              <a:rPr lang="fr-BE" altLang="en-US" sz="2800" dirty="0"/>
            </a:br>
            <a:r>
              <a:rPr lang="fr-BE" altLang="en-US" sz="2800" dirty="0"/>
              <a:t/>
            </a:r>
            <a:br>
              <a:rPr lang="fr-BE" altLang="en-US" sz="2800" dirty="0"/>
            </a:br>
            <a:r>
              <a:rPr lang="fr-BE" altLang="en-US" sz="1500" dirty="0"/>
              <a:t>Brussels, </a:t>
            </a:r>
            <a:r>
              <a:rPr lang="fr-BE" altLang="en-US" sz="1500" dirty="0" err="1"/>
              <a:t>January</a:t>
            </a:r>
            <a:r>
              <a:rPr lang="fr-BE" altLang="en-US" sz="1500" dirty="0"/>
              <a:t> 2019</a:t>
            </a:r>
            <a:endParaRPr lang="en-GB" altLang="en-US" sz="1500" dirty="0"/>
          </a:p>
        </p:txBody>
      </p:sp>
      <p:sp>
        <p:nvSpPr>
          <p:cNvPr id="5123" name="Rectangle 6"/>
          <p:cNvSpPr>
            <a:spLocks noGrp="1" noChangeArrowheads="1"/>
          </p:cNvSpPr>
          <p:nvPr>
            <p:ph type="subTitle" idx="1"/>
          </p:nvPr>
        </p:nvSpPr>
        <p:spPr>
          <a:xfrm>
            <a:off x="611188" y="4077072"/>
            <a:ext cx="8532812" cy="1368053"/>
          </a:xfrm>
        </p:spPr>
        <p:txBody>
          <a:bodyPr/>
          <a:lstStyle/>
          <a:p>
            <a:pPr eaLnBrk="1" hangingPunct="1"/>
            <a:endParaRPr lang="fr-BE" altLang="en-US" dirty="0"/>
          </a:p>
          <a:p>
            <a:pPr eaLnBrk="1" hangingPunct="1"/>
            <a:r>
              <a:rPr lang="fr-BE" altLang="en-US" sz="3200" dirty="0"/>
              <a:t>Module 8</a:t>
            </a:r>
            <a:endParaRPr lang="en-GB" altLang="en-US" dirty="0"/>
          </a:p>
        </p:txBody>
      </p:sp>
      <p:sp>
        <p:nvSpPr>
          <p:cNvPr id="5" name="TextBox 3"/>
          <p:cNvSpPr txBox="1">
            <a:spLocks noChangeArrowheads="1"/>
          </p:cNvSpPr>
          <p:nvPr/>
        </p:nvSpPr>
        <p:spPr bwMode="auto">
          <a:xfrm flipH="1">
            <a:off x="3347863" y="4270375"/>
            <a:ext cx="453724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r>
              <a:rPr lang="en-US" altLang="fr-FR" sz="1400" i="0" dirty="0">
                <a:solidFill>
                  <a:schemeClr val="bg1"/>
                </a:solidFill>
              </a:rPr>
              <a:t>Domestic Revenue </a:t>
            </a:r>
            <a:r>
              <a:rPr lang="en-US" altLang="fr-FR" sz="1400" i="0" dirty="0" err="1">
                <a:solidFill>
                  <a:schemeClr val="bg1"/>
                </a:solidFill>
              </a:rPr>
              <a:t>Mobilisation</a:t>
            </a:r>
            <a:endParaRPr lang="en-US" altLang="fr-FR" sz="1400" i="0" dirty="0">
              <a:solidFill>
                <a:schemeClr val="bg1"/>
              </a:solidFill>
            </a:endParaRPr>
          </a:p>
          <a:p>
            <a:pPr>
              <a:spcBef>
                <a:spcPct val="0"/>
              </a:spcBef>
              <a:buClrTx/>
              <a:buFontTx/>
              <a:buNone/>
            </a:pPr>
            <a:r>
              <a:rPr lang="en-US" altLang="fr-FR" sz="1400" i="0" dirty="0">
                <a:solidFill>
                  <a:schemeClr val="bg1"/>
                </a:solidFill>
              </a:rPr>
              <a:t>Training funded by the European Union</a:t>
            </a:r>
          </a:p>
          <a:p>
            <a:pPr>
              <a:spcBef>
                <a:spcPct val="0"/>
              </a:spcBef>
              <a:buClrTx/>
              <a:buFontTx/>
              <a:buNone/>
            </a:pPr>
            <a:r>
              <a:rPr lang="en-US" altLang="fr-FR" sz="1400" i="0" dirty="0">
                <a:solidFill>
                  <a:schemeClr val="bg1"/>
                </a:solidFill>
              </a:rPr>
              <a:t>Trainer: Pierre Vandenberghe</a:t>
            </a:r>
          </a:p>
          <a:p>
            <a:pPr>
              <a:spcBef>
                <a:spcPct val="0"/>
              </a:spcBef>
              <a:buClrTx/>
              <a:buFontTx/>
              <a:buNone/>
            </a:pPr>
            <a:r>
              <a:rPr lang="en-US" altLang="fr-FR" sz="1400" i="0" dirty="0">
                <a:solidFill>
                  <a:schemeClr val="bg1"/>
                </a:solidFill>
              </a:rPr>
              <a:t>Tax administration expert</a:t>
            </a:r>
            <a:endParaRPr lang="fr-BE" altLang="fr-FR" sz="1400" i="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49" y="1052736"/>
            <a:ext cx="8229600" cy="936625"/>
          </a:xfrm>
        </p:spPr>
        <p:txBody>
          <a:bodyPr/>
          <a:lstStyle/>
          <a:p>
            <a:r>
              <a:rPr lang="en-GB" dirty="0"/>
              <a:t>4. Transfer Pricing</a:t>
            </a:r>
          </a:p>
        </p:txBody>
      </p:sp>
      <p:sp>
        <p:nvSpPr>
          <p:cNvPr id="3" name="Content Placeholder 2"/>
          <p:cNvSpPr>
            <a:spLocks noGrp="1"/>
          </p:cNvSpPr>
          <p:nvPr>
            <p:ph idx="1"/>
          </p:nvPr>
        </p:nvSpPr>
        <p:spPr>
          <a:xfrm>
            <a:off x="175261" y="1844823"/>
            <a:ext cx="8784976" cy="4608513"/>
          </a:xfrm>
        </p:spPr>
        <p:txBody>
          <a:bodyPr/>
          <a:lstStyle/>
          <a:p>
            <a:pPr>
              <a:buClr>
                <a:srgbClr val="002060"/>
              </a:buClr>
              <a:buFont typeface="Wingdings" panose="05000000000000000000" pitchFamily="2" charset="2"/>
              <a:buChar char="§"/>
            </a:pPr>
            <a:r>
              <a:rPr lang="en-US" i="0" dirty="0"/>
              <a:t>Transfer pricing is necessary for MNEs management</a:t>
            </a:r>
          </a:p>
          <a:p>
            <a:pPr marL="0" indent="0">
              <a:buClr>
                <a:srgbClr val="002060"/>
              </a:buClr>
              <a:buNone/>
            </a:pPr>
            <a:r>
              <a:rPr lang="en-US" sz="1800" i="0" dirty="0"/>
              <a:t>Not bad in itself</a:t>
            </a:r>
          </a:p>
          <a:p>
            <a:pPr>
              <a:buClr>
                <a:srgbClr val="002060"/>
              </a:buClr>
              <a:buFont typeface="Wingdings" panose="05000000000000000000" pitchFamily="2" charset="2"/>
              <a:buChar char="§"/>
            </a:pPr>
            <a:endParaRPr lang="en-US" sz="2000" i="0" dirty="0"/>
          </a:p>
          <a:p>
            <a:pPr>
              <a:buClr>
                <a:srgbClr val="002060"/>
              </a:buClr>
              <a:buFont typeface="Wingdings" panose="05000000000000000000" pitchFamily="2" charset="2"/>
              <a:buChar char="§"/>
            </a:pPr>
            <a:r>
              <a:rPr lang="en-US" i="0" dirty="0"/>
              <a:t>Issue: </a:t>
            </a:r>
          </a:p>
          <a:p>
            <a:r>
              <a:rPr lang="en-US" sz="1800" i="0" dirty="0"/>
              <a:t>- Abusive practices of transfer pricing</a:t>
            </a:r>
          </a:p>
          <a:p>
            <a:r>
              <a:rPr lang="en-US" sz="1800" i="0" dirty="0"/>
              <a:t>- Over-estimating costs in standard tax rate country towards low tax rate country or tax heaven.</a:t>
            </a:r>
          </a:p>
          <a:p>
            <a:r>
              <a:rPr lang="en-US" sz="1800" i="0" dirty="0"/>
              <a:t>- Fictitious costs</a:t>
            </a:r>
          </a:p>
          <a:p>
            <a:pPr marL="0" indent="0">
              <a:buNone/>
            </a:pPr>
            <a:endParaRPr lang="en-US" sz="1800" i="0" dirty="0"/>
          </a:p>
          <a:p>
            <a:pPr marL="0" indent="0">
              <a:buNone/>
            </a:pPr>
            <a:r>
              <a:rPr lang="en-US" sz="1800" i="0" dirty="0"/>
              <a:t>Example : management fees, licenses and copyrights, use of brands, all services, sometimes </a:t>
            </a:r>
            <a:r>
              <a:rPr lang="en-US" sz="1800" i="0" dirty="0" smtClean="0"/>
              <a:t>purchases</a:t>
            </a:r>
            <a:endParaRPr lang="en-US" sz="1800" i="0" dirty="0"/>
          </a:p>
          <a:p>
            <a:endParaRPr lang="en-US" i="0" dirty="0"/>
          </a:p>
          <a:p>
            <a:pPr marL="0" indent="0">
              <a:buNone/>
            </a:pPr>
            <a:r>
              <a:rPr lang="en-US" sz="1800" i="0" dirty="0"/>
              <a:t>Any cost may be artificially manipulated. Example: Miller in Ghana</a:t>
            </a:r>
          </a:p>
          <a:p>
            <a:endParaRPr lang="en-GB"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10</a:t>
            </a:fld>
            <a:endParaRPr lang="en-GB" altLang="en-US" dirty="0"/>
          </a:p>
        </p:txBody>
      </p:sp>
    </p:spTree>
    <p:extLst>
      <p:ext uri="{BB962C8B-B14F-4D97-AF65-F5344CB8AC3E}">
        <p14:creationId xmlns:p14="http://schemas.microsoft.com/office/powerpoint/2010/main" val="1483706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1196975"/>
            <a:ext cx="7975600" cy="54498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3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229600" cy="936625"/>
          </a:xfrm>
        </p:spPr>
        <p:txBody>
          <a:bodyPr/>
          <a:lstStyle/>
          <a:p>
            <a:r>
              <a:rPr lang="en-GB" dirty="0"/>
              <a:t>5. Debt-shifting</a:t>
            </a:r>
          </a:p>
        </p:txBody>
      </p:sp>
      <p:sp>
        <p:nvSpPr>
          <p:cNvPr id="3" name="Content Placeholder 2"/>
          <p:cNvSpPr>
            <a:spLocks noGrp="1"/>
          </p:cNvSpPr>
          <p:nvPr>
            <p:ph idx="1"/>
          </p:nvPr>
        </p:nvSpPr>
        <p:spPr>
          <a:xfrm>
            <a:off x="323528" y="2061369"/>
            <a:ext cx="8229600" cy="3968750"/>
          </a:xfrm>
        </p:spPr>
        <p:txBody>
          <a:bodyPr/>
          <a:lstStyle/>
          <a:p>
            <a:pPr marL="0" indent="0">
              <a:buNone/>
            </a:pPr>
            <a:r>
              <a:rPr lang="en-US" sz="2000" i="0" dirty="0"/>
              <a:t>Intra-group lending </a:t>
            </a:r>
          </a:p>
          <a:p>
            <a:endParaRPr lang="en-US" sz="2000" i="0" dirty="0"/>
          </a:p>
          <a:p>
            <a:pPr marL="0" indent="0">
              <a:buNone/>
            </a:pPr>
            <a:r>
              <a:rPr lang="en-US" sz="2000" i="0" dirty="0"/>
              <a:t>- Thin capitalization in standard tax rate country</a:t>
            </a:r>
          </a:p>
          <a:p>
            <a:pPr marL="0" indent="0">
              <a:buNone/>
            </a:pPr>
            <a:endParaRPr lang="en-US" sz="2000" i="0" dirty="0"/>
          </a:p>
          <a:p>
            <a:pPr marL="0" indent="0">
              <a:buNone/>
            </a:pPr>
            <a:r>
              <a:rPr lang="en-US" sz="2000" i="0" dirty="0"/>
              <a:t>- While the subsidiary in a developing country borrows to another subsidiary located in a tax haven.</a:t>
            </a:r>
          </a:p>
          <a:p>
            <a:pPr marL="0" indent="0">
              <a:buNone/>
            </a:pPr>
            <a:endParaRPr lang="en-US" sz="2000" i="0" dirty="0"/>
          </a:p>
          <a:p>
            <a:pPr marL="0" indent="0">
              <a:buNone/>
            </a:pPr>
            <a:r>
              <a:rPr lang="en-US" sz="2000" i="0" dirty="0"/>
              <a:t>=&gt; Interests payments are CIT deductible in the developing country and become non-taxable income in tax haven.</a:t>
            </a:r>
          </a:p>
          <a:p>
            <a:pPr marL="0" indent="0">
              <a:buNone/>
            </a:pPr>
            <a:endParaRPr lang="en-US" sz="2000" i="0" dirty="0"/>
          </a:p>
          <a:p>
            <a:pPr marL="0" indent="0">
              <a:buNone/>
            </a:pPr>
            <a:r>
              <a:rPr lang="en-US" sz="2000" i="0" dirty="0"/>
              <a:t>One of the motive of capital flights.</a:t>
            </a:r>
          </a:p>
          <a:p>
            <a:pPr marL="0" indent="0">
              <a:buNone/>
            </a:pPr>
            <a:r>
              <a:rPr lang="en-US" sz="2000" i="0" dirty="0"/>
              <a:t>Need for thin capitalization rules</a:t>
            </a:r>
          </a:p>
          <a:p>
            <a:endParaRPr lang="en-GB"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12</a:t>
            </a:fld>
            <a:endParaRPr lang="en-GB" altLang="en-US" dirty="0"/>
          </a:p>
        </p:txBody>
      </p:sp>
    </p:spTree>
    <p:extLst>
      <p:ext uri="{BB962C8B-B14F-4D97-AF65-F5344CB8AC3E}">
        <p14:creationId xmlns:p14="http://schemas.microsoft.com/office/powerpoint/2010/main" val="2133720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 Capital Gain Taxation</a:t>
            </a:r>
          </a:p>
        </p:txBody>
      </p:sp>
      <p:sp>
        <p:nvSpPr>
          <p:cNvPr id="3" name="Content Placeholder 2"/>
          <p:cNvSpPr>
            <a:spLocks noGrp="1"/>
          </p:cNvSpPr>
          <p:nvPr>
            <p:ph idx="1"/>
          </p:nvPr>
        </p:nvSpPr>
        <p:spPr/>
        <p:txBody>
          <a:bodyPr/>
          <a:lstStyle/>
          <a:p>
            <a:pPr>
              <a:buClr>
                <a:srgbClr val="002060"/>
              </a:buClr>
              <a:buFont typeface="Wingdings" panose="05000000000000000000" pitchFamily="2" charset="2"/>
              <a:buChar char="§"/>
            </a:pPr>
            <a:r>
              <a:rPr lang="en-US" i="0" dirty="0"/>
              <a:t>Indirect transfer of assets (mining, oil, mobile phone </a:t>
            </a:r>
            <a:r>
              <a:rPr lang="en-US" i="0" dirty="0" err="1"/>
              <a:t>licence</a:t>
            </a:r>
            <a:r>
              <a:rPr lang="en-US" i="0" dirty="0"/>
              <a:t>)</a:t>
            </a:r>
          </a:p>
          <a:p>
            <a:pPr>
              <a:buClr>
                <a:srgbClr val="002060"/>
              </a:buClr>
              <a:buFont typeface="Wingdings" panose="05000000000000000000" pitchFamily="2" charset="2"/>
              <a:buChar char="§"/>
            </a:pPr>
            <a:endParaRPr lang="en-US" i="0" dirty="0"/>
          </a:p>
          <a:p>
            <a:pPr>
              <a:buClr>
                <a:srgbClr val="002060"/>
              </a:buClr>
              <a:buFont typeface="Wingdings" panose="05000000000000000000" pitchFamily="2" charset="2"/>
              <a:buChar char="§"/>
            </a:pPr>
            <a:r>
              <a:rPr lang="en-US" i="0" dirty="0"/>
              <a:t>Avoiding taxation through the sales</a:t>
            </a:r>
          </a:p>
          <a:p>
            <a:endParaRPr lang="en-US" i="0" dirty="0"/>
          </a:p>
          <a:p>
            <a:pPr marL="0" indent="0">
              <a:buNone/>
            </a:pPr>
            <a:r>
              <a:rPr lang="en-US" i="0" dirty="0"/>
              <a:t>Example: Vodafone Case in India</a:t>
            </a:r>
          </a:p>
          <a:p>
            <a:endParaRPr lang="en-GB"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13</a:t>
            </a:fld>
            <a:endParaRPr lang="en-GB" altLang="en-US" dirty="0"/>
          </a:p>
        </p:txBody>
      </p:sp>
    </p:spTree>
    <p:extLst>
      <p:ext uri="{BB962C8B-B14F-4D97-AF65-F5344CB8AC3E}">
        <p14:creationId xmlns:p14="http://schemas.microsoft.com/office/powerpoint/2010/main" val="2450777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Vodafone vs India</a:t>
            </a:r>
          </a:p>
        </p:txBody>
      </p:sp>
      <p:pic>
        <p:nvPicPr>
          <p:cNvPr id="7" name="Content Placeholder 6"/>
          <p:cNvPicPr>
            <a:picLocks noGrp="1" noChangeAspect="1"/>
          </p:cNvPicPr>
          <p:nvPr>
            <p:ph idx="1"/>
          </p:nvPr>
        </p:nvPicPr>
        <p:blipFill>
          <a:blip r:embed="rId2"/>
          <a:stretch>
            <a:fillRect/>
          </a:stretch>
        </p:blipFill>
        <p:spPr>
          <a:xfrm>
            <a:off x="1547132" y="2492375"/>
            <a:ext cx="6049736" cy="3529013"/>
          </a:xfrm>
          <a:prstGeom prst="rect">
            <a:avLst/>
          </a:prstGeom>
        </p:spPr>
      </p:pic>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14</a:t>
            </a:fld>
            <a:endParaRPr lang="en-GB" altLang="en-US" dirty="0"/>
          </a:p>
        </p:txBody>
      </p:sp>
    </p:spTree>
    <p:extLst>
      <p:ext uri="{BB962C8B-B14F-4D97-AF65-F5344CB8AC3E}">
        <p14:creationId xmlns:p14="http://schemas.microsoft.com/office/powerpoint/2010/main" val="3209552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7. Tax ruling abuse</a:t>
            </a:r>
          </a:p>
        </p:txBody>
      </p:sp>
      <p:sp>
        <p:nvSpPr>
          <p:cNvPr id="3" name="Content Placeholder 2"/>
          <p:cNvSpPr>
            <a:spLocks noGrp="1"/>
          </p:cNvSpPr>
          <p:nvPr>
            <p:ph idx="1"/>
          </p:nvPr>
        </p:nvSpPr>
        <p:spPr>
          <a:xfrm>
            <a:off x="107504" y="2060848"/>
            <a:ext cx="8928992" cy="4660627"/>
          </a:xfrm>
        </p:spPr>
        <p:txBody>
          <a:bodyPr/>
          <a:lstStyle/>
          <a:p>
            <a:pPr marL="0" indent="0">
              <a:buNone/>
            </a:pPr>
            <a:endParaRPr lang="en-US" sz="1000" dirty="0"/>
          </a:p>
          <a:p>
            <a:pPr marL="0" indent="0">
              <a:buNone/>
            </a:pPr>
            <a:r>
              <a:rPr lang="en-US" i="0" dirty="0">
                <a:solidFill>
                  <a:srgbClr val="00B050"/>
                </a:solidFill>
              </a:rPr>
              <a:t>Tax ruling</a:t>
            </a:r>
          </a:p>
          <a:p>
            <a:pPr>
              <a:buClr>
                <a:srgbClr val="002060"/>
              </a:buClr>
              <a:buFont typeface="Wingdings" panose="05000000000000000000" pitchFamily="2" charset="2"/>
              <a:buChar char="§"/>
            </a:pPr>
            <a:r>
              <a:rPr lang="en-US" sz="1800" i="0" dirty="0"/>
              <a:t>Public ruling = how tax legislation will be applied</a:t>
            </a:r>
          </a:p>
          <a:p>
            <a:pPr>
              <a:buClr>
                <a:srgbClr val="002060"/>
              </a:buClr>
              <a:buFont typeface="Wingdings" panose="05000000000000000000" pitchFamily="2" charset="2"/>
              <a:buChar char="§"/>
            </a:pPr>
            <a:r>
              <a:rPr lang="en-US" sz="1800" i="0" dirty="0"/>
              <a:t>Private ruling = Request of interpretation of a specific situation regarding taxes (the administration is bound).</a:t>
            </a:r>
          </a:p>
          <a:p>
            <a:pPr marL="0" indent="0">
              <a:buNone/>
            </a:pPr>
            <a:endParaRPr lang="en-US" sz="1000" i="0" dirty="0"/>
          </a:p>
          <a:p>
            <a:pPr marL="0" indent="0">
              <a:buNone/>
            </a:pPr>
            <a:r>
              <a:rPr lang="en-US" i="0" dirty="0">
                <a:solidFill>
                  <a:srgbClr val="FF0000"/>
                </a:solidFill>
              </a:rPr>
              <a:t>Tax ruling abuse </a:t>
            </a:r>
          </a:p>
          <a:p>
            <a:pPr>
              <a:buClr>
                <a:srgbClr val="002060"/>
              </a:buClr>
              <a:buFont typeface="Wingdings" panose="05000000000000000000" pitchFamily="2" charset="2"/>
              <a:buChar char="§"/>
            </a:pPr>
            <a:r>
              <a:rPr lang="en-US" sz="1800" i="0" dirty="0"/>
              <a:t>A bargaining on tax law interpretation between the taxpayer and the tax administration</a:t>
            </a:r>
          </a:p>
          <a:p>
            <a:pPr marL="0" indent="0">
              <a:buNone/>
            </a:pPr>
            <a:r>
              <a:rPr lang="en-US" sz="1800" i="0" dirty="0"/>
              <a:t>- </a:t>
            </a:r>
            <a:r>
              <a:rPr lang="en-US" sz="1500" i="0" dirty="0"/>
              <a:t>The complexity of tax laws </a:t>
            </a:r>
          </a:p>
          <a:p>
            <a:pPr marL="0" indent="0">
              <a:buNone/>
            </a:pPr>
            <a:r>
              <a:rPr lang="en-US" sz="1500" i="0" dirty="0"/>
              <a:t>- Issue of ring-fencing of the advantages</a:t>
            </a:r>
          </a:p>
          <a:p>
            <a:pPr>
              <a:buClr>
                <a:srgbClr val="002060"/>
              </a:buClr>
              <a:buFont typeface="Wingdings" panose="05000000000000000000" pitchFamily="2" charset="2"/>
              <a:buChar char="§"/>
            </a:pPr>
            <a:r>
              <a:rPr lang="en-US" sz="1800" i="0" dirty="0"/>
              <a:t>The case of Luxembourg: How to look as a standard country and behave as a tax heaven?</a:t>
            </a:r>
          </a:p>
          <a:p>
            <a:pPr marL="0" indent="0">
              <a:buNone/>
            </a:pPr>
            <a:r>
              <a:rPr lang="en-US" sz="1300" i="0" dirty="0"/>
              <a:t>- </a:t>
            </a:r>
            <a:r>
              <a:rPr lang="en-US" sz="1500" i="0" dirty="0"/>
              <a:t>Lux-Leaks scandal / SOCFIN</a:t>
            </a:r>
          </a:p>
          <a:p>
            <a:endParaRPr lang="en-GB"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15</a:t>
            </a:fld>
            <a:endParaRPr lang="en-GB" altLang="en-US" dirty="0"/>
          </a:p>
        </p:txBody>
      </p:sp>
    </p:spTree>
    <p:extLst>
      <p:ext uri="{BB962C8B-B14F-4D97-AF65-F5344CB8AC3E}">
        <p14:creationId xmlns:p14="http://schemas.microsoft.com/office/powerpoint/2010/main" val="1084085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68760"/>
            <a:ext cx="8229600" cy="936625"/>
          </a:xfrm>
        </p:spPr>
        <p:txBody>
          <a:bodyPr/>
          <a:lstStyle/>
          <a:p>
            <a:r>
              <a:rPr lang="en-GB" dirty="0"/>
              <a:t>8. Solutions/recommendations</a:t>
            </a:r>
          </a:p>
        </p:txBody>
      </p:sp>
      <p:sp>
        <p:nvSpPr>
          <p:cNvPr id="3" name="Content Placeholder 2"/>
          <p:cNvSpPr>
            <a:spLocks noGrp="1"/>
          </p:cNvSpPr>
          <p:nvPr>
            <p:ph idx="1"/>
          </p:nvPr>
        </p:nvSpPr>
        <p:spPr>
          <a:xfrm>
            <a:off x="323528" y="2177933"/>
            <a:ext cx="8363272" cy="4444999"/>
          </a:xfrm>
        </p:spPr>
        <p:txBody>
          <a:bodyPr/>
          <a:lstStyle/>
          <a:p>
            <a:pPr marL="0" indent="0">
              <a:buNone/>
            </a:pPr>
            <a:r>
              <a:rPr lang="en-US" sz="1800" b="1" i="0" dirty="0"/>
              <a:t>General recommendation</a:t>
            </a:r>
          </a:p>
          <a:p>
            <a:pPr marL="0" indent="0">
              <a:buNone/>
            </a:pPr>
            <a:endParaRPr lang="en-US" sz="1800" i="0" dirty="0"/>
          </a:p>
          <a:p>
            <a:pPr marL="0" indent="0">
              <a:buNone/>
            </a:pPr>
            <a:r>
              <a:rPr lang="en-US" sz="1800" i="0" dirty="0"/>
              <a:t>Transparency</a:t>
            </a:r>
          </a:p>
          <a:p>
            <a:pPr>
              <a:buClr>
                <a:srgbClr val="002060"/>
              </a:buClr>
              <a:buFont typeface="Wingdings" panose="05000000000000000000" pitchFamily="2" charset="2"/>
              <a:buChar char="§"/>
            </a:pPr>
            <a:r>
              <a:rPr lang="en-US" sz="1800" i="0" dirty="0"/>
              <a:t>The publication of tax reports</a:t>
            </a:r>
          </a:p>
          <a:p>
            <a:pPr>
              <a:buClr>
                <a:srgbClr val="002060"/>
              </a:buClr>
              <a:buFont typeface="Wingdings" panose="05000000000000000000" pitchFamily="2" charset="2"/>
              <a:buChar char="§"/>
            </a:pPr>
            <a:r>
              <a:rPr lang="en-US" sz="1800" i="0" dirty="0"/>
              <a:t>Country by country Report (CBCR) initiative</a:t>
            </a:r>
          </a:p>
          <a:p>
            <a:pPr marL="0" indent="0">
              <a:buNone/>
            </a:pPr>
            <a:r>
              <a:rPr lang="en-US" sz="1800" i="0" dirty="0"/>
              <a:t>Examples: Banking sector in EU and WAEMU</a:t>
            </a:r>
          </a:p>
          <a:p>
            <a:pPr marL="0" indent="0">
              <a:buNone/>
            </a:pPr>
            <a:r>
              <a:rPr lang="en-US" sz="1800" i="0" dirty="0"/>
              <a:t>Political sensitive: Tax secrecy</a:t>
            </a:r>
          </a:p>
          <a:p>
            <a:pPr>
              <a:buClr>
                <a:srgbClr val="002060"/>
              </a:buClr>
              <a:buFont typeface="Wingdings" panose="05000000000000000000" pitchFamily="2" charset="2"/>
              <a:buChar char="§"/>
            </a:pPr>
            <a:r>
              <a:rPr lang="en-US" sz="1800" i="0" dirty="0"/>
              <a:t>Support civil society initiative on DRM</a:t>
            </a:r>
          </a:p>
          <a:p>
            <a:pPr>
              <a:buClr>
                <a:srgbClr val="002060"/>
              </a:buClr>
              <a:buFont typeface="Wingdings" panose="05000000000000000000" pitchFamily="2" charset="2"/>
              <a:buChar char="§"/>
            </a:pPr>
            <a:endParaRPr lang="en-US" sz="1800" i="0" dirty="0"/>
          </a:p>
          <a:p>
            <a:pPr marL="0" indent="0">
              <a:buNone/>
            </a:pPr>
            <a:r>
              <a:rPr lang="en-US" sz="1800" i="0" dirty="0"/>
              <a:t>Withholding tax regime</a:t>
            </a:r>
          </a:p>
          <a:p>
            <a:pPr>
              <a:buClr>
                <a:srgbClr val="002060"/>
              </a:buClr>
              <a:buFont typeface="Wingdings" panose="05000000000000000000" pitchFamily="2" charset="2"/>
              <a:buChar char="§"/>
            </a:pPr>
            <a:r>
              <a:rPr lang="en-US" sz="1800" i="0" dirty="0"/>
              <a:t>DTAs limit the efficiency of withholding taxes.</a:t>
            </a:r>
          </a:p>
          <a:p>
            <a:pPr>
              <a:buClr>
                <a:srgbClr val="002060"/>
              </a:buClr>
              <a:buFont typeface="Wingdings" panose="05000000000000000000" pitchFamily="2" charset="2"/>
              <a:buChar char="§"/>
            </a:pPr>
            <a:r>
              <a:rPr lang="en-US" sz="1800" i="0" dirty="0"/>
              <a:t>Reviewing DTAs towards multilateral treaties</a:t>
            </a:r>
          </a:p>
          <a:p>
            <a:pPr marL="0" indent="0">
              <a:buNone/>
            </a:pPr>
            <a:r>
              <a:rPr lang="en-US" sz="1800" i="0" dirty="0"/>
              <a:t>Example: Mongolia and Netherlands</a:t>
            </a:r>
            <a:endParaRPr lang="en-GB" sz="1800" i="0"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16</a:t>
            </a:fld>
            <a:endParaRPr lang="en-GB" altLang="en-US" dirty="0"/>
          </a:p>
        </p:txBody>
      </p:sp>
    </p:spTree>
    <p:extLst>
      <p:ext uri="{BB962C8B-B14F-4D97-AF65-F5344CB8AC3E}">
        <p14:creationId xmlns:p14="http://schemas.microsoft.com/office/powerpoint/2010/main" val="2497078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7" y="1339850"/>
            <a:ext cx="9144000" cy="720999"/>
          </a:xfrm>
        </p:spPr>
        <p:txBody>
          <a:bodyPr/>
          <a:lstStyle/>
          <a:p>
            <a:r>
              <a:rPr lang="en-GB" sz="2800" dirty="0"/>
              <a:t>8. Solutions/recommendations</a:t>
            </a:r>
          </a:p>
        </p:txBody>
      </p:sp>
      <p:sp>
        <p:nvSpPr>
          <p:cNvPr id="3" name="Content Placeholder 2"/>
          <p:cNvSpPr>
            <a:spLocks noGrp="1"/>
          </p:cNvSpPr>
          <p:nvPr>
            <p:ph idx="1"/>
          </p:nvPr>
        </p:nvSpPr>
        <p:spPr>
          <a:xfrm>
            <a:off x="31867" y="2060849"/>
            <a:ext cx="9144000" cy="4608510"/>
          </a:xfrm>
        </p:spPr>
        <p:txBody>
          <a:bodyPr/>
          <a:lstStyle/>
          <a:p>
            <a:pPr marL="0" indent="0">
              <a:buNone/>
            </a:pPr>
            <a:r>
              <a:rPr lang="en-GB" sz="1600" b="1" i="0" dirty="0"/>
              <a:t>OECD Base erosion and profit shifting (BEPS) action plan</a:t>
            </a:r>
          </a:p>
          <a:p>
            <a:pPr marL="0" indent="0">
              <a:buNone/>
            </a:pPr>
            <a:r>
              <a:rPr lang="en-GB" sz="1200" b="1" i="0" dirty="0"/>
              <a:t>BEPS package (15 actions) (endorsed by G20 – Nov 2015)</a:t>
            </a:r>
          </a:p>
          <a:p>
            <a:pPr marL="0" indent="0">
              <a:buNone/>
            </a:pPr>
            <a:endParaRPr lang="fr-BE" sz="800" i="0" dirty="0"/>
          </a:p>
          <a:p>
            <a:pPr marL="0" indent="0">
              <a:buNone/>
            </a:pPr>
            <a:r>
              <a:rPr lang="fr-BE" sz="1400" i="0" dirty="0"/>
              <a:t>Action 1 – </a:t>
            </a:r>
            <a:r>
              <a:rPr lang="fr-BE" sz="1400" i="0" dirty="0" err="1"/>
              <a:t>Address</a:t>
            </a:r>
            <a:r>
              <a:rPr lang="fr-BE" sz="1400" i="0" dirty="0"/>
              <a:t> the </a:t>
            </a:r>
            <a:r>
              <a:rPr lang="fr-BE" sz="1400" i="0" dirty="0" err="1"/>
              <a:t>tax</a:t>
            </a:r>
            <a:r>
              <a:rPr lang="fr-BE" sz="1400" i="0" dirty="0"/>
              <a:t> challenge of the digital </a:t>
            </a:r>
            <a:r>
              <a:rPr lang="fr-BE" sz="1400" i="0" dirty="0" err="1"/>
              <a:t>economy</a:t>
            </a:r>
            <a:endParaRPr lang="fr-BE" sz="1400" i="0" dirty="0"/>
          </a:p>
          <a:p>
            <a:pPr marL="0" indent="0">
              <a:buNone/>
            </a:pPr>
            <a:r>
              <a:rPr lang="fr-BE" sz="1400" i="0" dirty="0"/>
              <a:t>Action 2 –Neutralise the </a:t>
            </a:r>
            <a:r>
              <a:rPr lang="fr-BE" sz="1400" i="0" dirty="0" err="1"/>
              <a:t>effects</a:t>
            </a:r>
            <a:r>
              <a:rPr lang="fr-BE" sz="1400" i="0" dirty="0"/>
              <a:t> of </a:t>
            </a:r>
            <a:r>
              <a:rPr lang="fr-BE" sz="1400" i="0" dirty="0" err="1"/>
              <a:t>Hybrid</a:t>
            </a:r>
            <a:r>
              <a:rPr lang="fr-BE" sz="1400" i="0" dirty="0"/>
              <a:t> </a:t>
            </a:r>
            <a:r>
              <a:rPr lang="fr-BE" sz="1400" i="0" dirty="0" err="1"/>
              <a:t>mismatch</a:t>
            </a:r>
            <a:r>
              <a:rPr lang="fr-BE" sz="1400" i="0" dirty="0"/>
              <a:t> arrangements</a:t>
            </a:r>
            <a:endParaRPr lang="en-GB" sz="1400" i="0" dirty="0"/>
          </a:p>
          <a:p>
            <a:pPr marL="0" indent="0">
              <a:buNone/>
            </a:pPr>
            <a:r>
              <a:rPr lang="fr-BE" sz="1400" i="0" dirty="0"/>
              <a:t>Action 3 – </a:t>
            </a:r>
            <a:r>
              <a:rPr lang="fr-BE" sz="1400" i="0" dirty="0" err="1"/>
              <a:t>Strenghten</a:t>
            </a:r>
            <a:r>
              <a:rPr lang="fr-BE" sz="1400" i="0" dirty="0"/>
              <a:t> </a:t>
            </a:r>
            <a:r>
              <a:rPr lang="en-GB" sz="1400" i="0" dirty="0"/>
              <a:t>Controlled foreign corporation (CFC)</a:t>
            </a:r>
            <a:r>
              <a:rPr lang="fr-BE" sz="1400" i="0" dirty="0"/>
              <a:t> </a:t>
            </a:r>
            <a:r>
              <a:rPr lang="fr-BE" sz="1400" i="0" dirty="0" err="1"/>
              <a:t>rules</a:t>
            </a:r>
            <a:endParaRPr lang="en-GB" sz="1400" i="0" dirty="0"/>
          </a:p>
          <a:p>
            <a:pPr marL="0" indent="0">
              <a:buNone/>
            </a:pPr>
            <a:r>
              <a:rPr lang="fr-BE" sz="1400" i="0" dirty="0"/>
              <a:t>Action 4 – </a:t>
            </a:r>
            <a:r>
              <a:rPr lang="fr-BE" sz="1400" i="0" dirty="0" err="1"/>
              <a:t>Limit</a:t>
            </a:r>
            <a:r>
              <a:rPr lang="fr-BE" sz="1400" i="0" dirty="0"/>
              <a:t> base </a:t>
            </a:r>
            <a:r>
              <a:rPr lang="fr-BE" sz="1400" i="0" dirty="0" err="1"/>
              <a:t>erosion</a:t>
            </a:r>
            <a:r>
              <a:rPr lang="fr-BE" sz="1400" i="0" dirty="0"/>
              <a:t> via </a:t>
            </a:r>
            <a:r>
              <a:rPr lang="fr-BE" sz="1400" i="0" dirty="0" err="1"/>
              <a:t>interest</a:t>
            </a:r>
            <a:r>
              <a:rPr lang="fr-BE" sz="1400" i="0" dirty="0"/>
              <a:t> </a:t>
            </a:r>
            <a:r>
              <a:rPr lang="fr-BE" sz="1400" i="0" dirty="0" err="1"/>
              <a:t>deductions</a:t>
            </a:r>
            <a:r>
              <a:rPr lang="fr-BE" sz="1400" i="0" dirty="0"/>
              <a:t> and </a:t>
            </a:r>
            <a:r>
              <a:rPr lang="fr-BE" sz="1400" i="0" dirty="0" err="1"/>
              <a:t>other</a:t>
            </a:r>
            <a:r>
              <a:rPr lang="fr-BE" sz="1400" i="0" dirty="0"/>
              <a:t> </a:t>
            </a:r>
            <a:r>
              <a:rPr lang="fr-BE" sz="1400" i="0" dirty="0" err="1"/>
              <a:t>financial</a:t>
            </a:r>
            <a:r>
              <a:rPr lang="fr-BE" sz="1400" i="0" dirty="0"/>
              <a:t> </a:t>
            </a:r>
            <a:r>
              <a:rPr lang="fr-BE" sz="1400" i="0" dirty="0" err="1"/>
              <a:t>payments</a:t>
            </a:r>
            <a:endParaRPr lang="en-GB" sz="1400" i="0" dirty="0"/>
          </a:p>
          <a:p>
            <a:pPr marL="0" indent="0">
              <a:buNone/>
            </a:pPr>
            <a:r>
              <a:rPr lang="fr-BE" sz="1400" b="1" i="0" dirty="0"/>
              <a:t>Action 5 – </a:t>
            </a:r>
            <a:r>
              <a:rPr lang="fr-BE" sz="1400" b="1" i="0" dirty="0" err="1"/>
              <a:t>Counter</a:t>
            </a:r>
            <a:r>
              <a:rPr lang="fr-BE" sz="1400" b="1" i="0" dirty="0"/>
              <a:t> </a:t>
            </a:r>
            <a:r>
              <a:rPr lang="fr-BE" sz="1400" b="1" i="0" dirty="0" err="1"/>
              <a:t>harmful</a:t>
            </a:r>
            <a:r>
              <a:rPr lang="fr-BE" sz="1400" b="1" i="0" dirty="0"/>
              <a:t> </a:t>
            </a:r>
            <a:r>
              <a:rPr lang="fr-BE" sz="1400" b="1" i="0" dirty="0" err="1"/>
              <a:t>tax</a:t>
            </a:r>
            <a:r>
              <a:rPr lang="fr-BE" sz="1400" b="1" i="0" dirty="0"/>
              <a:t> practices more </a:t>
            </a:r>
            <a:r>
              <a:rPr lang="fr-BE" sz="1400" b="1" i="0" dirty="0" err="1"/>
              <a:t>efficiently</a:t>
            </a:r>
            <a:r>
              <a:rPr lang="fr-BE" sz="1400" b="1" i="0" dirty="0"/>
              <a:t>, </a:t>
            </a:r>
            <a:r>
              <a:rPr lang="fr-BE" sz="1400" b="1" i="0" dirty="0" err="1"/>
              <a:t>tacking</a:t>
            </a:r>
            <a:r>
              <a:rPr lang="fr-BE" sz="1400" b="1" i="0" dirty="0"/>
              <a:t> </a:t>
            </a:r>
            <a:r>
              <a:rPr lang="fr-BE" sz="1400" b="1" i="0" dirty="0" err="1"/>
              <a:t>into</a:t>
            </a:r>
            <a:r>
              <a:rPr lang="fr-BE" sz="1400" b="1" i="0" dirty="0"/>
              <a:t> </a:t>
            </a:r>
            <a:r>
              <a:rPr lang="fr-BE" sz="1400" b="1" i="0" dirty="0" err="1"/>
              <a:t>account</a:t>
            </a:r>
            <a:r>
              <a:rPr lang="fr-BE" sz="1400" b="1" i="0" dirty="0"/>
              <a:t> </a:t>
            </a:r>
            <a:r>
              <a:rPr lang="fr-BE" sz="1400" b="1" i="0" dirty="0" err="1"/>
              <a:t>transparency</a:t>
            </a:r>
            <a:r>
              <a:rPr lang="fr-BE" sz="1400" b="1" i="0" dirty="0"/>
              <a:t> and substance</a:t>
            </a:r>
            <a:endParaRPr lang="en-GB" sz="1400" b="1" i="0" dirty="0"/>
          </a:p>
          <a:p>
            <a:pPr marL="0" indent="0">
              <a:buNone/>
            </a:pPr>
            <a:r>
              <a:rPr lang="fr-BE" sz="1400" b="1" i="0" dirty="0"/>
              <a:t>Action 6 – </a:t>
            </a:r>
            <a:r>
              <a:rPr lang="fr-BE" sz="1400" b="1" i="0" dirty="0" err="1"/>
              <a:t>Prevent</a:t>
            </a:r>
            <a:r>
              <a:rPr lang="fr-BE" sz="1400" b="1" i="0" dirty="0"/>
              <a:t> </a:t>
            </a:r>
            <a:r>
              <a:rPr lang="fr-BE" sz="1400" b="1" i="0" dirty="0" err="1"/>
              <a:t>treaty</a:t>
            </a:r>
            <a:r>
              <a:rPr lang="fr-BE" sz="1400" b="1" i="0" dirty="0"/>
              <a:t> abuse</a:t>
            </a:r>
            <a:endParaRPr lang="en-GB" sz="1400" b="1" i="0" dirty="0"/>
          </a:p>
          <a:p>
            <a:pPr marL="0" indent="0">
              <a:buNone/>
            </a:pPr>
            <a:r>
              <a:rPr lang="fr-BE" sz="1400" i="0" dirty="0"/>
              <a:t>Action 7 – </a:t>
            </a:r>
            <a:r>
              <a:rPr lang="fr-BE" sz="1400" i="0" dirty="0" err="1"/>
              <a:t>Prevent</a:t>
            </a:r>
            <a:r>
              <a:rPr lang="fr-BE" sz="1400" i="0" dirty="0"/>
              <a:t> the </a:t>
            </a:r>
            <a:r>
              <a:rPr lang="fr-BE" sz="1400" i="0" dirty="0" err="1"/>
              <a:t>artificial</a:t>
            </a:r>
            <a:r>
              <a:rPr lang="fr-BE" sz="1400" i="0" dirty="0"/>
              <a:t> </a:t>
            </a:r>
            <a:r>
              <a:rPr lang="fr-BE" sz="1400" i="0" dirty="0" err="1"/>
              <a:t>avoidance</a:t>
            </a:r>
            <a:r>
              <a:rPr lang="fr-BE" sz="1400" i="0" dirty="0"/>
              <a:t> of permanent establishment (PE) </a:t>
            </a:r>
            <a:r>
              <a:rPr lang="fr-BE" sz="1400" i="0" dirty="0" err="1"/>
              <a:t>status</a:t>
            </a:r>
            <a:endParaRPr lang="en-GB" sz="1400" i="0" dirty="0"/>
          </a:p>
          <a:p>
            <a:pPr marL="0" indent="0">
              <a:buNone/>
            </a:pPr>
            <a:r>
              <a:rPr lang="fr-BE" sz="1400" i="0" dirty="0"/>
              <a:t>Action 8-10 – Assure </a:t>
            </a:r>
            <a:r>
              <a:rPr lang="fr-BE" sz="1400" i="0" dirty="0" err="1"/>
              <a:t>that</a:t>
            </a:r>
            <a:r>
              <a:rPr lang="fr-BE" sz="1400" i="0" dirty="0"/>
              <a:t> </a:t>
            </a:r>
            <a:r>
              <a:rPr lang="fr-BE" sz="1400" i="0" dirty="0" err="1"/>
              <a:t>transfer</a:t>
            </a:r>
            <a:r>
              <a:rPr lang="fr-BE" sz="1400" i="0" dirty="0"/>
              <a:t> </a:t>
            </a:r>
            <a:r>
              <a:rPr lang="fr-BE" sz="1400" i="0" dirty="0" err="1"/>
              <a:t>pricing</a:t>
            </a:r>
            <a:r>
              <a:rPr lang="fr-BE" sz="1400" i="0" dirty="0"/>
              <a:t> </a:t>
            </a:r>
            <a:r>
              <a:rPr lang="fr-BE" sz="1400" i="0" dirty="0" err="1"/>
              <a:t>outcomes</a:t>
            </a:r>
            <a:r>
              <a:rPr lang="fr-BE" sz="1400" i="0" dirty="0"/>
              <a:t> are in line </a:t>
            </a:r>
            <a:r>
              <a:rPr lang="fr-BE" sz="1400" i="0" dirty="0" err="1"/>
              <a:t>with</a:t>
            </a:r>
            <a:r>
              <a:rPr lang="fr-BE" sz="1400" i="0" dirty="0"/>
              <a:t> value </a:t>
            </a:r>
            <a:r>
              <a:rPr lang="fr-BE" sz="1400" i="0" dirty="0" err="1"/>
              <a:t>creation</a:t>
            </a:r>
            <a:endParaRPr lang="fr-BE" sz="1400" i="0" dirty="0"/>
          </a:p>
          <a:p>
            <a:pPr marL="0" indent="0">
              <a:buNone/>
            </a:pPr>
            <a:r>
              <a:rPr lang="fr-BE" sz="1400" i="0" dirty="0"/>
              <a:t>Action 11 – </a:t>
            </a:r>
            <a:r>
              <a:rPr lang="fr-BE" sz="1400" i="0" dirty="0" err="1"/>
              <a:t>Measuring</a:t>
            </a:r>
            <a:r>
              <a:rPr lang="fr-BE" sz="1400" i="0" dirty="0"/>
              <a:t> and monitoring BEPS</a:t>
            </a:r>
            <a:endParaRPr lang="en-GB" sz="1400" i="0" dirty="0"/>
          </a:p>
          <a:p>
            <a:pPr marL="0" indent="0">
              <a:buNone/>
            </a:pPr>
            <a:r>
              <a:rPr lang="fr-BE" sz="1400" i="0" dirty="0"/>
              <a:t>Action 12 – </a:t>
            </a:r>
            <a:r>
              <a:rPr lang="fr-BE" sz="1400" i="0" dirty="0" err="1"/>
              <a:t>Require</a:t>
            </a:r>
            <a:r>
              <a:rPr lang="fr-BE" sz="1400" i="0" dirty="0"/>
              <a:t> </a:t>
            </a:r>
            <a:r>
              <a:rPr lang="fr-BE" sz="1400" i="0" dirty="0" err="1"/>
              <a:t>taxpayers</a:t>
            </a:r>
            <a:r>
              <a:rPr lang="fr-BE" sz="1400" i="0" dirty="0"/>
              <a:t> to </a:t>
            </a:r>
            <a:r>
              <a:rPr lang="fr-BE" sz="1400" i="0" dirty="0" err="1"/>
              <a:t>disclose</a:t>
            </a:r>
            <a:r>
              <a:rPr lang="fr-BE" sz="1400" i="0" dirty="0"/>
              <a:t> </a:t>
            </a:r>
            <a:r>
              <a:rPr lang="fr-BE" sz="1400" i="0" dirty="0" err="1"/>
              <a:t>their</a:t>
            </a:r>
            <a:r>
              <a:rPr lang="fr-BE" sz="1400" i="0" dirty="0"/>
              <a:t> </a:t>
            </a:r>
            <a:r>
              <a:rPr lang="fr-BE" sz="1400" i="0" dirty="0" err="1"/>
              <a:t>aggressive</a:t>
            </a:r>
            <a:r>
              <a:rPr lang="fr-BE" sz="1400" i="0" dirty="0"/>
              <a:t> </a:t>
            </a:r>
            <a:r>
              <a:rPr lang="fr-BE" sz="1400" i="0" dirty="0" err="1"/>
              <a:t>tax</a:t>
            </a:r>
            <a:r>
              <a:rPr lang="fr-BE" sz="1400" i="0" dirty="0"/>
              <a:t> planning arrangements</a:t>
            </a:r>
            <a:endParaRPr lang="en-GB" sz="1400" i="0" dirty="0"/>
          </a:p>
          <a:p>
            <a:pPr marL="0" indent="0">
              <a:buNone/>
            </a:pPr>
            <a:r>
              <a:rPr lang="fr-BE" sz="1400" b="1" i="0" dirty="0"/>
              <a:t>Action 13 – </a:t>
            </a:r>
            <a:r>
              <a:rPr lang="fr-BE" sz="1400" b="1" i="0" dirty="0" err="1"/>
              <a:t>Re-examine</a:t>
            </a:r>
            <a:r>
              <a:rPr lang="fr-BE" sz="1400" b="1" i="0" dirty="0"/>
              <a:t> </a:t>
            </a:r>
            <a:r>
              <a:rPr lang="fr-BE" sz="1400" b="1" i="0" dirty="0" err="1"/>
              <a:t>transfer</a:t>
            </a:r>
            <a:r>
              <a:rPr lang="fr-BE" sz="1400" b="1" i="0" dirty="0"/>
              <a:t> </a:t>
            </a:r>
            <a:r>
              <a:rPr lang="fr-BE" sz="1400" b="1" i="0" dirty="0" err="1"/>
              <a:t>pricing</a:t>
            </a:r>
            <a:r>
              <a:rPr lang="fr-BE" sz="1400" b="1" i="0" dirty="0"/>
              <a:t> documentation</a:t>
            </a:r>
            <a:endParaRPr lang="en-GB" sz="1400" b="1" i="0" dirty="0"/>
          </a:p>
          <a:p>
            <a:pPr marL="0" indent="0">
              <a:buNone/>
            </a:pPr>
            <a:r>
              <a:rPr lang="fr-BE" sz="1400" b="1" i="0" dirty="0"/>
              <a:t>Action 14 – </a:t>
            </a:r>
            <a:r>
              <a:rPr lang="fr-BE" sz="1400" b="1" i="0" dirty="0" err="1"/>
              <a:t>Make</a:t>
            </a:r>
            <a:r>
              <a:rPr lang="fr-BE" sz="1400" b="1" i="0" dirty="0"/>
              <a:t> dispute </a:t>
            </a:r>
            <a:r>
              <a:rPr lang="fr-BE" sz="1400" b="1" i="0" dirty="0" err="1"/>
              <a:t>resolution</a:t>
            </a:r>
            <a:r>
              <a:rPr lang="fr-BE" sz="1400" b="1" i="0" dirty="0"/>
              <a:t> </a:t>
            </a:r>
            <a:r>
              <a:rPr lang="fr-BE" sz="1400" b="1" i="0" dirty="0" err="1"/>
              <a:t>mechanisms</a:t>
            </a:r>
            <a:r>
              <a:rPr lang="fr-BE" sz="1400" b="1" i="0" dirty="0"/>
              <a:t> more effective</a:t>
            </a:r>
            <a:endParaRPr lang="en-GB" sz="1400" b="1" i="0" dirty="0"/>
          </a:p>
          <a:p>
            <a:pPr marL="0" indent="0">
              <a:buNone/>
            </a:pPr>
            <a:r>
              <a:rPr lang="fr-BE" sz="1400" i="0" dirty="0"/>
              <a:t>Action 15 – </a:t>
            </a:r>
            <a:r>
              <a:rPr lang="fr-BE" sz="1400" i="0" dirty="0" err="1"/>
              <a:t>Develop</a:t>
            </a:r>
            <a:r>
              <a:rPr lang="fr-BE" sz="1400" i="0" dirty="0"/>
              <a:t> </a:t>
            </a:r>
            <a:r>
              <a:rPr lang="fr-BE" sz="1400" i="0" dirty="0" err="1"/>
              <a:t>multilateral</a:t>
            </a:r>
            <a:r>
              <a:rPr lang="fr-BE" sz="1400" i="0" dirty="0"/>
              <a:t> instrument</a:t>
            </a:r>
          </a:p>
          <a:p>
            <a:pPr marL="0" indent="0">
              <a:buNone/>
            </a:pPr>
            <a:endParaRPr lang="fr-BE" sz="800" i="0" dirty="0"/>
          </a:p>
          <a:p>
            <a:pPr marL="0" indent="0">
              <a:buNone/>
            </a:pPr>
            <a:r>
              <a:rPr lang="fr-BE" sz="1400" i="0" dirty="0"/>
              <a:t>(in </a:t>
            </a:r>
            <a:r>
              <a:rPr lang="fr-BE" sz="1400" i="0" dirty="0" err="1"/>
              <a:t>bold</a:t>
            </a:r>
            <a:r>
              <a:rPr lang="fr-BE" sz="1400" i="0" dirty="0"/>
              <a:t>: the 4 BEPS minimum Standard for BEPS inclusive </a:t>
            </a:r>
            <a:r>
              <a:rPr lang="fr-BE" sz="1400" i="0" dirty="0" err="1"/>
              <a:t>framework</a:t>
            </a:r>
            <a:r>
              <a:rPr lang="fr-BE" sz="1400" i="0" dirty="0"/>
              <a:t>)</a:t>
            </a:r>
            <a:endParaRPr lang="en-GB" sz="1400" i="0" dirty="0"/>
          </a:p>
          <a:p>
            <a:pPr marL="0" indent="0">
              <a:buNone/>
            </a:pPr>
            <a:endParaRPr lang="fr-BE" sz="1400" dirty="0"/>
          </a:p>
        </p:txBody>
      </p:sp>
    </p:spTree>
    <p:extLst>
      <p:ext uri="{BB962C8B-B14F-4D97-AF65-F5344CB8AC3E}">
        <p14:creationId xmlns:p14="http://schemas.microsoft.com/office/powerpoint/2010/main" val="2354380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24745"/>
            <a:ext cx="8229600" cy="720080"/>
          </a:xfrm>
        </p:spPr>
        <p:txBody>
          <a:bodyPr/>
          <a:lstStyle/>
          <a:p>
            <a:r>
              <a:rPr lang="en-GB" dirty="0"/>
              <a:t>8. Solutions/recommendations</a:t>
            </a:r>
          </a:p>
        </p:txBody>
      </p:sp>
      <p:sp>
        <p:nvSpPr>
          <p:cNvPr id="3" name="Content Placeholder 2"/>
          <p:cNvSpPr>
            <a:spLocks noGrp="1"/>
          </p:cNvSpPr>
          <p:nvPr>
            <p:ph idx="1"/>
          </p:nvPr>
        </p:nvSpPr>
        <p:spPr>
          <a:xfrm>
            <a:off x="179512" y="1772817"/>
            <a:ext cx="8784976" cy="4824536"/>
          </a:xfrm>
        </p:spPr>
        <p:txBody>
          <a:bodyPr/>
          <a:lstStyle/>
          <a:p>
            <a:pPr marL="0" indent="0">
              <a:buNone/>
            </a:pPr>
            <a:r>
              <a:rPr lang="en-US" sz="1600" b="1" i="0" dirty="0"/>
              <a:t>Commitment to OECD BEPS inclusive framework</a:t>
            </a:r>
            <a:endParaRPr lang="fr-BE" sz="1600" b="1" i="0" dirty="0"/>
          </a:p>
          <a:p>
            <a:pPr marL="0" indent="0">
              <a:buNone/>
            </a:pPr>
            <a:endParaRPr lang="fr-BE" sz="1000" i="0" dirty="0"/>
          </a:p>
          <a:p>
            <a:pPr>
              <a:buClr>
                <a:srgbClr val="002060"/>
              </a:buClr>
              <a:buFont typeface="Wingdings" panose="05000000000000000000" pitchFamily="2" charset="2"/>
              <a:buChar char="§"/>
            </a:pPr>
            <a:r>
              <a:rPr lang="en-US" sz="1800" i="0" dirty="0"/>
              <a:t>G20 Nov 2015 requested to develop a BEPS Inclusive framework</a:t>
            </a:r>
          </a:p>
          <a:p>
            <a:pPr marL="0" indent="0">
              <a:buNone/>
            </a:pPr>
            <a:r>
              <a:rPr lang="en-US" sz="1400" i="0" dirty="0"/>
              <a:t>“To monitor the implementation of the BEPS project globally, we call on the OECD to develop an inclusive framework by early 2016 with the </a:t>
            </a:r>
            <a:r>
              <a:rPr lang="en-US" sz="1400" b="1" i="0" dirty="0"/>
              <a:t>involvement of interested non-G20 countries </a:t>
            </a:r>
            <a:r>
              <a:rPr lang="en-US" sz="1400" i="0" dirty="0"/>
              <a:t>and jurisdictions which commit to implement the BEPS project, in</a:t>
            </a:r>
            <a:r>
              <a:rPr lang="en-US" sz="1400" b="1" i="0" dirty="0"/>
              <a:t>cluding developing economies, on an equal footing</a:t>
            </a:r>
            <a:r>
              <a:rPr lang="en-US" sz="1400" i="0" dirty="0"/>
              <a:t>.” </a:t>
            </a:r>
          </a:p>
          <a:p>
            <a:pPr marL="0" indent="0">
              <a:buNone/>
            </a:pPr>
            <a:endParaRPr lang="en-US" sz="800" i="0" dirty="0"/>
          </a:p>
          <a:p>
            <a:pPr>
              <a:buClr>
                <a:srgbClr val="002060"/>
              </a:buClr>
              <a:buFont typeface="Wingdings" panose="05000000000000000000" pitchFamily="2" charset="2"/>
              <a:buChar char="§"/>
            </a:pPr>
            <a:r>
              <a:rPr lang="en-US" sz="1800" i="0" dirty="0"/>
              <a:t>Inclusive framework launched in July 2016</a:t>
            </a:r>
          </a:p>
          <a:p>
            <a:pPr marL="0" indent="0">
              <a:buNone/>
            </a:pPr>
            <a:endParaRPr lang="en-US" sz="800" i="0" dirty="0"/>
          </a:p>
          <a:p>
            <a:pPr>
              <a:buClr>
                <a:srgbClr val="002060"/>
              </a:buClr>
              <a:buFont typeface="Wingdings" panose="05000000000000000000" pitchFamily="2" charset="2"/>
              <a:buChar char="§"/>
            </a:pPr>
            <a:r>
              <a:rPr lang="en-US" sz="1800" i="0" dirty="0"/>
              <a:t>Commitment to</a:t>
            </a:r>
          </a:p>
          <a:p>
            <a:pPr marL="0" indent="0">
              <a:buNone/>
            </a:pPr>
            <a:r>
              <a:rPr lang="en-US" sz="1400" i="0" dirty="0"/>
              <a:t>- Implementation the </a:t>
            </a:r>
            <a:r>
              <a:rPr lang="en-US" sz="1400" b="1" i="0" dirty="0"/>
              <a:t>4 BEPS minimum standards </a:t>
            </a:r>
            <a:r>
              <a:rPr lang="en-US" sz="1400" i="0" dirty="0"/>
              <a:t>(see in bold previous slide)</a:t>
            </a:r>
          </a:p>
          <a:p>
            <a:pPr marL="0" indent="0">
              <a:buNone/>
            </a:pPr>
            <a:r>
              <a:rPr lang="en-US" sz="1400" i="0" dirty="0"/>
              <a:t>- </a:t>
            </a:r>
            <a:r>
              <a:rPr lang="en-US" sz="1400" b="1" i="0" dirty="0"/>
              <a:t>Gather data </a:t>
            </a:r>
            <a:r>
              <a:rPr lang="en-US" sz="1400" i="0" dirty="0"/>
              <a:t>for the monitoring of the other aspects of implementation, including under </a:t>
            </a:r>
            <a:r>
              <a:rPr lang="en-US" sz="1400" b="1" i="0" dirty="0"/>
              <a:t>BEPS Actions 1 </a:t>
            </a:r>
            <a:r>
              <a:rPr lang="en-US" sz="1400" i="0" dirty="0"/>
              <a:t>(on the tax challenges of the digital economy) and </a:t>
            </a:r>
            <a:r>
              <a:rPr lang="en-US" sz="1400" b="1" i="0" dirty="0"/>
              <a:t>11</a:t>
            </a:r>
            <a:r>
              <a:rPr lang="en-US" sz="1400" i="0" dirty="0"/>
              <a:t> (on measuring and monitoring BEPS)</a:t>
            </a:r>
          </a:p>
          <a:p>
            <a:pPr marL="0" indent="0">
              <a:buNone/>
            </a:pPr>
            <a:r>
              <a:rPr lang="en-US" sz="1400" i="0" dirty="0"/>
              <a:t>- </a:t>
            </a:r>
            <a:r>
              <a:rPr lang="en-US" sz="1400" i="0" dirty="0" err="1"/>
              <a:t>Finalise</a:t>
            </a:r>
            <a:r>
              <a:rPr lang="en-US" sz="1400" i="0" dirty="0"/>
              <a:t> the remaining </a:t>
            </a:r>
            <a:r>
              <a:rPr lang="en-US" sz="1400" b="1" i="0" dirty="0"/>
              <a:t>technical work to address BEPS challenges</a:t>
            </a:r>
            <a:endParaRPr lang="en-US" sz="1400" i="0" dirty="0"/>
          </a:p>
          <a:p>
            <a:pPr marL="0" indent="0">
              <a:buNone/>
            </a:pPr>
            <a:endParaRPr lang="en-US" sz="800" i="0" dirty="0"/>
          </a:p>
          <a:p>
            <a:pPr marL="0" indent="0">
              <a:buNone/>
            </a:pPr>
            <a:r>
              <a:rPr lang="en-US" sz="1400" i="0" dirty="0"/>
              <a:t>The inclusive framework provide further guidance on the standards and by develop toolkits for low income countries.</a:t>
            </a:r>
          </a:p>
          <a:p>
            <a:pPr marL="0" indent="0">
              <a:buNone/>
            </a:pPr>
            <a:endParaRPr lang="fr-BE" sz="800" i="0" dirty="0"/>
          </a:p>
          <a:p>
            <a:pPr>
              <a:buClr>
                <a:srgbClr val="002060"/>
              </a:buClr>
              <a:buFont typeface="Wingdings" panose="05000000000000000000" pitchFamily="2" charset="2"/>
              <a:buChar char="§"/>
            </a:pPr>
            <a:r>
              <a:rPr lang="fr-BE" sz="1800" i="0" dirty="0"/>
              <a:t>March 2018: BEPS Inclusive </a:t>
            </a:r>
            <a:r>
              <a:rPr lang="fr-BE" sz="1800" i="0" dirty="0" err="1"/>
              <a:t>framework</a:t>
            </a:r>
            <a:r>
              <a:rPr lang="fr-BE" sz="1800" i="0" dirty="0"/>
              <a:t> has 113 </a:t>
            </a:r>
            <a:r>
              <a:rPr lang="fr-BE" sz="1800" i="0" dirty="0" err="1"/>
              <a:t>members</a:t>
            </a:r>
            <a:endParaRPr lang="en-GB" sz="1800" i="0" dirty="0"/>
          </a:p>
        </p:txBody>
      </p:sp>
      <p:sp>
        <p:nvSpPr>
          <p:cNvPr id="4" name="Footer Placeholder 3"/>
          <p:cNvSpPr>
            <a:spLocks noGrp="1"/>
          </p:cNvSpPr>
          <p:nvPr>
            <p:ph type="ftr" sz="quarter" idx="11"/>
          </p:nvPr>
        </p:nvSpPr>
        <p:spPr/>
        <p:txBody>
          <a:bodyPr/>
          <a:lstStyle/>
          <a:p>
            <a:pPr>
              <a:defRPr/>
            </a:pPr>
            <a:r>
              <a:rPr lang="en-GB" altLang="en-US" dirty="0"/>
              <a:t>. </a:t>
            </a:r>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18</a:t>
            </a:fld>
            <a:endParaRPr lang="en-GB" altLang="en-US" dirty="0"/>
          </a:p>
        </p:txBody>
      </p:sp>
    </p:spTree>
    <p:extLst>
      <p:ext uri="{BB962C8B-B14F-4D97-AF65-F5344CB8AC3E}">
        <p14:creationId xmlns:p14="http://schemas.microsoft.com/office/powerpoint/2010/main" val="1373461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1"/>
            <a:ext cx="8229600" cy="648990"/>
          </a:xfrm>
        </p:spPr>
        <p:txBody>
          <a:bodyPr/>
          <a:lstStyle/>
          <a:p>
            <a:r>
              <a:rPr lang="en-GB" dirty="0"/>
              <a:t/>
            </a:r>
            <a:br>
              <a:rPr lang="en-GB" dirty="0"/>
            </a:br>
            <a:r>
              <a:rPr lang="en-GB" dirty="0"/>
              <a:t>8. Solutions/recommendations</a:t>
            </a:r>
            <a:r>
              <a:rPr lang="fr-FR" altLang="fr-FR" dirty="0"/>
              <a:t/>
            </a:r>
            <a:br>
              <a:rPr lang="fr-FR" altLang="fr-FR" dirty="0"/>
            </a:br>
            <a:endParaRPr lang="en-GB" dirty="0"/>
          </a:p>
        </p:txBody>
      </p:sp>
      <p:sp>
        <p:nvSpPr>
          <p:cNvPr id="3" name="Content Placeholder 2"/>
          <p:cNvSpPr>
            <a:spLocks noGrp="1"/>
          </p:cNvSpPr>
          <p:nvPr>
            <p:ph idx="1"/>
          </p:nvPr>
        </p:nvSpPr>
        <p:spPr>
          <a:xfrm>
            <a:off x="359024" y="1988840"/>
            <a:ext cx="8784976" cy="4464495"/>
          </a:xfrm>
        </p:spPr>
        <p:txBody>
          <a:bodyPr/>
          <a:lstStyle/>
          <a:p>
            <a:pPr marL="0" indent="0">
              <a:buNone/>
            </a:pPr>
            <a:r>
              <a:rPr lang="en-US" sz="1800" b="1" i="0" dirty="0"/>
              <a:t>Improvement of transfer pricing legislation</a:t>
            </a:r>
          </a:p>
          <a:p>
            <a:pPr marL="0" indent="0">
              <a:buNone/>
            </a:pPr>
            <a:r>
              <a:rPr lang="en-US" sz="1600" i="0" dirty="0"/>
              <a:t>- Documentation requirement</a:t>
            </a:r>
          </a:p>
          <a:p>
            <a:pPr marL="0" indent="0">
              <a:buNone/>
            </a:pPr>
            <a:r>
              <a:rPr lang="en-US" sz="1600" i="0" dirty="0"/>
              <a:t>- Arm’s length principle</a:t>
            </a:r>
          </a:p>
          <a:p>
            <a:pPr marL="0" indent="0">
              <a:buNone/>
            </a:pPr>
            <a:r>
              <a:rPr lang="en-US" sz="1600" i="0" dirty="0"/>
              <a:t>- Possibility to reassess the value of any transaction with related enterprises</a:t>
            </a:r>
          </a:p>
          <a:p>
            <a:pPr marL="0" indent="0">
              <a:buNone/>
            </a:pPr>
            <a:r>
              <a:rPr lang="en-US" sz="1600" i="0" dirty="0"/>
              <a:t>- CFC rules reversing the onus of the proof</a:t>
            </a:r>
          </a:p>
          <a:p>
            <a:pPr marL="0" indent="0">
              <a:buNone/>
            </a:pPr>
            <a:endParaRPr lang="en-US" sz="1600" i="0" dirty="0"/>
          </a:p>
          <a:p>
            <a:pPr marL="0" indent="0">
              <a:buNone/>
            </a:pPr>
            <a:r>
              <a:rPr lang="en-US" sz="1600" b="1" i="0" dirty="0"/>
              <a:t>Important works done by OECD and UN: 5-6 guidelines to determine the right price of an intragroup transaction</a:t>
            </a:r>
          </a:p>
          <a:p>
            <a:pPr marL="0" indent="0">
              <a:buNone/>
            </a:pPr>
            <a:r>
              <a:rPr lang="en-US" sz="1600" i="0" dirty="0"/>
              <a:t>- Comparable uncontrolled price method.</a:t>
            </a:r>
          </a:p>
          <a:p>
            <a:pPr marL="0" indent="0">
              <a:buNone/>
            </a:pPr>
            <a:r>
              <a:rPr lang="en-US" sz="1600" i="0" dirty="0"/>
              <a:t>- Resale price method, </a:t>
            </a:r>
          </a:p>
          <a:p>
            <a:pPr marL="0" indent="0">
              <a:buNone/>
            </a:pPr>
            <a:r>
              <a:rPr lang="en-US" sz="1600" i="0" dirty="0"/>
              <a:t>- Cost plus method,</a:t>
            </a:r>
          </a:p>
          <a:p>
            <a:pPr marL="0" indent="0">
              <a:buNone/>
            </a:pPr>
            <a:r>
              <a:rPr lang="en-US" sz="1600" i="0" dirty="0"/>
              <a:t>- Transactional net margin method,</a:t>
            </a:r>
          </a:p>
          <a:p>
            <a:pPr marL="0" indent="0">
              <a:buNone/>
            </a:pPr>
            <a:r>
              <a:rPr lang="en-US" sz="1600" i="0" dirty="0"/>
              <a:t>- Transactional profit split method.</a:t>
            </a:r>
          </a:p>
          <a:p>
            <a:pPr marL="0" indent="0">
              <a:buNone/>
            </a:pPr>
            <a:endParaRPr lang="en-US" sz="1600" i="0" dirty="0"/>
          </a:p>
          <a:p>
            <a:pPr marL="0" indent="0">
              <a:buNone/>
            </a:pPr>
            <a:r>
              <a:rPr lang="en-US" sz="1600" i="0" dirty="0"/>
              <a:t>=&gt; Let some room to </a:t>
            </a:r>
            <a:r>
              <a:rPr lang="en-US" sz="1600" i="0" dirty="0" smtClean="0"/>
              <a:t>negotiation</a:t>
            </a:r>
            <a:endParaRPr lang="en-US" sz="1600" i="0" dirty="0"/>
          </a:p>
          <a:p>
            <a:endParaRPr lang="en-GB" sz="2200"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19</a:t>
            </a:fld>
            <a:endParaRPr lang="en-GB" altLang="en-US" dirty="0"/>
          </a:p>
        </p:txBody>
      </p:sp>
    </p:spTree>
    <p:extLst>
      <p:ext uri="{BB962C8B-B14F-4D97-AF65-F5344CB8AC3E}">
        <p14:creationId xmlns:p14="http://schemas.microsoft.com/office/powerpoint/2010/main" val="55136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Outline</a:t>
            </a:r>
          </a:p>
        </p:txBody>
      </p:sp>
      <p:sp>
        <p:nvSpPr>
          <p:cNvPr id="6147" name="Rectangle 3"/>
          <p:cNvSpPr>
            <a:spLocks noGrp="1" noChangeArrowheads="1"/>
          </p:cNvSpPr>
          <p:nvPr>
            <p:ph type="body" idx="1"/>
          </p:nvPr>
        </p:nvSpPr>
        <p:spPr>
          <a:xfrm>
            <a:off x="107504" y="2276474"/>
            <a:ext cx="8856984" cy="4320877"/>
          </a:xfrm>
        </p:spPr>
        <p:txBody>
          <a:bodyPr/>
          <a:lstStyle/>
          <a:p>
            <a:pPr marL="457200" indent="-457200" eaLnBrk="1" hangingPunct="1">
              <a:buClr>
                <a:srgbClr val="0F5494"/>
              </a:buClr>
              <a:buFont typeface="+mj-lt"/>
              <a:buAutoNum type="arabicPeriod"/>
            </a:pPr>
            <a:r>
              <a:rPr lang="en-US" altLang="en-US" i="0" dirty="0"/>
              <a:t>Aggressive tax planning</a:t>
            </a:r>
          </a:p>
          <a:p>
            <a:pPr marL="457200" indent="-457200" eaLnBrk="1" hangingPunct="1">
              <a:buClr>
                <a:srgbClr val="0F5494"/>
              </a:buClr>
              <a:buFont typeface="+mj-lt"/>
              <a:buAutoNum type="arabicPeriod"/>
            </a:pPr>
            <a:r>
              <a:rPr lang="en-US" altLang="en-US" i="0" dirty="0"/>
              <a:t>Tax treaty</a:t>
            </a:r>
          </a:p>
          <a:p>
            <a:pPr marL="457200" indent="-457200" eaLnBrk="1" hangingPunct="1">
              <a:buClr>
                <a:srgbClr val="0F5494"/>
              </a:buClr>
              <a:buFont typeface="+mj-lt"/>
              <a:buAutoNum type="arabicPeriod"/>
            </a:pPr>
            <a:r>
              <a:rPr lang="en-US" altLang="en-US" i="0" dirty="0"/>
              <a:t>Price manipulation</a:t>
            </a:r>
          </a:p>
          <a:p>
            <a:pPr marL="457200" indent="-457200" eaLnBrk="1" hangingPunct="1">
              <a:buClr>
                <a:srgbClr val="0F5494"/>
              </a:buClr>
              <a:buFont typeface="+mj-lt"/>
              <a:buAutoNum type="arabicPeriod"/>
            </a:pPr>
            <a:r>
              <a:rPr lang="en-US" altLang="en-US" i="0" dirty="0"/>
              <a:t>Transfer pricing</a:t>
            </a:r>
          </a:p>
          <a:p>
            <a:pPr marL="457200" indent="-457200" eaLnBrk="1" hangingPunct="1">
              <a:buClr>
                <a:srgbClr val="0F5494"/>
              </a:buClr>
              <a:buFont typeface="+mj-lt"/>
              <a:buAutoNum type="arabicPeriod"/>
            </a:pPr>
            <a:r>
              <a:rPr lang="en-US" altLang="en-US" i="0" dirty="0"/>
              <a:t>Debt shifting</a:t>
            </a:r>
          </a:p>
          <a:p>
            <a:pPr marL="457200" indent="-457200" eaLnBrk="1" hangingPunct="1">
              <a:buClr>
                <a:srgbClr val="0F5494"/>
              </a:buClr>
              <a:buFont typeface="+mj-lt"/>
              <a:buAutoNum type="arabicPeriod"/>
            </a:pPr>
            <a:r>
              <a:rPr lang="en-GB" i="0" dirty="0"/>
              <a:t>Capital Gain Taxation</a:t>
            </a:r>
          </a:p>
          <a:p>
            <a:pPr marL="457200" indent="-457200" eaLnBrk="1" hangingPunct="1">
              <a:buClr>
                <a:srgbClr val="0F5494"/>
              </a:buClr>
              <a:buFont typeface="+mj-lt"/>
              <a:buAutoNum type="arabicPeriod"/>
            </a:pPr>
            <a:r>
              <a:rPr lang="en-GB" altLang="en-US" i="0" dirty="0"/>
              <a:t>Tax ruling abuse</a:t>
            </a:r>
            <a:endParaRPr lang="en-US" altLang="en-US" i="0" dirty="0"/>
          </a:p>
          <a:p>
            <a:pPr marL="457200" indent="-457200" eaLnBrk="1" hangingPunct="1">
              <a:buClr>
                <a:srgbClr val="0F5494"/>
              </a:buClr>
              <a:buFont typeface="+mj-lt"/>
              <a:buAutoNum type="arabicPeriod"/>
            </a:pPr>
            <a:r>
              <a:rPr lang="en-US" altLang="en-US" i="0" dirty="0"/>
              <a:t>Solutions/recommendations</a:t>
            </a:r>
          </a:p>
          <a:p>
            <a:pPr marL="457200" indent="-457200" eaLnBrk="1" hangingPunct="1">
              <a:buClr>
                <a:srgbClr val="0F5494"/>
              </a:buClr>
              <a:buFont typeface="+mj-lt"/>
              <a:buAutoNum type="arabicPeriod"/>
            </a:pPr>
            <a:r>
              <a:rPr lang="en-US" altLang="en-US" i="0" dirty="0"/>
              <a:t>Fighting Illicit financial flow: exchange of information</a:t>
            </a:r>
          </a:p>
          <a:p>
            <a:pPr marL="457200" indent="-457200" eaLnBrk="1" hangingPunct="1">
              <a:buClr>
                <a:srgbClr val="0F5494"/>
              </a:buClr>
              <a:buFont typeface="+mj-lt"/>
              <a:buAutoNum type="arabicPeriod"/>
            </a:pPr>
            <a:r>
              <a:rPr lang="en-US" altLang="en-US" i="0" dirty="0"/>
              <a:t>Fighting money laundering</a:t>
            </a:r>
          </a:p>
        </p:txBody>
      </p:sp>
      <p:sp>
        <p:nvSpPr>
          <p:cNvPr id="3" name="Slide Number Placeholder 2"/>
          <p:cNvSpPr>
            <a:spLocks noGrp="1"/>
          </p:cNvSpPr>
          <p:nvPr>
            <p:ph type="sldNum" sz="quarter" idx="12"/>
          </p:nvPr>
        </p:nvSpPr>
        <p:spPr/>
        <p:txBody>
          <a:bodyPr/>
          <a:lstStyle/>
          <a:p>
            <a:pPr>
              <a:defRPr/>
            </a:pPr>
            <a:fld id="{A3EE8CBC-2345-4203-B058-7222EACC5907}" type="slidenum">
              <a:rPr lang="en-GB" altLang="en-US" smtClean="0"/>
              <a:pPr>
                <a:defRPr/>
              </a:pPr>
              <a:t>2</a:t>
            </a:fld>
            <a:endParaRPr lang="en-GB" altLang="en-US" dirty="0"/>
          </a:p>
        </p:txBody>
      </p:sp>
      <p:sp>
        <p:nvSpPr>
          <p:cNvPr id="2" name="Footer Placeholder 1"/>
          <p:cNvSpPr>
            <a:spLocks noGrp="1"/>
          </p:cNvSpPr>
          <p:nvPr>
            <p:ph type="ftr" sz="quarter" idx="11"/>
          </p:nvPr>
        </p:nvSpPr>
        <p:spPr/>
        <p:txBody>
          <a:bodyPr/>
          <a:lstStyle/>
          <a:p>
            <a:pPr>
              <a:defRPr/>
            </a:pPr>
            <a:r>
              <a:rPr lang="en-GB" altLang="en-US"/>
              <a:t>. </a:t>
            </a:r>
            <a:endParaRPr lang="en-GB"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 Solutions/recommendations</a:t>
            </a:r>
          </a:p>
        </p:txBody>
      </p:sp>
      <p:sp>
        <p:nvSpPr>
          <p:cNvPr id="3" name="Content Placeholder 2"/>
          <p:cNvSpPr>
            <a:spLocks noGrp="1"/>
          </p:cNvSpPr>
          <p:nvPr>
            <p:ph idx="1"/>
          </p:nvPr>
        </p:nvSpPr>
        <p:spPr>
          <a:xfrm>
            <a:off x="323528" y="2564904"/>
            <a:ext cx="8363272" cy="3456484"/>
          </a:xfrm>
        </p:spPr>
        <p:txBody>
          <a:bodyPr/>
          <a:lstStyle/>
          <a:p>
            <a:pPr marL="0" indent="0">
              <a:buNone/>
            </a:pPr>
            <a:r>
              <a:rPr lang="en-GB" sz="1800" b="1" i="0" dirty="0"/>
              <a:t>Thin Capitalization Rule : Limits the deduction of interests</a:t>
            </a:r>
            <a:endParaRPr lang="en-US" sz="1800" b="1" i="0" dirty="0"/>
          </a:p>
          <a:p>
            <a:pPr marL="0" indent="0">
              <a:buNone/>
            </a:pPr>
            <a:endParaRPr lang="en-US" sz="2200" i="0" dirty="0"/>
          </a:p>
          <a:p>
            <a:pPr marL="0" indent="0">
              <a:buNone/>
            </a:pPr>
            <a:r>
              <a:rPr lang="en-US" sz="2200" i="0" dirty="0"/>
              <a:t>Debt/Equity ratio </a:t>
            </a:r>
          </a:p>
          <a:p>
            <a:pPr>
              <a:buClr>
                <a:srgbClr val="002060"/>
              </a:buClr>
              <a:buFont typeface="Wingdings" panose="05000000000000000000" pitchFamily="2" charset="2"/>
              <a:buChar char="§"/>
            </a:pPr>
            <a:r>
              <a:rPr lang="en-US" sz="1600" i="0" dirty="0"/>
              <a:t>Related party debt or total debt</a:t>
            </a:r>
          </a:p>
          <a:p>
            <a:pPr>
              <a:buClr>
                <a:srgbClr val="002060"/>
              </a:buClr>
              <a:buFont typeface="Wingdings" panose="05000000000000000000" pitchFamily="2" charset="2"/>
              <a:buChar char="§"/>
            </a:pPr>
            <a:r>
              <a:rPr lang="en-US" sz="1600" i="0" dirty="0"/>
              <a:t>Deductible interests.</a:t>
            </a:r>
          </a:p>
          <a:p>
            <a:endParaRPr lang="en-US" sz="2200" i="0" dirty="0"/>
          </a:p>
          <a:p>
            <a:pPr marL="0" indent="0">
              <a:buNone/>
            </a:pPr>
            <a:r>
              <a:rPr lang="en-US" sz="2200" i="0" dirty="0"/>
              <a:t>Earning stripping ratio</a:t>
            </a:r>
          </a:p>
          <a:p>
            <a:pPr>
              <a:buClr>
                <a:srgbClr val="002060"/>
              </a:buClr>
              <a:buFont typeface="Wingdings" panose="05000000000000000000" pitchFamily="2" charset="2"/>
              <a:buChar char="§"/>
            </a:pPr>
            <a:r>
              <a:rPr lang="en-US" sz="1600" i="0" dirty="0"/>
              <a:t>Deductible interest limited to a percentage of EBITDA or turnover.</a:t>
            </a:r>
          </a:p>
          <a:p>
            <a:pPr>
              <a:buClr>
                <a:srgbClr val="002060"/>
              </a:buClr>
              <a:buFont typeface="Wingdings" panose="05000000000000000000" pitchFamily="2" charset="2"/>
              <a:buChar char="§"/>
            </a:pPr>
            <a:r>
              <a:rPr lang="en-US" sz="1600" i="0" dirty="0"/>
              <a:t>Germany example.</a:t>
            </a:r>
          </a:p>
          <a:p>
            <a:endParaRPr lang="en-GB" sz="2200"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20</a:t>
            </a:fld>
            <a:endParaRPr lang="en-GB" altLang="en-US" dirty="0"/>
          </a:p>
        </p:txBody>
      </p:sp>
    </p:spTree>
    <p:extLst>
      <p:ext uri="{BB962C8B-B14F-4D97-AF65-F5344CB8AC3E}">
        <p14:creationId xmlns:p14="http://schemas.microsoft.com/office/powerpoint/2010/main" val="1503056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96752"/>
            <a:ext cx="8712968" cy="936625"/>
          </a:xfrm>
        </p:spPr>
        <p:txBody>
          <a:bodyPr/>
          <a:lstStyle/>
          <a:p>
            <a:r>
              <a:rPr lang="fr-BE" dirty="0"/>
              <a:t>9. </a:t>
            </a:r>
            <a:r>
              <a:rPr lang="fr-BE" dirty="0" err="1"/>
              <a:t>Fighting</a:t>
            </a:r>
            <a:r>
              <a:rPr lang="fr-BE" dirty="0"/>
              <a:t> IFF : Exchange of information</a:t>
            </a:r>
            <a:endParaRPr lang="en-GB" dirty="0"/>
          </a:p>
        </p:txBody>
      </p:sp>
      <p:sp>
        <p:nvSpPr>
          <p:cNvPr id="3" name="Content Placeholder 2"/>
          <p:cNvSpPr>
            <a:spLocks noGrp="1"/>
          </p:cNvSpPr>
          <p:nvPr>
            <p:ph idx="1"/>
          </p:nvPr>
        </p:nvSpPr>
        <p:spPr>
          <a:xfrm>
            <a:off x="107504" y="2060848"/>
            <a:ext cx="9036496" cy="4536505"/>
          </a:xfrm>
        </p:spPr>
        <p:txBody>
          <a:bodyPr/>
          <a:lstStyle/>
          <a:p>
            <a:pPr marL="0" indent="0">
              <a:buNone/>
            </a:pPr>
            <a:r>
              <a:rPr lang="en-US" sz="1500" i="0" dirty="0"/>
              <a:t>To improve fight against tax avoidance, tax fraud and tax evasion =&gt; need to crosscheck information</a:t>
            </a:r>
          </a:p>
          <a:p>
            <a:pPr marL="0" indent="0">
              <a:buNone/>
            </a:pPr>
            <a:r>
              <a:rPr lang="en-US" sz="1500" i="0" dirty="0"/>
              <a:t>Incomes and bank accounts stated to the tax administration, as well as tax paid in and outside the country. </a:t>
            </a:r>
          </a:p>
          <a:p>
            <a:endParaRPr lang="en-US" sz="800" i="0" dirty="0"/>
          </a:p>
          <a:p>
            <a:pPr marL="0" indent="0">
              <a:buNone/>
            </a:pPr>
            <a:r>
              <a:rPr lang="en-US" sz="1500" i="0" dirty="0"/>
              <a:t>=&gt; Tax administrations must easily receive data from each other, and be allowed to share the information they have on locals (if requested). </a:t>
            </a:r>
          </a:p>
          <a:p>
            <a:endParaRPr lang="en-US" sz="800" i="0" dirty="0"/>
          </a:p>
          <a:p>
            <a:pPr marL="0" indent="0">
              <a:buNone/>
            </a:pPr>
            <a:r>
              <a:rPr lang="en-US" sz="1500" i="0" dirty="0"/>
              <a:t>G20 Request to the OECD =&gt;the </a:t>
            </a:r>
            <a:r>
              <a:rPr lang="en-US" sz="1500" b="1" i="0" dirty="0"/>
              <a:t>Global Forum on Transparency and Exchange of Information on Tax Purposes </a:t>
            </a:r>
            <a:r>
              <a:rPr lang="en-US" sz="1500" i="0" dirty="0"/>
              <a:t>has become the key international body to: </a:t>
            </a:r>
          </a:p>
          <a:p>
            <a:pPr marL="0" indent="0">
              <a:buNone/>
            </a:pPr>
            <a:r>
              <a:rPr lang="en-US" sz="1500" i="0" dirty="0"/>
              <a:t>=&gt;Develop standards on exchange of information</a:t>
            </a:r>
          </a:p>
          <a:p>
            <a:pPr marL="0" indent="0">
              <a:buNone/>
            </a:pPr>
            <a:r>
              <a:rPr lang="en-US" sz="1500" i="0" dirty="0"/>
              <a:t>=&gt;Implement it</a:t>
            </a:r>
          </a:p>
          <a:p>
            <a:pPr marL="0" indent="0">
              <a:buNone/>
            </a:pPr>
            <a:endParaRPr lang="en-US" sz="800" i="0" dirty="0"/>
          </a:p>
          <a:p>
            <a:pPr marL="0" indent="0">
              <a:buNone/>
            </a:pPr>
            <a:r>
              <a:rPr lang="en-US" sz="1500" i="0" dirty="0"/>
              <a:t>Global forum has 153 Members (Oct 2018) (</a:t>
            </a:r>
            <a:r>
              <a:rPr lang="en-US" sz="1500" i="0" dirty="0">
                <a:hlinkClick r:id="rId2"/>
              </a:rPr>
              <a:t>http://www.oecd.org/tax/transparency/about-the-global-forum/members/</a:t>
            </a:r>
            <a:r>
              <a:rPr lang="en-US" sz="1500" i="0" dirty="0"/>
              <a:t>)</a:t>
            </a:r>
          </a:p>
          <a:p>
            <a:pPr marL="0" indent="0">
              <a:buNone/>
            </a:pPr>
            <a:endParaRPr lang="en-US" sz="800" i="0" dirty="0"/>
          </a:p>
          <a:p>
            <a:pPr marL="0" indent="0">
              <a:buNone/>
            </a:pPr>
            <a:r>
              <a:rPr lang="en-US" sz="1500" i="0" dirty="0"/>
              <a:t>Lack of exchange of information in Africa = &gt; Global Forum developed an </a:t>
            </a:r>
            <a:r>
              <a:rPr lang="en-US" sz="1500" b="1" i="0" dirty="0"/>
              <a:t>Africa initiative </a:t>
            </a:r>
            <a:r>
              <a:rPr lang="en-US" sz="1500" i="0" dirty="0"/>
              <a:t>to improve exchange of information in African countries (see “</a:t>
            </a:r>
            <a:r>
              <a:rPr lang="en-US" sz="1500" i="0" dirty="0" err="1"/>
              <a:t>Yaounde</a:t>
            </a:r>
            <a:r>
              <a:rPr lang="en-US" sz="1500" i="0" dirty="0"/>
              <a:t> declaration” on USB key)</a:t>
            </a:r>
          </a:p>
          <a:p>
            <a:pPr marL="0" indent="0">
              <a:buNone/>
            </a:pPr>
            <a:endParaRPr lang="en-US" sz="800" i="0" dirty="0"/>
          </a:p>
        </p:txBody>
      </p:sp>
    </p:spTree>
    <p:extLst>
      <p:ext uri="{BB962C8B-B14F-4D97-AF65-F5344CB8AC3E}">
        <p14:creationId xmlns:p14="http://schemas.microsoft.com/office/powerpoint/2010/main" val="547750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9. Exchange of information</a:t>
            </a:r>
            <a:endParaRPr lang="en-GB" dirty="0"/>
          </a:p>
        </p:txBody>
      </p:sp>
      <p:sp>
        <p:nvSpPr>
          <p:cNvPr id="3" name="Content Placeholder 2"/>
          <p:cNvSpPr>
            <a:spLocks noGrp="1"/>
          </p:cNvSpPr>
          <p:nvPr>
            <p:ph idx="1"/>
          </p:nvPr>
        </p:nvSpPr>
        <p:spPr/>
        <p:txBody>
          <a:bodyPr/>
          <a:lstStyle/>
          <a:p>
            <a:pPr marL="0" indent="0">
              <a:buNone/>
            </a:pPr>
            <a:endParaRPr lang="en-US" sz="1050" i="0" dirty="0"/>
          </a:p>
          <a:p>
            <a:pPr marL="0" indent="0">
              <a:buNone/>
            </a:pPr>
            <a:r>
              <a:rPr lang="en-US" sz="2000" i="0" dirty="0"/>
              <a:t>Exchange of information implementation is one of the EU NCJ listing criteria</a:t>
            </a:r>
          </a:p>
          <a:p>
            <a:pPr marL="0" indent="0">
              <a:buNone/>
            </a:pPr>
            <a:endParaRPr lang="en-US" sz="2000" i="0" dirty="0"/>
          </a:p>
          <a:p>
            <a:pPr marL="0" indent="0">
              <a:buNone/>
            </a:pPr>
            <a:endParaRPr lang="en-US" sz="2000" i="0" dirty="0"/>
          </a:p>
          <a:p>
            <a:pPr marL="0" indent="0">
              <a:buNone/>
            </a:pPr>
            <a:r>
              <a:rPr lang="en-US" sz="2000" i="0" dirty="0"/>
              <a:t>The Commission supports Global Forum</a:t>
            </a:r>
          </a:p>
          <a:p>
            <a:pPr>
              <a:buFontTx/>
              <a:buChar char="-"/>
            </a:pPr>
            <a:r>
              <a:rPr lang="en-US" sz="2000" i="0" dirty="0"/>
              <a:t>- HQ financing</a:t>
            </a:r>
          </a:p>
          <a:p>
            <a:pPr>
              <a:buFontTx/>
              <a:buChar char="-"/>
            </a:pPr>
            <a:r>
              <a:rPr lang="en-US" sz="2000" i="0" dirty="0"/>
              <a:t>- West Africa regional financing through “Fiscal transition” program</a:t>
            </a:r>
          </a:p>
          <a:p>
            <a:endParaRPr lang="en-GB"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22</a:t>
            </a:fld>
            <a:endParaRPr lang="en-GB" altLang="en-US" dirty="0"/>
          </a:p>
        </p:txBody>
      </p:sp>
    </p:spTree>
    <p:extLst>
      <p:ext uri="{BB962C8B-B14F-4D97-AF65-F5344CB8AC3E}">
        <p14:creationId xmlns:p14="http://schemas.microsoft.com/office/powerpoint/2010/main" val="1667722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9850"/>
            <a:ext cx="8964488" cy="936625"/>
          </a:xfrm>
        </p:spPr>
        <p:txBody>
          <a:bodyPr/>
          <a:lstStyle/>
          <a:p>
            <a:r>
              <a:rPr lang="fr-BE" dirty="0"/>
              <a:t>9. Exchange of information : 2 standards</a:t>
            </a:r>
            <a:endParaRPr lang="en-GB" dirty="0"/>
          </a:p>
        </p:txBody>
      </p:sp>
      <p:sp>
        <p:nvSpPr>
          <p:cNvPr id="3" name="Content Placeholder 2"/>
          <p:cNvSpPr>
            <a:spLocks noGrp="1"/>
          </p:cNvSpPr>
          <p:nvPr>
            <p:ph idx="1"/>
          </p:nvPr>
        </p:nvSpPr>
        <p:spPr>
          <a:xfrm>
            <a:off x="457200" y="2492375"/>
            <a:ext cx="8507288" cy="4032969"/>
          </a:xfrm>
        </p:spPr>
        <p:txBody>
          <a:bodyPr/>
          <a:lstStyle/>
          <a:p>
            <a:pPr marL="0" indent="0">
              <a:buNone/>
            </a:pPr>
            <a:endParaRPr lang="en-US" sz="2000" dirty="0"/>
          </a:p>
          <a:p>
            <a:pPr marL="0" indent="0">
              <a:buNone/>
            </a:pPr>
            <a:r>
              <a:rPr lang="en-US" sz="2000" i="0" dirty="0"/>
              <a:t>- Exchange of tax-relevant information </a:t>
            </a:r>
            <a:r>
              <a:rPr lang="en-US" sz="2000" b="1" i="0" dirty="0"/>
              <a:t>on request only </a:t>
            </a:r>
            <a:r>
              <a:rPr lang="en-US" sz="2000" i="0" dirty="0"/>
              <a:t>(the </a:t>
            </a:r>
            <a:r>
              <a:rPr lang="en-US" sz="2000" b="1" i="0" dirty="0"/>
              <a:t>EOIR Standard</a:t>
            </a:r>
            <a:r>
              <a:rPr lang="en-US" sz="2000" i="0" dirty="0"/>
              <a:t>). </a:t>
            </a:r>
          </a:p>
          <a:p>
            <a:pPr marL="0" indent="0">
              <a:buNone/>
            </a:pPr>
            <a:r>
              <a:rPr lang="en-US" sz="1600" i="0" dirty="0"/>
              <a:t>=&gt;The objective is to get this standard operational in all countries. </a:t>
            </a:r>
          </a:p>
          <a:p>
            <a:pPr marL="0" indent="0">
              <a:buNone/>
            </a:pPr>
            <a:r>
              <a:rPr lang="en-US" sz="1600" i="0" dirty="0"/>
              <a:t>=&gt; Peer reviews in </a:t>
            </a:r>
            <a:r>
              <a:rPr lang="en-US" sz="1600" b="1" i="0" dirty="0"/>
              <a:t>119 countries </a:t>
            </a:r>
            <a:r>
              <a:rPr lang="en-US" sz="1600" i="0" dirty="0"/>
              <a:t>in 2017 </a:t>
            </a:r>
          </a:p>
          <a:p>
            <a:pPr marL="0" indent="0">
              <a:buNone/>
            </a:pPr>
            <a:endParaRPr lang="en-US" sz="2000" i="0" dirty="0"/>
          </a:p>
          <a:p>
            <a:pPr marL="0" indent="0">
              <a:buNone/>
            </a:pPr>
            <a:r>
              <a:rPr lang="en-US" sz="2000" i="0" dirty="0"/>
              <a:t>- </a:t>
            </a:r>
            <a:r>
              <a:rPr lang="en-US" sz="2000" b="1" i="0" dirty="0"/>
              <a:t>Automatic exchange of information </a:t>
            </a:r>
            <a:r>
              <a:rPr lang="en-US" sz="2000" i="0" dirty="0"/>
              <a:t>on the financial accounts of non-residents (the </a:t>
            </a:r>
            <a:r>
              <a:rPr lang="en-US" sz="2000" b="1" i="0" dirty="0"/>
              <a:t>AEOI Standard</a:t>
            </a:r>
            <a:r>
              <a:rPr lang="en-US" sz="2000" i="0" dirty="0"/>
              <a:t>)</a:t>
            </a:r>
          </a:p>
          <a:p>
            <a:pPr marL="0" indent="0">
              <a:buNone/>
            </a:pPr>
            <a:r>
              <a:rPr lang="en-US" sz="1600" i="0" dirty="0"/>
              <a:t>=&gt; needs a more structured administration in terms of human and IT resource</a:t>
            </a:r>
          </a:p>
          <a:p>
            <a:pPr marL="0" indent="0">
              <a:buNone/>
            </a:pPr>
            <a:r>
              <a:rPr lang="en-US" sz="1600" i="0" dirty="0"/>
              <a:t>=&gt; over </a:t>
            </a:r>
            <a:r>
              <a:rPr lang="en-US" sz="1600" b="1" i="0" dirty="0"/>
              <a:t>100 countries </a:t>
            </a:r>
            <a:r>
              <a:rPr lang="en-US" sz="1600" i="0" dirty="0"/>
              <a:t>and jurisdictions have committed to implementing the AEOI Standard</a:t>
            </a:r>
          </a:p>
          <a:p>
            <a:pPr marL="0" indent="0">
              <a:buNone/>
            </a:pPr>
            <a:endParaRPr lang="en-US" sz="1600" dirty="0"/>
          </a:p>
          <a:p>
            <a:pPr>
              <a:buFont typeface="Symbol" panose="05050102010706020507" pitchFamily="18" charset="2"/>
              <a:buChar char="Þ"/>
            </a:pPr>
            <a:endParaRPr lang="en-GB" sz="1600"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23</a:t>
            </a:fld>
            <a:endParaRPr lang="en-GB" altLang="en-US" dirty="0"/>
          </a:p>
        </p:txBody>
      </p:sp>
    </p:spTree>
    <p:extLst>
      <p:ext uri="{BB962C8B-B14F-4D97-AF65-F5344CB8AC3E}">
        <p14:creationId xmlns:p14="http://schemas.microsoft.com/office/powerpoint/2010/main" val="2056027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9850"/>
            <a:ext cx="9144000" cy="936625"/>
          </a:xfrm>
        </p:spPr>
        <p:txBody>
          <a:bodyPr/>
          <a:lstStyle/>
          <a:p>
            <a:r>
              <a:rPr lang="fr-BE" dirty="0"/>
              <a:t>9. Exchange of info: </a:t>
            </a:r>
            <a:r>
              <a:rPr lang="fr-BE" dirty="0" err="1"/>
              <a:t>Implementation</a:t>
            </a:r>
            <a:endParaRPr lang="en-GB" dirty="0"/>
          </a:p>
        </p:txBody>
      </p:sp>
      <p:sp>
        <p:nvSpPr>
          <p:cNvPr id="3" name="Content Placeholder 2"/>
          <p:cNvSpPr>
            <a:spLocks noGrp="1"/>
          </p:cNvSpPr>
          <p:nvPr>
            <p:ph idx="1"/>
          </p:nvPr>
        </p:nvSpPr>
        <p:spPr>
          <a:xfrm>
            <a:off x="179512" y="2276475"/>
            <a:ext cx="8964488" cy="4248869"/>
          </a:xfrm>
        </p:spPr>
        <p:txBody>
          <a:bodyPr/>
          <a:lstStyle/>
          <a:p>
            <a:pPr marL="0" indent="0">
              <a:buNone/>
            </a:pPr>
            <a:r>
              <a:rPr lang="en-US" sz="1800" i="0" dirty="0"/>
              <a:t>New members joining the Global forum have to engage in 3 steps: </a:t>
            </a:r>
          </a:p>
          <a:p>
            <a:pPr marL="0" indent="0">
              <a:buNone/>
            </a:pPr>
            <a:endParaRPr lang="en-US" sz="1800" i="0" dirty="0"/>
          </a:p>
          <a:p>
            <a:pPr marL="0" indent="0">
              <a:buNone/>
            </a:pPr>
            <a:r>
              <a:rPr lang="en-US" sz="1800" b="1" i="0" dirty="0"/>
              <a:t>=&gt; Assessing the legal environment: </a:t>
            </a:r>
            <a:r>
              <a:rPr lang="en-US" sz="1800" i="0" dirty="0"/>
              <a:t>current rules and regulatory framework making tax-relevant information available and empowering the tax administration; network of exchange of information agreement (Double taxation treaties, Tax information for exchange agreements – TIEAs)</a:t>
            </a:r>
          </a:p>
          <a:p>
            <a:pPr>
              <a:buFont typeface="Symbol" panose="05050102010706020507" pitchFamily="18" charset="2"/>
              <a:buChar char="Þ"/>
            </a:pPr>
            <a:endParaRPr lang="en-US" sz="1800" i="0" dirty="0"/>
          </a:p>
          <a:p>
            <a:pPr marL="0" indent="0">
              <a:buNone/>
            </a:pPr>
            <a:r>
              <a:rPr lang="en-US" sz="1800" i="0" dirty="0"/>
              <a:t>=&gt; Assess the way the regulatory framework is </a:t>
            </a:r>
            <a:r>
              <a:rPr lang="en-US" sz="1800" b="1" i="0" dirty="0"/>
              <a:t>implemented</a:t>
            </a:r>
            <a:r>
              <a:rPr lang="en-US" sz="1800" i="0" dirty="0"/>
              <a:t>, and creation of an "</a:t>
            </a:r>
            <a:r>
              <a:rPr lang="en-US" sz="1800" b="1" i="0" dirty="0"/>
              <a:t>Exchange of information" unit </a:t>
            </a:r>
            <a:r>
              <a:rPr lang="en-US" sz="1800" i="0" dirty="0"/>
              <a:t>within the tax administration. </a:t>
            </a:r>
          </a:p>
          <a:p>
            <a:pPr>
              <a:buFont typeface="Symbol" panose="05050102010706020507" pitchFamily="18" charset="2"/>
              <a:buChar char="Þ"/>
            </a:pPr>
            <a:endParaRPr lang="en-US" sz="1800" i="0" dirty="0"/>
          </a:p>
          <a:p>
            <a:pPr marL="0" indent="0">
              <a:buNone/>
            </a:pPr>
            <a:r>
              <a:rPr lang="en-US" sz="1800" i="0" dirty="0"/>
              <a:t>=&gt; Training of the relevant national auditors (in the tax administration, central bank, etc.). </a:t>
            </a:r>
            <a:endParaRPr lang="en-GB" sz="1800" i="0"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24</a:t>
            </a:fld>
            <a:endParaRPr lang="en-GB" altLang="en-US" dirty="0"/>
          </a:p>
        </p:txBody>
      </p:sp>
    </p:spTree>
    <p:extLst>
      <p:ext uri="{BB962C8B-B14F-4D97-AF65-F5344CB8AC3E}">
        <p14:creationId xmlns:p14="http://schemas.microsoft.com/office/powerpoint/2010/main" val="75452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39850"/>
            <a:ext cx="8964488" cy="936625"/>
          </a:xfrm>
        </p:spPr>
        <p:txBody>
          <a:bodyPr/>
          <a:lstStyle/>
          <a:p>
            <a:r>
              <a:rPr lang="en-US" dirty="0"/>
              <a:t>9. Conventions or treaties with partner countries</a:t>
            </a:r>
            <a:endParaRPr lang="en-GB" dirty="0"/>
          </a:p>
        </p:txBody>
      </p:sp>
      <p:sp>
        <p:nvSpPr>
          <p:cNvPr id="3" name="Content Placeholder 2"/>
          <p:cNvSpPr>
            <a:spLocks noGrp="1"/>
          </p:cNvSpPr>
          <p:nvPr>
            <p:ph idx="1"/>
          </p:nvPr>
        </p:nvSpPr>
        <p:spPr>
          <a:xfrm>
            <a:off x="107504" y="2276475"/>
            <a:ext cx="9036496" cy="4320877"/>
          </a:xfrm>
        </p:spPr>
        <p:txBody>
          <a:bodyPr/>
          <a:lstStyle/>
          <a:p>
            <a:pPr marL="0" indent="0">
              <a:buNone/>
            </a:pPr>
            <a:r>
              <a:rPr lang="en-US" sz="1800" i="0" dirty="0"/>
              <a:t>Exchange of information between countries require the signing of numerous </a:t>
            </a:r>
            <a:r>
              <a:rPr lang="en-US" sz="1800" b="1" i="0" dirty="0"/>
              <a:t>conventions or treaties </a:t>
            </a:r>
            <a:r>
              <a:rPr lang="en-US" sz="1800" i="0" dirty="0"/>
              <a:t>with partner countries. To avoid time consuming negotiations with every single partner: </a:t>
            </a:r>
          </a:p>
          <a:p>
            <a:pPr marL="0" indent="0">
              <a:buNone/>
            </a:pPr>
            <a:r>
              <a:rPr lang="en-US" sz="1800" i="0" dirty="0"/>
              <a:t>A </a:t>
            </a:r>
            <a:r>
              <a:rPr lang="en-US" sz="1800" b="1" i="0" dirty="0"/>
              <a:t>standardized convention </a:t>
            </a:r>
            <a:r>
              <a:rPr lang="en-US" sz="1800" i="0" dirty="0"/>
              <a:t>is proposed</a:t>
            </a:r>
          </a:p>
          <a:p>
            <a:pPr>
              <a:buFont typeface="Symbol" panose="05050102010706020507" pitchFamily="18" charset="2"/>
              <a:buChar char="Þ"/>
            </a:pPr>
            <a:endParaRPr lang="en-US" sz="1000" i="0" dirty="0"/>
          </a:p>
          <a:p>
            <a:pPr marL="0" indent="0">
              <a:buNone/>
            </a:pPr>
            <a:r>
              <a:rPr lang="en-US" sz="1800" i="0" dirty="0"/>
              <a:t>=&gt; the </a:t>
            </a:r>
            <a:r>
              <a:rPr lang="en-US" sz="1800" b="1" i="0" dirty="0"/>
              <a:t>Convention on Mutual Administrative Assistance in Tax Matters (MAAC). </a:t>
            </a:r>
          </a:p>
          <a:p>
            <a:pPr marL="0" indent="0">
              <a:buNone/>
            </a:pPr>
            <a:r>
              <a:rPr lang="en-US" sz="1800" i="0" dirty="0"/>
              <a:t>Once ratified, signatory countries will immediately have the opportunity to exchange information with all other MAAC signing partners (116 as of today). </a:t>
            </a:r>
          </a:p>
          <a:p>
            <a:pPr marL="0" indent="0">
              <a:buNone/>
            </a:pPr>
            <a:endParaRPr lang="en-US" sz="1000" i="0" dirty="0"/>
          </a:p>
          <a:p>
            <a:pPr marL="0" indent="0">
              <a:buNone/>
            </a:pPr>
            <a:r>
              <a:rPr lang="en-US" sz="1800" i="0" dirty="0"/>
              <a:t>- Countries participating in the </a:t>
            </a:r>
            <a:r>
              <a:rPr lang="en-US" sz="1800" b="1" i="0" dirty="0"/>
              <a:t>AEOI</a:t>
            </a:r>
            <a:r>
              <a:rPr lang="en-US" sz="1800" i="0" dirty="0"/>
              <a:t> will also need so sign the </a:t>
            </a:r>
            <a:r>
              <a:rPr lang="en-US" sz="1800" b="1" i="0" dirty="0"/>
              <a:t>Multilateral Competent Authority Agreement (MCAA)</a:t>
            </a:r>
            <a:r>
              <a:rPr lang="en-US" sz="1800" i="0" dirty="0"/>
              <a:t>. 98 jurisdictions have signed it as of today.  III</a:t>
            </a:r>
          </a:p>
          <a:p>
            <a:endParaRPr lang="en-GB" sz="2000"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25</a:t>
            </a:fld>
            <a:endParaRPr lang="en-GB" altLang="en-US" dirty="0"/>
          </a:p>
        </p:txBody>
      </p:sp>
    </p:spTree>
    <p:extLst>
      <p:ext uri="{BB962C8B-B14F-4D97-AF65-F5344CB8AC3E}">
        <p14:creationId xmlns:p14="http://schemas.microsoft.com/office/powerpoint/2010/main" val="1028129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000" dirty="0" err="1"/>
              <a:t>Example</a:t>
            </a:r>
            <a:r>
              <a:rPr lang="fr-BE" sz="2000" dirty="0"/>
              <a:t> of </a:t>
            </a:r>
            <a:r>
              <a:rPr lang="fr-BE" sz="2000" dirty="0" err="1"/>
              <a:t>achievement</a:t>
            </a:r>
            <a:r>
              <a:rPr lang="fr-BE" sz="2000" dirty="0"/>
              <a:t> </a:t>
            </a:r>
            <a:r>
              <a:rPr lang="fr-BE" sz="2000" dirty="0" err="1"/>
              <a:t>through</a:t>
            </a:r>
            <a:r>
              <a:rPr lang="fr-BE" sz="2000" dirty="0"/>
              <a:t> Exchange of information </a:t>
            </a:r>
            <a:r>
              <a:rPr lang="fr-BE" sz="2000" dirty="0" err="1"/>
              <a:t>implementation</a:t>
            </a:r>
            <a:endParaRPr lang="en-GB" sz="2000" dirty="0"/>
          </a:p>
        </p:txBody>
      </p:sp>
      <p:pic>
        <p:nvPicPr>
          <p:cNvPr id="6" name="Content Placeholder 5"/>
          <p:cNvPicPr>
            <a:picLocks noGrp="1" noChangeAspect="1"/>
          </p:cNvPicPr>
          <p:nvPr>
            <p:ph idx="1"/>
          </p:nvPr>
        </p:nvPicPr>
        <p:blipFill>
          <a:blip r:embed="rId3"/>
          <a:stretch>
            <a:fillRect/>
          </a:stretch>
        </p:blipFill>
        <p:spPr>
          <a:xfrm>
            <a:off x="1192547" y="2489654"/>
            <a:ext cx="6635081" cy="3959663"/>
          </a:xfrm>
          <a:prstGeom prst="rect">
            <a:avLst/>
          </a:prstGeom>
        </p:spPr>
      </p:pic>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26</a:t>
            </a:fld>
            <a:endParaRPr lang="en-GB" altLang="en-US" dirty="0"/>
          </a:p>
        </p:txBody>
      </p:sp>
    </p:spTree>
    <p:extLst>
      <p:ext uri="{BB962C8B-B14F-4D97-AF65-F5344CB8AC3E}">
        <p14:creationId xmlns:p14="http://schemas.microsoft.com/office/powerpoint/2010/main" val="3798777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latin typeface="Calibri" panose="020F0502020204030204" pitchFamily="34" charset="0"/>
                <a:cs typeface="Calibri" panose="020F0502020204030204" pitchFamily="34" charset="0"/>
              </a:rPr>
              <a:t>Global forum 153 </a:t>
            </a:r>
            <a:r>
              <a:rPr lang="fr-FR" dirty="0" err="1">
                <a:latin typeface="Calibri" panose="020F0502020204030204" pitchFamily="34" charset="0"/>
                <a:cs typeface="Calibri" panose="020F0502020204030204" pitchFamily="34" charset="0"/>
              </a:rPr>
              <a:t>members</a:t>
            </a:r>
            <a:r>
              <a:rPr lang="fr-FR" dirty="0">
                <a:latin typeface="Calibri" panose="020F0502020204030204" pitchFamily="34" charset="0"/>
                <a:cs typeface="Calibri" panose="020F0502020204030204" pitchFamily="34" charset="0"/>
              </a:rPr>
              <a:t> (+ 7 </a:t>
            </a:r>
            <a:r>
              <a:rPr lang="fr-FR" dirty="0" err="1">
                <a:latin typeface="Calibri" panose="020F0502020204030204" pitchFamily="34" charset="0"/>
                <a:cs typeface="Calibri" panose="020F0502020204030204" pitchFamily="34" charset="0"/>
              </a:rPr>
              <a:t>since</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September</a:t>
            </a:r>
            <a:r>
              <a:rPr lang="fr-FR" dirty="0">
                <a:latin typeface="Calibri" panose="020F0502020204030204" pitchFamily="34" charset="0"/>
                <a:cs typeface="Calibri" panose="020F0502020204030204" pitchFamily="34" charset="0"/>
              </a:rPr>
              <a:t> 2017)</a:t>
            </a:r>
            <a:endParaRPr lang="en-GB"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27</a:t>
            </a:fld>
            <a:endParaRPr lang="en-GB" altLang="en-US" dirty="0"/>
          </a:p>
        </p:txBody>
      </p:sp>
      <p:pic>
        <p:nvPicPr>
          <p:cNvPr id="6" name="Content Placeholder 5"/>
          <p:cNvPicPr>
            <a:picLocks noGrp="1" noChangeAspect="1"/>
          </p:cNvPicPr>
          <p:nvPr>
            <p:ph idx="1"/>
          </p:nvPr>
        </p:nvPicPr>
        <p:blipFill>
          <a:blip r:embed="rId2"/>
          <a:stretch>
            <a:fillRect/>
          </a:stretch>
        </p:blipFill>
        <p:spPr>
          <a:xfrm>
            <a:off x="540802" y="2276475"/>
            <a:ext cx="7622924" cy="3744913"/>
          </a:xfrm>
          <a:prstGeom prst="rect">
            <a:avLst/>
          </a:prstGeom>
        </p:spPr>
      </p:pic>
    </p:spTree>
    <p:extLst>
      <p:ext uri="{BB962C8B-B14F-4D97-AF65-F5344CB8AC3E}">
        <p14:creationId xmlns:p14="http://schemas.microsoft.com/office/powerpoint/2010/main" val="2347084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31 long term Induction programmes (EOIR, AEOI and MAC) </a:t>
            </a:r>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28</a:t>
            </a:fld>
            <a:endParaRPr lang="en-GB" altLang="en-US" dirty="0"/>
          </a:p>
        </p:txBody>
      </p:sp>
      <p:pic>
        <p:nvPicPr>
          <p:cNvPr id="6" name="Content Placeholder 3"/>
          <p:cNvPicPr>
            <a:picLocks noGrp="1" noChangeAspect="1"/>
          </p:cNvPicPr>
          <p:nvPr>
            <p:ph idx="1"/>
          </p:nvPr>
        </p:nvPicPr>
        <p:blipFill>
          <a:blip r:embed="rId2"/>
          <a:stretch>
            <a:fillRect/>
          </a:stretch>
        </p:blipFill>
        <p:spPr>
          <a:xfrm>
            <a:off x="540802" y="2276475"/>
            <a:ext cx="7622924" cy="3744913"/>
          </a:xfrm>
          <a:prstGeom prst="rect">
            <a:avLst/>
          </a:prstGeom>
        </p:spPr>
      </p:pic>
    </p:spTree>
    <p:extLst>
      <p:ext uri="{BB962C8B-B14F-4D97-AF65-F5344CB8AC3E}">
        <p14:creationId xmlns:p14="http://schemas.microsoft.com/office/powerpoint/2010/main" val="3372290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29</a:t>
            </a:fld>
            <a:endParaRPr lang="en-GB" altLang="en-US" dirty="0"/>
          </a:p>
        </p:txBody>
      </p:sp>
      <p:pic>
        <p:nvPicPr>
          <p:cNvPr id="8" name="Content Placeholder 5"/>
          <p:cNvPicPr>
            <a:picLocks noGrp="1" noChangeAspect="1"/>
          </p:cNvPicPr>
          <p:nvPr>
            <p:ph idx="1"/>
          </p:nvPr>
        </p:nvPicPr>
        <p:blipFill>
          <a:blip r:embed="rId3"/>
          <a:stretch>
            <a:fillRect/>
          </a:stretch>
        </p:blipFill>
        <p:spPr>
          <a:xfrm>
            <a:off x="611560" y="1339850"/>
            <a:ext cx="7776864" cy="4681539"/>
          </a:xfrm>
          <a:prstGeom prst="rect">
            <a:avLst/>
          </a:prstGeom>
        </p:spPr>
      </p:pic>
    </p:spTree>
    <p:extLst>
      <p:ext uri="{BB962C8B-B14F-4D97-AF65-F5344CB8AC3E}">
        <p14:creationId xmlns:p14="http://schemas.microsoft.com/office/powerpoint/2010/main" val="1316516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95811"/>
            <a:ext cx="8229600" cy="936625"/>
          </a:xfrm>
        </p:spPr>
        <p:txBody>
          <a:bodyPr/>
          <a:lstStyle/>
          <a:p>
            <a:pPr marL="457200" indent="-457200" eaLnBrk="1" hangingPunct="1">
              <a:buClr>
                <a:srgbClr val="0F5494"/>
              </a:buClr>
              <a:buFont typeface="+mj-lt"/>
              <a:buAutoNum type="arabicPeriod"/>
            </a:pPr>
            <a:r>
              <a:rPr lang="en-US" altLang="en-US" dirty="0"/>
              <a:t> Aggressive tax planning</a:t>
            </a:r>
          </a:p>
        </p:txBody>
      </p:sp>
      <p:sp>
        <p:nvSpPr>
          <p:cNvPr id="3" name="Content Placeholder 2"/>
          <p:cNvSpPr>
            <a:spLocks noGrp="1"/>
          </p:cNvSpPr>
          <p:nvPr>
            <p:ph idx="1"/>
          </p:nvPr>
        </p:nvSpPr>
        <p:spPr>
          <a:xfrm>
            <a:off x="9836" y="2032435"/>
            <a:ext cx="9134164" cy="4619715"/>
          </a:xfrm>
        </p:spPr>
        <p:txBody>
          <a:bodyPr/>
          <a:lstStyle/>
          <a:p>
            <a:pPr marL="0" indent="0">
              <a:buNone/>
              <a:defRPr/>
            </a:pPr>
            <a:r>
              <a:rPr lang="fr-FR" sz="1600" i="0" dirty="0" err="1"/>
              <a:t>Economic</a:t>
            </a:r>
            <a:r>
              <a:rPr lang="fr-FR" sz="1600" i="0" dirty="0"/>
              <a:t> </a:t>
            </a:r>
            <a:r>
              <a:rPr lang="fr-FR" sz="1600" i="0" dirty="0" err="1"/>
              <a:t>integration</a:t>
            </a:r>
            <a:endParaRPr lang="fr-FR" sz="1600" i="0" dirty="0"/>
          </a:p>
          <a:p>
            <a:pPr lvl="1">
              <a:buClr>
                <a:srgbClr val="3E6FD2"/>
              </a:buClr>
              <a:buFont typeface="Arial" panose="020B0604020202020204" pitchFamily="34" charset="0"/>
              <a:buChar char="•"/>
              <a:defRPr/>
            </a:pPr>
            <a:r>
              <a:rPr lang="fr-FR" sz="1200" b="0" dirty="0"/>
              <a:t>Multinational </a:t>
            </a:r>
            <a:r>
              <a:rPr lang="fr-FR" sz="1200" b="0" dirty="0" err="1"/>
              <a:t>Enterprises</a:t>
            </a:r>
            <a:r>
              <a:rPr lang="fr-FR" sz="1200" b="0" dirty="0"/>
              <a:t> (</a:t>
            </a:r>
            <a:r>
              <a:rPr lang="fr-FR" sz="1200" b="0" dirty="0" err="1"/>
              <a:t>MNEs</a:t>
            </a:r>
            <a:r>
              <a:rPr lang="fr-FR" sz="1200" b="0" dirty="0"/>
              <a:t>)</a:t>
            </a:r>
          </a:p>
          <a:p>
            <a:pPr lvl="1">
              <a:buClr>
                <a:srgbClr val="3E6FD2"/>
              </a:buClr>
              <a:buFont typeface="Arial" panose="020B0604020202020204" pitchFamily="34" charset="0"/>
              <a:buChar char="•"/>
              <a:defRPr/>
            </a:pPr>
            <a:r>
              <a:rPr lang="fr-FR" sz="1200" b="0" dirty="0" err="1"/>
              <a:t>Foreign</a:t>
            </a:r>
            <a:r>
              <a:rPr lang="fr-FR" sz="1200" b="0" dirty="0"/>
              <a:t> Direct Investment (FDI)</a:t>
            </a:r>
          </a:p>
          <a:p>
            <a:pPr lvl="1">
              <a:buClr>
                <a:srgbClr val="3E6FD2"/>
              </a:buClr>
              <a:buFont typeface="Arial" panose="020B0604020202020204" pitchFamily="34" charset="0"/>
              <a:buChar char="•"/>
              <a:defRPr/>
            </a:pPr>
            <a:r>
              <a:rPr lang="fr-FR" sz="1200" b="0" dirty="0" err="1" smtClean="0"/>
              <a:t>trade</a:t>
            </a:r>
            <a:r>
              <a:rPr lang="fr-FR" sz="1200" b="0" dirty="0"/>
              <a:t>, transactions, </a:t>
            </a:r>
            <a:r>
              <a:rPr lang="fr-FR" sz="1200" b="0" dirty="0" err="1"/>
              <a:t>movement</a:t>
            </a:r>
            <a:r>
              <a:rPr lang="fr-FR" sz="1200" b="0" dirty="0"/>
              <a:t> of </a:t>
            </a:r>
            <a:r>
              <a:rPr lang="fr-FR" sz="1200" b="0" dirty="0" smtClean="0"/>
              <a:t>capital</a:t>
            </a:r>
          </a:p>
          <a:p>
            <a:pPr lvl="1">
              <a:buClr>
                <a:srgbClr val="3E6FD2"/>
              </a:buClr>
              <a:buFont typeface="Arial" panose="020B0604020202020204" pitchFamily="34" charset="0"/>
              <a:buChar char="•"/>
              <a:defRPr/>
            </a:pPr>
            <a:r>
              <a:rPr lang="en-GB" sz="1200" b="0" dirty="0"/>
              <a:t>about 2/3 of all </a:t>
            </a:r>
            <a:r>
              <a:rPr lang="en-GB" sz="1200" b="0" dirty="0" smtClean="0"/>
              <a:t>c</a:t>
            </a:r>
            <a:r>
              <a:rPr lang="fr-FR" sz="1200" b="0" dirty="0" err="1"/>
              <a:t>Increase</a:t>
            </a:r>
            <a:r>
              <a:rPr lang="fr-FR" sz="1200" b="0" dirty="0"/>
              <a:t> of </a:t>
            </a:r>
            <a:r>
              <a:rPr lang="fr-FR" sz="1200" b="0" dirty="0" err="1"/>
              <a:t>crossboarder</a:t>
            </a:r>
            <a:r>
              <a:rPr lang="fr-FR" sz="1200" b="0" dirty="0"/>
              <a:t> </a:t>
            </a:r>
            <a:r>
              <a:rPr lang="en-GB" sz="1200" b="0" dirty="0" err="1" smtClean="0"/>
              <a:t>ross</a:t>
            </a:r>
            <a:r>
              <a:rPr lang="en-GB" sz="1200" b="0" dirty="0" smtClean="0"/>
              <a:t> </a:t>
            </a:r>
            <a:r>
              <a:rPr lang="en-GB" sz="1200" b="0" dirty="0"/>
              <a:t>border transactions take place between businesses belonging to a multi-national group</a:t>
            </a:r>
            <a:endParaRPr lang="fr-FR" sz="1200" b="0" dirty="0"/>
          </a:p>
          <a:p>
            <a:pPr lvl="1">
              <a:buClr>
                <a:srgbClr val="3E6FD2"/>
              </a:buClr>
              <a:buFont typeface="Arial" panose="020B0604020202020204" pitchFamily="34" charset="0"/>
              <a:buChar char="•"/>
              <a:defRPr/>
            </a:pPr>
            <a:r>
              <a:rPr lang="fr-FR" sz="1200" b="0" dirty="0" err="1"/>
              <a:t>Lack</a:t>
            </a:r>
            <a:r>
              <a:rPr lang="fr-FR" sz="1200" b="0" dirty="0"/>
              <a:t> of </a:t>
            </a:r>
            <a:r>
              <a:rPr lang="fr-FR" sz="1200" b="0" dirty="0" err="1"/>
              <a:t>means</a:t>
            </a:r>
            <a:r>
              <a:rPr lang="fr-FR" sz="1200" b="0" dirty="0"/>
              <a:t> for </a:t>
            </a:r>
            <a:r>
              <a:rPr lang="fr-FR" sz="1200" b="0" dirty="0" err="1"/>
              <a:t>tax</a:t>
            </a:r>
            <a:r>
              <a:rPr lang="fr-FR" sz="1200" b="0" dirty="0"/>
              <a:t> administration to </a:t>
            </a:r>
            <a:r>
              <a:rPr lang="fr-FR" sz="1200" b="0" dirty="0" err="1"/>
              <a:t>easily</a:t>
            </a:r>
            <a:r>
              <a:rPr lang="fr-FR" sz="1200" b="0" dirty="0"/>
              <a:t> </a:t>
            </a:r>
            <a:r>
              <a:rPr lang="fr-FR" sz="1200" b="0" dirty="0" err="1"/>
              <a:t>inquiry</a:t>
            </a:r>
            <a:r>
              <a:rPr lang="fr-FR" sz="1200" b="0" dirty="0"/>
              <a:t> </a:t>
            </a:r>
            <a:r>
              <a:rPr lang="fr-FR" sz="1200" b="0" dirty="0" err="1"/>
              <a:t>abroad</a:t>
            </a:r>
            <a:endParaRPr lang="fr-FR" sz="1200" b="0" dirty="0"/>
          </a:p>
          <a:p>
            <a:pPr>
              <a:buClr>
                <a:srgbClr val="3E6FD2"/>
              </a:buClr>
              <a:buFont typeface="Arial" panose="020B0604020202020204" pitchFamily="34" charset="0"/>
              <a:buChar char="•"/>
              <a:defRPr/>
            </a:pPr>
            <a:endParaRPr lang="fr-FR" sz="1000" i="0" dirty="0"/>
          </a:p>
          <a:p>
            <a:pPr marL="0" indent="0">
              <a:buNone/>
              <a:defRPr/>
            </a:pPr>
            <a:r>
              <a:rPr lang="fr-FR" sz="1600" i="0" dirty="0"/>
              <a:t>Financial </a:t>
            </a:r>
            <a:r>
              <a:rPr lang="fr-FR" sz="1600" i="0" dirty="0" err="1"/>
              <a:t>Crisis</a:t>
            </a:r>
            <a:r>
              <a:rPr lang="fr-FR" sz="1600" i="0" dirty="0"/>
              <a:t> </a:t>
            </a:r>
            <a:r>
              <a:rPr lang="fr-FR" sz="1600" i="0" dirty="0" err="1"/>
              <a:t>in</a:t>
            </a:r>
            <a:r>
              <a:rPr lang="fr-FR" sz="1600" i="0" dirty="0"/>
              <a:t> 2008</a:t>
            </a:r>
          </a:p>
          <a:p>
            <a:pPr lvl="1">
              <a:buClr>
                <a:srgbClr val="3E6FD2"/>
              </a:buClr>
              <a:buFont typeface="Arial" panose="020B0604020202020204" pitchFamily="34" charset="0"/>
              <a:buChar char="•"/>
              <a:defRPr/>
            </a:pPr>
            <a:r>
              <a:rPr lang="fr-FR" sz="1200" b="0" dirty="0"/>
              <a:t>Public </a:t>
            </a:r>
            <a:r>
              <a:rPr lang="fr-FR" sz="1200" b="0" dirty="0" err="1"/>
              <a:t>debt</a:t>
            </a:r>
            <a:r>
              <a:rPr lang="fr-FR" sz="1200" b="0" dirty="0"/>
              <a:t>, </a:t>
            </a:r>
            <a:r>
              <a:rPr lang="fr-FR" sz="1200" b="0" dirty="0" err="1"/>
              <a:t>tax</a:t>
            </a:r>
            <a:r>
              <a:rPr lang="fr-FR" sz="1200" b="0" dirty="0"/>
              <a:t> revenue</a:t>
            </a:r>
          </a:p>
          <a:p>
            <a:pPr marL="0" indent="0">
              <a:buNone/>
              <a:defRPr/>
            </a:pPr>
            <a:endParaRPr lang="fr-FR" sz="1000" dirty="0"/>
          </a:p>
          <a:p>
            <a:pPr marL="0" indent="0">
              <a:buNone/>
              <a:defRPr/>
            </a:pPr>
            <a:r>
              <a:rPr lang="fr-FR" sz="1600" i="0" dirty="0" err="1"/>
              <a:t>Scandals</a:t>
            </a:r>
            <a:endParaRPr lang="fr-FR" sz="1600" i="0" dirty="0"/>
          </a:p>
          <a:p>
            <a:pPr lvl="1">
              <a:buClr>
                <a:srgbClr val="3E6FD2"/>
              </a:buClr>
              <a:buFont typeface="Arial" panose="020B0604020202020204" pitchFamily="34" charset="0"/>
              <a:buChar char="•"/>
              <a:defRPr/>
            </a:pPr>
            <a:r>
              <a:rPr lang="fr-FR" sz="1200" b="0" dirty="0"/>
              <a:t>Google, </a:t>
            </a:r>
            <a:r>
              <a:rPr lang="fr-FR" sz="1200" b="0" dirty="0" err="1"/>
              <a:t>Starbuck</a:t>
            </a:r>
            <a:r>
              <a:rPr lang="fr-FR" sz="1200" b="0" dirty="0"/>
              <a:t>, Amazon, Ikea…</a:t>
            </a:r>
          </a:p>
          <a:p>
            <a:pPr lvl="1">
              <a:buClr>
                <a:srgbClr val="3E6FD2"/>
              </a:buClr>
              <a:buFont typeface="Arial" panose="020B0604020202020204" pitchFamily="34" charset="0"/>
              <a:buChar char="•"/>
              <a:defRPr/>
            </a:pPr>
            <a:r>
              <a:rPr lang="fr-FR" sz="1200" b="0" dirty="0"/>
              <a:t>Panama Papers, </a:t>
            </a:r>
            <a:r>
              <a:rPr lang="fr-FR" sz="1200" b="0" dirty="0" err="1"/>
              <a:t>Swissleaks</a:t>
            </a:r>
            <a:r>
              <a:rPr lang="fr-FR" sz="1200" b="0" dirty="0"/>
              <a:t>, </a:t>
            </a:r>
            <a:r>
              <a:rPr lang="fr-FR" sz="1200" b="0" dirty="0" err="1"/>
              <a:t>Luxleaks</a:t>
            </a:r>
            <a:r>
              <a:rPr lang="fr-FR" sz="1200" b="0" dirty="0"/>
              <a:t>…</a:t>
            </a:r>
          </a:p>
          <a:p>
            <a:pPr>
              <a:buClr>
                <a:srgbClr val="3E6FD2"/>
              </a:buClr>
              <a:buFont typeface="Arial" panose="020B0604020202020204" pitchFamily="34" charset="0"/>
              <a:buChar char="•"/>
              <a:defRPr/>
            </a:pPr>
            <a:endParaRPr lang="fr-FR" sz="1000" i="0" dirty="0"/>
          </a:p>
          <a:p>
            <a:pPr marL="0" indent="0">
              <a:buNone/>
              <a:defRPr/>
            </a:pPr>
            <a:r>
              <a:rPr lang="fr-FR" sz="1600" i="0" dirty="0"/>
              <a:t>G20 </a:t>
            </a:r>
            <a:r>
              <a:rPr lang="fr-FR" sz="1600" i="0" dirty="0" err="1"/>
              <a:t>reply</a:t>
            </a:r>
            <a:r>
              <a:rPr lang="fr-FR" sz="1600" i="0" dirty="0"/>
              <a:t>: </a:t>
            </a:r>
          </a:p>
          <a:p>
            <a:pPr lvl="1">
              <a:buClr>
                <a:srgbClr val="3E6FD2"/>
              </a:buClr>
              <a:buFont typeface="Arial" panose="020B0604020202020204" pitchFamily="34" charset="0"/>
              <a:buChar char="•"/>
              <a:defRPr/>
            </a:pPr>
            <a:r>
              <a:rPr lang="fr-FR" sz="1200" b="0" dirty="0"/>
              <a:t>Mandate OECD to </a:t>
            </a:r>
            <a:r>
              <a:rPr lang="fr-FR" sz="1200" b="0" dirty="0" err="1"/>
              <a:t>develop</a:t>
            </a:r>
            <a:r>
              <a:rPr lang="fr-FR" sz="1200" b="0" dirty="0"/>
              <a:t> </a:t>
            </a:r>
            <a:r>
              <a:rPr lang="fr-FR" sz="1200" b="0" dirty="0" err="1"/>
              <a:t>measure</a:t>
            </a:r>
            <a:r>
              <a:rPr lang="fr-FR" sz="1200" b="0" dirty="0"/>
              <a:t> to monitor Base Erosion and Profit </a:t>
            </a:r>
            <a:r>
              <a:rPr lang="fr-FR" sz="1200" b="0" dirty="0" err="1"/>
              <a:t>Shifting</a:t>
            </a:r>
            <a:r>
              <a:rPr lang="fr-FR" sz="1200" b="0" dirty="0"/>
              <a:t> (BEPS Action plan)</a:t>
            </a:r>
          </a:p>
          <a:p>
            <a:pPr lvl="1">
              <a:buClr>
                <a:srgbClr val="3E6FD2"/>
              </a:buClr>
              <a:buFont typeface="Arial" panose="020B0604020202020204" pitchFamily="34" charset="0"/>
              <a:buChar char="•"/>
            </a:pPr>
            <a:r>
              <a:rPr lang="fr-BE" sz="1200" b="0" dirty="0"/>
              <a:t>Mandate OECD Global forum on </a:t>
            </a:r>
            <a:r>
              <a:rPr lang="fr-BE" sz="1200" b="0" dirty="0" err="1"/>
              <a:t>transparency</a:t>
            </a:r>
            <a:r>
              <a:rPr lang="fr-BE" sz="1200" b="0" dirty="0"/>
              <a:t> and exchange of information to </a:t>
            </a:r>
            <a:r>
              <a:rPr lang="fr-BE" sz="1200" b="0" dirty="0" err="1"/>
              <a:t>improve</a:t>
            </a:r>
            <a:r>
              <a:rPr lang="fr-BE" sz="1200" b="0" dirty="0"/>
              <a:t> exchange of information </a:t>
            </a:r>
            <a:r>
              <a:rPr lang="fr-BE" sz="1200" b="0" dirty="0" err="1"/>
              <a:t>between</a:t>
            </a:r>
            <a:r>
              <a:rPr lang="fr-BE" sz="1200" b="0" dirty="0"/>
              <a:t> </a:t>
            </a:r>
            <a:r>
              <a:rPr lang="fr-BE" sz="1200" b="0" dirty="0" err="1"/>
              <a:t>tax</a:t>
            </a:r>
            <a:r>
              <a:rPr lang="fr-BE" sz="1200" b="0" dirty="0"/>
              <a:t> administration</a:t>
            </a:r>
            <a:endParaRPr lang="en-GB" sz="1200" b="0" dirty="0"/>
          </a:p>
        </p:txBody>
      </p:sp>
    </p:spTree>
    <p:extLst>
      <p:ext uri="{BB962C8B-B14F-4D97-AF65-F5344CB8AC3E}">
        <p14:creationId xmlns:p14="http://schemas.microsoft.com/office/powerpoint/2010/main" val="1407612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10. </a:t>
            </a:r>
            <a:r>
              <a:rPr lang="fr-BE" dirty="0" err="1"/>
              <a:t>Fighting</a:t>
            </a:r>
            <a:r>
              <a:rPr lang="fr-BE" dirty="0"/>
              <a:t> AML/CT</a:t>
            </a:r>
            <a:endParaRPr lang="en-GB" dirty="0"/>
          </a:p>
        </p:txBody>
      </p:sp>
      <p:sp>
        <p:nvSpPr>
          <p:cNvPr id="3" name="Content Placeholder 2"/>
          <p:cNvSpPr>
            <a:spLocks noGrp="1"/>
          </p:cNvSpPr>
          <p:nvPr>
            <p:ph idx="1"/>
          </p:nvPr>
        </p:nvSpPr>
        <p:spPr>
          <a:xfrm>
            <a:off x="179512" y="2276475"/>
            <a:ext cx="8964488" cy="4248869"/>
          </a:xfrm>
        </p:spPr>
        <p:txBody>
          <a:bodyPr/>
          <a:lstStyle/>
          <a:p>
            <a:pPr marL="0" indent="0">
              <a:buNone/>
            </a:pPr>
            <a:r>
              <a:rPr lang="fr-BE" i="0" dirty="0"/>
              <a:t>=&gt; Financial Action </a:t>
            </a:r>
            <a:r>
              <a:rPr lang="fr-BE" i="0" dirty="0" err="1"/>
              <a:t>Task</a:t>
            </a:r>
            <a:r>
              <a:rPr lang="fr-BE" i="0" dirty="0"/>
              <a:t> Force (FATF)</a:t>
            </a:r>
          </a:p>
          <a:p>
            <a:pPr marL="0" indent="0">
              <a:buNone/>
            </a:pPr>
            <a:endParaRPr lang="en-US" i="0" dirty="0"/>
          </a:p>
          <a:p>
            <a:pPr marL="0" indent="0">
              <a:buNone/>
            </a:pPr>
            <a:r>
              <a:rPr lang="en-US" i="0" dirty="0"/>
              <a:t>- Global standard-setter for measures to combat ML and TF</a:t>
            </a:r>
          </a:p>
          <a:p>
            <a:pPr marL="0" indent="0">
              <a:buNone/>
            </a:pPr>
            <a:endParaRPr lang="en-US" i="0" dirty="0"/>
          </a:p>
          <a:p>
            <a:pPr marL="0" indent="0">
              <a:buNone/>
            </a:pPr>
            <a:r>
              <a:rPr lang="en-US" i="0" dirty="0"/>
              <a:t>- Intergovernmental body with 36 members (incl. COM)</a:t>
            </a:r>
          </a:p>
          <a:p>
            <a:pPr marL="0" indent="0">
              <a:buNone/>
            </a:pPr>
            <a:endParaRPr lang="en-US" i="0" dirty="0"/>
          </a:p>
          <a:p>
            <a:pPr marL="0" indent="0">
              <a:buNone/>
            </a:pPr>
            <a:r>
              <a:rPr lang="en-US" i="0" dirty="0"/>
              <a:t>- participation of over 180 countries through a global network of FATF-style regional bodies </a:t>
            </a:r>
            <a:br>
              <a:rPr lang="en-US" i="0" dirty="0"/>
            </a:br>
            <a:r>
              <a:rPr lang="en-US" i="0" dirty="0"/>
              <a:t>(e.g. CFATF, GAFILAT, APG)</a:t>
            </a:r>
          </a:p>
          <a:p>
            <a:pPr marL="0" indent="0">
              <a:buNone/>
            </a:pPr>
            <a:endParaRPr lang="en-GB"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30</a:t>
            </a:fld>
            <a:endParaRPr lang="en-GB" altLang="en-US" dirty="0"/>
          </a:p>
        </p:txBody>
      </p:sp>
    </p:spTree>
    <p:extLst>
      <p:ext uri="{BB962C8B-B14F-4D97-AF65-F5344CB8AC3E}">
        <p14:creationId xmlns:p14="http://schemas.microsoft.com/office/powerpoint/2010/main" val="4207845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1236032"/>
            <a:ext cx="9324528" cy="936625"/>
          </a:xfrm>
        </p:spPr>
        <p:txBody>
          <a:bodyPr/>
          <a:lstStyle/>
          <a:p>
            <a:r>
              <a:rPr lang="fr-BE" sz="2800" dirty="0"/>
              <a:t>10. Anti money </a:t>
            </a:r>
            <a:r>
              <a:rPr lang="fr-BE" sz="2800" dirty="0" err="1"/>
              <a:t>laundering</a:t>
            </a:r>
            <a:r>
              <a:rPr lang="fr-BE" sz="2800" dirty="0"/>
              <a:t> / Counter </a:t>
            </a:r>
            <a:r>
              <a:rPr lang="fr-BE" sz="2800" dirty="0" err="1"/>
              <a:t>terrorism</a:t>
            </a:r>
            <a:r>
              <a:rPr lang="fr-BE" sz="2800" dirty="0"/>
              <a:t>: </a:t>
            </a:r>
            <a:r>
              <a:rPr lang="fr-BE" sz="2800" dirty="0" err="1"/>
              <a:t>task</a:t>
            </a:r>
            <a:r>
              <a:rPr lang="fr-BE" sz="2800" dirty="0"/>
              <a:t> of Financial action </a:t>
            </a:r>
            <a:r>
              <a:rPr lang="fr-BE" sz="2800" dirty="0" err="1"/>
              <a:t>task</a:t>
            </a:r>
            <a:r>
              <a:rPr lang="fr-BE" sz="2800" dirty="0"/>
              <a:t> force</a:t>
            </a:r>
            <a:endParaRPr lang="en-GB" sz="2800" dirty="0"/>
          </a:p>
        </p:txBody>
      </p:sp>
      <p:sp>
        <p:nvSpPr>
          <p:cNvPr id="3" name="Content Placeholder 2"/>
          <p:cNvSpPr>
            <a:spLocks noGrp="1"/>
          </p:cNvSpPr>
          <p:nvPr>
            <p:ph idx="1"/>
          </p:nvPr>
        </p:nvSpPr>
        <p:spPr>
          <a:xfrm>
            <a:off x="0" y="2348879"/>
            <a:ext cx="9144000" cy="4176463"/>
          </a:xfrm>
        </p:spPr>
        <p:txBody>
          <a:bodyPr/>
          <a:lstStyle/>
          <a:p>
            <a:pPr marL="0" indent="0">
              <a:buNone/>
            </a:pPr>
            <a:r>
              <a:rPr lang="en-US" sz="1800" i="0" dirty="0"/>
              <a:t>=&gt; Adoption of FATF Recommendations on money laundering, terrorist financing and proliferation financing ("40 FATF Recommendations")</a:t>
            </a:r>
          </a:p>
          <a:p>
            <a:r>
              <a:rPr lang="en-US" sz="1400" i="0" dirty="0"/>
              <a:t>- AML/CFT policies </a:t>
            </a:r>
          </a:p>
          <a:p>
            <a:r>
              <a:rPr lang="en-US" sz="1400" i="0" dirty="0"/>
              <a:t>- </a:t>
            </a:r>
            <a:r>
              <a:rPr lang="en-US" sz="1400" i="0" dirty="0" err="1"/>
              <a:t>Criminalisation</a:t>
            </a:r>
            <a:r>
              <a:rPr lang="en-US" sz="1400" i="0" dirty="0"/>
              <a:t> of ML/TF, targeted financial sanctions and proliferation financing</a:t>
            </a:r>
          </a:p>
          <a:p>
            <a:r>
              <a:rPr lang="en-US" sz="1400" i="0" dirty="0"/>
              <a:t>- Preventative measures and supervision</a:t>
            </a:r>
          </a:p>
          <a:p>
            <a:r>
              <a:rPr lang="en-US" sz="1400" i="0" dirty="0"/>
              <a:t>- Transparency of beneficial ownership</a:t>
            </a:r>
          </a:p>
          <a:p>
            <a:r>
              <a:rPr lang="en-US" sz="1400" i="0" dirty="0"/>
              <a:t>- Powers of authorities and international cooperation</a:t>
            </a:r>
            <a:r>
              <a:rPr lang="en-US" sz="1800" i="0" dirty="0"/>
              <a:t>  </a:t>
            </a:r>
          </a:p>
          <a:p>
            <a:endParaRPr lang="en-US" sz="1800" i="0" dirty="0"/>
          </a:p>
          <a:p>
            <a:pPr marL="0" indent="0">
              <a:buNone/>
            </a:pPr>
            <a:r>
              <a:rPr lang="en-US" sz="1800" i="0" dirty="0"/>
              <a:t>=&gt; Peer evaluation (Mutual evaluation process by FATF/GAFILAT/CFATF)</a:t>
            </a:r>
          </a:p>
          <a:p>
            <a:r>
              <a:rPr lang="en-US" sz="1400" i="0" dirty="0"/>
              <a:t>- Technical compliance with standards</a:t>
            </a:r>
          </a:p>
          <a:p>
            <a:r>
              <a:rPr lang="en-US" sz="1400" i="0" dirty="0"/>
              <a:t>- Effectiveness of AML/CFT regime (Impact)</a:t>
            </a:r>
          </a:p>
          <a:p>
            <a:endParaRPr lang="en-US" sz="1800" i="0" dirty="0"/>
          </a:p>
          <a:p>
            <a:pPr marL="0" indent="0">
              <a:buNone/>
            </a:pPr>
            <a:r>
              <a:rPr lang="en-US" sz="1800" i="0" dirty="0"/>
              <a:t>=&gt; Identification of high risk countries (non-compliant)</a:t>
            </a:r>
          </a:p>
          <a:p>
            <a:r>
              <a:rPr lang="en-US" sz="1400" i="0" dirty="0"/>
              <a:t>- Black list ("Public statement")</a:t>
            </a:r>
          </a:p>
          <a:p>
            <a:r>
              <a:rPr lang="en-US" sz="1400" i="0" dirty="0"/>
              <a:t>- Grey list ("Compliance document)</a:t>
            </a:r>
          </a:p>
          <a:p>
            <a:endParaRPr lang="en-GB" sz="1800"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31</a:t>
            </a:fld>
            <a:endParaRPr lang="en-GB" altLang="en-US" dirty="0"/>
          </a:p>
        </p:txBody>
      </p:sp>
    </p:spTree>
    <p:extLst>
      <p:ext uri="{BB962C8B-B14F-4D97-AF65-F5344CB8AC3E}">
        <p14:creationId xmlns:p14="http://schemas.microsoft.com/office/powerpoint/2010/main" val="634313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FATF Listing process (grey list)</a:t>
            </a:r>
            <a:endParaRPr lang="en-GB" dirty="0"/>
          </a:p>
        </p:txBody>
      </p:sp>
      <p:sp>
        <p:nvSpPr>
          <p:cNvPr id="3" name="Content Placeholder 2"/>
          <p:cNvSpPr>
            <a:spLocks noGrp="1"/>
          </p:cNvSpPr>
          <p:nvPr>
            <p:ph idx="1"/>
          </p:nvPr>
        </p:nvSpPr>
        <p:spPr>
          <a:xfrm>
            <a:off x="0" y="2276475"/>
            <a:ext cx="9144000" cy="3968750"/>
          </a:xfrm>
        </p:spPr>
        <p:txBody>
          <a:bodyPr/>
          <a:lstStyle/>
          <a:p>
            <a:pPr marL="0" indent="0">
              <a:buNone/>
            </a:pPr>
            <a:r>
              <a:rPr lang="en-US" sz="1800" i="0" dirty="0"/>
              <a:t>=&gt; Poor evaluation report adopted ("mechanical criteria")</a:t>
            </a:r>
          </a:p>
          <a:p>
            <a:r>
              <a:rPr lang="en-US" sz="1800" i="0" dirty="0"/>
              <a:t>- </a:t>
            </a:r>
            <a:r>
              <a:rPr lang="en-US" sz="1400" i="0" dirty="0"/>
              <a:t>DEVCO receives the updated list every 3 months</a:t>
            </a:r>
          </a:p>
          <a:p>
            <a:r>
              <a:rPr lang="en-US" sz="1400" i="0" dirty="0"/>
              <a:t>- Moment for technical assistance!</a:t>
            </a:r>
          </a:p>
          <a:p>
            <a:endParaRPr lang="en-US" sz="1800" i="0" dirty="0"/>
          </a:p>
          <a:p>
            <a:pPr marL="0" indent="0">
              <a:buNone/>
            </a:pPr>
            <a:r>
              <a:rPr lang="en-US" sz="1800" i="0" dirty="0"/>
              <a:t>=&gt; FATF </a:t>
            </a:r>
            <a:r>
              <a:rPr lang="en-US" sz="1800" i="0" dirty="0" err="1"/>
              <a:t>Prioritisation</a:t>
            </a:r>
            <a:r>
              <a:rPr lang="en-US" sz="1800" i="0" dirty="0"/>
              <a:t> criteria: material country or not?</a:t>
            </a:r>
          </a:p>
          <a:p>
            <a:endParaRPr lang="en-US" sz="1800" i="0" dirty="0"/>
          </a:p>
          <a:p>
            <a:pPr marL="0" indent="0">
              <a:buNone/>
            </a:pPr>
            <a:r>
              <a:rPr lang="en-US" sz="1800" i="0" dirty="0"/>
              <a:t>=&gt; Material country followed up by FATF:</a:t>
            </a:r>
          </a:p>
          <a:p>
            <a:r>
              <a:rPr lang="en-US" sz="1400" i="0" dirty="0"/>
              <a:t>- Observation period of 1 year (~1,5 year)</a:t>
            </a:r>
          </a:p>
          <a:p>
            <a:r>
              <a:rPr lang="en-US" sz="1400" i="0" dirty="0"/>
              <a:t>- Assessment of progress</a:t>
            </a:r>
          </a:p>
          <a:p>
            <a:r>
              <a:rPr lang="en-US" sz="1400" i="0" dirty="0"/>
              <a:t>- If no positive progress, imposition of an action plan agreed with the country</a:t>
            </a:r>
          </a:p>
          <a:p>
            <a:r>
              <a:rPr lang="en-US" sz="1400" i="0" dirty="0"/>
              <a:t>- Public listing on the compliance document</a:t>
            </a:r>
          </a:p>
          <a:p>
            <a:endParaRPr lang="en-US" sz="1800" i="0" dirty="0"/>
          </a:p>
          <a:p>
            <a:pPr marL="0" indent="0">
              <a:buNone/>
            </a:pPr>
            <a:r>
              <a:rPr lang="en-US" sz="1800" i="0" dirty="0"/>
              <a:t>=&gt; If not material: no FATF review but can be escalated later</a:t>
            </a:r>
            <a:endParaRPr lang="en-GB" sz="1800" i="0"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32</a:t>
            </a:fld>
            <a:endParaRPr lang="en-GB" altLang="en-US" dirty="0"/>
          </a:p>
        </p:txBody>
      </p:sp>
    </p:spTree>
    <p:extLst>
      <p:ext uri="{BB962C8B-B14F-4D97-AF65-F5344CB8AC3E}">
        <p14:creationId xmlns:p14="http://schemas.microsoft.com/office/powerpoint/2010/main" val="2753637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10. AML/CT EU </a:t>
            </a:r>
            <a:r>
              <a:rPr lang="fr-BE" dirty="0" err="1"/>
              <a:t>legislation</a:t>
            </a:r>
            <a:endParaRPr lang="en-GB" dirty="0"/>
          </a:p>
        </p:txBody>
      </p:sp>
      <p:sp>
        <p:nvSpPr>
          <p:cNvPr id="3" name="Content Placeholder 2"/>
          <p:cNvSpPr>
            <a:spLocks noGrp="1"/>
          </p:cNvSpPr>
          <p:nvPr>
            <p:ph idx="1"/>
          </p:nvPr>
        </p:nvSpPr>
        <p:spPr>
          <a:xfrm>
            <a:off x="179512" y="2492375"/>
            <a:ext cx="8784976" cy="3960961"/>
          </a:xfrm>
        </p:spPr>
        <p:txBody>
          <a:bodyPr/>
          <a:lstStyle/>
          <a:p>
            <a:pPr marL="0" indent="0">
              <a:buNone/>
            </a:pPr>
            <a:r>
              <a:rPr lang="en-US" sz="1800" i="0" dirty="0"/>
              <a:t>=&gt; European framework built around the international FATF standards</a:t>
            </a:r>
          </a:p>
          <a:p>
            <a:endParaRPr lang="en-US" sz="1800" i="0" dirty="0"/>
          </a:p>
          <a:p>
            <a:pPr marL="0" indent="0">
              <a:buNone/>
            </a:pPr>
            <a:r>
              <a:rPr lang="en-US" sz="1800" i="0" dirty="0"/>
              <a:t>=&gt; Directive 2015/849 – “5th AML Directive" </a:t>
            </a:r>
          </a:p>
          <a:p>
            <a:endParaRPr lang="en-US" sz="1800" i="0" dirty="0"/>
          </a:p>
          <a:p>
            <a:pPr marL="0" indent="0">
              <a:buNone/>
            </a:pPr>
            <a:r>
              <a:rPr lang="en-US" sz="1800" i="0" dirty="0"/>
              <a:t>=&gt; Approach: </a:t>
            </a:r>
          </a:p>
          <a:p>
            <a:r>
              <a:rPr lang="en-US" sz="1800" i="0" dirty="0"/>
              <a:t>- ensure traceability of financial transactions</a:t>
            </a:r>
          </a:p>
          <a:p>
            <a:r>
              <a:rPr lang="en-US" sz="1800" i="0" dirty="0"/>
              <a:t>- Identification of clients (Customer due diligence measures - CDD)</a:t>
            </a:r>
          </a:p>
          <a:p>
            <a:endParaRPr lang="en-US" sz="1800" i="0" dirty="0"/>
          </a:p>
          <a:p>
            <a:pPr marL="0" indent="0">
              <a:buNone/>
            </a:pPr>
            <a:r>
              <a:rPr lang="en-US" sz="1800" i="0" dirty="0"/>
              <a:t>=&gt; Enhanced due diligence:</a:t>
            </a:r>
          </a:p>
          <a:p>
            <a:r>
              <a:rPr lang="en-US" sz="1800" i="0" dirty="0"/>
              <a:t>- As required by FATF recommendation (R19), enhanced vigilance to be applied towards high risk countries</a:t>
            </a:r>
          </a:p>
          <a:p>
            <a:endParaRPr lang="en-GB" sz="1800"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33</a:t>
            </a:fld>
            <a:endParaRPr lang="en-GB" altLang="en-US" dirty="0"/>
          </a:p>
        </p:txBody>
      </p:sp>
    </p:spTree>
    <p:extLst>
      <p:ext uri="{BB962C8B-B14F-4D97-AF65-F5344CB8AC3E}">
        <p14:creationId xmlns:p14="http://schemas.microsoft.com/office/powerpoint/2010/main" val="4077414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EU list of high risk third countries</a:t>
            </a:r>
            <a:endParaRPr lang="en-GB" dirty="0"/>
          </a:p>
        </p:txBody>
      </p:sp>
      <p:sp>
        <p:nvSpPr>
          <p:cNvPr id="3" name="Content Placeholder 2"/>
          <p:cNvSpPr>
            <a:spLocks noGrp="1"/>
          </p:cNvSpPr>
          <p:nvPr>
            <p:ph idx="1"/>
          </p:nvPr>
        </p:nvSpPr>
        <p:spPr>
          <a:xfrm>
            <a:off x="0" y="2132856"/>
            <a:ext cx="9144000" cy="4392487"/>
          </a:xfrm>
        </p:spPr>
        <p:txBody>
          <a:bodyPr/>
          <a:lstStyle/>
          <a:p>
            <a:pPr marL="0" indent="0">
              <a:buNone/>
            </a:pPr>
            <a:r>
              <a:rPr lang="en-US" sz="1800" i="0" dirty="0"/>
              <a:t>=&gt; COM to identify third countries having strategic deficiencies in their AML/CFT regimes – based on Delegated Act (art 9)</a:t>
            </a:r>
          </a:p>
          <a:p>
            <a:pPr marL="0" indent="0">
              <a:buNone/>
            </a:pPr>
            <a:endParaRPr lang="en-US" sz="1800" i="0" dirty="0"/>
          </a:p>
          <a:p>
            <a:pPr marL="0" indent="0">
              <a:buNone/>
            </a:pPr>
            <a:r>
              <a:rPr lang="en-US" sz="1800" i="0" dirty="0"/>
              <a:t>=&gt; Obliged entities need to apply enhanced CDD with clients established in those countries (art 18)</a:t>
            </a:r>
          </a:p>
          <a:p>
            <a:pPr marL="0" indent="0">
              <a:buNone/>
            </a:pPr>
            <a:endParaRPr lang="en-US" sz="1800" i="0" dirty="0"/>
          </a:p>
          <a:p>
            <a:pPr marL="0" indent="0">
              <a:buNone/>
            </a:pPr>
            <a:r>
              <a:rPr lang="en-US" sz="1800" i="0" dirty="0"/>
              <a:t>=&gt; COM to consider FATF lists and assessments</a:t>
            </a:r>
          </a:p>
          <a:p>
            <a:endParaRPr lang="en-US" sz="1800" i="0" dirty="0"/>
          </a:p>
          <a:p>
            <a:pPr marL="0" indent="0">
              <a:buNone/>
            </a:pPr>
            <a:r>
              <a:rPr lang="en-US" sz="1800" i="0" dirty="0"/>
              <a:t>=&gt; 1st list adopted on 14 July 2016 (Regulation 2016/1675)</a:t>
            </a:r>
          </a:p>
          <a:p>
            <a:r>
              <a:rPr lang="en-US" sz="1800" i="0" dirty="0"/>
              <a:t>- Assessment in line with FATF lists </a:t>
            </a:r>
          </a:p>
          <a:p>
            <a:r>
              <a:rPr lang="en-US" sz="1800" i="0" dirty="0"/>
              <a:t>- EP rejected subsequent amending calling for a more</a:t>
            </a:r>
            <a:br>
              <a:rPr lang="en-US" sz="1800" i="0" dirty="0"/>
            </a:br>
            <a:r>
              <a:rPr lang="en-US" sz="1800" i="0" dirty="0"/>
              <a:t>ambitious approach</a:t>
            </a:r>
          </a:p>
          <a:p>
            <a:r>
              <a:rPr lang="en-US" sz="1800" i="0" dirty="0"/>
              <a:t>- COM developed its own methodology to assess on high risk countries</a:t>
            </a:r>
            <a:br>
              <a:rPr lang="en-US" sz="1800" i="0" dirty="0"/>
            </a:br>
            <a:endParaRPr lang="en-GB" sz="1800"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34</a:t>
            </a:fld>
            <a:endParaRPr lang="en-GB" altLang="en-US" dirty="0"/>
          </a:p>
        </p:txBody>
      </p:sp>
    </p:spTree>
    <p:extLst>
      <p:ext uri="{BB962C8B-B14F-4D97-AF65-F5344CB8AC3E}">
        <p14:creationId xmlns:p14="http://schemas.microsoft.com/office/powerpoint/2010/main" val="1044167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EU approach on listing countries</a:t>
            </a:r>
            <a:endParaRPr lang="en-GB" dirty="0"/>
          </a:p>
        </p:txBody>
      </p:sp>
      <p:sp>
        <p:nvSpPr>
          <p:cNvPr id="3" name="Content Placeholder 2"/>
          <p:cNvSpPr>
            <a:spLocks noGrp="1"/>
          </p:cNvSpPr>
          <p:nvPr>
            <p:ph idx="1"/>
          </p:nvPr>
        </p:nvSpPr>
        <p:spPr>
          <a:xfrm>
            <a:off x="0" y="2276475"/>
            <a:ext cx="9144000" cy="4445000"/>
          </a:xfrm>
        </p:spPr>
        <p:txBody>
          <a:bodyPr/>
          <a:lstStyle/>
          <a:p>
            <a:pPr marL="0" indent="0">
              <a:buNone/>
            </a:pPr>
            <a:r>
              <a:rPr lang="en-US" sz="1800" i="0" dirty="0"/>
              <a:t>=&gt; FATF lists as a bottom line</a:t>
            </a:r>
          </a:p>
          <a:p>
            <a:endParaRPr lang="en-US" sz="800" i="0" dirty="0"/>
          </a:p>
          <a:p>
            <a:pPr marL="0" indent="0">
              <a:buNone/>
            </a:pPr>
            <a:r>
              <a:rPr lang="en-US" sz="1800" i="0" dirty="0"/>
              <a:t>=&gt; EU autonomous assessment to complement it:</a:t>
            </a:r>
          </a:p>
          <a:p>
            <a:r>
              <a:rPr lang="en-US" sz="1800" i="0" dirty="0"/>
              <a:t>- Scoping out of 217 countries</a:t>
            </a:r>
          </a:p>
          <a:p>
            <a:r>
              <a:rPr lang="en-US" sz="1800" i="0" dirty="0"/>
              <a:t>- Planning and </a:t>
            </a:r>
            <a:r>
              <a:rPr lang="en-US" sz="1800" i="0" dirty="0" err="1"/>
              <a:t>prioritisation</a:t>
            </a:r>
            <a:endParaRPr lang="en-US" sz="1800" i="0" dirty="0"/>
          </a:p>
          <a:p>
            <a:r>
              <a:rPr lang="en-US" sz="1800" i="0" dirty="0"/>
              <a:t>- Assessment: based on AMLD criteria</a:t>
            </a:r>
          </a:p>
          <a:p>
            <a:r>
              <a:rPr lang="en-US" sz="1800" i="0" dirty="0"/>
              <a:t>    </a:t>
            </a:r>
            <a:r>
              <a:rPr lang="en-US" sz="1800" i="0" dirty="0" err="1"/>
              <a:t>Analysing</a:t>
            </a:r>
            <a:r>
              <a:rPr lang="en-US" sz="1800" i="0" dirty="0"/>
              <a:t> 8 key areas: </a:t>
            </a:r>
            <a:r>
              <a:rPr lang="en-US" sz="1800" i="0" dirty="0" err="1"/>
              <a:t>criminalisation</a:t>
            </a:r>
            <a:r>
              <a:rPr lang="en-US" sz="1800" i="0" dirty="0"/>
              <a:t> of ML/TF, CDD in the financial </a:t>
            </a:r>
            <a:br>
              <a:rPr lang="en-US" sz="1800" i="0" dirty="0"/>
            </a:br>
            <a:r>
              <a:rPr lang="en-US" sz="1800" i="0" dirty="0"/>
              <a:t>    sector, CDD in non-financial sector, Beneficial ownership, sanctions, </a:t>
            </a:r>
            <a:br>
              <a:rPr lang="en-US" sz="1800" i="0" dirty="0"/>
            </a:br>
            <a:r>
              <a:rPr lang="en-US" sz="1800" i="0" dirty="0"/>
              <a:t>    powers of authorities, international cooperation, </a:t>
            </a:r>
            <a:br>
              <a:rPr lang="en-US" sz="1800" i="0" dirty="0"/>
            </a:br>
            <a:r>
              <a:rPr lang="en-US" sz="1800" i="0" dirty="0"/>
              <a:t>    targeted financial sanctions.</a:t>
            </a:r>
          </a:p>
          <a:p>
            <a:r>
              <a:rPr lang="en-US" sz="1800" i="0" dirty="0"/>
              <a:t>- Listing </a:t>
            </a:r>
          </a:p>
          <a:p>
            <a:r>
              <a:rPr lang="en-US" sz="1800" i="0" dirty="0"/>
              <a:t>- Follow-up with listed countries</a:t>
            </a:r>
          </a:p>
          <a:p>
            <a:pPr marL="0" indent="0">
              <a:buNone/>
            </a:pPr>
            <a:endParaRPr lang="en-US" sz="800" i="0" dirty="0"/>
          </a:p>
          <a:p>
            <a:pPr marL="0" indent="0">
              <a:buNone/>
            </a:pPr>
            <a:r>
              <a:rPr lang="en-US" sz="1800" i="0" dirty="0"/>
              <a:t>=&gt; First results by 2018 – role of technical assistance</a:t>
            </a:r>
          </a:p>
          <a:p>
            <a:endParaRPr lang="en-GB" sz="1800"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35</a:t>
            </a:fld>
            <a:endParaRPr lang="en-GB" altLang="en-US" dirty="0"/>
          </a:p>
        </p:txBody>
      </p:sp>
    </p:spTree>
    <p:extLst>
      <p:ext uri="{BB962C8B-B14F-4D97-AF65-F5344CB8AC3E}">
        <p14:creationId xmlns:p14="http://schemas.microsoft.com/office/powerpoint/2010/main" val="4037629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484784"/>
            <a:ext cx="8229600" cy="936625"/>
          </a:xfrm>
        </p:spPr>
        <p:txBody>
          <a:bodyPr/>
          <a:lstStyle/>
          <a:p>
            <a:endParaRPr lang="fr-FR" sz="2200" dirty="0"/>
          </a:p>
        </p:txBody>
      </p:sp>
      <p:sp>
        <p:nvSpPr>
          <p:cNvPr id="4" name="Espace réservé du numéro de diapositive 3"/>
          <p:cNvSpPr>
            <a:spLocks noGrp="1"/>
          </p:cNvSpPr>
          <p:nvPr>
            <p:ph type="sldNum" sz="quarter" idx="12"/>
          </p:nvPr>
        </p:nvSpPr>
        <p:spPr/>
        <p:txBody>
          <a:bodyPr/>
          <a:lstStyle/>
          <a:p>
            <a:pPr>
              <a:defRPr/>
            </a:pPr>
            <a:fld id="{D8A210E1-A514-43D5-8361-5BB8FDDBFCA7}" type="slidenum">
              <a:rPr lang="en-GB" altLang="en-US" smtClean="0"/>
              <a:pPr>
                <a:defRPr/>
              </a:pPr>
              <a:t>36</a:t>
            </a:fld>
            <a:endParaRPr lang="en-GB" altLang="en-US" dirty="0"/>
          </a:p>
        </p:txBody>
      </p:sp>
      <p:sp>
        <p:nvSpPr>
          <p:cNvPr id="5" name="Espace réservé du texte 4"/>
          <p:cNvSpPr>
            <a:spLocks noGrp="1"/>
          </p:cNvSpPr>
          <p:nvPr>
            <p:ph type="body" idx="4294967295"/>
          </p:nvPr>
        </p:nvSpPr>
        <p:spPr>
          <a:xfrm>
            <a:off x="457200" y="2492375"/>
            <a:ext cx="8435280" cy="3960961"/>
          </a:xfrm>
        </p:spPr>
        <p:txBody>
          <a:bodyPr/>
          <a:lstStyle/>
          <a:p>
            <a:pPr algn="ctr"/>
            <a:endParaRPr lang="fr-FR" b="1" dirty="0"/>
          </a:p>
          <a:p>
            <a:pPr algn="ctr"/>
            <a:r>
              <a:rPr lang="fr-FR" b="1" dirty="0" err="1"/>
              <a:t>Thanks</a:t>
            </a:r>
            <a:r>
              <a:rPr lang="fr-FR" b="1" dirty="0"/>
              <a:t> a lot for </a:t>
            </a:r>
            <a:r>
              <a:rPr lang="fr-FR" b="1" dirty="0" err="1"/>
              <a:t>your</a:t>
            </a:r>
            <a:r>
              <a:rPr lang="fr-FR" b="1" dirty="0"/>
              <a:t> attention!</a:t>
            </a:r>
          </a:p>
          <a:p>
            <a:pPr algn="ctr"/>
            <a:endParaRPr lang="fr-FR" b="1" dirty="0"/>
          </a:p>
          <a:p>
            <a:pPr algn="ctr"/>
            <a:r>
              <a:rPr lang="fr-FR" b="1" dirty="0" err="1"/>
              <a:t>Any</a:t>
            </a:r>
            <a:r>
              <a:rPr lang="fr-FR" b="1" dirty="0"/>
              <a:t> question?</a:t>
            </a:r>
          </a:p>
        </p:txBody>
      </p:sp>
      <p:sp>
        <p:nvSpPr>
          <p:cNvPr id="3" name="Footer Placeholder 2"/>
          <p:cNvSpPr>
            <a:spLocks noGrp="1"/>
          </p:cNvSpPr>
          <p:nvPr>
            <p:ph type="ftr" sz="quarter" idx="11"/>
          </p:nvPr>
        </p:nvSpPr>
        <p:spPr/>
        <p:txBody>
          <a:bodyPr/>
          <a:lstStyle/>
          <a:p>
            <a:pPr>
              <a:defRPr/>
            </a:pPr>
            <a:r>
              <a:rPr lang="en-GB" altLang="en-US"/>
              <a:t>. </a:t>
            </a:r>
            <a:endParaRPr lang="en-GB" altLang="en-US" dirty="0"/>
          </a:p>
        </p:txBody>
      </p:sp>
    </p:spTree>
    <p:extLst>
      <p:ext uri="{BB962C8B-B14F-4D97-AF65-F5344CB8AC3E}">
        <p14:creationId xmlns:p14="http://schemas.microsoft.com/office/powerpoint/2010/main" val="216107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24223"/>
            <a:ext cx="8229600" cy="936625"/>
          </a:xfrm>
        </p:spPr>
        <p:txBody>
          <a:bodyPr/>
          <a:lstStyle/>
          <a:p>
            <a:r>
              <a:rPr lang="en-US" altLang="en-US" dirty="0"/>
              <a:t>1. Aggressive tax planning</a:t>
            </a:r>
            <a:endParaRPr lang="en-GB" dirty="0"/>
          </a:p>
        </p:txBody>
      </p:sp>
      <p:sp>
        <p:nvSpPr>
          <p:cNvPr id="3" name="Content Placeholder 2"/>
          <p:cNvSpPr>
            <a:spLocks noGrp="1"/>
          </p:cNvSpPr>
          <p:nvPr>
            <p:ph idx="1"/>
          </p:nvPr>
        </p:nvSpPr>
        <p:spPr>
          <a:xfrm>
            <a:off x="179512" y="2060848"/>
            <a:ext cx="8856984" cy="4660627"/>
          </a:xfrm>
        </p:spPr>
        <p:txBody>
          <a:bodyPr/>
          <a:lstStyle/>
          <a:p>
            <a:pPr marL="0" indent="0">
              <a:buNone/>
            </a:pPr>
            <a:r>
              <a:rPr lang="en-US" sz="1600" i="0" dirty="0"/>
              <a:t>MNE are crucial in developing countries</a:t>
            </a:r>
          </a:p>
          <a:p>
            <a:pPr marL="0" indent="0">
              <a:buNone/>
            </a:pPr>
            <a:endParaRPr lang="en-US" sz="1600" i="0" dirty="0"/>
          </a:p>
          <a:p>
            <a:pPr marL="0" indent="0">
              <a:buNone/>
            </a:pPr>
            <a:r>
              <a:rPr lang="en-US" sz="1600" b="1" i="0" dirty="0"/>
              <a:t>Why will a MNE invest in a country?</a:t>
            </a:r>
          </a:p>
          <a:p>
            <a:pPr marL="0" indent="0">
              <a:buNone/>
            </a:pPr>
            <a:r>
              <a:rPr lang="en-US" sz="1600" i="0" dirty="0"/>
              <a:t>- Domestic demand: Mobile phone</a:t>
            </a:r>
          </a:p>
          <a:p>
            <a:pPr marL="0" indent="0">
              <a:buNone/>
            </a:pPr>
            <a:r>
              <a:rPr lang="en-US" sz="1600" i="0" dirty="0"/>
              <a:t>- Natural resources, infrastructures: Mining, Oil, Building sector</a:t>
            </a:r>
          </a:p>
          <a:p>
            <a:pPr marL="0" indent="0">
              <a:buNone/>
            </a:pPr>
            <a:r>
              <a:rPr lang="en-US" sz="1600" i="0" dirty="0"/>
              <a:t>- Reducing production costs: Exportations (textile industry, car manufacturing…)</a:t>
            </a:r>
          </a:p>
          <a:p>
            <a:pPr marL="0" indent="0">
              <a:buNone/>
            </a:pPr>
            <a:endParaRPr lang="en-US" sz="1600" i="0" dirty="0"/>
          </a:p>
          <a:p>
            <a:pPr marL="0" indent="0">
              <a:buNone/>
            </a:pPr>
            <a:r>
              <a:rPr lang="en-US" sz="1600" b="1" i="0" dirty="0"/>
              <a:t>Developing countries are often combining weaknesses</a:t>
            </a:r>
          </a:p>
          <a:p>
            <a:pPr marL="0" indent="0">
              <a:buNone/>
            </a:pPr>
            <a:r>
              <a:rPr lang="en-US" sz="1600" i="0" dirty="0"/>
              <a:t>- Political involvement in investment decision</a:t>
            </a:r>
          </a:p>
          <a:p>
            <a:pPr marL="0" indent="0">
              <a:buNone/>
            </a:pPr>
            <a:r>
              <a:rPr lang="en-US" sz="1600" i="0" dirty="0"/>
              <a:t>- Technical level not in the lead combine to : Inadequate national tax laws (Tax incentives approach, Tax Agreements, Exchange of information, lack of comparable)</a:t>
            </a:r>
          </a:p>
          <a:p>
            <a:pPr marL="0" indent="0">
              <a:buNone/>
            </a:pPr>
            <a:r>
              <a:rPr lang="fr-BE" sz="1600" i="0" dirty="0"/>
              <a:t>- Few HR </a:t>
            </a:r>
            <a:r>
              <a:rPr lang="fr-BE" sz="1600" i="0" dirty="0" err="1"/>
              <a:t>dedicated</a:t>
            </a:r>
            <a:r>
              <a:rPr lang="fr-BE" sz="1600" i="0" dirty="0"/>
              <a:t> to international issues</a:t>
            </a:r>
          </a:p>
          <a:p>
            <a:pPr marL="0" indent="0">
              <a:buNone/>
            </a:pPr>
            <a:endParaRPr lang="fr-BE" sz="1600" i="0" dirty="0"/>
          </a:p>
          <a:p>
            <a:pPr marL="0" indent="0">
              <a:buNone/>
            </a:pPr>
            <a:r>
              <a:rPr lang="en-US" sz="1600" b="1" i="0" dirty="0"/>
              <a:t>=&gt; The main determinant of investment is not taxation</a:t>
            </a:r>
          </a:p>
          <a:p>
            <a:pPr marL="0" indent="0">
              <a:buNone/>
            </a:pPr>
            <a:r>
              <a:rPr lang="fr-BE" sz="1600" b="1" i="0" dirty="0"/>
              <a:t>=&gt; </a:t>
            </a:r>
            <a:r>
              <a:rPr lang="fr-BE" sz="1600" b="1" i="0" dirty="0" err="1"/>
              <a:t>Despite</a:t>
            </a:r>
            <a:r>
              <a:rPr lang="fr-BE" sz="1600" b="1" i="0" dirty="0"/>
              <a:t> </a:t>
            </a:r>
            <a:r>
              <a:rPr lang="fr-BE" sz="1600" b="1" i="0" dirty="0" err="1"/>
              <a:t>huge</a:t>
            </a:r>
            <a:r>
              <a:rPr lang="fr-BE" sz="1600" b="1" i="0" dirty="0"/>
              <a:t> FDI and high </a:t>
            </a:r>
            <a:r>
              <a:rPr lang="fr-BE" sz="1600" b="1" i="0" dirty="0" err="1"/>
              <a:t>growth</a:t>
            </a:r>
            <a:r>
              <a:rPr lang="fr-BE" sz="1600" b="1" i="0" dirty="0"/>
              <a:t> rate, revenue collection </a:t>
            </a:r>
            <a:r>
              <a:rPr lang="fr-BE" sz="1600" b="1" i="0" dirty="0" err="1"/>
              <a:t>is</a:t>
            </a:r>
            <a:r>
              <a:rPr lang="fr-BE" sz="1600" b="1" i="0" dirty="0"/>
              <a:t> </a:t>
            </a:r>
            <a:r>
              <a:rPr lang="fr-BE" sz="1600" b="1" i="0" dirty="0" err="1"/>
              <a:t>still</a:t>
            </a:r>
            <a:r>
              <a:rPr lang="fr-BE" sz="1600" b="1" i="0" dirty="0"/>
              <a:t> </a:t>
            </a:r>
            <a:r>
              <a:rPr lang="fr-BE" sz="1600" b="1" i="0" dirty="0" err="1"/>
              <a:t>low</a:t>
            </a:r>
            <a:endParaRPr lang="en-GB" sz="1600" b="1" i="0" dirty="0"/>
          </a:p>
        </p:txBody>
      </p:sp>
    </p:spTree>
    <p:extLst>
      <p:ext uri="{BB962C8B-B14F-4D97-AF65-F5344CB8AC3E}">
        <p14:creationId xmlns:p14="http://schemas.microsoft.com/office/powerpoint/2010/main" val="405807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Aggressive tax planning</a:t>
            </a:r>
          </a:p>
        </p:txBody>
      </p:sp>
      <p:sp>
        <p:nvSpPr>
          <p:cNvPr id="3" name="Content Placeholder 2"/>
          <p:cNvSpPr>
            <a:spLocks noGrp="1"/>
          </p:cNvSpPr>
          <p:nvPr>
            <p:ph idx="1"/>
          </p:nvPr>
        </p:nvSpPr>
        <p:spPr>
          <a:xfrm>
            <a:off x="252849" y="2492896"/>
            <a:ext cx="8856984" cy="3717096"/>
          </a:xfrm>
        </p:spPr>
        <p:txBody>
          <a:bodyPr/>
          <a:lstStyle/>
          <a:p>
            <a:pPr marL="0" indent="0">
              <a:buNone/>
            </a:pPr>
            <a:r>
              <a:rPr lang="en-US" sz="2000" b="1" i="0" dirty="0"/>
              <a:t>Goals?</a:t>
            </a:r>
          </a:p>
          <a:p>
            <a:pPr>
              <a:buClr>
                <a:srgbClr val="002060"/>
              </a:buClr>
              <a:buFont typeface="Wingdings" panose="05000000000000000000" pitchFamily="2" charset="2"/>
              <a:buChar char="§"/>
            </a:pPr>
            <a:r>
              <a:rPr lang="en-US" sz="2000" i="0" dirty="0"/>
              <a:t>Decreasing taxable profit in high (standard) tax rate country.</a:t>
            </a:r>
          </a:p>
          <a:p>
            <a:pPr marL="0" indent="0">
              <a:buNone/>
            </a:pPr>
            <a:endParaRPr lang="en-US" sz="2000" i="0" dirty="0"/>
          </a:p>
          <a:p>
            <a:pPr marL="0" indent="0">
              <a:buNone/>
            </a:pPr>
            <a:r>
              <a:rPr lang="en-US" sz="2000" b="1" i="0" dirty="0"/>
              <a:t>Mechanisms?</a:t>
            </a:r>
          </a:p>
          <a:p>
            <a:pPr>
              <a:buClr>
                <a:srgbClr val="002060"/>
              </a:buClr>
              <a:buFont typeface="Wingdings" panose="05000000000000000000" pitchFamily="2" charset="2"/>
              <a:buChar char="§"/>
            </a:pPr>
            <a:r>
              <a:rPr lang="en-US" sz="2000" i="0" dirty="0"/>
              <a:t>Tax treaties (treaty shopping)</a:t>
            </a:r>
          </a:p>
          <a:p>
            <a:pPr>
              <a:buClr>
                <a:srgbClr val="002060"/>
              </a:buClr>
              <a:buFont typeface="Wingdings" panose="05000000000000000000" pitchFamily="2" charset="2"/>
              <a:buChar char="§"/>
            </a:pPr>
            <a:r>
              <a:rPr lang="fr-FR" altLang="fr-FR" sz="2000" i="0" dirty="0" err="1"/>
              <a:t>Minimising</a:t>
            </a:r>
            <a:r>
              <a:rPr lang="fr-FR" altLang="fr-FR" sz="2000" i="0" dirty="0"/>
              <a:t> turnover (</a:t>
            </a:r>
            <a:r>
              <a:rPr lang="fr-FR" altLang="fr-FR" sz="2000" i="0" dirty="0" err="1"/>
              <a:t>price</a:t>
            </a:r>
            <a:r>
              <a:rPr lang="fr-FR" altLang="fr-FR" sz="2000" i="0" dirty="0"/>
              <a:t> manipulation, </a:t>
            </a:r>
            <a:r>
              <a:rPr lang="fr-FR" altLang="fr-FR" sz="2000" i="0" dirty="0" err="1"/>
              <a:t>hedging</a:t>
            </a:r>
            <a:r>
              <a:rPr lang="fr-FR" altLang="fr-FR" sz="2000" i="0" dirty="0"/>
              <a:t> </a:t>
            </a:r>
            <a:r>
              <a:rPr lang="fr-FR" altLang="fr-FR" sz="2000" i="0" dirty="0" err="1"/>
              <a:t>contracts</a:t>
            </a:r>
            <a:r>
              <a:rPr lang="fr-FR" altLang="fr-FR" sz="2000" i="0" dirty="0"/>
              <a:t>)</a:t>
            </a:r>
            <a:endParaRPr lang="en-US" sz="2000" i="0" dirty="0"/>
          </a:p>
          <a:p>
            <a:pPr>
              <a:buClr>
                <a:srgbClr val="002060"/>
              </a:buClr>
              <a:buFont typeface="Wingdings" panose="05000000000000000000" pitchFamily="2" charset="2"/>
              <a:buChar char="§"/>
            </a:pPr>
            <a:r>
              <a:rPr lang="en-US" sz="2000" i="0" dirty="0"/>
              <a:t>Transfer pricing: increasing production/administrative costs</a:t>
            </a:r>
          </a:p>
          <a:p>
            <a:pPr>
              <a:buClr>
                <a:srgbClr val="002060"/>
              </a:buClr>
              <a:buFont typeface="Wingdings" panose="05000000000000000000" pitchFamily="2" charset="2"/>
              <a:buChar char="§"/>
            </a:pPr>
            <a:r>
              <a:rPr lang="en-US" sz="2000" i="0" dirty="0"/>
              <a:t>Debt-shifting: increasing financial costs</a:t>
            </a:r>
          </a:p>
          <a:p>
            <a:pPr marL="0" indent="0">
              <a:buNone/>
            </a:pPr>
            <a:endParaRPr lang="en-US" sz="2000" i="0" dirty="0"/>
          </a:p>
          <a:p>
            <a:pPr marL="0" indent="0">
              <a:buNone/>
            </a:pPr>
            <a:r>
              <a:rPr lang="en-US" sz="2000" i="0" dirty="0"/>
              <a:t>All the economic sectors are concerned.</a:t>
            </a:r>
          </a:p>
          <a:p>
            <a:endParaRPr lang="en-GB" sz="2000"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5</a:t>
            </a:fld>
            <a:endParaRPr lang="en-GB" altLang="en-US" dirty="0"/>
          </a:p>
        </p:txBody>
      </p:sp>
    </p:spTree>
    <p:extLst>
      <p:ext uri="{BB962C8B-B14F-4D97-AF65-F5344CB8AC3E}">
        <p14:creationId xmlns:p14="http://schemas.microsoft.com/office/powerpoint/2010/main" val="132858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8229600" cy="936625"/>
          </a:xfrm>
        </p:spPr>
        <p:txBody>
          <a:bodyPr/>
          <a:lstStyle/>
          <a:p>
            <a:r>
              <a:rPr lang="en-US" altLang="en-US" dirty="0"/>
              <a:t>1. Aggressive tax planning</a:t>
            </a:r>
            <a:endParaRPr lang="en-GB" dirty="0"/>
          </a:p>
        </p:txBody>
      </p:sp>
      <p:sp>
        <p:nvSpPr>
          <p:cNvPr id="3" name="Content Placeholder 2"/>
          <p:cNvSpPr>
            <a:spLocks noGrp="1"/>
          </p:cNvSpPr>
          <p:nvPr>
            <p:ph idx="1"/>
          </p:nvPr>
        </p:nvSpPr>
        <p:spPr>
          <a:xfrm>
            <a:off x="323528" y="2213298"/>
            <a:ext cx="8229600" cy="4031927"/>
          </a:xfrm>
        </p:spPr>
        <p:txBody>
          <a:bodyPr/>
          <a:lstStyle/>
          <a:p>
            <a:pPr marL="0" indent="0">
              <a:buNone/>
            </a:pPr>
            <a:r>
              <a:rPr lang="en-US" altLang="en-US" sz="1600" b="1" i="0" dirty="0"/>
              <a:t>Tax planning conditions:</a:t>
            </a:r>
          </a:p>
          <a:p>
            <a:pPr marL="0" indent="0">
              <a:buNone/>
            </a:pPr>
            <a:endParaRPr lang="en-US" sz="1600" i="0" dirty="0"/>
          </a:p>
          <a:p>
            <a:pPr>
              <a:buClr>
                <a:srgbClr val="002060"/>
              </a:buClr>
              <a:buFont typeface="Wingdings" panose="05000000000000000000" pitchFamily="2" charset="2"/>
              <a:buChar char="§"/>
            </a:pPr>
            <a:r>
              <a:rPr lang="en-US" sz="1800" i="0" dirty="0"/>
              <a:t>MNEs are active in the country.</a:t>
            </a:r>
          </a:p>
          <a:p>
            <a:pPr>
              <a:buClr>
                <a:srgbClr val="002060"/>
              </a:buClr>
              <a:buFont typeface="Wingdings" panose="05000000000000000000" pitchFamily="2" charset="2"/>
              <a:buChar char="§"/>
            </a:pPr>
            <a:endParaRPr lang="en-US" sz="1800" i="0" dirty="0"/>
          </a:p>
          <a:p>
            <a:pPr>
              <a:buClr>
                <a:srgbClr val="002060"/>
              </a:buClr>
              <a:buFont typeface="Wingdings" panose="05000000000000000000" pitchFamily="2" charset="2"/>
              <a:buChar char="§"/>
            </a:pPr>
            <a:r>
              <a:rPr lang="en-US" sz="1800" i="0" dirty="0"/>
              <a:t>The country has ratified Double Tax Agreements (DTAs)</a:t>
            </a:r>
          </a:p>
          <a:p>
            <a:pPr>
              <a:buClr>
                <a:srgbClr val="002060"/>
              </a:buClr>
              <a:buFont typeface="Wingdings" panose="05000000000000000000" pitchFamily="2" charset="2"/>
              <a:buChar char="§"/>
            </a:pPr>
            <a:endParaRPr lang="en-US" sz="1800" i="0" dirty="0"/>
          </a:p>
          <a:p>
            <a:pPr>
              <a:buClr>
                <a:srgbClr val="002060"/>
              </a:buClr>
              <a:buFont typeface="Wingdings" panose="05000000000000000000" pitchFamily="2" charset="2"/>
              <a:buChar char="§"/>
            </a:pPr>
            <a:r>
              <a:rPr lang="en-US" sz="1800" i="0" dirty="0"/>
              <a:t>Existence of tax heaven, which weakens the global tax system.</a:t>
            </a:r>
          </a:p>
          <a:p>
            <a:pPr>
              <a:buClr>
                <a:srgbClr val="002060"/>
              </a:buClr>
              <a:buFont typeface="Wingdings" panose="05000000000000000000" pitchFamily="2" charset="2"/>
              <a:buChar char="§"/>
            </a:pPr>
            <a:endParaRPr lang="en-US" sz="1600" i="0" dirty="0"/>
          </a:p>
          <a:p>
            <a:pPr lvl="1">
              <a:buClr>
                <a:srgbClr val="002060"/>
              </a:buClr>
            </a:pPr>
            <a:r>
              <a:rPr lang="en-US" sz="1500" b="0" i="0" dirty="0"/>
              <a:t>Tax heaven? No legal definition</a:t>
            </a:r>
          </a:p>
          <a:p>
            <a:pPr lvl="1">
              <a:buClr>
                <a:srgbClr val="002060"/>
              </a:buClr>
            </a:pPr>
            <a:endParaRPr lang="en-US" sz="1500" b="0" i="0" dirty="0"/>
          </a:p>
          <a:p>
            <a:pPr lvl="1">
              <a:buClr>
                <a:srgbClr val="002060"/>
              </a:buClr>
            </a:pPr>
            <a:r>
              <a:rPr lang="en-US" sz="1500" b="0" i="0" dirty="0"/>
              <a:t>Tax  planning= the consequence of competition </a:t>
            </a:r>
          </a:p>
          <a:p>
            <a:pPr lvl="1">
              <a:buClr>
                <a:srgbClr val="002060"/>
              </a:buClr>
            </a:pPr>
            <a:endParaRPr lang="en-US" sz="1500" b="0" i="0" dirty="0"/>
          </a:p>
          <a:p>
            <a:pPr lvl="1">
              <a:buClr>
                <a:srgbClr val="002060"/>
              </a:buClr>
            </a:pPr>
            <a:r>
              <a:rPr lang="en-US" sz="1500" b="0" i="0" dirty="0"/>
              <a:t>Race to the Bottom</a:t>
            </a:r>
          </a:p>
          <a:p>
            <a:endParaRPr lang="en-GB" sz="1600"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6</a:t>
            </a:fld>
            <a:endParaRPr lang="en-GB" altLang="en-US" dirty="0"/>
          </a:p>
        </p:txBody>
      </p:sp>
    </p:spTree>
    <p:extLst>
      <p:ext uri="{BB962C8B-B14F-4D97-AF65-F5344CB8AC3E}">
        <p14:creationId xmlns:p14="http://schemas.microsoft.com/office/powerpoint/2010/main" val="267158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2. Tax Agreements / Treaties</a:t>
            </a:r>
            <a:br>
              <a:rPr lang="en-US" altLang="en-US" dirty="0"/>
            </a:br>
            <a:endParaRPr lang="en-GB" dirty="0"/>
          </a:p>
        </p:txBody>
      </p:sp>
      <p:sp>
        <p:nvSpPr>
          <p:cNvPr id="3" name="Content Placeholder 2"/>
          <p:cNvSpPr>
            <a:spLocks noGrp="1"/>
          </p:cNvSpPr>
          <p:nvPr>
            <p:ph idx="1"/>
          </p:nvPr>
        </p:nvSpPr>
        <p:spPr>
          <a:xfrm>
            <a:off x="179512" y="1916832"/>
            <a:ext cx="8856984" cy="4464495"/>
          </a:xfrm>
        </p:spPr>
        <p:txBody>
          <a:bodyPr/>
          <a:lstStyle/>
          <a:p>
            <a:pPr marL="0" indent="0">
              <a:buNone/>
            </a:pPr>
            <a:r>
              <a:rPr lang="en-US" sz="2000" b="1" i="0" dirty="0"/>
              <a:t>Aims</a:t>
            </a:r>
          </a:p>
          <a:p>
            <a:pPr marL="0" indent="0">
              <a:buNone/>
            </a:pPr>
            <a:r>
              <a:rPr lang="en-US" sz="1800" i="0" dirty="0"/>
              <a:t>- Protection of taxpayers against double taxation and improving international investment.</a:t>
            </a:r>
          </a:p>
          <a:p>
            <a:pPr marL="0" indent="0">
              <a:buNone/>
            </a:pPr>
            <a:r>
              <a:rPr lang="en-US" sz="1800" i="0" dirty="0"/>
              <a:t>- Sharing the taxing power between countries on international transactions</a:t>
            </a:r>
          </a:p>
          <a:p>
            <a:endParaRPr lang="en-US" sz="1000" i="0" dirty="0"/>
          </a:p>
          <a:p>
            <a:pPr marL="0" indent="0">
              <a:buNone/>
            </a:pPr>
            <a:r>
              <a:rPr lang="en-US" sz="2000" b="1" i="0" dirty="0"/>
              <a:t>Principles</a:t>
            </a:r>
          </a:p>
          <a:p>
            <a:pPr marL="0" indent="0">
              <a:buNone/>
            </a:pPr>
            <a:r>
              <a:rPr lang="en-US" sz="1800" i="0" dirty="0"/>
              <a:t>- Source country (where capital is allocated) has the power to tax.</a:t>
            </a:r>
          </a:p>
          <a:p>
            <a:pPr marL="0" indent="0">
              <a:buNone/>
            </a:pPr>
            <a:r>
              <a:rPr lang="en-US" sz="1800" i="0" dirty="0"/>
              <a:t>- Residence country (where capital’s owners are located) has the power to tax.</a:t>
            </a:r>
          </a:p>
          <a:p>
            <a:pPr marL="0" indent="0">
              <a:buNone/>
            </a:pPr>
            <a:r>
              <a:rPr lang="en-US" sz="1800" i="0" dirty="0"/>
              <a:t>- Issue: defining Permanent Establishment.</a:t>
            </a:r>
          </a:p>
          <a:p>
            <a:pPr>
              <a:buFontTx/>
              <a:buChar char="-"/>
            </a:pPr>
            <a:endParaRPr lang="en-US" sz="1800" i="0" dirty="0"/>
          </a:p>
          <a:p>
            <a:pPr marL="0" indent="0">
              <a:buNone/>
            </a:pPr>
            <a:r>
              <a:rPr lang="en-US" sz="2000" b="1" i="0" dirty="0"/>
              <a:t>Treaty shopping</a:t>
            </a:r>
          </a:p>
          <a:p>
            <a:pPr marL="0" indent="0">
              <a:buNone/>
            </a:pPr>
            <a:r>
              <a:rPr lang="en-US" sz="1800" i="0" dirty="0"/>
              <a:t>- From non-double taxation to double non taxation </a:t>
            </a:r>
          </a:p>
          <a:p>
            <a:endParaRPr lang="en-GB" sz="2000"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7</a:t>
            </a:fld>
            <a:endParaRPr lang="en-GB" altLang="en-US" dirty="0"/>
          </a:p>
        </p:txBody>
      </p:sp>
    </p:spTree>
    <p:extLst>
      <p:ext uri="{BB962C8B-B14F-4D97-AF65-F5344CB8AC3E}">
        <p14:creationId xmlns:p14="http://schemas.microsoft.com/office/powerpoint/2010/main" val="219891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tLang="fr-FR" dirty="0"/>
              <a:t>2. </a:t>
            </a:r>
            <a:r>
              <a:rPr lang="fr-FR" altLang="fr-FR" dirty="0" smtClean="0"/>
              <a:t>DTA: </a:t>
            </a:r>
            <a:r>
              <a:rPr lang="fr-FR" altLang="fr-FR" dirty="0"/>
              <a:t>OECD versus UN</a:t>
            </a:r>
            <a:r>
              <a:rPr lang="fr-BE" dirty="0"/>
              <a:t> </a:t>
            </a:r>
            <a:endParaRPr lang="en-GB" dirty="0"/>
          </a:p>
        </p:txBody>
      </p:sp>
      <p:sp>
        <p:nvSpPr>
          <p:cNvPr id="3" name="Content Placeholder 2"/>
          <p:cNvSpPr>
            <a:spLocks noGrp="1"/>
          </p:cNvSpPr>
          <p:nvPr>
            <p:ph idx="1"/>
          </p:nvPr>
        </p:nvSpPr>
        <p:spPr>
          <a:xfrm>
            <a:off x="457200" y="2492375"/>
            <a:ext cx="8229600" cy="3960961"/>
          </a:xfrm>
        </p:spPr>
        <p:txBody>
          <a:bodyPr/>
          <a:lstStyle/>
          <a:p>
            <a:pPr marL="0" indent="0" eaLnBrk="1" hangingPunct="1">
              <a:buNone/>
              <a:defRPr/>
            </a:pPr>
            <a:r>
              <a:rPr lang="fr-FR" sz="1800" dirty="0"/>
              <a:t>OECD model: </a:t>
            </a:r>
          </a:p>
          <a:p>
            <a:pPr lvl="1" eaLnBrk="1" hangingPunct="1">
              <a:defRPr/>
            </a:pPr>
            <a:r>
              <a:rPr lang="fr-FR" sz="1800" b="0" dirty="0"/>
              <a:t>Capital </a:t>
            </a:r>
            <a:r>
              <a:rPr lang="fr-FR" sz="1800" b="0" dirty="0" err="1"/>
              <a:t>exporting</a:t>
            </a:r>
            <a:r>
              <a:rPr lang="fr-FR" sz="1800" b="0" dirty="0"/>
              <a:t> countries </a:t>
            </a:r>
            <a:r>
              <a:rPr lang="fr-FR" sz="1800" b="0" dirty="0" err="1"/>
              <a:t>keep</a:t>
            </a:r>
            <a:r>
              <a:rPr lang="fr-FR" sz="1800" b="0" dirty="0"/>
              <a:t> the final power to </a:t>
            </a:r>
            <a:r>
              <a:rPr lang="fr-FR" sz="1800" b="0" dirty="0" err="1"/>
              <a:t>tax</a:t>
            </a:r>
            <a:r>
              <a:rPr lang="fr-FR" sz="1800" b="0" dirty="0"/>
              <a:t>.</a:t>
            </a:r>
          </a:p>
          <a:p>
            <a:pPr lvl="1" eaLnBrk="1" hangingPunct="1">
              <a:defRPr/>
            </a:pPr>
            <a:r>
              <a:rPr lang="en-US" sz="1800" b="0" dirty="0"/>
              <a:t>The OECD Model preserves a greater share to the “residence State”, the country of the investor, trader, etc. </a:t>
            </a:r>
            <a:endParaRPr lang="fr-FR" sz="1800" b="0" dirty="0"/>
          </a:p>
          <a:p>
            <a:pPr marL="0" indent="0">
              <a:buNone/>
              <a:defRPr/>
            </a:pPr>
            <a:endParaRPr lang="fr-FR" sz="1800" i="0" dirty="0"/>
          </a:p>
          <a:p>
            <a:pPr marL="0" indent="0">
              <a:buNone/>
              <a:defRPr/>
            </a:pPr>
            <a:r>
              <a:rPr lang="fr-FR" sz="1800" i="0" dirty="0"/>
              <a:t>UN model (</a:t>
            </a:r>
            <a:r>
              <a:rPr lang="fr-FR" sz="1800" i="0" dirty="0" err="1"/>
              <a:t>revised</a:t>
            </a:r>
            <a:r>
              <a:rPr lang="fr-FR" sz="1800" i="0" dirty="0"/>
              <a:t> </a:t>
            </a:r>
            <a:r>
              <a:rPr lang="fr-FR" sz="1800" i="0" dirty="0" err="1"/>
              <a:t>in</a:t>
            </a:r>
            <a:r>
              <a:rPr lang="fr-FR" sz="1800" i="0" dirty="0"/>
              <a:t> 2011)</a:t>
            </a:r>
          </a:p>
          <a:p>
            <a:pPr lvl="1">
              <a:defRPr/>
            </a:pPr>
            <a:r>
              <a:rPr lang="en-US" sz="1800" b="0" dirty="0"/>
              <a:t>The UN Model preserves a greater share of tax revenue to the “source State”, the country where investment or other activity takes place. </a:t>
            </a:r>
          </a:p>
          <a:p>
            <a:pPr lvl="1">
              <a:defRPr/>
            </a:pPr>
            <a:r>
              <a:rPr lang="en-US" sz="1800" b="0" dirty="0"/>
              <a:t>The UN Model is deemed developing countries more taxing rights on income generated by foreign investments in these countries.</a:t>
            </a:r>
          </a:p>
          <a:p>
            <a:pPr marL="457200" lvl="1" indent="0">
              <a:buNone/>
              <a:defRPr/>
            </a:pPr>
            <a:endParaRPr lang="en-US" sz="1800" b="0"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8</a:t>
            </a:fld>
            <a:endParaRPr lang="en-GB" altLang="en-US" dirty="0"/>
          </a:p>
        </p:txBody>
      </p:sp>
    </p:spTree>
    <p:extLst>
      <p:ext uri="{BB962C8B-B14F-4D97-AF65-F5344CB8AC3E}">
        <p14:creationId xmlns:p14="http://schemas.microsoft.com/office/powerpoint/2010/main" val="345838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Price manipulation</a:t>
            </a:r>
          </a:p>
        </p:txBody>
      </p:sp>
      <p:sp>
        <p:nvSpPr>
          <p:cNvPr id="3" name="Content Placeholder 2"/>
          <p:cNvSpPr>
            <a:spLocks noGrp="1"/>
          </p:cNvSpPr>
          <p:nvPr>
            <p:ph idx="1"/>
          </p:nvPr>
        </p:nvSpPr>
        <p:spPr>
          <a:xfrm>
            <a:off x="179512" y="2276475"/>
            <a:ext cx="8784976" cy="4320877"/>
          </a:xfrm>
        </p:spPr>
        <p:txBody>
          <a:bodyPr/>
          <a:lstStyle/>
          <a:p>
            <a:pPr>
              <a:buClr>
                <a:srgbClr val="002060"/>
              </a:buClr>
              <a:buFont typeface="Wingdings" panose="05000000000000000000" pitchFamily="2" charset="2"/>
              <a:buChar char="§"/>
            </a:pPr>
            <a:r>
              <a:rPr lang="en-US" altLang="fr-FR" i="0" dirty="0" err="1"/>
              <a:t>Minimising</a:t>
            </a:r>
            <a:r>
              <a:rPr lang="en-US" altLang="fr-FR" i="0" dirty="0"/>
              <a:t> the sales price</a:t>
            </a:r>
          </a:p>
          <a:p>
            <a:pPr marL="0" indent="0">
              <a:buNone/>
            </a:pPr>
            <a:endParaRPr lang="en-US" altLang="fr-FR" i="0" dirty="0"/>
          </a:p>
          <a:p>
            <a:pPr>
              <a:buClr>
                <a:srgbClr val="002060"/>
              </a:buClr>
              <a:buFont typeface="Wingdings" panose="05000000000000000000" pitchFamily="2" charset="2"/>
              <a:buChar char="§"/>
            </a:pPr>
            <a:r>
              <a:rPr lang="en-US" altLang="fr-FR" i="0" dirty="0"/>
              <a:t>Concerned sectors </a:t>
            </a:r>
          </a:p>
          <a:p>
            <a:pPr marL="0" indent="0">
              <a:buNone/>
            </a:pPr>
            <a:r>
              <a:rPr lang="en-US" altLang="fr-FR" sz="1800" i="0" dirty="0"/>
              <a:t>=&gt; Extractive industry, exporting sectors.</a:t>
            </a:r>
          </a:p>
          <a:p>
            <a:pPr marL="0" indent="0">
              <a:buNone/>
            </a:pPr>
            <a:endParaRPr lang="en-US" altLang="fr-FR" sz="1000" b="0" i="0" dirty="0"/>
          </a:p>
          <a:p>
            <a:pPr>
              <a:buClr>
                <a:srgbClr val="002060"/>
              </a:buClr>
              <a:buFont typeface="Wingdings" panose="05000000000000000000" pitchFamily="2" charset="2"/>
              <a:buChar char="§"/>
            </a:pPr>
            <a:r>
              <a:rPr lang="en-US" altLang="fr-FR" i="0" dirty="0"/>
              <a:t>Goal</a:t>
            </a:r>
          </a:p>
          <a:p>
            <a:pPr marL="0" indent="0">
              <a:buNone/>
            </a:pPr>
            <a:r>
              <a:rPr lang="en-US" altLang="fr-FR" sz="1800" i="0" dirty="0"/>
              <a:t>=&gt; Decreasing CIT, mining royalties, government oil share</a:t>
            </a:r>
          </a:p>
          <a:p>
            <a:pPr marL="0" indent="0">
              <a:buNone/>
            </a:pPr>
            <a:endParaRPr lang="en-US" altLang="fr-FR" sz="1000" i="0" dirty="0"/>
          </a:p>
          <a:p>
            <a:pPr>
              <a:buClr>
                <a:srgbClr val="002060"/>
              </a:buClr>
              <a:buFont typeface="Wingdings" panose="05000000000000000000" pitchFamily="2" charset="2"/>
              <a:buChar char="§"/>
            </a:pPr>
            <a:r>
              <a:rPr lang="en-US" altLang="fr-FR" i="0" dirty="0"/>
              <a:t>Reducing</a:t>
            </a:r>
            <a:r>
              <a:rPr lang="en-US" altLang="fr-FR" b="0" i="0" dirty="0"/>
              <a:t> reported turnover</a:t>
            </a:r>
          </a:p>
          <a:p>
            <a:pPr>
              <a:buFont typeface="Symbol" panose="05050102010706020507" pitchFamily="18" charset="2"/>
              <a:buChar char="Þ"/>
            </a:pPr>
            <a:r>
              <a:rPr lang="en-US" altLang="fr-FR" sz="1800" i="0" dirty="0"/>
              <a:t>=&gt; Hedging contract between a subsidiary located in a standard tax rate country and a subsidiary in a tax heaven.</a:t>
            </a:r>
          </a:p>
          <a:p>
            <a:pPr>
              <a:buFont typeface="Symbol" panose="05050102010706020507" pitchFamily="18" charset="2"/>
              <a:buChar char="Þ"/>
            </a:pPr>
            <a:r>
              <a:rPr lang="en-US" altLang="fr-FR" sz="1800" b="0" dirty="0"/>
              <a:t>=&gt; Selling the produced good below its market value.</a:t>
            </a:r>
          </a:p>
          <a:p>
            <a:pPr marL="0" indent="0">
              <a:buNone/>
            </a:pPr>
            <a:endParaRPr lang="en-US" altLang="fr-FR" sz="2000" dirty="0"/>
          </a:p>
        </p:txBody>
      </p:sp>
      <p:sp>
        <p:nvSpPr>
          <p:cNvPr id="4" name="Footer Placeholder 3"/>
          <p:cNvSpPr>
            <a:spLocks noGrp="1"/>
          </p:cNvSpPr>
          <p:nvPr>
            <p:ph type="ftr" sz="quarter" idx="11"/>
          </p:nvPr>
        </p:nvSpPr>
        <p:spPr/>
        <p:txBody>
          <a:bodyPr/>
          <a:lstStyle/>
          <a:p>
            <a:pPr>
              <a:defRPr/>
            </a:pPr>
            <a:r>
              <a:rPr lang="en-GB" altLang="en-US"/>
              <a:t>. </a:t>
            </a:r>
            <a:endParaRPr lang="en-GB" altLang="en-US" dirty="0"/>
          </a:p>
        </p:txBody>
      </p:sp>
      <p:sp>
        <p:nvSpPr>
          <p:cNvPr id="5" name="Slide Number Placeholder 4"/>
          <p:cNvSpPr>
            <a:spLocks noGrp="1"/>
          </p:cNvSpPr>
          <p:nvPr>
            <p:ph type="sldNum" sz="quarter" idx="12"/>
          </p:nvPr>
        </p:nvSpPr>
        <p:spPr/>
        <p:txBody>
          <a:bodyPr/>
          <a:lstStyle/>
          <a:p>
            <a:pPr>
              <a:defRPr/>
            </a:pPr>
            <a:fld id="{A3EE8CBC-2345-4203-B058-7222EACC5907}" type="slidenum">
              <a:rPr lang="en-GB" altLang="en-US" smtClean="0"/>
              <a:pPr>
                <a:defRPr/>
              </a:pPr>
              <a:t>9</a:t>
            </a:fld>
            <a:endParaRPr lang="en-GB" altLang="en-US" dirty="0"/>
          </a:p>
        </p:txBody>
      </p:sp>
    </p:spTree>
    <p:extLst>
      <p:ext uri="{BB962C8B-B14F-4D97-AF65-F5344CB8AC3E}">
        <p14:creationId xmlns:p14="http://schemas.microsoft.com/office/powerpoint/2010/main" val="2044854660"/>
      </p:ext>
    </p:extLst>
  </p:cSld>
  <p:clrMapOvr>
    <a:masterClrMapping/>
  </p:clrMapOvr>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anose="020B060403050404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anose="020B0604030504040204"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6705</TotalTime>
  <Words>2653</Words>
  <Application>Microsoft Office PowerPoint</Application>
  <PresentationFormat>On-screen Show (4:3)</PresentationFormat>
  <Paragraphs>439</Paragraphs>
  <Slides>36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MS PGothic</vt:lpstr>
      <vt:lpstr>Arial</vt:lpstr>
      <vt:lpstr>Calibri</vt:lpstr>
      <vt:lpstr>Symbol</vt:lpstr>
      <vt:lpstr>Verdana</vt:lpstr>
      <vt:lpstr>Wingdings</vt:lpstr>
      <vt:lpstr>Slide_Master</vt:lpstr>
      <vt:lpstr>International issues  Brussels, January 2019</vt:lpstr>
      <vt:lpstr>Outline</vt:lpstr>
      <vt:lpstr> Aggressive tax planning</vt:lpstr>
      <vt:lpstr>1. Aggressive tax planning</vt:lpstr>
      <vt:lpstr>1. Aggressive tax planning</vt:lpstr>
      <vt:lpstr>1. Aggressive tax planning</vt:lpstr>
      <vt:lpstr>2. Tax Agreements / Treaties </vt:lpstr>
      <vt:lpstr>2. DTA: OECD versus UN </vt:lpstr>
      <vt:lpstr>3. Price manipulation</vt:lpstr>
      <vt:lpstr>4. Transfer Pricing</vt:lpstr>
      <vt:lpstr>PowerPoint Presentation</vt:lpstr>
      <vt:lpstr>5. Debt-shifting</vt:lpstr>
      <vt:lpstr>6. Capital Gain Taxation</vt:lpstr>
      <vt:lpstr>Vodafone vs India</vt:lpstr>
      <vt:lpstr>7. Tax ruling abuse</vt:lpstr>
      <vt:lpstr>8. Solutions/recommendations</vt:lpstr>
      <vt:lpstr>8. Solutions/recommendations</vt:lpstr>
      <vt:lpstr>8. Solutions/recommendations</vt:lpstr>
      <vt:lpstr> 8. Solutions/recommendations </vt:lpstr>
      <vt:lpstr>8. Solutions/recommendations</vt:lpstr>
      <vt:lpstr>9. Fighting IFF : Exchange of information</vt:lpstr>
      <vt:lpstr>9. Exchange of information</vt:lpstr>
      <vt:lpstr>9. Exchange of information : 2 standards</vt:lpstr>
      <vt:lpstr>9. Exchange of info: Implementation</vt:lpstr>
      <vt:lpstr>9. Conventions or treaties with partner countries</vt:lpstr>
      <vt:lpstr>Example of achievement through Exchange of information implementation</vt:lpstr>
      <vt:lpstr>Global forum 153 members (+ 7 since September 2017)</vt:lpstr>
      <vt:lpstr>31 long term Induction programmes (EOIR, AEOI and MAC) </vt:lpstr>
      <vt:lpstr>PowerPoint Presentation</vt:lpstr>
      <vt:lpstr>10. Fighting AML/CT</vt:lpstr>
      <vt:lpstr>10. Anti money laundering / Counter terrorism: task of Financial action task force</vt:lpstr>
      <vt:lpstr>10. FATF Listing process (grey list)</vt:lpstr>
      <vt:lpstr>10. AML/CT EU legislation</vt:lpstr>
      <vt:lpstr>10. EU list of high risk third countries</vt:lpstr>
      <vt:lpstr>New EU approach on listing countries</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BIGOT Vincent (DEVCO)</cp:lastModifiedBy>
  <cp:revision>296</cp:revision>
  <cp:lastPrinted>2018-06-26T18:30:46Z</cp:lastPrinted>
  <dcterms:created xsi:type="dcterms:W3CDTF">2011-10-28T10:25:18Z</dcterms:created>
  <dcterms:modified xsi:type="dcterms:W3CDTF">2018-12-19T17:25:05Z</dcterms:modified>
</cp:coreProperties>
</file>