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56" r:id="rId2"/>
    <p:sldId id="330" r:id="rId3"/>
    <p:sldId id="323" r:id="rId4"/>
    <p:sldId id="329" r:id="rId5"/>
  </p:sldIdLst>
  <p:sldSz cx="9144000" cy="6858000" type="screen4x3"/>
  <p:notesSz cx="6797675" cy="9926638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66CF"/>
    <a:srgbClr val="3E6FD2"/>
    <a:srgbClr val="2D5EC1"/>
    <a:srgbClr val="BDDEFF"/>
    <a:srgbClr val="99CCFF"/>
    <a:srgbClr val="808080"/>
    <a:srgbClr val="FFD624"/>
    <a:srgbClr val="0F5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65" autoAdjust="0"/>
    <p:restoredTop sz="86369" autoAdjust="0"/>
  </p:normalViewPr>
  <p:slideViewPr>
    <p:cSldViewPr>
      <p:cViewPr varScale="1">
        <p:scale>
          <a:sx n="86" d="100"/>
          <a:sy n="86" d="100"/>
        </p:scale>
        <p:origin x="108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3" y="8712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100" d="100"/>
          <a:sy n="100" d="100"/>
        </p:scale>
        <p:origin x="-2736" y="-56"/>
      </p:cViewPr>
      <p:guideLst>
        <p:guide orient="horz" pos="2928"/>
        <p:guide pos="2208"/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1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33977EE-9492-41D2-862D-C85A416AE36A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6667221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1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4538"/>
            <a:ext cx="49609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=""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1" y="4714876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noProof="0"/>
              <a:t>Click to 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0CE1FDE-E880-4CF9-8EB3-FDB502065BD0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8713827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 b="1" dirty="0"/>
              <a:t>PLEASE</a:t>
            </a:r>
            <a:r>
              <a:rPr lang="en-US" sz="2400" b="1" baseline="0" dirty="0"/>
              <a:t> PRINT OUT AS NOTE PAGE AND BRING TO CLASS.</a:t>
            </a:r>
          </a:p>
          <a:p>
            <a:endParaRPr lang="en-US" sz="2400" b="1" baseline="0" dirty="0"/>
          </a:p>
          <a:p>
            <a:r>
              <a:rPr lang="en-US" sz="1200" b="0" dirty="0"/>
              <a:t>The notes included</a:t>
            </a:r>
            <a:r>
              <a:rPr lang="en-US" sz="1200" b="0" baseline="0" dirty="0"/>
              <a:t> in this training material are a guide to the instructor and the participants and should not be construed as replacing any other texts. </a:t>
            </a:r>
            <a:endParaRPr lang="en-GB" sz="12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0CE1FDE-E880-4CF9-8EB3-FDB502065BD0}" type="slidenum">
              <a:rPr lang="en-GB" altLang="en-US" smtClean="0"/>
              <a:pPr>
                <a:defRPr/>
              </a:pPr>
              <a:t>1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7767321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>
            <a:lvl1pPr defTabSz="4572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 defTabSz="4572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 defTabSz="4572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 defTabSz="4572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4pPr>
            <a:lvl5pPr marL="2057400" indent="-228600" defTabSz="4572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1800" dirty="0">
              <a:solidFill>
                <a:srgbClr val="FFFFFF"/>
              </a:solidFill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fr-BE" altLang="en-US" noProof="0"/>
              <a:t>Title</a:t>
            </a:r>
            <a:endParaRPr lang="en-GB" altLang="en-US" noProof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fr-BE" altLang="en-US" noProof="0"/>
              <a:t>Subtitle</a:t>
            </a:r>
            <a:endParaRPr lang="en-GB" altLang="en-US" noProof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GB" altLang="en-US"/>
              <a:t>. </a:t>
            </a:r>
            <a:endParaRPr lang="en-GB" altLang="en-US" dirty="0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D8BD2191-CFAD-4B04-95D8-674ADC1DB313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093649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. </a:t>
            </a:r>
            <a:endParaRPr lang="en-GB" alt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FBB86B-508F-4629-B0DE-696CACF2E7BE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136169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. </a:t>
            </a:r>
            <a:endParaRPr lang="en-GB" alt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0C65BF-D54D-431A-BD63-C552AF596C28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962940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. </a:t>
            </a:r>
            <a:endParaRPr lang="en-GB" alt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EE8CBC-2345-4203-B058-7222EACC5907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493494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. </a:t>
            </a:r>
            <a:endParaRPr lang="en-GB" alt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508B81-A408-4732-808C-B556DD137715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4052274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. </a:t>
            </a:r>
            <a:endParaRPr lang="en-GB" alt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09D469-CB23-4F16-87C0-5CE6C293A9CE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76165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. </a:t>
            </a:r>
            <a:endParaRPr lang="en-GB" alt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78235A-61AA-462F-BF4C-FE3F6A03F4B9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98949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. </a:t>
            </a:r>
            <a:endParaRPr lang="en-GB" alt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A210E1-A514-43D5-8361-5BB8FDDBFCA7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80839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. </a:t>
            </a:r>
            <a:endParaRPr lang="en-GB" alt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209FBE-09F3-4C23-B911-0417E4CB5B75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93844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. </a:t>
            </a:r>
            <a:endParaRPr lang="en-GB" alt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EA4D8-BED2-4AF6-B04F-985721C511D2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027258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. </a:t>
            </a:r>
            <a:endParaRPr lang="en-GB" alt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F82C35-A8F7-41EA-95D7-F0499779FA85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965112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/>
              <a:t>Second level</a:t>
            </a:r>
            <a:endParaRPr lang="en-GB" altLang="en-US"/>
          </a:p>
          <a:p>
            <a:pPr lvl="1"/>
            <a:r>
              <a:rPr lang="en-GB" altLang="en-US"/>
              <a:t>Third level</a:t>
            </a:r>
          </a:p>
          <a:p>
            <a:pPr lvl="2"/>
            <a:r>
              <a:rPr lang="en-GB" altLang="en-US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GB" altLang="en-US"/>
              <a:t>. </a:t>
            </a:r>
            <a:endParaRPr lang="en-GB" alt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020C99D-6EF7-44EC-A3CB-6298978B8F86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hf hdr="0" dt="0"/>
  <p:txStyles>
    <p:titleStyle>
      <a:lvl1pPr marL="358775" algn="l" rtl="0" eaLnBrk="0" fontAlgn="base" hangingPunct="0">
        <a:spcBef>
          <a:spcPct val="0"/>
        </a:spcBef>
        <a:spcAft>
          <a:spcPct val="0"/>
        </a:spcAft>
        <a:defRPr sz="3000" b="1" kern="1200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2pPr>
      <a:lvl3pPr marL="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3pPr>
      <a:lvl4pPr marL="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4pPr>
      <a:lvl5pPr marL="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 kern="1200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 kern="1200">
          <a:solidFill>
            <a:srgbClr val="0F5494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 kern="1200">
          <a:solidFill>
            <a:srgbClr val="0F5494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stefan.agne@ec.europa.eu" TargetMode="External"/><Relationship Id="rId2" Type="http://schemas.openxmlformats.org/officeDocument/2006/relationships/hyperlink" Target="mailto:EUROPEAID-A4@ec.europa.eu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Vincent.bigot@ec.Europa.e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5"/>
          <p:cNvSpPr>
            <a:spLocks noGrp="1" noChangeArrowheads="1"/>
          </p:cNvSpPr>
          <p:nvPr>
            <p:ph type="ctrTitle"/>
          </p:nvPr>
        </p:nvSpPr>
        <p:spPr>
          <a:xfrm>
            <a:off x="2051720" y="1484784"/>
            <a:ext cx="5688632" cy="2664296"/>
          </a:xfrm>
        </p:spPr>
        <p:txBody>
          <a:bodyPr/>
          <a:lstStyle/>
          <a:p>
            <a:pPr algn="ctr" eaLnBrk="1" hangingPunct="1"/>
            <a:r>
              <a:rPr lang="fr-BE" altLang="en-US" sz="2800" dirty="0"/>
              <a:t>Conclusion</a:t>
            </a:r>
            <a:br>
              <a:rPr lang="fr-BE" altLang="en-US" sz="2800" dirty="0"/>
            </a:br>
            <a:r>
              <a:rPr lang="fr-BE" altLang="en-US" sz="2800" dirty="0"/>
              <a:t/>
            </a:r>
            <a:br>
              <a:rPr lang="fr-BE" altLang="en-US" sz="2800" dirty="0"/>
            </a:br>
            <a:r>
              <a:rPr lang="fr-BE" altLang="en-US" sz="1500" dirty="0"/>
              <a:t>Brussels, </a:t>
            </a:r>
            <a:r>
              <a:rPr lang="fr-BE" altLang="en-US" sz="1500" dirty="0" err="1"/>
              <a:t>January</a:t>
            </a:r>
            <a:r>
              <a:rPr lang="fr-BE" altLang="en-US" sz="1500" dirty="0"/>
              <a:t> 2019</a:t>
            </a:r>
            <a:endParaRPr lang="en-GB" altLang="en-US" sz="1500" dirty="0"/>
          </a:p>
        </p:txBody>
      </p:sp>
      <p:sp>
        <p:nvSpPr>
          <p:cNvPr id="5" name="TextBox 3"/>
          <p:cNvSpPr txBox="1">
            <a:spLocks noChangeArrowheads="1"/>
          </p:cNvSpPr>
          <p:nvPr/>
        </p:nvSpPr>
        <p:spPr bwMode="auto">
          <a:xfrm flipH="1">
            <a:off x="3347863" y="4270375"/>
            <a:ext cx="4537249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fr-FR" sz="1400" i="0" dirty="0">
                <a:solidFill>
                  <a:schemeClr val="bg1"/>
                </a:solidFill>
              </a:rPr>
              <a:t>Domestic Revenue </a:t>
            </a:r>
            <a:r>
              <a:rPr lang="en-US" altLang="fr-FR" sz="1400" i="0" dirty="0" err="1">
                <a:solidFill>
                  <a:schemeClr val="bg1"/>
                </a:solidFill>
              </a:rPr>
              <a:t>Mobilisation</a:t>
            </a:r>
            <a:endParaRPr lang="en-US" altLang="fr-FR" sz="1400" i="0" dirty="0">
              <a:solidFill>
                <a:schemeClr val="bg1"/>
              </a:solidFill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fr-FR" sz="1400" i="0" dirty="0">
                <a:solidFill>
                  <a:schemeClr val="bg1"/>
                </a:solidFill>
              </a:rPr>
              <a:t>Training funded by the European Union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fr-FR" sz="1400" i="0" dirty="0">
                <a:solidFill>
                  <a:schemeClr val="bg1"/>
                </a:solidFill>
              </a:rPr>
              <a:t>Trainer: Pierre Vandenberghe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fr-FR" sz="1400" i="0" dirty="0">
                <a:solidFill>
                  <a:schemeClr val="bg1"/>
                </a:solidFill>
              </a:rPr>
              <a:t>Tax administration expert</a:t>
            </a:r>
            <a:r>
              <a:rPr lang="en-US" altLang="fr-FR" sz="1400" dirty="0"/>
              <a:t>.</a:t>
            </a:r>
            <a:endParaRPr lang="fr-BE" altLang="fr-FR" sz="1400" i="0" dirty="0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ECD23B08-8781-44B0-AD75-B11EF18B7D6F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  <a:extLst/>
        </p:spPr>
        <p:txBody>
          <a:bodyPr/>
          <a:lstStyle/>
          <a:p>
            <a:pPr eaLnBrk="1" hangingPunct="1">
              <a:defRPr/>
            </a:pPr>
            <a:r>
              <a:rPr lang="fr-BE" sz="3200" dirty="0">
                <a:ea typeface="ＭＳ Ｐゴシック" charset="0"/>
                <a:cs typeface="+mn-cs"/>
              </a:rPr>
              <a:t>Module  14</a:t>
            </a:r>
            <a:endParaRPr lang="en-GB" dirty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6F5C03-A1AA-4E3D-BD40-8958A9938B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BE" dirty="0"/>
              <a:t>WRAP UP EXERCISE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1773CC3-BCE7-49D6-975C-D46F4EEE17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/>
              <a:t>Work in </a:t>
            </a:r>
            <a:r>
              <a:rPr lang="fr-BE" dirty="0" err="1"/>
              <a:t>sub</a:t>
            </a:r>
            <a:r>
              <a:rPr lang="fr-BE" dirty="0"/>
              <a:t>-groups (3 or 4)</a:t>
            </a:r>
          </a:p>
          <a:p>
            <a:endParaRPr lang="fr-BE" dirty="0"/>
          </a:p>
          <a:p>
            <a:r>
              <a:rPr lang="fr-BE" dirty="0"/>
              <a:t>Analyse the situation (1 </a:t>
            </a:r>
            <a:r>
              <a:rPr lang="fr-BE" dirty="0" err="1"/>
              <a:t>hour</a:t>
            </a:r>
            <a:r>
              <a:rPr lang="fr-BE" dirty="0"/>
              <a:t>)</a:t>
            </a:r>
          </a:p>
          <a:p>
            <a:endParaRPr lang="fr-BE" dirty="0"/>
          </a:p>
          <a:p>
            <a:r>
              <a:rPr lang="fr-BE" dirty="0"/>
              <a:t>Report on </a:t>
            </a:r>
            <a:r>
              <a:rPr lang="fr-BE" dirty="0" err="1"/>
              <a:t>your</a:t>
            </a:r>
            <a:r>
              <a:rPr lang="fr-BE" dirty="0"/>
              <a:t> main </a:t>
            </a:r>
            <a:r>
              <a:rPr lang="fr-BE" dirty="0" err="1"/>
              <a:t>findings</a:t>
            </a:r>
            <a:r>
              <a:rPr lang="fr-BE" dirty="0"/>
              <a:t> </a:t>
            </a:r>
            <a:r>
              <a:rPr lang="fr-BE"/>
              <a:t>and conclusions (</a:t>
            </a:r>
            <a:r>
              <a:rPr lang="fr-BE" dirty="0"/>
              <a:t>5 minutes)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E6A0928-8D1A-46AE-9168-C9AC51124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altLang="en-US"/>
              <a:t>. </a:t>
            </a:r>
            <a:endParaRPr lang="en-GB" altLang="en-US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9FF0D3C-5E7B-4932-BC09-EFE68A584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EE8CBC-2345-4203-B058-7222EACC5907}" type="slidenum">
              <a:rPr lang="en-GB" altLang="en-US" smtClean="0"/>
              <a:pPr>
                <a:defRPr/>
              </a:pPr>
              <a:t>2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467573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eaLnBrk="1" hangingPunct="1">
              <a:buClr>
                <a:srgbClr val="0F5494"/>
              </a:buClr>
            </a:pPr>
            <a:r>
              <a:rPr lang="en-US" altLang="en-US" dirty="0"/>
              <a:t>How to improve?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132856"/>
            <a:ext cx="9144000" cy="4464497"/>
          </a:xfrm>
        </p:spPr>
        <p:txBody>
          <a:bodyPr/>
          <a:lstStyle/>
          <a:p>
            <a:pPr marL="0" indent="0">
              <a:buNone/>
            </a:pPr>
            <a:r>
              <a:rPr lang="fr-BE" sz="1400" dirty="0"/>
              <a:t>=&gt; There is a huge need to support authorities to </a:t>
            </a:r>
            <a:r>
              <a:rPr lang="fr-BE" sz="1400" dirty="0" err="1"/>
              <a:t>improve</a:t>
            </a:r>
            <a:r>
              <a:rPr lang="fr-BE" sz="1400" dirty="0"/>
              <a:t> </a:t>
            </a:r>
            <a:r>
              <a:rPr lang="fr-BE" sz="1400" dirty="0" smtClean="0"/>
              <a:t>DRM</a:t>
            </a:r>
            <a:endParaRPr lang="fr-BE" sz="1400" dirty="0"/>
          </a:p>
          <a:p>
            <a:pPr marL="0" indent="0">
              <a:buNone/>
            </a:pPr>
            <a:endParaRPr lang="fr-BE" sz="1400" dirty="0" smtClean="0"/>
          </a:p>
          <a:p>
            <a:pPr marL="0" indent="0">
              <a:buNone/>
            </a:pPr>
            <a:r>
              <a:rPr lang="fr-BE" sz="1400" dirty="0" smtClean="0"/>
              <a:t>=&gt; </a:t>
            </a:r>
            <a:r>
              <a:rPr lang="fr-BE" sz="1400" dirty="0"/>
              <a:t>Improving DRM needs a good understanding of the local context (Pol/tech/eco</a:t>
            </a:r>
            <a:r>
              <a:rPr lang="mr-IN" sz="1400" dirty="0"/>
              <a:t>…</a:t>
            </a:r>
            <a:r>
              <a:rPr lang="fr-FR" sz="1400" dirty="0" smtClean="0"/>
              <a:t>)</a:t>
            </a:r>
            <a:endParaRPr lang="fr-FR" sz="1400" dirty="0"/>
          </a:p>
          <a:p>
            <a:pPr marL="0" indent="0">
              <a:buNone/>
            </a:pPr>
            <a:endParaRPr lang="fr-FR" sz="1400" dirty="0" smtClean="0"/>
          </a:p>
          <a:p>
            <a:pPr marL="0" indent="0">
              <a:buNone/>
            </a:pPr>
            <a:r>
              <a:rPr lang="fr-FR" sz="1400" dirty="0" smtClean="0"/>
              <a:t>=&gt; </a:t>
            </a:r>
            <a:r>
              <a:rPr lang="fr-FR" sz="1400" dirty="0"/>
              <a:t>There </a:t>
            </a:r>
            <a:r>
              <a:rPr lang="fr-FR" sz="1400" dirty="0" err="1"/>
              <a:t>is</a:t>
            </a:r>
            <a:r>
              <a:rPr lang="fr-FR" sz="1400" dirty="0"/>
              <a:t> no « one fit for all </a:t>
            </a:r>
            <a:r>
              <a:rPr lang="fr-FR" sz="1400" dirty="0" smtClean="0"/>
              <a:t>»</a:t>
            </a:r>
            <a:endParaRPr lang="fr-FR" sz="1400" dirty="0"/>
          </a:p>
          <a:p>
            <a:pPr marL="0" indent="0">
              <a:buNone/>
            </a:pPr>
            <a:endParaRPr lang="fr-FR" sz="1400" dirty="0" smtClean="0"/>
          </a:p>
          <a:p>
            <a:pPr marL="0" indent="0">
              <a:buNone/>
            </a:pPr>
            <a:r>
              <a:rPr lang="fr-FR" sz="1400" dirty="0" smtClean="0"/>
              <a:t>=&gt; </a:t>
            </a:r>
            <a:r>
              <a:rPr lang="fr-FR" sz="1400" dirty="0"/>
              <a:t>Constructive dialogue </a:t>
            </a:r>
            <a:r>
              <a:rPr lang="fr-FR" sz="1400" dirty="0" err="1"/>
              <a:t>with</a:t>
            </a:r>
            <a:r>
              <a:rPr lang="fr-FR" sz="1400" dirty="0"/>
              <a:t> </a:t>
            </a:r>
            <a:r>
              <a:rPr lang="fr-FR" sz="1400" dirty="0" err="1"/>
              <a:t>dedicated</a:t>
            </a:r>
            <a:r>
              <a:rPr lang="fr-FR" sz="1400" dirty="0"/>
              <a:t> </a:t>
            </a:r>
            <a:r>
              <a:rPr lang="fr-FR" sz="1400" dirty="0" err="1"/>
              <a:t>authorities</a:t>
            </a:r>
            <a:r>
              <a:rPr lang="fr-FR" sz="1400" dirty="0"/>
              <a:t> at </a:t>
            </a:r>
            <a:r>
              <a:rPr lang="fr-FR" sz="1400" dirty="0" err="1"/>
              <a:t>political</a:t>
            </a:r>
            <a:r>
              <a:rPr lang="fr-FR" sz="1400" dirty="0"/>
              <a:t> and </a:t>
            </a:r>
            <a:r>
              <a:rPr lang="fr-FR" sz="1400" dirty="0" err="1"/>
              <a:t>technical</a:t>
            </a:r>
            <a:r>
              <a:rPr lang="fr-FR" sz="1400" dirty="0"/>
              <a:t> </a:t>
            </a:r>
            <a:r>
              <a:rPr lang="fr-FR" sz="1400" dirty="0" err="1"/>
              <a:t>level</a:t>
            </a:r>
            <a:r>
              <a:rPr lang="fr-FR" sz="1400" dirty="0"/>
              <a:t> </a:t>
            </a:r>
            <a:r>
              <a:rPr lang="fr-FR" sz="1400" dirty="0" err="1"/>
              <a:t>is</a:t>
            </a:r>
            <a:r>
              <a:rPr lang="fr-FR" sz="1400" dirty="0"/>
              <a:t> </a:t>
            </a:r>
            <a:r>
              <a:rPr lang="fr-FR" sz="1400" dirty="0" err="1"/>
              <a:t>needed</a:t>
            </a:r>
            <a:r>
              <a:rPr lang="fr-FR" sz="1400" dirty="0"/>
              <a:t>. </a:t>
            </a:r>
          </a:p>
          <a:p>
            <a:pPr marL="0" indent="0">
              <a:buNone/>
            </a:pPr>
            <a:endParaRPr lang="fr-FR" sz="1400" dirty="0" smtClean="0"/>
          </a:p>
          <a:p>
            <a:pPr marL="0" indent="0">
              <a:buNone/>
            </a:pPr>
            <a:r>
              <a:rPr lang="fr-FR" sz="1400" dirty="0" smtClean="0"/>
              <a:t>=&gt; </a:t>
            </a:r>
            <a:r>
              <a:rPr lang="fr-FR" sz="1400" dirty="0"/>
              <a:t>Is the support structural?</a:t>
            </a:r>
          </a:p>
          <a:p>
            <a:pPr marL="0" indent="0">
              <a:buNone/>
            </a:pPr>
            <a:endParaRPr lang="fr-FR" sz="1400" dirty="0" smtClean="0"/>
          </a:p>
          <a:p>
            <a:pPr marL="0" indent="0">
              <a:buNone/>
            </a:pPr>
            <a:r>
              <a:rPr lang="fr-FR" sz="1400" dirty="0" smtClean="0"/>
              <a:t>=&gt; </a:t>
            </a:r>
            <a:r>
              <a:rPr lang="fr-FR" sz="1400" dirty="0" err="1"/>
              <a:t>Increase</a:t>
            </a:r>
            <a:r>
              <a:rPr lang="fr-FR" sz="1400" dirty="0"/>
              <a:t> </a:t>
            </a:r>
            <a:r>
              <a:rPr lang="fr-FR" sz="1400" dirty="0" err="1"/>
              <a:t>reporting</a:t>
            </a:r>
            <a:r>
              <a:rPr lang="fr-FR" sz="1400" dirty="0"/>
              <a:t> on DRM </a:t>
            </a:r>
            <a:r>
              <a:rPr lang="fr-FR" sz="1400" dirty="0" err="1"/>
              <a:t>through</a:t>
            </a:r>
            <a:r>
              <a:rPr lang="fr-FR" sz="1400" dirty="0"/>
              <a:t> the </a:t>
            </a:r>
            <a:r>
              <a:rPr lang="fr-FR" sz="1400" dirty="0" err="1"/>
              <a:t>dedicated</a:t>
            </a:r>
            <a:r>
              <a:rPr lang="fr-FR" sz="1400" dirty="0"/>
              <a:t> OECD DAC </a:t>
            </a:r>
            <a:r>
              <a:rPr lang="fr-FR" sz="1400" dirty="0" smtClean="0"/>
              <a:t>code</a:t>
            </a:r>
            <a:endParaRPr lang="fr-FR" sz="1400" dirty="0"/>
          </a:p>
          <a:p>
            <a:pPr marL="0" indent="0">
              <a:buNone/>
            </a:pPr>
            <a:endParaRPr lang="fr-BE" sz="1400" dirty="0"/>
          </a:p>
          <a:p>
            <a:pPr marL="0" indent="0">
              <a:buNone/>
            </a:pPr>
            <a:r>
              <a:rPr lang="fr-BE" sz="1400" dirty="0"/>
              <a:t>Has this training contribute to better understand DRM?</a:t>
            </a:r>
          </a:p>
          <a:p>
            <a:pPr marL="0" indent="0">
              <a:buNone/>
            </a:pPr>
            <a:endParaRPr lang="fr-BE" sz="1400" dirty="0"/>
          </a:p>
          <a:p>
            <a:pPr marL="0" indent="0">
              <a:buNone/>
            </a:pPr>
            <a:r>
              <a:rPr lang="fr-BE" sz="1400" dirty="0"/>
              <a:t>Will it help you to better support DRM in your daily work?</a:t>
            </a:r>
          </a:p>
          <a:p>
            <a:pPr marL="0" indent="0">
              <a:buNone/>
            </a:pPr>
            <a:endParaRPr lang="fr-BE" sz="1400" dirty="0"/>
          </a:p>
          <a:p>
            <a:pPr marL="0" indent="0">
              <a:buNone/>
            </a:pPr>
            <a:r>
              <a:rPr lang="en-GB" sz="1400" dirty="0"/>
              <a:t>Any proposal to improve?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altLang="en-US" dirty="0"/>
              <a:t>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EE8CBC-2345-4203-B058-7222EACC5907}" type="slidenum">
              <a:rPr lang="en-GB" altLang="en-US" smtClean="0"/>
              <a:pPr>
                <a:defRPr/>
              </a:pPr>
              <a:t>3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4076125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/>
            </a:r>
            <a:br>
              <a:rPr lang="en-US" altLang="en-US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896543"/>
          </a:xfrm>
        </p:spPr>
        <p:txBody>
          <a:bodyPr/>
          <a:lstStyle/>
          <a:p>
            <a:pPr algn="ctr"/>
            <a:r>
              <a:rPr lang="fr-FR" b="1" dirty="0" err="1"/>
              <a:t>Thanks</a:t>
            </a:r>
            <a:r>
              <a:rPr lang="fr-FR" b="1" dirty="0"/>
              <a:t> a lot for </a:t>
            </a:r>
            <a:r>
              <a:rPr lang="fr-FR" b="1" dirty="0" err="1"/>
              <a:t>your</a:t>
            </a:r>
            <a:r>
              <a:rPr lang="fr-FR" b="1" dirty="0"/>
              <a:t> attention!</a:t>
            </a:r>
          </a:p>
          <a:p>
            <a:pPr algn="ctr"/>
            <a:endParaRPr lang="fr-BE" dirty="0"/>
          </a:p>
          <a:p>
            <a:pPr algn="ctr"/>
            <a:endParaRPr lang="en-US" altLang="en-US" b="1" dirty="0"/>
          </a:p>
          <a:p>
            <a:pPr algn="ctr"/>
            <a:r>
              <a:rPr lang="en-US" altLang="en-US" b="1" dirty="0"/>
              <a:t>How to improve?</a:t>
            </a:r>
          </a:p>
          <a:p>
            <a:pPr algn="ctr"/>
            <a:endParaRPr lang="en-US" altLang="en-US" b="1" dirty="0"/>
          </a:p>
          <a:p>
            <a:pPr algn="ctr"/>
            <a:endParaRPr lang="en-US" altLang="en-US" b="1" dirty="0"/>
          </a:p>
          <a:p>
            <a:pPr algn="ctr"/>
            <a:r>
              <a:rPr lang="en-US" altLang="en-US" b="1" dirty="0"/>
              <a:t>Thematic unit: DEVCO A4</a:t>
            </a:r>
          </a:p>
          <a:p>
            <a:pPr algn="ctr"/>
            <a:r>
              <a:rPr lang="en-US" altLang="en-US" b="1" dirty="0">
                <a:hlinkClick r:id="rId2"/>
              </a:rPr>
              <a:t>EUROPEAID-A4@ec.europa.eu</a:t>
            </a:r>
            <a:endParaRPr lang="en-US" altLang="en-US" b="1" dirty="0"/>
          </a:p>
          <a:p>
            <a:pPr marL="0" indent="0" algn="ctr">
              <a:buNone/>
            </a:pPr>
            <a:r>
              <a:rPr lang="en-US" altLang="en-US" b="1" dirty="0" smtClean="0">
                <a:hlinkClick r:id="rId3"/>
              </a:rPr>
              <a:t>stefan.agne@ec.europa.eu</a:t>
            </a:r>
            <a:endParaRPr lang="en-US" altLang="en-US" b="1" dirty="0"/>
          </a:p>
          <a:p>
            <a:pPr algn="ctr"/>
            <a:r>
              <a:rPr lang="en-US" altLang="en-US" b="1" dirty="0" smtClean="0">
                <a:hlinkClick r:id="rId4"/>
              </a:rPr>
              <a:t>anca-maria.szigeti@ec.europa.eu</a:t>
            </a:r>
          </a:p>
          <a:p>
            <a:pPr algn="ctr"/>
            <a:r>
              <a:rPr lang="en-US" altLang="en-US" b="1" dirty="0" smtClean="0">
                <a:hlinkClick r:id="rId4"/>
              </a:rPr>
              <a:t>vincent.bigot@ec.europa.eu</a:t>
            </a:r>
            <a:endParaRPr lang="en-US" altLang="en-US" b="1" dirty="0"/>
          </a:p>
          <a:p>
            <a:pPr algn="ctr"/>
            <a:endParaRPr lang="en-US" altLang="en-US" b="1" dirty="0"/>
          </a:p>
          <a:p>
            <a:pPr algn="ctr"/>
            <a:r>
              <a:rPr lang="en-US" altLang="en-US" b="1" dirty="0"/>
              <a:t/>
            </a:r>
            <a:br>
              <a:rPr lang="en-US" altLang="en-US" b="1" dirty="0"/>
            </a:br>
            <a:endParaRPr lang="fr-BE" b="1" dirty="0"/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altLang="en-US"/>
              <a:t>. </a:t>
            </a:r>
            <a:endParaRPr lang="en-GB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EE8CBC-2345-4203-B058-7222EACC5907}" type="slidenum">
              <a:rPr lang="en-GB" altLang="en-US" smtClean="0"/>
              <a:pPr>
                <a:defRPr/>
              </a:pPr>
              <a:t>4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4058078368"/>
      </p:ext>
    </p:extLst>
  </p:cSld>
  <p:clrMapOvr>
    <a:masterClrMapping/>
  </p:clrMapOvr>
</p:sld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=""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=""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anose="020B060403050404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=""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=""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anose="020B0604030504040204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6368</TotalTime>
  <Words>150</Words>
  <Application>Microsoft Office PowerPoint</Application>
  <PresentationFormat>On-screen Show (4:3)</PresentationFormat>
  <Paragraphs>54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MS PGothic</vt:lpstr>
      <vt:lpstr>MS PGothic</vt:lpstr>
      <vt:lpstr>Arial</vt:lpstr>
      <vt:lpstr>Verdana</vt:lpstr>
      <vt:lpstr>Slide_Master</vt:lpstr>
      <vt:lpstr>Conclusion  Brussels, January 2019</vt:lpstr>
      <vt:lpstr>WRAP UP EXERCISE</vt:lpstr>
      <vt:lpstr>How to improve?</vt:lpstr>
      <vt:lpstr> 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turneem</dc:creator>
  <cp:lastModifiedBy>BIGOT Vincent (DEVCO)</cp:lastModifiedBy>
  <cp:revision>253</cp:revision>
  <cp:lastPrinted>2018-06-01T14:43:43Z</cp:lastPrinted>
  <dcterms:created xsi:type="dcterms:W3CDTF">2011-10-28T10:25:18Z</dcterms:created>
  <dcterms:modified xsi:type="dcterms:W3CDTF">2018-12-19T17:54:42Z</dcterms:modified>
</cp:coreProperties>
</file>