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0" r:id="rId3"/>
    <p:sldId id="323" r:id="rId4"/>
    <p:sldId id="329" r:id="rId5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5" autoAdjust="0"/>
    <p:restoredTop sz="86369" autoAdjust="0"/>
  </p:normalViewPr>
  <p:slideViewPr>
    <p:cSldViewPr>
      <p:cViewPr varScale="1">
        <p:scale>
          <a:sx n="86" d="100"/>
          <a:sy n="86" d="100"/>
        </p:scale>
        <p:origin x="10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871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36" y="-56"/>
      </p:cViewPr>
      <p:guideLst>
        <p:guide orient="horz" pos="2928"/>
        <p:guide pos="2208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33977EE-9492-41D2-862D-C85A416AE36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66722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4876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CE1FDE-E880-4CF9-8EB3-FDB502065BD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1382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PLEASE</a:t>
            </a:r>
            <a:r>
              <a:rPr lang="en-US" sz="2400" b="1" baseline="0" dirty="0"/>
              <a:t> PRINT OUT AS NOTE PAGE AND BRING TO CLASS.</a:t>
            </a:r>
          </a:p>
          <a:p>
            <a:endParaRPr lang="en-US" sz="2400" b="1" baseline="0" dirty="0"/>
          </a:p>
          <a:p>
            <a:r>
              <a:rPr lang="en-US" sz="1200" b="0" dirty="0"/>
              <a:t>The notes included</a:t>
            </a:r>
            <a:r>
              <a:rPr lang="en-US" sz="1200" b="0" baseline="0" dirty="0"/>
              <a:t> in this training material are a guide to the instructor and the participants and should not be construed as replacing any other texts. </a:t>
            </a:r>
            <a:endParaRPr lang="en-GB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CE1FDE-E880-4CF9-8EB3-FDB502065BD0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76732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altLang="en-US" noProof="0"/>
              <a:t>Title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altLang="en-US" noProof="0"/>
              <a:t>Subtitle</a:t>
            </a:r>
            <a:endParaRPr lang="en-GB" altLang="en-US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8BD2191-CFAD-4B04-95D8-674ADC1DB31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364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BB86B-508F-4629-B0DE-696CACF2E7B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3616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C65BF-D54D-431A-BD63-C552AF596C2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6294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8CBC-2345-4203-B058-7222EACC590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9349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8B81-A408-4732-808C-B556DD13771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5227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9D469-CB23-4F16-87C0-5CE6C293A9C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616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8235A-61AA-462F-BF4C-FE3F6A03F4B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894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10E1-A514-43D5-8361-5BB8FDDBFCA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083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09FBE-09F3-4C23-B911-0417E4CB5B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384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EA4D8-BED2-4AF6-B04F-985721C511D2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2725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2C35-A8F7-41EA-95D7-F0499779FA8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6511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020C99D-6EF7-44EC-A3CB-6298978B8F8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 kern="120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 kern="1200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 kern="12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efan.agne@ec.europa.eu" TargetMode="External"/><Relationship Id="rId2" Type="http://schemas.openxmlformats.org/officeDocument/2006/relationships/hyperlink" Target="mailto:EUROPEAID-A4@ec.europa.e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Vincent.bigot@ec.Europ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51720" y="1484784"/>
            <a:ext cx="5688632" cy="2664296"/>
          </a:xfrm>
        </p:spPr>
        <p:txBody>
          <a:bodyPr/>
          <a:lstStyle/>
          <a:p>
            <a:pPr algn="ctr" eaLnBrk="1" hangingPunct="1"/>
            <a:r>
              <a:rPr lang="fr-BE" altLang="en-US" sz="2800" dirty="0"/>
              <a:t>Conclusion</a:t>
            </a:r>
            <a:br>
              <a:rPr lang="fr-BE" altLang="en-US" sz="2800" dirty="0"/>
            </a:br>
            <a:r>
              <a:rPr lang="fr-BE" altLang="en-US" sz="2800" dirty="0"/>
              <a:t/>
            </a:r>
            <a:br>
              <a:rPr lang="fr-BE" altLang="en-US" sz="2800" dirty="0"/>
            </a:br>
            <a:r>
              <a:rPr lang="fr-BE" altLang="en-US" sz="1500" dirty="0"/>
              <a:t>Brussels, </a:t>
            </a:r>
            <a:r>
              <a:rPr lang="fr-BE" altLang="en-US" sz="1500" dirty="0" err="1"/>
              <a:t>January</a:t>
            </a:r>
            <a:r>
              <a:rPr lang="fr-BE" altLang="en-US" sz="1500" dirty="0"/>
              <a:t> 2019</a:t>
            </a:r>
            <a:endParaRPr lang="en-GB" altLang="en-US" sz="1500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 flipH="1">
            <a:off x="3347863" y="4270375"/>
            <a:ext cx="45372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Domestic Revenue </a:t>
            </a:r>
            <a:r>
              <a:rPr lang="en-US" altLang="fr-FR" sz="1400" i="0" dirty="0" err="1">
                <a:solidFill>
                  <a:schemeClr val="bg1"/>
                </a:solidFill>
              </a:rPr>
              <a:t>Mobilisation</a:t>
            </a:r>
            <a:endParaRPr lang="en-US" altLang="fr-FR" sz="1400" i="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Training funded by the European Union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Trainer: Pierre Vandenberghe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fr-FR" sz="1400" i="0" dirty="0">
                <a:solidFill>
                  <a:schemeClr val="bg1"/>
                </a:solidFill>
              </a:rPr>
              <a:t>Tax administration expert</a:t>
            </a:r>
            <a:r>
              <a:rPr lang="en-US" altLang="fr-FR" sz="1400" dirty="0"/>
              <a:t>.</a:t>
            </a:r>
            <a:endParaRPr lang="fr-BE" altLang="fr-FR" sz="1400" i="0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CD23B08-8781-44B0-AD75-B11EF18B7D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lang="fr-BE" sz="3200" dirty="0">
                <a:ea typeface="ＭＳ Ｐゴシック" charset="0"/>
                <a:cs typeface="+mn-cs"/>
              </a:rPr>
              <a:t>Module  14</a:t>
            </a:r>
            <a:endParaRPr lang="en-GB" dirty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6F5C03-A1AA-4E3D-BD40-8958A9938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WRAP UP EXERCISE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773CC3-BCE7-49D6-975C-D46F4EEE1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Work in </a:t>
            </a:r>
            <a:r>
              <a:rPr lang="fr-BE" dirty="0" err="1"/>
              <a:t>sub</a:t>
            </a:r>
            <a:r>
              <a:rPr lang="fr-BE" dirty="0"/>
              <a:t>-groups (3 or 4)</a:t>
            </a:r>
          </a:p>
          <a:p>
            <a:endParaRPr lang="fr-BE" dirty="0"/>
          </a:p>
          <a:p>
            <a:r>
              <a:rPr lang="fr-BE" dirty="0"/>
              <a:t>Analyse the situation (1 </a:t>
            </a:r>
            <a:r>
              <a:rPr lang="fr-BE" dirty="0" err="1"/>
              <a:t>hour</a:t>
            </a:r>
            <a:r>
              <a:rPr lang="fr-BE" dirty="0"/>
              <a:t>)</a:t>
            </a:r>
          </a:p>
          <a:p>
            <a:endParaRPr lang="fr-BE" dirty="0"/>
          </a:p>
          <a:p>
            <a:r>
              <a:rPr lang="fr-BE" dirty="0"/>
              <a:t>Report on </a:t>
            </a:r>
            <a:r>
              <a:rPr lang="fr-BE" dirty="0" err="1"/>
              <a:t>your</a:t>
            </a:r>
            <a:r>
              <a:rPr lang="fr-BE" dirty="0"/>
              <a:t> main </a:t>
            </a:r>
            <a:r>
              <a:rPr lang="fr-BE" dirty="0" err="1"/>
              <a:t>findings</a:t>
            </a:r>
            <a:r>
              <a:rPr lang="fr-BE" dirty="0"/>
              <a:t> </a:t>
            </a:r>
            <a:r>
              <a:rPr lang="fr-BE"/>
              <a:t>and conclusions (</a:t>
            </a:r>
            <a:r>
              <a:rPr lang="fr-BE" dirty="0"/>
              <a:t>5 minutes)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6A0928-8D1A-46AE-9168-C9AC5112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FF0D3C-5E7B-4932-BC09-EFE68A584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67573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eaLnBrk="1" hangingPunct="1">
              <a:buClr>
                <a:srgbClr val="0F5494"/>
              </a:buClr>
            </a:pPr>
            <a:r>
              <a:rPr lang="en-US" altLang="en-US" dirty="0"/>
              <a:t>How to improve?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464497"/>
          </a:xfrm>
        </p:spPr>
        <p:txBody>
          <a:bodyPr/>
          <a:lstStyle/>
          <a:p>
            <a:pPr marL="0" indent="0">
              <a:buNone/>
            </a:pPr>
            <a:r>
              <a:rPr lang="fr-BE" sz="1400" dirty="0"/>
              <a:t>=&gt; There is a huge need to support authorities to </a:t>
            </a:r>
            <a:r>
              <a:rPr lang="fr-BE" sz="1400" dirty="0" err="1"/>
              <a:t>improve</a:t>
            </a:r>
            <a:r>
              <a:rPr lang="fr-BE" sz="1400" dirty="0"/>
              <a:t> </a:t>
            </a:r>
            <a:r>
              <a:rPr lang="fr-BE" sz="1400" dirty="0" smtClean="0"/>
              <a:t>DRM</a:t>
            </a:r>
            <a:endParaRPr lang="fr-BE" sz="1400" dirty="0"/>
          </a:p>
          <a:p>
            <a:pPr marL="0" indent="0">
              <a:buNone/>
            </a:pPr>
            <a:endParaRPr lang="fr-BE" sz="1400" dirty="0" smtClean="0"/>
          </a:p>
          <a:p>
            <a:pPr marL="0" indent="0">
              <a:buNone/>
            </a:pPr>
            <a:r>
              <a:rPr lang="fr-BE" sz="1400" dirty="0" smtClean="0"/>
              <a:t>=&gt; </a:t>
            </a:r>
            <a:r>
              <a:rPr lang="fr-BE" sz="1400" dirty="0"/>
              <a:t>Improving DRM needs a good understanding of the local context (Pol/tech/eco</a:t>
            </a:r>
            <a:r>
              <a:rPr lang="mr-IN" sz="1400" dirty="0"/>
              <a:t>…</a:t>
            </a:r>
            <a:r>
              <a:rPr lang="fr-FR" sz="1400" dirty="0" smtClean="0"/>
              <a:t>)</a:t>
            </a:r>
            <a:endParaRPr lang="fr-FR" sz="1400" dirty="0"/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400" dirty="0" smtClean="0"/>
              <a:t>=&gt; </a:t>
            </a:r>
            <a:r>
              <a:rPr lang="fr-FR" sz="1400" dirty="0"/>
              <a:t>There </a:t>
            </a:r>
            <a:r>
              <a:rPr lang="fr-FR" sz="1400" dirty="0" err="1"/>
              <a:t>is</a:t>
            </a:r>
            <a:r>
              <a:rPr lang="fr-FR" sz="1400" dirty="0"/>
              <a:t> no « one fit for all </a:t>
            </a:r>
            <a:r>
              <a:rPr lang="fr-FR" sz="1400" dirty="0" smtClean="0"/>
              <a:t>»</a:t>
            </a:r>
            <a:endParaRPr lang="fr-FR" sz="1400" dirty="0"/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400" dirty="0" smtClean="0"/>
              <a:t>=&gt; </a:t>
            </a:r>
            <a:r>
              <a:rPr lang="fr-FR" sz="1400" dirty="0"/>
              <a:t>Constructive dialogue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dedicated</a:t>
            </a:r>
            <a:r>
              <a:rPr lang="fr-FR" sz="1400" dirty="0"/>
              <a:t> </a:t>
            </a:r>
            <a:r>
              <a:rPr lang="fr-FR" sz="1400" dirty="0" err="1"/>
              <a:t>authorities</a:t>
            </a:r>
            <a:r>
              <a:rPr lang="fr-FR" sz="1400" dirty="0"/>
              <a:t> at </a:t>
            </a:r>
            <a:r>
              <a:rPr lang="fr-FR" sz="1400" dirty="0" err="1"/>
              <a:t>political</a:t>
            </a:r>
            <a:r>
              <a:rPr lang="fr-FR" sz="1400" dirty="0"/>
              <a:t> and </a:t>
            </a:r>
            <a:r>
              <a:rPr lang="fr-FR" sz="1400" dirty="0" err="1"/>
              <a:t>technical</a:t>
            </a:r>
            <a:r>
              <a:rPr lang="fr-FR" sz="1400" dirty="0"/>
              <a:t> </a:t>
            </a:r>
            <a:r>
              <a:rPr lang="fr-FR" sz="1400" dirty="0" err="1"/>
              <a:t>level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needed</a:t>
            </a:r>
            <a:r>
              <a:rPr lang="fr-FR" sz="1400" dirty="0"/>
              <a:t>. </a:t>
            </a:r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400" dirty="0" smtClean="0"/>
              <a:t>=&gt; </a:t>
            </a:r>
            <a:r>
              <a:rPr lang="fr-FR" sz="1400" dirty="0"/>
              <a:t>Is the support structural?</a:t>
            </a:r>
          </a:p>
          <a:p>
            <a:pPr marL="0" indent="0">
              <a:buNone/>
            </a:pPr>
            <a:endParaRPr lang="fr-FR" sz="1400" dirty="0" smtClean="0"/>
          </a:p>
          <a:p>
            <a:pPr marL="0" indent="0">
              <a:buNone/>
            </a:pPr>
            <a:r>
              <a:rPr lang="fr-FR" sz="1400" dirty="0" smtClean="0"/>
              <a:t>=&gt; </a:t>
            </a:r>
            <a:r>
              <a:rPr lang="fr-FR" sz="1400" dirty="0" err="1"/>
              <a:t>Increase</a:t>
            </a:r>
            <a:r>
              <a:rPr lang="fr-FR" sz="1400" dirty="0"/>
              <a:t> </a:t>
            </a:r>
            <a:r>
              <a:rPr lang="fr-FR" sz="1400" dirty="0" err="1"/>
              <a:t>reporting</a:t>
            </a:r>
            <a:r>
              <a:rPr lang="fr-FR" sz="1400" dirty="0"/>
              <a:t> on DRM </a:t>
            </a:r>
            <a:r>
              <a:rPr lang="fr-FR" sz="1400" dirty="0" err="1"/>
              <a:t>through</a:t>
            </a:r>
            <a:r>
              <a:rPr lang="fr-FR" sz="1400" dirty="0"/>
              <a:t> the </a:t>
            </a:r>
            <a:r>
              <a:rPr lang="fr-FR" sz="1400" dirty="0" err="1"/>
              <a:t>dedicated</a:t>
            </a:r>
            <a:r>
              <a:rPr lang="fr-FR" sz="1400" dirty="0"/>
              <a:t> OECD DAC </a:t>
            </a:r>
            <a:r>
              <a:rPr lang="fr-FR" sz="1400" dirty="0" smtClean="0"/>
              <a:t>code</a:t>
            </a:r>
            <a:endParaRPr lang="fr-FR" sz="1400" dirty="0"/>
          </a:p>
          <a:p>
            <a:pPr marL="0" indent="0">
              <a:buNone/>
            </a:pPr>
            <a:endParaRPr lang="fr-BE" sz="1400" dirty="0"/>
          </a:p>
          <a:p>
            <a:pPr marL="0" indent="0">
              <a:buNone/>
            </a:pPr>
            <a:r>
              <a:rPr lang="fr-BE" sz="1400" dirty="0"/>
              <a:t>Has this training contribute to better understand DRM?</a:t>
            </a:r>
          </a:p>
          <a:p>
            <a:pPr marL="0" indent="0">
              <a:buNone/>
            </a:pPr>
            <a:endParaRPr lang="fr-BE" sz="1400" dirty="0"/>
          </a:p>
          <a:p>
            <a:pPr marL="0" indent="0">
              <a:buNone/>
            </a:pPr>
            <a:r>
              <a:rPr lang="fr-BE" sz="1400" dirty="0"/>
              <a:t>Will it help you to better support DRM in your daily work?</a:t>
            </a:r>
          </a:p>
          <a:p>
            <a:pPr marL="0" indent="0">
              <a:buNone/>
            </a:pPr>
            <a:endParaRPr lang="fr-BE" sz="1400" dirty="0"/>
          </a:p>
          <a:p>
            <a:pPr marL="0" indent="0">
              <a:buNone/>
            </a:pPr>
            <a:r>
              <a:rPr lang="en-GB" sz="1400" dirty="0"/>
              <a:t>Any proposal to improve?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0761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/>
            </a:r>
            <a:br>
              <a:rPr lang="en-US" alt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3"/>
          </a:xfrm>
        </p:spPr>
        <p:txBody>
          <a:bodyPr/>
          <a:lstStyle/>
          <a:p>
            <a:pPr algn="ctr"/>
            <a:r>
              <a:rPr lang="fr-FR" b="1" dirty="0" err="1"/>
              <a:t>Thanks</a:t>
            </a:r>
            <a:r>
              <a:rPr lang="fr-FR" b="1" dirty="0"/>
              <a:t> a lot for </a:t>
            </a:r>
            <a:r>
              <a:rPr lang="fr-FR" b="1" dirty="0" err="1"/>
              <a:t>your</a:t>
            </a:r>
            <a:r>
              <a:rPr lang="fr-FR" b="1" dirty="0"/>
              <a:t> attention!</a:t>
            </a:r>
          </a:p>
          <a:p>
            <a:pPr algn="ctr"/>
            <a:endParaRPr lang="fr-BE" dirty="0"/>
          </a:p>
          <a:p>
            <a:pPr algn="ctr"/>
            <a:endParaRPr lang="en-US" altLang="en-US" b="1" dirty="0"/>
          </a:p>
          <a:p>
            <a:pPr algn="ctr"/>
            <a:r>
              <a:rPr lang="en-US" altLang="en-US" b="1" dirty="0"/>
              <a:t>How to improve?</a:t>
            </a:r>
          </a:p>
          <a:p>
            <a:pPr algn="ctr"/>
            <a:endParaRPr lang="en-US" altLang="en-US" b="1" dirty="0"/>
          </a:p>
          <a:p>
            <a:pPr algn="ctr"/>
            <a:endParaRPr lang="en-US" altLang="en-US" b="1" dirty="0"/>
          </a:p>
          <a:p>
            <a:pPr algn="ctr"/>
            <a:r>
              <a:rPr lang="en-US" altLang="en-US" b="1" dirty="0"/>
              <a:t>Thematic unit: DEVCO A4</a:t>
            </a:r>
          </a:p>
          <a:p>
            <a:pPr algn="ctr"/>
            <a:r>
              <a:rPr lang="en-US" altLang="en-US" b="1" dirty="0">
                <a:hlinkClick r:id="rId2"/>
              </a:rPr>
              <a:t>EUROPEAID-A4@ec.europa.eu</a:t>
            </a:r>
            <a:endParaRPr lang="en-US" altLang="en-US" b="1" dirty="0"/>
          </a:p>
          <a:p>
            <a:pPr marL="0" indent="0" algn="ctr">
              <a:buNone/>
            </a:pPr>
            <a:r>
              <a:rPr lang="en-US" altLang="en-US" b="1" dirty="0" smtClean="0">
                <a:hlinkClick r:id="rId3"/>
              </a:rPr>
              <a:t>stefan.agne@ec.europa.eu</a:t>
            </a:r>
            <a:endParaRPr lang="en-US" altLang="en-US" b="1" dirty="0"/>
          </a:p>
          <a:p>
            <a:pPr algn="ctr"/>
            <a:r>
              <a:rPr lang="en-US" altLang="en-US" b="1" dirty="0" smtClean="0">
                <a:hlinkClick r:id="rId4"/>
              </a:rPr>
              <a:t>anca-maria.szigeti@ec.europa.eu</a:t>
            </a:r>
          </a:p>
          <a:p>
            <a:pPr algn="ctr"/>
            <a:r>
              <a:rPr lang="en-US" altLang="en-US" b="1" dirty="0" smtClean="0">
                <a:hlinkClick r:id="rId4"/>
              </a:rPr>
              <a:t>vincent.bigot@ec.europa.eu</a:t>
            </a:r>
            <a:endParaRPr lang="en-US" altLang="en-US" b="1" dirty="0"/>
          </a:p>
          <a:p>
            <a:pPr algn="ctr"/>
            <a:endParaRPr lang="en-US" altLang="en-US" b="1" dirty="0"/>
          </a:p>
          <a:p>
            <a:pPr algn="ctr"/>
            <a:r>
              <a:rPr lang="en-US" altLang="en-US" b="1" dirty="0"/>
              <a:t/>
            </a:r>
            <a:br>
              <a:rPr lang="en-US" altLang="en-US" b="1" dirty="0"/>
            </a:br>
            <a:endParaRPr lang="fr-BE" b="1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. 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E8CBC-2345-4203-B058-7222EACC5907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5807836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6368</TotalTime>
  <Words>150</Words>
  <Application>Microsoft Office PowerPoint</Application>
  <PresentationFormat>On-screen Show (4:3)</PresentationFormat>
  <Paragraphs>54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MS PGothic</vt:lpstr>
      <vt:lpstr>MS PGothic</vt:lpstr>
      <vt:lpstr>Arial</vt:lpstr>
      <vt:lpstr>Verdana</vt:lpstr>
      <vt:lpstr>Slide_Master</vt:lpstr>
      <vt:lpstr>Conclusion  Brussels, January 2019</vt:lpstr>
      <vt:lpstr>WRAP UP EXERCISE</vt:lpstr>
      <vt:lpstr>How to improve?</vt:lpstr>
      <vt:lpstr>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BIGOT Vincent (DEVCO)</cp:lastModifiedBy>
  <cp:revision>253</cp:revision>
  <cp:lastPrinted>2018-06-01T14:43:43Z</cp:lastPrinted>
  <dcterms:created xsi:type="dcterms:W3CDTF">2011-10-28T10:25:18Z</dcterms:created>
  <dcterms:modified xsi:type="dcterms:W3CDTF">2018-12-19T17:54:42Z</dcterms:modified>
</cp:coreProperties>
</file>