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1"/>
  </p:notesMasterIdLst>
  <p:handoutMasterIdLst>
    <p:handoutMasterId r:id="rId12"/>
  </p:handoutMasterIdLst>
  <p:sldIdLst>
    <p:sldId id="261" r:id="rId5"/>
    <p:sldId id="268" r:id="rId6"/>
    <p:sldId id="274" r:id="rId7"/>
    <p:sldId id="299" r:id="rId8"/>
    <p:sldId id="277" r:id="rId9"/>
    <p:sldId id="272" r:id="rId10"/>
  </p:sldIdLst>
  <p:sldSz cx="9144000" cy="6858000" type="screen4x3"/>
  <p:notesSz cx="6858000" cy="9926638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624"/>
    <a:srgbClr val="0F5494"/>
    <a:srgbClr val="09064A"/>
    <a:srgbClr val="75195B"/>
    <a:srgbClr val="EE8032"/>
    <a:srgbClr val="EE7D32"/>
    <a:srgbClr val="3E7E93"/>
    <a:srgbClr val="38D4D6"/>
    <a:srgbClr val="3166CF"/>
    <a:srgbClr val="3E6FD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5" autoAdjust="0"/>
    <p:restoredTop sz="94673" autoAdjust="0"/>
  </p:normalViewPr>
  <p:slideViewPr>
    <p:cSldViewPr>
      <p:cViewPr varScale="1">
        <p:scale>
          <a:sx n="109" d="100"/>
          <a:sy n="109" d="100"/>
        </p:scale>
        <p:origin x="1674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2" d="100"/>
          <a:sy n="62" d="100"/>
        </p:scale>
        <p:origin x="-2850" y="-78"/>
      </p:cViewPr>
      <p:guideLst>
        <p:guide orient="horz" pos="3126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2547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3852" y="0"/>
            <a:ext cx="2972547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4"/>
            <a:ext cx="2972547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3852" y="9428164"/>
            <a:ext cx="2972547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5EC7A9CE-B5D3-4830-AA57-DD8049CE9F2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00963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2547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3852" y="0"/>
            <a:ext cx="2972547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47738" y="744538"/>
            <a:ext cx="4964112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480" y="4714876"/>
            <a:ext cx="5487041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4"/>
            <a:ext cx="2972547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3852" y="9428164"/>
            <a:ext cx="2972547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36441B25-C4D1-47DB-817D-B9C4FC5392F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740659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94406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26013">
              <a:defRPr/>
            </a:pPr>
            <a:fld id="{B66A0341-D281-45CA-8354-B8828492000A}" type="slidenum">
              <a:rPr lang="en-GB">
                <a:solidFill>
                  <a:prstClr val="black"/>
                </a:solidFill>
                <a:latin typeface="Calibri"/>
              </a:rPr>
              <a:pPr defTabSz="926013">
                <a:defRPr/>
              </a:pPr>
              <a:t>2</a:t>
            </a:fld>
            <a:endParaRPr lang="en-GB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495663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6A0341-D281-45CA-8354-B8828492000A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6212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algn="just">
              <a:lnSpc>
                <a:spcPct val="115000"/>
              </a:lnSpc>
              <a:spcAft>
                <a:spcPts val="600"/>
              </a:spcAft>
              <a:defRPr/>
            </a:pPr>
            <a:endParaRPr lang="fr-FR" sz="1100">
              <a:latin typeface="Times New Roman" charset="0"/>
              <a:ea typeface="MS PGothic" charset="0"/>
              <a:cs typeface="Times New Roman" charset="0"/>
            </a:endParaRPr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B145A08-58C9-4074-B006-716F4BEFF748}" type="slidenum">
              <a:rPr kumimoji="0" lang="en-GB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altLang="en-US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568077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6A0341-D281-45CA-8354-B8828492000A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67761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3512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2.jp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/>
        </p:nvSpPr>
        <p:spPr bwMode="auto">
          <a:xfrm>
            <a:off x="0" y="1125538"/>
            <a:ext cx="9144000" cy="5732462"/>
          </a:xfrm>
          <a:prstGeom prst="rect">
            <a:avLst/>
          </a:prstGeom>
          <a:solidFill>
            <a:srgbClr val="0F5494"/>
          </a:solidFill>
          <a:ln w="635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39952" y="1700808"/>
            <a:ext cx="4536504" cy="2088232"/>
          </a:xfrm>
        </p:spPr>
        <p:txBody>
          <a:bodyPr/>
          <a:lstStyle>
            <a:lvl1pPr marL="0">
              <a:defRPr sz="6000">
                <a:solidFill>
                  <a:srgbClr val="FFD624"/>
                </a:solidFill>
              </a:defRPr>
            </a:lvl1pPr>
          </a:lstStyle>
          <a:p>
            <a:r>
              <a:rPr lang="en-GB" dirty="0" smtClean="0"/>
              <a:t>Title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67544" y="3933056"/>
            <a:ext cx="3744416" cy="1872208"/>
          </a:xfrm>
        </p:spPr>
        <p:txBody>
          <a:bodyPr/>
          <a:lstStyle>
            <a:lvl1pPr marL="0">
              <a:buNone/>
              <a:defRPr sz="3000" b="1" i="0">
                <a:solidFill>
                  <a:schemeClr val="bg1"/>
                </a:solidFill>
              </a:defRPr>
            </a:lvl1pPr>
            <a:lvl3pPr marL="228600" indent="-228600" algn="l">
              <a:defRPr sz="3000" b="1">
                <a:solidFill>
                  <a:schemeClr val="bg1"/>
                </a:solidFill>
              </a:defRPr>
            </a:lvl3pPr>
          </a:lstStyle>
          <a:p>
            <a:pPr lvl="0"/>
            <a:r>
              <a:rPr lang="en-US" dirty="0" smtClean="0"/>
              <a:t>Subtitle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093296"/>
            <a:ext cx="2133600" cy="476250"/>
          </a:xfrm>
        </p:spPr>
        <p:txBody>
          <a:bodyPr/>
          <a:lstStyle>
            <a:lvl1pPr>
              <a:defRPr dirty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093296"/>
            <a:ext cx="2895600" cy="476250"/>
          </a:xfrm>
        </p:spPr>
        <p:txBody>
          <a:bodyPr/>
          <a:lstStyle>
            <a:lvl1pPr>
              <a:defRPr dirty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093296"/>
            <a:ext cx="2133600" cy="476250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2BB59E6E-B967-488E-B209-8B7FA0D7AF9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0400" y="324000"/>
            <a:ext cx="1816603" cy="14004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34050" y="6445787"/>
            <a:ext cx="675900" cy="4506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989013"/>
          </a:xfrm>
          <a:prstGeom prst="rect">
            <a:avLst/>
          </a:prstGeom>
          <a:solidFill>
            <a:srgbClr val="09064A"/>
          </a:solidFill>
          <a:ln w="31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1556271"/>
            <a:ext cx="8229600" cy="9366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457200" y="2636912"/>
            <a:ext cx="8229600" cy="3384476"/>
          </a:xfrm>
        </p:spPr>
        <p:txBody>
          <a:bodyPr/>
          <a:lstStyle>
            <a:lvl1pPr marL="0" indent="-342900">
              <a:buClr>
                <a:srgbClr val="0F5494"/>
              </a:buClr>
              <a:buSzPct val="120000"/>
              <a:buFont typeface="Arial" pitchFamily="34" charset="0"/>
              <a:buChar char="•"/>
              <a:defRPr/>
            </a:lvl1pPr>
            <a:lvl2pPr>
              <a:buClr>
                <a:srgbClr val="009FBA"/>
              </a:buClr>
              <a:defRPr/>
            </a:lvl2pPr>
            <a:lvl3pPr>
              <a:buFontTx/>
              <a:buChar char="-"/>
              <a:defRPr/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2"/>
            <a:endParaRPr lang="en-US" dirty="0" smtClean="0"/>
          </a:p>
        </p:txBody>
      </p:sp>
      <p:sp>
        <p:nvSpPr>
          <p:cNvPr id="1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093296"/>
            <a:ext cx="2133600" cy="476250"/>
          </a:xfrm>
        </p:spPr>
        <p:txBody>
          <a:bodyPr/>
          <a:lstStyle>
            <a:lvl1pPr>
              <a:defRPr dirty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093296"/>
            <a:ext cx="2895600" cy="476250"/>
          </a:xfrm>
        </p:spPr>
        <p:txBody>
          <a:bodyPr/>
          <a:lstStyle>
            <a:lvl1pPr>
              <a:defRPr dirty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093296"/>
            <a:ext cx="2133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2BB59E6E-B967-488E-B209-8B7FA0D7AF99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4800" y="306000"/>
            <a:ext cx="1620466" cy="12492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9832" y="6453336"/>
            <a:ext cx="610200" cy="406800"/>
          </a:xfrm>
          <a:prstGeom prst="rect">
            <a:avLst/>
          </a:prstGeom>
        </p:spPr>
      </p:pic>
      <p:pic>
        <p:nvPicPr>
          <p:cNvPr id="12" name="Picture 2" descr="C:\Users\lupasst\Desktop\Graphics\Footer Box NEAR2.jpg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3226" y="6437738"/>
            <a:ext cx="630932" cy="42638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29100" y="6416311"/>
            <a:ext cx="675900" cy="4506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 b="0">
                <a:solidFill>
                  <a:srgbClr val="09064A"/>
                </a:solidFill>
                <a:latin typeface="+mj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16216" y="476672"/>
            <a:ext cx="2133600" cy="476250"/>
          </a:xfrm>
        </p:spPr>
        <p:txBody>
          <a:bodyPr/>
          <a:lstStyle/>
          <a:p>
            <a:pPr>
              <a:defRPr/>
            </a:pP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67544" y="6245225"/>
            <a:ext cx="2133600" cy="476250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9C8D21B7-B314-438C-91E9-7FF9087DC078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46038"/>
            <a:ext cx="3672408" cy="561326"/>
          </a:xfrm>
          <a:prstGeom prst="rect">
            <a:avLst/>
          </a:prstGeom>
        </p:spPr>
      </p:pic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2636912"/>
            <a:ext cx="8229600" cy="3384476"/>
          </a:xfrm>
        </p:spPr>
        <p:txBody>
          <a:bodyPr/>
          <a:lstStyle>
            <a:lvl1pPr marL="0" indent="-342900">
              <a:buClr>
                <a:srgbClr val="09064A"/>
              </a:buClr>
              <a:buSzPct val="120000"/>
              <a:buFont typeface="Arial" pitchFamily="34" charset="0"/>
              <a:buChar char="•"/>
              <a:defRPr>
                <a:solidFill>
                  <a:srgbClr val="09064A"/>
                </a:solidFill>
              </a:defRPr>
            </a:lvl1pPr>
            <a:lvl2pPr>
              <a:buClr>
                <a:srgbClr val="09064A"/>
              </a:buClr>
              <a:defRPr>
                <a:solidFill>
                  <a:srgbClr val="09064A"/>
                </a:solidFill>
              </a:defRPr>
            </a:lvl2pPr>
            <a:lvl3pPr>
              <a:buFontTx/>
              <a:buChar char="-"/>
              <a:defRPr>
                <a:solidFill>
                  <a:srgbClr val="09064A"/>
                </a:solidFill>
              </a:defRPr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2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9733190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7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77013" y="6145213"/>
            <a:ext cx="2243137" cy="59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893298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1123950"/>
            <a:ext cx="822960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Lorem ipsum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387600"/>
            <a:ext cx="8229600" cy="3633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dirty="0" smtClean="0"/>
              <a:t>Et </a:t>
            </a:r>
            <a:r>
              <a:rPr lang="fr-BE" dirty="0" err="1" smtClean="0"/>
              <a:t>dolor</a:t>
            </a:r>
            <a:r>
              <a:rPr lang="fr-BE" dirty="0" smtClean="0"/>
              <a:t> </a:t>
            </a:r>
            <a:r>
              <a:rPr lang="fr-BE" dirty="0" err="1" smtClean="0"/>
              <a:t>fragum</a:t>
            </a:r>
            <a:endParaRPr lang="en-GB" dirty="0" smtClean="0"/>
          </a:p>
          <a:p>
            <a:pPr lvl="1"/>
            <a:r>
              <a:rPr lang="en-GB" dirty="0" smtClean="0"/>
              <a:t>Et </a:t>
            </a:r>
            <a:r>
              <a:rPr lang="en-GB" dirty="0" err="1" smtClean="0"/>
              <a:t>dolor</a:t>
            </a:r>
            <a:r>
              <a:rPr lang="en-GB" dirty="0" smtClean="0"/>
              <a:t> </a:t>
            </a:r>
            <a:r>
              <a:rPr lang="en-GB" dirty="0" err="1" smtClean="0"/>
              <a:t>fragum</a:t>
            </a:r>
            <a:endParaRPr lang="en-GB" dirty="0" smtClean="0"/>
          </a:p>
          <a:p>
            <a:pPr lvl="2"/>
            <a:r>
              <a:rPr lang="en-GB" dirty="0" smtClean="0"/>
              <a:t>- Et </a:t>
            </a:r>
            <a:r>
              <a:rPr lang="en-GB" dirty="0" err="1" smtClean="0"/>
              <a:t>dolor</a:t>
            </a:r>
            <a:r>
              <a:rPr lang="en-GB" dirty="0" smtClean="0"/>
              <a:t> </a:t>
            </a:r>
            <a:r>
              <a:rPr lang="en-GB" dirty="0" err="1" smtClean="0"/>
              <a:t>fragum</a:t>
            </a:r>
            <a:endParaRPr lang="en-GB" dirty="0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lang="en-GB" sz="1400" b="0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9C8D21B7-B314-438C-91E9-7FF9087DC078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4" r:id="rId4"/>
  </p:sldLayoutIdLst>
  <p:hf hdr="0" ftr="0" dt="0"/>
  <p:txStyles>
    <p:titleStyle>
      <a:lvl1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F5494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67544" y="2060848"/>
            <a:ext cx="8352928" cy="2160240"/>
          </a:xfrm>
        </p:spPr>
        <p:txBody>
          <a:bodyPr/>
          <a:lstStyle/>
          <a:p>
            <a:pPr algn="ctr"/>
            <a:r>
              <a:rPr lang="en-GB" sz="4000" dirty="0" smtClean="0"/>
              <a:t/>
            </a:r>
            <a:br>
              <a:rPr lang="en-GB" sz="4000" dirty="0" smtClean="0"/>
            </a:br>
            <a:r>
              <a:rPr lang="en-GB" sz="4000" dirty="0" smtClean="0"/>
              <a:t>2021 </a:t>
            </a:r>
            <a:r>
              <a:rPr lang="en-GB" sz="4000" dirty="0"/>
              <a:t>– 2027:</a:t>
            </a:r>
            <a:br>
              <a:rPr lang="en-GB" sz="4000" dirty="0"/>
            </a:br>
            <a:r>
              <a:rPr lang="en-GB" sz="4000" dirty="0"/>
              <a:t>Commission </a:t>
            </a:r>
            <a:r>
              <a:rPr lang="en-GB" sz="4000" dirty="0" smtClean="0"/>
              <a:t>proposal NDICI</a:t>
            </a:r>
            <a:endParaRPr lang="en-GB" sz="40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B59E6E-B967-488E-B209-8B7FA0D7AF99}" type="slidenum">
              <a:rPr lang="en-GB" smtClean="0"/>
              <a:pPr>
                <a:defRPr/>
              </a:pPr>
              <a:t>1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368" y="1439746"/>
            <a:ext cx="8229600" cy="504056"/>
          </a:xfrm>
        </p:spPr>
        <p:txBody>
          <a:bodyPr>
            <a:noAutofit/>
          </a:bodyPr>
          <a:lstStyle/>
          <a:p>
            <a:pPr algn="ctr"/>
            <a:r>
              <a:rPr lang="en-GB" sz="1200" b="1" dirty="0"/>
              <a:t/>
            </a:r>
            <a:br>
              <a:rPr lang="en-GB" sz="1200" b="1" dirty="0"/>
            </a:br>
            <a:r>
              <a:rPr lang="en-GB" sz="2800" b="1" dirty="0"/>
              <a:t>External Heading Proposals</a:t>
            </a:r>
            <a:r>
              <a:rPr lang="en-GB" sz="1200" b="1" dirty="0"/>
              <a:t/>
            </a:r>
            <a:br>
              <a:rPr lang="en-GB" sz="1200" b="1" dirty="0"/>
            </a:br>
            <a:endParaRPr lang="en-GB" sz="2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395536" y="1528304"/>
            <a:ext cx="18473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8090150"/>
              </p:ext>
            </p:extLst>
          </p:nvPr>
        </p:nvGraphicFramePr>
        <p:xfrm>
          <a:off x="899592" y="1916832"/>
          <a:ext cx="7283152" cy="4638406"/>
        </p:xfrm>
        <a:graphic>
          <a:graphicData uri="http://schemas.openxmlformats.org/drawingml/2006/table">
            <a:tbl>
              <a:tblPr firstRow="1" firstCol="1" bandRow="1"/>
              <a:tblGrid>
                <a:gridCol w="5535195">
                  <a:extLst>
                    <a:ext uri="{9D8B030D-6E8A-4147-A177-3AD203B41FA5}">
                      <a16:colId xmlns:a16="http://schemas.microsoft.com/office/drawing/2014/main" val="2191218456"/>
                    </a:ext>
                  </a:extLst>
                </a:gridCol>
                <a:gridCol w="1747957">
                  <a:extLst>
                    <a:ext uri="{9D8B030D-6E8A-4147-A177-3AD203B41FA5}">
                      <a16:colId xmlns:a16="http://schemas.microsoft.com/office/drawing/2014/main" val="2354021296"/>
                    </a:ext>
                  </a:extLst>
                </a:gridCol>
              </a:tblGrid>
              <a:tr h="4781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cap="all" dirty="0">
                          <a:effectLst/>
                        </a:rPr>
                        <a:t>HEADING VI</a:t>
                      </a:r>
                      <a:r>
                        <a:rPr lang="en-GB" sz="1200" cap="none" dirty="0">
                          <a:effectLst/>
                        </a:rPr>
                        <a:t>:</a:t>
                      </a:r>
                      <a:r>
                        <a:rPr lang="en-GB" sz="1200" cap="none" baseline="0" dirty="0">
                          <a:effectLst/>
                        </a:rPr>
                        <a:t> Neighbourhood and the world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093" marR="50093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549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 err="1">
                          <a:effectLst/>
                        </a:rPr>
                        <a:t>Amounts</a:t>
                      </a:r>
                      <a:r>
                        <a:rPr lang="it-IT" sz="1200" dirty="0">
                          <a:effectLst/>
                        </a:rPr>
                        <a:t> </a:t>
                      </a:r>
                      <a:endParaRPr lang="it-IT" sz="1200" dirty="0" smtClean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 smtClean="0">
                          <a:effectLst/>
                        </a:rPr>
                        <a:t>(</a:t>
                      </a:r>
                      <a:r>
                        <a:rPr lang="it-IT" sz="1200" dirty="0" err="1">
                          <a:effectLst/>
                        </a:rPr>
                        <a:t>billion</a:t>
                      </a:r>
                      <a:r>
                        <a:rPr lang="it-IT" sz="1200" dirty="0">
                          <a:effectLst/>
                        </a:rPr>
                        <a:t> euro)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093" marR="50093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549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7101211"/>
                  </a:ext>
                </a:extLst>
              </a:tr>
              <a:tr h="41552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b="0" dirty="0">
                          <a:effectLst/>
                        </a:rPr>
                        <a:t>Neighbourhood, Development and International Cooperation Instrument </a:t>
                      </a:r>
                      <a:endParaRPr lang="en-GB" sz="12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093" marR="50093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5EC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b="0" dirty="0">
                          <a:solidFill>
                            <a:schemeClr val="bg1"/>
                          </a:solidFill>
                          <a:effectLst/>
                        </a:rPr>
                        <a:t>89.2</a:t>
                      </a:r>
                      <a:endParaRPr lang="en-GB" sz="1200" b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093" marR="50093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5EC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8400316"/>
                  </a:ext>
                </a:extLst>
              </a:tr>
              <a:tr h="41552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9pPr>
                    </a:lstStyle>
                    <a:p>
                      <a:pPr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b="0" dirty="0">
                          <a:effectLst/>
                        </a:rPr>
                        <a:t>Instrument for Pre-accession assistance</a:t>
                      </a:r>
                      <a:endParaRPr lang="en-GB" sz="12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093" marR="50093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5EC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b="0" i="0" dirty="0">
                          <a:solidFill>
                            <a:schemeClr val="bg1"/>
                          </a:solidFill>
                          <a:effectLst/>
                        </a:rPr>
                        <a:t>14.5</a:t>
                      </a:r>
                      <a:endParaRPr lang="en-GB" sz="1200" b="0" i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093" marR="50093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5EC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2256053"/>
                  </a:ext>
                </a:extLst>
              </a:tr>
              <a:tr h="41552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9pPr>
                    </a:lstStyle>
                    <a:p>
                      <a:pPr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b="0" dirty="0">
                          <a:effectLst/>
                        </a:rPr>
                        <a:t>Humanitarian aid</a:t>
                      </a:r>
                      <a:endParaRPr lang="en-GB" sz="12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093" marR="50093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5EC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b="0" i="0" dirty="0">
                          <a:solidFill>
                            <a:schemeClr val="bg1"/>
                          </a:solidFill>
                          <a:effectLst/>
                        </a:rPr>
                        <a:t>11</a:t>
                      </a:r>
                      <a:endParaRPr lang="en-GB" sz="1200" b="0" i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093" marR="50093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5EC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7223358"/>
                  </a:ext>
                </a:extLst>
              </a:tr>
              <a:tr h="41552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9pPr>
                    </a:lstStyle>
                    <a:p>
                      <a:pPr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b="0" dirty="0">
                          <a:effectLst/>
                        </a:rPr>
                        <a:t>Common Foreign and Security Policy</a:t>
                      </a:r>
                      <a:endParaRPr lang="en-GB" sz="12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093" marR="50093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5EC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b="0" i="0" dirty="0">
                          <a:solidFill>
                            <a:schemeClr val="bg1"/>
                          </a:solidFill>
                          <a:effectLst/>
                        </a:rPr>
                        <a:t>3</a:t>
                      </a:r>
                      <a:endParaRPr lang="en-GB" sz="1200" b="0" i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093" marR="50093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5EC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6889293"/>
                  </a:ext>
                </a:extLst>
              </a:tr>
              <a:tr h="41552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9pPr>
                    </a:lstStyle>
                    <a:p>
                      <a:pPr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b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Overseas countries and territories including Greenland</a:t>
                      </a:r>
                    </a:p>
                  </a:txBody>
                  <a:tcPr marL="50093" marR="50093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5EC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b="0" i="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0.5</a:t>
                      </a:r>
                    </a:p>
                  </a:txBody>
                  <a:tcPr marL="50093" marR="50093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5EC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3066299"/>
                  </a:ext>
                </a:extLst>
              </a:tr>
              <a:tr h="41552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9pPr>
                    </a:lstStyle>
                    <a:p>
                      <a:pPr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b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European Instrument for Nuclear Safety</a:t>
                      </a:r>
                    </a:p>
                  </a:txBody>
                  <a:tcPr marL="50093" marR="50093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5EC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b="0" i="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0.3</a:t>
                      </a:r>
                    </a:p>
                  </a:txBody>
                  <a:tcPr marL="50093" marR="50093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5EC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2930643"/>
                  </a:ext>
                </a:extLst>
              </a:tr>
              <a:tr h="41552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9pPr>
                    </a:lstStyle>
                    <a:p>
                      <a:pPr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b="0" dirty="0">
                          <a:effectLst/>
                        </a:rPr>
                        <a:t>Other</a:t>
                      </a:r>
                      <a:endParaRPr lang="en-GB" sz="12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093" marR="50093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5EC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b="0" i="0" dirty="0">
                          <a:solidFill>
                            <a:schemeClr val="bg1"/>
                          </a:solidFill>
                          <a:effectLst/>
                        </a:rPr>
                        <a:t>1.219</a:t>
                      </a:r>
                      <a:endParaRPr lang="en-GB" sz="1200" b="0" i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093" marR="50093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5EC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1634121"/>
                  </a:ext>
                </a:extLst>
              </a:tr>
              <a:tr h="41552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9pPr>
                    </a:lstStyle>
                    <a:p>
                      <a:pPr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b="0" dirty="0">
                          <a:effectLst/>
                        </a:rPr>
                        <a:t>Margin</a:t>
                      </a:r>
                      <a:endParaRPr lang="en-GB" sz="12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093" marR="50093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5EC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b="0" i="0" dirty="0">
                          <a:solidFill>
                            <a:schemeClr val="bg1"/>
                          </a:solidFill>
                          <a:effectLst/>
                        </a:rPr>
                        <a:t>3.283</a:t>
                      </a:r>
                      <a:endParaRPr lang="en-GB" sz="1200" b="0" i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093" marR="50093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5EC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0273464"/>
                  </a:ext>
                </a:extLst>
              </a:tr>
              <a:tr h="41552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Total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093" marR="50093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5EC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>
                          <a:solidFill>
                            <a:schemeClr val="bg1"/>
                          </a:solidFill>
                          <a:effectLst/>
                        </a:rPr>
                        <a:t>123.002</a:t>
                      </a:r>
                      <a:endParaRPr lang="en-GB" sz="16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093" marR="50093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5EC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5109333"/>
                  </a:ext>
                </a:extLst>
              </a:tr>
              <a:tr h="41552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200" b="0" kern="1200" dirty="0">
                          <a:solidFill>
                            <a:schemeClr val="lt1"/>
                          </a:solidFill>
                          <a:effectLst/>
                          <a:latin typeface="Verdana"/>
                          <a:ea typeface="+mn-ea"/>
                          <a:cs typeface="+mn-cs"/>
                        </a:rPr>
                        <a:t>European </a:t>
                      </a:r>
                      <a:r>
                        <a:rPr lang="fr-BE" sz="1200" b="0" kern="1200" dirty="0" err="1">
                          <a:solidFill>
                            <a:schemeClr val="lt1"/>
                          </a:solidFill>
                          <a:effectLst/>
                          <a:latin typeface="Verdana"/>
                          <a:ea typeface="+mn-ea"/>
                          <a:cs typeface="+mn-cs"/>
                        </a:rPr>
                        <a:t>Peace</a:t>
                      </a:r>
                      <a:r>
                        <a:rPr lang="fr-BE" sz="1200" b="0" kern="1200" dirty="0">
                          <a:solidFill>
                            <a:schemeClr val="lt1"/>
                          </a:solidFill>
                          <a:effectLst/>
                          <a:latin typeface="Verdana"/>
                          <a:ea typeface="+mn-ea"/>
                          <a:cs typeface="+mn-cs"/>
                        </a:rPr>
                        <a:t> Facility</a:t>
                      </a:r>
                      <a:endParaRPr lang="en-GB" sz="1200" b="0" kern="1200" dirty="0">
                        <a:solidFill>
                          <a:schemeClr val="lt1"/>
                        </a:solidFill>
                        <a:effectLst/>
                        <a:latin typeface="Verdana"/>
                        <a:ea typeface="+mn-ea"/>
                        <a:cs typeface="+mn-cs"/>
                      </a:endParaRPr>
                    </a:p>
                  </a:txBody>
                  <a:tcPr marL="50093" marR="50093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5EC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200" b="0" kern="1200" dirty="0">
                          <a:solidFill>
                            <a:schemeClr val="lt1"/>
                          </a:solidFill>
                          <a:effectLst/>
                          <a:latin typeface="Verdana"/>
                          <a:ea typeface="+mn-ea"/>
                          <a:cs typeface="+mn-cs"/>
                        </a:rPr>
                        <a:t>10.5</a:t>
                      </a:r>
                      <a:endParaRPr lang="en-GB" sz="1200" b="0" kern="1200" dirty="0">
                        <a:solidFill>
                          <a:schemeClr val="lt1"/>
                        </a:solidFill>
                        <a:effectLst/>
                        <a:latin typeface="Verdana"/>
                        <a:ea typeface="+mn-ea"/>
                        <a:cs typeface="+mn-cs"/>
                      </a:endParaRPr>
                    </a:p>
                  </a:txBody>
                  <a:tcPr marL="50093" marR="50093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5EC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B59E6E-B967-488E-B209-8B7FA0D7AF99}" type="slidenum">
              <a:rPr lang="en-GB" smtClean="0"/>
              <a:pPr>
                <a:defRPr/>
              </a:pPr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966965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412776"/>
            <a:ext cx="8229600" cy="936625"/>
          </a:xfrm>
        </p:spPr>
        <p:txBody>
          <a:bodyPr>
            <a:noAutofit/>
          </a:bodyPr>
          <a:lstStyle/>
          <a:p>
            <a:r>
              <a:rPr lang="en-GB" sz="1200" b="1" dirty="0"/>
              <a:t/>
            </a:r>
            <a:br>
              <a:rPr lang="en-GB" sz="1200" b="1" dirty="0"/>
            </a:br>
            <a:r>
              <a:rPr lang="en-GB" sz="2800" b="1" dirty="0"/>
              <a:t>Operational</a:t>
            </a:r>
            <a:r>
              <a:rPr lang="en-GB" sz="2800" dirty="0"/>
              <a:t> </a:t>
            </a:r>
            <a:r>
              <a:rPr lang="en-GB" sz="2800" b="1" dirty="0"/>
              <a:t>issues/guiding principles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2492896"/>
            <a:ext cx="8229600" cy="3384476"/>
          </a:xfrm>
        </p:spPr>
        <p:txBody>
          <a:bodyPr/>
          <a:lstStyle/>
          <a:p>
            <a:pPr lvl="1" eaLnBrk="1" hangingPunct="1">
              <a:spcAft>
                <a:spcPts val="1800"/>
              </a:spcAft>
              <a:buFont typeface="Wingdings" charset="0"/>
              <a:buChar char="Ø"/>
            </a:pPr>
            <a:r>
              <a:rPr lang="en-GB" sz="2400" dirty="0">
                <a:ea typeface="ＭＳ Ｐゴシック" charset="0"/>
              </a:rPr>
              <a:t>Simplification</a:t>
            </a:r>
            <a:r>
              <a:rPr lang="en-GB" sz="2400" b="0" dirty="0">
                <a:ea typeface="ＭＳ Ｐゴシック" charset="0"/>
              </a:rPr>
              <a:t> - complex architecture</a:t>
            </a:r>
          </a:p>
          <a:p>
            <a:pPr lvl="1" eaLnBrk="1" hangingPunct="1">
              <a:spcAft>
                <a:spcPts val="1800"/>
              </a:spcAft>
              <a:buFont typeface="Wingdings" charset="0"/>
              <a:buChar char="Ø"/>
            </a:pPr>
            <a:r>
              <a:rPr lang="en-GB" sz="2400" dirty="0">
                <a:ea typeface="ＭＳ Ｐゴシック" charset="0"/>
              </a:rPr>
              <a:t>Coherence</a:t>
            </a:r>
            <a:r>
              <a:rPr lang="en-GB" sz="2400" b="0" dirty="0">
                <a:ea typeface="ＭＳ Ｐゴシック" charset="0"/>
              </a:rPr>
              <a:t> – geographic approach preferred complemented by thematic for global or trans-regional initiatives </a:t>
            </a:r>
          </a:p>
          <a:p>
            <a:pPr lvl="1" eaLnBrk="1" hangingPunct="1">
              <a:spcAft>
                <a:spcPts val="1800"/>
              </a:spcAft>
              <a:buFont typeface="Wingdings" charset="0"/>
              <a:buChar char="Ø"/>
            </a:pPr>
            <a:r>
              <a:rPr lang="en-GB" sz="2400" dirty="0">
                <a:ea typeface="ＭＳ Ｐゴシック" charset="0"/>
              </a:rPr>
              <a:t>Flexibility</a:t>
            </a:r>
            <a:r>
              <a:rPr lang="en-GB" sz="2400" b="0" dirty="0">
                <a:ea typeface="ＭＳ Ｐゴシック" charset="0"/>
              </a:rPr>
              <a:t> – financial and on substance: a policy-driven and enabling instrument (no artificial boundaries)</a:t>
            </a:r>
          </a:p>
          <a:p>
            <a:pPr lvl="1" eaLnBrk="1" hangingPunct="1">
              <a:spcAft>
                <a:spcPts val="1800"/>
              </a:spcAft>
              <a:buFont typeface="Wingdings" charset="0"/>
              <a:buChar char="Ø"/>
            </a:pPr>
            <a:r>
              <a:rPr lang="fr-BE" sz="2400" dirty="0">
                <a:ea typeface="ＭＳ Ｐゴシック" charset="0"/>
              </a:rPr>
              <a:t>Leverage and impact – e.g EFSD+</a:t>
            </a:r>
            <a:endParaRPr lang="en-GB" sz="2400" dirty="0">
              <a:ea typeface="ＭＳ Ｐゴシック" charset="0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B59E6E-B967-488E-B209-8B7FA0D7AF99}" type="slidenum">
              <a:rPr lang="en-GB" smtClean="0"/>
              <a:pPr>
                <a:defRPr/>
              </a:pPr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82268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2"/>
          <p:cNvSpPr>
            <a:spLocks noGrp="1"/>
          </p:cNvSpPr>
          <p:nvPr>
            <p:ph type="title"/>
          </p:nvPr>
        </p:nvSpPr>
        <p:spPr>
          <a:xfrm>
            <a:off x="515938" y="1008978"/>
            <a:ext cx="8229600" cy="936625"/>
          </a:xfrm>
        </p:spPr>
        <p:txBody>
          <a:bodyPr/>
          <a:lstStyle/>
          <a:p>
            <a:r>
              <a:rPr lang="en-GB" altLang="en-US" sz="2400" dirty="0" smtClean="0"/>
              <a:t/>
            </a:r>
            <a:br>
              <a:rPr lang="en-GB" altLang="en-US" sz="2400" dirty="0" smtClean="0"/>
            </a:br>
            <a:r>
              <a:rPr lang="en-GB" altLang="en-US" sz="2400" dirty="0" smtClean="0"/>
              <a:t>Pillars </a:t>
            </a:r>
          </a:p>
        </p:txBody>
      </p:sp>
      <p:pic>
        <p:nvPicPr>
          <p:cNvPr id="25603" name="Content Placeholder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0416" y="4088300"/>
            <a:ext cx="1463167" cy="481626"/>
          </a:xfrm>
        </p:spPr>
      </p:pic>
      <p:grpSp>
        <p:nvGrpSpPr>
          <p:cNvPr id="25604" name="Group 7"/>
          <p:cNvGrpSpPr>
            <a:grpSpLocks/>
          </p:cNvGrpSpPr>
          <p:nvPr/>
        </p:nvGrpSpPr>
        <p:grpSpPr bwMode="auto">
          <a:xfrm>
            <a:off x="523874" y="2080235"/>
            <a:ext cx="7675563" cy="2613025"/>
            <a:chOff x="643814" y="1700808"/>
            <a:chExt cx="7675848" cy="2611895"/>
          </a:xfrm>
        </p:grpSpPr>
        <p:sp>
          <p:nvSpPr>
            <p:cNvPr id="7" name="Rectangle 6"/>
            <p:cNvSpPr/>
            <p:nvPr/>
          </p:nvSpPr>
          <p:spPr>
            <a:xfrm>
              <a:off x="5871646" y="1719850"/>
              <a:ext cx="2448016" cy="2592853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285750" marR="0" lvl="0" indent="-28575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rPr>
                <a:t>Crisis Response and Conflict Prevention</a:t>
              </a:r>
            </a:p>
            <a:p>
              <a:pPr marL="285750" marR="0" lvl="0" indent="-28575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rPr>
                <a:t>Resilience and linking humanitarian and development actions</a:t>
              </a:r>
            </a:p>
            <a:p>
              <a:pPr marL="285750" marR="0" lvl="0" indent="-28575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rPr>
                <a:t>Foreign policy needs and priorities</a:t>
              </a:r>
            </a:p>
          </p:txBody>
        </p:sp>
        <p:sp>
          <p:nvSpPr>
            <p:cNvPr id="10" name="Rectangle 9"/>
            <p:cNvSpPr/>
            <p:nvPr/>
          </p:nvSpPr>
          <p:spPr>
            <a:xfrm>
              <a:off x="3283925" y="1703982"/>
              <a:ext cx="2430552" cy="2592853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rPr>
                <a:t>Thematic</a:t>
              </a:r>
            </a:p>
            <a:p>
              <a:pPr marL="285750" marR="0" lvl="0" indent="-28575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endPara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  <a:p>
              <a:pPr marL="285750" marR="0" lvl="0" indent="-28575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rPr>
                <a:t>Human Rights and Democracy</a:t>
              </a:r>
            </a:p>
            <a:p>
              <a:pPr marL="285750" marR="0" lvl="0" indent="-28575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rPr>
                <a:t>Civil Society Organisations</a:t>
              </a:r>
            </a:p>
            <a:p>
              <a:pPr marL="285750" marR="0" lvl="0" indent="-28575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rPr>
                <a:t>Stability and Peace</a:t>
              </a:r>
            </a:p>
            <a:p>
              <a:pPr marL="285750" marR="0" lvl="0" indent="-28575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rPr>
                <a:t>Global Challenges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43814" y="1700808"/>
              <a:ext cx="2448016" cy="2592853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285750" marR="0" lvl="0" indent="-28575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rPr>
                <a:t>Neighbourhood</a:t>
              </a:r>
            </a:p>
            <a:p>
              <a:pPr marL="285750" marR="0" lvl="0" indent="-28575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rPr>
                <a:t>Sub-Sahara Africa</a:t>
              </a:r>
            </a:p>
            <a:p>
              <a:pPr marL="285750" marR="0" lvl="0" indent="-28575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rPr>
                <a:t>Asia and Pacific</a:t>
              </a:r>
            </a:p>
            <a:p>
              <a:pPr marL="285750" marR="0" lvl="0" indent="-28575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rPr>
                <a:t>The Americas and the Caribbean</a:t>
              </a:r>
            </a:p>
          </p:txBody>
        </p:sp>
      </p:grpSp>
      <p:sp>
        <p:nvSpPr>
          <p:cNvPr id="25605" name="TextBox 11"/>
          <p:cNvSpPr txBox="1">
            <a:spLocks noChangeArrowheads="1"/>
          </p:cNvSpPr>
          <p:nvPr/>
        </p:nvSpPr>
        <p:spPr bwMode="auto">
          <a:xfrm>
            <a:off x="1192213" y="2327275"/>
            <a:ext cx="12700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panose="020B0604030504040204" pitchFamily="34" charset="0"/>
                <a:ea typeface="MS PGothic" panose="020B0600070205080204" pitchFamily="34" charset="-128"/>
                <a:cs typeface="+mn-cs"/>
              </a:rPr>
              <a:t>Geographic</a:t>
            </a:r>
          </a:p>
        </p:txBody>
      </p:sp>
      <p:sp>
        <p:nvSpPr>
          <p:cNvPr id="25606" name="TextBox 12"/>
          <p:cNvSpPr txBox="1">
            <a:spLocks noChangeArrowheads="1"/>
          </p:cNvSpPr>
          <p:nvPr/>
        </p:nvSpPr>
        <p:spPr bwMode="auto">
          <a:xfrm>
            <a:off x="6143625" y="2266950"/>
            <a:ext cx="16954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panose="020B0604030504040204" pitchFamily="34" charset="0"/>
                <a:ea typeface="MS PGothic" panose="020B0600070205080204" pitchFamily="34" charset="-128"/>
                <a:cs typeface="+mn-cs"/>
              </a:rPr>
              <a:t>Rapid Response</a:t>
            </a:r>
          </a:p>
        </p:txBody>
      </p:sp>
      <p:sp>
        <p:nvSpPr>
          <p:cNvPr id="2" name="Up Arrow 1"/>
          <p:cNvSpPr/>
          <p:nvPr/>
        </p:nvSpPr>
        <p:spPr>
          <a:xfrm rot="10800000">
            <a:off x="1204913" y="4721225"/>
            <a:ext cx="311150" cy="688975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57413" y="5305425"/>
            <a:ext cx="4679950" cy="36988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Emerging challenges and priorities cushion</a:t>
            </a:r>
          </a:p>
        </p:txBody>
      </p:sp>
      <p:sp>
        <p:nvSpPr>
          <p:cNvPr id="9" name="Up Arrow 8"/>
          <p:cNvSpPr/>
          <p:nvPr/>
        </p:nvSpPr>
        <p:spPr>
          <a:xfrm>
            <a:off x="2425700" y="4721225"/>
            <a:ext cx="241300" cy="576263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4" name="Up Arrow 13"/>
          <p:cNvSpPr/>
          <p:nvPr/>
        </p:nvSpPr>
        <p:spPr>
          <a:xfrm>
            <a:off x="4225925" y="4735513"/>
            <a:ext cx="271463" cy="576262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5" name="Up Arrow 14"/>
          <p:cNvSpPr/>
          <p:nvPr/>
        </p:nvSpPr>
        <p:spPr>
          <a:xfrm>
            <a:off x="6140450" y="4725988"/>
            <a:ext cx="271463" cy="601662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25612" name="TextBox 16"/>
          <p:cNvSpPr txBox="1">
            <a:spLocks noChangeArrowheads="1"/>
          </p:cNvSpPr>
          <p:nvPr/>
        </p:nvSpPr>
        <p:spPr bwMode="auto">
          <a:xfrm>
            <a:off x="249238" y="5937250"/>
            <a:ext cx="84963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altLang="en-US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panose="020B0604030504040204" pitchFamily="34" charset="0"/>
                <a:ea typeface="MS PGothic" panose="020B0600070205080204" pitchFamily="34" charset="-128"/>
                <a:cs typeface="+mn-cs"/>
              </a:rPr>
              <a:t>Geographic</a:t>
            </a:r>
            <a:r>
              <a:rPr kumimoji="0" lang="es-ES_tradnl" alt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panose="020B0604030504040204" pitchFamily="34" charset="0"/>
                <a:ea typeface="MS PGothic" panose="020B0600070205080204" pitchFamily="34" charset="-128"/>
                <a:cs typeface="+mn-cs"/>
              </a:rPr>
              <a:t> </a:t>
            </a:r>
            <a:r>
              <a:rPr kumimoji="0" lang="es-ES_tradnl" altLang="en-US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panose="020B0604030504040204" pitchFamily="34" charset="0"/>
                <a:ea typeface="MS PGothic" panose="020B0600070205080204" pitchFamily="34" charset="-128"/>
                <a:cs typeface="+mn-cs"/>
              </a:rPr>
              <a:t>approach</a:t>
            </a:r>
            <a:r>
              <a:rPr kumimoji="0" lang="es-ES_tradnl" alt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panose="020B0604030504040204" pitchFamily="34" charset="0"/>
                <a:ea typeface="MS PGothic" panose="020B0600070205080204" pitchFamily="34" charset="-128"/>
                <a:cs typeface="+mn-cs"/>
              </a:rPr>
              <a:t> </a:t>
            </a:r>
            <a:r>
              <a:rPr kumimoji="0" lang="es-ES_tradnl" altLang="en-US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panose="020B0604030504040204" pitchFamily="34" charset="0"/>
                <a:ea typeface="MS PGothic" panose="020B0600070205080204" pitchFamily="34" charset="-128"/>
                <a:cs typeface="+mn-cs"/>
              </a:rPr>
              <a:t>preferred</a:t>
            </a:r>
            <a:r>
              <a:rPr kumimoji="0" lang="es-ES_tradnl" alt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panose="020B0604030504040204" pitchFamily="34" charset="0"/>
                <a:ea typeface="MS PGothic" panose="020B0600070205080204" pitchFamily="34" charset="-128"/>
                <a:cs typeface="+mn-cs"/>
              </a:rPr>
              <a:t>; </a:t>
            </a:r>
            <a:r>
              <a:rPr kumimoji="0" lang="es-ES_tradnl" altLang="en-US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panose="020B0604030504040204" pitchFamily="34" charset="0"/>
                <a:ea typeface="MS PGothic" panose="020B0600070205080204" pitchFamily="34" charset="-128"/>
                <a:cs typeface="+mn-cs"/>
              </a:rPr>
              <a:t>thematic</a:t>
            </a:r>
            <a:r>
              <a:rPr kumimoji="0" lang="es-ES_tradnl" alt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panose="020B0604030504040204" pitchFamily="34" charset="0"/>
                <a:ea typeface="MS PGothic" panose="020B0600070205080204" pitchFamily="34" charset="-128"/>
                <a:cs typeface="+mn-cs"/>
              </a:rPr>
              <a:t> </a:t>
            </a:r>
            <a:r>
              <a:rPr kumimoji="0" lang="es-ES_tradnl" altLang="en-US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panose="020B0604030504040204" pitchFamily="34" charset="0"/>
                <a:ea typeface="MS PGothic" panose="020B0600070205080204" pitchFamily="34" charset="-128"/>
                <a:cs typeface="+mn-cs"/>
              </a:rPr>
              <a:t>programmes</a:t>
            </a:r>
            <a:r>
              <a:rPr kumimoji="0" lang="es-ES_tradnl" alt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panose="020B0604030504040204" pitchFamily="34" charset="0"/>
                <a:ea typeface="MS PGothic" panose="020B0600070205080204" pitchFamily="34" charset="-128"/>
                <a:cs typeface="+mn-cs"/>
              </a:rPr>
              <a:t> + </a:t>
            </a:r>
            <a:r>
              <a:rPr kumimoji="0" lang="es-ES_tradnl" altLang="en-US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panose="020B0604030504040204" pitchFamily="34" charset="0"/>
                <a:ea typeface="MS PGothic" panose="020B0600070205080204" pitchFamily="34" charset="-128"/>
                <a:cs typeface="+mn-cs"/>
              </a:rPr>
              <a:t>rapid</a:t>
            </a:r>
            <a:r>
              <a:rPr kumimoji="0" lang="es-ES_tradnl" alt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panose="020B0604030504040204" pitchFamily="34" charset="0"/>
                <a:ea typeface="MS PGothic" panose="020B0600070205080204" pitchFamily="34" charset="-128"/>
                <a:cs typeface="+mn-cs"/>
              </a:rPr>
              <a:t> response </a:t>
            </a:r>
            <a:r>
              <a:rPr kumimoji="0" lang="es-ES_tradnl" altLang="en-US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panose="020B0604030504040204" pitchFamily="34" charset="0"/>
                <a:ea typeface="MS PGothic" panose="020B0600070205080204" pitchFamily="34" charset="-128"/>
                <a:cs typeface="+mn-cs"/>
              </a:rPr>
              <a:t>complementary</a:t>
            </a:r>
            <a:endParaRPr kumimoji="0" lang="en-GB" altLang="en-US" sz="1200" b="0" i="0" u="none" strike="noStrike" kern="1200" cap="none" spc="0" normalizeH="0" baseline="0" noProof="0" dirty="0" smtClean="0">
              <a:ln>
                <a:noFill/>
              </a:ln>
              <a:solidFill>
                <a:srgbClr val="0F5494"/>
              </a:solidFill>
              <a:effectLst/>
              <a:uLnTx/>
              <a:uFillTx/>
              <a:latin typeface="Verdana" panose="020B060403050404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B59E6E-B967-488E-B209-8B7FA0D7AF99}" type="slidenum">
              <a:rPr lang="en-GB" smtClean="0"/>
              <a:pPr>
                <a:defRPr/>
              </a:pPr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144128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_tradnl" sz="3200" b="1" dirty="0">
                <a:solidFill>
                  <a:schemeClr val="accent1">
                    <a:lumMod val="50000"/>
                  </a:schemeClr>
                </a:solidFill>
              </a:rPr>
              <a:t>Budget (</a:t>
            </a:r>
            <a:r>
              <a:rPr lang="es-ES_tradnl" sz="3200" b="1" dirty="0" err="1">
                <a:solidFill>
                  <a:schemeClr val="accent1">
                    <a:lumMod val="50000"/>
                  </a:schemeClr>
                </a:solidFill>
              </a:rPr>
              <a:t>article</a:t>
            </a:r>
            <a:r>
              <a:rPr lang="es-ES_tradnl" sz="3200" b="1" dirty="0">
                <a:solidFill>
                  <a:schemeClr val="accent1">
                    <a:lumMod val="50000"/>
                  </a:schemeClr>
                </a:solidFill>
              </a:rPr>
              <a:t> 6)</a:t>
            </a:r>
            <a:endParaRPr lang="en-GB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408" y="1339850"/>
            <a:ext cx="8675360" cy="4925995"/>
          </a:xfrm>
          <a:prstGeom prst="rect">
            <a:avLst/>
          </a:prstGeom>
        </p:spPr>
      </p:pic>
      <p:sp>
        <p:nvSpPr>
          <p:cNvPr id="3" name="Right Arrow 2"/>
          <p:cNvSpPr/>
          <p:nvPr/>
        </p:nvSpPr>
        <p:spPr bwMode="auto">
          <a:xfrm>
            <a:off x="234320" y="2419574"/>
            <a:ext cx="521256" cy="263058"/>
          </a:xfrm>
          <a:prstGeom prst="rightArrow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5" name="Right Arrow 4"/>
          <p:cNvSpPr/>
          <p:nvPr/>
        </p:nvSpPr>
        <p:spPr bwMode="auto">
          <a:xfrm>
            <a:off x="251520" y="2564904"/>
            <a:ext cx="648072" cy="163447"/>
          </a:xfrm>
          <a:prstGeom prst="rightArrow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B59E6E-B967-488E-B209-8B7FA0D7AF99}" type="slidenum">
              <a:rPr lang="en-GB" smtClean="0"/>
              <a:pPr>
                <a:defRPr/>
              </a:pPr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67683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err="1" smtClean="0"/>
              <a:t>Neighbourhood</a:t>
            </a:r>
            <a:r>
              <a:rPr lang="fr-FR" dirty="0" smtClean="0"/>
              <a:t> 2021-2027</a:t>
            </a:r>
            <a:r>
              <a:rPr lang="fr-FR" dirty="0"/>
              <a:t> </a:t>
            </a:r>
            <a:r>
              <a:rPr lang="fr-FR" dirty="0" smtClean="0"/>
              <a:t>in a </a:t>
            </a:r>
            <a:r>
              <a:rPr lang="fr-FR" dirty="0" err="1" smtClean="0"/>
              <a:t>nutshell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fr-FR" b="1" i="0" dirty="0" err="1" smtClean="0"/>
              <a:t>Neighbourhood</a:t>
            </a:r>
            <a:r>
              <a:rPr lang="fr-FR" b="1" i="0" dirty="0" smtClean="0"/>
              <a:t> </a:t>
            </a:r>
            <a:r>
              <a:rPr lang="fr-FR" b="1" i="0" dirty="0" err="1" smtClean="0"/>
              <a:t>integrated</a:t>
            </a:r>
            <a:r>
              <a:rPr lang="fr-FR" b="1" i="0" dirty="0" smtClean="0"/>
              <a:t> </a:t>
            </a:r>
            <a:r>
              <a:rPr lang="fr-FR" i="0" dirty="0" smtClean="0"/>
              <a:t>in an instrument </a:t>
            </a:r>
            <a:r>
              <a:rPr lang="fr-FR" i="0" dirty="0" err="1" smtClean="0"/>
              <a:t>covering</a:t>
            </a:r>
            <a:r>
              <a:rPr lang="fr-FR" i="0" dirty="0" smtClean="0"/>
              <a:t> </a:t>
            </a:r>
            <a:r>
              <a:rPr lang="fr-FR" i="0" dirty="0" err="1" smtClean="0"/>
              <a:t>most</a:t>
            </a:r>
            <a:r>
              <a:rPr lang="fr-FR" i="0" dirty="0" smtClean="0"/>
              <a:t> of the </a:t>
            </a:r>
            <a:r>
              <a:rPr lang="fr-FR" i="0" dirty="0" err="1" smtClean="0"/>
              <a:t>external</a:t>
            </a:r>
            <a:r>
              <a:rPr lang="fr-FR" i="0" dirty="0" smtClean="0"/>
              <a:t> actions (but </a:t>
            </a:r>
            <a:r>
              <a:rPr lang="fr-FR" i="0" dirty="0" err="1" smtClean="0"/>
              <a:t>excluding</a:t>
            </a:r>
            <a:r>
              <a:rPr lang="fr-FR" i="0" dirty="0" smtClean="0"/>
              <a:t> </a:t>
            </a:r>
            <a:r>
              <a:rPr lang="fr-FR" i="0" dirty="0" err="1" smtClean="0"/>
              <a:t>enlargement</a:t>
            </a:r>
            <a:r>
              <a:rPr lang="fr-FR" i="0" dirty="0" smtClean="0"/>
              <a:t>):</a:t>
            </a:r>
          </a:p>
          <a:p>
            <a:endParaRPr lang="fr-FR" i="0" dirty="0"/>
          </a:p>
          <a:p>
            <a:r>
              <a:rPr lang="fr-FR" dirty="0" smtClean="0"/>
              <a:t> the </a:t>
            </a:r>
            <a:r>
              <a:rPr lang="fr-FR" b="1" dirty="0" err="1" smtClean="0"/>
              <a:t>N</a:t>
            </a:r>
            <a:r>
              <a:rPr lang="fr-FR" dirty="0" err="1" smtClean="0"/>
              <a:t>eighbourhood</a:t>
            </a:r>
            <a:r>
              <a:rPr lang="fr-FR" dirty="0" smtClean="0"/>
              <a:t>, </a:t>
            </a:r>
            <a:r>
              <a:rPr lang="fr-FR" b="1" dirty="0" err="1" smtClean="0"/>
              <a:t>D</a:t>
            </a:r>
            <a:r>
              <a:rPr lang="fr-FR" dirty="0" err="1" smtClean="0"/>
              <a:t>evelopment</a:t>
            </a:r>
            <a:r>
              <a:rPr lang="fr-FR" dirty="0" smtClean="0"/>
              <a:t> and </a:t>
            </a:r>
            <a:r>
              <a:rPr lang="fr-FR" b="1" dirty="0" smtClean="0"/>
              <a:t>I</a:t>
            </a:r>
            <a:r>
              <a:rPr lang="fr-FR" dirty="0" smtClean="0"/>
              <a:t>nternational </a:t>
            </a:r>
            <a:r>
              <a:rPr lang="fr-FR" b="1" dirty="0" err="1" smtClean="0"/>
              <a:t>C</a:t>
            </a:r>
            <a:r>
              <a:rPr lang="fr-FR" dirty="0" err="1" smtClean="0"/>
              <a:t>ooperation</a:t>
            </a:r>
            <a:r>
              <a:rPr lang="fr-FR" dirty="0" smtClean="0"/>
              <a:t> </a:t>
            </a:r>
            <a:r>
              <a:rPr lang="fr-FR" b="1" dirty="0" smtClean="0"/>
              <a:t>I</a:t>
            </a:r>
            <a:r>
              <a:rPr lang="fr-FR" dirty="0" smtClean="0"/>
              <a:t>nstrument (NDICI)</a:t>
            </a:r>
          </a:p>
          <a:p>
            <a:endParaRPr lang="fr-FR" dirty="0" smtClean="0"/>
          </a:p>
          <a:p>
            <a:r>
              <a:rPr lang="fr-FR" dirty="0" smtClean="0"/>
              <a:t>NDICI: </a:t>
            </a:r>
          </a:p>
          <a:p>
            <a:pPr lvl="1"/>
            <a:r>
              <a:rPr lang="fr-FR" dirty="0" smtClean="0"/>
              <a:t>EDF </a:t>
            </a:r>
            <a:r>
              <a:rPr lang="fr-FR" dirty="0" err="1" smtClean="0"/>
              <a:t>budgetised</a:t>
            </a:r>
            <a:r>
              <a:rPr lang="fr-FR" dirty="0" smtClean="0"/>
              <a:t> </a:t>
            </a:r>
          </a:p>
          <a:p>
            <a:pPr lvl="1"/>
            <a:r>
              <a:rPr lang="fr-FR" dirty="0" smtClean="0"/>
              <a:t>Instrument </a:t>
            </a:r>
            <a:r>
              <a:rPr lang="fr-FR" dirty="0" err="1" smtClean="0"/>
              <a:t>both</a:t>
            </a:r>
            <a:r>
              <a:rPr lang="fr-FR" dirty="0" smtClean="0"/>
              <a:t> </a:t>
            </a:r>
            <a:r>
              <a:rPr lang="fr-FR" dirty="0" err="1" smtClean="0"/>
              <a:t>geographic</a:t>
            </a:r>
            <a:r>
              <a:rPr lang="fr-FR" dirty="0" smtClean="0"/>
              <a:t> and </a:t>
            </a:r>
            <a:r>
              <a:rPr lang="fr-FR" dirty="0" err="1" smtClean="0"/>
              <a:t>thematic</a:t>
            </a:r>
            <a:endParaRPr lang="fr-FR" dirty="0" smtClean="0"/>
          </a:p>
          <a:p>
            <a:pPr lvl="1"/>
            <a:r>
              <a:rPr lang="fr-FR" dirty="0" smtClean="0"/>
              <a:t>EFSD +</a:t>
            </a:r>
            <a:endParaRPr lang="fr-FR" dirty="0"/>
          </a:p>
          <a:p>
            <a:pPr lvl="1"/>
            <a:r>
              <a:rPr lang="fr-FR" dirty="0"/>
              <a:t>H</a:t>
            </a:r>
            <a:r>
              <a:rPr lang="fr-FR" dirty="0" smtClean="0"/>
              <a:t>orizontal provisions </a:t>
            </a:r>
            <a:r>
              <a:rPr lang="fr-FR" dirty="0" err="1" smtClean="0"/>
              <a:t>apply</a:t>
            </a:r>
            <a:r>
              <a:rPr lang="fr-FR" dirty="0" smtClean="0"/>
              <a:t> to </a:t>
            </a:r>
            <a:r>
              <a:rPr lang="fr-FR" dirty="0" err="1" smtClean="0"/>
              <a:t>other</a:t>
            </a:r>
            <a:r>
              <a:rPr lang="fr-FR" dirty="0" smtClean="0"/>
              <a:t> instruments (incl. IPA): replaces the CIR</a:t>
            </a:r>
          </a:p>
          <a:p>
            <a:pPr marL="457200" lvl="1" indent="0">
              <a:buNone/>
            </a:pPr>
            <a:endParaRPr lang="fr-FR" dirty="0" smtClean="0"/>
          </a:p>
          <a:p>
            <a:r>
              <a:rPr lang="fr-FR" dirty="0" err="1" smtClean="0"/>
              <a:t>Neighbourhood</a:t>
            </a:r>
            <a:r>
              <a:rPr lang="fr-FR" dirty="0" smtClean="0"/>
              <a:t> </a:t>
            </a:r>
            <a:r>
              <a:rPr lang="fr-FR" dirty="0" err="1" smtClean="0"/>
              <a:t>specificities</a:t>
            </a:r>
            <a:r>
              <a:rPr lang="fr-FR" dirty="0" smtClean="0"/>
              <a:t> </a:t>
            </a:r>
            <a:r>
              <a:rPr lang="fr-FR" dirty="0" err="1" smtClean="0"/>
              <a:t>preserved</a:t>
            </a:r>
            <a:r>
              <a:rPr lang="fr-FR" dirty="0" smtClean="0"/>
              <a:t>:</a:t>
            </a:r>
          </a:p>
          <a:p>
            <a:pPr lvl="1"/>
            <a:r>
              <a:rPr lang="fr-FR" dirty="0" smtClean="0"/>
              <a:t>Budget ring-</a:t>
            </a:r>
            <a:r>
              <a:rPr lang="fr-FR" dirty="0" err="1" smtClean="0"/>
              <a:t>fenced</a:t>
            </a:r>
            <a:endParaRPr lang="fr-FR" dirty="0" smtClean="0"/>
          </a:p>
          <a:p>
            <a:pPr lvl="1">
              <a:defRPr/>
            </a:pPr>
            <a:r>
              <a:rPr lang="fr-FR" dirty="0" smtClean="0"/>
              <a:t>Cross </a:t>
            </a:r>
            <a:r>
              <a:rPr lang="fr-FR" dirty="0"/>
              <a:t>Border </a:t>
            </a:r>
            <a:r>
              <a:rPr lang="fr-FR" dirty="0" err="1"/>
              <a:t>Cooperation</a:t>
            </a:r>
            <a:r>
              <a:rPr lang="fr-FR" dirty="0"/>
              <a:t> </a:t>
            </a:r>
          </a:p>
          <a:p>
            <a:pPr lvl="1">
              <a:defRPr/>
            </a:pPr>
            <a:r>
              <a:rPr lang="fr-FR" dirty="0" err="1"/>
              <a:t>Specific</a:t>
            </a:r>
            <a:r>
              <a:rPr lang="fr-FR" dirty="0"/>
              <a:t> objectives and </a:t>
            </a:r>
            <a:r>
              <a:rPr lang="fr-FR" dirty="0" err="1"/>
              <a:t>strategic</a:t>
            </a:r>
            <a:r>
              <a:rPr lang="fr-FR" dirty="0"/>
              <a:t> documents</a:t>
            </a:r>
          </a:p>
          <a:p>
            <a:pPr lvl="1">
              <a:defRPr/>
            </a:pPr>
            <a:r>
              <a:rPr lang="en-US" dirty="0"/>
              <a:t>Specific allocation criteria and Performance-Based Mechanism (10%)</a:t>
            </a:r>
          </a:p>
          <a:p>
            <a:pPr lvl="1"/>
            <a:endParaRPr lang="fr-FR" dirty="0" smtClean="0"/>
          </a:p>
          <a:p>
            <a:pPr lvl="1"/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B59E6E-B967-488E-B209-8B7FA0D7AF99}" type="slidenum">
              <a:rPr lang="en-GB" smtClean="0"/>
              <a:pPr>
                <a:defRPr/>
              </a:pPr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31539949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133176"/>
        </a:solidFill>
        <a:ln>
          <a:solidFill>
            <a:srgbClr val="133176"/>
          </a:solidFill>
        </a:ln>
      </a:spPr>
      <a:bodyPr anchor="ctr"/>
      <a:lstStyle>
        <a:defPPr algn="ctr" defTabSz="457200" fontAlgn="auto">
          <a:spcBef>
            <a:spcPts val="0"/>
          </a:spcBef>
          <a:spcAft>
            <a:spcPts val="0"/>
          </a:spcAft>
          <a:defRPr sz="1800" b="0"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7600" b="1" i="0" u="none" strike="noStrike" cap="none" normalizeH="0" baseline="0" smtClean="0">
            <a:ln>
              <a:noFill/>
            </a:ln>
            <a:solidFill>
              <a:srgbClr val="FFD62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Default Design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1ACF183991F324A8C5B7AC362704265" ma:contentTypeVersion="1" ma:contentTypeDescription="Create a new document." ma:contentTypeScope="" ma:versionID="b92d0b9a721e2bf52d5f94807bd1bf13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ef2aa9ed40e72a78c3822fc753b43e87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CCFC734-060A-4E26-8143-5DEDBDB617A3}">
  <ds:schemaRefs>
    <ds:schemaRef ds:uri="http://schemas.microsoft.com/office/2006/metadata/properties"/>
    <ds:schemaRef ds:uri="http://schemas.microsoft.com/sharepoint/v3"/>
    <ds:schemaRef ds:uri="http://schemas.microsoft.com/office/2006/documentManagement/types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elements/1.1/"/>
    <ds:schemaRef ds:uri="http://www.w3.org/XML/1998/namespace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C879BBB4-6D35-448B-9C59-9B81386DF84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F8CDB06-4E31-4024-A884-00AF9A54691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2238</TotalTime>
  <Words>255</Words>
  <Application>Microsoft Office PowerPoint</Application>
  <PresentationFormat>On-screen Show (4:3)</PresentationFormat>
  <Paragraphs>77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4" baseType="lpstr">
      <vt:lpstr>MS PGothic</vt:lpstr>
      <vt:lpstr>MS PGothic</vt:lpstr>
      <vt:lpstr>Arial</vt:lpstr>
      <vt:lpstr>Calibri</vt:lpstr>
      <vt:lpstr>Times New Roman</vt:lpstr>
      <vt:lpstr>Verdana</vt:lpstr>
      <vt:lpstr>Wingdings</vt:lpstr>
      <vt:lpstr>Default Design</vt:lpstr>
      <vt:lpstr> 2021 – 2027: Commission proposal NDICI</vt:lpstr>
      <vt:lpstr> External Heading Proposals </vt:lpstr>
      <vt:lpstr> Operational issues/guiding principles</vt:lpstr>
      <vt:lpstr> Pillars </vt:lpstr>
      <vt:lpstr>Budget (article 6)</vt:lpstr>
      <vt:lpstr>Neighbourhood 2021-2027 in a nutshell</vt:lpstr>
    </vt:vector>
  </TitlesOfParts>
  <Company>European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turneem</dc:creator>
  <cp:lastModifiedBy>BALDUCCI Giuseppe (NEAR)</cp:lastModifiedBy>
  <cp:revision>170</cp:revision>
  <cp:lastPrinted>2018-12-03T11:04:54Z</cp:lastPrinted>
  <dcterms:created xsi:type="dcterms:W3CDTF">2011-10-28T10:25:18Z</dcterms:created>
  <dcterms:modified xsi:type="dcterms:W3CDTF">2019-01-14T13:25:37Z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0x010100C1ACF183991F324A8C5B7AC362704265</vt:lpwstr>
  </property>
</Properties>
</file>