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57" r:id="rId2"/>
    <p:sldId id="303" r:id="rId3"/>
    <p:sldId id="294" r:id="rId4"/>
    <p:sldId id="302" r:id="rId5"/>
    <p:sldId id="334" r:id="rId6"/>
    <p:sldId id="295" r:id="rId7"/>
    <p:sldId id="275" r:id="rId8"/>
    <p:sldId id="277" r:id="rId9"/>
    <p:sldId id="305" r:id="rId10"/>
    <p:sldId id="299" r:id="rId11"/>
    <p:sldId id="300" r:id="rId12"/>
    <p:sldId id="335" r:id="rId13"/>
    <p:sldId id="314" r:id="rId14"/>
    <p:sldId id="315" r:id="rId15"/>
    <p:sldId id="307" r:id="rId16"/>
    <p:sldId id="318" r:id="rId17"/>
    <p:sldId id="320" r:id="rId18"/>
    <p:sldId id="324" r:id="rId19"/>
    <p:sldId id="309" r:id="rId20"/>
    <p:sldId id="326" r:id="rId21"/>
    <p:sldId id="328" r:id="rId22"/>
    <p:sldId id="336" r:id="rId23"/>
    <p:sldId id="330" r:id="rId24"/>
    <p:sldId id="279" r:id="rId25"/>
    <p:sldId id="33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208"/>
      </p:cViewPr>
      <p:guideLst>
        <p:guide orient="horz" pos="2160"/>
        <p:guide pos="3840"/>
      </p:guideLst>
    </p:cSldViewPr>
  </p:slideViewPr>
  <p:notesTextViewPr>
    <p:cViewPr>
      <p:scale>
        <a:sx n="1" d="1"/>
        <a:sy n="1" d="1"/>
      </p:scale>
      <p:origin x="0" y="0"/>
    </p:cViewPr>
  </p:notesTextViewPr>
  <p:sorterViewPr>
    <p:cViewPr>
      <p:scale>
        <a:sx n="100" d="100"/>
        <a:sy n="100" d="100"/>
      </p:scale>
      <p:origin x="0" y="-4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FE3224-9AA2-45B9-A2C1-FC7C3E192CB8}" type="datetimeFigureOut">
              <a:rPr lang="en-US" smtClean="0"/>
              <a:t>22-Jan-19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EA5FB-610C-49D3-A257-2798EF3BA8CA}" type="slidenum">
              <a:rPr lang="en-US" smtClean="0"/>
              <a:t>‹#›</a:t>
            </a:fld>
            <a:endParaRPr lang="en-US"/>
          </a:p>
        </p:txBody>
      </p:sp>
    </p:spTree>
    <p:extLst>
      <p:ext uri="{BB962C8B-B14F-4D97-AF65-F5344CB8AC3E}">
        <p14:creationId xmlns:p14="http://schemas.microsoft.com/office/powerpoint/2010/main" val="29809900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33"/>
            <a:ext cx="10363200" cy="1470025"/>
          </a:xfrm>
        </p:spPr>
        <p:txBody>
          <a:bodyPr/>
          <a:lstStyle/>
          <a:p>
            <a:r>
              <a:rPr lang="fr-FR"/>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p>
        </p:txBody>
      </p:sp>
      <p:sp>
        <p:nvSpPr>
          <p:cNvPr id="4" name="Date Placeholder 3"/>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4686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4" name="Date Placeholder 3"/>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1441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fr-FR"/>
              <a:t>Click to edit Master title style</a:t>
            </a:r>
          </a:p>
        </p:txBody>
      </p:sp>
      <p:sp>
        <p:nvSpPr>
          <p:cNvPr id="3" name="Vertical Text Placeholder 2"/>
          <p:cNvSpPr>
            <a:spLocks noGrp="1"/>
          </p:cNvSpPr>
          <p:nvPr>
            <p:ph type="body" orient="vert" idx="1"/>
          </p:nvPr>
        </p:nvSpPr>
        <p:spPr>
          <a:xfrm>
            <a:off x="609600" y="274646"/>
            <a:ext cx="8026400" cy="5851525"/>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4" name="Date Placeholder 3"/>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4665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4" name="Date Placeholder 3"/>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843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4000" b="1" cap="all"/>
            </a:lvl1pPr>
          </a:lstStyle>
          <a:p>
            <a:r>
              <a:rPr lang="fr-FR"/>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4" name="Date Placeholder 3"/>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473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5" name="Date Placeholder 4"/>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18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7" name="Date Placeholder 6"/>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6141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p>
        </p:txBody>
      </p:sp>
      <p:sp>
        <p:nvSpPr>
          <p:cNvPr id="3" name="Date Placeholder 2"/>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1155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45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fr-FR"/>
              <a:t>Click to edit Master title style</a:t>
            </a:r>
          </a:p>
        </p:txBody>
      </p:sp>
      <p:sp>
        <p:nvSpPr>
          <p:cNvPr id="3" name="Content Placeholder 2"/>
          <p:cNvSpPr>
            <a:spLocks noGrp="1"/>
          </p:cNvSpPr>
          <p:nvPr>
            <p:ph idx="1"/>
          </p:nvPr>
        </p:nvSpPr>
        <p:spPr>
          <a:xfrm>
            <a:off x="4766733" y="27305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2632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000" b="1"/>
            </a:lvl1pPr>
          </a:lstStyle>
          <a:p>
            <a:r>
              <a:rPr lang="fr-FR"/>
              <a:t>Click to edit Master title style</a:t>
            </a:r>
          </a:p>
        </p:txBody>
      </p:sp>
      <p:sp>
        <p:nvSpPr>
          <p:cNvPr id="3" name="Picture Placeholder 2"/>
          <p:cNvSpPr>
            <a:spLocks noGrp="1"/>
          </p:cNvSpPr>
          <p:nvPr>
            <p:ph type="pic" idx="1"/>
          </p:nvPr>
        </p:nvSpPr>
        <p:spPr>
          <a:xfrm>
            <a:off x="2389719"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p:txBody>
          <a:bodyPr/>
          <a:lstStyle/>
          <a:p>
            <a:fld id="{FBDAE2D3-8D3F-8646-A375-9EE836051DC6}" type="datetimeFigureOut">
              <a:rPr lang="en-US" smtClean="0">
                <a:solidFill>
                  <a:prstClr val="black">
                    <a:tint val="75000"/>
                  </a:prstClr>
                </a:solidFill>
              </a:rPr>
              <a:pPr/>
              <a:t>22-Jan-19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2DF8110-AC56-0546-8527-87A67A76E52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8828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1" cy="1143000"/>
          </a:xfrm>
          <a:prstGeom prst="rect">
            <a:avLst/>
          </a:prstGeom>
        </p:spPr>
        <p:txBody>
          <a:bodyPr vert="horz" lIns="91440" tIns="45720" rIns="91440" bIns="45720" rtlCol="0" anchor="ctr">
            <a:normAutofit/>
          </a:bodyPr>
          <a:lstStyle/>
          <a:p>
            <a:r>
              <a:rPr lang="fr-FR"/>
              <a:t>Click to edit Master title style</a:t>
            </a:r>
          </a:p>
        </p:txBody>
      </p:sp>
      <p:sp>
        <p:nvSpPr>
          <p:cNvPr id="3" name="Text Placeholder 2"/>
          <p:cNvSpPr>
            <a:spLocks noGrp="1"/>
          </p:cNvSpPr>
          <p:nvPr>
            <p:ph type="body" idx="1"/>
          </p:nvPr>
        </p:nvSpPr>
        <p:spPr>
          <a:xfrm>
            <a:off x="609601" y="1600206"/>
            <a:ext cx="10972801" cy="4525963"/>
          </a:xfrm>
          <a:prstGeom prst="rect">
            <a:avLst/>
          </a:prstGeom>
        </p:spPr>
        <p:txBody>
          <a:bodyPr vert="horz" lIns="91440" tIns="45720" rIns="91440" bIns="4572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BDAE2D3-8D3F-8646-A375-9EE836051DC6}" type="datetimeFigureOut">
              <a:rPr lang="en-US" smtClean="0">
                <a:solidFill>
                  <a:prstClr val="black">
                    <a:tint val="75000"/>
                  </a:prstClr>
                </a:solidFill>
              </a:rPr>
              <a:pPr defTabSz="457200"/>
              <a:t>22-Jan-19</a:t>
            </a:fld>
            <a:endParaRPr lang="fr-FR">
              <a:solidFill>
                <a:prstClr val="black">
                  <a:tint val="75000"/>
                </a:prstClr>
              </a:solidFill>
            </a:endParaRPr>
          </a:p>
        </p:txBody>
      </p:sp>
      <p:sp>
        <p:nvSpPr>
          <p:cNvPr id="5" name="Footer Placeholder 4"/>
          <p:cNvSpPr>
            <a:spLocks noGrp="1"/>
          </p:cNvSpPr>
          <p:nvPr>
            <p:ph type="ftr" sz="quarter" idx="3"/>
          </p:nvPr>
        </p:nvSpPr>
        <p:spPr>
          <a:xfrm>
            <a:off x="4165602"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Slide Number Placeholder 5"/>
          <p:cNvSpPr>
            <a:spLocks noGrp="1"/>
          </p:cNvSpPr>
          <p:nvPr>
            <p:ph type="sldNum" sz="quarter" idx="4"/>
          </p:nvPr>
        </p:nvSpPr>
        <p:spPr>
          <a:xfrm>
            <a:off x="8737603"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2DF8110-AC56-0546-8527-87A67A76E522}" type="slidenum">
              <a:rPr lang="fr-FR" smtClean="0">
                <a:solidFill>
                  <a:prstClr val="black">
                    <a:tint val="75000"/>
                  </a:prstClr>
                </a:solidFill>
              </a:rPr>
              <a:pPr defTabSz="457200"/>
              <a:t>‹#›</a:t>
            </a:fld>
            <a:endParaRPr lang="fr-FR">
              <a:solidFill>
                <a:prstClr val="black">
                  <a:tint val="75000"/>
                </a:prstClr>
              </a:solidFill>
            </a:endParaRPr>
          </a:p>
        </p:txBody>
      </p:sp>
    </p:spTree>
    <p:extLst>
      <p:ext uri="{BB962C8B-B14F-4D97-AF65-F5344CB8AC3E}">
        <p14:creationId xmlns:p14="http://schemas.microsoft.com/office/powerpoint/2010/main" val="1226937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eur-lex.europa.eu/LexUriServ/LexUriServ.do?uri=COM:2011:0637:FIN:EN:PDF" TargetMode="External"/><Relationship Id="rId3" Type="http://schemas.openxmlformats.org/officeDocument/2006/relationships/hyperlink" Target="https://ec.europa.eu/europeaid/sites/devco/files/european-consensus-on-development-final-20170626_en.pdf" TargetMode="External"/><Relationship Id="rId7" Type="http://schemas.openxmlformats.org/officeDocument/2006/relationships/hyperlink" Target="https://europa.eu/capacity4dev/public-fragility/document/operating-situations-conflict-and-fragility-eu-staff-handboo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ec.europa.eu/echo/files/policies/refugees-idp/Communication_Forced_Displacement_Development_2016.pdf" TargetMode="External"/><Relationship Id="rId5" Type="http://schemas.openxmlformats.org/officeDocument/2006/relationships/hyperlink" Target="https://www.consilium.europa.eu/media/24010/nexus-st09383en17.pdf" TargetMode="External"/><Relationship Id="rId4" Type="http://schemas.openxmlformats.org/officeDocument/2006/relationships/hyperlink" Target="https://ec.europa.eu/europeaid/sites/devco/files/joint_communication_-a_strategic_approach_to_resilience_in_the_eus_external_action-2017.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0666" y="5671221"/>
            <a:ext cx="7450668" cy="1087770"/>
          </a:xfrm>
        </p:spPr>
        <p:txBody>
          <a:bodyPr>
            <a:noAutofit/>
          </a:bodyPr>
          <a:lstStyle/>
          <a:p>
            <a:r>
              <a:rPr lang="en-GB" sz="1800" dirty="0">
                <a:solidFill>
                  <a:schemeClr val="tx1">
                    <a:lumMod val="50000"/>
                    <a:lumOff val="50000"/>
                  </a:schemeClr>
                </a:solidFill>
              </a:rPr>
              <a:t>Juergen Hohmann / Nadia Giske / Carina </a:t>
            </a:r>
            <a:r>
              <a:rPr lang="en-GB" sz="1800" dirty="0" err="1">
                <a:solidFill>
                  <a:schemeClr val="tx1">
                    <a:lumMod val="50000"/>
                    <a:lumOff val="50000"/>
                  </a:schemeClr>
                </a:solidFill>
              </a:rPr>
              <a:t>Staibano</a:t>
            </a:r>
            <a:r>
              <a:rPr lang="en-GB" sz="1800" dirty="0">
                <a:solidFill>
                  <a:schemeClr val="tx1">
                    <a:lumMod val="50000"/>
                    <a:lumOff val="50000"/>
                  </a:schemeClr>
                </a:solidFill>
              </a:rPr>
              <a:t/>
            </a:r>
            <a:br>
              <a:rPr lang="en-GB" sz="1800" dirty="0">
                <a:solidFill>
                  <a:schemeClr val="tx1">
                    <a:lumMod val="50000"/>
                    <a:lumOff val="50000"/>
                  </a:schemeClr>
                </a:solidFill>
              </a:rPr>
            </a:br>
            <a:r>
              <a:rPr lang="en-GB" sz="1800" dirty="0">
                <a:solidFill>
                  <a:schemeClr val="tx1">
                    <a:lumMod val="50000"/>
                    <a:lumOff val="50000"/>
                  </a:schemeClr>
                </a:solidFill>
              </a:rPr>
              <a:t>SPaN Initiative </a:t>
            </a:r>
            <a:r>
              <a:rPr lang="en-GB" sz="1800" b="1" dirty="0">
                <a:solidFill>
                  <a:srgbClr val="E46C0A"/>
                </a:solidFill>
                <a:ea typeface="Cambria"/>
                <a:cs typeface="Times New Roman"/>
              </a:rPr>
              <a:t/>
            </a:r>
            <a:br>
              <a:rPr lang="en-GB" sz="1800" b="1" dirty="0">
                <a:solidFill>
                  <a:srgbClr val="E46C0A"/>
                </a:solidFill>
                <a:ea typeface="Cambria"/>
                <a:cs typeface="Times New Roman"/>
              </a:rPr>
            </a:br>
            <a:endParaRPr lang="en-GB" sz="1800" dirty="0">
              <a:solidFill>
                <a:schemeClr val="tx1">
                  <a:lumMod val="50000"/>
                  <a:lumOff val="50000"/>
                </a:schemeClr>
              </a:solidFill>
            </a:endParaRPr>
          </a:p>
        </p:txBody>
      </p:sp>
      <p:sp>
        <p:nvSpPr>
          <p:cNvPr id="5" name="Text Box 2"/>
          <p:cNvSpPr txBox="1"/>
          <p:nvPr/>
        </p:nvSpPr>
        <p:spPr>
          <a:xfrm>
            <a:off x="986898" y="1366678"/>
            <a:ext cx="10218203" cy="284324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lnSpc>
                <a:spcPct val="115000"/>
              </a:lnSpc>
            </a:pPr>
            <a:endParaRPr lang="de-CH" sz="3200" b="1" dirty="0">
              <a:solidFill>
                <a:srgbClr val="000090"/>
              </a:solidFill>
              <a:ea typeface="Cambria"/>
              <a:cs typeface="Times New Roman"/>
            </a:endParaRPr>
          </a:p>
          <a:p>
            <a:pPr algn="ctr" defTabSz="457200">
              <a:lnSpc>
                <a:spcPct val="115000"/>
              </a:lnSpc>
            </a:pPr>
            <a:r>
              <a:rPr lang="de-CH" sz="3200" b="1" dirty="0">
                <a:solidFill>
                  <a:srgbClr val="000090"/>
                </a:solidFill>
                <a:ea typeface="Cambria"/>
                <a:cs typeface="Times New Roman"/>
              </a:rPr>
              <a:t>GUIDANCE PACKAGE </a:t>
            </a:r>
          </a:p>
          <a:p>
            <a:pPr algn="ctr" defTabSz="457200">
              <a:lnSpc>
                <a:spcPct val="115000"/>
              </a:lnSpc>
            </a:pPr>
            <a:r>
              <a:rPr lang="de-CH" sz="3200" b="1" dirty="0">
                <a:solidFill>
                  <a:srgbClr val="000090"/>
                </a:solidFill>
                <a:ea typeface="Cambria"/>
                <a:cs typeface="Times New Roman"/>
              </a:rPr>
              <a:t>ON </a:t>
            </a:r>
          </a:p>
          <a:p>
            <a:pPr algn="ctr" defTabSz="457200">
              <a:lnSpc>
                <a:spcPct val="115000"/>
              </a:lnSpc>
            </a:pPr>
            <a:r>
              <a:rPr lang="de-CH" sz="3200" b="1" dirty="0">
                <a:solidFill>
                  <a:srgbClr val="000090"/>
                </a:solidFill>
                <a:ea typeface="Cambria"/>
                <a:cs typeface="Times New Roman"/>
              </a:rPr>
              <a:t>SOCIAL PROTECTION </a:t>
            </a:r>
          </a:p>
          <a:p>
            <a:pPr algn="ctr" defTabSz="457200">
              <a:lnSpc>
                <a:spcPct val="115000"/>
              </a:lnSpc>
            </a:pPr>
            <a:r>
              <a:rPr lang="de-CH" sz="3200" b="1" dirty="0">
                <a:solidFill>
                  <a:srgbClr val="000090"/>
                </a:solidFill>
                <a:ea typeface="Cambria"/>
                <a:cs typeface="Times New Roman"/>
              </a:rPr>
              <a:t>ACROSS THE HUMANITARIAN-DEVELOPMENT NEXUS</a:t>
            </a:r>
            <a:endParaRPr lang="en-GB" sz="3200" b="1" dirty="0">
              <a:solidFill>
                <a:srgbClr val="000090"/>
              </a:solidFill>
              <a:ea typeface="Cambria"/>
              <a:cs typeface="Times New Roman"/>
            </a:endParaRPr>
          </a:p>
          <a:p>
            <a:pPr algn="ctr" defTabSz="457200">
              <a:lnSpc>
                <a:spcPct val="115000"/>
              </a:lnSpc>
            </a:pPr>
            <a:endParaRPr lang="en-GB" sz="3200" dirty="0">
              <a:solidFill>
                <a:srgbClr val="000090"/>
              </a:solidFill>
              <a:ea typeface="Cambria"/>
              <a:cs typeface="Times New Roman"/>
            </a:endParaRPr>
          </a:p>
          <a:p>
            <a:pPr algn="ctr" defTabSz="457200">
              <a:lnSpc>
                <a:spcPct val="115000"/>
              </a:lnSpc>
            </a:pPr>
            <a:r>
              <a:rPr lang="en-GB" sz="3200" dirty="0">
                <a:solidFill>
                  <a:srgbClr val="000090"/>
                </a:solidFill>
                <a:ea typeface="Cambria"/>
                <a:cs typeface="Times New Roman"/>
              </a:rPr>
              <a:t>Presentation at the Thematic Seminar </a:t>
            </a:r>
          </a:p>
          <a:p>
            <a:pPr algn="ctr" defTabSz="457200">
              <a:lnSpc>
                <a:spcPct val="115000"/>
              </a:lnSpc>
            </a:pPr>
            <a:r>
              <a:rPr lang="en-GB" dirty="0">
                <a:solidFill>
                  <a:schemeClr val="tx1">
                    <a:lumMod val="50000"/>
                    <a:lumOff val="50000"/>
                  </a:schemeClr>
                </a:solidFill>
                <a:latin typeface="+mj-lt"/>
                <a:ea typeface="+mj-ea"/>
                <a:cs typeface="+mj-cs"/>
              </a:rPr>
              <a:t>22 January 2019, Paris</a:t>
            </a:r>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356906" y="620697"/>
            <a:ext cx="1478189" cy="923003"/>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158361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2" name="Title 1"/>
          <p:cNvSpPr>
            <a:spLocks noGrp="1"/>
          </p:cNvSpPr>
          <p:nvPr>
            <p:ph type="title"/>
          </p:nvPr>
        </p:nvSpPr>
        <p:spPr>
          <a:xfrm>
            <a:off x="42045" y="384636"/>
            <a:ext cx="10972801" cy="1143000"/>
          </a:xfrm>
        </p:spPr>
        <p:txBody>
          <a:bodyPr>
            <a:noAutofit/>
          </a:bodyPr>
          <a:lstStyle/>
          <a:p>
            <a:pPr algn="l">
              <a:lnSpc>
                <a:spcPct val="115000"/>
              </a:lnSpc>
            </a:pPr>
            <a:r>
              <a:rPr lang="en-US" sz="3600" b="1" dirty="0">
                <a:solidFill>
                  <a:srgbClr val="000090"/>
                </a:solidFill>
                <a:ea typeface="Cambria"/>
                <a:cs typeface="Times New Roman"/>
              </a:rPr>
              <a:t>SOCIAL PROTECTION </a:t>
            </a:r>
            <a:br>
              <a:rPr lang="en-US" sz="3600" b="1" dirty="0">
                <a:solidFill>
                  <a:srgbClr val="000090"/>
                </a:solidFill>
                <a:ea typeface="Cambria"/>
                <a:cs typeface="Times New Roman"/>
              </a:rPr>
            </a:br>
            <a:r>
              <a:rPr lang="en-US" sz="3600" b="1" dirty="0">
                <a:solidFill>
                  <a:srgbClr val="000090"/>
                </a:solidFill>
                <a:ea typeface="Cambria"/>
                <a:cs typeface="Times New Roman"/>
              </a:rPr>
              <a:t>AND HUMANITARIAN ACTION</a:t>
            </a:r>
            <a:endParaRPr lang="en-GB" sz="3600" dirty="0">
              <a:solidFill>
                <a:schemeClr val="tx1">
                  <a:lumMod val="50000"/>
                  <a:lumOff val="50000"/>
                </a:schemeClr>
              </a:solidFill>
            </a:endParaRPr>
          </a:p>
        </p:txBody>
      </p:sp>
      <p:sp>
        <p:nvSpPr>
          <p:cNvPr id="5" name="Title 1"/>
          <p:cNvSpPr txBox="1">
            <a:spLocks/>
          </p:cNvSpPr>
          <p:nvPr/>
        </p:nvSpPr>
        <p:spPr>
          <a:xfrm>
            <a:off x="561475" y="1659142"/>
            <a:ext cx="1097280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2200" b="1" dirty="0">
              <a:latin typeface="+mn-lt"/>
            </a:endParaRPr>
          </a:p>
          <a:p>
            <a:pPr algn="l"/>
            <a:r>
              <a:rPr lang="en-US" sz="2200" b="1" dirty="0">
                <a:solidFill>
                  <a:srgbClr val="000090"/>
                </a:solidFill>
              </a:rPr>
              <a:t>SOCIAL PROTECTION  - What is it and what are the instruments?</a:t>
            </a:r>
            <a:endParaRPr lang="en-GB" sz="2200" b="1" dirty="0">
              <a:latin typeface="+mn-lt"/>
            </a:endParaRPr>
          </a:p>
          <a:p>
            <a:pPr algn="l"/>
            <a:r>
              <a:rPr lang="en-GB" sz="2200" b="1" dirty="0">
                <a:latin typeface="+mn-lt"/>
              </a:rPr>
              <a:t>Social protection can be defined as a broad range of public, and sometimes private, instruments to tackle the challenges of poverty, vulnerability and social exclusion </a:t>
            </a:r>
            <a:r>
              <a:rPr lang="en-GB" sz="2200" dirty="0">
                <a:latin typeface="+mn-lt"/>
              </a:rPr>
              <a:t>(European Commission 2015b). The Reference Document suggests the following typology of social protection instruments:</a:t>
            </a:r>
            <a:endParaRPr lang="en-US" sz="2200" b="1" dirty="0">
              <a:solidFill>
                <a:srgbClr val="000090"/>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151" y="1494155"/>
            <a:ext cx="8315665" cy="8315665"/>
          </a:xfrm>
          <a:prstGeom prst="rect">
            <a:avLst/>
          </a:prstGeom>
        </p:spPr>
      </p:pic>
    </p:spTree>
    <p:extLst>
      <p:ext uri="{BB962C8B-B14F-4D97-AF65-F5344CB8AC3E}">
        <p14:creationId xmlns:p14="http://schemas.microsoft.com/office/powerpoint/2010/main" val="106770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9264" y="1982164"/>
            <a:ext cx="7412736" cy="3163824"/>
          </a:xfrm>
          <a:prstGeom prst="rect">
            <a:avLst/>
          </a:prstGeom>
        </p:spPr>
      </p:pic>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3" name="Content Placeholder 2"/>
          <p:cNvSpPr>
            <a:spLocks noGrp="1"/>
          </p:cNvSpPr>
          <p:nvPr>
            <p:ph sz="half" idx="1"/>
          </p:nvPr>
        </p:nvSpPr>
        <p:spPr>
          <a:xfrm>
            <a:off x="203200" y="1870781"/>
            <a:ext cx="5254290" cy="4525963"/>
          </a:xfrm>
        </p:spPr>
        <p:txBody>
          <a:bodyPr>
            <a:normAutofit fontScale="92500" lnSpcReduction="10000"/>
          </a:bodyPr>
          <a:lstStyle/>
          <a:p>
            <a:pPr>
              <a:buFont typeface="Wingdings" panose="05000000000000000000" pitchFamily="2" charset="2"/>
              <a:buChar char="Ø"/>
            </a:pPr>
            <a:r>
              <a:rPr lang="en-US" sz="2600" b="1" dirty="0">
                <a:solidFill>
                  <a:srgbClr val="000090"/>
                </a:solidFill>
              </a:rPr>
              <a:t>COMPLEMENTARITIES AND CONVERGENCE OF HUMANITARIAN AND SOCIAL PROTECTION OBJECTIVES</a:t>
            </a:r>
            <a:endParaRPr lang="en-GB" sz="2600" b="1" dirty="0"/>
          </a:p>
          <a:p>
            <a:r>
              <a:rPr lang="en-GB" sz="2600" dirty="0"/>
              <a:t>To respond well to shocks that affect a large proportion of the population simultaneously there is increasing alignment of humanitarian and social protection objectives. </a:t>
            </a:r>
          </a:p>
          <a:p>
            <a:r>
              <a:rPr lang="en-GB" sz="2600" dirty="0"/>
              <a:t>Many operational instruments used in crisis contexts are similar to those used in social protection. </a:t>
            </a:r>
            <a:endParaRPr lang="en-US" sz="2600" dirty="0"/>
          </a:p>
        </p:txBody>
      </p:sp>
      <p:sp>
        <p:nvSpPr>
          <p:cNvPr id="6" name="Rectangle 5"/>
          <p:cNvSpPr/>
          <p:nvPr/>
        </p:nvSpPr>
        <p:spPr>
          <a:xfrm>
            <a:off x="5879208" y="5145988"/>
            <a:ext cx="6021584" cy="410882"/>
          </a:xfrm>
          <a:prstGeom prst="rect">
            <a:avLst/>
          </a:prstGeom>
        </p:spPr>
        <p:txBody>
          <a:bodyPr wrap="none">
            <a:spAutoFit/>
          </a:bodyPr>
          <a:lstStyle/>
          <a:p>
            <a:pPr marL="1350645" marR="536575" indent="-900430" algn="r">
              <a:lnSpc>
                <a:spcPct val="115000"/>
              </a:lnSpc>
              <a:spcBef>
                <a:spcPts val="600"/>
              </a:spcBef>
              <a:spcAft>
                <a:spcPts val="600"/>
              </a:spcAft>
              <a:tabLst>
                <a:tab pos="810260" algn="l"/>
                <a:tab pos="4680585" algn="l"/>
                <a:tab pos="5400675" algn="l"/>
              </a:tabLst>
            </a:pP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Source: Authors, building on Cherrier et al. (2017b).</a:t>
            </a:r>
            <a:endPar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28911" y="365922"/>
            <a:ext cx="10972801" cy="1143000"/>
          </a:xfrm>
        </p:spPr>
        <p:txBody>
          <a:bodyPr>
            <a:noAutofit/>
          </a:bodyPr>
          <a:lstStyle/>
          <a:p>
            <a:pPr algn="l">
              <a:lnSpc>
                <a:spcPct val="115000"/>
              </a:lnSpc>
            </a:pPr>
            <a:r>
              <a:rPr lang="en-US" sz="3600" b="1" dirty="0">
                <a:solidFill>
                  <a:srgbClr val="000090"/>
                </a:solidFill>
                <a:ea typeface="Cambria"/>
                <a:cs typeface="Times New Roman"/>
              </a:rPr>
              <a:t>SOCIAL PROTECTION </a:t>
            </a:r>
            <a:br>
              <a:rPr lang="en-US" sz="3600" b="1" dirty="0">
                <a:solidFill>
                  <a:srgbClr val="000090"/>
                </a:solidFill>
                <a:ea typeface="Cambria"/>
                <a:cs typeface="Times New Roman"/>
              </a:rPr>
            </a:br>
            <a:r>
              <a:rPr lang="en-US" sz="3600" b="1" dirty="0">
                <a:solidFill>
                  <a:srgbClr val="000090"/>
                </a:solidFill>
                <a:ea typeface="Cambria"/>
                <a:cs typeface="Times New Roman"/>
              </a:rPr>
              <a:t>AND HUMANITARIAN ACTION</a:t>
            </a:r>
            <a:endParaRPr lang="en-GB" sz="3600" dirty="0">
              <a:solidFill>
                <a:schemeClr val="tx1">
                  <a:lumMod val="50000"/>
                  <a:lumOff val="50000"/>
                </a:schemeClr>
              </a:solidFill>
            </a:endParaRPr>
          </a:p>
        </p:txBody>
      </p:sp>
    </p:spTree>
    <p:extLst>
      <p:ext uri="{BB962C8B-B14F-4D97-AF65-F5344CB8AC3E}">
        <p14:creationId xmlns:p14="http://schemas.microsoft.com/office/powerpoint/2010/main" val="390601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926" y="480377"/>
            <a:ext cx="6858000" cy="6858000"/>
          </a:xfrm>
          <a:prstGeom prst="rect">
            <a:avLst/>
          </a:prstGeom>
        </p:spPr>
      </p:pic>
      <p:sp>
        <p:nvSpPr>
          <p:cNvPr id="3" name="Rectangle 2"/>
          <p:cNvSpPr/>
          <p:nvPr/>
        </p:nvSpPr>
        <p:spPr>
          <a:xfrm>
            <a:off x="5712879" y="5826708"/>
            <a:ext cx="6166047" cy="646331"/>
          </a:xfrm>
          <a:prstGeom prst="rect">
            <a:avLst/>
          </a:prstGeom>
        </p:spPr>
        <p:txBody>
          <a:bodyPr wrap="none">
            <a:spAutoFit/>
          </a:bodyPr>
          <a:lstStyle/>
          <a:p>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200" i="1" dirty="0"/>
              <a:t>Source: </a:t>
            </a:r>
            <a:r>
              <a:rPr lang="en-GB" sz="1200" dirty="0" err="1"/>
              <a:t>Gentilini</a:t>
            </a:r>
            <a:r>
              <a:rPr lang="en-GB" sz="1200" dirty="0"/>
              <a:t>, Ugo / Laughton, Sarah / O’Brien, Clare (2018)</a:t>
            </a:r>
            <a:r>
              <a:rPr lang="en-GB" sz="1200" i="1" dirty="0"/>
              <a:t> Human(</a:t>
            </a:r>
            <a:r>
              <a:rPr lang="en-GB" sz="1200" i="1" dirty="0" err="1"/>
              <a:t>itarian</a:t>
            </a:r>
            <a:r>
              <a:rPr lang="en-GB" sz="1200" i="1" dirty="0"/>
              <a:t>) Capital? </a:t>
            </a:r>
          </a:p>
          <a:p>
            <a:r>
              <a:rPr lang="en-GB" sz="1200" i="1" dirty="0"/>
              <a:t>Lessons on Better Connecting Humanitarian Assistance and Social Protection, </a:t>
            </a:r>
          </a:p>
          <a:p>
            <a:r>
              <a:rPr lang="en-GB" sz="1200" i="1" dirty="0"/>
              <a:t>Social Protection &amp; Jobs Discussion Paper No. 1802, WFP / WB. </a:t>
            </a:r>
            <a:endParaRPr lang="en-US" sz="1200" dirty="0"/>
          </a:p>
        </p:txBody>
      </p:sp>
      <p:sp>
        <p:nvSpPr>
          <p:cNvPr id="4" name="Rectangle 3"/>
          <p:cNvSpPr/>
          <p:nvPr/>
        </p:nvSpPr>
        <p:spPr>
          <a:xfrm>
            <a:off x="533937" y="2026868"/>
            <a:ext cx="4486990" cy="2462213"/>
          </a:xfrm>
          <a:prstGeom prst="rect">
            <a:avLst/>
          </a:prstGeom>
        </p:spPr>
        <p:txBody>
          <a:bodyPr wrap="square">
            <a:spAutoFit/>
          </a:bodyPr>
          <a:lstStyle/>
          <a:p>
            <a:pPr marL="342900" indent="-342900">
              <a:buFont typeface="Wingdings" panose="05000000000000000000" pitchFamily="2" charset="2"/>
              <a:buChar char="Ø"/>
            </a:pPr>
            <a:r>
              <a:rPr lang="en-US" sz="2200" dirty="0"/>
              <a:t>Depending on the context, </a:t>
            </a:r>
          </a:p>
          <a:p>
            <a:endParaRPr lang="en-US" sz="2200" dirty="0"/>
          </a:p>
          <a:p>
            <a:r>
              <a:rPr lang="en-US" sz="2200" dirty="0"/>
              <a:t>bridging humanitarian assistance and social protection can be ensured in different ways, </a:t>
            </a:r>
          </a:p>
          <a:p>
            <a:endParaRPr lang="en-US" sz="2200" dirty="0"/>
          </a:p>
          <a:p>
            <a:r>
              <a:rPr lang="en-US" sz="2200" dirty="0"/>
              <a:t>as illustrated in this scheme:</a:t>
            </a:r>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7" name="Title 1"/>
          <p:cNvSpPr txBox="1">
            <a:spLocks/>
          </p:cNvSpPr>
          <p:nvPr/>
        </p:nvSpPr>
        <p:spPr>
          <a:xfrm>
            <a:off x="-28911" y="365922"/>
            <a:ext cx="10972801"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5000"/>
              </a:lnSpc>
            </a:pPr>
            <a:r>
              <a:rPr lang="en-US" sz="3600" b="1">
                <a:solidFill>
                  <a:srgbClr val="000090"/>
                </a:solidFill>
                <a:ea typeface="Cambria"/>
                <a:cs typeface="Times New Roman"/>
              </a:rPr>
              <a:t>SOCIAL PROTECTION </a:t>
            </a:r>
            <a:br>
              <a:rPr lang="en-US" sz="3600" b="1">
                <a:solidFill>
                  <a:srgbClr val="000090"/>
                </a:solidFill>
                <a:ea typeface="Cambria"/>
                <a:cs typeface="Times New Roman"/>
              </a:rPr>
            </a:br>
            <a:r>
              <a:rPr lang="en-US" sz="3600" b="1">
                <a:solidFill>
                  <a:srgbClr val="000090"/>
                </a:solidFill>
                <a:ea typeface="Cambria"/>
                <a:cs typeface="Times New Roman"/>
              </a:rPr>
              <a:t>AND HUMANITARIAN ACTION</a:t>
            </a:r>
            <a:endParaRPr lang="en-GB" sz="3600" dirty="0">
              <a:solidFill>
                <a:schemeClr val="tx1">
                  <a:lumMod val="50000"/>
                  <a:lumOff val="50000"/>
                </a:schemeClr>
              </a:solidFill>
            </a:endParaRPr>
          </a:p>
        </p:txBody>
      </p:sp>
    </p:spTree>
    <p:extLst>
      <p:ext uri="{BB962C8B-B14F-4D97-AF65-F5344CB8AC3E}">
        <p14:creationId xmlns:p14="http://schemas.microsoft.com/office/powerpoint/2010/main" val="257755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6" name="Content Placeholder 2"/>
          <p:cNvSpPr txBox="1">
            <a:spLocks/>
          </p:cNvSpPr>
          <p:nvPr/>
        </p:nvSpPr>
        <p:spPr>
          <a:xfrm>
            <a:off x="711200" y="2108206"/>
            <a:ext cx="1126932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GB" sz="2400" dirty="0"/>
              <a:t>Approaches towards working with government are becoming less distinct.</a:t>
            </a:r>
          </a:p>
          <a:p>
            <a:pPr>
              <a:buFont typeface="Wingdings" panose="05000000000000000000" pitchFamily="2" charset="2"/>
              <a:buChar char="Ø"/>
            </a:pPr>
            <a:r>
              <a:rPr lang="en-GB" sz="2400" dirty="0"/>
              <a:t>The principle of independence does not necessarily preclude working with governments and the use of government systems.</a:t>
            </a:r>
          </a:p>
          <a:p>
            <a:pPr>
              <a:buFont typeface="Wingdings" panose="05000000000000000000" pitchFamily="2" charset="2"/>
              <a:buChar char="Ø"/>
            </a:pPr>
            <a:r>
              <a:rPr lang="en-GB" sz="2400" dirty="0"/>
              <a:t>Financing of social protection and financing for humanitarian responses have traditionally been separated, but there is scope to increase complementarity.</a:t>
            </a:r>
            <a:endParaRPr lang="en-US" sz="2400" dirty="0"/>
          </a:p>
        </p:txBody>
      </p:sp>
      <p:sp>
        <p:nvSpPr>
          <p:cNvPr id="5" name="Title 1"/>
          <p:cNvSpPr txBox="1">
            <a:spLocks/>
          </p:cNvSpPr>
          <p:nvPr/>
        </p:nvSpPr>
        <p:spPr>
          <a:xfrm>
            <a:off x="-28911" y="365922"/>
            <a:ext cx="10972801" cy="123428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5000"/>
              </a:lnSpc>
            </a:pPr>
            <a:r>
              <a:rPr lang="en-US" sz="3600" b="1">
                <a:solidFill>
                  <a:srgbClr val="000090"/>
                </a:solidFill>
                <a:ea typeface="Cambria"/>
                <a:cs typeface="Times New Roman"/>
              </a:rPr>
              <a:t>SOCIAL PROTECTION </a:t>
            </a:r>
            <a:br>
              <a:rPr lang="en-US" sz="3600" b="1">
                <a:solidFill>
                  <a:srgbClr val="000090"/>
                </a:solidFill>
                <a:ea typeface="Cambria"/>
                <a:cs typeface="Times New Roman"/>
              </a:rPr>
            </a:br>
            <a:r>
              <a:rPr lang="en-US" sz="3600" b="1">
                <a:solidFill>
                  <a:srgbClr val="000090"/>
                </a:solidFill>
                <a:ea typeface="Cambria"/>
                <a:cs typeface="Times New Roman"/>
              </a:rPr>
              <a:t>AND HUMANITARIAN ACTION</a:t>
            </a:r>
            <a:endParaRPr lang="en-GB" sz="3600" dirty="0">
              <a:solidFill>
                <a:schemeClr val="tx1">
                  <a:lumMod val="50000"/>
                  <a:lumOff val="50000"/>
                </a:schemeClr>
              </a:solidFill>
            </a:endParaRPr>
          </a:p>
        </p:txBody>
      </p:sp>
    </p:spTree>
    <p:extLst>
      <p:ext uri="{BB962C8B-B14F-4D97-AF65-F5344CB8AC3E}">
        <p14:creationId xmlns:p14="http://schemas.microsoft.com/office/powerpoint/2010/main" val="328824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1600206"/>
            <a:ext cx="1126932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Common ways in which social protection can help bridge the humanitarian-development divide, in</a:t>
            </a:r>
          </a:p>
          <a:p>
            <a:pPr>
              <a:buFont typeface="Wingdings" panose="05000000000000000000" pitchFamily="2" charset="2"/>
              <a:buChar char="Ø"/>
            </a:pPr>
            <a:r>
              <a:rPr lang="en-US" sz="2400" b="1" dirty="0"/>
              <a:t>Periods of stability: </a:t>
            </a:r>
            <a:r>
              <a:rPr lang="en-US" sz="2400" dirty="0"/>
              <a:t>building social protection </a:t>
            </a:r>
            <a:r>
              <a:rPr lang="en-US" sz="2400" dirty="0" err="1"/>
              <a:t>programmes</a:t>
            </a:r>
            <a:r>
              <a:rPr lang="en-US" sz="2400" dirty="0"/>
              <a:t> and systems that are resilient to fragility, conflict and displacement;</a:t>
            </a:r>
          </a:p>
          <a:p>
            <a:pPr>
              <a:buFont typeface="Wingdings" panose="05000000000000000000" pitchFamily="2" charset="2"/>
              <a:buChar char="Ø"/>
            </a:pPr>
            <a:r>
              <a:rPr lang="en-US" sz="2400" b="1" dirty="0"/>
              <a:t>Periods of fragility, conflict or forced displacement: </a:t>
            </a:r>
            <a:r>
              <a:rPr lang="en-US" sz="2400" dirty="0"/>
              <a:t>adapting existing social protection </a:t>
            </a:r>
            <a:r>
              <a:rPr lang="en-US" sz="2400" dirty="0" err="1"/>
              <a:t>programmes</a:t>
            </a:r>
            <a:r>
              <a:rPr lang="en-US" sz="2400" dirty="0"/>
              <a:t> and systems during periods of fragility, conflict or forced displacement which can respond to the needs of affected populations;</a:t>
            </a:r>
          </a:p>
          <a:p>
            <a:pPr>
              <a:buFont typeface="Wingdings" panose="05000000000000000000" pitchFamily="2" charset="2"/>
              <a:buChar char="Ø"/>
            </a:pPr>
            <a:r>
              <a:rPr lang="en-US" sz="2400" b="1" dirty="0"/>
              <a:t>Crises</a:t>
            </a:r>
            <a:r>
              <a:rPr lang="en-US" sz="2400" dirty="0"/>
              <a:t>: building new </a:t>
            </a:r>
            <a:r>
              <a:rPr lang="en-US" sz="2400" dirty="0" err="1"/>
              <a:t>programmes</a:t>
            </a:r>
            <a:r>
              <a:rPr lang="en-US" sz="2400" dirty="0"/>
              <a:t> that include design and operational features to facilitate the transition of the </a:t>
            </a:r>
            <a:r>
              <a:rPr lang="en-US" sz="2400" dirty="0" err="1"/>
              <a:t>programme</a:t>
            </a:r>
            <a:r>
              <a:rPr lang="en-US" sz="2400" dirty="0"/>
              <a:t> or caseload into social protection </a:t>
            </a:r>
            <a:r>
              <a:rPr lang="en-US" sz="2400" dirty="0" err="1"/>
              <a:t>programmes</a:t>
            </a:r>
            <a:r>
              <a:rPr lang="en-US" sz="2400" dirty="0"/>
              <a:t> that are more regular and predictable, with prospects of being sustained and ultimately nationally owned.</a:t>
            </a:r>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5" name="Title 1"/>
          <p:cNvSpPr txBox="1">
            <a:spLocks/>
          </p:cNvSpPr>
          <p:nvPr/>
        </p:nvSpPr>
        <p:spPr>
          <a:xfrm>
            <a:off x="-28911" y="365922"/>
            <a:ext cx="10972801" cy="123428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5000"/>
              </a:lnSpc>
            </a:pPr>
            <a:r>
              <a:rPr lang="en-US" sz="3600" b="1" dirty="0">
                <a:solidFill>
                  <a:srgbClr val="000090"/>
                </a:solidFill>
                <a:ea typeface="Cambria"/>
                <a:cs typeface="Times New Roman"/>
              </a:rPr>
              <a:t>SOCIAL PROTECTION </a:t>
            </a:r>
            <a:br>
              <a:rPr lang="en-US" sz="3600" b="1" dirty="0">
                <a:solidFill>
                  <a:srgbClr val="000090"/>
                </a:solidFill>
                <a:ea typeface="Cambria"/>
                <a:cs typeface="Times New Roman"/>
              </a:rPr>
            </a:br>
            <a:r>
              <a:rPr lang="en-US" sz="3600" b="1" dirty="0">
                <a:solidFill>
                  <a:srgbClr val="000090"/>
                </a:solidFill>
                <a:ea typeface="Cambria"/>
                <a:cs typeface="Times New Roman"/>
              </a:rPr>
              <a:t>AND HUMANITARIAN ACTION</a:t>
            </a:r>
            <a:endParaRPr lang="en-GB" sz="3600" dirty="0">
              <a:solidFill>
                <a:schemeClr val="tx1">
                  <a:lumMod val="50000"/>
                  <a:lumOff val="50000"/>
                </a:schemeClr>
              </a:solidFill>
            </a:endParaRPr>
          </a:p>
        </p:txBody>
      </p:sp>
    </p:spTree>
    <p:extLst>
      <p:ext uri="{BB962C8B-B14F-4D97-AF65-F5344CB8AC3E}">
        <p14:creationId xmlns:p14="http://schemas.microsoft.com/office/powerpoint/2010/main" val="285873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6" name="Text Box 2"/>
          <p:cNvSpPr txBox="1"/>
          <p:nvPr/>
        </p:nvSpPr>
        <p:spPr>
          <a:xfrm>
            <a:off x="593558" y="2343957"/>
            <a:ext cx="10712127" cy="284324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lnSpc>
                <a:spcPct val="115000"/>
              </a:lnSpc>
            </a:pPr>
            <a:r>
              <a:rPr lang="en-US" sz="5400" b="1" dirty="0">
                <a:solidFill>
                  <a:srgbClr val="000090"/>
                </a:solidFill>
                <a:ea typeface="Cambria"/>
                <a:cs typeface="Times New Roman"/>
              </a:rPr>
              <a:t>REFERENCE DOCUMENT </a:t>
            </a:r>
          </a:p>
          <a:p>
            <a:pPr algn="ctr" defTabSz="457200">
              <a:lnSpc>
                <a:spcPct val="115000"/>
              </a:lnSpc>
            </a:pPr>
            <a:r>
              <a:rPr lang="en-US" sz="5400" b="1" dirty="0">
                <a:solidFill>
                  <a:srgbClr val="000090"/>
                </a:solidFill>
                <a:ea typeface="Cambria"/>
                <a:cs typeface="Times New Roman"/>
              </a:rPr>
              <a:t>CHAPTER B – </a:t>
            </a:r>
          </a:p>
          <a:p>
            <a:pPr algn="ctr" defTabSz="457200">
              <a:lnSpc>
                <a:spcPct val="115000"/>
              </a:lnSpc>
            </a:pPr>
            <a:r>
              <a:rPr lang="en-US" sz="4000" b="1" dirty="0">
                <a:solidFill>
                  <a:srgbClr val="000090"/>
                </a:solidFill>
                <a:ea typeface="Cambria"/>
                <a:cs typeface="Times New Roman"/>
              </a:rPr>
              <a:t>WHY WORK WITH SOCIAL PROTECTION IN CRISIS CONTEXTS?</a:t>
            </a:r>
            <a:endParaRPr lang="en-GB" sz="4000" dirty="0">
              <a:solidFill>
                <a:schemeClr val="tx1">
                  <a:lumMod val="50000"/>
                  <a:lumOff val="50000"/>
                </a:schemeClr>
              </a:solidFill>
            </a:endParaRPr>
          </a:p>
          <a:p>
            <a:pPr algn="ctr" defTabSz="457200">
              <a:lnSpc>
                <a:spcPct val="115000"/>
              </a:lnSpc>
            </a:pPr>
            <a:endParaRPr lang="en-GB" sz="5400" dirty="0">
              <a:solidFill>
                <a:schemeClr val="tx1">
                  <a:lumMod val="50000"/>
                  <a:lumOff val="50000"/>
                </a:schemeClr>
              </a:solidFill>
              <a:latin typeface="+mj-lt"/>
              <a:ea typeface="+mj-ea"/>
              <a:cs typeface="+mj-cs"/>
            </a:endParaRPr>
          </a:p>
        </p:txBody>
      </p:sp>
    </p:spTree>
    <p:extLst>
      <p:ext uri="{BB962C8B-B14F-4D97-AF65-F5344CB8AC3E}">
        <p14:creationId xmlns:p14="http://schemas.microsoft.com/office/powerpoint/2010/main" val="385328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a:ext>
            </a:extLst>
          </a:blip>
          <a:srcRect/>
          <a:stretch>
            <a:fillRect/>
          </a:stretch>
        </p:blipFill>
        <p:spPr bwMode="auto">
          <a:xfrm>
            <a:off x="5457488" y="359836"/>
            <a:ext cx="1478189" cy="923003"/>
          </a:xfrm>
          <a:prstGeom prst="rect">
            <a:avLst/>
          </a:prstGeom>
          <a:noFill/>
          <a:ln>
            <a:noFill/>
          </a:ln>
          <a:extLst>
            <a:ext uri="{FAA26D3D-D897-4be2-8F04-BA451C77F1D7}">
              <ma14:placeholderFlag xmlns="" xmlns:ma14="http://schemas.microsoft.com/office/mac/drawingml/2011/main"/>
            </a:ext>
          </a:extLst>
        </p:spPr>
      </p:pic>
      <p:sp>
        <p:nvSpPr>
          <p:cNvPr id="3" name="Content Placeholder 2"/>
          <p:cNvSpPr>
            <a:spLocks noGrp="1"/>
          </p:cNvSpPr>
          <p:nvPr>
            <p:ph sz="half" idx="1"/>
          </p:nvPr>
        </p:nvSpPr>
        <p:spPr>
          <a:xfrm>
            <a:off x="646015" y="1762766"/>
            <a:ext cx="11101137" cy="4525963"/>
          </a:xfrm>
        </p:spPr>
        <p:txBody>
          <a:bodyPr>
            <a:normAutofit/>
          </a:bodyPr>
          <a:lstStyle/>
          <a:p>
            <a:pPr marL="0" indent="0">
              <a:buNone/>
            </a:pPr>
            <a:r>
              <a:rPr lang="en-US" b="1" dirty="0"/>
              <a:t>SOCIAL PROTECTION’S DEMONSTRATED IMPACT TOWARDS THE SDG’S</a:t>
            </a:r>
          </a:p>
          <a:p>
            <a:pPr>
              <a:buFont typeface="Wingdings" panose="05000000000000000000" pitchFamily="2" charset="2"/>
              <a:buChar char="Ø"/>
            </a:pPr>
            <a:r>
              <a:rPr lang="en-US" dirty="0"/>
              <a:t>Impacts that social protection interventions can have across a range of outcomes including poverty, inequality, food security, education, and local economic growth.</a:t>
            </a:r>
          </a:p>
          <a:p>
            <a:pPr>
              <a:buFont typeface="Wingdings" panose="05000000000000000000" pitchFamily="2" charset="2"/>
              <a:buChar char="Ø"/>
            </a:pPr>
            <a:r>
              <a:rPr lang="en-US" dirty="0"/>
              <a:t>These outcome areas are relevant to both development and humanitarian actors.</a:t>
            </a:r>
          </a:p>
          <a:p>
            <a:pPr>
              <a:buFont typeface="Wingdings" panose="05000000000000000000" pitchFamily="2" charset="2"/>
              <a:buChar char="Ø"/>
            </a:pPr>
            <a:r>
              <a:rPr lang="en-US" dirty="0"/>
              <a:t>Social protection is a core policy tool for addressing major socio-economic challenges.</a:t>
            </a:r>
          </a:p>
        </p:txBody>
      </p:sp>
      <p:sp>
        <p:nvSpPr>
          <p:cNvPr id="7" name="Title 1"/>
          <p:cNvSpPr txBox="1">
            <a:spLocks/>
          </p:cNvSpPr>
          <p:nvPr/>
        </p:nvSpPr>
        <p:spPr>
          <a:xfrm>
            <a:off x="444330" y="359836"/>
            <a:ext cx="1150450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rPr>
              <a:t>WHY WORK WITH </a:t>
            </a:r>
          </a:p>
          <a:p>
            <a:pPr algn="l"/>
            <a:r>
              <a:rPr lang="en-US" sz="3600" b="1" dirty="0">
                <a:solidFill>
                  <a:srgbClr val="000090"/>
                </a:solidFill>
              </a:rPr>
              <a:t>SOCIAL PROTECTION </a:t>
            </a:r>
          </a:p>
          <a:p>
            <a:pPr algn="l"/>
            <a:r>
              <a:rPr lang="en-US" sz="3600" b="1" dirty="0">
                <a:solidFill>
                  <a:srgbClr val="000090"/>
                </a:solidFill>
              </a:rPr>
              <a:t>IN CRISES CONTEXTS?</a:t>
            </a:r>
          </a:p>
        </p:txBody>
      </p:sp>
    </p:spTree>
    <p:extLst>
      <p:ext uri="{BB962C8B-B14F-4D97-AF65-F5344CB8AC3E}">
        <p14:creationId xmlns:p14="http://schemas.microsoft.com/office/powerpoint/2010/main" val="247448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3" name="Content Placeholder 2"/>
          <p:cNvSpPr>
            <a:spLocks noGrp="1"/>
          </p:cNvSpPr>
          <p:nvPr>
            <p:ph sz="half" idx="1"/>
          </p:nvPr>
        </p:nvSpPr>
        <p:spPr>
          <a:xfrm>
            <a:off x="646013" y="1722126"/>
            <a:ext cx="11101137" cy="4525963"/>
          </a:xfrm>
        </p:spPr>
        <p:txBody>
          <a:bodyPr>
            <a:normAutofit fontScale="85000" lnSpcReduction="20000"/>
          </a:bodyPr>
          <a:lstStyle/>
          <a:p>
            <a:pPr marL="0" indent="0">
              <a:buNone/>
            </a:pPr>
            <a:r>
              <a:rPr lang="en-US" b="1" dirty="0"/>
              <a:t>OPPORTUNITIES FOR BRINGING TOGETHER HUMANITARIAN RESPONSE AND SOCIAL PROTECTION IN CRISIS CONTEXTS</a:t>
            </a:r>
          </a:p>
          <a:p>
            <a:pPr>
              <a:buFont typeface="Wingdings" panose="05000000000000000000" pitchFamily="2" charset="2"/>
              <a:buChar char="Ø"/>
            </a:pPr>
            <a:r>
              <a:rPr lang="en-US" dirty="0"/>
              <a:t>The number, severity, complexity and duration of recent crises have overburdened the traditional systems such that financing on the scale needed is not available. New, more flexible, comprehensive and predictable approaches are required.</a:t>
            </a:r>
          </a:p>
          <a:p>
            <a:pPr>
              <a:buFont typeface="Wingdings" panose="05000000000000000000" pitchFamily="2" charset="2"/>
              <a:buChar char="Ø"/>
            </a:pPr>
            <a:r>
              <a:rPr lang="en-US" dirty="0"/>
              <a:t>There are significant efficiency, impact and sustainability gains to be made by working with social protection systems and approaches in crisis contexts.</a:t>
            </a:r>
          </a:p>
          <a:p>
            <a:pPr>
              <a:buFont typeface="Wingdings" panose="05000000000000000000" pitchFamily="2" charset="2"/>
              <a:buChar char="Ø"/>
            </a:pPr>
            <a:r>
              <a:rPr lang="en-US" dirty="0"/>
              <a:t>Global and institutional commitments have been made to increase the use of social protection systems and approaches during crises, notably in protracted crisis contexts, to help bridge the humanitarian-development divide.</a:t>
            </a:r>
          </a:p>
          <a:p>
            <a:pPr>
              <a:buFont typeface="Wingdings" panose="05000000000000000000" pitchFamily="2" charset="2"/>
              <a:buChar char="Ø"/>
            </a:pPr>
            <a:r>
              <a:rPr lang="en-US" dirty="0"/>
              <a:t>National governments, donor agencies, UN agencies and NGOs have generated significant and wide-ranging experience of working with social protection in crisis contexts over the past decade. This is an intense area of focus for both humanitarian and development actors.</a:t>
            </a:r>
          </a:p>
        </p:txBody>
      </p:sp>
      <p:sp>
        <p:nvSpPr>
          <p:cNvPr id="5" name="Title 1"/>
          <p:cNvSpPr txBox="1">
            <a:spLocks/>
          </p:cNvSpPr>
          <p:nvPr/>
        </p:nvSpPr>
        <p:spPr>
          <a:xfrm>
            <a:off x="444330" y="359836"/>
            <a:ext cx="1150450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rPr>
              <a:t>WHY WORK WITH </a:t>
            </a:r>
          </a:p>
          <a:p>
            <a:pPr algn="l"/>
            <a:r>
              <a:rPr lang="en-US" sz="3600" b="1" dirty="0">
                <a:solidFill>
                  <a:srgbClr val="000090"/>
                </a:solidFill>
              </a:rPr>
              <a:t>SOCIAL PROTECTION </a:t>
            </a:r>
          </a:p>
          <a:p>
            <a:pPr algn="l"/>
            <a:r>
              <a:rPr lang="en-US" sz="3600" b="1" dirty="0">
                <a:solidFill>
                  <a:srgbClr val="000090"/>
                </a:solidFill>
              </a:rPr>
              <a:t>IN CRISES CONTEXTS?</a:t>
            </a:r>
          </a:p>
        </p:txBody>
      </p:sp>
    </p:spTree>
    <p:extLst>
      <p:ext uri="{BB962C8B-B14F-4D97-AF65-F5344CB8AC3E}">
        <p14:creationId xmlns:p14="http://schemas.microsoft.com/office/powerpoint/2010/main" val="4041202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3" name="Content Placeholder 2"/>
          <p:cNvSpPr>
            <a:spLocks noGrp="1"/>
          </p:cNvSpPr>
          <p:nvPr>
            <p:ph sz="half" idx="1"/>
          </p:nvPr>
        </p:nvSpPr>
        <p:spPr>
          <a:xfrm>
            <a:off x="646013" y="1762766"/>
            <a:ext cx="11101137" cy="4525963"/>
          </a:xfrm>
        </p:spPr>
        <p:txBody>
          <a:bodyPr>
            <a:normAutofit fontScale="85000" lnSpcReduction="10000"/>
          </a:bodyPr>
          <a:lstStyle/>
          <a:p>
            <a:pPr marL="0" indent="0">
              <a:buNone/>
            </a:pPr>
            <a:r>
              <a:rPr lang="en-US" b="1" dirty="0"/>
              <a:t>GREAT POTENTIAL FOR SIGNIFICANT EFFICIENCY, IMPACT AND SUSTAINABILITY GAINS</a:t>
            </a:r>
          </a:p>
          <a:p>
            <a:pPr>
              <a:buFont typeface="Wingdings" panose="05000000000000000000" pitchFamily="2" charset="2"/>
              <a:buChar char="Ø"/>
            </a:pPr>
            <a:r>
              <a:rPr lang="en-US" dirty="0"/>
              <a:t>National social protection systems and humanitarian programming coexist to varying degrees, depending on the context. </a:t>
            </a:r>
          </a:p>
          <a:p>
            <a:pPr>
              <a:buFont typeface="Wingdings" panose="05000000000000000000" pitchFamily="2" charset="2"/>
              <a:buChar char="Ø"/>
            </a:pPr>
            <a:r>
              <a:rPr lang="en-US" dirty="0"/>
              <a:t>In this context, interest in ‘shock-responsive’ or ‘adaptive’ social protection has emerged in recent years.</a:t>
            </a:r>
          </a:p>
          <a:p>
            <a:pPr>
              <a:buFont typeface="Wingdings" panose="05000000000000000000" pitchFamily="2" charset="2"/>
              <a:buChar char="Ø"/>
            </a:pPr>
            <a:r>
              <a:rPr lang="en-US" dirty="0"/>
              <a:t>Significant evidence confirms that reliable social protection schemes help improve resilience at individual and household levels.</a:t>
            </a:r>
          </a:p>
          <a:p>
            <a:pPr>
              <a:buFont typeface="Wingdings" panose="05000000000000000000" pitchFamily="2" charset="2"/>
              <a:buChar char="Ø"/>
            </a:pPr>
            <a:r>
              <a:rPr lang="en-US" dirty="0"/>
              <a:t>Having a national social protection system in place can help reach disaster-affected households in a more timely and efficient manner than traditional humanitarian response.</a:t>
            </a:r>
          </a:p>
          <a:p>
            <a:pPr>
              <a:buFont typeface="Wingdings" panose="05000000000000000000" pitchFamily="2" charset="2"/>
              <a:buChar char="Ø"/>
            </a:pPr>
            <a:r>
              <a:rPr lang="en-US" dirty="0"/>
              <a:t>There is growing interest in the role that social protection might play in influencing decisions to migrate in crisis contexts.</a:t>
            </a:r>
          </a:p>
        </p:txBody>
      </p:sp>
      <p:sp>
        <p:nvSpPr>
          <p:cNvPr id="9" name="Title 1"/>
          <p:cNvSpPr txBox="1">
            <a:spLocks/>
          </p:cNvSpPr>
          <p:nvPr/>
        </p:nvSpPr>
        <p:spPr>
          <a:xfrm>
            <a:off x="444330" y="359836"/>
            <a:ext cx="1150450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rPr>
              <a:t>WHY WORK WITH </a:t>
            </a:r>
          </a:p>
          <a:p>
            <a:pPr algn="l"/>
            <a:r>
              <a:rPr lang="en-US" sz="3600" b="1" dirty="0">
                <a:solidFill>
                  <a:srgbClr val="000090"/>
                </a:solidFill>
              </a:rPr>
              <a:t>SOCIAL PROTECTION </a:t>
            </a:r>
          </a:p>
          <a:p>
            <a:pPr algn="l"/>
            <a:r>
              <a:rPr lang="en-US" sz="3600" b="1" dirty="0">
                <a:solidFill>
                  <a:srgbClr val="000090"/>
                </a:solidFill>
              </a:rPr>
              <a:t>IN CRISES CONTEXTS?</a:t>
            </a:r>
          </a:p>
        </p:txBody>
      </p:sp>
    </p:spTree>
    <p:extLst>
      <p:ext uri="{BB962C8B-B14F-4D97-AF65-F5344CB8AC3E}">
        <p14:creationId xmlns:p14="http://schemas.microsoft.com/office/powerpoint/2010/main" val="117985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6" name="Text Box 2"/>
          <p:cNvSpPr txBox="1"/>
          <p:nvPr/>
        </p:nvSpPr>
        <p:spPr>
          <a:xfrm>
            <a:off x="986899" y="1539285"/>
            <a:ext cx="10218203" cy="284324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lnSpc>
                <a:spcPct val="115000"/>
              </a:lnSpc>
            </a:pPr>
            <a:endParaRPr lang="en-US" sz="5400" b="1" dirty="0">
              <a:solidFill>
                <a:srgbClr val="000090"/>
              </a:solidFill>
              <a:ea typeface="Cambria"/>
              <a:cs typeface="Times New Roman"/>
            </a:endParaRPr>
          </a:p>
          <a:p>
            <a:pPr algn="ctr" defTabSz="457200">
              <a:lnSpc>
                <a:spcPct val="115000"/>
              </a:lnSpc>
            </a:pPr>
            <a:r>
              <a:rPr lang="en-US" sz="5400" b="1" dirty="0">
                <a:solidFill>
                  <a:srgbClr val="000090"/>
                </a:solidFill>
                <a:ea typeface="Cambria"/>
                <a:cs typeface="Times New Roman"/>
              </a:rPr>
              <a:t>REFERENCE DOCUMENT</a:t>
            </a:r>
          </a:p>
          <a:p>
            <a:pPr algn="ctr" defTabSz="457200">
              <a:lnSpc>
                <a:spcPct val="115000"/>
              </a:lnSpc>
            </a:pPr>
            <a:r>
              <a:rPr lang="en-US" sz="5400" b="1" dirty="0">
                <a:solidFill>
                  <a:srgbClr val="000090"/>
                </a:solidFill>
                <a:ea typeface="Cambria"/>
                <a:cs typeface="Times New Roman"/>
              </a:rPr>
              <a:t>CHAPTER C – </a:t>
            </a:r>
          </a:p>
          <a:p>
            <a:pPr algn="ctr" defTabSz="457200">
              <a:lnSpc>
                <a:spcPct val="115000"/>
              </a:lnSpc>
            </a:pPr>
            <a:r>
              <a:rPr lang="en-US" sz="4000" b="1" dirty="0">
                <a:solidFill>
                  <a:srgbClr val="000090"/>
                </a:solidFill>
                <a:ea typeface="Cambria"/>
                <a:cs typeface="Times New Roman"/>
              </a:rPr>
              <a:t>WHAT DOES WORKING WITH SOCIAL PROTECTION IN CRISES CONTEXTS LOOK LIKE? </a:t>
            </a:r>
            <a:endParaRPr lang="en-GB" sz="4000" dirty="0">
              <a:solidFill>
                <a:schemeClr val="tx1">
                  <a:lumMod val="50000"/>
                  <a:lumOff val="50000"/>
                </a:schemeClr>
              </a:solidFill>
              <a:latin typeface="+mj-lt"/>
              <a:ea typeface="+mj-ea"/>
              <a:cs typeface="+mj-cs"/>
            </a:endParaRPr>
          </a:p>
        </p:txBody>
      </p:sp>
    </p:spTree>
    <p:extLst>
      <p:ext uri="{BB962C8B-B14F-4D97-AF65-F5344CB8AC3E}">
        <p14:creationId xmlns:p14="http://schemas.microsoft.com/office/powerpoint/2010/main" val="320534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70445" y="366348"/>
            <a:ext cx="10721925" cy="17184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cap="all">
                <a:solidFill>
                  <a:schemeClr val="tx1"/>
                </a:solidFill>
                <a:latin typeface="+mj-lt"/>
                <a:ea typeface="+mj-ea"/>
                <a:cs typeface="+mj-cs"/>
              </a:defRPr>
            </a:lvl1pPr>
          </a:lstStyle>
          <a:p>
            <a:pPr algn="l"/>
            <a:r>
              <a:rPr lang="en-GB" sz="3600" dirty="0">
                <a:solidFill>
                  <a:srgbClr val="000090"/>
                </a:solidFill>
                <a:latin typeface="+mn-lt"/>
              </a:rPr>
              <a:t>GUIDANCE PACKAGE on </a:t>
            </a:r>
            <a:br>
              <a:rPr lang="en-GB" sz="3600" dirty="0">
                <a:solidFill>
                  <a:srgbClr val="000090"/>
                </a:solidFill>
                <a:latin typeface="+mn-lt"/>
              </a:rPr>
            </a:br>
            <a:r>
              <a:rPr lang="en-GB" sz="3600" dirty="0">
                <a:solidFill>
                  <a:srgbClr val="000090"/>
                </a:solidFill>
                <a:latin typeface="+mn-lt"/>
              </a:rPr>
              <a:t>SOCIAL PROTECTION </a:t>
            </a:r>
            <a:br>
              <a:rPr lang="en-GB" sz="3600" dirty="0">
                <a:solidFill>
                  <a:srgbClr val="000090"/>
                </a:solidFill>
                <a:latin typeface="+mn-lt"/>
              </a:rPr>
            </a:br>
            <a:r>
              <a:rPr lang="en-GB" sz="3600" dirty="0">
                <a:solidFill>
                  <a:srgbClr val="000090"/>
                </a:solidFill>
                <a:latin typeface="+mn-lt"/>
              </a:rPr>
              <a:t>across the HUMANITARIAN-DEVELOPMENT NEXUS</a:t>
            </a:r>
          </a:p>
        </p:txBody>
      </p:sp>
      <p:pic>
        <p:nvPicPr>
          <p:cNvPr id="5" name="Picture 4"/>
          <p:cNvPicPr/>
          <p:nvPr/>
        </p:nvPicPr>
        <p:blipFill>
          <a:blip r:embed="rId2">
            <a:extLst>
              <a:ext uri="{28A0092B-C50C-407E-A947-70E740481C1C}">
                <a14:useLocalDpi xmlns:a14="http://schemas.microsoft.com/office/drawing/2010/main"/>
              </a:ext>
            </a:extLst>
          </a:blip>
          <a:srcRect/>
          <a:stretch>
            <a:fillRect/>
          </a:stretch>
        </p:blipFill>
        <p:spPr bwMode="auto">
          <a:xfrm>
            <a:off x="5356906" y="620697"/>
            <a:ext cx="1478189" cy="923003"/>
          </a:xfrm>
          <a:prstGeom prst="rect">
            <a:avLst/>
          </a:prstGeom>
          <a:noFill/>
          <a:ln>
            <a:noFill/>
          </a:ln>
          <a:extLst>
            <a:ext uri="{FAA26D3D-D897-4be2-8F04-BA451C77F1D7}">
              <ma14:placeholderFlag xmlns:ma14="http://schemas.microsoft.com/office/mac/drawingml/2011/main" xmlns=""/>
            </a:ext>
          </a:extLst>
        </p:spPr>
      </p:pic>
      <p:sp>
        <p:nvSpPr>
          <p:cNvPr id="7" name="Content Placeholder 5"/>
          <p:cNvSpPr txBox="1">
            <a:spLocks/>
          </p:cNvSpPr>
          <p:nvPr/>
        </p:nvSpPr>
        <p:spPr>
          <a:xfrm>
            <a:off x="570445" y="2339181"/>
            <a:ext cx="11511279" cy="3342453"/>
          </a:xfrm>
          <a:prstGeom prst="rect">
            <a:avLst/>
          </a:prstGeom>
        </p:spPr>
        <p:txBody>
          <a:bodyPr vert="horz" wrap="square" lIns="91440" tIns="45720" rIns="91440" bIns="45720" rtlCol="0" anchor="b">
            <a:sp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Wingdings" panose="05000000000000000000" pitchFamily="2" charset="2"/>
              <a:buChar char="Ø"/>
            </a:pPr>
            <a:r>
              <a:rPr lang="en-GB" sz="2200" dirty="0">
                <a:solidFill>
                  <a:schemeClr val="tx1"/>
                </a:solidFill>
              </a:rPr>
              <a:t>Results from an inter-service initiative jointly led by three services of the European Commission DG’s DEVCO, ECHO and NEAR;</a:t>
            </a:r>
          </a:p>
          <a:p>
            <a:pPr marL="342900" indent="-342900">
              <a:buFont typeface="Wingdings" panose="05000000000000000000" pitchFamily="2" charset="2"/>
              <a:buChar char="Ø"/>
            </a:pPr>
            <a:r>
              <a:rPr lang="is-IS" sz="2200" dirty="0">
                <a:solidFill>
                  <a:schemeClr val="tx1"/>
                </a:solidFill>
              </a:rPr>
              <a:t>Aims at illustrating and providing practical guidance on how social protection can serve as an effective long-term response to protracted crises bridging the humanitarian - development divide;</a:t>
            </a:r>
          </a:p>
          <a:p>
            <a:pPr marL="342900" indent="-342900">
              <a:buFont typeface="Wingdings" panose="05000000000000000000" pitchFamily="2" charset="2"/>
              <a:buChar char="Ø"/>
            </a:pPr>
            <a:r>
              <a:rPr lang="en-GB" sz="2200" dirty="0">
                <a:solidFill>
                  <a:schemeClr val="tx1"/>
                </a:solidFill>
              </a:rPr>
              <a:t>Focusses on most challenging settings: fragile and conflict-affected countries; contexts of forced displacement;</a:t>
            </a:r>
          </a:p>
          <a:p>
            <a:pPr marL="342900" indent="-342900">
              <a:buFont typeface="Wingdings" panose="05000000000000000000" pitchFamily="2" charset="2"/>
              <a:buChar char="Ø"/>
            </a:pPr>
            <a:r>
              <a:rPr lang="en-GB" sz="2200" dirty="0">
                <a:solidFill>
                  <a:schemeClr val="tx1"/>
                </a:solidFill>
              </a:rPr>
              <a:t>Addresses: </a:t>
            </a:r>
            <a:r>
              <a:rPr lang="en-US" sz="2200" dirty="0">
                <a:solidFill>
                  <a:schemeClr val="tx1"/>
                </a:solidFill>
              </a:rPr>
              <a:t>European Commission staff (EU Del, ECHO field offices, ECHO, DEVCO and NEAR operational desks), and also EU MS practitioners.</a:t>
            </a:r>
            <a:endParaRPr lang="en-GB" sz="2200" dirty="0">
              <a:solidFill>
                <a:schemeClr val="tx1"/>
              </a:solidFill>
            </a:endParaRPr>
          </a:p>
        </p:txBody>
      </p:sp>
    </p:spTree>
    <p:extLst>
      <p:ext uri="{BB962C8B-B14F-4D97-AF65-F5344CB8AC3E}">
        <p14:creationId xmlns:p14="http://schemas.microsoft.com/office/powerpoint/2010/main" val="235099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3" name="Content Placeholder 2"/>
          <p:cNvSpPr>
            <a:spLocks noGrp="1"/>
          </p:cNvSpPr>
          <p:nvPr>
            <p:ph sz="half" idx="1"/>
          </p:nvPr>
        </p:nvSpPr>
        <p:spPr>
          <a:xfrm>
            <a:off x="646015" y="2077726"/>
            <a:ext cx="11101137" cy="4525963"/>
          </a:xfrm>
        </p:spPr>
        <p:txBody>
          <a:bodyPr>
            <a:normAutofit/>
          </a:bodyPr>
          <a:lstStyle/>
          <a:p>
            <a:pPr marL="0" indent="0">
              <a:buNone/>
            </a:pPr>
            <a:r>
              <a:rPr lang="en-US" b="1" dirty="0"/>
              <a:t>A WORKING TYPOLOGY OF APPROACHES TO DATE</a:t>
            </a:r>
          </a:p>
          <a:p>
            <a:pPr>
              <a:buFont typeface="Wingdings" panose="05000000000000000000" pitchFamily="2" charset="2"/>
              <a:buChar char="Ø"/>
            </a:pPr>
            <a:r>
              <a:rPr lang="en-US" dirty="0"/>
              <a:t>Global experiences of working with social protection systems and approaches to respond to a crisis have recently been </a:t>
            </a:r>
            <a:r>
              <a:rPr lang="en-US" dirty="0" err="1"/>
              <a:t>organised</a:t>
            </a:r>
            <a:r>
              <a:rPr lang="en-US" dirty="0"/>
              <a:t> into a working typology.</a:t>
            </a:r>
          </a:p>
        </p:txBody>
      </p:sp>
      <p:sp>
        <p:nvSpPr>
          <p:cNvPr id="7" name="Title 1"/>
          <p:cNvSpPr txBox="1">
            <a:spLocks/>
          </p:cNvSpPr>
          <p:nvPr/>
        </p:nvSpPr>
        <p:spPr>
          <a:xfrm>
            <a:off x="155783" y="384636"/>
            <a:ext cx="1097280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rPr>
              <a:t>WHAT DOES WORKING </a:t>
            </a:r>
          </a:p>
          <a:p>
            <a:pPr algn="l"/>
            <a:r>
              <a:rPr lang="en-US" sz="3600" b="1" dirty="0">
                <a:solidFill>
                  <a:srgbClr val="000090"/>
                </a:solidFill>
              </a:rPr>
              <a:t>WITH SOCIAL PROTECTION </a:t>
            </a:r>
          </a:p>
          <a:p>
            <a:pPr algn="l"/>
            <a:r>
              <a:rPr lang="en-US" sz="3600" b="1" dirty="0">
                <a:solidFill>
                  <a:srgbClr val="000090"/>
                </a:solidFill>
              </a:rPr>
              <a:t>IN CRISIS CONTEXTS LOOK LIKE? </a:t>
            </a:r>
          </a:p>
        </p:txBody>
      </p:sp>
      <p:pic>
        <p:nvPicPr>
          <p:cNvPr id="2" name="Picture 1"/>
          <p:cNvPicPr>
            <a:picLocks noChangeAspect="1"/>
          </p:cNvPicPr>
          <p:nvPr/>
        </p:nvPicPr>
        <p:blipFill>
          <a:blip r:embed="rId3"/>
          <a:stretch>
            <a:fillRect/>
          </a:stretch>
        </p:blipFill>
        <p:spPr>
          <a:xfrm>
            <a:off x="1844843" y="3983582"/>
            <a:ext cx="8614610" cy="2258585"/>
          </a:xfrm>
          <a:prstGeom prst="rect">
            <a:avLst/>
          </a:prstGeom>
        </p:spPr>
      </p:pic>
    </p:spTree>
    <p:extLst>
      <p:ext uri="{BB962C8B-B14F-4D97-AF65-F5344CB8AC3E}">
        <p14:creationId xmlns:p14="http://schemas.microsoft.com/office/powerpoint/2010/main" val="3312897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3" name="Content Placeholder 2"/>
          <p:cNvSpPr>
            <a:spLocks noGrp="1"/>
          </p:cNvSpPr>
          <p:nvPr>
            <p:ph sz="half" idx="1"/>
          </p:nvPr>
        </p:nvSpPr>
        <p:spPr>
          <a:xfrm>
            <a:off x="579903" y="1850993"/>
            <a:ext cx="5415281" cy="4525963"/>
          </a:xfrm>
        </p:spPr>
        <p:txBody>
          <a:bodyPr>
            <a:normAutofit/>
          </a:bodyPr>
          <a:lstStyle/>
          <a:p>
            <a:pPr>
              <a:buFont typeface="Wingdings" panose="05000000000000000000" pitchFamily="2" charset="2"/>
              <a:buChar char="Ø"/>
            </a:pPr>
            <a:r>
              <a:rPr lang="en-US" dirty="0"/>
              <a:t>Most experience to date of working with social protection in fragile, conflict and displacement settings is on working with social assistance (often cash based).</a:t>
            </a:r>
          </a:p>
          <a:p>
            <a:pPr>
              <a:buFont typeface="Wingdings" panose="05000000000000000000" pitchFamily="2" charset="2"/>
              <a:buChar char="Ø"/>
            </a:pPr>
            <a:r>
              <a:rPr lang="en-US" dirty="0"/>
              <a:t>In all instances an assessment of options must be made against the anticipated benefits and risks of continuing with stand-alone humanitarian response.</a:t>
            </a:r>
          </a:p>
          <a:p>
            <a:pPr>
              <a:buFont typeface="Wingdings" panose="05000000000000000000" pitchFamily="2" charset="2"/>
              <a:buChar char="Ø"/>
            </a:pP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490" y="1024468"/>
            <a:ext cx="6858000" cy="6858000"/>
          </a:xfrm>
          <a:prstGeom prst="rect">
            <a:avLst/>
          </a:prstGeom>
        </p:spPr>
      </p:pic>
      <p:sp>
        <p:nvSpPr>
          <p:cNvPr id="6" name="Content Placeholder 2"/>
          <p:cNvSpPr>
            <a:spLocks noGrp="1"/>
          </p:cNvSpPr>
          <p:nvPr>
            <p:ph sz="half" idx="1"/>
          </p:nvPr>
        </p:nvSpPr>
        <p:spPr>
          <a:xfrm>
            <a:off x="6532879" y="6329369"/>
            <a:ext cx="5415281" cy="366071"/>
          </a:xfrm>
        </p:spPr>
        <p:txBody>
          <a:bodyPr>
            <a:normAutofit/>
          </a:bodyPr>
          <a:lstStyle/>
          <a:p>
            <a:pPr marL="0" indent="0">
              <a:buNone/>
            </a:pPr>
            <a:r>
              <a:rPr lang="en-GB" sz="800" i="1" dirty="0"/>
              <a:t>Source: </a:t>
            </a:r>
            <a:r>
              <a:rPr lang="en-GB" sz="800" dirty="0" err="1"/>
              <a:t>Gentilini</a:t>
            </a:r>
            <a:r>
              <a:rPr lang="en-GB" sz="800" dirty="0"/>
              <a:t>, Ugo / Laughton, Sarah / O’Brien, Clare (2018)</a:t>
            </a:r>
            <a:r>
              <a:rPr lang="en-GB" sz="800" i="1" dirty="0"/>
              <a:t> Human(</a:t>
            </a:r>
            <a:r>
              <a:rPr lang="en-GB" sz="800" i="1" dirty="0" err="1"/>
              <a:t>itarian</a:t>
            </a:r>
            <a:r>
              <a:rPr lang="en-GB" sz="800" i="1" dirty="0"/>
              <a:t>) Capital? Lessons on Better Connecting Humanitarian Assistance and Social Protection, Social Protection &amp; Jobs Discussion Paper No. 1802, WFP / WB. </a:t>
            </a:r>
            <a:endParaRPr lang="en-US" sz="800" dirty="0"/>
          </a:p>
          <a:p>
            <a:pPr marL="0" indent="0">
              <a:buNone/>
            </a:pPr>
            <a:endParaRPr lang="en-US" b="1" dirty="0"/>
          </a:p>
        </p:txBody>
      </p:sp>
      <p:sp>
        <p:nvSpPr>
          <p:cNvPr id="4" name="Rectangle 3"/>
          <p:cNvSpPr/>
          <p:nvPr/>
        </p:nvSpPr>
        <p:spPr>
          <a:xfrm>
            <a:off x="6532879" y="1459369"/>
            <a:ext cx="6096000" cy="707886"/>
          </a:xfrm>
          <a:prstGeom prst="rect">
            <a:avLst/>
          </a:prstGeom>
        </p:spPr>
        <p:txBody>
          <a:bodyPr>
            <a:spAutoFit/>
          </a:bodyPr>
          <a:lstStyle/>
          <a:p>
            <a:pPr marL="342900" indent="-342900" algn="just">
              <a:buFont typeface="Wingdings" panose="05000000000000000000" pitchFamily="2" charset="2"/>
              <a:buChar char="Ø"/>
            </a:pPr>
            <a:r>
              <a:rPr lang="en-GB" sz="2000" dirty="0"/>
              <a:t>Programme Scalability to enable responsiveness</a:t>
            </a:r>
          </a:p>
          <a:p>
            <a:pPr algn="just"/>
            <a:r>
              <a:rPr lang="en-GB" sz="2000" dirty="0"/>
              <a:t> to shocks</a:t>
            </a:r>
            <a:endParaRPr lang="en-US" sz="2000" dirty="0"/>
          </a:p>
        </p:txBody>
      </p:sp>
      <p:sp>
        <p:nvSpPr>
          <p:cNvPr id="9" name="Title 1"/>
          <p:cNvSpPr txBox="1">
            <a:spLocks/>
          </p:cNvSpPr>
          <p:nvPr/>
        </p:nvSpPr>
        <p:spPr>
          <a:xfrm>
            <a:off x="392960" y="442028"/>
            <a:ext cx="1150450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rPr>
              <a:t>WHAT DOES WORKING </a:t>
            </a:r>
          </a:p>
          <a:p>
            <a:pPr algn="l"/>
            <a:r>
              <a:rPr lang="en-US" sz="3600" b="1" dirty="0">
                <a:solidFill>
                  <a:srgbClr val="000090"/>
                </a:solidFill>
              </a:rPr>
              <a:t>WITH SOCIAL PROTECTION </a:t>
            </a:r>
          </a:p>
          <a:p>
            <a:pPr algn="l"/>
            <a:r>
              <a:rPr lang="en-US" sz="3600" b="1" dirty="0">
                <a:solidFill>
                  <a:srgbClr val="000090"/>
                </a:solidFill>
              </a:rPr>
              <a:t>IN CRISIS CONTEXTS LOOK LIKE? </a:t>
            </a:r>
          </a:p>
        </p:txBody>
      </p:sp>
    </p:spTree>
    <p:extLst>
      <p:ext uri="{BB962C8B-B14F-4D97-AF65-F5344CB8AC3E}">
        <p14:creationId xmlns:p14="http://schemas.microsoft.com/office/powerpoint/2010/main" val="307784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926" y="480377"/>
            <a:ext cx="6858000" cy="6858000"/>
          </a:xfrm>
          <a:prstGeom prst="rect">
            <a:avLst/>
          </a:prstGeom>
        </p:spPr>
      </p:pic>
      <p:sp>
        <p:nvSpPr>
          <p:cNvPr id="3" name="Rectangle 2"/>
          <p:cNvSpPr/>
          <p:nvPr/>
        </p:nvSpPr>
        <p:spPr>
          <a:xfrm>
            <a:off x="5712879" y="5826708"/>
            <a:ext cx="6166047" cy="646331"/>
          </a:xfrm>
          <a:prstGeom prst="rect">
            <a:avLst/>
          </a:prstGeom>
        </p:spPr>
        <p:txBody>
          <a:bodyPr wrap="none">
            <a:spAutoFit/>
          </a:bodyPr>
          <a:lstStyle/>
          <a:p>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200" i="1" dirty="0"/>
              <a:t>Source: </a:t>
            </a:r>
            <a:r>
              <a:rPr lang="en-GB" sz="1200" dirty="0" err="1"/>
              <a:t>Gentilini</a:t>
            </a:r>
            <a:r>
              <a:rPr lang="en-GB" sz="1200" dirty="0"/>
              <a:t>, Ugo / Laughton, Sarah / O’Brien, Clare (2018)</a:t>
            </a:r>
            <a:r>
              <a:rPr lang="en-GB" sz="1200" i="1" dirty="0"/>
              <a:t> Human(</a:t>
            </a:r>
            <a:r>
              <a:rPr lang="en-GB" sz="1200" i="1" dirty="0" err="1"/>
              <a:t>itarian</a:t>
            </a:r>
            <a:r>
              <a:rPr lang="en-GB" sz="1200" i="1" dirty="0"/>
              <a:t>) Capital? </a:t>
            </a:r>
          </a:p>
          <a:p>
            <a:r>
              <a:rPr lang="en-GB" sz="1200" i="1" dirty="0"/>
              <a:t>Lessons on Better Connecting Humanitarian Assistance and Social Protection, </a:t>
            </a:r>
          </a:p>
          <a:p>
            <a:r>
              <a:rPr lang="en-GB" sz="1200" i="1" dirty="0"/>
              <a:t>Social Protection &amp; Jobs Discussion Paper No. 1802, WFP / WB. </a:t>
            </a:r>
            <a:endParaRPr lang="en-US" sz="1200" dirty="0"/>
          </a:p>
        </p:txBody>
      </p:sp>
      <p:sp>
        <p:nvSpPr>
          <p:cNvPr id="4" name="Rectangle 3"/>
          <p:cNvSpPr/>
          <p:nvPr/>
        </p:nvSpPr>
        <p:spPr>
          <a:xfrm>
            <a:off x="533937" y="2026868"/>
            <a:ext cx="4486990" cy="2462213"/>
          </a:xfrm>
          <a:prstGeom prst="rect">
            <a:avLst/>
          </a:prstGeom>
        </p:spPr>
        <p:txBody>
          <a:bodyPr wrap="square">
            <a:spAutoFit/>
          </a:bodyPr>
          <a:lstStyle/>
          <a:p>
            <a:pPr marL="342900" indent="-342900">
              <a:buFont typeface="Wingdings" panose="05000000000000000000" pitchFamily="2" charset="2"/>
              <a:buChar char="Ø"/>
            </a:pPr>
            <a:r>
              <a:rPr lang="en-US" sz="2200" dirty="0"/>
              <a:t>Depending on the context, </a:t>
            </a:r>
          </a:p>
          <a:p>
            <a:endParaRPr lang="en-US" sz="2200" dirty="0"/>
          </a:p>
          <a:p>
            <a:r>
              <a:rPr lang="en-US" sz="2200" dirty="0"/>
              <a:t>bridging humanitarian assistance and social protection can be ensured in different ways, </a:t>
            </a:r>
          </a:p>
          <a:p>
            <a:endParaRPr lang="en-US" sz="2200" dirty="0"/>
          </a:p>
          <a:p>
            <a:r>
              <a:rPr lang="en-US" sz="2200" dirty="0"/>
              <a:t>as illustrated in this scheme:</a:t>
            </a:r>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7" name="Title 1"/>
          <p:cNvSpPr txBox="1">
            <a:spLocks/>
          </p:cNvSpPr>
          <p:nvPr/>
        </p:nvSpPr>
        <p:spPr>
          <a:xfrm>
            <a:off x="-28911" y="201538"/>
            <a:ext cx="10972801"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rPr>
              <a:t>WHAT DOES WORKING </a:t>
            </a:r>
          </a:p>
          <a:p>
            <a:pPr algn="l"/>
            <a:r>
              <a:rPr lang="en-US" sz="3600" b="1" dirty="0">
                <a:solidFill>
                  <a:srgbClr val="000090"/>
                </a:solidFill>
              </a:rPr>
              <a:t>WITH SOCIAL PROTECTION </a:t>
            </a:r>
          </a:p>
          <a:p>
            <a:pPr algn="l"/>
            <a:r>
              <a:rPr lang="en-US" sz="3600" b="1" dirty="0">
                <a:solidFill>
                  <a:srgbClr val="000090"/>
                </a:solidFill>
              </a:rPr>
              <a:t>IN CRISIS CONTEXTS LOOK LIKE? </a:t>
            </a:r>
          </a:p>
        </p:txBody>
      </p:sp>
    </p:spTree>
    <p:extLst>
      <p:ext uri="{BB962C8B-B14F-4D97-AF65-F5344CB8AC3E}">
        <p14:creationId xmlns:p14="http://schemas.microsoft.com/office/powerpoint/2010/main" val="2585481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9366" y="3408949"/>
            <a:ext cx="4442634" cy="2717220"/>
          </a:xfrm>
          <a:prstGeom prst="rect">
            <a:avLst/>
          </a:prstGeom>
        </p:spPr>
      </p:pic>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3" name="Content Placeholder 2"/>
          <p:cNvSpPr>
            <a:spLocks noGrp="1"/>
          </p:cNvSpPr>
          <p:nvPr>
            <p:ph sz="half" idx="1"/>
          </p:nvPr>
        </p:nvSpPr>
        <p:spPr>
          <a:xfrm>
            <a:off x="621460" y="1822552"/>
            <a:ext cx="7058487" cy="4525963"/>
          </a:xfrm>
        </p:spPr>
        <p:txBody>
          <a:bodyPr>
            <a:normAutofit/>
          </a:bodyPr>
          <a:lstStyle/>
          <a:p>
            <a:pPr>
              <a:buFont typeface="Wingdings" panose="05000000000000000000" pitchFamily="2" charset="2"/>
              <a:buChar char="Ø"/>
            </a:pPr>
            <a:r>
              <a:rPr lang="en-US" b="1" dirty="0"/>
              <a:t>A response analysis tool is offered in the Reference Document and applied in the Case Studies on Somalia and Lebanon. </a:t>
            </a:r>
          </a:p>
          <a:p>
            <a:pPr>
              <a:buFont typeface="Wingdings" panose="05000000000000000000" pitchFamily="2" charset="2"/>
              <a:buChar char="Ø"/>
            </a:pPr>
            <a:r>
              <a:rPr lang="en-US" dirty="0"/>
              <a:t>It is a work in progress and is intended to inform decision-making; it is not a decision tree. Depending on the context, different criteria or a different weighting of criteria may also be appropriate, which need to be adjusted to specific country cases at a specific time.</a:t>
            </a:r>
          </a:p>
          <a:p>
            <a:pPr>
              <a:buFont typeface="Wingdings" panose="05000000000000000000" pitchFamily="2" charset="2"/>
              <a:buChar char="Ø"/>
            </a:pPr>
            <a:endParaRPr lang="en-US" dirty="0"/>
          </a:p>
          <a:p>
            <a:pPr>
              <a:buFont typeface="Wingdings" panose="05000000000000000000" pitchFamily="2" charset="2"/>
              <a:buChar char="Ø"/>
            </a:pPr>
            <a:endParaRPr lang="en-US" b="1" dirty="0"/>
          </a:p>
        </p:txBody>
      </p:sp>
      <p:pic>
        <p:nvPicPr>
          <p:cNvPr id="6" name="Picture 5"/>
          <p:cNvPicPr>
            <a:picLocks noChangeAspect="1"/>
          </p:cNvPicPr>
          <p:nvPr/>
        </p:nvPicPr>
        <p:blipFill>
          <a:blip r:embed="rId4"/>
          <a:stretch>
            <a:fillRect/>
          </a:stretch>
        </p:blipFill>
        <p:spPr>
          <a:xfrm>
            <a:off x="8511506" y="526876"/>
            <a:ext cx="1958040" cy="2706000"/>
          </a:xfrm>
          <a:prstGeom prst="rect">
            <a:avLst/>
          </a:prstGeom>
        </p:spPr>
      </p:pic>
      <p:sp>
        <p:nvSpPr>
          <p:cNvPr id="9" name="Title 1"/>
          <p:cNvSpPr txBox="1">
            <a:spLocks/>
          </p:cNvSpPr>
          <p:nvPr/>
        </p:nvSpPr>
        <p:spPr>
          <a:xfrm>
            <a:off x="444330" y="359836"/>
            <a:ext cx="1150450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rPr>
              <a:t>WHY WORK WITH </a:t>
            </a:r>
          </a:p>
          <a:p>
            <a:pPr algn="l"/>
            <a:r>
              <a:rPr lang="en-US" sz="3600" b="1" dirty="0">
                <a:solidFill>
                  <a:srgbClr val="000090"/>
                </a:solidFill>
              </a:rPr>
              <a:t>SOCIAL PROTECTION </a:t>
            </a:r>
          </a:p>
          <a:p>
            <a:pPr algn="l"/>
            <a:r>
              <a:rPr lang="en-US" sz="3600" b="1" dirty="0">
                <a:solidFill>
                  <a:srgbClr val="000090"/>
                </a:solidFill>
              </a:rPr>
              <a:t>IN CRISES CONTEXTS?</a:t>
            </a:r>
          </a:p>
        </p:txBody>
      </p:sp>
    </p:spTree>
    <p:extLst>
      <p:ext uri="{BB962C8B-B14F-4D97-AF65-F5344CB8AC3E}">
        <p14:creationId xmlns:p14="http://schemas.microsoft.com/office/powerpoint/2010/main" val="3042426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503" y="2194965"/>
            <a:ext cx="4694987" cy="4315303"/>
          </a:xfrm>
          <a:prstGeom prst="rect">
            <a:avLst/>
          </a:prstGeom>
        </p:spPr>
      </p:pic>
      <p:pic>
        <p:nvPicPr>
          <p:cNvPr id="4" name="Picture 3"/>
          <p:cNvPicPr/>
          <p:nvPr/>
        </p:nvPicPr>
        <p:blipFill>
          <a:blip r:embed="rId3">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6" name="Content Placeholder 2"/>
          <p:cNvSpPr txBox="1">
            <a:spLocks noGrp="1"/>
          </p:cNvSpPr>
          <p:nvPr>
            <p:ph idx="1"/>
          </p:nvPr>
        </p:nvSpPr>
        <p:spPr>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1200"/>
              </a:spcBef>
              <a:buClr>
                <a:srgbClr val="0070C0"/>
              </a:buClr>
              <a:buFont typeface="Wingdings" panose="05000000000000000000" pitchFamily="2" charset="2"/>
              <a:buChar char="Ø"/>
            </a:pPr>
            <a:endParaRPr lang="de-CH" sz="2000" dirty="0"/>
          </a:p>
          <a:p>
            <a:pPr marL="342900" indent="-342900" algn="l">
              <a:spcBef>
                <a:spcPts val="1200"/>
              </a:spcBef>
              <a:buFont typeface="Wingdings" panose="05000000000000000000" pitchFamily="2" charset="2"/>
              <a:buChar char="Ø"/>
            </a:pPr>
            <a:r>
              <a:rPr lang="de-CH" sz="2000" dirty="0"/>
              <a:t>Response Options Matrix:</a:t>
            </a:r>
          </a:p>
        </p:txBody>
      </p:sp>
      <p:sp>
        <p:nvSpPr>
          <p:cNvPr id="10" name="TextBox 9"/>
          <p:cNvSpPr txBox="1"/>
          <p:nvPr/>
        </p:nvSpPr>
        <p:spPr>
          <a:xfrm>
            <a:off x="7060442" y="531902"/>
            <a:ext cx="4890571" cy="3216265"/>
          </a:xfrm>
          <a:prstGeom prst="rect">
            <a:avLst/>
          </a:prstGeom>
          <a:noFill/>
        </p:spPr>
        <p:txBody>
          <a:bodyPr wrap="square" rtlCol="0">
            <a:spAutoFit/>
          </a:bodyPr>
          <a:lstStyle/>
          <a:p>
            <a:r>
              <a:rPr lang="en-GB" sz="1600" b="1" dirty="0"/>
              <a:t>Presented example: Case study Lebanon</a:t>
            </a:r>
          </a:p>
          <a:p>
            <a:r>
              <a:rPr lang="en-GB" sz="1600" dirty="0"/>
              <a:t>	</a:t>
            </a:r>
          </a:p>
          <a:p>
            <a:r>
              <a:rPr lang="en-GB" sz="1600" dirty="0"/>
              <a:t>Scoring system: </a:t>
            </a:r>
          </a:p>
          <a:p>
            <a:r>
              <a:rPr lang="en-GB" sz="1600" dirty="0"/>
              <a:t>High 		= 3 Great improvement</a:t>
            </a:r>
          </a:p>
          <a:p>
            <a:r>
              <a:rPr lang="en-GB" sz="1600" dirty="0"/>
              <a:t>Medium 		= 2 Some improvement</a:t>
            </a:r>
          </a:p>
          <a:p>
            <a:r>
              <a:rPr lang="en-GB" sz="1600" dirty="0"/>
              <a:t>Low 		= 1 Slight improvement</a:t>
            </a:r>
          </a:p>
          <a:p>
            <a:r>
              <a:rPr lang="en-GB" sz="1600" dirty="0"/>
              <a:t>No change 	= 0 No change</a:t>
            </a:r>
          </a:p>
          <a:p>
            <a:r>
              <a:rPr lang="en-GB" sz="1600" dirty="0"/>
              <a:t>Not applicable 	= </a:t>
            </a:r>
            <a:r>
              <a:rPr lang="en-GB" sz="1600" dirty="0" err="1"/>
              <a:t>n.a</a:t>
            </a:r>
            <a:r>
              <a:rPr lang="en-GB" sz="1600" dirty="0"/>
              <a:t>.</a:t>
            </a:r>
          </a:p>
          <a:p>
            <a:endParaRPr lang="de-CH" sz="1600" dirty="0"/>
          </a:p>
          <a:p>
            <a:r>
              <a:rPr lang="en-GB" sz="1400" dirty="0"/>
              <a:t>Source: </a:t>
            </a:r>
          </a:p>
          <a:p>
            <a:r>
              <a:rPr lang="en-GB" sz="1100" dirty="0"/>
              <a:t>Authors, building on </a:t>
            </a:r>
            <a:r>
              <a:rPr lang="en-GB" sz="1100" dirty="0" err="1"/>
              <a:t>Bardach</a:t>
            </a:r>
            <a:r>
              <a:rPr lang="en-GB" sz="1100" dirty="0"/>
              <a:t>, E. (2012) and O’Brien et al. (2018c).</a:t>
            </a:r>
          </a:p>
          <a:p>
            <a:endParaRPr lang="en-GB" sz="1600" dirty="0"/>
          </a:p>
          <a:p>
            <a:endParaRPr lang="en-GB" dirty="0"/>
          </a:p>
        </p:txBody>
      </p:sp>
      <p:sp>
        <p:nvSpPr>
          <p:cNvPr id="8" name="TextBox 7">
            <a:extLst>
              <a:ext uri="{FF2B5EF4-FFF2-40B4-BE49-F238E27FC236}">
                <a16:creationId xmlns:a16="http://schemas.microsoft.com/office/drawing/2014/main" xmlns="" id="{8F1B7C36-76C9-4F25-8BA7-AD7857D0FD79}"/>
              </a:ext>
            </a:extLst>
          </p:cNvPr>
          <p:cNvSpPr txBox="1"/>
          <p:nvPr/>
        </p:nvSpPr>
        <p:spPr>
          <a:xfrm>
            <a:off x="6858000" y="3479227"/>
            <a:ext cx="5358653" cy="3293209"/>
          </a:xfrm>
          <a:prstGeom prst="rect">
            <a:avLst/>
          </a:prstGeom>
          <a:noFill/>
        </p:spPr>
        <p:txBody>
          <a:bodyPr wrap="square" rtlCol="0">
            <a:spAutoFit/>
          </a:bodyPr>
          <a:lstStyle/>
          <a:p>
            <a:r>
              <a:rPr lang="en-GB" sz="1600" b="1" dirty="0"/>
              <a:t>Optional Social Protection Options:</a:t>
            </a:r>
          </a:p>
          <a:p>
            <a:r>
              <a:rPr lang="en-GB" sz="1600" dirty="0"/>
              <a:t>	</a:t>
            </a:r>
          </a:p>
          <a:p>
            <a:r>
              <a:rPr lang="en-GB" sz="1600" dirty="0"/>
              <a:t>1 Stand-alone Hum. response 	no social protection</a:t>
            </a:r>
          </a:p>
          <a:p>
            <a:r>
              <a:rPr lang="en-GB" sz="1600" dirty="0"/>
              <a:t>2 Shadow alignment		align design with existing </a:t>
            </a:r>
          </a:p>
          <a:p>
            <a:r>
              <a:rPr lang="en-GB" sz="1600" dirty="0"/>
              <a:t>			nat. </a:t>
            </a:r>
            <a:r>
              <a:rPr lang="en-GB" sz="1600" dirty="0" err="1"/>
              <a:t>intervent</a:t>
            </a:r>
            <a:r>
              <a:rPr lang="en-GB" sz="1600" dirty="0"/>
              <a:t>./programmes</a:t>
            </a:r>
          </a:p>
          <a:p>
            <a:r>
              <a:rPr lang="en-GB" sz="1600" dirty="0"/>
              <a:t>3 Vertical expansion		increase value of benefits for</a:t>
            </a:r>
          </a:p>
          <a:p>
            <a:r>
              <a:rPr lang="en-GB" sz="1600" dirty="0"/>
              <a:t>			existing recipients</a:t>
            </a:r>
          </a:p>
          <a:p>
            <a:r>
              <a:rPr lang="en-GB" sz="1600" dirty="0"/>
              <a:t>4 Horizontal expansion	increase number of benefits</a:t>
            </a:r>
          </a:p>
          <a:p>
            <a:r>
              <a:rPr lang="en-GB" sz="1600" dirty="0"/>
              <a:t>5 Piggybacking 		implement through existing 			infrastructure</a:t>
            </a:r>
          </a:p>
          <a:p>
            <a:r>
              <a:rPr lang="en-GB" sz="1600" dirty="0"/>
              <a:t>6 Design Tweaks		adjust design of existing SP</a:t>
            </a:r>
          </a:p>
          <a:p>
            <a:r>
              <a:rPr lang="en-GB" sz="1600" dirty="0"/>
              <a:t>			programmes</a:t>
            </a:r>
          </a:p>
          <a:p>
            <a:r>
              <a:rPr lang="en-GB" sz="1600" dirty="0"/>
              <a:t>7 Hybrid / alternative approach</a:t>
            </a:r>
          </a:p>
        </p:txBody>
      </p:sp>
      <p:sp>
        <p:nvSpPr>
          <p:cNvPr id="13" name="Title 1"/>
          <p:cNvSpPr txBox="1">
            <a:spLocks/>
          </p:cNvSpPr>
          <p:nvPr/>
        </p:nvSpPr>
        <p:spPr>
          <a:xfrm>
            <a:off x="444330" y="359836"/>
            <a:ext cx="1150450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rPr>
              <a:t>WHAT DOES WORKING </a:t>
            </a:r>
          </a:p>
          <a:p>
            <a:pPr algn="l"/>
            <a:r>
              <a:rPr lang="en-US" sz="3600" b="1" dirty="0">
                <a:solidFill>
                  <a:srgbClr val="000090"/>
                </a:solidFill>
              </a:rPr>
              <a:t>WITH SOCIAL PROTECTION </a:t>
            </a:r>
          </a:p>
          <a:p>
            <a:pPr algn="l"/>
            <a:r>
              <a:rPr lang="en-US" sz="3600" b="1" dirty="0">
                <a:solidFill>
                  <a:srgbClr val="000090"/>
                </a:solidFill>
              </a:rPr>
              <a:t>IN CRISIS CONTEXTS LOOK LIKE? </a:t>
            </a:r>
          </a:p>
        </p:txBody>
      </p:sp>
    </p:spTree>
    <p:extLst>
      <p:ext uri="{BB962C8B-B14F-4D97-AF65-F5344CB8AC3E}">
        <p14:creationId xmlns:p14="http://schemas.microsoft.com/office/powerpoint/2010/main" val="335480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3" name="Content Placeholder 2"/>
          <p:cNvSpPr>
            <a:spLocks noGrp="1"/>
          </p:cNvSpPr>
          <p:nvPr>
            <p:ph sz="half" idx="1"/>
          </p:nvPr>
        </p:nvSpPr>
        <p:spPr>
          <a:xfrm>
            <a:off x="609599" y="1600206"/>
            <a:ext cx="11101137" cy="4525963"/>
          </a:xfrm>
        </p:spPr>
        <p:txBody>
          <a:bodyPr>
            <a:normAutofit fontScale="77500" lnSpcReduction="20000"/>
          </a:bodyPr>
          <a:lstStyle/>
          <a:p>
            <a:pPr>
              <a:buFont typeface="Wingdings" panose="05000000000000000000" pitchFamily="2" charset="2"/>
              <a:buChar char="Ø"/>
            </a:pPr>
            <a:r>
              <a:rPr lang="en-US" dirty="0" err="1"/>
              <a:t>Analysing</a:t>
            </a:r>
            <a:r>
              <a:rPr lang="en-US" dirty="0"/>
              <a:t> what works, in which contexts and why. Comparing social protection-focused interventions to standalone humanitarian responses. Assessing social protection instruments beyond social assistance. Understanding how political economy influences options and outcomes.</a:t>
            </a:r>
          </a:p>
          <a:p>
            <a:pPr>
              <a:buFont typeface="Wingdings" panose="05000000000000000000" pitchFamily="2" charset="2"/>
              <a:buChar char="Ø"/>
            </a:pPr>
            <a:r>
              <a:rPr lang="en-US" dirty="0"/>
              <a:t>Reviewing the range of financial instruments available for common programming. Understanding whether and how social protection can address conflict and fragility and support state building.</a:t>
            </a:r>
          </a:p>
          <a:p>
            <a:pPr>
              <a:buFont typeface="Wingdings" panose="05000000000000000000" pitchFamily="2" charset="2"/>
              <a:buChar char="Ø"/>
            </a:pPr>
            <a:r>
              <a:rPr lang="en-US" dirty="0"/>
              <a:t>Assessing how social protection affects decisions to migrate and to return. </a:t>
            </a:r>
          </a:p>
          <a:p>
            <a:pPr>
              <a:buFont typeface="Wingdings" panose="05000000000000000000" pitchFamily="2" charset="2"/>
              <a:buChar char="Ø"/>
            </a:pPr>
            <a:r>
              <a:rPr lang="en-GB" b="1" dirty="0"/>
              <a:t>Identify necessary further collective efforts to </a:t>
            </a:r>
            <a:r>
              <a:rPr lang="en-GB" b="1" dirty="0" err="1"/>
              <a:t>SPaN</a:t>
            </a:r>
            <a:r>
              <a:rPr lang="en-GB" b="1" dirty="0"/>
              <a:t> Guidance Package</a:t>
            </a:r>
            <a:r>
              <a:rPr lang="en-GB" sz="3600" b="1" dirty="0"/>
              <a:t> </a:t>
            </a:r>
            <a:r>
              <a:rPr lang="en-GB" dirty="0"/>
              <a:t> of for its intended purpose, keep it up-to-date for continuous implementation and further refinements (i.e. through the new GPGC programme on SP, through joint EU/EU MSs initiatives).</a:t>
            </a:r>
          </a:p>
          <a:p>
            <a:pPr>
              <a:spcBef>
                <a:spcPts val="1200"/>
              </a:spcBef>
              <a:buFont typeface="Wingdings" panose="05000000000000000000" pitchFamily="2" charset="2"/>
              <a:buChar char="Ø"/>
            </a:pPr>
            <a:r>
              <a:rPr lang="en-US" dirty="0"/>
              <a:t>In the Communities of Practice on socialprotection.org and capacity4dev.eu</a:t>
            </a:r>
          </a:p>
          <a:p>
            <a:pPr>
              <a:spcBef>
                <a:spcPts val="1200"/>
              </a:spcBef>
              <a:buFont typeface="Wingdings" panose="05000000000000000000" pitchFamily="2" charset="2"/>
              <a:buChar char="Ø"/>
            </a:pPr>
            <a:r>
              <a:rPr lang="en-US" dirty="0"/>
              <a:t>Discuss further what worked, why, and how?</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b="1" dirty="0"/>
          </a:p>
        </p:txBody>
      </p:sp>
      <p:sp>
        <p:nvSpPr>
          <p:cNvPr id="7" name="Title 1"/>
          <p:cNvSpPr txBox="1">
            <a:spLocks/>
          </p:cNvSpPr>
          <p:nvPr/>
        </p:nvSpPr>
        <p:spPr>
          <a:xfrm>
            <a:off x="358983" y="342552"/>
            <a:ext cx="10972801"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rPr>
              <a:t>WHAT COMES NEXT</a:t>
            </a:r>
          </a:p>
        </p:txBody>
      </p:sp>
      <p:pic>
        <p:nvPicPr>
          <p:cNvPr id="5" name="Picture 4"/>
          <p:cNvPicPr>
            <a:picLocks noChangeAspect="1"/>
          </p:cNvPicPr>
          <p:nvPr/>
        </p:nvPicPr>
        <p:blipFill>
          <a:blip r:embed="rId3"/>
          <a:stretch>
            <a:fillRect/>
          </a:stretch>
        </p:blipFill>
        <p:spPr>
          <a:xfrm>
            <a:off x="6722301" y="5652776"/>
            <a:ext cx="3673792" cy="946785"/>
          </a:xfrm>
          <a:prstGeom prst="rect">
            <a:avLst/>
          </a:prstGeom>
        </p:spPr>
      </p:pic>
    </p:spTree>
    <p:extLst>
      <p:ext uri="{BB962C8B-B14F-4D97-AF65-F5344CB8AC3E}">
        <p14:creationId xmlns:p14="http://schemas.microsoft.com/office/powerpoint/2010/main" val="105115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ma14="http://schemas.microsoft.com/office/mac/drawingml/2011/main" xmlns=""/>
            </a:ext>
          </a:extLst>
        </p:spPr>
      </p:pic>
      <p:sp>
        <p:nvSpPr>
          <p:cNvPr id="2" name="Title 1"/>
          <p:cNvSpPr>
            <a:spLocks noGrp="1"/>
          </p:cNvSpPr>
          <p:nvPr>
            <p:ph type="title"/>
          </p:nvPr>
        </p:nvSpPr>
        <p:spPr>
          <a:xfrm>
            <a:off x="233681" y="91758"/>
            <a:ext cx="10972801" cy="1810194"/>
          </a:xfrm>
        </p:spPr>
        <p:txBody>
          <a:bodyPr>
            <a:noAutofit/>
          </a:bodyPr>
          <a:lstStyle/>
          <a:p>
            <a:pPr algn="l"/>
            <a:r>
              <a:rPr lang="en-US" sz="3600" b="1" dirty="0">
                <a:solidFill>
                  <a:srgbClr val="000090"/>
                </a:solidFill>
                <a:latin typeface="+mn-lt"/>
              </a:rPr>
              <a:t>POLICY FRAMEWORK </a:t>
            </a:r>
            <a:br>
              <a:rPr lang="en-US" sz="3600" b="1" dirty="0">
                <a:solidFill>
                  <a:srgbClr val="000090"/>
                </a:solidFill>
                <a:latin typeface="+mn-lt"/>
              </a:rPr>
            </a:br>
            <a:r>
              <a:rPr lang="en-US" sz="3600" b="1" dirty="0">
                <a:solidFill>
                  <a:srgbClr val="000090"/>
                </a:solidFill>
                <a:latin typeface="+mn-lt"/>
              </a:rPr>
              <a:t>OF THE GUIDANCE PACKAGE </a:t>
            </a:r>
          </a:p>
        </p:txBody>
      </p:sp>
      <p:sp>
        <p:nvSpPr>
          <p:cNvPr id="3" name="Content Placeholder 2"/>
          <p:cNvSpPr>
            <a:spLocks noGrp="1"/>
          </p:cNvSpPr>
          <p:nvPr>
            <p:ph idx="1"/>
          </p:nvPr>
        </p:nvSpPr>
        <p:spPr>
          <a:xfrm>
            <a:off x="609601" y="1810518"/>
            <a:ext cx="11582399" cy="4525963"/>
          </a:xfrm>
        </p:spPr>
        <p:txBody>
          <a:bodyPr>
            <a:noAutofit/>
          </a:bodyPr>
          <a:lstStyle/>
          <a:p>
            <a:pPr>
              <a:buFont typeface="Wingdings" panose="05000000000000000000" pitchFamily="2" charset="2"/>
              <a:buChar char="Ø"/>
            </a:pPr>
            <a:r>
              <a:rPr lang="en-IE" sz="2200" dirty="0">
                <a:solidFill>
                  <a:prstClr val="black"/>
                </a:solidFill>
              </a:rPr>
              <a:t>The GP builds upon and substantiates the following policies in place: </a:t>
            </a:r>
          </a:p>
          <a:p>
            <a:r>
              <a:rPr lang="en-IE" sz="2200" dirty="0"/>
              <a:t>2030 Agenda for Sustainable Development (2015)</a:t>
            </a:r>
          </a:p>
          <a:p>
            <a:r>
              <a:rPr lang="en-IE" sz="2200" dirty="0"/>
              <a:t>Grand Bargain Commitments resulting from the World Humanitarian Summit (2016)</a:t>
            </a:r>
          </a:p>
          <a:p>
            <a:r>
              <a:rPr lang="en-IE" sz="2200" dirty="0"/>
              <a:t>New York Declaration for Refugees and Migrants (2016)</a:t>
            </a:r>
          </a:p>
          <a:p>
            <a:r>
              <a:rPr lang="en-US" sz="2200" dirty="0">
                <a:solidFill>
                  <a:prstClr val="black"/>
                </a:solidFill>
                <a:hlinkClick r:id="rId3"/>
              </a:rPr>
              <a:t>New European Consensus on Development</a:t>
            </a:r>
            <a:r>
              <a:rPr lang="en-US" sz="2200" dirty="0">
                <a:solidFill>
                  <a:prstClr val="black"/>
                </a:solidFill>
              </a:rPr>
              <a:t> (2017)</a:t>
            </a:r>
          </a:p>
          <a:p>
            <a:r>
              <a:rPr lang="en-IE" sz="2200" dirty="0">
                <a:solidFill>
                  <a:prstClr val="black"/>
                </a:solidFill>
              </a:rPr>
              <a:t>Joint Communication on </a:t>
            </a:r>
            <a:r>
              <a:rPr lang="en-IE" sz="2200" dirty="0">
                <a:solidFill>
                  <a:prstClr val="black"/>
                </a:solidFill>
                <a:hlinkClick r:id="rId4"/>
              </a:rPr>
              <a:t>A Strategic Approach to Resilience in the EU's External Action </a:t>
            </a:r>
            <a:endParaRPr lang="en-IE" sz="2200" dirty="0">
              <a:solidFill>
                <a:prstClr val="black"/>
              </a:solidFill>
            </a:endParaRPr>
          </a:p>
          <a:p>
            <a:r>
              <a:rPr lang="en-IE" sz="2200" i="1" dirty="0">
                <a:hlinkClick r:id="rId5"/>
              </a:rPr>
              <a:t>Council Conclusions on Operationalising the Humanitarian-Development Nexus</a:t>
            </a:r>
            <a:r>
              <a:rPr lang="en-IE" sz="2200" dirty="0">
                <a:hlinkClick r:id="rId5"/>
              </a:rPr>
              <a:t> of 19 May 2017</a:t>
            </a:r>
            <a:endParaRPr lang="en-IE" sz="2200" dirty="0"/>
          </a:p>
          <a:p>
            <a:r>
              <a:rPr lang="en-IE" sz="2200" dirty="0"/>
              <a:t>Communication on </a:t>
            </a:r>
            <a:r>
              <a:rPr lang="en-IE" sz="2200" dirty="0">
                <a:hlinkClick r:id="rId6"/>
              </a:rPr>
              <a:t>Lives in Dignity. From Aid-dependence to Self-reliance – Forced Displacement and Development</a:t>
            </a:r>
            <a:r>
              <a:rPr lang="en-IE" sz="2200" dirty="0"/>
              <a:t> (2016)</a:t>
            </a:r>
          </a:p>
          <a:p>
            <a:r>
              <a:rPr lang="en-US" sz="2200" dirty="0">
                <a:solidFill>
                  <a:prstClr val="black"/>
                </a:solidFill>
              </a:rPr>
              <a:t>The Staff Handbook on “</a:t>
            </a:r>
            <a:r>
              <a:rPr lang="en-US" sz="2200" u="sng" dirty="0">
                <a:hlinkClick r:id="rId7"/>
              </a:rPr>
              <a:t>Operating in situations of conflict and fragility</a:t>
            </a:r>
            <a:r>
              <a:rPr lang="en-US" sz="2200" dirty="0">
                <a:solidFill>
                  <a:prstClr val="black"/>
                </a:solidFill>
              </a:rPr>
              <a:t>” (European Commission, 2015)</a:t>
            </a:r>
          </a:p>
          <a:p>
            <a:r>
              <a:rPr lang="en-IE" sz="2200" dirty="0">
                <a:solidFill>
                  <a:prstClr val="black"/>
                </a:solidFill>
              </a:rPr>
              <a:t>Commission Communication </a:t>
            </a:r>
            <a:r>
              <a:rPr lang="en-IE" sz="2200" dirty="0">
                <a:hlinkClick r:id="rId8"/>
              </a:rPr>
              <a:t>"Increasing the impact of EU Development Policy: an Agenda for Change“</a:t>
            </a:r>
            <a:r>
              <a:rPr lang="en-IE" sz="2200" dirty="0"/>
              <a:t> (2011)</a:t>
            </a:r>
          </a:p>
        </p:txBody>
      </p:sp>
    </p:spTree>
    <p:extLst>
      <p:ext uri="{BB962C8B-B14F-4D97-AF65-F5344CB8AC3E}">
        <p14:creationId xmlns:p14="http://schemas.microsoft.com/office/powerpoint/2010/main" val="401539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462866" y="1411869"/>
            <a:ext cx="1598625" cy="2268750"/>
          </a:xfrm>
          <a:prstGeom prst="rect">
            <a:avLst/>
          </a:prstGeom>
        </p:spPr>
      </p:pic>
      <p:pic>
        <p:nvPicPr>
          <p:cNvPr id="7" name="Picture 6"/>
          <p:cNvPicPr>
            <a:picLocks noChangeAspect="1"/>
          </p:cNvPicPr>
          <p:nvPr/>
        </p:nvPicPr>
        <p:blipFill>
          <a:blip r:embed="rId3"/>
          <a:stretch>
            <a:fillRect/>
          </a:stretch>
        </p:blipFill>
        <p:spPr>
          <a:xfrm>
            <a:off x="7276816" y="1543700"/>
            <a:ext cx="3321000" cy="4651051"/>
          </a:xfrm>
          <a:prstGeom prst="rect">
            <a:avLst/>
          </a:prstGeom>
        </p:spPr>
      </p:pic>
      <p:sp>
        <p:nvSpPr>
          <p:cNvPr id="3" name="Content Placeholder 2"/>
          <p:cNvSpPr>
            <a:spLocks noGrp="1"/>
          </p:cNvSpPr>
          <p:nvPr>
            <p:ph idx="1"/>
          </p:nvPr>
        </p:nvSpPr>
        <p:spPr>
          <a:xfrm>
            <a:off x="345441" y="1593487"/>
            <a:ext cx="10972801" cy="4525963"/>
          </a:xfrm>
        </p:spPr>
        <p:txBody>
          <a:bodyPr>
            <a:normAutofit/>
          </a:bodyPr>
          <a:lstStyle/>
          <a:p>
            <a:pPr>
              <a:buFont typeface="Wingdings" panose="05000000000000000000" pitchFamily="2" charset="2"/>
              <a:buChar char="Ø"/>
            </a:pPr>
            <a:r>
              <a:rPr lang="en-US" sz="2200" dirty="0"/>
              <a:t>Policy material: </a:t>
            </a:r>
          </a:p>
          <a:p>
            <a:pPr lvl="1">
              <a:buFont typeface="Arial" panose="020B0604020202020204" pitchFamily="34" charset="0"/>
              <a:buChar char="•"/>
            </a:pPr>
            <a:r>
              <a:rPr lang="en-US" sz="2200" dirty="0"/>
              <a:t>Reference Document “Social Protection across </a:t>
            </a:r>
          </a:p>
          <a:p>
            <a:pPr marL="457200" lvl="1" indent="0">
              <a:buNone/>
            </a:pPr>
            <a:r>
              <a:rPr lang="en-US" sz="2200" dirty="0"/>
              <a:t>the Humanitarian-Development Nexus”</a:t>
            </a:r>
          </a:p>
          <a:p>
            <a:pPr lvl="1">
              <a:buFont typeface="Arial" panose="020B0604020202020204" pitchFamily="34" charset="0"/>
              <a:buChar char="•"/>
            </a:pPr>
            <a:r>
              <a:rPr lang="en-US" sz="2200" dirty="0"/>
              <a:t>10 thematic, sectoral and contextual content notes </a:t>
            </a:r>
          </a:p>
          <a:p>
            <a:pPr lvl="1">
              <a:buFont typeface="Arial" panose="020B0604020202020204" pitchFamily="34" charset="0"/>
              <a:buChar char="•"/>
            </a:pPr>
            <a:r>
              <a:rPr lang="en-US" sz="2200" dirty="0"/>
              <a:t>11 country case studies</a:t>
            </a:r>
          </a:p>
          <a:p>
            <a:pPr lvl="1">
              <a:buFont typeface="Arial" panose="020B0604020202020204" pitchFamily="34" charset="0"/>
              <a:buChar char="•"/>
            </a:pPr>
            <a:r>
              <a:rPr lang="en-US" sz="2200" dirty="0"/>
              <a:t>Project Cycle Notes</a:t>
            </a:r>
          </a:p>
          <a:p>
            <a:pPr lvl="1">
              <a:buFont typeface="Arial" panose="020B0604020202020204" pitchFamily="34" charset="0"/>
              <a:buChar char="•"/>
            </a:pPr>
            <a:r>
              <a:rPr lang="en-US" sz="2200" dirty="0"/>
              <a:t>Think Pieces</a:t>
            </a:r>
          </a:p>
          <a:p>
            <a:pPr>
              <a:buFont typeface="Wingdings" panose="05000000000000000000" pitchFamily="2" charset="2"/>
              <a:buChar char="Ø"/>
            </a:pPr>
            <a:r>
              <a:rPr lang="en-US" sz="2200" dirty="0"/>
              <a:t>Thematic seminar and Info-Points</a:t>
            </a:r>
          </a:p>
          <a:p>
            <a:pPr>
              <a:buFont typeface="Wingdings" panose="05000000000000000000" pitchFamily="2" charset="2"/>
              <a:buChar char="Ø"/>
            </a:pPr>
            <a:r>
              <a:rPr lang="en-US" sz="2200" dirty="0"/>
              <a:t>Provides guidance for and creates synergies with </a:t>
            </a:r>
          </a:p>
          <a:p>
            <a:pPr marL="0" indent="0">
              <a:buNone/>
            </a:pPr>
            <a:r>
              <a:rPr lang="en-US" sz="2200" dirty="0"/>
              <a:t>	on-going initiatives relevant for social protection, </a:t>
            </a:r>
          </a:p>
          <a:p>
            <a:pPr marL="0" indent="0">
              <a:buNone/>
            </a:pPr>
            <a:r>
              <a:rPr lang="en-US" sz="2200" dirty="0"/>
              <a:t>	such as USP2030, the ISPA tools </a:t>
            </a:r>
          </a:p>
        </p:txBody>
      </p:sp>
      <p:sp>
        <p:nvSpPr>
          <p:cNvPr id="4" name="Title 3">
            <a:extLst>
              <a:ext uri="{FF2B5EF4-FFF2-40B4-BE49-F238E27FC236}">
                <a16:creationId xmlns:a16="http://schemas.microsoft.com/office/drawing/2014/main" xmlns="" id="{F53D26DB-9549-4872-84FE-C757AB66440D}"/>
              </a:ext>
            </a:extLst>
          </p:cNvPr>
          <p:cNvSpPr txBox="1">
            <a:spLocks noGrp="1"/>
          </p:cNvSpPr>
          <p:nvPr>
            <p:ph type="title"/>
          </p:nvPr>
        </p:nvSpPr>
        <p:spPr>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rgbClr val="000090"/>
                </a:solidFill>
                <a:latin typeface="+mn-lt"/>
              </a:rPr>
              <a:t>CONTENT OF THE</a:t>
            </a:r>
            <a:br>
              <a:rPr lang="en-GB" sz="3600" b="1" dirty="0">
                <a:solidFill>
                  <a:srgbClr val="000090"/>
                </a:solidFill>
                <a:latin typeface="+mn-lt"/>
              </a:rPr>
            </a:br>
            <a:r>
              <a:rPr lang="en-GB" sz="3600" b="1" dirty="0">
                <a:solidFill>
                  <a:srgbClr val="000090"/>
                </a:solidFill>
                <a:latin typeface="+mn-lt"/>
              </a:rPr>
              <a:t>GUIDANCE PACKAGE</a:t>
            </a:r>
          </a:p>
        </p:txBody>
      </p:sp>
      <p:pic>
        <p:nvPicPr>
          <p:cNvPr id="5" name="Picture 4"/>
          <p:cNvPicPr/>
          <p:nvPr/>
        </p:nvPicPr>
        <p:blipFill>
          <a:blip r:embed="rId4">
            <a:extLst>
              <a:ext uri="{28A0092B-C50C-407E-A947-70E740481C1C}">
                <a14:useLocalDpi xmlns:a14="http://schemas.microsoft.com/office/drawing/2010/main"/>
              </a:ext>
            </a:extLst>
          </a:blip>
          <a:srcRect/>
          <a:stretch>
            <a:fillRect/>
          </a:stretch>
        </p:blipFill>
        <p:spPr bwMode="auto">
          <a:xfrm>
            <a:off x="5356906" y="620697"/>
            <a:ext cx="1478189" cy="923003"/>
          </a:xfrm>
          <a:prstGeom prst="rect">
            <a:avLst/>
          </a:prstGeom>
          <a:noFill/>
          <a:ln>
            <a:noFill/>
          </a:ln>
          <a:extLst>
            <a:ext uri="{FAA26D3D-D897-4be2-8F04-BA451C77F1D7}">
              <ma14:placeholderFlag xmlns:ma14="http://schemas.microsoft.com/office/mac/drawingml/2011/main" xmlns=""/>
            </a:ext>
          </a:extLst>
        </p:spPr>
      </p:pic>
      <p:pic>
        <p:nvPicPr>
          <p:cNvPr id="6" name="Picture 5"/>
          <p:cNvPicPr>
            <a:picLocks noChangeAspect="1"/>
          </p:cNvPicPr>
          <p:nvPr/>
        </p:nvPicPr>
        <p:blipFill>
          <a:blip r:embed="rId5"/>
          <a:stretch>
            <a:fillRect/>
          </a:stretch>
        </p:blipFill>
        <p:spPr>
          <a:xfrm>
            <a:off x="10051854" y="3856468"/>
            <a:ext cx="2009637" cy="2772330"/>
          </a:xfrm>
          <a:prstGeom prst="rect">
            <a:avLst/>
          </a:prstGeom>
        </p:spPr>
      </p:pic>
    </p:spTree>
    <p:extLst>
      <p:ext uri="{BB962C8B-B14F-4D97-AF65-F5344CB8AC3E}">
        <p14:creationId xmlns:p14="http://schemas.microsoft.com/office/powerpoint/2010/main" val="61837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6" name="Text Box 2"/>
          <p:cNvSpPr txBox="1"/>
          <p:nvPr/>
        </p:nvSpPr>
        <p:spPr>
          <a:xfrm>
            <a:off x="465256" y="846137"/>
            <a:ext cx="11462656" cy="544036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lnSpc>
                <a:spcPct val="115000"/>
              </a:lnSpc>
            </a:pPr>
            <a:endParaRPr lang="en-US" sz="5400" b="1" dirty="0">
              <a:solidFill>
                <a:srgbClr val="000090"/>
              </a:solidFill>
              <a:ea typeface="Cambria"/>
              <a:cs typeface="Times New Roman"/>
            </a:endParaRPr>
          </a:p>
          <a:p>
            <a:pPr algn="ctr" defTabSz="457200">
              <a:lnSpc>
                <a:spcPct val="115000"/>
              </a:lnSpc>
            </a:pPr>
            <a:r>
              <a:rPr lang="en-US" sz="4000" b="1" dirty="0">
                <a:solidFill>
                  <a:srgbClr val="000090"/>
                </a:solidFill>
                <a:ea typeface="Cambria"/>
                <a:cs typeface="Times New Roman"/>
              </a:rPr>
              <a:t>REFERENCE DOCUMENT</a:t>
            </a:r>
          </a:p>
          <a:p>
            <a:pPr algn="ctr" defTabSz="457200">
              <a:lnSpc>
                <a:spcPct val="115000"/>
              </a:lnSpc>
            </a:pPr>
            <a:r>
              <a:rPr lang="en-US" sz="4000" b="1" dirty="0">
                <a:solidFill>
                  <a:srgbClr val="000090"/>
                </a:solidFill>
                <a:ea typeface="Cambria"/>
                <a:cs typeface="Times New Roman"/>
              </a:rPr>
              <a:t>ON </a:t>
            </a:r>
          </a:p>
          <a:p>
            <a:pPr algn="ctr" defTabSz="457200">
              <a:lnSpc>
                <a:spcPct val="115000"/>
              </a:lnSpc>
            </a:pPr>
            <a:r>
              <a:rPr lang="en-US" sz="4000" b="1" dirty="0">
                <a:solidFill>
                  <a:srgbClr val="000090"/>
                </a:solidFill>
                <a:ea typeface="Cambria"/>
                <a:cs typeface="Times New Roman"/>
              </a:rPr>
              <a:t>SOCIAL PROTECTION </a:t>
            </a:r>
          </a:p>
          <a:p>
            <a:pPr algn="ctr" defTabSz="457200">
              <a:lnSpc>
                <a:spcPct val="115000"/>
              </a:lnSpc>
            </a:pPr>
            <a:r>
              <a:rPr lang="en-US" sz="4000" b="1" dirty="0">
                <a:solidFill>
                  <a:srgbClr val="000090"/>
                </a:solidFill>
                <a:ea typeface="Cambria"/>
                <a:cs typeface="Times New Roman"/>
              </a:rPr>
              <a:t>ACROSS THE </a:t>
            </a:r>
          </a:p>
          <a:p>
            <a:pPr algn="ctr" defTabSz="457200">
              <a:lnSpc>
                <a:spcPct val="115000"/>
              </a:lnSpc>
            </a:pPr>
            <a:r>
              <a:rPr lang="en-US" sz="4000" b="1" dirty="0">
                <a:solidFill>
                  <a:srgbClr val="000090"/>
                </a:solidFill>
                <a:ea typeface="Cambria"/>
                <a:cs typeface="Times New Roman"/>
              </a:rPr>
              <a:t>HUMANITARIAN-DEVELOPMENT NEXUS</a:t>
            </a:r>
          </a:p>
        </p:txBody>
      </p:sp>
    </p:spTree>
    <p:extLst>
      <p:ext uri="{BB962C8B-B14F-4D97-AF65-F5344CB8AC3E}">
        <p14:creationId xmlns:p14="http://schemas.microsoft.com/office/powerpoint/2010/main" val="16613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ma14="http://schemas.microsoft.com/office/mac/drawingml/2011/main" xmlns=""/>
            </a:ext>
          </a:extLst>
        </p:spPr>
      </p:pic>
      <p:sp>
        <p:nvSpPr>
          <p:cNvPr id="2" name="Title 1"/>
          <p:cNvSpPr>
            <a:spLocks noGrp="1"/>
          </p:cNvSpPr>
          <p:nvPr>
            <p:ph type="title"/>
          </p:nvPr>
        </p:nvSpPr>
        <p:spPr>
          <a:xfrm>
            <a:off x="436881" y="0"/>
            <a:ext cx="10972801" cy="1737366"/>
          </a:xfrm>
        </p:spPr>
        <p:txBody>
          <a:bodyPr>
            <a:normAutofit/>
          </a:bodyPr>
          <a:lstStyle/>
          <a:p>
            <a:pPr algn="l"/>
            <a:r>
              <a:rPr lang="en-US" sz="3600" b="1" dirty="0">
                <a:solidFill>
                  <a:srgbClr val="000090"/>
                </a:solidFill>
              </a:rPr>
              <a:t>THE GUIDANCE PACKAGE </a:t>
            </a:r>
            <a:br>
              <a:rPr lang="en-US" sz="3600" b="1" dirty="0">
                <a:solidFill>
                  <a:srgbClr val="000090"/>
                </a:solidFill>
              </a:rPr>
            </a:br>
            <a:r>
              <a:rPr lang="en-US" sz="3600" b="1" dirty="0">
                <a:solidFill>
                  <a:srgbClr val="000090"/>
                </a:solidFill>
              </a:rPr>
              <a:t>REFERENCE DOCUMENT</a:t>
            </a:r>
            <a:endParaRPr lang="en-US" sz="3600" b="1" dirty="0">
              <a:solidFill>
                <a:srgbClr val="000090"/>
              </a:solidFill>
              <a:latin typeface="+mn-lt"/>
            </a:endParaRPr>
          </a:p>
        </p:txBody>
      </p:sp>
      <p:sp>
        <p:nvSpPr>
          <p:cNvPr id="3" name="Content Placeholder 2"/>
          <p:cNvSpPr>
            <a:spLocks noGrp="1"/>
          </p:cNvSpPr>
          <p:nvPr>
            <p:ph idx="1"/>
          </p:nvPr>
        </p:nvSpPr>
        <p:spPr>
          <a:xfrm>
            <a:off x="609601" y="2002542"/>
            <a:ext cx="10972801" cy="4525963"/>
          </a:xfrm>
        </p:spPr>
        <p:txBody>
          <a:bodyPr>
            <a:normAutofit fontScale="70000" lnSpcReduction="20000"/>
          </a:bodyPr>
          <a:lstStyle/>
          <a:p>
            <a:pPr>
              <a:buFont typeface="Wingdings" panose="05000000000000000000" pitchFamily="2" charset="2"/>
              <a:buChar char="Ø"/>
            </a:pPr>
            <a:r>
              <a:rPr lang="en-US" sz="3100" dirty="0"/>
              <a:t>Refines the humanitarian-development nexus for social protection interventions </a:t>
            </a:r>
          </a:p>
          <a:p>
            <a:pPr marL="0" indent="0">
              <a:buNone/>
            </a:pPr>
            <a:endParaRPr lang="en-US" sz="3100" dirty="0"/>
          </a:p>
          <a:p>
            <a:pPr>
              <a:buFont typeface="Wingdings" panose="05000000000000000000" pitchFamily="2" charset="2"/>
              <a:buChar char="Ø"/>
            </a:pPr>
            <a:r>
              <a:rPr lang="en-US" sz="3100" dirty="0"/>
              <a:t>Specifically</a:t>
            </a:r>
            <a:r>
              <a:rPr lang="en-US" dirty="0"/>
              <a:t>, this reference document aims to:</a:t>
            </a:r>
          </a:p>
          <a:p>
            <a:pPr marL="0" indent="0">
              <a:buNone/>
            </a:pPr>
            <a:endParaRPr lang="en-US" dirty="0"/>
          </a:p>
          <a:p>
            <a:r>
              <a:rPr lang="en-US" dirty="0"/>
              <a:t>Articulate </a:t>
            </a:r>
            <a:r>
              <a:rPr lang="en-US" b="1" dirty="0"/>
              <a:t>what is meant </a:t>
            </a:r>
            <a:r>
              <a:rPr lang="en-US" dirty="0"/>
              <a:t>by working with social protection systems and approaches in crisis contexts;</a:t>
            </a:r>
          </a:p>
          <a:p>
            <a:r>
              <a:rPr lang="en-US" dirty="0"/>
              <a:t>Provide an overview of </a:t>
            </a:r>
            <a:r>
              <a:rPr lang="en-US" b="1" dirty="0"/>
              <a:t>global experience and approaches </a:t>
            </a:r>
            <a:r>
              <a:rPr lang="en-US" dirty="0"/>
              <a:t>to date;</a:t>
            </a:r>
          </a:p>
          <a:p>
            <a:r>
              <a:rPr lang="en-US" dirty="0"/>
              <a:t>Highlight </a:t>
            </a:r>
            <a:r>
              <a:rPr lang="en-US" b="1" dirty="0"/>
              <a:t>specific challenges </a:t>
            </a:r>
            <a:r>
              <a:rPr lang="en-US" dirty="0"/>
              <a:t>and suggest key criteria to inform decisions as to the most appropriate response option;</a:t>
            </a:r>
          </a:p>
          <a:p>
            <a:r>
              <a:rPr lang="en-US" dirty="0"/>
              <a:t>Provide guidance on key </a:t>
            </a:r>
            <a:r>
              <a:rPr lang="en-US" b="1" dirty="0"/>
              <a:t>issues to consider </a:t>
            </a:r>
            <a:r>
              <a:rPr lang="en-US" dirty="0"/>
              <a:t>when working with social protection in crisis contexts;</a:t>
            </a:r>
          </a:p>
          <a:p>
            <a:r>
              <a:rPr lang="en-US" dirty="0"/>
              <a:t>Highlight </a:t>
            </a:r>
            <a:r>
              <a:rPr lang="en-US" b="1" dirty="0"/>
              <a:t>key features </a:t>
            </a:r>
            <a:r>
              <a:rPr lang="en-US" dirty="0"/>
              <a:t>of social protection-related interventions in crisis contexts and offer practical tips;</a:t>
            </a:r>
          </a:p>
          <a:p>
            <a:r>
              <a:rPr lang="en-US" dirty="0"/>
              <a:t>Identify </a:t>
            </a:r>
            <a:r>
              <a:rPr lang="en-US" b="1" dirty="0"/>
              <a:t>outstanding questions </a:t>
            </a:r>
            <a:r>
              <a:rPr lang="en-US" dirty="0"/>
              <a:t>to inform future research.</a:t>
            </a:r>
          </a:p>
        </p:txBody>
      </p:sp>
    </p:spTree>
    <p:extLst>
      <p:ext uri="{BB962C8B-B14F-4D97-AF65-F5344CB8AC3E}">
        <p14:creationId xmlns:p14="http://schemas.microsoft.com/office/powerpoint/2010/main" val="333753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5" name="Title 4"/>
          <p:cNvSpPr>
            <a:spLocks noGrp="1"/>
          </p:cNvSpPr>
          <p:nvPr>
            <p:ph type="title"/>
          </p:nvPr>
        </p:nvSpPr>
        <p:spPr>
          <a:xfrm>
            <a:off x="304801" y="199793"/>
            <a:ext cx="10972801" cy="1143000"/>
          </a:xfrm>
          <a:prstGeom prst="rect">
            <a:avLst/>
          </a:prstGeom>
          <a:noFill/>
        </p:spPr>
        <p:txBody>
          <a:bodyPr wrap="square" anchor="ctr">
            <a:noAutofit/>
          </a:bodyPr>
          <a:lstStyle/>
          <a:p>
            <a:pPr algn="l"/>
            <a:r>
              <a:rPr lang="en-US" sz="3600" b="1" dirty="0">
                <a:solidFill>
                  <a:srgbClr val="000090"/>
                </a:solidFill>
              </a:rPr>
              <a:t>THE GUIDANCE PACKAGE </a:t>
            </a:r>
            <a:br>
              <a:rPr lang="en-US" sz="3600" b="1" dirty="0">
                <a:solidFill>
                  <a:srgbClr val="000090"/>
                </a:solidFill>
              </a:rPr>
            </a:br>
            <a:r>
              <a:rPr lang="en-US" sz="3600" b="1" dirty="0">
                <a:solidFill>
                  <a:srgbClr val="000090"/>
                </a:solidFill>
              </a:rPr>
              <a:t>REFERENCE DOCUMENT</a:t>
            </a:r>
            <a:endParaRPr lang="en-US" sz="3600" b="1" dirty="0">
              <a:solidFill>
                <a:srgbClr val="9BBB59"/>
              </a:solidFill>
            </a:endParaRPr>
          </a:p>
        </p:txBody>
      </p:sp>
      <p:sp>
        <p:nvSpPr>
          <p:cNvPr id="6" name="Content Placeholder 5"/>
          <p:cNvSpPr>
            <a:spLocks noGrp="1"/>
          </p:cNvSpPr>
          <p:nvPr>
            <p:ph idx="1"/>
          </p:nvPr>
        </p:nvSpPr>
        <p:spPr>
          <a:xfrm>
            <a:off x="304801" y="1370473"/>
            <a:ext cx="8199119" cy="5755422"/>
          </a:xfrm>
          <a:prstGeom prst="rect">
            <a:avLst/>
          </a:prstGeom>
        </p:spPr>
        <p:txBody>
          <a:bodyPr wrap="square">
            <a:spAutoFit/>
          </a:bodyPr>
          <a:lstStyle/>
          <a:p>
            <a:pPr marL="285750" indent="-285750" defTabSz="457200">
              <a:spcBef>
                <a:spcPts val="1200"/>
              </a:spcBef>
              <a:buClr>
                <a:schemeClr val="tx1"/>
              </a:buClr>
              <a:buFont typeface="Wingdings" panose="05000000000000000000" pitchFamily="2" charset="2"/>
              <a:buChar char="Ø"/>
            </a:pPr>
            <a:r>
              <a:rPr lang="en-GB" sz="2200" b="1" dirty="0"/>
              <a:t>Chapter 1 </a:t>
            </a:r>
            <a:r>
              <a:rPr lang="en-GB" sz="2200" dirty="0"/>
              <a:t>presents </a:t>
            </a:r>
            <a:r>
              <a:rPr lang="en-GB" sz="2200" b="1" dirty="0"/>
              <a:t>definitions, objectives and instruments </a:t>
            </a:r>
            <a:r>
              <a:rPr lang="en-GB" sz="2200" dirty="0"/>
              <a:t>of social protection, used in development and humanitarian action. </a:t>
            </a:r>
          </a:p>
          <a:p>
            <a:pPr marL="285750" indent="-285750" defTabSz="457200">
              <a:spcBef>
                <a:spcPts val="1200"/>
              </a:spcBef>
              <a:buClr>
                <a:schemeClr val="tx1"/>
              </a:buClr>
              <a:buFont typeface="Wingdings" panose="05000000000000000000" pitchFamily="2" charset="2"/>
              <a:buChar char="Ø"/>
            </a:pPr>
            <a:r>
              <a:rPr lang="en-GB" sz="2200" b="1" dirty="0"/>
              <a:t>Chapter 2 </a:t>
            </a:r>
            <a:r>
              <a:rPr lang="en-GB" sz="2200" dirty="0"/>
              <a:t>synthesises </a:t>
            </a:r>
            <a:r>
              <a:rPr lang="en-GB" sz="2200" b="1" dirty="0"/>
              <a:t>opportunities, challenges and risks </a:t>
            </a:r>
            <a:r>
              <a:rPr lang="en-GB" sz="2200" dirty="0"/>
              <a:t>in using social protection (SP) approaches in crises. </a:t>
            </a:r>
          </a:p>
          <a:p>
            <a:pPr marL="285750" indent="-285750" defTabSz="457200">
              <a:spcBef>
                <a:spcPts val="1200"/>
              </a:spcBef>
              <a:buClr>
                <a:schemeClr val="tx1"/>
              </a:buClr>
              <a:buFont typeface="Wingdings" panose="05000000000000000000" pitchFamily="2" charset="2"/>
              <a:buChar char="Ø"/>
            </a:pPr>
            <a:r>
              <a:rPr lang="en-GB" sz="2200" b="1" dirty="0"/>
              <a:t>Chapter 3 </a:t>
            </a:r>
            <a:r>
              <a:rPr lang="en-GB" sz="2200" dirty="0"/>
              <a:t>is about </a:t>
            </a:r>
            <a:r>
              <a:rPr lang="en-GB" sz="2200" b="1" dirty="0"/>
              <a:t>categorising the ways SP can be used </a:t>
            </a:r>
            <a:r>
              <a:rPr lang="en-GB" sz="2200" dirty="0"/>
              <a:t>in crises and provides a framework for </a:t>
            </a:r>
            <a:r>
              <a:rPr lang="en-GB" sz="2200" b="1" dirty="0"/>
              <a:t>assessing various response </a:t>
            </a:r>
            <a:r>
              <a:rPr lang="en-GB" sz="2200" dirty="0"/>
              <a:t>options. </a:t>
            </a:r>
          </a:p>
          <a:p>
            <a:pPr marL="285750" indent="-285750" defTabSz="457200">
              <a:spcBef>
                <a:spcPts val="1200"/>
              </a:spcBef>
              <a:buClr>
                <a:schemeClr val="tx1"/>
              </a:buClr>
              <a:buFont typeface="Wingdings" panose="05000000000000000000" pitchFamily="2" charset="2"/>
              <a:buChar char="Ø"/>
            </a:pPr>
            <a:r>
              <a:rPr lang="en-GB" sz="2200" b="1" dirty="0"/>
              <a:t>Chapter 4 </a:t>
            </a:r>
            <a:r>
              <a:rPr lang="en-GB" sz="2200" dirty="0"/>
              <a:t>is about </a:t>
            </a:r>
            <a:r>
              <a:rPr lang="en-GB" sz="2200" b="1" dirty="0"/>
              <a:t>what EU/ECHO practitioners should be checking and promoting </a:t>
            </a:r>
            <a:r>
              <a:rPr lang="en-GB" sz="2200" dirty="0"/>
              <a:t>when engaging with partners on SP.   </a:t>
            </a:r>
          </a:p>
          <a:p>
            <a:pPr marL="285750" indent="-285750" defTabSz="457200">
              <a:spcBef>
                <a:spcPts val="1200"/>
              </a:spcBef>
              <a:buClr>
                <a:schemeClr val="tx1"/>
              </a:buClr>
              <a:buFont typeface="Wingdings" panose="05000000000000000000" pitchFamily="2" charset="2"/>
              <a:buChar char="Ø"/>
            </a:pPr>
            <a:r>
              <a:rPr lang="en-GB" sz="2200" b="1" dirty="0"/>
              <a:t>Chapter 5 </a:t>
            </a:r>
            <a:r>
              <a:rPr lang="en-GB" sz="2200" dirty="0"/>
              <a:t>highlights some </a:t>
            </a:r>
            <a:r>
              <a:rPr lang="en-GB" sz="2200" b="1" dirty="0"/>
              <a:t>research and operational questions</a:t>
            </a:r>
            <a:r>
              <a:rPr lang="en-GB" sz="2200" dirty="0"/>
              <a:t> that still need to be answered.</a:t>
            </a:r>
          </a:p>
          <a:p>
            <a:pPr marL="285750" indent="-285750" defTabSz="457200">
              <a:spcBef>
                <a:spcPts val="1200"/>
              </a:spcBef>
              <a:buClr>
                <a:schemeClr val="tx1"/>
              </a:buClr>
              <a:buFont typeface="Wingdings" panose="05000000000000000000" pitchFamily="2" charset="2"/>
              <a:buChar char="Ø"/>
            </a:pPr>
            <a:r>
              <a:rPr lang="en-GB" sz="2200" b="1" dirty="0"/>
              <a:t>Chapter 6 </a:t>
            </a:r>
            <a:r>
              <a:rPr lang="en-GB" sz="2200" dirty="0"/>
              <a:t>contains a </a:t>
            </a:r>
            <a:r>
              <a:rPr lang="en-GB" sz="2200" b="1" dirty="0"/>
              <a:t>glossary of key terms </a:t>
            </a:r>
            <a:r>
              <a:rPr lang="en-GB" sz="2200" dirty="0"/>
              <a:t>used in this paper, a list of </a:t>
            </a:r>
            <a:r>
              <a:rPr lang="en-GB" sz="2200" b="1" dirty="0"/>
              <a:t>relevant policy commitments</a:t>
            </a:r>
            <a:r>
              <a:rPr lang="en-GB" sz="2200" dirty="0"/>
              <a:t>, two </a:t>
            </a:r>
            <a:r>
              <a:rPr lang="en-GB" sz="2200" b="1" dirty="0"/>
              <a:t>case studies </a:t>
            </a:r>
            <a:r>
              <a:rPr lang="en-GB" sz="2200" dirty="0"/>
              <a:t>of responses in different crisis contexts, and a selection of </a:t>
            </a:r>
            <a:r>
              <a:rPr lang="en-GB" sz="2200" b="1" dirty="0"/>
              <a:t>tools and resources</a:t>
            </a:r>
            <a:r>
              <a:rPr lang="en-GB" sz="2200" dirty="0"/>
              <a:t>.</a:t>
            </a:r>
          </a:p>
          <a:p>
            <a:pPr defTabSz="457200">
              <a:spcBef>
                <a:spcPts val="1200"/>
              </a:spcBef>
              <a:buClr>
                <a:srgbClr val="0070C0"/>
              </a:buClr>
            </a:pPr>
            <a:endParaRPr lang="en-GB" sz="2200" dirty="0">
              <a:solidFill>
                <a:prstClr val="black"/>
              </a:solidFill>
            </a:endParaRPr>
          </a:p>
        </p:txBody>
      </p:sp>
      <p:sp>
        <p:nvSpPr>
          <p:cNvPr id="7" name="Rectangle 6"/>
          <p:cNvSpPr/>
          <p:nvPr/>
        </p:nvSpPr>
        <p:spPr>
          <a:xfrm>
            <a:off x="8585200" y="1701382"/>
            <a:ext cx="3467613" cy="2077492"/>
          </a:xfrm>
          <a:prstGeom prst="rect">
            <a:avLst/>
          </a:prstGeom>
        </p:spPr>
        <p:txBody>
          <a:bodyPr wrap="square">
            <a:spAutoFit/>
          </a:bodyPr>
          <a:lstStyle/>
          <a:p>
            <a:pPr defTabSz="457200">
              <a:spcBef>
                <a:spcPts val="600"/>
              </a:spcBef>
              <a:buClr>
                <a:srgbClr val="F79646">
                  <a:lumMod val="75000"/>
                </a:srgbClr>
              </a:buClr>
            </a:pPr>
            <a:r>
              <a:rPr lang="en-GB" sz="2000" b="1" dirty="0">
                <a:solidFill>
                  <a:srgbClr val="0070C0"/>
                </a:solidFill>
              </a:rPr>
              <a:t>Throughout the paper </a:t>
            </a:r>
            <a:r>
              <a:rPr lang="en-GB" dirty="0">
                <a:solidFill>
                  <a:prstClr val="black"/>
                </a:solidFill>
              </a:rPr>
              <a:t>links to webinars, videos, initiatives, and background documents are provided:</a:t>
            </a:r>
          </a:p>
          <a:p>
            <a:pPr marL="285750" indent="-285750" defTabSz="457200">
              <a:spcBef>
                <a:spcPts val="600"/>
              </a:spcBef>
              <a:buClr>
                <a:srgbClr val="F79646">
                  <a:lumMod val="75000"/>
                </a:srgbClr>
              </a:buClr>
              <a:buFont typeface="Wingdings" charset="2"/>
              <a:buChar char="§"/>
            </a:pPr>
            <a:endParaRPr lang="de-CH" sz="2000" dirty="0">
              <a:solidFill>
                <a:prstClr val="black"/>
              </a:solidFill>
            </a:endParaRPr>
          </a:p>
          <a:p>
            <a:pPr defTabSz="457200">
              <a:spcBef>
                <a:spcPts val="1200"/>
              </a:spcBef>
              <a:buClr>
                <a:srgbClr val="4BACC6"/>
              </a:buClr>
            </a:pPr>
            <a:endParaRPr lang="en-GB" sz="2000" dirty="0">
              <a:solidFill>
                <a:prstClr val="black"/>
              </a:solidFill>
            </a:endParaRPr>
          </a:p>
        </p:txBody>
      </p:sp>
      <p:pic>
        <p:nvPicPr>
          <p:cNvPr id="2" name="Picture 1"/>
          <p:cNvPicPr>
            <a:picLocks noChangeAspect="1"/>
          </p:cNvPicPr>
          <p:nvPr/>
        </p:nvPicPr>
        <p:blipFill>
          <a:blip r:embed="rId3"/>
          <a:stretch>
            <a:fillRect/>
          </a:stretch>
        </p:blipFill>
        <p:spPr>
          <a:xfrm>
            <a:off x="8376087" y="2926918"/>
            <a:ext cx="3815913" cy="1986725"/>
          </a:xfrm>
          <a:prstGeom prst="rect">
            <a:avLst/>
          </a:prstGeom>
        </p:spPr>
      </p:pic>
    </p:spTree>
    <p:extLst>
      <p:ext uri="{BB962C8B-B14F-4D97-AF65-F5344CB8AC3E}">
        <p14:creationId xmlns:p14="http://schemas.microsoft.com/office/powerpoint/2010/main" val="326349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MAS\Pictures\Pentagon - Copy.png">
            <a:extLst>
              <a:ext uri="{FF2B5EF4-FFF2-40B4-BE49-F238E27FC236}">
                <a16:creationId xmlns:a16="http://schemas.microsoft.com/office/drawing/2014/main" xmlns="" id="{E8F93A22-F086-41AC-9550-A6420B401C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6454" y="-120284"/>
            <a:ext cx="4376214" cy="2904584"/>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5" name="Title 3"/>
          <p:cNvSpPr txBox="1">
            <a:spLocks noGrp="1"/>
          </p:cNvSpPr>
          <p:nvPr>
            <p:ph type="title"/>
          </p:nvPr>
        </p:nvSpPr>
        <p:spPr>
          <a:xfrm>
            <a:off x="104279" y="273860"/>
            <a:ext cx="10972801"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rPr>
              <a:t>THE GUIDANCE PACKAGE </a:t>
            </a:r>
            <a:br>
              <a:rPr lang="en-US" sz="3600" b="1" dirty="0">
                <a:solidFill>
                  <a:srgbClr val="000090"/>
                </a:solidFill>
              </a:rPr>
            </a:br>
            <a:r>
              <a:rPr lang="en-US" sz="3600" b="1" dirty="0">
                <a:solidFill>
                  <a:srgbClr val="000090"/>
                </a:solidFill>
              </a:rPr>
              <a:t>REFERENCE DOCUMENT</a:t>
            </a:r>
            <a:r>
              <a:rPr lang="en-GB" sz="3600" b="1" dirty="0">
                <a:solidFill>
                  <a:srgbClr val="000090"/>
                </a:solidFill>
                <a:latin typeface="+mn-lt"/>
              </a:rPr>
              <a:t>	</a:t>
            </a:r>
          </a:p>
        </p:txBody>
      </p:sp>
      <p:sp>
        <p:nvSpPr>
          <p:cNvPr id="6" name="Content Placeholder 2"/>
          <p:cNvSpPr txBox="1">
            <a:spLocks noGrp="1"/>
          </p:cNvSpPr>
          <p:nvPr>
            <p:ph idx="1"/>
          </p:nvPr>
        </p:nvSpPr>
        <p:spPr>
          <a:xfrm>
            <a:off x="104279" y="1600206"/>
            <a:ext cx="4843641" cy="45259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200"/>
              </a:spcBef>
            </a:pPr>
            <a:r>
              <a:rPr lang="en-GB" sz="2000" b="1" dirty="0"/>
              <a:t>The Reference Document refines:</a:t>
            </a:r>
          </a:p>
          <a:p>
            <a:pPr marL="342900" indent="-342900" algn="l">
              <a:spcBef>
                <a:spcPts val="1200"/>
              </a:spcBef>
              <a:buFont typeface="Wingdings" panose="05000000000000000000" pitchFamily="2" charset="2"/>
              <a:buChar char="Ø"/>
            </a:pPr>
            <a:r>
              <a:rPr lang="en-GB" sz="2000" b="1" dirty="0"/>
              <a:t>Rationale for working with social protection in crisis contexts</a:t>
            </a:r>
          </a:p>
          <a:p>
            <a:pPr marL="342900" indent="-342900" algn="l">
              <a:spcBef>
                <a:spcPts val="1200"/>
              </a:spcBef>
              <a:buFont typeface="Wingdings" panose="05000000000000000000" pitchFamily="2" charset="2"/>
              <a:buChar char="Ø"/>
            </a:pPr>
            <a:r>
              <a:rPr lang="en-US" sz="2000" dirty="0"/>
              <a:t>Frequency, severity, complexity &amp; duration of crises has overburdened traditional systems;</a:t>
            </a:r>
          </a:p>
          <a:p>
            <a:pPr marL="342900" indent="-342900" algn="l">
              <a:spcBef>
                <a:spcPts val="1200"/>
              </a:spcBef>
              <a:buFont typeface="Wingdings" panose="05000000000000000000" pitchFamily="2" charset="2"/>
              <a:buChar char="Ø"/>
            </a:pPr>
            <a:r>
              <a:rPr lang="en-US" sz="2000" dirty="0"/>
              <a:t>Efficiency &amp; impact gains from working with SP in different types of crises;</a:t>
            </a:r>
          </a:p>
          <a:p>
            <a:pPr marL="342900" indent="-342900" algn="l">
              <a:spcBef>
                <a:spcPts val="1200"/>
              </a:spcBef>
              <a:buFont typeface="Wingdings" panose="05000000000000000000" pitchFamily="2" charset="2"/>
              <a:buChar char="Ø"/>
            </a:pPr>
            <a:r>
              <a:rPr lang="en-US" sz="2000" dirty="0"/>
              <a:t>It is possible to work with all social protection instruments in crises settings;</a:t>
            </a:r>
          </a:p>
          <a:p>
            <a:pPr marL="342900" indent="-342900" algn="l">
              <a:spcBef>
                <a:spcPts val="1200"/>
              </a:spcBef>
              <a:buFont typeface="Wingdings" panose="05000000000000000000" pitchFamily="2" charset="2"/>
              <a:buChar char="Ø"/>
            </a:pPr>
            <a:r>
              <a:rPr lang="en-US" sz="2000" dirty="0"/>
              <a:t>Impacts are greater when SP linked to other services &amp; </a:t>
            </a:r>
            <a:r>
              <a:rPr lang="en-US" sz="2000" dirty="0" err="1"/>
              <a:t>programmes</a:t>
            </a:r>
            <a:r>
              <a:rPr lang="en-US" sz="2000" dirty="0"/>
              <a:t>.</a:t>
            </a:r>
          </a:p>
          <a:p>
            <a:pPr lvl="1" algn="l">
              <a:lnSpc>
                <a:spcPct val="107000"/>
              </a:lnSpc>
            </a:pPr>
            <a:endParaRPr lang="en-GB" i="1" dirty="0">
              <a:solidFill>
                <a:srgbClr val="0F5494"/>
              </a:solidFill>
            </a:endParaRPr>
          </a:p>
        </p:txBody>
      </p:sp>
      <p:sp>
        <p:nvSpPr>
          <p:cNvPr id="8" name="Content Placeholder 2"/>
          <p:cNvSpPr txBox="1">
            <a:spLocks/>
          </p:cNvSpPr>
          <p:nvPr/>
        </p:nvSpPr>
        <p:spPr>
          <a:xfrm>
            <a:off x="4368800" y="1581244"/>
            <a:ext cx="7924800" cy="43433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1200"/>
              </a:spcBef>
              <a:buFont typeface="Wingdings" panose="05000000000000000000" pitchFamily="2" charset="2"/>
              <a:buChar char="Ø"/>
            </a:pPr>
            <a:r>
              <a:rPr lang="de-CH" sz="2000" b="1" dirty="0"/>
              <a:t>Key response </a:t>
            </a:r>
            <a:r>
              <a:rPr lang="de-CH" sz="2000" b="1" dirty="0" err="1"/>
              <a:t>features</a:t>
            </a:r>
            <a:r>
              <a:rPr lang="de-CH" sz="2000" b="1" dirty="0"/>
              <a:t>:</a:t>
            </a:r>
          </a:p>
          <a:p>
            <a:pPr marL="800100" lvl="1" indent="-342900" algn="l">
              <a:spcBef>
                <a:spcPts val="1200"/>
              </a:spcBef>
              <a:buFont typeface="Wingdings" panose="05000000000000000000" pitchFamily="2" charset="2"/>
              <a:buChar char="Ø"/>
            </a:pPr>
            <a:r>
              <a:rPr lang="en-US" b="1" dirty="0"/>
              <a:t>Analysis: </a:t>
            </a:r>
          </a:p>
          <a:p>
            <a:pPr lvl="1" algn="l">
              <a:spcBef>
                <a:spcPts val="1200"/>
              </a:spcBef>
            </a:pPr>
            <a:r>
              <a:rPr lang="en-US" b="1" dirty="0"/>
              <a:t>	</a:t>
            </a:r>
            <a:r>
              <a:rPr lang="en-US" dirty="0"/>
              <a:t>Conduct joint assessment in partnership with government to 	develop a common understanding, to clarify the risks;</a:t>
            </a:r>
          </a:p>
          <a:p>
            <a:pPr marL="800100" lvl="1" indent="-342900" algn="l">
              <a:spcBef>
                <a:spcPts val="1200"/>
              </a:spcBef>
              <a:buFont typeface="Wingdings" panose="05000000000000000000" pitchFamily="2" charset="2"/>
              <a:buChar char="Ø"/>
            </a:pPr>
            <a:r>
              <a:rPr lang="en-US" b="1" dirty="0"/>
              <a:t>Design: </a:t>
            </a:r>
            <a:r>
              <a:rPr lang="en-US" dirty="0"/>
              <a:t>Multi-year strategies &amp; actions should be jointly developed with long and short-term objectives;</a:t>
            </a:r>
          </a:p>
          <a:p>
            <a:pPr marL="800100" lvl="1" indent="-342900" algn="l">
              <a:spcBef>
                <a:spcPts val="1200"/>
              </a:spcBef>
              <a:buFont typeface="Wingdings" panose="05000000000000000000" pitchFamily="2" charset="2"/>
              <a:buChar char="Ø"/>
            </a:pPr>
            <a:r>
              <a:rPr lang="en-US" b="1" dirty="0"/>
              <a:t>Stakeholder priorities </a:t>
            </a:r>
            <a:r>
              <a:rPr lang="en-US" dirty="0"/>
              <a:t>and incentives should be balanced according to political economy;</a:t>
            </a:r>
          </a:p>
          <a:p>
            <a:pPr marL="800100" lvl="1" indent="-342900" algn="l">
              <a:spcBef>
                <a:spcPts val="1200"/>
              </a:spcBef>
              <a:buFont typeface="Wingdings" panose="05000000000000000000" pitchFamily="2" charset="2"/>
              <a:buChar char="Ø"/>
            </a:pPr>
            <a:r>
              <a:rPr lang="en-US" b="1" dirty="0"/>
              <a:t>Integrated financing </a:t>
            </a:r>
            <a:r>
              <a:rPr lang="en-US" dirty="0"/>
              <a:t>(hum and dev funds) makes common programming a reality;</a:t>
            </a:r>
          </a:p>
          <a:p>
            <a:pPr marL="800100" lvl="1" indent="-342900" algn="l">
              <a:spcBef>
                <a:spcPts val="1200"/>
              </a:spcBef>
              <a:buFont typeface="Wingdings" panose="05000000000000000000" pitchFamily="2" charset="2"/>
              <a:buChar char="Ø"/>
            </a:pPr>
            <a:r>
              <a:rPr lang="en-US" dirty="0"/>
              <a:t>Adherence to </a:t>
            </a:r>
            <a:r>
              <a:rPr lang="en-US" b="1" dirty="0"/>
              <a:t>principles of engagement: </a:t>
            </a:r>
            <a:r>
              <a:rPr lang="en-US" sz="2000" dirty="0"/>
              <a:t>requirement to </a:t>
            </a:r>
            <a:r>
              <a:rPr lang="en-US" sz="2000" b="1" dirty="0"/>
              <a:t>Do No Harm; </a:t>
            </a:r>
            <a:r>
              <a:rPr lang="en-US" sz="2000" dirty="0"/>
              <a:t>commitment to </a:t>
            </a:r>
            <a:r>
              <a:rPr lang="en-US" sz="2000" b="1" dirty="0"/>
              <a:t>evidence-based programming;</a:t>
            </a:r>
            <a:r>
              <a:rPr lang="en-US" sz="2000" dirty="0"/>
              <a:t> </a:t>
            </a:r>
          </a:p>
          <a:p>
            <a:pPr marL="800100" lvl="1" indent="-342900" algn="l">
              <a:spcBef>
                <a:spcPts val="1200"/>
              </a:spcBef>
              <a:buFont typeface="Wingdings" panose="05000000000000000000" pitchFamily="2" charset="2"/>
              <a:buChar char="Ø"/>
            </a:pPr>
            <a:r>
              <a:rPr lang="en-US" b="1" dirty="0"/>
              <a:t>This generates a shared long-term vision </a:t>
            </a:r>
            <a:r>
              <a:rPr lang="en-US" dirty="0"/>
              <a:t>and priority common goals for DG ECHO and DG DEVCO/DG NEAR</a:t>
            </a:r>
            <a:r>
              <a:rPr lang="en-US" b="1" dirty="0"/>
              <a:t> to inform multi-year programming.</a:t>
            </a:r>
            <a:endParaRPr lang="en-US" dirty="0"/>
          </a:p>
          <a:p>
            <a:pPr lvl="2" algn="l">
              <a:spcBef>
                <a:spcPts val="1200"/>
              </a:spcBef>
            </a:pPr>
            <a:endParaRPr lang="en-US" sz="2000" dirty="0"/>
          </a:p>
        </p:txBody>
      </p:sp>
      <p:sp>
        <p:nvSpPr>
          <p:cNvPr id="9" name="Title 3"/>
          <p:cNvSpPr txBox="1">
            <a:spLocks/>
          </p:cNvSpPr>
          <p:nvPr/>
        </p:nvSpPr>
        <p:spPr>
          <a:xfrm>
            <a:off x="7022938" y="334975"/>
            <a:ext cx="458910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3600" b="1" dirty="0">
              <a:solidFill>
                <a:srgbClr val="000090"/>
              </a:solidFill>
              <a:latin typeface="+mn-lt"/>
            </a:endParaRPr>
          </a:p>
        </p:txBody>
      </p:sp>
    </p:spTree>
    <p:extLst>
      <p:ext uri="{BB962C8B-B14F-4D97-AF65-F5344CB8AC3E}">
        <p14:creationId xmlns:p14="http://schemas.microsoft.com/office/powerpoint/2010/main" val="5747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5457490" y="384636"/>
            <a:ext cx="1478189" cy="923003"/>
          </a:xfrm>
          <a:prstGeom prst="rect">
            <a:avLst/>
          </a:prstGeom>
          <a:noFill/>
          <a:ln>
            <a:noFill/>
          </a:ln>
          <a:extLst>
            <a:ext uri="{FAA26D3D-D897-4be2-8F04-BA451C77F1D7}">
              <ma14:placeholderFlag xmlns="" xmlns:ma14="http://schemas.microsoft.com/office/mac/drawingml/2011/main"/>
            </a:ext>
          </a:extLst>
        </p:spPr>
      </p:pic>
      <p:sp>
        <p:nvSpPr>
          <p:cNvPr id="6" name="Text Box 2"/>
          <p:cNvSpPr txBox="1"/>
          <p:nvPr/>
        </p:nvSpPr>
        <p:spPr>
          <a:xfrm>
            <a:off x="408215" y="846136"/>
            <a:ext cx="11462656" cy="544036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lnSpc>
                <a:spcPct val="115000"/>
              </a:lnSpc>
            </a:pPr>
            <a:endParaRPr lang="en-US" sz="5400" b="1" dirty="0">
              <a:solidFill>
                <a:srgbClr val="000090"/>
              </a:solidFill>
              <a:ea typeface="Cambria"/>
              <a:cs typeface="Times New Roman"/>
            </a:endParaRPr>
          </a:p>
          <a:p>
            <a:pPr algn="ctr" defTabSz="457200">
              <a:lnSpc>
                <a:spcPct val="115000"/>
              </a:lnSpc>
            </a:pPr>
            <a:r>
              <a:rPr lang="en-US" sz="5400" b="1" dirty="0">
                <a:solidFill>
                  <a:srgbClr val="000090"/>
                </a:solidFill>
                <a:ea typeface="Cambria"/>
                <a:cs typeface="Times New Roman"/>
              </a:rPr>
              <a:t>REFERENCE DOCUMENT</a:t>
            </a:r>
          </a:p>
          <a:p>
            <a:pPr algn="ctr" defTabSz="457200">
              <a:lnSpc>
                <a:spcPct val="115000"/>
              </a:lnSpc>
            </a:pPr>
            <a:r>
              <a:rPr lang="en-US" sz="5400" b="1" dirty="0">
                <a:solidFill>
                  <a:srgbClr val="000090"/>
                </a:solidFill>
                <a:ea typeface="Cambria"/>
                <a:cs typeface="Times New Roman"/>
              </a:rPr>
              <a:t>CHAPTER A - </a:t>
            </a:r>
          </a:p>
          <a:p>
            <a:pPr algn="ctr" defTabSz="457200">
              <a:lnSpc>
                <a:spcPct val="115000"/>
              </a:lnSpc>
            </a:pPr>
            <a:r>
              <a:rPr lang="en-US" sz="4000" b="1" dirty="0">
                <a:solidFill>
                  <a:srgbClr val="000090"/>
                </a:solidFill>
                <a:latin typeface="+mj-lt"/>
                <a:ea typeface="Cambria"/>
                <a:cs typeface="Times New Roman"/>
              </a:rPr>
              <a:t>SOCIAL PROTECTION AND HUMANITARIAN ACTION</a:t>
            </a:r>
            <a:endParaRPr lang="en-GB" sz="4000" dirty="0">
              <a:solidFill>
                <a:schemeClr val="tx1">
                  <a:lumMod val="50000"/>
                  <a:lumOff val="50000"/>
                </a:schemeClr>
              </a:solidFill>
              <a:latin typeface="+mj-lt"/>
              <a:ea typeface="+mj-ea"/>
              <a:cs typeface="+mj-cs"/>
            </a:endParaRPr>
          </a:p>
        </p:txBody>
      </p:sp>
    </p:spTree>
    <p:extLst>
      <p:ext uri="{BB962C8B-B14F-4D97-AF65-F5344CB8AC3E}">
        <p14:creationId xmlns:p14="http://schemas.microsoft.com/office/powerpoint/2010/main" val="39079680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1875</Words>
  <Application>Microsoft Office PowerPoint</Application>
  <PresentationFormat>Widescreen</PresentationFormat>
  <Paragraphs>204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Cambria</vt:lpstr>
      <vt:lpstr>Times New Roman</vt:lpstr>
      <vt:lpstr>Wingdings</vt:lpstr>
      <vt:lpstr>1_Office Theme</vt:lpstr>
      <vt:lpstr>Juergen Hohmann / Nadia Giske / Carina Staibano SPaN Initiative  </vt:lpstr>
      <vt:lpstr>PowerPoint Presentation</vt:lpstr>
      <vt:lpstr>POLICY FRAMEWORK  OF THE GUIDANCE PACKAGE </vt:lpstr>
      <vt:lpstr>CONTENT OF THE GUIDANCE PACKAGE</vt:lpstr>
      <vt:lpstr>PowerPoint Presentation</vt:lpstr>
      <vt:lpstr>THE GUIDANCE PACKAGE  REFERENCE DOCUMENT</vt:lpstr>
      <vt:lpstr>THE GUIDANCE PACKAGE  REFERENCE DOCUMENT</vt:lpstr>
      <vt:lpstr>THE GUIDANCE PACKAGE  REFERENCE DOCUMENT </vt:lpstr>
      <vt:lpstr>PowerPoint Presentation</vt:lpstr>
      <vt:lpstr>SOCIAL PROTECTION  AND HUMANITARIAN ACTION</vt:lpstr>
      <vt:lpstr>SOCIAL PROTECTION  AND HUMANITARIAN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Juergen Hohmann;Marie Asmus</dc:creator>
  <cp:lastModifiedBy>Marie Asmus</cp:lastModifiedBy>
  <cp:revision>95</cp:revision>
  <cp:lastPrinted>2018-11-21T08:50:12Z</cp:lastPrinted>
  <dcterms:created xsi:type="dcterms:W3CDTF">2018-08-01T13:42:07Z</dcterms:created>
  <dcterms:modified xsi:type="dcterms:W3CDTF">2019-01-22T11:33:26Z</dcterms:modified>
</cp:coreProperties>
</file>