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1"/>
  </p:notesMasterIdLst>
  <p:sldIdLst>
    <p:sldId id="256" r:id="rId2"/>
    <p:sldId id="260" r:id="rId3"/>
    <p:sldId id="257" r:id="rId4"/>
    <p:sldId id="258" r:id="rId5"/>
    <p:sldId id="261" r:id="rId6"/>
    <p:sldId id="262" r:id="rId7"/>
    <p:sldId id="259" r:id="rId8"/>
    <p:sldId id="266" r:id="rId9"/>
    <p:sldId id="265" r:id="rId10"/>
    <p:sldId id="263" r:id="rId11"/>
    <p:sldId id="264" r:id="rId12"/>
    <p:sldId id="273" r:id="rId13"/>
    <p:sldId id="267" r:id="rId14"/>
    <p:sldId id="270" r:id="rId15"/>
    <p:sldId id="271" r:id="rId16"/>
    <p:sldId id="268" r:id="rId17"/>
    <p:sldId id="272" r:id="rId18"/>
    <p:sldId id="274" r:id="rId19"/>
    <p:sldId id="269"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22" autoAdjust="0"/>
    <p:restoredTop sz="94660"/>
  </p:normalViewPr>
  <p:slideViewPr>
    <p:cSldViewPr snapToGrid="0">
      <p:cViewPr>
        <p:scale>
          <a:sx n="51" d="100"/>
          <a:sy n="51" d="100"/>
        </p:scale>
        <p:origin x="523" y="2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file:///D:\EU%20Targeting\Fragility%20pictures.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total4!$A$1</c:f>
              <c:strCache>
                <c:ptCount val="1"/>
                <c:pt idx="0">
                  <c:v>fragility</c:v>
                </c:pt>
              </c:strCache>
            </c:strRef>
          </c:tx>
          <c:spPr>
            <a:solidFill>
              <a:schemeClr val="accent1"/>
            </a:solidFill>
            <a:ln>
              <a:noFill/>
            </a:ln>
            <a:effectLst/>
          </c:spPr>
          <c:invertIfNegative val="0"/>
          <c:val>
            <c:numRef>
              <c:f>total4!$A$2:$A$218</c:f>
              <c:numCache>
                <c:formatCode>General</c:formatCode>
                <c:ptCount val="217"/>
                <c:pt idx="0">
                  <c:v>34.4</c:v>
                </c:pt>
                <c:pt idx="1">
                  <c:v>36.4</c:v>
                </c:pt>
                <c:pt idx="2">
                  <c:v>36.4</c:v>
                </c:pt>
                <c:pt idx="3">
                  <c:v>41.5</c:v>
                </c:pt>
                <c:pt idx="4">
                  <c:v>41.5</c:v>
                </c:pt>
                <c:pt idx="5">
                  <c:v>41.5</c:v>
                </c:pt>
                <c:pt idx="6">
                  <c:v>41.5</c:v>
                </c:pt>
                <c:pt idx="7">
                  <c:v>45.2</c:v>
                </c:pt>
                <c:pt idx="8">
                  <c:v>46.2</c:v>
                </c:pt>
                <c:pt idx="9">
                  <c:v>46.3</c:v>
                </c:pt>
                <c:pt idx="10">
                  <c:v>46.8</c:v>
                </c:pt>
                <c:pt idx="11">
                  <c:v>46.8</c:v>
                </c:pt>
                <c:pt idx="12">
                  <c:v>47.6</c:v>
                </c:pt>
                <c:pt idx="13">
                  <c:v>47.6</c:v>
                </c:pt>
                <c:pt idx="14">
                  <c:v>47.6</c:v>
                </c:pt>
                <c:pt idx="15">
                  <c:v>47.6</c:v>
                </c:pt>
                <c:pt idx="16">
                  <c:v>47.6</c:v>
                </c:pt>
                <c:pt idx="17">
                  <c:v>49.1</c:v>
                </c:pt>
                <c:pt idx="18">
                  <c:v>49.1</c:v>
                </c:pt>
                <c:pt idx="19">
                  <c:v>52</c:v>
                </c:pt>
                <c:pt idx="20">
                  <c:v>54.2</c:v>
                </c:pt>
                <c:pt idx="21">
                  <c:v>54.2</c:v>
                </c:pt>
                <c:pt idx="22">
                  <c:v>54.2</c:v>
                </c:pt>
                <c:pt idx="23">
                  <c:v>54.2</c:v>
                </c:pt>
                <c:pt idx="24">
                  <c:v>54.6</c:v>
                </c:pt>
                <c:pt idx="25">
                  <c:v>54.6</c:v>
                </c:pt>
                <c:pt idx="26">
                  <c:v>54.6</c:v>
                </c:pt>
                <c:pt idx="27">
                  <c:v>55.4</c:v>
                </c:pt>
                <c:pt idx="28">
                  <c:v>57</c:v>
                </c:pt>
                <c:pt idx="29">
                  <c:v>57.5</c:v>
                </c:pt>
                <c:pt idx="30">
                  <c:v>58.7</c:v>
                </c:pt>
                <c:pt idx="31">
                  <c:v>61.9</c:v>
                </c:pt>
                <c:pt idx="32">
                  <c:v>62.1</c:v>
                </c:pt>
                <c:pt idx="33">
                  <c:v>62.1</c:v>
                </c:pt>
                <c:pt idx="34">
                  <c:v>62.7</c:v>
                </c:pt>
                <c:pt idx="35">
                  <c:v>62.7</c:v>
                </c:pt>
                <c:pt idx="36">
                  <c:v>62.7</c:v>
                </c:pt>
                <c:pt idx="37">
                  <c:v>62.8</c:v>
                </c:pt>
                <c:pt idx="38">
                  <c:v>62.8</c:v>
                </c:pt>
                <c:pt idx="39">
                  <c:v>62.8</c:v>
                </c:pt>
                <c:pt idx="40">
                  <c:v>63.5</c:v>
                </c:pt>
                <c:pt idx="41">
                  <c:v>64.400000000000006</c:v>
                </c:pt>
                <c:pt idx="42">
                  <c:v>64.5</c:v>
                </c:pt>
                <c:pt idx="43">
                  <c:v>64.5</c:v>
                </c:pt>
                <c:pt idx="44">
                  <c:v>64.5</c:v>
                </c:pt>
                <c:pt idx="45">
                  <c:v>64.599999999999994</c:v>
                </c:pt>
                <c:pt idx="46">
                  <c:v>65.3</c:v>
                </c:pt>
                <c:pt idx="47">
                  <c:v>65.3</c:v>
                </c:pt>
                <c:pt idx="48">
                  <c:v>65.900000000000006</c:v>
                </c:pt>
                <c:pt idx="49">
                  <c:v>67</c:v>
                </c:pt>
                <c:pt idx="50">
                  <c:v>67</c:v>
                </c:pt>
                <c:pt idx="51">
                  <c:v>67</c:v>
                </c:pt>
                <c:pt idx="52">
                  <c:v>67.400000000000006</c:v>
                </c:pt>
                <c:pt idx="53">
                  <c:v>68.2</c:v>
                </c:pt>
                <c:pt idx="54">
                  <c:v>68.3</c:v>
                </c:pt>
                <c:pt idx="55">
                  <c:v>68.400000000000006</c:v>
                </c:pt>
                <c:pt idx="56">
                  <c:v>69.7</c:v>
                </c:pt>
                <c:pt idx="57">
                  <c:v>70.5</c:v>
                </c:pt>
                <c:pt idx="58">
                  <c:v>70.8</c:v>
                </c:pt>
                <c:pt idx="59">
                  <c:v>70.8</c:v>
                </c:pt>
                <c:pt idx="60">
                  <c:v>71.2</c:v>
                </c:pt>
                <c:pt idx="61">
                  <c:v>71.2</c:v>
                </c:pt>
                <c:pt idx="62">
                  <c:v>71.3</c:v>
                </c:pt>
                <c:pt idx="63">
                  <c:v>71.3</c:v>
                </c:pt>
                <c:pt idx="64">
                  <c:v>71.3</c:v>
                </c:pt>
                <c:pt idx="65">
                  <c:v>71.400000000000006</c:v>
                </c:pt>
                <c:pt idx="66">
                  <c:v>71.400000000000006</c:v>
                </c:pt>
                <c:pt idx="67">
                  <c:v>71.599999999999994</c:v>
                </c:pt>
                <c:pt idx="68">
                  <c:v>71.8</c:v>
                </c:pt>
                <c:pt idx="69">
                  <c:v>71.8</c:v>
                </c:pt>
                <c:pt idx="70">
                  <c:v>71.900000000000006</c:v>
                </c:pt>
                <c:pt idx="71">
                  <c:v>71.900000000000006</c:v>
                </c:pt>
                <c:pt idx="72">
                  <c:v>71.900000000000006</c:v>
                </c:pt>
                <c:pt idx="73">
                  <c:v>71.900000000000006</c:v>
                </c:pt>
                <c:pt idx="74">
                  <c:v>71.900000000000006</c:v>
                </c:pt>
                <c:pt idx="75">
                  <c:v>72</c:v>
                </c:pt>
                <c:pt idx="76">
                  <c:v>72</c:v>
                </c:pt>
                <c:pt idx="77">
                  <c:v>72.400000000000006</c:v>
                </c:pt>
                <c:pt idx="78">
                  <c:v>73</c:v>
                </c:pt>
                <c:pt idx="79">
                  <c:v>73.5</c:v>
                </c:pt>
                <c:pt idx="80">
                  <c:v>73.5</c:v>
                </c:pt>
                <c:pt idx="81">
                  <c:v>73.7</c:v>
                </c:pt>
                <c:pt idx="82">
                  <c:v>73.8</c:v>
                </c:pt>
                <c:pt idx="83">
                  <c:v>73.8</c:v>
                </c:pt>
                <c:pt idx="84">
                  <c:v>74.3</c:v>
                </c:pt>
                <c:pt idx="85">
                  <c:v>74.599999999999994</c:v>
                </c:pt>
                <c:pt idx="86">
                  <c:v>74.599999999999994</c:v>
                </c:pt>
                <c:pt idx="87">
                  <c:v>75</c:v>
                </c:pt>
                <c:pt idx="88">
                  <c:v>75</c:v>
                </c:pt>
                <c:pt idx="89">
                  <c:v>75.599999999999994</c:v>
                </c:pt>
                <c:pt idx="90">
                  <c:v>75.7</c:v>
                </c:pt>
                <c:pt idx="91">
                  <c:v>75.900000000000006</c:v>
                </c:pt>
                <c:pt idx="92">
                  <c:v>76.3</c:v>
                </c:pt>
                <c:pt idx="93">
                  <c:v>76.5</c:v>
                </c:pt>
                <c:pt idx="94">
                  <c:v>76.7</c:v>
                </c:pt>
                <c:pt idx="95">
                  <c:v>76.7</c:v>
                </c:pt>
                <c:pt idx="96">
                  <c:v>76.900000000000006</c:v>
                </c:pt>
                <c:pt idx="97">
                  <c:v>77.3</c:v>
                </c:pt>
                <c:pt idx="98">
                  <c:v>77.400000000000006</c:v>
                </c:pt>
                <c:pt idx="99">
                  <c:v>77.400000000000006</c:v>
                </c:pt>
                <c:pt idx="100">
                  <c:v>78.099999999999994</c:v>
                </c:pt>
                <c:pt idx="101">
                  <c:v>78.099999999999994</c:v>
                </c:pt>
                <c:pt idx="102">
                  <c:v>78.099999999999994</c:v>
                </c:pt>
                <c:pt idx="103">
                  <c:v>78.099999999999994</c:v>
                </c:pt>
                <c:pt idx="104">
                  <c:v>78.7</c:v>
                </c:pt>
                <c:pt idx="105">
                  <c:v>78.7</c:v>
                </c:pt>
                <c:pt idx="106">
                  <c:v>78.7</c:v>
                </c:pt>
                <c:pt idx="107">
                  <c:v>78.8</c:v>
                </c:pt>
                <c:pt idx="108">
                  <c:v>79</c:v>
                </c:pt>
                <c:pt idx="109">
                  <c:v>79.099999999999994</c:v>
                </c:pt>
                <c:pt idx="110">
                  <c:v>79.2</c:v>
                </c:pt>
                <c:pt idx="111">
                  <c:v>79.3</c:v>
                </c:pt>
                <c:pt idx="112">
                  <c:v>79.3</c:v>
                </c:pt>
                <c:pt idx="113">
                  <c:v>79.3</c:v>
                </c:pt>
                <c:pt idx="114">
                  <c:v>79.3</c:v>
                </c:pt>
                <c:pt idx="115">
                  <c:v>79.599999999999994</c:v>
                </c:pt>
                <c:pt idx="116">
                  <c:v>79.900000000000006</c:v>
                </c:pt>
                <c:pt idx="117">
                  <c:v>79.900000000000006</c:v>
                </c:pt>
                <c:pt idx="118">
                  <c:v>80</c:v>
                </c:pt>
                <c:pt idx="119">
                  <c:v>80.400000000000006</c:v>
                </c:pt>
                <c:pt idx="120">
                  <c:v>80.400000000000006</c:v>
                </c:pt>
                <c:pt idx="121">
                  <c:v>80.8</c:v>
                </c:pt>
                <c:pt idx="122">
                  <c:v>82.2</c:v>
                </c:pt>
                <c:pt idx="123">
                  <c:v>82.2</c:v>
                </c:pt>
                <c:pt idx="124">
                  <c:v>82.5</c:v>
                </c:pt>
                <c:pt idx="125">
                  <c:v>82.5</c:v>
                </c:pt>
                <c:pt idx="126">
                  <c:v>82.9</c:v>
                </c:pt>
                <c:pt idx="127">
                  <c:v>82.9</c:v>
                </c:pt>
                <c:pt idx="128">
                  <c:v>83.3</c:v>
                </c:pt>
                <c:pt idx="129">
                  <c:v>83.4</c:v>
                </c:pt>
                <c:pt idx="130">
                  <c:v>83.4</c:v>
                </c:pt>
                <c:pt idx="131">
                  <c:v>83.4</c:v>
                </c:pt>
                <c:pt idx="132">
                  <c:v>83.6</c:v>
                </c:pt>
                <c:pt idx="133">
                  <c:v>84.4</c:v>
                </c:pt>
                <c:pt idx="134">
                  <c:v>84.8</c:v>
                </c:pt>
                <c:pt idx="135">
                  <c:v>85.1</c:v>
                </c:pt>
                <c:pt idx="136">
                  <c:v>85.1</c:v>
                </c:pt>
                <c:pt idx="137">
                  <c:v>85.1</c:v>
                </c:pt>
                <c:pt idx="138">
                  <c:v>85.3</c:v>
                </c:pt>
                <c:pt idx="139">
                  <c:v>85.3</c:v>
                </c:pt>
                <c:pt idx="140">
                  <c:v>85.4</c:v>
                </c:pt>
                <c:pt idx="141">
                  <c:v>85.9</c:v>
                </c:pt>
                <c:pt idx="142">
                  <c:v>86.2</c:v>
                </c:pt>
                <c:pt idx="143">
                  <c:v>86.2</c:v>
                </c:pt>
                <c:pt idx="144">
                  <c:v>86.2</c:v>
                </c:pt>
                <c:pt idx="145">
                  <c:v>86.8</c:v>
                </c:pt>
                <c:pt idx="146">
                  <c:v>86.9</c:v>
                </c:pt>
                <c:pt idx="147">
                  <c:v>86.9</c:v>
                </c:pt>
                <c:pt idx="148">
                  <c:v>86.9</c:v>
                </c:pt>
                <c:pt idx="149">
                  <c:v>86.9</c:v>
                </c:pt>
                <c:pt idx="150">
                  <c:v>87.1</c:v>
                </c:pt>
                <c:pt idx="151">
                  <c:v>87.9</c:v>
                </c:pt>
                <c:pt idx="152">
                  <c:v>87.9</c:v>
                </c:pt>
                <c:pt idx="153">
                  <c:v>87.9</c:v>
                </c:pt>
                <c:pt idx="154">
                  <c:v>88</c:v>
                </c:pt>
                <c:pt idx="155">
                  <c:v>88.1</c:v>
                </c:pt>
                <c:pt idx="156">
                  <c:v>89.2</c:v>
                </c:pt>
                <c:pt idx="157">
                  <c:v>89.9</c:v>
                </c:pt>
                <c:pt idx="158">
                  <c:v>89.9</c:v>
                </c:pt>
                <c:pt idx="159">
                  <c:v>90.2</c:v>
                </c:pt>
                <c:pt idx="160">
                  <c:v>90.5</c:v>
                </c:pt>
                <c:pt idx="161">
                  <c:v>90.5</c:v>
                </c:pt>
                <c:pt idx="162">
                  <c:v>90.5</c:v>
                </c:pt>
                <c:pt idx="163">
                  <c:v>90.5</c:v>
                </c:pt>
                <c:pt idx="164">
                  <c:v>90.5</c:v>
                </c:pt>
                <c:pt idx="165">
                  <c:v>90.7</c:v>
                </c:pt>
                <c:pt idx="166">
                  <c:v>91.8</c:v>
                </c:pt>
                <c:pt idx="167">
                  <c:v>91.8</c:v>
                </c:pt>
                <c:pt idx="168">
                  <c:v>91.8</c:v>
                </c:pt>
                <c:pt idx="169">
                  <c:v>91.8</c:v>
                </c:pt>
                <c:pt idx="170">
                  <c:v>91.8</c:v>
                </c:pt>
                <c:pt idx="171">
                  <c:v>91.8</c:v>
                </c:pt>
                <c:pt idx="172">
                  <c:v>91.8</c:v>
                </c:pt>
                <c:pt idx="173">
                  <c:v>91.8</c:v>
                </c:pt>
                <c:pt idx="174">
                  <c:v>91.9</c:v>
                </c:pt>
                <c:pt idx="175">
                  <c:v>91.9</c:v>
                </c:pt>
                <c:pt idx="176">
                  <c:v>91.9</c:v>
                </c:pt>
                <c:pt idx="177">
                  <c:v>92.9</c:v>
                </c:pt>
                <c:pt idx="178">
                  <c:v>94.3</c:v>
                </c:pt>
                <c:pt idx="179">
                  <c:v>94.7</c:v>
                </c:pt>
                <c:pt idx="180">
                  <c:v>94.7</c:v>
                </c:pt>
                <c:pt idx="181">
                  <c:v>94.9</c:v>
                </c:pt>
                <c:pt idx="182">
                  <c:v>95.3</c:v>
                </c:pt>
                <c:pt idx="183">
                  <c:v>96.9</c:v>
                </c:pt>
                <c:pt idx="184">
                  <c:v>97</c:v>
                </c:pt>
                <c:pt idx="185">
                  <c:v>97.3</c:v>
                </c:pt>
                <c:pt idx="186">
                  <c:v>97.3</c:v>
                </c:pt>
                <c:pt idx="187">
                  <c:v>97.3</c:v>
                </c:pt>
                <c:pt idx="188">
                  <c:v>97.5</c:v>
                </c:pt>
                <c:pt idx="189">
                  <c:v>97.8</c:v>
                </c:pt>
                <c:pt idx="190">
                  <c:v>97.8</c:v>
                </c:pt>
                <c:pt idx="191">
                  <c:v>98</c:v>
                </c:pt>
                <c:pt idx="192">
                  <c:v>100</c:v>
                </c:pt>
                <c:pt idx="193">
                  <c:v>100</c:v>
                </c:pt>
                <c:pt idx="194">
                  <c:v>100.1</c:v>
                </c:pt>
                <c:pt idx="195">
                  <c:v>102.5</c:v>
                </c:pt>
                <c:pt idx="196">
                  <c:v>102.5</c:v>
                </c:pt>
                <c:pt idx="197">
                  <c:v>102.5</c:v>
                </c:pt>
                <c:pt idx="198">
                  <c:v>103</c:v>
                </c:pt>
                <c:pt idx="199">
                  <c:v>103</c:v>
                </c:pt>
                <c:pt idx="200">
                  <c:v>103</c:v>
                </c:pt>
                <c:pt idx="201">
                  <c:v>103</c:v>
                </c:pt>
                <c:pt idx="202">
                  <c:v>103</c:v>
                </c:pt>
                <c:pt idx="203">
                  <c:v>104.4</c:v>
                </c:pt>
                <c:pt idx="204">
                  <c:v>104.5</c:v>
                </c:pt>
                <c:pt idx="205">
                  <c:v>104.5</c:v>
                </c:pt>
                <c:pt idx="206">
                  <c:v>104.9</c:v>
                </c:pt>
                <c:pt idx="207">
                  <c:v>107.8</c:v>
                </c:pt>
                <c:pt idx="208">
                  <c:v>107.9</c:v>
                </c:pt>
                <c:pt idx="209">
                  <c:v>108.2</c:v>
                </c:pt>
                <c:pt idx="210">
                  <c:v>108.2</c:v>
                </c:pt>
                <c:pt idx="211">
                  <c:v>108.4</c:v>
                </c:pt>
                <c:pt idx="212">
                  <c:v>110.8</c:v>
                </c:pt>
                <c:pt idx="213">
                  <c:v>111.9</c:v>
                </c:pt>
                <c:pt idx="214">
                  <c:v>114</c:v>
                </c:pt>
                <c:pt idx="215">
                  <c:v>114.5</c:v>
                </c:pt>
                <c:pt idx="216">
                  <c:v>114.5</c:v>
                </c:pt>
              </c:numCache>
            </c:numRef>
          </c:val>
          <c:extLst>
            <c:ext xmlns:c16="http://schemas.microsoft.com/office/drawing/2014/chart" uri="{C3380CC4-5D6E-409C-BE32-E72D297353CC}">
              <c16:uniqueId val="{00000000-C31D-4335-B562-B7977898C459}"/>
            </c:ext>
          </c:extLst>
        </c:ser>
        <c:dLbls>
          <c:showLegendKey val="0"/>
          <c:showVal val="0"/>
          <c:showCatName val="0"/>
          <c:showSerName val="0"/>
          <c:showPercent val="0"/>
          <c:showBubbleSize val="0"/>
        </c:dLbls>
        <c:gapWidth val="150"/>
        <c:axId val="617651528"/>
        <c:axId val="617647920"/>
      </c:barChart>
      <c:lineChart>
        <c:grouping val="standard"/>
        <c:varyColors val="0"/>
        <c:ser>
          <c:idx val="1"/>
          <c:order val="1"/>
          <c:tx>
            <c:strRef>
              <c:f>total4!$B$1</c:f>
              <c:strCache>
                <c:ptCount val="1"/>
                <c:pt idx="0">
                  <c:v>cct</c:v>
                </c:pt>
              </c:strCache>
            </c:strRef>
          </c:tx>
          <c:spPr>
            <a:ln w="28575" cap="rnd">
              <a:solidFill>
                <a:schemeClr val="accent2"/>
              </a:solidFill>
              <a:round/>
            </a:ln>
            <a:effectLst/>
          </c:spPr>
          <c:marker>
            <c:symbol val="none"/>
          </c:marker>
          <c:val>
            <c:numRef>
              <c:f>total4!$B$2:$B$218</c:f>
              <c:numCache>
                <c:formatCode>General</c:formatCode>
                <c:ptCount val="217"/>
                <c:pt idx="0">
                  <c:v>0.28125</c:v>
                </c:pt>
                <c:pt idx="1">
                  <c:v>0.28125</c:v>
                </c:pt>
                <c:pt idx="2">
                  <c:v>0.28125</c:v>
                </c:pt>
                <c:pt idx="3">
                  <c:v>0.28125</c:v>
                </c:pt>
                <c:pt idx="4">
                  <c:v>0.28125</c:v>
                </c:pt>
                <c:pt idx="5">
                  <c:v>0.28125</c:v>
                </c:pt>
                <c:pt idx="6">
                  <c:v>0.28125</c:v>
                </c:pt>
                <c:pt idx="7">
                  <c:v>0.28125</c:v>
                </c:pt>
                <c:pt idx="8">
                  <c:v>0.28125</c:v>
                </c:pt>
                <c:pt idx="9">
                  <c:v>0.28125</c:v>
                </c:pt>
                <c:pt idx="10">
                  <c:v>0.28125</c:v>
                </c:pt>
                <c:pt idx="11">
                  <c:v>0.28125</c:v>
                </c:pt>
                <c:pt idx="12">
                  <c:v>0.28125</c:v>
                </c:pt>
                <c:pt idx="13">
                  <c:v>0.28125</c:v>
                </c:pt>
                <c:pt idx="14">
                  <c:v>0.28125</c:v>
                </c:pt>
                <c:pt idx="15">
                  <c:v>0.28125</c:v>
                </c:pt>
                <c:pt idx="16">
                  <c:v>0.28125</c:v>
                </c:pt>
                <c:pt idx="17">
                  <c:v>0.28125</c:v>
                </c:pt>
                <c:pt idx="18">
                  <c:v>0.28125</c:v>
                </c:pt>
                <c:pt idx="19">
                  <c:v>0.28125</c:v>
                </c:pt>
                <c:pt idx="20">
                  <c:v>0.28125</c:v>
                </c:pt>
                <c:pt idx="21">
                  <c:v>0.28125</c:v>
                </c:pt>
                <c:pt idx="22">
                  <c:v>0.28125</c:v>
                </c:pt>
                <c:pt idx="23">
                  <c:v>0.28125</c:v>
                </c:pt>
                <c:pt idx="24">
                  <c:v>0.28125</c:v>
                </c:pt>
                <c:pt idx="25">
                  <c:v>0.28125</c:v>
                </c:pt>
                <c:pt idx="26">
                  <c:v>0.28125</c:v>
                </c:pt>
                <c:pt idx="27">
                  <c:v>0.28125</c:v>
                </c:pt>
                <c:pt idx="28">
                  <c:v>0.28125</c:v>
                </c:pt>
                <c:pt idx="29">
                  <c:v>0.28125</c:v>
                </c:pt>
                <c:pt idx="30">
                  <c:v>0.28125</c:v>
                </c:pt>
                <c:pt idx="31">
                  <c:v>0.28125</c:v>
                </c:pt>
                <c:pt idx="32">
                  <c:v>0.28125</c:v>
                </c:pt>
                <c:pt idx="33">
                  <c:v>0.28125</c:v>
                </c:pt>
                <c:pt idx="34">
                  <c:v>0.28125</c:v>
                </c:pt>
                <c:pt idx="35">
                  <c:v>0.28125</c:v>
                </c:pt>
                <c:pt idx="36">
                  <c:v>0.28125</c:v>
                </c:pt>
                <c:pt idx="37">
                  <c:v>0.28125</c:v>
                </c:pt>
                <c:pt idx="38">
                  <c:v>0.28125</c:v>
                </c:pt>
                <c:pt idx="39">
                  <c:v>0.28125</c:v>
                </c:pt>
                <c:pt idx="40">
                  <c:v>0.28125</c:v>
                </c:pt>
                <c:pt idx="41">
                  <c:v>0.28125</c:v>
                </c:pt>
                <c:pt idx="42">
                  <c:v>0.28125</c:v>
                </c:pt>
                <c:pt idx="43">
                  <c:v>0.28125</c:v>
                </c:pt>
                <c:pt idx="44">
                  <c:v>0.28125</c:v>
                </c:pt>
                <c:pt idx="45">
                  <c:v>0.28125</c:v>
                </c:pt>
                <c:pt idx="46">
                  <c:v>0.28125</c:v>
                </c:pt>
                <c:pt idx="47">
                  <c:v>0.28125</c:v>
                </c:pt>
                <c:pt idx="48">
                  <c:v>0.28125</c:v>
                </c:pt>
                <c:pt idx="49">
                  <c:v>0.28125</c:v>
                </c:pt>
                <c:pt idx="50">
                  <c:v>0.28125</c:v>
                </c:pt>
                <c:pt idx="51">
                  <c:v>0.28125</c:v>
                </c:pt>
                <c:pt idx="52">
                  <c:v>0.28125</c:v>
                </c:pt>
                <c:pt idx="53">
                  <c:v>0.28125</c:v>
                </c:pt>
                <c:pt idx="54">
                  <c:v>0.28125</c:v>
                </c:pt>
                <c:pt idx="55">
                  <c:v>0.265625</c:v>
                </c:pt>
                <c:pt idx="56">
                  <c:v>0.265625</c:v>
                </c:pt>
                <c:pt idx="57">
                  <c:v>0.265625</c:v>
                </c:pt>
                <c:pt idx="58">
                  <c:v>0.265625</c:v>
                </c:pt>
                <c:pt idx="59">
                  <c:v>0.265625</c:v>
                </c:pt>
                <c:pt idx="60">
                  <c:v>0.265625</c:v>
                </c:pt>
                <c:pt idx="61">
                  <c:v>0.265625</c:v>
                </c:pt>
                <c:pt idx="62">
                  <c:v>0.265625</c:v>
                </c:pt>
                <c:pt idx="63">
                  <c:v>0.265625</c:v>
                </c:pt>
                <c:pt idx="64">
                  <c:v>0.265625</c:v>
                </c:pt>
                <c:pt idx="65">
                  <c:v>0.265625</c:v>
                </c:pt>
                <c:pt idx="66">
                  <c:v>0.265625</c:v>
                </c:pt>
                <c:pt idx="67">
                  <c:v>0.265625</c:v>
                </c:pt>
                <c:pt idx="68">
                  <c:v>0.265625</c:v>
                </c:pt>
                <c:pt idx="69">
                  <c:v>0.265625</c:v>
                </c:pt>
                <c:pt idx="70">
                  <c:v>0.265625</c:v>
                </c:pt>
                <c:pt idx="71">
                  <c:v>0.265625</c:v>
                </c:pt>
                <c:pt idx="72">
                  <c:v>0.265625</c:v>
                </c:pt>
                <c:pt idx="73">
                  <c:v>0.265625</c:v>
                </c:pt>
                <c:pt idx="74">
                  <c:v>0.265625</c:v>
                </c:pt>
                <c:pt idx="75">
                  <c:v>0.265625</c:v>
                </c:pt>
                <c:pt idx="76">
                  <c:v>0.265625</c:v>
                </c:pt>
                <c:pt idx="77">
                  <c:v>0.265625</c:v>
                </c:pt>
                <c:pt idx="78">
                  <c:v>0.265625</c:v>
                </c:pt>
                <c:pt idx="79">
                  <c:v>0.265625</c:v>
                </c:pt>
                <c:pt idx="80">
                  <c:v>0.265625</c:v>
                </c:pt>
                <c:pt idx="81">
                  <c:v>0.265625</c:v>
                </c:pt>
                <c:pt idx="82">
                  <c:v>0.265625</c:v>
                </c:pt>
                <c:pt idx="83">
                  <c:v>0.265625</c:v>
                </c:pt>
                <c:pt idx="84">
                  <c:v>0.265625</c:v>
                </c:pt>
                <c:pt idx="85">
                  <c:v>0.265625</c:v>
                </c:pt>
                <c:pt idx="86">
                  <c:v>0.265625</c:v>
                </c:pt>
                <c:pt idx="87">
                  <c:v>0.265625</c:v>
                </c:pt>
                <c:pt idx="88">
                  <c:v>0.265625</c:v>
                </c:pt>
                <c:pt idx="89">
                  <c:v>0.265625</c:v>
                </c:pt>
                <c:pt idx="90">
                  <c:v>0.265625</c:v>
                </c:pt>
                <c:pt idx="91">
                  <c:v>0.265625</c:v>
                </c:pt>
                <c:pt idx="92">
                  <c:v>0.265625</c:v>
                </c:pt>
                <c:pt idx="93">
                  <c:v>0.265625</c:v>
                </c:pt>
                <c:pt idx="94">
                  <c:v>0.265625</c:v>
                </c:pt>
                <c:pt idx="95">
                  <c:v>0.265625</c:v>
                </c:pt>
                <c:pt idx="96">
                  <c:v>0.265625</c:v>
                </c:pt>
                <c:pt idx="97">
                  <c:v>0.265625</c:v>
                </c:pt>
                <c:pt idx="98">
                  <c:v>0.265625</c:v>
                </c:pt>
                <c:pt idx="99">
                  <c:v>0.265625</c:v>
                </c:pt>
                <c:pt idx="100">
                  <c:v>0.265625</c:v>
                </c:pt>
                <c:pt idx="101">
                  <c:v>0.265625</c:v>
                </c:pt>
                <c:pt idx="102">
                  <c:v>0.265625</c:v>
                </c:pt>
                <c:pt idx="103">
                  <c:v>0.265625</c:v>
                </c:pt>
                <c:pt idx="104">
                  <c:v>0.265625</c:v>
                </c:pt>
                <c:pt idx="105">
                  <c:v>0.265625</c:v>
                </c:pt>
                <c:pt idx="106">
                  <c:v>0.265625</c:v>
                </c:pt>
                <c:pt idx="107">
                  <c:v>0.265625</c:v>
                </c:pt>
                <c:pt idx="108">
                  <c:v>0.265625</c:v>
                </c:pt>
                <c:pt idx="109">
                  <c:v>0.234375</c:v>
                </c:pt>
                <c:pt idx="110">
                  <c:v>0.234375</c:v>
                </c:pt>
                <c:pt idx="111">
                  <c:v>0.234375</c:v>
                </c:pt>
                <c:pt idx="112">
                  <c:v>0.234375</c:v>
                </c:pt>
                <c:pt idx="113">
                  <c:v>0.234375</c:v>
                </c:pt>
                <c:pt idx="114">
                  <c:v>0.234375</c:v>
                </c:pt>
                <c:pt idx="115">
                  <c:v>0.234375</c:v>
                </c:pt>
                <c:pt idx="116">
                  <c:v>0.234375</c:v>
                </c:pt>
                <c:pt idx="117">
                  <c:v>0.234375</c:v>
                </c:pt>
                <c:pt idx="118">
                  <c:v>0.234375</c:v>
                </c:pt>
                <c:pt idx="119">
                  <c:v>0.234375</c:v>
                </c:pt>
                <c:pt idx="120">
                  <c:v>0.234375</c:v>
                </c:pt>
                <c:pt idx="121">
                  <c:v>0.234375</c:v>
                </c:pt>
                <c:pt idx="122">
                  <c:v>0.234375</c:v>
                </c:pt>
                <c:pt idx="123">
                  <c:v>0.234375</c:v>
                </c:pt>
                <c:pt idx="124">
                  <c:v>0.234375</c:v>
                </c:pt>
                <c:pt idx="125">
                  <c:v>0.234375</c:v>
                </c:pt>
                <c:pt idx="126">
                  <c:v>0.234375</c:v>
                </c:pt>
                <c:pt idx="127">
                  <c:v>0.234375</c:v>
                </c:pt>
                <c:pt idx="128">
                  <c:v>0.234375</c:v>
                </c:pt>
                <c:pt idx="129">
                  <c:v>0.234375</c:v>
                </c:pt>
                <c:pt idx="130">
                  <c:v>0.234375</c:v>
                </c:pt>
                <c:pt idx="131">
                  <c:v>0.234375</c:v>
                </c:pt>
                <c:pt idx="132">
                  <c:v>0.234375</c:v>
                </c:pt>
                <c:pt idx="133">
                  <c:v>0.234375</c:v>
                </c:pt>
                <c:pt idx="134">
                  <c:v>0.234375</c:v>
                </c:pt>
                <c:pt idx="135">
                  <c:v>0.234375</c:v>
                </c:pt>
                <c:pt idx="136">
                  <c:v>0.234375</c:v>
                </c:pt>
                <c:pt idx="137">
                  <c:v>0.234375</c:v>
                </c:pt>
                <c:pt idx="138">
                  <c:v>0.234375</c:v>
                </c:pt>
                <c:pt idx="139">
                  <c:v>0.234375</c:v>
                </c:pt>
                <c:pt idx="140">
                  <c:v>0.234375</c:v>
                </c:pt>
                <c:pt idx="141">
                  <c:v>0.234375</c:v>
                </c:pt>
                <c:pt idx="142">
                  <c:v>0.234375</c:v>
                </c:pt>
                <c:pt idx="143">
                  <c:v>0.234375</c:v>
                </c:pt>
                <c:pt idx="144">
                  <c:v>0.234375</c:v>
                </c:pt>
                <c:pt idx="145">
                  <c:v>0.234375</c:v>
                </c:pt>
                <c:pt idx="146">
                  <c:v>0.234375</c:v>
                </c:pt>
                <c:pt idx="147">
                  <c:v>0.234375</c:v>
                </c:pt>
                <c:pt idx="148">
                  <c:v>0.234375</c:v>
                </c:pt>
                <c:pt idx="149">
                  <c:v>0.234375</c:v>
                </c:pt>
                <c:pt idx="150">
                  <c:v>0.234375</c:v>
                </c:pt>
                <c:pt idx="151">
                  <c:v>0.234375</c:v>
                </c:pt>
                <c:pt idx="152">
                  <c:v>0.234375</c:v>
                </c:pt>
                <c:pt idx="153">
                  <c:v>0.234375</c:v>
                </c:pt>
                <c:pt idx="154">
                  <c:v>0.234375</c:v>
                </c:pt>
                <c:pt idx="155">
                  <c:v>0.234375</c:v>
                </c:pt>
                <c:pt idx="156">
                  <c:v>0.234375</c:v>
                </c:pt>
                <c:pt idx="157">
                  <c:v>0.234375</c:v>
                </c:pt>
                <c:pt idx="158">
                  <c:v>0.234375</c:v>
                </c:pt>
                <c:pt idx="159">
                  <c:v>0.234375</c:v>
                </c:pt>
                <c:pt idx="160">
                  <c:v>0.234375</c:v>
                </c:pt>
                <c:pt idx="161">
                  <c:v>0.234375</c:v>
                </c:pt>
                <c:pt idx="162">
                  <c:v>0.234375</c:v>
                </c:pt>
                <c:pt idx="163">
                  <c:v>0.234375</c:v>
                </c:pt>
                <c:pt idx="164">
                  <c:v>0.234375</c:v>
                </c:pt>
                <c:pt idx="165">
                  <c:v>0.203125</c:v>
                </c:pt>
                <c:pt idx="166">
                  <c:v>0.203125</c:v>
                </c:pt>
                <c:pt idx="167">
                  <c:v>0.203125</c:v>
                </c:pt>
                <c:pt idx="168">
                  <c:v>0.203125</c:v>
                </c:pt>
                <c:pt idx="169">
                  <c:v>0.203125</c:v>
                </c:pt>
                <c:pt idx="170">
                  <c:v>0.203125</c:v>
                </c:pt>
                <c:pt idx="171">
                  <c:v>0.203125</c:v>
                </c:pt>
                <c:pt idx="172">
                  <c:v>0.203125</c:v>
                </c:pt>
                <c:pt idx="173">
                  <c:v>0.203125</c:v>
                </c:pt>
                <c:pt idx="174">
                  <c:v>0.203125</c:v>
                </c:pt>
                <c:pt idx="175">
                  <c:v>0.203125</c:v>
                </c:pt>
                <c:pt idx="176">
                  <c:v>0.203125</c:v>
                </c:pt>
                <c:pt idx="177">
                  <c:v>0.203125</c:v>
                </c:pt>
                <c:pt idx="178">
                  <c:v>0.203125</c:v>
                </c:pt>
                <c:pt idx="179">
                  <c:v>0.203125</c:v>
                </c:pt>
                <c:pt idx="180">
                  <c:v>0.203125</c:v>
                </c:pt>
                <c:pt idx="181">
                  <c:v>0.203125</c:v>
                </c:pt>
                <c:pt idx="182">
                  <c:v>0.203125</c:v>
                </c:pt>
                <c:pt idx="183">
                  <c:v>0.203125</c:v>
                </c:pt>
                <c:pt idx="184">
                  <c:v>0.203125</c:v>
                </c:pt>
                <c:pt idx="185">
                  <c:v>0.203125</c:v>
                </c:pt>
                <c:pt idx="186">
                  <c:v>0.203125</c:v>
                </c:pt>
                <c:pt idx="187">
                  <c:v>0.203125</c:v>
                </c:pt>
                <c:pt idx="188">
                  <c:v>0.203125</c:v>
                </c:pt>
                <c:pt idx="189">
                  <c:v>0.203125</c:v>
                </c:pt>
                <c:pt idx="190">
                  <c:v>0.203125</c:v>
                </c:pt>
                <c:pt idx="191">
                  <c:v>0.203125</c:v>
                </c:pt>
                <c:pt idx="192">
                  <c:v>0.203125</c:v>
                </c:pt>
                <c:pt idx="193">
                  <c:v>0.203125</c:v>
                </c:pt>
                <c:pt idx="194">
                  <c:v>0.203125</c:v>
                </c:pt>
                <c:pt idx="195">
                  <c:v>0.203125</c:v>
                </c:pt>
                <c:pt idx="196">
                  <c:v>0.203125</c:v>
                </c:pt>
                <c:pt idx="197">
                  <c:v>0.203125</c:v>
                </c:pt>
                <c:pt idx="198">
                  <c:v>0.203125</c:v>
                </c:pt>
                <c:pt idx="199">
                  <c:v>0.203125</c:v>
                </c:pt>
                <c:pt idx="200">
                  <c:v>0.203125</c:v>
                </c:pt>
                <c:pt idx="201">
                  <c:v>0.203125</c:v>
                </c:pt>
                <c:pt idx="202">
                  <c:v>0.203125</c:v>
                </c:pt>
                <c:pt idx="203">
                  <c:v>0.203125</c:v>
                </c:pt>
                <c:pt idx="204">
                  <c:v>0.203125</c:v>
                </c:pt>
                <c:pt idx="205">
                  <c:v>0.203125</c:v>
                </c:pt>
                <c:pt idx="206">
                  <c:v>0.203125</c:v>
                </c:pt>
                <c:pt idx="207">
                  <c:v>0.203125</c:v>
                </c:pt>
                <c:pt idx="208">
                  <c:v>0.203125</c:v>
                </c:pt>
                <c:pt idx="209">
                  <c:v>0.203125</c:v>
                </c:pt>
                <c:pt idx="210">
                  <c:v>0.203125</c:v>
                </c:pt>
                <c:pt idx="211">
                  <c:v>0.203125</c:v>
                </c:pt>
                <c:pt idx="212">
                  <c:v>0.203125</c:v>
                </c:pt>
                <c:pt idx="213">
                  <c:v>0.203125</c:v>
                </c:pt>
                <c:pt idx="214">
                  <c:v>0.203125</c:v>
                </c:pt>
                <c:pt idx="215">
                  <c:v>0.203125</c:v>
                </c:pt>
                <c:pt idx="216">
                  <c:v>0.203125</c:v>
                </c:pt>
              </c:numCache>
            </c:numRef>
          </c:val>
          <c:smooth val="0"/>
          <c:extLst>
            <c:ext xmlns:c16="http://schemas.microsoft.com/office/drawing/2014/chart" uri="{C3380CC4-5D6E-409C-BE32-E72D297353CC}">
              <c16:uniqueId val="{00000001-C31D-4335-B562-B7977898C459}"/>
            </c:ext>
          </c:extLst>
        </c:ser>
        <c:ser>
          <c:idx val="2"/>
          <c:order val="2"/>
          <c:tx>
            <c:strRef>
              <c:f>total4!$C$1</c:f>
              <c:strCache>
                <c:ptCount val="1"/>
                <c:pt idx="0">
                  <c:v>categorical</c:v>
                </c:pt>
              </c:strCache>
            </c:strRef>
          </c:tx>
          <c:spPr>
            <a:ln w="28575" cap="rnd">
              <a:solidFill>
                <a:schemeClr val="accent3"/>
              </a:solidFill>
              <a:round/>
            </a:ln>
            <a:effectLst/>
          </c:spPr>
          <c:marker>
            <c:symbol val="none"/>
          </c:marker>
          <c:val>
            <c:numRef>
              <c:f>total4!$C$2:$C$218</c:f>
              <c:numCache>
                <c:formatCode>General</c:formatCode>
                <c:ptCount val="217"/>
                <c:pt idx="0">
                  <c:v>0.40860210000000002</c:v>
                </c:pt>
                <c:pt idx="1">
                  <c:v>0.40860210000000002</c:v>
                </c:pt>
                <c:pt idx="2">
                  <c:v>0.40860210000000002</c:v>
                </c:pt>
                <c:pt idx="3">
                  <c:v>0.40860210000000002</c:v>
                </c:pt>
                <c:pt idx="4">
                  <c:v>0.40860210000000002</c:v>
                </c:pt>
                <c:pt idx="5">
                  <c:v>0.40860210000000002</c:v>
                </c:pt>
                <c:pt idx="6">
                  <c:v>0.40860210000000002</c:v>
                </c:pt>
                <c:pt idx="7">
                  <c:v>0.40860210000000002</c:v>
                </c:pt>
                <c:pt idx="8">
                  <c:v>0.40860210000000002</c:v>
                </c:pt>
                <c:pt idx="9">
                  <c:v>0.40860210000000002</c:v>
                </c:pt>
                <c:pt idx="10">
                  <c:v>0.40860210000000002</c:v>
                </c:pt>
                <c:pt idx="11">
                  <c:v>0.40860210000000002</c:v>
                </c:pt>
                <c:pt idx="12">
                  <c:v>0.40860210000000002</c:v>
                </c:pt>
                <c:pt idx="13">
                  <c:v>0.40860210000000002</c:v>
                </c:pt>
                <c:pt idx="14">
                  <c:v>0.40860210000000002</c:v>
                </c:pt>
                <c:pt idx="15">
                  <c:v>0.40860210000000002</c:v>
                </c:pt>
                <c:pt idx="16">
                  <c:v>0.40860210000000002</c:v>
                </c:pt>
                <c:pt idx="17">
                  <c:v>0.40860210000000002</c:v>
                </c:pt>
                <c:pt idx="18">
                  <c:v>0.40860210000000002</c:v>
                </c:pt>
                <c:pt idx="19">
                  <c:v>0.40860210000000002</c:v>
                </c:pt>
                <c:pt idx="20">
                  <c:v>0.40860210000000002</c:v>
                </c:pt>
                <c:pt idx="21">
                  <c:v>0.40860210000000002</c:v>
                </c:pt>
                <c:pt idx="22">
                  <c:v>0.40860210000000002</c:v>
                </c:pt>
                <c:pt idx="23">
                  <c:v>0.40860210000000002</c:v>
                </c:pt>
                <c:pt idx="24">
                  <c:v>0.40860210000000002</c:v>
                </c:pt>
                <c:pt idx="25">
                  <c:v>0.40860210000000002</c:v>
                </c:pt>
                <c:pt idx="26">
                  <c:v>0.40860210000000002</c:v>
                </c:pt>
                <c:pt idx="27">
                  <c:v>0.40860210000000002</c:v>
                </c:pt>
                <c:pt idx="28">
                  <c:v>0.40860210000000002</c:v>
                </c:pt>
                <c:pt idx="29">
                  <c:v>0.40860210000000002</c:v>
                </c:pt>
                <c:pt idx="30">
                  <c:v>0.40860210000000002</c:v>
                </c:pt>
                <c:pt idx="31">
                  <c:v>0.40860210000000002</c:v>
                </c:pt>
                <c:pt idx="32">
                  <c:v>0.40860210000000002</c:v>
                </c:pt>
                <c:pt idx="33">
                  <c:v>0.40860210000000002</c:v>
                </c:pt>
                <c:pt idx="34">
                  <c:v>0.40860210000000002</c:v>
                </c:pt>
                <c:pt idx="35">
                  <c:v>0.40860210000000002</c:v>
                </c:pt>
                <c:pt idx="36">
                  <c:v>0.40860210000000002</c:v>
                </c:pt>
                <c:pt idx="37">
                  <c:v>0.40860210000000002</c:v>
                </c:pt>
                <c:pt idx="38">
                  <c:v>0.40860210000000002</c:v>
                </c:pt>
                <c:pt idx="39">
                  <c:v>0.40860210000000002</c:v>
                </c:pt>
                <c:pt idx="40">
                  <c:v>0.40860210000000002</c:v>
                </c:pt>
                <c:pt idx="41">
                  <c:v>0.40860210000000002</c:v>
                </c:pt>
                <c:pt idx="42">
                  <c:v>0.40860210000000002</c:v>
                </c:pt>
                <c:pt idx="43">
                  <c:v>0.40860210000000002</c:v>
                </c:pt>
                <c:pt idx="44">
                  <c:v>0.40860210000000002</c:v>
                </c:pt>
                <c:pt idx="45">
                  <c:v>0.40860210000000002</c:v>
                </c:pt>
                <c:pt idx="46">
                  <c:v>0.40860210000000002</c:v>
                </c:pt>
                <c:pt idx="47">
                  <c:v>0.40860210000000002</c:v>
                </c:pt>
                <c:pt idx="48">
                  <c:v>0.40860210000000002</c:v>
                </c:pt>
                <c:pt idx="49">
                  <c:v>0.40860210000000002</c:v>
                </c:pt>
                <c:pt idx="50">
                  <c:v>0.40860210000000002</c:v>
                </c:pt>
                <c:pt idx="51">
                  <c:v>0.40860210000000002</c:v>
                </c:pt>
                <c:pt idx="52">
                  <c:v>0.40860210000000002</c:v>
                </c:pt>
                <c:pt idx="53">
                  <c:v>0.40860210000000002</c:v>
                </c:pt>
                <c:pt idx="54">
                  <c:v>0.40860210000000002</c:v>
                </c:pt>
                <c:pt idx="55">
                  <c:v>0.21505379999999999</c:v>
                </c:pt>
                <c:pt idx="56">
                  <c:v>0.21505379999999999</c:v>
                </c:pt>
                <c:pt idx="57">
                  <c:v>0.21505379999999999</c:v>
                </c:pt>
                <c:pt idx="58">
                  <c:v>0.21505379999999999</c:v>
                </c:pt>
                <c:pt idx="59">
                  <c:v>0.21505379999999999</c:v>
                </c:pt>
                <c:pt idx="60">
                  <c:v>0.21505379999999999</c:v>
                </c:pt>
                <c:pt idx="61">
                  <c:v>0.21505379999999999</c:v>
                </c:pt>
                <c:pt idx="62">
                  <c:v>0.21505379999999999</c:v>
                </c:pt>
                <c:pt idx="63">
                  <c:v>0.21505379999999999</c:v>
                </c:pt>
                <c:pt idx="64">
                  <c:v>0.21505379999999999</c:v>
                </c:pt>
                <c:pt idx="65">
                  <c:v>0.21505379999999999</c:v>
                </c:pt>
                <c:pt idx="66">
                  <c:v>0.21505379999999999</c:v>
                </c:pt>
                <c:pt idx="67">
                  <c:v>0.21505379999999999</c:v>
                </c:pt>
                <c:pt idx="68">
                  <c:v>0.21505379999999999</c:v>
                </c:pt>
                <c:pt idx="69">
                  <c:v>0.21505379999999999</c:v>
                </c:pt>
                <c:pt idx="70">
                  <c:v>0.21505379999999999</c:v>
                </c:pt>
                <c:pt idx="71">
                  <c:v>0.21505379999999999</c:v>
                </c:pt>
                <c:pt idx="72">
                  <c:v>0.21505379999999999</c:v>
                </c:pt>
                <c:pt idx="73">
                  <c:v>0.21505379999999999</c:v>
                </c:pt>
                <c:pt idx="74">
                  <c:v>0.21505379999999999</c:v>
                </c:pt>
                <c:pt idx="75">
                  <c:v>0.21505379999999999</c:v>
                </c:pt>
                <c:pt idx="76">
                  <c:v>0.21505379999999999</c:v>
                </c:pt>
                <c:pt idx="77">
                  <c:v>0.21505379999999999</c:v>
                </c:pt>
                <c:pt idx="78">
                  <c:v>0.21505379999999999</c:v>
                </c:pt>
                <c:pt idx="79">
                  <c:v>0.21505379999999999</c:v>
                </c:pt>
                <c:pt idx="80">
                  <c:v>0.21505379999999999</c:v>
                </c:pt>
                <c:pt idx="81">
                  <c:v>0.21505379999999999</c:v>
                </c:pt>
                <c:pt idx="82">
                  <c:v>0.21505379999999999</c:v>
                </c:pt>
                <c:pt idx="83">
                  <c:v>0.21505379999999999</c:v>
                </c:pt>
                <c:pt idx="84">
                  <c:v>0.21505379999999999</c:v>
                </c:pt>
                <c:pt idx="85">
                  <c:v>0.21505379999999999</c:v>
                </c:pt>
                <c:pt idx="86">
                  <c:v>0.21505379999999999</c:v>
                </c:pt>
                <c:pt idx="87">
                  <c:v>0.21505379999999999</c:v>
                </c:pt>
                <c:pt idx="88">
                  <c:v>0.21505379999999999</c:v>
                </c:pt>
                <c:pt idx="89">
                  <c:v>0.21505379999999999</c:v>
                </c:pt>
                <c:pt idx="90">
                  <c:v>0.21505379999999999</c:v>
                </c:pt>
                <c:pt idx="91">
                  <c:v>0.21505379999999999</c:v>
                </c:pt>
                <c:pt idx="92">
                  <c:v>0.21505379999999999</c:v>
                </c:pt>
                <c:pt idx="93">
                  <c:v>0.21505379999999999</c:v>
                </c:pt>
                <c:pt idx="94">
                  <c:v>0.21505379999999999</c:v>
                </c:pt>
                <c:pt idx="95">
                  <c:v>0.21505379999999999</c:v>
                </c:pt>
                <c:pt idx="96">
                  <c:v>0.21505379999999999</c:v>
                </c:pt>
                <c:pt idx="97">
                  <c:v>0.21505379999999999</c:v>
                </c:pt>
                <c:pt idx="98">
                  <c:v>0.21505379999999999</c:v>
                </c:pt>
                <c:pt idx="99">
                  <c:v>0.21505379999999999</c:v>
                </c:pt>
                <c:pt idx="100">
                  <c:v>0.21505379999999999</c:v>
                </c:pt>
                <c:pt idx="101">
                  <c:v>0.21505379999999999</c:v>
                </c:pt>
                <c:pt idx="102">
                  <c:v>0.21505379999999999</c:v>
                </c:pt>
                <c:pt idx="103">
                  <c:v>0.21505379999999999</c:v>
                </c:pt>
                <c:pt idx="104">
                  <c:v>0.21505379999999999</c:v>
                </c:pt>
                <c:pt idx="105">
                  <c:v>0.21505379999999999</c:v>
                </c:pt>
                <c:pt idx="106">
                  <c:v>0.21505379999999999</c:v>
                </c:pt>
                <c:pt idx="107">
                  <c:v>0.21505379999999999</c:v>
                </c:pt>
                <c:pt idx="108">
                  <c:v>0.21505379999999999</c:v>
                </c:pt>
                <c:pt idx="109">
                  <c:v>0.21505379999999999</c:v>
                </c:pt>
                <c:pt idx="110">
                  <c:v>0.21505379999999999</c:v>
                </c:pt>
                <c:pt idx="111">
                  <c:v>0.21505379999999999</c:v>
                </c:pt>
                <c:pt idx="112">
                  <c:v>0.21505379999999999</c:v>
                </c:pt>
                <c:pt idx="113">
                  <c:v>0.21505379999999999</c:v>
                </c:pt>
                <c:pt idx="114">
                  <c:v>0.21505379999999999</c:v>
                </c:pt>
                <c:pt idx="115">
                  <c:v>0.21505379999999999</c:v>
                </c:pt>
                <c:pt idx="116">
                  <c:v>0.21505379999999999</c:v>
                </c:pt>
                <c:pt idx="117">
                  <c:v>0.21505379999999999</c:v>
                </c:pt>
                <c:pt idx="118">
                  <c:v>0.21505379999999999</c:v>
                </c:pt>
                <c:pt idx="119">
                  <c:v>0.21505379999999999</c:v>
                </c:pt>
                <c:pt idx="120">
                  <c:v>0.21505379999999999</c:v>
                </c:pt>
                <c:pt idx="121">
                  <c:v>0.21505379999999999</c:v>
                </c:pt>
                <c:pt idx="122">
                  <c:v>0.21505379999999999</c:v>
                </c:pt>
                <c:pt idx="123">
                  <c:v>0.21505379999999999</c:v>
                </c:pt>
                <c:pt idx="124">
                  <c:v>0.21505379999999999</c:v>
                </c:pt>
                <c:pt idx="125">
                  <c:v>0.21505379999999999</c:v>
                </c:pt>
                <c:pt idx="126">
                  <c:v>0.21505379999999999</c:v>
                </c:pt>
                <c:pt idx="127">
                  <c:v>0.21505379999999999</c:v>
                </c:pt>
                <c:pt idx="128">
                  <c:v>0.21505379999999999</c:v>
                </c:pt>
                <c:pt idx="129">
                  <c:v>0.21505379999999999</c:v>
                </c:pt>
                <c:pt idx="130">
                  <c:v>0.21505379999999999</c:v>
                </c:pt>
                <c:pt idx="131">
                  <c:v>0.21505379999999999</c:v>
                </c:pt>
                <c:pt idx="132">
                  <c:v>0.21505379999999999</c:v>
                </c:pt>
                <c:pt idx="133">
                  <c:v>0.21505379999999999</c:v>
                </c:pt>
                <c:pt idx="134">
                  <c:v>0.21505379999999999</c:v>
                </c:pt>
                <c:pt idx="135">
                  <c:v>0.21505379999999999</c:v>
                </c:pt>
                <c:pt idx="136">
                  <c:v>0.21505379999999999</c:v>
                </c:pt>
                <c:pt idx="137">
                  <c:v>0.21505379999999999</c:v>
                </c:pt>
                <c:pt idx="138">
                  <c:v>0.21505379999999999</c:v>
                </c:pt>
                <c:pt idx="139">
                  <c:v>0.21505379999999999</c:v>
                </c:pt>
                <c:pt idx="140">
                  <c:v>0.21505379999999999</c:v>
                </c:pt>
                <c:pt idx="141">
                  <c:v>0.21505379999999999</c:v>
                </c:pt>
                <c:pt idx="142">
                  <c:v>0.21505379999999999</c:v>
                </c:pt>
                <c:pt idx="143">
                  <c:v>0.21505379999999999</c:v>
                </c:pt>
                <c:pt idx="144">
                  <c:v>0.21505379999999999</c:v>
                </c:pt>
                <c:pt idx="145">
                  <c:v>0.21505379999999999</c:v>
                </c:pt>
                <c:pt idx="146">
                  <c:v>0.21505379999999999</c:v>
                </c:pt>
                <c:pt idx="147">
                  <c:v>0.21505379999999999</c:v>
                </c:pt>
                <c:pt idx="148">
                  <c:v>0.21505379999999999</c:v>
                </c:pt>
                <c:pt idx="149">
                  <c:v>0.21505379999999999</c:v>
                </c:pt>
                <c:pt idx="150">
                  <c:v>0.21505379999999999</c:v>
                </c:pt>
                <c:pt idx="151">
                  <c:v>0.21505379999999999</c:v>
                </c:pt>
                <c:pt idx="152">
                  <c:v>0.21505379999999999</c:v>
                </c:pt>
                <c:pt idx="153">
                  <c:v>0.21505379999999999</c:v>
                </c:pt>
                <c:pt idx="154">
                  <c:v>0.21505379999999999</c:v>
                </c:pt>
                <c:pt idx="155">
                  <c:v>0.21505379999999999</c:v>
                </c:pt>
                <c:pt idx="156">
                  <c:v>0.21505379999999999</c:v>
                </c:pt>
                <c:pt idx="157">
                  <c:v>0.21505379999999999</c:v>
                </c:pt>
                <c:pt idx="158">
                  <c:v>0.21505379999999999</c:v>
                </c:pt>
                <c:pt idx="159">
                  <c:v>0.21505379999999999</c:v>
                </c:pt>
                <c:pt idx="160">
                  <c:v>0.21505379999999999</c:v>
                </c:pt>
                <c:pt idx="161">
                  <c:v>0.21505379999999999</c:v>
                </c:pt>
                <c:pt idx="162">
                  <c:v>0.21505379999999999</c:v>
                </c:pt>
                <c:pt idx="163">
                  <c:v>0.21505379999999999</c:v>
                </c:pt>
                <c:pt idx="164">
                  <c:v>0.21505379999999999</c:v>
                </c:pt>
                <c:pt idx="165">
                  <c:v>0.12903229999999999</c:v>
                </c:pt>
                <c:pt idx="166">
                  <c:v>0.12903229999999999</c:v>
                </c:pt>
                <c:pt idx="167">
                  <c:v>0.12903229999999999</c:v>
                </c:pt>
                <c:pt idx="168">
                  <c:v>0.12903229999999999</c:v>
                </c:pt>
                <c:pt idx="169">
                  <c:v>0.12903229999999999</c:v>
                </c:pt>
                <c:pt idx="170">
                  <c:v>0.12903229999999999</c:v>
                </c:pt>
                <c:pt idx="171">
                  <c:v>0.12903229999999999</c:v>
                </c:pt>
                <c:pt idx="172">
                  <c:v>0.12903229999999999</c:v>
                </c:pt>
                <c:pt idx="173">
                  <c:v>0.12903229999999999</c:v>
                </c:pt>
                <c:pt idx="174">
                  <c:v>0.12903229999999999</c:v>
                </c:pt>
                <c:pt idx="175">
                  <c:v>0.12903229999999999</c:v>
                </c:pt>
                <c:pt idx="176">
                  <c:v>0.12903229999999999</c:v>
                </c:pt>
                <c:pt idx="177">
                  <c:v>0.12903229999999999</c:v>
                </c:pt>
                <c:pt idx="178">
                  <c:v>0.12903229999999999</c:v>
                </c:pt>
                <c:pt idx="179">
                  <c:v>0.12903229999999999</c:v>
                </c:pt>
                <c:pt idx="180">
                  <c:v>0.12903229999999999</c:v>
                </c:pt>
                <c:pt idx="181">
                  <c:v>0.12903229999999999</c:v>
                </c:pt>
                <c:pt idx="182">
                  <c:v>0.12903229999999999</c:v>
                </c:pt>
                <c:pt idx="183">
                  <c:v>0.12903229999999999</c:v>
                </c:pt>
                <c:pt idx="184">
                  <c:v>0.12903229999999999</c:v>
                </c:pt>
                <c:pt idx="185">
                  <c:v>0.12903229999999999</c:v>
                </c:pt>
                <c:pt idx="186">
                  <c:v>0.12903229999999999</c:v>
                </c:pt>
                <c:pt idx="187">
                  <c:v>0.12903229999999999</c:v>
                </c:pt>
                <c:pt idx="188">
                  <c:v>0.12903229999999999</c:v>
                </c:pt>
                <c:pt idx="189">
                  <c:v>0.12903229999999999</c:v>
                </c:pt>
                <c:pt idx="190">
                  <c:v>0.12903229999999999</c:v>
                </c:pt>
                <c:pt idx="191">
                  <c:v>0.12903229999999999</c:v>
                </c:pt>
                <c:pt idx="192">
                  <c:v>0.12903229999999999</c:v>
                </c:pt>
                <c:pt idx="193">
                  <c:v>0.12903229999999999</c:v>
                </c:pt>
                <c:pt idx="194">
                  <c:v>0.12903229999999999</c:v>
                </c:pt>
                <c:pt idx="195">
                  <c:v>0.12903229999999999</c:v>
                </c:pt>
                <c:pt idx="196">
                  <c:v>0.12903229999999999</c:v>
                </c:pt>
                <c:pt idx="197">
                  <c:v>0.12903229999999999</c:v>
                </c:pt>
                <c:pt idx="198">
                  <c:v>0.12903229999999999</c:v>
                </c:pt>
                <c:pt idx="199">
                  <c:v>0.12903229999999999</c:v>
                </c:pt>
                <c:pt idx="200">
                  <c:v>0.12903229999999999</c:v>
                </c:pt>
                <c:pt idx="201">
                  <c:v>0.12903229999999999</c:v>
                </c:pt>
                <c:pt idx="202">
                  <c:v>0.12903229999999999</c:v>
                </c:pt>
                <c:pt idx="203">
                  <c:v>0.12903229999999999</c:v>
                </c:pt>
                <c:pt idx="204">
                  <c:v>0.12903229999999999</c:v>
                </c:pt>
                <c:pt idx="205">
                  <c:v>0.12903229999999999</c:v>
                </c:pt>
                <c:pt idx="206">
                  <c:v>0.12903229999999999</c:v>
                </c:pt>
                <c:pt idx="207">
                  <c:v>0.12903229999999999</c:v>
                </c:pt>
                <c:pt idx="208">
                  <c:v>0.12903229999999999</c:v>
                </c:pt>
                <c:pt idx="209">
                  <c:v>0.12903229999999999</c:v>
                </c:pt>
                <c:pt idx="210">
                  <c:v>0.12903229999999999</c:v>
                </c:pt>
                <c:pt idx="211">
                  <c:v>0.12903229999999999</c:v>
                </c:pt>
                <c:pt idx="212">
                  <c:v>0.12903229999999999</c:v>
                </c:pt>
                <c:pt idx="213">
                  <c:v>0.12903229999999999</c:v>
                </c:pt>
                <c:pt idx="214">
                  <c:v>0.12903229999999999</c:v>
                </c:pt>
                <c:pt idx="215">
                  <c:v>0.12903229999999999</c:v>
                </c:pt>
                <c:pt idx="216">
                  <c:v>0.12903229999999999</c:v>
                </c:pt>
              </c:numCache>
            </c:numRef>
          </c:val>
          <c:smooth val="0"/>
          <c:extLst>
            <c:ext xmlns:c16="http://schemas.microsoft.com/office/drawing/2014/chart" uri="{C3380CC4-5D6E-409C-BE32-E72D297353CC}">
              <c16:uniqueId val="{00000002-C31D-4335-B562-B7977898C459}"/>
            </c:ext>
          </c:extLst>
        </c:ser>
        <c:ser>
          <c:idx val="3"/>
          <c:order val="3"/>
          <c:tx>
            <c:strRef>
              <c:f>total4!$D$1</c:f>
              <c:strCache>
                <c:ptCount val="1"/>
                <c:pt idx="0">
                  <c:v>self-selection</c:v>
                </c:pt>
              </c:strCache>
            </c:strRef>
          </c:tx>
          <c:spPr>
            <a:ln w="28575" cap="rnd">
              <a:solidFill>
                <a:schemeClr val="accent4"/>
              </a:solidFill>
              <a:round/>
            </a:ln>
            <a:effectLst/>
          </c:spPr>
          <c:marker>
            <c:symbol val="none"/>
          </c:marker>
          <c:val>
            <c:numRef>
              <c:f>total4!$D$2:$D$218</c:f>
              <c:numCache>
                <c:formatCode>General</c:formatCode>
                <c:ptCount val="217"/>
                <c:pt idx="0">
                  <c:v>0.2</c:v>
                </c:pt>
                <c:pt idx="1">
                  <c:v>0.2</c:v>
                </c:pt>
                <c:pt idx="2">
                  <c:v>0.2</c:v>
                </c:pt>
                <c:pt idx="3">
                  <c:v>0.2</c:v>
                </c:pt>
                <c:pt idx="4">
                  <c:v>0.2</c:v>
                </c:pt>
                <c:pt idx="5">
                  <c:v>0.2</c:v>
                </c:pt>
                <c:pt idx="6">
                  <c:v>0.2</c:v>
                </c:pt>
                <c:pt idx="7">
                  <c:v>0.2</c:v>
                </c:pt>
                <c:pt idx="8">
                  <c:v>0.2</c:v>
                </c:pt>
                <c:pt idx="9">
                  <c:v>0.2</c:v>
                </c:pt>
                <c:pt idx="10">
                  <c:v>0.2</c:v>
                </c:pt>
                <c:pt idx="11">
                  <c:v>0.2</c:v>
                </c:pt>
                <c:pt idx="12">
                  <c:v>0.2</c:v>
                </c:pt>
                <c:pt idx="13">
                  <c:v>0.2</c:v>
                </c:pt>
                <c:pt idx="14">
                  <c:v>0.2</c:v>
                </c:pt>
                <c:pt idx="15">
                  <c:v>0.2</c:v>
                </c:pt>
                <c:pt idx="16">
                  <c:v>0.2</c:v>
                </c:pt>
                <c:pt idx="17">
                  <c:v>0.2</c:v>
                </c:pt>
                <c:pt idx="18">
                  <c:v>0.2</c:v>
                </c:pt>
                <c:pt idx="19">
                  <c:v>0.2</c:v>
                </c:pt>
                <c:pt idx="20">
                  <c:v>0.2</c:v>
                </c:pt>
                <c:pt idx="21">
                  <c:v>0.2</c:v>
                </c:pt>
                <c:pt idx="22">
                  <c:v>0.2</c:v>
                </c:pt>
                <c:pt idx="23">
                  <c:v>0.2</c:v>
                </c:pt>
                <c:pt idx="24">
                  <c:v>0.2</c:v>
                </c:pt>
                <c:pt idx="25">
                  <c:v>0.2</c:v>
                </c:pt>
                <c:pt idx="26">
                  <c:v>0.2</c:v>
                </c:pt>
                <c:pt idx="27">
                  <c:v>0.2</c:v>
                </c:pt>
                <c:pt idx="28">
                  <c:v>0.2</c:v>
                </c:pt>
                <c:pt idx="29">
                  <c:v>0.2</c:v>
                </c:pt>
                <c:pt idx="30">
                  <c:v>0.2</c:v>
                </c:pt>
                <c:pt idx="31">
                  <c:v>0.2</c:v>
                </c:pt>
                <c:pt idx="32">
                  <c:v>0.2</c:v>
                </c:pt>
                <c:pt idx="33">
                  <c:v>0.2</c:v>
                </c:pt>
                <c:pt idx="34">
                  <c:v>0.2</c:v>
                </c:pt>
                <c:pt idx="35">
                  <c:v>0.2</c:v>
                </c:pt>
                <c:pt idx="36">
                  <c:v>0.2</c:v>
                </c:pt>
                <c:pt idx="37">
                  <c:v>0.2</c:v>
                </c:pt>
                <c:pt idx="38">
                  <c:v>0.2</c:v>
                </c:pt>
                <c:pt idx="39">
                  <c:v>0.2</c:v>
                </c:pt>
                <c:pt idx="40">
                  <c:v>0.2</c:v>
                </c:pt>
                <c:pt idx="41">
                  <c:v>0.2</c:v>
                </c:pt>
                <c:pt idx="42">
                  <c:v>0.2</c:v>
                </c:pt>
                <c:pt idx="43">
                  <c:v>0.2</c:v>
                </c:pt>
                <c:pt idx="44">
                  <c:v>0.2</c:v>
                </c:pt>
                <c:pt idx="45">
                  <c:v>0.2</c:v>
                </c:pt>
                <c:pt idx="46">
                  <c:v>0.2</c:v>
                </c:pt>
                <c:pt idx="47">
                  <c:v>0.2</c:v>
                </c:pt>
                <c:pt idx="48">
                  <c:v>0.2</c:v>
                </c:pt>
                <c:pt idx="49">
                  <c:v>0.2</c:v>
                </c:pt>
                <c:pt idx="50">
                  <c:v>0.2</c:v>
                </c:pt>
                <c:pt idx="51">
                  <c:v>0.2</c:v>
                </c:pt>
                <c:pt idx="52">
                  <c:v>0.2</c:v>
                </c:pt>
                <c:pt idx="53">
                  <c:v>0.2</c:v>
                </c:pt>
                <c:pt idx="54">
                  <c:v>0.2</c:v>
                </c:pt>
                <c:pt idx="55">
                  <c:v>0.2</c:v>
                </c:pt>
                <c:pt idx="56">
                  <c:v>0.2</c:v>
                </c:pt>
                <c:pt idx="57">
                  <c:v>0.2</c:v>
                </c:pt>
                <c:pt idx="58">
                  <c:v>0.2</c:v>
                </c:pt>
                <c:pt idx="59">
                  <c:v>0.2</c:v>
                </c:pt>
                <c:pt idx="60">
                  <c:v>0.2</c:v>
                </c:pt>
                <c:pt idx="61">
                  <c:v>0.2</c:v>
                </c:pt>
                <c:pt idx="62">
                  <c:v>0.2</c:v>
                </c:pt>
                <c:pt idx="63">
                  <c:v>0.2</c:v>
                </c:pt>
                <c:pt idx="64">
                  <c:v>0.2</c:v>
                </c:pt>
                <c:pt idx="65">
                  <c:v>0.2</c:v>
                </c:pt>
                <c:pt idx="66">
                  <c:v>0.2</c:v>
                </c:pt>
                <c:pt idx="67">
                  <c:v>0.2</c:v>
                </c:pt>
                <c:pt idx="68">
                  <c:v>0.2</c:v>
                </c:pt>
                <c:pt idx="69">
                  <c:v>0.2</c:v>
                </c:pt>
                <c:pt idx="70">
                  <c:v>0.2</c:v>
                </c:pt>
                <c:pt idx="71">
                  <c:v>0.2</c:v>
                </c:pt>
                <c:pt idx="72">
                  <c:v>0.2</c:v>
                </c:pt>
                <c:pt idx="73">
                  <c:v>0.2</c:v>
                </c:pt>
                <c:pt idx="74">
                  <c:v>0.2</c:v>
                </c:pt>
                <c:pt idx="75">
                  <c:v>0.2</c:v>
                </c:pt>
                <c:pt idx="76">
                  <c:v>0.2</c:v>
                </c:pt>
                <c:pt idx="77">
                  <c:v>0.2</c:v>
                </c:pt>
                <c:pt idx="78">
                  <c:v>0.2</c:v>
                </c:pt>
                <c:pt idx="79">
                  <c:v>0.2</c:v>
                </c:pt>
                <c:pt idx="80">
                  <c:v>0.2</c:v>
                </c:pt>
                <c:pt idx="81">
                  <c:v>0.2</c:v>
                </c:pt>
                <c:pt idx="82">
                  <c:v>0.2</c:v>
                </c:pt>
                <c:pt idx="83">
                  <c:v>0.2</c:v>
                </c:pt>
                <c:pt idx="84">
                  <c:v>0.2</c:v>
                </c:pt>
                <c:pt idx="85">
                  <c:v>0.2</c:v>
                </c:pt>
                <c:pt idx="86">
                  <c:v>0.2</c:v>
                </c:pt>
                <c:pt idx="87">
                  <c:v>0.2</c:v>
                </c:pt>
                <c:pt idx="88">
                  <c:v>0.2</c:v>
                </c:pt>
                <c:pt idx="89">
                  <c:v>0.2</c:v>
                </c:pt>
                <c:pt idx="90">
                  <c:v>0.2</c:v>
                </c:pt>
                <c:pt idx="91">
                  <c:v>0.2</c:v>
                </c:pt>
                <c:pt idx="92">
                  <c:v>0.2</c:v>
                </c:pt>
                <c:pt idx="93">
                  <c:v>0.2</c:v>
                </c:pt>
                <c:pt idx="94">
                  <c:v>0.2</c:v>
                </c:pt>
                <c:pt idx="95">
                  <c:v>0.2</c:v>
                </c:pt>
                <c:pt idx="96">
                  <c:v>0.2</c:v>
                </c:pt>
                <c:pt idx="97">
                  <c:v>0.2</c:v>
                </c:pt>
                <c:pt idx="98">
                  <c:v>0.2</c:v>
                </c:pt>
                <c:pt idx="99">
                  <c:v>0.2</c:v>
                </c:pt>
                <c:pt idx="100">
                  <c:v>0.2</c:v>
                </c:pt>
                <c:pt idx="101">
                  <c:v>0.2</c:v>
                </c:pt>
                <c:pt idx="102">
                  <c:v>0.2</c:v>
                </c:pt>
                <c:pt idx="103">
                  <c:v>0.2</c:v>
                </c:pt>
                <c:pt idx="104">
                  <c:v>0.2</c:v>
                </c:pt>
                <c:pt idx="105">
                  <c:v>0.2</c:v>
                </c:pt>
                <c:pt idx="106">
                  <c:v>0.2</c:v>
                </c:pt>
                <c:pt idx="107">
                  <c:v>0.2</c:v>
                </c:pt>
                <c:pt idx="108">
                  <c:v>0.2</c:v>
                </c:pt>
                <c:pt idx="109">
                  <c:v>6.6666699999999995E-2</c:v>
                </c:pt>
                <c:pt idx="110">
                  <c:v>6.6666699999999995E-2</c:v>
                </c:pt>
                <c:pt idx="111">
                  <c:v>6.6666699999999995E-2</c:v>
                </c:pt>
                <c:pt idx="112">
                  <c:v>6.6666699999999995E-2</c:v>
                </c:pt>
                <c:pt idx="113">
                  <c:v>6.6666699999999995E-2</c:v>
                </c:pt>
                <c:pt idx="114">
                  <c:v>6.6666699999999995E-2</c:v>
                </c:pt>
                <c:pt idx="115">
                  <c:v>6.6666699999999995E-2</c:v>
                </c:pt>
                <c:pt idx="116">
                  <c:v>6.6666699999999995E-2</c:v>
                </c:pt>
                <c:pt idx="117">
                  <c:v>6.6666699999999995E-2</c:v>
                </c:pt>
                <c:pt idx="118">
                  <c:v>6.6666699999999995E-2</c:v>
                </c:pt>
                <c:pt idx="119">
                  <c:v>6.6666699999999995E-2</c:v>
                </c:pt>
                <c:pt idx="120">
                  <c:v>6.6666699999999995E-2</c:v>
                </c:pt>
                <c:pt idx="121">
                  <c:v>6.6666699999999995E-2</c:v>
                </c:pt>
                <c:pt idx="122">
                  <c:v>6.6666699999999995E-2</c:v>
                </c:pt>
                <c:pt idx="123">
                  <c:v>6.6666699999999995E-2</c:v>
                </c:pt>
                <c:pt idx="124">
                  <c:v>6.6666699999999995E-2</c:v>
                </c:pt>
                <c:pt idx="125">
                  <c:v>6.6666699999999995E-2</c:v>
                </c:pt>
                <c:pt idx="126">
                  <c:v>6.6666699999999995E-2</c:v>
                </c:pt>
                <c:pt idx="127">
                  <c:v>6.6666699999999995E-2</c:v>
                </c:pt>
                <c:pt idx="128">
                  <c:v>6.6666699999999995E-2</c:v>
                </c:pt>
                <c:pt idx="129">
                  <c:v>6.6666699999999995E-2</c:v>
                </c:pt>
                <c:pt idx="130">
                  <c:v>6.6666699999999995E-2</c:v>
                </c:pt>
                <c:pt idx="131">
                  <c:v>6.6666699999999995E-2</c:v>
                </c:pt>
                <c:pt idx="132">
                  <c:v>6.6666699999999995E-2</c:v>
                </c:pt>
                <c:pt idx="133">
                  <c:v>6.6666699999999995E-2</c:v>
                </c:pt>
                <c:pt idx="134">
                  <c:v>6.6666699999999995E-2</c:v>
                </c:pt>
                <c:pt idx="135">
                  <c:v>6.6666699999999995E-2</c:v>
                </c:pt>
                <c:pt idx="136">
                  <c:v>6.6666699999999995E-2</c:v>
                </c:pt>
                <c:pt idx="137">
                  <c:v>6.6666699999999995E-2</c:v>
                </c:pt>
                <c:pt idx="138">
                  <c:v>6.6666699999999995E-2</c:v>
                </c:pt>
                <c:pt idx="139">
                  <c:v>6.6666699999999995E-2</c:v>
                </c:pt>
                <c:pt idx="140">
                  <c:v>6.6666699999999995E-2</c:v>
                </c:pt>
                <c:pt idx="141">
                  <c:v>6.6666699999999995E-2</c:v>
                </c:pt>
                <c:pt idx="142">
                  <c:v>6.6666699999999995E-2</c:v>
                </c:pt>
                <c:pt idx="143">
                  <c:v>6.6666699999999995E-2</c:v>
                </c:pt>
                <c:pt idx="144">
                  <c:v>6.6666699999999995E-2</c:v>
                </c:pt>
                <c:pt idx="145">
                  <c:v>6.6666699999999995E-2</c:v>
                </c:pt>
                <c:pt idx="146">
                  <c:v>6.6666699999999995E-2</c:v>
                </c:pt>
                <c:pt idx="147">
                  <c:v>6.6666699999999995E-2</c:v>
                </c:pt>
                <c:pt idx="148">
                  <c:v>6.6666699999999995E-2</c:v>
                </c:pt>
                <c:pt idx="149">
                  <c:v>6.6666699999999995E-2</c:v>
                </c:pt>
                <c:pt idx="150">
                  <c:v>6.6666699999999995E-2</c:v>
                </c:pt>
                <c:pt idx="151">
                  <c:v>6.6666699999999995E-2</c:v>
                </c:pt>
                <c:pt idx="152">
                  <c:v>6.6666699999999995E-2</c:v>
                </c:pt>
                <c:pt idx="153">
                  <c:v>6.6666699999999995E-2</c:v>
                </c:pt>
                <c:pt idx="154">
                  <c:v>6.6666699999999995E-2</c:v>
                </c:pt>
                <c:pt idx="155">
                  <c:v>6.6666699999999995E-2</c:v>
                </c:pt>
                <c:pt idx="156">
                  <c:v>6.6666699999999995E-2</c:v>
                </c:pt>
                <c:pt idx="157">
                  <c:v>6.6666699999999995E-2</c:v>
                </c:pt>
                <c:pt idx="158">
                  <c:v>6.6666699999999995E-2</c:v>
                </c:pt>
                <c:pt idx="159">
                  <c:v>6.6666699999999995E-2</c:v>
                </c:pt>
                <c:pt idx="160">
                  <c:v>6.6666699999999995E-2</c:v>
                </c:pt>
                <c:pt idx="161">
                  <c:v>6.6666699999999995E-2</c:v>
                </c:pt>
                <c:pt idx="162">
                  <c:v>6.6666699999999995E-2</c:v>
                </c:pt>
                <c:pt idx="163">
                  <c:v>6.6666699999999995E-2</c:v>
                </c:pt>
                <c:pt idx="164">
                  <c:v>6.6666699999999995E-2</c:v>
                </c:pt>
                <c:pt idx="165">
                  <c:v>0.46666669999999999</c:v>
                </c:pt>
                <c:pt idx="166">
                  <c:v>0.46666669999999999</c:v>
                </c:pt>
                <c:pt idx="167">
                  <c:v>0.46666669999999999</c:v>
                </c:pt>
                <c:pt idx="168">
                  <c:v>0.46666669999999999</c:v>
                </c:pt>
                <c:pt idx="169">
                  <c:v>0.46666669999999999</c:v>
                </c:pt>
                <c:pt idx="170">
                  <c:v>0.46666669999999999</c:v>
                </c:pt>
                <c:pt idx="171">
                  <c:v>0.46666669999999999</c:v>
                </c:pt>
                <c:pt idx="172">
                  <c:v>0.46666669999999999</c:v>
                </c:pt>
                <c:pt idx="173">
                  <c:v>0.46666669999999999</c:v>
                </c:pt>
                <c:pt idx="174">
                  <c:v>0.46666669999999999</c:v>
                </c:pt>
                <c:pt idx="175">
                  <c:v>0.46666669999999999</c:v>
                </c:pt>
                <c:pt idx="176">
                  <c:v>0.46666669999999999</c:v>
                </c:pt>
                <c:pt idx="177">
                  <c:v>0.46666669999999999</c:v>
                </c:pt>
                <c:pt idx="178">
                  <c:v>0.46666669999999999</c:v>
                </c:pt>
                <c:pt idx="179">
                  <c:v>0.46666669999999999</c:v>
                </c:pt>
                <c:pt idx="180">
                  <c:v>0.46666669999999999</c:v>
                </c:pt>
                <c:pt idx="181">
                  <c:v>0.46666669999999999</c:v>
                </c:pt>
                <c:pt idx="182">
                  <c:v>0.46666669999999999</c:v>
                </c:pt>
                <c:pt idx="183">
                  <c:v>0.46666669999999999</c:v>
                </c:pt>
                <c:pt idx="184">
                  <c:v>0.46666669999999999</c:v>
                </c:pt>
                <c:pt idx="185">
                  <c:v>0.46666669999999999</c:v>
                </c:pt>
                <c:pt idx="186">
                  <c:v>0.46666669999999999</c:v>
                </c:pt>
                <c:pt idx="187">
                  <c:v>0.46666669999999999</c:v>
                </c:pt>
                <c:pt idx="188">
                  <c:v>0.46666669999999999</c:v>
                </c:pt>
                <c:pt idx="189">
                  <c:v>0.46666669999999999</c:v>
                </c:pt>
                <c:pt idx="190">
                  <c:v>0.46666669999999999</c:v>
                </c:pt>
                <c:pt idx="191">
                  <c:v>0.46666669999999999</c:v>
                </c:pt>
                <c:pt idx="192">
                  <c:v>0.46666669999999999</c:v>
                </c:pt>
                <c:pt idx="193">
                  <c:v>0.46666669999999999</c:v>
                </c:pt>
                <c:pt idx="194">
                  <c:v>0.46666669999999999</c:v>
                </c:pt>
                <c:pt idx="195">
                  <c:v>0.46666669999999999</c:v>
                </c:pt>
                <c:pt idx="196">
                  <c:v>0.46666669999999999</c:v>
                </c:pt>
                <c:pt idx="197">
                  <c:v>0.46666669999999999</c:v>
                </c:pt>
                <c:pt idx="198">
                  <c:v>0.46666669999999999</c:v>
                </c:pt>
                <c:pt idx="199">
                  <c:v>0.46666669999999999</c:v>
                </c:pt>
                <c:pt idx="200">
                  <c:v>0.46666669999999999</c:v>
                </c:pt>
                <c:pt idx="201">
                  <c:v>0.46666669999999999</c:v>
                </c:pt>
                <c:pt idx="202">
                  <c:v>0.46666669999999999</c:v>
                </c:pt>
                <c:pt idx="203">
                  <c:v>0.46666669999999999</c:v>
                </c:pt>
                <c:pt idx="204">
                  <c:v>0.46666669999999999</c:v>
                </c:pt>
                <c:pt idx="205">
                  <c:v>0.46666669999999999</c:v>
                </c:pt>
                <c:pt idx="206">
                  <c:v>0.46666669999999999</c:v>
                </c:pt>
                <c:pt idx="207">
                  <c:v>0.46666669999999999</c:v>
                </c:pt>
                <c:pt idx="208">
                  <c:v>0.46666669999999999</c:v>
                </c:pt>
                <c:pt idx="209">
                  <c:v>0.46666669999999999</c:v>
                </c:pt>
                <c:pt idx="210">
                  <c:v>0.46666669999999999</c:v>
                </c:pt>
                <c:pt idx="211">
                  <c:v>0.46666669999999999</c:v>
                </c:pt>
                <c:pt idx="212">
                  <c:v>0.46666669999999999</c:v>
                </c:pt>
                <c:pt idx="213">
                  <c:v>0.46666669999999999</c:v>
                </c:pt>
                <c:pt idx="214">
                  <c:v>0.46666669999999999</c:v>
                </c:pt>
                <c:pt idx="215">
                  <c:v>0.46666669999999999</c:v>
                </c:pt>
                <c:pt idx="216">
                  <c:v>0.46666669999999999</c:v>
                </c:pt>
              </c:numCache>
            </c:numRef>
          </c:val>
          <c:smooth val="0"/>
          <c:extLst>
            <c:ext xmlns:c16="http://schemas.microsoft.com/office/drawing/2014/chart" uri="{C3380CC4-5D6E-409C-BE32-E72D297353CC}">
              <c16:uniqueId val="{00000003-C31D-4335-B562-B7977898C459}"/>
            </c:ext>
          </c:extLst>
        </c:ser>
        <c:ser>
          <c:idx val="4"/>
          <c:order val="4"/>
          <c:tx>
            <c:strRef>
              <c:f>total4!$E$1</c:f>
              <c:strCache>
                <c:ptCount val="1"/>
                <c:pt idx="0">
                  <c:v>means test</c:v>
                </c:pt>
              </c:strCache>
            </c:strRef>
          </c:tx>
          <c:spPr>
            <a:ln w="28575" cap="rnd">
              <a:solidFill>
                <a:schemeClr val="accent5"/>
              </a:solidFill>
              <a:round/>
            </a:ln>
            <a:effectLst/>
          </c:spPr>
          <c:marker>
            <c:symbol val="none"/>
          </c:marker>
          <c:val>
            <c:numRef>
              <c:f>total4!$E$2:$E$218</c:f>
              <c:numCache>
                <c:formatCode>General</c:formatCode>
                <c:ptCount val="217"/>
                <c:pt idx="0">
                  <c:v>0.5</c:v>
                </c:pt>
                <c:pt idx="1">
                  <c:v>0.5</c:v>
                </c:pt>
                <c:pt idx="2">
                  <c:v>0.5</c:v>
                </c:pt>
                <c:pt idx="3">
                  <c:v>0.5</c:v>
                </c:pt>
                <c:pt idx="4">
                  <c:v>0.5</c:v>
                </c:pt>
                <c:pt idx="5">
                  <c:v>0.5</c:v>
                </c:pt>
                <c:pt idx="6">
                  <c:v>0.5</c:v>
                </c:pt>
                <c:pt idx="7">
                  <c:v>0.5</c:v>
                </c:pt>
                <c:pt idx="8">
                  <c:v>0.5</c:v>
                </c:pt>
                <c:pt idx="9">
                  <c:v>0.5</c:v>
                </c:pt>
                <c:pt idx="10">
                  <c:v>0.5</c:v>
                </c:pt>
                <c:pt idx="11">
                  <c:v>0.5</c:v>
                </c:pt>
                <c:pt idx="12">
                  <c:v>0.5</c:v>
                </c:pt>
                <c:pt idx="13">
                  <c:v>0.5</c:v>
                </c:pt>
                <c:pt idx="14">
                  <c:v>0.5</c:v>
                </c:pt>
                <c:pt idx="15">
                  <c:v>0.5</c:v>
                </c:pt>
                <c:pt idx="16">
                  <c:v>0.5</c:v>
                </c:pt>
                <c:pt idx="17">
                  <c:v>0.5</c:v>
                </c:pt>
                <c:pt idx="18">
                  <c:v>0.5</c:v>
                </c:pt>
                <c:pt idx="19">
                  <c:v>0.5</c:v>
                </c:pt>
                <c:pt idx="20">
                  <c:v>0.5</c:v>
                </c:pt>
                <c:pt idx="21">
                  <c:v>0.5</c:v>
                </c:pt>
                <c:pt idx="22">
                  <c:v>0.5</c:v>
                </c:pt>
                <c:pt idx="23">
                  <c:v>0.5</c:v>
                </c:pt>
                <c:pt idx="24">
                  <c:v>0.5</c:v>
                </c:pt>
                <c:pt idx="25">
                  <c:v>0.5</c:v>
                </c:pt>
                <c:pt idx="26">
                  <c:v>0.5</c:v>
                </c:pt>
                <c:pt idx="27">
                  <c:v>0.5</c:v>
                </c:pt>
                <c:pt idx="28">
                  <c:v>0.5</c:v>
                </c:pt>
                <c:pt idx="29">
                  <c:v>0.5</c:v>
                </c:pt>
                <c:pt idx="30">
                  <c:v>0.5</c:v>
                </c:pt>
                <c:pt idx="31">
                  <c:v>0.5</c:v>
                </c:pt>
                <c:pt idx="32">
                  <c:v>0.5</c:v>
                </c:pt>
                <c:pt idx="33">
                  <c:v>0.5</c:v>
                </c:pt>
                <c:pt idx="34">
                  <c:v>0.5</c:v>
                </c:pt>
                <c:pt idx="35">
                  <c:v>0.5</c:v>
                </c:pt>
                <c:pt idx="36">
                  <c:v>0.5</c:v>
                </c:pt>
                <c:pt idx="37">
                  <c:v>0.5</c:v>
                </c:pt>
                <c:pt idx="38">
                  <c:v>0.5</c:v>
                </c:pt>
                <c:pt idx="39">
                  <c:v>0.5</c:v>
                </c:pt>
                <c:pt idx="40">
                  <c:v>0.5</c:v>
                </c:pt>
                <c:pt idx="41">
                  <c:v>0.5</c:v>
                </c:pt>
                <c:pt idx="42">
                  <c:v>0.5</c:v>
                </c:pt>
                <c:pt idx="43">
                  <c:v>0.5</c:v>
                </c:pt>
                <c:pt idx="44">
                  <c:v>0.5</c:v>
                </c:pt>
                <c:pt idx="45">
                  <c:v>0.5</c:v>
                </c:pt>
                <c:pt idx="46">
                  <c:v>0.5</c:v>
                </c:pt>
                <c:pt idx="47">
                  <c:v>0.5</c:v>
                </c:pt>
                <c:pt idx="48">
                  <c:v>0.5</c:v>
                </c:pt>
                <c:pt idx="49">
                  <c:v>0.5</c:v>
                </c:pt>
                <c:pt idx="50">
                  <c:v>0.5</c:v>
                </c:pt>
                <c:pt idx="51">
                  <c:v>0.5</c:v>
                </c:pt>
                <c:pt idx="52">
                  <c:v>0.5</c:v>
                </c:pt>
                <c:pt idx="53">
                  <c:v>0.5</c:v>
                </c:pt>
                <c:pt idx="54">
                  <c:v>0.5</c:v>
                </c:pt>
                <c:pt idx="55">
                  <c:v>0.3</c:v>
                </c:pt>
                <c:pt idx="56">
                  <c:v>0.3</c:v>
                </c:pt>
                <c:pt idx="57">
                  <c:v>0.3</c:v>
                </c:pt>
                <c:pt idx="58">
                  <c:v>0.3</c:v>
                </c:pt>
                <c:pt idx="59">
                  <c:v>0.3</c:v>
                </c:pt>
                <c:pt idx="60">
                  <c:v>0.3</c:v>
                </c:pt>
                <c:pt idx="61">
                  <c:v>0.3</c:v>
                </c:pt>
                <c:pt idx="62">
                  <c:v>0.3</c:v>
                </c:pt>
                <c:pt idx="63">
                  <c:v>0.3</c:v>
                </c:pt>
                <c:pt idx="64">
                  <c:v>0.3</c:v>
                </c:pt>
                <c:pt idx="65">
                  <c:v>0.3</c:v>
                </c:pt>
                <c:pt idx="66">
                  <c:v>0.3</c:v>
                </c:pt>
                <c:pt idx="67">
                  <c:v>0.3</c:v>
                </c:pt>
                <c:pt idx="68">
                  <c:v>0.3</c:v>
                </c:pt>
                <c:pt idx="69">
                  <c:v>0.3</c:v>
                </c:pt>
                <c:pt idx="70">
                  <c:v>0.3</c:v>
                </c:pt>
                <c:pt idx="71">
                  <c:v>0.3</c:v>
                </c:pt>
                <c:pt idx="72">
                  <c:v>0.3</c:v>
                </c:pt>
                <c:pt idx="73">
                  <c:v>0.3</c:v>
                </c:pt>
                <c:pt idx="74">
                  <c:v>0.3</c:v>
                </c:pt>
                <c:pt idx="75">
                  <c:v>0.3</c:v>
                </c:pt>
                <c:pt idx="76">
                  <c:v>0.3</c:v>
                </c:pt>
                <c:pt idx="77">
                  <c:v>0.3</c:v>
                </c:pt>
                <c:pt idx="78">
                  <c:v>0.3</c:v>
                </c:pt>
                <c:pt idx="79">
                  <c:v>0.3</c:v>
                </c:pt>
                <c:pt idx="80">
                  <c:v>0.3</c:v>
                </c:pt>
                <c:pt idx="81">
                  <c:v>0.3</c:v>
                </c:pt>
                <c:pt idx="82">
                  <c:v>0.3</c:v>
                </c:pt>
                <c:pt idx="83">
                  <c:v>0.3</c:v>
                </c:pt>
                <c:pt idx="84">
                  <c:v>0.3</c:v>
                </c:pt>
                <c:pt idx="85">
                  <c:v>0.3</c:v>
                </c:pt>
                <c:pt idx="86">
                  <c:v>0.3</c:v>
                </c:pt>
                <c:pt idx="87">
                  <c:v>0.3</c:v>
                </c:pt>
                <c:pt idx="88">
                  <c:v>0.3</c:v>
                </c:pt>
                <c:pt idx="89">
                  <c:v>0.3</c:v>
                </c:pt>
                <c:pt idx="90">
                  <c:v>0.3</c:v>
                </c:pt>
                <c:pt idx="91">
                  <c:v>0.3</c:v>
                </c:pt>
                <c:pt idx="92">
                  <c:v>0.3</c:v>
                </c:pt>
                <c:pt idx="93">
                  <c:v>0.3</c:v>
                </c:pt>
                <c:pt idx="94">
                  <c:v>0.3</c:v>
                </c:pt>
                <c:pt idx="95">
                  <c:v>0.3</c:v>
                </c:pt>
                <c:pt idx="96">
                  <c:v>0.3</c:v>
                </c:pt>
                <c:pt idx="97">
                  <c:v>0.3</c:v>
                </c:pt>
                <c:pt idx="98">
                  <c:v>0.3</c:v>
                </c:pt>
                <c:pt idx="99">
                  <c:v>0.3</c:v>
                </c:pt>
                <c:pt idx="100">
                  <c:v>0.3</c:v>
                </c:pt>
                <c:pt idx="101">
                  <c:v>0.3</c:v>
                </c:pt>
                <c:pt idx="102">
                  <c:v>0.3</c:v>
                </c:pt>
                <c:pt idx="103">
                  <c:v>0.3</c:v>
                </c:pt>
                <c:pt idx="104">
                  <c:v>0.3</c:v>
                </c:pt>
                <c:pt idx="105">
                  <c:v>0.3</c:v>
                </c:pt>
                <c:pt idx="106">
                  <c:v>0.3</c:v>
                </c:pt>
                <c:pt idx="107">
                  <c:v>0.3</c:v>
                </c:pt>
                <c:pt idx="108">
                  <c:v>0.3</c:v>
                </c:pt>
                <c:pt idx="109">
                  <c:v>0.16</c:v>
                </c:pt>
                <c:pt idx="110">
                  <c:v>0.16</c:v>
                </c:pt>
                <c:pt idx="111">
                  <c:v>0.16</c:v>
                </c:pt>
                <c:pt idx="112">
                  <c:v>0.16</c:v>
                </c:pt>
                <c:pt idx="113">
                  <c:v>0.16</c:v>
                </c:pt>
                <c:pt idx="114">
                  <c:v>0.16</c:v>
                </c:pt>
                <c:pt idx="115">
                  <c:v>0.16</c:v>
                </c:pt>
                <c:pt idx="116">
                  <c:v>0.16</c:v>
                </c:pt>
                <c:pt idx="117">
                  <c:v>0.16</c:v>
                </c:pt>
                <c:pt idx="118">
                  <c:v>0.16</c:v>
                </c:pt>
                <c:pt idx="119">
                  <c:v>0.16</c:v>
                </c:pt>
                <c:pt idx="120">
                  <c:v>0.16</c:v>
                </c:pt>
                <c:pt idx="121">
                  <c:v>0.16</c:v>
                </c:pt>
                <c:pt idx="122">
                  <c:v>0.16</c:v>
                </c:pt>
                <c:pt idx="123">
                  <c:v>0.16</c:v>
                </c:pt>
                <c:pt idx="124">
                  <c:v>0.16</c:v>
                </c:pt>
                <c:pt idx="125">
                  <c:v>0.16</c:v>
                </c:pt>
                <c:pt idx="126">
                  <c:v>0.16</c:v>
                </c:pt>
                <c:pt idx="127">
                  <c:v>0.16</c:v>
                </c:pt>
                <c:pt idx="128">
                  <c:v>0.16</c:v>
                </c:pt>
                <c:pt idx="129">
                  <c:v>0.16</c:v>
                </c:pt>
                <c:pt idx="130">
                  <c:v>0.16</c:v>
                </c:pt>
                <c:pt idx="131">
                  <c:v>0.16</c:v>
                </c:pt>
                <c:pt idx="132">
                  <c:v>0.16</c:v>
                </c:pt>
                <c:pt idx="133">
                  <c:v>0.16</c:v>
                </c:pt>
                <c:pt idx="134">
                  <c:v>0.16</c:v>
                </c:pt>
                <c:pt idx="135">
                  <c:v>0.16</c:v>
                </c:pt>
                <c:pt idx="136">
                  <c:v>0.16</c:v>
                </c:pt>
                <c:pt idx="137">
                  <c:v>0.16</c:v>
                </c:pt>
                <c:pt idx="138">
                  <c:v>0.16</c:v>
                </c:pt>
                <c:pt idx="139">
                  <c:v>0.16</c:v>
                </c:pt>
                <c:pt idx="140">
                  <c:v>0.16</c:v>
                </c:pt>
                <c:pt idx="141">
                  <c:v>0.16</c:v>
                </c:pt>
                <c:pt idx="142">
                  <c:v>0.16</c:v>
                </c:pt>
                <c:pt idx="143">
                  <c:v>0.16</c:v>
                </c:pt>
                <c:pt idx="144">
                  <c:v>0.16</c:v>
                </c:pt>
                <c:pt idx="145">
                  <c:v>0.16</c:v>
                </c:pt>
                <c:pt idx="146">
                  <c:v>0.16</c:v>
                </c:pt>
                <c:pt idx="147">
                  <c:v>0.16</c:v>
                </c:pt>
                <c:pt idx="148">
                  <c:v>0.16</c:v>
                </c:pt>
                <c:pt idx="149">
                  <c:v>0.16</c:v>
                </c:pt>
                <c:pt idx="150">
                  <c:v>0.16</c:v>
                </c:pt>
                <c:pt idx="151">
                  <c:v>0.16</c:v>
                </c:pt>
                <c:pt idx="152">
                  <c:v>0.16</c:v>
                </c:pt>
                <c:pt idx="153">
                  <c:v>0.16</c:v>
                </c:pt>
                <c:pt idx="154">
                  <c:v>0.16</c:v>
                </c:pt>
                <c:pt idx="155">
                  <c:v>0.16</c:v>
                </c:pt>
                <c:pt idx="156">
                  <c:v>0.16</c:v>
                </c:pt>
                <c:pt idx="157">
                  <c:v>0.16</c:v>
                </c:pt>
                <c:pt idx="158">
                  <c:v>0.16</c:v>
                </c:pt>
                <c:pt idx="159">
                  <c:v>0.16</c:v>
                </c:pt>
                <c:pt idx="160">
                  <c:v>0.16</c:v>
                </c:pt>
                <c:pt idx="161">
                  <c:v>0.16</c:v>
                </c:pt>
                <c:pt idx="162">
                  <c:v>0.16</c:v>
                </c:pt>
                <c:pt idx="163">
                  <c:v>0.16</c:v>
                </c:pt>
                <c:pt idx="164">
                  <c:v>0.16</c:v>
                </c:pt>
                <c:pt idx="165">
                  <c:v>0.04</c:v>
                </c:pt>
                <c:pt idx="166">
                  <c:v>0.04</c:v>
                </c:pt>
                <c:pt idx="167">
                  <c:v>0.04</c:v>
                </c:pt>
                <c:pt idx="168">
                  <c:v>0.04</c:v>
                </c:pt>
                <c:pt idx="169">
                  <c:v>0.04</c:v>
                </c:pt>
                <c:pt idx="170">
                  <c:v>0.04</c:v>
                </c:pt>
                <c:pt idx="171">
                  <c:v>0.04</c:v>
                </c:pt>
                <c:pt idx="172">
                  <c:v>0.04</c:v>
                </c:pt>
                <c:pt idx="173">
                  <c:v>0.04</c:v>
                </c:pt>
                <c:pt idx="174">
                  <c:v>0.04</c:v>
                </c:pt>
                <c:pt idx="175">
                  <c:v>0.04</c:v>
                </c:pt>
                <c:pt idx="176">
                  <c:v>0.04</c:v>
                </c:pt>
                <c:pt idx="177">
                  <c:v>0.04</c:v>
                </c:pt>
                <c:pt idx="178">
                  <c:v>0.04</c:v>
                </c:pt>
                <c:pt idx="179">
                  <c:v>0.04</c:v>
                </c:pt>
                <c:pt idx="180">
                  <c:v>0.04</c:v>
                </c:pt>
                <c:pt idx="181">
                  <c:v>0.04</c:v>
                </c:pt>
                <c:pt idx="182">
                  <c:v>0.04</c:v>
                </c:pt>
                <c:pt idx="183">
                  <c:v>0.04</c:v>
                </c:pt>
                <c:pt idx="184">
                  <c:v>0.04</c:v>
                </c:pt>
                <c:pt idx="185">
                  <c:v>0.04</c:v>
                </c:pt>
                <c:pt idx="186">
                  <c:v>0.04</c:v>
                </c:pt>
                <c:pt idx="187">
                  <c:v>0.04</c:v>
                </c:pt>
                <c:pt idx="188">
                  <c:v>0.04</c:v>
                </c:pt>
                <c:pt idx="189">
                  <c:v>0.04</c:v>
                </c:pt>
                <c:pt idx="190">
                  <c:v>0.04</c:v>
                </c:pt>
                <c:pt idx="191">
                  <c:v>0.04</c:v>
                </c:pt>
                <c:pt idx="192">
                  <c:v>0.04</c:v>
                </c:pt>
                <c:pt idx="193">
                  <c:v>0.04</c:v>
                </c:pt>
                <c:pt idx="194">
                  <c:v>0.04</c:v>
                </c:pt>
                <c:pt idx="195">
                  <c:v>0.04</c:v>
                </c:pt>
                <c:pt idx="196">
                  <c:v>0.04</c:v>
                </c:pt>
                <c:pt idx="197">
                  <c:v>0.04</c:v>
                </c:pt>
                <c:pt idx="198">
                  <c:v>0.04</c:v>
                </c:pt>
                <c:pt idx="199">
                  <c:v>0.04</c:v>
                </c:pt>
                <c:pt idx="200">
                  <c:v>0.04</c:v>
                </c:pt>
                <c:pt idx="201">
                  <c:v>0.04</c:v>
                </c:pt>
                <c:pt idx="202">
                  <c:v>0.04</c:v>
                </c:pt>
                <c:pt idx="203">
                  <c:v>0.04</c:v>
                </c:pt>
                <c:pt idx="204">
                  <c:v>0.04</c:v>
                </c:pt>
                <c:pt idx="205">
                  <c:v>0.04</c:v>
                </c:pt>
                <c:pt idx="206">
                  <c:v>0.04</c:v>
                </c:pt>
                <c:pt idx="207">
                  <c:v>0.04</c:v>
                </c:pt>
                <c:pt idx="208">
                  <c:v>0.04</c:v>
                </c:pt>
                <c:pt idx="209">
                  <c:v>0.04</c:v>
                </c:pt>
                <c:pt idx="210">
                  <c:v>0.04</c:v>
                </c:pt>
                <c:pt idx="211">
                  <c:v>0.04</c:v>
                </c:pt>
                <c:pt idx="212">
                  <c:v>0.04</c:v>
                </c:pt>
                <c:pt idx="213">
                  <c:v>0.04</c:v>
                </c:pt>
                <c:pt idx="214">
                  <c:v>0.04</c:v>
                </c:pt>
                <c:pt idx="215">
                  <c:v>0.04</c:v>
                </c:pt>
                <c:pt idx="216">
                  <c:v>0.04</c:v>
                </c:pt>
              </c:numCache>
            </c:numRef>
          </c:val>
          <c:smooth val="0"/>
          <c:extLst>
            <c:ext xmlns:c16="http://schemas.microsoft.com/office/drawing/2014/chart" uri="{C3380CC4-5D6E-409C-BE32-E72D297353CC}">
              <c16:uniqueId val="{00000004-C31D-4335-B562-B7977898C459}"/>
            </c:ext>
          </c:extLst>
        </c:ser>
        <c:ser>
          <c:idx val="5"/>
          <c:order val="5"/>
          <c:tx>
            <c:strRef>
              <c:f>total4!$F$1</c:f>
              <c:strCache>
                <c:ptCount val="1"/>
                <c:pt idx="0">
                  <c:v>proxy means test</c:v>
                </c:pt>
              </c:strCache>
            </c:strRef>
          </c:tx>
          <c:spPr>
            <a:ln w="28575" cap="rnd">
              <a:solidFill>
                <a:schemeClr val="accent6"/>
              </a:solidFill>
              <a:round/>
            </a:ln>
            <a:effectLst/>
          </c:spPr>
          <c:marker>
            <c:symbol val="none"/>
          </c:marker>
          <c:val>
            <c:numRef>
              <c:f>total4!$F$2:$F$218</c:f>
              <c:numCache>
                <c:formatCode>General</c:formatCode>
                <c:ptCount val="217"/>
                <c:pt idx="0">
                  <c:v>0.1458333</c:v>
                </c:pt>
                <c:pt idx="1">
                  <c:v>0.1458333</c:v>
                </c:pt>
                <c:pt idx="2">
                  <c:v>0.1458333</c:v>
                </c:pt>
                <c:pt idx="3">
                  <c:v>0.1458333</c:v>
                </c:pt>
                <c:pt idx="4">
                  <c:v>0.1458333</c:v>
                </c:pt>
                <c:pt idx="5">
                  <c:v>0.1458333</c:v>
                </c:pt>
                <c:pt idx="6">
                  <c:v>0.1458333</c:v>
                </c:pt>
                <c:pt idx="7">
                  <c:v>0.1458333</c:v>
                </c:pt>
                <c:pt idx="8">
                  <c:v>0.1458333</c:v>
                </c:pt>
                <c:pt idx="9">
                  <c:v>0.1458333</c:v>
                </c:pt>
                <c:pt idx="10">
                  <c:v>0.1458333</c:v>
                </c:pt>
                <c:pt idx="11">
                  <c:v>0.1458333</c:v>
                </c:pt>
                <c:pt idx="12">
                  <c:v>0.1458333</c:v>
                </c:pt>
                <c:pt idx="13">
                  <c:v>0.1458333</c:v>
                </c:pt>
                <c:pt idx="14">
                  <c:v>0.1458333</c:v>
                </c:pt>
                <c:pt idx="15">
                  <c:v>0.1458333</c:v>
                </c:pt>
                <c:pt idx="16">
                  <c:v>0.1458333</c:v>
                </c:pt>
                <c:pt idx="17">
                  <c:v>0.1458333</c:v>
                </c:pt>
                <c:pt idx="18">
                  <c:v>0.1458333</c:v>
                </c:pt>
                <c:pt idx="19">
                  <c:v>0.1458333</c:v>
                </c:pt>
                <c:pt idx="20">
                  <c:v>0.1458333</c:v>
                </c:pt>
                <c:pt idx="21">
                  <c:v>0.1458333</c:v>
                </c:pt>
                <c:pt idx="22">
                  <c:v>0.1458333</c:v>
                </c:pt>
                <c:pt idx="23">
                  <c:v>0.1458333</c:v>
                </c:pt>
                <c:pt idx="24">
                  <c:v>0.1458333</c:v>
                </c:pt>
                <c:pt idx="25">
                  <c:v>0.1458333</c:v>
                </c:pt>
                <c:pt idx="26">
                  <c:v>0.1458333</c:v>
                </c:pt>
                <c:pt idx="27">
                  <c:v>0.1458333</c:v>
                </c:pt>
                <c:pt idx="28">
                  <c:v>0.1458333</c:v>
                </c:pt>
                <c:pt idx="29">
                  <c:v>0.1458333</c:v>
                </c:pt>
                <c:pt idx="30">
                  <c:v>0.1458333</c:v>
                </c:pt>
                <c:pt idx="31">
                  <c:v>0.1458333</c:v>
                </c:pt>
                <c:pt idx="32">
                  <c:v>0.1458333</c:v>
                </c:pt>
                <c:pt idx="33">
                  <c:v>0.1458333</c:v>
                </c:pt>
                <c:pt idx="34">
                  <c:v>0.1458333</c:v>
                </c:pt>
                <c:pt idx="35">
                  <c:v>0.1458333</c:v>
                </c:pt>
                <c:pt idx="36">
                  <c:v>0.1458333</c:v>
                </c:pt>
                <c:pt idx="37">
                  <c:v>0.1458333</c:v>
                </c:pt>
                <c:pt idx="38">
                  <c:v>0.1458333</c:v>
                </c:pt>
                <c:pt idx="39">
                  <c:v>0.1458333</c:v>
                </c:pt>
                <c:pt idx="40">
                  <c:v>0.1458333</c:v>
                </c:pt>
                <c:pt idx="41">
                  <c:v>0.1458333</c:v>
                </c:pt>
                <c:pt idx="42">
                  <c:v>0.1458333</c:v>
                </c:pt>
                <c:pt idx="43">
                  <c:v>0.1458333</c:v>
                </c:pt>
                <c:pt idx="44">
                  <c:v>0.1458333</c:v>
                </c:pt>
                <c:pt idx="45">
                  <c:v>0.1458333</c:v>
                </c:pt>
                <c:pt idx="46">
                  <c:v>0.1458333</c:v>
                </c:pt>
                <c:pt idx="47">
                  <c:v>0.1458333</c:v>
                </c:pt>
                <c:pt idx="48">
                  <c:v>0.1458333</c:v>
                </c:pt>
                <c:pt idx="49">
                  <c:v>0.1458333</c:v>
                </c:pt>
                <c:pt idx="50">
                  <c:v>0.1458333</c:v>
                </c:pt>
                <c:pt idx="51">
                  <c:v>0.1458333</c:v>
                </c:pt>
                <c:pt idx="52">
                  <c:v>0.1458333</c:v>
                </c:pt>
                <c:pt idx="53">
                  <c:v>0.1458333</c:v>
                </c:pt>
                <c:pt idx="54">
                  <c:v>0.1458333</c:v>
                </c:pt>
                <c:pt idx="55">
                  <c:v>0.2708333</c:v>
                </c:pt>
                <c:pt idx="56">
                  <c:v>0.2708333</c:v>
                </c:pt>
                <c:pt idx="57">
                  <c:v>0.2708333</c:v>
                </c:pt>
                <c:pt idx="58">
                  <c:v>0.2708333</c:v>
                </c:pt>
                <c:pt idx="59">
                  <c:v>0.2708333</c:v>
                </c:pt>
                <c:pt idx="60">
                  <c:v>0.2708333</c:v>
                </c:pt>
                <c:pt idx="61">
                  <c:v>0.2708333</c:v>
                </c:pt>
                <c:pt idx="62">
                  <c:v>0.2708333</c:v>
                </c:pt>
                <c:pt idx="63">
                  <c:v>0.2708333</c:v>
                </c:pt>
                <c:pt idx="64">
                  <c:v>0.2708333</c:v>
                </c:pt>
                <c:pt idx="65">
                  <c:v>0.2708333</c:v>
                </c:pt>
                <c:pt idx="66">
                  <c:v>0.2708333</c:v>
                </c:pt>
                <c:pt idx="67">
                  <c:v>0.2708333</c:v>
                </c:pt>
                <c:pt idx="68">
                  <c:v>0.2708333</c:v>
                </c:pt>
                <c:pt idx="69">
                  <c:v>0.2708333</c:v>
                </c:pt>
                <c:pt idx="70">
                  <c:v>0.2708333</c:v>
                </c:pt>
                <c:pt idx="71">
                  <c:v>0.2708333</c:v>
                </c:pt>
                <c:pt idx="72">
                  <c:v>0.2708333</c:v>
                </c:pt>
                <c:pt idx="73">
                  <c:v>0.2708333</c:v>
                </c:pt>
                <c:pt idx="74">
                  <c:v>0.2708333</c:v>
                </c:pt>
                <c:pt idx="75">
                  <c:v>0.2708333</c:v>
                </c:pt>
                <c:pt idx="76">
                  <c:v>0.2708333</c:v>
                </c:pt>
                <c:pt idx="77">
                  <c:v>0.2708333</c:v>
                </c:pt>
                <c:pt idx="78">
                  <c:v>0.2708333</c:v>
                </c:pt>
                <c:pt idx="79">
                  <c:v>0.2708333</c:v>
                </c:pt>
                <c:pt idx="80">
                  <c:v>0.2708333</c:v>
                </c:pt>
                <c:pt idx="81">
                  <c:v>0.2708333</c:v>
                </c:pt>
                <c:pt idx="82">
                  <c:v>0.2708333</c:v>
                </c:pt>
                <c:pt idx="83">
                  <c:v>0.2708333</c:v>
                </c:pt>
                <c:pt idx="84">
                  <c:v>0.2708333</c:v>
                </c:pt>
                <c:pt idx="85">
                  <c:v>0.2708333</c:v>
                </c:pt>
                <c:pt idx="86">
                  <c:v>0.2708333</c:v>
                </c:pt>
                <c:pt idx="87">
                  <c:v>0.2708333</c:v>
                </c:pt>
                <c:pt idx="88">
                  <c:v>0.2708333</c:v>
                </c:pt>
                <c:pt idx="89">
                  <c:v>0.2708333</c:v>
                </c:pt>
                <c:pt idx="90">
                  <c:v>0.2708333</c:v>
                </c:pt>
                <c:pt idx="91">
                  <c:v>0.2708333</c:v>
                </c:pt>
                <c:pt idx="92">
                  <c:v>0.2708333</c:v>
                </c:pt>
                <c:pt idx="93">
                  <c:v>0.2708333</c:v>
                </c:pt>
                <c:pt idx="94">
                  <c:v>0.2708333</c:v>
                </c:pt>
                <c:pt idx="95">
                  <c:v>0.2708333</c:v>
                </c:pt>
                <c:pt idx="96">
                  <c:v>0.2708333</c:v>
                </c:pt>
                <c:pt idx="97">
                  <c:v>0.2708333</c:v>
                </c:pt>
                <c:pt idx="98">
                  <c:v>0.2708333</c:v>
                </c:pt>
                <c:pt idx="99">
                  <c:v>0.2708333</c:v>
                </c:pt>
                <c:pt idx="100">
                  <c:v>0.2708333</c:v>
                </c:pt>
                <c:pt idx="101">
                  <c:v>0.2708333</c:v>
                </c:pt>
                <c:pt idx="102">
                  <c:v>0.2708333</c:v>
                </c:pt>
                <c:pt idx="103">
                  <c:v>0.2708333</c:v>
                </c:pt>
                <c:pt idx="104">
                  <c:v>0.2708333</c:v>
                </c:pt>
                <c:pt idx="105">
                  <c:v>0.2708333</c:v>
                </c:pt>
                <c:pt idx="106">
                  <c:v>0.2708333</c:v>
                </c:pt>
                <c:pt idx="107">
                  <c:v>0.2708333</c:v>
                </c:pt>
                <c:pt idx="108">
                  <c:v>0.2708333</c:v>
                </c:pt>
                <c:pt idx="109">
                  <c:v>0.2916667</c:v>
                </c:pt>
                <c:pt idx="110">
                  <c:v>0.2916667</c:v>
                </c:pt>
                <c:pt idx="111">
                  <c:v>0.2916667</c:v>
                </c:pt>
                <c:pt idx="112">
                  <c:v>0.2916667</c:v>
                </c:pt>
                <c:pt idx="113">
                  <c:v>0.2916667</c:v>
                </c:pt>
                <c:pt idx="114">
                  <c:v>0.2916667</c:v>
                </c:pt>
                <c:pt idx="115">
                  <c:v>0.2916667</c:v>
                </c:pt>
                <c:pt idx="116">
                  <c:v>0.2916667</c:v>
                </c:pt>
                <c:pt idx="117">
                  <c:v>0.2916667</c:v>
                </c:pt>
                <c:pt idx="118">
                  <c:v>0.2916667</c:v>
                </c:pt>
                <c:pt idx="119">
                  <c:v>0.2916667</c:v>
                </c:pt>
                <c:pt idx="120">
                  <c:v>0.2916667</c:v>
                </c:pt>
                <c:pt idx="121">
                  <c:v>0.2916667</c:v>
                </c:pt>
                <c:pt idx="122">
                  <c:v>0.2916667</c:v>
                </c:pt>
                <c:pt idx="123">
                  <c:v>0.2916667</c:v>
                </c:pt>
                <c:pt idx="124">
                  <c:v>0.2916667</c:v>
                </c:pt>
                <c:pt idx="125">
                  <c:v>0.2916667</c:v>
                </c:pt>
                <c:pt idx="126">
                  <c:v>0.2916667</c:v>
                </c:pt>
                <c:pt idx="127">
                  <c:v>0.2916667</c:v>
                </c:pt>
                <c:pt idx="128">
                  <c:v>0.2916667</c:v>
                </c:pt>
                <c:pt idx="129">
                  <c:v>0.2916667</c:v>
                </c:pt>
                <c:pt idx="130">
                  <c:v>0.2916667</c:v>
                </c:pt>
                <c:pt idx="131">
                  <c:v>0.2916667</c:v>
                </c:pt>
                <c:pt idx="132">
                  <c:v>0.2916667</c:v>
                </c:pt>
                <c:pt idx="133">
                  <c:v>0.2916667</c:v>
                </c:pt>
                <c:pt idx="134">
                  <c:v>0.2916667</c:v>
                </c:pt>
                <c:pt idx="135">
                  <c:v>0.2916667</c:v>
                </c:pt>
                <c:pt idx="136">
                  <c:v>0.2916667</c:v>
                </c:pt>
                <c:pt idx="137">
                  <c:v>0.2916667</c:v>
                </c:pt>
                <c:pt idx="138">
                  <c:v>0.2916667</c:v>
                </c:pt>
                <c:pt idx="139">
                  <c:v>0.2916667</c:v>
                </c:pt>
                <c:pt idx="140">
                  <c:v>0.2916667</c:v>
                </c:pt>
                <c:pt idx="141">
                  <c:v>0.2916667</c:v>
                </c:pt>
                <c:pt idx="142">
                  <c:v>0.2916667</c:v>
                </c:pt>
                <c:pt idx="143">
                  <c:v>0.2916667</c:v>
                </c:pt>
                <c:pt idx="144">
                  <c:v>0.2916667</c:v>
                </c:pt>
                <c:pt idx="145">
                  <c:v>0.2916667</c:v>
                </c:pt>
                <c:pt idx="146">
                  <c:v>0.2916667</c:v>
                </c:pt>
                <c:pt idx="147">
                  <c:v>0.2916667</c:v>
                </c:pt>
                <c:pt idx="148">
                  <c:v>0.2916667</c:v>
                </c:pt>
                <c:pt idx="149">
                  <c:v>0.2916667</c:v>
                </c:pt>
                <c:pt idx="150">
                  <c:v>0.2916667</c:v>
                </c:pt>
                <c:pt idx="151">
                  <c:v>0.2916667</c:v>
                </c:pt>
                <c:pt idx="152">
                  <c:v>0.2916667</c:v>
                </c:pt>
                <c:pt idx="153">
                  <c:v>0.2916667</c:v>
                </c:pt>
                <c:pt idx="154">
                  <c:v>0.2916667</c:v>
                </c:pt>
                <c:pt idx="155">
                  <c:v>0.2916667</c:v>
                </c:pt>
                <c:pt idx="156">
                  <c:v>0.2916667</c:v>
                </c:pt>
                <c:pt idx="157">
                  <c:v>0.2916667</c:v>
                </c:pt>
                <c:pt idx="158">
                  <c:v>0.2916667</c:v>
                </c:pt>
                <c:pt idx="159">
                  <c:v>0.2916667</c:v>
                </c:pt>
                <c:pt idx="160">
                  <c:v>0.2916667</c:v>
                </c:pt>
                <c:pt idx="161">
                  <c:v>0.2916667</c:v>
                </c:pt>
                <c:pt idx="162">
                  <c:v>0.2916667</c:v>
                </c:pt>
                <c:pt idx="163">
                  <c:v>0.2916667</c:v>
                </c:pt>
                <c:pt idx="164">
                  <c:v>0.2916667</c:v>
                </c:pt>
                <c:pt idx="165">
                  <c:v>0.2083333</c:v>
                </c:pt>
                <c:pt idx="166">
                  <c:v>0.2083333</c:v>
                </c:pt>
                <c:pt idx="167">
                  <c:v>0.2083333</c:v>
                </c:pt>
                <c:pt idx="168">
                  <c:v>0.2083333</c:v>
                </c:pt>
                <c:pt idx="169">
                  <c:v>0.2083333</c:v>
                </c:pt>
                <c:pt idx="170">
                  <c:v>0.2083333</c:v>
                </c:pt>
                <c:pt idx="171">
                  <c:v>0.2083333</c:v>
                </c:pt>
                <c:pt idx="172">
                  <c:v>0.2083333</c:v>
                </c:pt>
                <c:pt idx="173">
                  <c:v>0.2083333</c:v>
                </c:pt>
                <c:pt idx="174">
                  <c:v>0.2083333</c:v>
                </c:pt>
                <c:pt idx="175">
                  <c:v>0.2083333</c:v>
                </c:pt>
                <c:pt idx="176">
                  <c:v>0.2083333</c:v>
                </c:pt>
                <c:pt idx="177">
                  <c:v>0.2083333</c:v>
                </c:pt>
                <c:pt idx="178">
                  <c:v>0.2083333</c:v>
                </c:pt>
                <c:pt idx="179">
                  <c:v>0.2083333</c:v>
                </c:pt>
                <c:pt idx="180">
                  <c:v>0.2083333</c:v>
                </c:pt>
                <c:pt idx="181">
                  <c:v>0.2083333</c:v>
                </c:pt>
                <c:pt idx="182">
                  <c:v>0.2083333</c:v>
                </c:pt>
                <c:pt idx="183">
                  <c:v>0.2083333</c:v>
                </c:pt>
                <c:pt idx="184">
                  <c:v>0.2083333</c:v>
                </c:pt>
                <c:pt idx="185">
                  <c:v>0.2083333</c:v>
                </c:pt>
                <c:pt idx="186">
                  <c:v>0.2083333</c:v>
                </c:pt>
                <c:pt idx="187">
                  <c:v>0.2083333</c:v>
                </c:pt>
                <c:pt idx="188">
                  <c:v>0.2083333</c:v>
                </c:pt>
                <c:pt idx="189">
                  <c:v>0.2083333</c:v>
                </c:pt>
                <c:pt idx="190">
                  <c:v>0.2083333</c:v>
                </c:pt>
                <c:pt idx="191">
                  <c:v>0.2083333</c:v>
                </c:pt>
                <c:pt idx="192">
                  <c:v>0.2083333</c:v>
                </c:pt>
                <c:pt idx="193">
                  <c:v>0.2083333</c:v>
                </c:pt>
                <c:pt idx="194">
                  <c:v>0.2083333</c:v>
                </c:pt>
                <c:pt idx="195">
                  <c:v>0.2083333</c:v>
                </c:pt>
                <c:pt idx="196">
                  <c:v>0.2083333</c:v>
                </c:pt>
                <c:pt idx="197">
                  <c:v>0.2083333</c:v>
                </c:pt>
                <c:pt idx="198">
                  <c:v>0.2083333</c:v>
                </c:pt>
                <c:pt idx="199">
                  <c:v>0.2083333</c:v>
                </c:pt>
                <c:pt idx="200">
                  <c:v>0.2083333</c:v>
                </c:pt>
                <c:pt idx="201">
                  <c:v>0.2083333</c:v>
                </c:pt>
                <c:pt idx="202">
                  <c:v>0.2083333</c:v>
                </c:pt>
                <c:pt idx="203">
                  <c:v>0.2083333</c:v>
                </c:pt>
                <c:pt idx="204">
                  <c:v>0.2083333</c:v>
                </c:pt>
                <c:pt idx="205">
                  <c:v>0.2083333</c:v>
                </c:pt>
                <c:pt idx="206">
                  <c:v>0.2083333</c:v>
                </c:pt>
                <c:pt idx="207">
                  <c:v>0.2083333</c:v>
                </c:pt>
                <c:pt idx="208">
                  <c:v>0.2083333</c:v>
                </c:pt>
                <c:pt idx="209">
                  <c:v>0.2083333</c:v>
                </c:pt>
                <c:pt idx="210">
                  <c:v>0.2083333</c:v>
                </c:pt>
                <c:pt idx="211">
                  <c:v>0.2083333</c:v>
                </c:pt>
                <c:pt idx="212">
                  <c:v>0.2083333</c:v>
                </c:pt>
                <c:pt idx="213">
                  <c:v>0.2083333</c:v>
                </c:pt>
                <c:pt idx="214">
                  <c:v>0.2083333</c:v>
                </c:pt>
                <c:pt idx="215">
                  <c:v>0.2083333</c:v>
                </c:pt>
                <c:pt idx="216">
                  <c:v>0.2083333</c:v>
                </c:pt>
              </c:numCache>
            </c:numRef>
          </c:val>
          <c:smooth val="0"/>
          <c:extLst>
            <c:ext xmlns:c16="http://schemas.microsoft.com/office/drawing/2014/chart" uri="{C3380CC4-5D6E-409C-BE32-E72D297353CC}">
              <c16:uniqueId val="{00000005-C31D-4335-B562-B7977898C459}"/>
            </c:ext>
          </c:extLst>
        </c:ser>
        <c:ser>
          <c:idx val="6"/>
          <c:order val="6"/>
          <c:tx>
            <c:strRef>
              <c:f>total4!$G$1</c:f>
              <c:strCache>
                <c:ptCount val="1"/>
                <c:pt idx="0">
                  <c:v>community-based</c:v>
                </c:pt>
              </c:strCache>
            </c:strRef>
          </c:tx>
          <c:spPr>
            <a:ln w="28575" cap="rnd">
              <a:solidFill>
                <a:schemeClr val="accent1">
                  <a:lumMod val="60000"/>
                </a:schemeClr>
              </a:solidFill>
              <a:round/>
            </a:ln>
            <a:effectLst/>
          </c:spPr>
          <c:marker>
            <c:symbol val="none"/>
          </c:marker>
          <c:val>
            <c:numRef>
              <c:f>total4!$G$2:$G$218</c:f>
              <c:numCache>
                <c:formatCode>General</c:formatCode>
                <c:ptCount val="217"/>
                <c:pt idx="0">
                  <c:v>2.85714E-2</c:v>
                </c:pt>
                <c:pt idx="1">
                  <c:v>2.85714E-2</c:v>
                </c:pt>
                <c:pt idx="2">
                  <c:v>2.85714E-2</c:v>
                </c:pt>
                <c:pt idx="3">
                  <c:v>2.85714E-2</c:v>
                </c:pt>
                <c:pt idx="4">
                  <c:v>2.85714E-2</c:v>
                </c:pt>
                <c:pt idx="5">
                  <c:v>2.85714E-2</c:v>
                </c:pt>
                <c:pt idx="6">
                  <c:v>2.85714E-2</c:v>
                </c:pt>
                <c:pt idx="7">
                  <c:v>2.85714E-2</c:v>
                </c:pt>
                <c:pt idx="8">
                  <c:v>2.85714E-2</c:v>
                </c:pt>
                <c:pt idx="9">
                  <c:v>2.85714E-2</c:v>
                </c:pt>
                <c:pt idx="10">
                  <c:v>2.85714E-2</c:v>
                </c:pt>
                <c:pt idx="11">
                  <c:v>2.85714E-2</c:v>
                </c:pt>
                <c:pt idx="12">
                  <c:v>2.85714E-2</c:v>
                </c:pt>
                <c:pt idx="13">
                  <c:v>2.85714E-2</c:v>
                </c:pt>
                <c:pt idx="14">
                  <c:v>2.85714E-2</c:v>
                </c:pt>
                <c:pt idx="15">
                  <c:v>2.85714E-2</c:v>
                </c:pt>
                <c:pt idx="16">
                  <c:v>2.85714E-2</c:v>
                </c:pt>
                <c:pt idx="17">
                  <c:v>2.85714E-2</c:v>
                </c:pt>
                <c:pt idx="18">
                  <c:v>2.85714E-2</c:v>
                </c:pt>
                <c:pt idx="19">
                  <c:v>2.85714E-2</c:v>
                </c:pt>
                <c:pt idx="20">
                  <c:v>2.85714E-2</c:v>
                </c:pt>
                <c:pt idx="21">
                  <c:v>2.85714E-2</c:v>
                </c:pt>
                <c:pt idx="22">
                  <c:v>2.85714E-2</c:v>
                </c:pt>
                <c:pt idx="23">
                  <c:v>2.85714E-2</c:v>
                </c:pt>
                <c:pt idx="24">
                  <c:v>2.85714E-2</c:v>
                </c:pt>
                <c:pt idx="25">
                  <c:v>2.85714E-2</c:v>
                </c:pt>
                <c:pt idx="26">
                  <c:v>2.85714E-2</c:v>
                </c:pt>
                <c:pt idx="27">
                  <c:v>2.85714E-2</c:v>
                </c:pt>
                <c:pt idx="28">
                  <c:v>2.85714E-2</c:v>
                </c:pt>
                <c:pt idx="29">
                  <c:v>2.85714E-2</c:v>
                </c:pt>
                <c:pt idx="30">
                  <c:v>2.85714E-2</c:v>
                </c:pt>
                <c:pt idx="31">
                  <c:v>2.85714E-2</c:v>
                </c:pt>
                <c:pt idx="32">
                  <c:v>2.85714E-2</c:v>
                </c:pt>
                <c:pt idx="33">
                  <c:v>2.85714E-2</c:v>
                </c:pt>
                <c:pt idx="34">
                  <c:v>2.85714E-2</c:v>
                </c:pt>
                <c:pt idx="35">
                  <c:v>2.85714E-2</c:v>
                </c:pt>
                <c:pt idx="36">
                  <c:v>2.85714E-2</c:v>
                </c:pt>
                <c:pt idx="37">
                  <c:v>2.85714E-2</c:v>
                </c:pt>
                <c:pt idx="38">
                  <c:v>2.85714E-2</c:v>
                </c:pt>
                <c:pt idx="39">
                  <c:v>2.85714E-2</c:v>
                </c:pt>
                <c:pt idx="40">
                  <c:v>2.85714E-2</c:v>
                </c:pt>
                <c:pt idx="41">
                  <c:v>2.85714E-2</c:v>
                </c:pt>
                <c:pt idx="42">
                  <c:v>2.85714E-2</c:v>
                </c:pt>
                <c:pt idx="43">
                  <c:v>2.85714E-2</c:v>
                </c:pt>
                <c:pt idx="44">
                  <c:v>2.85714E-2</c:v>
                </c:pt>
                <c:pt idx="45">
                  <c:v>2.85714E-2</c:v>
                </c:pt>
                <c:pt idx="46">
                  <c:v>2.85714E-2</c:v>
                </c:pt>
                <c:pt idx="47">
                  <c:v>2.85714E-2</c:v>
                </c:pt>
                <c:pt idx="48">
                  <c:v>2.85714E-2</c:v>
                </c:pt>
                <c:pt idx="49">
                  <c:v>2.85714E-2</c:v>
                </c:pt>
                <c:pt idx="50">
                  <c:v>2.85714E-2</c:v>
                </c:pt>
                <c:pt idx="51">
                  <c:v>2.85714E-2</c:v>
                </c:pt>
                <c:pt idx="52">
                  <c:v>2.85714E-2</c:v>
                </c:pt>
                <c:pt idx="53">
                  <c:v>2.85714E-2</c:v>
                </c:pt>
                <c:pt idx="54">
                  <c:v>2.85714E-2</c:v>
                </c:pt>
                <c:pt idx="55">
                  <c:v>0.17142859999999999</c:v>
                </c:pt>
                <c:pt idx="56">
                  <c:v>0.17142859999999999</c:v>
                </c:pt>
                <c:pt idx="57">
                  <c:v>0.17142859999999999</c:v>
                </c:pt>
                <c:pt idx="58">
                  <c:v>0.17142859999999999</c:v>
                </c:pt>
                <c:pt idx="59">
                  <c:v>0.17142859999999999</c:v>
                </c:pt>
                <c:pt idx="60">
                  <c:v>0.17142859999999999</c:v>
                </c:pt>
                <c:pt idx="61">
                  <c:v>0.17142859999999999</c:v>
                </c:pt>
                <c:pt idx="62">
                  <c:v>0.17142859999999999</c:v>
                </c:pt>
                <c:pt idx="63">
                  <c:v>0.17142859999999999</c:v>
                </c:pt>
                <c:pt idx="64">
                  <c:v>0.17142859999999999</c:v>
                </c:pt>
                <c:pt idx="65">
                  <c:v>0.17142859999999999</c:v>
                </c:pt>
                <c:pt idx="66">
                  <c:v>0.17142859999999999</c:v>
                </c:pt>
                <c:pt idx="67">
                  <c:v>0.17142859999999999</c:v>
                </c:pt>
                <c:pt idx="68">
                  <c:v>0.17142859999999999</c:v>
                </c:pt>
                <c:pt idx="69">
                  <c:v>0.17142859999999999</c:v>
                </c:pt>
                <c:pt idx="70">
                  <c:v>0.17142859999999999</c:v>
                </c:pt>
                <c:pt idx="71">
                  <c:v>0.17142859999999999</c:v>
                </c:pt>
                <c:pt idx="72">
                  <c:v>0.17142859999999999</c:v>
                </c:pt>
                <c:pt idx="73">
                  <c:v>0.17142859999999999</c:v>
                </c:pt>
                <c:pt idx="74">
                  <c:v>0.17142859999999999</c:v>
                </c:pt>
                <c:pt idx="75">
                  <c:v>0.17142859999999999</c:v>
                </c:pt>
                <c:pt idx="76">
                  <c:v>0.17142859999999999</c:v>
                </c:pt>
                <c:pt idx="77">
                  <c:v>0.17142859999999999</c:v>
                </c:pt>
                <c:pt idx="78">
                  <c:v>0.17142859999999999</c:v>
                </c:pt>
                <c:pt idx="79">
                  <c:v>0.17142859999999999</c:v>
                </c:pt>
                <c:pt idx="80">
                  <c:v>0.17142859999999999</c:v>
                </c:pt>
                <c:pt idx="81">
                  <c:v>0.17142859999999999</c:v>
                </c:pt>
                <c:pt idx="82">
                  <c:v>0.17142859999999999</c:v>
                </c:pt>
                <c:pt idx="83">
                  <c:v>0.17142859999999999</c:v>
                </c:pt>
                <c:pt idx="84">
                  <c:v>0.17142859999999999</c:v>
                </c:pt>
                <c:pt idx="85">
                  <c:v>0.17142859999999999</c:v>
                </c:pt>
                <c:pt idx="86">
                  <c:v>0.17142859999999999</c:v>
                </c:pt>
                <c:pt idx="87">
                  <c:v>0.17142859999999999</c:v>
                </c:pt>
                <c:pt idx="88">
                  <c:v>0.17142859999999999</c:v>
                </c:pt>
                <c:pt idx="89">
                  <c:v>0.17142859999999999</c:v>
                </c:pt>
                <c:pt idx="90">
                  <c:v>0.17142859999999999</c:v>
                </c:pt>
                <c:pt idx="91">
                  <c:v>0.17142859999999999</c:v>
                </c:pt>
                <c:pt idx="92">
                  <c:v>0.17142859999999999</c:v>
                </c:pt>
                <c:pt idx="93">
                  <c:v>0.17142859999999999</c:v>
                </c:pt>
                <c:pt idx="94">
                  <c:v>0.17142859999999999</c:v>
                </c:pt>
                <c:pt idx="95">
                  <c:v>0.17142859999999999</c:v>
                </c:pt>
                <c:pt idx="96">
                  <c:v>0.17142859999999999</c:v>
                </c:pt>
                <c:pt idx="97">
                  <c:v>0.17142859999999999</c:v>
                </c:pt>
                <c:pt idx="98">
                  <c:v>0.17142859999999999</c:v>
                </c:pt>
                <c:pt idx="99">
                  <c:v>0.17142859999999999</c:v>
                </c:pt>
                <c:pt idx="100">
                  <c:v>0.17142859999999999</c:v>
                </c:pt>
                <c:pt idx="101">
                  <c:v>0.17142859999999999</c:v>
                </c:pt>
                <c:pt idx="102">
                  <c:v>0.17142859999999999</c:v>
                </c:pt>
                <c:pt idx="103">
                  <c:v>0.17142859999999999</c:v>
                </c:pt>
                <c:pt idx="104">
                  <c:v>0.17142859999999999</c:v>
                </c:pt>
                <c:pt idx="105">
                  <c:v>0.17142859999999999</c:v>
                </c:pt>
                <c:pt idx="106">
                  <c:v>0.17142859999999999</c:v>
                </c:pt>
                <c:pt idx="107">
                  <c:v>0.17142859999999999</c:v>
                </c:pt>
                <c:pt idx="108">
                  <c:v>0.17142859999999999</c:v>
                </c:pt>
                <c:pt idx="109">
                  <c:v>0.4</c:v>
                </c:pt>
                <c:pt idx="110">
                  <c:v>0.4</c:v>
                </c:pt>
                <c:pt idx="111">
                  <c:v>0.4</c:v>
                </c:pt>
                <c:pt idx="112">
                  <c:v>0.4</c:v>
                </c:pt>
                <c:pt idx="113">
                  <c:v>0.4</c:v>
                </c:pt>
                <c:pt idx="114">
                  <c:v>0.4</c:v>
                </c:pt>
                <c:pt idx="115">
                  <c:v>0.4</c:v>
                </c:pt>
                <c:pt idx="116">
                  <c:v>0.4</c:v>
                </c:pt>
                <c:pt idx="117">
                  <c:v>0.4</c:v>
                </c:pt>
                <c:pt idx="118">
                  <c:v>0.4</c:v>
                </c:pt>
                <c:pt idx="119">
                  <c:v>0.4</c:v>
                </c:pt>
                <c:pt idx="120">
                  <c:v>0.4</c:v>
                </c:pt>
                <c:pt idx="121">
                  <c:v>0.4</c:v>
                </c:pt>
                <c:pt idx="122">
                  <c:v>0.4</c:v>
                </c:pt>
                <c:pt idx="123">
                  <c:v>0.4</c:v>
                </c:pt>
                <c:pt idx="124">
                  <c:v>0.4</c:v>
                </c:pt>
                <c:pt idx="125">
                  <c:v>0.4</c:v>
                </c:pt>
                <c:pt idx="126">
                  <c:v>0.4</c:v>
                </c:pt>
                <c:pt idx="127">
                  <c:v>0.4</c:v>
                </c:pt>
                <c:pt idx="128">
                  <c:v>0.4</c:v>
                </c:pt>
                <c:pt idx="129">
                  <c:v>0.4</c:v>
                </c:pt>
                <c:pt idx="130">
                  <c:v>0.4</c:v>
                </c:pt>
                <c:pt idx="131">
                  <c:v>0.4</c:v>
                </c:pt>
                <c:pt idx="132">
                  <c:v>0.4</c:v>
                </c:pt>
                <c:pt idx="133">
                  <c:v>0.4</c:v>
                </c:pt>
                <c:pt idx="134">
                  <c:v>0.4</c:v>
                </c:pt>
                <c:pt idx="135">
                  <c:v>0.4</c:v>
                </c:pt>
                <c:pt idx="136">
                  <c:v>0.4</c:v>
                </c:pt>
                <c:pt idx="137">
                  <c:v>0.4</c:v>
                </c:pt>
                <c:pt idx="138">
                  <c:v>0.4</c:v>
                </c:pt>
                <c:pt idx="139">
                  <c:v>0.4</c:v>
                </c:pt>
                <c:pt idx="140">
                  <c:v>0.4</c:v>
                </c:pt>
                <c:pt idx="141">
                  <c:v>0.4</c:v>
                </c:pt>
                <c:pt idx="142">
                  <c:v>0.4</c:v>
                </c:pt>
                <c:pt idx="143">
                  <c:v>0.4</c:v>
                </c:pt>
                <c:pt idx="144">
                  <c:v>0.4</c:v>
                </c:pt>
                <c:pt idx="145">
                  <c:v>0.4</c:v>
                </c:pt>
                <c:pt idx="146">
                  <c:v>0.4</c:v>
                </c:pt>
                <c:pt idx="147">
                  <c:v>0.4</c:v>
                </c:pt>
                <c:pt idx="148">
                  <c:v>0.4</c:v>
                </c:pt>
                <c:pt idx="149">
                  <c:v>0.4</c:v>
                </c:pt>
                <c:pt idx="150">
                  <c:v>0.4</c:v>
                </c:pt>
                <c:pt idx="151">
                  <c:v>0.4</c:v>
                </c:pt>
                <c:pt idx="152">
                  <c:v>0.4</c:v>
                </c:pt>
                <c:pt idx="153">
                  <c:v>0.4</c:v>
                </c:pt>
                <c:pt idx="154">
                  <c:v>0.4</c:v>
                </c:pt>
                <c:pt idx="155">
                  <c:v>0.4</c:v>
                </c:pt>
                <c:pt idx="156">
                  <c:v>0.4</c:v>
                </c:pt>
                <c:pt idx="157">
                  <c:v>0.4</c:v>
                </c:pt>
                <c:pt idx="158">
                  <c:v>0.4</c:v>
                </c:pt>
                <c:pt idx="159">
                  <c:v>0.4</c:v>
                </c:pt>
                <c:pt idx="160">
                  <c:v>0.4</c:v>
                </c:pt>
                <c:pt idx="161">
                  <c:v>0.4</c:v>
                </c:pt>
                <c:pt idx="162">
                  <c:v>0.4</c:v>
                </c:pt>
                <c:pt idx="163">
                  <c:v>0.4</c:v>
                </c:pt>
                <c:pt idx="164">
                  <c:v>0.4</c:v>
                </c:pt>
                <c:pt idx="165">
                  <c:v>0.3714286</c:v>
                </c:pt>
                <c:pt idx="166">
                  <c:v>0.3714286</c:v>
                </c:pt>
                <c:pt idx="167">
                  <c:v>0.3714286</c:v>
                </c:pt>
                <c:pt idx="168">
                  <c:v>0.3714286</c:v>
                </c:pt>
                <c:pt idx="169">
                  <c:v>0.3714286</c:v>
                </c:pt>
                <c:pt idx="170">
                  <c:v>0.3714286</c:v>
                </c:pt>
                <c:pt idx="171">
                  <c:v>0.3714286</c:v>
                </c:pt>
                <c:pt idx="172">
                  <c:v>0.3714286</c:v>
                </c:pt>
                <c:pt idx="173">
                  <c:v>0.3714286</c:v>
                </c:pt>
                <c:pt idx="174">
                  <c:v>0.3714286</c:v>
                </c:pt>
                <c:pt idx="175">
                  <c:v>0.3714286</c:v>
                </c:pt>
                <c:pt idx="176">
                  <c:v>0.3714286</c:v>
                </c:pt>
                <c:pt idx="177">
                  <c:v>0.3714286</c:v>
                </c:pt>
                <c:pt idx="178">
                  <c:v>0.3714286</c:v>
                </c:pt>
                <c:pt idx="179">
                  <c:v>0.3714286</c:v>
                </c:pt>
                <c:pt idx="180">
                  <c:v>0.3714286</c:v>
                </c:pt>
                <c:pt idx="181">
                  <c:v>0.3714286</c:v>
                </c:pt>
                <c:pt idx="182">
                  <c:v>0.3714286</c:v>
                </c:pt>
                <c:pt idx="183">
                  <c:v>0.3714286</c:v>
                </c:pt>
                <c:pt idx="184">
                  <c:v>0.3714286</c:v>
                </c:pt>
                <c:pt idx="185">
                  <c:v>0.3714286</c:v>
                </c:pt>
                <c:pt idx="186">
                  <c:v>0.3714286</c:v>
                </c:pt>
                <c:pt idx="187">
                  <c:v>0.3714286</c:v>
                </c:pt>
                <c:pt idx="188">
                  <c:v>0.3714286</c:v>
                </c:pt>
                <c:pt idx="189">
                  <c:v>0.3714286</c:v>
                </c:pt>
                <c:pt idx="190">
                  <c:v>0.3714286</c:v>
                </c:pt>
                <c:pt idx="191">
                  <c:v>0.3714286</c:v>
                </c:pt>
                <c:pt idx="192">
                  <c:v>0.3714286</c:v>
                </c:pt>
                <c:pt idx="193">
                  <c:v>0.3714286</c:v>
                </c:pt>
                <c:pt idx="194">
                  <c:v>0.3714286</c:v>
                </c:pt>
                <c:pt idx="195">
                  <c:v>0.3714286</c:v>
                </c:pt>
                <c:pt idx="196">
                  <c:v>0.3714286</c:v>
                </c:pt>
                <c:pt idx="197">
                  <c:v>0.3714286</c:v>
                </c:pt>
                <c:pt idx="198">
                  <c:v>0.3714286</c:v>
                </c:pt>
                <c:pt idx="199">
                  <c:v>0.3714286</c:v>
                </c:pt>
                <c:pt idx="200">
                  <c:v>0.3714286</c:v>
                </c:pt>
                <c:pt idx="201">
                  <c:v>0.3714286</c:v>
                </c:pt>
                <c:pt idx="202">
                  <c:v>0.3714286</c:v>
                </c:pt>
                <c:pt idx="203">
                  <c:v>0.3714286</c:v>
                </c:pt>
                <c:pt idx="204">
                  <c:v>0.3714286</c:v>
                </c:pt>
                <c:pt idx="205">
                  <c:v>0.3714286</c:v>
                </c:pt>
                <c:pt idx="206">
                  <c:v>0.3714286</c:v>
                </c:pt>
                <c:pt idx="207">
                  <c:v>0.3714286</c:v>
                </c:pt>
                <c:pt idx="208">
                  <c:v>0.3714286</c:v>
                </c:pt>
                <c:pt idx="209">
                  <c:v>0.3714286</c:v>
                </c:pt>
                <c:pt idx="210">
                  <c:v>0.3714286</c:v>
                </c:pt>
                <c:pt idx="211">
                  <c:v>0.3714286</c:v>
                </c:pt>
                <c:pt idx="212">
                  <c:v>0.3714286</c:v>
                </c:pt>
                <c:pt idx="213">
                  <c:v>0.3714286</c:v>
                </c:pt>
                <c:pt idx="214">
                  <c:v>0.3714286</c:v>
                </c:pt>
                <c:pt idx="215">
                  <c:v>0.3714286</c:v>
                </c:pt>
                <c:pt idx="216">
                  <c:v>0.3714286</c:v>
                </c:pt>
              </c:numCache>
            </c:numRef>
          </c:val>
          <c:smooth val="0"/>
          <c:extLst>
            <c:ext xmlns:c16="http://schemas.microsoft.com/office/drawing/2014/chart" uri="{C3380CC4-5D6E-409C-BE32-E72D297353CC}">
              <c16:uniqueId val="{00000006-C31D-4335-B562-B7977898C459}"/>
            </c:ext>
          </c:extLst>
        </c:ser>
        <c:ser>
          <c:idx val="7"/>
          <c:order val="7"/>
          <c:tx>
            <c:strRef>
              <c:f>total4!$H$1</c:f>
              <c:strCache>
                <c:ptCount val="1"/>
                <c:pt idx="0">
                  <c:v>geographical</c:v>
                </c:pt>
              </c:strCache>
            </c:strRef>
          </c:tx>
          <c:spPr>
            <a:ln w="28575" cap="rnd">
              <a:solidFill>
                <a:schemeClr val="accent2">
                  <a:lumMod val="60000"/>
                </a:schemeClr>
              </a:solidFill>
              <a:round/>
            </a:ln>
            <a:effectLst/>
          </c:spPr>
          <c:marker>
            <c:symbol val="none"/>
          </c:marker>
          <c:val>
            <c:numRef>
              <c:f>total4!$H$2:$H$218</c:f>
              <c:numCache>
                <c:formatCode>General</c:formatCode>
                <c:ptCount val="217"/>
                <c:pt idx="0">
                  <c:v>4.7619000000000002E-2</c:v>
                </c:pt>
                <c:pt idx="1">
                  <c:v>4.7619000000000002E-2</c:v>
                </c:pt>
                <c:pt idx="2">
                  <c:v>4.7619000000000002E-2</c:v>
                </c:pt>
                <c:pt idx="3">
                  <c:v>4.7619000000000002E-2</c:v>
                </c:pt>
                <c:pt idx="4">
                  <c:v>4.7619000000000002E-2</c:v>
                </c:pt>
                <c:pt idx="5">
                  <c:v>4.7619000000000002E-2</c:v>
                </c:pt>
                <c:pt idx="6">
                  <c:v>4.7619000000000002E-2</c:v>
                </c:pt>
                <c:pt idx="7">
                  <c:v>4.7619000000000002E-2</c:v>
                </c:pt>
                <c:pt idx="8">
                  <c:v>4.7619000000000002E-2</c:v>
                </c:pt>
                <c:pt idx="9">
                  <c:v>4.7619000000000002E-2</c:v>
                </c:pt>
                <c:pt idx="10">
                  <c:v>4.7619000000000002E-2</c:v>
                </c:pt>
                <c:pt idx="11">
                  <c:v>4.7619000000000002E-2</c:v>
                </c:pt>
                <c:pt idx="12">
                  <c:v>4.7619000000000002E-2</c:v>
                </c:pt>
                <c:pt idx="13">
                  <c:v>4.7619000000000002E-2</c:v>
                </c:pt>
                <c:pt idx="14">
                  <c:v>4.7619000000000002E-2</c:v>
                </c:pt>
                <c:pt idx="15">
                  <c:v>4.7619000000000002E-2</c:v>
                </c:pt>
                <c:pt idx="16">
                  <c:v>4.7619000000000002E-2</c:v>
                </c:pt>
                <c:pt idx="17">
                  <c:v>4.7619000000000002E-2</c:v>
                </c:pt>
                <c:pt idx="18">
                  <c:v>4.7619000000000002E-2</c:v>
                </c:pt>
                <c:pt idx="19">
                  <c:v>4.7619000000000002E-2</c:v>
                </c:pt>
                <c:pt idx="20">
                  <c:v>4.7619000000000002E-2</c:v>
                </c:pt>
                <c:pt idx="21">
                  <c:v>4.7619000000000002E-2</c:v>
                </c:pt>
                <c:pt idx="22">
                  <c:v>4.7619000000000002E-2</c:v>
                </c:pt>
                <c:pt idx="23">
                  <c:v>4.7619000000000002E-2</c:v>
                </c:pt>
                <c:pt idx="24">
                  <c:v>4.7619000000000002E-2</c:v>
                </c:pt>
                <c:pt idx="25">
                  <c:v>4.7619000000000002E-2</c:v>
                </c:pt>
                <c:pt idx="26">
                  <c:v>4.7619000000000002E-2</c:v>
                </c:pt>
                <c:pt idx="27">
                  <c:v>4.7619000000000002E-2</c:v>
                </c:pt>
                <c:pt idx="28">
                  <c:v>4.7619000000000002E-2</c:v>
                </c:pt>
                <c:pt idx="29">
                  <c:v>4.7619000000000002E-2</c:v>
                </c:pt>
                <c:pt idx="30">
                  <c:v>4.7619000000000002E-2</c:v>
                </c:pt>
                <c:pt idx="31">
                  <c:v>4.7619000000000002E-2</c:v>
                </c:pt>
                <c:pt idx="32">
                  <c:v>4.7619000000000002E-2</c:v>
                </c:pt>
                <c:pt idx="33">
                  <c:v>4.7619000000000002E-2</c:v>
                </c:pt>
                <c:pt idx="34">
                  <c:v>4.7619000000000002E-2</c:v>
                </c:pt>
                <c:pt idx="35">
                  <c:v>4.7619000000000002E-2</c:v>
                </c:pt>
                <c:pt idx="36">
                  <c:v>4.7619000000000002E-2</c:v>
                </c:pt>
                <c:pt idx="37">
                  <c:v>4.7619000000000002E-2</c:v>
                </c:pt>
                <c:pt idx="38">
                  <c:v>4.7619000000000002E-2</c:v>
                </c:pt>
                <c:pt idx="39">
                  <c:v>4.7619000000000002E-2</c:v>
                </c:pt>
                <c:pt idx="40">
                  <c:v>4.7619000000000002E-2</c:v>
                </c:pt>
                <c:pt idx="41">
                  <c:v>4.7619000000000002E-2</c:v>
                </c:pt>
                <c:pt idx="42">
                  <c:v>4.7619000000000002E-2</c:v>
                </c:pt>
                <c:pt idx="43">
                  <c:v>4.7619000000000002E-2</c:v>
                </c:pt>
                <c:pt idx="44">
                  <c:v>4.7619000000000002E-2</c:v>
                </c:pt>
                <c:pt idx="45">
                  <c:v>4.7619000000000002E-2</c:v>
                </c:pt>
                <c:pt idx="46">
                  <c:v>4.7619000000000002E-2</c:v>
                </c:pt>
                <c:pt idx="47">
                  <c:v>4.7619000000000002E-2</c:v>
                </c:pt>
                <c:pt idx="48">
                  <c:v>4.7619000000000002E-2</c:v>
                </c:pt>
                <c:pt idx="49">
                  <c:v>4.7619000000000002E-2</c:v>
                </c:pt>
                <c:pt idx="50">
                  <c:v>4.7619000000000002E-2</c:v>
                </c:pt>
                <c:pt idx="51">
                  <c:v>4.7619000000000002E-2</c:v>
                </c:pt>
                <c:pt idx="52">
                  <c:v>4.7619000000000002E-2</c:v>
                </c:pt>
                <c:pt idx="53">
                  <c:v>4.7619000000000002E-2</c:v>
                </c:pt>
                <c:pt idx="54">
                  <c:v>4.7619000000000002E-2</c:v>
                </c:pt>
                <c:pt idx="55">
                  <c:v>0.19047620000000001</c:v>
                </c:pt>
                <c:pt idx="56">
                  <c:v>0.19047620000000001</c:v>
                </c:pt>
                <c:pt idx="57">
                  <c:v>0.19047620000000001</c:v>
                </c:pt>
                <c:pt idx="58">
                  <c:v>0.19047620000000001</c:v>
                </c:pt>
                <c:pt idx="59">
                  <c:v>0.19047620000000001</c:v>
                </c:pt>
                <c:pt idx="60">
                  <c:v>0.19047620000000001</c:v>
                </c:pt>
                <c:pt idx="61">
                  <c:v>0.19047620000000001</c:v>
                </c:pt>
                <c:pt idx="62">
                  <c:v>0.19047620000000001</c:v>
                </c:pt>
                <c:pt idx="63">
                  <c:v>0.19047620000000001</c:v>
                </c:pt>
                <c:pt idx="64">
                  <c:v>0.19047620000000001</c:v>
                </c:pt>
                <c:pt idx="65">
                  <c:v>0.19047620000000001</c:v>
                </c:pt>
                <c:pt idx="66">
                  <c:v>0.19047620000000001</c:v>
                </c:pt>
                <c:pt idx="67">
                  <c:v>0.19047620000000001</c:v>
                </c:pt>
                <c:pt idx="68">
                  <c:v>0.19047620000000001</c:v>
                </c:pt>
                <c:pt idx="69">
                  <c:v>0.19047620000000001</c:v>
                </c:pt>
                <c:pt idx="70">
                  <c:v>0.19047620000000001</c:v>
                </c:pt>
                <c:pt idx="71">
                  <c:v>0.19047620000000001</c:v>
                </c:pt>
                <c:pt idx="72">
                  <c:v>0.19047620000000001</c:v>
                </c:pt>
                <c:pt idx="73">
                  <c:v>0.19047620000000001</c:v>
                </c:pt>
                <c:pt idx="74">
                  <c:v>0.19047620000000001</c:v>
                </c:pt>
                <c:pt idx="75">
                  <c:v>0.19047620000000001</c:v>
                </c:pt>
                <c:pt idx="76">
                  <c:v>0.19047620000000001</c:v>
                </c:pt>
                <c:pt idx="77">
                  <c:v>0.19047620000000001</c:v>
                </c:pt>
                <c:pt idx="78">
                  <c:v>0.19047620000000001</c:v>
                </c:pt>
                <c:pt idx="79">
                  <c:v>0.19047620000000001</c:v>
                </c:pt>
                <c:pt idx="80">
                  <c:v>0.19047620000000001</c:v>
                </c:pt>
                <c:pt idx="81">
                  <c:v>0.19047620000000001</c:v>
                </c:pt>
                <c:pt idx="82">
                  <c:v>0.19047620000000001</c:v>
                </c:pt>
                <c:pt idx="83">
                  <c:v>0.19047620000000001</c:v>
                </c:pt>
                <c:pt idx="84">
                  <c:v>0.19047620000000001</c:v>
                </c:pt>
                <c:pt idx="85">
                  <c:v>0.19047620000000001</c:v>
                </c:pt>
                <c:pt idx="86">
                  <c:v>0.19047620000000001</c:v>
                </c:pt>
                <c:pt idx="87">
                  <c:v>0.19047620000000001</c:v>
                </c:pt>
                <c:pt idx="88">
                  <c:v>0.19047620000000001</c:v>
                </c:pt>
                <c:pt idx="89">
                  <c:v>0.19047620000000001</c:v>
                </c:pt>
                <c:pt idx="90">
                  <c:v>0.19047620000000001</c:v>
                </c:pt>
                <c:pt idx="91">
                  <c:v>0.19047620000000001</c:v>
                </c:pt>
                <c:pt idx="92">
                  <c:v>0.19047620000000001</c:v>
                </c:pt>
                <c:pt idx="93">
                  <c:v>0.19047620000000001</c:v>
                </c:pt>
                <c:pt idx="94">
                  <c:v>0.19047620000000001</c:v>
                </c:pt>
                <c:pt idx="95">
                  <c:v>0.19047620000000001</c:v>
                </c:pt>
                <c:pt idx="96">
                  <c:v>0.19047620000000001</c:v>
                </c:pt>
                <c:pt idx="97">
                  <c:v>0.19047620000000001</c:v>
                </c:pt>
                <c:pt idx="98">
                  <c:v>0.19047620000000001</c:v>
                </c:pt>
                <c:pt idx="99">
                  <c:v>0.19047620000000001</c:v>
                </c:pt>
                <c:pt idx="100">
                  <c:v>0.19047620000000001</c:v>
                </c:pt>
                <c:pt idx="101">
                  <c:v>0.19047620000000001</c:v>
                </c:pt>
                <c:pt idx="102">
                  <c:v>0.19047620000000001</c:v>
                </c:pt>
                <c:pt idx="103">
                  <c:v>0.19047620000000001</c:v>
                </c:pt>
                <c:pt idx="104">
                  <c:v>0.19047620000000001</c:v>
                </c:pt>
                <c:pt idx="105">
                  <c:v>0.19047620000000001</c:v>
                </c:pt>
                <c:pt idx="106">
                  <c:v>0.19047620000000001</c:v>
                </c:pt>
                <c:pt idx="107">
                  <c:v>0.19047620000000001</c:v>
                </c:pt>
                <c:pt idx="108">
                  <c:v>0.19047620000000001</c:v>
                </c:pt>
                <c:pt idx="109">
                  <c:v>0.14285709999999999</c:v>
                </c:pt>
                <c:pt idx="110">
                  <c:v>0.14285709999999999</c:v>
                </c:pt>
                <c:pt idx="111">
                  <c:v>0.14285709999999999</c:v>
                </c:pt>
                <c:pt idx="112">
                  <c:v>0.14285709999999999</c:v>
                </c:pt>
                <c:pt idx="113">
                  <c:v>0.14285709999999999</c:v>
                </c:pt>
                <c:pt idx="114">
                  <c:v>0.14285709999999999</c:v>
                </c:pt>
                <c:pt idx="115">
                  <c:v>0.14285709999999999</c:v>
                </c:pt>
                <c:pt idx="116">
                  <c:v>0.14285709999999999</c:v>
                </c:pt>
                <c:pt idx="117">
                  <c:v>0.14285709999999999</c:v>
                </c:pt>
                <c:pt idx="118">
                  <c:v>0.14285709999999999</c:v>
                </c:pt>
                <c:pt idx="119">
                  <c:v>0.14285709999999999</c:v>
                </c:pt>
                <c:pt idx="120">
                  <c:v>0.14285709999999999</c:v>
                </c:pt>
                <c:pt idx="121">
                  <c:v>0.14285709999999999</c:v>
                </c:pt>
                <c:pt idx="122">
                  <c:v>0.14285709999999999</c:v>
                </c:pt>
                <c:pt idx="123">
                  <c:v>0.14285709999999999</c:v>
                </c:pt>
                <c:pt idx="124">
                  <c:v>0.14285709999999999</c:v>
                </c:pt>
                <c:pt idx="125">
                  <c:v>0.14285709999999999</c:v>
                </c:pt>
                <c:pt idx="126">
                  <c:v>0.14285709999999999</c:v>
                </c:pt>
                <c:pt idx="127">
                  <c:v>0.14285709999999999</c:v>
                </c:pt>
                <c:pt idx="128">
                  <c:v>0.14285709999999999</c:v>
                </c:pt>
                <c:pt idx="129">
                  <c:v>0.14285709999999999</c:v>
                </c:pt>
                <c:pt idx="130">
                  <c:v>0.14285709999999999</c:v>
                </c:pt>
                <c:pt idx="131">
                  <c:v>0.14285709999999999</c:v>
                </c:pt>
                <c:pt idx="132">
                  <c:v>0.14285709999999999</c:v>
                </c:pt>
                <c:pt idx="133">
                  <c:v>0.14285709999999999</c:v>
                </c:pt>
                <c:pt idx="134">
                  <c:v>0.14285709999999999</c:v>
                </c:pt>
                <c:pt idx="135">
                  <c:v>0.14285709999999999</c:v>
                </c:pt>
                <c:pt idx="136">
                  <c:v>0.14285709999999999</c:v>
                </c:pt>
                <c:pt idx="137">
                  <c:v>0.14285709999999999</c:v>
                </c:pt>
                <c:pt idx="138">
                  <c:v>0.14285709999999999</c:v>
                </c:pt>
                <c:pt idx="139">
                  <c:v>0.14285709999999999</c:v>
                </c:pt>
                <c:pt idx="140">
                  <c:v>0.14285709999999999</c:v>
                </c:pt>
                <c:pt idx="141">
                  <c:v>0.14285709999999999</c:v>
                </c:pt>
                <c:pt idx="142">
                  <c:v>0.14285709999999999</c:v>
                </c:pt>
                <c:pt idx="143">
                  <c:v>0.14285709999999999</c:v>
                </c:pt>
                <c:pt idx="144">
                  <c:v>0.14285709999999999</c:v>
                </c:pt>
                <c:pt idx="145">
                  <c:v>0.14285709999999999</c:v>
                </c:pt>
                <c:pt idx="146">
                  <c:v>0.14285709999999999</c:v>
                </c:pt>
                <c:pt idx="147">
                  <c:v>0.14285709999999999</c:v>
                </c:pt>
                <c:pt idx="148">
                  <c:v>0.14285709999999999</c:v>
                </c:pt>
                <c:pt idx="149">
                  <c:v>0.14285709999999999</c:v>
                </c:pt>
                <c:pt idx="150">
                  <c:v>0.14285709999999999</c:v>
                </c:pt>
                <c:pt idx="151">
                  <c:v>0.14285709999999999</c:v>
                </c:pt>
                <c:pt idx="152">
                  <c:v>0.14285709999999999</c:v>
                </c:pt>
                <c:pt idx="153">
                  <c:v>0.14285709999999999</c:v>
                </c:pt>
                <c:pt idx="154">
                  <c:v>0.14285709999999999</c:v>
                </c:pt>
                <c:pt idx="155">
                  <c:v>0.14285709999999999</c:v>
                </c:pt>
                <c:pt idx="156">
                  <c:v>0.14285709999999999</c:v>
                </c:pt>
                <c:pt idx="157">
                  <c:v>0.14285709999999999</c:v>
                </c:pt>
                <c:pt idx="158">
                  <c:v>0.14285709999999999</c:v>
                </c:pt>
                <c:pt idx="159">
                  <c:v>0.14285709999999999</c:v>
                </c:pt>
                <c:pt idx="160">
                  <c:v>0.14285709999999999</c:v>
                </c:pt>
                <c:pt idx="161">
                  <c:v>0.14285709999999999</c:v>
                </c:pt>
                <c:pt idx="162">
                  <c:v>0.14285709999999999</c:v>
                </c:pt>
                <c:pt idx="163">
                  <c:v>0.14285709999999999</c:v>
                </c:pt>
                <c:pt idx="164">
                  <c:v>0.14285709999999999</c:v>
                </c:pt>
                <c:pt idx="165">
                  <c:v>0.57142859999999995</c:v>
                </c:pt>
                <c:pt idx="166">
                  <c:v>0.57142859999999995</c:v>
                </c:pt>
                <c:pt idx="167">
                  <c:v>0.57142859999999995</c:v>
                </c:pt>
                <c:pt idx="168">
                  <c:v>0.57142859999999995</c:v>
                </c:pt>
                <c:pt idx="169">
                  <c:v>0.57142859999999995</c:v>
                </c:pt>
                <c:pt idx="170">
                  <c:v>0.57142859999999995</c:v>
                </c:pt>
                <c:pt idx="171">
                  <c:v>0.57142859999999995</c:v>
                </c:pt>
                <c:pt idx="172">
                  <c:v>0.57142859999999995</c:v>
                </c:pt>
                <c:pt idx="173">
                  <c:v>0.57142859999999995</c:v>
                </c:pt>
                <c:pt idx="174">
                  <c:v>0.57142859999999995</c:v>
                </c:pt>
                <c:pt idx="175">
                  <c:v>0.57142859999999995</c:v>
                </c:pt>
                <c:pt idx="176">
                  <c:v>0.57142859999999995</c:v>
                </c:pt>
                <c:pt idx="177">
                  <c:v>0.57142859999999995</c:v>
                </c:pt>
                <c:pt idx="178">
                  <c:v>0.57142859999999995</c:v>
                </c:pt>
                <c:pt idx="179">
                  <c:v>0.57142859999999995</c:v>
                </c:pt>
                <c:pt idx="180">
                  <c:v>0.57142859999999995</c:v>
                </c:pt>
                <c:pt idx="181">
                  <c:v>0.57142859999999995</c:v>
                </c:pt>
                <c:pt idx="182">
                  <c:v>0.57142859999999995</c:v>
                </c:pt>
                <c:pt idx="183">
                  <c:v>0.57142859999999995</c:v>
                </c:pt>
                <c:pt idx="184">
                  <c:v>0.57142859999999995</c:v>
                </c:pt>
                <c:pt idx="185">
                  <c:v>0.57142859999999995</c:v>
                </c:pt>
                <c:pt idx="186">
                  <c:v>0.57142859999999995</c:v>
                </c:pt>
                <c:pt idx="187">
                  <c:v>0.57142859999999995</c:v>
                </c:pt>
                <c:pt idx="188">
                  <c:v>0.57142859999999995</c:v>
                </c:pt>
                <c:pt idx="189">
                  <c:v>0.57142859999999995</c:v>
                </c:pt>
                <c:pt idx="190">
                  <c:v>0.57142859999999995</c:v>
                </c:pt>
                <c:pt idx="191">
                  <c:v>0.57142859999999995</c:v>
                </c:pt>
                <c:pt idx="192">
                  <c:v>0.57142859999999995</c:v>
                </c:pt>
                <c:pt idx="193">
                  <c:v>0.57142859999999995</c:v>
                </c:pt>
                <c:pt idx="194">
                  <c:v>0.57142859999999995</c:v>
                </c:pt>
                <c:pt idx="195">
                  <c:v>0.57142859999999995</c:v>
                </c:pt>
                <c:pt idx="196">
                  <c:v>0.57142859999999995</c:v>
                </c:pt>
                <c:pt idx="197">
                  <c:v>0.57142859999999995</c:v>
                </c:pt>
                <c:pt idx="198">
                  <c:v>0.57142859999999995</c:v>
                </c:pt>
                <c:pt idx="199">
                  <c:v>0.57142859999999995</c:v>
                </c:pt>
                <c:pt idx="200">
                  <c:v>0.57142859999999995</c:v>
                </c:pt>
                <c:pt idx="201">
                  <c:v>0.57142859999999995</c:v>
                </c:pt>
                <c:pt idx="202">
                  <c:v>0.57142859999999995</c:v>
                </c:pt>
                <c:pt idx="203">
                  <c:v>0.57142859999999995</c:v>
                </c:pt>
                <c:pt idx="204">
                  <c:v>0.57142859999999995</c:v>
                </c:pt>
                <c:pt idx="205">
                  <c:v>0.57142859999999995</c:v>
                </c:pt>
                <c:pt idx="206">
                  <c:v>0.57142859999999995</c:v>
                </c:pt>
                <c:pt idx="207">
                  <c:v>0.57142859999999995</c:v>
                </c:pt>
                <c:pt idx="208">
                  <c:v>0.57142859999999995</c:v>
                </c:pt>
                <c:pt idx="209">
                  <c:v>0.57142859999999995</c:v>
                </c:pt>
                <c:pt idx="210">
                  <c:v>0.57142859999999995</c:v>
                </c:pt>
                <c:pt idx="211">
                  <c:v>0.57142859999999995</c:v>
                </c:pt>
                <c:pt idx="212">
                  <c:v>0.57142859999999995</c:v>
                </c:pt>
                <c:pt idx="213">
                  <c:v>0.57142859999999995</c:v>
                </c:pt>
                <c:pt idx="214">
                  <c:v>0.57142859999999995</c:v>
                </c:pt>
                <c:pt idx="215">
                  <c:v>0.57142859999999995</c:v>
                </c:pt>
                <c:pt idx="216">
                  <c:v>0.57142859999999995</c:v>
                </c:pt>
              </c:numCache>
            </c:numRef>
          </c:val>
          <c:smooth val="0"/>
          <c:extLst>
            <c:ext xmlns:c16="http://schemas.microsoft.com/office/drawing/2014/chart" uri="{C3380CC4-5D6E-409C-BE32-E72D297353CC}">
              <c16:uniqueId val="{00000007-C31D-4335-B562-B7977898C459}"/>
            </c:ext>
          </c:extLst>
        </c:ser>
        <c:dLbls>
          <c:showLegendKey val="0"/>
          <c:showVal val="0"/>
          <c:showCatName val="0"/>
          <c:showSerName val="0"/>
          <c:showPercent val="0"/>
          <c:showBubbleSize val="0"/>
        </c:dLbls>
        <c:marker val="1"/>
        <c:smooth val="0"/>
        <c:axId val="617640704"/>
        <c:axId val="617638408"/>
      </c:lineChart>
      <c:catAx>
        <c:axId val="617651528"/>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17647920"/>
        <c:crosses val="autoZero"/>
        <c:auto val="1"/>
        <c:lblAlgn val="ctr"/>
        <c:lblOffset val="100"/>
        <c:noMultiLvlLbl val="0"/>
      </c:catAx>
      <c:valAx>
        <c:axId val="61764792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17651528"/>
        <c:crosses val="autoZero"/>
        <c:crossBetween val="between"/>
      </c:valAx>
      <c:valAx>
        <c:axId val="617638408"/>
        <c:scaling>
          <c:orientation val="minMax"/>
        </c:scaling>
        <c:delete val="0"/>
        <c:axPos val="r"/>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617640704"/>
        <c:crosses val="max"/>
        <c:crossBetween val="between"/>
      </c:valAx>
      <c:catAx>
        <c:axId val="617640704"/>
        <c:scaling>
          <c:orientation val="minMax"/>
        </c:scaling>
        <c:delete val="1"/>
        <c:axPos val="b"/>
        <c:majorTickMark val="none"/>
        <c:minorTickMark val="none"/>
        <c:tickLblPos val="nextTo"/>
        <c:crossAx val="61763840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D3F24C-BA11-4880-93C6-3E08C7B1F1E7}" type="datetimeFigureOut">
              <a:rPr lang="en-GB" smtClean="0"/>
              <a:t>20/01/2019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8A2767-EAD4-4159-99C3-D77D6B662CD7}" type="slidenum">
              <a:rPr lang="en-GB" smtClean="0"/>
              <a:t>‹#›</a:t>
            </a:fld>
            <a:endParaRPr lang="en-GB"/>
          </a:p>
        </p:txBody>
      </p:sp>
    </p:spTree>
    <p:extLst>
      <p:ext uri="{BB962C8B-B14F-4D97-AF65-F5344CB8AC3E}">
        <p14:creationId xmlns:p14="http://schemas.microsoft.com/office/powerpoint/2010/main" val="26797083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Examples would be good!</a:t>
            </a:r>
          </a:p>
        </p:txBody>
      </p:sp>
      <p:sp>
        <p:nvSpPr>
          <p:cNvPr id="4" name="Slide Number Placeholder 3"/>
          <p:cNvSpPr>
            <a:spLocks noGrp="1"/>
          </p:cNvSpPr>
          <p:nvPr>
            <p:ph type="sldNum" sz="quarter" idx="5"/>
          </p:nvPr>
        </p:nvSpPr>
        <p:spPr/>
        <p:txBody>
          <a:bodyPr/>
          <a:lstStyle/>
          <a:p>
            <a:fld id="{038A2767-EAD4-4159-99C3-D77D6B662CD7}" type="slidenum">
              <a:rPr lang="en-GB" smtClean="0"/>
              <a:t>9</a:t>
            </a:fld>
            <a:endParaRPr lang="en-GB"/>
          </a:p>
        </p:txBody>
      </p:sp>
    </p:spTree>
    <p:extLst>
      <p:ext uri="{BB962C8B-B14F-4D97-AF65-F5344CB8AC3E}">
        <p14:creationId xmlns:p14="http://schemas.microsoft.com/office/powerpoint/2010/main" val="4005467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38A2767-EAD4-4159-99C3-D77D6B662CD7}" type="slidenum">
              <a:rPr lang="en-GB" smtClean="0"/>
              <a:t>12</a:t>
            </a:fld>
            <a:endParaRPr lang="en-GB"/>
          </a:p>
        </p:txBody>
      </p:sp>
    </p:spTree>
    <p:extLst>
      <p:ext uri="{BB962C8B-B14F-4D97-AF65-F5344CB8AC3E}">
        <p14:creationId xmlns:p14="http://schemas.microsoft.com/office/powerpoint/2010/main" val="24157692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+Community-based approach have a higher potential in fragile contexts</a:t>
            </a:r>
          </a:p>
        </p:txBody>
      </p:sp>
      <p:sp>
        <p:nvSpPr>
          <p:cNvPr id="4" name="Slide Number Placeholder 3"/>
          <p:cNvSpPr>
            <a:spLocks noGrp="1"/>
          </p:cNvSpPr>
          <p:nvPr>
            <p:ph type="sldNum" sz="quarter" idx="5"/>
          </p:nvPr>
        </p:nvSpPr>
        <p:spPr/>
        <p:txBody>
          <a:bodyPr/>
          <a:lstStyle/>
          <a:p>
            <a:fld id="{038A2767-EAD4-4159-99C3-D77D6B662CD7}" type="slidenum">
              <a:rPr lang="en-GB" smtClean="0"/>
              <a:t>19</a:t>
            </a:fld>
            <a:endParaRPr lang="en-GB"/>
          </a:p>
        </p:txBody>
      </p:sp>
    </p:spTree>
    <p:extLst>
      <p:ext uri="{BB962C8B-B14F-4D97-AF65-F5344CB8AC3E}">
        <p14:creationId xmlns:p14="http://schemas.microsoft.com/office/powerpoint/2010/main" val="259909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a:xfrm>
            <a:off x="5332412" y="5883275"/>
            <a:ext cx="4324044" cy="365125"/>
          </a:xfrm>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92081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EAC4ACF-00DC-4240-9B18-003EBC900259}" type="datetimeFigureOut">
              <a:rPr lang="en-GB" smtClean="0"/>
              <a:t>20/01/2019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150487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0571384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1434650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11784025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2948356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3139650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780831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835862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358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a:xfrm>
            <a:off x="10951856" y="5867131"/>
            <a:ext cx="551167" cy="365125"/>
          </a:xfrm>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563071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EAC4ACF-00DC-4240-9B18-003EBC900259}" type="datetimeFigureOut">
              <a:rPr lang="en-GB" smtClean="0"/>
              <a:t>20/01/2019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250610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AC4ACF-00DC-4240-9B18-003EBC900259}" type="datetimeFigureOut">
              <a:rPr lang="en-GB" smtClean="0"/>
              <a:t>20/01/2019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972558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EAC4ACF-00DC-4240-9B18-003EBC900259}" type="datetimeFigureOut">
              <a:rPr lang="en-GB" smtClean="0"/>
              <a:t>20/01/2019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320293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EAC4ACF-00DC-4240-9B18-003EBC900259}" type="datetimeFigureOut">
              <a:rPr lang="en-GB" smtClean="0"/>
              <a:t>20/01/2019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033883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C4ACF-00DC-4240-9B18-003EBC900259}" type="datetimeFigureOut">
              <a:rPr lang="en-GB" smtClean="0"/>
              <a:t>20/01/2019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2245863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EAC4ACF-00DC-4240-9B18-003EBC900259}" type="datetimeFigureOut">
              <a:rPr lang="en-GB" smtClean="0"/>
              <a:t>20/01/2019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4268573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EAC4ACF-00DC-4240-9B18-003EBC900259}" type="datetimeFigureOut">
              <a:rPr lang="en-GB" smtClean="0"/>
              <a:t>20/01/2019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056D383-F958-4BC8-BDB8-347BA47DE981}" type="slidenum">
              <a:rPr lang="en-GB" smtClean="0"/>
              <a:t>‹#›</a:t>
            </a:fld>
            <a:endParaRPr lang="en-GB"/>
          </a:p>
        </p:txBody>
      </p:sp>
    </p:spTree>
    <p:extLst>
      <p:ext uri="{BB962C8B-B14F-4D97-AF65-F5344CB8AC3E}">
        <p14:creationId xmlns:p14="http://schemas.microsoft.com/office/powerpoint/2010/main" val="5732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EAC4ACF-00DC-4240-9B18-003EBC900259}" type="datetimeFigureOut">
              <a:rPr lang="en-GB" smtClean="0"/>
              <a:t>20/01/2019</a:t>
            </a:fld>
            <a:endParaRPr lang="en-GB"/>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056D383-F958-4BC8-BDB8-347BA47DE981}" type="slidenum">
              <a:rPr lang="en-GB" smtClean="0"/>
              <a:t>‹#›</a:t>
            </a:fld>
            <a:endParaRPr lang="en-GB"/>
          </a:p>
        </p:txBody>
      </p:sp>
    </p:spTree>
    <p:extLst>
      <p:ext uri="{BB962C8B-B14F-4D97-AF65-F5344CB8AC3E}">
        <p14:creationId xmlns:p14="http://schemas.microsoft.com/office/powerpoint/2010/main" val="24944960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 id="2147483714" r:id="rId18"/>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E35AC-3629-4258-8EB0-C7A411478B3F}"/>
              </a:ext>
            </a:extLst>
          </p:cNvPr>
          <p:cNvSpPr>
            <a:spLocks noGrp="1"/>
          </p:cNvSpPr>
          <p:nvPr>
            <p:ph type="ctrTitle"/>
          </p:nvPr>
        </p:nvSpPr>
        <p:spPr>
          <a:xfrm>
            <a:off x="1524000" y="1122363"/>
            <a:ext cx="9144000" cy="1701156"/>
          </a:xfrm>
        </p:spPr>
        <p:txBody>
          <a:bodyPr>
            <a:normAutofit fontScale="90000"/>
          </a:bodyPr>
          <a:lstStyle/>
          <a:p>
            <a:r>
              <a:rPr lang="en-GB" dirty="0"/>
              <a:t>Targeting in Fragile Contexts</a:t>
            </a:r>
          </a:p>
        </p:txBody>
      </p:sp>
      <p:sp>
        <p:nvSpPr>
          <p:cNvPr id="3" name="Subtitle 2">
            <a:extLst>
              <a:ext uri="{FF2B5EF4-FFF2-40B4-BE49-F238E27FC236}">
                <a16:creationId xmlns:a16="http://schemas.microsoft.com/office/drawing/2014/main" id="{D3F2DBF2-BCD4-461E-838E-A2E371EB1CCF}"/>
              </a:ext>
            </a:extLst>
          </p:cNvPr>
          <p:cNvSpPr>
            <a:spLocks noGrp="1"/>
          </p:cNvSpPr>
          <p:nvPr>
            <p:ph type="subTitle" idx="1"/>
          </p:nvPr>
        </p:nvSpPr>
        <p:spPr/>
        <p:txBody>
          <a:bodyPr>
            <a:normAutofit/>
          </a:bodyPr>
          <a:lstStyle/>
          <a:p>
            <a:r>
              <a:rPr lang="en-GB" dirty="0"/>
              <a:t>Marina Dodlova</a:t>
            </a:r>
          </a:p>
          <a:p>
            <a:r>
              <a:rPr lang="en-GB" dirty="0"/>
              <a:t>University of Passau, </a:t>
            </a:r>
            <a:r>
              <a:rPr lang="en-GB" dirty="0" err="1"/>
              <a:t>CESifo</a:t>
            </a:r>
            <a:endParaRPr lang="en-GB" dirty="0"/>
          </a:p>
          <a:p>
            <a:r>
              <a:rPr lang="en-GB" dirty="0" err="1"/>
              <a:t>SPaN</a:t>
            </a:r>
            <a:r>
              <a:rPr lang="en-GB" dirty="0"/>
              <a:t> meeting, January 23, 2019, Paris</a:t>
            </a:r>
          </a:p>
        </p:txBody>
      </p:sp>
    </p:spTree>
    <p:extLst>
      <p:ext uri="{BB962C8B-B14F-4D97-AF65-F5344CB8AC3E}">
        <p14:creationId xmlns:p14="http://schemas.microsoft.com/office/powerpoint/2010/main" val="27176984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4ABC3-B793-4CD2-87C4-707E7C5634FE}"/>
              </a:ext>
            </a:extLst>
          </p:cNvPr>
          <p:cNvSpPr>
            <a:spLocks noGrp="1"/>
          </p:cNvSpPr>
          <p:nvPr>
            <p:ph type="title"/>
          </p:nvPr>
        </p:nvSpPr>
        <p:spPr>
          <a:xfrm>
            <a:off x="1291282" y="160638"/>
            <a:ext cx="10632988" cy="937291"/>
          </a:xfrm>
        </p:spPr>
        <p:txBody>
          <a:bodyPr>
            <a:normAutofit/>
          </a:bodyPr>
          <a:lstStyle/>
          <a:p>
            <a:r>
              <a:rPr lang="en-GB" dirty="0"/>
              <a:t>State Fragility and Selection Mechanisms in 2015</a:t>
            </a:r>
          </a:p>
        </p:txBody>
      </p:sp>
      <p:graphicFrame>
        <p:nvGraphicFramePr>
          <p:cNvPr id="4" name="Content Placeholder 3">
            <a:extLst>
              <a:ext uri="{FF2B5EF4-FFF2-40B4-BE49-F238E27FC236}">
                <a16:creationId xmlns:a16="http://schemas.microsoft.com/office/drawing/2014/main" id="{7BDBEE7C-7C57-4973-98D0-156C5E75C82A}"/>
              </a:ext>
            </a:extLst>
          </p:cNvPr>
          <p:cNvGraphicFramePr>
            <a:graphicFrameLocks noGrp="1"/>
          </p:cNvGraphicFramePr>
          <p:nvPr>
            <p:ph sz="quarter" idx="13"/>
            <p:extLst>
              <p:ext uri="{D42A27DB-BD31-4B8C-83A1-F6EECF244321}">
                <p14:modId xmlns:p14="http://schemas.microsoft.com/office/powerpoint/2010/main" val="521430131"/>
              </p:ext>
            </p:extLst>
          </p:nvPr>
        </p:nvGraphicFramePr>
        <p:xfrm>
          <a:off x="1502846" y="1723768"/>
          <a:ext cx="10363200" cy="3985054"/>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a:extLst>
              <a:ext uri="{FF2B5EF4-FFF2-40B4-BE49-F238E27FC236}">
                <a16:creationId xmlns:a16="http://schemas.microsoft.com/office/drawing/2014/main" id="{502AFD20-6780-4631-8937-BEFF0E59BDCC}"/>
              </a:ext>
            </a:extLst>
          </p:cNvPr>
          <p:cNvSpPr/>
          <p:nvPr/>
        </p:nvSpPr>
        <p:spPr>
          <a:xfrm>
            <a:off x="1291282" y="1097929"/>
            <a:ext cx="10503242" cy="641971"/>
          </a:xfrm>
          <a:prstGeom prst="rect">
            <a:avLst/>
          </a:prstGeom>
        </p:spPr>
        <p:txBody>
          <a:bodyPr wrap="square">
            <a:spAutoFit/>
          </a:bodyPr>
          <a:lstStyle/>
          <a:p>
            <a:pPr algn="just">
              <a:lnSpc>
                <a:spcPct val="115000"/>
              </a:lnSpc>
              <a:spcAft>
                <a:spcPts val="0"/>
              </a:spcAft>
            </a:pPr>
            <a:r>
              <a:rPr lang="en-GB" sz="1600" dirty="0">
                <a:solidFill>
                  <a:srgbClr val="000000"/>
                </a:solidFill>
                <a:latin typeface="Calibri" panose="020F0502020204030204" pitchFamily="34" charset="0"/>
                <a:ea typeface="Calibri" panose="020F0502020204030204" pitchFamily="34" charset="0"/>
                <a:cs typeface="Calibri" panose="020F0502020204030204" pitchFamily="34" charset="0"/>
              </a:rPr>
              <a:t>Notes. The fragility states index from Fund for Peace and the shares of specific selection mechanisms across fragility quartiles are measured along the left and right vertical axes, respectively. </a:t>
            </a:r>
            <a:endParaRPr lang="en-GB"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2823127D-1489-40C8-BCD1-6ABDF1719B22}"/>
              </a:ext>
            </a:extLst>
          </p:cNvPr>
          <p:cNvSpPr/>
          <p:nvPr/>
        </p:nvSpPr>
        <p:spPr>
          <a:xfrm>
            <a:off x="2308255" y="5760071"/>
            <a:ext cx="9557791" cy="1369606"/>
          </a:xfrm>
          <a:prstGeom prst="rect">
            <a:avLst/>
          </a:prstGeom>
        </p:spPr>
        <p:txBody>
          <a:bodyPr wrap="square">
            <a:spAutoFit/>
          </a:bodyPr>
          <a:lstStyle/>
          <a:p>
            <a:pPr marL="285750" indent="-285750">
              <a:spcAft>
                <a:spcPts val="600"/>
              </a:spcAft>
              <a:buFont typeface="Arial" panose="020B0604020202020204" pitchFamily="34" charset="0"/>
              <a:buChar char="•"/>
            </a:pPr>
            <a:r>
              <a:rPr lang="en-GB" sz="2000" dirty="0">
                <a:latin typeface="Calibri" panose="020F0502020204030204" pitchFamily="34" charset="0"/>
                <a:ea typeface="Times New Roman" panose="02020603050405020304" pitchFamily="18" charset="0"/>
                <a:cs typeface="Times New Roman" panose="02020603050405020304" pitchFamily="18" charset="0"/>
              </a:rPr>
              <a:t>In highly fragile countries, self-selection, geographical and community-based selections are prevailing mechanisms of beneficiary identification: efficient or strategic?</a:t>
            </a:r>
          </a:p>
          <a:p>
            <a:pPr marL="285750" indent="-285750">
              <a:buFont typeface="Arial" panose="020B0604020202020204" pitchFamily="34" charset="0"/>
              <a:buChar char="•"/>
            </a:pPr>
            <a:r>
              <a:rPr lang="en-GB" sz="2000" dirty="0">
                <a:latin typeface="Calibri" panose="020F0502020204030204" pitchFamily="34" charset="0"/>
              </a:rPr>
              <a:t>CCTs and PMTs are equally adopted by countries in all quartiles.</a:t>
            </a:r>
            <a:endParaRPr lang="en-GB" sz="2000" dirty="0">
              <a:latin typeface="Calibri" panose="020F050202020403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155340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71E6-5E4C-4895-BAC3-7A9BDF1AE091}"/>
              </a:ext>
            </a:extLst>
          </p:cNvPr>
          <p:cNvSpPr>
            <a:spLocks noGrp="1"/>
          </p:cNvSpPr>
          <p:nvPr>
            <p:ph type="title"/>
          </p:nvPr>
        </p:nvSpPr>
        <p:spPr>
          <a:xfrm>
            <a:off x="1428706" y="0"/>
            <a:ext cx="10018713" cy="852616"/>
          </a:xfrm>
        </p:spPr>
        <p:txBody>
          <a:bodyPr/>
          <a:lstStyle/>
          <a:p>
            <a:r>
              <a:rPr lang="en-GB" dirty="0"/>
              <a:t>Government Failures</a:t>
            </a:r>
          </a:p>
        </p:txBody>
      </p:sp>
      <p:graphicFrame>
        <p:nvGraphicFramePr>
          <p:cNvPr id="4" name="Content Placeholder 3">
            <a:extLst>
              <a:ext uri="{FF2B5EF4-FFF2-40B4-BE49-F238E27FC236}">
                <a16:creationId xmlns:a16="http://schemas.microsoft.com/office/drawing/2014/main" id="{10D7E802-E6C6-4763-8504-FDCACF0FC8B1}"/>
              </a:ext>
            </a:extLst>
          </p:cNvPr>
          <p:cNvGraphicFramePr>
            <a:graphicFrameLocks noGrp="1"/>
          </p:cNvGraphicFramePr>
          <p:nvPr>
            <p:ph sz="quarter" idx="13"/>
            <p:extLst>
              <p:ext uri="{D42A27DB-BD31-4B8C-83A1-F6EECF244321}">
                <p14:modId xmlns:p14="http://schemas.microsoft.com/office/powerpoint/2010/main" val="3390537981"/>
              </p:ext>
            </p:extLst>
          </p:nvPr>
        </p:nvGraphicFramePr>
        <p:xfrm>
          <a:off x="1594217" y="852615"/>
          <a:ext cx="10364788" cy="5759199"/>
        </p:xfrm>
        <a:graphic>
          <a:graphicData uri="http://schemas.openxmlformats.org/drawingml/2006/table">
            <a:tbl>
              <a:tblPr firstRow="1" bandRow="1">
                <a:tableStyleId>{5C22544A-7EE6-4342-B048-85BDC9FD1C3A}</a:tableStyleId>
              </a:tblPr>
              <a:tblGrid>
                <a:gridCol w="3311891">
                  <a:extLst>
                    <a:ext uri="{9D8B030D-6E8A-4147-A177-3AD203B41FA5}">
                      <a16:colId xmlns:a16="http://schemas.microsoft.com/office/drawing/2014/main" val="2953575252"/>
                    </a:ext>
                  </a:extLst>
                </a:gridCol>
                <a:gridCol w="7052897">
                  <a:extLst>
                    <a:ext uri="{9D8B030D-6E8A-4147-A177-3AD203B41FA5}">
                      <a16:colId xmlns:a16="http://schemas.microsoft.com/office/drawing/2014/main" val="3012056288"/>
                    </a:ext>
                  </a:extLst>
                </a:gridCol>
              </a:tblGrid>
              <a:tr h="382549">
                <a:tc>
                  <a:txBody>
                    <a:bodyPr/>
                    <a:lstStyle/>
                    <a:p>
                      <a:r>
                        <a:rPr lang="en-GB" dirty="0"/>
                        <a:t>Type of failures</a:t>
                      </a:r>
                    </a:p>
                  </a:txBody>
                  <a:tcPr/>
                </a:tc>
                <a:tc>
                  <a:txBody>
                    <a:bodyPr/>
                    <a:lstStyle/>
                    <a:p>
                      <a:r>
                        <a:rPr lang="en-GB" dirty="0"/>
                        <a:t>Key messages</a:t>
                      </a:r>
                    </a:p>
                  </a:txBody>
                  <a:tcPr/>
                </a:tc>
                <a:extLst>
                  <a:ext uri="{0D108BD9-81ED-4DB2-BD59-A6C34878D82A}">
                    <a16:rowId xmlns:a16="http://schemas.microsoft.com/office/drawing/2014/main" val="4232921248"/>
                  </a:ext>
                </a:extLst>
              </a:tr>
              <a:tr h="943272">
                <a:tc>
                  <a:txBody>
                    <a:bodyPr/>
                    <a:lstStyle/>
                    <a:p>
                      <a:r>
                        <a:rPr lang="en-GB" dirty="0"/>
                        <a:t>Limited administrative capacity</a:t>
                      </a:r>
                    </a:p>
                  </a:txBody>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Wingdings" panose="05000000000000000000" pitchFamily="2" charset="2"/>
                        <a:buChar char="ü"/>
                        <a:tabLst/>
                        <a:defRPr/>
                      </a:pPr>
                      <a:r>
                        <a:rPr lang="en-GB" dirty="0"/>
                        <a:t>Selection methods, </a:t>
                      </a:r>
                      <a:r>
                        <a:rPr lang="en-GB" sz="1800" kern="1200" dirty="0">
                          <a:solidFill>
                            <a:schemeClr val="dk1"/>
                          </a:solidFill>
                          <a:effectLst/>
                          <a:latin typeface="+mn-lt"/>
                          <a:ea typeface="+mn-ea"/>
                          <a:cs typeface="+mn-cs"/>
                        </a:rPr>
                        <a:t>which require minimum administrative costs, should be adopted (e.g. categorical, geographical or community-based methods).</a:t>
                      </a:r>
                    </a:p>
                  </a:txBody>
                  <a:tcPr/>
                </a:tc>
                <a:extLst>
                  <a:ext uri="{0D108BD9-81ED-4DB2-BD59-A6C34878D82A}">
                    <a16:rowId xmlns:a16="http://schemas.microsoft.com/office/drawing/2014/main" val="4179222695"/>
                  </a:ext>
                </a:extLst>
              </a:tr>
              <a:tr h="2358180">
                <a:tc>
                  <a:txBody>
                    <a:bodyPr/>
                    <a:lstStyle/>
                    <a:p>
                      <a:r>
                        <a:rPr lang="en-GB" dirty="0"/>
                        <a:t>High rent seeking </a:t>
                      </a:r>
                    </a:p>
                  </a:txBody>
                  <a:tcPr/>
                </a:tc>
                <a:tc>
                  <a:txBody>
                    <a:bodyPr/>
                    <a:lstStyle/>
                    <a:p>
                      <a:pPr marL="285750" indent="-285750">
                        <a:buFont typeface="Wingdings" panose="05000000000000000000" pitchFamily="2" charset="2"/>
                        <a:buChar char="ü"/>
                      </a:pPr>
                      <a:r>
                        <a:rPr lang="en-GB" sz="1800" kern="1200" dirty="0">
                          <a:solidFill>
                            <a:schemeClr val="dk1"/>
                          </a:solidFill>
                          <a:effectLst/>
                          <a:latin typeface="+mn-lt"/>
                          <a:ea typeface="+mn-ea"/>
                          <a:cs typeface="+mn-cs"/>
                        </a:rPr>
                        <a:t>Selection decisions should not depend on an intermediary like a social chief or an officer to avoid local capture.</a:t>
                      </a:r>
                    </a:p>
                    <a:p>
                      <a:pPr marL="285750" indent="-285750">
                        <a:buFont typeface="Wingdings" panose="05000000000000000000" pitchFamily="2" charset="2"/>
                        <a:buChar char="ü"/>
                      </a:pPr>
                      <a:r>
                        <a:rPr lang="en-GB" sz="1800" kern="1200" dirty="0">
                          <a:solidFill>
                            <a:schemeClr val="dk1"/>
                          </a:solidFill>
                          <a:effectLst/>
                          <a:latin typeface="+mn-lt"/>
                          <a:ea typeface="+mn-ea"/>
                          <a:cs typeface="+mn-cs"/>
                        </a:rPr>
                        <a:t>If such selection is applied, then effective monitoring systems  and high penalties should be a part of the selection process.</a:t>
                      </a:r>
                    </a:p>
                    <a:p>
                      <a:pPr marL="285750" indent="-285750">
                        <a:buFont typeface="Wingdings" panose="05000000000000000000" pitchFamily="2" charset="2"/>
                        <a:buChar char="ü"/>
                      </a:pPr>
                      <a:r>
                        <a:rPr lang="en-GB" sz="1800" kern="1200" dirty="0">
                          <a:solidFill>
                            <a:schemeClr val="dk1"/>
                          </a:solidFill>
                          <a:effectLst/>
                          <a:latin typeface="+mn-lt"/>
                          <a:ea typeface="+mn-ea"/>
                          <a:cs typeface="+mn-cs"/>
                        </a:rPr>
                        <a:t>PMT is preferred to exclude significant leakage due its non-transparency and complexity.</a:t>
                      </a:r>
                    </a:p>
                    <a:p>
                      <a:pPr marL="285750" indent="-285750">
                        <a:buFont typeface="Wingdings" panose="05000000000000000000" pitchFamily="2" charset="2"/>
                        <a:buChar char="ü"/>
                      </a:pPr>
                      <a:r>
                        <a:rPr lang="fr-FR" sz="1800" kern="1200" dirty="0">
                          <a:solidFill>
                            <a:schemeClr val="dk1"/>
                          </a:solidFill>
                          <a:effectLst/>
                          <a:latin typeface="+mn-lt"/>
                          <a:ea typeface="+mn-ea"/>
                          <a:cs typeface="+mn-cs"/>
                        </a:rPr>
                        <a:t>For programmes </a:t>
                      </a:r>
                      <a:r>
                        <a:rPr lang="fr-FR" sz="1800" kern="1200" dirty="0" err="1">
                          <a:solidFill>
                            <a:schemeClr val="dk1"/>
                          </a:solidFill>
                          <a:effectLst/>
                          <a:latin typeface="+mn-lt"/>
                          <a:ea typeface="+mn-ea"/>
                          <a:cs typeface="+mn-cs"/>
                        </a:rPr>
                        <a:t>funded</a:t>
                      </a:r>
                      <a:r>
                        <a:rPr lang="fr-FR" sz="1800" kern="1200" dirty="0">
                          <a:solidFill>
                            <a:schemeClr val="dk1"/>
                          </a:solidFill>
                          <a:effectLst/>
                          <a:latin typeface="+mn-lt"/>
                          <a:ea typeface="+mn-ea"/>
                          <a:cs typeface="+mn-cs"/>
                        </a:rPr>
                        <a:t> by international </a:t>
                      </a:r>
                      <a:r>
                        <a:rPr lang="fr-FR" sz="1800" kern="1200" dirty="0" err="1">
                          <a:solidFill>
                            <a:schemeClr val="dk1"/>
                          </a:solidFill>
                          <a:effectLst/>
                          <a:latin typeface="+mn-lt"/>
                          <a:ea typeface="+mn-ea"/>
                          <a:cs typeface="+mn-cs"/>
                        </a:rPr>
                        <a:t>donors</a:t>
                      </a:r>
                      <a:r>
                        <a:rPr lang="fr-FR" sz="1800" kern="1200" dirty="0">
                          <a:solidFill>
                            <a:schemeClr val="dk1"/>
                          </a:solidFill>
                          <a:effectLst/>
                          <a:latin typeface="+mn-lt"/>
                          <a:ea typeface="+mn-ea"/>
                          <a:cs typeface="+mn-cs"/>
                        </a:rPr>
                        <a:t> N</a:t>
                      </a:r>
                      <a:r>
                        <a:rPr lang="en-GB" sz="1800" kern="1200" dirty="0">
                          <a:solidFill>
                            <a:schemeClr val="dk1"/>
                          </a:solidFill>
                          <a:effectLst/>
                          <a:latin typeface="+mn-lt"/>
                          <a:ea typeface="+mn-ea"/>
                          <a:cs typeface="+mn-cs"/>
                        </a:rPr>
                        <a:t>GOs might be better implementing actors than corrupt governments. </a:t>
                      </a:r>
                    </a:p>
                  </a:txBody>
                  <a:tcPr/>
                </a:tc>
                <a:extLst>
                  <a:ext uri="{0D108BD9-81ED-4DB2-BD59-A6C34878D82A}">
                    <a16:rowId xmlns:a16="http://schemas.microsoft.com/office/drawing/2014/main" val="779159598"/>
                  </a:ext>
                </a:extLst>
              </a:tr>
              <a:tr h="2075198">
                <a:tc>
                  <a:txBody>
                    <a:bodyPr/>
                    <a:lstStyle/>
                    <a:p>
                      <a:r>
                        <a:rPr lang="en-GB" dirty="0"/>
                        <a:t>Political manipulation</a:t>
                      </a:r>
                    </a:p>
                  </a:txBody>
                  <a:tcPr/>
                </a:tc>
                <a:tc>
                  <a:txBody>
                    <a:bodyPr/>
                    <a:lstStyle/>
                    <a:p>
                      <a:pPr marL="285750" indent="-285750">
                        <a:buFont typeface="Wingdings" panose="05000000000000000000" pitchFamily="2" charset="2"/>
                        <a:buChar char="ü"/>
                      </a:pPr>
                      <a:r>
                        <a:rPr lang="en-GB" dirty="0"/>
                        <a:t>Geographical selection should be used with </a:t>
                      </a:r>
                      <a:r>
                        <a:rPr lang="fr-FR" dirty="0"/>
                        <a:t>caution.</a:t>
                      </a:r>
                      <a:endParaRPr lang="en-GB" dirty="0"/>
                    </a:p>
                    <a:p>
                      <a:pPr marL="285750" indent="-285750">
                        <a:buFont typeface="Wingdings" panose="05000000000000000000" pitchFamily="2" charset="2"/>
                        <a:buChar char="ü"/>
                      </a:pPr>
                      <a:r>
                        <a:rPr lang="en-GB" dirty="0"/>
                        <a:t>Household survey and data collection with selection purposes  in periods of election should be avoided. Similarly, enforcement procedures should be double checked around election dates.</a:t>
                      </a:r>
                    </a:p>
                    <a:p>
                      <a:pPr marL="285750" indent="-285750">
                        <a:buFont typeface="Wingdings" panose="05000000000000000000" pitchFamily="2" charset="2"/>
                        <a:buChar char="ü"/>
                      </a:pPr>
                      <a:r>
                        <a:rPr lang="en-GB" dirty="0"/>
                        <a:t>International donors might be effective in excluding the biases in the design because of government ideology or domination of specific groups of interest.</a:t>
                      </a:r>
                    </a:p>
                  </a:txBody>
                  <a:tcPr/>
                </a:tc>
                <a:extLst>
                  <a:ext uri="{0D108BD9-81ED-4DB2-BD59-A6C34878D82A}">
                    <a16:rowId xmlns:a16="http://schemas.microsoft.com/office/drawing/2014/main" val="1400414476"/>
                  </a:ext>
                </a:extLst>
              </a:tr>
            </a:tbl>
          </a:graphicData>
        </a:graphic>
      </p:graphicFrame>
    </p:spTree>
    <p:extLst>
      <p:ext uri="{BB962C8B-B14F-4D97-AF65-F5344CB8AC3E}">
        <p14:creationId xmlns:p14="http://schemas.microsoft.com/office/powerpoint/2010/main" val="3329691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99A8A-0A6E-460F-ADB0-49542568E8EE}"/>
              </a:ext>
            </a:extLst>
          </p:cNvPr>
          <p:cNvSpPr>
            <a:spLocks noGrp="1"/>
          </p:cNvSpPr>
          <p:nvPr>
            <p:ph type="title"/>
          </p:nvPr>
        </p:nvSpPr>
        <p:spPr>
          <a:xfrm>
            <a:off x="1761344" y="1"/>
            <a:ext cx="10238282" cy="1221698"/>
          </a:xfrm>
        </p:spPr>
        <p:txBody>
          <a:bodyPr>
            <a:normAutofit/>
          </a:bodyPr>
          <a:lstStyle/>
          <a:p>
            <a:r>
              <a:rPr lang="en-GB" sz="3600" dirty="0"/>
              <a:t>Limited capacity areas: successful lessons</a:t>
            </a:r>
          </a:p>
        </p:txBody>
      </p:sp>
      <p:sp>
        <p:nvSpPr>
          <p:cNvPr id="3" name="Content Placeholder 2">
            <a:extLst>
              <a:ext uri="{FF2B5EF4-FFF2-40B4-BE49-F238E27FC236}">
                <a16:creationId xmlns:a16="http://schemas.microsoft.com/office/drawing/2014/main" id="{0D4B54FF-B57E-4F86-98BF-E73D7D797EF7}"/>
              </a:ext>
            </a:extLst>
          </p:cNvPr>
          <p:cNvSpPr>
            <a:spLocks noGrp="1"/>
          </p:cNvSpPr>
          <p:nvPr>
            <p:ph sz="quarter" idx="13"/>
          </p:nvPr>
        </p:nvSpPr>
        <p:spPr>
          <a:xfrm>
            <a:off x="1393460" y="412229"/>
            <a:ext cx="10363826" cy="7090348"/>
          </a:xfrm>
        </p:spPr>
        <p:txBody>
          <a:bodyPr>
            <a:normAutofit/>
          </a:bodyPr>
          <a:lstStyle/>
          <a:p>
            <a:endParaRPr lang="en-GB" dirty="0"/>
          </a:p>
          <a:p>
            <a:r>
              <a:rPr lang="en-GB" dirty="0"/>
              <a:t>In-kind assistance</a:t>
            </a:r>
          </a:p>
          <a:p>
            <a:pPr lvl="1"/>
            <a:r>
              <a:rPr lang="en-GB" dirty="0"/>
              <a:t>Categorical in kind social assistance including school feeding programmes can be quite effective as it is supposed to target only most suffered people experiencing high food insecurity after diverse shocks or conflicts. </a:t>
            </a:r>
          </a:p>
          <a:p>
            <a:pPr lvl="1"/>
            <a:r>
              <a:rPr lang="en-GB" dirty="0"/>
              <a:t>In kind transfers might be effectively distributed with the help of community structures (e.g. village chiefs in Timor-Leste; Femmes-</a:t>
            </a:r>
            <a:r>
              <a:rPr lang="en-GB" dirty="0" err="1"/>
              <a:t>mamans</a:t>
            </a:r>
            <a:r>
              <a:rPr lang="en-GB" dirty="0"/>
              <a:t>, female vendors who prepare food for beneficiary children in Togo).</a:t>
            </a:r>
          </a:p>
          <a:p>
            <a:r>
              <a:rPr lang="en-GB" dirty="0"/>
              <a:t>Community-based selection</a:t>
            </a:r>
          </a:p>
          <a:p>
            <a:pPr lvl="1"/>
            <a:r>
              <a:rPr lang="en-GB" dirty="0"/>
              <a:t>Countries with low capacity can benefit from community-driven livelihood support (e.g. Afghanistan, Madagascar, Sierra Leone, South Sudan, Togo, and the Republic of Yemen)</a:t>
            </a:r>
          </a:p>
          <a:p>
            <a:r>
              <a:rPr lang="en-GB" dirty="0"/>
              <a:t>Modern technologies </a:t>
            </a:r>
          </a:p>
          <a:p>
            <a:pPr lvl="1"/>
            <a:r>
              <a:rPr lang="en-GB" dirty="0"/>
              <a:t>Building capacity by using smart cards, mobile technology, banking systems, electronic registries, management information system platforms (e.g. Kosovo and the republic of Yemen) </a:t>
            </a:r>
          </a:p>
          <a:p>
            <a:endParaRPr lang="en-GB" dirty="0"/>
          </a:p>
          <a:p>
            <a:r>
              <a:rPr lang="en-GB" dirty="0"/>
              <a:t>.</a:t>
            </a:r>
          </a:p>
        </p:txBody>
      </p:sp>
    </p:spTree>
    <p:extLst>
      <p:ext uri="{BB962C8B-B14F-4D97-AF65-F5344CB8AC3E}">
        <p14:creationId xmlns:p14="http://schemas.microsoft.com/office/powerpoint/2010/main" val="42773204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71E6-5E4C-4895-BAC3-7A9BDF1AE091}"/>
              </a:ext>
            </a:extLst>
          </p:cNvPr>
          <p:cNvSpPr>
            <a:spLocks noGrp="1"/>
          </p:cNvSpPr>
          <p:nvPr>
            <p:ph type="title"/>
          </p:nvPr>
        </p:nvSpPr>
        <p:spPr>
          <a:xfrm>
            <a:off x="1428706" y="214185"/>
            <a:ext cx="10018713" cy="852616"/>
          </a:xfrm>
        </p:spPr>
        <p:txBody>
          <a:bodyPr>
            <a:normAutofit/>
          </a:bodyPr>
          <a:lstStyle/>
          <a:p>
            <a:r>
              <a:rPr lang="en-GB" dirty="0"/>
              <a:t>Climate Shocks and Food Insecurity</a:t>
            </a:r>
          </a:p>
        </p:txBody>
      </p:sp>
      <p:sp>
        <p:nvSpPr>
          <p:cNvPr id="3" name="Content Placeholder 2">
            <a:extLst>
              <a:ext uri="{FF2B5EF4-FFF2-40B4-BE49-F238E27FC236}">
                <a16:creationId xmlns:a16="http://schemas.microsoft.com/office/drawing/2014/main" id="{B0C56B96-04AE-45AB-A6EB-F80F33072CBD}"/>
              </a:ext>
            </a:extLst>
          </p:cNvPr>
          <p:cNvSpPr>
            <a:spLocks noGrp="1"/>
          </p:cNvSpPr>
          <p:nvPr>
            <p:ph sz="quarter" idx="13"/>
          </p:nvPr>
        </p:nvSpPr>
        <p:spPr>
          <a:xfrm>
            <a:off x="1618109" y="814754"/>
            <a:ext cx="10363826" cy="1359877"/>
          </a:xfrm>
        </p:spPr>
        <p:txBody>
          <a:bodyPr>
            <a:normAutofit/>
          </a:bodyPr>
          <a:lstStyle/>
          <a:p>
            <a:pPr marL="0" indent="0">
              <a:buNone/>
            </a:pPr>
            <a:r>
              <a:rPr lang="en-GB" dirty="0"/>
              <a:t>Important to distinguish </a:t>
            </a:r>
            <a:r>
              <a:rPr lang="en-GB" i="1" dirty="0"/>
              <a:t>chronically poor </a:t>
            </a:r>
            <a:r>
              <a:rPr lang="en-GB" dirty="0"/>
              <a:t>(households who are poor without a shock) and </a:t>
            </a:r>
            <a:r>
              <a:rPr lang="en-GB" i="1" dirty="0"/>
              <a:t>transient poor </a:t>
            </a:r>
            <a:r>
              <a:rPr lang="en-GB" dirty="0"/>
              <a:t>(households which are likely to be poor only after being exposed to a shock ) </a:t>
            </a:r>
            <a:r>
              <a:rPr lang="en-GB" dirty="0">
                <a:sym typeface="Wingdings" panose="05000000000000000000" pitchFamily="2" charset="2"/>
              </a:rPr>
              <a:t> beneficiary selection should differ!</a:t>
            </a:r>
            <a:endParaRPr lang="en-GB" dirty="0"/>
          </a:p>
        </p:txBody>
      </p:sp>
      <p:graphicFrame>
        <p:nvGraphicFramePr>
          <p:cNvPr id="4" name="Table 3">
            <a:extLst>
              <a:ext uri="{FF2B5EF4-FFF2-40B4-BE49-F238E27FC236}">
                <a16:creationId xmlns:a16="http://schemas.microsoft.com/office/drawing/2014/main" id="{323C1FD5-5FCF-493E-8531-5B8686428C25}"/>
              </a:ext>
            </a:extLst>
          </p:cNvPr>
          <p:cNvGraphicFramePr>
            <a:graphicFrameLocks noGrp="1"/>
          </p:cNvGraphicFramePr>
          <p:nvPr>
            <p:extLst>
              <p:ext uri="{D42A27DB-BD31-4B8C-83A1-F6EECF244321}">
                <p14:modId xmlns:p14="http://schemas.microsoft.com/office/powerpoint/2010/main" val="505532847"/>
              </p:ext>
            </p:extLst>
          </p:nvPr>
        </p:nvGraphicFramePr>
        <p:xfrm>
          <a:off x="1343565" y="2256693"/>
          <a:ext cx="5292971" cy="2096365"/>
        </p:xfrm>
        <a:graphic>
          <a:graphicData uri="http://schemas.openxmlformats.org/drawingml/2006/table">
            <a:tbl>
              <a:tblPr firstRow="1" firstCol="1" bandRow="1">
                <a:tableStyleId>{5C22544A-7EE6-4342-B048-85BDC9FD1C3A}</a:tableStyleId>
              </a:tblPr>
              <a:tblGrid>
                <a:gridCol w="1166448">
                  <a:extLst>
                    <a:ext uri="{9D8B030D-6E8A-4147-A177-3AD203B41FA5}">
                      <a16:colId xmlns:a16="http://schemas.microsoft.com/office/drawing/2014/main" val="3776623293"/>
                    </a:ext>
                  </a:extLst>
                </a:gridCol>
                <a:gridCol w="2074984">
                  <a:extLst>
                    <a:ext uri="{9D8B030D-6E8A-4147-A177-3AD203B41FA5}">
                      <a16:colId xmlns:a16="http://schemas.microsoft.com/office/drawing/2014/main" val="522028531"/>
                    </a:ext>
                  </a:extLst>
                </a:gridCol>
                <a:gridCol w="2051539">
                  <a:extLst>
                    <a:ext uri="{9D8B030D-6E8A-4147-A177-3AD203B41FA5}">
                      <a16:colId xmlns:a16="http://schemas.microsoft.com/office/drawing/2014/main" val="1774062058"/>
                    </a:ext>
                  </a:extLst>
                </a:gridCol>
              </a:tblGrid>
              <a:tr h="754339">
                <a:tc>
                  <a:txBody>
                    <a:bodyPr/>
                    <a:lstStyle/>
                    <a:p>
                      <a:pPr algn="ctr">
                        <a:lnSpc>
                          <a:spcPct val="107000"/>
                        </a:lnSpc>
                        <a:spcAft>
                          <a:spcPts val="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Exposed to a shock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Not exposed to a shock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3211147"/>
                  </a:ext>
                </a:extLst>
              </a:tr>
              <a:tr h="658291">
                <a:tc>
                  <a:txBody>
                    <a:bodyPr/>
                    <a:lstStyle/>
                    <a:p>
                      <a:pPr algn="ctr">
                        <a:lnSpc>
                          <a:spcPct val="107000"/>
                        </a:lnSpc>
                        <a:spcAft>
                          <a:spcPts val="0"/>
                        </a:spcAft>
                      </a:pPr>
                      <a:r>
                        <a:rPr lang="en-GB" sz="1800" dirty="0">
                          <a:effectLst/>
                        </a:rPr>
                        <a:t>Poor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Both transient and chronically poor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Chronically poor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217009"/>
                  </a:ext>
                </a:extLst>
              </a:tr>
              <a:tr h="683735">
                <a:tc>
                  <a:txBody>
                    <a:bodyPr/>
                    <a:lstStyle/>
                    <a:p>
                      <a:pPr algn="ctr">
                        <a:lnSpc>
                          <a:spcPct val="107000"/>
                        </a:lnSpc>
                        <a:spcAft>
                          <a:spcPts val="0"/>
                        </a:spcAft>
                      </a:pPr>
                      <a:r>
                        <a:rPr lang="en-GB" sz="1800" dirty="0">
                          <a:effectLst/>
                        </a:rPr>
                        <a:t>Non-poor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Transient poor</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a:t>
                      </a:r>
                    </a:p>
                  </a:txBody>
                  <a:tcPr marL="68580" marR="68580" marT="0" marB="0"/>
                </a:tc>
                <a:extLst>
                  <a:ext uri="{0D108BD9-81ED-4DB2-BD59-A6C34878D82A}">
                    <a16:rowId xmlns:a16="http://schemas.microsoft.com/office/drawing/2014/main" val="3036746364"/>
                  </a:ext>
                </a:extLst>
              </a:tr>
            </a:tbl>
          </a:graphicData>
        </a:graphic>
      </p:graphicFrame>
      <p:graphicFrame>
        <p:nvGraphicFramePr>
          <p:cNvPr id="5" name="Table 4">
            <a:extLst>
              <a:ext uri="{FF2B5EF4-FFF2-40B4-BE49-F238E27FC236}">
                <a16:creationId xmlns:a16="http://schemas.microsoft.com/office/drawing/2014/main" id="{D186F570-D5DF-451C-93BA-174AF94EC0E0}"/>
              </a:ext>
            </a:extLst>
          </p:cNvPr>
          <p:cNvGraphicFramePr>
            <a:graphicFrameLocks noGrp="1"/>
          </p:cNvGraphicFramePr>
          <p:nvPr>
            <p:extLst>
              <p:ext uri="{D42A27DB-BD31-4B8C-83A1-F6EECF244321}">
                <p14:modId xmlns:p14="http://schemas.microsoft.com/office/powerpoint/2010/main" val="3292464123"/>
              </p:ext>
            </p:extLst>
          </p:nvPr>
        </p:nvGraphicFramePr>
        <p:xfrm>
          <a:off x="6899029" y="2250832"/>
          <a:ext cx="5292971" cy="2096365"/>
        </p:xfrm>
        <a:graphic>
          <a:graphicData uri="http://schemas.openxmlformats.org/drawingml/2006/table">
            <a:tbl>
              <a:tblPr firstRow="1" firstCol="1" bandRow="1">
                <a:tableStyleId>{5C22544A-7EE6-4342-B048-85BDC9FD1C3A}</a:tableStyleId>
              </a:tblPr>
              <a:tblGrid>
                <a:gridCol w="1166448">
                  <a:extLst>
                    <a:ext uri="{9D8B030D-6E8A-4147-A177-3AD203B41FA5}">
                      <a16:colId xmlns:a16="http://schemas.microsoft.com/office/drawing/2014/main" val="3776623293"/>
                    </a:ext>
                  </a:extLst>
                </a:gridCol>
                <a:gridCol w="2074984">
                  <a:extLst>
                    <a:ext uri="{9D8B030D-6E8A-4147-A177-3AD203B41FA5}">
                      <a16:colId xmlns:a16="http://schemas.microsoft.com/office/drawing/2014/main" val="522028531"/>
                    </a:ext>
                  </a:extLst>
                </a:gridCol>
                <a:gridCol w="2051539">
                  <a:extLst>
                    <a:ext uri="{9D8B030D-6E8A-4147-A177-3AD203B41FA5}">
                      <a16:colId xmlns:a16="http://schemas.microsoft.com/office/drawing/2014/main" val="1774062058"/>
                    </a:ext>
                  </a:extLst>
                </a:gridCol>
              </a:tblGrid>
              <a:tr h="754339">
                <a:tc>
                  <a:txBody>
                    <a:bodyPr/>
                    <a:lstStyle/>
                    <a:p>
                      <a:pPr algn="ctr">
                        <a:lnSpc>
                          <a:spcPct val="107000"/>
                        </a:lnSpc>
                        <a:spcAft>
                          <a:spcPts val="0"/>
                        </a:spcAf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Exposed to a shock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Not exposed to a shock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63211147"/>
                  </a:ext>
                </a:extLst>
              </a:tr>
              <a:tr h="658291">
                <a:tc>
                  <a:txBody>
                    <a:bodyPr/>
                    <a:lstStyle/>
                    <a:p>
                      <a:pPr algn="ctr">
                        <a:lnSpc>
                          <a:spcPct val="107000"/>
                        </a:lnSpc>
                        <a:spcAft>
                          <a:spcPts val="0"/>
                        </a:spcAft>
                      </a:pPr>
                      <a:r>
                        <a:rPr lang="en-GB" sz="1800" dirty="0">
                          <a:effectLst/>
                        </a:rPr>
                        <a:t>Poor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latin typeface="Calibri" panose="020F0502020204030204" pitchFamily="34" charset="0"/>
                          <a:ea typeface="Calibri" panose="020F0502020204030204" pitchFamily="34" charset="0"/>
                          <a:cs typeface="Times New Roman" panose="02020603050405020304" pitchFamily="18" charset="0"/>
                        </a:rPr>
                        <a:t>Both social protection and humanitarian aid</a:t>
                      </a:r>
                    </a:p>
                  </a:txBody>
                  <a:tcPr marL="68580" marR="68580" marT="0" marB="0"/>
                </a:tc>
                <a:tc>
                  <a:txBody>
                    <a:bodyPr/>
                    <a:lstStyle/>
                    <a:p>
                      <a:pPr algn="ctr">
                        <a:lnSpc>
                          <a:spcPct val="107000"/>
                        </a:lnSpc>
                        <a:spcAft>
                          <a:spcPts val="0"/>
                        </a:spcAft>
                      </a:pPr>
                      <a:r>
                        <a:rPr lang="en-GB" sz="1600" dirty="0">
                          <a:effectLst/>
                        </a:rPr>
                        <a:t>Social protection</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63217009"/>
                  </a:ext>
                </a:extLst>
              </a:tr>
              <a:tr h="683735">
                <a:tc>
                  <a:txBody>
                    <a:bodyPr/>
                    <a:lstStyle/>
                    <a:p>
                      <a:pPr algn="ctr">
                        <a:lnSpc>
                          <a:spcPct val="107000"/>
                        </a:lnSpc>
                        <a:spcAft>
                          <a:spcPts val="0"/>
                        </a:spcAft>
                      </a:pPr>
                      <a:r>
                        <a:rPr lang="en-GB" sz="1800" dirty="0">
                          <a:effectLst/>
                        </a:rPr>
                        <a:t>Non-poor</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Humanitarian assistance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600" dirty="0">
                          <a:effectLst/>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36746364"/>
                  </a:ext>
                </a:extLst>
              </a:tr>
            </a:tbl>
          </a:graphicData>
        </a:graphic>
      </p:graphicFrame>
      <p:sp>
        <p:nvSpPr>
          <p:cNvPr id="6" name="Arrow: Right 5">
            <a:extLst>
              <a:ext uri="{FF2B5EF4-FFF2-40B4-BE49-F238E27FC236}">
                <a16:creationId xmlns:a16="http://schemas.microsoft.com/office/drawing/2014/main" id="{D8242E15-74F8-49CE-AEA1-47971F44DAC0}"/>
              </a:ext>
            </a:extLst>
          </p:cNvPr>
          <p:cNvSpPr/>
          <p:nvPr/>
        </p:nvSpPr>
        <p:spPr>
          <a:xfrm>
            <a:off x="6662750" y="3229708"/>
            <a:ext cx="148358" cy="8206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Content Placeholder 2">
            <a:extLst>
              <a:ext uri="{FF2B5EF4-FFF2-40B4-BE49-F238E27FC236}">
                <a16:creationId xmlns:a16="http://schemas.microsoft.com/office/drawing/2014/main" id="{74051928-69C8-4EE1-AF01-7F86CA46361C}"/>
              </a:ext>
            </a:extLst>
          </p:cNvPr>
          <p:cNvSpPr txBox="1">
            <a:spLocks/>
          </p:cNvSpPr>
          <p:nvPr/>
        </p:nvSpPr>
        <p:spPr>
          <a:xfrm>
            <a:off x="1189892" y="4366847"/>
            <a:ext cx="10728950" cy="2356338"/>
          </a:xfrm>
          <a:prstGeom prst="rect">
            <a:avLst/>
          </a:prstGeom>
        </p:spPr>
        <p:txBody>
          <a:bodyPr vert="horz" lIns="91440" tIns="45720" rIns="91440" bIns="45720" rtlCol="0" anchor="ctr">
            <a:normAutofit fontScale="92500" lnSpcReduction="20000"/>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GB" dirty="0"/>
              <a:t>Selection: Estimate both household’s welfare and exposure to a shock:</a:t>
            </a:r>
          </a:p>
          <a:p>
            <a:pPr lvl="1"/>
            <a:r>
              <a:rPr lang="en-GB" dirty="0"/>
              <a:t>Household income and/or poverty assessment (e.g. asset index)</a:t>
            </a:r>
          </a:p>
          <a:p>
            <a:pPr lvl="1"/>
            <a:r>
              <a:rPr lang="en-GB" dirty="0"/>
              <a:t>Weather conditions, e.g. rainfall data and frequency of natural disaster shocks in an area</a:t>
            </a:r>
          </a:p>
          <a:p>
            <a:r>
              <a:rPr lang="en-GB" dirty="0"/>
              <a:t>Addressing transient poverty:</a:t>
            </a:r>
          </a:p>
          <a:p>
            <a:pPr lvl="1"/>
            <a:r>
              <a:rPr lang="en-GB" dirty="0">
                <a:sym typeface="Wingdings" panose="05000000000000000000" pitchFamily="2" charset="2"/>
              </a:rPr>
              <a:t>T</a:t>
            </a:r>
            <a:r>
              <a:rPr lang="en-GB" dirty="0"/>
              <a:t>emporary social assistance </a:t>
            </a:r>
          </a:p>
          <a:p>
            <a:pPr lvl="1"/>
            <a:r>
              <a:rPr lang="en-GB" dirty="0"/>
              <a:t>Flexibility (including modification of existing social protection programmes).</a:t>
            </a:r>
          </a:p>
        </p:txBody>
      </p:sp>
    </p:spTree>
    <p:extLst>
      <p:ext uri="{BB962C8B-B14F-4D97-AF65-F5344CB8AC3E}">
        <p14:creationId xmlns:p14="http://schemas.microsoft.com/office/powerpoint/2010/main" val="1253119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7D8BD-3998-412E-AF79-57739015DEF1}"/>
              </a:ext>
            </a:extLst>
          </p:cNvPr>
          <p:cNvSpPr>
            <a:spLocks noGrp="1"/>
          </p:cNvSpPr>
          <p:nvPr>
            <p:ph type="title"/>
          </p:nvPr>
        </p:nvSpPr>
        <p:spPr>
          <a:xfrm>
            <a:off x="1478450" y="70339"/>
            <a:ext cx="10018713" cy="621323"/>
          </a:xfrm>
        </p:spPr>
        <p:txBody>
          <a:bodyPr>
            <a:normAutofit fontScale="90000"/>
          </a:bodyPr>
          <a:lstStyle/>
          <a:p>
            <a:r>
              <a:rPr lang="en-GB" dirty="0"/>
              <a:t>Key Lessons on Climate Shocks</a:t>
            </a:r>
          </a:p>
        </p:txBody>
      </p:sp>
      <p:sp>
        <p:nvSpPr>
          <p:cNvPr id="3" name="Content Placeholder 2">
            <a:extLst>
              <a:ext uri="{FF2B5EF4-FFF2-40B4-BE49-F238E27FC236}">
                <a16:creationId xmlns:a16="http://schemas.microsoft.com/office/drawing/2014/main" id="{85219E1D-A059-41DC-BE25-C4613617A10A}"/>
              </a:ext>
            </a:extLst>
          </p:cNvPr>
          <p:cNvSpPr>
            <a:spLocks noGrp="1"/>
          </p:cNvSpPr>
          <p:nvPr>
            <p:ph sz="quarter" idx="13"/>
          </p:nvPr>
        </p:nvSpPr>
        <p:spPr>
          <a:xfrm>
            <a:off x="1478450" y="801974"/>
            <a:ext cx="10637350" cy="6348334"/>
          </a:xfrm>
        </p:spPr>
        <p:txBody>
          <a:bodyPr>
            <a:normAutofit/>
          </a:bodyPr>
          <a:lstStyle/>
          <a:p>
            <a:r>
              <a:rPr lang="en-GB" dirty="0"/>
              <a:t>Exclusively geographical selection may not be effective.</a:t>
            </a:r>
          </a:p>
          <a:p>
            <a:r>
              <a:rPr lang="en-GB" dirty="0"/>
              <a:t>A combination of categorical (demographic and geographic) and community-based selection and/or PMT demonstrates superior performance.</a:t>
            </a:r>
          </a:p>
          <a:p>
            <a:r>
              <a:rPr lang="en-GB" dirty="0"/>
              <a:t>Seasonal selection in combination with other screening methods proves to become quite effective. </a:t>
            </a:r>
          </a:p>
          <a:p>
            <a:r>
              <a:rPr lang="en-GB" dirty="0"/>
              <a:t>A PMT represents a good solution as it allows to control for both household characteristics and environment factors (e.g. regional information on climate shocks, drought, flooding, and historic rainfall).</a:t>
            </a:r>
          </a:p>
          <a:p>
            <a:r>
              <a:rPr lang="en-GB" dirty="0"/>
              <a:t>To respond to emergency responses </a:t>
            </a:r>
            <a:r>
              <a:rPr lang="en-GB" dirty="0" err="1"/>
              <a:t>PMTplus</a:t>
            </a:r>
            <a:r>
              <a:rPr lang="en-GB" dirty="0"/>
              <a:t> can employ flexible cut-offs for beneficiary eligibility (in case of no shock or with a shock occurred)</a:t>
            </a:r>
          </a:p>
          <a:p>
            <a:pPr lvl="1"/>
            <a:r>
              <a:rPr lang="en-GB" dirty="0"/>
              <a:t>Calculate weights to estimate potential damage after a shock and so introduce several cut-offs for assistance proportional to expected damage</a:t>
            </a:r>
          </a:p>
          <a:p>
            <a:r>
              <a:rPr lang="en-GB" dirty="0"/>
              <a:t>Degree of damage can be evaluated within a community by a local chief/expert </a:t>
            </a:r>
            <a:r>
              <a:rPr lang="en-GB" dirty="0">
                <a:sym typeface="Wingdings" panose="05000000000000000000" pitchFamily="2" charset="2"/>
              </a:rPr>
              <a:t> community-based selection</a:t>
            </a:r>
            <a:endParaRPr lang="en-GB" dirty="0"/>
          </a:p>
          <a:p>
            <a:endParaRPr lang="en-GB" dirty="0"/>
          </a:p>
        </p:txBody>
      </p:sp>
    </p:spTree>
    <p:extLst>
      <p:ext uri="{BB962C8B-B14F-4D97-AF65-F5344CB8AC3E}">
        <p14:creationId xmlns:p14="http://schemas.microsoft.com/office/powerpoint/2010/main" val="13916856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77C85-C13F-4847-AF85-ADFC5EBACD39}"/>
              </a:ext>
            </a:extLst>
          </p:cNvPr>
          <p:cNvSpPr>
            <a:spLocks noGrp="1"/>
          </p:cNvSpPr>
          <p:nvPr>
            <p:ph type="title"/>
          </p:nvPr>
        </p:nvSpPr>
        <p:spPr>
          <a:xfrm>
            <a:off x="1439341" y="46892"/>
            <a:ext cx="10018713" cy="1389185"/>
          </a:xfrm>
        </p:spPr>
        <p:txBody>
          <a:bodyPr>
            <a:normAutofit/>
          </a:bodyPr>
          <a:lstStyle/>
          <a:p>
            <a:r>
              <a:rPr lang="en-GB" dirty="0"/>
              <a:t>Community-based Selection in Addressing Food Insecurity</a:t>
            </a:r>
          </a:p>
        </p:txBody>
      </p:sp>
      <p:sp>
        <p:nvSpPr>
          <p:cNvPr id="3" name="Content Placeholder 2">
            <a:extLst>
              <a:ext uri="{FF2B5EF4-FFF2-40B4-BE49-F238E27FC236}">
                <a16:creationId xmlns:a16="http://schemas.microsoft.com/office/drawing/2014/main" id="{1D26F3AE-9629-4E24-A1E5-170EB0559F00}"/>
              </a:ext>
            </a:extLst>
          </p:cNvPr>
          <p:cNvSpPr>
            <a:spLocks noGrp="1"/>
          </p:cNvSpPr>
          <p:nvPr>
            <p:ph sz="quarter" idx="13"/>
          </p:nvPr>
        </p:nvSpPr>
        <p:spPr>
          <a:xfrm>
            <a:off x="1341620" y="1356610"/>
            <a:ext cx="10747946" cy="5454498"/>
          </a:xfrm>
        </p:spPr>
        <p:txBody>
          <a:bodyPr>
            <a:normAutofit fontScale="92500" lnSpcReduction="10000"/>
          </a:bodyPr>
          <a:lstStyle/>
          <a:p>
            <a:r>
              <a:rPr lang="en-GB" dirty="0"/>
              <a:t>Save the Children uses community agents to identify beneficiaries for food aid programmes:</a:t>
            </a:r>
          </a:p>
          <a:p>
            <a:pPr lvl="1"/>
            <a:r>
              <a:rPr lang="en-GB" dirty="0"/>
              <a:t>food insecurity proxies which usually incorporate livestock and land ownership thresholds as well as economic activities.</a:t>
            </a:r>
          </a:p>
          <a:p>
            <a:pPr lvl="1"/>
            <a:r>
              <a:rPr lang="en-GB" dirty="0"/>
              <a:t>low inclusion errors ranging between 10% and 13% in Zimbabwe and between 5% and 12% in Tanzania (</a:t>
            </a:r>
            <a:r>
              <a:rPr lang="en-GB" dirty="0" err="1"/>
              <a:t>Mathys</a:t>
            </a:r>
            <a:r>
              <a:rPr lang="en-GB" dirty="0"/>
              <a:t>, 2004). </a:t>
            </a:r>
          </a:p>
          <a:p>
            <a:r>
              <a:rPr lang="en-GB" dirty="0"/>
              <a:t>the Productive Safety Net Programme (PSNP) in Ethiopia:</a:t>
            </a:r>
          </a:p>
          <a:p>
            <a:pPr lvl="1"/>
            <a:r>
              <a:rPr lang="en-GB" dirty="0"/>
              <a:t>geographic targeting at the first stage to screen out areas with high prevalence of food insecurity</a:t>
            </a:r>
          </a:p>
          <a:p>
            <a:pPr lvl="1"/>
            <a:r>
              <a:rPr lang="en-GB" dirty="0"/>
              <a:t>a community-based selection: a community committee ranks the neediest households according to their food gap relying on the knowledge as well as on proxy indicators of food insecurity. </a:t>
            </a:r>
          </a:p>
          <a:p>
            <a:pPr lvl="1"/>
            <a:r>
              <a:rPr lang="en-GB" dirty="0"/>
              <a:t>a categorical method is used to differentiate between households with labour constraints who receive transfers unconditionally and those capable of working who must complete public works activities in order to receive transfers. </a:t>
            </a:r>
          </a:p>
          <a:p>
            <a:pPr lvl="1"/>
            <a:r>
              <a:rPr lang="en-GB" dirty="0"/>
              <a:t>elite capture have resulted in inclusion errors, while fixed quotas and targeting of geographic areas with high shares of food insecurity has caused exclusion errors (Slater and Farrington 2009).</a:t>
            </a:r>
          </a:p>
        </p:txBody>
      </p:sp>
    </p:spTree>
    <p:extLst>
      <p:ext uri="{BB962C8B-B14F-4D97-AF65-F5344CB8AC3E}">
        <p14:creationId xmlns:p14="http://schemas.microsoft.com/office/powerpoint/2010/main" val="4218075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71E6-5E4C-4895-BAC3-7A9BDF1AE091}"/>
              </a:ext>
            </a:extLst>
          </p:cNvPr>
          <p:cNvSpPr>
            <a:spLocks noGrp="1"/>
          </p:cNvSpPr>
          <p:nvPr>
            <p:ph type="title"/>
          </p:nvPr>
        </p:nvSpPr>
        <p:spPr>
          <a:xfrm>
            <a:off x="1534213" y="0"/>
            <a:ext cx="10018713" cy="744415"/>
          </a:xfrm>
        </p:spPr>
        <p:txBody>
          <a:bodyPr>
            <a:normAutofit/>
          </a:bodyPr>
          <a:lstStyle/>
          <a:p>
            <a:r>
              <a:rPr lang="en-GB" dirty="0"/>
              <a:t>Post-conflict areas</a:t>
            </a:r>
          </a:p>
        </p:txBody>
      </p:sp>
      <p:sp>
        <p:nvSpPr>
          <p:cNvPr id="3" name="Content Placeholder 2">
            <a:extLst>
              <a:ext uri="{FF2B5EF4-FFF2-40B4-BE49-F238E27FC236}">
                <a16:creationId xmlns:a16="http://schemas.microsoft.com/office/drawing/2014/main" id="{B0C56B96-04AE-45AB-A6EB-F80F33072CBD}"/>
              </a:ext>
            </a:extLst>
          </p:cNvPr>
          <p:cNvSpPr>
            <a:spLocks noGrp="1"/>
          </p:cNvSpPr>
          <p:nvPr>
            <p:ph sz="quarter" idx="13"/>
          </p:nvPr>
        </p:nvSpPr>
        <p:spPr>
          <a:xfrm>
            <a:off x="1618109" y="240323"/>
            <a:ext cx="10363826" cy="5606483"/>
          </a:xfrm>
        </p:spPr>
        <p:txBody>
          <a:bodyPr/>
          <a:lstStyle/>
          <a:p>
            <a:pPr marL="72000">
              <a:spcBef>
                <a:spcPts val="0"/>
              </a:spcBef>
            </a:pPr>
            <a:r>
              <a:rPr lang="en-GB" dirty="0"/>
              <a:t>No reliable and constantly updated data </a:t>
            </a:r>
            <a:r>
              <a:rPr lang="en-GB" dirty="0">
                <a:sym typeface="Wingdings" panose="05000000000000000000" pitchFamily="2" charset="2"/>
              </a:rPr>
              <a:t> building capacity by </a:t>
            </a:r>
            <a:r>
              <a:rPr lang="en-GB" dirty="0"/>
              <a:t>using on-going registration processes. </a:t>
            </a:r>
          </a:p>
          <a:p>
            <a:pPr marL="72000">
              <a:spcBef>
                <a:spcPts val="0"/>
              </a:spcBef>
            </a:pPr>
            <a:r>
              <a:rPr lang="en-GB" dirty="0"/>
              <a:t>Immediate response </a:t>
            </a:r>
            <a:r>
              <a:rPr lang="en-GB" dirty="0">
                <a:sym typeface="Wingdings" panose="05000000000000000000" pitchFamily="2" charset="2"/>
              </a:rPr>
              <a:t> f</a:t>
            </a:r>
            <a:r>
              <a:rPr lang="en-GB" dirty="0"/>
              <a:t>lexibility and scaling up existing social safety nets</a:t>
            </a:r>
          </a:p>
          <a:p>
            <a:pPr>
              <a:spcBef>
                <a:spcPts val="0"/>
              </a:spcBef>
            </a:pPr>
            <a:r>
              <a:rPr lang="en-GB" dirty="0"/>
              <a:t>Lower degrees of complexity and administrative capacity </a:t>
            </a:r>
            <a:r>
              <a:rPr lang="en-GB" dirty="0">
                <a:sym typeface="Wingdings" panose="05000000000000000000" pitchFamily="2" charset="2"/>
              </a:rPr>
              <a:t>easy to administer selection methods like </a:t>
            </a:r>
            <a:r>
              <a:rPr lang="en-GB" dirty="0"/>
              <a:t>community‐based, categorical (demographic and geographical) targeting, or self-selection</a:t>
            </a:r>
          </a:p>
          <a:p>
            <a:endParaRPr lang="en-GB" dirty="0"/>
          </a:p>
          <a:p>
            <a:endParaRPr lang="en-GB" dirty="0"/>
          </a:p>
          <a:p>
            <a:pPr marL="0" indent="0">
              <a:buNone/>
            </a:pPr>
            <a:endParaRPr lang="en-GB" dirty="0"/>
          </a:p>
          <a:p>
            <a:pPr marL="0" indent="0">
              <a:buNone/>
            </a:pPr>
            <a:endParaRPr lang="en-GB" dirty="0"/>
          </a:p>
        </p:txBody>
      </p:sp>
      <p:graphicFrame>
        <p:nvGraphicFramePr>
          <p:cNvPr id="4" name="Table 3">
            <a:extLst>
              <a:ext uri="{FF2B5EF4-FFF2-40B4-BE49-F238E27FC236}">
                <a16:creationId xmlns:a16="http://schemas.microsoft.com/office/drawing/2014/main" id="{6D07570B-D44C-48AB-A4E9-8DB3D2E03766}"/>
              </a:ext>
            </a:extLst>
          </p:cNvPr>
          <p:cNvGraphicFramePr>
            <a:graphicFrameLocks noGrp="1"/>
          </p:cNvGraphicFramePr>
          <p:nvPr>
            <p:extLst>
              <p:ext uri="{D42A27DB-BD31-4B8C-83A1-F6EECF244321}">
                <p14:modId xmlns:p14="http://schemas.microsoft.com/office/powerpoint/2010/main" val="294976048"/>
              </p:ext>
            </p:extLst>
          </p:nvPr>
        </p:nvGraphicFramePr>
        <p:xfrm>
          <a:off x="2440494" y="3364523"/>
          <a:ext cx="9112432" cy="3253154"/>
        </p:xfrm>
        <a:graphic>
          <a:graphicData uri="http://schemas.openxmlformats.org/drawingml/2006/table">
            <a:tbl>
              <a:tblPr firstRow="1" firstCol="1" bandRow="1">
                <a:tableStyleId>{5C22544A-7EE6-4342-B048-85BDC9FD1C3A}</a:tableStyleId>
              </a:tblPr>
              <a:tblGrid>
                <a:gridCol w="2278108">
                  <a:extLst>
                    <a:ext uri="{9D8B030D-6E8A-4147-A177-3AD203B41FA5}">
                      <a16:colId xmlns:a16="http://schemas.microsoft.com/office/drawing/2014/main" val="231176832"/>
                    </a:ext>
                  </a:extLst>
                </a:gridCol>
                <a:gridCol w="2278108">
                  <a:extLst>
                    <a:ext uri="{9D8B030D-6E8A-4147-A177-3AD203B41FA5}">
                      <a16:colId xmlns:a16="http://schemas.microsoft.com/office/drawing/2014/main" val="2517958308"/>
                    </a:ext>
                  </a:extLst>
                </a:gridCol>
                <a:gridCol w="2278108">
                  <a:extLst>
                    <a:ext uri="{9D8B030D-6E8A-4147-A177-3AD203B41FA5}">
                      <a16:colId xmlns:a16="http://schemas.microsoft.com/office/drawing/2014/main" val="2338425373"/>
                    </a:ext>
                  </a:extLst>
                </a:gridCol>
                <a:gridCol w="2278108">
                  <a:extLst>
                    <a:ext uri="{9D8B030D-6E8A-4147-A177-3AD203B41FA5}">
                      <a16:colId xmlns:a16="http://schemas.microsoft.com/office/drawing/2014/main" val="1641773394"/>
                    </a:ext>
                  </a:extLst>
                </a:gridCol>
              </a:tblGrid>
              <a:tr h="583033">
                <a:tc>
                  <a:txBody>
                    <a:bodyPr/>
                    <a:lstStyle/>
                    <a:p>
                      <a:pPr>
                        <a:lnSpc>
                          <a:spcPct val="107000"/>
                        </a:lnSpc>
                        <a:spcAft>
                          <a:spcPts val="0"/>
                        </a:spcAft>
                      </a:pPr>
                      <a:r>
                        <a:rPr lang="en-GB" sz="1800" dirty="0">
                          <a:effectLst/>
                        </a:rPr>
                        <a:t>Categorical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Geographical</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dirty="0">
                          <a:effectLst/>
                        </a:rPr>
                        <a:t>Community-based selection</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Self-selection</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1548782"/>
                  </a:ext>
                </a:extLst>
              </a:tr>
              <a:tr h="2670121">
                <a:tc>
                  <a:txBody>
                    <a:bodyPr/>
                    <a:lstStyle/>
                    <a:p>
                      <a:pPr>
                        <a:lnSpc>
                          <a:spcPct val="107000"/>
                        </a:lnSpc>
                        <a:spcAft>
                          <a:spcPts val="0"/>
                        </a:spcAft>
                      </a:pPr>
                      <a:r>
                        <a:rPr lang="en-GB" sz="1800" b="0" dirty="0">
                          <a:solidFill>
                            <a:schemeClr val="tx1"/>
                          </a:solidFill>
                          <a:effectLst/>
                        </a:rPr>
                        <a:t>Easy to target transfers to the most suffered groups like female-head households, widows, orphaned children, disabled people, veterans and ex-combatants.</a:t>
                      </a:r>
                      <a:endParaRPr lang="en-GB" sz="18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0"/>
                        </a:spcAft>
                      </a:pPr>
                      <a:r>
                        <a:rPr lang="en-GB" sz="1800" dirty="0">
                          <a:effectLst/>
                        </a:rPr>
                        <a:t>Easy to target areas worst affected by conflict or politically instable regions.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0"/>
                        </a:spcAft>
                      </a:pPr>
                      <a:r>
                        <a:rPr lang="en-GB" sz="1800" dirty="0">
                          <a:effectLst/>
                        </a:rPr>
                        <a:t>Transparent and non-politicised intra-community selection can improve social capital and mutual insurance.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tc>
                  <a:txBody>
                    <a:bodyPr/>
                    <a:lstStyle/>
                    <a:p>
                      <a:pPr>
                        <a:lnSpc>
                          <a:spcPct val="107000"/>
                        </a:lnSpc>
                        <a:spcAft>
                          <a:spcPts val="0"/>
                        </a:spcAft>
                      </a:pPr>
                      <a:r>
                        <a:rPr lang="en-GB" sz="1800" dirty="0">
                          <a:effectLst/>
                        </a:rPr>
                        <a:t>Public works provide short-term jobs and enhance investments in the infrastructure reconstruction. </a:t>
                      </a:r>
                    </a:p>
                    <a:p>
                      <a:pP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4155391460"/>
                  </a:ext>
                </a:extLst>
              </a:tr>
            </a:tbl>
          </a:graphicData>
        </a:graphic>
      </p:graphicFrame>
    </p:spTree>
    <p:extLst>
      <p:ext uri="{BB962C8B-B14F-4D97-AF65-F5344CB8AC3E}">
        <p14:creationId xmlns:p14="http://schemas.microsoft.com/office/powerpoint/2010/main" val="4085778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A8B6EB-0133-48E0-A630-47DCD8C486BF}"/>
              </a:ext>
            </a:extLst>
          </p:cNvPr>
          <p:cNvSpPr>
            <a:spLocks noGrp="1"/>
          </p:cNvSpPr>
          <p:nvPr>
            <p:ph type="title"/>
          </p:nvPr>
        </p:nvSpPr>
        <p:spPr>
          <a:xfrm>
            <a:off x="1501896" y="257909"/>
            <a:ext cx="10018713" cy="709246"/>
          </a:xfrm>
        </p:spPr>
        <p:txBody>
          <a:bodyPr/>
          <a:lstStyle/>
          <a:p>
            <a:r>
              <a:rPr lang="en-GB" dirty="0"/>
              <a:t>Violence insecure areas</a:t>
            </a:r>
          </a:p>
        </p:txBody>
      </p:sp>
      <p:sp>
        <p:nvSpPr>
          <p:cNvPr id="3" name="Content Placeholder 2">
            <a:extLst>
              <a:ext uri="{FF2B5EF4-FFF2-40B4-BE49-F238E27FC236}">
                <a16:creationId xmlns:a16="http://schemas.microsoft.com/office/drawing/2014/main" id="{FF687E9B-42DB-4653-9306-B6B21326AF0A}"/>
              </a:ext>
            </a:extLst>
          </p:cNvPr>
          <p:cNvSpPr>
            <a:spLocks noGrp="1"/>
          </p:cNvSpPr>
          <p:nvPr>
            <p:ph sz="quarter" idx="13"/>
          </p:nvPr>
        </p:nvSpPr>
        <p:spPr>
          <a:xfrm>
            <a:off x="1570892" y="644578"/>
            <a:ext cx="9706708" cy="6505730"/>
          </a:xfrm>
        </p:spPr>
        <p:txBody>
          <a:bodyPr/>
          <a:lstStyle/>
          <a:p>
            <a:r>
              <a:rPr lang="en-GB" dirty="0"/>
              <a:t>a community-based approach and self-selection are promising as they allow to </a:t>
            </a:r>
            <a:r>
              <a:rPr lang="en-GB" b="1" i="1" dirty="0"/>
              <a:t>avoid social exclusions </a:t>
            </a:r>
            <a:r>
              <a:rPr lang="en-GB" dirty="0"/>
              <a:t>and tensions within communities.</a:t>
            </a:r>
          </a:p>
          <a:p>
            <a:r>
              <a:rPr lang="en-GB" dirty="0"/>
              <a:t>opaque schemes like a PMT, on the contrary, might not be perfect as they may be particularly contentious in case of ethnic or tribal conflicts. </a:t>
            </a:r>
          </a:p>
          <a:p>
            <a:r>
              <a:rPr lang="en-GB" dirty="0"/>
              <a:t>the focus should be on coverage and impartiality.</a:t>
            </a:r>
          </a:p>
          <a:p>
            <a:r>
              <a:rPr lang="en-GB" dirty="0"/>
              <a:t>inclusion errors are allowed to be high, but exclusion errors should be minimized.</a:t>
            </a:r>
          </a:p>
          <a:p>
            <a:r>
              <a:rPr lang="en-GB" dirty="0"/>
              <a:t>for social protection programmes serving as a peace-building tool beneficiary selection should be thoroughly designed. </a:t>
            </a:r>
          </a:p>
        </p:txBody>
      </p:sp>
    </p:spTree>
    <p:extLst>
      <p:ext uri="{BB962C8B-B14F-4D97-AF65-F5344CB8AC3E}">
        <p14:creationId xmlns:p14="http://schemas.microsoft.com/office/powerpoint/2010/main" val="3361387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57E8A-5A3F-4331-BB04-B900D8D75372}"/>
              </a:ext>
            </a:extLst>
          </p:cNvPr>
          <p:cNvSpPr>
            <a:spLocks noGrp="1"/>
          </p:cNvSpPr>
          <p:nvPr>
            <p:ph type="title"/>
          </p:nvPr>
        </p:nvSpPr>
        <p:spPr>
          <a:xfrm>
            <a:off x="1506797" y="168639"/>
            <a:ext cx="10018713" cy="775741"/>
          </a:xfrm>
        </p:spPr>
        <p:txBody>
          <a:bodyPr/>
          <a:lstStyle/>
          <a:p>
            <a:r>
              <a:rPr lang="en-GB" dirty="0"/>
              <a:t>Benefiting from existing social assistance</a:t>
            </a:r>
          </a:p>
        </p:txBody>
      </p:sp>
      <p:sp>
        <p:nvSpPr>
          <p:cNvPr id="3" name="Content Placeholder 2">
            <a:extLst>
              <a:ext uri="{FF2B5EF4-FFF2-40B4-BE49-F238E27FC236}">
                <a16:creationId xmlns:a16="http://schemas.microsoft.com/office/drawing/2014/main" id="{FA0A7596-C7F6-4E0A-95D5-8B54698FE0B2}"/>
              </a:ext>
            </a:extLst>
          </p:cNvPr>
          <p:cNvSpPr>
            <a:spLocks noGrp="1"/>
          </p:cNvSpPr>
          <p:nvPr>
            <p:ph sz="quarter" idx="13"/>
          </p:nvPr>
        </p:nvSpPr>
        <p:spPr>
          <a:xfrm>
            <a:off x="1506796" y="1139252"/>
            <a:ext cx="9770803" cy="2863122"/>
          </a:xfrm>
        </p:spPr>
        <p:txBody>
          <a:bodyPr>
            <a:normAutofit/>
          </a:bodyPr>
          <a:lstStyle/>
          <a:p>
            <a:r>
              <a:rPr lang="en-GB" dirty="0"/>
              <a:t>Despite continuous social unrest the Republic of Yemen has rapidly and successfully scaled up its Social Welfare Fund: </a:t>
            </a:r>
          </a:p>
          <a:p>
            <a:endParaRPr lang="en-GB" dirty="0"/>
          </a:p>
          <a:p>
            <a:endParaRPr lang="en-GB" dirty="0"/>
          </a:p>
          <a:p>
            <a:endParaRPr lang="en-GB" dirty="0"/>
          </a:p>
          <a:p>
            <a:endParaRPr lang="en-GB" dirty="0"/>
          </a:p>
        </p:txBody>
      </p:sp>
      <p:graphicFrame>
        <p:nvGraphicFramePr>
          <p:cNvPr id="4" name="Table 3">
            <a:extLst>
              <a:ext uri="{FF2B5EF4-FFF2-40B4-BE49-F238E27FC236}">
                <a16:creationId xmlns:a16="http://schemas.microsoft.com/office/drawing/2014/main" id="{DB1F222E-2D1E-40E9-88B4-A482896F763F}"/>
              </a:ext>
            </a:extLst>
          </p:cNvPr>
          <p:cNvGraphicFramePr>
            <a:graphicFrameLocks noGrp="1"/>
          </p:cNvGraphicFramePr>
          <p:nvPr>
            <p:extLst>
              <p:ext uri="{D42A27DB-BD31-4B8C-83A1-F6EECF244321}">
                <p14:modId xmlns:p14="http://schemas.microsoft.com/office/powerpoint/2010/main" val="3310656896"/>
              </p:ext>
            </p:extLst>
          </p:nvPr>
        </p:nvGraphicFramePr>
        <p:xfrm>
          <a:off x="2159415" y="2057400"/>
          <a:ext cx="8127999" cy="1371600"/>
        </p:xfrm>
        <a:graphic>
          <a:graphicData uri="http://schemas.openxmlformats.org/drawingml/2006/table">
            <a:tbl>
              <a:tblPr firstRow="1" bandRow="1">
                <a:tableStyleId>{5C22544A-7EE6-4342-B048-85BDC9FD1C3A}</a:tableStyleId>
              </a:tblPr>
              <a:tblGrid>
                <a:gridCol w="1782998">
                  <a:extLst>
                    <a:ext uri="{9D8B030D-6E8A-4147-A177-3AD203B41FA5}">
                      <a16:colId xmlns:a16="http://schemas.microsoft.com/office/drawing/2014/main" val="2310772867"/>
                    </a:ext>
                  </a:extLst>
                </a:gridCol>
                <a:gridCol w="2923081">
                  <a:extLst>
                    <a:ext uri="{9D8B030D-6E8A-4147-A177-3AD203B41FA5}">
                      <a16:colId xmlns:a16="http://schemas.microsoft.com/office/drawing/2014/main" val="3577129979"/>
                    </a:ext>
                  </a:extLst>
                </a:gridCol>
                <a:gridCol w="3421920">
                  <a:extLst>
                    <a:ext uri="{9D8B030D-6E8A-4147-A177-3AD203B41FA5}">
                      <a16:colId xmlns:a16="http://schemas.microsoft.com/office/drawing/2014/main" val="1897885480"/>
                    </a:ext>
                  </a:extLst>
                </a:gridCol>
              </a:tblGrid>
              <a:tr h="370840">
                <a:tc>
                  <a:txBody>
                    <a:bodyPr/>
                    <a:lstStyle/>
                    <a:p>
                      <a:endParaRPr lang="en-GB" sz="2400" dirty="0"/>
                    </a:p>
                  </a:txBody>
                  <a:tcPr/>
                </a:tc>
                <a:tc>
                  <a:txBody>
                    <a:bodyPr/>
                    <a:lstStyle/>
                    <a:p>
                      <a:pPr algn="ctr"/>
                      <a:r>
                        <a:rPr lang="en-GB" sz="2400" dirty="0"/>
                        <a:t>2001</a:t>
                      </a:r>
                    </a:p>
                  </a:txBody>
                  <a:tcPr/>
                </a:tc>
                <a:tc>
                  <a:txBody>
                    <a:bodyPr/>
                    <a:lstStyle/>
                    <a:p>
                      <a:pPr algn="ctr"/>
                      <a:r>
                        <a:rPr lang="en-GB" sz="2400" dirty="0"/>
                        <a:t>2011</a:t>
                      </a:r>
                    </a:p>
                  </a:txBody>
                  <a:tcPr/>
                </a:tc>
                <a:extLst>
                  <a:ext uri="{0D108BD9-81ED-4DB2-BD59-A6C34878D82A}">
                    <a16:rowId xmlns:a16="http://schemas.microsoft.com/office/drawing/2014/main" val="1338336403"/>
                  </a:ext>
                </a:extLst>
              </a:tr>
              <a:tr h="370840">
                <a:tc>
                  <a:txBody>
                    <a:bodyPr/>
                    <a:lstStyle/>
                    <a:p>
                      <a:r>
                        <a:rPr lang="en-GB" sz="2400" dirty="0"/>
                        <a:t>coverage</a:t>
                      </a:r>
                    </a:p>
                  </a:txBody>
                  <a:tcPr/>
                </a:tc>
                <a:tc>
                  <a:txBody>
                    <a:bodyPr/>
                    <a:lstStyle/>
                    <a:p>
                      <a:r>
                        <a:rPr lang="en-GB" sz="2400" dirty="0"/>
                        <a:t>100,000 beneficiaries </a:t>
                      </a:r>
                    </a:p>
                  </a:txBody>
                  <a:tcPr/>
                </a:tc>
                <a:tc>
                  <a:txBody>
                    <a:bodyPr/>
                    <a:lstStyle/>
                    <a:p>
                      <a:r>
                        <a:rPr lang="en-GB" sz="2400" dirty="0"/>
                        <a:t> 1,5 million households</a:t>
                      </a:r>
                    </a:p>
                  </a:txBody>
                  <a:tcPr/>
                </a:tc>
                <a:extLst>
                  <a:ext uri="{0D108BD9-81ED-4DB2-BD59-A6C34878D82A}">
                    <a16:rowId xmlns:a16="http://schemas.microsoft.com/office/drawing/2014/main" val="4238146130"/>
                  </a:ext>
                </a:extLst>
              </a:tr>
              <a:tr h="370840">
                <a:tc>
                  <a:txBody>
                    <a:bodyPr/>
                    <a:lstStyle/>
                    <a:p>
                      <a:r>
                        <a:rPr lang="en-GB" sz="2400" dirty="0"/>
                        <a:t>cost</a:t>
                      </a:r>
                    </a:p>
                  </a:txBody>
                  <a:tcPr/>
                </a:tc>
                <a:tc>
                  <a:txBody>
                    <a:bodyPr/>
                    <a:lstStyle/>
                    <a:p>
                      <a:r>
                        <a:rPr lang="en-GB" sz="2400" dirty="0"/>
                        <a:t>US$4 million</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2400" dirty="0"/>
                        <a:t>US$300 million</a:t>
                      </a:r>
                    </a:p>
                  </a:txBody>
                  <a:tcPr/>
                </a:tc>
                <a:extLst>
                  <a:ext uri="{0D108BD9-81ED-4DB2-BD59-A6C34878D82A}">
                    <a16:rowId xmlns:a16="http://schemas.microsoft.com/office/drawing/2014/main" val="2390906413"/>
                  </a:ext>
                </a:extLst>
              </a:tr>
            </a:tbl>
          </a:graphicData>
        </a:graphic>
      </p:graphicFrame>
      <p:sp>
        <p:nvSpPr>
          <p:cNvPr id="6" name="Content Placeholder 2">
            <a:extLst>
              <a:ext uri="{FF2B5EF4-FFF2-40B4-BE49-F238E27FC236}">
                <a16:creationId xmlns:a16="http://schemas.microsoft.com/office/drawing/2014/main" id="{5614D763-558D-44C9-AD4B-4750A3958A4A}"/>
              </a:ext>
            </a:extLst>
          </p:cNvPr>
          <p:cNvSpPr txBox="1">
            <a:spLocks/>
          </p:cNvSpPr>
          <p:nvPr/>
        </p:nvSpPr>
        <p:spPr>
          <a:xfrm>
            <a:off x="1506796" y="3650105"/>
            <a:ext cx="9770803" cy="3207895"/>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r>
              <a:rPr lang="en-GB" dirty="0"/>
              <a:t>Given the political support, rapid scale up is possible even with moderate capacity.</a:t>
            </a:r>
          </a:p>
          <a:p>
            <a:r>
              <a:rPr lang="en-GB" dirty="0"/>
              <a:t>The updated beneficiary selection processes can be based on existing social institutions or community-based approaches:</a:t>
            </a:r>
          </a:p>
          <a:p>
            <a:pPr lvl="1"/>
            <a:r>
              <a:rPr lang="en-GB" dirty="0"/>
              <a:t>formal ways of delivery can be replaced with less formal channels;</a:t>
            </a:r>
          </a:p>
          <a:p>
            <a:pPr lvl="1"/>
            <a:r>
              <a:rPr lang="en-GB" dirty="0"/>
              <a:t>appropriate community roles should be maintained and their informal knowledge and power can be exploited in the interest of the whole community.</a:t>
            </a:r>
          </a:p>
          <a:p>
            <a:endParaRPr lang="en-GB" dirty="0"/>
          </a:p>
        </p:txBody>
      </p:sp>
    </p:spTree>
    <p:extLst>
      <p:ext uri="{BB962C8B-B14F-4D97-AF65-F5344CB8AC3E}">
        <p14:creationId xmlns:p14="http://schemas.microsoft.com/office/powerpoint/2010/main" val="34644471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C71E6-5E4C-4895-BAC3-7A9BDF1AE091}"/>
              </a:ext>
            </a:extLst>
          </p:cNvPr>
          <p:cNvSpPr>
            <a:spLocks noGrp="1"/>
          </p:cNvSpPr>
          <p:nvPr>
            <p:ph type="title"/>
          </p:nvPr>
        </p:nvSpPr>
        <p:spPr>
          <a:xfrm>
            <a:off x="1496162" y="64284"/>
            <a:ext cx="10018713" cy="852616"/>
          </a:xfrm>
        </p:spPr>
        <p:txBody>
          <a:bodyPr>
            <a:normAutofit/>
          </a:bodyPr>
          <a:lstStyle/>
          <a:p>
            <a:r>
              <a:rPr lang="en-GB" dirty="0"/>
              <a:t>Messages to take away</a:t>
            </a:r>
          </a:p>
        </p:txBody>
      </p:sp>
      <p:sp>
        <p:nvSpPr>
          <p:cNvPr id="3" name="Content Placeholder 2">
            <a:extLst>
              <a:ext uri="{FF2B5EF4-FFF2-40B4-BE49-F238E27FC236}">
                <a16:creationId xmlns:a16="http://schemas.microsoft.com/office/drawing/2014/main" id="{B0C56B96-04AE-45AB-A6EB-F80F33072CBD}"/>
              </a:ext>
            </a:extLst>
          </p:cNvPr>
          <p:cNvSpPr>
            <a:spLocks noGrp="1"/>
          </p:cNvSpPr>
          <p:nvPr>
            <p:ph sz="quarter" idx="13"/>
          </p:nvPr>
        </p:nvSpPr>
        <p:spPr>
          <a:xfrm>
            <a:off x="1618109" y="712033"/>
            <a:ext cx="10508934" cy="6145967"/>
          </a:xfrm>
        </p:spPr>
        <p:txBody>
          <a:bodyPr>
            <a:normAutofit fontScale="92500" lnSpcReduction="20000"/>
          </a:bodyPr>
          <a:lstStyle/>
          <a:p>
            <a:r>
              <a:rPr lang="en-GB" dirty="0"/>
              <a:t>Hybrid solutions of beneficiary selection have a greater potential than separate selection methods.</a:t>
            </a:r>
          </a:p>
          <a:p>
            <a:r>
              <a:rPr lang="en-GB" dirty="0"/>
              <a:t>Order of targeting mattes: selection versus screening methods.</a:t>
            </a:r>
          </a:p>
          <a:p>
            <a:r>
              <a:rPr lang="en-GB" dirty="0"/>
              <a:t>CCTs and in-kind transfers have potential advantages for beneficiary selection. </a:t>
            </a:r>
          </a:p>
          <a:p>
            <a:r>
              <a:rPr lang="en-GB" dirty="0"/>
              <a:t>Programme purpose and target group should be defined (e.g. chronically versus transient poor).</a:t>
            </a:r>
          </a:p>
          <a:p>
            <a:r>
              <a:rPr lang="en-GB" dirty="0"/>
              <a:t>In case of limited capacity a mix of categorical (demographic or geographical) and community-based selection methods can be effective. </a:t>
            </a:r>
          </a:p>
          <a:p>
            <a:r>
              <a:rPr lang="en-GB" dirty="0"/>
              <a:t>A PMT can be a good solution to control for both household characteristics and environment factors (like climate conditions) but a bad solution in areas exposed to social conflicts.</a:t>
            </a:r>
          </a:p>
          <a:p>
            <a:r>
              <a:rPr lang="en-GB" dirty="0"/>
              <a:t>Exploitation to the maximum of existing social assistance programmes, their social institutions and selection methods.</a:t>
            </a:r>
          </a:p>
          <a:p>
            <a:r>
              <a:rPr lang="en-GB" dirty="0"/>
              <a:t>Building capacity by using modern technology like electronic registries and management information system platforms.</a:t>
            </a:r>
          </a:p>
          <a:p>
            <a:r>
              <a:rPr lang="en-GB" dirty="0"/>
              <a:t>Technical assistance and expertise of international donors can be helpful in fragile contexts. </a:t>
            </a:r>
          </a:p>
        </p:txBody>
      </p:sp>
    </p:spTree>
    <p:extLst>
      <p:ext uri="{BB962C8B-B14F-4D97-AF65-F5344CB8AC3E}">
        <p14:creationId xmlns:p14="http://schemas.microsoft.com/office/powerpoint/2010/main" val="1676657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CDD5BD-BC7A-4315-939F-46AE48B2AAB4}"/>
              </a:ext>
            </a:extLst>
          </p:cNvPr>
          <p:cNvSpPr>
            <a:spLocks noGrp="1"/>
          </p:cNvSpPr>
          <p:nvPr>
            <p:ph type="title"/>
          </p:nvPr>
        </p:nvSpPr>
        <p:spPr>
          <a:xfrm>
            <a:off x="1566757" y="213610"/>
            <a:ext cx="10018713" cy="871151"/>
          </a:xfrm>
        </p:spPr>
        <p:txBody>
          <a:bodyPr/>
          <a:lstStyle/>
          <a:p>
            <a:r>
              <a:rPr lang="en-GB" dirty="0"/>
              <a:t>Beneficiary Selection in Fragile Contexts</a:t>
            </a:r>
          </a:p>
        </p:txBody>
      </p:sp>
      <p:sp>
        <p:nvSpPr>
          <p:cNvPr id="3" name="Content Placeholder 2">
            <a:extLst>
              <a:ext uri="{FF2B5EF4-FFF2-40B4-BE49-F238E27FC236}">
                <a16:creationId xmlns:a16="http://schemas.microsoft.com/office/drawing/2014/main" id="{6EA8EE83-414A-4120-AD23-CA623EE34FC2}"/>
              </a:ext>
            </a:extLst>
          </p:cNvPr>
          <p:cNvSpPr>
            <a:spLocks noGrp="1"/>
          </p:cNvSpPr>
          <p:nvPr>
            <p:ph idx="1"/>
          </p:nvPr>
        </p:nvSpPr>
        <p:spPr>
          <a:xfrm>
            <a:off x="1614226" y="1663909"/>
            <a:ext cx="10018713" cy="5366478"/>
          </a:xfrm>
        </p:spPr>
        <p:txBody>
          <a:bodyPr>
            <a:normAutofit lnSpcReduction="10000"/>
          </a:bodyPr>
          <a:lstStyle/>
          <a:p>
            <a:r>
              <a:rPr lang="en-GB" dirty="0"/>
              <a:t>Safety net programmes and policies in fragile and conflict-affected areas are supposed to meet both short-term emergency needs and longer-term needs of reducing chronic poverty and improving sustainable development.</a:t>
            </a:r>
          </a:p>
          <a:p>
            <a:endParaRPr lang="en-GB" dirty="0"/>
          </a:p>
          <a:p>
            <a:r>
              <a:rPr lang="en-GB" dirty="0"/>
              <a:t>The design of social assistance programmes in less developed fragile countries has gained increased attention under the humanitarian-development nexus.</a:t>
            </a:r>
          </a:p>
          <a:p>
            <a:endParaRPr lang="en-GB" dirty="0"/>
          </a:p>
          <a:p>
            <a:r>
              <a:rPr lang="en-GB" dirty="0"/>
              <a:t>One important element of the design - often known as </a:t>
            </a:r>
            <a:r>
              <a:rPr lang="en-GB" b="1" i="1" dirty="0"/>
              <a:t>targeting</a:t>
            </a:r>
            <a:r>
              <a:rPr lang="en-GB" dirty="0"/>
              <a:t> - is the method to identify who deserves to receive social benefits. </a:t>
            </a:r>
          </a:p>
          <a:p>
            <a:endParaRPr lang="en-GB" dirty="0"/>
          </a:p>
          <a:p>
            <a:r>
              <a:rPr lang="en-GB" dirty="0"/>
              <a:t>Beneficiary selection comprises both the establishment of eligibility criteria and picking out those who meet these criteria.</a:t>
            </a:r>
          </a:p>
          <a:p>
            <a:endParaRPr lang="en-GB" dirty="0"/>
          </a:p>
          <a:p>
            <a:endParaRPr lang="en-GB" dirty="0"/>
          </a:p>
        </p:txBody>
      </p:sp>
    </p:spTree>
    <p:extLst>
      <p:ext uri="{BB962C8B-B14F-4D97-AF65-F5344CB8AC3E}">
        <p14:creationId xmlns:p14="http://schemas.microsoft.com/office/powerpoint/2010/main" val="6076683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AB4F583-A9EF-45A9-ADAD-B6F8B511277A}"/>
              </a:ext>
            </a:extLst>
          </p:cNvPr>
          <p:cNvSpPr>
            <a:spLocks noGrp="1"/>
          </p:cNvSpPr>
          <p:nvPr>
            <p:ph type="title"/>
          </p:nvPr>
        </p:nvSpPr>
        <p:spPr>
          <a:xfrm>
            <a:off x="1657305" y="191529"/>
            <a:ext cx="10018713" cy="1031789"/>
          </a:xfrm>
        </p:spPr>
        <p:txBody>
          <a:bodyPr/>
          <a:lstStyle/>
          <a:p>
            <a:r>
              <a:rPr lang="en-GB" dirty="0"/>
              <a:t>Selection Mechanisms</a:t>
            </a:r>
          </a:p>
        </p:txBody>
      </p:sp>
      <p:sp>
        <p:nvSpPr>
          <p:cNvPr id="5" name="Content Placeholder 4">
            <a:extLst>
              <a:ext uri="{FF2B5EF4-FFF2-40B4-BE49-F238E27FC236}">
                <a16:creationId xmlns:a16="http://schemas.microsoft.com/office/drawing/2014/main" id="{F773170B-EB39-4E7E-A8B0-A811EABB6D6A}"/>
              </a:ext>
            </a:extLst>
          </p:cNvPr>
          <p:cNvSpPr>
            <a:spLocks noGrp="1"/>
          </p:cNvSpPr>
          <p:nvPr>
            <p:ph sz="quarter" idx="13"/>
          </p:nvPr>
        </p:nvSpPr>
        <p:spPr>
          <a:xfrm>
            <a:off x="1257063" y="1772985"/>
            <a:ext cx="10020850" cy="4024183"/>
          </a:xfrm>
        </p:spPr>
        <p:txBody>
          <a:bodyPr/>
          <a:lstStyle/>
          <a:p>
            <a:pPr>
              <a:spcBef>
                <a:spcPts val="2400"/>
              </a:spcBef>
            </a:pPr>
            <a:r>
              <a:rPr lang="en-GB" sz="3000" dirty="0"/>
              <a:t>Universal </a:t>
            </a:r>
          </a:p>
          <a:p>
            <a:pPr marL="0" indent="0">
              <a:buNone/>
            </a:pPr>
            <a:r>
              <a:rPr lang="en-GB" sz="3000" dirty="0"/>
              <a:t>	versus</a:t>
            </a:r>
          </a:p>
          <a:p>
            <a:r>
              <a:rPr lang="en-GB" sz="3000" dirty="0"/>
              <a:t>Targeted</a:t>
            </a:r>
          </a:p>
          <a:p>
            <a:pPr marL="0" indent="0">
              <a:buNone/>
            </a:pPr>
            <a:endParaRPr lang="en-GB" dirty="0"/>
          </a:p>
          <a:p>
            <a:endParaRPr lang="en-GB" dirty="0"/>
          </a:p>
        </p:txBody>
      </p:sp>
      <p:grpSp>
        <p:nvGrpSpPr>
          <p:cNvPr id="6" name="Group 5">
            <a:extLst>
              <a:ext uri="{FF2B5EF4-FFF2-40B4-BE49-F238E27FC236}">
                <a16:creationId xmlns:a16="http://schemas.microsoft.com/office/drawing/2014/main" id="{18A9DDF3-03ED-45CE-80FB-DC5D80D28FD1}"/>
              </a:ext>
            </a:extLst>
          </p:cNvPr>
          <p:cNvGrpSpPr/>
          <p:nvPr/>
        </p:nvGrpSpPr>
        <p:grpSpPr>
          <a:xfrm>
            <a:off x="3325849" y="1426553"/>
            <a:ext cx="8641669" cy="4844501"/>
            <a:chOff x="6157" y="0"/>
            <a:chExt cx="6600383" cy="3980463"/>
          </a:xfrm>
        </p:grpSpPr>
        <p:sp>
          <p:nvSpPr>
            <p:cNvPr id="7" name="Scroll: Vertical 6">
              <a:extLst>
                <a:ext uri="{FF2B5EF4-FFF2-40B4-BE49-F238E27FC236}">
                  <a16:creationId xmlns:a16="http://schemas.microsoft.com/office/drawing/2014/main" id="{3035F7C8-3D4C-4D99-92A4-0CE88F7FCD10}"/>
                </a:ext>
              </a:extLst>
            </p:cNvPr>
            <p:cNvSpPr/>
            <p:nvPr/>
          </p:nvSpPr>
          <p:spPr>
            <a:xfrm>
              <a:off x="3044190" y="1600200"/>
              <a:ext cx="1455420" cy="868680"/>
            </a:xfrm>
            <a:prstGeom prst="verticalScroll">
              <a:avLst/>
            </a:prstGeom>
            <a:gradFill>
              <a:gsLst>
                <a:gs pos="0">
                  <a:schemeClr val="accent3">
                    <a:lumMod val="60000"/>
                    <a:lumOff val="40000"/>
                  </a:schemeClr>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8" name="Text Box 25">
              <a:extLst>
                <a:ext uri="{FF2B5EF4-FFF2-40B4-BE49-F238E27FC236}">
                  <a16:creationId xmlns:a16="http://schemas.microsoft.com/office/drawing/2014/main" id="{97420F21-046E-4B29-92E0-0D9FF4C53E42}"/>
                </a:ext>
              </a:extLst>
            </p:cNvPr>
            <p:cNvSpPr txBox="1"/>
            <p:nvPr/>
          </p:nvSpPr>
          <p:spPr>
            <a:xfrm>
              <a:off x="3108960" y="1771650"/>
              <a:ext cx="1329690" cy="56388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Selection</a:t>
              </a:r>
            </a:p>
            <a:p>
              <a:pPr algn="ctr">
                <a:spcAft>
                  <a:spcPts val="0"/>
                </a:spcAft>
              </a:pPr>
              <a:r>
                <a:rPr lang="en-GB" sz="1600" dirty="0">
                  <a:effectLst/>
                  <a:latin typeface="Times New Roman" panose="02020603050405020304" pitchFamily="18" charset="0"/>
                  <a:ea typeface="Times New Roman" panose="02020603050405020304" pitchFamily="18" charset="0"/>
                </a:rPr>
                <a:t>&amp;</a:t>
              </a:r>
            </a:p>
            <a:p>
              <a:pPr algn="ctr">
                <a:spcAft>
                  <a:spcPts val="0"/>
                </a:spcAft>
              </a:pPr>
              <a:r>
                <a:rPr lang="en-GB" sz="1600" dirty="0">
                  <a:effectLst/>
                  <a:latin typeface="Times New Roman" panose="02020603050405020304" pitchFamily="18" charset="0"/>
                  <a:ea typeface="Times New Roman" panose="02020603050405020304" pitchFamily="18" charset="0"/>
                </a:rPr>
                <a:t>Identification</a:t>
              </a:r>
            </a:p>
          </p:txBody>
        </p:sp>
        <p:sp>
          <p:nvSpPr>
            <p:cNvPr id="9" name="Cloud 8">
              <a:extLst>
                <a:ext uri="{FF2B5EF4-FFF2-40B4-BE49-F238E27FC236}">
                  <a16:creationId xmlns:a16="http://schemas.microsoft.com/office/drawing/2014/main" id="{F9929C80-D0A8-4309-8806-4F6220AC7FB9}"/>
                </a:ext>
              </a:extLst>
            </p:cNvPr>
            <p:cNvSpPr/>
            <p:nvPr/>
          </p:nvSpPr>
          <p:spPr>
            <a:xfrm>
              <a:off x="4850130" y="830580"/>
              <a:ext cx="1264920" cy="773430"/>
            </a:xfrm>
            <a:prstGeom prst="cloud">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10" name="Text Box 27">
              <a:extLst>
                <a:ext uri="{FF2B5EF4-FFF2-40B4-BE49-F238E27FC236}">
                  <a16:creationId xmlns:a16="http://schemas.microsoft.com/office/drawing/2014/main" id="{56BC12CF-3E5A-46A2-BE41-CC4E3CFEC64C}"/>
                </a:ext>
              </a:extLst>
            </p:cNvPr>
            <p:cNvSpPr txBox="1"/>
            <p:nvPr/>
          </p:nvSpPr>
          <p:spPr>
            <a:xfrm>
              <a:off x="5151120" y="971550"/>
              <a:ext cx="666750" cy="4914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Means</a:t>
              </a:r>
            </a:p>
            <a:p>
              <a:pPr algn="ctr">
                <a:spcAft>
                  <a:spcPts val="0"/>
                </a:spcAft>
              </a:pPr>
              <a:r>
                <a:rPr lang="en-GB" sz="1600" dirty="0">
                  <a:effectLst/>
                  <a:latin typeface="Times New Roman" panose="02020603050405020304" pitchFamily="18" charset="0"/>
                  <a:ea typeface="Times New Roman" panose="02020603050405020304" pitchFamily="18" charset="0"/>
                </a:rPr>
                <a:t>test</a:t>
              </a:r>
            </a:p>
          </p:txBody>
        </p:sp>
        <p:sp>
          <p:nvSpPr>
            <p:cNvPr id="11" name="Cloud 10">
              <a:extLst>
                <a:ext uri="{FF2B5EF4-FFF2-40B4-BE49-F238E27FC236}">
                  <a16:creationId xmlns:a16="http://schemas.microsoft.com/office/drawing/2014/main" id="{D4DBAC05-0146-4C0A-8259-2FA282043EE9}"/>
                </a:ext>
              </a:extLst>
            </p:cNvPr>
            <p:cNvSpPr/>
            <p:nvPr/>
          </p:nvSpPr>
          <p:spPr>
            <a:xfrm>
              <a:off x="3390900" y="297180"/>
              <a:ext cx="1413510" cy="807720"/>
            </a:xfrm>
            <a:prstGeom prst="cloud">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12" name="Text Box 29">
              <a:extLst>
                <a:ext uri="{FF2B5EF4-FFF2-40B4-BE49-F238E27FC236}">
                  <a16:creationId xmlns:a16="http://schemas.microsoft.com/office/drawing/2014/main" id="{78DDF730-A3F6-4068-AF4B-E4371FB9F77E}"/>
                </a:ext>
              </a:extLst>
            </p:cNvPr>
            <p:cNvSpPr txBox="1"/>
            <p:nvPr/>
          </p:nvSpPr>
          <p:spPr>
            <a:xfrm>
              <a:off x="3589020" y="461010"/>
              <a:ext cx="1021080" cy="38862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Proxy means test</a:t>
              </a:r>
            </a:p>
          </p:txBody>
        </p:sp>
        <p:sp>
          <p:nvSpPr>
            <p:cNvPr id="13" name="Cloud 12">
              <a:extLst>
                <a:ext uri="{FF2B5EF4-FFF2-40B4-BE49-F238E27FC236}">
                  <a16:creationId xmlns:a16="http://schemas.microsoft.com/office/drawing/2014/main" id="{BC60527D-1545-4ECB-85B3-27857B0B35B5}"/>
                </a:ext>
              </a:extLst>
            </p:cNvPr>
            <p:cNvSpPr/>
            <p:nvPr/>
          </p:nvSpPr>
          <p:spPr>
            <a:xfrm>
              <a:off x="4892040" y="1859280"/>
              <a:ext cx="1466850" cy="872490"/>
            </a:xfrm>
            <a:prstGeom prst="cloud">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14" name="Text Box 31">
              <a:extLst>
                <a:ext uri="{FF2B5EF4-FFF2-40B4-BE49-F238E27FC236}">
                  <a16:creationId xmlns:a16="http://schemas.microsoft.com/office/drawing/2014/main" id="{5DDD6879-5B7E-4B0D-8B70-1240DDB97CB4}"/>
                </a:ext>
              </a:extLst>
            </p:cNvPr>
            <p:cNvSpPr txBox="1"/>
            <p:nvPr/>
          </p:nvSpPr>
          <p:spPr>
            <a:xfrm>
              <a:off x="5074920" y="2045970"/>
              <a:ext cx="1055370" cy="42672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Community approach</a:t>
              </a:r>
            </a:p>
          </p:txBody>
        </p:sp>
        <p:sp>
          <p:nvSpPr>
            <p:cNvPr id="15" name="Cloud 14">
              <a:extLst>
                <a:ext uri="{FF2B5EF4-FFF2-40B4-BE49-F238E27FC236}">
                  <a16:creationId xmlns:a16="http://schemas.microsoft.com/office/drawing/2014/main" id="{123343DD-0483-47F9-98F2-7EC4E35B6641}"/>
                </a:ext>
              </a:extLst>
            </p:cNvPr>
            <p:cNvSpPr/>
            <p:nvPr/>
          </p:nvSpPr>
          <p:spPr>
            <a:xfrm>
              <a:off x="2849880" y="3002280"/>
              <a:ext cx="1493520" cy="845820"/>
            </a:xfrm>
            <a:prstGeom prst="cloud">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16" name="Text Box 193">
              <a:extLst>
                <a:ext uri="{FF2B5EF4-FFF2-40B4-BE49-F238E27FC236}">
                  <a16:creationId xmlns:a16="http://schemas.microsoft.com/office/drawing/2014/main" id="{E1AB9CFD-37FE-4617-BB83-F2B185AC3103}"/>
                </a:ext>
              </a:extLst>
            </p:cNvPr>
            <p:cNvSpPr txBox="1"/>
            <p:nvPr/>
          </p:nvSpPr>
          <p:spPr>
            <a:xfrm>
              <a:off x="3086100" y="3268980"/>
              <a:ext cx="1028700" cy="33147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Self-selection</a:t>
              </a:r>
            </a:p>
          </p:txBody>
        </p:sp>
        <p:sp>
          <p:nvSpPr>
            <p:cNvPr id="17" name="Cloud 16">
              <a:extLst>
                <a:ext uri="{FF2B5EF4-FFF2-40B4-BE49-F238E27FC236}">
                  <a16:creationId xmlns:a16="http://schemas.microsoft.com/office/drawing/2014/main" id="{DAB75CD0-040A-4B45-9131-44FB70769A01}"/>
                </a:ext>
              </a:extLst>
            </p:cNvPr>
            <p:cNvSpPr/>
            <p:nvPr/>
          </p:nvSpPr>
          <p:spPr>
            <a:xfrm>
              <a:off x="1394460" y="853440"/>
              <a:ext cx="1352550" cy="918210"/>
            </a:xfrm>
            <a:prstGeom prst="cloud">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18" name="Text Box 195">
              <a:extLst>
                <a:ext uri="{FF2B5EF4-FFF2-40B4-BE49-F238E27FC236}">
                  <a16:creationId xmlns:a16="http://schemas.microsoft.com/office/drawing/2014/main" id="{DA1717D4-A901-42EF-91F5-F0471931F26F}"/>
                </a:ext>
              </a:extLst>
            </p:cNvPr>
            <p:cNvSpPr txBox="1"/>
            <p:nvPr/>
          </p:nvSpPr>
          <p:spPr>
            <a:xfrm>
              <a:off x="1577340" y="1082040"/>
              <a:ext cx="998220" cy="45339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Categorical selection</a:t>
              </a:r>
            </a:p>
          </p:txBody>
        </p:sp>
        <p:sp>
          <p:nvSpPr>
            <p:cNvPr id="19" name="Cloud 18">
              <a:extLst>
                <a:ext uri="{FF2B5EF4-FFF2-40B4-BE49-F238E27FC236}">
                  <a16:creationId xmlns:a16="http://schemas.microsoft.com/office/drawing/2014/main" id="{19BCCD8E-441E-42F0-B5A9-0D230EC5820E}"/>
                </a:ext>
              </a:extLst>
            </p:cNvPr>
            <p:cNvSpPr/>
            <p:nvPr/>
          </p:nvSpPr>
          <p:spPr>
            <a:xfrm>
              <a:off x="1074420" y="1988820"/>
              <a:ext cx="1348740" cy="868680"/>
            </a:xfrm>
            <a:prstGeom prst="cloud">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20" name="Text Box 197">
              <a:extLst>
                <a:ext uri="{FF2B5EF4-FFF2-40B4-BE49-F238E27FC236}">
                  <a16:creationId xmlns:a16="http://schemas.microsoft.com/office/drawing/2014/main" id="{8458402E-3DA8-4319-BE10-994174844CF1}"/>
                </a:ext>
              </a:extLst>
            </p:cNvPr>
            <p:cNvSpPr txBox="1"/>
            <p:nvPr/>
          </p:nvSpPr>
          <p:spPr>
            <a:xfrm>
              <a:off x="1249680" y="2152650"/>
              <a:ext cx="1028700" cy="56007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effectLst/>
                  <a:latin typeface="Times New Roman" panose="02020603050405020304" pitchFamily="18" charset="0"/>
                  <a:ea typeface="Times New Roman" panose="02020603050405020304" pitchFamily="18" charset="0"/>
                </a:rPr>
                <a:t>Geographical or seasonal selection</a:t>
              </a:r>
            </a:p>
          </p:txBody>
        </p:sp>
        <p:sp>
          <p:nvSpPr>
            <p:cNvPr id="21" name="Teardrop 20">
              <a:extLst>
                <a:ext uri="{FF2B5EF4-FFF2-40B4-BE49-F238E27FC236}">
                  <a16:creationId xmlns:a16="http://schemas.microsoft.com/office/drawing/2014/main" id="{6F5B9662-C34C-4850-AFCD-373F7A463BDB}"/>
                </a:ext>
              </a:extLst>
            </p:cNvPr>
            <p:cNvSpPr/>
            <p:nvPr/>
          </p:nvSpPr>
          <p:spPr>
            <a:xfrm>
              <a:off x="2739390" y="0"/>
              <a:ext cx="3859530" cy="3173730"/>
            </a:xfrm>
            <a:prstGeom prst="teardrop">
              <a:avLst/>
            </a:prstGeom>
            <a:no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22" name="Text Box 202">
              <a:extLst>
                <a:ext uri="{FF2B5EF4-FFF2-40B4-BE49-F238E27FC236}">
                  <a16:creationId xmlns:a16="http://schemas.microsoft.com/office/drawing/2014/main" id="{EE71BA8E-A075-4BCB-8381-BA96A42E17A2}"/>
                </a:ext>
              </a:extLst>
            </p:cNvPr>
            <p:cNvSpPr txBox="1"/>
            <p:nvPr/>
          </p:nvSpPr>
          <p:spPr>
            <a:xfrm>
              <a:off x="5596890" y="19050"/>
              <a:ext cx="1009650" cy="6286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sz="1600" dirty="0">
                  <a:ln>
                    <a:noFill/>
                  </a:ln>
                  <a:gradFill>
                    <a:gsLst>
                      <a:gs pos="0">
                        <a:srgbClr val="1F4E79"/>
                      </a:gs>
                      <a:gs pos="50000">
                        <a:srgbClr val="5B9BD5"/>
                      </a:gs>
                      <a:gs pos="100000">
                        <a:srgbClr val="9DC3E6"/>
                      </a:gs>
                    </a:gsLst>
                    <a:lin ang="5400000" scaled="0"/>
                  </a:gradFill>
                  <a:effectLst>
                    <a:reflection blurRad="6350" stA="53000" endA="300" endPos="35500" dir="5400000" sy="-90000" algn="bl"/>
                  </a:effectLst>
                  <a:latin typeface="Times New Roman" panose="02020603050405020304" pitchFamily="18" charset="0"/>
                  <a:ea typeface="Times New Roman" panose="02020603050405020304" pitchFamily="18" charset="0"/>
                </a:rPr>
                <a:t>Poverty or income assessment</a:t>
              </a:r>
              <a:endParaRPr lang="en-GB" sz="1600" dirty="0">
                <a:effectLst/>
                <a:latin typeface="Times New Roman" panose="02020603050405020304" pitchFamily="18" charset="0"/>
                <a:ea typeface="Times New Roman" panose="02020603050405020304" pitchFamily="18" charset="0"/>
              </a:endParaRPr>
            </a:p>
          </p:txBody>
        </p:sp>
        <p:sp>
          <p:nvSpPr>
            <p:cNvPr id="23" name="Teardrop 22">
              <a:extLst>
                <a:ext uri="{FF2B5EF4-FFF2-40B4-BE49-F238E27FC236}">
                  <a16:creationId xmlns:a16="http://schemas.microsoft.com/office/drawing/2014/main" id="{12CEBCF9-9BB7-437E-B418-211D269CB311}"/>
                </a:ext>
              </a:extLst>
            </p:cNvPr>
            <p:cNvSpPr/>
            <p:nvPr/>
          </p:nvSpPr>
          <p:spPr>
            <a:xfrm rot="8028655">
              <a:off x="2327910" y="1504950"/>
              <a:ext cx="2663315" cy="2287711"/>
            </a:xfrm>
            <a:prstGeom prst="teardrop">
              <a:avLst/>
            </a:prstGeom>
            <a:no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24" name="Teardrop 30">
              <a:extLst>
                <a:ext uri="{FF2B5EF4-FFF2-40B4-BE49-F238E27FC236}">
                  <a16:creationId xmlns:a16="http://schemas.microsoft.com/office/drawing/2014/main" id="{569B3CBB-54B5-463B-8C62-0367D07F8FB8}"/>
                </a:ext>
              </a:extLst>
            </p:cNvPr>
            <p:cNvSpPr/>
            <p:nvPr/>
          </p:nvSpPr>
          <p:spPr>
            <a:xfrm rot="14506207">
              <a:off x="836295" y="-222885"/>
              <a:ext cx="3187731" cy="4008253"/>
            </a:xfrm>
            <a:custGeom>
              <a:avLst/>
              <a:gdLst>
                <a:gd name="connsiteX0" fmla="*/ 0 w 2491740"/>
                <a:gd name="connsiteY0" fmla="*/ 2032635 h 4065270"/>
                <a:gd name="connsiteX1" fmla="*/ 1245870 w 2491740"/>
                <a:gd name="connsiteY1" fmla="*/ 0 h 4065270"/>
                <a:gd name="connsiteX2" fmla="*/ 2491740 w 2491740"/>
                <a:gd name="connsiteY2" fmla="*/ 0 h 4065270"/>
                <a:gd name="connsiteX3" fmla="*/ 2491740 w 2491740"/>
                <a:gd name="connsiteY3" fmla="*/ 2032635 h 4065270"/>
                <a:gd name="connsiteX4" fmla="*/ 1245870 w 2491740"/>
                <a:gd name="connsiteY4" fmla="*/ 4065270 h 4065270"/>
                <a:gd name="connsiteX5" fmla="*/ 0 w 2491740"/>
                <a:gd name="connsiteY5" fmla="*/ 2032635 h 4065270"/>
                <a:gd name="connsiteX0" fmla="*/ 203438 w 2695178"/>
                <a:gd name="connsiteY0" fmla="*/ 2032635 h 4111172"/>
                <a:gd name="connsiteX1" fmla="*/ 1449308 w 2695178"/>
                <a:gd name="connsiteY1" fmla="*/ 0 h 4111172"/>
                <a:gd name="connsiteX2" fmla="*/ 2695178 w 2695178"/>
                <a:gd name="connsiteY2" fmla="*/ 0 h 4111172"/>
                <a:gd name="connsiteX3" fmla="*/ 2695178 w 2695178"/>
                <a:gd name="connsiteY3" fmla="*/ 2032635 h 4111172"/>
                <a:gd name="connsiteX4" fmla="*/ 439357 w 2695178"/>
                <a:gd name="connsiteY4" fmla="*/ 4111172 h 4111172"/>
                <a:gd name="connsiteX5" fmla="*/ 203438 w 2695178"/>
                <a:gd name="connsiteY5" fmla="*/ 2032635 h 4111172"/>
                <a:gd name="connsiteX0" fmla="*/ 218411 w 2710151"/>
                <a:gd name="connsiteY0" fmla="*/ 2032635 h 4111172"/>
                <a:gd name="connsiteX1" fmla="*/ 1707726 w 2710151"/>
                <a:gd name="connsiteY1" fmla="*/ 70149 h 4111172"/>
                <a:gd name="connsiteX2" fmla="*/ 2710151 w 2710151"/>
                <a:gd name="connsiteY2" fmla="*/ 0 h 4111172"/>
                <a:gd name="connsiteX3" fmla="*/ 2710151 w 2710151"/>
                <a:gd name="connsiteY3" fmla="*/ 2032635 h 4111172"/>
                <a:gd name="connsiteX4" fmla="*/ 454330 w 2710151"/>
                <a:gd name="connsiteY4" fmla="*/ 4111172 h 4111172"/>
                <a:gd name="connsiteX5" fmla="*/ 218411 w 2710151"/>
                <a:gd name="connsiteY5" fmla="*/ 2032635 h 4111172"/>
                <a:gd name="connsiteX0" fmla="*/ 95816 w 2587556"/>
                <a:gd name="connsiteY0" fmla="*/ 2032635 h 4149509"/>
                <a:gd name="connsiteX1" fmla="*/ 1585131 w 2587556"/>
                <a:gd name="connsiteY1" fmla="*/ 70149 h 4149509"/>
                <a:gd name="connsiteX2" fmla="*/ 2587556 w 2587556"/>
                <a:gd name="connsiteY2" fmla="*/ 0 h 4149509"/>
                <a:gd name="connsiteX3" fmla="*/ 2587556 w 2587556"/>
                <a:gd name="connsiteY3" fmla="*/ 2032635 h 4149509"/>
                <a:gd name="connsiteX4" fmla="*/ 1821862 w 2587556"/>
                <a:gd name="connsiteY4" fmla="*/ 3281619 h 4149509"/>
                <a:gd name="connsiteX5" fmla="*/ 331735 w 2587556"/>
                <a:gd name="connsiteY5" fmla="*/ 4111172 h 4149509"/>
                <a:gd name="connsiteX6" fmla="*/ 95816 w 2587556"/>
                <a:gd name="connsiteY6" fmla="*/ 2032635 h 4149509"/>
                <a:gd name="connsiteX0" fmla="*/ 83244 w 2644372"/>
                <a:gd name="connsiteY0" fmla="*/ 2049118 h 4148714"/>
                <a:gd name="connsiteX1" fmla="*/ 1641947 w 2644372"/>
                <a:gd name="connsiteY1" fmla="*/ 70149 h 4148714"/>
                <a:gd name="connsiteX2" fmla="*/ 2644372 w 2644372"/>
                <a:gd name="connsiteY2" fmla="*/ 0 h 4148714"/>
                <a:gd name="connsiteX3" fmla="*/ 2644372 w 2644372"/>
                <a:gd name="connsiteY3" fmla="*/ 2032635 h 4148714"/>
                <a:gd name="connsiteX4" fmla="*/ 1878678 w 2644372"/>
                <a:gd name="connsiteY4" fmla="*/ 3281619 h 4148714"/>
                <a:gd name="connsiteX5" fmla="*/ 388551 w 2644372"/>
                <a:gd name="connsiteY5" fmla="*/ 4111172 h 4148714"/>
                <a:gd name="connsiteX6" fmla="*/ 83244 w 2644372"/>
                <a:gd name="connsiteY6" fmla="*/ 2049118 h 4148714"/>
                <a:gd name="connsiteX0" fmla="*/ 83244 w 2688015"/>
                <a:gd name="connsiteY0" fmla="*/ 2049118 h 4148714"/>
                <a:gd name="connsiteX1" fmla="*/ 1641947 w 2688015"/>
                <a:gd name="connsiteY1" fmla="*/ 70149 h 4148714"/>
                <a:gd name="connsiteX2" fmla="*/ 2644372 w 2688015"/>
                <a:gd name="connsiteY2" fmla="*/ 0 h 4148714"/>
                <a:gd name="connsiteX3" fmla="*/ 2688015 w 2688015"/>
                <a:gd name="connsiteY3" fmla="*/ 2056065 h 4148714"/>
                <a:gd name="connsiteX4" fmla="*/ 1878678 w 2688015"/>
                <a:gd name="connsiteY4" fmla="*/ 3281619 h 4148714"/>
                <a:gd name="connsiteX5" fmla="*/ 388551 w 2688015"/>
                <a:gd name="connsiteY5" fmla="*/ 4111172 h 4148714"/>
                <a:gd name="connsiteX6" fmla="*/ 83244 w 2688015"/>
                <a:gd name="connsiteY6" fmla="*/ 2049118 h 4148714"/>
                <a:gd name="connsiteX0" fmla="*/ 118408 w 2723179"/>
                <a:gd name="connsiteY0" fmla="*/ 2049118 h 4111408"/>
                <a:gd name="connsiteX1" fmla="*/ 1677111 w 2723179"/>
                <a:gd name="connsiteY1" fmla="*/ 70149 h 4111408"/>
                <a:gd name="connsiteX2" fmla="*/ 2679536 w 2723179"/>
                <a:gd name="connsiteY2" fmla="*/ 0 h 4111408"/>
                <a:gd name="connsiteX3" fmla="*/ 2723179 w 2723179"/>
                <a:gd name="connsiteY3" fmla="*/ 2056065 h 4111408"/>
                <a:gd name="connsiteX4" fmla="*/ 1913842 w 2723179"/>
                <a:gd name="connsiteY4" fmla="*/ 3281619 h 4111408"/>
                <a:gd name="connsiteX5" fmla="*/ 310640 w 2723179"/>
                <a:gd name="connsiteY5" fmla="*/ 4072086 h 4111408"/>
                <a:gd name="connsiteX6" fmla="*/ 118408 w 2723179"/>
                <a:gd name="connsiteY6" fmla="*/ 2049118 h 4111408"/>
                <a:gd name="connsiteX0" fmla="*/ 113955 w 2718726"/>
                <a:gd name="connsiteY0" fmla="*/ 2049118 h 4098208"/>
                <a:gd name="connsiteX1" fmla="*/ 1672658 w 2718726"/>
                <a:gd name="connsiteY1" fmla="*/ 70149 h 4098208"/>
                <a:gd name="connsiteX2" fmla="*/ 2675083 w 2718726"/>
                <a:gd name="connsiteY2" fmla="*/ 0 h 4098208"/>
                <a:gd name="connsiteX3" fmla="*/ 2718726 w 2718726"/>
                <a:gd name="connsiteY3" fmla="*/ 2056065 h 4098208"/>
                <a:gd name="connsiteX4" fmla="*/ 1798780 w 2718726"/>
                <a:gd name="connsiteY4" fmla="*/ 3120831 h 4098208"/>
                <a:gd name="connsiteX5" fmla="*/ 306187 w 2718726"/>
                <a:gd name="connsiteY5" fmla="*/ 4072086 h 4098208"/>
                <a:gd name="connsiteX6" fmla="*/ 113955 w 2718726"/>
                <a:gd name="connsiteY6" fmla="*/ 2049118 h 4098208"/>
                <a:gd name="connsiteX0" fmla="*/ 113955 w 2675083"/>
                <a:gd name="connsiteY0" fmla="*/ 2049118 h 4098208"/>
                <a:gd name="connsiteX1" fmla="*/ 1672658 w 2675083"/>
                <a:gd name="connsiteY1" fmla="*/ 70149 h 4098208"/>
                <a:gd name="connsiteX2" fmla="*/ 2675083 w 2675083"/>
                <a:gd name="connsiteY2" fmla="*/ 0 h 4098208"/>
                <a:gd name="connsiteX3" fmla="*/ 2490508 w 2675083"/>
                <a:gd name="connsiteY3" fmla="*/ 1906808 h 4098208"/>
                <a:gd name="connsiteX4" fmla="*/ 1798780 w 2675083"/>
                <a:gd name="connsiteY4" fmla="*/ 3120831 h 4098208"/>
                <a:gd name="connsiteX5" fmla="*/ 306187 w 2675083"/>
                <a:gd name="connsiteY5" fmla="*/ 4072086 h 4098208"/>
                <a:gd name="connsiteX6" fmla="*/ 113955 w 2675083"/>
                <a:gd name="connsiteY6" fmla="*/ 2049118 h 4098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5083" h="4098208">
                  <a:moveTo>
                    <a:pt x="113955" y="2049118"/>
                  </a:moveTo>
                  <a:cubicBezTo>
                    <a:pt x="341700" y="1382128"/>
                    <a:pt x="984583" y="70149"/>
                    <a:pt x="1672658" y="70149"/>
                  </a:cubicBezTo>
                  <a:lnTo>
                    <a:pt x="2675083" y="0"/>
                  </a:lnTo>
                  <a:lnTo>
                    <a:pt x="2490508" y="1906808"/>
                  </a:lnTo>
                  <a:cubicBezTo>
                    <a:pt x="2384441" y="2455223"/>
                    <a:pt x="2174750" y="2774408"/>
                    <a:pt x="1798780" y="3120831"/>
                  </a:cubicBezTo>
                  <a:cubicBezTo>
                    <a:pt x="1422810" y="3467254"/>
                    <a:pt x="586991" y="4250705"/>
                    <a:pt x="306187" y="4072086"/>
                  </a:cubicBezTo>
                  <a:cubicBezTo>
                    <a:pt x="25383" y="3893467"/>
                    <a:pt x="-113790" y="2716108"/>
                    <a:pt x="113955" y="2049118"/>
                  </a:cubicBezTo>
                  <a:close/>
                </a:path>
              </a:pathLst>
            </a:custGeom>
            <a:no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200"/>
            </a:p>
          </p:txBody>
        </p:sp>
        <p:sp>
          <p:nvSpPr>
            <p:cNvPr id="25" name="Text Box 205">
              <a:extLst>
                <a:ext uri="{FF2B5EF4-FFF2-40B4-BE49-F238E27FC236}">
                  <a16:creationId xmlns:a16="http://schemas.microsoft.com/office/drawing/2014/main" id="{25A081D6-62BF-46DD-BF87-80F7CED97E2F}"/>
                </a:ext>
              </a:extLst>
            </p:cNvPr>
            <p:cNvSpPr txBox="1"/>
            <p:nvPr/>
          </p:nvSpPr>
          <p:spPr>
            <a:xfrm>
              <a:off x="6157" y="1293667"/>
              <a:ext cx="1443990" cy="43815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en-GB" sz="1600" dirty="0">
                  <a:ln>
                    <a:noFill/>
                  </a:ln>
                  <a:solidFill>
                    <a:srgbClr val="F4B083"/>
                  </a:solidFill>
                  <a:effectLst>
                    <a:reflection blurRad="6350" stA="53000" endA="300" endPos="35500" dir="5400000" sy="-90000" algn="bl"/>
                  </a:effectLst>
                  <a:latin typeface="Times New Roman" panose="02020603050405020304" pitchFamily="18" charset="0"/>
                  <a:ea typeface="Times New Roman" panose="02020603050405020304" pitchFamily="18" charset="0"/>
                </a:rPr>
                <a:t>Group </a:t>
              </a:r>
              <a:endParaRPr lang="en-GB" sz="1600" dirty="0">
                <a:effectLst/>
                <a:latin typeface="Times New Roman" panose="02020603050405020304" pitchFamily="18" charset="0"/>
                <a:ea typeface="Times New Roman" panose="02020603050405020304" pitchFamily="18" charset="0"/>
              </a:endParaRPr>
            </a:p>
            <a:p>
              <a:pPr>
                <a:spcAft>
                  <a:spcPts val="0"/>
                </a:spcAft>
              </a:pPr>
              <a:r>
                <a:rPr lang="en-GB" sz="1600" dirty="0">
                  <a:ln>
                    <a:noFill/>
                  </a:ln>
                  <a:solidFill>
                    <a:srgbClr val="F4B083"/>
                  </a:solidFill>
                  <a:effectLst>
                    <a:reflection blurRad="6350" stA="53000" endA="300" endPos="35500" dir="5400000" sy="-90000" algn="bl"/>
                  </a:effectLst>
                  <a:latin typeface="Times New Roman" panose="02020603050405020304" pitchFamily="18" charset="0"/>
                  <a:ea typeface="Times New Roman" panose="02020603050405020304" pitchFamily="18" charset="0"/>
                </a:rPr>
                <a:t>characteristics</a:t>
              </a:r>
              <a:endParaRPr lang="en-GB" sz="1600" dirty="0">
                <a:effectLst/>
                <a:latin typeface="Times New Roman" panose="02020603050405020304" pitchFamily="18" charset="0"/>
                <a:ea typeface="Times New Roman" panose="02020603050405020304" pitchFamily="18" charset="0"/>
              </a:endParaRPr>
            </a:p>
          </p:txBody>
        </p:sp>
      </p:grpSp>
    </p:spTree>
    <p:extLst>
      <p:ext uri="{BB962C8B-B14F-4D97-AF65-F5344CB8AC3E}">
        <p14:creationId xmlns:p14="http://schemas.microsoft.com/office/powerpoint/2010/main" val="149811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A36F3-1DD5-402D-B635-8D22ADAB5182}"/>
              </a:ext>
            </a:extLst>
          </p:cNvPr>
          <p:cNvSpPr>
            <a:spLocks noGrp="1"/>
          </p:cNvSpPr>
          <p:nvPr>
            <p:ph type="title"/>
          </p:nvPr>
        </p:nvSpPr>
        <p:spPr>
          <a:xfrm>
            <a:off x="1208769" y="46086"/>
            <a:ext cx="10983231" cy="785868"/>
          </a:xfrm>
        </p:spPr>
        <p:txBody>
          <a:bodyPr>
            <a:normAutofit fontScale="90000"/>
          </a:bodyPr>
          <a:lstStyle/>
          <a:p>
            <a:r>
              <a:rPr lang="en-GB" dirty="0"/>
              <a:t>Pros and cons of selection methods in fragile contexts</a:t>
            </a:r>
          </a:p>
        </p:txBody>
      </p:sp>
      <p:graphicFrame>
        <p:nvGraphicFramePr>
          <p:cNvPr id="4" name="Content Placeholder 3">
            <a:extLst>
              <a:ext uri="{FF2B5EF4-FFF2-40B4-BE49-F238E27FC236}">
                <a16:creationId xmlns:a16="http://schemas.microsoft.com/office/drawing/2014/main" id="{3AD57100-FD23-41BB-84E2-AF8D927FECE3}"/>
              </a:ext>
            </a:extLst>
          </p:cNvPr>
          <p:cNvGraphicFramePr>
            <a:graphicFrameLocks noGrp="1"/>
          </p:cNvGraphicFramePr>
          <p:nvPr>
            <p:ph sz="quarter" idx="13"/>
            <p:extLst>
              <p:ext uri="{D42A27DB-BD31-4B8C-83A1-F6EECF244321}">
                <p14:modId xmlns:p14="http://schemas.microsoft.com/office/powerpoint/2010/main" val="408914738"/>
              </p:ext>
            </p:extLst>
          </p:nvPr>
        </p:nvGraphicFramePr>
        <p:xfrm>
          <a:off x="896912" y="1087629"/>
          <a:ext cx="11295088" cy="5631190"/>
        </p:xfrm>
        <a:graphic>
          <a:graphicData uri="http://schemas.openxmlformats.org/drawingml/2006/table">
            <a:tbl>
              <a:tblPr firstRow="1" firstCol="1" bandRow="1">
                <a:tableStyleId>{5C22544A-7EE6-4342-B048-85BDC9FD1C3A}</a:tableStyleId>
              </a:tblPr>
              <a:tblGrid>
                <a:gridCol w="1764799">
                  <a:extLst>
                    <a:ext uri="{9D8B030D-6E8A-4147-A177-3AD203B41FA5}">
                      <a16:colId xmlns:a16="http://schemas.microsoft.com/office/drawing/2014/main" val="2256292107"/>
                    </a:ext>
                  </a:extLst>
                </a:gridCol>
                <a:gridCol w="4713450">
                  <a:extLst>
                    <a:ext uri="{9D8B030D-6E8A-4147-A177-3AD203B41FA5}">
                      <a16:colId xmlns:a16="http://schemas.microsoft.com/office/drawing/2014/main" val="125437590"/>
                    </a:ext>
                  </a:extLst>
                </a:gridCol>
                <a:gridCol w="4816839">
                  <a:extLst>
                    <a:ext uri="{9D8B030D-6E8A-4147-A177-3AD203B41FA5}">
                      <a16:colId xmlns:a16="http://schemas.microsoft.com/office/drawing/2014/main" val="3493968752"/>
                    </a:ext>
                  </a:extLst>
                </a:gridCol>
              </a:tblGrid>
              <a:tr h="57070">
                <a:tc>
                  <a:txBody>
                    <a:bodyPr/>
                    <a:lstStyle/>
                    <a:p>
                      <a:pPr algn="ctr">
                        <a:lnSpc>
                          <a:spcPct val="115000"/>
                        </a:lnSpc>
                        <a:spcBef>
                          <a:spcPts val="600"/>
                        </a:spcBef>
                        <a:spcAft>
                          <a:spcPts val="600"/>
                        </a:spcAft>
                      </a:pPr>
                      <a:r>
                        <a:rPr lang="en-GB" sz="300">
                          <a:effectLst/>
                        </a:rPr>
                        <a:t>Selection method</a:t>
                      </a:r>
                      <a:endParaRPr lang="en-GB" sz="300">
                        <a:effectLst/>
                        <a:latin typeface="Times New Roman" panose="02020603050405020304" pitchFamily="18" charset="0"/>
                        <a:ea typeface="Times New Roman" panose="02020603050405020304" pitchFamily="18" charset="0"/>
                      </a:endParaRPr>
                    </a:p>
                  </a:txBody>
                  <a:tcPr marL="18444" marR="18444" marT="0" marB="0"/>
                </a:tc>
                <a:tc>
                  <a:txBody>
                    <a:bodyPr/>
                    <a:lstStyle/>
                    <a:p>
                      <a:pPr algn="ctr">
                        <a:lnSpc>
                          <a:spcPct val="115000"/>
                        </a:lnSpc>
                        <a:spcBef>
                          <a:spcPts val="600"/>
                        </a:spcBef>
                        <a:spcAft>
                          <a:spcPts val="600"/>
                        </a:spcAft>
                      </a:pPr>
                      <a:r>
                        <a:rPr lang="en-GB" sz="300">
                          <a:effectLst/>
                        </a:rPr>
                        <a:t>Advantages</a:t>
                      </a:r>
                      <a:endParaRPr lang="en-GB" sz="300">
                        <a:effectLst/>
                        <a:latin typeface="Times New Roman" panose="02020603050405020304" pitchFamily="18" charset="0"/>
                        <a:ea typeface="Times New Roman" panose="02020603050405020304" pitchFamily="18" charset="0"/>
                      </a:endParaRPr>
                    </a:p>
                  </a:txBody>
                  <a:tcPr marL="18444" marR="18444" marT="0" marB="0"/>
                </a:tc>
                <a:tc>
                  <a:txBody>
                    <a:bodyPr/>
                    <a:lstStyle/>
                    <a:p>
                      <a:pPr algn="ctr">
                        <a:lnSpc>
                          <a:spcPct val="115000"/>
                        </a:lnSpc>
                        <a:spcBef>
                          <a:spcPts val="600"/>
                        </a:spcBef>
                        <a:spcAft>
                          <a:spcPts val="600"/>
                        </a:spcAft>
                      </a:pPr>
                      <a:r>
                        <a:rPr lang="en-GB" sz="300">
                          <a:effectLst/>
                        </a:rPr>
                        <a:t>Disadvantages</a:t>
                      </a:r>
                      <a:endParaRPr lang="en-GB" sz="300">
                        <a:effectLst/>
                        <a:latin typeface="Times New Roman" panose="02020603050405020304" pitchFamily="18" charset="0"/>
                        <a:ea typeface="Times New Roman" panose="02020603050405020304" pitchFamily="18" charset="0"/>
                      </a:endParaRPr>
                    </a:p>
                  </a:txBody>
                  <a:tcPr marL="18444" marR="18444" marT="0" marB="0"/>
                </a:tc>
                <a:extLst>
                  <a:ext uri="{0D108BD9-81ED-4DB2-BD59-A6C34878D82A}">
                    <a16:rowId xmlns:a16="http://schemas.microsoft.com/office/drawing/2014/main" val="570803399"/>
                  </a:ext>
                </a:extLst>
              </a:tr>
              <a:tr h="1022319">
                <a:tc>
                  <a:txBody>
                    <a:bodyPr/>
                    <a:lstStyle/>
                    <a:p>
                      <a:pPr algn="just">
                        <a:lnSpc>
                          <a:spcPct val="100000"/>
                        </a:lnSpc>
                        <a:spcBef>
                          <a:spcPts val="0"/>
                        </a:spcBef>
                        <a:spcAft>
                          <a:spcPts val="0"/>
                        </a:spcAft>
                      </a:pPr>
                      <a:r>
                        <a:rPr lang="en-GB" sz="2000" dirty="0">
                          <a:effectLst/>
                        </a:rPr>
                        <a:t>Categorical/</a:t>
                      </a:r>
                    </a:p>
                    <a:p>
                      <a:pPr algn="just">
                        <a:lnSpc>
                          <a:spcPct val="100000"/>
                        </a:lnSpc>
                        <a:spcBef>
                          <a:spcPts val="0"/>
                        </a:spcBef>
                        <a:spcAft>
                          <a:spcPts val="0"/>
                        </a:spcAft>
                      </a:pPr>
                      <a:r>
                        <a:rPr lang="en-GB" sz="2000" dirty="0">
                          <a:effectLst/>
                        </a:rPr>
                        <a:t>Geographical/</a:t>
                      </a:r>
                    </a:p>
                    <a:p>
                      <a:pPr algn="just">
                        <a:lnSpc>
                          <a:spcPct val="100000"/>
                        </a:lnSpc>
                        <a:spcBef>
                          <a:spcPts val="0"/>
                        </a:spcBef>
                        <a:spcAft>
                          <a:spcPts val="0"/>
                        </a:spcAft>
                      </a:pPr>
                      <a:r>
                        <a:rPr lang="en-GB" sz="2000" dirty="0">
                          <a:effectLst/>
                        </a:rPr>
                        <a:t>Seasonal</a:t>
                      </a:r>
                      <a:endParaRPr lang="en-GB" sz="20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fr-FR" sz="1600" dirty="0" err="1">
                          <a:effectLst/>
                        </a:rPr>
                        <a:t>Easy</a:t>
                      </a:r>
                      <a:r>
                        <a:rPr lang="fr-FR" sz="1600" dirty="0">
                          <a:effectLst/>
                        </a:rPr>
                        <a:t> </a:t>
                      </a:r>
                      <a:r>
                        <a:rPr lang="fr-FR" sz="1600" dirty="0" err="1">
                          <a:effectLst/>
                        </a:rPr>
                        <a:t>implementation</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fr-FR" sz="1600" dirty="0">
                          <a:effectLst/>
                        </a:rPr>
                        <a:t>Minimal </a:t>
                      </a:r>
                      <a:r>
                        <a:rPr lang="fr-FR" sz="1600" dirty="0" err="1">
                          <a:effectLst/>
                        </a:rPr>
                        <a:t>eligibility</a:t>
                      </a:r>
                      <a:r>
                        <a:rPr lang="fr-FR" sz="1600" dirty="0">
                          <a:effectLst/>
                        </a:rPr>
                        <a:t> manipulation</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GB" sz="1600" dirty="0">
                          <a:effectLst/>
                        </a:rPr>
                        <a:t>Useful first-level targeting</a:t>
                      </a:r>
                      <a:endParaRPr lang="en-GB" sz="1600" dirty="0">
                        <a:effectLst/>
                        <a:latin typeface="Times New Roman" panose="02020603050405020304" pitchFamily="18" charset="0"/>
                        <a:ea typeface="Times New Roman" panose="02020603050405020304" pitchFamily="18" charset="0"/>
                      </a:endParaRPr>
                    </a:p>
                    <a:p>
                      <a:pPr marL="0" lvl="0" indent="0">
                        <a:lnSpc>
                          <a:spcPct val="100000"/>
                        </a:lnSpc>
                        <a:spcBef>
                          <a:spcPts val="0"/>
                        </a:spcBef>
                        <a:spcAft>
                          <a:spcPts val="0"/>
                        </a:spcAft>
                        <a:buFont typeface="Wingdings" panose="05000000000000000000" pitchFamily="2" charset="2"/>
                        <a:buNone/>
                      </a:pPr>
                      <a:endParaRPr lang="en-GB" sz="16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Low selection accuracy</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fr-FR" sz="1600" dirty="0" err="1">
                          <a:effectLst/>
                        </a:rPr>
                        <a:t>Potential</a:t>
                      </a:r>
                      <a:r>
                        <a:rPr lang="fr-FR" sz="1600" dirty="0">
                          <a:effectLst/>
                        </a:rPr>
                        <a:t> for migration</a:t>
                      </a:r>
                      <a:r>
                        <a:rPr lang="en-GB" sz="1600" dirty="0">
                          <a:effectLst/>
                        </a:rPr>
                        <a:t> </a:t>
                      </a:r>
                      <a:endParaRPr lang="en-GB" sz="1600" dirty="0">
                        <a:effectLst/>
                        <a:latin typeface="Times New Roman" panose="02020603050405020304" pitchFamily="18" charset="0"/>
                        <a:ea typeface="Times New Roman" panose="02020603050405020304" pitchFamily="18" charset="0"/>
                      </a:endParaRPr>
                    </a:p>
                  </a:txBody>
                  <a:tcPr marL="18444" marR="18444" marT="0" marB="0"/>
                </a:tc>
                <a:extLst>
                  <a:ext uri="{0D108BD9-81ED-4DB2-BD59-A6C34878D82A}">
                    <a16:rowId xmlns:a16="http://schemas.microsoft.com/office/drawing/2014/main" val="3585109524"/>
                  </a:ext>
                </a:extLst>
              </a:tr>
              <a:tr h="1277899">
                <a:tc>
                  <a:txBody>
                    <a:bodyPr/>
                    <a:lstStyle/>
                    <a:p>
                      <a:pPr algn="just">
                        <a:lnSpc>
                          <a:spcPct val="100000"/>
                        </a:lnSpc>
                        <a:spcBef>
                          <a:spcPts val="0"/>
                        </a:spcBef>
                        <a:spcAft>
                          <a:spcPts val="0"/>
                        </a:spcAft>
                      </a:pPr>
                      <a:r>
                        <a:rPr lang="en-GB" sz="2000" dirty="0">
                          <a:effectLst/>
                        </a:rPr>
                        <a:t>Means test / Proxy means test</a:t>
                      </a:r>
                      <a:endParaRPr lang="en-GB" sz="20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fr-FR" sz="1600" dirty="0">
                          <a:effectLst/>
                        </a:rPr>
                        <a:t>Maximal </a:t>
                      </a:r>
                      <a:r>
                        <a:rPr lang="fr-FR" sz="1600" dirty="0" err="1">
                          <a:effectLst/>
                        </a:rPr>
                        <a:t>selection</a:t>
                      </a:r>
                      <a:r>
                        <a:rPr lang="fr-FR" sz="1600" dirty="0">
                          <a:effectLst/>
                        </a:rPr>
                        <a:t> </a:t>
                      </a:r>
                      <a:r>
                        <a:rPr lang="fr-FR" sz="1600" dirty="0" err="1">
                          <a:effectLst/>
                        </a:rPr>
                        <a:t>accuracy</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en-GB" sz="1600" dirty="0">
                          <a:effectLst/>
                        </a:rPr>
                        <a:t>Potential to estimate exposition to shocks and damage</a:t>
                      </a:r>
                      <a:endParaRPr lang="en-GB" sz="16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Costly and difficult </a:t>
                      </a:r>
                      <a:r>
                        <a:rPr lang="fr-FR" sz="1600" dirty="0" err="1">
                          <a:effectLst/>
                        </a:rPr>
                        <a:t>implementation</a:t>
                      </a:r>
                      <a:r>
                        <a:rPr lang="fr-FR" sz="1600" dirty="0">
                          <a:effectLst/>
                        </a:rPr>
                        <a:t> </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en-GB" sz="1600" dirty="0">
                          <a:effectLst/>
                        </a:rPr>
                        <a:t>Eligibility manipulation depends on administrative capacity</a:t>
                      </a:r>
                    </a:p>
                    <a:p>
                      <a:pPr marL="342900" lvl="0" indent="-342900">
                        <a:lnSpc>
                          <a:spcPct val="100000"/>
                        </a:lnSpc>
                        <a:spcBef>
                          <a:spcPts val="0"/>
                        </a:spcBef>
                        <a:spcAft>
                          <a:spcPts val="0"/>
                        </a:spcAft>
                        <a:buFont typeface="Wingdings" panose="05000000000000000000" pitchFamily="2" charset="2"/>
                        <a:buChar char=""/>
                      </a:pPr>
                      <a:r>
                        <a:rPr lang="en-GB" sz="1600" dirty="0">
                          <a:effectLst/>
                        </a:rPr>
                        <a:t>Low public support leading to stigma and social conflicts</a:t>
                      </a:r>
                      <a:endParaRPr lang="en-GB" sz="1600" dirty="0">
                        <a:effectLst/>
                        <a:latin typeface="Times New Roman" panose="02020603050405020304" pitchFamily="18" charset="0"/>
                        <a:ea typeface="Times New Roman" panose="02020603050405020304" pitchFamily="18" charset="0"/>
                      </a:endParaRPr>
                    </a:p>
                  </a:txBody>
                  <a:tcPr marL="18444" marR="18444" marT="0" marB="0"/>
                </a:tc>
                <a:extLst>
                  <a:ext uri="{0D108BD9-81ED-4DB2-BD59-A6C34878D82A}">
                    <a16:rowId xmlns:a16="http://schemas.microsoft.com/office/drawing/2014/main" val="2971141659"/>
                  </a:ext>
                </a:extLst>
              </a:tr>
              <a:tr h="1022319">
                <a:tc>
                  <a:txBody>
                    <a:bodyPr/>
                    <a:lstStyle/>
                    <a:p>
                      <a:pPr algn="just">
                        <a:lnSpc>
                          <a:spcPct val="100000"/>
                        </a:lnSpc>
                        <a:spcBef>
                          <a:spcPts val="0"/>
                        </a:spcBef>
                        <a:spcAft>
                          <a:spcPts val="0"/>
                        </a:spcAft>
                      </a:pPr>
                      <a:r>
                        <a:rPr lang="en-GB" sz="2000" dirty="0">
                          <a:effectLst/>
                        </a:rPr>
                        <a:t>Community-based selection</a:t>
                      </a:r>
                      <a:endParaRPr lang="en-GB" sz="20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Use of </a:t>
                      </a:r>
                      <a:r>
                        <a:rPr lang="fr-FR" sz="1600" dirty="0">
                          <a:effectLst/>
                        </a:rPr>
                        <a:t>local information</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en-GB" sz="1600" dirty="0">
                          <a:effectLst/>
                        </a:rPr>
                        <a:t>Increase of social cohesion</a:t>
                      </a:r>
                    </a:p>
                    <a:p>
                      <a:pPr marL="342900" lvl="0" indent="-342900">
                        <a:lnSpc>
                          <a:spcPct val="100000"/>
                        </a:lnSpc>
                        <a:spcBef>
                          <a:spcPts val="0"/>
                        </a:spcBef>
                        <a:spcAft>
                          <a:spcPts val="0"/>
                        </a:spcAft>
                        <a:buFont typeface="Wingdings" panose="05000000000000000000" pitchFamily="2" charset="2"/>
                        <a:buChar char=""/>
                      </a:pPr>
                      <a:r>
                        <a:rPr lang="en-GB" sz="1600" dirty="0">
                          <a:effectLst/>
                        </a:rPr>
                        <a:t>Effective in decentralized settings and low capacity</a:t>
                      </a:r>
                    </a:p>
                    <a:p>
                      <a:pPr marL="342900" lvl="0" indent="-342900">
                        <a:lnSpc>
                          <a:spcPct val="100000"/>
                        </a:lnSpc>
                        <a:spcBef>
                          <a:spcPts val="0"/>
                        </a:spcBef>
                        <a:spcAft>
                          <a:spcPts val="0"/>
                        </a:spcAft>
                        <a:buFont typeface="Wingdings" panose="05000000000000000000" pitchFamily="2" charset="2"/>
                        <a:buChar char=""/>
                      </a:pPr>
                      <a:r>
                        <a:rPr lang="en-GB" sz="1600" dirty="0">
                          <a:effectLst/>
                        </a:rPr>
                        <a:t>Potential to estimate damage</a:t>
                      </a:r>
                      <a:endParaRPr lang="en-GB" sz="16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Local capture and eligibility manipulation</a:t>
                      </a:r>
                    </a:p>
                    <a:p>
                      <a:pPr marL="342900" lvl="0" indent="-342900">
                        <a:lnSpc>
                          <a:spcPct val="100000"/>
                        </a:lnSpc>
                        <a:spcBef>
                          <a:spcPts val="0"/>
                        </a:spcBef>
                        <a:spcAft>
                          <a:spcPts val="0"/>
                        </a:spcAft>
                        <a:buFont typeface="Wingdings" panose="05000000000000000000" pitchFamily="2" charset="2"/>
                        <a:buChar char=""/>
                      </a:pPr>
                      <a:r>
                        <a:rPr lang="en-GB" sz="1600" dirty="0">
                          <a:effectLst/>
                        </a:rPr>
                        <a:t>Hard to control and monitor</a:t>
                      </a:r>
                      <a:endParaRPr lang="en-GB" sz="1600" dirty="0">
                        <a:effectLst/>
                        <a:latin typeface="Times New Roman" panose="02020603050405020304" pitchFamily="18" charset="0"/>
                        <a:ea typeface="Times New Roman" panose="02020603050405020304" pitchFamily="18" charset="0"/>
                      </a:endParaRPr>
                    </a:p>
                  </a:txBody>
                  <a:tcPr marL="18444" marR="18444" marT="0" marB="0"/>
                </a:tc>
                <a:extLst>
                  <a:ext uri="{0D108BD9-81ED-4DB2-BD59-A6C34878D82A}">
                    <a16:rowId xmlns:a16="http://schemas.microsoft.com/office/drawing/2014/main" val="2848677270"/>
                  </a:ext>
                </a:extLst>
              </a:tr>
              <a:tr h="779322">
                <a:tc>
                  <a:txBody>
                    <a:bodyPr/>
                    <a:lstStyle/>
                    <a:p>
                      <a:pPr algn="just">
                        <a:lnSpc>
                          <a:spcPct val="100000"/>
                        </a:lnSpc>
                        <a:spcBef>
                          <a:spcPts val="0"/>
                        </a:spcBef>
                        <a:spcAft>
                          <a:spcPts val="0"/>
                        </a:spcAft>
                      </a:pPr>
                      <a:r>
                        <a:rPr lang="en-GB" sz="2000">
                          <a:effectLst/>
                        </a:rPr>
                        <a:t>Self-selection</a:t>
                      </a:r>
                      <a:endParaRPr lang="en-GB" sz="200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fr-FR" sz="1600">
                          <a:effectLst/>
                        </a:rPr>
                        <a:t>Effective short-term intervention </a:t>
                      </a:r>
                      <a:endParaRPr lang="en-GB" sz="1600">
                        <a:effectLst/>
                      </a:endParaRPr>
                    </a:p>
                    <a:p>
                      <a:pPr marL="342900" lvl="0" indent="-342900">
                        <a:lnSpc>
                          <a:spcPct val="100000"/>
                        </a:lnSpc>
                        <a:spcBef>
                          <a:spcPts val="0"/>
                        </a:spcBef>
                        <a:spcAft>
                          <a:spcPts val="0"/>
                        </a:spcAft>
                        <a:buFont typeface="Wingdings" panose="05000000000000000000" pitchFamily="2" charset="2"/>
                        <a:buChar char=""/>
                      </a:pPr>
                      <a:r>
                        <a:rPr lang="en-GB" sz="1600">
                          <a:effectLst/>
                        </a:rPr>
                        <a:t>Linked to recovery and reconstruction activities</a:t>
                      </a:r>
                    </a:p>
                    <a:p>
                      <a:pPr marL="342900" lvl="0" indent="-342900">
                        <a:lnSpc>
                          <a:spcPct val="100000"/>
                        </a:lnSpc>
                        <a:spcBef>
                          <a:spcPts val="0"/>
                        </a:spcBef>
                        <a:spcAft>
                          <a:spcPts val="0"/>
                        </a:spcAft>
                        <a:buFont typeface="Wingdings" panose="05000000000000000000" pitchFamily="2" charset="2"/>
                        <a:buChar char=""/>
                      </a:pPr>
                      <a:r>
                        <a:rPr lang="en-GB" sz="1600">
                          <a:effectLst/>
                        </a:rPr>
                        <a:t>Skill and income generation</a:t>
                      </a:r>
                      <a:endParaRPr lang="en-GB" sz="160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Costly participation</a:t>
                      </a:r>
                    </a:p>
                    <a:p>
                      <a:pPr marL="342900" lvl="0" indent="-342900">
                        <a:lnSpc>
                          <a:spcPct val="100000"/>
                        </a:lnSpc>
                        <a:spcBef>
                          <a:spcPts val="0"/>
                        </a:spcBef>
                        <a:spcAft>
                          <a:spcPts val="0"/>
                        </a:spcAft>
                        <a:buFont typeface="Wingdings" panose="05000000000000000000" pitchFamily="2" charset="2"/>
                        <a:buChar char=""/>
                      </a:pPr>
                      <a:r>
                        <a:rPr lang="en-GB" sz="1600" dirty="0">
                          <a:effectLst/>
                        </a:rPr>
                        <a:t>Potential gender bias and stigma</a:t>
                      </a:r>
                    </a:p>
                    <a:p>
                      <a:pPr marL="342900" lvl="0" indent="-342900">
                        <a:lnSpc>
                          <a:spcPct val="100000"/>
                        </a:lnSpc>
                        <a:spcBef>
                          <a:spcPts val="0"/>
                        </a:spcBef>
                        <a:spcAft>
                          <a:spcPts val="0"/>
                        </a:spcAft>
                        <a:buFont typeface="Wingdings" panose="05000000000000000000" pitchFamily="2" charset="2"/>
                        <a:buChar char=""/>
                      </a:pPr>
                      <a:r>
                        <a:rPr lang="en-GB" sz="1600" dirty="0">
                          <a:effectLst/>
                        </a:rPr>
                        <a:t>Opportunity costs to participation</a:t>
                      </a:r>
                    </a:p>
                  </a:txBody>
                  <a:tcPr marL="18444" marR="18444" marT="0" marB="0"/>
                </a:tc>
                <a:extLst>
                  <a:ext uri="{0D108BD9-81ED-4DB2-BD59-A6C34878D82A}">
                    <a16:rowId xmlns:a16="http://schemas.microsoft.com/office/drawing/2014/main" val="2493189320"/>
                  </a:ext>
                </a:extLst>
              </a:tr>
              <a:tr h="1472261">
                <a:tc>
                  <a:txBody>
                    <a:bodyPr/>
                    <a:lstStyle/>
                    <a:p>
                      <a:pPr algn="just">
                        <a:lnSpc>
                          <a:spcPct val="100000"/>
                        </a:lnSpc>
                        <a:spcBef>
                          <a:spcPts val="0"/>
                        </a:spcBef>
                        <a:spcAft>
                          <a:spcPts val="0"/>
                        </a:spcAft>
                      </a:pPr>
                      <a:r>
                        <a:rPr lang="en-GB" sz="2000" dirty="0">
                          <a:effectLst/>
                        </a:rPr>
                        <a:t>Universal</a:t>
                      </a:r>
                      <a:endParaRPr lang="en-GB" sz="20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en-GB" sz="1600" dirty="0">
                          <a:effectLst/>
                        </a:rPr>
                        <a:t>Easy </a:t>
                      </a:r>
                      <a:r>
                        <a:rPr lang="fr-FR" sz="1600" dirty="0" err="1">
                          <a:effectLst/>
                        </a:rPr>
                        <a:t>implementation</a:t>
                      </a:r>
                      <a:r>
                        <a:rPr lang="fr-FR" sz="1600" dirty="0">
                          <a:effectLst/>
                        </a:rPr>
                        <a:t> </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en-GB" sz="1600" dirty="0">
                          <a:effectLst/>
                        </a:rPr>
                        <a:t>High public support</a:t>
                      </a:r>
                    </a:p>
                    <a:p>
                      <a:pPr marL="342900" lvl="0" indent="-342900">
                        <a:lnSpc>
                          <a:spcPct val="100000"/>
                        </a:lnSpc>
                        <a:spcBef>
                          <a:spcPts val="0"/>
                        </a:spcBef>
                        <a:spcAft>
                          <a:spcPts val="0"/>
                        </a:spcAft>
                        <a:buFont typeface="Wingdings" panose="05000000000000000000" pitchFamily="2" charset="2"/>
                        <a:buChar char=""/>
                      </a:pPr>
                      <a:r>
                        <a:rPr lang="en-GB" sz="1600" dirty="0">
                          <a:effectLst/>
                        </a:rPr>
                        <a:t>Effective in a short-term perspective</a:t>
                      </a:r>
                    </a:p>
                    <a:p>
                      <a:pPr marL="342900" lvl="0" indent="-342900">
                        <a:lnSpc>
                          <a:spcPct val="100000"/>
                        </a:lnSpc>
                        <a:spcBef>
                          <a:spcPts val="0"/>
                        </a:spcBef>
                        <a:spcAft>
                          <a:spcPts val="0"/>
                        </a:spcAft>
                        <a:buFont typeface="Wingdings" panose="05000000000000000000" pitchFamily="2" charset="2"/>
                        <a:buChar char=""/>
                      </a:pPr>
                      <a:r>
                        <a:rPr lang="en-GB" sz="1600" dirty="0">
                          <a:effectLst/>
                        </a:rPr>
                        <a:t>No costs of targeting, e.g. migration or social conflicts/unrests/stigma</a:t>
                      </a:r>
                      <a:endParaRPr lang="en-GB" sz="1600" dirty="0">
                        <a:effectLst/>
                        <a:latin typeface="Times New Roman" panose="02020603050405020304" pitchFamily="18" charset="0"/>
                        <a:ea typeface="Times New Roman" panose="02020603050405020304" pitchFamily="18" charset="0"/>
                      </a:endParaRPr>
                    </a:p>
                  </a:txBody>
                  <a:tcPr marL="18444" marR="18444" marT="0" marB="0"/>
                </a:tc>
                <a:tc>
                  <a:txBody>
                    <a:bodyPr/>
                    <a:lstStyle/>
                    <a:p>
                      <a:pPr marL="342900" lvl="0" indent="-342900">
                        <a:lnSpc>
                          <a:spcPct val="100000"/>
                        </a:lnSpc>
                        <a:spcBef>
                          <a:spcPts val="0"/>
                        </a:spcBef>
                        <a:spcAft>
                          <a:spcPts val="0"/>
                        </a:spcAft>
                        <a:buFont typeface="Wingdings" panose="05000000000000000000" pitchFamily="2" charset="2"/>
                        <a:buChar char=""/>
                      </a:pPr>
                      <a:r>
                        <a:rPr lang="fr-FR" sz="1600" dirty="0">
                          <a:effectLst/>
                        </a:rPr>
                        <a:t>No </a:t>
                      </a:r>
                      <a:r>
                        <a:rPr lang="fr-FR" sz="1600" dirty="0" err="1">
                          <a:effectLst/>
                        </a:rPr>
                        <a:t>selection</a:t>
                      </a:r>
                      <a:r>
                        <a:rPr lang="fr-FR" sz="1600" dirty="0">
                          <a:effectLst/>
                        </a:rPr>
                        <a:t> </a:t>
                      </a:r>
                      <a:r>
                        <a:rPr lang="fr-FR" sz="1600" dirty="0" err="1">
                          <a:effectLst/>
                        </a:rPr>
                        <a:t>accuracy</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fr-FR" sz="1600" dirty="0" err="1">
                          <a:effectLst/>
                        </a:rPr>
                        <a:t>Costly</a:t>
                      </a:r>
                      <a:endParaRPr lang="en-GB" sz="1600" dirty="0">
                        <a:effectLst/>
                      </a:endParaRPr>
                    </a:p>
                    <a:p>
                      <a:pPr marL="342900" lvl="0" indent="-342900">
                        <a:lnSpc>
                          <a:spcPct val="100000"/>
                        </a:lnSpc>
                        <a:spcBef>
                          <a:spcPts val="0"/>
                        </a:spcBef>
                        <a:spcAft>
                          <a:spcPts val="0"/>
                        </a:spcAft>
                        <a:buFont typeface="Wingdings" panose="05000000000000000000" pitchFamily="2" charset="2"/>
                        <a:buChar char=""/>
                      </a:pPr>
                      <a:r>
                        <a:rPr lang="fr-FR" sz="1600" dirty="0" err="1">
                          <a:effectLst/>
                        </a:rPr>
                        <a:t>Regressive</a:t>
                      </a:r>
                      <a:endParaRPr lang="en-GB" sz="1600" dirty="0">
                        <a:effectLst/>
                        <a:latin typeface="Times New Roman" panose="02020603050405020304" pitchFamily="18" charset="0"/>
                        <a:ea typeface="Times New Roman" panose="02020603050405020304" pitchFamily="18" charset="0"/>
                      </a:endParaRPr>
                    </a:p>
                  </a:txBody>
                  <a:tcPr marL="18444" marR="18444" marT="0" marB="0"/>
                </a:tc>
                <a:extLst>
                  <a:ext uri="{0D108BD9-81ED-4DB2-BD59-A6C34878D82A}">
                    <a16:rowId xmlns:a16="http://schemas.microsoft.com/office/drawing/2014/main" val="2813007760"/>
                  </a:ext>
                </a:extLst>
              </a:tr>
            </a:tbl>
          </a:graphicData>
        </a:graphic>
      </p:graphicFrame>
    </p:spTree>
    <p:extLst>
      <p:ext uri="{BB962C8B-B14F-4D97-AF65-F5344CB8AC3E}">
        <p14:creationId xmlns:p14="http://schemas.microsoft.com/office/powerpoint/2010/main" val="3274895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08DC9-9FB6-4104-9E83-38D1434E9B0D}"/>
              </a:ext>
            </a:extLst>
          </p:cNvPr>
          <p:cNvSpPr>
            <a:spLocks noGrp="1"/>
          </p:cNvSpPr>
          <p:nvPr>
            <p:ph type="title"/>
          </p:nvPr>
        </p:nvSpPr>
        <p:spPr>
          <a:xfrm>
            <a:off x="1570808" y="5492"/>
            <a:ext cx="10018713" cy="916562"/>
          </a:xfrm>
        </p:spPr>
        <p:txBody>
          <a:bodyPr/>
          <a:lstStyle/>
          <a:p>
            <a:r>
              <a:rPr lang="en-GB" dirty="0"/>
              <a:t>Selection Errors</a:t>
            </a:r>
          </a:p>
        </p:txBody>
      </p:sp>
      <p:sp>
        <p:nvSpPr>
          <p:cNvPr id="3" name="Content Placeholder 2">
            <a:extLst>
              <a:ext uri="{FF2B5EF4-FFF2-40B4-BE49-F238E27FC236}">
                <a16:creationId xmlns:a16="http://schemas.microsoft.com/office/drawing/2014/main" id="{15515495-356B-46DB-BF64-039F4FA0A92A}"/>
              </a:ext>
            </a:extLst>
          </p:cNvPr>
          <p:cNvSpPr>
            <a:spLocks noGrp="1"/>
          </p:cNvSpPr>
          <p:nvPr>
            <p:ph sz="quarter" idx="13"/>
          </p:nvPr>
        </p:nvSpPr>
        <p:spPr>
          <a:xfrm>
            <a:off x="1570808" y="1119919"/>
            <a:ext cx="9706792" cy="2389635"/>
          </a:xfrm>
        </p:spPr>
        <p:txBody>
          <a:bodyPr>
            <a:normAutofit lnSpcReduction="10000"/>
          </a:bodyPr>
          <a:lstStyle/>
          <a:p>
            <a:r>
              <a:rPr lang="en-GB" i="1" dirty="0"/>
              <a:t>Exclusion errors</a:t>
            </a:r>
            <a:r>
              <a:rPr lang="en-GB" dirty="0"/>
              <a:t> (errors of type I) are defined as the share of beneficiaries not receiving social transfers, despite fulfilling the required eligibility criteria. (=B/(A+B))</a:t>
            </a:r>
          </a:p>
          <a:p>
            <a:r>
              <a:rPr lang="en-GB" i="1" dirty="0"/>
              <a:t>Inclusion errors</a:t>
            </a:r>
            <a:r>
              <a:rPr lang="en-GB" dirty="0"/>
              <a:t> (errors of type II) are defined as the share of beneficiaries receiving social transfers, despite not fulfilling the required eligibility criteria. (=C/(A+C))</a:t>
            </a:r>
          </a:p>
          <a:p>
            <a:endParaRPr lang="en-GB" dirty="0"/>
          </a:p>
        </p:txBody>
      </p:sp>
      <p:grpSp>
        <p:nvGrpSpPr>
          <p:cNvPr id="4" name="Group 3">
            <a:extLst>
              <a:ext uri="{FF2B5EF4-FFF2-40B4-BE49-F238E27FC236}">
                <a16:creationId xmlns:a16="http://schemas.microsoft.com/office/drawing/2014/main" id="{1D94F636-7C05-4F46-95AB-8E114F8BD904}"/>
              </a:ext>
            </a:extLst>
          </p:cNvPr>
          <p:cNvGrpSpPr/>
          <p:nvPr/>
        </p:nvGrpSpPr>
        <p:grpSpPr>
          <a:xfrm>
            <a:off x="6580164" y="3281146"/>
            <a:ext cx="5515982" cy="3342503"/>
            <a:chOff x="26669" y="0"/>
            <a:chExt cx="2899411" cy="1802130"/>
          </a:xfrm>
        </p:grpSpPr>
        <p:sp>
          <p:nvSpPr>
            <p:cNvPr id="5" name="Flowchart: Alternate Process 4">
              <a:extLst>
                <a:ext uri="{FF2B5EF4-FFF2-40B4-BE49-F238E27FC236}">
                  <a16:creationId xmlns:a16="http://schemas.microsoft.com/office/drawing/2014/main" id="{2184929F-CFB1-4D5D-8596-51B2CE0285F9}"/>
                </a:ext>
              </a:extLst>
            </p:cNvPr>
            <p:cNvSpPr/>
            <p:nvPr/>
          </p:nvSpPr>
          <p:spPr>
            <a:xfrm>
              <a:off x="480060" y="0"/>
              <a:ext cx="1943100" cy="704850"/>
            </a:xfrm>
            <a:prstGeom prst="flowChartAlternateProcess">
              <a:avLst/>
            </a:pr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Text Box 214">
              <a:extLst>
                <a:ext uri="{FF2B5EF4-FFF2-40B4-BE49-F238E27FC236}">
                  <a16:creationId xmlns:a16="http://schemas.microsoft.com/office/drawing/2014/main" id="{DAD465CC-C0C9-4E47-8DBB-08FB5D93D701}"/>
                </a:ext>
              </a:extLst>
            </p:cNvPr>
            <p:cNvSpPr txBox="1"/>
            <p:nvPr/>
          </p:nvSpPr>
          <p:spPr>
            <a:xfrm>
              <a:off x="640080" y="198120"/>
              <a:ext cx="1577340" cy="31242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dirty="0">
                  <a:effectLst/>
                  <a:latin typeface="Times New Roman" panose="02020603050405020304" pitchFamily="18" charset="0"/>
                  <a:ea typeface="Times New Roman" panose="02020603050405020304" pitchFamily="18" charset="0"/>
                </a:rPr>
                <a:t>Selection Errors</a:t>
              </a:r>
            </a:p>
          </p:txBody>
        </p:sp>
        <p:sp>
          <p:nvSpPr>
            <p:cNvPr id="7" name="Arrow: Down 6">
              <a:extLst>
                <a:ext uri="{FF2B5EF4-FFF2-40B4-BE49-F238E27FC236}">
                  <a16:creationId xmlns:a16="http://schemas.microsoft.com/office/drawing/2014/main" id="{68314005-44B7-411B-A33F-2694B2B11A1F}"/>
                </a:ext>
              </a:extLst>
            </p:cNvPr>
            <p:cNvSpPr/>
            <p:nvPr/>
          </p:nvSpPr>
          <p:spPr>
            <a:xfrm>
              <a:off x="731520" y="762000"/>
              <a:ext cx="179070" cy="415290"/>
            </a:xfrm>
            <a:prstGeom prst="downArrow">
              <a:avLst/>
            </a:pr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8" name="Arrow: Down 7">
              <a:extLst>
                <a:ext uri="{FF2B5EF4-FFF2-40B4-BE49-F238E27FC236}">
                  <a16:creationId xmlns:a16="http://schemas.microsoft.com/office/drawing/2014/main" id="{347B1F0D-7716-483B-B813-AC6EF13917A9}"/>
                </a:ext>
              </a:extLst>
            </p:cNvPr>
            <p:cNvSpPr/>
            <p:nvPr/>
          </p:nvSpPr>
          <p:spPr>
            <a:xfrm>
              <a:off x="1962150" y="742950"/>
              <a:ext cx="179070" cy="415290"/>
            </a:xfrm>
            <a:prstGeom prst="downArrow">
              <a:avLst/>
            </a:pr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Flowchart: Alternate Process 8">
              <a:extLst>
                <a:ext uri="{FF2B5EF4-FFF2-40B4-BE49-F238E27FC236}">
                  <a16:creationId xmlns:a16="http://schemas.microsoft.com/office/drawing/2014/main" id="{5A77CAE4-B6B6-4E1D-82B6-CAB056435BFA}"/>
                </a:ext>
              </a:extLst>
            </p:cNvPr>
            <p:cNvSpPr/>
            <p:nvPr/>
          </p:nvSpPr>
          <p:spPr>
            <a:xfrm>
              <a:off x="49530" y="1215390"/>
              <a:ext cx="1329690" cy="586740"/>
            </a:xfrm>
            <a:prstGeom prst="flowChartAlternateProcess">
              <a:avLst/>
            </a:pr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Text Box 218">
              <a:extLst>
                <a:ext uri="{FF2B5EF4-FFF2-40B4-BE49-F238E27FC236}">
                  <a16:creationId xmlns:a16="http://schemas.microsoft.com/office/drawing/2014/main" id="{DB56634A-8538-4A78-8CF1-4EAAB9342543}"/>
                </a:ext>
              </a:extLst>
            </p:cNvPr>
            <p:cNvSpPr txBox="1"/>
            <p:nvPr/>
          </p:nvSpPr>
          <p:spPr>
            <a:xfrm>
              <a:off x="26669" y="1261110"/>
              <a:ext cx="1375410" cy="44196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dirty="0">
                  <a:effectLst/>
                  <a:latin typeface="Times New Roman" panose="02020603050405020304" pitchFamily="18" charset="0"/>
                  <a:ea typeface="Times New Roman" panose="02020603050405020304" pitchFamily="18" charset="0"/>
                </a:rPr>
                <a:t>By design, </a:t>
              </a:r>
            </a:p>
            <a:p>
              <a:pPr algn="ctr">
                <a:spcAft>
                  <a:spcPts val="0"/>
                </a:spcAft>
              </a:pPr>
              <a:r>
                <a:rPr lang="en-GB" dirty="0">
                  <a:effectLst/>
                  <a:latin typeface="Times New Roman" panose="02020603050405020304" pitchFamily="18" charset="0"/>
                  <a:ea typeface="Times New Roman" panose="02020603050405020304" pitchFamily="18" charset="0"/>
                </a:rPr>
                <a:t>e.g. categorical selection</a:t>
              </a:r>
            </a:p>
          </p:txBody>
        </p:sp>
        <p:sp>
          <p:nvSpPr>
            <p:cNvPr id="11" name="Flowchart: Alternate Process 10">
              <a:extLst>
                <a:ext uri="{FF2B5EF4-FFF2-40B4-BE49-F238E27FC236}">
                  <a16:creationId xmlns:a16="http://schemas.microsoft.com/office/drawing/2014/main" id="{85ECB542-DE30-4784-BF41-42C809732AC0}"/>
                </a:ext>
              </a:extLst>
            </p:cNvPr>
            <p:cNvSpPr/>
            <p:nvPr/>
          </p:nvSpPr>
          <p:spPr>
            <a:xfrm>
              <a:off x="1584960" y="1219200"/>
              <a:ext cx="1329690" cy="571500"/>
            </a:xfrm>
            <a:prstGeom prst="flowChartAlternateProcess">
              <a:avLst/>
            </a:prstGeom>
            <a:gradFill>
              <a:gsLst>
                <a:gs pos="0">
                  <a:schemeClr val="accent1">
                    <a:lumMod val="5000"/>
                    <a:lumOff val="9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Text Box 220">
              <a:extLst>
                <a:ext uri="{FF2B5EF4-FFF2-40B4-BE49-F238E27FC236}">
                  <a16:creationId xmlns:a16="http://schemas.microsoft.com/office/drawing/2014/main" id="{11C1FFA4-4499-4D2C-80EF-0CFA60925BFC}"/>
                </a:ext>
              </a:extLst>
            </p:cNvPr>
            <p:cNvSpPr txBox="1"/>
            <p:nvPr/>
          </p:nvSpPr>
          <p:spPr>
            <a:xfrm>
              <a:off x="1569720" y="1261110"/>
              <a:ext cx="1356360" cy="42291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en-GB" dirty="0">
                  <a:effectLst/>
                  <a:latin typeface="Times New Roman" panose="02020603050405020304" pitchFamily="18" charset="0"/>
                  <a:ea typeface="Times New Roman" panose="02020603050405020304" pitchFamily="18" charset="0"/>
                </a:rPr>
                <a:t>By implementation,</a:t>
              </a:r>
            </a:p>
            <a:p>
              <a:pPr algn="ctr">
                <a:spcAft>
                  <a:spcPts val="0"/>
                </a:spcAft>
              </a:pPr>
              <a:r>
                <a:rPr lang="en-GB" dirty="0">
                  <a:effectLst/>
                  <a:latin typeface="Times New Roman" panose="02020603050405020304" pitchFamily="18" charset="0"/>
                  <a:ea typeface="Times New Roman" panose="02020603050405020304" pitchFamily="18" charset="0"/>
                </a:rPr>
                <a:t>e.g. PMT</a:t>
              </a:r>
            </a:p>
          </p:txBody>
        </p:sp>
      </p:grpSp>
      <p:graphicFrame>
        <p:nvGraphicFramePr>
          <p:cNvPr id="13" name="Table 12">
            <a:extLst>
              <a:ext uri="{FF2B5EF4-FFF2-40B4-BE49-F238E27FC236}">
                <a16:creationId xmlns:a16="http://schemas.microsoft.com/office/drawing/2014/main" id="{816C932C-5049-4894-A91B-94165E30CCD9}"/>
              </a:ext>
            </a:extLst>
          </p:cNvPr>
          <p:cNvGraphicFramePr>
            <a:graphicFrameLocks noGrp="1"/>
          </p:cNvGraphicFramePr>
          <p:nvPr/>
        </p:nvGraphicFramePr>
        <p:xfrm>
          <a:off x="1229497" y="3509554"/>
          <a:ext cx="5993027" cy="1818640"/>
        </p:xfrm>
        <a:graphic>
          <a:graphicData uri="http://schemas.openxmlformats.org/drawingml/2006/table">
            <a:tbl>
              <a:tblPr firstRow="1" firstCol="1" bandRow="1">
                <a:tableStyleId>{5C22544A-7EE6-4342-B048-85BDC9FD1C3A}</a:tableStyleId>
              </a:tblPr>
              <a:tblGrid>
                <a:gridCol w="1128615">
                  <a:extLst>
                    <a:ext uri="{9D8B030D-6E8A-4147-A177-3AD203B41FA5}">
                      <a16:colId xmlns:a16="http://schemas.microsoft.com/office/drawing/2014/main" val="35265999"/>
                    </a:ext>
                  </a:extLst>
                </a:gridCol>
                <a:gridCol w="995154">
                  <a:extLst>
                    <a:ext uri="{9D8B030D-6E8A-4147-A177-3AD203B41FA5}">
                      <a16:colId xmlns:a16="http://schemas.microsoft.com/office/drawing/2014/main" val="2759359095"/>
                    </a:ext>
                  </a:extLst>
                </a:gridCol>
                <a:gridCol w="1916891">
                  <a:extLst>
                    <a:ext uri="{9D8B030D-6E8A-4147-A177-3AD203B41FA5}">
                      <a16:colId xmlns:a16="http://schemas.microsoft.com/office/drawing/2014/main" val="527418891"/>
                    </a:ext>
                  </a:extLst>
                </a:gridCol>
                <a:gridCol w="1952367">
                  <a:extLst>
                    <a:ext uri="{9D8B030D-6E8A-4147-A177-3AD203B41FA5}">
                      <a16:colId xmlns:a16="http://schemas.microsoft.com/office/drawing/2014/main" val="2727359773"/>
                    </a:ext>
                  </a:extLst>
                </a:gridCol>
              </a:tblGrid>
              <a:tr h="249910">
                <a:tc rowSpan="2" gridSpan="2">
                  <a:txBody>
                    <a:bodyPr/>
                    <a:lstStyle/>
                    <a:p>
                      <a:pPr algn="just">
                        <a:lnSpc>
                          <a:spcPct val="115000"/>
                        </a:lnSpc>
                        <a:spcBef>
                          <a:spcPts val="600"/>
                        </a:spcBef>
                        <a:spcAft>
                          <a:spcPts val="600"/>
                        </a:spcAft>
                      </a:pPr>
                      <a:r>
                        <a:rPr lang="en-GB" sz="1800" dirty="0">
                          <a:effectLst/>
                        </a:rPr>
                        <a:t> </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rowSpan="2" hMerge="1">
                  <a:txBody>
                    <a:bodyPr/>
                    <a:lstStyle/>
                    <a:p>
                      <a:endParaRPr lang="en-GB"/>
                    </a:p>
                  </a:txBody>
                  <a:tcPr/>
                </a:tc>
                <a:tc gridSpan="2">
                  <a:txBody>
                    <a:bodyPr/>
                    <a:lstStyle/>
                    <a:p>
                      <a:pPr algn="ctr">
                        <a:lnSpc>
                          <a:spcPct val="115000"/>
                        </a:lnSpc>
                        <a:spcBef>
                          <a:spcPts val="600"/>
                        </a:spcBef>
                        <a:spcAft>
                          <a:spcPts val="600"/>
                        </a:spcAft>
                      </a:pPr>
                      <a:r>
                        <a:rPr lang="en-GB" sz="1800" dirty="0">
                          <a:effectLst/>
                        </a:rPr>
                        <a:t>Programme classification</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hMerge="1">
                  <a:txBody>
                    <a:bodyPr/>
                    <a:lstStyle/>
                    <a:p>
                      <a:endParaRPr lang="en-GB"/>
                    </a:p>
                  </a:txBody>
                  <a:tcPr/>
                </a:tc>
                <a:extLst>
                  <a:ext uri="{0D108BD9-81ED-4DB2-BD59-A6C34878D82A}">
                    <a16:rowId xmlns:a16="http://schemas.microsoft.com/office/drawing/2014/main" val="4166511574"/>
                  </a:ext>
                </a:extLst>
              </a:tr>
              <a:tr h="244269">
                <a:tc gridSpan="2" vMerge="1">
                  <a:txBody>
                    <a:bodyPr/>
                    <a:lstStyle/>
                    <a:p>
                      <a:endParaRPr lang="en-GB"/>
                    </a:p>
                  </a:txBody>
                  <a:tcPr/>
                </a:tc>
                <a:tc hMerge="1" vMerge="1">
                  <a:txBody>
                    <a:bodyPr/>
                    <a:lstStyle/>
                    <a:p>
                      <a:endParaRPr lang="en-GB"/>
                    </a:p>
                  </a:txBody>
                  <a:tcPr/>
                </a:tc>
                <a:tc>
                  <a:txBody>
                    <a:bodyPr/>
                    <a:lstStyle/>
                    <a:p>
                      <a:pPr algn="ctr">
                        <a:lnSpc>
                          <a:spcPct val="115000"/>
                        </a:lnSpc>
                        <a:spcBef>
                          <a:spcPts val="600"/>
                        </a:spcBef>
                        <a:spcAft>
                          <a:spcPts val="600"/>
                        </a:spcAft>
                      </a:pPr>
                      <a:r>
                        <a:rPr lang="en-GB" sz="1800" dirty="0">
                          <a:effectLst/>
                        </a:rPr>
                        <a:t>Eligible</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15000"/>
                        </a:lnSpc>
                        <a:spcBef>
                          <a:spcPts val="600"/>
                        </a:spcBef>
                        <a:spcAft>
                          <a:spcPts val="600"/>
                        </a:spcAft>
                      </a:pPr>
                      <a:r>
                        <a:rPr lang="en-GB" sz="1800" dirty="0">
                          <a:effectLst/>
                        </a:rPr>
                        <a:t>Non-Eligible</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191908350"/>
                  </a:ext>
                </a:extLst>
              </a:tr>
              <a:tr h="503737">
                <a:tc rowSpan="2">
                  <a:txBody>
                    <a:bodyPr/>
                    <a:lstStyle/>
                    <a:p>
                      <a:pPr algn="just">
                        <a:lnSpc>
                          <a:spcPct val="115000"/>
                        </a:lnSpc>
                        <a:spcBef>
                          <a:spcPts val="600"/>
                        </a:spcBef>
                        <a:spcAft>
                          <a:spcPts val="600"/>
                        </a:spcAft>
                      </a:pPr>
                      <a:r>
                        <a:rPr lang="en-GB" sz="1800" dirty="0">
                          <a:effectLst/>
                        </a:rPr>
                        <a:t>Actual status</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GB" sz="1800">
                          <a:effectLst/>
                        </a:rPr>
                        <a:t>Eligible</a:t>
                      </a:r>
                      <a:endPar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GB" sz="1800" dirty="0">
                          <a:effectLst/>
                        </a:rPr>
                        <a:t>Correct Selection </a:t>
                      </a:r>
                      <a:r>
                        <a:rPr lang="en-GB" sz="1800" u="sng" dirty="0">
                          <a:effectLst/>
                        </a:rPr>
                        <a:t>(A)</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GB" sz="1800" dirty="0">
                          <a:effectLst/>
                        </a:rPr>
                        <a:t>Exclusion by error (Type I) </a:t>
                      </a:r>
                      <a:r>
                        <a:rPr lang="en-GB" sz="1800" u="sng" dirty="0">
                          <a:effectLst/>
                        </a:rPr>
                        <a:t>(B)</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2626671876"/>
                  </a:ext>
                </a:extLst>
              </a:tr>
              <a:tr h="503737">
                <a:tc vMerge="1">
                  <a:txBody>
                    <a:bodyPr/>
                    <a:lstStyle/>
                    <a:p>
                      <a:endParaRPr lang="en-GB"/>
                    </a:p>
                  </a:txBody>
                  <a:tcPr/>
                </a:tc>
                <a:tc>
                  <a:txBody>
                    <a:bodyPr/>
                    <a:lstStyle/>
                    <a:p>
                      <a:pPr algn="just">
                        <a:lnSpc>
                          <a:spcPct val="115000"/>
                        </a:lnSpc>
                        <a:spcBef>
                          <a:spcPts val="600"/>
                        </a:spcBef>
                        <a:spcAft>
                          <a:spcPts val="600"/>
                        </a:spcAft>
                      </a:pPr>
                      <a:r>
                        <a:rPr lang="en-GB" sz="1800">
                          <a:effectLst/>
                        </a:rPr>
                        <a:t>Non-Eligible</a:t>
                      </a:r>
                      <a:endPar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GB" sz="1800" dirty="0">
                          <a:effectLst/>
                        </a:rPr>
                        <a:t>Inclusion by error (Type II) </a:t>
                      </a:r>
                      <a:r>
                        <a:rPr lang="en-GB" sz="1800" u="sng" dirty="0">
                          <a:effectLst/>
                        </a:rPr>
                        <a:t>(C)</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just">
                        <a:lnSpc>
                          <a:spcPct val="115000"/>
                        </a:lnSpc>
                        <a:spcBef>
                          <a:spcPts val="600"/>
                        </a:spcBef>
                        <a:spcAft>
                          <a:spcPts val="600"/>
                        </a:spcAft>
                      </a:pPr>
                      <a:r>
                        <a:rPr lang="en-GB" sz="1800" dirty="0">
                          <a:effectLst/>
                        </a:rPr>
                        <a:t>Correct Non-Selection </a:t>
                      </a:r>
                      <a:r>
                        <a:rPr lang="en-GB" sz="1800" u="sng" dirty="0">
                          <a:effectLst/>
                        </a:rPr>
                        <a:t>(D)</a:t>
                      </a:r>
                      <a:endPar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extLst>
                  <a:ext uri="{0D108BD9-81ED-4DB2-BD59-A6C34878D82A}">
                    <a16:rowId xmlns:a16="http://schemas.microsoft.com/office/drawing/2014/main" val="1771879388"/>
                  </a:ext>
                </a:extLst>
              </a:tr>
            </a:tbl>
          </a:graphicData>
        </a:graphic>
      </p:graphicFrame>
    </p:spTree>
    <p:extLst>
      <p:ext uri="{BB962C8B-B14F-4D97-AF65-F5344CB8AC3E}">
        <p14:creationId xmlns:p14="http://schemas.microsoft.com/office/powerpoint/2010/main" val="423507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F1B61-EC08-4AAD-B88B-5BD2510FE105}"/>
              </a:ext>
            </a:extLst>
          </p:cNvPr>
          <p:cNvSpPr>
            <a:spLocks noGrp="1"/>
          </p:cNvSpPr>
          <p:nvPr>
            <p:ph type="title"/>
          </p:nvPr>
        </p:nvSpPr>
        <p:spPr>
          <a:xfrm>
            <a:off x="1552273" y="234778"/>
            <a:ext cx="10018713" cy="994719"/>
          </a:xfrm>
        </p:spPr>
        <p:txBody>
          <a:bodyPr/>
          <a:lstStyle/>
          <a:p>
            <a:r>
              <a:rPr lang="en-GB" dirty="0"/>
              <a:t>Selection Errors in Fragile Contexts</a:t>
            </a:r>
          </a:p>
        </p:txBody>
      </p:sp>
      <p:graphicFrame>
        <p:nvGraphicFramePr>
          <p:cNvPr id="4" name="Content Placeholder 3">
            <a:extLst>
              <a:ext uri="{FF2B5EF4-FFF2-40B4-BE49-F238E27FC236}">
                <a16:creationId xmlns:a16="http://schemas.microsoft.com/office/drawing/2014/main" id="{9C95A236-818E-4B96-BBC8-0868A2AEF012}"/>
              </a:ext>
            </a:extLst>
          </p:cNvPr>
          <p:cNvGraphicFramePr>
            <a:graphicFrameLocks noGrp="1"/>
          </p:cNvGraphicFramePr>
          <p:nvPr>
            <p:ph sz="quarter" idx="13"/>
            <p:extLst>
              <p:ext uri="{D42A27DB-BD31-4B8C-83A1-F6EECF244321}">
                <p14:modId xmlns:p14="http://schemas.microsoft.com/office/powerpoint/2010/main" val="795361053"/>
              </p:ext>
            </p:extLst>
          </p:nvPr>
        </p:nvGraphicFramePr>
        <p:xfrm>
          <a:off x="1939492" y="1908813"/>
          <a:ext cx="9798909" cy="4182761"/>
        </p:xfrm>
        <a:graphic>
          <a:graphicData uri="http://schemas.openxmlformats.org/drawingml/2006/table">
            <a:tbl>
              <a:tblPr firstRow="1" firstCol="1" bandRow="1">
                <a:tableStyleId>{5C22544A-7EE6-4342-B048-85BDC9FD1C3A}</a:tableStyleId>
              </a:tblPr>
              <a:tblGrid>
                <a:gridCol w="3264853">
                  <a:extLst>
                    <a:ext uri="{9D8B030D-6E8A-4147-A177-3AD203B41FA5}">
                      <a16:colId xmlns:a16="http://schemas.microsoft.com/office/drawing/2014/main" val="2442427396"/>
                    </a:ext>
                  </a:extLst>
                </a:gridCol>
                <a:gridCol w="3267028">
                  <a:extLst>
                    <a:ext uri="{9D8B030D-6E8A-4147-A177-3AD203B41FA5}">
                      <a16:colId xmlns:a16="http://schemas.microsoft.com/office/drawing/2014/main" val="3571583412"/>
                    </a:ext>
                  </a:extLst>
                </a:gridCol>
                <a:gridCol w="3267028">
                  <a:extLst>
                    <a:ext uri="{9D8B030D-6E8A-4147-A177-3AD203B41FA5}">
                      <a16:colId xmlns:a16="http://schemas.microsoft.com/office/drawing/2014/main" val="3677637351"/>
                    </a:ext>
                  </a:extLst>
                </a:gridCol>
              </a:tblGrid>
              <a:tr h="400819">
                <a:tc>
                  <a:txBody>
                    <a:bodyPr/>
                    <a:lstStyle/>
                    <a:p>
                      <a:pPr algn="just">
                        <a:lnSpc>
                          <a:spcPct val="115000"/>
                        </a:lnSpc>
                        <a:spcBef>
                          <a:spcPts val="600"/>
                        </a:spcBef>
                        <a:spcAft>
                          <a:spcPts val="600"/>
                        </a:spcAft>
                      </a:pPr>
                      <a:r>
                        <a:rPr lang="en-GB" sz="2000" dirty="0">
                          <a:effectLst/>
                        </a:rPr>
                        <a:t> </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ctr">
                        <a:lnSpc>
                          <a:spcPct val="115000"/>
                        </a:lnSpc>
                        <a:spcAft>
                          <a:spcPts val="0"/>
                        </a:spcAft>
                      </a:pPr>
                      <a:r>
                        <a:rPr lang="en-GB" sz="2000">
                          <a:effectLst/>
                        </a:rPr>
                        <a:t>Inclusion errors</a:t>
                      </a:r>
                      <a:endParaRPr lang="en-GB" sz="200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tc>
                <a:tc>
                  <a:txBody>
                    <a:bodyPr/>
                    <a:lstStyle/>
                    <a:p>
                      <a:pPr algn="ctr">
                        <a:lnSpc>
                          <a:spcPct val="107000"/>
                        </a:lnSpc>
                        <a:spcAft>
                          <a:spcPts val="0"/>
                        </a:spcAft>
                      </a:pPr>
                      <a:r>
                        <a:rPr lang="en-GB" sz="2000">
                          <a:effectLst/>
                        </a:rPr>
                        <a:t>Exclusion errors</a:t>
                      </a:r>
                      <a:endParaRPr lang="en-GB" sz="2000">
                        <a:effectLst/>
                        <a:latin typeface="Times New Roman" panose="02020603050405020304" pitchFamily="18" charset="0"/>
                        <a:ea typeface="Times New Roman" panose="02020603050405020304" pitchFamily="18" charset="0"/>
                      </a:endParaRPr>
                    </a:p>
                  </a:txBody>
                  <a:tcPr marL="68580" marR="68580" marT="0" marB="0" anchor="ctr"/>
                </a:tc>
                <a:extLst>
                  <a:ext uri="{0D108BD9-81ED-4DB2-BD59-A6C34878D82A}">
                    <a16:rowId xmlns:a16="http://schemas.microsoft.com/office/drawing/2014/main" val="1156704632"/>
                  </a:ext>
                </a:extLst>
              </a:tr>
              <a:tr h="1678092">
                <a:tc>
                  <a:txBody>
                    <a:bodyPr/>
                    <a:lstStyle/>
                    <a:p>
                      <a:pPr algn="ctr">
                        <a:lnSpc>
                          <a:spcPct val="115000"/>
                        </a:lnSpc>
                        <a:spcBef>
                          <a:spcPts val="600"/>
                        </a:spcBef>
                        <a:spcAft>
                          <a:spcPts val="600"/>
                        </a:spcAft>
                      </a:pPr>
                      <a:endParaRPr lang="en-GB" sz="2000" dirty="0">
                        <a:effectLst/>
                      </a:endParaRPr>
                    </a:p>
                    <a:p>
                      <a:pPr algn="ctr">
                        <a:lnSpc>
                          <a:spcPct val="115000"/>
                        </a:lnSpc>
                        <a:spcBef>
                          <a:spcPts val="600"/>
                        </a:spcBef>
                        <a:spcAft>
                          <a:spcPts val="600"/>
                        </a:spcAft>
                      </a:pPr>
                      <a:r>
                        <a:rPr lang="en-GB" sz="2000" dirty="0">
                          <a:effectLst/>
                        </a:rPr>
                        <a:t>By design</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15000"/>
                        </a:lnSpc>
                        <a:spcBef>
                          <a:spcPts val="600"/>
                        </a:spcBef>
                        <a:spcAft>
                          <a:spcPts val="600"/>
                        </a:spcAft>
                      </a:pPr>
                      <a:r>
                        <a:rPr lang="en-GB" sz="2000" dirty="0">
                          <a:effectLst/>
                        </a:rPr>
                        <a:t>Not necessary to be minimized as humanitarian aid implies higher budgets and emergence responses</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15000"/>
                        </a:lnSpc>
                        <a:spcBef>
                          <a:spcPts val="600"/>
                        </a:spcBef>
                        <a:spcAft>
                          <a:spcPts val="600"/>
                        </a:spcAft>
                      </a:pPr>
                      <a:r>
                        <a:rPr lang="en-GB" sz="2000" dirty="0">
                          <a:effectLst/>
                        </a:rPr>
                        <a:t>Might be minimized by using simple selection methods as categorical or geographical selection</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2682920697"/>
                  </a:ext>
                </a:extLst>
              </a:tr>
              <a:tr h="2103850">
                <a:tc>
                  <a:txBody>
                    <a:bodyPr/>
                    <a:lstStyle/>
                    <a:p>
                      <a:pPr algn="ctr">
                        <a:lnSpc>
                          <a:spcPct val="115000"/>
                        </a:lnSpc>
                        <a:spcBef>
                          <a:spcPts val="600"/>
                        </a:spcBef>
                        <a:spcAft>
                          <a:spcPts val="600"/>
                        </a:spcAft>
                      </a:pPr>
                      <a:endParaRPr lang="en-GB" sz="2000" dirty="0">
                        <a:effectLst/>
                      </a:endParaRPr>
                    </a:p>
                    <a:p>
                      <a:pPr algn="ctr">
                        <a:lnSpc>
                          <a:spcPct val="115000"/>
                        </a:lnSpc>
                        <a:spcBef>
                          <a:spcPts val="600"/>
                        </a:spcBef>
                        <a:spcAft>
                          <a:spcPts val="600"/>
                        </a:spcAft>
                      </a:pPr>
                      <a:r>
                        <a:rPr lang="en-GB" sz="2000" dirty="0">
                          <a:effectLst/>
                        </a:rPr>
                        <a:t>By implementation</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15000"/>
                        </a:lnSpc>
                        <a:spcBef>
                          <a:spcPts val="600"/>
                        </a:spcBef>
                        <a:spcAft>
                          <a:spcPts val="600"/>
                        </a:spcAft>
                      </a:pPr>
                      <a:r>
                        <a:rPr lang="en-GB" sz="2000" dirty="0">
                          <a:effectLst/>
                        </a:rPr>
                        <a:t>Might be minimized by using self-selection methods or limits in time of providing benefits (e.g. after a natural disaster) </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tc>
                  <a:txBody>
                    <a:bodyPr/>
                    <a:lstStyle/>
                    <a:p>
                      <a:pPr algn="just">
                        <a:lnSpc>
                          <a:spcPct val="115000"/>
                        </a:lnSpc>
                        <a:spcBef>
                          <a:spcPts val="600"/>
                        </a:spcBef>
                        <a:spcAft>
                          <a:spcPts val="600"/>
                        </a:spcAft>
                      </a:pPr>
                      <a:r>
                        <a:rPr lang="en-GB" sz="2000" dirty="0">
                          <a:effectLst/>
                        </a:rPr>
                        <a:t>Might be reduced by using local expertise like a community-based approach.</a:t>
                      </a:r>
                      <a:endParaRPr lang="en-GB" sz="2000" dirty="0">
                        <a:solidFill>
                          <a:srgbClr val="000000"/>
                        </a:solidFill>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tc>
                <a:extLst>
                  <a:ext uri="{0D108BD9-81ED-4DB2-BD59-A6C34878D82A}">
                    <a16:rowId xmlns:a16="http://schemas.microsoft.com/office/drawing/2014/main" val="3410726154"/>
                  </a:ext>
                </a:extLst>
              </a:tr>
            </a:tbl>
          </a:graphicData>
        </a:graphic>
      </p:graphicFrame>
    </p:spTree>
    <p:extLst>
      <p:ext uri="{BB962C8B-B14F-4D97-AF65-F5344CB8AC3E}">
        <p14:creationId xmlns:p14="http://schemas.microsoft.com/office/powerpoint/2010/main" val="153938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25C48-05D4-4ABC-8631-C77D41A08001}"/>
              </a:ext>
            </a:extLst>
          </p:cNvPr>
          <p:cNvSpPr>
            <a:spLocks noGrp="1"/>
          </p:cNvSpPr>
          <p:nvPr>
            <p:ph type="title"/>
          </p:nvPr>
        </p:nvSpPr>
        <p:spPr>
          <a:xfrm>
            <a:off x="1539917" y="111212"/>
            <a:ext cx="10018713" cy="1044146"/>
          </a:xfrm>
        </p:spPr>
        <p:txBody>
          <a:bodyPr/>
          <a:lstStyle/>
          <a:p>
            <a:r>
              <a:rPr lang="en-GB" dirty="0"/>
              <a:t>Hybrid solutions</a:t>
            </a:r>
          </a:p>
        </p:txBody>
      </p:sp>
      <p:sp>
        <p:nvSpPr>
          <p:cNvPr id="3" name="Content Placeholder 2">
            <a:extLst>
              <a:ext uri="{FF2B5EF4-FFF2-40B4-BE49-F238E27FC236}">
                <a16:creationId xmlns:a16="http://schemas.microsoft.com/office/drawing/2014/main" id="{D574A1C1-1B23-4E89-BC65-DFA22F83E7BE}"/>
              </a:ext>
            </a:extLst>
          </p:cNvPr>
          <p:cNvSpPr>
            <a:spLocks noGrp="1"/>
          </p:cNvSpPr>
          <p:nvPr>
            <p:ph sz="quarter" idx="13"/>
          </p:nvPr>
        </p:nvSpPr>
        <p:spPr>
          <a:xfrm>
            <a:off x="1539916" y="1377778"/>
            <a:ext cx="9737683" cy="5369010"/>
          </a:xfrm>
        </p:spPr>
        <p:txBody>
          <a:bodyPr>
            <a:normAutofit lnSpcReduction="10000"/>
          </a:bodyPr>
          <a:lstStyle/>
          <a:p>
            <a:pPr>
              <a:spcBef>
                <a:spcPts val="0"/>
              </a:spcBef>
            </a:pPr>
            <a:r>
              <a:rPr lang="en-GB" dirty="0"/>
              <a:t>A mix of selection methods is more effective!</a:t>
            </a:r>
          </a:p>
          <a:p>
            <a:pPr lvl="1">
              <a:spcBef>
                <a:spcPts val="0"/>
              </a:spcBef>
            </a:pPr>
            <a:r>
              <a:rPr lang="en-GB" dirty="0"/>
              <a:t>minimise selection errors</a:t>
            </a:r>
          </a:p>
          <a:p>
            <a:pPr lvl="1">
              <a:spcBef>
                <a:spcPts val="0"/>
              </a:spcBef>
            </a:pPr>
            <a:r>
              <a:rPr lang="en-GB" dirty="0"/>
              <a:t>benefit from complementarity</a:t>
            </a:r>
          </a:p>
          <a:p>
            <a:pPr lvl="1">
              <a:spcBef>
                <a:spcPts val="0"/>
              </a:spcBef>
            </a:pPr>
            <a:r>
              <a:rPr lang="en-GB" dirty="0"/>
              <a:t>enhance an optimal cost-coverage ratio</a:t>
            </a:r>
          </a:p>
          <a:p>
            <a:r>
              <a:rPr lang="en-GB" dirty="0"/>
              <a:t>More than 50% of poverty alleviation programmes employ at least two selection methods. About 15% of programmes use three selection methods. (NSTP 2018, SAPI 2018)</a:t>
            </a:r>
          </a:p>
          <a:p>
            <a:r>
              <a:rPr lang="en-GB" dirty="0"/>
              <a:t>Examples:</a:t>
            </a:r>
          </a:p>
          <a:p>
            <a:pPr lvl="1"/>
            <a:r>
              <a:rPr lang="en-GB" dirty="0"/>
              <a:t>Kenya’s Hunger Safety Net Programme: geographical targeting, community-based targeting (CBT), and a proxy means test (PMT); </a:t>
            </a:r>
          </a:p>
          <a:p>
            <a:pPr lvl="1"/>
            <a:r>
              <a:rPr lang="en-GB" dirty="0"/>
              <a:t>Mexico’s PROSPERA programme: geographical targeting and a PMT; </a:t>
            </a:r>
          </a:p>
          <a:p>
            <a:pPr lvl="1"/>
            <a:r>
              <a:rPr lang="en-GB" dirty="0"/>
              <a:t>Brazil’s Bolsa Familia: geographic targeting and means testing; </a:t>
            </a:r>
          </a:p>
          <a:p>
            <a:pPr lvl="1"/>
            <a:r>
              <a:rPr lang="en-GB" dirty="0"/>
              <a:t>Public Works Programme in Malawi: self-selection together with either CBT or a PMT. </a:t>
            </a:r>
          </a:p>
          <a:p>
            <a:pPr lvl="1"/>
            <a:endParaRPr lang="en-GB" dirty="0"/>
          </a:p>
          <a:p>
            <a:pPr lvl="1"/>
            <a:endParaRPr lang="en-GB" dirty="0"/>
          </a:p>
        </p:txBody>
      </p:sp>
      <p:sp>
        <p:nvSpPr>
          <p:cNvPr id="5" name="TextBox 4">
            <a:extLst>
              <a:ext uri="{FF2B5EF4-FFF2-40B4-BE49-F238E27FC236}">
                <a16:creationId xmlns:a16="http://schemas.microsoft.com/office/drawing/2014/main" id="{B9D48D10-2718-471A-A0CC-397C7E9B7D27}"/>
              </a:ext>
            </a:extLst>
          </p:cNvPr>
          <p:cNvSpPr txBox="1"/>
          <p:nvPr/>
        </p:nvSpPr>
        <p:spPr>
          <a:xfrm>
            <a:off x="2922372" y="6285123"/>
            <a:ext cx="8056605" cy="46166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a:solidFill>
              <a:schemeClr val="tx1"/>
            </a:solidFill>
          </a:ln>
        </p:spPr>
        <p:txBody>
          <a:bodyPr wrap="square" rtlCol="0">
            <a:spAutoFit/>
          </a:bodyPr>
          <a:lstStyle/>
          <a:p>
            <a:pPr algn="ctr"/>
            <a:r>
              <a:rPr lang="en-GB" sz="2400" dirty="0"/>
              <a:t>Challenge: How to combine selection methods?</a:t>
            </a:r>
          </a:p>
        </p:txBody>
      </p:sp>
    </p:spTree>
    <p:extLst>
      <p:ext uri="{BB962C8B-B14F-4D97-AF65-F5344CB8AC3E}">
        <p14:creationId xmlns:p14="http://schemas.microsoft.com/office/powerpoint/2010/main" val="2571810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8C77-4DA0-463E-B535-CE7621563A0E}"/>
              </a:ext>
            </a:extLst>
          </p:cNvPr>
          <p:cNvSpPr>
            <a:spLocks noGrp="1"/>
          </p:cNvSpPr>
          <p:nvPr>
            <p:ph type="title"/>
          </p:nvPr>
        </p:nvSpPr>
        <p:spPr>
          <a:xfrm>
            <a:off x="1576987" y="518984"/>
            <a:ext cx="10018713" cy="457200"/>
          </a:xfrm>
        </p:spPr>
        <p:txBody>
          <a:bodyPr>
            <a:normAutofit fontScale="90000"/>
          </a:bodyPr>
          <a:lstStyle/>
          <a:p>
            <a:r>
              <a:rPr lang="en-GB" dirty="0"/>
              <a:t>Order of Targeting</a:t>
            </a:r>
            <a:br>
              <a:rPr lang="en-GB" dirty="0"/>
            </a:br>
            <a:endParaRPr lang="en-GB" dirty="0"/>
          </a:p>
        </p:txBody>
      </p:sp>
      <p:sp>
        <p:nvSpPr>
          <p:cNvPr id="3" name="Content Placeholder 2">
            <a:extLst>
              <a:ext uri="{FF2B5EF4-FFF2-40B4-BE49-F238E27FC236}">
                <a16:creationId xmlns:a16="http://schemas.microsoft.com/office/drawing/2014/main" id="{5CF04215-462C-4FBD-A7F6-0F824A0B87A4}"/>
              </a:ext>
            </a:extLst>
          </p:cNvPr>
          <p:cNvSpPr>
            <a:spLocks noGrp="1"/>
          </p:cNvSpPr>
          <p:nvPr>
            <p:ph sz="quarter" idx="13"/>
          </p:nvPr>
        </p:nvSpPr>
        <p:spPr>
          <a:xfrm>
            <a:off x="1439562" y="262328"/>
            <a:ext cx="10676238" cy="7240249"/>
          </a:xfrm>
        </p:spPr>
        <p:txBody>
          <a:bodyPr>
            <a:normAutofit/>
          </a:bodyPr>
          <a:lstStyle/>
          <a:p>
            <a:endParaRPr lang="en-GB" dirty="0"/>
          </a:p>
          <a:p>
            <a:pPr>
              <a:spcBef>
                <a:spcPts val="0"/>
              </a:spcBef>
            </a:pPr>
            <a:r>
              <a:rPr lang="en-GB" dirty="0"/>
              <a:t>Self-selection (an applicant incurs a cost) versus screening (a government incurs a cost) mechanisms</a:t>
            </a:r>
          </a:p>
          <a:p>
            <a:pPr lvl="1"/>
            <a:r>
              <a:rPr lang="en-GB" dirty="0"/>
              <a:t>To minimise selection errors:</a:t>
            </a:r>
          </a:p>
          <a:p>
            <a:pPr lvl="2"/>
            <a:r>
              <a:rPr lang="en-GB" dirty="0"/>
              <a:t>Exclusion errors are smaller for applying screening at the first stage and self-selection at the second stage, while inclusion errors are larger. </a:t>
            </a:r>
          </a:p>
          <a:p>
            <a:pPr lvl="1"/>
            <a:r>
              <a:rPr lang="en-GB" dirty="0"/>
              <a:t>To pursue the objective function: </a:t>
            </a:r>
          </a:p>
          <a:p>
            <a:pPr lvl="2"/>
            <a:r>
              <a:rPr lang="en-GB" dirty="0"/>
              <a:t>To maximise programme coverage, screening at the first stage is supposed to be most effective. </a:t>
            </a:r>
          </a:p>
          <a:p>
            <a:pPr lvl="2"/>
            <a:r>
              <a:rPr lang="en-GB" dirty="0"/>
              <a:t>To maximise programme cost, self-selection should be used first.</a:t>
            </a:r>
          </a:p>
          <a:p>
            <a:pPr marL="457200" lvl="1" indent="0">
              <a:spcBef>
                <a:spcPts val="0"/>
              </a:spcBef>
              <a:buNone/>
            </a:pPr>
            <a:endParaRPr lang="en-GB" dirty="0"/>
          </a:p>
          <a:p>
            <a:pPr>
              <a:spcBef>
                <a:spcPts val="0"/>
              </a:spcBef>
            </a:pPr>
            <a:r>
              <a:rPr lang="en-GB" dirty="0"/>
              <a:t>Geographical targeting is recommended to be used at the first stage within a multi-stage targeting framework (Devereux et al. 2017). </a:t>
            </a:r>
          </a:p>
          <a:p>
            <a:endParaRPr lang="en-GB" dirty="0"/>
          </a:p>
        </p:txBody>
      </p:sp>
    </p:spTree>
    <p:extLst>
      <p:ext uri="{BB962C8B-B14F-4D97-AF65-F5344CB8AC3E}">
        <p14:creationId xmlns:p14="http://schemas.microsoft.com/office/powerpoint/2010/main" val="3750977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1ADEF-EECD-420D-977C-01487CFD5F10}"/>
              </a:ext>
            </a:extLst>
          </p:cNvPr>
          <p:cNvSpPr>
            <a:spLocks noGrp="1"/>
          </p:cNvSpPr>
          <p:nvPr>
            <p:ph type="title"/>
          </p:nvPr>
        </p:nvSpPr>
        <p:spPr>
          <a:xfrm>
            <a:off x="1484311" y="222422"/>
            <a:ext cx="10018713" cy="1093573"/>
          </a:xfrm>
        </p:spPr>
        <p:txBody>
          <a:bodyPr>
            <a:normAutofit fontScale="90000"/>
          </a:bodyPr>
          <a:lstStyle/>
          <a:p>
            <a:r>
              <a:rPr lang="en-GB" dirty="0"/>
              <a:t>Advantages of conditionalities (CCTs) for selection</a:t>
            </a:r>
          </a:p>
        </p:txBody>
      </p:sp>
      <p:sp>
        <p:nvSpPr>
          <p:cNvPr id="3" name="Content Placeholder 2">
            <a:extLst>
              <a:ext uri="{FF2B5EF4-FFF2-40B4-BE49-F238E27FC236}">
                <a16:creationId xmlns:a16="http://schemas.microsoft.com/office/drawing/2014/main" id="{04E53A64-EFF1-48CA-A097-947EAD8518D7}"/>
              </a:ext>
            </a:extLst>
          </p:cNvPr>
          <p:cNvSpPr>
            <a:spLocks noGrp="1"/>
          </p:cNvSpPr>
          <p:nvPr>
            <p:ph sz="quarter" idx="13"/>
          </p:nvPr>
        </p:nvSpPr>
        <p:spPr>
          <a:xfrm>
            <a:off x="1421026" y="1079292"/>
            <a:ext cx="9856573" cy="5726242"/>
          </a:xfrm>
        </p:spPr>
        <p:txBody>
          <a:bodyPr>
            <a:normAutofit fontScale="92500" lnSpcReduction="20000"/>
          </a:bodyPr>
          <a:lstStyle/>
          <a:p>
            <a:r>
              <a:rPr lang="en-GB" dirty="0"/>
              <a:t>CCTs are criticized because of costly enforcement and exclusion of poor households who experience difficulties with complying with certain behavioural rules (e.g. Baird et al. 2011).</a:t>
            </a:r>
          </a:p>
          <a:p>
            <a:endParaRPr lang="en-GB" dirty="0"/>
          </a:p>
          <a:p>
            <a:r>
              <a:rPr lang="en-GB" dirty="0"/>
              <a:t>BUT CCTs can have advantages for selection purposes:</a:t>
            </a:r>
          </a:p>
          <a:p>
            <a:pPr lvl="1"/>
            <a:r>
              <a:rPr lang="en-GB" dirty="0"/>
              <a:t>CCTs as programmes with a </a:t>
            </a:r>
            <a:r>
              <a:rPr lang="en-GB" b="1" dirty="0"/>
              <a:t>self-selection </a:t>
            </a:r>
            <a:r>
              <a:rPr lang="en-GB" dirty="0"/>
              <a:t>mechanism;</a:t>
            </a:r>
          </a:p>
          <a:p>
            <a:pPr lvl="1"/>
            <a:r>
              <a:rPr lang="en-GB" b="1" dirty="0"/>
              <a:t>Targeting benefit </a:t>
            </a:r>
            <a:r>
              <a:rPr lang="en-GB" dirty="0"/>
              <a:t>of CCTs to select households with low opportunities (e.g. lower consumption because of children school </a:t>
            </a:r>
            <a:r>
              <a:rPr lang="en-GB" dirty="0" err="1"/>
              <a:t>enrollment</a:t>
            </a:r>
            <a:r>
              <a:rPr lang="en-GB" dirty="0"/>
              <a:t> and no child labour employed).</a:t>
            </a:r>
          </a:p>
          <a:p>
            <a:pPr lvl="1"/>
            <a:endParaRPr lang="en-GB" dirty="0"/>
          </a:p>
          <a:p>
            <a:r>
              <a:rPr lang="en-GB" dirty="0"/>
              <a:t>Advantages of CCTs in fragile contexts:</a:t>
            </a:r>
          </a:p>
          <a:p>
            <a:pPr lvl="1"/>
            <a:r>
              <a:rPr lang="en-GB" dirty="0"/>
              <a:t>Self-selection of most suffered people upon certain behavioural rules like their visits to health centres or clinics; </a:t>
            </a:r>
          </a:p>
          <a:p>
            <a:pPr lvl="1"/>
            <a:r>
              <a:rPr lang="en-GB" dirty="0"/>
              <a:t>Maintaining human capital after natural disasters or conflict events;</a:t>
            </a:r>
          </a:p>
          <a:p>
            <a:pPr lvl="1"/>
            <a:r>
              <a:rPr lang="en-GB" dirty="0"/>
              <a:t>Minimizing inclusion errors as potential beneficiaries would need to incur costs to get social benefits;</a:t>
            </a:r>
          </a:p>
          <a:p>
            <a:pPr lvl="1"/>
            <a:r>
              <a:rPr lang="en-GB" dirty="0"/>
              <a:t>Maximising a cost-coverage ratio in humanitarian assistance.</a:t>
            </a:r>
          </a:p>
        </p:txBody>
      </p:sp>
    </p:spTree>
    <p:extLst>
      <p:ext uri="{BB962C8B-B14F-4D97-AF65-F5344CB8AC3E}">
        <p14:creationId xmlns:p14="http://schemas.microsoft.com/office/powerpoint/2010/main" val="6230052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1569</TotalTime>
  <Words>2245</Words>
  <Application>Microsoft Office PowerPoint</Application>
  <PresentationFormat>Widescreen</PresentationFormat>
  <Paragraphs>258</Paragraphs>
  <Slides>19</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Corbel</vt:lpstr>
      <vt:lpstr>Times New Roman</vt:lpstr>
      <vt:lpstr>Wingdings</vt:lpstr>
      <vt:lpstr>Parallax</vt:lpstr>
      <vt:lpstr>Targeting in Fragile Contexts</vt:lpstr>
      <vt:lpstr>Beneficiary Selection in Fragile Contexts</vt:lpstr>
      <vt:lpstr>Selection Mechanisms</vt:lpstr>
      <vt:lpstr>Pros and cons of selection methods in fragile contexts</vt:lpstr>
      <vt:lpstr>Selection Errors</vt:lpstr>
      <vt:lpstr>Selection Errors in Fragile Contexts</vt:lpstr>
      <vt:lpstr>Hybrid solutions</vt:lpstr>
      <vt:lpstr>Order of Targeting </vt:lpstr>
      <vt:lpstr>Advantages of conditionalities (CCTs) for selection</vt:lpstr>
      <vt:lpstr>State Fragility and Selection Mechanisms in 2015</vt:lpstr>
      <vt:lpstr>Government Failures</vt:lpstr>
      <vt:lpstr>Limited capacity areas: successful lessons</vt:lpstr>
      <vt:lpstr>Climate Shocks and Food Insecurity</vt:lpstr>
      <vt:lpstr>Key Lessons on Climate Shocks</vt:lpstr>
      <vt:lpstr>Community-based Selection in Addressing Food Insecurity</vt:lpstr>
      <vt:lpstr>Post-conflict areas</vt:lpstr>
      <vt:lpstr>Violence insecure areas</vt:lpstr>
      <vt:lpstr>Benefiting from existing social assistance</vt:lpstr>
      <vt:lpstr>Messages to take away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Targeting: Context Analysis</dc:title>
  <dc:creator>Marina Dodlova</dc:creator>
  <cp:lastModifiedBy>Marina Dodlova</cp:lastModifiedBy>
  <cp:revision>83</cp:revision>
  <dcterms:created xsi:type="dcterms:W3CDTF">2019-01-20T17:47:12Z</dcterms:created>
  <dcterms:modified xsi:type="dcterms:W3CDTF">2019-01-21T19:56:17Z</dcterms:modified>
</cp:coreProperties>
</file>