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1" r:id="rId4"/>
    <p:sldId id="262" r:id="rId5"/>
    <p:sldId id="266" r:id="rId6"/>
    <p:sldId id="265" r:id="rId7"/>
    <p:sldId id="285" r:id="rId8"/>
    <p:sldId id="274" r:id="rId9"/>
    <p:sldId id="275" r:id="rId10"/>
    <p:sldId id="284" r:id="rId11"/>
    <p:sldId id="279" r:id="rId12"/>
    <p:sldId id="287" r:id="rId13"/>
    <p:sldId id="268" r:id="rId14"/>
    <p:sldId id="292" r:id="rId15"/>
    <p:sldId id="280" r:id="rId16"/>
    <p:sldId id="295" r:id="rId17"/>
    <p:sldId id="281" r:id="rId18"/>
    <p:sldId id="294" r:id="rId19"/>
    <p:sldId id="272" r:id="rId20"/>
    <p:sldId id="296" r:id="rId21"/>
    <p:sldId id="29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ra Giunti" initials="SG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56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7" autoAdjust="0"/>
    <p:restoredTop sz="95728" autoAdjust="0"/>
  </p:normalViewPr>
  <p:slideViewPr>
    <p:cSldViewPr snapToGrid="0">
      <p:cViewPr varScale="1">
        <p:scale>
          <a:sx n="91" d="100"/>
          <a:sy n="91" d="100"/>
        </p:scale>
        <p:origin x="224" y="4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9-01-21T20:29:34.034" idx="3">
    <p:pos x="3159" y="2383"/>
    <p:text>Bella slide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796193-0E70-46A4-86D5-ACF09A0291E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63F4E6D8-F6A1-42CB-9B14-3B66B064AFC2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dirty="0"/>
            <a:t>Prenatal development</a:t>
          </a:r>
        </a:p>
      </dgm:t>
    </dgm:pt>
    <dgm:pt modelId="{1D6563AA-4AB3-4129-B1DB-4A0C951D0328}" type="parTrans" cxnId="{998316CB-8395-4FD1-9B49-B8CC16837E11}">
      <dgm:prSet/>
      <dgm:spPr/>
      <dgm:t>
        <a:bodyPr/>
        <a:lstStyle/>
        <a:p>
          <a:endParaRPr lang="en-GB"/>
        </a:p>
      </dgm:t>
    </dgm:pt>
    <dgm:pt modelId="{AC5703D7-9F14-44A7-89BF-00C7A13FD0C2}" type="sibTrans" cxnId="{998316CB-8395-4FD1-9B49-B8CC16837E11}">
      <dgm:prSet/>
      <dgm:spPr/>
      <dgm:t>
        <a:bodyPr/>
        <a:lstStyle/>
        <a:p>
          <a:endParaRPr lang="en-GB"/>
        </a:p>
      </dgm:t>
    </dgm:pt>
    <dgm:pt modelId="{B601D77B-B3A7-4211-9174-ADE424DD81C8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dirty="0"/>
            <a:t>Early childhood</a:t>
          </a:r>
        </a:p>
      </dgm:t>
    </dgm:pt>
    <dgm:pt modelId="{EA47407E-BCC2-478A-8F4A-662B3B23C143}" type="parTrans" cxnId="{71AD3D30-BBC3-461A-B877-5C6BBB3B77E8}">
      <dgm:prSet/>
      <dgm:spPr/>
      <dgm:t>
        <a:bodyPr/>
        <a:lstStyle/>
        <a:p>
          <a:endParaRPr lang="en-GB"/>
        </a:p>
      </dgm:t>
    </dgm:pt>
    <dgm:pt modelId="{847B899F-9981-43BE-A923-D1BCF7F8AC7A}" type="sibTrans" cxnId="{71AD3D30-BBC3-461A-B877-5C6BBB3B77E8}">
      <dgm:prSet/>
      <dgm:spPr/>
      <dgm:t>
        <a:bodyPr/>
        <a:lstStyle/>
        <a:p>
          <a:endParaRPr lang="en-GB"/>
        </a:p>
      </dgm:t>
    </dgm:pt>
    <dgm:pt modelId="{0429D5D7-1C11-49EA-AD1B-D0A8BE63A274}">
      <dgm:prSet/>
      <dgm:spPr>
        <a:solidFill>
          <a:srgbClr val="FF0066"/>
        </a:solidFill>
      </dgm:spPr>
      <dgm:t>
        <a:bodyPr/>
        <a:lstStyle/>
        <a:p>
          <a:r>
            <a:rPr lang="en-GB" b="1" dirty="0"/>
            <a:t>School-Age</a:t>
          </a:r>
        </a:p>
      </dgm:t>
    </dgm:pt>
    <dgm:pt modelId="{5F533ADF-42E5-4DDF-A1EF-781060B974E8}" type="parTrans" cxnId="{DE7C632B-59F8-40B7-B855-DBD80551CE7E}">
      <dgm:prSet/>
      <dgm:spPr/>
      <dgm:t>
        <a:bodyPr/>
        <a:lstStyle/>
        <a:p>
          <a:endParaRPr lang="en-GB"/>
        </a:p>
      </dgm:t>
    </dgm:pt>
    <dgm:pt modelId="{108E05FA-F62C-49AD-9224-C6DA7A12BBCE}" type="sibTrans" cxnId="{DE7C632B-59F8-40B7-B855-DBD80551CE7E}">
      <dgm:prSet/>
      <dgm:spPr/>
      <dgm:t>
        <a:bodyPr/>
        <a:lstStyle/>
        <a:p>
          <a:endParaRPr lang="en-GB"/>
        </a:p>
      </dgm:t>
    </dgm:pt>
    <dgm:pt modelId="{1338C0A0-C293-4B5B-B232-63BB9D65A1C2}" type="pres">
      <dgm:prSet presAssocID="{CE796193-0E70-46A4-86D5-ACF09A0291E3}" presName="Name0" presStyleCnt="0">
        <dgm:presLayoutVars>
          <dgm:dir/>
          <dgm:animLvl val="lvl"/>
          <dgm:resizeHandles val="exact"/>
        </dgm:presLayoutVars>
      </dgm:prSet>
      <dgm:spPr/>
    </dgm:pt>
    <dgm:pt modelId="{93609B81-C93B-4DC6-B04A-34564184E8B3}" type="pres">
      <dgm:prSet presAssocID="{63F4E6D8-F6A1-42CB-9B14-3B66B064AFC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361B89A-19A1-4932-A23E-48C61E9EA3D9}" type="pres">
      <dgm:prSet presAssocID="{AC5703D7-9F14-44A7-89BF-00C7A13FD0C2}" presName="parTxOnlySpace" presStyleCnt="0"/>
      <dgm:spPr/>
    </dgm:pt>
    <dgm:pt modelId="{AC446B7E-FB24-428E-9AC9-625CD58EB2CC}" type="pres">
      <dgm:prSet presAssocID="{B601D77B-B3A7-4211-9174-ADE424DD81C8}" presName="parTxOnly" presStyleLbl="node1" presStyleIdx="1" presStyleCnt="3" custLinFactNeighborX="-20245" custLinFactNeighborY="-2347">
        <dgm:presLayoutVars>
          <dgm:chMax val="0"/>
          <dgm:chPref val="0"/>
          <dgm:bulletEnabled val="1"/>
        </dgm:presLayoutVars>
      </dgm:prSet>
      <dgm:spPr/>
    </dgm:pt>
    <dgm:pt modelId="{94938825-2D4B-44C0-B6B9-AFF20DDE4EE7}" type="pres">
      <dgm:prSet presAssocID="{847B899F-9981-43BE-A923-D1BCF7F8AC7A}" presName="parTxOnlySpace" presStyleCnt="0"/>
      <dgm:spPr/>
    </dgm:pt>
    <dgm:pt modelId="{D6C6FAA3-E271-48D8-BDCD-EF8D89117C09}" type="pres">
      <dgm:prSet presAssocID="{0429D5D7-1C11-49EA-AD1B-D0A8BE63A27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5597A24-C03F-44DB-96EB-4EA4ACAE1BFA}" type="presOf" srcId="{63F4E6D8-F6A1-42CB-9B14-3B66B064AFC2}" destId="{93609B81-C93B-4DC6-B04A-34564184E8B3}" srcOrd="0" destOrd="0" presId="urn:microsoft.com/office/officeart/2005/8/layout/chevron1"/>
    <dgm:cxn modelId="{DE7C632B-59F8-40B7-B855-DBD80551CE7E}" srcId="{CE796193-0E70-46A4-86D5-ACF09A0291E3}" destId="{0429D5D7-1C11-49EA-AD1B-D0A8BE63A274}" srcOrd="2" destOrd="0" parTransId="{5F533ADF-42E5-4DDF-A1EF-781060B974E8}" sibTransId="{108E05FA-F62C-49AD-9224-C6DA7A12BBCE}"/>
    <dgm:cxn modelId="{7BB0EE2D-F13A-4DE8-ABB8-2FDC37DDA4F2}" type="presOf" srcId="{B601D77B-B3A7-4211-9174-ADE424DD81C8}" destId="{AC446B7E-FB24-428E-9AC9-625CD58EB2CC}" srcOrd="0" destOrd="0" presId="urn:microsoft.com/office/officeart/2005/8/layout/chevron1"/>
    <dgm:cxn modelId="{71AD3D30-BBC3-461A-B877-5C6BBB3B77E8}" srcId="{CE796193-0E70-46A4-86D5-ACF09A0291E3}" destId="{B601D77B-B3A7-4211-9174-ADE424DD81C8}" srcOrd="1" destOrd="0" parTransId="{EA47407E-BCC2-478A-8F4A-662B3B23C143}" sibTransId="{847B899F-9981-43BE-A923-D1BCF7F8AC7A}"/>
    <dgm:cxn modelId="{712BE1B1-C2E8-400C-86BA-70147BB6292F}" type="presOf" srcId="{CE796193-0E70-46A4-86D5-ACF09A0291E3}" destId="{1338C0A0-C293-4B5B-B232-63BB9D65A1C2}" srcOrd="0" destOrd="0" presId="urn:microsoft.com/office/officeart/2005/8/layout/chevron1"/>
    <dgm:cxn modelId="{760311B2-AD69-4058-BE91-7F3535F8DAAB}" type="presOf" srcId="{0429D5D7-1C11-49EA-AD1B-D0A8BE63A274}" destId="{D6C6FAA3-E271-48D8-BDCD-EF8D89117C09}" srcOrd="0" destOrd="0" presId="urn:microsoft.com/office/officeart/2005/8/layout/chevron1"/>
    <dgm:cxn modelId="{998316CB-8395-4FD1-9B49-B8CC16837E11}" srcId="{CE796193-0E70-46A4-86D5-ACF09A0291E3}" destId="{63F4E6D8-F6A1-42CB-9B14-3B66B064AFC2}" srcOrd="0" destOrd="0" parTransId="{1D6563AA-4AB3-4129-B1DB-4A0C951D0328}" sibTransId="{AC5703D7-9F14-44A7-89BF-00C7A13FD0C2}"/>
    <dgm:cxn modelId="{65E61597-ADB3-487C-812E-9DB64A6D1BAB}" type="presParOf" srcId="{1338C0A0-C293-4B5B-B232-63BB9D65A1C2}" destId="{93609B81-C93B-4DC6-B04A-34564184E8B3}" srcOrd="0" destOrd="0" presId="urn:microsoft.com/office/officeart/2005/8/layout/chevron1"/>
    <dgm:cxn modelId="{46A4C974-DA95-43A6-A8C5-BAFC444E3C8D}" type="presParOf" srcId="{1338C0A0-C293-4B5B-B232-63BB9D65A1C2}" destId="{7361B89A-19A1-4932-A23E-48C61E9EA3D9}" srcOrd="1" destOrd="0" presId="urn:microsoft.com/office/officeart/2005/8/layout/chevron1"/>
    <dgm:cxn modelId="{EEB5EB5E-DB51-494D-A784-9595314FC946}" type="presParOf" srcId="{1338C0A0-C293-4B5B-B232-63BB9D65A1C2}" destId="{AC446B7E-FB24-428E-9AC9-625CD58EB2CC}" srcOrd="2" destOrd="0" presId="urn:microsoft.com/office/officeart/2005/8/layout/chevron1"/>
    <dgm:cxn modelId="{7E8FA6F5-ED2C-47B3-BDB1-A80ECEEA9BE3}" type="presParOf" srcId="{1338C0A0-C293-4B5B-B232-63BB9D65A1C2}" destId="{94938825-2D4B-44C0-B6B9-AFF20DDE4EE7}" srcOrd="3" destOrd="0" presId="urn:microsoft.com/office/officeart/2005/8/layout/chevron1"/>
    <dgm:cxn modelId="{D18AC7FF-1517-4990-8851-2294FE8D8AB0}" type="presParOf" srcId="{1338C0A0-C293-4B5B-B232-63BB9D65A1C2}" destId="{D6C6FAA3-E271-48D8-BDCD-EF8D89117C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796193-0E70-46A4-86D5-ACF09A0291E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601D77B-B3A7-4211-9174-ADE424DD81C8}">
      <dgm:prSet phldrT="[Text]"/>
      <dgm:spPr/>
      <dgm:t>
        <a:bodyPr/>
        <a:lstStyle/>
        <a:p>
          <a:r>
            <a:rPr lang="en-GB" b="1" dirty="0"/>
            <a:t>Adulthood</a:t>
          </a:r>
        </a:p>
      </dgm:t>
    </dgm:pt>
    <dgm:pt modelId="{EA47407E-BCC2-478A-8F4A-662B3B23C143}" type="parTrans" cxnId="{71AD3D30-BBC3-461A-B877-5C6BBB3B77E8}">
      <dgm:prSet/>
      <dgm:spPr/>
      <dgm:t>
        <a:bodyPr/>
        <a:lstStyle/>
        <a:p>
          <a:endParaRPr lang="en-GB" b="1"/>
        </a:p>
      </dgm:t>
    </dgm:pt>
    <dgm:pt modelId="{847B899F-9981-43BE-A923-D1BCF7F8AC7A}" type="sibTrans" cxnId="{71AD3D30-BBC3-461A-B877-5C6BBB3B77E8}">
      <dgm:prSet/>
      <dgm:spPr/>
      <dgm:t>
        <a:bodyPr/>
        <a:lstStyle/>
        <a:p>
          <a:endParaRPr lang="en-GB" b="1"/>
        </a:p>
      </dgm:t>
    </dgm:pt>
    <dgm:pt modelId="{E8850D66-829A-4B27-820E-90C60F545A5F}">
      <dgm:prSet phldrT="[Text]"/>
      <dgm:spPr>
        <a:solidFill>
          <a:schemeClr val="accent6"/>
        </a:solidFill>
      </dgm:spPr>
      <dgm:t>
        <a:bodyPr/>
        <a:lstStyle/>
        <a:p>
          <a:r>
            <a:rPr lang="en-GB" b="1" dirty="0"/>
            <a:t>Older age</a:t>
          </a:r>
        </a:p>
      </dgm:t>
    </dgm:pt>
    <dgm:pt modelId="{ACCA7985-B9F4-476A-8977-704FDA7E1A5A}" type="sibTrans" cxnId="{901FB53C-3F3C-409C-8DFF-FD6598D2B6A4}">
      <dgm:prSet/>
      <dgm:spPr/>
      <dgm:t>
        <a:bodyPr/>
        <a:lstStyle/>
        <a:p>
          <a:endParaRPr lang="en-GB" b="1"/>
        </a:p>
      </dgm:t>
    </dgm:pt>
    <dgm:pt modelId="{3E536746-B154-4724-90AE-CC66B352D130}" type="parTrans" cxnId="{901FB53C-3F3C-409C-8DFF-FD6598D2B6A4}">
      <dgm:prSet/>
      <dgm:spPr/>
      <dgm:t>
        <a:bodyPr/>
        <a:lstStyle/>
        <a:p>
          <a:endParaRPr lang="en-GB" b="1"/>
        </a:p>
      </dgm:t>
    </dgm:pt>
    <dgm:pt modelId="{EE425CF4-0DBE-45A5-AA88-4E0DF29540D8}">
      <dgm:prSet/>
      <dgm:spPr>
        <a:solidFill>
          <a:srgbClr val="7030A0"/>
        </a:solidFill>
      </dgm:spPr>
      <dgm:t>
        <a:bodyPr/>
        <a:lstStyle/>
        <a:p>
          <a:r>
            <a:rPr lang="en-GB" b="1" dirty="0"/>
            <a:t>Adolescence</a:t>
          </a:r>
        </a:p>
      </dgm:t>
    </dgm:pt>
    <dgm:pt modelId="{0EC31BF2-27CE-4609-947D-E04EDA7D9785}" type="parTrans" cxnId="{D8CE119B-BE56-4E75-9D83-12B4981A11AC}">
      <dgm:prSet/>
      <dgm:spPr/>
      <dgm:t>
        <a:bodyPr/>
        <a:lstStyle/>
        <a:p>
          <a:endParaRPr lang="en-GB" b="1"/>
        </a:p>
      </dgm:t>
    </dgm:pt>
    <dgm:pt modelId="{082F769C-9628-43A4-ACF9-8BDE404F36C3}" type="sibTrans" cxnId="{D8CE119B-BE56-4E75-9D83-12B4981A11AC}">
      <dgm:prSet/>
      <dgm:spPr/>
      <dgm:t>
        <a:bodyPr/>
        <a:lstStyle/>
        <a:p>
          <a:endParaRPr lang="en-GB" b="1"/>
        </a:p>
      </dgm:t>
    </dgm:pt>
    <dgm:pt modelId="{1338C0A0-C293-4B5B-B232-63BB9D65A1C2}" type="pres">
      <dgm:prSet presAssocID="{CE796193-0E70-46A4-86D5-ACF09A0291E3}" presName="Name0" presStyleCnt="0">
        <dgm:presLayoutVars>
          <dgm:dir/>
          <dgm:animLvl val="lvl"/>
          <dgm:resizeHandles val="exact"/>
        </dgm:presLayoutVars>
      </dgm:prSet>
      <dgm:spPr/>
    </dgm:pt>
    <dgm:pt modelId="{ABE56001-FFAC-4BA7-8B24-2CD627A53C8A}" type="pres">
      <dgm:prSet presAssocID="{EE425CF4-0DBE-45A5-AA88-4E0DF29540D8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51D71B2-414B-4743-A9D8-04996118475F}" type="pres">
      <dgm:prSet presAssocID="{082F769C-9628-43A4-ACF9-8BDE404F36C3}" presName="parTxOnlySpace" presStyleCnt="0"/>
      <dgm:spPr/>
    </dgm:pt>
    <dgm:pt modelId="{AC446B7E-FB24-428E-9AC9-625CD58EB2CC}" type="pres">
      <dgm:prSet presAssocID="{B601D77B-B3A7-4211-9174-ADE424DD81C8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94938825-2D4B-44C0-B6B9-AFF20DDE4EE7}" type="pres">
      <dgm:prSet presAssocID="{847B899F-9981-43BE-A923-D1BCF7F8AC7A}" presName="parTxOnlySpace" presStyleCnt="0"/>
      <dgm:spPr/>
    </dgm:pt>
    <dgm:pt modelId="{CB839A76-4E78-4914-B566-9D053E0C68F5}" type="pres">
      <dgm:prSet presAssocID="{E8850D66-829A-4B27-820E-90C60F545A5F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559B32A-8081-45CE-B70E-EC9E7F9D8AF1}" type="presOf" srcId="{CE796193-0E70-46A4-86D5-ACF09A0291E3}" destId="{1338C0A0-C293-4B5B-B232-63BB9D65A1C2}" srcOrd="0" destOrd="0" presId="urn:microsoft.com/office/officeart/2005/8/layout/chevron1"/>
    <dgm:cxn modelId="{71AD3D30-BBC3-461A-B877-5C6BBB3B77E8}" srcId="{CE796193-0E70-46A4-86D5-ACF09A0291E3}" destId="{B601D77B-B3A7-4211-9174-ADE424DD81C8}" srcOrd="1" destOrd="0" parTransId="{EA47407E-BCC2-478A-8F4A-662B3B23C143}" sibTransId="{847B899F-9981-43BE-A923-D1BCF7F8AC7A}"/>
    <dgm:cxn modelId="{8CA93236-E568-4407-8246-7556FFCF23BE}" type="presOf" srcId="{E8850D66-829A-4B27-820E-90C60F545A5F}" destId="{CB839A76-4E78-4914-B566-9D053E0C68F5}" srcOrd="0" destOrd="0" presId="urn:microsoft.com/office/officeart/2005/8/layout/chevron1"/>
    <dgm:cxn modelId="{901FB53C-3F3C-409C-8DFF-FD6598D2B6A4}" srcId="{CE796193-0E70-46A4-86D5-ACF09A0291E3}" destId="{E8850D66-829A-4B27-820E-90C60F545A5F}" srcOrd="2" destOrd="0" parTransId="{3E536746-B154-4724-90AE-CC66B352D130}" sibTransId="{ACCA7985-B9F4-476A-8977-704FDA7E1A5A}"/>
    <dgm:cxn modelId="{D8CE119B-BE56-4E75-9D83-12B4981A11AC}" srcId="{CE796193-0E70-46A4-86D5-ACF09A0291E3}" destId="{EE425CF4-0DBE-45A5-AA88-4E0DF29540D8}" srcOrd="0" destOrd="0" parTransId="{0EC31BF2-27CE-4609-947D-E04EDA7D9785}" sibTransId="{082F769C-9628-43A4-ACF9-8BDE404F36C3}"/>
    <dgm:cxn modelId="{206894D4-543F-48CB-BB38-A7F232EBEB70}" type="presOf" srcId="{B601D77B-B3A7-4211-9174-ADE424DD81C8}" destId="{AC446B7E-FB24-428E-9AC9-625CD58EB2CC}" srcOrd="0" destOrd="0" presId="urn:microsoft.com/office/officeart/2005/8/layout/chevron1"/>
    <dgm:cxn modelId="{E06FB5DD-E3E3-4876-9C70-6123F453585A}" type="presOf" srcId="{EE425CF4-0DBE-45A5-AA88-4E0DF29540D8}" destId="{ABE56001-FFAC-4BA7-8B24-2CD627A53C8A}" srcOrd="0" destOrd="0" presId="urn:microsoft.com/office/officeart/2005/8/layout/chevron1"/>
    <dgm:cxn modelId="{D2417307-82B0-4EF4-83D7-19FEA3729B71}" type="presParOf" srcId="{1338C0A0-C293-4B5B-B232-63BB9D65A1C2}" destId="{ABE56001-FFAC-4BA7-8B24-2CD627A53C8A}" srcOrd="0" destOrd="0" presId="urn:microsoft.com/office/officeart/2005/8/layout/chevron1"/>
    <dgm:cxn modelId="{7B08838D-1F20-4FE2-9ACC-2D2B02F871A6}" type="presParOf" srcId="{1338C0A0-C293-4B5B-B232-63BB9D65A1C2}" destId="{C51D71B2-414B-4743-A9D8-04996118475F}" srcOrd="1" destOrd="0" presId="urn:microsoft.com/office/officeart/2005/8/layout/chevron1"/>
    <dgm:cxn modelId="{EAF6869D-EA3F-4286-80AD-ED66CF6BA8DA}" type="presParOf" srcId="{1338C0A0-C293-4B5B-B232-63BB9D65A1C2}" destId="{AC446B7E-FB24-428E-9AC9-625CD58EB2CC}" srcOrd="2" destOrd="0" presId="urn:microsoft.com/office/officeart/2005/8/layout/chevron1"/>
    <dgm:cxn modelId="{09B7A3E7-F8E7-4F82-A79A-CD22D31D96AC}" type="presParOf" srcId="{1338C0A0-C293-4B5B-B232-63BB9D65A1C2}" destId="{94938825-2D4B-44C0-B6B9-AFF20DDE4EE7}" srcOrd="3" destOrd="0" presId="urn:microsoft.com/office/officeart/2005/8/layout/chevron1"/>
    <dgm:cxn modelId="{2FCCAA4D-00FE-4221-8EBE-CAE956AA4C15}" type="presParOf" srcId="{1338C0A0-C293-4B5B-B232-63BB9D65A1C2}" destId="{CB839A76-4E78-4914-B566-9D053E0C68F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609B81-C93B-4DC6-B04A-34564184E8B3}">
      <dsp:nvSpPr>
        <dsp:cNvPr id="0" name=""/>
        <dsp:cNvSpPr/>
      </dsp:nvSpPr>
      <dsp:spPr>
        <a:xfrm>
          <a:off x="1690" y="673013"/>
          <a:ext cx="2059617" cy="823847"/>
        </a:xfrm>
        <a:prstGeom prst="chevron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Prenatal development</a:t>
          </a:r>
        </a:p>
      </dsp:txBody>
      <dsp:txXfrm>
        <a:off x="413614" y="673013"/>
        <a:ext cx="1235770" cy="823847"/>
      </dsp:txXfrm>
    </dsp:sp>
    <dsp:sp modelId="{AC446B7E-FB24-428E-9AC9-625CD58EB2CC}">
      <dsp:nvSpPr>
        <dsp:cNvPr id="0" name=""/>
        <dsp:cNvSpPr/>
      </dsp:nvSpPr>
      <dsp:spPr>
        <a:xfrm>
          <a:off x="1813649" y="653678"/>
          <a:ext cx="2059617" cy="823847"/>
        </a:xfrm>
        <a:prstGeom prst="chevron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Early childhood</a:t>
          </a:r>
        </a:p>
      </dsp:txBody>
      <dsp:txXfrm>
        <a:off x="2225573" y="653678"/>
        <a:ext cx="1235770" cy="823847"/>
      </dsp:txXfrm>
    </dsp:sp>
    <dsp:sp modelId="{D6C6FAA3-E271-48D8-BDCD-EF8D89117C09}">
      <dsp:nvSpPr>
        <dsp:cNvPr id="0" name=""/>
        <dsp:cNvSpPr/>
      </dsp:nvSpPr>
      <dsp:spPr>
        <a:xfrm>
          <a:off x="3709002" y="673013"/>
          <a:ext cx="2059617" cy="823847"/>
        </a:xfrm>
        <a:prstGeom prst="chevron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/>
            <a:t>School-Age</a:t>
          </a:r>
        </a:p>
      </dsp:txBody>
      <dsp:txXfrm>
        <a:off x="4120926" y="673013"/>
        <a:ext cx="1235770" cy="8238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56001-FFAC-4BA7-8B24-2CD627A53C8A}">
      <dsp:nvSpPr>
        <dsp:cNvPr id="0" name=""/>
        <dsp:cNvSpPr/>
      </dsp:nvSpPr>
      <dsp:spPr>
        <a:xfrm>
          <a:off x="1704" y="665246"/>
          <a:ext cx="2076585" cy="830634"/>
        </a:xfrm>
        <a:prstGeom prst="chevron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Adolescence</a:t>
          </a:r>
        </a:p>
      </dsp:txBody>
      <dsp:txXfrm>
        <a:off x="417021" y="665246"/>
        <a:ext cx="1245951" cy="830634"/>
      </dsp:txXfrm>
    </dsp:sp>
    <dsp:sp modelId="{AC446B7E-FB24-428E-9AC9-625CD58EB2CC}">
      <dsp:nvSpPr>
        <dsp:cNvPr id="0" name=""/>
        <dsp:cNvSpPr/>
      </dsp:nvSpPr>
      <dsp:spPr>
        <a:xfrm>
          <a:off x="1870631" y="665246"/>
          <a:ext cx="2076585" cy="83063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Adulthood</a:t>
          </a:r>
        </a:p>
      </dsp:txBody>
      <dsp:txXfrm>
        <a:off x="2285948" y="665246"/>
        <a:ext cx="1245951" cy="830634"/>
      </dsp:txXfrm>
    </dsp:sp>
    <dsp:sp modelId="{CB839A76-4E78-4914-B566-9D053E0C68F5}">
      <dsp:nvSpPr>
        <dsp:cNvPr id="0" name=""/>
        <dsp:cNvSpPr/>
      </dsp:nvSpPr>
      <dsp:spPr>
        <a:xfrm>
          <a:off x="3739558" y="665246"/>
          <a:ext cx="2076585" cy="830634"/>
        </a:xfrm>
        <a:prstGeom prst="chevron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 dirty="0"/>
            <a:t>Older age</a:t>
          </a:r>
        </a:p>
      </dsp:txBody>
      <dsp:txXfrm>
        <a:off x="4154875" y="665246"/>
        <a:ext cx="1245951" cy="83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35D7D-1E13-4A3E-9AF1-D84847D8AD70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3ECDFA-0287-4514-8121-4CF3E9729E4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16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838F-ECCD-CE41-833C-6B846AEB691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9924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690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Overall, </a:t>
            </a:r>
          </a:p>
          <a:p>
            <a:pPr lvl="1"/>
            <a:r>
              <a:rPr lang="en-GB" dirty="0"/>
              <a:t>CCT in Colombia increased enrolment more in conflict-affected areas than in non-conflict settings (Wald &amp; </a:t>
            </a:r>
            <a:r>
              <a:rPr lang="en-GB" dirty="0" err="1"/>
              <a:t>Bozzoli</a:t>
            </a:r>
            <a:r>
              <a:rPr lang="en-GB" dirty="0"/>
              <a:t> 2011)</a:t>
            </a:r>
          </a:p>
          <a:p>
            <a:pPr lvl="1"/>
            <a:r>
              <a:rPr lang="en-GB" dirty="0"/>
              <a:t>UCT to Syrian refugees in Lebanon increased enrolment to primary school by 6 p.p. Transfer mostly used to cover for transport costs (Lehmann &amp; Masterson 2014)</a:t>
            </a:r>
          </a:p>
          <a:p>
            <a:pPr lvl="1"/>
            <a:r>
              <a:rPr lang="en-GB" dirty="0"/>
              <a:t>CCT to Syrian refugees, with condition related to attendance. Transfers covered transport costs and offset a substantial part of income loss due to school attendance</a:t>
            </a:r>
          </a:p>
          <a:p>
            <a:pPr lvl="2"/>
            <a:r>
              <a:rPr lang="en-GB" dirty="0"/>
              <a:t>No effect on enrolment (perhaps due to capacity constraints)</a:t>
            </a:r>
          </a:p>
          <a:p>
            <a:pPr lvl="2"/>
            <a:r>
              <a:rPr lang="en-GB" dirty="0"/>
              <a:t>Increase in attendance by 20% over control group </a:t>
            </a:r>
          </a:p>
          <a:p>
            <a:pPr lvl="1"/>
            <a:r>
              <a:rPr lang="en-GB" dirty="0" err="1"/>
              <a:t>Ulrichs</a:t>
            </a:r>
            <a:r>
              <a:rPr lang="en-GB" dirty="0"/>
              <a:t> et al. (2017): qualitative impact evaluation of UCT for Syrian refugees in Jordan</a:t>
            </a:r>
          </a:p>
          <a:p>
            <a:pPr lvl="2"/>
            <a:r>
              <a:rPr lang="en-GB" dirty="0"/>
              <a:t>Most of the transfer spent on rent, but some positive effects on educational expenditures</a:t>
            </a:r>
          </a:p>
          <a:p>
            <a:pPr lvl="2"/>
            <a:r>
              <a:rPr lang="en-GB" dirty="0"/>
              <a:t>Positive effect on enrolment and attendance</a:t>
            </a:r>
          </a:p>
          <a:p>
            <a:r>
              <a:rPr lang="en-GB" dirty="0"/>
              <a:t>No evidence on cash-plus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78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441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Humanitarian crises </a:t>
            </a:r>
            <a:r>
              <a:rPr lang="en-GB" dirty="0">
                <a:solidFill>
                  <a:schemeClr val="accent5"/>
                </a:solidFill>
              </a:rPr>
              <a:t>amplify demand and supply-side barriers </a:t>
            </a:r>
            <a:r>
              <a:rPr lang="en-GB" dirty="0"/>
              <a:t>to education, hampering schooling and learning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3900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429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296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302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494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resulting in decreased delivery and quality – also they break down community trust and networks that are key for health and education</a:t>
            </a:r>
          </a:p>
          <a:p>
            <a:endParaRPr lang="en-GB" dirty="0"/>
          </a:p>
          <a:p>
            <a:r>
              <a:rPr lang="en-GB" dirty="0"/>
              <a:t>: Children exposed to humanitarian crises have lower educational and health attainments in adulthood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439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62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pics?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838F-ECCD-CE41-833C-6B846AEB691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3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E838F-ECCD-CE41-833C-6B846AEB691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9413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205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Humanitarian crises </a:t>
            </a:r>
            <a:r>
              <a:rPr lang="en-GB" dirty="0">
                <a:solidFill>
                  <a:schemeClr val="accent5"/>
                </a:solidFill>
              </a:rPr>
              <a:t>amplify demand and supply-side barriers </a:t>
            </a:r>
            <a:r>
              <a:rPr lang="en-GB" dirty="0"/>
              <a:t>to education, hampering schooling and learning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199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039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Overall, </a:t>
            </a:r>
          </a:p>
          <a:p>
            <a:pPr lvl="1"/>
            <a:r>
              <a:rPr lang="en-GB" dirty="0"/>
              <a:t>CCT in Colombia increased enrolment more in conflict-affected areas than in non-conflict settings (Wald &amp; </a:t>
            </a:r>
            <a:r>
              <a:rPr lang="en-GB" dirty="0" err="1"/>
              <a:t>Bozzoli</a:t>
            </a:r>
            <a:r>
              <a:rPr lang="en-GB" dirty="0"/>
              <a:t> 2011)</a:t>
            </a:r>
          </a:p>
          <a:p>
            <a:pPr lvl="1"/>
            <a:r>
              <a:rPr lang="en-GB" dirty="0"/>
              <a:t>UCT to Syrian refugees in Lebanon increased enrolment to primary school by 6 p.p. Transfer mostly used to cover for transport costs (Lehmann &amp; Masterson 2014)</a:t>
            </a:r>
          </a:p>
          <a:p>
            <a:pPr lvl="1"/>
            <a:r>
              <a:rPr lang="en-GB" dirty="0"/>
              <a:t>CCT to Syrian refugees, with condition related to attendance. Transfers covered transport costs and offset a substantial part of income loss due to school attendance</a:t>
            </a:r>
          </a:p>
          <a:p>
            <a:pPr lvl="2"/>
            <a:r>
              <a:rPr lang="en-GB" dirty="0"/>
              <a:t>No effect on enrolment (perhaps due to capacity constraints)</a:t>
            </a:r>
          </a:p>
          <a:p>
            <a:pPr lvl="2"/>
            <a:r>
              <a:rPr lang="en-GB" dirty="0"/>
              <a:t>Increase in attendance by 20% over control group </a:t>
            </a:r>
          </a:p>
          <a:p>
            <a:pPr lvl="1"/>
            <a:r>
              <a:rPr lang="en-GB" dirty="0" err="1"/>
              <a:t>Ulrichs</a:t>
            </a:r>
            <a:r>
              <a:rPr lang="en-GB" dirty="0"/>
              <a:t> et al. (2017): qualitative impact evaluation of UCT for Syrian refugees in Jordan</a:t>
            </a:r>
          </a:p>
          <a:p>
            <a:pPr lvl="2"/>
            <a:r>
              <a:rPr lang="en-GB" dirty="0"/>
              <a:t>Most of the transfer spent on rent, but some positive effects on educational expenditures</a:t>
            </a:r>
          </a:p>
          <a:p>
            <a:pPr lvl="2"/>
            <a:r>
              <a:rPr lang="en-GB" dirty="0"/>
              <a:t>Positive effect on enrolment and attendance</a:t>
            </a:r>
          </a:p>
          <a:p>
            <a:r>
              <a:rPr lang="en-GB" dirty="0"/>
              <a:t>No evidence on cash-plus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3ECDFA-0287-4514-8121-4CF3E9729E4E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856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054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108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54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739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057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823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1657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766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71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05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4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69FF9-E2B4-482A-B1C3-613AB9D654A8}" type="datetimeFigureOut">
              <a:rPr lang="en-GB" smtClean="0"/>
              <a:pPr/>
              <a:t>22/01/2019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B64AC3-B4A7-4B88-B3B9-FB98C16E18C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276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.aurino@imperial.ac.uk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ocialprotection.or.ke/single-registry" TargetMode="External"/><Relationship Id="rId2" Type="http://schemas.openxmlformats.org/officeDocument/2006/relationships/hyperlink" Target="https://blogs.unicef.org/evidence-for-action/administrative-data-missed-opportunity-for-learning-and-research-in-humanitarian-emergencie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926" t="21534" r="1"/>
          <a:stretch/>
        </p:blipFill>
        <p:spPr>
          <a:xfrm>
            <a:off x="643467" y="179379"/>
            <a:ext cx="10974738" cy="473270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4178" y="4912081"/>
            <a:ext cx="12067822" cy="16524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n w="0"/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Bridging the gap between humanitarian and development assistance</a:t>
            </a:r>
          </a:p>
          <a:p>
            <a:pPr>
              <a:spcAft>
                <a:spcPts val="1000"/>
              </a:spcAft>
            </a:pPr>
            <a:r>
              <a:rPr lang="en-GB" sz="3200" dirty="0">
                <a:ln w="0"/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 for health and education</a:t>
            </a:r>
          </a:p>
          <a:p>
            <a:r>
              <a:rPr lang="en-GB" sz="2000" b="1" dirty="0">
                <a:ln w="0"/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Elisabetta Aurino </a:t>
            </a:r>
            <a:r>
              <a:rPr lang="en-GB" sz="2000" dirty="0">
                <a:ln w="0"/>
                <a:solidFill>
                  <a:schemeClr val="accent5"/>
                </a:solidFill>
                <a:latin typeface="Calibri" charset="0"/>
                <a:ea typeface="Calibri" charset="0"/>
                <a:cs typeface="Calibri" charset="0"/>
              </a:rPr>
              <a:t>(Imperial College London) &amp; Sara Giunti (independent consultant)</a:t>
            </a:r>
          </a:p>
          <a:p>
            <a:r>
              <a:rPr lang="en-GB" sz="1800" dirty="0">
                <a:ln w="0"/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EU/EFTA Meeting on Social Protection in Development Cooperation</a:t>
            </a:r>
          </a:p>
          <a:p>
            <a:r>
              <a:rPr lang="en-GB" sz="1800" dirty="0">
                <a:ln w="0"/>
                <a:solidFill>
                  <a:schemeClr val="accent4"/>
                </a:solidFill>
                <a:latin typeface="Calibri" charset="0"/>
                <a:ea typeface="Calibri" charset="0"/>
                <a:cs typeface="Calibri" charset="0"/>
              </a:rPr>
              <a:t>Paris, 23 January 2018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999658" y="5335414"/>
            <a:ext cx="8136904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34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22" y="10548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Cash transfers: Rigorous evidence base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9971209"/>
              </p:ext>
            </p:extLst>
          </p:nvPr>
        </p:nvGraphicFramePr>
        <p:xfrm>
          <a:off x="336884" y="1261710"/>
          <a:ext cx="11357809" cy="5088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61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2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92968">
                  <a:extLst>
                    <a:ext uri="{9D8B030D-6E8A-4147-A177-3AD203B41FA5}">
                      <a16:colId xmlns:a16="http://schemas.microsoft.com/office/drawing/2014/main" val="969022542"/>
                    </a:ext>
                  </a:extLst>
                </a:gridCol>
                <a:gridCol w="1892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92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83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Enrolment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Attendance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Grade attainment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School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8513">
                <a:tc>
                  <a:txBody>
                    <a:bodyPr/>
                    <a:lstStyle/>
                    <a:p>
                      <a:r>
                        <a:rPr lang="en-GB" b="1" dirty="0"/>
                        <a:t>CCT Colombia </a:t>
                      </a:r>
                      <a:r>
                        <a:rPr lang="en-GB" dirty="0"/>
                        <a:t>(conflict) (Wald</a:t>
                      </a:r>
                      <a:r>
                        <a:rPr lang="en-GB" baseline="0" dirty="0"/>
                        <a:t> &amp; </a:t>
                      </a:r>
                      <a:r>
                        <a:rPr lang="en-GB" baseline="0" dirty="0" err="1"/>
                        <a:t>Bozzoli</a:t>
                      </a:r>
                      <a:r>
                        <a:rPr lang="en-GB" baseline="0" dirty="0"/>
                        <a:t> 2011)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 </a:t>
                      </a:r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6447">
                <a:tc>
                  <a:txBody>
                    <a:bodyPr/>
                    <a:lstStyle/>
                    <a:p>
                      <a:r>
                        <a:rPr lang="en-GB" b="1" dirty="0"/>
                        <a:t>UCT Lebanon </a:t>
                      </a:r>
                      <a:r>
                        <a:rPr lang="en-GB" dirty="0"/>
                        <a:t>(Syrian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refugees)</a:t>
                      </a:r>
                      <a:r>
                        <a:rPr lang="en-GB" baseline="0" dirty="0"/>
                        <a:t> (Lehmann &amp; Masterson 2014)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Not</a:t>
                      </a:r>
                      <a:r>
                        <a:rPr lang="en-GB" baseline="0" dirty="0"/>
                        <a:t> reported</a:t>
                      </a:r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6447">
                <a:tc>
                  <a:txBody>
                    <a:bodyPr/>
                    <a:lstStyle/>
                    <a:p>
                      <a:r>
                        <a:rPr lang="en-GB" b="1" dirty="0"/>
                        <a:t>CCT Lebanon</a:t>
                      </a:r>
                      <a:r>
                        <a:rPr lang="en-GB" dirty="0"/>
                        <a:t> (Syrian</a:t>
                      </a:r>
                      <a:r>
                        <a:rPr lang="en-GB" baseline="0" dirty="0"/>
                        <a:t> refugees) (De Hoop et al., 2018)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 effect</a:t>
                      </a:r>
                      <a:r>
                        <a:rPr lang="en-GB" baseline="0" dirty="0"/>
                        <a:t> (capacity constraints?)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+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64382">
                <a:tc>
                  <a:txBody>
                    <a:bodyPr/>
                    <a:lstStyle/>
                    <a:p>
                      <a:r>
                        <a:rPr lang="en-GB" b="1" dirty="0"/>
                        <a:t>UCT Jordan </a:t>
                      </a:r>
                      <a:r>
                        <a:rPr lang="en-GB" dirty="0"/>
                        <a:t>(Syrian</a:t>
                      </a:r>
                      <a:r>
                        <a:rPr lang="en-GB" baseline="0" dirty="0"/>
                        <a:t> refugees) </a:t>
                      </a:r>
                      <a:endParaRPr lang="en-GB" dirty="0"/>
                    </a:p>
                    <a:p>
                      <a:r>
                        <a:rPr lang="en-GB" dirty="0"/>
                        <a:t>(</a:t>
                      </a:r>
                      <a:r>
                        <a:rPr lang="en-GB" dirty="0" err="1"/>
                        <a:t>Ulrichs</a:t>
                      </a:r>
                      <a:r>
                        <a:rPr lang="en-GB" dirty="0"/>
                        <a:t> et al., 2018, qualitative evaluation)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+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+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/>
                        <a:t>+</a:t>
                      </a:r>
                    </a:p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196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0848" y="2302580"/>
            <a:ext cx="7025096" cy="445099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27682" y="2446696"/>
            <a:ext cx="2235200" cy="14901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16127" y="3564296"/>
            <a:ext cx="3826933" cy="101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816127" y="2754671"/>
            <a:ext cx="4657952" cy="3379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54085" y="2837769"/>
            <a:ext cx="178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SCHOOL MEALS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09157" y="1156099"/>
            <a:ext cx="88235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Provision of food (snack, meal or take-home ration)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375m children daily, for a global investment of US70 billion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14110" y="3686885"/>
            <a:ext cx="2430993" cy="1923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75358" y="268813"/>
            <a:ext cx="9739489" cy="691749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School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>
                <a:solidFill>
                  <a:schemeClr val="accent5"/>
                </a:solidFill>
                <a:latin typeface="+mn-lt"/>
              </a:rPr>
              <a:t>feeding</a:t>
            </a:r>
          </a:p>
        </p:txBody>
      </p:sp>
    </p:spTree>
    <p:extLst>
      <p:ext uri="{BB962C8B-B14F-4D97-AF65-F5344CB8AC3E}">
        <p14:creationId xmlns:p14="http://schemas.microsoft.com/office/powerpoint/2010/main" val="19196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22" y="10548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School feeding: Rigorous evidence base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2065733"/>
              </p:ext>
            </p:extLst>
          </p:nvPr>
        </p:nvGraphicFramePr>
        <p:xfrm>
          <a:off x="612421" y="1261709"/>
          <a:ext cx="10515599" cy="4385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1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3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8573973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19347752"/>
                    </a:ext>
                  </a:extLst>
                </a:gridCol>
              </a:tblGrid>
              <a:tr h="65731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Enrolment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Attendance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Grade attainment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Learning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School expenses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7014">
                <a:tc>
                  <a:txBody>
                    <a:bodyPr/>
                    <a:lstStyle/>
                    <a:p>
                      <a:r>
                        <a:rPr lang="en-GB" dirty="0"/>
                        <a:t>IDP camp in Northern</a:t>
                      </a:r>
                      <a:r>
                        <a:rPr lang="en-GB" baseline="0" dirty="0"/>
                        <a:t> Uganda (school meals and take-home rations) (Alderman et al,. 2012)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0781">
                <a:tc>
                  <a:txBody>
                    <a:bodyPr/>
                    <a:lstStyle/>
                    <a:p>
                      <a:r>
                        <a:rPr lang="en-GB" dirty="0"/>
                        <a:t>Conflict</a:t>
                      </a:r>
                      <a:r>
                        <a:rPr lang="en-GB" baseline="0" dirty="0"/>
                        <a:t> in Mali (school meals) (Aurino et al., 2018)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Not reported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8268" y="4571353"/>
            <a:ext cx="376767" cy="3823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80200" y="4571353"/>
            <a:ext cx="376767" cy="382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9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9166" y="161396"/>
            <a:ext cx="10515600" cy="1325563"/>
          </a:xfrm>
        </p:spPr>
        <p:txBody>
          <a:bodyPr/>
          <a:lstStyle/>
          <a:p>
            <a:r>
              <a:rPr lang="en-GB" sz="5400" dirty="0">
                <a:solidFill>
                  <a:schemeClr val="accent5"/>
                </a:solidFill>
                <a:latin typeface="+mn-lt"/>
              </a:rPr>
              <a:t>Health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61590" y="1447748"/>
            <a:ext cx="6701884" cy="54102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83056" y="6511938"/>
            <a:ext cx="3658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credit</a:t>
            </a:r>
            <a:r>
              <a:rPr lang="en-US" i="1" dirty="0"/>
              <a:t>: The Independent, Muso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294" y="3135828"/>
            <a:ext cx="5551706" cy="3733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27882-149F-9344-9AEE-39F7134D1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3173" y="1447748"/>
            <a:ext cx="5648827" cy="16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458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28075" y="115903"/>
            <a:ext cx="11817169" cy="775919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SP can address multidimensional determinants of health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28978" y="327378"/>
            <a:ext cx="11365490" cy="4326116"/>
            <a:chOff x="159499" y="371943"/>
            <a:chExt cx="11132865" cy="6554425"/>
          </a:xfrm>
        </p:grpSpPr>
        <p:grpSp>
          <p:nvGrpSpPr>
            <p:cNvPr id="19" name="Group 18"/>
            <p:cNvGrpSpPr/>
            <p:nvPr/>
          </p:nvGrpSpPr>
          <p:grpSpPr>
            <a:xfrm>
              <a:off x="573541" y="3590369"/>
              <a:ext cx="10718823" cy="3335999"/>
              <a:chOff x="1465304" y="3026909"/>
              <a:chExt cx="10144327" cy="3897759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465304" y="3047652"/>
                <a:ext cx="4897761" cy="387701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675089" y="3047652"/>
                <a:ext cx="4816181" cy="387701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117768" y="3070611"/>
                <a:ext cx="3843866" cy="46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6"/>
                    </a:solidFill>
                  </a:rPr>
                  <a:t>DEMAND-SIDE BARRIERS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5304" y="3755930"/>
                <a:ext cx="4371051" cy="2702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PHYSICAL</a:t>
                </a:r>
                <a:r>
                  <a:rPr lang="en-GB" sz="1600" dirty="0"/>
                  <a:t> (e.g. cost of transport)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FINANCIAL</a:t>
                </a:r>
                <a:r>
                  <a:rPr lang="en-GB" sz="1600" dirty="0"/>
                  <a:t> (e.g. users fees, drugs, poverty)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INSECURITY AND FEAR OF VIOLENCE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BEHAVIOURAL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EDUCATION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6"/>
                    </a:solidFill>
                  </a:rPr>
                  <a:t>INTRA-HOUSEHOLD FACTORS</a:t>
                </a:r>
                <a:endParaRPr lang="en-GB" sz="16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882729" y="3702715"/>
                <a:ext cx="3665938" cy="3126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</a:rPr>
                  <a:t>INFRASTRUCTURES </a:t>
                </a:r>
                <a:endParaRPr lang="en-GB" sz="1600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</a:rPr>
                  <a:t>SKILLED HEALTH PERSONNEL </a:t>
                </a:r>
                <a:r>
                  <a:rPr lang="en-GB" sz="1600" dirty="0"/>
                  <a:t>(retention, quality and motivation)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</a:rPr>
                  <a:t>DRUGS &amp; VACCINES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</a:rPr>
                  <a:t>SOCIAL INSTITUTIONS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1600" b="1" dirty="0">
                    <a:solidFill>
                      <a:schemeClr val="accent1"/>
                    </a:solidFill>
                  </a:rPr>
                  <a:t>POOR WATER AND SANITATION, DISEASE ENVIRONMENT</a:t>
                </a:r>
                <a:endParaRPr lang="en-GB" sz="16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14870" y="3026909"/>
                <a:ext cx="3994761" cy="46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1"/>
                    </a:solidFill>
                  </a:rPr>
                  <a:t>HEALTH CARE SYSTEMS</a:t>
                </a:r>
              </a:p>
            </p:txBody>
          </p:sp>
        </p:grpSp>
        <p:graphicFrame>
          <p:nvGraphicFramePr>
            <p:cNvPr id="3" name="Diagram 2"/>
            <p:cNvGraphicFramePr/>
            <p:nvPr>
              <p:extLst>
                <p:ext uri="{D42A27DB-BD31-4B8C-83A1-F6EECF244321}">
                  <p14:modId xmlns:p14="http://schemas.microsoft.com/office/powerpoint/2010/main" val="3068770922"/>
                </p:ext>
              </p:extLst>
            </p:nvPr>
          </p:nvGraphicFramePr>
          <p:xfrm>
            <a:off x="159499" y="372104"/>
            <a:ext cx="5652206" cy="328754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3" name="Diagram 22"/>
            <p:cNvGraphicFramePr/>
            <p:nvPr>
              <p:extLst>
                <p:ext uri="{D42A27DB-BD31-4B8C-83A1-F6EECF244321}">
                  <p14:modId xmlns:p14="http://schemas.microsoft.com/office/powerpoint/2010/main" val="3616928137"/>
                </p:ext>
              </p:extLst>
            </p:nvPr>
          </p:nvGraphicFramePr>
          <p:xfrm>
            <a:off x="5593593" y="371943"/>
            <a:ext cx="5698771" cy="327428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sp>
          <p:nvSpPr>
            <p:cNvPr id="13" name="Rounded Rectangle 12"/>
            <p:cNvSpPr/>
            <p:nvPr/>
          </p:nvSpPr>
          <p:spPr>
            <a:xfrm>
              <a:off x="204984" y="2892554"/>
              <a:ext cx="11087380" cy="537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</a:rPr>
                <a:t>HEALTH OUTCOMES OVER THE LIFECOURSE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2487" y="4756461"/>
            <a:ext cx="5332453" cy="203132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Examples of SP: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Cash transfers (CCT and UCT), cash plus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User fees exemptions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Health &amp; social insurance (e.g. maternity, disability, </a:t>
            </a:r>
            <a:r>
              <a:rPr lang="en-GB" dirty="0" err="1"/>
              <a:t>etc</a:t>
            </a:r>
            <a:r>
              <a:rPr lang="en-GB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Food assistance &amp; Food for work/cash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Income support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71524" y="4756461"/>
            <a:ext cx="5195267" cy="1477328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66"/>
                </a:solidFill>
              </a:rPr>
              <a:t>Examples of SP: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Health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Case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Community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Health prevention and promotion campaigns</a:t>
            </a:r>
          </a:p>
        </p:txBody>
      </p:sp>
    </p:spTree>
    <p:extLst>
      <p:ext uri="{BB962C8B-B14F-4D97-AF65-F5344CB8AC3E}">
        <p14:creationId xmlns:p14="http://schemas.microsoft.com/office/powerpoint/2010/main" val="1436497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933" y="-22578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Evidence 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103135"/>
            <a:ext cx="11774310" cy="5489575"/>
          </a:xfrm>
        </p:spPr>
        <p:txBody>
          <a:bodyPr>
            <a:normAutofit/>
          </a:bodyPr>
          <a:lstStyle/>
          <a:p>
            <a:r>
              <a:rPr lang="en-GB" dirty="0"/>
              <a:t>Recent </a:t>
            </a:r>
            <a:r>
              <a:rPr lang="en-GB" dirty="0">
                <a:solidFill>
                  <a:schemeClr val="accent5"/>
                </a:solidFill>
              </a:rPr>
              <a:t>systematic review </a:t>
            </a:r>
            <a:r>
              <a:rPr lang="en-GB" dirty="0"/>
              <a:t>highlighted the </a:t>
            </a:r>
            <a:r>
              <a:rPr lang="en-GB" dirty="0">
                <a:solidFill>
                  <a:schemeClr val="accent5"/>
                </a:solidFill>
              </a:rPr>
              <a:t>scarcity</a:t>
            </a:r>
            <a:r>
              <a:rPr lang="en-GB" dirty="0"/>
              <a:t> and overall low quality of interventions focusing on health in humanitarian settings (Blanchet et al 2017)</a:t>
            </a:r>
          </a:p>
          <a:p>
            <a:pPr lvl="1"/>
            <a:r>
              <a:rPr lang="en-GB" dirty="0"/>
              <a:t>Most studies focusing on </a:t>
            </a:r>
            <a:r>
              <a:rPr lang="en-GB" dirty="0">
                <a:solidFill>
                  <a:schemeClr val="accent5"/>
                </a:solidFill>
              </a:rPr>
              <a:t>acute malnutrition </a:t>
            </a:r>
            <a:r>
              <a:rPr lang="en-GB" dirty="0"/>
              <a:t>among young children or </a:t>
            </a:r>
            <a:r>
              <a:rPr lang="en-GB" dirty="0">
                <a:solidFill>
                  <a:schemeClr val="accent5"/>
                </a:solidFill>
              </a:rPr>
              <a:t>communicable diseases</a:t>
            </a:r>
          </a:p>
          <a:p>
            <a:pPr lvl="1"/>
            <a:r>
              <a:rPr lang="en-GB" dirty="0"/>
              <a:t>Many and </a:t>
            </a:r>
            <a:r>
              <a:rPr lang="en-GB" dirty="0">
                <a:solidFill>
                  <a:schemeClr val="accent5"/>
                </a:solidFill>
              </a:rPr>
              <a:t>persistent evidence gaps </a:t>
            </a:r>
          </a:p>
          <a:p>
            <a:r>
              <a:rPr lang="en-GB" dirty="0"/>
              <a:t>No evidence of social protection on vulnerable groups such as adolescents</a:t>
            </a:r>
          </a:p>
          <a:p>
            <a:r>
              <a:rPr lang="en-GB" dirty="0">
                <a:solidFill>
                  <a:schemeClr val="accent5"/>
                </a:solidFill>
              </a:rPr>
              <a:t>Dearth of evidence on cash transfers or vouchers </a:t>
            </a:r>
          </a:p>
          <a:p>
            <a:pPr lvl="1"/>
            <a:r>
              <a:rPr lang="en-GB" dirty="0"/>
              <a:t>In terms of cash transfers and vouchers, overwhelming majority of evidence relates to food security and nutrition </a:t>
            </a:r>
          </a:p>
          <a:p>
            <a:r>
              <a:rPr lang="en-GB" dirty="0"/>
              <a:t>Evidence on food assistance programs also mostly refer to nutrition and food insecurity</a:t>
            </a:r>
          </a:p>
        </p:txBody>
      </p:sp>
    </p:spTree>
    <p:extLst>
      <p:ext uri="{BB962C8B-B14F-4D97-AF65-F5344CB8AC3E}">
        <p14:creationId xmlns:p14="http://schemas.microsoft.com/office/powerpoint/2010/main" val="3302109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378" y="-112714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To sum up: evidence gaps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1823" y="1032227"/>
            <a:ext cx="3609623" cy="2588331"/>
          </a:xfrm>
          <a:ln>
            <a:solidFill>
              <a:srgbClr val="FF0066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en-GB" dirty="0">
                <a:solidFill>
                  <a:srgbClr val="FF0066"/>
                </a:solidFill>
              </a:rPr>
              <a:t>EDUCATION</a:t>
            </a:r>
          </a:p>
          <a:p>
            <a:pPr marL="285750" indent="-285750"/>
            <a:r>
              <a:rPr lang="en-GB" sz="2400" dirty="0"/>
              <a:t>Effects on Learning?</a:t>
            </a:r>
          </a:p>
          <a:p>
            <a:pPr marL="285750" indent="-285750"/>
            <a:r>
              <a:rPr lang="en-GB" sz="2400" dirty="0"/>
              <a:t>Early childhood education and secondary school?</a:t>
            </a:r>
          </a:p>
          <a:p>
            <a:endParaRPr lang="en-GB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522153" y="1032227"/>
            <a:ext cx="5218291" cy="258833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dirty="0">
                <a:solidFill>
                  <a:schemeClr val="accent6"/>
                </a:solidFill>
              </a:rPr>
              <a:t>HEALTH</a:t>
            </a:r>
          </a:p>
          <a:p>
            <a:pPr marL="285750" indent="-285750"/>
            <a:r>
              <a:rPr lang="en-GB" sz="2400" dirty="0"/>
              <a:t>Effects on most dimensions?</a:t>
            </a:r>
          </a:p>
          <a:p>
            <a:pPr lvl="1"/>
            <a:r>
              <a:rPr lang="en-GB" sz="2000" dirty="0"/>
              <a:t>Non-communicable disease</a:t>
            </a:r>
          </a:p>
          <a:p>
            <a:pPr lvl="1"/>
            <a:r>
              <a:rPr lang="en-GB" sz="2000" dirty="0"/>
              <a:t>Sexual and reproductive health, including gender-based violence</a:t>
            </a:r>
          </a:p>
          <a:p>
            <a:pPr lvl="1"/>
            <a:r>
              <a:rPr lang="en-GB" sz="2000" dirty="0"/>
              <a:t>Nutrition for school-age and adolescents</a:t>
            </a:r>
          </a:p>
          <a:p>
            <a:r>
              <a:rPr lang="en-GB" sz="2400" dirty="0"/>
              <a:t>Effects from cash, vouchers and food assistance?</a:t>
            </a:r>
          </a:p>
          <a:p>
            <a:pPr lvl="1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891823" y="3939138"/>
            <a:ext cx="10588978" cy="280076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chemeClr val="accent5"/>
                </a:solidFill>
              </a:rPr>
              <a:t>CROSS-CUTTING GAPS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Effects by gender, age and vulnerable groups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Differences in impact by transfer modality, including cash plus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Differences in impact by type of crisis, phase and intensity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Cost-effectiveness of different types of interventions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GB" sz="2000" dirty="0"/>
              <a:t>More evidence on quality or program implementation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55000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Programmatic highlights and tools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599" y="1069270"/>
            <a:ext cx="11489267" cy="5585530"/>
          </a:xfrm>
        </p:spPr>
        <p:txBody>
          <a:bodyPr>
            <a:normAutofit lnSpcReduction="1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Targeting</a:t>
            </a:r>
            <a:r>
              <a:rPr lang="en-GB" dirty="0"/>
              <a:t> and </a:t>
            </a:r>
            <a:r>
              <a:rPr lang="en-GB" dirty="0">
                <a:solidFill>
                  <a:schemeClr val="accent5"/>
                </a:solidFill>
              </a:rPr>
              <a:t>delivery</a:t>
            </a:r>
            <a:r>
              <a:rPr lang="en-GB" dirty="0"/>
              <a:t> through </a:t>
            </a:r>
            <a:r>
              <a:rPr lang="en-GB" dirty="0">
                <a:solidFill>
                  <a:schemeClr val="accent5"/>
                </a:solidFill>
              </a:rPr>
              <a:t>national systems </a:t>
            </a:r>
            <a:r>
              <a:rPr lang="en-GB" dirty="0"/>
              <a:t>if they exist (scale-up and scale-out)</a:t>
            </a:r>
          </a:p>
          <a:p>
            <a:pPr lvl="1"/>
            <a:r>
              <a:rPr lang="en-GB" dirty="0"/>
              <a:t>Education and health can give strong signals of state presence</a:t>
            </a:r>
          </a:p>
          <a:p>
            <a:pPr lvl="1"/>
            <a:r>
              <a:rPr lang="en-GB" dirty="0"/>
              <a:t>Schools can be used as multi-sectoral platforms (e.g. school meals, vaccinations, mental health)</a:t>
            </a:r>
          </a:p>
          <a:p>
            <a:pPr lvl="1"/>
            <a:r>
              <a:rPr lang="en-GB" dirty="0"/>
              <a:t>Afternoon shifts and use of existing systems for delivery of cash (e.g. Syrian refugees)</a:t>
            </a:r>
          </a:p>
          <a:p>
            <a:r>
              <a:rPr lang="en-GB" dirty="0">
                <a:solidFill>
                  <a:schemeClr val="accent5"/>
                </a:solidFill>
              </a:rPr>
              <a:t>Adapt</a:t>
            </a:r>
            <a:r>
              <a:rPr lang="en-GB" dirty="0"/>
              <a:t> modalities to </a:t>
            </a:r>
            <a:r>
              <a:rPr lang="en-GB" dirty="0">
                <a:solidFill>
                  <a:schemeClr val="accent5"/>
                </a:solidFill>
              </a:rPr>
              <a:t>context-specific</a:t>
            </a:r>
            <a:r>
              <a:rPr lang="en-GB" dirty="0"/>
              <a:t> needs</a:t>
            </a:r>
          </a:p>
          <a:p>
            <a:pPr lvl="1"/>
            <a:r>
              <a:rPr lang="en-GB" dirty="0"/>
              <a:t>Giving out cash may not work if social and behavioural constraints</a:t>
            </a:r>
          </a:p>
          <a:p>
            <a:r>
              <a:rPr lang="en-GB" dirty="0"/>
              <a:t>Transfers </a:t>
            </a:r>
            <a:r>
              <a:rPr lang="en-GB" dirty="0">
                <a:solidFill>
                  <a:schemeClr val="accent5"/>
                </a:solidFill>
              </a:rPr>
              <a:t>cannot substitute </a:t>
            </a:r>
            <a:r>
              <a:rPr lang="en-GB" dirty="0"/>
              <a:t>for availability and quality of </a:t>
            </a:r>
            <a:r>
              <a:rPr lang="en-GB" dirty="0">
                <a:solidFill>
                  <a:schemeClr val="accent5"/>
                </a:solidFill>
              </a:rPr>
              <a:t>services </a:t>
            </a:r>
          </a:p>
          <a:p>
            <a:r>
              <a:rPr lang="en-GB" dirty="0"/>
              <a:t>Recognise </a:t>
            </a:r>
            <a:r>
              <a:rPr lang="en-GB" dirty="0">
                <a:solidFill>
                  <a:schemeClr val="accent5"/>
                </a:solidFill>
              </a:rPr>
              <a:t>trade-offs</a:t>
            </a:r>
            <a:r>
              <a:rPr lang="en-GB" dirty="0"/>
              <a:t> and </a:t>
            </a:r>
            <a:r>
              <a:rPr lang="en-GB" dirty="0">
                <a:solidFill>
                  <a:schemeClr val="accent5"/>
                </a:solidFill>
              </a:rPr>
              <a:t>complementarities</a:t>
            </a:r>
            <a:r>
              <a:rPr lang="en-GB" dirty="0"/>
              <a:t> across sectors and programs</a:t>
            </a:r>
          </a:p>
          <a:p>
            <a:pPr lvl="1"/>
            <a:r>
              <a:rPr lang="en-GB" dirty="0"/>
              <a:t>Overcome fragmentation and </a:t>
            </a:r>
            <a:r>
              <a:rPr lang="en-GB" dirty="0" err="1"/>
              <a:t>verticalisation</a:t>
            </a:r>
            <a:r>
              <a:rPr lang="en-GB" dirty="0"/>
              <a:t> for comprehensive programs</a:t>
            </a:r>
          </a:p>
          <a:p>
            <a:pPr lvl="1"/>
            <a:r>
              <a:rPr lang="en-GB" dirty="0"/>
              <a:t>Joint programming</a:t>
            </a:r>
          </a:p>
          <a:p>
            <a:r>
              <a:rPr lang="en-GB" dirty="0"/>
              <a:t>Consider </a:t>
            </a:r>
            <a:r>
              <a:rPr lang="en-GB" dirty="0">
                <a:solidFill>
                  <a:schemeClr val="accent5"/>
                </a:solidFill>
              </a:rPr>
              <a:t>innovative forms</a:t>
            </a:r>
            <a:r>
              <a:rPr lang="en-GB" dirty="0"/>
              <a:t> of delivering health and education in crises</a:t>
            </a:r>
          </a:p>
          <a:p>
            <a:r>
              <a:rPr lang="en-GB" dirty="0"/>
              <a:t>Embed M&amp;E in programs</a:t>
            </a:r>
          </a:p>
        </p:txBody>
      </p:sp>
    </p:spTree>
    <p:extLst>
      <p:ext uri="{BB962C8B-B14F-4D97-AF65-F5344CB8AC3E}">
        <p14:creationId xmlns:p14="http://schemas.microsoft.com/office/powerpoint/2010/main" val="2175204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31" y="0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Main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378" y="1193447"/>
            <a:ext cx="5169253" cy="5342820"/>
          </a:xfrm>
        </p:spPr>
        <p:txBody>
          <a:bodyPr/>
          <a:lstStyle/>
          <a:p>
            <a:r>
              <a:rPr lang="en-GB" dirty="0"/>
              <a:t>Coordination</a:t>
            </a:r>
          </a:p>
          <a:p>
            <a:r>
              <a:rPr lang="en-GB" dirty="0"/>
              <a:t>Financial gaps</a:t>
            </a:r>
          </a:p>
          <a:p>
            <a:r>
              <a:rPr lang="en-GB" dirty="0"/>
              <a:t>Safety, security and mobility</a:t>
            </a:r>
          </a:p>
          <a:p>
            <a:r>
              <a:rPr lang="en-GB" dirty="0"/>
              <a:t>Quality of program implementation</a:t>
            </a:r>
          </a:p>
          <a:p>
            <a:r>
              <a:rPr lang="en-GB" dirty="0"/>
              <a:t>Research ethics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2292" y="1287286"/>
            <a:ext cx="5267325" cy="3448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4622" y="4735336"/>
            <a:ext cx="4834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/>
              <a:t>Photo credit: Medico international</a:t>
            </a:r>
          </a:p>
        </p:txBody>
      </p:sp>
    </p:spTree>
    <p:extLst>
      <p:ext uri="{BB962C8B-B14F-4D97-AF65-F5344CB8AC3E}">
        <p14:creationId xmlns:p14="http://schemas.microsoft.com/office/powerpoint/2010/main" val="3272698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956" y="331887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Thank you!</a:t>
            </a:r>
            <a:br>
              <a:rPr lang="en-GB" dirty="0">
                <a:latin typeface="+mn-lt"/>
              </a:rPr>
            </a:br>
            <a:r>
              <a:rPr lang="en-GB" sz="3600" i="1" dirty="0">
                <a:latin typeface="+mn-lt"/>
              </a:rPr>
              <a:t>Questions?</a:t>
            </a:r>
            <a:endParaRPr lang="en-GB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956" y="1825625"/>
            <a:ext cx="3909620" cy="4586464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hlinkClick r:id="rId3"/>
              </a:rPr>
              <a:t>e.aurino@imperial.ac.uk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   @</a:t>
            </a:r>
            <a:r>
              <a:rPr lang="en-GB" dirty="0" err="1"/>
              <a:t>ElisabettAurino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6056" y="365125"/>
            <a:ext cx="6934200" cy="4429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68356" y="4794250"/>
            <a:ext cx="45736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1" dirty="0">
                <a:solidFill>
                  <a:srgbClr val="666666"/>
                </a:solidFill>
                <a:effectLst/>
                <a:latin typeface="Helvetica Neue"/>
              </a:rPr>
              <a:t>Photo credit: @UNICEF/UN029108/Phelps</a:t>
            </a:r>
            <a:endParaRPr lang="en-GB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458" y="2814838"/>
            <a:ext cx="639587" cy="4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28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088" y="0"/>
            <a:ext cx="11286068" cy="114017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Why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dirty="0">
                <a:solidFill>
                  <a:schemeClr val="accent5"/>
                </a:solidFill>
                <a:latin typeface="+mn-lt"/>
              </a:rPr>
              <a:t>education and health in humanitarian settings?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488" y="1049865"/>
            <a:ext cx="11726334" cy="6457245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GB" dirty="0"/>
              <a:t>In 2017, </a:t>
            </a:r>
            <a:r>
              <a:rPr lang="en-GB" dirty="0">
                <a:solidFill>
                  <a:schemeClr val="accent5"/>
                </a:solidFill>
              </a:rPr>
              <a:t>201 million people </a:t>
            </a:r>
            <a:r>
              <a:rPr lang="en-GB" dirty="0"/>
              <a:t>in need of humanitarian aid</a:t>
            </a:r>
          </a:p>
          <a:p>
            <a:pPr>
              <a:spcAft>
                <a:spcPts val="500"/>
              </a:spcAft>
            </a:pPr>
            <a:r>
              <a:rPr lang="en-GB" dirty="0"/>
              <a:t>Humanitarian emergencies disrupt education and health services, as well as community ties and institutions</a:t>
            </a:r>
          </a:p>
          <a:p>
            <a:pPr>
              <a:spcAft>
                <a:spcPts val="500"/>
              </a:spcAft>
            </a:pPr>
            <a:r>
              <a:rPr lang="en-GB" dirty="0">
                <a:solidFill>
                  <a:schemeClr val="accent5"/>
                </a:solidFill>
              </a:rPr>
              <a:t>Long-lasting effects </a:t>
            </a:r>
            <a:r>
              <a:rPr lang="en-GB" dirty="0"/>
              <a:t>on health and education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On the </a:t>
            </a:r>
            <a:r>
              <a:rPr lang="en-GB" dirty="0" err="1">
                <a:solidFill>
                  <a:schemeClr val="accent5"/>
                </a:solidFill>
              </a:rPr>
              <a:t>lifecourse</a:t>
            </a:r>
            <a:r>
              <a:rPr lang="en-GB" dirty="0">
                <a:solidFill>
                  <a:schemeClr val="accent5"/>
                </a:solidFill>
              </a:rPr>
              <a:t> </a:t>
            </a:r>
            <a:r>
              <a:rPr lang="en-GB" sz="1800" dirty="0"/>
              <a:t>(</a:t>
            </a:r>
            <a:r>
              <a:rPr lang="en-GB" sz="1800" dirty="0" err="1"/>
              <a:t>Akbulut-Yuksel</a:t>
            </a:r>
            <a:r>
              <a:rPr lang="en-GB" sz="1800" dirty="0"/>
              <a:t> 2008, 2014; </a:t>
            </a:r>
            <a:r>
              <a:rPr lang="en-GB" sz="1800" dirty="0" err="1"/>
              <a:t>Akresh</a:t>
            </a:r>
            <a:r>
              <a:rPr lang="en-GB" sz="1800" dirty="0"/>
              <a:t> &amp; De </a:t>
            </a:r>
            <a:r>
              <a:rPr lang="en-GB" sz="1800" dirty="0" err="1"/>
              <a:t>Walque</a:t>
            </a:r>
            <a:r>
              <a:rPr lang="en-GB" sz="1800" dirty="0"/>
              <a:t> 2008)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For the </a:t>
            </a:r>
            <a:r>
              <a:rPr lang="en-GB" dirty="0">
                <a:solidFill>
                  <a:schemeClr val="accent5"/>
                </a:solidFill>
              </a:rPr>
              <a:t>next generation </a:t>
            </a:r>
            <a:r>
              <a:rPr lang="en-GB" sz="1800" dirty="0"/>
              <a:t>(</a:t>
            </a:r>
            <a:r>
              <a:rPr lang="en-GB" sz="1800" dirty="0" err="1"/>
              <a:t>Akresh</a:t>
            </a:r>
            <a:r>
              <a:rPr lang="en-GB" sz="1800" dirty="0"/>
              <a:t> et al., 2017; Caruso &amp; Miller 2015) </a:t>
            </a:r>
          </a:p>
          <a:p>
            <a:pPr lvl="1">
              <a:spcAft>
                <a:spcPts val="500"/>
              </a:spcAft>
            </a:pPr>
            <a:r>
              <a:rPr lang="en-GB" dirty="0"/>
              <a:t>With long-term consequences on a country’s </a:t>
            </a:r>
            <a:r>
              <a:rPr lang="en-GB" dirty="0">
                <a:solidFill>
                  <a:schemeClr val="accent5"/>
                </a:solidFill>
              </a:rPr>
              <a:t>social and economic development</a:t>
            </a:r>
            <a:r>
              <a:rPr lang="en-GB" dirty="0"/>
              <a:t> </a:t>
            </a:r>
          </a:p>
          <a:p>
            <a:pPr>
              <a:spcAft>
                <a:spcPts val="500"/>
              </a:spcAft>
            </a:pPr>
            <a:r>
              <a:rPr lang="en-GB" dirty="0"/>
              <a:t>Impact of crises </a:t>
            </a:r>
            <a:r>
              <a:rPr lang="en-GB" dirty="0">
                <a:solidFill>
                  <a:schemeClr val="accent5"/>
                </a:solidFill>
              </a:rPr>
              <a:t>not equitable</a:t>
            </a:r>
          </a:p>
          <a:p>
            <a:pPr>
              <a:spcAft>
                <a:spcPts val="500"/>
              </a:spcAft>
            </a:pPr>
            <a:r>
              <a:rPr lang="en-GB" dirty="0"/>
              <a:t>Meeting health and education needs in humanitarian crises is fundamental to achieve the </a:t>
            </a:r>
            <a:r>
              <a:rPr lang="en-GB" dirty="0">
                <a:solidFill>
                  <a:schemeClr val="accent5"/>
                </a:solidFill>
              </a:rPr>
              <a:t>SDG agenda 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2567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err="1">
                <a:solidFill>
                  <a:schemeClr val="accent5"/>
                </a:solidFill>
                <a:latin typeface="+mn-lt"/>
              </a:rPr>
              <a:t>Good</a:t>
            </a:r>
            <a:r>
              <a:rPr lang="it-IT" sz="4000" dirty="0">
                <a:solidFill>
                  <a:schemeClr val="accent5"/>
                </a:solidFill>
                <a:latin typeface="+mn-lt"/>
              </a:rPr>
              <a:t> </a:t>
            </a:r>
            <a:r>
              <a:rPr lang="it-IT" sz="4000" dirty="0" err="1">
                <a:solidFill>
                  <a:schemeClr val="accent5"/>
                </a:solidFill>
                <a:latin typeface="+mn-lt"/>
              </a:rPr>
              <a:t>practices</a:t>
            </a:r>
            <a:r>
              <a:rPr lang="it-IT" sz="4000" dirty="0">
                <a:solidFill>
                  <a:schemeClr val="accent5"/>
                </a:solidFill>
                <a:latin typeface="+mn-lt"/>
              </a:rPr>
              <a:t>: </a:t>
            </a:r>
            <a:r>
              <a:rPr lang="en-GB" sz="4000" dirty="0">
                <a:solidFill>
                  <a:schemeClr val="accent5"/>
                </a:solidFill>
              </a:rPr>
              <a:t>Targeting</a:t>
            </a:r>
            <a:r>
              <a:rPr lang="en-GB" sz="4000" dirty="0"/>
              <a:t> and </a:t>
            </a:r>
            <a:r>
              <a:rPr lang="en-GB" sz="4000" dirty="0">
                <a:solidFill>
                  <a:schemeClr val="accent5"/>
                </a:solidFill>
              </a:rPr>
              <a:t>delivery</a:t>
            </a:r>
            <a:r>
              <a:rPr lang="en-GB" sz="4000" dirty="0"/>
              <a:t> through </a:t>
            </a:r>
            <a:r>
              <a:rPr lang="en-GB" sz="4000" dirty="0">
                <a:solidFill>
                  <a:schemeClr val="accent5"/>
                </a:solidFill>
              </a:rPr>
              <a:t>national systems</a:t>
            </a:r>
            <a:endParaRPr lang="it-IT" sz="4000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>
                <a:solidFill>
                  <a:schemeClr val="accent5"/>
                </a:solidFill>
              </a:rPr>
              <a:t>Schools</a:t>
            </a:r>
            <a:r>
              <a:rPr lang="en-GB" dirty="0"/>
              <a:t> can be used to deliver services across sectors: </a:t>
            </a:r>
          </a:p>
          <a:p>
            <a:r>
              <a:rPr lang="en-GB" dirty="0"/>
              <a:t>psychosocial support programs preventing and reducing post-traumatic stress disorder (PTSD) in Israel, Burundi, Palestine, Croatia and Uganda.</a:t>
            </a:r>
          </a:p>
          <a:p>
            <a:r>
              <a:rPr lang="en-GB" dirty="0"/>
              <a:t> School-based mental health interventions for depression among adolescents exposed to conflict-related violence in two camps for internally displaced persons in northern Uganda.</a:t>
            </a:r>
          </a:p>
          <a:p>
            <a:r>
              <a:rPr lang="en-GB" dirty="0"/>
              <a:t>School-delivered water and sanitation program during the conflict in Mali.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3483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18103" y="395270"/>
            <a:ext cx="10515600" cy="1325563"/>
          </a:xfrm>
        </p:spPr>
        <p:txBody>
          <a:bodyPr>
            <a:noAutofit/>
          </a:bodyPr>
          <a:lstStyle/>
          <a:p>
            <a:r>
              <a:rPr lang="it-IT" dirty="0" err="1">
                <a:solidFill>
                  <a:schemeClr val="accent5"/>
                </a:solidFill>
              </a:rPr>
              <a:t>Good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practices</a:t>
            </a:r>
            <a:r>
              <a:rPr lang="it-IT" dirty="0">
                <a:solidFill>
                  <a:schemeClr val="accent5"/>
                </a:solidFill>
              </a:rPr>
              <a:t>: </a:t>
            </a:r>
            <a:r>
              <a:rPr lang="it-IT" dirty="0" err="1">
                <a:solidFill>
                  <a:schemeClr val="accent5"/>
                </a:solidFill>
              </a:rPr>
              <a:t>M&amp;E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GB" dirty="0"/>
              <a:t>Integrated approaches to </a:t>
            </a: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data and information management:</a:t>
            </a:r>
          </a:p>
          <a:p>
            <a:pPr>
              <a:buNone/>
            </a:pP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1) </a:t>
            </a:r>
            <a:r>
              <a:rPr lang="en-GB" dirty="0"/>
              <a:t>provide guidance for designing vertical and horizontal expansion of on-going social protection when a crisis occurs. </a:t>
            </a:r>
          </a:p>
          <a:p>
            <a:r>
              <a:rPr lang="en-GB" dirty="0" err="1"/>
              <a:t>Aurino</a:t>
            </a:r>
            <a:r>
              <a:rPr lang="en-GB" dirty="0"/>
              <a:t> et al. (2018): </a:t>
            </a:r>
            <a:r>
              <a:rPr lang="en-GB" sz="2000" dirty="0">
                <a:hlinkClick r:id="rId2"/>
              </a:rPr>
              <a:t>https://blogs.unicef.org/evidence-for-action/administrative-data-missed-opportunity-for-learning-and-research-in-humanitarian-emergencies/</a:t>
            </a:r>
            <a:endParaRPr lang="en-GB" sz="2000" dirty="0"/>
          </a:p>
          <a:p>
            <a:r>
              <a:rPr lang="en-GB" dirty="0"/>
              <a:t>The Single Registry in Kenya: </a:t>
            </a:r>
            <a:r>
              <a:rPr lang="en-GB" sz="2000" u="sng" dirty="0">
                <a:hlinkClick r:id="rId3"/>
              </a:rPr>
              <a:t>http://socialprotection.or.ke/single-registry</a:t>
            </a:r>
            <a:endParaRPr lang="en-GB" sz="2000" u="sng" dirty="0"/>
          </a:p>
          <a:p>
            <a:pPr>
              <a:buNone/>
            </a:pPr>
            <a:endParaRPr lang="en-GB" sz="2000" u="sng" dirty="0"/>
          </a:p>
          <a:p>
            <a:pPr>
              <a:buNone/>
            </a:pPr>
            <a:r>
              <a:rPr lang="en-GB" dirty="0">
                <a:solidFill>
                  <a:schemeClr val="accent1">
                    <a:lumMod val="75000"/>
                  </a:schemeClr>
                </a:solidFill>
              </a:rPr>
              <a:t>2)</a:t>
            </a:r>
            <a:r>
              <a:rPr lang="en-GB" dirty="0"/>
              <a:t> tackle the key evidence gap on social protection for health and education, improving cost-effectiveness of future interventions.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endParaRPr lang="en-GB" dirty="0"/>
          </a:p>
          <a:p>
            <a:endParaRPr lang="en-GB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8157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422" y="173214"/>
            <a:ext cx="11729156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The potential of SP for education and health in humanitarian settings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0510" y="1473554"/>
            <a:ext cx="11771490" cy="4913312"/>
          </a:xfrm>
        </p:spPr>
        <p:txBody>
          <a:bodyPr>
            <a:normAutofit/>
          </a:bodyPr>
          <a:lstStyle/>
          <a:p>
            <a:pPr>
              <a:spcAft>
                <a:spcPts val="500"/>
              </a:spcAft>
            </a:pPr>
            <a:r>
              <a:rPr lang="en-US" dirty="0">
                <a:solidFill>
                  <a:schemeClr val="accent5"/>
                </a:solidFill>
              </a:rPr>
              <a:t>Pervasive</a:t>
            </a:r>
            <a:r>
              <a:rPr lang="en-US" dirty="0"/>
              <a:t> -1.9 billion people worldwide </a:t>
            </a:r>
            <a:r>
              <a:rPr lang="en-US" sz="2400" dirty="0"/>
              <a:t>(Alderman et al, 2018)</a:t>
            </a:r>
          </a:p>
          <a:p>
            <a:pPr>
              <a:spcAft>
                <a:spcPts val="500"/>
              </a:spcAft>
            </a:pPr>
            <a:r>
              <a:rPr lang="en-US" dirty="0">
                <a:solidFill>
                  <a:schemeClr val="accent5"/>
                </a:solidFill>
              </a:rPr>
              <a:t>Positive impacts </a:t>
            </a:r>
            <a:r>
              <a:rPr lang="en-US" dirty="0"/>
              <a:t>of social protection on education and health in non-humanitarian contexts </a:t>
            </a:r>
            <a:r>
              <a:rPr lang="en-US" sz="2400" dirty="0"/>
              <a:t>(Drake et al., 2017; Baird et al., 2013; Taaffe et al., 2017; </a:t>
            </a:r>
            <a:r>
              <a:rPr lang="en-US" sz="2400" dirty="0" err="1"/>
              <a:t>Hidrobo</a:t>
            </a:r>
            <a:r>
              <a:rPr lang="en-US" sz="2400" dirty="0"/>
              <a:t> et al., 2018; </a:t>
            </a:r>
            <a:r>
              <a:rPr lang="en-US" sz="2400" dirty="0" err="1"/>
              <a:t>Bastagli</a:t>
            </a:r>
            <a:r>
              <a:rPr lang="en-US" sz="2400" dirty="0"/>
              <a:t> et al., 2016)</a:t>
            </a:r>
          </a:p>
          <a:p>
            <a:pPr>
              <a:spcAft>
                <a:spcPts val="500"/>
              </a:spcAft>
            </a:pPr>
            <a:r>
              <a:rPr lang="en-US" dirty="0"/>
              <a:t>SP can be a </a:t>
            </a:r>
            <a:r>
              <a:rPr lang="en-US" dirty="0">
                <a:solidFill>
                  <a:schemeClr val="accent5"/>
                </a:solidFill>
              </a:rPr>
              <a:t>sustainable tool </a:t>
            </a:r>
            <a:r>
              <a:rPr lang="en-US" dirty="0"/>
              <a:t>to bridge the gap between humanitarian assistance and development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School feeding has been scaled-up in emergencies </a:t>
            </a:r>
            <a:r>
              <a:rPr lang="en-US" sz="2000" dirty="0"/>
              <a:t>(WFP 2013)</a:t>
            </a:r>
          </a:p>
          <a:p>
            <a:pPr lvl="1">
              <a:spcAft>
                <a:spcPts val="500"/>
              </a:spcAft>
            </a:pPr>
            <a:r>
              <a:rPr lang="en-US" dirty="0" err="1"/>
              <a:t>Generalised</a:t>
            </a:r>
            <a:r>
              <a:rPr lang="en-US" dirty="0"/>
              <a:t> food distribution largest component of humanitarian assistance globally </a:t>
            </a:r>
            <a:r>
              <a:rPr lang="en-US" sz="2000" dirty="0"/>
              <a:t>(Harvey et al., 2010)</a:t>
            </a:r>
          </a:p>
          <a:p>
            <a:pPr lvl="1">
              <a:spcAft>
                <a:spcPts val="500"/>
              </a:spcAft>
            </a:pPr>
            <a:r>
              <a:rPr lang="en-US" dirty="0"/>
              <a:t>Cash transfers increasingly used as a tool in emergencies </a:t>
            </a:r>
            <a:r>
              <a:rPr lang="en-US" sz="2000" dirty="0"/>
              <a:t>(</a:t>
            </a:r>
            <a:r>
              <a:rPr lang="en-US" sz="2000" dirty="0" err="1"/>
              <a:t>Roelen</a:t>
            </a:r>
            <a:r>
              <a:rPr lang="en-US" sz="2000" dirty="0"/>
              <a:t> et al 2018)</a:t>
            </a:r>
          </a:p>
          <a:p>
            <a:pPr lvl="1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817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1C740-FE23-9F46-96B8-9091AF07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06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Key evidence gaps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CCE16-63CB-D74C-A315-673D44CB9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67" y="1329443"/>
            <a:ext cx="11511843" cy="4880233"/>
          </a:xfrm>
        </p:spPr>
        <p:txBody>
          <a:bodyPr>
            <a:normAutofit/>
          </a:bodyPr>
          <a:lstStyle/>
          <a:p>
            <a:r>
              <a:rPr lang="en-US" sz="3200" dirty="0"/>
              <a:t>We </a:t>
            </a:r>
            <a:r>
              <a:rPr lang="en-US" sz="3200" dirty="0">
                <a:solidFill>
                  <a:schemeClr val="accent5"/>
                </a:solidFill>
              </a:rPr>
              <a:t>know extremely little </a:t>
            </a:r>
            <a:r>
              <a:rPr lang="en-US" sz="3200" dirty="0"/>
              <a:t>about the impact of social protection on </a:t>
            </a:r>
            <a:r>
              <a:rPr lang="en-US" sz="3200" dirty="0">
                <a:solidFill>
                  <a:schemeClr val="accent5"/>
                </a:solidFill>
              </a:rPr>
              <a:t>education</a:t>
            </a:r>
            <a:r>
              <a:rPr lang="en-US" sz="3200" dirty="0"/>
              <a:t> and </a:t>
            </a:r>
            <a:r>
              <a:rPr lang="en-US" sz="3200" dirty="0">
                <a:solidFill>
                  <a:schemeClr val="accent5"/>
                </a:solidFill>
              </a:rPr>
              <a:t>health</a:t>
            </a:r>
            <a:r>
              <a:rPr lang="en-US" sz="3200" dirty="0"/>
              <a:t> in humanitarian emergencies </a:t>
            </a:r>
            <a:r>
              <a:rPr lang="en-US" sz="2400" dirty="0"/>
              <a:t>(</a:t>
            </a:r>
            <a:r>
              <a:rPr lang="en-US" sz="2400" dirty="0" err="1"/>
              <a:t>Buvinić</a:t>
            </a:r>
            <a:r>
              <a:rPr lang="en-US" sz="2400" dirty="0"/>
              <a:t>, Das Gupta, and </a:t>
            </a:r>
            <a:r>
              <a:rPr lang="en-US" sz="2400" dirty="0" err="1"/>
              <a:t>Shemyakina</a:t>
            </a:r>
            <a:r>
              <a:rPr lang="en-US" sz="2400" dirty="0"/>
              <a:t>, 2014; </a:t>
            </a:r>
            <a:r>
              <a:rPr lang="en-US" sz="2400" dirty="0" err="1"/>
              <a:t>Doocy</a:t>
            </a:r>
            <a:r>
              <a:rPr lang="en-US" sz="2400" dirty="0"/>
              <a:t> and </a:t>
            </a:r>
            <a:r>
              <a:rPr lang="en-US" sz="2400" dirty="0" err="1"/>
              <a:t>Tappis</a:t>
            </a:r>
            <a:r>
              <a:rPr lang="en-US" sz="2400" dirty="0"/>
              <a:t>, 2016, World Bank 2016)</a:t>
            </a:r>
          </a:p>
          <a:p>
            <a:endParaRPr lang="en-US" sz="3200" dirty="0"/>
          </a:p>
          <a:p>
            <a:r>
              <a:rPr lang="en-US" sz="3200" dirty="0"/>
              <a:t>Additional evidence gaps:</a:t>
            </a:r>
          </a:p>
          <a:p>
            <a:pPr lvl="1"/>
            <a:r>
              <a:rPr lang="en-US" sz="2800" dirty="0"/>
              <a:t>Do educational and health effects of social protection in humanitarian settings vary by </a:t>
            </a:r>
            <a:r>
              <a:rPr lang="en-US" sz="2800" dirty="0">
                <a:solidFill>
                  <a:schemeClr val="accent5"/>
                </a:solidFill>
              </a:rPr>
              <a:t>program type</a:t>
            </a:r>
            <a:r>
              <a:rPr lang="en-US" sz="2800" dirty="0"/>
              <a:t>?</a:t>
            </a:r>
          </a:p>
          <a:p>
            <a:pPr lvl="1"/>
            <a:r>
              <a:rPr lang="en-US" sz="2800" dirty="0"/>
              <a:t>Variation by </a:t>
            </a:r>
            <a:r>
              <a:rPr lang="en-US" sz="2800" dirty="0">
                <a:solidFill>
                  <a:schemeClr val="accent5"/>
                </a:solidFill>
              </a:rPr>
              <a:t>gender and other vulnerable groups</a:t>
            </a:r>
            <a:r>
              <a:rPr lang="en-US" sz="2800" dirty="0"/>
              <a:t>?</a:t>
            </a:r>
          </a:p>
          <a:p>
            <a:pPr lvl="1"/>
            <a:r>
              <a:rPr lang="en-US" sz="2800" dirty="0"/>
              <a:t>Variation by </a:t>
            </a:r>
            <a:r>
              <a:rPr lang="en-US" sz="2800" dirty="0">
                <a:solidFill>
                  <a:schemeClr val="accent5"/>
                </a:solidFill>
              </a:rPr>
              <a:t>type, intensity, scale and phase of the crisis</a:t>
            </a:r>
            <a:r>
              <a:rPr lang="en-US" sz="2800" dirty="0"/>
              <a:t>?</a:t>
            </a:r>
          </a:p>
          <a:p>
            <a:pPr lvl="1"/>
            <a:r>
              <a:rPr lang="en-US" sz="2800" dirty="0">
                <a:solidFill>
                  <a:schemeClr val="accent5"/>
                </a:solidFill>
              </a:rPr>
              <a:t>Cost-effectiveness</a:t>
            </a:r>
            <a:r>
              <a:rPr lang="en-US" sz="2800" dirty="0"/>
              <a:t>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025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20616-B3EB-2D40-AF51-6F9F77429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415" y="7902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5"/>
                </a:solidFill>
                <a:latin typeface="+mn-lt"/>
              </a:rPr>
              <a:t>Evidence gap translates into lack of action!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03551-8FEA-7E40-92C3-50C9F16BC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415" y="1690687"/>
            <a:ext cx="4953000" cy="4628147"/>
          </a:xfrm>
        </p:spPr>
        <p:txBody>
          <a:bodyPr>
            <a:normAutofit/>
          </a:bodyPr>
          <a:lstStyle/>
          <a:p>
            <a:r>
              <a:rPr lang="en-US" dirty="0"/>
              <a:t>Education and health are </a:t>
            </a:r>
            <a:r>
              <a:rPr lang="en-US" dirty="0">
                <a:solidFill>
                  <a:schemeClr val="accent5"/>
                </a:solidFill>
              </a:rPr>
              <a:t>key pillars </a:t>
            </a:r>
            <a:r>
              <a:rPr lang="en-US" dirty="0"/>
              <a:t>of humanitarian assistance together with food and shelter (UNESCO 2011)</a:t>
            </a:r>
          </a:p>
          <a:p>
            <a:endParaRPr lang="en-US" dirty="0"/>
          </a:p>
          <a:p>
            <a:r>
              <a:rPr lang="en-US" dirty="0"/>
              <a:t>However, only </a:t>
            </a:r>
            <a:r>
              <a:rPr lang="en-US" b="1" dirty="0">
                <a:solidFill>
                  <a:schemeClr val="accent5"/>
                </a:solidFill>
              </a:rPr>
              <a:t>6%</a:t>
            </a:r>
            <a:r>
              <a:rPr lang="en-US" dirty="0"/>
              <a:t> of humanitarian assistance funding goes to educational programs </a:t>
            </a:r>
          </a:p>
          <a:p>
            <a:pPr lvl="1"/>
            <a:r>
              <a:rPr lang="en-US" dirty="0"/>
              <a:t>Critical </a:t>
            </a:r>
            <a:r>
              <a:rPr lang="en-US" dirty="0">
                <a:solidFill>
                  <a:schemeClr val="accent5"/>
                </a:solidFill>
              </a:rPr>
              <a:t>funding mismatch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81130-679D-D24E-A52B-2862F0BDD2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61016" y="1690688"/>
            <a:ext cx="6329722" cy="46281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CB1E66-1646-4A4B-BA31-90D3F45C4636}"/>
              </a:ext>
            </a:extLst>
          </p:cNvPr>
          <p:cNvSpPr txBox="1"/>
          <p:nvPr/>
        </p:nvSpPr>
        <p:spPr>
          <a:xfrm>
            <a:off x="6898105" y="6448926"/>
            <a:ext cx="4940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Photo credit</a:t>
            </a:r>
            <a:r>
              <a:rPr lang="en-US" sz="1400" i="1" dirty="0"/>
              <a:t>: Save the Children</a:t>
            </a:r>
          </a:p>
        </p:txBody>
      </p:sp>
    </p:spTree>
    <p:extLst>
      <p:ext uri="{BB962C8B-B14F-4D97-AF65-F5344CB8AC3E}">
        <p14:creationId xmlns:p14="http://schemas.microsoft.com/office/powerpoint/2010/main" val="949476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28610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  <a:latin typeface="+mn-lt"/>
              </a:rPr>
              <a:t>This note: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33" y="1690689"/>
            <a:ext cx="11026423" cy="3536068"/>
          </a:xfrm>
        </p:spPr>
        <p:txBody>
          <a:bodyPr/>
          <a:lstStyle/>
          <a:p>
            <a:r>
              <a:rPr lang="en-GB" dirty="0">
                <a:solidFill>
                  <a:schemeClr val="accent5"/>
                </a:solidFill>
              </a:rPr>
              <a:t>Reviews the evidence </a:t>
            </a:r>
            <a:r>
              <a:rPr lang="en-GB" dirty="0"/>
              <a:t>(from academic and grey literature) on social protection for education and health in humanitarian settings</a:t>
            </a:r>
          </a:p>
          <a:p>
            <a:r>
              <a:rPr lang="en-GB" dirty="0"/>
              <a:t>Emphasises </a:t>
            </a:r>
            <a:r>
              <a:rPr lang="en-GB" dirty="0">
                <a:solidFill>
                  <a:schemeClr val="accent5"/>
                </a:solidFill>
              </a:rPr>
              <a:t>innovative</a:t>
            </a:r>
            <a:r>
              <a:rPr lang="en-GB" dirty="0"/>
              <a:t> and promising </a:t>
            </a:r>
            <a:r>
              <a:rPr lang="en-GB" dirty="0">
                <a:solidFill>
                  <a:schemeClr val="accent5"/>
                </a:solidFill>
              </a:rPr>
              <a:t>practices</a:t>
            </a:r>
          </a:p>
          <a:p>
            <a:r>
              <a:rPr lang="en-GB" dirty="0"/>
              <a:t>Highlights limitations and </a:t>
            </a:r>
            <a:r>
              <a:rPr lang="en-GB" dirty="0">
                <a:solidFill>
                  <a:schemeClr val="accent5"/>
                </a:solidFill>
              </a:rPr>
              <a:t>gaps</a:t>
            </a:r>
          </a:p>
        </p:txBody>
      </p:sp>
    </p:spTree>
    <p:extLst>
      <p:ext uri="{BB962C8B-B14F-4D97-AF65-F5344CB8AC3E}">
        <p14:creationId xmlns:p14="http://schemas.microsoft.com/office/powerpoint/2010/main" val="2065150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6274" y="125434"/>
            <a:ext cx="4089968" cy="1322284"/>
          </a:xfrm>
        </p:spPr>
        <p:txBody>
          <a:bodyPr/>
          <a:lstStyle/>
          <a:p>
            <a:r>
              <a:rPr lang="en-GB" sz="5400" dirty="0">
                <a:solidFill>
                  <a:schemeClr val="accent5"/>
                </a:solidFill>
                <a:latin typeface="+mn-lt"/>
              </a:rPr>
              <a:t>Education</a:t>
            </a:r>
            <a:endParaRPr lang="en-GB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2405"/>
            <a:ext cx="7222508" cy="4834557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41260" y="2866556"/>
            <a:ext cx="5650740" cy="32670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32697" y="6052520"/>
            <a:ext cx="3635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Source: WFP/</a:t>
            </a:r>
            <a:r>
              <a:rPr lang="en-GB" dirty="0" err="1"/>
              <a:t>Daonda</a:t>
            </a:r>
            <a:r>
              <a:rPr lang="en-GB" dirty="0"/>
              <a:t> </a:t>
            </a:r>
            <a:r>
              <a:rPr lang="en-GB" dirty="0" err="1"/>
              <a:t>Guirou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5ABE13-FC5A-1B4A-BE40-4D8A89ACD1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259" y="1351164"/>
            <a:ext cx="5721955" cy="155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7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535884" y="1106905"/>
            <a:ext cx="10771168" cy="5593419"/>
            <a:chOff x="1511339" y="1565860"/>
            <a:chExt cx="8884356" cy="5003843"/>
          </a:xfrm>
        </p:grpSpPr>
        <p:grpSp>
          <p:nvGrpSpPr>
            <p:cNvPr id="19" name="Group 18"/>
            <p:cNvGrpSpPr/>
            <p:nvPr/>
          </p:nvGrpSpPr>
          <p:grpSpPr>
            <a:xfrm>
              <a:off x="1511339" y="2212191"/>
              <a:ext cx="8884356" cy="4357512"/>
              <a:chOff x="1219200" y="1490132"/>
              <a:chExt cx="10193867" cy="5091291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219200" y="3623733"/>
                <a:ext cx="4617156" cy="295769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6699954" y="3623733"/>
                <a:ext cx="4713113" cy="295769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728895" y="3777911"/>
                <a:ext cx="3843866" cy="46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6"/>
                    </a:solidFill>
                  </a:rPr>
                  <a:t>DEMAND-SIDE BARRIERS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465304" y="4261877"/>
                <a:ext cx="4371051" cy="2049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6"/>
                    </a:solidFill>
                  </a:rPr>
                  <a:t>PHYSICAL</a:t>
                </a:r>
                <a:r>
                  <a:rPr lang="en-GB" dirty="0"/>
                  <a:t> (e.g. cost of transport)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6"/>
                    </a:solidFill>
                  </a:rPr>
                  <a:t>FINANCIAL</a:t>
                </a:r>
                <a:r>
                  <a:rPr lang="en-GB" dirty="0"/>
                  <a:t> (e.g. school fees, uniforms, books, poverty, time use)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6"/>
                    </a:solidFill>
                  </a:rPr>
                  <a:t>INSECURITY AND FEAR OF VIOLENCE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6"/>
                    </a:solidFill>
                  </a:rPr>
                  <a:t>BEHAVIOURAL</a:t>
                </a:r>
                <a:r>
                  <a:rPr lang="en-GB" dirty="0"/>
                  <a:t> (e.g. cultural norms or schooling)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325141" y="4410526"/>
                <a:ext cx="3665938" cy="1726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1"/>
                    </a:solidFill>
                  </a:rPr>
                  <a:t>INFRASTRUCTURES </a:t>
                </a:r>
                <a:endParaRPr lang="en-GB" dirty="0">
                  <a:solidFill>
                    <a:schemeClr val="accent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1"/>
                    </a:solidFill>
                  </a:rPr>
                  <a:t>TEACHERS </a:t>
                </a:r>
                <a:r>
                  <a:rPr lang="en-GB" dirty="0"/>
                  <a:t>(retention, quality and motivation)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1"/>
                    </a:solidFill>
                  </a:rPr>
                  <a:t>EDUCATIONAL SUPPLIES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1"/>
                    </a:solidFill>
                  </a:rPr>
                  <a:t>SOCIAL INSTITUTIONS</a:t>
                </a:r>
                <a:endParaRPr lang="en-GB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325141" y="3798930"/>
                <a:ext cx="3994761" cy="4674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accent1"/>
                    </a:solidFill>
                  </a:rPr>
                  <a:t>SCHOOLING QUALITY CONSTRAINTS </a:t>
                </a:r>
              </a:p>
            </p:txBody>
          </p:sp>
          <p:sp>
            <p:nvSpPr>
              <p:cNvPr id="12" name="Bent Arrow 11"/>
              <p:cNvSpPr/>
              <p:nvPr/>
            </p:nvSpPr>
            <p:spPr>
              <a:xfrm>
                <a:off x="3984977" y="2522613"/>
                <a:ext cx="745067" cy="1084640"/>
              </a:xfrm>
              <a:prstGeom prst="bentArrow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Bent Arrow 14"/>
              <p:cNvSpPr/>
              <p:nvPr/>
            </p:nvSpPr>
            <p:spPr>
              <a:xfrm flipH="1">
                <a:off x="7950199" y="2522613"/>
                <a:ext cx="719668" cy="1101120"/>
              </a:xfrm>
              <a:prstGeom prst="ben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730045" y="1998132"/>
                <a:ext cx="3220154" cy="16091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b="1" dirty="0">
                    <a:solidFill>
                      <a:schemeClr val="accent2"/>
                    </a:solidFill>
                  </a:rPr>
                  <a:t>SCHOOLING OUTCOMES 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2"/>
                    </a:solidFill>
                  </a:rPr>
                  <a:t>Enrolment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2"/>
                    </a:solidFill>
                  </a:rPr>
                  <a:t>Attendance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2"/>
                    </a:solidFill>
                  </a:rPr>
                  <a:t>Progression</a:t>
                </a:r>
              </a:p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GB" b="1" dirty="0">
                    <a:solidFill>
                      <a:schemeClr val="accent2"/>
                    </a:solidFill>
                  </a:rPr>
                  <a:t>Grade attainment</a:t>
                </a:r>
              </a:p>
            </p:txBody>
          </p:sp>
          <p:sp>
            <p:nvSpPr>
              <p:cNvPr id="17" name="Down Arrow 16"/>
              <p:cNvSpPr/>
              <p:nvPr/>
            </p:nvSpPr>
            <p:spPr>
              <a:xfrm flipV="1">
                <a:off x="6016978" y="1490132"/>
                <a:ext cx="492478" cy="468134"/>
              </a:xfrm>
              <a:prstGeom prst="downArrow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989405" y="1565860"/>
              <a:ext cx="1970038" cy="646331"/>
            </a:xfrm>
            <a:prstGeom prst="rect">
              <a:avLst/>
            </a:prstGeom>
            <a:noFill/>
            <a:ln>
              <a:solidFill>
                <a:srgbClr val="FF0066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>
                  <a:solidFill>
                    <a:srgbClr val="FF0066"/>
                  </a:solidFill>
                </a:rPr>
                <a:t>LEARNING ACHIEVEMENTS</a:t>
              </a:r>
            </a:p>
          </p:txBody>
        </p:sp>
        <p:sp>
          <p:nvSpPr>
            <p:cNvPr id="21" name="Bent Arrow 20"/>
            <p:cNvSpPr/>
            <p:nvPr/>
          </p:nvSpPr>
          <p:spPr>
            <a:xfrm>
              <a:off x="3823372" y="1654552"/>
              <a:ext cx="975574" cy="2383736"/>
            </a:xfrm>
            <a:prstGeom prst="ben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Bent Arrow 21"/>
            <p:cNvSpPr/>
            <p:nvPr/>
          </p:nvSpPr>
          <p:spPr>
            <a:xfrm flipH="1">
              <a:off x="7105482" y="1640447"/>
              <a:ext cx="975574" cy="238373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228075" y="115903"/>
            <a:ext cx="12234857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Humanitarian settings amplify demand &amp; supply barriers to SDG4</a:t>
            </a:r>
          </a:p>
        </p:txBody>
      </p:sp>
    </p:spTree>
    <p:extLst>
      <p:ext uri="{BB962C8B-B14F-4D97-AF65-F5344CB8AC3E}">
        <p14:creationId xmlns:p14="http://schemas.microsoft.com/office/powerpoint/2010/main" val="185389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45" y="187149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accent5"/>
                </a:solidFill>
                <a:latin typeface="+mn-lt"/>
              </a:rPr>
              <a:t>Cash transfers</a:t>
            </a:r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902901" y="1611135"/>
            <a:ext cx="7025096" cy="4450997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4809067" y="4064000"/>
            <a:ext cx="2991555" cy="857956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2844" y="1952978"/>
            <a:ext cx="2235200" cy="149013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756356" y="2393244"/>
            <a:ext cx="168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Cash transfers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51289" y="3070578"/>
            <a:ext cx="2528711" cy="11966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53879" y="2792567"/>
            <a:ext cx="1800577" cy="650544"/>
          </a:xfrm>
          <a:prstGeom prst="rect">
            <a:avLst/>
          </a:prstGeom>
          <a:noFill/>
          <a:ln w="28575">
            <a:solidFill>
              <a:schemeClr val="accent4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/>
              <a:t>Unconditional &amp; Conditional 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374190" y="3202842"/>
            <a:ext cx="2886432" cy="2012625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2" name="Oval 31"/>
          <p:cNvSpPr/>
          <p:nvPr/>
        </p:nvSpPr>
        <p:spPr>
          <a:xfrm>
            <a:off x="5080000" y="4916311"/>
            <a:ext cx="2991555" cy="857956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/>
          <p:cNvSpPr txBox="1"/>
          <p:nvPr/>
        </p:nvSpPr>
        <p:spPr>
          <a:xfrm>
            <a:off x="2438400" y="4319430"/>
            <a:ext cx="1583968" cy="369332"/>
          </a:xfrm>
          <a:prstGeom prst="rect">
            <a:avLst/>
          </a:prstGeom>
          <a:noFill/>
          <a:ln w="28575">
            <a:solidFill>
              <a:schemeClr val="accent2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/>
              <a:t>Conditional  </a:t>
            </a:r>
          </a:p>
        </p:txBody>
      </p:sp>
      <p:sp>
        <p:nvSpPr>
          <p:cNvPr id="34" name="Oval 33"/>
          <p:cNvSpPr/>
          <p:nvPr/>
        </p:nvSpPr>
        <p:spPr>
          <a:xfrm>
            <a:off x="438145" y="4916311"/>
            <a:ext cx="2235200" cy="1490133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Box 34"/>
          <p:cNvSpPr txBox="1"/>
          <p:nvPr/>
        </p:nvSpPr>
        <p:spPr>
          <a:xfrm>
            <a:off x="991301" y="5384800"/>
            <a:ext cx="1682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Cash plus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2695583" y="5384801"/>
            <a:ext cx="2329374" cy="16225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4" idx="5"/>
          </p:cNvCxnSpPr>
          <p:nvPr/>
        </p:nvCxnSpPr>
        <p:spPr>
          <a:xfrm flipV="1">
            <a:off x="2346008" y="5513210"/>
            <a:ext cx="6301281" cy="675009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8594309" y="3420533"/>
            <a:ext cx="3386667" cy="314960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2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  <p:bldP spid="20" grpId="0" animBg="1"/>
      <p:bldP spid="21" grpId="0"/>
      <p:bldP spid="26" grpId="0" animBg="1"/>
      <p:bldP spid="32" grpId="0" animBg="1"/>
      <p:bldP spid="33" grpId="0" animBg="1"/>
      <p:bldP spid="34" grpId="0" animBg="1"/>
      <p:bldP spid="35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1746</Words>
  <Application>Microsoft Macintosh PowerPoint</Application>
  <PresentationFormat>Widescreen</PresentationFormat>
  <Paragraphs>256</Paragraphs>
  <Slides>21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Helvetica Neue</vt:lpstr>
      <vt:lpstr>Office Theme</vt:lpstr>
      <vt:lpstr>PowerPoint Presentation</vt:lpstr>
      <vt:lpstr>Why education and health in humanitarian settings?</vt:lpstr>
      <vt:lpstr>The potential of SP for education and health in humanitarian settings</vt:lpstr>
      <vt:lpstr>Key evidence gaps</vt:lpstr>
      <vt:lpstr>Evidence gap translates into lack of action!</vt:lpstr>
      <vt:lpstr>This note:</vt:lpstr>
      <vt:lpstr>Education</vt:lpstr>
      <vt:lpstr>Humanitarian settings amplify demand &amp; supply barriers to SDG4</vt:lpstr>
      <vt:lpstr>Cash transfers</vt:lpstr>
      <vt:lpstr>Cash transfers: Rigorous evidence base</vt:lpstr>
      <vt:lpstr>School feeding</vt:lpstr>
      <vt:lpstr>School feeding: Rigorous evidence base</vt:lpstr>
      <vt:lpstr>Health</vt:lpstr>
      <vt:lpstr>SP can address multidimensional determinants of health</vt:lpstr>
      <vt:lpstr>Evidence base</vt:lpstr>
      <vt:lpstr>To sum up: evidence gaps</vt:lpstr>
      <vt:lpstr>Programmatic highlights and tools </vt:lpstr>
      <vt:lpstr>Main challenges</vt:lpstr>
      <vt:lpstr>Thank you! Questions?</vt:lpstr>
      <vt:lpstr>Good practices: Targeting and delivery through national systems</vt:lpstr>
      <vt:lpstr>Good practices: M&amp;E</vt:lpstr>
    </vt:vector>
  </TitlesOfParts>
  <Company>Imperial College London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Aurino, Elisabetta</dc:creator>
  <cp:lastModifiedBy>Aurino, Elisabetta</cp:lastModifiedBy>
  <cp:revision>88</cp:revision>
  <dcterms:created xsi:type="dcterms:W3CDTF">2019-01-17T11:30:58Z</dcterms:created>
  <dcterms:modified xsi:type="dcterms:W3CDTF">2019-01-22T10:59:15Z</dcterms:modified>
</cp:coreProperties>
</file>