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 id="2147484079" r:id="rId2"/>
  </p:sldMasterIdLst>
  <p:notesMasterIdLst>
    <p:notesMasterId r:id="rId38"/>
  </p:notesMasterIdLst>
  <p:handoutMasterIdLst>
    <p:handoutMasterId r:id="rId39"/>
  </p:handoutMasterIdLst>
  <p:sldIdLst>
    <p:sldId id="371" r:id="rId3"/>
    <p:sldId id="768" r:id="rId4"/>
    <p:sldId id="765" r:id="rId5"/>
    <p:sldId id="770" r:id="rId6"/>
    <p:sldId id="771" r:id="rId7"/>
    <p:sldId id="372" r:id="rId8"/>
    <p:sldId id="772" r:id="rId9"/>
    <p:sldId id="300" r:id="rId10"/>
    <p:sldId id="436" r:id="rId11"/>
    <p:sldId id="641" r:id="rId12"/>
    <p:sldId id="776" r:id="rId13"/>
    <p:sldId id="280" r:id="rId14"/>
    <p:sldId id="764" r:id="rId15"/>
    <p:sldId id="373" r:id="rId16"/>
    <p:sldId id="644" r:id="rId17"/>
    <p:sldId id="645" r:id="rId18"/>
    <p:sldId id="656" r:id="rId19"/>
    <p:sldId id="646" r:id="rId20"/>
    <p:sldId id="651" r:id="rId21"/>
    <p:sldId id="652" r:id="rId22"/>
    <p:sldId id="520" r:id="rId23"/>
    <p:sldId id="519" r:id="rId24"/>
    <p:sldId id="523" r:id="rId25"/>
    <p:sldId id="521" r:id="rId26"/>
    <p:sldId id="653" r:id="rId27"/>
    <p:sldId id="777" r:id="rId28"/>
    <p:sldId id="778" r:id="rId29"/>
    <p:sldId id="779" r:id="rId30"/>
    <p:sldId id="774" r:id="rId31"/>
    <p:sldId id="775" r:id="rId32"/>
    <p:sldId id="773" r:id="rId33"/>
    <p:sldId id="647" r:id="rId34"/>
    <p:sldId id="648" r:id="rId35"/>
    <p:sldId id="649" r:id="rId36"/>
    <p:sldId id="650" r:id="rId37"/>
  </p:sldIdLst>
  <p:sldSz cx="9144000" cy="6858000" type="screen4x3"/>
  <p:notesSz cx="9866313" cy="67357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A"/>
    <a:srgbClr val="FFEA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443" autoAdjust="0"/>
    <p:restoredTop sz="94662" autoAdjust="0"/>
  </p:normalViewPr>
  <p:slideViewPr>
    <p:cSldViewPr>
      <p:cViewPr>
        <p:scale>
          <a:sx n="50" d="100"/>
          <a:sy n="50" d="100"/>
        </p:scale>
        <p:origin x="1368" y="570"/>
      </p:cViewPr>
      <p:guideLst>
        <p:guide orient="horz" pos="2160"/>
        <p:guide pos="2880"/>
      </p:guideLst>
    </p:cSldViewPr>
  </p:slideViewPr>
  <p:outlineViewPr>
    <p:cViewPr>
      <p:scale>
        <a:sx n="33" d="100"/>
        <a:sy n="33" d="100"/>
      </p:scale>
      <p:origin x="0" y="41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183702241646697E-2"/>
          <c:y val="2.9534384196461795E-2"/>
          <c:w val="0.90493285065239237"/>
          <c:h val="0.74693535838717318"/>
        </c:manualLayout>
      </c:layout>
      <c:barChart>
        <c:barDir val="col"/>
        <c:grouping val="clustered"/>
        <c:varyColors val="0"/>
        <c:ser>
          <c:idx val="0"/>
          <c:order val="0"/>
          <c:invertIfNegative val="0"/>
          <c:cat>
            <c:strRef>
              <c:f>Sheet1!$E$11:$E$15</c:f>
              <c:strCache>
                <c:ptCount val="5"/>
                <c:pt idx="0">
                  <c:v>SSA</c:v>
                </c:pt>
                <c:pt idx="1">
                  <c:v>Asia</c:v>
                </c:pt>
                <c:pt idx="2">
                  <c:v>Latin America</c:v>
                </c:pt>
                <c:pt idx="3">
                  <c:v>Middle-East and North Africa </c:v>
                </c:pt>
                <c:pt idx="4">
                  <c:v>Western Europe</c:v>
                </c:pt>
              </c:strCache>
            </c:strRef>
          </c:cat>
          <c:val>
            <c:numRef>
              <c:f>Sheet1!$F$11:$F$15</c:f>
              <c:numCache>
                <c:formatCode>General</c:formatCode>
                <c:ptCount val="5"/>
                <c:pt idx="0">
                  <c:v>2.8</c:v>
                </c:pt>
                <c:pt idx="1">
                  <c:v>3.7</c:v>
                </c:pt>
                <c:pt idx="2">
                  <c:v>7.1</c:v>
                </c:pt>
                <c:pt idx="3">
                  <c:v>11</c:v>
                </c:pt>
                <c:pt idx="4">
                  <c:v>18</c:v>
                </c:pt>
              </c:numCache>
            </c:numRef>
          </c:val>
          <c:extLst>
            <c:ext xmlns:c16="http://schemas.microsoft.com/office/drawing/2014/chart" uri="{C3380CC4-5D6E-409C-BE32-E72D297353CC}">
              <c16:uniqueId val="{00000000-076F-46CA-9373-9B03A9880E18}"/>
            </c:ext>
          </c:extLst>
        </c:ser>
        <c:dLbls>
          <c:showLegendKey val="0"/>
          <c:showVal val="0"/>
          <c:showCatName val="0"/>
          <c:showSerName val="0"/>
          <c:showPercent val="0"/>
          <c:showBubbleSize val="0"/>
        </c:dLbls>
        <c:gapWidth val="150"/>
        <c:axId val="334263424"/>
        <c:axId val="334264960"/>
      </c:barChart>
      <c:catAx>
        <c:axId val="334263424"/>
        <c:scaling>
          <c:orientation val="minMax"/>
        </c:scaling>
        <c:delete val="0"/>
        <c:axPos val="b"/>
        <c:numFmt formatCode="General" sourceLinked="0"/>
        <c:majorTickMark val="out"/>
        <c:minorTickMark val="none"/>
        <c:tickLblPos val="nextTo"/>
        <c:txPr>
          <a:bodyPr/>
          <a:lstStyle/>
          <a:p>
            <a:pPr>
              <a:defRPr sz="2000" baseline="0"/>
            </a:pPr>
            <a:endParaRPr lang="en-US"/>
          </a:p>
        </c:txPr>
        <c:crossAx val="334264960"/>
        <c:crosses val="autoZero"/>
        <c:auto val="1"/>
        <c:lblAlgn val="ctr"/>
        <c:lblOffset val="100"/>
        <c:noMultiLvlLbl val="0"/>
      </c:catAx>
      <c:valAx>
        <c:axId val="334264960"/>
        <c:scaling>
          <c:orientation val="minMax"/>
        </c:scaling>
        <c:delete val="0"/>
        <c:axPos val="l"/>
        <c:majorGridlines/>
        <c:numFmt formatCode="General" sourceLinked="1"/>
        <c:majorTickMark val="out"/>
        <c:minorTickMark val="none"/>
        <c:tickLblPos val="nextTo"/>
        <c:crossAx val="334263424"/>
        <c:crosses val="autoZero"/>
        <c:crossBetween val="between"/>
        <c:majorUnit val="5"/>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21801388750454"/>
          <c:y val="0.28539917649775576"/>
          <c:w val="0.43441410013621717"/>
          <c:h val="0.5499870236774772"/>
        </c:manualLayout>
      </c:layout>
      <c:radarChart>
        <c:radarStyle val="marker"/>
        <c:varyColors val="0"/>
        <c:ser>
          <c:idx val="0"/>
          <c:order val="0"/>
          <c:marker>
            <c:symbol val="none"/>
          </c:marker>
          <c:val>
            <c:numRef>
              <c:f>'[Chart in Microsoft Office PowerPoint]Sheet1'!$B$2:$B$5</c:f>
              <c:numCache>
                <c:formatCode>General</c:formatCode>
                <c:ptCount val="4"/>
                <c:pt idx="0">
                  <c:v>32</c:v>
                </c:pt>
                <c:pt idx="1">
                  <c:v>32</c:v>
                </c:pt>
                <c:pt idx="2">
                  <c:v>28</c:v>
                </c:pt>
                <c:pt idx="3">
                  <c:v>12</c:v>
                </c:pt>
              </c:numCache>
            </c:numRef>
          </c:val>
          <c:extLst>
            <c:ext xmlns:c16="http://schemas.microsoft.com/office/drawing/2014/chart" uri="{C3380CC4-5D6E-409C-BE32-E72D297353CC}">
              <c16:uniqueId val="{00000000-B84A-483A-9EAE-0D4F75EABBA5}"/>
            </c:ext>
          </c:extLst>
        </c:ser>
        <c:dLbls>
          <c:showLegendKey val="0"/>
          <c:showVal val="0"/>
          <c:showCatName val="0"/>
          <c:showSerName val="0"/>
          <c:showPercent val="0"/>
          <c:showBubbleSize val="0"/>
        </c:dLbls>
        <c:axId val="131932160"/>
        <c:axId val="131933696"/>
      </c:radarChart>
      <c:catAx>
        <c:axId val="131932160"/>
        <c:scaling>
          <c:orientation val="minMax"/>
        </c:scaling>
        <c:delete val="0"/>
        <c:axPos val="b"/>
        <c:majorGridlines/>
        <c:majorTickMark val="none"/>
        <c:minorTickMark val="none"/>
        <c:tickLblPos val="nextTo"/>
        <c:spPr>
          <a:ln w="9525">
            <a:noFill/>
          </a:ln>
        </c:spPr>
        <c:crossAx val="131933696"/>
        <c:crosses val="autoZero"/>
        <c:auto val="1"/>
        <c:lblAlgn val="ctr"/>
        <c:lblOffset val="100"/>
        <c:noMultiLvlLbl val="0"/>
      </c:catAx>
      <c:valAx>
        <c:axId val="131933696"/>
        <c:scaling>
          <c:orientation val="minMax"/>
        </c:scaling>
        <c:delete val="0"/>
        <c:axPos val="l"/>
        <c:majorGridlines/>
        <c:numFmt formatCode="General" sourceLinked="1"/>
        <c:majorTickMark val="out"/>
        <c:minorTickMark val="none"/>
        <c:tickLblPos val="nextTo"/>
        <c:crossAx val="131932160"/>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4781433277688"/>
          <c:y val="2.3138565359190941E-2"/>
          <c:w val="0.84451699635106592"/>
          <c:h val="0.82603525397682043"/>
        </c:manualLayout>
      </c:layout>
      <c:scatterChart>
        <c:scatterStyle val="lineMarker"/>
        <c:varyColors val="0"/>
        <c:ser>
          <c:idx val="1"/>
          <c:order val="0"/>
          <c:tx>
            <c:strRef>
              <c:f>'Sheet1 (2)'!$R$1</c:f>
              <c:strCache>
                <c:ptCount val="1"/>
                <c:pt idx="0">
                  <c:v>Low co-financers</c:v>
                </c:pt>
              </c:strCache>
            </c:strRef>
          </c:tx>
          <c:spPr>
            <a:ln w="25400" cap="rnd">
              <a:noFill/>
              <a:round/>
            </a:ln>
            <a:effectLst/>
          </c:spPr>
          <c:marker>
            <c:symbol val="circle"/>
            <c:size val="8"/>
            <c:spPr>
              <a:solidFill>
                <a:srgbClr val="0070C0"/>
              </a:solidFill>
              <a:ln w="38100">
                <a:solidFill>
                  <a:srgbClr val="0070C0"/>
                </a:solidFill>
              </a:ln>
              <a:effectLst/>
            </c:spPr>
          </c:marker>
          <c:xVal>
            <c:numRef>
              <c:f>'Sheet1 (2)'!$B$3:$B$302</c:f>
              <c:numCache>
                <c:formatCode>General</c:formatCode>
                <c:ptCount val="300"/>
                <c:pt idx="0">
                  <c:v>3.2482690000000001</c:v>
                </c:pt>
                <c:pt idx="1">
                  <c:v>3.451603</c:v>
                </c:pt>
                <c:pt idx="2">
                  <c:v>3.337018</c:v>
                </c:pt>
                <c:pt idx="3">
                  <c:v>4.5463709999999997</c:v>
                </c:pt>
                <c:pt idx="5">
                  <c:v>3.3650060000000002</c:v>
                </c:pt>
                <c:pt idx="6">
                  <c:v>3.5975739999999998</c:v>
                </c:pt>
                <c:pt idx="7">
                  <c:v>3.078786</c:v>
                </c:pt>
                <c:pt idx="8">
                  <c:v>3.232259</c:v>
                </c:pt>
                <c:pt idx="9">
                  <c:v>3.2026859999999999</c:v>
                </c:pt>
                <c:pt idx="10">
                  <c:v>3.1958479999999998</c:v>
                </c:pt>
                <c:pt idx="11">
                  <c:v>3.4005329999999998</c:v>
                </c:pt>
                <c:pt idx="12">
                  <c:v>3.652825</c:v>
                </c:pt>
                <c:pt idx="13">
                  <c:v>3.2978269999999998</c:v>
                </c:pt>
                <c:pt idx="14">
                  <c:v>3.4280599999999999</c:v>
                </c:pt>
                <c:pt idx="15">
                  <c:v>3.3950640000000001</c:v>
                </c:pt>
                <c:pt idx="16">
                  <c:v>3.1678959999999998</c:v>
                </c:pt>
                <c:pt idx="17">
                  <c:v>3.1401659999999998</c:v>
                </c:pt>
                <c:pt idx="18">
                  <c:v>3.29176</c:v>
                </c:pt>
                <c:pt idx="19">
                  <c:v>3.5438550000000002</c:v>
                </c:pt>
                <c:pt idx="20">
                  <c:v>3.772262</c:v>
                </c:pt>
                <c:pt idx="21">
                  <c:v>3.0397029999999998</c:v>
                </c:pt>
                <c:pt idx="22">
                  <c:v>4.1452869999999997</c:v>
                </c:pt>
                <c:pt idx="23">
                  <c:v>3.320764</c:v>
                </c:pt>
                <c:pt idx="24">
                  <c:v>3.6466249999999998</c:v>
                </c:pt>
                <c:pt idx="25">
                  <c:v>3.3357220000000001</c:v>
                </c:pt>
                <c:pt idx="26">
                  <c:v>3.2454190000000001</c:v>
                </c:pt>
                <c:pt idx="27">
                  <c:v>3.4400930000000001</c:v>
                </c:pt>
                <c:pt idx="28">
                  <c:v>3.3157350000000001</c:v>
                </c:pt>
                <c:pt idx="29">
                  <c:v>4.0686549999999997</c:v>
                </c:pt>
                <c:pt idx="30">
                  <c:v>3.278581</c:v>
                </c:pt>
                <c:pt idx="31">
                  <c:v>3.6862729999999999</c:v>
                </c:pt>
                <c:pt idx="32">
                  <c:v>3.1521629999999998</c:v>
                </c:pt>
                <c:pt idx="33">
                  <c:v>3.0175320000000001</c:v>
                </c:pt>
                <c:pt idx="34">
                  <c:v>3.0051739999999998</c:v>
                </c:pt>
                <c:pt idx="35">
                  <c:v>3.14568</c:v>
                </c:pt>
                <c:pt idx="36">
                  <c:v>4.108625</c:v>
                </c:pt>
                <c:pt idx="37">
                  <c:v>3.6355559999999998</c:v>
                </c:pt>
                <c:pt idx="38">
                  <c:v>4.2463230000000003</c:v>
                </c:pt>
                <c:pt idx="39">
                  <c:v>3.545398</c:v>
                </c:pt>
                <c:pt idx="40">
                  <c:v>3.2253120000000002</c:v>
                </c:pt>
                <c:pt idx="41">
                  <c:v>3.4985949999999999</c:v>
                </c:pt>
                <c:pt idx="42">
                  <c:v>2.9272990000000001</c:v>
                </c:pt>
                <c:pt idx="43">
                  <c:v>4.4076180000000003</c:v>
                </c:pt>
                <c:pt idx="44">
                  <c:v>3.9356089999999999</c:v>
                </c:pt>
                <c:pt idx="45">
                  <c:v>3.3721549999999998</c:v>
                </c:pt>
                <c:pt idx="46">
                  <c:v>3.1512129999999998</c:v>
                </c:pt>
                <c:pt idx="47">
                  <c:v>3.0885259999999999</c:v>
                </c:pt>
                <c:pt idx="48">
                  <c:v>3.8908320000000001</c:v>
                </c:pt>
                <c:pt idx="49">
                  <c:v>3.7118859999999998</c:v>
                </c:pt>
                <c:pt idx="50">
                  <c:v>4.2369339999999998</c:v>
                </c:pt>
                <c:pt idx="51">
                  <c:v>4.2737249999999998</c:v>
                </c:pt>
                <c:pt idx="52">
                  <c:v>4.3515889999999997</c:v>
                </c:pt>
                <c:pt idx="53">
                  <c:v>3.9856220000000002</c:v>
                </c:pt>
                <c:pt idx="54">
                  <c:v>3.7899370000000001</c:v>
                </c:pt>
                <c:pt idx="55">
                  <c:v>3.0652309999999998</c:v>
                </c:pt>
                <c:pt idx="56">
                  <c:v>3.514246</c:v>
                </c:pt>
                <c:pt idx="57">
                  <c:v>3.8351549999999999</c:v>
                </c:pt>
                <c:pt idx="58">
                  <c:v>3.3472230000000001</c:v>
                </c:pt>
                <c:pt idx="59">
                  <c:v>3.7247629999999998</c:v>
                </c:pt>
                <c:pt idx="60">
                  <c:v>3.800948</c:v>
                </c:pt>
                <c:pt idx="61">
                  <c:v>4.0370140000000001</c:v>
                </c:pt>
                <c:pt idx="62">
                  <c:v>3.7802579999999999</c:v>
                </c:pt>
                <c:pt idx="63">
                  <c:v>4.0456070000000004</c:v>
                </c:pt>
                <c:pt idx="64">
                  <c:v>4.2646300000000004</c:v>
                </c:pt>
                <c:pt idx="66">
                  <c:v>3.2533599999999998</c:v>
                </c:pt>
                <c:pt idx="67">
                  <c:v>2.903009</c:v>
                </c:pt>
                <c:pt idx="68">
                  <c:v>2.5939220000000001</c:v>
                </c:pt>
                <c:pt idx="69">
                  <c:v>2.5994280000000001</c:v>
                </c:pt>
                <c:pt idx="70">
                  <c:v>2.9930270000000001</c:v>
                </c:pt>
                <c:pt idx="71">
                  <c:v>3.861386</c:v>
                </c:pt>
                <c:pt idx="72">
                  <c:v>2.7302789999999999</c:v>
                </c:pt>
                <c:pt idx="73">
                  <c:v>2.7854559999999999</c:v>
                </c:pt>
                <c:pt idx="74">
                  <c:v>3.071224</c:v>
                </c:pt>
                <c:pt idx="75">
                  <c:v>3.2279439999999999</c:v>
                </c:pt>
                <c:pt idx="76">
                  <c:v>3.0371410000000001</c:v>
                </c:pt>
                <c:pt idx="77">
                  <c:v>3.2163719999999998</c:v>
                </c:pt>
                <c:pt idx="78">
                  <c:v>3.2997830000000001</c:v>
                </c:pt>
                <c:pt idx="79">
                  <c:v>2.8016399999999999</c:v>
                </c:pt>
                <c:pt idx="80">
                  <c:v>3.7975310000000002</c:v>
                </c:pt>
                <c:pt idx="81">
                  <c:v>2.930107</c:v>
                </c:pt>
                <c:pt idx="82">
                  <c:v>2.7493240000000001</c:v>
                </c:pt>
                <c:pt idx="83">
                  <c:v>2.606385</c:v>
                </c:pt>
                <c:pt idx="84">
                  <c:v>4.4080349999999999</c:v>
                </c:pt>
                <c:pt idx="85">
                  <c:v>2.735484</c:v>
                </c:pt>
                <c:pt idx="86">
                  <c:v>3.6714069999999999</c:v>
                </c:pt>
                <c:pt idx="87">
                  <c:v>2.8442129999999999</c:v>
                </c:pt>
                <c:pt idx="88">
                  <c:v>2.7833320000000001</c:v>
                </c:pt>
                <c:pt idx="89">
                  <c:v>2.6745130000000001</c:v>
                </c:pt>
                <c:pt idx="90">
                  <c:v>2.8501979999999998</c:v>
                </c:pt>
                <c:pt idx="91">
                  <c:v>2.843407</c:v>
                </c:pt>
                <c:pt idx="92">
                  <c:v>2.8127879999999998</c:v>
                </c:pt>
                <c:pt idx="93">
                  <c:v>2.7001189999999999</c:v>
                </c:pt>
                <c:pt idx="94">
                  <c:v>2.8547799999999999</c:v>
                </c:pt>
                <c:pt idx="95">
                  <c:v>2.8629009999999999</c:v>
                </c:pt>
                <c:pt idx="96">
                  <c:v>2.780392</c:v>
                </c:pt>
                <c:pt idx="97">
                  <c:v>3.1427450000000001</c:v>
                </c:pt>
                <c:pt idx="98">
                  <c:v>3.5778210000000001</c:v>
                </c:pt>
                <c:pt idx="99">
                  <c:v>3.2062409999999999</c:v>
                </c:pt>
                <c:pt idx="100">
                  <c:v>2.9838819999999999</c:v>
                </c:pt>
                <c:pt idx="101">
                  <c:v>3.5664159999999998</c:v>
                </c:pt>
                <c:pt idx="102">
                  <c:v>3.6120019999999999</c:v>
                </c:pt>
                <c:pt idx="103">
                  <c:v>0.90216960000000002</c:v>
                </c:pt>
                <c:pt idx="104">
                  <c:v>3.0054750000000001</c:v>
                </c:pt>
                <c:pt idx="105">
                  <c:v>3.0831780000000002</c:v>
                </c:pt>
                <c:pt idx="106">
                  <c:v>2.8909820000000002</c:v>
                </c:pt>
                <c:pt idx="107">
                  <c:v>3.0702259999999999</c:v>
                </c:pt>
                <c:pt idx="108">
                  <c:v>2.9122469999999998</c:v>
                </c:pt>
                <c:pt idx="109">
                  <c:v>2.7370990000000002</c:v>
                </c:pt>
                <c:pt idx="110">
                  <c:v>2.2661709999999999</c:v>
                </c:pt>
                <c:pt idx="111">
                  <c:v>3.2372010000000002</c:v>
                </c:pt>
                <c:pt idx="112">
                  <c:v>2.7370450000000002</c:v>
                </c:pt>
                <c:pt idx="113">
                  <c:v>2.6083340000000002</c:v>
                </c:pt>
                <c:pt idx="114">
                  <c:v>3.2252489999999998</c:v>
                </c:pt>
                <c:pt idx="115">
                  <c:v>2.9184950000000001</c:v>
                </c:pt>
                <c:pt idx="116">
                  <c:v>2.8759610000000002</c:v>
                </c:pt>
                <c:pt idx="117">
                  <c:v>2.8759790000000001</c:v>
                </c:pt>
                <c:pt idx="118">
                  <c:v>2.917249</c:v>
                </c:pt>
                <c:pt idx="119">
                  <c:v>2.8253200000000001</c:v>
                </c:pt>
                <c:pt idx="120">
                  <c:v>2.8215650000000001</c:v>
                </c:pt>
                <c:pt idx="121">
                  <c:v>3.524375</c:v>
                </c:pt>
                <c:pt idx="122">
                  <c:v>3.3335889999999999</c:v>
                </c:pt>
                <c:pt idx="123">
                  <c:v>3.437792</c:v>
                </c:pt>
                <c:pt idx="124">
                  <c:v>3.2446489999999999</c:v>
                </c:pt>
                <c:pt idx="125">
                  <c:v>2.7790270000000001</c:v>
                </c:pt>
                <c:pt idx="126">
                  <c:v>2.792608</c:v>
                </c:pt>
                <c:pt idx="127">
                  <c:v>2.9225590000000001</c:v>
                </c:pt>
                <c:pt idx="128">
                  <c:v>3.0441829999999999</c:v>
                </c:pt>
                <c:pt idx="129">
                  <c:v>2.7060960000000001</c:v>
                </c:pt>
                <c:pt idx="130">
                  <c:v>3.1774089999999999</c:v>
                </c:pt>
                <c:pt idx="131">
                  <c:v>3.5008439999999998</c:v>
                </c:pt>
                <c:pt idx="132">
                  <c:v>2.8184640000000001</c:v>
                </c:pt>
                <c:pt idx="133">
                  <c:v>3.215106</c:v>
                </c:pt>
                <c:pt idx="134">
                  <c:v>3.2024010000000001</c:v>
                </c:pt>
                <c:pt idx="135">
                  <c:v>2.429897</c:v>
                </c:pt>
                <c:pt idx="136">
                  <c:v>2.8216100000000002</c:v>
                </c:pt>
                <c:pt idx="137">
                  <c:v>1.41892</c:v>
                </c:pt>
                <c:pt idx="138">
                  <c:v>2.6250719999999998</c:v>
                </c:pt>
                <c:pt idx="139">
                  <c:v>2.439988</c:v>
                </c:pt>
                <c:pt idx="140">
                  <c:v>2.5609060000000001</c:v>
                </c:pt>
                <c:pt idx="141">
                  <c:v>2.461983</c:v>
                </c:pt>
                <c:pt idx="142">
                  <c:v>3.1159810000000001</c:v>
                </c:pt>
                <c:pt idx="143">
                  <c:v>2.3065169999999999</c:v>
                </c:pt>
                <c:pt idx="144">
                  <c:v>2.5957590000000001</c:v>
                </c:pt>
                <c:pt idx="145">
                  <c:v>2.8288530000000001</c:v>
                </c:pt>
                <c:pt idx="146">
                  <c:v>3.0273690000000002</c:v>
                </c:pt>
                <c:pt idx="147">
                  <c:v>0.967723</c:v>
                </c:pt>
                <c:pt idx="148">
                  <c:v>2.5496439999999998</c:v>
                </c:pt>
                <c:pt idx="149">
                  <c:v>2.6394769999999999</c:v>
                </c:pt>
                <c:pt idx="150">
                  <c:v>3.1603330000000001</c:v>
                </c:pt>
                <c:pt idx="151">
                  <c:v>2.6347010000000002</c:v>
                </c:pt>
                <c:pt idx="152">
                  <c:v>3.480531</c:v>
                </c:pt>
                <c:pt idx="153">
                  <c:v>2.634655</c:v>
                </c:pt>
                <c:pt idx="154">
                  <c:v>3.0035859999999999</c:v>
                </c:pt>
                <c:pt idx="155">
                  <c:v>3.8921399999999999</c:v>
                </c:pt>
                <c:pt idx="156">
                  <c:v>3.0958060000000001</c:v>
                </c:pt>
                <c:pt idx="157">
                  <c:v>2.6317349999999999</c:v>
                </c:pt>
                <c:pt idx="158">
                  <c:v>2.7462580000000001</c:v>
                </c:pt>
                <c:pt idx="159">
                  <c:v>3.0353110000000001</c:v>
                </c:pt>
                <c:pt idx="160">
                  <c:v>3.2701359999999999</c:v>
                </c:pt>
                <c:pt idx="161">
                  <c:v>3.1851280000000002</c:v>
                </c:pt>
                <c:pt idx="162">
                  <c:v>3.0036619999999998</c:v>
                </c:pt>
                <c:pt idx="163">
                  <c:v>2.943079</c:v>
                </c:pt>
                <c:pt idx="164">
                  <c:v>3.5939749999999999</c:v>
                </c:pt>
                <c:pt idx="165">
                  <c:v>2.8762639999999999</c:v>
                </c:pt>
                <c:pt idx="166">
                  <c:v>2.6577090000000001</c:v>
                </c:pt>
                <c:pt idx="167">
                  <c:v>2.8382369999999999</c:v>
                </c:pt>
                <c:pt idx="168">
                  <c:v>3.5580919999999998</c:v>
                </c:pt>
                <c:pt idx="169">
                  <c:v>3.1576580000000001</c:v>
                </c:pt>
                <c:pt idx="170">
                  <c:v>3.1386470000000002</c:v>
                </c:pt>
                <c:pt idx="171">
                  <c:v>3.1130979999999999</c:v>
                </c:pt>
                <c:pt idx="172">
                  <c:v>2.239303</c:v>
                </c:pt>
                <c:pt idx="173">
                  <c:v>2.670067</c:v>
                </c:pt>
                <c:pt idx="174">
                  <c:v>3.1956500000000001</c:v>
                </c:pt>
                <c:pt idx="175">
                  <c:v>3.0903550000000002</c:v>
                </c:pt>
                <c:pt idx="176">
                  <c:v>3.119189</c:v>
                </c:pt>
                <c:pt idx="177">
                  <c:v>3.1207929999999999</c:v>
                </c:pt>
                <c:pt idx="178">
                  <c:v>3.2190080000000001</c:v>
                </c:pt>
                <c:pt idx="179">
                  <c:v>3.63924</c:v>
                </c:pt>
                <c:pt idx="180">
                  <c:v>3.5039750000000001</c:v>
                </c:pt>
                <c:pt idx="181">
                  <c:v>3.0440040000000002</c:v>
                </c:pt>
                <c:pt idx="182">
                  <c:v>2.6187330000000002</c:v>
                </c:pt>
                <c:pt idx="183">
                  <c:v>2.8058969999999999</c:v>
                </c:pt>
                <c:pt idx="184">
                  <c:v>3.044975</c:v>
                </c:pt>
                <c:pt idx="185">
                  <c:v>2.9661040000000001</c:v>
                </c:pt>
                <c:pt idx="186">
                  <c:v>2.2672219999999998</c:v>
                </c:pt>
                <c:pt idx="187">
                  <c:v>2.7014840000000002</c:v>
                </c:pt>
                <c:pt idx="188">
                  <c:v>2.8467720000000001</c:v>
                </c:pt>
                <c:pt idx="189">
                  <c:v>3.1998509999999998</c:v>
                </c:pt>
                <c:pt idx="190">
                  <c:v>2.8668779999999998</c:v>
                </c:pt>
                <c:pt idx="191">
                  <c:v>2.9009649999999998</c:v>
                </c:pt>
                <c:pt idx="192">
                  <c:v>3.7595529999999999</c:v>
                </c:pt>
                <c:pt idx="193">
                  <c:v>4.0404730000000004</c:v>
                </c:pt>
                <c:pt idx="194">
                  <c:v>4.0861150000000004</c:v>
                </c:pt>
                <c:pt idx="195">
                  <c:v>3.8013910000000002</c:v>
                </c:pt>
                <c:pt idx="196">
                  <c:v>4.0526010000000001</c:v>
                </c:pt>
                <c:pt idx="197">
                  <c:v>3.8952460000000002</c:v>
                </c:pt>
                <c:pt idx="198">
                  <c:v>3.8334830000000002</c:v>
                </c:pt>
                <c:pt idx="199">
                  <c:v>3.648479</c:v>
                </c:pt>
                <c:pt idx="200">
                  <c:v>4.0211410000000001</c:v>
                </c:pt>
                <c:pt idx="201">
                  <c:v>4.2393669999999997</c:v>
                </c:pt>
                <c:pt idx="202">
                  <c:v>3.7658969999999998</c:v>
                </c:pt>
                <c:pt idx="203">
                  <c:v>3.982847</c:v>
                </c:pt>
                <c:pt idx="204">
                  <c:v>3.5202</c:v>
                </c:pt>
                <c:pt idx="205">
                  <c:v>4.2962870000000004</c:v>
                </c:pt>
                <c:pt idx="206">
                  <c:v>3.885732</c:v>
                </c:pt>
                <c:pt idx="207">
                  <c:v>3.8607269999999998</c:v>
                </c:pt>
                <c:pt idx="208">
                  <c:v>4.5254200000000004</c:v>
                </c:pt>
                <c:pt idx="209">
                  <c:v>3.9842010000000001</c:v>
                </c:pt>
                <c:pt idx="210">
                  <c:v>3.1652580000000001</c:v>
                </c:pt>
                <c:pt idx="211">
                  <c:v>3.0734680000000001</c:v>
                </c:pt>
                <c:pt idx="212">
                  <c:v>2.653683</c:v>
                </c:pt>
                <c:pt idx="213">
                  <c:v>3.1320489999999999</c:v>
                </c:pt>
                <c:pt idx="214">
                  <c:v>3.2638929999999999</c:v>
                </c:pt>
                <c:pt idx="215">
                  <c:v>3.237628</c:v>
                </c:pt>
                <c:pt idx="216">
                  <c:v>3.05979</c:v>
                </c:pt>
                <c:pt idx="217">
                  <c:v>2.9325580000000002</c:v>
                </c:pt>
                <c:pt idx="218">
                  <c:v>3.0375549999999998</c:v>
                </c:pt>
                <c:pt idx="219">
                  <c:v>3.3664230000000002</c:v>
                </c:pt>
                <c:pt idx="220">
                  <c:v>3.1952129999999999</c:v>
                </c:pt>
                <c:pt idx="221">
                  <c:v>2.7546059999999999</c:v>
                </c:pt>
                <c:pt idx="222">
                  <c:v>2.9462899999999999</c:v>
                </c:pt>
                <c:pt idx="223">
                  <c:v>3.2002139999999999</c:v>
                </c:pt>
                <c:pt idx="224">
                  <c:v>3.0528140000000001</c:v>
                </c:pt>
                <c:pt idx="225">
                  <c:v>1.6993830000000001</c:v>
                </c:pt>
                <c:pt idx="226">
                  <c:v>3.0982099999999999</c:v>
                </c:pt>
                <c:pt idx="227">
                  <c:v>3.6002339999999999</c:v>
                </c:pt>
                <c:pt idx="228">
                  <c:v>2.9982489999999999</c:v>
                </c:pt>
                <c:pt idx="229">
                  <c:v>3.2960319999999999</c:v>
                </c:pt>
                <c:pt idx="230">
                  <c:v>3.4162910000000002</c:v>
                </c:pt>
                <c:pt idx="231">
                  <c:v>3.4568430000000001</c:v>
                </c:pt>
                <c:pt idx="232">
                  <c:v>3.2925360000000001</c:v>
                </c:pt>
                <c:pt idx="233">
                  <c:v>3.3135270000000001</c:v>
                </c:pt>
                <c:pt idx="234">
                  <c:v>2.878196</c:v>
                </c:pt>
                <c:pt idx="235">
                  <c:v>3.1540140000000001</c:v>
                </c:pt>
                <c:pt idx="236">
                  <c:v>3.310835</c:v>
                </c:pt>
                <c:pt idx="237">
                  <c:v>2.8627509999999998</c:v>
                </c:pt>
                <c:pt idx="238">
                  <c:v>3.1548970000000001</c:v>
                </c:pt>
                <c:pt idx="239">
                  <c:v>2.8207010000000001</c:v>
                </c:pt>
                <c:pt idx="240">
                  <c:v>2.9443260000000002</c:v>
                </c:pt>
                <c:pt idx="241">
                  <c:v>3.2603610000000001</c:v>
                </c:pt>
                <c:pt idx="242">
                  <c:v>3.3874819999999999</c:v>
                </c:pt>
                <c:pt idx="243">
                  <c:v>3.1299839999999999</c:v>
                </c:pt>
                <c:pt idx="244">
                  <c:v>3.338981</c:v>
                </c:pt>
                <c:pt idx="245">
                  <c:v>3.1363449999999999</c:v>
                </c:pt>
                <c:pt idx="246">
                  <c:v>3.4228239999999999</c:v>
                </c:pt>
                <c:pt idx="247">
                  <c:v>3.2332459999999998</c:v>
                </c:pt>
                <c:pt idx="248">
                  <c:v>3.2825319999999998</c:v>
                </c:pt>
                <c:pt idx="249">
                  <c:v>3.207436</c:v>
                </c:pt>
                <c:pt idx="250">
                  <c:v>3.274038</c:v>
                </c:pt>
                <c:pt idx="251">
                  <c:v>3.2820339999999999</c:v>
                </c:pt>
                <c:pt idx="252">
                  <c:v>4.1252139999999997</c:v>
                </c:pt>
                <c:pt idx="253">
                  <c:v>3.3482919999999998</c:v>
                </c:pt>
                <c:pt idx="254">
                  <c:v>2.8028629999999999</c:v>
                </c:pt>
                <c:pt idx="255">
                  <c:v>3.6181380000000001</c:v>
                </c:pt>
                <c:pt idx="256">
                  <c:v>3.110033</c:v>
                </c:pt>
                <c:pt idx="257">
                  <c:v>2.7903859999999998</c:v>
                </c:pt>
                <c:pt idx="258">
                  <c:v>2.9885120000000001</c:v>
                </c:pt>
                <c:pt idx="259">
                  <c:v>3.6148920000000002</c:v>
                </c:pt>
                <c:pt idx="260">
                  <c:v>4.0278010000000002</c:v>
                </c:pt>
                <c:pt idx="261">
                  <c:v>3.5990229999999999</c:v>
                </c:pt>
                <c:pt idx="262">
                  <c:v>2.931565</c:v>
                </c:pt>
                <c:pt idx="263">
                  <c:v>2.9923600000000001</c:v>
                </c:pt>
                <c:pt idx="264">
                  <c:v>3.5987680000000002</c:v>
                </c:pt>
                <c:pt idx="265">
                  <c:v>2.8782299999999998</c:v>
                </c:pt>
                <c:pt idx="266">
                  <c:v>3.3888940000000001</c:v>
                </c:pt>
                <c:pt idx="267">
                  <c:v>2.8121930000000002</c:v>
                </c:pt>
                <c:pt idx="268">
                  <c:v>3.366072</c:v>
                </c:pt>
                <c:pt idx="269">
                  <c:v>3.3609589999999998</c:v>
                </c:pt>
                <c:pt idx="270">
                  <c:v>3.4281969999999999</c:v>
                </c:pt>
                <c:pt idx="274">
                  <c:v>3.5914160000000002</c:v>
                </c:pt>
                <c:pt idx="275">
                  <c:v>2.9258310000000001</c:v>
                </c:pt>
                <c:pt idx="276">
                  <c:v>4.8928190000000003</c:v>
                </c:pt>
                <c:pt idx="277">
                  <c:v>4.5900910000000001</c:v>
                </c:pt>
                <c:pt idx="278">
                  <c:v>4.3888150000000001</c:v>
                </c:pt>
                <c:pt idx="279">
                  <c:v>5.3926119999999997</c:v>
                </c:pt>
                <c:pt idx="280">
                  <c:v>4.097467</c:v>
                </c:pt>
                <c:pt idx="281">
                  <c:v>4.2674029999999998</c:v>
                </c:pt>
                <c:pt idx="282">
                  <c:v>4.2824540000000004</c:v>
                </c:pt>
                <c:pt idx="283">
                  <c:v>3.7643650000000002</c:v>
                </c:pt>
                <c:pt idx="284">
                  <c:v>3.604511</c:v>
                </c:pt>
                <c:pt idx="285">
                  <c:v>3.4242029999999999</c:v>
                </c:pt>
                <c:pt idx="286">
                  <c:v>3.8929640000000001</c:v>
                </c:pt>
                <c:pt idx="287">
                  <c:v>4.5106080000000004</c:v>
                </c:pt>
                <c:pt idx="288">
                  <c:v>3.5416639999999999</c:v>
                </c:pt>
                <c:pt idx="289">
                  <c:v>4.052581</c:v>
                </c:pt>
                <c:pt idx="290">
                  <c:v>3.5178129999999999</c:v>
                </c:pt>
                <c:pt idx="291">
                  <c:v>4.7088049999999999</c:v>
                </c:pt>
                <c:pt idx="292">
                  <c:v>3.5175559999999999</c:v>
                </c:pt>
                <c:pt idx="293">
                  <c:v>4.2461270000000004</c:v>
                </c:pt>
                <c:pt idx="294">
                  <c:v>4.7531829999999999</c:v>
                </c:pt>
                <c:pt idx="295">
                  <c:v>3.1408749999999999</c:v>
                </c:pt>
                <c:pt idx="296">
                  <c:v>3.468191</c:v>
                </c:pt>
                <c:pt idx="297">
                  <c:v>3.6850269999999998</c:v>
                </c:pt>
                <c:pt idx="298">
                  <c:v>4.7798299999999996</c:v>
                </c:pt>
              </c:numCache>
            </c:numRef>
          </c:xVal>
          <c:yVal>
            <c:numRef>
              <c:f>'Sheet1 (2)'!$R$2:$R$301</c:f>
              <c:numCache>
                <c:formatCode>0%</c:formatCode>
                <c:ptCount val="300"/>
                <c:pt idx="1">
                  <c:v>0.1197997</c:v>
                </c:pt>
                <c:pt idx="8">
                  <c:v>0.12180050000000001</c:v>
                </c:pt>
                <c:pt idx="18">
                  <c:v>0.11425490000000001</c:v>
                </c:pt>
                <c:pt idx="43">
                  <c:v>0.1187435</c:v>
                </c:pt>
                <c:pt idx="46">
                  <c:v>0.1173679</c:v>
                </c:pt>
                <c:pt idx="47">
                  <c:v>0.1263724</c:v>
                </c:pt>
                <c:pt idx="48">
                  <c:v>0.12861429999999999</c:v>
                </c:pt>
                <c:pt idx="57">
                  <c:v>0.1217374</c:v>
                </c:pt>
                <c:pt idx="58">
                  <c:v>0.1113812</c:v>
                </c:pt>
                <c:pt idx="59">
                  <c:v>0.1247595</c:v>
                </c:pt>
                <c:pt idx="67">
                  <c:v>0.11767080000000001</c:v>
                </c:pt>
                <c:pt idx="69">
                  <c:v>0.13410469999999999</c:v>
                </c:pt>
                <c:pt idx="70">
                  <c:v>0.12943540000000001</c:v>
                </c:pt>
                <c:pt idx="73">
                  <c:v>0.12566840000000001</c:v>
                </c:pt>
                <c:pt idx="74">
                  <c:v>0.12131599999999999</c:v>
                </c:pt>
                <c:pt idx="77">
                  <c:v>0.1207086</c:v>
                </c:pt>
                <c:pt idx="78">
                  <c:v>0.11627129999999999</c:v>
                </c:pt>
                <c:pt idx="79">
                  <c:v>0.121432</c:v>
                </c:pt>
                <c:pt idx="80">
                  <c:v>0.1228533</c:v>
                </c:pt>
                <c:pt idx="82">
                  <c:v>0.1187575</c:v>
                </c:pt>
                <c:pt idx="83">
                  <c:v>0.1134679</c:v>
                </c:pt>
                <c:pt idx="84">
                  <c:v>0.1248774</c:v>
                </c:pt>
                <c:pt idx="86">
                  <c:v>0.1215128</c:v>
                </c:pt>
                <c:pt idx="88">
                  <c:v>0.1166985</c:v>
                </c:pt>
                <c:pt idx="89">
                  <c:v>0.1239084</c:v>
                </c:pt>
                <c:pt idx="90">
                  <c:v>0.120202</c:v>
                </c:pt>
                <c:pt idx="91">
                  <c:v>0.11185639999999999</c:v>
                </c:pt>
                <c:pt idx="92">
                  <c:v>0.1147392</c:v>
                </c:pt>
                <c:pt idx="93">
                  <c:v>0.1154657</c:v>
                </c:pt>
                <c:pt idx="94">
                  <c:v>0.1163676</c:v>
                </c:pt>
                <c:pt idx="95">
                  <c:v>0.1160161</c:v>
                </c:pt>
                <c:pt idx="96">
                  <c:v>0.1149158</c:v>
                </c:pt>
                <c:pt idx="97">
                  <c:v>0.11242630000000001</c:v>
                </c:pt>
                <c:pt idx="100">
                  <c:v>0.1217927</c:v>
                </c:pt>
                <c:pt idx="101">
                  <c:v>0.1254845</c:v>
                </c:pt>
                <c:pt idx="104">
                  <c:v>2.8931700000000001E-2</c:v>
                </c:pt>
                <c:pt idx="105">
                  <c:v>0.1227057</c:v>
                </c:pt>
                <c:pt idx="107">
                  <c:v>0.12149409999999999</c:v>
                </c:pt>
                <c:pt idx="108">
                  <c:v>0.11817950000000001</c:v>
                </c:pt>
                <c:pt idx="109">
                  <c:v>0.1288281</c:v>
                </c:pt>
                <c:pt idx="110">
                  <c:v>0.1282645</c:v>
                </c:pt>
                <c:pt idx="111">
                  <c:v>0.1012682</c:v>
                </c:pt>
                <c:pt idx="112">
                  <c:v>0.12355190000000001</c:v>
                </c:pt>
                <c:pt idx="113">
                  <c:v>0.12842799999999999</c:v>
                </c:pt>
                <c:pt idx="114">
                  <c:v>0.1036599</c:v>
                </c:pt>
                <c:pt idx="116">
                  <c:v>0.1235885</c:v>
                </c:pt>
                <c:pt idx="117">
                  <c:v>0.12328740000000001</c:v>
                </c:pt>
                <c:pt idx="118">
                  <c:v>0.12170159999999999</c:v>
                </c:pt>
                <c:pt idx="119">
                  <c:v>0.11880839999999999</c:v>
                </c:pt>
                <c:pt idx="120">
                  <c:v>0.1181503</c:v>
                </c:pt>
                <c:pt idx="121">
                  <c:v>0.1273994</c:v>
                </c:pt>
                <c:pt idx="123">
                  <c:v>0.12569140000000001</c:v>
                </c:pt>
                <c:pt idx="124">
                  <c:v>0.1214117</c:v>
                </c:pt>
                <c:pt idx="125">
                  <c:v>0.13364119999999999</c:v>
                </c:pt>
                <c:pt idx="126">
                  <c:v>0.1240315</c:v>
                </c:pt>
                <c:pt idx="127">
                  <c:v>0.12441240000000001</c:v>
                </c:pt>
                <c:pt idx="129">
                  <c:v>0.1138304</c:v>
                </c:pt>
                <c:pt idx="130">
                  <c:v>0.1133386</c:v>
                </c:pt>
                <c:pt idx="131">
                  <c:v>0.11469459999999999</c:v>
                </c:pt>
                <c:pt idx="132">
                  <c:v>7.4017600000000003E-2</c:v>
                </c:pt>
                <c:pt idx="133">
                  <c:v>0.113609</c:v>
                </c:pt>
                <c:pt idx="134">
                  <c:v>0.1108253</c:v>
                </c:pt>
                <c:pt idx="135">
                  <c:v>0.1117266</c:v>
                </c:pt>
                <c:pt idx="136">
                  <c:v>0.122957</c:v>
                </c:pt>
                <c:pt idx="137">
                  <c:v>0.120574</c:v>
                </c:pt>
                <c:pt idx="138">
                  <c:v>8.9379500000000001E-2</c:v>
                </c:pt>
                <c:pt idx="139">
                  <c:v>0.1154569</c:v>
                </c:pt>
                <c:pt idx="140">
                  <c:v>0.100782</c:v>
                </c:pt>
                <c:pt idx="141">
                  <c:v>0.1082699</c:v>
                </c:pt>
                <c:pt idx="142">
                  <c:v>0.10253130000000001</c:v>
                </c:pt>
                <c:pt idx="143">
                  <c:v>0.1103893</c:v>
                </c:pt>
                <c:pt idx="144">
                  <c:v>9.6275399999999997E-2</c:v>
                </c:pt>
                <c:pt idx="145">
                  <c:v>0.11211210000000001</c:v>
                </c:pt>
                <c:pt idx="146">
                  <c:v>0.1220241</c:v>
                </c:pt>
                <c:pt idx="147">
                  <c:v>0.1194437</c:v>
                </c:pt>
                <c:pt idx="148">
                  <c:v>6.6187899999999994E-2</c:v>
                </c:pt>
                <c:pt idx="149">
                  <c:v>0.11553090000000001</c:v>
                </c:pt>
                <c:pt idx="150">
                  <c:v>0.1162777</c:v>
                </c:pt>
                <c:pt idx="152">
                  <c:v>0.11893819999999999</c:v>
                </c:pt>
                <c:pt idx="154">
                  <c:v>0.1069031</c:v>
                </c:pt>
                <c:pt idx="155">
                  <c:v>0.1197199</c:v>
                </c:pt>
                <c:pt idx="156">
                  <c:v>4.7445000000000001E-2</c:v>
                </c:pt>
                <c:pt idx="157">
                  <c:v>8.7966299999999997E-2</c:v>
                </c:pt>
                <c:pt idx="158">
                  <c:v>0.11056299999999999</c:v>
                </c:pt>
                <c:pt idx="159">
                  <c:v>0.1253948</c:v>
                </c:pt>
                <c:pt idx="160">
                  <c:v>0.11582439999999999</c:v>
                </c:pt>
                <c:pt idx="161">
                  <c:v>0.10932509999999999</c:v>
                </c:pt>
                <c:pt idx="165">
                  <c:v>7.4441499999999994E-2</c:v>
                </c:pt>
                <c:pt idx="166">
                  <c:v>0.1206122</c:v>
                </c:pt>
                <c:pt idx="168">
                  <c:v>0.11363860000000001</c:v>
                </c:pt>
                <c:pt idx="171">
                  <c:v>0.1123405</c:v>
                </c:pt>
                <c:pt idx="172">
                  <c:v>0.1184796</c:v>
                </c:pt>
                <c:pt idx="173">
                  <c:v>0.1044156</c:v>
                </c:pt>
                <c:pt idx="174">
                  <c:v>0.1210992</c:v>
                </c:pt>
                <c:pt idx="183">
                  <c:v>0.1245209</c:v>
                </c:pt>
                <c:pt idx="184">
                  <c:v>0.11287229999999999</c:v>
                </c:pt>
                <c:pt idx="185">
                  <c:v>9.4468800000000006E-2</c:v>
                </c:pt>
                <c:pt idx="186">
                  <c:v>0.1176155</c:v>
                </c:pt>
                <c:pt idx="187">
                  <c:v>0.103348</c:v>
                </c:pt>
                <c:pt idx="188">
                  <c:v>0.1187087</c:v>
                </c:pt>
                <c:pt idx="212">
                  <c:v>0.1135838</c:v>
                </c:pt>
                <c:pt idx="213">
                  <c:v>0.1206638</c:v>
                </c:pt>
                <c:pt idx="215">
                  <c:v>0.1115169</c:v>
                </c:pt>
                <c:pt idx="218">
                  <c:v>0.1200053</c:v>
                </c:pt>
                <c:pt idx="219">
                  <c:v>0.1267817</c:v>
                </c:pt>
                <c:pt idx="222">
                  <c:v>0.112133</c:v>
                </c:pt>
                <c:pt idx="223">
                  <c:v>0.1149608</c:v>
                </c:pt>
                <c:pt idx="225">
                  <c:v>0.1242712</c:v>
                </c:pt>
                <c:pt idx="227">
                  <c:v>0.1177049</c:v>
                </c:pt>
                <c:pt idx="229">
                  <c:v>0.1102925</c:v>
                </c:pt>
                <c:pt idx="236">
                  <c:v>0.11197849999999999</c:v>
                </c:pt>
                <c:pt idx="237">
                  <c:v>0.1051914</c:v>
                </c:pt>
                <c:pt idx="238">
                  <c:v>0.1217299</c:v>
                </c:pt>
                <c:pt idx="239">
                  <c:v>0.1157731</c:v>
                </c:pt>
                <c:pt idx="240">
                  <c:v>0.11484759999999999</c:v>
                </c:pt>
                <c:pt idx="241">
                  <c:v>0.11806220000000001</c:v>
                </c:pt>
                <c:pt idx="243">
                  <c:v>0.11635860000000001</c:v>
                </c:pt>
                <c:pt idx="255">
                  <c:v>0.12341829999999999</c:v>
                </c:pt>
                <c:pt idx="258">
                  <c:v>0.1320808</c:v>
                </c:pt>
                <c:pt idx="259">
                  <c:v>0.1226255</c:v>
                </c:pt>
                <c:pt idx="263">
                  <c:v>0.12821350000000001</c:v>
                </c:pt>
                <c:pt idx="264">
                  <c:v>0.13061400000000001</c:v>
                </c:pt>
                <c:pt idx="265">
                  <c:v>2.8659899999999999E-2</c:v>
                </c:pt>
                <c:pt idx="266">
                  <c:v>0.1283117</c:v>
                </c:pt>
                <c:pt idx="268">
                  <c:v>0.12399110000000001</c:v>
                </c:pt>
                <c:pt idx="269">
                  <c:v>0.1165124</c:v>
                </c:pt>
                <c:pt idx="270">
                  <c:v>0.1104506</c:v>
                </c:pt>
                <c:pt idx="271">
                  <c:v>8.4474999999999995E-2</c:v>
                </c:pt>
                <c:pt idx="276">
                  <c:v>0.12556429999999999</c:v>
                </c:pt>
                <c:pt idx="289">
                  <c:v>6.3810400000000003E-2</c:v>
                </c:pt>
                <c:pt idx="290">
                  <c:v>5.6979599999999998E-2</c:v>
                </c:pt>
                <c:pt idx="291">
                  <c:v>7.3616699999999993E-2</c:v>
                </c:pt>
                <c:pt idx="292">
                  <c:v>6.4494700000000002E-2</c:v>
                </c:pt>
                <c:pt idx="293">
                  <c:v>0.1101075</c:v>
                </c:pt>
                <c:pt idx="294">
                  <c:v>7.9802700000000004E-2</c:v>
                </c:pt>
                <c:pt idx="295">
                  <c:v>4.6801500000000003E-2</c:v>
                </c:pt>
                <c:pt idx="296">
                  <c:v>0.1120785</c:v>
                </c:pt>
                <c:pt idx="297">
                  <c:v>0.10250579999999999</c:v>
                </c:pt>
                <c:pt idx="298">
                  <c:v>0.1022145</c:v>
                </c:pt>
              </c:numCache>
            </c:numRef>
          </c:yVal>
          <c:smooth val="0"/>
          <c:extLst>
            <c:ext xmlns:c16="http://schemas.microsoft.com/office/drawing/2014/chart" uri="{C3380CC4-5D6E-409C-BE32-E72D297353CC}">
              <c16:uniqueId val="{00000002-8F4C-44C8-91FD-09FF6EF82149}"/>
            </c:ext>
          </c:extLst>
        </c:ser>
        <c:ser>
          <c:idx val="2"/>
          <c:order val="1"/>
          <c:tx>
            <c:strRef>
              <c:f>'Sheet1 (2)'!$O$1</c:f>
              <c:strCache>
                <c:ptCount val="1"/>
                <c:pt idx="0">
                  <c:v>High co-financers</c:v>
                </c:pt>
              </c:strCache>
            </c:strRef>
          </c:tx>
          <c:spPr>
            <a:ln w="25400" cap="rnd">
              <a:noFill/>
              <a:round/>
            </a:ln>
            <a:effectLst/>
          </c:spPr>
          <c:marker>
            <c:symbol val="circle"/>
            <c:size val="8"/>
            <c:spPr>
              <a:solidFill>
                <a:srgbClr val="0070C0"/>
              </a:solidFill>
              <a:ln w="38100">
                <a:solidFill>
                  <a:srgbClr val="0070C0"/>
                </a:solidFill>
              </a:ln>
              <a:effectLst/>
            </c:spPr>
          </c:marker>
          <c:xVal>
            <c:numRef>
              <c:f>'Sheet1 (2)'!$B$2:$B$301</c:f>
              <c:numCache>
                <c:formatCode>General</c:formatCode>
                <c:ptCount val="300"/>
                <c:pt idx="0">
                  <c:v>3.2583510000000002</c:v>
                </c:pt>
                <c:pt idx="1">
                  <c:v>3.2482690000000001</c:v>
                </c:pt>
                <c:pt idx="2">
                  <c:v>3.451603</c:v>
                </c:pt>
                <c:pt idx="3">
                  <c:v>3.337018</c:v>
                </c:pt>
                <c:pt idx="4">
                  <c:v>4.5463709999999997</c:v>
                </c:pt>
                <c:pt idx="6">
                  <c:v>3.3650060000000002</c:v>
                </c:pt>
                <c:pt idx="7">
                  <c:v>3.5975739999999998</c:v>
                </c:pt>
                <c:pt idx="8">
                  <c:v>3.078786</c:v>
                </c:pt>
                <c:pt idx="9">
                  <c:v>3.232259</c:v>
                </c:pt>
                <c:pt idx="10">
                  <c:v>3.2026859999999999</c:v>
                </c:pt>
                <c:pt idx="11">
                  <c:v>3.1958479999999998</c:v>
                </c:pt>
                <c:pt idx="12">
                  <c:v>3.4005329999999998</c:v>
                </c:pt>
                <c:pt idx="13">
                  <c:v>3.652825</c:v>
                </c:pt>
                <c:pt idx="14">
                  <c:v>3.2978269999999998</c:v>
                </c:pt>
                <c:pt idx="15">
                  <c:v>3.4280599999999999</c:v>
                </c:pt>
                <c:pt idx="16">
                  <c:v>3.3950640000000001</c:v>
                </c:pt>
                <c:pt idx="17">
                  <c:v>3.1678959999999998</c:v>
                </c:pt>
                <c:pt idx="18">
                  <c:v>3.1401659999999998</c:v>
                </c:pt>
                <c:pt idx="19">
                  <c:v>3.29176</c:v>
                </c:pt>
                <c:pt idx="20">
                  <c:v>3.5438550000000002</c:v>
                </c:pt>
                <c:pt idx="21">
                  <c:v>3.772262</c:v>
                </c:pt>
                <c:pt idx="22">
                  <c:v>3.0397029999999998</c:v>
                </c:pt>
                <c:pt idx="23">
                  <c:v>4.1452869999999997</c:v>
                </c:pt>
                <c:pt idx="24">
                  <c:v>3.320764</c:v>
                </c:pt>
                <c:pt idx="25">
                  <c:v>3.6466249999999998</c:v>
                </c:pt>
                <c:pt idx="26">
                  <c:v>3.3357220000000001</c:v>
                </c:pt>
                <c:pt idx="27">
                  <c:v>3.2454190000000001</c:v>
                </c:pt>
                <c:pt idx="28">
                  <c:v>3.4400930000000001</c:v>
                </c:pt>
                <c:pt idx="29">
                  <c:v>3.3157350000000001</c:v>
                </c:pt>
                <c:pt idx="30">
                  <c:v>4.0686549999999997</c:v>
                </c:pt>
                <c:pt idx="31">
                  <c:v>3.278581</c:v>
                </c:pt>
                <c:pt idx="32">
                  <c:v>3.6862729999999999</c:v>
                </c:pt>
                <c:pt idx="33">
                  <c:v>3.1521629999999998</c:v>
                </c:pt>
                <c:pt idx="34">
                  <c:v>3.0175320000000001</c:v>
                </c:pt>
                <c:pt idx="35">
                  <c:v>3.0051739999999998</c:v>
                </c:pt>
                <c:pt idx="36">
                  <c:v>3.14568</c:v>
                </c:pt>
                <c:pt idx="37">
                  <c:v>4.108625</c:v>
                </c:pt>
                <c:pt idx="38">
                  <c:v>3.6355559999999998</c:v>
                </c:pt>
                <c:pt idx="39">
                  <c:v>4.2463230000000003</c:v>
                </c:pt>
                <c:pt idx="40">
                  <c:v>3.545398</c:v>
                </c:pt>
                <c:pt idx="41">
                  <c:v>3.2253120000000002</c:v>
                </c:pt>
                <c:pt idx="42">
                  <c:v>3.4985949999999999</c:v>
                </c:pt>
                <c:pt idx="43">
                  <c:v>2.9272990000000001</c:v>
                </c:pt>
                <c:pt idx="44">
                  <c:v>4.4076180000000003</c:v>
                </c:pt>
                <c:pt idx="45">
                  <c:v>3.9356089999999999</c:v>
                </c:pt>
                <c:pt idx="46">
                  <c:v>3.3721549999999998</c:v>
                </c:pt>
                <c:pt idx="47">
                  <c:v>3.1512129999999998</c:v>
                </c:pt>
                <c:pt idx="48">
                  <c:v>3.0885259999999999</c:v>
                </c:pt>
                <c:pt idx="49">
                  <c:v>3.8908320000000001</c:v>
                </c:pt>
                <c:pt idx="50">
                  <c:v>3.7118859999999998</c:v>
                </c:pt>
                <c:pt idx="51">
                  <c:v>4.2369339999999998</c:v>
                </c:pt>
                <c:pt idx="52">
                  <c:v>4.2737249999999998</c:v>
                </c:pt>
                <c:pt idx="53">
                  <c:v>4.3515889999999997</c:v>
                </c:pt>
                <c:pt idx="54">
                  <c:v>3.9856220000000002</c:v>
                </c:pt>
                <c:pt idx="55">
                  <c:v>3.7899370000000001</c:v>
                </c:pt>
                <c:pt idx="56">
                  <c:v>3.0652309999999998</c:v>
                </c:pt>
                <c:pt idx="57">
                  <c:v>3.514246</c:v>
                </c:pt>
                <c:pt idx="58">
                  <c:v>3.8351549999999999</c:v>
                </c:pt>
                <c:pt idx="59">
                  <c:v>3.3472230000000001</c:v>
                </c:pt>
                <c:pt idx="60">
                  <c:v>3.7247629999999998</c:v>
                </c:pt>
                <c:pt idx="61">
                  <c:v>3.800948</c:v>
                </c:pt>
                <c:pt idx="62">
                  <c:v>4.0370140000000001</c:v>
                </c:pt>
                <c:pt idx="63">
                  <c:v>3.7802579999999999</c:v>
                </c:pt>
                <c:pt idx="64">
                  <c:v>4.0456070000000004</c:v>
                </c:pt>
                <c:pt idx="65">
                  <c:v>4.2646300000000004</c:v>
                </c:pt>
                <c:pt idx="67">
                  <c:v>3.2533599999999998</c:v>
                </c:pt>
                <c:pt idx="68">
                  <c:v>2.903009</c:v>
                </c:pt>
                <c:pt idx="69">
                  <c:v>2.5939220000000001</c:v>
                </c:pt>
                <c:pt idx="70">
                  <c:v>2.5994280000000001</c:v>
                </c:pt>
                <c:pt idx="71">
                  <c:v>2.9930270000000001</c:v>
                </c:pt>
                <c:pt idx="72">
                  <c:v>3.861386</c:v>
                </c:pt>
                <c:pt idx="73">
                  <c:v>2.7302789999999999</c:v>
                </c:pt>
                <c:pt idx="74">
                  <c:v>2.7854559999999999</c:v>
                </c:pt>
                <c:pt idx="75">
                  <c:v>3.071224</c:v>
                </c:pt>
                <c:pt idx="76">
                  <c:v>3.2279439999999999</c:v>
                </c:pt>
                <c:pt idx="77">
                  <c:v>3.0371410000000001</c:v>
                </c:pt>
                <c:pt idx="78">
                  <c:v>3.2163719999999998</c:v>
                </c:pt>
                <c:pt idx="79">
                  <c:v>3.2997830000000001</c:v>
                </c:pt>
                <c:pt idx="80">
                  <c:v>2.8016399999999999</c:v>
                </c:pt>
                <c:pt idx="81">
                  <c:v>3.7975310000000002</c:v>
                </c:pt>
                <c:pt idx="82">
                  <c:v>2.930107</c:v>
                </c:pt>
                <c:pt idx="83">
                  <c:v>2.7493240000000001</c:v>
                </c:pt>
                <c:pt idx="84">
                  <c:v>2.606385</c:v>
                </c:pt>
                <c:pt idx="85">
                  <c:v>4.4080349999999999</c:v>
                </c:pt>
                <c:pt idx="86">
                  <c:v>2.735484</c:v>
                </c:pt>
                <c:pt idx="87">
                  <c:v>3.6714069999999999</c:v>
                </c:pt>
                <c:pt idx="88">
                  <c:v>2.8442129999999999</c:v>
                </c:pt>
                <c:pt idx="89">
                  <c:v>2.7833320000000001</c:v>
                </c:pt>
                <c:pt idx="90">
                  <c:v>2.6745130000000001</c:v>
                </c:pt>
                <c:pt idx="91">
                  <c:v>2.8501979999999998</c:v>
                </c:pt>
                <c:pt idx="92">
                  <c:v>2.843407</c:v>
                </c:pt>
                <c:pt idx="93">
                  <c:v>2.8127879999999998</c:v>
                </c:pt>
                <c:pt idx="94">
                  <c:v>2.7001189999999999</c:v>
                </c:pt>
                <c:pt idx="95">
                  <c:v>2.8547799999999999</c:v>
                </c:pt>
                <c:pt idx="96">
                  <c:v>2.8629009999999999</c:v>
                </c:pt>
                <c:pt idx="97">
                  <c:v>2.780392</c:v>
                </c:pt>
                <c:pt idx="98">
                  <c:v>3.1427450000000001</c:v>
                </c:pt>
                <c:pt idx="99">
                  <c:v>3.5778210000000001</c:v>
                </c:pt>
                <c:pt idx="100">
                  <c:v>3.2062409999999999</c:v>
                </c:pt>
                <c:pt idx="101">
                  <c:v>2.9838819999999999</c:v>
                </c:pt>
                <c:pt idx="102">
                  <c:v>3.5664159999999998</c:v>
                </c:pt>
                <c:pt idx="103">
                  <c:v>3.6120019999999999</c:v>
                </c:pt>
                <c:pt idx="104">
                  <c:v>0.90216960000000002</c:v>
                </c:pt>
                <c:pt idx="105">
                  <c:v>3.0054750000000001</c:v>
                </c:pt>
                <c:pt idx="106">
                  <c:v>3.0831780000000002</c:v>
                </c:pt>
                <c:pt idx="107">
                  <c:v>2.8909820000000002</c:v>
                </c:pt>
                <c:pt idx="108">
                  <c:v>3.0702259999999999</c:v>
                </c:pt>
                <c:pt idx="109">
                  <c:v>2.9122469999999998</c:v>
                </c:pt>
                <c:pt idx="110">
                  <c:v>2.7370990000000002</c:v>
                </c:pt>
                <c:pt idx="111">
                  <c:v>2.2661709999999999</c:v>
                </c:pt>
                <c:pt idx="112">
                  <c:v>3.2372010000000002</c:v>
                </c:pt>
                <c:pt idx="113">
                  <c:v>2.7370450000000002</c:v>
                </c:pt>
                <c:pt idx="114">
                  <c:v>2.6083340000000002</c:v>
                </c:pt>
                <c:pt idx="115">
                  <c:v>3.2252489999999998</c:v>
                </c:pt>
                <c:pt idx="116">
                  <c:v>2.9184950000000001</c:v>
                </c:pt>
                <c:pt idx="117">
                  <c:v>2.8759610000000002</c:v>
                </c:pt>
                <c:pt idx="118">
                  <c:v>2.8759790000000001</c:v>
                </c:pt>
                <c:pt idx="119">
                  <c:v>2.917249</c:v>
                </c:pt>
                <c:pt idx="120">
                  <c:v>2.8253200000000001</c:v>
                </c:pt>
                <c:pt idx="121">
                  <c:v>2.8215650000000001</c:v>
                </c:pt>
                <c:pt idx="122">
                  <c:v>3.524375</c:v>
                </c:pt>
                <c:pt idx="123">
                  <c:v>3.3335889999999999</c:v>
                </c:pt>
                <c:pt idx="124">
                  <c:v>3.437792</c:v>
                </c:pt>
                <c:pt idx="125">
                  <c:v>3.2446489999999999</c:v>
                </c:pt>
                <c:pt idx="126">
                  <c:v>2.7790270000000001</c:v>
                </c:pt>
                <c:pt idx="127">
                  <c:v>2.792608</c:v>
                </c:pt>
                <c:pt idx="128">
                  <c:v>2.9225590000000001</c:v>
                </c:pt>
                <c:pt idx="129">
                  <c:v>3.0441829999999999</c:v>
                </c:pt>
                <c:pt idx="130">
                  <c:v>2.7060960000000001</c:v>
                </c:pt>
                <c:pt idx="131">
                  <c:v>3.1774089999999999</c:v>
                </c:pt>
                <c:pt idx="132">
                  <c:v>3.5008439999999998</c:v>
                </c:pt>
                <c:pt idx="133">
                  <c:v>2.8184640000000001</c:v>
                </c:pt>
                <c:pt idx="134">
                  <c:v>3.215106</c:v>
                </c:pt>
                <c:pt idx="135">
                  <c:v>3.2024010000000001</c:v>
                </c:pt>
                <c:pt idx="136">
                  <c:v>2.429897</c:v>
                </c:pt>
                <c:pt idx="137">
                  <c:v>2.8216100000000002</c:v>
                </c:pt>
                <c:pt idx="138">
                  <c:v>1.41892</c:v>
                </c:pt>
                <c:pt idx="139">
                  <c:v>2.6250719999999998</c:v>
                </c:pt>
                <c:pt idx="140">
                  <c:v>2.439988</c:v>
                </c:pt>
                <c:pt idx="141">
                  <c:v>2.5609060000000001</c:v>
                </c:pt>
                <c:pt idx="142">
                  <c:v>2.461983</c:v>
                </c:pt>
                <c:pt idx="143">
                  <c:v>3.1159810000000001</c:v>
                </c:pt>
                <c:pt idx="144">
                  <c:v>2.3065169999999999</c:v>
                </c:pt>
                <c:pt idx="145">
                  <c:v>2.5957590000000001</c:v>
                </c:pt>
                <c:pt idx="146">
                  <c:v>2.8288530000000001</c:v>
                </c:pt>
                <c:pt idx="147">
                  <c:v>3.0273690000000002</c:v>
                </c:pt>
                <c:pt idx="148">
                  <c:v>0.967723</c:v>
                </c:pt>
                <c:pt idx="149">
                  <c:v>2.5496439999999998</c:v>
                </c:pt>
                <c:pt idx="150">
                  <c:v>2.6394769999999999</c:v>
                </c:pt>
                <c:pt idx="151">
                  <c:v>3.1603330000000001</c:v>
                </c:pt>
                <c:pt idx="152">
                  <c:v>2.6347010000000002</c:v>
                </c:pt>
                <c:pt idx="153">
                  <c:v>3.480531</c:v>
                </c:pt>
                <c:pt idx="154">
                  <c:v>2.634655</c:v>
                </c:pt>
                <c:pt idx="155">
                  <c:v>3.0035859999999999</c:v>
                </c:pt>
                <c:pt idx="156">
                  <c:v>3.8921399999999999</c:v>
                </c:pt>
                <c:pt idx="157">
                  <c:v>3.0958060000000001</c:v>
                </c:pt>
                <c:pt idx="158">
                  <c:v>2.6317349999999999</c:v>
                </c:pt>
                <c:pt idx="159">
                  <c:v>2.7462580000000001</c:v>
                </c:pt>
                <c:pt idx="160">
                  <c:v>3.0353110000000001</c:v>
                </c:pt>
                <c:pt idx="161">
                  <c:v>3.2701359999999999</c:v>
                </c:pt>
                <c:pt idx="162">
                  <c:v>3.1851280000000002</c:v>
                </c:pt>
                <c:pt idx="163">
                  <c:v>3.0036619999999998</c:v>
                </c:pt>
                <c:pt idx="164">
                  <c:v>2.943079</c:v>
                </c:pt>
                <c:pt idx="165">
                  <c:v>3.5939749999999999</c:v>
                </c:pt>
                <c:pt idx="166">
                  <c:v>2.8762639999999999</c:v>
                </c:pt>
                <c:pt idx="167">
                  <c:v>2.6577090000000001</c:v>
                </c:pt>
                <c:pt idx="168">
                  <c:v>2.8382369999999999</c:v>
                </c:pt>
                <c:pt idx="169">
                  <c:v>3.5580919999999998</c:v>
                </c:pt>
                <c:pt idx="170">
                  <c:v>3.1576580000000001</c:v>
                </c:pt>
                <c:pt idx="171">
                  <c:v>3.1386470000000002</c:v>
                </c:pt>
                <c:pt idx="172">
                  <c:v>3.1130979999999999</c:v>
                </c:pt>
                <c:pt idx="173">
                  <c:v>2.239303</c:v>
                </c:pt>
                <c:pt idx="174">
                  <c:v>2.670067</c:v>
                </c:pt>
                <c:pt idx="175">
                  <c:v>3.1956500000000001</c:v>
                </c:pt>
                <c:pt idx="176">
                  <c:v>3.0903550000000002</c:v>
                </c:pt>
                <c:pt idx="177">
                  <c:v>3.119189</c:v>
                </c:pt>
                <c:pt idx="178">
                  <c:v>3.1207929999999999</c:v>
                </c:pt>
                <c:pt idx="179">
                  <c:v>3.2190080000000001</c:v>
                </c:pt>
                <c:pt idx="180">
                  <c:v>3.63924</c:v>
                </c:pt>
                <c:pt idx="181">
                  <c:v>3.5039750000000001</c:v>
                </c:pt>
                <c:pt idx="182">
                  <c:v>3.0440040000000002</c:v>
                </c:pt>
                <c:pt idx="183">
                  <c:v>2.6187330000000002</c:v>
                </c:pt>
                <c:pt idx="184">
                  <c:v>2.8058969999999999</c:v>
                </c:pt>
                <c:pt idx="185">
                  <c:v>3.044975</c:v>
                </c:pt>
                <c:pt idx="186">
                  <c:v>2.9661040000000001</c:v>
                </c:pt>
                <c:pt idx="187">
                  <c:v>2.2672219999999998</c:v>
                </c:pt>
                <c:pt idx="188">
                  <c:v>2.7014840000000002</c:v>
                </c:pt>
                <c:pt idx="189">
                  <c:v>2.8467720000000001</c:v>
                </c:pt>
                <c:pt idx="190">
                  <c:v>3.1998509999999998</c:v>
                </c:pt>
                <c:pt idx="191">
                  <c:v>2.8668779999999998</c:v>
                </c:pt>
                <c:pt idx="192">
                  <c:v>2.9009649999999998</c:v>
                </c:pt>
                <c:pt idx="193">
                  <c:v>3.7595529999999999</c:v>
                </c:pt>
                <c:pt idx="194">
                  <c:v>4.0404730000000004</c:v>
                </c:pt>
                <c:pt idx="195">
                  <c:v>4.0861150000000004</c:v>
                </c:pt>
                <c:pt idx="196">
                  <c:v>3.8013910000000002</c:v>
                </c:pt>
                <c:pt idx="197">
                  <c:v>4.0526010000000001</c:v>
                </c:pt>
                <c:pt idx="198">
                  <c:v>3.8952460000000002</c:v>
                </c:pt>
                <c:pt idx="199">
                  <c:v>3.8334830000000002</c:v>
                </c:pt>
                <c:pt idx="200">
                  <c:v>3.648479</c:v>
                </c:pt>
                <c:pt idx="201">
                  <c:v>4.0211410000000001</c:v>
                </c:pt>
                <c:pt idx="202">
                  <c:v>4.2393669999999997</c:v>
                </c:pt>
                <c:pt idx="203">
                  <c:v>3.7658969999999998</c:v>
                </c:pt>
                <c:pt idx="204">
                  <c:v>3.982847</c:v>
                </c:pt>
                <c:pt idx="205">
                  <c:v>3.5202</c:v>
                </c:pt>
                <c:pt idx="206">
                  <c:v>4.2962870000000004</c:v>
                </c:pt>
                <c:pt idx="207">
                  <c:v>3.885732</c:v>
                </c:pt>
                <c:pt idx="208">
                  <c:v>3.8607269999999998</c:v>
                </c:pt>
                <c:pt idx="209">
                  <c:v>4.5254200000000004</c:v>
                </c:pt>
                <c:pt idx="210">
                  <c:v>3.9842010000000001</c:v>
                </c:pt>
                <c:pt idx="211">
                  <c:v>3.1652580000000001</c:v>
                </c:pt>
                <c:pt idx="212">
                  <c:v>3.0734680000000001</c:v>
                </c:pt>
                <c:pt idx="213">
                  <c:v>2.653683</c:v>
                </c:pt>
                <c:pt idx="214">
                  <c:v>3.1320489999999999</c:v>
                </c:pt>
                <c:pt idx="215">
                  <c:v>3.2638929999999999</c:v>
                </c:pt>
                <c:pt idx="216">
                  <c:v>3.237628</c:v>
                </c:pt>
                <c:pt idx="217">
                  <c:v>3.05979</c:v>
                </c:pt>
                <c:pt idx="218">
                  <c:v>2.9325580000000002</c:v>
                </c:pt>
                <c:pt idx="219">
                  <c:v>3.0375549999999998</c:v>
                </c:pt>
                <c:pt idx="220">
                  <c:v>3.3664230000000002</c:v>
                </c:pt>
                <c:pt idx="221">
                  <c:v>3.1952129999999999</c:v>
                </c:pt>
                <c:pt idx="222">
                  <c:v>2.7546059999999999</c:v>
                </c:pt>
                <c:pt idx="223">
                  <c:v>2.9462899999999999</c:v>
                </c:pt>
                <c:pt idx="224">
                  <c:v>3.2002139999999999</c:v>
                </c:pt>
                <c:pt idx="225">
                  <c:v>3.0528140000000001</c:v>
                </c:pt>
                <c:pt idx="226">
                  <c:v>1.6993830000000001</c:v>
                </c:pt>
                <c:pt idx="227">
                  <c:v>3.0982099999999999</c:v>
                </c:pt>
                <c:pt idx="228">
                  <c:v>3.6002339999999999</c:v>
                </c:pt>
                <c:pt idx="229">
                  <c:v>2.9982489999999999</c:v>
                </c:pt>
                <c:pt idx="230">
                  <c:v>3.2960319999999999</c:v>
                </c:pt>
                <c:pt idx="231">
                  <c:v>3.4162910000000002</c:v>
                </c:pt>
                <c:pt idx="232">
                  <c:v>3.4568430000000001</c:v>
                </c:pt>
                <c:pt idx="233">
                  <c:v>3.2925360000000001</c:v>
                </c:pt>
                <c:pt idx="234">
                  <c:v>3.3135270000000001</c:v>
                </c:pt>
                <c:pt idx="235">
                  <c:v>2.878196</c:v>
                </c:pt>
                <c:pt idx="236">
                  <c:v>3.1540140000000001</c:v>
                </c:pt>
                <c:pt idx="237">
                  <c:v>3.310835</c:v>
                </c:pt>
                <c:pt idx="238">
                  <c:v>2.8627509999999998</c:v>
                </c:pt>
                <c:pt idx="239">
                  <c:v>3.1548970000000001</c:v>
                </c:pt>
                <c:pt idx="240">
                  <c:v>2.8207010000000001</c:v>
                </c:pt>
                <c:pt idx="241">
                  <c:v>2.9443260000000002</c:v>
                </c:pt>
                <c:pt idx="242">
                  <c:v>3.2603610000000001</c:v>
                </c:pt>
                <c:pt idx="243">
                  <c:v>3.3874819999999999</c:v>
                </c:pt>
                <c:pt idx="244">
                  <c:v>3.1299839999999999</c:v>
                </c:pt>
                <c:pt idx="245">
                  <c:v>3.338981</c:v>
                </c:pt>
                <c:pt idx="246">
                  <c:v>3.1363449999999999</c:v>
                </c:pt>
                <c:pt idx="247">
                  <c:v>3.4228239999999999</c:v>
                </c:pt>
                <c:pt idx="248">
                  <c:v>3.2332459999999998</c:v>
                </c:pt>
                <c:pt idx="249">
                  <c:v>3.2825319999999998</c:v>
                </c:pt>
                <c:pt idx="250">
                  <c:v>3.207436</c:v>
                </c:pt>
                <c:pt idx="251">
                  <c:v>3.274038</c:v>
                </c:pt>
                <c:pt idx="252">
                  <c:v>3.2820339999999999</c:v>
                </c:pt>
                <c:pt idx="253">
                  <c:v>4.1252139999999997</c:v>
                </c:pt>
                <c:pt idx="254">
                  <c:v>3.3482919999999998</c:v>
                </c:pt>
                <c:pt idx="255">
                  <c:v>2.8028629999999999</c:v>
                </c:pt>
                <c:pt idx="256">
                  <c:v>3.6181380000000001</c:v>
                </c:pt>
                <c:pt idx="257">
                  <c:v>3.110033</c:v>
                </c:pt>
                <c:pt idx="258">
                  <c:v>2.7903859999999998</c:v>
                </c:pt>
                <c:pt idx="259">
                  <c:v>2.9885120000000001</c:v>
                </c:pt>
                <c:pt idx="260">
                  <c:v>3.6148920000000002</c:v>
                </c:pt>
                <c:pt idx="261">
                  <c:v>4.0278010000000002</c:v>
                </c:pt>
                <c:pt idx="262">
                  <c:v>3.5990229999999999</c:v>
                </c:pt>
                <c:pt idx="263">
                  <c:v>2.931565</c:v>
                </c:pt>
                <c:pt idx="264">
                  <c:v>2.9923600000000001</c:v>
                </c:pt>
                <c:pt idx="265">
                  <c:v>3.5987680000000002</c:v>
                </c:pt>
                <c:pt idx="266">
                  <c:v>2.8782299999999998</c:v>
                </c:pt>
                <c:pt idx="267">
                  <c:v>3.3888940000000001</c:v>
                </c:pt>
                <c:pt idx="268">
                  <c:v>2.8121930000000002</c:v>
                </c:pt>
                <c:pt idx="269">
                  <c:v>3.366072</c:v>
                </c:pt>
                <c:pt idx="270">
                  <c:v>3.3609589999999998</c:v>
                </c:pt>
                <c:pt idx="271">
                  <c:v>3.4281969999999999</c:v>
                </c:pt>
                <c:pt idx="275">
                  <c:v>3.5914160000000002</c:v>
                </c:pt>
                <c:pt idx="276">
                  <c:v>2.9258310000000001</c:v>
                </c:pt>
                <c:pt idx="277">
                  <c:v>4.8928190000000003</c:v>
                </c:pt>
                <c:pt idx="278">
                  <c:v>4.5900910000000001</c:v>
                </c:pt>
                <c:pt idx="279">
                  <c:v>4.3888150000000001</c:v>
                </c:pt>
                <c:pt idx="280">
                  <c:v>5.3926119999999997</c:v>
                </c:pt>
                <c:pt idx="281">
                  <c:v>4.097467</c:v>
                </c:pt>
                <c:pt idx="282">
                  <c:v>4.2674029999999998</c:v>
                </c:pt>
                <c:pt idx="283">
                  <c:v>4.2824540000000004</c:v>
                </c:pt>
                <c:pt idx="284">
                  <c:v>3.7643650000000002</c:v>
                </c:pt>
                <c:pt idx="285">
                  <c:v>3.604511</c:v>
                </c:pt>
                <c:pt idx="286">
                  <c:v>3.4242029999999999</c:v>
                </c:pt>
                <c:pt idx="287">
                  <c:v>3.8929640000000001</c:v>
                </c:pt>
                <c:pt idx="288">
                  <c:v>4.5106080000000004</c:v>
                </c:pt>
                <c:pt idx="289">
                  <c:v>3.5416639999999999</c:v>
                </c:pt>
                <c:pt idx="290">
                  <c:v>4.052581</c:v>
                </c:pt>
                <c:pt idx="291">
                  <c:v>3.5178129999999999</c:v>
                </c:pt>
                <c:pt idx="292">
                  <c:v>4.7088049999999999</c:v>
                </c:pt>
                <c:pt idx="293">
                  <c:v>3.5175559999999999</c:v>
                </c:pt>
                <c:pt idx="294">
                  <c:v>4.2461270000000004</c:v>
                </c:pt>
                <c:pt idx="295">
                  <c:v>4.7531829999999999</c:v>
                </c:pt>
                <c:pt idx="296">
                  <c:v>3.1408749999999999</c:v>
                </c:pt>
                <c:pt idx="297">
                  <c:v>3.468191</c:v>
                </c:pt>
                <c:pt idx="298">
                  <c:v>3.6850269999999998</c:v>
                </c:pt>
                <c:pt idx="299">
                  <c:v>4.7798299999999996</c:v>
                </c:pt>
              </c:numCache>
            </c:numRef>
          </c:xVal>
          <c:yVal>
            <c:numRef>
              <c:f>'Sheet1 (2)'!$O$2:$O$301</c:f>
              <c:numCache>
                <c:formatCode>General</c:formatCode>
                <c:ptCount val="300"/>
                <c:pt idx="0" formatCode="0%">
                  <c:v>0.1238905</c:v>
                </c:pt>
                <c:pt idx="2" formatCode="0%">
                  <c:v>0.11217920000000001</c:v>
                </c:pt>
                <c:pt idx="3" formatCode="0%">
                  <c:v>0.1162441</c:v>
                </c:pt>
                <c:pt idx="4" formatCode="0%">
                  <c:v>3.55964E-2</c:v>
                </c:pt>
                <c:pt idx="6" formatCode="0%">
                  <c:v>0.115381</c:v>
                </c:pt>
                <c:pt idx="7" formatCode="0%">
                  <c:v>0.1140495</c:v>
                </c:pt>
                <c:pt idx="9" formatCode="0%">
                  <c:v>0.1082118</c:v>
                </c:pt>
                <c:pt idx="10" formatCode="0%">
                  <c:v>0.1178691</c:v>
                </c:pt>
                <c:pt idx="11" formatCode="0%">
                  <c:v>0.12106699999999999</c:v>
                </c:pt>
                <c:pt idx="13" formatCode="0%">
                  <c:v>0.10635749999999999</c:v>
                </c:pt>
                <c:pt idx="14" formatCode="0%">
                  <c:v>0.11607720000000001</c:v>
                </c:pt>
                <c:pt idx="15" formatCode="0%">
                  <c:v>0.1171517</c:v>
                </c:pt>
                <c:pt idx="16" formatCode="0%">
                  <c:v>0.1105361</c:v>
                </c:pt>
                <c:pt idx="17" formatCode="0%">
                  <c:v>0.1200321</c:v>
                </c:pt>
                <c:pt idx="19" formatCode="0%">
                  <c:v>0.1126142</c:v>
                </c:pt>
                <c:pt idx="20" formatCode="0%">
                  <c:v>0.1084987</c:v>
                </c:pt>
                <c:pt idx="24" formatCode="0%">
                  <c:v>0.1223011</c:v>
                </c:pt>
                <c:pt idx="25" formatCode="0%">
                  <c:v>0.1126318</c:v>
                </c:pt>
                <c:pt idx="26" formatCode="0%">
                  <c:v>0.11873640000000001</c:v>
                </c:pt>
                <c:pt idx="27" formatCode="0%">
                  <c:v>0.1212799</c:v>
                </c:pt>
                <c:pt idx="28" formatCode="0%">
                  <c:v>0.116295</c:v>
                </c:pt>
                <c:pt idx="29" formatCode="0%">
                  <c:v>0.1237099</c:v>
                </c:pt>
                <c:pt idx="30" formatCode="0%">
                  <c:v>8.6044200000000001E-2</c:v>
                </c:pt>
                <c:pt idx="31" formatCode="0%">
                  <c:v>0.116229</c:v>
                </c:pt>
                <c:pt idx="32" formatCode="0%">
                  <c:v>0.10491780000000001</c:v>
                </c:pt>
                <c:pt idx="33" formatCode="0%">
                  <c:v>0.1120285</c:v>
                </c:pt>
                <c:pt idx="34" formatCode="0%">
                  <c:v>0.1136506</c:v>
                </c:pt>
                <c:pt idx="35" formatCode="0%">
                  <c:v>0.122583</c:v>
                </c:pt>
                <c:pt idx="36" formatCode="0%">
                  <c:v>0.1215845</c:v>
                </c:pt>
                <c:pt idx="37" formatCode="0%">
                  <c:v>8.2765400000000003E-2</c:v>
                </c:pt>
                <c:pt idx="38" formatCode="0%">
                  <c:v>0.1073711</c:v>
                </c:pt>
                <c:pt idx="39" formatCode="0%">
                  <c:v>8.1682900000000003E-2</c:v>
                </c:pt>
                <c:pt idx="40" formatCode="0%">
                  <c:v>0.1220347</c:v>
                </c:pt>
                <c:pt idx="41" formatCode="0%">
                  <c:v>0.12827069999999999</c:v>
                </c:pt>
                <c:pt idx="42" formatCode="0%">
                  <c:v>0.1214288</c:v>
                </c:pt>
                <c:pt idx="44" formatCode="0%">
                  <c:v>5.9453199999999998E-2</c:v>
                </c:pt>
                <c:pt idx="45" formatCode="0%">
                  <c:v>9.9079500000000001E-2</c:v>
                </c:pt>
                <c:pt idx="49" formatCode="0%">
                  <c:v>8.6886500000000005E-2</c:v>
                </c:pt>
                <c:pt idx="50" formatCode="0%">
                  <c:v>0.1100357</c:v>
                </c:pt>
                <c:pt idx="51" formatCode="0%">
                  <c:v>8.1955899999999998E-2</c:v>
                </c:pt>
                <c:pt idx="52" formatCode="0%">
                  <c:v>6.6264199999999995E-2</c:v>
                </c:pt>
                <c:pt idx="53" formatCode="0%">
                  <c:v>7.8342200000000001E-2</c:v>
                </c:pt>
                <c:pt idx="54" formatCode="0%">
                  <c:v>0.1031596</c:v>
                </c:pt>
                <c:pt idx="55" formatCode="0%">
                  <c:v>8.8499300000000003E-2</c:v>
                </c:pt>
                <c:pt idx="56" formatCode="0%">
                  <c:v>0.12668550000000001</c:v>
                </c:pt>
                <c:pt idx="60" formatCode="0%">
                  <c:v>8.9206199999999999E-2</c:v>
                </c:pt>
                <c:pt idx="61" formatCode="0%">
                  <c:v>0.1594873</c:v>
                </c:pt>
                <c:pt idx="62" formatCode="0%">
                  <c:v>9.9128099999999997E-2</c:v>
                </c:pt>
                <c:pt idx="63" formatCode="0%">
                  <c:v>0.1214954</c:v>
                </c:pt>
                <c:pt idx="64" formatCode="0%">
                  <c:v>8.3298800000000006E-2</c:v>
                </c:pt>
                <c:pt idx="65" formatCode="0%">
                  <c:v>6.7492499999999997E-2</c:v>
                </c:pt>
                <c:pt idx="68" formatCode="0%">
                  <c:v>0.13255639999999999</c:v>
                </c:pt>
                <c:pt idx="71" formatCode="0%">
                  <c:v>0.12890190000000001</c:v>
                </c:pt>
                <c:pt idx="72" formatCode="0%">
                  <c:v>9.8296099999999997E-2</c:v>
                </c:pt>
                <c:pt idx="75" formatCode="0%">
                  <c:v>0.1312026</c:v>
                </c:pt>
                <c:pt idx="76" formatCode="0%">
                  <c:v>0.11999840000000001</c:v>
                </c:pt>
                <c:pt idx="81" formatCode="0%">
                  <c:v>9.1454999999999995E-2</c:v>
                </c:pt>
                <c:pt idx="85" formatCode="0%">
                  <c:v>0.1171174</c:v>
                </c:pt>
                <c:pt idx="87" formatCode="0%">
                  <c:v>9.9066000000000001E-2</c:v>
                </c:pt>
                <c:pt idx="98" formatCode="0%">
                  <c:v>0.1259372</c:v>
                </c:pt>
                <c:pt idx="99" formatCode="0%">
                  <c:v>0.10301009999999999</c:v>
                </c:pt>
                <c:pt idx="102" formatCode="0%">
                  <c:v>0.12739839999999999</c:v>
                </c:pt>
                <c:pt idx="103" formatCode="0%">
                  <c:v>0.1145917</c:v>
                </c:pt>
                <c:pt idx="106" formatCode="0%">
                  <c:v>0.12064610000000001</c:v>
                </c:pt>
                <c:pt idx="115" formatCode="0%">
                  <c:v>0.1152659</c:v>
                </c:pt>
                <c:pt idx="122" formatCode="0%">
                  <c:v>0.11029559999999999</c:v>
                </c:pt>
                <c:pt idx="128" formatCode="0%">
                  <c:v>0.1192645</c:v>
                </c:pt>
                <c:pt idx="151" formatCode="0%">
                  <c:v>0.12451089999999999</c:v>
                </c:pt>
                <c:pt idx="153" formatCode="0%">
                  <c:v>0.1160692</c:v>
                </c:pt>
                <c:pt idx="162" formatCode="0%">
                  <c:v>0.116245</c:v>
                </c:pt>
                <c:pt idx="163" formatCode="0%">
                  <c:v>0.119313</c:v>
                </c:pt>
                <c:pt idx="167" formatCode="0%">
                  <c:v>0.13654160000000001</c:v>
                </c:pt>
                <c:pt idx="169" formatCode="0%">
                  <c:v>0.1104358</c:v>
                </c:pt>
                <c:pt idx="170" formatCode="0%">
                  <c:v>0.1232729</c:v>
                </c:pt>
                <c:pt idx="175" formatCode="0%">
                  <c:v>0.1191763</c:v>
                </c:pt>
                <c:pt idx="176" formatCode="0%">
                  <c:v>0.1236201</c:v>
                </c:pt>
                <c:pt idx="177" formatCode="0%">
                  <c:v>0.12594</c:v>
                </c:pt>
                <c:pt idx="178" formatCode="0%">
                  <c:v>0.1294614</c:v>
                </c:pt>
                <c:pt idx="179" formatCode="0%">
                  <c:v>0.121479</c:v>
                </c:pt>
                <c:pt idx="180" formatCode="0%">
                  <c:v>0.107934</c:v>
                </c:pt>
                <c:pt idx="181" formatCode="0%">
                  <c:v>0.11477800000000001</c:v>
                </c:pt>
                <c:pt idx="182" formatCode="0%">
                  <c:v>0.1260096</c:v>
                </c:pt>
                <c:pt idx="189" formatCode="0%">
                  <c:v>0.1246355</c:v>
                </c:pt>
                <c:pt idx="190" formatCode="0%">
                  <c:v>0.12974150000000001</c:v>
                </c:pt>
                <c:pt idx="191" formatCode="0%">
                  <c:v>0.12730250000000001</c:v>
                </c:pt>
                <c:pt idx="192" formatCode="0%">
                  <c:v>0.1218508</c:v>
                </c:pt>
                <c:pt idx="193" formatCode="0%">
                  <c:v>0.1003835</c:v>
                </c:pt>
                <c:pt idx="194" formatCode="0%">
                  <c:v>9.15242E-2</c:v>
                </c:pt>
                <c:pt idx="195" formatCode="0%">
                  <c:v>7.9757800000000004E-2</c:v>
                </c:pt>
                <c:pt idx="196" formatCode="0%">
                  <c:v>0.1110372</c:v>
                </c:pt>
                <c:pt idx="197" formatCode="0%">
                  <c:v>0.1171503</c:v>
                </c:pt>
                <c:pt idx="198" formatCode="0%">
                  <c:v>9.1685900000000001E-2</c:v>
                </c:pt>
                <c:pt idx="199" formatCode="0%">
                  <c:v>0.10719919999999999</c:v>
                </c:pt>
                <c:pt idx="200" formatCode="0%">
                  <c:v>0.11584849999999999</c:v>
                </c:pt>
                <c:pt idx="201" formatCode="0%">
                  <c:v>8.8522400000000001E-2</c:v>
                </c:pt>
                <c:pt idx="202" formatCode="0%">
                  <c:v>7.6959200000000005E-2</c:v>
                </c:pt>
                <c:pt idx="203" formatCode="0%">
                  <c:v>0.1038173</c:v>
                </c:pt>
                <c:pt idx="204" formatCode="0%">
                  <c:v>9.9833199999999997E-2</c:v>
                </c:pt>
                <c:pt idx="205" formatCode="0%">
                  <c:v>0.10868940000000001</c:v>
                </c:pt>
                <c:pt idx="206" formatCode="0%">
                  <c:v>0.1007199</c:v>
                </c:pt>
                <c:pt idx="207" formatCode="0%">
                  <c:v>0.106169</c:v>
                </c:pt>
                <c:pt idx="208" formatCode="0%">
                  <c:v>0.11433599999999999</c:v>
                </c:pt>
                <c:pt idx="209" formatCode="0%">
                  <c:v>6.2104600000000003E-2</c:v>
                </c:pt>
                <c:pt idx="210" formatCode="0%">
                  <c:v>0.1017407</c:v>
                </c:pt>
                <c:pt idx="211" formatCode="0%">
                  <c:v>0.12526950000000001</c:v>
                </c:pt>
                <c:pt idx="214" formatCode="0%">
                  <c:v>0.11335779999999999</c:v>
                </c:pt>
                <c:pt idx="216" formatCode="0%">
                  <c:v>0.1220378</c:v>
                </c:pt>
                <c:pt idx="217" formatCode="0%">
                  <c:v>0.1190122</c:v>
                </c:pt>
                <c:pt idx="220" formatCode="0%">
                  <c:v>0.1121904</c:v>
                </c:pt>
                <c:pt idx="221" formatCode="0%">
                  <c:v>0.12695919999999999</c:v>
                </c:pt>
                <c:pt idx="224" formatCode="0%">
                  <c:v>0.1200306</c:v>
                </c:pt>
                <c:pt idx="226" formatCode="0%">
                  <c:v>0.14350830000000001</c:v>
                </c:pt>
                <c:pt idx="228" formatCode="0%">
                  <c:v>0.1032465</c:v>
                </c:pt>
                <c:pt idx="230" formatCode="0%">
                  <c:v>0.1167749</c:v>
                </c:pt>
                <c:pt idx="231" formatCode="0%">
                  <c:v>0.10481790000000001</c:v>
                </c:pt>
                <c:pt idx="232" formatCode="0%">
                  <c:v>0.1096573</c:v>
                </c:pt>
                <c:pt idx="233" formatCode="0%">
                  <c:v>0.118462</c:v>
                </c:pt>
                <c:pt idx="234" formatCode="0%">
                  <c:v>0.11986910000000001</c:v>
                </c:pt>
                <c:pt idx="235" formatCode="0%">
                  <c:v>0.11774569999999999</c:v>
                </c:pt>
                <c:pt idx="242" formatCode="0%">
                  <c:v>0.1136412</c:v>
                </c:pt>
                <c:pt idx="244" formatCode="0%">
                  <c:v>0.12714819999999999</c:v>
                </c:pt>
                <c:pt idx="245" formatCode="0%">
                  <c:v>0.114938</c:v>
                </c:pt>
                <c:pt idx="246" formatCode="0%">
                  <c:v>0.1158279</c:v>
                </c:pt>
                <c:pt idx="247" formatCode="0%">
                  <c:v>0.1195346</c:v>
                </c:pt>
                <c:pt idx="248" formatCode="0%">
                  <c:v>0.12117799999999999</c:v>
                </c:pt>
                <c:pt idx="249" formatCode="0%">
                  <c:v>0.1196448</c:v>
                </c:pt>
                <c:pt idx="250" formatCode="0%">
                  <c:v>0.1253456</c:v>
                </c:pt>
                <c:pt idx="251" formatCode="0%">
                  <c:v>0.12916920000000001</c:v>
                </c:pt>
                <c:pt idx="252" formatCode="0%">
                  <c:v>0.1211204</c:v>
                </c:pt>
                <c:pt idx="254" formatCode="0%">
                  <c:v>0.12446359999999999</c:v>
                </c:pt>
                <c:pt idx="256" formatCode="0%">
                  <c:v>0.1034819</c:v>
                </c:pt>
                <c:pt idx="257" formatCode="0%">
                  <c:v>0.1220141</c:v>
                </c:pt>
                <c:pt idx="260" formatCode="0%">
                  <c:v>9.7386E-2</c:v>
                </c:pt>
                <c:pt idx="261" formatCode="0%">
                  <c:v>8.5591299999999995E-2</c:v>
                </c:pt>
                <c:pt idx="262" formatCode="0%">
                  <c:v>0.1061542</c:v>
                </c:pt>
                <c:pt idx="267" formatCode="0%">
                  <c:v>0.1138248</c:v>
                </c:pt>
                <c:pt idx="275" formatCode="0%">
                  <c:v>0.1075016</c:v>
                </c:pt>
                <c:pt idx="277" formatCode="0%">
                  <c:v>4.4806699999999998E-2</c:v>
                </c:pt>
                <c:pt idx="278" formatCode="0%">
                  <c:v>5.9624099999999999E-2</c:v>
                </c:pt>
                <c:pt idx="279" formatCode="0%">
                  <c:v>6.7727700000000002E-2</c:v>
                </c:pt>
                <c:pt idx="280" formatCode="0%">
                  <c:v>1.5268E-2</c:v>
                </c:pt>
                <c:pt idx="281" formatCode="0%">
                  <c:v>8.0565800000000007E-2</c:v>
                </c:pt>
                <c:pt idx="282" formatCode="0%">
                  <c:v>8.8354199999999994E-2</c:v>
                </c:pt>
                <c:pt idx="283" formatCode="0%">
                  <c:v>7.5968800000000003E-2</c:v>
                </c:pt>
                <c:pt idx="284" formatCode="0%">
                  <c:v>9.6822000000000005E-2</c:v>
                </c:pt>
                <c:pt idx="285" formatCode="0%">
                  <c:v>0.1071492</c:v>
                </c:pt>
                <c:pt idx="286" formatCode="0%">
                  <c:v>0.11664819999999999</c:v>
                </c:pt>
                <c:pt idx="287" formatCode="0%">
                  <c:v>9.6351099999999995E-2</c:v>
                </c:pt>
                <c:pt idx="288" formatCode="0%">
                  <c:v>6.6388900000000001E-2</c:v>
                </c:pt>
                <c:pt idx="299" formatCode="0%">
                  <c:v>4.5343399999999999E-2</c:v>
                </c:pt>
              </c:numCache>
            </c:numRef>
          </c:yVal>
          <c:smooth val="0"/>
          <c:extLst>
            <c:ext xmlns:c16="http://schemas.microsoft.com/office/drawing/2014/chart" uri="{C3380CC4-5D6E-409C-BE32-E72D297353CC}">
              <c16:uniqueId val="{00000005-8F4C-44C8-91FD-09FF6EF82149}"/>
            </c:ext>
          </c:extLst>
        </c:ser>
        <c:dLbls>
          <c:showLegendKey val="0"/>
          <c:showVal val="0"/>
          <c:showCatName val="0"/>
          <c:showSerName val="0"/>
          <c:showPercent val="0"/>
          <c:showBubbleSize val="0"/>
        </c:dLbls>
        <c:axId val="326162664"/>
        <c:axId val="326161352"/>
      </c:scatterChart>
      <c:valAx>
        <c:axId val="32616266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Log Per Capita Health Expenditure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6161352"/>
        <c:crosses val="autoZero"/>
        <c:crossBetween val="midCat"/>
      </c:valAx>
      <c:valAx>
        <c:axId val="3261613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Predicted</a:t>
                </a:r>
                <a:r>
                  <a:rPr lang="en-US" sz="2400" baseline="0" dirty="0"/>
                  <a:t> </a:t>
                </a:r>
                <a:r>
                  <a:rPr lang="en-US" sz="2400" dirty="0"/>
                  <a:t>Wasting Prevalence</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6162664"/>
        <c:crosses val="autoZero"/>
        <c:crossBetween val="midCat"/>
      </c:valAx>
      <c:spPr>
        <a:noFill/>
        <a:ln>
          <a:noFill/>
        </a:ln>
        <a:effectLst/>
      </c:spPr>
    </c:plotArea>
    <c:plotVisOnly val="1"/>
    <c:dispBlanksAs val="gap"/>
    <c:showDLblsOverMax val="0"/>
  </c:chart>
  <c:spPr>
    <a:solidFill>
      <a:sysClr val="window" lastClr="FFFFFF"/>
    </a:solidFill>
    <a:ln>
      <a:noFill/>
    </a:ln>
    <a:effectLst/>
  </c:spPr>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4781433277688"/>
          <c:y val="2.3138565359190941E-2"/>
          <c:w val="0.84451699635106592"/>
          <c:h val="0.82603525397682043"/>
        </c:manualLayout>
      </c:layout>
      <c:scatterChart>
        <c:scatterStyle val="lineMarker"/>
        <c:varyColors val="0"/>
        <c:ser>
          <c:idx val="1"/>
          <c:order val="0"/>
          <c:tx>
            <c:strRef>
              <c:f>'Sheet1 (2)'!$R$1</c:f>
              <c:strCache>
                <c:ptCount val="1"/>
                <c:pt idx="0">
                  <c:v>Low co-financers</c:v>
                </c:pt>
              </c:strCache>
            </c:strRef>
          </c:tx>
          <c:spPr>
            <a:ln w="25400" cap="rnd">
              <a:noFill/>
              <a:round/>
            </a:ln>
            <a:effectLst/>
          </c:spPr>
          <c:marker>
            <c:symbol val="plus"/>
            <c:size val="6"/>
            <c:spPr>
              <a:solidFill>
                <a:srgbClr val="002060"/>
              </a:solidFill>
              <a:ln w="38100">
                <a:solidFill>
                  <a:srgbClr val="002060"/>
                </a:solidFill>
              </a:ln>
              <a:effectLst/>
            </c:spPr>
          </c:marker>
          <c:xVal>
            <c:numRef>
              <c:f>'Sheet1 (2)'!$B$3:$B$302</c:f>
              <c:numCache>
                <c:formatCode>General</c:formatCode>
                <c:ptCount val="300"/>
                <c:pt idx="0">
                  <c:v>3.2482690000000001</c:v>
                </c:pt>
                <c:pt idx="1">
                  <c:v>3.451603</c:v>
                </c:pt>
                <c:pt idx="2">
                  <c:v>3.337018</c:v>
                </c:pt>
                <c:pt idx="3">
                  <c:v>4.5463709999999997</c:v>
                </c:pt>
                <c:pt idx="5">
                  <c:v>3.3650060000000002</c:v>
                </c:pt>
                <c:pt idx="6">
                  <c:v>3.5975739999999998</c:v>
                </c:pt>
                <c:pt idx="7">
                  <c:v>3.078786</c:v>
                </c:pt>
                <c:pt idx="8">
                  <c:v>3.232259</c:v>
                </c:pt>
                <c:pt idx="9">
                  <c:v>3.2026859999999999</c:v>
                </c:pt>
                <c:pt idx="10">
                  <c:v>3.1958479999999998</c:v>
                </c:pt>
                <c:pt idx="11">
                  <c:v>3.4005329999999998</c:v>
                </c:pt>
                <c:pt idx="12">
                  <c:v>3.652825</c:v>
                </c:pt>
                <c:pt idx="13">
                  <c:v>3.2978269999999998</c:v>
                </c:pt>
                <c:pt idx="14">
                  <c:v>3.4280599999999999</c:v>
                </c:pt>
                <c:pt idx="15">
                  <c:v>3.3950640000000001</c:v>
                </c:pt>
                <c:pt idx="16">
                  <c:v>3.1678959999999998</c:v>
                </c:pt>
                <c:pt idx="17">
                  <c:v>3.1401659999999998</c:v>
                </c:pt>
                <c:pt idx="18">
                  <c:v>3.29176</c:v>
                </c:pt>
                <c:pt idx="19">
                  <c:v>3.5438550000000002</c:v>
                </c:pt>
                <c:pt idx="20">
                  <c:v>3.772262</c:v>
                </c:pt>
                <c:pt idx="21">
                  <c:v>3.0397029999999998</c:v>
                </c:pt>
                <c:pt idx="22">
                  <c:v>4.1452869999999997</c:v>
                </c:pt>
                <c:pt idx="23">
                  <c:v>3.320764</c:v>
                </c:pt>
                <c:pt idx="24">
                  <c:v>3.6466249999999998</c:v>
                </c:pt>
                <c:pt idx="25">
                  <c:v>3.3357220000000001</c:v>
                </c:pt>
                <c:pt idx="26">
                  <c:v>3.2454190000000001</c:v>
                </c:pt>
                <c:pt idx="27">
                  <c:v>3.4400930000000001</c:v>
                </c:pt>
                <c:pt idx="28">
                  <c:v>3.3157350000000001</c:v>
                </c:pt>
                <c:pt idx="29">
                  <c:v>4.0686549999999997</c:v>
                </c:pt>
                <c:pt idx="30">
                  <c:v>3.278581</c:v>
                </c:pt>
                <c:pt idx="31">
                  <c:v>3.6862729999999999</c:v>
                </c:pt>
                <c:pt idx="32">
                  <c:v>3.1521629999999998</c:v>
                </c:pt>
                <c:pt idx="33">
                  <c:v>3.0175320000000001</c:v>
                </c:pt>
                <c:pt idx="34">
                  <c:v>3.0051739999999998</c:v>
                </c:pt>
                <c:pt idx="35">
                  <c:v>3.14568</c:v>
                </c:pt>
                <c:pt idx="36">
                  <c:v>4.108625</c:v>
                </c:pt>
                <c:pt idx="37">
                  <c:v>3.6355559999999998</c:v>
                </c:pt>
                <c:pt idx="38">
                  <c:v>4.2463230000000003</c:v>
                </c:pt>
                <c:pt idx="39">
                  <c:v>3.545398</c:v>
                </c:pt>
                <c:pt idx="40">
                  <c:v>3.2253120000000002</c:v>
                </c:pt>
                <c:pt idx="41">
                  <c:v>3.4985949999999999</c:v>
                </c:pt>
                <c:pt idx="42">
                  <c:v>2.9272990000000001</c:v>
                </c:pt>
                <c:pt idx="43">
                  <c:v>4.4076180000000003</c:v>
                </c:pt>
                <c:pt idx="44">
                  <c:v>3.9356089999999999</c:v>
                </c:pt>
                <c:pt idx="45">
                  <c:v>3.3721549999999998</c:v>
                </c:pt>
                <c:pt idx="46">
                  <c:v>3.1512129999999998</c:v>
                </c:pt>
                <c:pt idx="47">
                  <c:v>3.0885259999999999</c:v>
                </c:pt>
                <c:pt idx="48">
                  <c:v>3.8908320000000001</c:v>
                </c:pt>
                <c:pt idx="49">
                  <c:v>3.7118859999999998</c:v>
                </c:pt>
                <c:pt idx="50">
                  <c:v>4.2369339999999998</c:v>
                </c:pt>
                <c:pt idx="51">
                  <c:v>4.2737249999999998</c:v>
                </c:pt>
                <c:pt idx="52">
                  <c:v>4.3515889999999997</c:v>
                </c:pt>
                <c:pt idx="53">
                  <c:v>3.9856220000000002</c:v>
                </c:pt>
                <c:pt idx="54">
                  <c:v>3.7899370000000001</c:v>
                </c:pt>
                <c:pt idx="55">
                  <c:v>3.0652309999999998</c:v>
                </c:pt>
                <c:pt idx="56">
                  <c:v>3.514246</c:v>
                </c:pt>
                <c:pt idx="57">
                  <c:v>3.8351549999999999</c:v>
                </c:pt>
                <c:pt idx="58">
                  <c:v>3.3472230000000001</c:v>
                </c:pt>
                <c:pt idx="59">
                  <c:v>3.7247629999999998</c:v>
                </c:pt>
                <c:pt idx="60">
                  <c:v>3.800948</c:v>
                </c:pt>
                <c:pt idx="61">
                  <c:v>4.0370140000000001</c:v>
                </c:pt>
                <c:pt idx="62">
                  <c:v>3.7802579999999999</c:v>
                </c:pt>
                <c:pt idx="63">
                  <c:v>4.0456070000000004</c:v>
                </c:pt>
                <c:pt idx="64">
                  <c:v>4.2646300000000004</c:v>
                </c:pt>
                <c:pt idx="66">
                  <c:v>3.2533599999999998</c:v>
                </c:pt>
                <c:pt idx="67">
                  <c:v>2.903009</c:v>
                </c:pt>
                <c:pt idx="68">
                  <c:v>2.5939220000000001</c:v>
                </c:pt>
                <c:pt idx="69">
                  <c:v>2.5994280000000001</c:v>
                </c:pt>
                <c:pt idx="70">
                  <c:v>2.9930270000000001</c:v>
                </c:pt>
                <c:pt idx="71">
                  <c:v>3.861386</c:v>
                </c:pt>
                <c:pt idx="72">
                  <c:v>2.7302789999999999</c:v>
                </c:pt>
                <c:pt idx="73">
                  <c:v>2.7854559999999999</c:v>
                </c:pt>
                <c:pt idx="74">
                  <c:v>3.071224</c:v>
                </c:pt>
                <c:pt idx="75">
                  <c:v>3.2279439999999999</c:v>
                </c:pt>
                <c:pt idx="76">
                  <c:v>3.0371410000000001</c:v>
                </c:pt>
                <c:pt idx="77">
                  <c:v>3.2163719999999998</c:v>
                </c:pt>
                <c:pt idx="78">
                  <c:v>3.2997830000000001</c:v>
                </c:pt>
                <c:pt idx="79">
                  <c:v>2.8016399999999999</c:v>
                </c:pt>
                <c:pt idx="80">
                  <c:v>3.7975310000000002</c:v>
                </c:pt>
                <c:pt idx="81">
                  <c:v>2.930107</c:v>
                </c:pt>
                <c:pt idx="82">
                  <c:v>2.7493240000000001</c:v>
                </c:pt>
                <c:pt idx="83">
                  <c:v>2.606385</c:v>
                </c:pt>
                <c:pt idx="84">
                  <c:v>4.4080349999999999</c:v>
                </c:pt>
                <c:pt idx="85">
                  <c:v>2.735484</c:v>
                </c:pt>
                <c:pt idx="86">
                  <c:v>3.6714069999999999</c:v>
                </c:pt>
                <c:pt idx="87">
                  <c:v>2.8442129999999999</c:v>
                </c:pt>
                <c:pt idx="88">
                  <c:v>2.7833320000000001</c:v>
                </c:pt>
                <c:pt idx="89">
                  <c:v>2.6745130000000001</c:v>
                </c:pt>
                <c:pt idx="90">
                  <c:v>2.8501979999999998</c:v>
                </c:pt>
                <c:pt idx="91">
                  <c:v>2.843407</c:v>
                </c:pt>
                <c:pt idx="92">
                  <c:v>2.8127879999999998</c:v>
                </c:pt>
                <c:pt idx="93">
                  <c:v>2.7001189999999999</c:v>
                </c:pt>
                <c:pt idx="94">
                  <c:v>2.8547799999999999</c:v>
                </c:pt>
                <c:pt idx="95">
                  <c:v>2.8629009999999999</c:v>
                </c:pt>
                <c:pt idx="96">
                  <c:v>2.780392</c:v>
                </c:pt>
                <c:pt idx="97">
                  <c:v>3.1427450000000001</c:v>
                </c:pt>
                <c:pt idx="98">
                  <c:v>3.5778210000000001</c:v>
                </c:pt>
                <c:pt idx="99">
                  <c:v>3.2062409999999999</c:v>
                </c:pt>
                <c:pt idx="100">
                  <c:v>2.9838819999999999</c:v>
                </c:pt>
                <c:pt idx="101">
                  <c:v>3.5664159999999998</c:v>
                </c:pt>
                <c:pt idx="102">
                  <c:v>3.6120019999999999</c:v>
                </c:pt>
                <c:pt idx="103">
                  <c:v>0.90216960000000002</c:v>
                </c:pt>
                <c:pt idx="104">
                  <c:v>3.0054750000000001</c:v>
                </c:pt>
                <c:pt idx="105">
                  <c:v>3.0831780000000002</c:v>
                </c:pt>
                <c:pt idx="106">
                  <c:v>2.8909820000000002</c:v>
                </c:pt>
                <c:pt idx="107">
                  <c:v>3.0702259999999999</c:v>
                </c:pt>
                <c:pt idx="108">
                  <c:v>2.9122469999999998</c:v>
                </c:pt>
                <c:pt idx="109">
                  <c:v>2.7370990000000002</c:v>
                </c:pt>
                <c:pt idx="110">
                  <c:v>2.2661709999999999</c:v>
                </c:pt>
                <c:pt idx="111">
                  <c:v>3.2372010000000002</c:v>
                </c:pt>
                <c:pt idx="112">
                  <c:v>2.7370450000000002</c:v>
                </c:pt>
                <c:pt idx="113">
                  <c:v>2.6083340000000002</c:v>
                </c:pt>
                <c:pt idx="114">
                  <c:v>3.2252489999999998</c:v>
                </c:pt>
                <c:pt idx="115">
                  <c:v>2.9184950000000001</c:v>
                </c:pt>
                <c:pt idx="116">
                  <c:v>2.8759610000000002</c:v>
                </c:pt>
                <c:pt idx="117">
                  <c:v>2.8759790000000001</c:v>
                </c:pt>
                <c:pt idx="118">
                  <c:v>2.917249</c:v>
                </c:pt>
                <c:pt idx="119">
                  <c:v>2.8253200000000001</c:v>
                </c:pt>
                <c:pt idx="120">
                  <c:v>2.8215650000000001</c:v>
                </c:pt>
                <c:pt idx="121">
                  <c:v>3.524375</c:v>
                </c:pt>
                <c:pt idx="122">
                  <c:v>3.3335889999999999</c:v>
                </c:pt>
                <c:pt idx="123">
                  <c:v>3.437792</c:v>
                </c:pt>
                <c:pt idx="124">
                  <c:v>3.2446489999999999</c:v>
                </c:pt>
                <c:pt idx="125">
                  <c:v>2.7790270000000001</c:v>
                </c:pt>
                <c:pt idx="126">
                  <c:v>2.792608</c:v>
                </c:pt>
                <c:pt idx="127">
                  <c:v>2.9225590000000001</c:v>
                </c:pt>
                <c:pt idx="128">
                  <c:v>3.0441829999999999</c:v>
                </c:pt>
                <c:pt idx="129">
                  <c:v>2.7060960000000001</c:v>
                </c:pt>
                <c:pt idx="130">
                  <c:v>3.1774089999999999</c:v>
                </c:pt>
                <c:pt idx="131">
                  <c:v>3.5008439999999998</c:v>
                </c:pt>
                <c:pt idx="132">
                  <c:v>2.8184640000000001</c:v>
                </c:pt>
                <c:pt idx="133">
                  <c:v>3.215106</c:v>
                </c:pt>
                <c:pt idx="134">
                  <c:v>3.2024010000000001</c:v>
                </c:pt>
                <c:pt idx="135">
                  <c:v>2.429897</c:v>
                </c:pt>
                <c:pt idx="136">
                  <c:v>2.8216100000000002</c:v>
                </c:pt>
                <c:pt idx="137">
                  <c:v>1.41892</c:v>
                </c:pt>
                <c:pt idx="138">
                  <c:v>2.6250719999999998</c:v>
                </c:pt>
                <c:pt idx="139">
                  <c:v>2.439988</c:v>
                </c:pt>
                <c:pt idx="140">
                  <c:v>2.5609060000000001</c:v>
                </c:pt>
                <c:pt idx="141">
                  <c:v>2.461983</c:v>
                </c:pt>
                <c:pt idx="142">
                  <c:v>3.1159810000000001</c:v>
                </c:pt>
                <c:pt idx="143">
                  <c:v>2.3065169999999999</c:v>
                </c:pt>
                <c:pt idx="144">
                  <c:v>2.5957590000000001</c:v>
                </c:pt>
                <c:pt idx="145">
                  <c:v>2.8288530000000001</c:v>
                </c:pt>
                <c:pt idx="146">
                  <c:v>3.0273690000000002</c:v>
                </c:pt>
                <c:pt idx="147">
                  <c:v>0.967723</c:v>
                </c:pt>
                <c:pt idx="148">
                  <c:v>2.5496439999999998</c:v>
                </c:pt>
                <c:pt idx="149">
                  <c:v>2.6394769999999999</c:v>
                </c:pt>
                <c:pt idx="150">
                  <c:v>3.1603330000000001</c:v>
                </c:pt>
                <c:pt idx="151">
                  <c:v>2.6347010000000002</c:v>
                </c:pt>
                <c:pt idx="152">
                  <c:v>3.480531</c:v>
                </c:pt>
                <c:pt idx="153">
                  <c:v>2.634655</c:v>
                </c:pt>
                <c:pt idx="154">
                  <c:v>3.0035859999999999</c:v>
                </c:pt>
                <c:pt idx="155">
                  <c:v>3.8921399999999999</c:v>
                </c:pt>
                <c:pt idx="156">
                  <c:v>3.0958060000000001</c:v>
                </c:pt>
                <c:pt idx="157">
                  <c:v>2.6317349999999999</c:v>
                </c:pt>
                <c:pt idx="158">
                  <c:v>2.7462580000000001</c:v>
                </c:pt>
                <c:pt idx="159">
                  <c:v>3.0353110000000001</c:v>
                </c:pt>
                <c:pt idx="160">
                  <c:v>3.2701359999999999</c:v>
                </c:pt>
                <c:pt idx="161">
                  <c:v>3.1851280000000002</c:v>
                </c:pt>
                <c:pt idx="162">
                  <c:v>3.0036619999999998</c:v>
                </c:pt>
                <c:pt idx="163">
                  <c:v>2.943079</c:v>
                </c:pt>
                <c:pt idx="164">
                  <c:v>3.5939749999999999</c:v>
                </c:pt>
                <c:pt idx="165">
                  <c:v>2.8762639999999999</c:v>
                </c:pt>
                <c:pt idx="166">
                  <c:v>2.6577090000000001</c:v>
                </c:pt>
                <c:pt idx="167">
                  <c:v>2.8382369999999999</c:v>
                </c:pt>
                <c:pt idx="168">
                  <c:v>3.5580919999999998</c:v>
                </c:pt>
                <c:pt idx="169">
                  <c:v>3.1576580000000001</c:v>
                </c:pt>
                <c:pt idx="170">
                  <c:v>3.1386470000000002</c:v>
                </c:pt>
                <c:pt idx="171">
                  <c:v>3.1130979999999999</c:v>
                </c:pt>
                <c:pt idx="172">
                  <c:v>2.239303</c:v>
                </c:pt>
                <c:pt idx="173">
                  <c:v>2.670067</c:v>
                </c:pt>
                <c:pt idx="174">
                  <c:v>3.1956500000000001</c:v>
                </c:pt>
                <c:pt idx="175">
                  <c:v>3.0903550000000002</c:v>
                </c:pt>
                <c:pt idx="176">
                  <c:v>3.119189</c:v>
                </c:pt>
                <c:pt idx="177">
                  <c:v>3.1207929999999999</c:v>
                </c:pt>
                <c:pt idx="178">
                  <c:v>3.2190080000000001</c:v>
                </c:pt>
                <c:pt idx="179">
                  <c:v>3.63924</c:v>
                </c:pt>
                <c:pt idx="180">
                  <c:v>3.5039750000000001</c:v>
                </c:pt>
                <c:pt idx="181">
                  <c:v>3.0440040000000002</c:v>
                </c:pt>
                <c:pt idx="182">
                  <c:v>2.6187330000000002</c:v>
                </c:pt>
                <c:pt idx="183">
                  <c:v>2.8058969999999999</c:v>
                </c:pt>
                <c:pt idx="184">
                  <c:v>3.044975</c:v>
                </c:pt>
                <c:pt idx="185">
                  <c:v>2.9661040000000001</c:v>
                </c:pt>
                <c:pt idx="186">
                  <c:v>2.2672219999999998</c:v>
                </c:pt>
                <c:pt idx="187">
                  <c:v>2.7014840000000002</c:v>
                </c:pt>
                <c:pt idx="188">
                  <c:v>2.8467720000000001</c:v>
                </c:pt>
                <c:pt idx="189">
                  <c:v>3.1998509999999998</c:v>
                </c:pt>
                <c:pt idx="190">
                  <c:v>2.8668779999999998</c:v>
                </c:pt>
                <c:pt idx="191">
                  <c:v>2.9009649999999998</c:v>
                </c:pt>
                <c:pt idx="192">
                  <c:v>3.7595529999999999</c:v>
                </c:pt>
                <c:pt idx="193">
                  <c:v>4.0404730000000004</c:v>
                </c:pt>
                <c:pt idx="194">
                  <c:v>4.0861150000000004</c:v>
                </c:pt>
                <c:pt idx="195">
                  <c:v>3.8013910000000002</c:v>
                </c:pt>
                <c:pt idx="196">
                  <c:v>4.0526010000000001</c:v>
                </c:pt>
                <c:pt idx="197">
                  <c:v>3.8952460000000002</c:v>
                </c:pt>
                <c:pt idx="198">
                  <c:v>3.8334830000000002</c:v>
                </c:pt>
                <c:pt idx="199">
                  <c:v>3.648479</c:v>
                </c:pt>
                <c:pt idx="200">
                  <c:v>4.0211410000000001</c:v>
                </c:pt>
                <c:pt idx="201">
                  <c:v>4.2393669999999997</c:v>
                </c:pt>
                <c:pt idx="202">
                  <c:v>3.7658969999999998</c:v>
                </c:pt>
                <c:pt idx="203">
                  <c:v>3.982847</c:v>
                </c:pt>
                <c:pt idx="204">
                  <c:v>3.5202</c:v>
                </c:pt>
                <c:pt idx="205">
                  <c:v>4.2962870000000004</c:v>
                </c:pt>
                <c:pt idx="206">
                  <c:v>3.885732</c:v>
                </c:pt>
                <c:pt idx="207">
                  <c:v>3.8607269999999998</c:v>
                </c:pt>
                <c:pt idx="208">
                  <c:v>4.5254200000000004</c:v>
                </c:pt>
                <c:pt idx="209">
                  <c:v>3.9842010000000001</c:v>
                </c:pt>
                <c:pt idx="210">
                  <c:v>3.1652580000000001</c:v>
                </c:pt>
                <c:pt idx="211">
                  <c:v>3.0734680000000001</c:v>
                </c:pt>
                <c:pt idx="212">
                  <c:v>2.653683</c:v>
                </c:pt>
                <c:pt idx="213">
                  <c:v>3.1320489999999999</c:v>
                </c:pt>
                <c:pt idx="214">
                  <c:v>3.2638929999999999</c:v>
                </c:pt>
                <c:pt idx="215">
                  <c:v>3.237628</c:v>
                </c:pt>
                <c:pt idx="216">
                  <c:v>3.05979</c:v>
                </c:pt>
                <c:pt idx="217">
                  <c:v>2.9325580000000002</c:v>
                </c:pt>
                <c:pt idx="218">
                  <c:v>3.0375549999999998</c:v>
                </c:pt>
                <c:pt idx="219">
                  <c:v>3.3664230000000002</c:v>
                </c:pt>
                <c:pt idx="220">
                  <c:v>3.1952129999999999</c:v>
                </c:pt>
                <c:pt idx="221">
                  <c:v>2.7546059999999999</c:v>
                </c:pt>
                <c:pt idx="222">
                  <c:v>2.9462899999999999</c:v>
                </c:pt>
                <c:pt idx="223">
                  <c:v>3.2002139999999999</c:v>
                </c:pt>
                <c:pt idx="224">
                  <c:v>3.0528140000000001</c:v>
                </c:pt>
                <c:pt idx="225">
                  <c:v>1.6993830000000001</c:v>
                </c:pt>
                <c:pt idx="226">
                  <c:v>3.0982099999999999</c:v>
                </c:pt>
                <c:pt idx="227">
                  <c:v>3.6002339999999999</c:v>
                </c:pt>
                <c:pt idx="228">
                  <c:v>2.9982489999999999</c:v>
                </c:pt>
                <c:pt idx="229">
                  <c:v>3.2960319999999999</c:v>
                </c:pt>
                <c:pt idx="230">
                  <c:v>3.4162910000000002</c:v>
                </c:pt>
                <c:pt idx="231">
                  <c:v>3.4568430000000001</c:v>
                </c:pt>
                <c:pt idx="232">
                  <c:v>3.2925360000000001</c:v>
                </c:pt>
                <c:pt idx="233">
                  <c:v>3.3135270000000001</c:v>
                </c:pt>
                <c:pt idx="234">
                  <c:v>2.878196</c:v>
                </c:pt>
                <c:pt idx="235">
                  <c:v>3.1540140000000001</c:v>
                </c:pt>
                <c:pt idx="236">
                  <c:v>3.310835</c:v>
                </c:pt>
                <c:pt idx="237">
                  <c:v>2.8627509999999998</c:v>
                </c:pt>
                <c:pt idx="238">
                  <c:v>3.1548970000000001</c:v>
                </c:pt>
                <c:pt idx="239">
                  <c:v>2.8207010000000001</c:v>
                </c:pt>
                <c:pt idx="240">
                  <c:v>2.9443260000000002</c:v>
                </c:pt>
                <c:pt idx="241">
                  <c:v>3.2603610000000001</c:v>
                </c:pt>
                <c:pt idx="242">
                  <c:v>3.3874819999999999</c:v>
                </c:pt>
                <c:pt idx="243">
                  <c:v>3.1299839999999999</c:v>
                </c:pt>
                <c:pt idx="244">
                  <c:v>3.338981</c:v>
                </c:pt>
                <c:pt idx="245">
                  <c:v>3.1363449999999999</c:v>
                </c:pt>
                <c:pt idx="246">
                  <c:v>3.4228239999999999</c:v>
                </c:pt>
                <c:pt idx="247">
                  <c:v>3.2332459999999998</c:v>
                </c:pt>
                <c:pt idx="248">
                  <c:v>3.2825319999999998</c:v>
                </c:pt>
                <c:pt idx="249">
                  <c:v>3.207436</c:v>
                </c:pt>
                <c:pt idx="250">
                  <c:v>3.274038</c:v>
                </c:pt>
                <c:pt idx="251">
                  <c:v>3.2820339999999999</c:v>
                </c:pt>
                <c:pt idx="252">
                  <c:v>4.1252139999999997</c:v>
                </c:pt>
                <c:pt idx="253">
                  <c:v>3.3482919999999998</c:v>
                </c:pt>
                <c:pt idx="254">
                  <c:v>2.8028629999999999</c:v>
                </c:pt>
                <c:pt idx="255">
                  <c:v>3.6181380000000001</c:v>
                </c:pt>
                <c:pt idx="256">
                  <c:v>3.110033</c:v>
                </c:pt>
                <c:pt idx="257">
                  <c:v>2.7903859999999998</c:v>
                </c:pt>
                <c:pt idx="258">
                  <c:v>2.9885120000000001</c:v>
                </c:pt>
                <c:pt idx="259">
                  <c:v>3.6148920000000002</c:v>
                </c:pt>
                <c:pt idx="260">
                  <c:v>4.0278010000000002</c:v>
                </c:pt>
                <c:pt idx="261">
                  <c:v>3.5990229999999999</c:v>
                </c:pt>
                <c:pt idx="262">
                  <c:v>2.931565</c:v>
                </c:pt>
                <c:pt idx="263">
                  <c:v>2.9923600000000001</c:v>
                </c:pt>
                <c:pt idx="264">
                  <c:v>3.5987680000000002</c:v>
                </c:pt>
                <c:pt idx="265">
                  <c:v>2.8782299999999998</c:v>
                </c:pt>
                <c:pt idx="266">
                  <c:v>3.3888940000000001</c:v>
                </c:pt>
                <c:pt idx="267">
                  <c:v>2.8121930000000002</c:v>
                </c:pt>
                <c:pt idx="268">
                  <c:v>3.366072</c:v>
                </c:pt>
                <c:pt idx="269">
                  <c:v>3.3609589999999998</c:v>
                </c:pt>
                <c:pt idx="270">
                  <c:v>3.4281969999999999</c:v>
                </c:pt>
                <c:pt idx="274">
                  <c:v>3.5914160000000002</c:v>
                </c:pt>
                <c:pt idx="275">
                  <c:v>2.9258310000000001</c:v>
                </c:pt>
                <c:pt idx="276">
                  <c:v>4.8928190000000003</c:v>
                </c:pt>
                <c:pt idx="277">
                  <c:v>4.5900910000000001</c:v>
                </c:pt>
                <c:pt idx="278">
                  <c:v>4.3888150000000001</c:v>
                </c:pt>
                <c:pt idx="279">
                  <c:v>5.3926119999999997</c:v>
                </c:pt>
                <c:pt idx="280">
                  <c:v>4.097467</c:v>
                </c:pt>
                <c:pt idx="281">
                  <c:v>4.2674029999999998</c:v>
                </c:pt>
                <c:pt idx="282">
                  <c:v>4.2824540000000004</c:v>
                </c:pt>
                <c:pt idx="283">
                  <c:v>3.7643650000000002</c:v>
                </c:pt>
                <c:pt idx="284">
                  <c:v>3.604511</c:v>
                </c:pt>
                <c:pt idx="285">
                  <c:v>3.4242029999999999</c:v>
                </c:pt>
                <c:pt idx="286">
                  <c:v>3.8929640000000001</c:v>
                </c:pt>
                <c:pt idx="287">
                  <c:v>4.5106080000000004</c:v>
                </c:pt>
                <c:pt idx="288">
                  <c:v>3.5416639999999999</c:v>
                </c:pt>
                <c:pt idx="289">
                  <c:v>4.052581</c:v>
                </c:pt>
                <c:pt idx="290">
                  <c:v>3.5178129999999999</c:v>
                </c:pt>
                <c:pt idx="291">
                  <c:v>4.7088049999999999</c:v>
                </c:pt>
                <c:pt idx="292">
                  <c:v>3.5175559999999999</c:v>
                </c:pt>
                <c:pt idx="293">
                  <c:v>4.2461270000000004</c:v>
                </c:pt>
                <c:pt idx="294">
                  <c:v>4.7531829999999999</c:v>
                </c:pt>
                <c:pt idx="295">
                  <c:v>3.1408749999999999</c:v>
                </c:pt>
                <c:pt idx="296">
                  <c:v>3.468191</c:v>
                </c:pt>
                <c:pt idx="297">
                  <c:v>3.6850269999999998</c:v>
                </c:pt>
                <c:pt idx="298">
                  <c:v>4.7798299999999996</c:v>
                </c:pt>
              </c:numCache>
            </c:numRef>
          </c:xVal>
          <c:yVal>
            <c:numRef>
              <c:f>'Sheet1 (2)'!$R$2:$R$301</c:f>
              <c:numCache>
                <c:formatCode>0%</c:formatCode>
                <c:ptCount val="300"/>
                <c:pt idx="1">
                  <c:v>0.1197997</c:v>
                </c:pt>
                <c:pt idx="8">
                  <c:v>0.12180050000000001</c:v>
                </c:pt>
                <c:pt idx="18">
                  <c:v>0.11425490000000001</c:v>
                </c:pt>
                <c:pt idx="43">
                  <c:v>0.1187435</c:v>
                </c:pt>
                <c:pt idx="46">
                  <c:v>0.1173679</c:v>
                </c:pt>
                <c:pt idx="47">
                  <c:v>0.1263724</c:v>
                </c:pt>
                <c:pt idx="48">
                  <c:v>0.12861429999999999</c:v>
                </c:pt>
                <c:pt idx="57">
                  <c:v>0.1217374</c:v>
                </c:pt>
                <c:pt idx="58">
                  <c:v>0.1113812</c:v>
                </c:pt>
                <c:pt idx="59">
                  <c:v>0.1247595</c:v>
                </c:pt>
                <c:pt idx="67">
                  <c:v>0.11767080000000001</c:v>
                </c:pt>
                <c:pt idx="69">
                  <c:v>0.13410469999999999</c:v>
                </c:pt>
                <c:pt idx="70">
                  <c:v>0.12943540000000001</c:v>
                </c:pt>
                <c:pt idx="73">
                  <c:v>0.12566840000000001</c:v>
                </c:pt>
                <c:pt idx="74">
                  <c:v>0.12131599999999999</c:v>
                </c:pt>
                <c:pt idx="77">
                  <c:v>0.1207086</c:v>
                </c:pt>
                <c:pt idx="78">
                  <c:v>0.11627129999999999</c:v>
                </c:pt>
                <c:pt idx="79">
                  <c:v>0.121432</c:v>
                </c:pt>
                <c:pt idx="80">
                  <c:v>0.1228533</c:v>
                </c:pt>
                <c:pt idx="82">
                  <c:v>0.1187575</c:v>
                </c:pt>
                <c:pt idx="83">
                  <c:v>0.1134679</c:v>
                </c:pt>
                <c:pt idx="84">
                  <c:v>0.1248774</c:v>
                </c:pt>
                <c:pt idx="86">
                  <c:v>0.1215128</c:v>
                </c:pt>
                <c:pt idx="88">
                  <c:v>0.1166985</c:v>
                </c:pt>
                <c:pt idx="89">
                  <c:v>0.1239084</c:v>
                </c:pt>
                <c:pt idx="90">
                  <c:v>0.120202</c:v>
                </c:pt>
                <c:pt idx="91">
                  <c:v>0.11185639999999999</c:v>
                </c:pt>
                <c:pt idx="92">
                  <c:v>0.1147392</c:v>
                </c:pt>
                <c:pt idx="93">
                  <c:v>0.1154657</c:v>
                </c:pt>
                <c:pt idx="94">
                  <c:v>0.1163676</c:v>
                </c:pt>
                <c:pt idx="95">
                  <c:v>0.1160161</c:v>
                </c:pt>
                <c:pt idx="96">
                  <c:v>0.1149158</c:v>
                </c:pt>
                <c:pt idx="97">
                  <c:v>0.11242630000000001</c:v>
                </c:pt>
                <c:pt idx="100">
                  <c:v>0.1217927</c:v>
                </c:pt>
                <c:pt idx="101">
                  <c:v>0.1254845</c:v>
                </c:pt>
                <c:pt idx="104">
                  <c:v>2.8931700000000001E-2</c:v>
                </c:pt>
                <c:pt idx="105">
                  <c:v>0.1227057</c:v>
                </c:pt>
                <c:pt idx="107">
                  <c:v>0.12149409999999999</c:v>
                </c:pt>
                <c:pt idx="108">
                  <c:v>0.11817950000000001</c:v>
                </c:pt>
                <c:pt idx="109">
                  <c:v>0.1288281</c:v>
                </c:pt>
                <c:pt idx="110">
                  <c:v>0.1282645</c:v>
                </c:pt>
                <c:pt idx="111">
                  <c:v>0.1012682</c:v>
                </c:pt>
                <c:pt idx="112">
                  <c:v>0.12355190000000001</c:v>
                </c:pt>
                <c:pt idx="113">
                  <c:v>0.12842799999999999</c:v>
                </c:pt>
                <c:pt idx="114">
                  <c:v>0.1036599</c:v>
                </c:pt>
                <c:pt idx="116">
                  <c:v>0.1235885</c:v>
                </c:pt>
                <c:pt idx="117">
                  <c:v>0.12328740000000001</c:v>
                </c:pt>
                <c:pt idx="118">
                  <c:v>0.12170159999999999</c:v>
                </c:pt>
                <c:pt idx="119">
                  <c:v>0.11880839999999999</c:v>
                </c:pt>
                <c:pt idx="120">
                  <c:v>0.1181503</c:v>
                </c:pt>
                <c:pt idx="121">
                  <c:v>0.1273994</c:v>
                </c:pt>
                <c:pt idx="123">
                  <c:v>0.12569140000000001</c:v>
                </c:pt>
                <c:pt idx="124">
                  <c:v>0.1214117</c:v>
                </c:pt>
                <c:pt idx="125">
                  <c:v>0.13364119999999999</c:v>
                </c:pt>
                <c:pt idx="126">
                  <c:v>0.1240315</c:v>
                </c:pt>
                <c:pt idx="127">
                  <c:v>0.12441240000000001</c:v>
                </c:pt>
                <c:pt idx="129">
                  <c:v>0.1138304</c:v>
                </c:pt>
                <c:pt idx="130">
                  <c:v>0.1133386</c:v>
                </c:pt>
                <c:pt idx="131">
                  <c:v>0.11469459999999999</c:v>
                </c:pt>
                <c:pt idx="132">
                  <c:v>7.4017600000000003E-2</c:v>
                </c:pt>
                <c:pt idx="133">
                  <c:v>0.113609</c:v>
                </c:pt>
                <c:pt idx="134">
                  <c:v>0.1108253</c:v>
                </c:pt>
                <c:pt idx="135">
                  <c:v>0.1117266</c:v>
                </c:pt>
                <c:pt idx="136">
                  <c:v>0.122957</c:v>
                </c:pt>
                <c:pt idx="137">
                  <c:v>0.120574</c:v>
                </c:pt>
                <c:pt idx="138">
                  <c:v>8.9379500000000001E-2</c:v>
                </c:pt>
                <c:pt idx="139">
                  <c:v>0.1154569</c:v>
                </c:pt>
                <c:pt idx="140">
                  <c:v>0.100782</c:v>
                </c:pt>
                <c:pt idx="141">
                  <c:v>0.1082699</c:v>
                </c:pt>
                <c:pt idx="142">
                  <c:v>0.10253130000000001</c:v>
                </c:pt>
                <c:pt idx="143">
                  <c:v>0.1103893</c:v>
                </c:pt>
                <c:pt idx="144">
                  <c:v>9.6275399999999997E-2</c:v>
                </c:pt>
                <c:pt idx="145">
                  <c:v>0.11211210000000001</c:v>
                </c:pt>
                <c:pt idx="146">
                  <c:v>0.1220241</c:v>
                </c:pt>
                <c:pt idx="147">
                  <c:v>0.1194437</c:v>
                </c:pt>
                <c:pt idx="148">
                  <c:v>6.6187899999999994E-2</c:v>
                </c:pt>
                <c:pt idx="149">
                  <c:v>0.11553090000000001</c:v>
                </c:pt>
                <c:pt idx="150">
                  <c:v>0.1162777</c:v>
                </c:pt>
                <c:pt idx="152">
                  <c:v>0.11893819999999999</c:v>
                </c:pt>
                <c:pt idx="154">
                  <c:v>0.1069031</c:v>
                </c:pt>
                <c:pt idx="155">
                  <c:v>0.1197199</c:v>
                </c:pt>
                <c:pt idx="156">
                  <c:v>4.7445000000000001E-2</c:v>
                </c:pt>
                <c:pt idx="157">
                  <c:v>8.7966299999999997E-2</c:v>
                </c:pt>
                <c:pt idx="158">
                  <c:v>0.11056299999999999</c:v>
                </c:pt>
                <c:pt idx="159">
                  <c:v>0.1253948</c:v>
                </c:pt>
                <c:pt idx="160">
                  <c:v>0.11582439999999999</c:v>
                </c:pt>
                <c:pt idx="161">
                  <c:v>0.10932509999999999</c:v>
                </c:pt>
                <c:pt idx="165">
                  <c:v>7.4441499999999994E-2</c:v>
                </c:pt>
                <c:pt idx="166">
                  <c:v>0.1206122</c:v>
                </c:pt>
                <c:pt idx="168">
                  <c:v>0.11363860000000001</c:v>
                </c:pt>
                <c:pt idx="171">
                  <c:v>0.1123405</c:v>
                </c:pt>
                <c:pt idx="172">
                  <c:v>0.1184796</c:v>
                </c:pt>
                <c:pt idx="173">
                  <c:v>0.1044156</c:v>
                </c:pt>
                <c:pt idx="174">
                  <c:v>0.1210992</c:v>
                </c:pt>
                <c:pt idx="183">
                  <c:v>0.1245209</c:v>
                </c:pt>
                <c:pt idx="184">
                  <c:v>0.11287229999999999</c:v>
                </c:pt>
                <c:pt idx="185">
                  <c:v>9.4468800000000006E-2</c:v>
                </c:pt>
                <c:pt idx="186">
                  <c:v>0.1176155</c:v>
                </c:pt>
                <c:pt idx="187">
                  <c:v>0.103348</c:v>
                </c:pt>
                <c:pt idx="188">
                  <c:v>0.1187087</c:v>
                </c:pt>
                <c:pt idx="212">
                  <c:v>0.1135838</c:v>
                </c:pt>
                <c:pt idx="213">
                  <c:v>0.1206638</c:v>
                </c:pt>
                <c:pt idx="215">
                  <c:v>0.1115169</c:v>
                </c:pt>
                <c:pt idx="218">
                  <c:v>0.1200053</c:v>
                </c:pt>
                <c:pt idx="219">
                  <c:v>0.1267817</c:v>
                </c:pt>
                <c:pt idx="222">
                  <c:v>0.112133</c:v>
                </c:pt>
                <c:pt idx="223">
                  <c:v>0.1149608</c:v>
                </c:pt>
                <c:pt idx="225">
                  <c:v>0.1242712</c:v>
                </c:pt>
                <c:pt idx="227">
                  <c:v>0.1177049</c:v>
                </c:pt>
                <c:pt idx="229">
                  <c:v>0.1102925</c:v>
                </c:pt>
                <c:pt idx="236">
                  <c:v>0.11197849999999999</c:v>
                </c:pt>
                <c:pt idx="237">
                  <c:v>0.1051914</c:v>
                </c:pt>
                <c:pt idx="238">
                  <c:v>0.1217299</c:v>
                </c:pt>
                <c:pt idx="239">
                  <c:v>0.1157731</c:v>
                </c:pt>
                <c:pt idx="240">
                  <c:v>0.11484759999999999</c:v>
                </c:pt>
                <c:pt idx="241">
                  <c:v>0.11806220000000001</c:v>
                </c:pt>
                <c:pt idx="243">
                  <c:v>0.11635860000000001</c:v>
                </c:pt>
                <c:pt idx="255">
                  <c:v>0.12341829999999999</c:v>
                </c:pt>
                <c:pt idx="258">
                  <c:v>0.1320808</c:v>
                </c:pt>
                <c:pt idx="259">
                  <c:v>0.1226255</c:v>
                </c:pt>
                <c:pt idx="263">
                  <c:v>0.12821350000000001</c:v>
                </c:pt>
                <c:pt idx="264">
                  <c:v>0.13061400000000001</c:v>
                </c:pt>
                <c:pt idx="265">
                  <c:v>2.8659899999999999E-2</c:v>
                </c:pt>
                <c:pt idx="266">
                  <c:v>0.1283117</c:v>
                </c:pt>
                <c:pt idx="268">
                  <c:v>0.12399110000000001</c:v>
                </c:pt>
                <c:pt idx="269">
                  <c:v>0.1165124</c:v>
                </c:pt>
                <c:pt idx="270">
                  <c:v>0.1104506</c:v>
                </c:pt>
                <c:pt idx="271">
                  <c:v>8.4474999999999995E-2</c:v>
                </c:pt>
                <c:pt idx="276">
                  <c:v>0.12556429999999999</c:v>
                </c:pt>
                <c:pt idx="289">
                  <c:v>6.3810400000000003E-2</c:v>
                </c:pt>
                <c:pt idx="290">
                  <c:v>5.6979599999999998E-2</c:v>
                </c:pt>
                <c:pt idx="291">
                  <c:v>7.3616699999999993E-2</c:v>
                </c:pt>
                <c:pt idx="292">
                  <c:v>6.4494700000000002E-2</c:v>
                </c:pt>
                <c:pt idx="293">
                  <c:v>0.1101075</c:v>
                </c:pt>
                <c:pt idx="294">
                  <c:v>7.9802700000000004E-2</c:v>
                </c:pt>
                <c:pt idx="295">
                  <c:v>4.6801500000000003E-2</c:v>
                </c:pt>
                <c:pt idx="296">
                  <c:v>0.1120785</c:v>
                </c:pt>
                <c:pt idx="297">
                  <c:v>0.10250579999999999</c:v>
                </c:pt>
                <c:pt idx="298">
                  <c:v>0.1022145</c:v>
                </c:pt>
              </c:numCache>
            </c:numRef>
          </c:yVal>
          <c:smooth val="0"/>
          <c:extLst>
            <c:ext xmlns:c16="http://schemas.microsoft.com/office/drawing/2014/chart" uri="{C3380CC4-5D6E-409C-BE32-E72D297353CC}">
              <c16:uniqueId val="{00000002-8F4C-44C8-91FD-09FF6EF82149}"/>
            </c:ext>
          </c:extLst>
        </c:ser>
        <c:ser>
          <c:idx val="2"/>
          <c:order val="1"/>
          <c:tx>
            <c:strRef>
              <c:f>'Sheet1 (2)'!$O$1</c:f>
              <c:strCache>
                <c:ptCount val="1"/>
                <c:pt idx="0">
                  <c:v>High co-financers</c:v>
                </c:pt>
              </c:strCache>
            </c:strRef>
          </c:tx>
          <c:spPr>
            <a:ln w="25400" cap="rnd">
              <a:noFill/>
              <a:round/>
            </a:ln>
            <a:effectLst/>
          </c:spPr>
          <c:marker>
            <c:symbol val="circle"/>
            <c:size val="8"/>
            <c:spPr>
              <a:solidFill>
                <a:srgbClr val="C00000"/>
              </a:solidFill>
              <a:ln w="38100">
                <a:solidFill>
                  <a:srgbClr val="C00000"/>
                </a:solidFill>
              </a:ln>
              <a:effectLst/>
            </c:spPr>
          </c:marker>
          <c:xVal>
            <c:numRef>
              <c:f>'Sheet1 (2)'!$B$2:$B$301</c:f>
              <c:numCache>
                <c:formatCode>General</c:formatCode>
                <c:ptCount val="300"/>
                <c:pt idx="0">
                  <c:v>3.2583510000000002</c:v>
                </c:pt>
                <c:pt idx="1">
                  <c:v>3.2482690000000001</c:v>
                </c:pt>
                <c:pt idx="2">
                  <c:v>3.451603</c:v>
                </c:pt>
                <c:pt idx="3">
                  <c:v>3.337018</c:v>
                </c:pt>
                <c:pt idx="4">
                  <c:v>4.5463709999999997</c:v>
                </c:pt>
                <c:pt idx="6">
                  <c:v>3.3650060000000002</c:v>
                </c:pt>
                <c:pt idx="7">
                  <c:v>3.5975739999999998</c:v>
                </c:pt>
                <c:pt idx="8">
                  <c:v>3.078786</c:v>
                </c:pt>
                <c:pt idx="9">
                  <c:v>3.232259</c:v>
                </c:pt>
                <c:pt idx="10">
                  <c:v>3.2026859999999999</c:v>
                </c:pt>
                <c:pt idx="11">
                  <c:v>3.1958479999999998</c:v>
                </c:pt>
                <c:pt idx="12">
                  <c:v>3.4005329999999998</c:v>
                </c:pt>
                <c:pt idx="13">
                  <c:v>3.652825</c:v>
                </c:pt>
                <c:pt idx="14">
                  <c:v>3.2978269999999998</c:v>
                </c:pt>
                <c:pt idx="15">
                  <c:v>3.4280599999999999</c:v>
                </c:pt>
                <c:pt idx="16">
                  <c:v>3.3950640000000001</c:v>
                </c:pt>
                <c:pt idx="17">
                  <c:v>3.1678959999999998</c:v>
                </c:pt>
                <c:pt idx="18">
                  <c:v>3.1401659999999998</c:v>
                </c:pt>
                <c:pt idx="19">
                  <c:v>3.29176</c:v>
                </c:pt>
                <c:pt idx="20">
                  <c:v>3.5438550000000002</c:v>
                </c:pt>
                <c:pt idx="21">
                  <c:v>3.772262</c:v>
                </c:pt>
                <c:pt idx="22">
                  <c:v>3.0397029999999998</c:v>
                </c:pt>
                <c:pt idx="23">
                  <c:v>4.1452869999999997</c:v>
                </c:pt>
                <c:pt idx="24">
                  <c:v>3.320764</c:v>
                </c:pt>
                <c:pt idx="25">
                  <c:v>3.6466249999999998</c:v>
                </c:pt>
                <c:pt idx="26">
                  <c:v>3.3357220000000001</c:v>
                </c:pt>
                <c:pt idx="27">
                  <c:v>3.2454190000000001</c:v>
                </c:pt>
                <c:pt idx="28">
                  <c:v>3.4400930000000001</c:v>
                </c:pt>
                <c:pt idx="29">
                  <c:v>3.3157350000000001</c:v>
                </c:pt>
                <c:pt idx="30">
                  <c:v>4.0686549999999997</c:v>
                </c:pt>
                <c:pt idx="31">
                  <c:v>3.278581</c:v>
                </c:pt>
                <c:pt idx="32">
                  <c:v>3.6862729999999999</c:v>
                </c:pt>
                <c:pt idx="33">
                  <c:v>3.1521629999999998</c:v>
                </c:pt>
                <c:pt idx="34">
                  <c:v>3.0175320000000001</c:v>
                </c:pt>
                <c:pt idx="35">
                  <c:v>3.0051739999999998</c:v>
                </c:pt>
                <c:pt idx="36">
                  <c:v>3.14568</c:v>
                </c:pt>
                <c:pt idx="37">
                  <c:v>4.108625</c:v>
                </c:pt>
                <c:pt idx="38">
                  <c:v>3.6355559999999998</c:v>
                </c:pt>
                <c:pt idx="39">
                  <c:v>4.2463230000000003</c:v>
                </c:pt>
                <c:pt idx="40">
                  <c:v>3.545398</c:v>
                </c:pt>
                <c:pt idx="41">
                  <c:v>3.2253120000000002</c:v>
                </c:pt>
                <c:pt idx="42">
                  <c:v>3.4985949999999999</c:v>
                </c:pt>
                <c:pt idx="43">
                  <c:v>2.9272990000000001</c:v>
                </c:pt>
                <c:pt idx="44">
                  <c:v>4.4076180000000003</c:v>
                </c:pt>
                <c:pt idx="45">
                  <c:v>3.9356089999999999</c:v>
                </c:pt>
                <c:pt idx="46">
                  <c:v>3.3721549999999998</c:v>
                </c:pt>
                <c:pt idx="47">
                  <c:v>3.1512129999999998</c:v>
                </c:pt>
                <c:pt idx="48">
                  <c:v>3.0885259999999999</c:v>
                </c:pt>
                <c:pt idx="49">
                  <c:v>3.8908320000000001</c:v>
                </c:pt>
                <c:pt idx="50">
                  <c:v>3.7118859999999998</c:v>
                </c:pt>
                <c:pt idx="51">
                  <c:v>4.2369339999999998</c:v>
                </c:pt>
                <c:pt idx="52">
                  <c:v>4.2737249999999998</c:v>
                </c:pt>
                <c:pt idx="53">
                  <c:v>4.3515889999999997</c:v>
                </c:pt>
                <c:pt idx="54">
                  <c:v>3.9856220000000002</c:v>
                </c:pt>
                <c:pt idx="55">
                  <c:v>3.7899370000000001</c:v>
                </c:pt>
                <c:pt idx="56">
                  <c:v>3.0652309999999998</c:v>
                </c:pt>
                <c:pt idx="57">
                  <c:v>3.514246</c:v>
                </c:pt>
                <c:pt idx="58">
                  <c:v>3.8351549999999999</c:v>
                </c:pt>
                <c:pt idx="59">
                  <c:v>3.3472230000000001</c:v>
                </c:pt>
                <c:pt idx="60">
                  <c:v>3.7247629999999998</c:v>
                </c:pt>
                <c:pt idx="61">
                  <c:v>3.800948</c:v>
                </c:pt>
                <c:pt idx="62">
                  <c:v>4.0370140000000001</c:v>
                </c:pt>
                <c:pt idx="63">
                  <c:v>3.7802579999999999</c:v>
                </c:pt>
                <c:pt idx="64">
                  <c:v>4.0456070000000004</c:v>
                </c:pt>
                <c:pt idx="65">
                  <c:v>4.2646300000000004</c:v>
                </c:pt>
                <c:pt idx="67">
                  <c:v>3.2533599999999998</c:v>
                </c:pt>
                <c:pt idx="68">
                  <c:v>2.903009</c:v>
                </c:pt>
                <c:pt idx="69">
                  <c:v>2.5939220000000001</c:v>
                </c:pt>
                <c:pt idx="70">
                  <c:v>2.5994280000000001</c:v>
                </c:pt>
                <c:pt idx="71">
                  <c:v>2.9930270000000001</c:v>
                </c:pt>
                <c:pt idx="72">
                  <c:v>3.861386</c:v>
                </c:pt>
                <c:pt idx="73">
                  <c:v>2.7302789999999999</c:v>
                </c:pt>
                <c:pt idx="74">
                  <c:v>2.7854559999999999</c:v>
                </c:pt>
                <c:pt idx="75">
                  <c:v>3.071224</c:v>
                </c:pt>
                <c:pt idx="76">
                  <c:v>3.2279439999999999</c:v>
                </c:pt>
                <c:pt idx="77">
                  <c:v>3.0371410000000001</c:v>
                </c:pt>
                <c:pt idx="78">
                  <c:v>3.2163719999999998</c:v>
                </c:pt>
                <c:pt idx="79">
                  <c:v>3.2997830000000001</c:v>
                </c:pt>
                <c:pt idx="80">
                  <c:v>2.8016399999999999</c:v>
                </c:pt>
                <c:pt idx="81">
                  <c:v>3.7975310000000002</c:v>
                </c:pt>
                <c:pt idx="82">
                  <c:v>2.930107</c:v>
                </c:pt>
                <c:pt idx="83">
                  <c:v>2.7493240000000001</c:v>
                </c:pt>
                <c:pt idx="84">
                  <c:v>2.606385</c:v>
                </c:pt>
                <c:pt idx="85">
                  <c:v>4.4080349999999999</c:v>
                </c:pt>
                <c:pt idx="86">
                  <c:v>2.735484</c:v>
                </c:pt>
                <c:pt idx="87">
                  <c:v>3.6714069999999999</c:v>
                </c:pt>
                <c:pt idx="88">
                  <c:v>2.8442129999999999</c:v>
                </c:pt>
                <c:pt idx="89">
                  <c:v>2.7833320000000001</c:v>
                </c:pt>
                <c:pt idx="90">
                  <c:v>2.6745130000000001</c:v>
                </c:pt>
                <c:pt idx="91">
                  <c:v>2.8501979999999998</c:v>
                </c:pt>
                <c:pt idx="92">
                  <c:v>2.843407</c:v>
                </c:pt>
                <c:pt idx="93">
                  <c:v>2.8127879999999998</c:v>
                </c:pt>
                <c:pt idx="94">
                  <c:v>2.7001189999999999</c:v>
                </c:pt>
                <c:pt idx="95">
                  <c:v>2.8547799999999999</c:v>
                </c:pt>
                <c:pt idx="96">
                  <c:v>2.8629009999999999</c:v>
                </c:pt>
                <c:pt idx="97">
                  <c:v>2.780392</c:v>
                </c:pt>
                <c:pt idx="98">
                  <c:v>3.1427450000000001</c:v>
                </c:pt>
                <c:pt idx="99">
                  <c:v>3.5778210000000001</c:v>
                </c:pt>
                <c:pt idx="100">
                  <c:v>3.2062409999999999</c:v>
                </c:pt>
                <c:pt idx="101">
                  <c:v>2.9838819999999999</c:v>
                </c:pt>
                <c:pt idx="102">
                  <c:v>3.5664159999999998</c:v>
                </c:pt>
                <c:pt idx="103">
                  <c:v>3.6120019999999999</c:v>
                </c:pt>
                <c:pt idx="104">
                  <c:v>0.90216960000000002</c:v>
                </c:pt>
                <c:pt idx="105">
                  <c:v>3.0054750000000001</c:v>
                </c:pt>
                <c:pt idx="106">
                  <c:v>3.0831780000000002</c:v>
                </c:pt>
                <c:pt idx="107">
                  <c:v>2.8909820000000002</c:v>
                </c:pt>
                <c:pt idx="108">
                  <c:v>3.0702259999999999</c:v>
                </c:pt>
                <c:pt idx="109">
                  <c:v>2.9122469999999998</c:v>
                </c:pt>
                <c:pt idx="110">
                  <c:v>2.7370990000000002</c:v>
                </c:pt>
                <c:pt idx="111">
                  <c:v>2.2661709999999999</c:v>
                </c:pt>
                <c:pt idx="112">
                  <c:v>3.2372010000000002</c:v>
                </c:pt>
                <c:pt idx="113">
                  <c:v>2.7370450000000002</c:v>
                </c:pt>
                <c:pt idx="114">
                  <c:v>2.6083340000000002</c:v>
                </c:pt>
                <c:pt idx="115">
                  <c:v>3.2252489999999998</c:v>
                </c:pt>
                <c:pt idx="116">
                  <c:v>2.9184950000000001</c:v>
                </c:pt>
                <c:pt idx="117">
                  <c:v>2.8759610000000002</c:v>
                </c:pt>
                <c:pt idx="118">
                  <c:v>2.8759790000000001</c:v>
                </c:pt>
                <c:pt idx="119">
                  <c:v>2.917249</c:v>
                </c:pt>
                <c:pt idx="120">
                  <c:v>2.8253200000000001</c:v>
                </c:pt>
                <c:pt idx="121">
                  <c:v>2.8215650000000001</c:v>
                </c:pt>
                <c:pt idx="122">
                  <c:v>3.524375</c:v>
                </c:pt>
                <c:pt idx="123">
                  <c:v>3.3335889999999999</c:v>
                </c:pt>
                <c:pt idx="124">
                  <c:v>3.437792</c:v>
                </c:pt>
                <c:pt idx="125">
                  <c:v>3.2446489999999999</c:v>
                </c:pt>
                <c:pt idx="126">
                  <c:v>2.7790270000000001</c:v>
                </c:pt>
                <c:pt idx="127">
                  <c:v>2.792608</c:v>
                </c:pt>
                <c:pt idx="128">
                  <c:v>2.9225590000000001</c:v>
                </c:pt>
                <c:pt idx="129">
                  <c:v>3.0441829999999999</c:v>
                </c:pt>
                <c:pt idx="130">
                  <c:v>2.7060960000000001</c:v>
                </c:pt>
                <c:pt idx="131">
                  <c:v>3.1774089999999999</c:v>
                </c:pt>
                <c:pt idx="132">
                  <c:v>3.5008439999999998</c:v>
                </c:pt>
                <c:pt idx="133">
                  <c:v>2.8184640000000001</c:v>
                </c:pt>
                <c:pt idx="134">
                  <c:v>3.215106</c:v>
                </c:pt>
                <c:pt idx="135">
                  <c:v>3.2024010000000001</c:v>
                </c:pt>
                <c:pt idx="136">
                  <c:v>2.429897</c:v>
                </c:pt>
                <c:pt idx="137">
                  <c:v>2.8216100000000002</c:v>
                </c:pt>
                <c:pt idx="138">
                  <c:v>1.41892</c:v>
                </c:pt>
                <c:pt idx="139">
                  <c:v>2.6250719999999998</c:v>
                </c:pt>
                <c:pt idx="140">
                  <c:v>2.439988</c:v>
                </c:pt>
                <c:pt idx="141">
                  <c:v>2.5609060000000001</c:v>
                </c:pt>
                <c:pt idx="142">
                  <c:v>2.461983</c:v>
                </c:pt>
                <c:pt idx="143">
                  <c:v>3.1159810000000001</c:v>
                </c:pt>
                <c:pt idx="144">
                  <c:v>2.3065169999999999</c:v>
                </c:pt>
                <c:pt idx="145">
                  <c:v>2.5957590000000001</c:v>
                </c:pt>
                <c:pt idx="146">
                  <c:v>2.8288530000000001</c:v>
                </c:pt>
                <c:pt idx="147">
                  <c:v>3.0273690000000002</c:v>
                </c:pt>
                <c:pt idx="148">
                  <c:v>0.967723</c:v>
                </c:pt>
                <c:pt idx="149">
                  <c:v>2.5496439999999998</c:v>
                </c:pt>
                <c:pt idx="150">
                  <c:v>2.6394769999999999</c:v>
                </c:pt>
                <c:pt idx="151">
                  <c:v>3.1603330000000001</c:v>
                </c:pt>
                <c:pt idx="152">
                  <c:v>2.6347010000000002</c:v>
                </c:pt>
                <c:pt idx="153">
                  <c:v>3.480531</c:v>
                </c:pt>
                <c:pt idx="154">
                  <c:v>2.634655</c:v>
                </c:pt>
                <c:pt idx="155">
                  <c:v>3.0035859999999999</c:v>
                </c:pt>
                <c:pt idx="156">
                  <c:v>3.8921399999999999</c:v>
                </c:pt>
                <c:pt idx="157">
                  <c:v>3.0958060000000001</c:v>
                </c:pt>
                <c:pt idx="158">
                  <c:v>2.6317349999999999</c:v>
                </c:pt>
                <c:pt idx="159">
                  <c:v>2.7462580000000001</c:v>
                </c:pt>
                <c:pt idx="160">
                  <c:v>3.0353110000000001</c:v>
                </c:pt>
                <c:pt idx="161">
                  <c:v>3.2701359999999999</c:v>
                </c:pt>
                <c:pt idx="162">
                  <c:v>3.1851280000000002</c:v>
                </c:pt>
                <c:pt idx="163">
                  <c:v>3.0036619999999998</c:v>
                </c:pt>
                <c:pt idx="164">
                  <c:v>2.943079</c:v>
                </c:pt>
                <c:pt idx="165">
                  <c:v>3.5939749999999999</c:v>
                </c:pt>
                <c:pt idx="166">
                  <c:v>2.8762639999999999</c:v>
                </c:pt>
                <c:pt idx="167">
                  <c:v>2.6577090000000001</c:v>
                </c:pt>
                <c:pt idx="168">
                  <c:v>2.8382369999999999</c:v>
                </c:pt>
                <c:pt idx="169">
                  <c:v>3.5580919999999998</c:v>
                </c:pt>
                <c:pt idx="170">
                  <c:v>3.1576580000000001</c:v>
                </c:pt>
                <c:pt idx="171">
                  <c:v>3.1386470000000002</c:v>
                </c:pt>
                <c:pt idx="172">
                  <c:v>3.1130979999999999</c:v>
                </c:pt>
                <c:pt idx="173">
                  <c:v>2.239303</c:v>
                </c:pt>
                <c:pt idx="174">
                  <c:v>2.670067</c:v>
                </c:pt>
                <c:pt idx="175">
                  <c:v>3.1956500000000001</c:v>
                </c:pt>
                <c:pt idx="176">
                  <c:v>3.0903550000000002</c:v>
                </c:pt>
                <c:pt idx="177">
                  <c:v>3.119189</c:v>
                </c:pt>
                <c:pt idx="178">
                  <c:v>3.1207929999999999</c:v>
                </c:pt>
                <c:pt idx="179">
                  <c:v>3.2190080000000001</c:v>
                </c:pt>
                <c:pt idx="180">
                  <c:v>3.63924</c:v>
                </c:pt>
                <c:pt idx="181">
                  <c:v>3.5039750000000001</c:v>
                </c:pt>
                <c:pt idx="182">
                  <c:v>3.0440040000000002</c:v>
                </c:pt>
                <c:pt idx="183">
                  <c:v>2.6187330000000002</c:v>
                </c:pt>
                <c:pt idx="184">
                  <c:v>2.8058969999999999</c:v>
                </c:pt>
                <c:pt idx="185">
                  <c:v>3.044975</c:v>
                </c:pt>
                <c:pt idx="186">
                  <c:v>2.9661040000000001</c:v>
                </c:pt>
                <c:pt idx="187">
                  <c:v>2.2672219999999998</c:v>
                </c:pt>
                <c:pt idx="188">
                  <c:v>2.7014840000000002</c:v>
                </c:pt>
                <c:pt idx="189">
                  <c:v>2.8467720000000001</c:v>
                </c:pt>
                <c:pt idx="190">
                  <c:v>3.1998509999999998</c:v>
                </c:pt>
                <c:pt idx="191">
                  <c:v>2.8668779999999998</c:v>
                </c:pt>
                <c:pt idx="192">
                  <c:v>2.9009649999999998</c:v>
                </c:pt>
                <c:pt idx="193">
                  <c:v>3.7595529999999999</c:v>
                </c:pt>
                <c:pt idx="194">
                  <c:v>4.0404730000000004</c:v>
                </c:pt>
                <c:pt idx="195">
                  <c:v>4.0861150000000004</c:v>
                </c:pt>
                <c:pt idx="196">
                  <c:v>3.8013910000000002</c:v>
                </c:pt>
                <c:pt idx="197">
                  <c:v>4.0526010000000001</c:v>
                </c:pt>
                <c:pt idx="198">
                  <c:v>3.8952460000000002</c:v>
                </c:pt>
                <c:pt idx="199">
                  <c:v>3.8334830000000002</c:v>
                </c:pt>
                <c:pt idx="200">
                  <c:v>3.648479</c:v>
                </c:pt>
                <c:pt idx="201">
                  <c:v>4.0211410000000001</c:v>
                </c:pt>
                <c:pt idx="202">
                  <c:v>4.2393669999999997</c:v>
                </c:pt>
                <c:pt idx="203">
                  <c:v>3.7658969999999998</c:v>
                </c:pt>
                <c:pt idx="204">
                  <c:v>3.982847</c:v>
                </c:pt>
                <c:pt idx="205">
                  <c:v>3.5202</c:v>
                </c:pt>
                <c:pt idx="206">
                  <c:v>4.2962870000000004</c:v>
                </c:pt>
                <c:pt idx="207">
                  <c:v>3.885732</c:v>
                </c:pt>
                <c:pt idx="208">
                  <c:v>3.8607269999999998</c:v>
                </c:pt>
                <c:pt idx="209">
                  <c:v>4.5254200000000004</c:v>
                </c:pt>
                <c:pt idx="210">
                  <c:v>3.9842010000000001</c:v>
                </c:pt>
                <c:pt idx="211">
                  <c:v>3.1652580000000001</c:v>
                </c:pt>
                <c:pt idx="212">
                  <c:v>3.0734680000000001</c:v>
                </c:pt>
                <c:pt idx="213">
                  <c:v>2.653683</c:v>
                </c:pt>
                <c:pt idx="214">
                  <c:v>3.1320489999999999</c:v>
                </c:pt>
                <c:pt idx="215">
                  <c:v>3.2638929999999999</c:v>
                </c:pt>
                <c:pt idx="216">
                  <c:v>3.237628</c:v>
                </c:pt>
                <c:pt idx="217">
                  <c:v>3.05979</c:v>
                </c:pt>
                <c:pt idx="218">
                  <c:v>2.9325580000000002</c:v>
                </c:pt>
                <c:pt idx="219">
                  <c:v>3.0375549999999998</c:v>
                </c:pt>
                <c:pt idx="220">
                  <c:v>3.3664230000000002</c:v>
                </c:pt>
                <c:pt idx="221">
                  <c:v>3.1952129999999999</c:v>
                </c:pt>
                <c:pt idx="222">
                  <c:v>2.7546059999999999</c:v>
                </c:pt>
                <c:pt idx="223">
                  <c:v>2.9462899999999999</c:v>
                </c:pt>
                <c:pt idx="224">
                  <c:v>3.2002139999999999</c:v>
                </c:pt>
                <c:pt idx="225">
                  <c:v>3.0528140000000001</c:v>
                </c:pt>
                <c:pt idx="226">
                  <c:v>1.6993830000000001</c:v>
                </c:pt>
                <c:pt idx="227">
                  <c:v>3.0982099999999999</c:v>
                </c:pt>
                <c:pt idx="228">
                  <c:v>3.6002339999999999</c:v>
                </c:pt>
                <c:pt idx="229">
                  <c:v>2.9982489999999999</c:v>
                </c:pt>
                <c:pt idx="230">
                  <c:v>3.2960319999999999</c:v>
                </c:pt>
                <c:pt idx="231">
                  <c:v>3.4162910000000002</c:v>
                </c:pt>
                <c:pt idx="232">
                  <c:v>3.4568430000000001</c:v>
                </c:pt>
                <c:pt idx="233">
                  <c:v>3.2925360000000001</c:v>
                </c:pt>
                <c:pt idx="234">
                  <c:v>3.3135270000000001</c:v>
                </c:pt>
                <c:pt idx="235">
                  <c:v>2.878196</c:v>
                </c:pt>
                <c:pt idx="236">
                  <c:v>3.1540140000000001</c:v>
                </c:pt>
                <c:pt idx="237">
                  <c:v>3.310835</c:v>
                </c:pt>
                <c:pt idx="238">
                  <c:v>2.8627509999999998</c:v>
                </c:pt>
                <c:pt idx="239">
                  <c:v>3.1548970000000001</c:v>
                </c:pt>
                <c:pt idx="240">
                  <c:v>2.8207010000000001</c:v>
                </c:pt>
                <c:pt idx="241">
                  <c:v>2.9443260000000002</c:v>
                </c:pt>
                <c:pt idx="242">
                  <c:v>3.2603610000000001</c:v>
                </c:pt>
                <c:pt idx="243">
                  <c:v>3.3874819999999999</c:v>
                </c:pt>
                <c:pt idx="244">
                  <c:v>3.1299839999999999</c:v>
                </c:pt>
                <c:pt idx="245">
                  <c:v>3.338981</c:v>
                </c:pt>
                <c:pt idx="246">
                  <c:v>3.1363449999999999</c:v>
                </c:pt>
                <c:pt idx="247">
                  <c:v>3.4228239999999999</c:v>
                </c:pt>
                <c:pt idx="248">
                  <c:v>3.2332459999999998</c:v>
                </c:pt>
                <c:pt idx="249">
                  <c:v>3.2825319999999998</c:v>
                </c:pt>
                <c:pt idx="250">
                  <c:v>3.207436</c:v>
                </c:pt>
                <c:pt idx="251">
                  <c:v>3.274038</c:v>
                </c:pt>
                <c:pt idx="252">
                  <c:v>3.2820339999999999</c:v>
                </c:pt>
                <c:pt idx="253">
                  <c:v>4.1252139999999997</c:v>
                </c:pt>
                <c:pt idx="254">
                  <c:v>3.3482919999999998</c:v>
                </c:pt>
                <c:pt idx="255">
                  <c:v>2.8028629999999999</c:v>
                </c:pt>
                <c:pt idx="256">
                  <c:v>3.6181380000000001</c:v>
                </c:pt>
                <c:pt idx="257">
                  <c:v>3.110033</c:v>
                </c:pt>
                <c:pt idx="258">
                  <c:v>2.7903859999999998</c:v>
                </c:pt>
                <c:pt idx="259">
                  <c:v>2.9885120000000001</c:v>
                </c:pt>
                <c:pt idx="260">
                  <c:v>3.6148920000000002</c:v>
                </c:pt>
                <c:pt idx="261">
                  <c:v>4.0278010000000002</c:v>
                </c:pt>
                <c:pt idx="262">
                  <c:v>3.5990229999999999</c:v>
                </c:pt>
                <c:pt idx="263">
                  <c:v>2.931565</c:v>
                </c:pt>
                <c:pt idx="264">
                  <c:v>2.9923600000000001</c:v>
                </c:pt>
                <c:pt idx="265">
                  <c:v>3.5987680000000002</c:v>
                </c:pt>
                <c:pt idx="266">
                  <c:v>2.8782299999999998</c:v>
                </c:pt>
                <c:pt idx="267">
                  <c:v>3.3888940000000001</c:v>
                </c:pt>
                <c:pt idx="268">
                  <c:v>2.8121930000000002</c:v>
                </c:pt>
                <c:pt idx="269">
                  <c:v>3.366072</c:v>
                </c:pt>
                <c:pt idx="270">
                  <c:v>3.3609589999999998</c:v>
                </c:pt>
                <c:pt idx="271">
                  <c:v>3.4281969999999999</c:v>
                </c:pt>
                <c:pt idx="275">
                  <c:v>3.5914160000000002</c:v>
                </c:pt>
                <c:pt idx="276">
                  <c:v>2.9258310000000001</c:v>
                </c:pt>
                <c:pt idx="277">
                  <c:v>4.8928190000000003</c:v>
                </c:pt>
                <c:pt idx="278">
                  <c:v>4.5900910000000001</c:v>
                </c:pt>
                <c:pt idx="279">
                  <c:v>4.3888150000000001</c:v>
                </c:pt>
                <c:pt idx="280">
                  <c:v>5.3926119999999997</c:v>
                </c:pt>
                <c:pt idx="281">
                  <c:v>4.097467</c:v>
                </c:pt>
                <c:pt idx="282">
                  <c:v>4.2674029999999998</c:v>
                </c:pt>
                <c:pt idx="283">
                  <c:v>4.2824540000000004</c:v>
                </c:pt>
                <c:pt idx="284">
                  <c:v>3.7643650000000002</c:v>
                </c:pt>
                <c:pt idx="285">
                  <c:v>3.604511</c:v>
                </c:pt>
                <c:pt idx="286">
                  <c:v>3.4242029999999999</c:v>
                </c:pt>
                <c:pt idx="287">
                  <c:v>3.8929640000000001</c:v>
                </c:pt>
                <c:pt idx="288">
                  <c:v>4.5106080000000004</c:v>
                </c:pt>
                <c:pt idx="289">
                  <c:v>3.5416639999999999</c:v>
                </c:pt>
                <c:pt idx="290">
                  <c:v>4.052581</c:v>
                </c:pt>
                <c:pt idx="291">
                  <c:v>3.5178129999999999</c:v>
                </c:pt>
                <c:pt idx="292">
                  <c:v>4.7088049999999999</c:v>
                </c:pt>
                <c:pt idx="293">
                  <c:v>3.5175559999999999</c:v>
                </c:pt>
                <c:pt idx="294">
                  <c:v>4.2461270000000004</c:v>
                </c:pt>
                <c:pt idx="295">
                  <c:v>4.7531829999999999</c:v>
                </c:pt>
                <c:pt idx="296">
                  <c:v>3.1408749999999999</c:v>
                </c:pt>
                <c:pt idx="297">
                  <c:v>3.468191</c:v>
                </c:pt>
                <c:pt idx="298">
                  <c:v>3.6850269999999998</c:v>
                </c:pt>
                <c:pt idx="299">
                  <c:v>4.7798299999999996</c:v>
                </c:pt>
              </c:numCache>
            </c:numRef>
          </c:xVal>
          <c:yVal>
            <c:numRef>
              <c:f>'Sheet1 (2)'!$O$2:$O$301</c:f>
              <c:numCache>
                <c:formatCode>General</c:formatCode>
                <c:ptCount val="300"/>
                <c:pt idx="0" formatCode="0%">
                  <c:v>0.1238905</c:v>
                </c:pt>
                <c:pt idx="2" formatCode="0%">
                  <c:v>0.11217920000000001</c:v>
                </c:pt>
                <c:pt idx="3" formatCode="0%">
                  <c:v>0.1162441</c:v>
                </c:pt>
                <c:pt idx="4" formatCode="0%">
                  <c:v>3.55964E-2</c:v>
                </c:pt>
                <c:pt idx="6" formatCode="0%">
                  <c:v>0.115381</c:v>
                </c:pt>
                <c:pt idx="7" formatCode="0%">
                  <c:v>0.1140495</c:v>
                </c:pt>
                <c:pt idx="9" formatCode="0%">
                  <c:v>0.1082118</c:v>
                </c:pt>
                <c:pt idx="10" formatCode="0%">
                  <c:v>0.1178691</c:v>
                </c:pt>
                <c:pt idx="11" formatCode="0%">
                  <c:v>0.12106699999999999</c:v>
                </c:pt>
                <c:pt idx="13" formatCode="0%">
                  <c:v>0.10635749999999999</c:v>
                </c:pt>
                <c:pt idx="14" formatCode="0%">
                  <c:v>0.11607720000000001</c:v>
                </c:pt>
                <c:pt idx="15" formatCode="0%">
                  <c:v>0.1171517</c:v>
                </c:pt>
                <c:pt idx="16" formatCode="0%">
                  <c:v>0.1105361</c:v>
                </c:pt>
                <c:pt idx="17" formatCode="0%">
                  <c:v>0.1200321</c:v>
                </c:pt>
                <c:pt idx="19" formatCode="0%">
                  <c:v>0.1126142</c:v>
                </c:pt>
                <c:pt idx="20" formatCode="0%">
                  <c:v>0.1084987</c:v>
                </c:pt>
                <c:pt idx="24" formatCode="0%">
                  <c:v>0.1223011</c:v>
                </c:pt>
                <c:pt idx="25" formatCode="0%">
                  <c:v>0.1126318</c:v>
                </c:pt>
                <c:pt idx="26" formatCode="0%">
                  <c:v>0.11873640000000001</c:v>
                </c:pt>
                <c:pt idx="27" formatCode="0%">
                  <c:v>0.1212799</c:v>
                </c:pt>
                <c:pt idx="28" formatCode="0%">
                  <c:v>0.116295</c:v>
                </c:pt>
                <c:pt idx="29" formatCode="0%">
                  <c:v>0.1237099</c:v>
                </c:pt>
                <c:pt idx="30" formatCode="0%">
                  <c:v>8.6044200000000001E-2</c:v>
                </c:pt>
                <c:pt idx="31" formatCode="0%">
                  <c:v>0.116229</c:v>
                </c:pt>
                <c:pt idx="32" formatCode="0%">
                  <c:v>0.10491780000000001</c:v>
                </c:pt>
                <c:pt idx="33" formatCode="0%">
                  <c:v>0.1120285</c:v>
                </c:pt>
                <c:pt idx="34" formatCode="0%">
                  <c:v>0.1136506</c:v>
                </c:pt>
                <c:pt idx="35" formatCode="0%">
                  <c:v>0.122583</c:v>
                </c:pt>
                <c:pt idx="36" formatCode="0%">
                  <c:v>0.1215845</c:v>
                </c:pt>
                <c:pt idx="37" formatCode="0%">
                  <c:v>8.2765400000000003E-2</c:v>
                </c:pt>
                <c:pt idx="38" formatCode="0%">
                  <c:v>0.1073711</c:v>
                </c:pt>
                <c:pt idx="39" formatCode="0%">
                  <c:v>8.1682900000000003E-2</c:v>
                </c:pt>
                <c:pt idx="40" formatCode="0%">
                  <c:v>0.1220347</c:v>
                </c:pt>
                <c:pt idx="41" formatCode="0%">
                  <c:v>0.12827069999999999</c:v>
                </c:pt>
                <c:pt idx="42" formatCode="0%">
                  <c:v>0.1214288</c:v>
                </c:pt>
                <c:pt idx="44" formatCode="0%">
                  <c:v>5.9453199999999998E-2</c:v>
                </c:pt>
                <c:pt idx="45" formatCode="0%">
                  <c:v>9.9079500000000001E-2</c:v>
                </c:pt>
                <c:pt idx="49" formatCode="0%">
                  <c:v>8.6886500000000005E-2</c:v>
                </c:pt>
                <c:pt idx="50" formatCode="0%">
                  <c:v>0.1100357</c:v>
                </c:pt>
                <c:pt idx="51" formatCode="0%">
                  <c:v>8.1955899999999998E-2</c:v>
                </c:pt>
                <c:pt idx="52" formatCode="0%">
                  <c:v>6.6264199999999995E-2</c:v>
                </c:pt>
                <c:pt idx="53" formatCode="0%">
                  <c:v>7.8342200000000001E-2</c:v>
                </c:pt>
                <c:pt idx="54" formatCode="0%">
                  <c:v>0.1031596</c:v>
                </c:pt>
                <c:pt idx="55" formatCode="0%">
                  <c:v>8.8499300000000003E-2</c:v>
                </c:pt>
                <c:pt idx="56" formatCode="0%">
                  <c:v>0.12668550000000001</c:v>
                </c:pt>
                <c:pt idx="60" formatCode="0%">
                  <c:v>8.9206199999999999E-2</c:v>
                </c:pt>
                <c:pt idx="61" formatCode="0%">
                  <c:v>0.1594873</c:v>
                </c:pt>
                <c:pt idx="62" formatCode="0%">
                  <c:v>9.9128099999999997E-2</c:v>
                </c:pt>
                <c:pt idx="63" formatCode="0%">
                  <c:v>0.1214954</c:v>
                </c:pt>
                <c:pt idx="64" formatCode="0%">
                  <c:v>8.3298800000000006E-2</c:v>
                </c:pt>
                <c:pt idx="65" formatCode="0%">
                  <c:v>6.7492499999999997E-2</c:v>
                </c:pt>
                <c:pt idx="68" formatCode="0%">
                  <c:v>0.13255639999999999</c:v>
                </c:pt>
                <c:pt idx="71" formatCode="0%">
                  <c:v>0.12890190000000001</c:v>
                </c:pt>
                <c:pt idx="72" formatCode="0%">
                  <c:v>9.8296099999999997E-2</c:v>
                </c:pt>
                <c:pt idx="75" formatCode="0%">
                  <c:v>0.1312026</c:v>
                </c:pt>
                <c:pt idx="76" formatCode="0%">
                  <c:v>0.11999840000000001</c:v>
                </c:pt>
                <c:pt idx="81" formatCode="0%">
                  <c:v>9.1454999999999995E-2</c:v>
                </c:pt>
                <c:pt idx="85" formatCode="0%">
                  <c:v>0.1171174</c:v>
                </c:pt>
                <c:pt idx="87" formatCode="0%">
                  <c:v>9.9066000000000001E-2</c:v>
                </c:pt>
                <c:pt idx="98" formatCode="0%">
                  <c:v>0.1259372</c:v>
                </c:pt>
                <c:pt idx="99" formatCode="0%">
                  <c:v>0.10301009999999999</c:v>
                </c:pt>
                <c:pt idx="102" formatCode="0%">
                  <c:v>0.12739839999999999</c:v>
                </c:pt>
                <c:pt idx="103" formatCode="0%">
                  <c:v>0.1145917</c:v>
                </c:pt>
                <c:pt idx="106" formatCode="0%">
                  <c:v>0.12064610000000001</c:v>
                </c:pt>
                <c:pt idx="115" formatCode="0%">
                  <c:v>0.1152659</c:v>
                </c:pt>
                <c:pt idx="122" formatCode="0%">
                  <c:v>0.11029559999999999</c:v>
                </c:pt>
                <c:pt idx="128" formatCode="0%">
                  <c:v>0.1192645</c:v>
                </c:pt>
                <c:pt idx="151" formatCode="0%">
                  <c:v>0.12451089999999999</c:v>
                </c:pt>
                <c:pt idx="153" formatCode="0%">
                  <c:v>0.1160692</c:v>
                </c:pt>
                <c:pt idx="162" formatCode="0%">
                  <c:v>0.116245</c:v>
                </c:pt>
                <c:pt idx="163" formatCode="0%">
                  <c:v>0.119313</c:v>
                </c:pt>
                <c:pt idx="167" formatCode="0%">
                  <c:v>0.13654160000000001</c:v>
                </c:pt>
                <c:pt idx="169" formatCode="0%">
                  <c:v>0.1104358</c:v>
                </c:pt>
                <c:pt idx="170" formatCode="0%">
                  <c:v>0.1232729</c:v>
                </c:pt>
                <c:pt idx="175" formatCode="0%">
                  <c:v>0.1191763</c:v>
                </c:pt>
                <c:pt idx="176" formatCode="0%">
                  <c:v>0.1236201</c:v>
                </c:pt>
                <c:pt idx="177" formatCode="0%">
                  <c:v>0.12594</c:v>
                </c:pt>
                <c:pt idx="178" formatCode="0%">
                  <c:v>0.1294614</c:v>
                </c:pt>
                <c:pt idx="179" formatCode="0%">
                  <c:v>0.121479</c:v>
                </c:pt>
                <c:pt idx="180" formatCode="0%">
                  <c:v>0.107934</c:v>
                </c:pt>
                <c:pt idx="181" formatCode="0%">
                  <c:v>0.11477800000000001</c:v>
                </c:pt>
                <c:pt idx="182" formatCode="0%">
                  <c:v>0.1260096</c:v>
                </c:pt>
                <c:pt idx="189" formatCode="0%">
                  <c:v>0.1246355</c:v>
                </c:pt>
                <c:pt idx="190" formatCode="0%">
                  <c:v>0.12974150000000001</c:v>
                </c:pt>
                <c:pt idx="191" formatCode="0%">
                  <c:v>0.12730250000000001</c:v>
                </c:pt>
                <c:pt idx="192" formatCode="0%">
                  <c:v>0.1218508</c:v>
                </c:pt>
                <c:pt idx="193" formatCode="0%">
                  <c:v>0.1003835</c:v>
                </c:pt>
                <c:pt idx="194" formatCode="0%">
                  <c:v>9.15242E-2</c:v>
                </c:pt>
                <c:pt idx="195" formatCode="0%">
                  <c:v>7.9757800000000004E-2</c:v>
                </c:pt>
                <c:pt idx="196" formatCode="0%">
                  <c:v>0.1110372</c:v>
                </c:pt>
                <c:pt idx="197" formatCode="0%">
                  <c:v>0.1171503</c:v>
                </c:pt>
                <c:pt idx="198" formatCode="0%">
                  <c:v>9.1685900000000001E-2</c:v>
                </c:pt>
                <c:pt idx="199" formatCode="0%">
                  <c:v>0.10719919999999999</c:v>
                </c:pt>
                <c:pt idx="200" formatCode="0%">
                  <c:v>0.11584849999999999</c:v>
                </c:pt>
                <c:pt idx="201" formatCode="0%">
                  <c:v>8.8522400000000001E-2</c:v>
                </c:pt>
                <c:pt idx="202" formatCode="0%">
                  <c:v>7.6959200000000005E-2</c:v>
                </c:pt>
                <c:pt idx="203" formatCode="0%">
                  <c:v>0.1038173</c:v>
                </c:pt>
                <c:pt idx="204" formatCode="0%">
                  <c:v>9.9833199999999997E-2</c:v>
                </c:pt>
                <c:pt idx="205" formatCode="0%">
                  <c:v>0.10868940000000001</c:v>
                </c:pt>
                <c:pt idx="206" formatCode="0%">
                  <c:v>0.1007199</c:v>
                </c:pt>
                <c:pt idx="207" formatCode="0%">
                  <c:v>0.106169</c:v>
                </c:pt>
                <c:pt idx="208" formatCode="0%">
                  <c:v>0.11433599999999999</c:v>
                </c:pt>
                <c:pt idx="209" formatCode="0%">
                  <c:v>6.2104600000000003E-2</c:v>
                </c:pt>
                <c:pt idx="210" formatCode="0%">
                  <c:v>0.1017407</c:v>
                </c:pt>
                <c:pt idx="211" formatCode="0%">
                  <c:v>0.12526950000000001</c:v>
                </c:pt>
                <c:pt idx="214" formatCode="0%">
                  <c:v>0.11335779999999999</c:v>
                </c:pt>
                <c:pt idx="216" formatCode="0%">
                  <c:v>0.1220378</c:v>
                </c:pt>
                <c:pt idx="217" formatCode="0%">
                  <c:v>0.1190122</c:v>
                </c:pt>
                <c:pt idx="220" formatCode="0%">
                  <c:v>0.1121904</c:v>
                </c:pt>
                <c:pt idx="221" formatCode="0%">
                  <c:v>0.12695919999999999</c:v>
                </c:pt>
                <c:pt idx="224" formatCode="0%">
                  <c:v>0.1200306</c:v>
                </c:pt>
                <c:pt idx="226" formatCode="0%">
                  <c:v>0.14350830000000001</c:v>
                </c:pt>
                <c:pt idx="228" formatCode="0%">
                  <c:v>0.1032465</c:v>
                </c:pt>
                <c:pt idx="230" formatCode="0%">
                  <c:v>0.1167749</c:v>
                </c:pt>
                <c:pt idx="231" formatCode="0%">
                  <c:v>0.10481790000000001</c:v>
                </c:pt>
                <c:pt idx="232" formatCode="0%">
                  <c:v>0.1096573</c:v>
                </c:pt>
                <c:pt idx="233" formatCode="0%">
                  <c:v>0.118462</c:v>
                </c:pt>
                <c:pt idx="234" formatCode="0%">
                  <c:v>0.11986910000000001</c:v>
                </c:pt>
                <c:pt idx="235" formatCode="0%">
                  <c:v>0.11774569999999999</c:v>
                </c:pt>
                <c:pt idx="242" formatCode="0%">
                  <c:v>0.1136412</c:v>
                </c:pt>
                <c:pt idx="244" formatCode="0%">
                  <c:v>0.12714819999999999</c:v>
                </c:pt>
                <c:pt idx="245" formatCode="0%">
                  <c:v>0.114938</c:v>
                </c:pt>
                <c:pt idx="246" formatCode="0%">
                  <c:v>0.1158279</c:v>
                </c:pt>
                <c:pt idx="247" formatCode="0%">
                  <c:v>0.1195346</c:v>
                </c:pt>
                <c:pt idx="248" formatCode="0%">
                  <c:v>0.12117799999999999</c:v>
                </c:pt>
                <c:pt idx="249" formatCode="0%">
                  <c:v>0.1196448</c:v>
                </c:pt>
                <c:pt idx="250" formatCode="0%">
                  <c:v>0.1253456</c:v>
                </c:pt>
                <c:pt idx="251" formatCode="0%">
                  <c:v>0.12916920000000001</c:v>
                </c:pt>
                <c:pt idx="252" formatCode="0%">
                  <c:v>0.1211204</c:v>
                </c:pt>
                <c:pt idx="254" formatCode="0%">
                  <c:v>0.12446359999999999</c:v>
                </c:pt>
                <c:pt idx="256" formatCode="0%">
                  <c:v>0.1034819</c:v>
                </c:pt>
                <c:pt idx="257" formatCode="0%">
                  <c:v>0.1220141</c:v>
                </c:pt>
                <c:pt idx="260" formatCode="0%">
                  <c:v>9.7386E-2</c:v>
                </c:pt>
                <c:pt idx="261" formatCode="0%">
                  <c:v>8.5591299999999995E-2</c:v>
                </c:pt>
                <c:pt idx="262" formatCode="0%">
                  <c:v>0.1061542</c:v>
                </c:pt>
                <c:pt idx="267" formatCode="0%">
                  <c:v>0.1138248</c:v>
                </c:pt>
                <c:pt idx="275" formatCode="0%">
                  <c:v>0.1075016</c:v>
                </c:pt>
                <c:pt idx="277" formatCode="0%">
                  <c:v>4.4806699999999998E-2</c:v>
                </c:pt>
                <c:pt idx="278" formatCode="0%">
                  <c:v>5.9624099999999999E-2</c:v>
                </c:pt>
                <c:pt idx="279" formatCode="0%">
                  <c:v>6.7727700000000002E-2</c:v>
                </c:pt>
                <c:pt idx="280" formatCode="0%">
                  <c:v>1.5268E-2</c:v>
                </c:pt>
                <c:pt idx="281" formatCode="0%">
                  <c:v>8.0565800000000007E-2</c:v>
                </c:pt>
                <c:pt idx="282" formatCode="0%">
                  <c:v>8.8354199999999994E-2</c:v>
                </c:pt>
                <c:pt idx="283" formatCode="0%">
                  <c:v>7.5968800000000003E-2</c:v>
                </c:pt>
                <c:pt idx="284" formatCode="0%">
                  <c:v>9.6822000000000005E-2</c:v>
                </c:pt>
                <c:pt idx="285" formatCode="0%">
                  <c:v>0.1071492</c:v>
                </c:pt>
                <c:pt idx="286" formatCode="0%">
                  <c:v>0.11664819999999999</c:v>
                </c:pt>
                <c:pt idx="287" formatCode="0%">
                  <c:v>9.6351099999999995E-2</c:v>
                </c:pt>
                <c:pt idx="288" formatCode="0%">
                  <c:v>6.6388900000000001E-2</c:v>
                </c:pt>
                <c:pt idx="299" formatCode="0%">
                  <c:v>4.5343399999999999E-2</c:v>
                </c:pt>
              </c:numCache>
            </c:numRef>
          </c:yVal>
          <c:smooth val="0"/>
          <c:extLst>
            <c:ext xmlns:c16="http://schemas.microsoft.com/office/drawing/2014/chart" uri="{C3380CC4-5D6E-409C-BE32-E72D297353CC}">
              <c16:uniqueId val="{00000005-8F4C-44C8-91FD-09FF6EF82149}"/>
            </c:ext>
          </c:extLst>
        </c:ser>
        <c:dLbls>
          <c:showLegendKey val="0"/>
          <c:showVal val="0"/>
          <c:showCatName val="0"/>
          <c:showSerName val="0"/>
          <c:showPercent val="0"/>
          <c:showBubbleSize val="0"/>
        </c:dLbls>
        <c:axId val="326162664"/>
        <c:axId val="326161352"/>
      </c:scatterChart>
      <c:valAx>
        <c:axId val="32616266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Log Per Capita Health Expenditure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6161352"/>
        <c:crosses val="autoZero"/>
        <c:crossBetween val="midCat"/>
      </c:valAx>
      <c:valAx>
        <c:axId val="3261613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Predicted</a:t>
                </a:r>
                <a:r>
                  <a:rPr lang="en-US" sz="2400" baseline="0" dirty="0"/>
                  <a:t> </a:t>
                </a:r>
                <a:r>
                  <a:rPr lang="en-US" sz="2400" dirty="0"/>
                  <a:t>Wasting Prevalence</a:t>
                </a:r>
              </a:p>
            </c:rich>
          </c:tx>
          <c:layout>
            <c:manualLayout>
              <c:xMode val="edge"/>
              <c:yMode val="edge"/>
              <c:x val="0"/>
              <c:y val="2.112294818179323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6162664"/>
        <c:crosses val="autoZero"/>
        <c:crossBetween val="midCat"/>
      </c:valAx>
      <c:spPr>
        <a:noFill/>
        <a:ln>
          <a:noFill/>
        </a:ln>
        <a:effectLst/>
      </c:spPr>
    </c:plotArea>
    <c:plotVisOnly val="1"/>
    <c:dispBlanksAs val="gap"/>
    <c:showDLblsOverMax val="0"/>
  </c:chart>
  <c:spPr>
    <a:solidFill>
      <a:sysClr val="window" lastClr="FFFFFF"/>
    </a:solidFill>
    <a:ln>
      <a:noFill/>
    </a:ln>
    <a:effectLst/>
  </c:spPr>
  <c:txPr>
    <a:bodyPr/>
    <a:lstStyle/>
    <a:p>
      <a:pPr>
        <a:defRPr sz="1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4781433277688"/>
          <c:y val="2.3138565359190941E-2"/>
          <c:w val="0.84451699635106592"/>
          <c:h val="0.82603525397682043"/>
        </c:manualLayout>
      </c:layout>
      <c:scatterChart>
        <c:scatterStyle val="lineMarker"/>
        <c:varyColors val="0"/>
        <c:ser>
          <c:idx val="1"/>
          <c:order val="0"/>
          <c:tx>
            <c:strRef>
              <c:f>'Sheet1 (2)'!$R$1</c:f>
              <c:strCache>
                <c:ptCount val="1"/>
                <c:pt idx="0">
                  <c:v>Low co-financers</c:v>
                </c:pt>
              </c:strCache>
            </c:strRef>
          </c:tx>
          <c:spPr>
            <a:ln w="25400" cap="rnd">
              <a:noFill/>
              <a:round/>
            </a:ln>
            <a:effectLst/>
          </c:spPr>
          <c:marker>
            <c:symbol val="plus"/>
            <c:size val="6"/>
            <c:spPr>
              <a:solidFill>
                <a:srgbClr val="002060"/>
              </a:solidFill>
              <a:ln w="38100">
                <a:solidFill>
                  <a:srgbClr val="002060"/>
                </a:solidFill>
              </a:ln>
              <a:effectLst/>
            </c:spPr>
          </c:marker>
          <c:dLbls>
            <c:dLbl>
              <c:idx val="276"/>
              <c:layout>
                <c:manualLayout>
                  <c:x val="-3.5757663500317727E-2"/>
                  <c:y val="-8.3576431709452809E-2"/>
                </c:manualLayout>
              </c:layout>
              <c:tx>
                <c:rich>
                  <a:bodyPr rot="0" spcFirstLastPara="1" vertOverflow="clip" horzOverflow="clip" vert="horz" wrap="square" lIns="36576" tIns="18288" rIns="36576" bIns="18288" anchor="ctr" anchorCtr="1">
                    <a:spAutoFit/>
                  </a:bodyPr>
                  <a:lstStyle/>
                  <a:p>
                    <a:pPr>
                      <a:defRPr sz="2400" b="1" i="0" u="none" strike="noStrike" kern="1200" baseline="0">
                        <a:solidFill>
                          <a:schemeClr val="dk1">
                            <a:lumMod val="65000"/>
                            <a:lumOff val="35000"/>
                          </a:schemeClr>
                        </a:solidFill>
                        <a:latin typeface="+mn-lt"/>
                        <a:ea typeface="+mn-ea"/>
                        <a:cs typeface="+mn-cs"/>
                      </a:defRPr>
                    </a:pPr>
                    <a:r>
                      <a:rPr lang="en-US" sz="2400" b="1"/>
                      <a:t>Low co-financers</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8F4C-44C8-91FD-09FF6EF8214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 (2)'!$B$3:$B$302</c:f>
              <c:numCache>
                <c:formatCode>General</c:formatCode>
                <c:ptCount val="300"/>
                <c:pt idx="0">
                  <c:v>3.2482690000000001</c:v>
                </c:pt>
                <c:pt idx="1">
                  <c:v>3.451603</c:v>
                </c:pt>
                <c:pt idx="2">
                  <c:v>3.337018</c:v>
                </c:pt>
                <c:pt idx="3">
                  <c:v>4.5463709999999997</c:v>
                </c:pt>
                <c:pt idx="5">
                  <c:v>3.3650060000000002</c:v>
                </c:pt>
                <c:pt idx="6">
                  <c:v>3.5975739999999998</c:v>
                </c:pt>
                <c:pt idx="7">
                  <c:v>3.078786</c:v>
                </c:pt>
                <c:pt idx="8">
                  <c:v>3.232259</c:v>
                </c:pt>
                <c:pt idx="9">
                  <c:v>3.2026859999999999</c:v>
                </c:pt>
                <c:pt idx="10">
                  <c:v>3.1958479999999998</c:v>
                </c:pt>
                <c:pt idx="11">
                  <c:v>3.4005329999999998</c:v>
                </c:pt>
                <c:pt idx="12">
                  <c:v>3.652825</c:v>
                </c:pt>
                <c:pt idx="13">
                  <c:v>3.2978269999999998</c:v>
                </c:pt>
                <c:pt idx="14">
                  <c:v>3.4280599999999999</c:v>
                </c:pt>
                <c:pt idx="15">
                  <c:v>3.3950640000000001</c:v>
                </c:pt>
                <c:pt idx="16">
                  <c:v>3.1678959999999998</c:v>
                </c:pt>
                <c:pt idx="17">
                  <c:v>3.1401659999999998</c:v>
                </c:pt>
                <c:pt idx="18">
                  <c:v>3.29176</c:v>
                </c:pt>
                <c:pt idx="19">
                  <c:v>3.5438550000000002</c:v>
                </c:pt>
                <c:pt idx="20">
                  <c:v>3.772262</c:v>
                </c:pt>
                <c:pt idx="21">
                  <c:v>3.0397029999999998</c:v>
                </c:pt>
                <c:pt idx="22">
                  <c:v>4.1452869999999997</c:v>
                </c:pt>
                <c:pt idx="23">
                  <c:v>3.320764</c:v>
                </c:pt>
                <c:pt idx="24">
                  <c:v>3.6466249999999998</c:v>
                </c:pt>
                <c:pt idx="25">
                  <c:v>3.3357220000000001</c:v>
                </c:pt>
                <c:pt idx="26">
                  <c:v>3.2454190000000001</c:v>
                </c:pt>
                <c:pt idx="27">
                  <c:v>3.4400930000000001</c:v>
                </c:pt>
                <c:pt idx="28">
                  <c:v>3.3157350000000001</c:v>
                </c:pt>
                <c:pt idx="29">
                  <c:v>4.0686549999999997</c:v>
                </c:pt>
                <c:pt idx="30">
                  <c:v>3.278581</c:v>
                </c:pt>
                <c:pt idx="31">
                  <c:v>3.6862729999999999</c:v>
                </c:pt>
                <c:pt idx="32">
                  <c:v>3.1521629999999998</c:v>
                </c:pt>
                <c:pt idx="33">
                  <c:v>3.0175320000000001</c:v>
                </c:pt>
                <c:pt idx="34">
                  <c:v>3.0051739999999998</c:v>
                </c:pt>
                <c:pt idx="35">
                  <c:v>3.14568</c:v>
                </c:pt>
                <c:pt idx="36">
                  <c:v>4.108625</c:v>
                </c:pt>
                <c:pt idx="37">
                  <c:v>3.6355559999999998</c:v>
                </c:pt>
                <c:pt idx="38">
                  <c:v>4.2463230000000003</c:v>
                </c:pt>
                <c:pt idx="39">
                  <c:v>3.545398</c:v>
                </c:pt>
                <c:pt idx="40">
                  <c:v>3.2253120000000002</c:v>
                </c:pt>
                <c:pt idx="41">
                  <c:v>3.4985949999999999</c:v>
                </c:pt>
                <c:pt idx="42">
                  <c:v>2.9272990000000001</c:v>
                </c:pt>
                <c:pt idx="43">
                  <c:v>4.4076180000000003</c:v>
                </c:pt>
                <c:pt idx="44">
                  <c:v>3.9356089999999999</c:v>
                </c:pt>
                <c:pt idx="45">
                  <c:v>3.3721549999999998</c:v>
                </c:pt>
                <c:pt idx="46">
                  <c:v>3.1512129999999998</c:v>
                </c:pt>
                <c:pt idx="47">
                  <c:v>3.0885259999999999</c:v>
                </c:pt>
                <c:pt idx="48">
                  <c:v>3.8908320000000001</c:v>
                </c:pt>
                <c:pt idx="49">
                  <c:v>3.7118859999999998</c:v>
                </c:pt>
                <c:pt idx="50">
                  <c:v>4.2369339999999998</c:v>
                </c:pt>
                <c:pt idx="51">
                  <c:v>4.2737249999999998</c:v>
                </c:pt>
                <c:pt idx="52">
                  <c:v>4.3515889999999997</c:v>
                </c:pt>
                <c:pt idx="53">
                  <c:v>3.9856220000000002</c:v>
                </c:pt>
                <c:pt idx="54">
                  <c:v>3.7899370000000001</c:v>
                </c:pt>
                <c:pt idx="55">
                  <c:v>3.0652309999999998</c:v>
                </c:pt>
                <c:pt idx="56">
                  <c:v>3.514246</c:v>
                </c:pt>
                <c:pt idx="57">
                  <c:v>3.8351549999999999</c:v>
                </c:pt>
                <c:pt idx="58">
                  <c:v>3.3472230000000001</c:v>
                </c:pt>
                <c:pt idx="59">
                  <c:v>3.7247629999999998</c:v>
                </c:pt>
                <c:pt idx="60">
                  <c:v>3.800948</c:v>
                </c:pt>
                <c:pt idx="61">
                  <c:v>4.0370140000000001</c:v>
                </c:pt>
                <c:pt idx="62">
                  <c:v>3.7802579999999999</c:v>
                </c:pt>
                <c:pt idx="63">
                  <c:v>4.0456070000000004</c:v>
                </c:pt>
                <c:pt idx="64">
                  <c:v>4.2646300000000004</c:v>
                </c:pt>
                <c:pt idx="66">
                  <c:v>3.2533599999999998</c:v>
                </c:pt>
                <c:pt idx="67">
                  <c:v>2.903009</c:v>
                </c:pt>
                <c:pt idx="68">
                  <c:v>2.5939220000000001</c:v>
                </c:pt>
                <c:pt idx="69">
                  <c:v>2.5994280000000001</c:v>
                </c:pt>
                <c:pt idx="70">
                  <c:v>2.9930270000000001</c:v>
                </c:pt>
                <c:pt idx="71">
                  <c:v>3.861386</c:v>
                </c:pt>
                <c:pt idx="72">
                  <c:v>2.7302789999999999</c:v>
                </c:pt>
                <c:pt idx="73">
                  <c:v>2.7854559999999999</c:v>
                </c:pt>
                <c:pt idx="74">
                  <c:v>3.071224</c:v>
                </c:pt>
                <c:pt idx="75">
                  <c:v>3.2279439999999999</c:v>
                </c:pt>
                <c:pt idx="76">
                  <c:v>3.0371410000000001</c:v>
                </c:pt>
                <c:pt idx="77">
                  <c:v>3.2163719999999998</c:v>
                </c:pt>
                <c:pt idx="78">
                  <c:v>3.2997830000000001</c:v>
                </c:pt>
                <c:pt idx="79">
                  <c:v>2.8016399999999999</c:v>
                </c:pt>
                <c:pt idx="80">
                  <c:v>3.7975310000000002</c:v>
                </c:pt>
                <c:pt idx="81">
                  <c:v>2.930107</c:v>
                </c:pt>
                <c:pt idx="82">
                  <c:v>2.7493240000000001</c:v>
                </c:pt>
                <c:pt idx="83">
                  <c:v>2.606385</c:v>
                </c:pt>
                <c:pt idx="84">
                  <c:v>4.4080349999999999</c:v>
                </c:pt>
                <c:pt idx="85">
                  <c:v>2.735484</c:v>
                </c:pt>
                <c:pt idx="86">
                  <c:v>3.6714069999999999</c:v>
                </c:pt>
                <c:pt idx="87">
                  <c:v>2.8442129999999999</c:v>
                </c:pt>
                <c:pt idx="88">
                  <c:v>2.7833320000000001</c:v>
                </c:pt>
                <c:pt idx="89">
                  <c:v>2.6745130000000001</c:v>
                </c:pt>
                <c:pt idx="90">
                  <c:v>2.8501979999999998</c:v>
                </c:pt>
                <c:pt idx="91">
                  <c:v>2.843407</c:v>
                </c:pt>
                <c:pt idx="92">
                  <c:v>2.8127879999999998</c:v>
                </c:pt>
                <c:pt idx="93">
                  <c:v>2.7001189999999999</c:v>
                </c:pt>
                <c:pt idx="94">
                  <c:v>2.8547799999999999</c:v>
                </c:pt>
                <c:pt idx="95">
                  <c:v>2.8629009999999999</c:v>
                </c:pt>
                <c:pt idx="96">
                  <c:v>2.780392</c:v>
                </c:pt>
                <c:pt idx="97">
                  <c:v>3.1427450000000001</c:v>
                </c:pt>
                <c:pt idx="98">
                  <c:v>3.5778210000000001</c:v>
                </c:pt>
                <c:pt idx="99">
                  <c:v>3.2062409999999999</c:v>
                </c:pt>
                <c:pt idx="100">
                  <c:v>2.9838819999999999</c:v>
                </c:pt>
                <c:pt idx="101">
                  <c:v>3.5664159999999998</c:v>
                </c:pt>
                <c:pt idx="102">
                  <c:v>3.6120019999999999</c:v>
                </c:pt>
                <c:pt idx="103">
                  <c:v>0.90216960000000002</c:v>
                </c:pt>
                <c:pt idx="104">
                  <c:v>3.0054750000000001</c:v>
                </c:pt>
                <c:pt idx="105">
                  <c:v>3.0831780000000002</c:v>
                </c:pt>
                <c:pt idx="106">
                  <c:v>2.8909820000000002</c:v>
                </c:pt>
                <c:pt idx="107">
                  <c:v>3.0702259999999999</c:v>
                </c:pt>
                <c:pt idx="108">
                  <c:v>2.9122469999999998</c:v>
                </c:pt>
                <c:pt idx="109">
                  <c:v>2.7370990000000002</c:v>
                </c:pt>
                <c:pt idx="110">
                  <c:v>2.2661709999999999</c:v>
                </c:pt>
                <c:pt idx="111">
                  <c:v>3.2372010000000002</c:v>
                </c:pt>
                <c:pt idx="112">
                  <c:v>2.7370450000000002</c:v>
                </c:pt>
                <c:pt idx="113">
                  <c:v>2.6083340000000002</c:v>
                </c:pt>
                <c:pt idx="114">
                  <c:v>3.2252489999999998</c:v>
                </c:pt>
                <c:pt idx="115">
                  <c:v>2.9184950000000001</c:v>
                </c:pt>
                <c:pt idx="116">
                  <c:v>2.8759610000000002</c:v>
                </c:pt>
                <c:pt idx="117">
                  <c:v>2.8759790000000001</c:v>
                </c:pt>
                <c:pt idx="118">
                  <c:v>2.917249</c:v>
                </c:pt>
                <c:pt idx="119">
                  <c:v>2.8253200000000001</c:v>
                </c:pt>
                <c:pt idx="120">
                  <c:v>2.8215650000000001</c:v>
                </c:pt>
                <c:pt idx="121">
                  <c:v>3.524375</c:v>
                </c:pt>
                <c:pt idx="122">
                  <c:v>3.3335889999999999</c:v>
                </c:pt>
                <c:pt idx="123">
                  <c:v>3.437792</c:v>
                </c:pt>
                <c:pt idx="124">
                  <c:v>3.2446489999999999</c:v>
                </c:pt>
                <c:pt idx="125">
                  <c:v>2.7790270000000001</c:v>
                </c:pt>
                <c:pt idx="126">
                  <c:v>2.792608</c:v>
                </c:pt>
                <c:pt idx="127">
                  <c:v>2.9225590000000001</c:v>
                </c:pt>
                <c:pt idx="128">
                  <c:v>3.0441829999999999</c:v>
                </c:pt>
                <c:pt idx="129">
                  <c:v>2.7060960000000001</c:v>
                </c:pt>
                <c:pt idx="130">
                  <c:v>3.1774089999999999</c:v>
                </c:pt>
                <c:pt idx="131">
                  <c:v>3.5008439999999998</c:v>
                </c:pt>
                <c:pt idx="132">
                  <c:v>2.8184640000000001</c:v>
                </c:pt>
                <c:pt idx="133">
                  <c:v>3.215106</c:v>
                </c:pt>
                <c:pt idx="134">
                  <c:v>3.2024010000000001</c:v>
                </c:pt>
                <c:pt idx="135">
                  <c:v>2.429897</c:v>
                </c:pt>
                <c:pt idx="136">
                  <c:v>2.8216100000000002</c:v>
                </c:pt>
                <c:pt idx="137">
                  <c:v>1.41892</c:v>
                </c:pt>
                <c:pt idx="138">
                  <c:v>2.6250719999999998</c:v>
                </c:pt>
                <c:pt idx="139">
                  <c:v>2.439988</c:v>
                </c:pt>
                <c:pt idx="140">
                  <c:v>2.5609060000000001</c:v>
                </c:pt>
                <c:pt idx="141">
                  <c:v>2.461983</c:v>
                </c:pt>
                <c:pt idx="142">
                  <c:v>3.1159810000000001</c:v>
                </c:pt>
                <c:pt idx="143">
                  <c:v>2.3065169999999999</c:v>
                </c:pt>
                <c:pt idx="144">
                  <c:v>2.5957590000000001</c:v>
                </c:pt>
                <c:pt idx="145">
                  <c:v>2.8288530000000001</c:v>
                </c:pt>
                <c:pt idx="146">
                  <c:v>3.0273690000000002</c:v>
                </c:pt>
                <c:pt idx="147">
                  <c:v>0.967723</c:v>
                </c:pt>
                <c:pt idx="148">
                  <c:v>2.5496439999999998</c:v>
                </c:pt>
                <c:pt idx="149">
                  <c:v>2.6394769999999999</c:v>
                </c:pt>
                <c:pt idx="150">
                  <c:v>3.1603330000000001</c:v>
                </c:pt>
                <c:pt idx="151">
                  <c:v>2.6347010000000002</c:v>
                </c:pt>
                <c:pt idx="152">
                  <c:v>3.480531</c:v>
                </c:pt>
                <c:pt idx="153">
                  <c:v>2.634655</c:v>
                </c:pt>
                <c:pt idx="154">
                  <c:v>3.0035859999999999</c:v>
                </c:pt>
                <c:pt idx="155">
                  <c:v>3.8921399999999999</c:v>
                </c:pt>
                <c:pt idx="156">
                  <c:v>3.0958060000000001</c:v>
                </c:pt>
                <c:pt idx="157">
                  <c:v>2.6317349999999999</c:v>
                </c:pt>
                <c:pt idx="158">
                  <c:v>2.7462580000000001</c:v>
                </c:pt>
                <c:pt idx="159">
                  <c:v>3.0353110000000001</c:v>
                </c:pt>
                <c:pt idx="160">
                  <c:v>3.2701359999999999</c:v>
                </c:pt>
                <c:pt idx="161">
                  <c:v>3.1851280000000002</c:v>
                </c:pt>
                <c:pt idx="162">
                  <c:v>3.0036619999999998</c:v>
                </c:pt>
                <c:pt idx="163">
                  <c:v>2.943079</c:v>
                </c:pt>
                <c:pt idx="164">
                  <c:v>3.5939749999999999</c:v>
                </c:pt>
                <c:pt idx="165">
                  <c:v>2.8762639999999999</c:v>
                </c:pt>
                <c:pt idx="166">
                  <c:v>2.6577090000000001</c:v>
                </c:pt>
                <c:pt idx="167">
                  <c:v>2.8382369999999999</c:v>
                </c:pt>
                <c:pt idx="168">
                  <c:v>3.5580919999999998</c:v>
                </c:pt>
                <c:pt idx="169">
                  <c:v>3.1576580000000001</c:v>
                </c:pt>
                <c:pt idx="170">
                  <c:v>3.1386470000000002</c:v>
                </c:pt>
                <c:pt idx="171">
                  <c:v>3.1130979999999999</c:v>
                </c:pt>
                <c:pt idx="172">
                  <c:v>2.239303</c:v>
                </c:pt>
                <c:pt idx="173">
                  <c:v>2.670067</c:v>
                </c:pt>
                <c:pt idx="174">
                  <c:v>3.1956500000000001</c:v>
                </c:pt>
                <c:pt idx="175">
                  <c:v>3.0903550000000002</c:v>
                </c:pt>
                <c:pt idx="176">
                  <c:v>3.119189</c:v>
                </c:pt>
                <c:pt idx="177">
                  <c:v>3.1207929999999999</c:v>
                </c:pt>
                <c:pt idx="178">
                  <c:v>3.2190080000000001</c:v>
                </c:pt>
                <c:pt idx="179">
                  <c:v>3.63924</c:v>
                </c:pt>
                <c:pt idx="180">
                  <c:v>3.5039750000000001</c:v>
                </c:pt>
                <c:pt idx="181">
                  <c:v>3.0440040000000002</c:v>
                </c:pt>
                <c:pt idx="182">
                  <c:v>2.6187330000000002</c:v>
                </c:pt>
                <c:pt idx="183">
                  <c:v>2.8058969999999999</c:v>
                </c:pt>
                <c:pt idx="184">
                  <c:v>3.044975</c:v>
                </c:pt>
                <c:pt idx="185">
                  <c:v>2.9661040000000001</c:v>
                </c:pt>
                <c:pt idx="186">
                  <c:v>2.2672219999999998</c:v>
                </c:pt>
                <c:pt idx="187">
                  <c:v>2.7014840000000002</c:v>
                </c:pt>
                <c:pt idx="188">
                  <c:v>2.8467720000000001</c:v>
                </c:pt>
                <c:pt idx="189">
                  <c:v>3.1998509999999998</c:v>
                </c:pt>
                <c:pt idx="190">
                  <c:v>2.8668779999999998</c:v>
                </c:pt>
                <c:pt idx="191">
                  <c:v>2.9009649999999998</c:v>
                </c:pt>
                <c:pt idx="192">
                  <c:v>3.7595529999999999</c:v>
                </c:pt>
                <c:pt idx="193">
                  <c:v>4.0404730000000004</c:v>
                </c:pt>
                <c:pt idx="194">
                  <c:v>4.0861150000000004</c:v>
                </c:pt>
                <c:pt idx="195">
                  <c:v>3.8013910000000002</c:v>
                </c:pt>
                <c:pt idx="196">
                  <c:v>4.0526010000000001</c:v>
                </c:pt>
                <c:pt idx="197">
                  <c:v>3.8952460000000002</c:v>
                </c:pt>
                <c:pt idx="198">
                  <c:v>3.8334830000000002</c:v>
                </c:pt>
                <c:pt idx="199">
                  <c:v>3.648479</c:v>
                </c:pt>
                <c:pt idx="200">
                  <c:v>4.0211410000000001</c:v>
                </c:pt>
                <c:pt idx="201">
                  <c:v>4.2393669999999997</c:v>
                </c:pt>
                <c:pt idx="202">
                  <c:v>3.7658969999999998</c:v>
                </c:pt>
                <c:pt idx="203">
                  <c:v>3.982847</c:v>
                </c:pt>
                <c:pt idx="204">
                  <c:v>3.5202</c:v>
                </c:pt>
                <c:pt idx="205">
                  <c:v>4.2962870000000004</c:v>
                </c:pt>
                <c:pt idx="206">
                  <c:v>3.885732</c:v>
                </c:pt>
                <c:pt idx="207">
                  <c:v>3.8607269999999998</c:v>
                </c:pt>
                <c:pt idx="208">
                  <c:v>4.5254200000000004</c:v>
                </c:pt>
                <c:pt idx="209">
                  <c:v>3.9842010000000001</c:v>
                </c:pt>
                <c:pt idx="210">
                  <c:v>3.1652580000000001</c:v>
                </c:pt>
                <c:pt idx="211">
                  <c:v>3.0734680000000001</c:v>
                </c:pt>
                <c:pt idx="212">
                  <c:v>2.653683</c:v>
                </c:pt>
                <c:pt idx="213">
                  <c:v>3.1320489999999999</c:v>
                </c:pt>
                <c:pt idx="214">
                  <c:v>3.2638929999999999</c:v>
                </c:pt>
                <c:pt idx="215">
                  <c:v>3.237628</c:v>
                </c:pt>
                <c:pt idx="216">
                  <c:v>3.05979</c:v>
                </c:pt>
                <c:pt idx="217">
                  <c:v>2.9325580000000002</c:v>
                </c:pt>
                <c:pt idx="218">
                  <c:v>3.0375549999999998</c:v>
                </c:pt>
                <c:pt idx="219">
                  <c:v>3.3664230000000002</c:v>
                </c:pt>
                <c:pt idx="220">
                  <c:v>3.1952129999999999</c:v>
                </c:pt>
                <c:pt idx="221">
                  <c:v>2.7546059999999999</c:v>
                </c:pt>
                <c:pt idx="222">
                  <c:v>2.9462899999999999</c:v>
                </c:pt>
                <c:pt idx="223">
                  <c:v>3.2002139999999999</c:v>
                </c:pt>
                <c:pt idx="224">
                  <c:v>3.0528140000000001</c:v>
                </c:pt>
                <c:pt idx="225">
                  <c:v>1.6993830000000001</c:v>
                </c:pt>
                <c:pt idx="226">
                  <c:v>3.0982099999999999</c:v>
                </c:pt>
                <c:pt idx="227">
                  <c:v>3.6002339999999999</c:v>
                </c:pt>
                <c:pt idx="228">
                  <c:v>2.9982489999999999</c:v>
                </c:pt>
                <c:pt idx="229">
                  <c:v>3.2960319999999999</c:v>
                </c:pt>
                <c:pt idx="230">
                  <c:v>3.4162910000000002</c:v>
                </c:pt>
                <c:pt idx="231">
                  <c:v>3.4568430000000001</c:v>
                </c:pt>
                <c:pt idx="232">
                  <c:v>3.2925360000000001</c:v>
                </c:pt>
                <c:pt idx="233">
                  <c:v>3.3135270000000001</c:v>
                </c:pt>
                <c:pt idx="234">
                  <c:v>2.878196</c:v>
                </c:pt>
                <c:pt idx="235">
                  <c:v>3.1540140000000001</c:v>
                </c:pt>
                <c:pt idx="236">
                  <c:v>3.310835</c:v>
                </c:pt>
                <c:pt idx="237">
                  <c:v>2.8627509999999998</c:v>
                </c:pt>
                <c:pt idx="238">
                  <c:v>3.1548970000000001</c:v>
                </c:pt>
                <c:pt idx="239">
                  <c:v>2.8207010000000001</c:v>
                </c:pt>
                <c:pt idx="240">
                  <c:v>2.9443260000000002</c:v>
                </c:pt>
                <c:pt idx="241">
                  <c:v>3.2603610000000001</c:v>
                </c:pt>
                <c:pt idx="242">
                  <c:v>3.3874819999999999</c:v>
                </c:pt>
                <c:pt idx="243">
                  <c:v>3.1299839999999999</c:v>
                </c:pt>
                <c:pt idx="244">
                  <c:v>3.338981</c:v>
                </c:pt>
                <c:pt idx="245">
                  <c:v>3.1363449999999999</c:v>
                </c:pt>
                <c:pt idx="246">
                  <c:v>3.4228239999999999</c:v>
                </c:pt>
                <c:pt idx="247">
                  <c:v>3.2332459999999998</c:v>
                </c:pt>
                <c:pt idx="248">
                  <c:v>3.2825319999999998</c:v>
                </c:pt>
                <c:pt idx="249">
                  <c:v>3.207436</c:v>
                </c:pt>
                <c:pt idx="250">
                  <c:v>3.274038</c:v>
                </c:pt>
                <c:pt idx="251">
                  <c:v>3.2820339999999999</c:v>
                </c:pt>
                <c:pt idx="252">
                  <c:v>4.1252139999999997</c:v>
                </c:pt>
                <c:pt idx="253">
                  <c:v>3.3482919999999998</c:v>
                </c:pt>
                <c:pt idx="254">
                  <c:v>2.8028629999999999</c:v>
                </c:pt>
                <c:pt idx="255">
                  <c:v>3.6181380000000001</c:v>
                </c:pt>
                <c:pt idx="256">
                  <c:v>3.110033</c:v>
                </c:pt>
                <c:pt idx="257">
                  <c:v>2.7903859999999998</c:v>
                </c:pt>
                <c:pt idx="258">
                  <c:v>2.9885120000000001</c:v>
                </c:pt>
                <c:pt idx="259">
                  <c:v>3.6148920000000002</c:v>
                </c:pt>
                <c:pt idx="260">
                  <c:v>4.0278010000000002</c:v>
                </c:pt>
                <c:pt idx="261">
                  <c:v>3.5990229999999999</c:v>
                </c:pt>
                <c:pt idx="262">
                  <c:v>2.931565</c:v>
                </c:pt>
                <c:pt idx="263">
                  <c:v>2.9923600000000001</c:v>
                </c:pt>
                <c:pt idx="264">
                  <c:v>3.5987680000000002</c:v>
                </c:pt>
                <c:pt idx="265">
                  <c:v>2.8782299999999998</c:v>
                </c:pt>
                <c:pt idx="266">
                  <c:v>3.3888940000000001</c:v>
                </c:pt>
                <c:pt idx="267">
                  <c:v>2.8121930000000002</c:v>
                </c:pt>
                <c:pt idx="268">
                  <c:v>3.366072</c:v>
                </c:pt>
                <c:pt idx="269">
                  <c:v>3.3609589999999998</c:v>
                </c:pt>
                <c:pt idx="270">
                  <c:v>3.4281969999999999</c:v>
                </c:pt>
                <c:pt idx="274">
                  <c:v>3.5914160000000002</c:v>
                </c:pt>
                <c:pt idx="275">
                  <c:v>2.9258310000000001</c:v>
                </c:pt>
                <c:pt idx="276">
                  <c:v>4.8928190000000003</c:v>
                </c:pt>
                <c:pt idx="277">
                  <c:v>4.5900910000000001</c:v>
                </c:pt>
                <c:pt idx="278">
                  <c:v>4.3888150000000001</c:v>
                </c:pt>
                <c:pt idx="279">
                  <c:v>5.3926119999999997</c:v>
                </c:pt>
                <c:pt idx="280">
                  <c:v>4.097467</c:v>
                </c:pt>
                <c:pt idx="281">
                  <c:v>4.2674029999999998</c:v>
                </c:pt>
                <c:pt idx="282">
                  <c:v>4.2824540000000004</c:v>
                </c:pt>
                <c:pt idx="283">
                  <c:v>3.7643650000000002</c:v>
                </c:pt>
                <c:pt idx="284">
                  <c:v>3.604511</c:v>
                </c:pt>
                <c:pt idx="285">
                  <c:v>3.4242029999999999</c:v>
                </c:pt>
                <c:pt idx="286">
                  <c:v>3.8929640000000001</c:v>
                </c:pt>
                <c:pt idx="287">
                  <c:v>4.5106080000000004</c:v>
                </c:pt>
                <c:pt idx="288">
                  <c:v>3.5416639999999999</c:v>
                </c:pt>
                <c:pt idx="289">
                  <c:v>4.052581</c:v>
                </c:pt>
                <c:pt idx="290">
                  <c:v>3.5178129999999999</c:v>
                </c:pt>
                <c:pt idx="291">
                  <c:v>4.7088049999999999</c:v>
                </c:pt>
                <c:pt idx="292">
                  <c:v>3.5175559999999999</c:v>
                </c:pt>
                <c:pt idx="293">
                  <c:v>4.2461270000000004</c:v>
                </c:pt>
                <c:pt idx="294">
                  <c:v>4.7531829999999999</c:v>
                </c:pt>
                <c:pt idx="295">
                  <c:v>3.1408749999999999</c:v>
                </c:pt>
                <c:pt idx="296">
                  <c:v>3.468191</c:v>
                </c:pt>
                <c:pt idx="297">
                  <c:v>3.6850269999999998</c:v>
                </c:pt>
                <c:pt idx="298">
                  <c:v>4.7798299999999996</c:v>
                </c:pt>
              </c:numCache>
            </c:numRef>
          </c:xVal>
          <c:yVal>
            <c:numRef>
              <c:f>'Sheet1 (2)'!$R$2:$R$301</c:f>
              <c:numCache>
                <c:formatCode>0%</c:formatCode>
                <c:ptCount val="300"/>
                <c:pt idx="1">
                  <c:v>0.1197997</c:v>
                </c:pt>
                <c:pt idx="8">
                  <c:v>0.12180050000000001</c:v>
                </c:pt>
                <c:pt idx="18">
                  <c:v>0.11425490000000001</c:v>
                </c:pt>
                <c:pt idx="43">
                  <c:v>0.1187435</c:v>
                </c:pt>
                <c:pt idx="46">
                  <c:v>0.1173679</c:v>
                </c:pt>
                <c:pt idx="47">
                  <c:v>0.1263724</c:v>
                </c:pt>
                <c:pt idx="48">
                  <c:v>0.12861429999999999</c:v>
                </c:pt>
                <c:pt idx="57">
                  <c:v>0.1217374</c:v>
                </c:pt>
                <c:pt idx="58">
                  <c:v>0.1113812</c:v>
                </c:pt>
                <c:pt idx="59">
                  <c:v>0.1247595</c:v>
                </c:pt>
                <c:pt idx="67">
                  <c:v>0.11767080000000001</c:v>
                </c:pt>
                <c:pt idx="69">
                  <c:v>0.13410469999999999</c:v>
                </c:pt>
                <c:pt idx="70">
                  <c:v>0.12943540000000001</c:v>
                </c:pt>
                <c:pt idx="73">
                  <c:v>0.12566840000000001</c:v>
                </c:pt>
                <c:pt idx="74">
                  <c:v>0.12131599999999999</c:v>
                </c:pt>
                <c:pt idx="77">
                  <c:v>0.1207086</c:v>
                </c:pt>
                <c:pt idx="78">
                  <c:v>0.11627129999999999</c:v>
                </c:pt>
                <c:pt idx="79">
                  <c:v>0.121432</c:v>
                </c:pt>
                <c:pt idx="80">
                  <c:v>0.1228533</c:v>
                </c:pt>
                <c:pt idx="82">
                  <c:v>0.1187575</c:v>
                </c:pt>
                <c:pt idx="83">
                  <c:v>0.1134679</c:v>
                </c:pt>
                <c:pt idx="84">
                  <c:v>0.1248774</c:v>
                </c:pt>
                <c:pt idx="86">
                  <c:v>0.1215128</c:v>
                </c:pt>
                <c:pt idx="88">
                  <c:v>0.1166985</c:v>
                </c:pt>
                <c:pt idx="89">
                  <c:v>0.1239084</c:v>
                </c:pt>
                <c:pt idx="90">
                  <c:v>0.120202</c:v>
                </c:pt>
                <c:pt idx="91">
                  <c:v>0.11185639999999999</c:v>
                </c:pt>
                <c:pt idx="92">
                  <c:v>0.1147392</c:v>
                </c:pt>
                <c:pt idx="93">
                  <c:v>0.1154657</c:v>
                </c:pt>
                <c:pt idx="94">
                  <c:v>0.1163676</c:v>
                </c:pt>
                <c:pt idx="95">
                  <c:v>0.1160161</c:v>
                </c:pt>
                <c:pt idx="96">
                  <c:v>0.1149158</c:v>
                </c:pt>
                <c:pt idx="97">
                  <c:v>0.11242630000000001</c:v>
                </c:pt>
                <c:pt idx="100">
                  <c:v>0.1217927</c:v>
                </c:pt>
                <c:pt idx="101">
                  <c:v>0.1254845</c:v>
                </c:pt>
                <c:pt idx="104">
                  <c:v>2.8931700000000001E-2</c:v>
                </c:pt>
                <c:pt idx="105">
                  <c:v>0.1227057</c:v>
                </c:pt>
                <c:pt idx="107">
                  <c:v>0.12149409999999999</c:v>
                </c:pt>
                <c:pt idx="108">
                  <c:v>0.11817950000000001</c:v>
                </c:pt>
                <c:pt idx="109">
                  <c:v>0.1288281</c:v>
                </c:pt>
                <c:pt idx="110">
                  <c:v>0.1282645</c:v>
                </c:pt>
                <c:pt idx="111">
                  <c:v>0.1012682</c:v>
                </c:pt>
                <c:pt idx="112">
                  <c:v>0.12355190000000001</c:v>
                </c:pt>
                <c:pt idx="113">
                  <c:v>0.12842799999999999</c:v>
                </c:pt>
                <c:pt idx="114">
                  <c:v>0.1036599</c:v>
                </c:pt>
                <c:pt idx="116">
                  <c:v>0.1235885</c:v>
                </c:pt>
                <c:pt idx="117">
                  <c:v>0.12328740000000001</c:v>
                </c:pt>
                <c:pt idx="118">
                  <c:v>0.12170159999999999</c:v>
                </c:pt>
                <c:pt idx="119">
                  <c:v>0.11880839999999999</c:v>
                </c:pt>
                <c:pt idx="120">
                  <c:v>0.1181503</c:v>
                </c:pt>
                <c:pt idx="121">
                  <c:v>0.1273994</c:v>
                </c:pt>
                <c:pt idx="123">
                  <c:v>0.12569140000000001</c:v>
                </c:pt>
                <c:pt idx="124">
                  <c:v>0.1214117</c:v>
                </c:pt>
                <c:pt idx="125">
                  <c:v>0.13364119999999999</c:v>
                </c:pt>
                <c:pt idx="126">
                  <c:v>0.1240315</c:v>
                </c:pt>
                <c:pt idx="127">
                  <c:v>0.12441240000000001</c:v>
                </c:pt>
                <c:pt idx="129">
                  <c:v>0.1138304</c:v>
                </c:pt>
                <c:pt idx="130">
                  <c:v>0.1133386</c:v>
                </c:pt>
                <c:pt idx="131">
                  <c:v>0.11469459999999999</c:v>
                </c:pt>
                <c:pt idx="132">
                  <c:v>7.4017600000000003E-2</c:v>
                </c:pt>
                <c:pt idx="133">
                  <c:v>0.113609</c:v>
                </c:pt>
                <c:pt idx="134">
                  <c:v>0.1108253</c:v>
                </c:pt>
                <c:pt idx="135">
                  <c:v>0.1117266</c:v>
                </c:pt>
                <c:pt idx="136">
                  <c:v>0.122957</c:v>
                </c:pt>
                <c:pt idx="137">
                  <c:v>0.120574</c:v>
                </c:pt>
                <c:pt idx="138">
                  <c:v>8.9379500000000001E-2</c:v>
                </c:pt>
                <c:pt idx="139">
                  <c:v>0.1154569</c:v>
                </c:pt>
                <c:pt idx="140">
                  <c:v>0.100782</c:v>
                </c:pt>
                <c:pt idx="141">
                  <c:v>0.1082699</c:v>
                </c:pt>
                <c:pt idx="142">
                  <c:v>0.10253130000000001</c:v>
                </c:pt>
                <c:pt idx="143">
                  <c:v>0.1103893</c:v>
                </c:pt>
                <c:pt idx="144">
                  <c:v>9.6275399999999997E-2</c:v>
                </c:pt>
                <c:pt idx="145">
                  <c:v>0.11211210000000001</c:v>
                </c:pt>
                <c:pt idx="146">
                  <c:v>0.1220241</c:v>
                </c:pt>
                <c:pt idx="147">
                  <c:v>0.1194437</c:v>
                </c:pt>
                <c:pt idx="148">
                  <c:v>6.6187899999999994E-2</c:v>
                </c:pt>
                <c:pt idx="149">
                  <c:v>0.11553090000000001</c:v>
                </c:pt>
                <c:pt idx="150">
                  <c:v>0.1162777</c:v>
                </c:pt>
                <c:pt idx="152">
                  <c:v>0.11893819999999999</c:v>
                </c:pt>
                <c:pt idx="154">
                  <c:v>0.1069031</c:v>
                </c:pt>
                <c:pt idx="155">
                  <c:v>0.1197199</c:v>
                </c:pt>
                <c:pt idx="156">
                  <c:v>4.7445000000000001E-2</c:v>
                </c:pt>
                <c:pt idx="157">
                  <c:v>8.7966299999999997E-2</c:v>
                </c:pt>
                <c:pt idx="158">
                  <c:v>0.11056299999999999</c:v>
                </c:pt>
                <c:pt idx="159">
                  <c:v>0.1253948</c:v>
                </c:pt>
                <c:pt idx="160">
                  <c:v>0.11582439999999999</c:v>
                </c:pt>
                <c:pt idx="161">
                  <c:v>0.10932509999999999</c:v>
                </c:pt>
                <c:pt idx="165">
                  <c:v>7.4441499999999994E-2</c:v>
                </c:pt>
                <c:pt idx="166">
                  <c:v>0.1206122</c:v>
                </c:pt>
                <c:pt idx="168">
                  <c:v>0.11363860000000001</c:v>
                </c:pt>
                <c:pt idx="171">
                  <c:v>0.1123405</c:v>
                </c:pt>
                <c:pt idx="172">
                  <c:v>0.1184796</c:v>
                </c:pt>
                <c:pt idx="173">
                  <c:v>0.1044156</c:v>
                </c:pt>
                <c:pt idx="174">
                  <c:v>0.1210992</c:v>
                </c:pt>
                <c:pt idx="183">
                  <c:v>0.1245209</c:v>
                </c:pt>
                <c:pt idx="184">
                  <c:v>0.11287229999999999</c:v>
                </c:pt>
                <c:pt idx="185">
                  <c:v>9.4468800000000006E-2</c:v>
                </c:pt>
                <c:pt idx="186">
                  <c:v>0.1176155</c:v>
                </c:pt>
                <c:pt idx="187">
                  <c:v>0.103348</c:v>
                </c:pt>
                <c:pt idx="188">
                  <c:v>0.1187087</c:v>
                </c:pt>
                <c:pt idx="212">
                  <c:v>0.1135838</c:v>
                </c:pt>
                <c:pt idx="213">
                  <c:v>0.1206638</c:v>
                </c:pt>
                <c:pt idx="215">
                  <c:v>0.1115169</c:v>
                </c:pt>
                <c:pt idx="218">
                  <c:v>0.1200053</c:v>
                </c:pt>
                <c:pt idx="219">
                  <c:v>0.1267817</c:v>
                </c:pt>
                <c:pt idx="222">
                  <c:v>0.112133</c:v>
                </c:pt>
                <c:pt idx="223">
                  <c:v>0.1149608</c:v>
                </c:pt>
                <c:pt idx="225">
                  <c:v>0.1242712</c:v>
                </c:pt>
                <c:pt idx="227">
                  <c:v>0.1177049</c:v>
                </c:pt>
                <c:pt idx="229">
                  <c:v>0.1102925</c:v>
                </c:pt>
                <c:pt idx="236">
                  <c:v>0.11197849999999999</c:v>
                </c:pt>
                <c:pt idx="237">
                  <c:v>0.1051914</c:v>
                </c:pt>
                <c:pt idx="238">
                  <c:v>0.1217299</c:v>
                </c:pt>
                <c:pt idx="239">
                  <c:v>0.1157731</c:v>
                </c:pt>
                <c:pt idx="240">
                  <c:v>0.11484759999999999</c:v>
                </c:pt>
                <c:pt idx="241">
                  <c:v>0.11806220000000001</c:v>
                </c:pt>
                <c:pt idx="243">
                  <c:v>0.11635860000000001</c:v>
                </c:pt>
                <c:pt idx="255">
                  <c:v>0.12341829999999999</c:v>
                </c:pt>
                <c:pt idx="258">
                  <c:v>0.1320808</c:v>
                </c:pt>
                <c:pt idx="259">
                  <c:v>0.1226255</c:v>
                </c:pt>
                <c:pt idx="263">
                  <c:v>0.12821350000000001</c:v>
                </c:pt>
                <c:pt idx="264">
                  <c:v>0.13061400000000001</c:v>
                </c:pt>
                <c:pt idx="265">
                  <c:v>2.8659899999999999E-2</c:v>
                </c:pt>
                <c:pt idx="266">
                  <c:v>0.1283117</c:v>
                </c:pt>
                <c:pt idx="268">
                  <c:v>0.12399110000000001</c:v>
                </c:pt>
                <c:pt idx="269">
                  <c:v>0.1165124</c:v>
                </c:pt>
                <c:pt idx="270">
                  <c:v>0.1104506</c:v>
                </c:pt>
                <c:pt idx="271">
                  <c:v>8.4474999999999995E-2</c:v>
                </c:pt>
                <c:pt idx="276">
                  <c:v>0.12556429999999999</c:v>
                </c:pt>
                <c:pt idx="289">
                  <c:v>6.3810400000000003E-2</c:v>
                </c:pt>
                <c:pt idx="290">
                  <c:v>5.6979599999999998E-2</c:v>
                </c:pt>
                <c:pt idx="291">
                  <c:v>7.3616699999999993E-2</c:v>
                </c:pt>
                <c:pt idx="292">
                  <c:v>6.4494700000000002E-2</c:v>
                </c:pt>
                <c:pt idx="293">
                  <c:v>0.1101075</c:v>
                </c:pt>
                <c:pt idx="294">
                  <c:v>7.9802700000000004E-2</c:v>
                </c:pt>
                <c:pt idx="295">
                  <c:v>4.6801500000000003E-2</c:v>
                </c:pt>
                <c:pt idx="296">
                  <c:v>0.1120785</c:v>
                </c:pt>
                <c:pt idx="297">
                  <c:v>0.10250579999999999</c:v>
                </c:pt>
                <c:pt idx="298">
                  <c:v>0.1022145</c:v>
                </c:pt>
              </c:numCache>
            </c:numRef>
          </c:yVal>
          <c:smooth val="0"/>
          <c:extLst>
            <c:ext xmlns:c16="http://schemas.microsoft.com/office/drawing/2014/chart" uri="{C3380CC4-5D6E-409C-BE32-E72D297353CC}">
              <c16:uniqueId val="{00000002-8F4C-44C8-91FD-09FF6EF82149}"/>
            </c:ext>
          </c:extLst>
        </c:ser>
        <c:ser>
          <c:idx val="2"/>
          <c:order val="1"/>
          <c:tx>
            <c:strRef>
              <c:f>'Sheet1 (2)'!$O$1</c:f>
              <c:strCache>
                <c:ptCount val="1"/>
                <c:pt idx="0">
                  <c:v>High co-financers</c:v>
                </c:pt>
              </c:strCache>
            </c:strRef>
          </c:tx>
          <c:spPr>
            <a:ln w="25400" cap="rnd">
              <a:noFill/>
              <a:round/>
            </a:ln>
            <a:effectLst/>
          </c:spPr>
          <c:marker>
            <c:symbol val="circle"/>
            <c:size val="8"/>
            <c:spPr>
              <a:solidFill>
                <a:srgbClr val="C00000"/>
              </a:solidFill>
              <a:ln w="38100">
                <a:solidFill>
                  <a:srgbClr val="C00000"/>
                </a:solidFill>
              </a:ln>
              <a:effectLst/>
            </c:spPr>
          </c:marker>
          <c:dLbls>
            <c:dLbl>
              <c:idx val="277"/>
              <c:layout>
                <c:manualLayout>
                  <c:x val="-0.18807936062401207"/>
                  <c:y val="0.12937296418969657"/>
                </c:manualLayout>
              </c:layout>
              <c:tx>
                <c:rich>
                  <a:bodyPr/>
                  <a:lstStyle/>
                  <a:p>
                    <a:r>
                      <a:rPr lang="en-US"/>
                      <a:t>High co-financers</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4C-44C8-91FD-09FF6EF8214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4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'Sheet1 (2)'!$B$2:$B$301</c:f>
              <c:numCache>
                <c:formatCode>General</c:formatCode>
                <c:ptCount val="300"/>
                <c:pt idx="0">
                  <c:v>3.2583510000000002</c:v>
                </c:pt>
                <c:pt idx="1">
                  <c:v>3.2482690000000001</c:v>
                </c:pt>
                <c:pt idx="2">
                  <c:v>3.451603</c:v>
                </c:pt>
                <c:pt idx="3">
                  <c:v>3.337018</c:v>
                </c:pt>
                <c:pt idx="4">
                  <c:v>4.5463709999999997</c:v>
                </c:pt>
                <c:pt idx="6">
                  <c:v>3.3650060000000002</c:v>
                </c:pt>
                <c:pt idx="7">
                  <c:v>3.5975739999999998</c:v>
                </c:pt>
                <c:pt idx="8">
                  <c:v>3.078786</c:v>
                </c:pt>
                <c:pt idx="9">
                  <c:v>3.232259</c:v>
                </c:pt>
                <c:pt idx="10">
                  <c:v>3.2026859999999999</c:v>
                </c:pt>
                <c:pt idx="11">
                  <c:v>3.1958479999999998</c:v>
                </c:pt>
                <c:pt idx="12">
                  <c:v>3.4005329999999998</c:v>
                </c:pt>
                <c:pt idx="13">
                  <c:v>3.652825</c:v>
                </c:pt>
                <c:pt idx="14">
                  <c:v>3.2978269999999998</c:v>
                </c:pt>
                <c:pt idx="15">
                  <c:v>3.4280599999999999</c:v>
                </c:pt>
                <c:pt idx="16">
                  <c:v>3.3950640000000001</c:v>
                </c:pt>
                <c:pt idx="17">
                  <c:v>3.1678959999999998</c:v>
                </c:pt>
                <c:pt idx="18">
                  <c:v>3.1401659999999998</c:v>
                </c:pt>
                <c:pt idx="19">
                  <c:v>3.29176</c:v>
                </c:pt>
                <c:pt idx="20">
                  <c:v>3.5438550000000002</c:v>
                </c:pt>
                <c:pt idx="21">
                  <c:v>3.772262</c:v>
                </c:pt>
                <c:pt idx="22">
                  <c:v>3.0397029999999998</c:v>
                </c:pt>
                <c:pt idx="23">
                  <c:v>4.1452869999999997</c:v>
                </c:pt>
                <c:pt idx="24">
                  <c:v>3.320764</c:v>
                </c:pt>
                <c:pt idx="25">
                  <c:v>3.6466249999999998</c:v>
                </c:pt>
                <c:pt idx="26">
                  <c:v>3.3357220000000001</c:v>
                </c:pt>
                <c:pt idx="27">
                  <c:v>3.2454190000000001</c:v>
                </c:pt>
                <c:pt idx="28">
                  <c:v>3.4400930000000001</c:v>
                </c:pt>
                <c:pt idx="29">
                  <c:v>3.3157350000000001</c:v>
                </c:pt>
                <c:pt idx="30">
                  <c:v>4.0686549999999997</c:v>
                </c:pt>
                <c:pt idx="31">
                  <c:v>3.278581</c:v>
                </c:pt>
                <c:pt idx="32">
                  <c:v>3.6862729999999999</c:v>
                </c:pt>
                <c:pt idx="33">
                  <c:v>3.1521629999999998</c:v>
                </c:pt>
                <c:pt idx="34">
                  <c:v>3.0175320000000001</c:v>
                </c:pt>
                <c:pt idx="35">
                  <c:v>3.0051739999999998</c:v>
                </c:pt>
                <c:pt idx="36">
                  <c:v>3.14568</c:v>
                </c:pt>
                <c:pt idx="37">
                  <c:v>4.108625</c:v>
                </c:pt>
                <c:pt idx="38">
                  <c:v>3.6355559999999998</c:v>
                </c:pt>
                <c:pt idx="39">
                  <c:v>4.2463230000000003</c:v>
                </c:pt>
                <c:pt idx="40">
                  <c:v>3.545398</c:v>
                </c:pt>
                <c:pt idx="41">
                  <c:v>3.2253120000000002</c:v>
                </c:pt>
                <c:pt idx="42">
                  <c:v>3.4985949999999999</c:v>
                </c:pt>
                <c:pt idx="43">
                  <c:v>2.9272990000000001</c:v>
                </c:pt>
                <c:pt idx="44">
                  <c:v>4.4076180000000003</c:v>
                </c:pt>
                <c:pt idx="45">
                  <c:v>3.9356089999999999</c:v>
                </c:pt>
                <c:pt idx="46">
                  <c:v>3.3721549999999998</c:v>
                </c:pt>
                <c:pt idx="47">
                  <c:v>3.1512129999999998</c:v>
                </c:pt>
                <c:pt idx="48">
                  <c:v>3.0885259999999999</c:v>
                </c:pt>
                <c:pt idx="49">
                  <c:v>3.8908320000000001</c:v>
                </c:pt>
                <c:pt idx="50">
                  <c:v>3.7118859999999998</c:v>
                </c:pt>
                <c:pt idx="51">
                  <c:v>4.2369339999999998</c:v>
                </c:pt>
                <c:pt idx="52">
                  <c:v>4.2737249999999998</c:v>
                </c:pt>
                <c:pt idx="53">
                  <c:v>4.3515889999999997</c:v>
                </c:pt>
                <c:pt idx="54">
                  <c:v>3.9856220000000002</c:v>
                </c:pt>
                <c:pt idx="55">
                  <c:v>3.7899370000000001</c:v>
                </c:pt>
                <c:pt idx="56">
                  <c:v>3.0652309999999998</c:v>
                </c:pt>
                <c:pt idx="57">
                  <c:v>3.514246</c:v>
                </c:pt>
                <c:pt idx="58">
                  <c:v>3.8351549999999999</c:v>
                </c:pt>
                <c:pt idx="59">
                  <c:v>3.3472230000000001</c:v>
                </c:pt>
                <c:pt idx="60">
                  <c:v>3.7247629999999998</c:v>
                </c:pt>
                <c:pt idx="61">
                  <c:v>3.800948</c:v>
                </c:pt>
                <c:pt idx="62">
                  <c:v>4.0370140000000001</c:v>
                </c:pt>
                <c:pt idx="63">
                  <c:v>3.7802579999999999</c:v>
                </c:pt>
                <c:pt idx="64">
                  <c:v>4.0456070000000004</c:v>
                </c:pt>
                <c:pt idx="65">
                  <c:v>4.2646300000000004</c:v>
                </c:pt>
                <c:pt idx="67">
                  <c:v>3.2533599999999998</c:v>
                </c:pt>
                <c:pt idx="68">
                  <c:v>2.903009</c:v>
                </c:pt>
                <c:pt idx="69">
                  <c:v>2.5939220000000001</c:v>
                </c:pt>
                <c:pt idx="70">
                  <c:v>2.5994280000000001</c:v>
                </c:pt>
                <c:pt idx="71">
                  <c:v>2.9930270000000001</c:v>
                </c:pt>
                <c:pt idx="72">
                  <c:v>3.861386</c:v>
                </c:pt>
                <c:pt idx="73">
                  <c:v>2.7302789999999999</c:v>
                </c:pt>
                <c:pt idx="74">
                  <c:v>2.7854559999999999</c:v>
                </c:pt>
                <c:pt idx="75">
                  <c:v>3.071224</c:v>
                </c:pt>
                <c:pt idx="76">
                  <c:v>3.2279439999999999</c:v>
                </c:pt>
                <c:pt idx="77">
                  <c:v>3.0371410000000001</c:v>
                </c:pt>
                <c:pt idx="78">
                  <c:v>3.2163719999999998</c:v>
                </c:pt>
                <c:pt idx="79">
                  <c:v>3.2997830000000001</c:v>
                </c:pt>
                <c:pt idx="80">
                  <c:v>2.8016399999999999</c:v>
                </c:pt>
                <c:pt idx="81">
                  <c:v>3.7975310000000002</c:v>
                </c:pt>
                <c:pt idx="82">
                  <c:v>2.930107</c:v>
                </c:pt>
                <c:pt idx="83">
                  <c:v>2.7493240000000001</c:v>
                </c:pt>
                <c:pt idx="84">
                  <c:v>2.606385</c:v>
                </c:pt>
                <c:pt idx="85">
                  <c:v>4.4080349999999999</c:v>
                </c:pt>
                <c:pt idx="86">
                  <c:v>2.735484</c:v>
                </c:pt>
                <c:pt idx="87">
                  <c:v>3.6714069999999999</c:v>
                </c:pt>
                <c:pt idx="88">
                  <c:v>2.8442129999999999</c:v>
                </c:pt>
                <c:pt idx="89">
                  <c:v>2.7833320000000001</c:v>
                </c:pt>
                <c:pt idx="90">
                  <c:v>2.6745130000000001</c:v>
                </c:pt>
                <c:pt idx="91">
                  <c:v>2.8501979999999998</c:v>
                </c:pt>
                <c:pt idx="92">
                  <c:v>2.843407</c:v>
                </c:pt>
                <c:pt idx="93">
                  <c:v>2.8127879999999998</c:v>
                </c:pt>
                <c:pt idx="94">
                  <c:v>2.7001189999999999</c:v>
                </c:pt>
                <c:pt idx="95">
                  <c:v>2.8547799999999999</c:v>
                </c:pt>
                <c:pt idx="96">
                  <c:v>2.8629009999999999</c:v>
                </c:pt>
                <c:pt idx="97">
                  <c:v>2.780392</c:v>
                </c:pt>
                <c:pt idx="98">
                  <c:v>3.1427450000000001</c:v>
                </c:pt>
                <c:pt idx="99">
                  <c:v>3.5778210000000001</c:v>
                </c:pt>
                <c:pt idx="100">
                  <c:v>3.2062409999999999</c:v>
                </c:pt>
                <c:pt idx="101">
                  <c:v>2.9838819999999999</c:v>
                </c:pt>
                <c:pt idx="102">
                  <c:v>3.5664159999999998</c:v>
                </c:pt>
                <c:pt idx="103">
                  <c:v>3.6120019999999999</c:v>
                </c:pt>
                <c:pt idx="104">
                  <c:v>0.90216960000000002</c:v>
                </c:pt>
                <c:pt idx="105">
                  <c:v>3.0054750000000001</c:v>
                </c:pt>
                <c:pt idx="106">
                  <c:v>3.0831780000000002</c:v>
                </c:pt>
                <c:pt idx="107">
                  <c:v>2.8909820000000002</c:v>
                </c:pt>
                <c:pt idx="108">
                  <c:v>3.0702259999999999</c:v>
                </c:pt>
                <c:pt idx="109">
                  <c:v>2.9122469999999998</c:v>
                </c:pt>
                <c:pt idx="110">
                  <c:v>2.7370990000000002</c:v>
                </c:pt>
                <c:pt idx="111">
                  <c:v>2.2661709999999999</c:v>
                </c:pt>
                <c:pt idx="112">
                  <c:v>3.2372010000000002</c:v>
                </c:pt>
                <c:pt idx="113">
                  <c:v>2.7370450000000002</c:v>
                </c:pt>
                <c:pt idx="114">
                  <c:v>2.6083340000000002</c:v>
                </c:pt>
                <c:pt idx="115">
                  <c:v>3.2252489999999998</c:v>
                </c:pt>
                <c:pt idx="116">
                  <c:v>2.9184950000000001</c:v>
                </c:pt>
                <c:pt idx="117">
                  <c:v>2.8759610000000002</c:v>
                </c:pt>
                <c:pt idx="118">
                  <c:v>2.8759790000000001</c:v>
                </c:pt>
                <c:pt idx="119">
                  <c:v>2.917249</c:v>
                </c:pt>
                <c:pt idx="120">
                  <c:v>2.8253200000000001</c:v>
                </c:pt>
                <c:pt idx="121">
                  <c:v>2.8215650000000001</c:v>
                </c:pt>
                <c:pt idx="122">
                  <c:v>3.524375</c:v>
                </c:pt>
                <c:pt idx="123">
                  <c:v>3.3335889999999999</c:v>
                </c:pt>
                <c:pt idx="124">
                  <c:v>3.437792</c:v>
                </c:pt>
                <c:pt idx="125">
                  <c:v>3.2446489999999999</c:v>
                </c:pt>
                <c:pt idx="126">
                  <c:v>2.7790270000000001</c:v>
                </c:pt>
                <c:pt idx="127">
                  <c:v>2.792608</c:v>
                </c:pt>
                <c:pt idx="128">
                  <c:v>2.9225590000000001</c:v>
                </c:pt>
                <c:pt idx="129">
                  <c:v>3.0441829999999999</c:v>
                </c:pt>
                <c:pt idx="130">
                  <c:v>2.7060960000000001</c:v>
                </c:pt>
                <c:pt idx="131">
                  <c:v>3.1774089999999999</c:v>
                </c:pt>
                <c:pt idx="132">
                  <c:v>3.5008439999999998</c:v>
                </c:pt>
                <c:pt idx="133">
                  <c:v>2.8184640000000001</c:v>
                </c:pt>
                <c:pt idx="134">
                  <c:v>3.215106</c:v>
                </c:pt>
                <c:pt idx="135">
                  <c:v>3.2024010000000001</c:v>
                </c:pt>
                <c:pt idx="136">
                  <c:v>2.429897</c:v>
                </c:pt>
                <c:pt idx="137">
                  <c:v>2.8216100000000002</c:v>
                </c:pt>
                <c:pt idx="138">
                  <c:v>1.41892</c:v>
                </c:pt>
                <c:pt idx="139">
                  <c:v>2.6250719999999998</c:v>
                </c:pt>
                <c:pt idx="140">
                  <c:v>2.439988</c:v>
                </c:pt>
                <c:pt idx="141">
                  <c:v>2.5609060000000001</c:v>
                </c:pt>
                <c:pt idx="142">
                  <c:v>2.461983</c:v>
                </c:pt>
                <c:pt idx="143">
                  <c:v>3.1159810000000001</c:v>
                </c:pt>
                <c:pt idx="144">
                  <c:v>2.3065169999999999</c:v>
                </c:pt>
                <c:pt idx="145">
                  <c:v>2.5957590000000001</c:v>
                </c:pt>
                <c:pt idx="146">
                  <c:v>2.8288530000000001</c:v>
                </c:pt>
                <c:pt idx="147">
                  <c:v>3.0273690000000002</c:v>
                </c:pt>
                <c:pt idx="148">
                  <c:v>0.967723</c:v>
                </c:pt>
                <c:pt idx="149">
                  <c:v>2.5496439999999998</c:v>
                </c:pt>
                <c:pt idx="150">
                  <c:v>2.6394769999999999</c:v>
                </c:pt>
                <c:pt idx="151">
                  <c:v>3.1603330000000001</c:v>
                </c:pt>
                <c:pt idx="152">
                  <c:v>2.6347010000000002</c:v>
                </c:pt>
                <c:pt idx="153">
                  <c:v>3.480531</c:v>
                </c:pt>
                <c:pt idx="154">
                  <c:v>2.634655</c:v>
                </c:pt>
                <c:pt idx="155">
                  <c:v>3.0035859999999999</c:v>
                </c:pt>
                <c:pt idx="156">
                  <c:v>3.8921399999999999</c:v>
                </c:pt>
                <c:pt idx="157">
                  <c:v>3.0958060000000001</c:v>
                </c:pt>
                <c:pt idx="158">
                  <c:v>2.6317349999999999</c:v>
                </c:pt>
                <c:pt idx="159">
                  <c:v>2.7462580000000001</c:v>
                </c:pt>
                <c:pt idx="160">
                  <c:v>3.0353110000000001</c:v>
                </c:pt>
                <c:pt idx="161">
                  <c:v>3.2701359999999999</c:v>
                </c:pt>
                <c:pt idx="162">
                  <c:v>3.1851280000000002</c:v>
                </c:pt>
                <c:pt idx="163">
                  <c:v>3.0036619999999998</c:v>
                </c:pt>
                <c:pt idx="164">
                  <c:v>2.943079</c:v>
                </c:pt>
                <c:pt idx="165">
                  <c:v>3.5939749999999999</c:v>
                </c:pt>
                <c:pt idx="166">
                  <c:v>2.8762639999999999</c:v>
                </c:pt>
                <c:pt idx="167">
                  <c:v>2.6577090000000001</c:v>
                </c:pt>
                <c:pt idx="168">
                  <c:v>2.8382369999999999</c:v>
                </c:pt>
                <c:pt idx="169">
                  <c:v>3.5580919999999998</c:v>
                </c:pt>
                <c:pt idx="170">
                  <c:v>3.1576580000000001</c:v>
                </c:pt>
                <c:pt idx="171">
                  <c:v>3.1386470000000002</c:v>
                </c:pt>
                <c:pt idx="172">
                  <c:v>3.1130979999999999</c:v>
                </c:pt>
                <c:pt idx="173">
                  <c:v>2.239303</c:v>
                </c:pt>
                <c:pt idx="174">
                  <c:v>2.670067</c:v>
                </c:pt>
                <c:pt idx="175">
                  <c:v>3.1956500000000001</c:v>
                </c:pt>
                <c:pt idx="176">
                  <c:v>3.0903550000000002</c:v>
                </c:pt>
                <c:pt idx="177">
                  <c:v>3.119189</c:v>
                </c:pt>
                <c:pt idx="178">
                  <c:v>3.1207929999999999</c:v>
                </c:pt>
                <c:pt idx="179">
                  <c:v>3.2190080000000001</c:v>
                </c:pt>
                <c:pt idx="180">
                  <c:v>3.63924</c:v>
                </c:pt>
                <c:pt idx="181">
                  <c:v>3.5039750000000001</c:v>
                </c:pt>
                <c:pt idx="182">
                  <c:v>3.0440040000000002</c:v>
                </c:pt>
                <c:pt idx="183">
                  <c:v>2.6187330000000002</c:v>
                </c:pt>
                <c:pt idx="184">
                  <c:v>2.8058969999999999</c:v>
                </c:pt>
                <c:pt idx="185">
                  <c:v>3.044975</c:v>
                </c:pt>
                <c:pt idx="186">
                  <c:v>2.9661040000000001</c:v>
                </c:pt>
                <c:pt idx="187">
                  <c:v>2.2672219999999998</c:v>
                </c:pt>
                <c:pt idx="188">
                  <c:v>2.7014840000000002</c:v>
                </c:pt>
                <c:pt idx="189">
                  <c:v>2.8467720000000001</c:v>
                </c:pt>
                <c:pt idx="190">
                  <c:v>3.1998509999999998</c:v>
                </c:pt>
                <c:pt idx="191">
                  <c:v>2.8668779999999998</c:v>
                </c:pt>
                <c:pt idx="192">
                  <c:v>2.9009649999999998</c:v>
                </c:pt>
                <c:pt idx="193">
                  <c:v>3.7595529999999999</c:v>
                </c:pt>
                <c:pt idx="194">
                  <c:v>4.0404730000000004</c:v>
                </c:pt>
                <c:pt idx="195">
                  <c:v>4.0861150000000004</c:v>
                </c:pt>
                <c:pt idx="196">
                  <c:v>3.8013910000000002</c:v>
                </c:pt>
                <c:pt idx="197">
                  <c:v>4.0526010000000001</c:v>
                </c:pt>
                <c:pt idx="198">
                  <c:v>3.8952460000000002</c:v>
                </c:pt>
                <c:pt idx="199">
                  <c:v>3.8334830000000002</c:v>
                </c:pt>
                <c:pt idx="200">
                  <c:v>3.648479</c:v>
                </c:pt>
                <c:pt idx="201">
                  <c:v>4.0211410000000001</c:v>
                </c:pt>
                <c:pt idx="202">
                  <c:v>4.2393669999999997</c:v>
                </c:pt>
                <c:pt idx="203">
                  <c:v>3.7658969999999998</c:v>
                </c:pt>
                <c:pt idx="204">
                  <c:v>3.982847</c:v>
                </c:pt>
                <c:pt idx="205">
                  <c:v>3.5202</c:v>
                </c:pt>
                <c:pt idx="206">
                  <c:v>4.2962870000000004</c:v>
                </c:pt>
                <c:pt idx="207">
                  <c:v>3.885732</c:v>
                </c:pt>
                <c:pt idx="208">
                  <c:v>3.8607269999999998</c:v>
                </c:pt>
                <c:pt idx="209">
                  <c:v>4.5254200000000004</c:v>
                </c:pt>
                <c:pt idx="210">
                  <c:v>3.9842010000000001</c:v>
                </c:pt>
                <c:pt idx="211">
                  <c:v>3.1652580000000001</c:v>
                </c:pt>
                <c:pt idx="212">
                  <c:v>3.0734680000000001</c:v>
                </c:pt>
                <c:pt idx="213">
                  <c:v>2.653683</c:v>
                </c:pt>
                <c:pt idx="214">
                  <c:v>3.1320489999999999</c:v>
                </c:pt>
                <c:pt idx="215">
                  <c:v>3.2638929999999999</c:v>
                </c:pt>
                <c:pt idx="216">
                  <c:v>3.237628</c:v>
                </c:pt>
                <c:pt idx="217">
                  <c:v>3.05979</c:v>
                </c:pt>
                <c:pt idx="218">
                  <c:v>2.9325580000000002</c:v>
                </c:pt>
                <c:pt idx="219">
                  <c:v>3.0375549999999998</c:v>
                </c:pt>
                <c:pt idx="220">
                  <c:v>3.3664230000000002</c:v>
                </c:pt>
                <c:pt idx="221">
                  <c:v>3.1952129999999999</c:v>
                </c:pt>
                <c:pt idx="222">
                  <c:v>2.7546059999999999</c:v>
                </c:pt>
                <c:pt idx="223">
                  <c:v>2.9462899999999999</c:v>
                </c:pt>
                <c:pt idx="224">
                  <c:v>3.2002139999999999</c:v>
                </c:pt>
                <c:pt idx="225">
                  <c:v>3.0528140000000001</c:v>
                </c:pt>
                <c:pt idx="226">
                  <c:v>1.6993830000000001</c:v>
                </c:pt>
                <c:pt idx="227">
                  <c:v>3.0982099999999999</c:v>
                </c:pt>
                <c:pt idx="228">
                  <c:v>3.6002339999999999</c:v>
                </c:pt>
                <c:pt idx="229">
                  <c:v>2.9982489999999999</c:v>
                </c:pt>
                <c:pt idx="230">
                  <c:v>3.2960319999999999</c:v>
                </c:pt>
                <c:pt idx="231">
                  <c:v>3.4162910000000002</c:v>
                </c:pt>
                <c:pt idx="232">
                  <c:v>3.4568430000000001</c:v>
                </c:pt>
                <c:pt idx="233">
                  <c:v>3.2925360000000001</c:v>
                </c:pt>
                <c:pt idx="234">
                  <c:v>3.3135270000000001</c:v>
                </c:pt>
                <c:pt idx="235">
                  <c:v>2.878196</c:v>
                </c:pt>
                <c:pt idx="236">
                  <c:v>3.1540140000000001</c:v>
                </c:pt>
                <c:pt idx="237">
                  <c:v>3.310835</c:v>
                </c:pt>
                <c:pt idx="238">
                  <c:v>2.8627509999999998</c:v>
                </c:pt>
                <c:pt idx="239">
                  <c:v>3.1548970000000001</c:v>
                </c:pt>
                <c:pt idx="240">
                  <c:v>2.8207010000000001</c:v>
                </c:pt>
                <c:pt idx="241">
                  <c:v>2.9443260000000002</c:v>
                </c:pt>
                <c:pt idx="242">
                  <c:v>3.2603610000000001</c:v>
                </c:pt>
                <c:pt idx="243">
                  <c:v>3.3874819999999999</c:v>
                </c:pt>
                <c:pt idx="244">
                  <c:v>3.1299839999999999</c:v>
                </c:pt>
                <c:pt idx="245">
                  <c:v>3.338981</c:v>
                </c:pt>
                <c:pt idx="246">
                  <c:v>3.1363449999999999</c:v>
                </c:pt>
                <c:pt idx="247">
                  <c:v>3.4228239999999999</c:v>
                </c:pt>
                <c:pt idx="248">
                  <c:v>3.2332459999999998</c:v>
                </c:pt>
                <c:pt idx="249">
                  <c:v>3.2825319999999998</c:v>
                </c:pt>
                <c:pt idx="250">
                  <c:v>3.207436</c:v>
                </c:pt>
                <c:pt idx="251">
                  <c:v>3.274038</c:v>
                </c:pt>
                <c:pt idx="252">
                  <c:v>3.2820339999999999</c:v>
                </c:pt>
                <c:pt idx="253">
                  <c:v>4.1252139999999997</c:v>
                </c:pt>
                <c:pt idx="254">
                  <c:v>3.3482919999999998</c:v>
                </c:pt>
                <c:pt idx="255">
                  <c:v>2.8028629999999999</c:v>
                </c:pt>
                <c:pt idx="256">
                  <c:v>3.6181380000000001</c:v>
                </c:pt>
                <c:pt idx="257">
                  <c:v>3.110033</c:v>
                </c:pt>
                <c:pt idx="258">
                  <c:v>2.7903859999999998</c:v>
                </c:pt>
                <c:pt idx="259">
                  <c:v>2.9885120000000001</c:v>
                </c:pt>
                <c:pt idx="260">
                  <c:v>3.6148920000000002</c:v>
                </c:pt>
                <c:pt idx="261">
                  <c:v>4.0278010000000002</c:v>
                </c:pt>
                <c:pt idx="262">
                  <c:v>3.5990229999999999</c:v>
                </c:pt>
                <c:pt idx="263">
                  <c:v>2.931565</c:v>
                </c:pt>
                <c:pt idx="264">
                  <c:v>2.9923600000000001</c:v>
                </c:pt>
                <c:pt idx="265">
                  <c:v>3.5987680000000002</c:v>
                </c:pt>
                <c:pt idx="266">
                  <c:v>2.8782299999999998</c:v>
                </c:pt>
                <c:pt idx="267">
                  <c:v>3.3888940000000001</c:v>
                </c:pt>
                <c:pt idx="268">
                  <c:v>2.8121930000000002</c:v>
                </c:pt>
                <c:pt idx="269">
                  <c:v>3.366072</c:v>
                </c:pt>
                <c:pt idx="270">
                  <c:v>3.3609589999999998</c:v>
                </c:pt>
                <c:pt idx="271">
                  <c:v>3.4281969999999999</c:v>
                </c:pt>
                <c:pt idx="275">
                  <c:v>3.5914160000000002</c:v>
                </c:pt>
                <c:pt idx="276">
                  <c:v>2.9258310000000001</c:v>
                </c:pt>
                <c:pt idx="277">
                  <c:v>4.8928190000000003</c:v>
                </c:pt>
                <c:pt idx="278">
                  <c:v>4.5900910000000001</c:v>
                </c:pt>
                <c:pt idx="279">
                  <c:v>4.3888150000000001</c:v>
                </c:pt>
                <c:pt idx="280">
                  <c:v>5.3926119999999997</c:v>
                </c:pt>
                <c:pt idx="281">
                  <c:v>4.097467</c:v>
                </c:pt>
                <c:pt idx="282">
                  <c:v>4.2674029999999998</c:v>
                </c:pt>
                <c:pt idx="283">
                  <c:v>4.2824540000000004</c:v>
                </c:pt>
                <c:pt idx="284">
                  <c:v>3.7643650000000002</c:v>
                </c:pt>
                <c:pt idx="285">
                  <c:v>3.604511</c:v>
                </c:pt>
                <c:pt idx="286">
                  <c:v>3.4242029999999999</c:v>
                </c:pt>
                <c:pt idx="287">
                  <c:v>3.8929640000000001</c:v>
                </c:pt>
                <c:pt idx="288">
                  <c:v>4.5106080000000004</c:v>
                </c:pt>
                <c:pt idx="289">
                  <c:v>3.5416639999999999</c:v>
                </c:pt>
                <c:pt idx="290">
                  <c:v>4.052581</c:v>
                </c:pt>
                <c:pt idx="291">
                  <c:v>3.5178129999999999</c:v>
                </c:pt>
                <c:pt idx="292">
                  <c:v>4.7088049999999999</c:v>
                </c:pt>
                <c:pt idx="293">
                  <c:v>3.5175559999999999</c:v>
                </c:pt>
                <c:pt idx="294">
                  <c:v>4.2461270000000004</c:v>
                </c:pt>
                <c:pt idx="295">
                  <c:v>4.7531829999999999</c:v>
                </c:pt>
                <c:pt idx="296">
                  <c:v>3.1408749999999999</c:v>
                </c:pt>
                <c:pt idx="297">
                  <c:v>3.468191</c:v>
                </c:pt>
                <c:pt idx="298">
                  <c:v>3.6850269999999998</c:v>
                </c:pt>
                <c:pt idx="299">
                  <c:v>4.7798299999999996</c:v>
                </c:pt>
              </c:numCache>
            </c:numRef>
          </c:xVal>
          <c:yVal>
            <c:numRef>
              <c:f>'Sheet1 (2)'!$O$2:$O$301</c:f>
              <c:numCache>
                <c:formatCode>General</c:formatCode>
                <c:ptCount val="300"/>
                <c:pt idx="0" formatCode="0%">
                  <c:v>0.1238905</c:v>
                </c:pt>
                <c:pt idx="2" formatCode="0%">
                  <c:v>0.11217920000000001</c:v>
                </c:pt>
                <c:pt idx="3" formatCode="0%">
                  <c:v>0.1162441</c:v>
                </c:pt>
                <c:pt idx="4" formatCode="0%">
                  <c:v>3.55964E-2</c:v>
                </c:pt>
                <c:pt idx="6" formatCode="0%">
                  <c:v>0.115381</c:v>
                </c:pt>
                <c:pt idx="7" formatCode="0%">
                  <c:v>0.1140495</c:v>
                </c:pt>
                <c:pt idx="9" formatCode="0%">
                  <c:v>0.1082118</c:v>
                </c:pt>
                <c:pt idx="10" formatCode="0%">
                  <c:v>0.1178691</c:v>
                </c:pt>
                <c:pt idx="11" formatCode="0%">
                  <c:v>0.12106699999999999</c:v>
                </c:pt>
                <c:pt idx="13" formatCode="0%">
                  <c:v>0.10635749999999999</c:v>
                </c:pt>
                <c:pt idx="14" formatCode="0%">
                  <c:v>0.11607720000000001</c:v>
                </c:pt>
                <c:pt idx="15" formatCode="0%">
                  <c:v>0.1171517</c:v>
                </c:pt>
                <c:pt idx="16" formatCode="0%">
                  <c:v>0.1105361</c:v>
                </c:pt>
                <c:pt idx="17" formatCode="0%">
                  <c:v>0.1200321</c:v>
                </c:pt>
                <c:pt idx="19" formatCode="0%">
                  <c:v>0.1126142</c:v>
                </c:pt>
                <c:pt idx="20" formatCode="0%">
                  <c:v>0.1084987</c:v>
                </c:pt>
                <c:pt idx="24" formatCode="0%">
                  <c:v>0.1223011</c:v>
                </c:pt>
                <c:pt idx="25" formatCode="0%">
                  <c:v>0.1126318</c:v>
                </c:pt>
                <c:pt idx="26" formatCode="0%">
                  <c:v>0.11873640000000001</c:v>
                </c:pt>
                <c:pt idx="27" formatCode="0%">
                  <c:v>0.1212799</c:v>
                </c:pt>
                <c:pt idx="28" formatCode="0%">
                  <c:v>0.116295</c:v>
                </c:pt>
                <c:pt idx="29" formatCode="0%">
                  <c:v>0.1237099</c:v>
                </c:pt>
                <c:pt idx="30" formatCode="0%">
                  <c:v>8.6044200000000001E-2</c:v>
                </c:pt>
                <c:pt idx="31" formatCode="0%">
                  <c:v>0.116229</c:v>
                </c:pt>
                <c:pt idx="32" formatCode="0%">
                  <c:v>0.10491780000000001</c:v>
                </c:pt>
                <c:pt idx="33" formatCode="0%">
                  <c:v>0.1120285</c:v>
                </c:pt>
                <c:pt idx="34" formatCode="0%">
                  <c:v>0.1136506</c:v>
                </c:pt>
                <c:pt idx="35" formatCode="0%">
                  <c:v>0.122583</c:v>
                </c:pt>
                <c:pt idx="36" formatCode="0%">
                  <c:v>0.1215845</c:v>
                </c:pt>
                <c:pt idx="37" formatCode="0%">
                  <c:v>8.2765400000000003E-2</c:v>
                </c:pt>
                <c:pt idx="38" formatCode="0%">
                  <c:v>0.1073711</c:v>
                </c:pt>
                <c:pt idx="39" formatCode="0%">
                  <c:v>8.1682900000000003E-2</c:v>
                </c:pt>
                <c:pt idx="40" formatCode="0%">
                  <c:v>0.1220347</c:v>
                </c:pt>
                <c:pt idx="41" formatCode="0%">
                  <c:v>0.12827069999999999</c:v>
                </c:pt>
                <c:pt idx="42" formatCode="0%">
                  <c:v>0.1214288</c:v>
                </c:pt>
                <c:pt idx="44" formatCode="0%">
                  <c:v>5.9453199999999998E-2</c:v>
                </c:pt>
                <c:pt idx="45" formatCode="0%">
                  <c:v>9.9079500000000001E-2</c:v>
                </c:pt>
                <c:pt idx="49" formatCode="0%">
                  <c:v>8.6886500000000005E-2</c:v>
                </c:pt>
                <c:pt idx="50" formatCode="0%">
                  <c:v>0.1100357</c:v>
                </c:pt>
                <c:pt idx="51" formatCode="0%">
                  <c:v>8.1955899999999998E-2</c:v>
                </c:pt>
                <c:pt idx="52" formatCode="0%">
                  <c:v>6.6264199999999995E-2</c:v>
                </c:pt>
                <c:pt idx="53" formatCode="0%">
                  <c:v>7.8342200000000001E-2</c:v>
                </c:pt>
                <c:pt idx="54" formatCode="0%">
                  <c:v>0.1031596</c:v>
                </c:pt>
                <c:pt idx="55" formatCode="0%">
                  <c:v>8.8499300000000003E-2</c:v>
                </c:pt>
                <c:pt idx="56" formatCode="0%">
                  <c:v>0.12668550000000001</c:v>
                </c:pt>
                <c:pt idx="60" formatCode="0%">
                  <c:v>8.9206199999999999E-2</c:v>
                </c:pt>
                <c:pt idx="61" formatCode="0%">
                  <c:v>0.1594873</c:v>
                </c:pt>
                <c:pt idx="62" formatCode="0%">
                  <c:v>9.9128099999999997E-2</c:v>
                </c:pt>
                <c:pt idx="63" formatCode="0%">
                  <c:v>0.1214954</c:v>
                </c:pt>
                <c:pt idx="64" formatCode="0%">
                  <c:v>8.3298800000000006E-2</c:v>
                </c:pt>
                <c:pt idx="65" formatCode="0%">
                  <c:v>6.7492499999999997E-2</c:v>
                </c:pt>
                <c:pt idx="68" formatCode="0%">
                  <c:v>0.13255639999999999</c:v>
                </c:pt>
                <c:pt idx="71" formatCode="0%">
                  <c:v>0.12890190000000001</c:v>
                </c:pt>
                <c:pt idx="72" formatCode="0%">
                  <c:v>9.8296099999999997E-2</c:v>
                </c:pt>
                <c:pt idx="75" formatCode="0%">
                  <c:v>0.1312026</c:v>
                </c:pt>
                <c:pt idx="76" formatCode="0%">
                  <c:v>0.11999840000000001</c:v>
                </c:pt>
                <c:pt idx="81" formatCode="0%">
                  <c:v>9.1454999999999995E-2</c:v>
                </c:pt>
                <c:pt idx="85" formatCode="0%">
                  <c:v>0.1171174</c:v>
                </c:pt>
                <c:pt idx="87" formatCode="0%">
                  <c:v>9.9066000000000001E-2</c:v>
                </c:pt>
                <c:pt idx="98" formatCode="0%">
                  <c:v>0.1259372</c:v>
                </c:pt>
                <c:pt idx="99" formatCode="0%">
                  <c:v>0.10301009999999999</c:v>
                </c:pt>
                <c:pt idx="102" formatCode="0%">
                  <c:v>0.12739839999999999</c:v>
                </c:pt>
                <c:pt idx="103" formatCode="0%">
                  <c:v>0.1145917</c:v>
                </c:pt>
                <c:pt idx="106" formatCode="0%">
                  <c:v>0.12064610000000001</c:v>
                </c:pt>
                <c:pt idx="115" formatCode="0%">
                  <c:v>0.1152659</c:v>
                </c:pt>
                <c:pt idx="122" formatCode="0%">
                  <c:v>0.11029559999999999</c:v>
                </c:pt>
                <c:pt idx="128" formatCode="0%">
                  <c:v>0.1192645</c:v>
                </c:pt>
                <c:pt idx="151" formatCode="0%">
                  <c:v>0.12451089999999999</c:v>
                </c:pt>
                <c:pt idx="153" formatCode="0%">
                  <c:v>0.1160692</c:v>
                </c:pt>
                <c:pt idx="162" formatCode="0%">
                  <c:v>0.116245</c:v>
                </c:pt>
                <c:pt idx="163" formatCode="0%">
                  <c:v>0.119313</c:v>
                </c:pt>
                <c:pt idx="167" formatCode="0%">
                  <c:v>0.13654160000000001</c:v>
                </c:pt>
                <c:pt idx="169" formatCode="0%">
                  <c:v>0.1104358</c:v>
                </c:pt>
                <c:pt idx="170" formatCode="0%">
                  <c:v>0.1232729</c:v>
                </c:pt>
                <c:pt idx="175" formatCode="0%">
                  <c:v>0.1191763</c:v>
                </c:pt>
                <c:pt idx="176" formatCode="0%">
                  <c:v>0.1236201</c:v>
                </c:pt>
                <c:pt idx="177" formatCode="0%">
                  <c:v>0.12594</c:v>
                </c:pt>
                <c:pt idx="178" formatCode="0%">
                  <c:v>0.1294614</c:v>
                </c:pt>
                <c:pt idx="179" formatCode="0%">
                  <c:v>0.121479</c:v>
                </c:pt>
                <c:pt idx="180" formatCode="0%">
                  <c:v>0.107934</c:v>
                </c:pt>
                <c:pt idx="181" formatCode="0%">
                  <c:v>0.11477800000000001</c:v>
                </c:pt>
                <c:pt idx="182" formatCode="0%">
                  <c:v>0.1260096</c:v>
                </c:pt>
                <c:pt idx="189" formatCode="0%">
                  <c:v>0.1246355</c:v>
                </c:pt>
                <c:pt idx="190" formatCode="0%">
                  <c:v>0.12974150000000001</c:v>
                </c:pt>
                <c:pt idx="191" formatCode="0%">
                  <c:v>0.12730250000000001</c:v>
                </c:pt>
                <c:pt idx="192" formatCode="0%">
                  <c:v>0.1218508</c:v>
                </c:pt>
                <c:pt idx="193" formatCode="0%">
                  <c:v>0.1003835</c:v>
                </c:pt>
                <c:pt idx="194" formatCode="0%">
                  <c:v>9.15242E-2</c:v>
                </c:pt>
                <c:pt idx="195" formatCode="0%">
                  <c:v>7.9757800000000004E-2</c:v>
                </c:pt>
                <c:pt idx="196" formatCode="0%">
                  <c:v>0.1110372</c:v>
                </c:pt>
                <c:pt idx="197" formatCode="0%">
                  <c:v>0.1171503</c:v>
                </c:pt>
                <c:pt idx="198" formatCode="0%">
                  <c:v>9.1685900000000001E-2</c:v>
                </c:pt>
                <c:pt idx="199" formatCode="0%">
                  <c:v>0.10719919999999999</c:v>
                </c:pt>
                <c:pt idx="200" formatCode="0%">
                  <c:v>0.11584849999999999</c:v>
                </c:pt>
                <c:pt idx="201" formatCode="0%">
                  <c:v>8.8522400000000001E-2</c:v>
                </c:pt>
                <c:pt idx="202" formatCode="0%">
                  <c:v>7.6959200000000005E-2</c:v>
                </c:pt>
                <c:pt idx="203" formatCode="0%">
                  <c:v>0.1038173</c:v>
                </c:pt>
                <c:pt idx="204" formatCode="0%">
                  <c:v>9.9833199999999997E-2</c:v>
                </c:pt>
                <c:pt idx="205" formatCode="0%">
                  <c:v>0.10868940000000001</c:v>
                </c:pt>
                <c:pt idx="206" formatCode="0%">
                  <c:v>0.1007199</c:v>
                </c:pt>
                <c:pt idx="207" formatCode="0%">
                  <c:v>0.106169</c:v>
                </c:pt>
                <c:pt idx="208" formatCode="0%">
                  <c:v>0.11433599999999999</c:v>
                </c:pt>
                <c:pt idx="209" formatCode="0%">
                  <c:v>6.2104600000000003E-2</c:v>
                </c:pt>
                <c:pt idx="210" formatCode="0%">
                  <c:v>0.1017407</c:v>
                </c:pt>
                <c:pt idx="211" formatCode="0%">
                  <c:v>0.12526950000000001</c:v>
                </c:pt>
                <c:pt idx="214" formatCode="0%">
                  <c:v>0.11335779999999999</c:v>
                </c:pt>
                <c:pt idx="216" formatCode="0%">
                  <c:v>0.1220378</c:v>
                </c:pt>
                <c:pt idx="217" formatCode="0%">
                  <c:v>0.1190122</c:v>
                </c:pt>
                <c:pt idx="220" formatCode="0%">
                  <c:v>0.1121904</c:v>
                </c:pt>
                <c:pt idx="221" formatCode="0%">
                  <c:v>0.12695919999999999</c:v>
                </c:pt>
                <c:pt idx="224" formatCode="0%">
                  <c:v>0.1200306</c:v>
                </c:pt>
                <c:pt idx="226" formatCode="0%">
                  <c:v>0.14350830000000001</c:v>
                </c:pt>
                <c:pt idx="228" formatCode="0%">
                  <c:v>0.1032465</c:v>
                </c:pt>
                <c:pt idx="230" formatCode="0%">
                  <c:v>0.1167749</c:v>
                </c:pt>
                <c:pt idx="231" formatCode="0%">
                  <c:v>0.10481790000000001</c:v>
                </c:pt>
                <c:pt idx="232" formatCode="0%">
                  <c:v>0.1096573</c:v>
                </c:pt>
                <c:pt idx="233" formatCode="0%">
                  <c:v>0.118462</c:v>
                </c:pt>
                <c:pt idx="234" formatCode="0%">
                  <c:v>0.11986910000000001</c:v>
                </c:pt>
                <c:pt idx="235" formatCode="0%">
                  <c:v>0.11774569999999999</c:v>
                </c:pt>
                <c:pt idx="242" formatCode="0%">
                  <c:v>0.1136412</c:v>
                </c:pt>
                <c:pt idx="244" formatCode="0%">
                  <c:v>0.12714819999999999</c:v>
                </c:pt>
                <c:pt idx="245" formatCode="0%">
                  <c:v>0.114938</c:v>
                </c:pt>
                <c:pt idx="246" formatCode="0%">
                  <c:v>0.1158279</c:v>
                </c:pt>
                <c:pt idx="247" formatCode="0%">
                  <c:v>0.1195346</c:v>
                </c:pt>
                <c:pt idx="248" formatCode="0%">
                  <c:v>0.12117799999999999</c:v>
                </c:pt>
                <c:pt idx="249" formatCode="0%">
                  <c:v>0.1196448</c:v>
                </c:pt>
                <c:pt idx="250" formatCode="0%">
                  <c:v>0.1253456</c:v>
                </c:pt>
                <c:pt idx="251" formatCode="0%">
                  <c:v>0.12916920000000001</c:v>
                </c:pt>
                <c:pt idx="252" formatCode="0%">
                  <c:v>0.1211204</c:v>
                </c:pt>
                <c:pt idx="254" formatCode="0%">
                  <c:v>0.12446359999999999</c:v>
                </c:pt>
                <c:pt idx="256" formatCode="0%">
                  <c:v>0.1034819</c:v>
                </c:pt>
                <c:pt idx="257" formatCode="0%">
                  <c:v>0.1220141</c:v>
                </c:pt>
                <c:pt idx="260" formatCode="0%">
                  <c:v>9.7386E-2</c:v>
                </c:pt>
                <c:pt idx="261" formatCode="0%">
                  <c:v>8.5591299999999995E-2</c:v>
                </c:pt>
                <c:pt idx="262" formatCode="0%">
                  <c:v>0.1061542</c:v>
                </c:pt>
                <c:pt idx="267" formatCode="0%">
                  <c:v>0.1138248</c:v>
                </c:pt>
                <c:pt idx="275" formatCode="0%">
                  <c:v>0.1075016</c:v>
                </c:pt>
                <c:pt idx="277" formatCode="0%">
                  <c:v>4.4806699999999998E-2</c:v>
                </c:pt>
                <c:pt idx="278" formatCode="0%">
                  <c:v>5.9624099999999999E-2</c:v>
                </c:pt>
                <c:pt idx="279" formatCode="0%">
                  <c:v>6.7727700000000002E-2</c:v>
                </c:pt>
                <c:pt idx="280" formatCode="0%">
                  <c:v>1.5268E-2</c:v>
                </c:pt>
                <c:pt idx="281" formatCode="0%">
                  <c:v>8.0565800000000007E-2</c:v>
                </c:pt>
                <c:pt idx="282" formatCode="0%">
                  <c:v>8.8354199999999994E-2</c:v>
                </c:pt>
                <c:pt idx="283" formatCode="0%">
                  <c:v>7.5968800000000003E-2</c:v>
                </c:pt>
                <c:pt idx="284" formatCode="0%">
                  <c:v>9.6822000000000005E-2</c:v>
                </c:pt>
                <c:pt idx="285" formatCode="0%">
                  <c:v>0.1071492</c:v>
                </c:pt>
                <c:pt idx="286" formatCode="0%">
                  <c:v>0.11664819999999999</c:v>
                </c:pt>
                <c:pt idx="287" formatCode="0%">
                  <c:v>9.6351099999999995E-2</c:v>
                </c:pt>
                <c:pt idx="288" formatCode="0%">
                  <c:v>6.6388900000000001E-2</c:v>
                </c:pt>
                <c:pt idx="299" formatCode="0%">
                  <c:v>4.5343399999999999E-2</c:v>
                </c:pt>
              </c:numCache>
            </c:numRef>
          </c:yVal>
          <c:smooth val="0"/>
          <c:extLst>
            <c:ext xmlns:c16="http://schemas.microsoft.com/office/drawing/2014/chart" uri="{C3380CC4-5D6E-409C-BE32-E72D297353CC}">
              <c16:uniqueId val="{00000005-8F4C-44C8-91FD-09FF6EF82149}"/>
            </c:ext>
          </c:extLst>
        </c:ser>
        <c:dLbls>
          <c:showLegendKey val="0"/>
          <c:showVal val="0"/>
          <c:showCatName val="0"/>
          <c:showSerName val="0"/>
          <c:showPercent val="0"/>
          <c:showBubbleSize val="0"/>
        </c:dLbls>
        <c:axId val="326162664"/>
        <c:axId val="326161352"/>
      </c:scatterChart>
      <c:valAx>
        <c:axId val="32616266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Log Per Capita Health Expenditure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6161352"/>
        <c:crosses val="autoZero"/>
        <c:crossBetween val="midCat"/>
      </c:valAx>
      <c:valAx>
        <c:axId val="3261613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Predicted</a:t>
                </a:r>
                <a:r>
                  <a:rPr lang="en-US" sz="2400" baseline="0" dirty="0"/>
                  <a:t> </a:t>
                </a:r>
                <a:r>
                  <a:rPr lang="en-US" sz="2400" dirty="0"/>
                  <a:t>Wasting Prevalence</a:t>
                </a:r>
              </a:p>
            </c:rich>
          </c:tx>
          <c:layout>
            <c:manualLayout>
              <c:xMode val="edge"/>
              <c:yMode val="edge"/>
              <c:x val="0"/>
              <c:y val="2.112294818179323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6162664"/>
        <c:crosses val="autoZero"/>
        <c:crossBetween val="midCat"/>
      </c:valAx>
      <c:spPr>
        <a:noFill/>
        <a:ln>
          <a:noFill/>
        </a:ln>
        <a:effectLst/>
      </c:spPr>
    </c:plotArea>
    <c:plotVisOnly val="1"/>
    <c:dispBlanksAs val="gap"/>
    <c:showDLblsOverMax val="0"/>
  </c:chart>
  <c:spPr>
    <a:solidFill>
      <a:sysClr val="window" lastClr="FFFFFF"/>
    </a:solidFill>
    <a:ln>
      <a:noFill/>
    </a:ln>
    <a:effectLst/>
  </c:spPr>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4781433277688"/>
          <c:y val="2.3138565359190941E-2"/>
          <c:w val="0.84451699635106592"/>
          <c:h val="0.82603525397682043"/>
        </c:manualLayout>
      </c:layout>
      <c:scatterChart>
        <c:scatterStyle val="lineMarker"/>
        <c:varyColors val="0"/>
        <c:ser>
          <c:idx val="1"/>
          <c:order val="0"/>
          <c:tx>
            <c:strRef>
              <c:f>'Sheet1 (2)'!$R$1</c:f>
              <c:strCache>
                <c:ptCount val="1"/>
                <c:pt idx="0">
                  <c:v>Low co-financers</c:v>
                </c:pt>
              </c:strCache>
            </c:strRef>
          </c:tx>
          <c:spPr>
            <a:ln w="25400" cap="rnd">
              <a:noFill/>
              <a:round/>
            </a:ln>
            <a:effectLst/>
          </c:spPr>
          <c:marker>
            <c:symbol val="plus"/>
            <c:size val="6"/>
            <c:spPr>
              <a:solidFill>
                <a:srgbClr val="002060"/>
              </a:solidFill>
              <a:ln w="38100">
                <a:solidFill>
                  <a:srgbClr val="002060"/>
                </a:solidFill>
              </a:ln>
              <a:effectLst/>
            </c:spPr>
          </c:marker>
          <c:dLbls>
            <c:dLbl>
              <c:idx val="276"/>
              <c:layout>
                <c:manualLayout>
                  <c:x val="-3.5757663500317727E-2"/>
                  <c:y val="-8.3576431709452809E-2"/>
                </c:manualLayout>
              </c:layout>
              <c:tx>
                <c:rich>
                  <a:bodyPr rot="0" spcFirstLastPara="1" vertOverflow="clip" horzOverflow="clip" vert="horz" wrap="square" lIns="36576" tIns="18288" rIns="36576" bIns="18288" anchor="ctr" anchorCtr="1">
                    <a:spAutoFit/>
                  </a:bodyPr>
                  <a:lstStyle/>
                  <a:p>
                    <a:pPr>
                      <a:defRPr sz="2400" b="1" i="0" u="none" strike="noStrike" kern="1200" baseline="0">
                        <a:solidFill>
                          <a:schemeClr val="dk1">
                            <a:lumMod val="65000"/>
                            <a:lumOff val="35000"/>
                          </a:schemeClr>
                        </a:solidFill>
                        <a:latin typeface="+mn-lt"/>
                        <a:ea typeface="+mn-ea"/>
                        <a:cs typeface="+mn-cs"/>
                      </a:defRPr>
                    </a:pPr>
                    <a:r>
                      <a:rPr lang="en-US" sz="2400" b="1"/>
                      <a:t>Low co-financers</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8F4C-44C8-91FD-09FF6EF8214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trendline>
            <c:name>Low co-Financers</c:name>
            <c:spPr>
              <a:ln w="38100" cap="rnd">
                <a:solidFill>
                  <a:srgbClr val="002060"/>
                </a:solidFill>
                <a:prstDash val="sysDot"/>
              </a:ln>
              <a:effectLst/>
            </c:spPr>
            <c:trendlineType val="linear"/>
            <c:dispRSqr val="1"/>
            <c:dispEq val="0"/>
            <c:trendlineLbl>
              <c:layout>
                <c:manualLayout>
                  <c:x val="8.6776321815307797E-2"/>
                  <c:y val="-3.6454153780650977E-2"/>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'Sheet1 (2)'!$B$3:$B$302</c:f>
              <c:numCache>
                <c:formatCode>General</c:formatCode>
                <c:ptCount val="300"/>
                <c:pt idx="0">
                  <c:v>3.2482690000000001</c:v>
                </c:pt>
                <c:pt idx="1">
                  <c:v>3.451603</c:v>
                </c:pt>
                <c:pt idx="2">
                  <c:v>3.337018</c:v>
                </c:pt>
                <c:pt idx="3">
                  <c:v>4.5463709999999997</c:v>
                </c:pt>
                <c:pt idx="5">
                  <c:v>3.3650060000000002</c:v>
                </c:pt>
                <c:pt idx="6">
                  <c:v>3.5975739999999998</c:v>
                </c:pt>
                <c:pt idx="7">
                  <c:v>3.078786</c:v>
                </c:pt>
                <c:pt idx="8">
                  <c:v>3.232259</c:v>
                </c:pt>
                <c:pt idx="9">
                  <c:v>3.2026859999999999</c:v>
                </c:pt>
                <c:pt idx="10">
                  <c:v>3.1958479999999998</c:v>
                </c:pt>
                <c:pt idx="11">
                  <c:v>3.4005329999999998</c:v>
                </c:pt>
                <c:pt idx="12">
                  <c:v>3.652825</c:v>
                </c:pt>
                <c:pt idx="13">
                  <c:v>3.2978269999999998</c:v>
                </c:pt>
                <c:pt idx="14">
                  <c:v>3.4280599999999999</c:v>
                </c:pt>
                <c:pt idx="15">
                  <c:v>3.3950640000000001</c:v>
                </c:pt>
                <c:pt idx="16">
                  <c:v>3.1678959999999998</c:v>
                </c:pt>
                <c:pt idx="17">
                  <c:v>3.1401659999999998</c:v>
                </c:pt>
                <c:pt idx="18">
                  <c:v>3.29176</c:v>
                </c:pt>
                <c:pt idx="19">
                  <c:v>3.5438550000000002</c:v>
                </c:pt>
                <c:pt idx="20">
                  <c:v>3.772262</c:v>
                </c:pt>
                <c:pt idx="21">
                  <c:v>3.0397029999999998</c:v>
                </c:pt>
                <c:pt idx="22">
                  <c:v>4.1452869999999997</c:v>
                </c:pt>
                <c:pt idx="23">
                  <c:v>3.320764</c:v>
                </c:pt>
                <c:pt idx="24">
                  <c:v>3.6466249999999998</c:v>
                </c:pt>
                <c:pt idx="25">
                  <c:v>3.3357220000000001</c:v>
                </c:pt>
                <c:pt idx="26">
                  <c:v>3.2454190000000001</c:v>
                </c:pt>
                <c:pt idx="27">
                  <c:v>3.4400930000000001</c:v>
                </c:pt>
                <c:pt idx="28">
                  <c:v>3.3157350000000001</c:v>
                </c:pt>
                <c:pt idx="29">
                  <c:v>4.0686549999999997</c:v>
                </c:pt>
                <c:pt idx="30">
                  <c:v>3.278581</c:v>
                </c:pt>
                <c:pt idx="31">
                  <c:v>3.6862729999999999</c:v>
                </c:pt>
                <c:pt idx="32">
                  <c:v>3.1521629999999998</c:v>
                </c:pt>
                <c:pt idx="33">
                  <c:v>3.0175320000000001</c:v>
                </c:pt>
                <c:pt idx="34">
                  <c:v>3.0051739999999998</c:v>
                </c:pt>
                <c:pt idx="35">
                  <c:v>3.14568</c:v>
                </c:pt>
                <c:pt idx="36">
                  <c:v>4.108625</c:v>
                </c:pt>
                <c:pt idx="37">
                  <c:v>3.6355559999999998</c:v>
                </c:pt>
                <c:pt idx="38">
                  <c:v>4.2463230000000003</c:v>
                </c:pt>
                <c:pt idx="39">
                  <c:v>3.545398</c:v>
                </c:pt>
                <c:pt idx="40">
                  <c:v>3.2253120000000002</c:v>
                </c:pt>
                <c:pt idx="41">
                  <c:v>3.4985949999999999</c:v>
                </c:pt>
                <c:pt idx="42">
                  <c:v>2.9272990000000001</c:v>
                </c:pt>
                <c:pt idx="43">
                  <c:v>4.4076180000000003</c:v>
                </c:pt>
                <c:pt idx="44">
                  <c:v>3.9356089999999999</c:v>
                </c:pt>
                <c:pt idx="45">
                  <c:v>3.3721549999999998</c:v>
                </c:pt>
                <c:pt idx="46">
                  <c:v>3.1512129999999998</c:v>
                </c:pt>
                <c:pt idx="47">
                  <c:v>3.0885259999999999</c:v>
                </c:pt>
                <c:pt idx="48">
                  <c:v>3.8908320000000001</c:v>
                </c:pt>
                <c:pt idx="49">
                  <c:v>3.7118859999999998</c:v>
                </c:pt>
                <c:pt idx="50">
                  <c:v>4.2369339999999998</c:v>
                </c:pt>
                <c:pt idx="51">
                  <c:v>4.2737249999999998</c:v>
                </c:pt>
                <c:pt idx="52">
                  <c:v>4.3515889999999997</c:v>
                </c:pt>
                <c:pt idx="53">
                  <c:v>3.9856220000000002</c:v>
                </c:pt>
                <c:pt idx="54">
                  <c:v>3.7899370000000001</c:v>
                </c:pt>
                <c:pt idx="55">
                  <c:v>3.0652309999999998</c:v>
                </c:pt>
                <c:pt idx="56">
                  <c:v>3.514246</c:v>
                </c:pt>
                <c:pt idx="57">
                  <c:v>3.8351549999999999</c:v>
                </c:pt>
                <c:pt idx="58">
                  <c:v>3.3472230000000001</c:v>
                </c:pt>
                <c:pt idx="59">
                  <c:v>3.7247629999999998</c:v>
                </c:pt>
                <c:pt idx="60">
                  <c:v>3.800948</c:v>
                </c:pt>
                <c:pt idx="61">
                  <c:v>4.0370140000000001</c:v>
                </c:pt>
                <c:pt idx="62">
                  <c:v>3.7802579999999999</c:v>
                </c:pt>
                <c:pt idx="63">
                  <c:v>4.0456070000000004</c:v>
                </c:pt>
                <c:pt idx="64">
                  <c:v>4.2646300000000004</c:v>
                </c:pt>
                <c:pt idx="66">
                  <c:v>3.2533599999999998</c:v>
                </c:pt>
                <c:pt idx="67">
                  <c:v>2.903009</c:v>
                </c:pt>
                <c:pt idx="68">
                  <c:v>2.5939220000000001</c:v>
                </c:pt>
                <c:pt idx="69">
                  <c:v>2.5994280000000001</c:v>
                </c:pt>
                <c:pt idx="70">
                  <c:v>2.9930270000000001</c:v>
                </c:pt>
                <c:pt idx="71">
                  <c:v>3.861386</c:v>
                </c:pt>
                <c:pt idx="72">
                  <c:v>2.7302789999999999</c:v>
                </c:pt>
                <c:pt idx="73">
                  <c:v>2.7854559999999999</c:v>
                </c:pt>
                <c:pt idx="74">
                  <c:v>3.071224</c:v>
                </c:pt>
                <c:pt idx="75">
                  <c:v>3.2279439999999999</c:v>
                </c:pt>
                <c:pt idx="76">
                  <c:v>3.0371410000000001</c:v>
                </c:pt>
                <c:pt idx="77">
                  <c:v>3.2163719999999998</c:v>
                </c:pt>
                <c:pt idx="78">
                  <c:v>3.2997830000000001</c:v>
                </c:pt>
                <c:pt idx="79">
                  <c:v>2.8016399999999999</c:v>
                </c:pt>
                <c:pt idx="80">
                  <c:v>3.7975310000000002</c:v>
                </c:pt>
                <c:pt idx="81">
                  <c:v>2.930107</c:v>
                </c:pt>
                <c:pt idx="82">
                  <c:v>2.7493240000000001</c:v>
                </c:pt>
                <c:pt idx="83">
                  <c:v>2.606385</c:v>
                </c:pt>
                <c:pt idx="84">
                  <c:v>4.4080349999999999</c:v>
                </c:pt>
                <c:pt idx="85">
                  <c:v>2.735484</c:v>
                </c:pt>
                <c:pt idx="86">
                  <c:v>3.6714069999999999</c:v>
                </c:pt>
                <c:pt idx="87">
                  <c:v>2.8442129999999999</c:v>
                </c:pt>
                <c:pt idx="88">
                  <c:v>2.7833320000000001</c:v>
                </c:pt>
                <c:pt idx="89">
                  <c:v>2.6745130000000001</c:v>
                </c:pt>
                <c:pt idx="90">
                  <c:v>2.8501979999999998</c:v>
                </c:pt>
                <c:pt idx="91">
                  <c:v>2.843407</c:v>
                </c:pt>
                <c:pt idx="92">
                  <c:v>2.8127879999999998</c:v>
                </c:pt>
                <c:pt idx="93">
                  <c:v>2.7001189999999999</c:v>
                </c:pt>
                <c:pt idx="94">
                  <c:v>2.8547799999999999</c:v>
                </c:pt>
                <c:pt idx="95">
                  <c:v>2.8629009999999999</c:v>
                </c:pt>
                <c:pt idx="96">
                  <c:v>2.780392</c:v>
                </c:pt>
                <c:pt idx="97">
                  <c:v>3.1427450000000001</c:v>
                </c:pt>
                <c:pt idx="98">
                  <c:v>3.5778210000000001</c:v>
                </c:pt>
                <c:pt idx="99">
                  <c:v>3.2062409999999999</c:v>
                </c:pt>
                <c:pt idx="100">
                  <c:v>2.9838819999999999</c:v>
                </c:pt>
                <c:pt idx="101">
                  <c:v>3.5664159999999998</c:v>
                </c:pt>
                <c:pt idx="102">
                  <c:v>3.6120019999999999</c:v>
                </c:pt>
                <c:pt idx="103">
                  <c:v>0.90216960000000002</c:v>
                </c:pt>
                <c:pt idx="104">
                  <c:v>3.0054750000000001</c:v>
                </c:pt>
                <c:pt idx="105">
                  <c:v>3.0831780000000002</c:v>
                </c:pt>
                <c:pt idx="106">
                  <c:v>2.8909820000000002</c:v>
                </c:pt>
                <c:pt idx="107">
                  <c:v>3.0702259999999999</c:v>
                </c:pt>
                <c:pt idx="108">
                  <c:v>2.9122469999999998</c:v>
                </c:pt>
                <c:pt idx="109">
                  <c:v>2.7370990000000002</c:v>
                </c:pt>
                <c:pt idx="110">
                  <c:v>2.2661709999999999</c:v>
                </c:pt>
                <c:pt idx="111">
                  <c:v>3.2372010000000002</c:v>
                </c:pt>
                <c:pt idx="112">
                  <c:v>2.7370450000000002</c:v>
                </c:pt>
                <c:pt idx="113">
                  <c:v>2.6083340000000002</c:v>
                </c:pt>
                <c:pt idx="114">
                  <c:v>3.2252489999999998</c:v>
                </c:pt>
                <c:pt idx="115">
                  <c:v>2.9184950000000001</c:v>
                </c:pt>
                <c:pt idx="116">
                  <c:v>2.8759610000000002</c:v>
                </c:pt>
                <c:pt idx="117">
                  <c:v>2.8759790000000001</c:v>
                </c:pt>
                <c:pt idx="118">
                  <c:v>2.917249</c:v>
                </c:pt>
                <c:pt idx="119">
                  <c:v>2.8253200000000001</c:v>
                </c:pt>
                <c:pt idx="120">
                  <c:v>2.8215650000000001</c:v>
                </c:pt>
                <c:pt idx="121">
                  <c:v>3.524375</c:v>
                </c:pt>
                <c:pt idx="122">
                  <c:v>3.3335889999999999</c:v>
                </c:pt>
                <c:pt idx="123">
                  <c:v>3.437792</c:v>
                </c:pt>
                <c:pt idx="124">
                  <c:v>3.2446489999999999</c:v>
                </c:pt>
                <c:pt idx="125">
                  <c:v>2.7790270000000001</c:v>
                </c:pt>
                <c:pt idx="126">
                  <c:v>2.792608</c:v>
                </c:pt>
                <c:pt idx="127">
                  <c:v>2.9225590000000001</c:v>
                </c:pt>
                <c:pt idx="128">
                  <c:v>3.0441829999999999</c:v>
                </c:pt>
                <c:pt idx="129">
                  <c:v>2.7060960000000001</c:v>
                </c:pt>
                <c:pt idx="130">
                  <c:v>3.1774089999999999</c:v>
                </c:pt>
                <c:pt idx="131">
                  <c:v>3.5008439999999998</c:v>
                </c:pt>
                <c:pt idx="132">
                  <c:v>2.8184640000000001</c:v>
                </c:pt>
                <c:pt idx="133">
                  <c:v>3.215106</c:v>
                </c:pt>
                <c:pt idx="134">
                  <c:v>3.2024010000000001</c:v>
                </c:pt>
                <c:pt idx="135">
                  <c:v>2.429897</c:v>
                </c:pt>
                <c:pt idx="136">
                  <c:v>2.8216100000000002</c:v>
                </c:pt>
                <c:pt idx="137">
                  <c:v>1.41892</c:v>
                </c:pt>
                <c:pt idx="138">
                  <c:v>2.6250719999999998</c:v>
                </c:pt>
                <c:pt idx="139">
                  <c:v>2.439988</c:v>
                </c:pt>
                <c:pt idx="140">
                  <c:v>2.5609060000000001</c:v>
                </c:pt>
                <c:pt idx="141">
                  <c:v>2.461983</c:v>
                </c:pt>
                <c:pt idx="142">
                  <c:v>3.1159810000000001</c:v>
                </c:pt>
                <c:pt idx="143">
                  <c:v>2.3065169999999999</c:v>
                </c:pt>
                <c:pt idx="144">
                  <c:v>2.5957590000000001</c:v>
                </c:pt>
                <c:pt idx="145">
                  <c:v>2.8288530000000001</c:v>
                </c:pt>
                <c:pt idx="146">
                  <c:v>3.0273690000000002</c:v>
                </c:pt>
                <c:pt idx="147">
                  <c:v>0.967723</c:v>
                </c:pt>
                <c:pt idx="148">
                  <c:v>2.5496439999999998</c:v>
                </c:pt>
                <c:pt idx="149">
                  <c:v>2.6394769999999999</c:v>
                </c:pt>
                <c:pt idx="150">
                  <c:v>3.1603330000000001</c:v>
                </c:pt>
                <c:pt idx="151">
                  <c:v>2.6347010000000002</c:v>
                </c:pt>
                <c:pt idx="152">
                  <c:v>3.480531</c:v>
                </c:pt>
                <c:pt idx="153">
                  <c:v>2.634655</c:v>
                </c:pt>
                <c:pt idx="154">
                  <c:v>3.0035859999999999</c:v>
                </c:pt>
                <c:pt idx="155">
                  <c:v>3.8921399999999999</c:v>
                </c:pt>
                <c:pt idx="156">
                  <c:v>3.0958060000000001</c:v>
                </c:pt>
                <c:pt idx="157">
                  <c:v>2.6317349999999999</c:v>
                </c:pt>
                <c:pt idx="158">
                  <c:v>2.7462580000000001</c:v>
                </c:pt>
                <c:pt idx="159">
                  <c:v>3.0353110000000001</c:v>
                </c:pt>
                <c:pt idx="160">
                  <c:v>3.2701359999999999</c:v>
                </c:pt>
                <c:pt idx="161">
                  <c:v>3.1851280000000002</c:v>
                </c:pt>
                <c:pt idx="162">
                  <c:v>3.0036619999999998</c:v>
                </c:pt>
                <c:pt idx="163">
                  <c:v>2.943079</c:v>
                </c:pt>
                <c:pt idx="164">
                  <c:v>3.5939749999999999</c:v>
                </c:pt>
                <c:pt idx="165">
                  <c:v>2.8762639999999999</c:v>
                </c:pt>
                <c:pt idx="166">
                  <c:v>2.6577090000000001</c:v>
                </c:pt>
                <c:pt idx="167">
                  <c:v>2.8382369999999999</c:v>
                </c:pt>
                <c:pt idx="168">
                  <c:v>3.5580919999999998</c:v>
                </c:pt>
                <c:pt idx="169">
                  <c:v>3.1576580000000001</c:v>
                </c:pt>
                <c:pt idx="170">
                  <c:v>3.1386470000000002</c:v>
                </c:pt>
                <c:pt idx="171">
                  <c:v>3.1130979999999999</c:v>
                </c:pt>
                <c:pt idx="172">
                  <c:v>2.239303</c:v>
                </c:pt>
                <c:pt idx="173">
                  <c:v>2.670067</c:v>
                </c:pt>
                <c:pt idx="174">
                  <c:v>3.1956500000000001</c:v>
                </c:pt>
                <c:pt idx="175">
                  <c:v>3.0903550000000002</c:v>
                </c:pt>
                <c:pt idx="176">
                  <c:v>3.119189</c:v>
                </c:pt>
                <c:pt idx="177">
                  <c:v>3.1207929999999999</c:v>
                </c:pt>
                <c:pt idx="178">
                  <c:v>3.2190080000000001</c:v>
                </c:pt>
                <c:pt idx="179">
                  <c:v>3.63924</c:v>
                </c:pt>
                <c:pt idx="180">
                  <c:v>3.5039750000000001</c:v>
                </c:pt>
                <c:pt idx="181">
                  <c:v>3.0440040000000002</c:v>
                </c:pt>
                <c:pt idx="182">
                  <c:v>2.6187330000000002</c:v>
                </c:pt>
                <c:pt idx="183">
                  <c:v>2.8058969999999999</c:v>
                </c:pt>
                <c:pt idx="184">
                  <c:v>3.044975</c:v>
                </c:pt>
                <c:pt idx="185">
                  <c:v>2.9661040000000001</c:v>
                </c:pt>
                <c:pt idx="186">
                  <c:v>2.2672219999999998</c:v>
                </c:pt>
                <c:pt idx="187">
                  <c:v>2.7014840000000002</c:v>
                </c:pt>
                <c:pt idx="188">
                  <c:v>2.8467720000000001</c:v>
                </c:pt>
                <c:pt idx="189">
                  <c:v>3.1998509999999998</c:v>
                </c:pt>
                <c:pt idx="190">
                  <c:v>2.8668779999999998</c:v>
                </c:pt>
                <c:pt idx="191">
                  <c:v>2.9009649999999998</c:v>
                </c:pt>
                <c:pt idx="192">
                  <c:v>3.7595529999999999</c:v>
                </c:pt>
                <c:pt idx="193">
                  <c:v>4.0404730000000004</c:v>
                </c:pt>
                <c:pt idx="194">
                  <c:v>4.0861150000000004</c:v>
                </c:pt>
                <c:pt idx="195">
                  <c:v>3.8013910000000002</c:v>
                </c:pt>
                <c:pt idx="196">
                  <c:v>4.0526010000000001</c:v>
                </c:pt>
                <c:pt idx="197">
                  <c:v>3.8952460000000002</c:v>
                </c:pt>
                <c:pt idx="198">
                  <c:v>3.8334830000000002</c:v>
                </c:pt>
                <c:pt idx="199">
                  <c:v>3.648479</c:v>
                </c:pt>
                <c:pt idx="200">
                  <c:v>4.0211410000000001</c:v>
                </c:pt>
                <c:pt idx="201">
                  <c:v>4.2393669999999997</c:v>
                </c:pt>
                <c:pt idx="202">
                  <c:v>3.7658969999999998</c:v>
                </c:pt>
                <c:pt idx="203">
                  <c:v>3.982847</c:v>
                </c:pt>
                <c:pt idx="204">
                  <c:v>3.5202</c:v>
                </c:pt>
                <c:pt idx="205">
                  <c:v>4.2962870000000004</c:v>
                </c:pt>
                <c:pt idx="206">
                  <c:v>3.885732</c:v>
                </c:pt>
                <c:pt idx="207">
                  <c:v>3.8607269999999998</c:v>
                </c:pt>
                <c:pt idx="208">
                  <c:v>4.5254200000000004</c:v>
                </c:pt>
                <c:pt idx="209">
                  <c:v>3.9842010000000001</c:v>
                </c:pt>
                <c:pt idx="210">
                  <c:v>3.1652580000000001</c:v>
                </c:pt>
                <c:pt idx="211">
                  <c:v>3.0734680000000001</c:v>
                </c:pt>
                <c:pt idx="212">
                  <c:v>2.653683</c:v>
                </c:pt>
                <c:pt idx="213">
                  <c:v>3.1320489999999999</c:v>
                </c:pt>
                <c:pt idx="214">
                  <c:v>3.2638929999999999</c:v>
                </c:pt>
                <c:pt idx="215">
                  <c:v>3.237628</c:v>
                </c:pt>
                <c:pt idx="216">
                  <c:v>3.05979</c:v>
                </c:pt>
                <c:pt idx="217">
                  <c:v>2.9325580000000002</c:v>
                </c:pt>
                <c:pt idx="218">
                  <c:v>3.0375549999999998</c:v>
                </c:pt>
                <c:pt idx="219">
                  <c:v>3.3664230000000002</c:v>
                </c:pt>
                <c:pt idx="220">
                  <c:v>3.1952129999999999</c:v>
                </c:pt>
                <c:pt idx="221">
                  <c:v>2.7546059999999999</c:v>
                </c:pt>
                <c:pt idx="222">
                  <c:v>2.9462899999999999</c:v>
                </c:pt>
                <c:pt idx="223">
                  <c:v>3.2002139999999999</c:v>
                </c:pt>
                <c:pt idx="224">
                  <c:v>3.0528140000000001</c:v>
                </c:pt>
                <c:pt idx="225">
                  <c:v>1.6993830000000001</c:v>
                </c:pt>
                <c:pt idx="226">
                  <c:v>3.0982099999999999</c:v>
                </c:pt>
                <c:pt idx="227">
                  <c:v>3.6002339999999999</c:v>
                </c:pt>
                <c:pt idx="228">
                  <c:v>2.9982489999999999</c:v>
                </c:pt>
                <c:pt idx="229">
                  <c:v>3.2960319999999999</c:v>
                </c:pt>
                <c:pt idx="230">
                  <c:v>3.4162910000000002</c:v>
                </c:pt>
                <c:pt idx="231">
                  <c:v>3.4568430000000001</c:v>
                </c:pt>
                <c:pt idx="232">
                  <c:v>3.2925360000000001</c:v>
                </c:pt>
                <c:pt idx="233">
                  <c:v>3.3135270000000001</c:v>
                </c:pt>
                <c:pt idx="234">
                  <c:v>2.878196</c:v>
                </c:pt>
                <c:pt idx="235">
                  <c:v>3.1540140000000001</c:v>
                </c:pt>
                <c:pt idx="236">
                  <c:v>3.310835</c:v>
                </c:pt>
                <c:pt idx="237">
                  <c:v>2.8627509999999998</c:v>
                </c:pt>
                <c:pt idx="238">
                  <c:v>3.1548970000000001</c:v>
                </c:pt>
                <c:pt idx="239">
                  <c:v>2.8207010000000001</c:v>
                </c:pt>
                <c:pt idx="240">
                  <c:v>2.9443260000000002</c:v>
                </c:pt>
                <c:pt idx="241">
                  <c:v>3.2603610000000001</c:v>
                </c:pt>
                <c:pt idx="242">
                  <c:v>3.3874819999999999</c:v>
                </c:pt>
                <c:pt idx="243">
                  <c:v>3.1299839999999999</c:v>
                </c:pt>
                <c:pt idx="244">
                  <c:v>3.338981</c:v>
                </c:pt>
                <c:pt idx="245">
                  <c:v>3.1363449999999999</c:v>
                </c:pt>
                <c:pt idx="246">
                  <c:v>3.4228239999999999</c:v>
                </c:pt>
                <c:pt idx="247">
                  <c:v>3.2332459999999998</c:v>
                </c:pt>
                <c:pt idx="248">
                  <c:v>3.2825319999999998</c:v>
                </c:pt>
                <c:pt idx="249">
                  <c:v>3.207436</c:v>
                </c:pt>
                <c:pt idx="250">
                  <c:v>3.274038</c:v>
                </c:pt>
                <c:pt idx="251">
                  <c:v>3.2820339999999999</c:v>
                </c:pt>
                <c:pt idx="252">
                  <c:v>4.1252139999999997</c:v>
                </c:pt>
                <c:pt idx="253">
                  <c:v>3.3482919999999998</c:v>
                </c:pt>
                <c:pt idx="254">
                  <c:v>2.8028629999999999</c:v>
                </c:pt>
                <c:pt idx="255">
                  <c:v>3.6181380000000001</c:v>
                </c:pt>
                <c:pt idx="256">
                  <c:v>3.110033</c:v>
                </c:pt>
                <c:pt idx="257">
                  <c:v>2.7903859999999998</c:v>
                </c:pt>
                <c:pt idx="258">
                  <c:v>2.9885120000000001</c:v>
                </c:pt>
                <c:pt idx="259">
                  <c:v>3.6148920000000002</c:v>
                </c:pt>
                <c:pt idx="260">
                  <c:v>4.0278010000000002</c:v>
                </c:pt>
                <c:pt idx="261">
                  <c:v>3.5990229999999999</c:v>
                </c:pt>
                <c:pt idx="262">
                  <c:v>2.931565</c:v>
                </c:pt>
                <c:pt idx="263">
                  <c:v>2.9923600000000001</c:v>
                </c:pt>
                <c:pt idx="264">
                  <c:v>3.5987680000000002</c:v>
                </c:pt>
                <c:pt idx="265">
                  <c:v>2.8782299999999998</c:v>
                </c:pt>
                <c:pt idx="266">
                  <c:v>3.3888940000000001</c:v>
                </c:pt>
                <c:pt idx="267">
                  <c:v>2.8121930000000002</c:v>
                </c:pt>
                <c:pt idx="268">
                  <c:v>3.366072</c:v>
                </c:pt>
                <c:pt idx="269">
                  <c:v>3.3609589999999998</c:v>
                </c:pt>
                <c:pt idx="270">
                  <c:v>3.4281969999999999</c:v>
                </c:pt>
                <c:pt idx="274">
                  <c:v>3.5914160000000002</c:v>
                </c:pt>
                <c:pt idx="275">
                  <c:v>2.9258310000000001</c:v>
                </c:pt>
                <c:pt idx="276">
                  <c:v>4.8928190000000003</c:v>
                </c:pt>
                <c:pt idx="277">
                  <c:v>4.5900910000000001</c:v>
                </c:pt>
                <c:pt idx="278">
                  <c:v>4.3888150000000001</c:v>
                </c:pt>
                <c:pt idx="279">
                  <c:v>5.3926119999999997</c:v>
                </c:pt>
                <c:pt idx="280">
                  <c:v>4.097467</c:v>
                </c:pt>
                <c:pt idx="281">
                  <c:v>4.2674029999999998</c:v>
                </c:pt>
                <c:pt idx="282">
                  <c:v>4.2824540000000004</c:v>
                </c:pt>
                <c:pt idx="283">
                  <c:v>3.7643650000000002</c:v>
                </c:pt>
                <c:pt idx="284">
                  <c:v>3.604511</c:v>
                </c:pt>
                <c:pt idx="285">
                  <c:v>3.4242029999999999</c:v>
                </c:pt>
                <c:pt idx="286">
                  <c:v>3.8929640000000001</c:v>
                </c:pt>
                <c:pt idx="287">
                  <c:v>4.5106080000000004</c:v>
                </c:pt>
                <c:pt idx="288">
                  <c:v>3.5416639999999999</c:v>
                </c:pt>
                <c:pt idx="289">
                  <c:v>4.052581</c:v>
                </c:pt>
                <c:pt idx="290">
                  <c:v>3.5178129999999999</c:v>
                </c:pt>
                <c:pt idx="291">
                  <c:v>4.7088049999999999</c:v>
                </c:pt>
                <c:pt idx="292">
                  <c:v>3.5175559999999999</c:v>
                </c:pt>
                <c:pt idx="293">
                  <c:v>4.2461270000000004</c:v>
                </c:pt>
                <c:pt idx="294">
                  <c:v>4.7531829999999999</c:v>
                </c:pt>
                <c:pt idx="295">
                  <c:v>3.1408749999999999</c:v>
                </c:pt>
                <c:pt idx="296">
                  <c:v>3.468191</c:v>
                </c:pt>
                <c:pt idx="297">
                  <c:v>3.6850269999999998</c:v>
                </c:pt>
                <c:pt idx="298">
                  <c:v>4.7798299999999996</c:v>
                </c:pt>
              </c:numCache>
            </c:numRef>
          </c:xVal>
          <c:yVal>
            <c:numRef>
              <c:f>'Sheet1 (2)'!$R$2:$R$301</c:f>
              <c:numCache>
                <c:formatCode>0%</c:formatCode>
                <c:ptCount val="300"/>
                <c:pt idx="1">
                  <c:v>0.1197997</c:v>
                </c:pt>
                <c:pt idx="8">
                  <c:v>0.12180050000000001</c:v>
                </c:pt>
                <c:pt idx="18">
                  <c:v>0.11425490000000001</c:v>
                </c:pt>
                <c:pt idx="43">
                  <c:v>0.1187435</c:v>
                </c:pt>
                <c:pt idx="46">
                  <c:v>0.1173679</c:v>
                </c:pt>
                <c:pt idx="47">
                  <c:v>0.1263724</c:v>
                </c:pt>
                <c:pt idx="48">
                  <c:v>0.12861429999999999</c:v>
                </c:pt>
                <c:pt idx="57">
                  <c:v>0.1217374</c:v>
                </c:pt>
                <c:pt idx="58">
                  <c:v>0.1113812</c:v>
                </c:pt>
                <c:pt idx="59">
                  <c:v>0.1247595</c:v>
                </c:pt>
                <c:pt idx="67">
                  <c:v>0.11767080000000001</c:v>
                </c:pt>
                <c:pt idx="69">
                  <c:v>0.13410469999999999</c:v>
                </c:pt>
                <c:pt idx="70">
                  <c:v>0.12943540000000001</c:v>
                </c:pt>
                <c:pt idx="73">
                  <c:v>0.12566840000000001</c:v>
                </c:pt>
                <c:pt idx="74">
                  <c:v>0.12131599999999999</c:v>
                </c:pt>
                <c:pt idx="77">
                  <c:v>0.1207086</c:v>
                </c:pt>
                <c:pt idx="78">
                  <c:v>0.11627129999999999</c:v>
                </c:pt>
                <c:pt idx="79">
                  <c:v>0.121432</c:v>
                </c:pt>
                <c:pt idx="80">
                  <c:v>0.1228533</c:v>
                </c:pt>
                <c:pt idx="82">
                  <c:v>0.1187575</c:v>
                </c:pt>
                <c:pt idx="83">
                  <c:v>0.1134679</c:v>
                </c:pt>
                <c:pt idx="84">
                  <c:v>0.1248774</c:v>
                </c:pt>
                <c:pt idx="86">
                  <c:v>0.1215128</c:v>
                </c:pt>
                <c:pt idx="88">
                  <c:v>0.1166985</c:v>
                </c:pt>
                <c:pt idx="89">
                  <c:v>0.1239084</c:v>
                </c:pt>
                <c:pt idx="90">
                  <c:v>0.120202</c:v>
                </c:pt>
                <c:pt idx="91">
                  <c:v>0.11185639999999999</c:v>
                </c:pt>
                <c:pt idx="92">
                  <c:v>0.1147392</c:v>
                </c:pt>
                <c:pt idx="93">
                  <c:v>0.1154657</c:v>
                </c:pt>
                <c:pt idx="94">
                  <c:v>0.1163676</c:v>
                </c:pt>
                <c:pt idx="95">
                  <c:v>0.1160161</c:v>
                </c:pt>
                <c:pt idx="96">
                  <c:v>0.1149158</c:v>
                </c:pt>
                <c:pt idx="97">
                  <c:v>0.11242630000000001</c:v>
                </c:pt>
                <c:pt idx="100">
                  <c:v>0.1217927</c:v>
                </c:pt>
                <c:pt idx="101">
                  <c:v>0.1254845</c:v>
                </c:pt>
                <c:pt idx="104">
                  <c:v>2.8931700000000001E-2</c:v>
                </c:pt>
                <c:pt idx="105">
                  <c:v>0.1227057</c:v>
                </c:pt>
                <c:pt idx="107">
                  <c:v>0.12149409999999999</c:v>
                </c:pt>
                <c:pt idx="108">
                  <c:v>0.11817950000000001</c:v>
                </c:pt>
                <c:pt idx="109">
                  <c:v>0.1288281</c:v>
                </c:pt>
                <c:pt idx="110">
                  <c:v>0.1282645</c:v>
                </c:pt>
                <c:pt idx="111">
                  <c:v>0.1012682</c:v>
                </c:pt>
                <c:pt idx="112">
                  <c:v>0.12355190000000001</c:v>
                </c:pt>
                <c:pt idx="113">
                  <c:v>0.12842799999999999</c:v>
                </c:pt>
                <c:pt idx="114">
                  <c:v>0.1036599</c:v>
                </c:pt>
                <c:pt idx="116">
                  <c:v>0.1235885</c:v>
                </c:pt>
                <c:pt idx="117">
                  <c:v>0.12328740000000001</c:v>
                </c:pt>
                <c:pt idx="118">
                  <c:v>0.12170159999999999</c:v>
                </c:pt>
                <c:pt idx="119">
                  <c:v>0.11880839999999999</c:v>
                </c:pt>
                <c:pt idx="120">
                  <c:v>0.1181503</c:v>
                </c:pt>
                <c:pt idx="121">
                  <c:v>0.1273994</c:v>
                </c:pt>
                <c:pt idx="123">
                  <c:v>0.12569140000000001</c:v>
                </c:pt>
                <c:pt idx="124">
                  <c:v>0.1214117</c:v>
                </c:pt>
                <c:pt idx="125">
                  <c:v>0.13364119999999999</c:v>
                </c:pt>
                <c:pt idx="126">
                  <c:v>0.1240315</c:v>
                </c:pt>
                <c:pt idx="127">
                  <c:v>0.12441240000000001</c:v>
                </c:pt>
                <c:pt idx="129">
                  <c:v>0.1138304</c:v>
                </c:pt>
                <c:pt idx="130">
                  <c:v>0.1133386</c:v>
                </c:pt>
                <c:pt idx="131">
                  <c:v>0.11469459999999999</c:v>
                </c:pt>
                <c:pt idx="132">
                  <c:v>7.4017600000000003E-2</c:v>
                </c:pt>
                <c:pt idx="133">
                  <c:v>0.113609</c:v>
                </c:pt>
                <c:pt idx="134">
                  <c:v>0.1108253</c:v>
                </c:pt>
                <c:pt idx="135">
                  <c:v>0.1117266</c:v>
                </c:pt>
                <c:pt idx="136">
                  <c:v>0.122957</c:v>
                </c:pt>
                <c:pt idx="137">
                  <c:v>0.120574</c:v>
                </c:pt>
                <c:pt idx="138">
                  <c:v>8.9379500000000001E-2</c:v>
                </c:pt>
                <c:pt idx="139">
                  <c:v>0.1154569</c:v>
                </c:pt>
                <c:pt idx="140">
                  <c:v>0.100782</c:v>
                </c:pt>
                <c:pt idx="141">
                  <c:v>0.1082699</c:v>
                </c:pt>
                <c:pt idx="142">
                  <c:v>0.10253130000000001</c:v>
                </c:pt>
                <c:pt idx="143">
                  <c:v>0.1103893</c:v>
                </c:pt>
                <c:pt idx="144">
                  <c:v>9.6275399999999997E-2</c:v>
                </c:pt>
                <c:pt idx="145">
                  <c:v>0.11211210000000001</c:v>
                </c:pt>
                <c:pt idx="146">
                  <c:v>0.1220241</c:v>
                </c:pt>
                <c:pt idx="147">
                  <c:v>0.1194437</c:v>
                </c:pt>
                <c:pt idx="148">
                  <c:v>6.6187899999999994E-2</c:v>
                </c:pt>
                <c:pt idx="149">
                  <c:v>0.11553090000000001</c:v>
                </c:pt>
                <c:pt idx="150">
                  <c:v>0.1162777</c:v>
                </c:pt>
                <c:pt idx="152">
                  <c:v>0.11893819999999999</c:v>
                </c:pt>
                <c:pt idx="154">
                  <c:v>0.1069031</c:v>
                </c:pt>
                <c:pt idx="155">
                  <c:v>0.1197199</c:v>
                </c:pt>
                <c:pt idx="156">
                  <c:v>4.7445000000000001E-2</c:v>
                </c:pt>
                <c:pt idx="157">
                  <c:v>8.7966299999999997E-2</c:v>
                </c:pt>
                <c:pt idx="158">
                  <c:v>0.11056299999999999</c:v>
                </c:pt>
                <c:pt idx="159">
                  <c:v>0.1253948</c:v>
                </c:pt>
                <c:pt idx="160">
                  <c:v>0.11582439999999999</c:v>
                </c:pt>
                <c:pt idx="161">
                  <c:v>0.10932509999999999</c:v>
                </c:pt>
                <c:pt idx="165">
                  <c:v>7.4441499999999994E-2</c:v>
                </c:pt>
                <c:pt idx="166">
                  <c:v>0.1206122</c:v>
                </c:pt>
                <c:pt idx="168">
                  <c:v>0.11363860000000001</c:v>
                </c:pt>
                <c:pt idx="171">
                  <c:v>0.1123405</c:v>
                </c:pt>
                <c:pt idx="172">
                  <c:v>0.1184796</c:v>
                </c:pt>
                <c:pt idx="173">
                  <c:v>0.1044156</c:v>
                </c:pt>
                <c:pt idx="174">
                  <c:v>0.1210992</c:v>
                </c:pt>
                <c:pt idx="183">
                  <c:v>0.1245209</c:v>
                </c:pt>
                <c:pt idx="184">
                  <c:v>0.11287229999999999</c:v>
                </c:pt>
                <c:pt idx="185">
                  <c:v>9.4468800000000006E-2</c:v>
                </c:pt>
                <c:pt idx="186">
                  <c:v>0.1176155</c:v>
                </c:pt>
                <c:pt idx="187">
                  <c:v>0.103348</c:v>
                </c:pt>
                <c:pt idx="188">
                  <c:v>0.1187087</c:v>
                </c:pt>
                <c:pt idx="212">
                  <c:v>0.1135838</c:v>
                </c:pt>
                <c:pt idx="213">
                  <c:v>0.1206638</c:v>
                </c:pt>
                <c:pt idx="215">
                  <c:v>0.1115169</c:v>
                </c:pt>
                <c:pt idx="218">
                  <c:v>0.1200053</c:v>
                </c:pt>
                <c:pt idx="219">
                  <c:v>0.1267817</c:v>
                </c:pt>
                <c:pt idx="222">
                  <c:v>0.112133</c:v>
                </c:pt>
                <c:pt idx="223">
                  <c:v>0.1149608</c:v>
                </c:pt>
                <c:pt idx="225">
                  <c:v>0.1242712</c:v>
                </c:pt>
                <c:pt idx="227">
                  <c:v>0.1177049</c:v>
                </c:pt>
                <c:pt idx="229">
                  <c:v>0.1102925</c:v>
                </c:pt>
                <c:pt idx="236">
                  <c:v>0.11197849999999999</c:v>
                </c:pt>
                <c:pt idx="237">
                  <c:v>0.1051914</c:v>
                </c:pt>
                <c:pt idx="238">
                  <c:v>0.1217299</c:v>
                </c:pt>
                <c:pt idx="239">
                  <c:v>0.1157731</c:v>
                </c:pt>
                <c:pt idx="240">
                  <c:v>0.11484759999999999</c:v>
                </c:pt>
                <c:pt idx="241">
                  <c:v>0.11806220000000001</c:v>
                </c:pt>
                <c:pt idx="243">
                  <c:v>0.11635860000000001</c:v>
                </c:pt>
                <c:pt idx="255">
                  <c:v>0.12341829999999999</c:v>
                </c:pt>
                <c:pt idx="258">
                  <c:v>0.1320808</c:v>
                </c:pt>
                <c:pt idx="259">
                  <c:v>0.1226255</c:v>
                </c:pt>
                <c:pt idx="263">
                  <c:v>0.12821350000000001</c:v>
                </c:pt>
                <c:pt idx="264">
                  <c:v>0.13061400000000001</c:v>
                </c:pt>
                <c:pt idx="265">
                  <c:v>2.8659899999999999E-2</c:v>
                </c:pt>
                <c:pt idx="266">
                  <c:v>0.1283117</c:v>
                </c:pt>
                <c:pt idx="268">
                  <c:v>0.12399110000000001</c:v>
                </c:pt>
                <c:pt idx="269">
                  <c:v>0.1165124</c:v>
                </c:pt>
                <c:pt idx="270">
                  <c:v>0.1104506</c:v>
                </c:pt>
                <c:pt idx="271">
                  <c:v>8.4474999999999995E-2</c:v>
                </c:pt>
                <c:pt idx="276">
                  <c:v>0.12556429999999999</c:v>
                </c:pt>
                <c:pt idx="289">
                  <c:v>6.3810400000000003E-2</c:v>
                </c:pt>
                <c:pt idx="290">
                  <c:v>5.6979599999999998E-2</c:v>
                </c:pt>
                <c:pt idx="291">
                  <c:v>7.3616699999999993E-2</c:v>
                </c:pt>
                <c:pt idx="292">
                  <c:v>6.4494700000000002E-2</c:v>
                </c:pt>
                <c:pt idx="293">
                  <c:v>0.1101075</c:v>
                </c:pt>
                <c:pt idx="294">
                  <c:v>7.9802700000000004E-2</c:v>
                </c:pt>
                <c:pt idx="295">
                  <c:v>4.6801500000000003E-2</c:v>
                </c:pt>
                <c:pt idx="296">
                  <c:v>0.1120785</c:v>
                </c:pt>
                <c:pt idx="297">
                  <c:v>0.10250579999999999</c:v>
                </c:pt>
                <c:pt idx="298">
                  <c:v>0.1022145</c:v>
                </c:pt>
              </c:numCache>
            </c:numRef>
          </c:yVal>
          <c:smooth val="0"/>
          <c:extLst>
            <c:ext xmlns:c16="http://schemas.microsoft.com/office/drawing/2014/chart" uri="{C3380CC4-5D6E-409C-BE32-E72D297353CC}">
              <c16:uniqueId val="{00000002-8F4C-44C8-91FD-09FF6EF82149}"/>
            </c:ext>
          </c:extLst>
        </c:ser>
        <c:ser>
          <c:idx val="2"/>
          <c:order val="1"/>
          <c:tx>
            <c:strRef>
              <c:f>'Sheet1 (2)'!$O$1</c:f>
              <c:strCache>
                <c:ptCount val="1"/>
                <c:pt idx="0">
                  <c:v>High co-financers</c:v>
                </c:pt>
              </c:strCache>
            </c:strRef>
          </c:tx>
          <c:spPr>
            <a:ln w="25400" cap="rnd">
              <a:noFill/>
              <a:round/>
            </a:ln>
            <a:effectLst/>
          </c:spPr>
          <c:marker>
            <c:symbol val="circle"/>
            <c:size val="8"/>
            <c:spPr>
              <a:solidFill>
                <a:srgbClr val="C00000"/>
              </a:solidFill>
              <a:ln w="38100">
                <a:solidFill>
                  <a:srgbClr val="C00000"/>
                </a:solidFill>
              </a:ln>
              <a:effectLst/>
            </c:spPr>
          </c:marker>
          <c:dLbls>
            <c:dLbl>
              <c:idx val="277"/>
              <c:layout>
                <c:manualLayout>
                  <c:x val="-0.18807936062401207"/>
                  <c:y val="0.12937296418969657"/>
                </c:manualLayout>
              </c:layout>
              <c:tx>
                <c:rich>
                  <a:bodyPr/>
                  <a:lstStyle/>
                  <a:p>
                    <a:r>
                      <a:rPr lang="en-US"/>
                      <a:t>High co-financers</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4C-44C8-91FD-09FF6EF8214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4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trendline>
            <c:name>High co-Financers</c:name>
            <c:spPr>
              <a:ln w="38100" cap="rnd">
                <a:solidFill>
                  <a:srgbClr val="C00000"/>
                </a:solidFill>
                <a:prstDash val="sysDot"/>
              </a:ln>
              <a:effectLst/>
            </c:spPr>
            <c:trendlineType val="poly"/>
            <c:order val="2"/>
            <c:intercept val="0.15000000000000002"/>
            <c:dispRSqr val="1"/>
            <c:dispEq val="0"/>
            <c:trendlineLbl>
              <c:layout>
                <c:manualLayout>
                  <c:x val="9.7282888419435373E-2"/>
                  <c:y val="-0.13917645366314882"/>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'Sheet1 (2)'!$B$2:$B$301</c:f>
              <c:numCache>
                <c:formatCode>General</c:formatCode>
                <c:ptCount val="300"/>
                <c:pt idx="0">
                  <c:v>3.2583510000000002</c:v>
                </c:pt>
                <c:pt idx="1">
                  <c:v>3.2482690000000001</c:v>
                </c:pt>
                <c:pt idx="2">
                  <c:v>3.451603</c:v>
                </c:pt>
                <c:pt idx="3">
                  <c:v>3.337018</c:v>
                </c:pt>
                <c:pt idx="4">
                  <c:v>4.5463709999999997</c:v>
                </c:pt>
                <c:pt idx="6">
                  <c:v>3.3650060000000002</c:v>
                </c:pt>
                <c:pt idx="7">
                  <c:v>3.5975739999999998</c:v>
                </c:pt>
                <c:pt idx="8">
                  <c:v>3.078786</c:v>
                </c:pt>
                <c:pt idx="9">
                  <c:v>3.232259</c:v>
                </c:pt>
                <c:pt idx="10">
                  <c:v>3.2026859999999999</c:v>
                </c:pt>
                <c:pt idx="11">
                  <c:v>3.1958479999999998</c:v>
                </c:pt>
                <c:pt idx="12">
                  <c:v>3.4005329999999998</c:v>
                </c:pt>
                <c:pt idx="13">
                  <c:v>3.652825</c:v>
                </c:pt>
                <c:pt idx="14">
                  <c:v>3.2978269999999998</c:v>
                </c:pt>
                <c:pt idx="15">
                  <c:v>3.4280599999999999</c:v>
                </c:pt>
                <c:pt idx="16">
                  <c:v>3.3950640000000001</c:v>
                </c:pt>
                <c:pt idx="17">
                  <c:v>3.1678959999999998</c:v>
                </c:pt>
                <c:pt idx="18">
                  <c:v>3.1401659999999998</c:v>
                </c:pt>
                <c:pt idx="19">
                  <c:v>3.29176</c:v>
                </c:pt>
                <c:pt idx="20">
                  <c:v>3.5438550000000002</c:v>
                </c:pt>
                <c:pt idx="21">
                  <c:v>3.772262</c:v>
                </c:pt>
                <c:pt idx="22">
                  <c:v>3.0397029999999998</c:v>
                </c:pt>
                <c:pt idx="23">
                  <c:v>4.1452869999999997</c:v>
                </c:pt>
                <c:pt idx="24">
                  <c:v>3.320764</c:v>
                </c:pt>
                <c:pt idx="25">
                  <c:v>3.6466249999999998</c:v>
                </c:pt>
                <c:pt idx="26">
                  <c:v>3.3357220000000001</c:v>
                </c:pt>
                <c:pt idx="27">
                  <c:v>3.2454190000000001</c:v>
                </c:pt>
                <c:pt idx="28">
                  <c:v>3.4400930000000001</c:v>
                </c:pt>
                <c:pt idx="29">
                  <c:v>3.3157350000000001</c:v>
                </c:pt>
                <c:pt idx="30">
                  <c:v>4.0686549999999997</c:v>
                </c:pt>
                <c:pt idx="31">
                  <c:v>3.278581</c:v>
                </c:pt>
                <c:pt idx="32">
                  <c:v>3.6862729999999999</c:v>
                </c:pt>
                <c:pt idx="33">
                  <c:v>3.1521629999999998</c:v>
                </c:pt>
                <c:pt idx="34">
                  <c:v>3.0175320000000001</c:v>
                </c:pt>
                <c:pt idx="35">
                  <c:v>3.0051739999999998</c:v>
                </c:pt>
                <c:pt idx="36">
                  <c:v>3.14568</c:v>
                </c:pt>
                <c:pt idx="37">
                  <c:v>4.108625</c:v>
                </c:pt>
                <c:pt idx="38">
                  <c:v>3.6355559999999998</c:v>
                </c:pt>
                <c:pt idx="39">
                  <c:v>4.2463230000000003</c:v>
                </c:pt>
                <c:pt idx="40">
                  <c:v>3.545398</c:v>
                </c:pt>
                <c:pt idx="41">
                  <c:v>3.2253120000000002</c:v>
                </c:pt>
                <c:pt idx="42">
                  <c:v>3.4985949999999999</c:v>
                </c:pt>
                <c:pt idx="43">
                  <c:v>2.9272990000000001</c:v>
                </c:pt>
                <c:pt idx="44">
                  <c:v>4.4076180000000003</c:v>
                </c:pt>
                <c:pt idx="45">
                  <c:v>3.9356089999999999</c:v>
                </c:pt>
                <c:pt idx="46">
                  <c:v>3.3721549999999998</c:v>
                </c:pt>
                <c:pt idx="47">
                  <c:v>3.1512129999999998</c:v>
                </c:pt>
                <c:pt idx="48">
                  <c:v>3.0885259999999999</c:v>
                </c:pt>
                <c:pt idx="49">
                  <c:v>3.8908320000000001</c:v>
                </c:pt>
                <c:pt idx="50">
                  <c:v>3.7118859999999998</c:v>
                </c:pt>
                <c:pt idx="51">
                  <c:v>4.2369339999999998</c:v>
                </c:pt>
                <c:pt idx="52">
                  <c:v>4.2737249999999998</c:v>
                </c:pt>
                <c:pt idx="53">
                  <c:v>4.3515889999999997</c:v>
                </c:pt>
                <c:pt idx="54">
                  <c:v>3.9856220000000002</c:v>
                </c:pt>
                <c:pt idx="55">
                  <c:v>3.7899370000000001</c:v>
                </c:pt>
                <c:pt idx="56">
                  <c:v>3.0652309999999998</c:v>
                </c:pt>
                <c:pt idx="57">
                  <c:v>3.514246</c:v>
                </c:pt>
                <c:pt idx="58">
                  <c:v>3.8351549999999999</c:v>
                </c:pt>
                <c:pt idx="59">
                  <c:v>3.3472230000000001</c:v>
                </c:pt>
                <c:pt idx="60">
                  <c:v>3.7247629999999998</c:v>
                </c:pt>
                <c:pt idx="61">
                  <c:v>3.800948</c:v>
                </c:pt>
                <c:pt idx="62">
                  <c:v>4.0370140000000001</c:v>
                </c:pt>
                <c:pt idx="63">
                  <c:v>3.7802579999999999</c:v>
                </c:pt>
                <c:pt idx="64">
                  <c:v>4.0456070000000004</c:v>
                </c:pt>
                <c:pt idx="65">
                  <c:v>4.2646300000000004</c:v>
                </c:pt>
                <c:pt idx="67">
                  <c:v>3.2533599999999998</c:v>
                </c:pt>
                <c:pt idx="68">
                  <c:v>2.903009</c:v>
                </c:pt>
                <c:pt idx="69">
                  <c:v>2.5939220000000001</c:v>
                </c:pt>
                <c:pt idx="70">
                  <c:v>2.5994280000000001</c:v>
                </c:pt>
                <c:pt idx="71">
                  <c:v>2.9930270000000001</c:v>
                </c:pt>
                <c:pt idx="72">
                  <c:v>3.861386</c:v>
                </c:pt>
                <c:pt idx="73">
                  <c:v>2.7302789999999999</c:v>
                </c:pt>
                <c:pt idx="74">
                  <c:v>2.7854559999999999</c:v>
                </c:pt>
                <c:pt idx="75">
                  <c:v>3.071224</c:v>
                </c:pt>
                <c:pt idx="76">
                  <c:v>3.2279439999999999</c:v>
                </c:pt>
                <c:pt idx="77">
                  <c:v>3.0371410000000001</c:v>
                </c:pt>
                <c:pt idx="78">
                  <c:v>3.2163719999999998</c:v>
                </c:pt>
                <c:pt idx="79">
                  <c:v>3.2997830000000001</c:v>
                </c:pt>
                <c:pt idx="80">
                  <c:v>2.8016399999999999</c:v>
                </c:pt>
                <c:pt idx="81">
                  <c:v>3.7975310000000002</c:v>
                </c:pt>
                <c:pt idx="82">
                  <c:v>2.930107</c:v>
                </c:pt>
                <c:pt idx="83">
                  <c:v>2.7493240000000001</c:v>
                </c:pt>
                <c:pt idx="84">
                  <c:v>2.606385</c:v>
                </c:pt>
                <c:pt idx="85">
                  <c:v>4.4080349999999999</c:v>
                </c:pt>
                <c:pt idx="86">
                  <c:v>2.735484</c:v>
                </c:pt>
                <c:pt idx="87">
                  <c:v>3.6714069999999999</c:v>
                </c:pt>
                <c:pt idx="88">
                  <c:v>2.8442129999999999</c:v>
                </c:pt>
                <c:pt idx="89">
                  <c:v>2.7833320000000001</c:v>
                </c:pt>
                <c:pt idx="90">
                  <c:v>2.6745130000000001</c:v>
                </c:pt>
                <c:pt idx="91">
                  <c:v>2.8501979999999998</c:v>
                </c:pt>
                <c:pt idx="92">
                  <c:v>2.843407</c:v>
                </c:pt>
                <c:pt idx="93">
                  <c:v>2.8127879999999998</c:v>
                </c:pt>
                <c:pt idx="94">
                  <c:v>2.7001189999999999</c:v>
                </c:pt>
                <c:pt idx="95">
                  <c:v>2.8547799999999999</c:v>
                </c:pt>
                <c:pt idx="96">
                  <c:v>2.8629009999999999</c:v>
                </c:pt>
                <c:pt idx="97">
                  <c:v>2.780392</c:v>
                </c:pt>
                <c:pt idx="98">
                  <c:v>3.1427450000000001</c:v>
                </c:pt>
                <c:pt idx="99">
                  <c:v>3.5778210000000001</c:v>
                </c:pt>
                <c:pt idx="100">
                  <c:v>3.2062409999999999</c:v>
                </c:pt>
                <c:pt idx="101">
                  <c:v>2.9838819999999999</c:v>
                </c:pt>
                <c:pt idx="102">
                  <c:v>3.5664159999999998</c:v>
                </c:pt>
                <c:pt idx="103">
                  <c:v>3.6120019999999999</c:v>
                </c:pt>
                <c:pt idx="104">
                  <c:v>0.90216960000000002</c:v>
                </c:pt>
                <c:pt idx="105">
                  <c:v>3.0054750000000001</c:v>
                </c:pt>
                <c:pt idx="106">
                  <c:v>3.0831780000000002</c:v>
                </c:pt>
                <c:pt idx="107">
                  <c:v>2.8909820000000002</c:v>
                </c:pt>
                <c:pt idx="108">
                  <c:v>3.0702259999999999</c:v>
                </c:pt>
                <c:pt idx="109">
                  <c:v>2.9122469999999998</c:v>
                </c:pt>
                <c:pt idx="110">
                  <c:v>2.7370990000000002</c:v>
                </c:pt>
                <c:pt idx="111">
                  <c:v>2.2661709999999999</c:v>
                </c:pt>
                <c:pt idx="112">
                  <c:v>3.2372010000000002</c:v>
                </c:pt>
                <c:pt idx="113">
                  <c:v>2.7370450000000002</c:v>
                </c:pt>
                <c:pt idx="114">
                  <c:v>2.6083340000000002</c:v>
                </c:pt>
                <c:pt idx="115">
                  <c:v>3.2252489999999998</c:v>
                </c:pt>
                <c:pt idx="116">
                  <c:v>2.9184950000000001</c:v>
                </c:pt>
                <c:pt idx="117">
                  <c:v>2.8759610000000002</c:v>
                </c:pt>
                <c:pt idx="118">
                  <c:v>2.8759790000000001</c:v>
                </c:pt>
                <c:pt idx="119">
                  <c:v>2.917249</c:v>
                </c:pt>
                <c:pt idx="120">
                  <c:v>2.8253200000000001</c:v>
                </c:pt>
                <c:pt idx="121">
                  <c:v>2.8215650000000001</c:v>
                </c:pt>
                <c:pt idx="122">
                  <c:v>3.524375</c:v>
                </c:pt>
                <c:pt idx="123">
                  <c:v>3.3335889999999999</c:v>
                </c:pt>
                <c:pt idx="124">
                  <c:v>3.437792</c:v>
                </c:pt>
                <c:pt idx="125">
                  <c:v>3.2446489999999999</c:v>
                </c:pt>
                <c:pt idx="126">
                  <c:v>2.7790270000000001</c:v>
                </c:pt>
                <c:pt idx="127">
                  <c:v>2.792608</c:v>
                </c:pt>
                <c:pt idx="128">
                  <c:v>2.9225590000000001</c:v>
                </c:pt>
                <c:pt idx="129">
                  <c:v>3.0441829999999999</c:v>
                </c:pt>
                <c:pt idx="130">
                  <c:v>2.7060960000000001</c:v>
                </c:pt>
                <c:pt idx="131">
                  <c:v>3.1774089999999999</c:v>
                </c:pt>
                <c:pt idx="132">
                  <c:v>3.5008439999999998</c:v>
                </c:pt>
                <c:pt idx="133">
                  <c:v>2.8184640000000001</c:v>
                </c:pt>
                <c:pt idx="134">
                  <c:v>3.215106</c:v>
                </c:pt>
                <c:pt idx="135">
                  <c:v>3.2024010000000001</c:v>
                </c:pt>
                <c:pt idx="136">
                  <c:v>2.429897</c:v>
                </c:pt>
                <c:pt idx="137">
                  <c:v>2.8216100000000002</c:v>
                </c:pt>
                <c:pt idx="138">
                  <c:v>1.41892</c:v>
                </c:pt>
                <c:pt idx="139">
                  <c:v>2.6250719999999998</c:v>
                </c:pt>
                <c:pt idx="140">
                  <c:v>2.439988</c:v>
                </c:pt>
                <c:pt idx="141">
                  <c:v>2.5609060000000001</c:v>
                </c:pt>
                <c:pt idx="142">
                  <c:v>2.461983</c:v>
                </c:pt>
                <c:pt idx="143">
                  <c:v>3.1159810000000001</c:v>
                </c:pt>
                <c:pt idx="144">
                  <c:v>2.3065169999999999</c:v>
                </c:pt>
                <c:pt idx="145">
                  <c:v>2.5957590000000001</c:v>
                </c:pt>
                <c:pt idx="146">
                  <c:v>2.8288530000000001</c:v>
                </c:pt>
                <c:pt idx="147">
                  <c:v>3.0273690000000002</c:v>
                </c:pt>
                <c:pt idx="148">
                  <c:v>0.967723</c:v>
                </c:pt>
                <c:pt idx="149">
                  <c:v>2.5496439999999998</c:v>
                </c:pt>
                <c:pt idx="150">
                  <c:v>2.6394769999999999</c:v>
                </c:pt>
                <c:pt idx="151">
                  <c:v>3.1603330000000001</c:v>
                </c:pt>
                <c:pt idx="152">
                  <c:v>2.6347010000000002</c:v>
                </c:pt>
                <c:pt idx="153">
                  <c:v>3.480531</c:v>
                </c:pt>
                <c:pt idx="154">
                  <c:v>2.634655</c:v>
                </c:pt>
                <c:pt idx="155">
                  <c:v>3.0035859999999999</c:v>
                </c:pt>
                <c:pt idx="156">
                  <c:v>3.8921399999999999</c:v>
                </c:pt>
                <c:pt idx="157">
                  <c:v>3.0958060000000001</c:v>
                </c:pt>
                <c:pt idx="158">
                  <c:v>2.6317349999999999</c:v>
                </c:pt>
                <c:pt idx="159">
                  <c:v>2.7462580000000001</c:v>
                </c:pt>
                <c:pt idx="160">
                  <c:v>3.0353110000000001</c:v>
                </c:pt>
                <c:pt idx="161">
                  <c:v>3.2701359999999999</c:v>
                </c:pt>
                <c:pt idx="162">
                  <c:v>3.1851280000000002</c:v>
                </c:pt>
                <c:pt idx="163">
                  <c:v>3.0036619999999998</c:v>
                </c:pt>
                <c:pt idx="164">
                  <c:v>2.943079</c:v>
                </c:pt>
                <c:pt idx="165">
                  <c:v>3.5939749999999999</c:v>
                </c:pt>
                <c:pt idx="166">
                  <c:v>2.8762639999999999</c:v>
                </c:pt>
                <c:pt idx="167">
                  <c:v>2.6577090000000001</c:v>
                </c:pt>
                <c:pt idx="168">
                  <c:v>2.8382369999999999</c:v>
                </c:pt>
                <c:pt idx="169">
                  <c:v>3.5580919999999998</c:v>
                </c:pt>
                <c:pt idx="170">
                  <c:v>3.1576580000000001</c:v>
                </c:pt>
                <c:pt idx="171">
                  <c:v>3.1386470000000002</c:v>
                </c:pt>
                <c:pt idx="172">
                  <c:v>3.1130979999999999</c:v>
                </c:pt>
                <c:pt idx="173">
                  <c:v>2.239303</c:v>
                </c:pt>
                <c:pt idx="174">
                  <c:v>2.670067</c:v>
                </c:pt>
                <c:pt idx="175">
                  <c:v>3.1956500000000001</c:v>
                </c:pt>
                <c:pt idx="176">
                  <c:v>3.0903550000000002</c:v>
                </c:pt>
                <c:pt idx="177">
                  <c:v>3.119189</c:v>
                </c:pt>
                <c:pt idx="178">
                  <c:v>3.1207929999999999</c:v>
                </c:pt>
                <c:pt idx="179">
                  <c:v>3.2190080000000001</c:v>
                </c:pt>
                <c:pt idx="180">
                  <c:v>3.63924</c:v>
                </c:pt>
                <c:pt idx="181">
                  <c:v>3.5039750000000001</c:v>
                </c:pt>
                <c:pt idx="182">
                  <c:v>3.0440040000000002</c:v>
                </c:pt>
                <c:pt idx="183">
                  <c:v>2.6187330000000002</c:v>
                </c:pt>
                <c:pt idx="184">
                  <c:v>2.8058969999999999</c:v>
                </c:pt>
                <c:pt idx="185">
                  <c:v>3.044975</c:v>
                </c:pt>
                <c:pt idx="186">
                  <c:v>2.9661040000000001</c:v>
                </c:pt>
                <c:pt idx="187">
                  <c:v>2.2672219999999998</c:v>
                </c:pt>
                <c:pt idx="188">
                  <c:v>2.7014840000000002</c:v>
                </c:pt>
                <c:pt idx="189">
                  <c:v>2.8467720000000001</c:v>
                </c:pt>
                <c:pt idx="190">
                  <c:v>3.1998509999999998</c:v>
                </c:pt>
                <c:pt idx="191">
                  <c:v>2.8668779999999998</c:v>
                </c:pt>
                <c:pt idx="192">
                  <c:v>2.9009649999999998</c:v>
                </c:pt>
                <c:pt idx="193">
                  <c:v>3.7595529999999999</c:v>
                </c:pt>
                <c:pt idx="194">
                  <c:v>4.0404730000000004</c:v>
                </c:pt>
                <c:pt idx="195">
                  <c:v>4.0861150000000004</c:v>
                </c:pt>
                <c:pt idx="196">
                  <c:v>3.8013910000000002</c:v>
                </c:pt>
                <c:pt idx="197">
                  <c:v>4.0526010000000001</c:v>
                </c:pt>
                <c:pt idx="198">
                  <c:v>3.8952460000000002</c:v>
                </c:pt>
                <c:pt idx="199">
                  <c:v>3.8334830000000002</c:v>
                </c:pt>
                <c:pt idx="200">
                  <c:v>3.648479</c:v>
                </c:pt>
                <c:pt idx="201">
                  <c:v>4.0211410000000001</c:v>
                </c:pt>
                <c:pt idx="202">
                  <c:v>4.2393669999999997</c:v>
                </c:pt>
                <c:pt idx="203">
                  <c:v>3.7658969999999998</c:v>
                </c:pt>
                <c:pt idx="204">
                  <c:v>3.982847</c:v>
                </c:pt>
                <c:pt idx="205">
                  <c:v>3.5202</c:v>
                </c:pt>
                <c:pt idx="206">
                  <c:v>4.2962870000000004</c:v>
                </c:pt>
                <c:pt idx="207">
                  <c:v>3.885732</c:v>
                </c:pt>
                <c:pt idx="208">
                  <c:v>3.8607269999999998</c:v>
                </c:pt>
                <c:pt idx="209">
                  <c:v>4.5254200000000004</c:v>
                </c:pt>
                <c:pt idx="210">
                  <c:v>3.9842010000000001</c:v>
                </c:pt>
                <c:pt idx="211">
                  <c:v>3.1652580000000001</c:v>
                </c:pt>
                <c:pt idx="212">
                  <c:v>3.0734680000000001</c:v>
                </c:pt>
                <c:pt idx="213">
                  <c:v>2.653683</c:v>
                </c:pt>
                <c:pt idx="214">
                  <c:v>3.1320489999999999</c:v>
                </c:pt>
                <c:pt idx="215">
                  <c:v>3.2638929999999999</c:v>
                </c:pt>
                <c:pt idx="216">
                  <c:v>3.237628</c:v>
                </c:pt>
                <c:pt idx="217">
                  <c:v>3.05979</c:v>
                </c:pt>
                <c:pt idx="218">
                  <c:v>2.9325580000000002</c:v>
                </c:pt>
                <c:pt idx="219">
                  <c:v>3.0375549999999998</c:v>
                </c:pt>
                <c:pt idx="220">
                  <c:v>3.3664230000000002</c:v>
                </c:pt>
                <c:pt idx="221">
                  <c:v>3.1952129999999999</c:v>
                </c:pt>
                <c:pt idx="222">
                  <c:v>2.7546059999999999</c:v>
                </c:pt>
                <c:pt idx="223">
                  <c:v>2.9462899999999999</c:v>
                </c:pt>
                <c:pt idx="224">
                  <c:v>3.2002139999999999</c:v>
                </c:pt>
                <c:pt idx="225">
                  <c:v>3.0528140000000001</c:v>
                </c:pt>
                <c:pt idx="226">
                  <c:v>1.6993830000000001</c:v>
                </c:pt>
                <c:pt idx="227">
                  <c:v>3.0982099999999999</c:v>
                </c:pt>
                <c:pt idx="228">
                  <c:v>3.6002339999999999</c:v>
                </c:pt>
                <c:pt idx="229">
                  <c:v>2.9982489999999999</c:v>
                </c:pt>
                <c:pt idx="230">
                  <c:v>3.2960319999999999</c:v>
                </c:pt>
                <c:pt idx="231">
                  <c:v>3.4162910000000002</c:v>
                </c:pt>
                <c:pt idx="232">
                  <c:v>3.4568430000000001</c:v>
                </c:pt>
                <c:pt idx="233">
                  <c:v>3.2925360000000001</c:v>
                </c:pt>
                <c:pt idx="234">
                  <c:v>3.3135270000000001</c:v>
                </c:pt>
                <c:pt idx="235">
                  <c:v>2.878196</c:v>
                </c:pt>
                <c:pt idx="236">
                  <c:v>3.1540140000000001</c:v>
                </c:pt>
                <c:pt idx="237">
                  <c:v>3.310835</c:v>
                </c:pt>
                <c:pt idx="238">
                  <c:v>2.8627509999999998</c:v>
                </c:pt>
                <c:pt idx="239">
                  <c:v>3.1548970000000001</c:v>
                </c:pt>
                <c:pt idx="240">
                  <c:v>2.8207010000000001</c:v>
                </c:pt>
                <c:pt idx="241">
                  <c:v>2.9443260000000002</c:v>
                </c:pt>
                <c:pt idx="242">
                  <c:v>3.2603610000000001</c:v>
                </c:pt>
                <c:pt idx="243">
                  <c:v>3.3874819999999999</c:v>
                </c:pt>
                <c:pt idx="244">
                  <c:v>3.1299839999999999</c:v>
                </c:pt>
                <c:pt idx="245">
                  <c:v>3.338981</c:v>
                </c:pt>
                <c:pt idx="246">
                  <c:v>3.1363449999999999</c:v>
                </c:pt>
                <c:pt idx="247">
                  <c:v>3.4228239999999999</c:v>
                </c:pt>
                <c:pt idx="248">
                  <c:v>3.2332459999999998</c:v>
                </c:pt>
                <c:pt idx="249">
                  <c:v>3.2825319999999998</c:v>
                </c:pt>
                <c:pt idx="250">
                  <c:v>3.207436</c:v>
                </c:pt>
                <c:pt idx="251">
                  <c:v>3.274038</c:v>
                </c:pt>
                <c:pt idx="252">
                  <c:v>3.2820339999999999</c:v>
                </c:pt>
                <c:pt idx="253">
                  <c:v>4.1252139999999997</c:v>
                </c:pt>
                <c:pt idx="254">
                  <c:v>3.3482919999999998</c:v>
                </c:pt>
                <c:pt idx="255">
                  <c:v>2.8028629999999999</c:v>
                </c:pt>
                <c:pt idx="256">
                  <c:v>3.6181380000000001</c:v>
                </c:pt>
                <c:pt idx="257">
                  <c:v>3.110033</c:v>
                </c:pt>
                <c:pt idx="258">
                  <c:v>2.7903859999999998</c:v>
                </c:pt>
                <c:pt idx="259">
                  <c:v>2.9885120000000001</c:v>
                </c:pt>
                <c:pt idx="260">
                  <c:v>3.6148920000000002</c:v>
                </c:pt>
                <c:pt idx="261">
                  <c:v>4.0278010000000002</c:v>
                </c:pt>
                <c:pt idx="262">
                  <c:v>3.5990229999999999</c:v>
                </c:pt>
                <c:pt idx="263">
                  <c:v>2.931565</c:v>
                </c:pt>
                <c:pt idx="264">
                  <c:v>2.9923600000000001</c:v>
                </c:pt>
                <c:pt idx="265">
                  <c:v>3.5987680000000002</c:v>
                </c:pt>
                <c:pt idx="266">
                  <c:v>2.8782299999999998</c:v>
                </c:pt>
                <c:pt idx="267">
                  <c:v>3.3888940000000001</c:v>
                </c:pt>
                <c:pt idx="268">
                  <c:v>2.8121930000000002</c:v>
                </c:pt>
                <c:pt idx="269">
                  <c:v>3.366072</c:v>
                </c:pt>
                <c:pt idx="270">
                  <c:v>3.3609589999999998</c:v>
                </c:pt>
                <c:pt idx="271">
                  <c:v>3.4281969999999999</c:v>
                </c:pt>
                <c:pt idx="275">
                  <c:v>3.5914160000000002</c:v>
                </c:pt>
                <c:pt idx="276">
                  <c:v>2.9258310000000001</c:v>
                </c:pt>
                <c:pt idx="277">
                  <c:v>4.8928190000000003</c:v>
                </c:pt>
                <c:pt idx="278">
                  <c:v>4.5900910000000001</c:v>
                </c:pt>
                <c:pt idx="279">
                  <c:v>4.3888150000000001</c:v>
                </c:pt>
                <c:pt idx="280">
                  <c:v>5.3926119999999997</c:v>
                </c:pt>
                <c:pt idx="281">
                  <c:v>4.097467</c:v>
                </c:pt>
                <c:pt idx="282">
                  <c:v>4.2674029999999998</c:v>
                </c:pt>
                <c:pt idx="283">
                  <c:v>4.2824540000000004</c:v>
                </c:pt>
                <c:pt idx="284">
                  <c:v>3.7643650000000002</c:v>
                </c:pt>
                <c:pt idx="285">
                  <c:v>3.604511</c:v>
                </c:pt>
                <c:pt idx="286">
                  <c:v>3.4242029999999999</c:v>
                </c:pt>
                <c:pt idx="287">
                  <c:v>3.8929640000000001</c:v>
                </c:pt>
                <c:pt idx="288">
                  <c:v>4.5106080000000004</c:v>
                </c:pt>
                <c:pt idx="289">
                  <c:v>3.5416639999999999</c:v>
                </c:pt>
                <c:pt idx="290">
                  <c:v>4.052581</c:v>
                </c:pt>
                <c:pt idx="291">
                  <c:v>3.5178129999999999</c:v>
                </c:pt>
                <c:pt idx="292">
                  <c:v>4.7088049999999999</c:v>
                </c:pt>
                <c:pt idx="293">
                  <c:v>3.5175559999999999</c:v>
                </c:pt>
                <c:pt idx="294">
                  <c:v>4.2461270000000004</c:v>
                </c:pt>
                <c:pt idx="295">
                  <c:v>4.7531829999999999</c:v>
                </c:pt>
                <c:pt idx="296">
                  <c:v>3.1408749999999999</c:v>
                </c:pt>
                <c:pt idx="297">
                  <c:v>3.468191</c:v>
                </c:pt>
                <c:pt idx="298">
                  <c:v>3.6850269999999998</c:v>
                </c:pt>
                <c:pt idx="299">
                  <c:v>4.7798299999999996</c:v>
                </c:pt>
              </c:numCache>
            </c:numRef>
          </c:xVal>
          <c:yVal>
            <c:numRef>
              <c:f>'Sheet1 (2)'!$O$2:$O$301</c:f>
              <c:numCache>
                <c:formatCode>General</c:formatCode>
                <c:ptCount val="300"/>
                <c:pt idx="0" formatCode="0%">
                  <c:v>0.1238905</c:v>
                </c:pt>
                <c:pt idx="2" formatCode="0%">
                  <c:v>0.11217920000000001</c:v>
                </c:pt>
                <c:pt idx="3" formatCode="0%">
                  <c:v>0.1162441</c:v>
                </c:pt>
                <c:pt idx="4" formatCode="0%">
                  <c:v>3.55964E-2</c:v>
                </c:pt>
                <c:pt idx="6" formatCode="0%">
                  <c:v>0.115381</c:v>
                </c:pt>
                <c:pt idx="7" formatCode="0%">
                  <c:v>0.1140495</c:v>
                </c:pt>
                <c:pt idx="9" formatCode="0%">
                  <c:v>0.1082118</c:v>
                </c:pt>
                <c:pt idx="10" formatCode="0%">
                  <c:v>0.1178691</c:v>
                </c:pt>
                <c:pt idx="11" formatCode="0%">
                  <c:v>0.12106699999999999</c:v>
                </c:pt>
                <c:pt idx="13" formatCode="0%">
                  <c:v>0.10635749999999999</c:v>
                </c:pt>
                <c:pt idx="14" formatCode="0%">
                  <c:v>0.11607720000000001</c:v>
                </c:pt>
                <c:pt idx="15" formatCode="0%">
                  <c:v>0.1171517</c:v>
                </c:pt>
                <c:pt idx="16" formatCode="0%">
                  <c:v>0.1105361</c:v>
                </c:pt>
                <c:pt idx="17" formatCode="0%">
                  <c:v>0.1200321</c:v>
                </c:pt>
                <c:pt idx="19" formatCode="0%">
                  <c:v>0.1126142</c:v>
                </c:pt>
                <c:pt idx="20" formatCode="0%">
                  <c:v>0.1084987</c:v>
                </c:pt>
                <c:pt idx="24" formatCode="0%">
                  <c:v>0.1223011</c:v>
                </c:pt>
                <c:pt idx="25" formatCode="0%">
                  <c:v>0.1126318</c:v>
                </c:pt>
                <c:pt idx="26" formatCode="0%">
                  <c:v>0.11873640000000001</c:v>
                </c:pt>
                <c:pt idx="27" formatCode="0%">
                  <c:v>0.1212799</c:v>
                </c:pt>
                <c:pt idx="28" formatCode="0%">
                  <c:v>0.116295</c:v>
                </c:pt>
                <c:pt idx="29" formatCode="0%">
                  <c:v>0.1237099</c:v>
                </c:pt>
                <c:pt idx="30" formatCode="0%">
                  <c:v>8.6044200000000001E-2</c:v>
                </c:pt>
                <c:pt idx="31" formatCode="0%">
                  <c:v>0.116229</c:v>
                </c:pt>
                <c:pt idx="32" formatCode="0%">
                  <c:v>0.10491780000000001</c:v>
                </c:pt>
                <c:pt idx="33" formatCode="0%">
                  <c:v>0.1120285</c:v>
                </c:pt>
                <c:pt idx="34" formatCode="0%">
                  <c:v>0.1136506</c:v>
                </c:pt>
                <c:pt idx="35" formatCode="0%">
                  <c:v>0.122583</c:v>
                </c:pt>
                <c:pt idx="36" formatCode="0%">
                  <c:v>0.1215845</c:v>
                </c:pt>
                <c:pt idx="37" formatCode="0%">
                  <c:v>8.2765400000000003E-2</c:v>
                </c:pt>
                <c:pt idx="38" formatCode="0%">
                  <c:v>0.1073711</c:v>
                </c:pt>
                <c:pt idx="39" formatCode="0%">
                  <c:v>8.1682900000000003E-2</c:v>
                </c:pt>
                <c:pt idx="40" formatCode="0%">
                  <c:v>0.1220347</c:v>
                </c:pt>
                <c:pt idx="41" formatCode="0%">
                  <c:v>0.12827069999999999</c:v>
                </c:pt>
                <c:pt idx="42" formatCode="0%">
                  <c:v>0.1214288</c:v>
                </c:pt>
                <c:pt idx="44" formatCode="0%">
                  <c:v>5.9453199999999998E-2</c:v>
                </c:pt>
                <c:pt idx="45" formatCode="0%">
                  <c:v>9.9079500000000001E-2</c:v>
                </c:pt>
                <c:pt idx="49" formatCode="0%">
                  <c:v>8.6886500000000005E-2</c:v>
                </c:pt>
                <c:pt idx="50" formatCode="0%">
                  <c:v>0.1100357</c:v>
                </c:pt>
                <c:pt idx="51" formatCode="0%">
                  <c:v>8.1955899999999998E-2</c:v>
                </c:pt>
                <c:pt idx="52" formatCode="0%">
                  <c:v>6.6264199999999995E-2</c:v>
                </c:pt>
                <c:pt idx="53" formatCode="0%">
                  <c:v>7.8342200000000001E-2</c:v>
                </c:pt>
                <c:pt idx="54" formatCode="0%">
                  <c:v>0.1031596</c:v>
                </c:pt>
                <c:pt idx="55" formatCode="0%">
                  <c:v>8.8499300000000003E-2</c:v>
                </c:pt>
                <c:pt idx="56" formatCode="0%">
                  <c:v>0.12668550000000001</c:v>
                </c:pt>
                <c:pt idx="60" formatCode="0%">
                  <c:v>8.9206199999999999E-2</c:v>
                </c:pt>
                <c:pt idx="61" formatCode="0%">
                  <c:v>0.1594873</c:v>
                </c:pt>
                <c:pt idx="62" formatCode="0%">
                  <c:v>9.9128099999999997E-2</c:v>
                </c:pt>
                <c:pt idx="63" formatCode="0%">
                  <c:v>0.1214954</c:v>
                </c:pt>
                <c:pt idx="64" formatCode="0%">
                  <c:v>8.3298800000000006E-2</c:v>
                </c:pt>
                <c:pt idx="65" formatCode="0%">
                  <c:v>6.7492499999999997E-2</c:v>
                </c:pt>
                <c:pt idx="68" formatCode="0%">
                  <c:v>0.13255639999999999</c:v>
                </c:pt>
                <c:pt idx="71" formatCode="0%">
                  <c:v>0.12890190000000001</c:v>
                </c:pt>
                <c:pt idx="72" formatCode="0%">
                  <c:v>9.8296099999999997E-2</c:v>
                </c:pt>
                <c:pt idx="75" formatCode="0%">
                  <c:v>0.1312026</c:v>
                </c:pt>
                <c:pt idx="76" formatCode="0%">
                  <c:v>0.11999840000000001</c:v>
                </c:pt>
                <c:pt idx="81" formatCode="0%">
                  <c:v>9.1454999999999995E-2</c:v>
                </c:pt>
                <c:pt idx="85" formatCode="0%">
                  <c:v>0.1171174</c:v>
                </c:pt>
                <c:pt idx="87" formatCode="0%">
                  <c:v>9.9066000000000001E-2</c:v>
                </c:pt>
                <c:pt idx="98" formatCode="0%">
                  <c:v>0.1259372</c:v>
                </c:pt>
                <c:pt idx="99" formatCode="0%">
                  <c:v>0.10301009999999999</c:v>
                </c:pt>
                <c:pt idx="102" formatCode="0%">
                  <c:v>0.12739839999999999</c:v>
                </c:pt>
                <c:pt idx="103" formatCode="0%">
                  <c:v>0.1145917</c:v>
                </c:pt>
                <c:pt idx="106" formatCode="0%">
                  <c:v>0.12064610000000001</c:v>
                </c:pt>
                <c:pt idx="115" formatCode="0%">
                  <c:v>0.1152659</c:v>
                </c:pt>
                <c:pt idx="122" formatCode="0%">
                  <c:v>0.11029559999999999</c:v>
                </c:pt>
                <c:pt idx="128" formatCode="0%">
                  <c:v>0.1192645</c:v>
                </c:pt>
                <c:pt idx="151" formatCode="0%">
                  <c:v>0.12451089999999999</c:v>
                </c:pt>
                <c:pt idx="153" formatCode="0%">
                  <c:v>0.1160692</c:v>
                </c:pt>
                <c:pt idx="162" formatCode="0%">
                  <c:v>0.116245</c:v>
                </c:pt>
                <c:pt idx="163" formatCode="0%">
                  <c:v>0.119313</c:v>
                </c:pt>
                <c:pt idx="167" formatCode="0%">
                  <c:v>0.13654160000000001</c:v>
                </c:pt>
                <c:pt idx="169" formatCode="0%">
                  <c:v>0.1104358</c:v>
                </c:pt>
                <c:pt idx="170" formatCode="0%">
                  <c:v>0.1232729</c:v>
                </c:pt>
                <c:pt idx="175" formatCode="0%">
                  <c:v>0.1191763</c:v>
                </c:pt>
                <c:pt idx="176" formatCode="0%">
                  <c:v>0.1236201</c:v>
                </c:pt>
                <c:pt idx="177" formatCode="0%">
                  <c:v>0.12594</c:v>
                </c:pt>
                <c:pt idx="178" formatCode="0%">
                  <c:v>0.1294614</c:v>
                </c:pt>
                <c:pt idx="179" formatCode="0%">
                  <c:v>0.121479</c:v>
                </c:pt>
                <c:pt idx="180" formatCode="0%">
                  <c:v>0.107934</c:v>
                </c:pt>
                <c:pt idx="181" formatCode="0%">
                  <c:v>0.11477800000000001</c:v>
                </c:pt>
                <c:pt idx="182" formatCode="0%">
                  <c:v>0.1260096</c:v>
                </c:pt>
                <c:pt idx="189" formatCode="0%">
                  <c:v>0.1246355</c:v>
                </c:pt>
                <c:pt idx="190" formatCode="0%">
                  <c:v>0.12974150000000001</c:v>
                </c:pt>
                <c:pt idx="191" formatCode="0%">
                  <c:v>0.12730250000000001</c:v>
                </c:pt>
                <c:pt idx="192" formatCode="0%">
                  <c:v>0.1218508</c:v>
                </c:pt>
                <c:pt idx="193" formatCode="0%">
                  <c:v>0.1003835</c:v>
                </c:pt>
                <c:pt idx="194" formatCode="0%">
                  <c:v>9.15242E-2</c:v>
                </c:pt>
                <c:pt idx="195" formatCode="0%">
                  <c:v>7.9757800000000004E-2</c:v>
                </c:pt>
                <c:pt idx="196" formatCode="0%">
                  <c:v>0.1110372</c:v>
                </c:pt>
                <c:pt idx="197" formatCode="0%">
                  <c:v>0.1171503</c:v>
                </c:pt>
                <c:pt idx="198" formatCode="0%">
                  <c:v>9.1685900000000001E-2</c:v>
                </c:pt>
                <c:pt idx="199" formatCode="0%">
                  <c:v>0.10719919999999999</c:v>
                </c:pt>
                <c:pt idx="200" formatCode="0%">
                  <c:v>0.11584849999999999</c:v>
                </c:pt>
                <c:pt idx="201" formatCode="0%">
                  <c:v>8.8522400000000001E-2</c:v>
                </c:pt>
                <c:pt idx="202" formatCode="0%">
                  <c:v>7.6959200000000005E-2</c:v>
                </c:pt>
                <c:pt idx="203" formatCode="0%">
                  <c:v>0.1038173</c:v>
                </c:pt>
                <c:pt idx="204" formatCode="0%">
                  <c:v>9.9833199999999997E-2</c:v>
                </c:pt>
                <c:pt idx="205" formatCode="0%">
                  <c:v>0.10868940000000001</c:v>
                </c:pt>
                <c:pt idx="206" formatCode="0%">
                  <c:v>0.1007199</c:v>
                </c:pt>
                <c:pt idx="207" formatCode="0%">
                  <c:v>0.106169</c:v>
                </c:pt>
                <c:pt idx="208" formatCode="0%">
                  <c:v>0.11433599999999999</c:v>
                </c:pt>
                <c:pt idx="209" formatCode="0%">
                  <c:v>6.2104600000000003E-2</c:v>
                </c:pt>
                <c:pt idx="210" formatCode="0%">
                  <c:v>0.1017407</c:v>
                </c:pt>
                <c:pt idx="211" formatCode="0%">
                  <c:v>0.12526950000000001</c:v>
                </c:pt>
                <c:pt idx="214" formatCode="0%">
                  <c:v>0.11335779999999999</c:v>
                </c:pt>
                <c:pt idx="216" formatCode="0%">
                  <c:v>0.1220378</c:v>
                </c:pt>
                <c:pt idx="217" formatCode="0%">
                  <c:v>0.1190122</c:v>
                </c:pt>
                <c:pt idx="220" formatCode="0%">
                  <c:v>0.1121904</c:v>
                </c:pt>
                <c:pt idx="221" formatCode="0%">
                  <c:v>0.12695919999999999</c:v>
                </c:pt>
                <c:pt idx="224" formatCode="0%">
                  <c:v>0.1200306</c:v>
                </c:pt>
                <c:pt idx="226" formatCode="0%">
                  <c:v>0.14350830000000001</c:v>
                </c:pt>
                <c:pt idx="228" formatCode="0%">
                  <c:v>0.1032465</c:v>
                </c:pt>
                <c:pt idx="230" formatCode="0%">
                  <c:v>0.1167749</c:v>
                </c:pt>
                <c:pt idx="231" formatCode="0%">
                  <c:v>0.10481790000000001</c:v>
                </c:pt>
                <c:pt idx="232" formatCode="0%">
                  <c:v>0.1096573</c:v>
                </c:pt>
                <c:pt idx="233" formatCode="0%">
                  <c:v>0.118462</c:v>
                </c:pt>
                <c:pt idx="234" formatCode="0%">
                  <c:v>0.11986910000000001</c:v>
                </c:pt>
                <c:pt idx="235" formatCode="0%">
                  <c:v>0.11774569999999999</c:v>
                </c:pt>
                <c:pt idx="242" formatCode="0%">
                  <c:v>0.1136412</c:v>
                </c:pt>
                <c:pt idx="244" formatCode="0%">
                  <c:v>0.12714819999999999</c:v>
                </c:pt>
                <c:pt idx="245" formatCode="0%">
                  <c:v>0.114938</c:v>
                </c:pt>
                <c:pt idx="246" formatCode="0%">
                  <c:v>0.1158279</c:v>
                </c:pt>
                <c:pt idx="247" formatCode="0%">
                  <c:v>0.1195346</c:v>
                </c:pt>
                <c:pt idx="248" formatCode="0%">
                  <c:v>0.12117799999999999</c:v>
                </c:pt>
                <c:pt idx="249" formatCode="0%">
                  <c:v>0.1196448</c:v>
                </c:pt>
                <c:pt idx="250" formatCode="0%">
                  <c:v>0.1253456</c:v>
                </c:pt>
                <c:pt idx="251" formatCode="0%">
                  <c:v>0.12916920000000001</c:v>
                </c:pt>
                <c:pt idx="252" formatCode="0%">
                  <c:v>0.1211204</c:v>
                </c:pt>
                <c:pt idx="254" formatCode="0%">
                  <c:v>0.12446359999999999</c:v>
                </c:pt>
                <c:pt idx="256" formatCode="0%">
                  <c:v>0.1034819</c:v>
                </c:pt>
                <c:pt idx="257" formatCode="0%">
                  <c:v>0.1220141</c:v>
                </c:pt>
                <c:pt idx="260" formatCode="0%">
                  <c:v>9.7386E-2</c:v>
                </c:pt>
                <c:pt idx="261" formatCode="0%">
                  <c:v>8.5591299999999995E-2</c:v>
                </c:pt>
                <c:pt idx="262" formatCode="0%">
                  <c:v>0.1061542</c:v>
                </c:pt>
                <c:pt idx="267" formatCode="0%">
                  <c:v>0.1138248</c:v>
                </c:pt>
                <c:pt idx="275" formatCode="0%">
                  <c:v>0.1075016</c:v>
                </c:pt>
                <c:pt idx="277" formatCode="0%">
                  <c:v>4.4806699999999998E-2</c:v>
                </c:pt>
                <c:pt idx="278" formatCode="0%">
                  <c:v>5.9624099999999999E-2</c:v>
                </c:pt>
                <c:pt idx="279" formatCode="0%">
                  <c:v>6.7727700000000002E-2</c:v>
                </c:pt>
                <c:pt idx="280" formatCode="0%">
                  <c:v>1.5268E-2</c:v>
                </c:pt>
                <c:pt idx="281" formatCode="0%">
                  <c:v>8.0565800000000007E-2</c:v>
                </c:pt>
                <c:pt idx="282" formatCode="0%">
                  <c:v>8.8354199999999994E-2</c:v>
                </c:pt>
                <c:pt idx="283" formatCode="0%">
                  <c:v>7.5968800000000003E-2</c:v>
                </c:pt>
                <c:pt idx="284" formatCode="0%">
                  <c:v>9.6822000000000005E-2</c:v>
                </c:pt>
                <c:pt idx="285" formatCode="0%">
                  <c:v>0.1071492</c:v>
                </c:pt>
                <c:pt idx="286" formatCode="0%">
                  <c:v>0.11664819999999999</c:v>
                </c:pt>
                <c:pt idx="287" formatCode="0%">
                  <c:v>9.6351099999999995E-2</c:v>
                </c:pt>
                <c:pt idx="288" formatCode="0%">
                  <c:v>6.6388900000000001E-2</c:v>
                </c:pt>
                <c:pt idx="299" formatCode="0%">
                  <c:v>4.5343399999999999E-2</c:v>
                </c:pt>
              </c:numCache>
            </c:numRef>
          </c:yVal>
          <c:smooth val="0"/>
          <c:extLst>
            <c:ext xmlns:c16="http://schemas.microsoft.com/office/drawing/2014/chart" uri="{C3380CC4-5D6E-409C-BE32-E72D297353CC}">
              <c16:uniqueId val="{00000005-8F4C-44C8-91FD-09FF6EF82149}"/>
            </c:ext>
          </c:extLst>
        </c:ser>
        <c:dLbls>
          <c:showLegendKey val="0"/>
          <c:showVal val="0"/>
          <c:showCatName val="0"/>
          <c:showSerName val="0"/>
          <c:showPercent val="0"/>
          <c:showBubbleSize val="0"/>
        </c:dLbls>
        <c:axId val="326162664"/>
        <c:axId val="326161352"/>
      </c:scatterChart>
      <c:valAx>
        <c:axId val="326162664"/>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Log Per Capita Health Expenditure</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6161352"/>
        <c:crosses val="autoZero"/>
        <c:crossBetween val="midCat"/>
      </c:valAx>
      <c:valAx>
        <c:axId val="3261613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Predicted</a:t>
                </a:r>
                <a:r>
                  <a:rPr lang="en-US" sz="2400" baseline="0" dirty="0"/>
                  <a:t> </a:t>
                </a:r>
                <a:r>
                  <a:rPr lang="en-US" sz="2400" dirty="0"/>
                  <a:t>Wasting Prevalence</a:t>
                </a:r>
              </a:p>
            </c:rich>
          </c:tx>
          <c:layout>
            <c:manualLayout>
              <c:xMode val="edge"/>
              <c:yMode val="edge"/>
              <c:x val="0"/>
              <c:y val="2.112294818179323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26162664"/>
        <c:crosses val="autoZero"/>
        <c:crossBetween val="midCat"/>
      </c:valAx>
      <c:spPr>
        <a:noFill/>
        <a:ln>
          <a:noFill/>
        </a:ln>
        <a:effectLst/>
      </c:spPr>
    </c:plotArea>
    <c:plotVisOnly val="1"/>
    <c:dispBlanksAs val="gap"/>
    <c:showDLblsOverMax val="0"/>
  </c:chart>
  <c:spPr>
    <a:solidFill>
      <a:sysClr val="window" lastClr="FFFFFF"/>
    </a:solid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0.57305</cdr:x>
      <cdr:y>0.8111</cdr:y>
    </cdr:from>
    <cdr:to>
      <cdr:x>0.68416</cdr:x>
      <cdr:y>1</cdr:y>
    </cdr:to>
    <cdr:sp macro="" textlink="">
      <cdr:nvSpPr>
        <cdr:cNvPr id="2" name="TextBox 1"/>
        <cdr:cNvSpPr txBox="1"/>
      </cdr:nvSpPr>
      <cdr:spPr>
        <a:xfrm xmlns:a="http://schemas.openxmlformats.org/drawingml/2006/main">
          <a:off x="4715946" y="443001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0.57922</cdr:x>
      <cdr:y>0.8111</cdr:y>
    </cdr:from>
    <cdr:to>
      <cdr:x>0.69033</cdr:x>
      <cdr:y>1</cdr:y>
    </cdr:to>
    <cdr:sp macro="" textlink="">
      <cdr:nvSpPr>
        <cdr:cNvPr id="3" name="TextBox 2"/>
        <cdr:cNvSpPr txBox="1"/>
      </cdr:nvSpPr>
      <cdr:spPr>
        <a:xfrm xmlns:a="http://schemas.openxmlformats.org/drawingml/2006/main">
          <a:off x="4766746" y="397693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0.34986</cdr:x>
      <cdr:y>0.86325</cdr:y>
    </cdr:from>
    <cdr:to>
      <cdr:x>0.81861</cdr:x>
      <cdr:y>1</cdr:y>
    </cdr:to>
    <cdr:sp macro="" textlink="">
      <cdr:nvSpPr>
        <cdr:cNvPr id="4" name="TextBox 3"/>
        <cdr:cNvSpPr txBox="1"/>
      </cdr:nvSpPr>
      <cdr:spPr>
        <a:xfrm xmlns:a="http://schemas.openxmlformats.org/drawingml/2006/main">
          <a:off x="1524000" y="4104593"/>
          <a:ext cx="2041833" cy="6502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rgbClr val="C00000"/>
              </a:solidFill>
            </a:rPr>
            <a:t>Borrowing</a:t>
          </a:r>
        </a:p>
      </cdr:txBody>
    </cdr:sp>
  </cdr:relSizeAnchor>
  <cdr:relSizeAnchor xmlns:cdr="http://schemas.openxmlformats.org/drawingml/2006/chartDrawing">
    <cdr:from>
      <cdr:x>0.22675</cdr:x>
      <cdr:y>0.4256</cdr:y>
    </cdr:from>
    <cdr:to>
      <cdr:x>0.33786</cdr:x>
      <cdr:y>0.6145</cdr:y>
    </cdr:to>
    <cdr:sp macro="" textlink="">
      <cdr:nvSpPr>
        <cdr:cNvPr id="5" name="TextBox 4"/>
        <cdr:cNvSpPr txBox="1"/>
      </cdr:nvSpPr>
      <cdr:spPr>
        <a:xfrm xmlns:a="http://schemas.openxmlformats.org/drawingml/2006/main">
          <a:off x="1866069" y="20601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0.01006</cdr:x>
      <cdr:y>0.33498</cdr:y>
    </cdr:from>
    <cdr:to>
      <cdr:x>0.32727</cdr:x>
      <cdr:y>0.55072</cdr:y>
    </cdr:to>
    <cdr:sp macro="" textlink="">
      <cdr:nvSpPr>
        <cdr:cNvPr id="6" name="TextBox 5"/>
        <cdr:cNvSpPr txBox="1"/>
      </cdr:nvSpPr>
      <cdr:spPr>
        <a:xfrm xmlns:a="http://schemas.openxmlformats.org/drawingml/2006/main">
          <a:off x="60543" y="1592746"/>
          <a:ext cx="1909540" cy="10258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rgbClr val="C00000"/>
              </a:solidFill>
            </a:rPr>
            <a:t>Reprioritizing </a:t>
          </a:r>
        </a:p>
        <a:p xmlns:a="http://schemas.openxmlformats.org/drawingml/2006/main">
          <a:r>
            <a:rPr lang="en-US" sz="2000" b="1" dirty="0">
              <a:solidFill>
                <a:srgbClr val="C00000"/>
              </a:solidFill>
            </a:rPr>
            <a:t>and improving </a:t>
          </a:r>
        </a:p>
        <a:p xmlns:a="http://schemas.openxmlformats.org/drawingml/2006/main">
          <a:r>
            <a:rPr lang="en-US" sz="2000" b="1" dirty="0">
              <a:solidFill>
                <a:srgbClr val="C00000"/>
              </a:solidFill>
            </a:rPr>
            <a:t>efficiency</a:t>
          </a:r>
        </a:p>
        <a:p xmlns:a="http://schemas.openxmlformats.org/drawingml/2006/main">
          <a:endParaRPr lang="en-US" dirty="0"/>
        </a:p>
      </cdr:txBody>
    </cdr:sp>
  </cdr:relSizeAnchor>
  <cdr:relSizeAnchor xmlns:cdr="http://schemas.openxmlformats.org/drawingml/2006/chartDrawing">
    <cdr:from>
      <cdr:x>0.85535</cdr:x>
      <cdr:y>0.54079</cdr:y>
    </cdr:from>
    <cdr:to>
      <cdr:x>0.96646</cdr:x>
      <cdr:y>0.7297</cdr:y>
    </cdr:to>
    <cdr:sp macro="" textlink="">
      <cdr:nvSpPr>
        <cdr:cNvPr id="7" name="TextBox 6"/>
        <cdr:cNvSpPr txBox="1"/>
      </cdr:nvSpPr>
      <cdr:spPr>
        <a:xfrm xmlns:a="http://schemas.openxmlformats.org/drawingml/2006/main">
          <a:off x="7039215" y="26177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0.58228</cdr:x>
      <cdr:y>0.3926</cdr:y>
    </cdr:from>
    <cdr:to>
      <cdr:x>0.83477</cdr:x>
      <cdr:y>0.55482</cdr:y>
    </cdr:to>
    <cdr:sp macro="" textlink="">
      <cdr:nvSpPr>
        <cdr:cNvPr id="8" name="TextBox 7"/>
        <cdr:cNvSpPr txBox="1"/>
      </cdr:nvSpPr>
      <cdr:spPr>
        <a:xfrm xmlns:a="http://schemas.openxmlformats.org/drawingml/2006/main">
          <a:off x="3505200" y="1866755"/>
          <a:ext cx="1519939" cy="7713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a:solidFill>
                <a:srgbClr val="C00000"/>
              </a:solidFill>
            </a:rPr>
            <a:t>Domestic </a:t>
          </a:r>
        </a:p>
        <a:p xmlns:a="http://schemas.openxmlformats.org/drawingml/2006/main">
          <a:pPr algn="ctr"/>
          <a:r>
            <a:rPr lang="en-US" sz="2000" b="1" dirty="0">
              <a:solidFill>
                <a:srgbClr val="C00000"/>
              </a:solidFill>
            </a:rPr>
            <a:t>revenue</a:t>
          </a:r>
        </a:p>
        <a:p xmlns:a="http://schemas.openxmlformats.org/drawingml/2006/main">
          <a:endParaRPr lang="en-US" dirty="0"/>
        </a:p>
      </cdr:txBody>
    </cdr:sp>
  </cdr:relSizeAnchor>
  <cdr:relSizeAnchor xmlns:cdr="http://schemas.openxmlformats.org/drawingml/2006/chartDrawing">
    <cdr:from>
      <cdr:x>0.4206</cdr:x>
      <cdr:y>0.0672</cdr:y>
    </cdr:from>
    <cdr:to>
      <cdr:x>0.53171</cdr:x>
      <cdr:y>0.2561</cdr:y>
    </cdr:to>
    <cdr:sp macro="" textlink="">
      <cdr:nvSpPr>
        <cdr:cNvPr id="9" name="TextBox 8"/>
        <cdr:cNvSpPr txBox="1"/>
      </cdr:nvSpPr>
      <cdr:spPr>
        <a:xfrm xmlns:a="http://schemas.openxmlformats.org/drawingml/2006/main">
          <a:off x="3461381" y="3252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0.21519</cdr:x>
      <cdr:y>0.05447</cdr:y>
    </cdr:from>
    <cdr:to>
      <cdr:x>0.65923</cdr:x>
      <cdr:y>0.2375</cdr:y>
    </cdr:to>
    <cdr:sp macro="" textlink="">
      <cdr:nvSpPr>
        <cdr:cNvPr id="10" name="TextBox 9"/>
        <cdr:cNvSpPr txBox="1"/>
      </cdr:nvSpPr>
      <cdr:spPr>
        <a:xfrm xmlns:a="http://schemas.openxmlformats.org/drawingml/2006/main">
          <a:off x="1295400" y="259015"/>
          <a:ext cx="2673005" cy="8702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lnSpc>
              <a:spcPct val="80000"/>
            </a:lnSpc>
          </a:pPr>
          <a:r>
            <a:rPr lang="en-US" sz="2000" b="1" dirty="0">
              <a:solidFill>
                <a:srgbClr val="C00000"/>
              </a:solidFill>
            </a:rPr>
            <a:t>Development</a:t>
          </a:r>
        </a:p>
        <a:p xmlns:a="http://schemas.openxmlformats.org/drawingml/2006/main">
          <a:pPr algn="ctr">
            <a:lnSpc>
              <a:spcPct val="80000"/>
            </a:lnSpc>
          </a:pPr>
          <a:r>
            <a:rPr lang="en-US" sz="2000" b="1" dirty="0">
              <a:solidFill>
                <a:srgbClr val="C00000"/>
              </a:solidFill>
            </a:rPr>
            <a:t>Partner </a:t>
          </a:r>
        </a:p>
        <a:p xmlns:a="http://schemas.openxmlformats.org/drawingml/2006/main">
          <a:pPr algn="ctr">
            <a:lnSpc>
              <a:spcPct val="80000"/>
            </a:lnSpc>
          </a:pPr>
          <a:r>
            <a:rPr lang="en-US" sz="2000" b="1" dirty="0">
              <a:solidFill>
                <a:srgbClr val="C00000"/>
              </a:solidFill>
            </a:rPr>
            <a:t> Support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D3DFE5-3806-43BE-B073-0DB9AAD9CF87}"/>
              </a:ext>
            </a:extLst>
          </p:cNvPr>
          <p:cNvSpPr>
            <a:spLocks noGrp="1"/>
          </p:cNvSpPr>
          <p:nvPr>
            <p:ph type="hdr" sz="quarter"/>
          </p:nvPr>
        </p:nvSpPr>
        <p:spPr>
          <a:xfrm>
            <a:off x="0" y="0"/>
            <a:ext cx="4275138" cy="3365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3" name="Date Placeholder 2">
            <a:extLst>
              <a:ext uri="{FF2B5EF4-FFF2-40B4-BE49-F238E27FC236}">
                <a16:creationId xmlns:a16="http://schemas.microsoft.com/office/drawing/2014/main" id="{9B13A2C6-A721-404E-937A-7943632FDF45}"/>
              </a:ext>
            </a:extLst>
          </p:cNvPr>
          <p:cNvSpPr>
            <a:spLocks noGrp="1"/>
          </p:cNvSpPr>
          <p:nvPr>
            <p:ph type="dt" sz="quarter" idx="1"/>
          </p:nvPr>
        </p:nvSpPr>
        <p:spPr>
          <a:xfrm>
            <a:off x="5588000" y="0"/>
            <a:ext cx="4276725" cy="3365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A6FF4C4C-D73D-4A2A-930B-228C64D33A42}" type="datetimeFigureOut">
              <a:rPr lang="en-US" altLang="en-US"/>
              <a:pPr>
                <a:defRPr/>
              </a:pPr>
              <a:t>1/22/2019</a:t>
            </a:fld>
            <a:endParaRPr lang="en-US" altLang="en-US"/>
          </a:p>
        </p:txBody>
      </p:sp>
      <p:sp>
        <p:nvSpPr>
          <p:cNvPr id="4" name="Footer Placeholder 3">
            <a:extLst>
              <a:ext uri="{FF2B5EF4-FFF2-40B4-BE49-F238E27FC236}">
                <a16:creationId xmlns:a16="http://schemas.microsoft.com/office/drawing/2014/main" id="{19CC0E01-A893-40ED-A16C-C1CA5F190F38}"/>
              </a:ext>
            </a:extLst>
          </p:cNvPr>
          <p:cNvSpPr>
            <a:spLocks noGrp="1"/>
          </p:cNvSpPr>
          <p:nvPr>
            <p:ph type="ftr" sz="quarter" idx="2"/>
          </p:nvPr>
        </p:nvSpPr>
        <p:spPr>
          <a:xfrm>
            <a:off x="0" y="6397625"/>
            <a:ext cx="4275138" cy="3365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21F5CCEC-AD1A-48E0-A209-4CBD6FBB267A}"/>
              </a:ext>
            </a:extLst>
          </p:cNvPr>
          <p:cNvSpPr>
            <a:spLocks noGrp="1"/>
          </p:cNvSpPr>
          <p:nvPr>
            <p:ph type="sldNum" sz="quarter" idx="3"/>
          </p:nvPr>
        </p:nvSpPr>
        <p:spPr>
          <a:xfrm>
            <a:off x="5588000" y="6397625"/>
            <a:ext cx="4276725" cy="336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C1BE8A-A0EA-49EF-91DC-E10AD7B17E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74008C-FD41-4C98-A93F-FCB4691280C0}"/>
              </a:ext>
            </a:extLst>
          </p:cNvPr>
          <p:cNvSpPr>
            <a:spLocks noGrp="1"/>
          </p:cNvSpPr>
          <p:nvPr>
            <p:ph type="hdr" sz="quarter"/>
          </p:nvPr>
        </p:nvSpPr>
        <p:spPr>
          <a:xfrm>
            <a:off x="0" y="0"/>
            <a:ext cx="4275138" cy="3365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ltLang="en-US"/>
          </a:p>
        </p:txBody>
      </p:sp>
      <p:sp>
        <p:nvSpPr>
          <p:cNvPr id="3" name="Date Placeholder 2">
            <a:extLst>
              <a:ext uri="{FF2B5EF4-FFF2-40B4-BE49-F238E27FC236}">
                <a16:creationId xmlns:a16="http://schemas.microsoft.com/office/drawing/2014/main" id="{67B40962-C3A0-4D08-BC88-C4C8D01D02FC}"/>
              </a:ext>
            </a:extLst>
          </p:cNvPr>
          <p:cNvSpPr>
            <a:spLocks noGrp="1"/>
          </p:cNvSpPr>
          <p:nvPr>
            <p:ph type="dt" idx="1"/>
          </p:nvPr>
        </p:nvSpPr>
        <p:spPr>
          <a:xfrm>
            <a:off x="5588000" y="0"/>
            <a:ext cx="4276725" cy="3365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712B096C-6701-4043-8167-F41BB82A8D2D}" type="datetimeFigureOut">
              <a:rPr lang="en-US" altLang="en-US"/>
              <a:pPr>
                <a:defRPr/>
              </a:pPr>
              <a:t>1/22/2019</a:t>
            </a:fld>
            <a:endParaRPr lang="en-US" altLang="en-US"/>
          </a:p>
        </p:txBody>
      </p:sp>
      <p:sp>
        <p:nvSpPr>
          <p:cNvPr id="4" name="Slide Image Placeholder 3">
            <a:extLst>
              <a:ext uri="{FF2B5EF4-FFF2-40B4-BE49-F238E27FC236}">
                <a16:creationId xmlns:a16="http://schemas.microsoft.com/office/drawing/2014/main" id="{D24A5C61-DAC3-46D1-807C-E69DB796DB96}"/>
              </a:ext>
            </a:extLst>
          </p:cNvPr>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0DE15C-BACC-4E37-ABBB-0571E1687530}"/>
              </a:ext>
            </a:extLst>
          </p:cNvPr>
          <p:cNvSpPr>
            <a:spLocks noGrp="1"/>
          </p:cNvSpPr>
          <p:nvPr>
            <p:ph type="body" sz="quarter" idx="3"/>
          </p:nvPr>
        </p:nvSpPr>
        <p:spPr>
          <a:xfrm>
            <a:off x="987425" y="3198813"/>
            <a:ext cx="7893050" cy="30321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BC74FD5-F334-47AF-AF39-EE41EFB83A7C}"/>
              </a:ext>
            </a:extLst>
          </p:cNvPr>
          <p:cNvSpPr>
            <a:spLocks noGrp="1"/>
          </p:cNvSpPr>
          <p:nvPr>
            <p:ph type="ftr" sz="quarter" idx="4"/>
          </p:nvPr>
        </p:nvSpPr>
        <p:spPr>
          <a:xfrm>
            <a:off x="0" y="6397625"/>
            <a:ext cx="4275138" cy="3365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BB4C282E-10AA-43AF-A45A-7C7F7ADA34B5}"/>
              </a:ext>
            </a:extLst>
          </p:cNvPr>
          <p:cNvSpPr>
            <a:spLocks noGrp="1"/>
          </p:cNvSpPr>
          <p:nvPr>
            <p:ph type="sldNum" sz="quarter" idx="5"/>
          </p:nvPr>
        </p:nvSpPr>
        <p:spPr>
          <a:xfrm>
            <a:off x="5588000" y="6397625"/>
            <a:ext cx="4276725" cy="336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ECF7399-42B7-45A7-A416-DA22F10BAD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Samuelson_condition" TargetMode="External"/><Relationship Id="rId13" Type="http://schemas.openxmlformats.org/officeDocument/2006/relationships/hyperlink" Target="http://en.wikipedia.org/wiki/Preference_revelation" TargetMode="External"/><Relationship Id="rId18" Type="http://schemas.openxmlformats.org/officeDocument/2006/relationships/hyperlink" Target="http://en.wikipedia.org/wiki/Vickrey%E2%80%93Clarke%E2%80%93Groves_auction" TargetMode="External"/><Relationship Id="rId3" Type="http://schemas.openxmlformats.org/officeDocument/2006/relationships/hyperlink" Target="http://en.wikipedia.org/w/index.php?title=Lindahl_tax&amp;action=edit&amp;section=2" TargetMode="External"/><Relationship Id="rId7" Type="http://schemas.openxmlformats.org/officeDocument/2006/relationships/hyperlink" Target="http://en.wikipedia.org/wiki/Lindahl_tax#cite_note-ier-3" TargetMode="External"/><Relationship Id="rId12" Type="http://schemas.openxmlformats.org/officeDocument/2006/relationships/hyperlink" Target="http://en.wikipedia.org/wiki/Demand_function" TargetMode="External"/><Relationship Id="rId17" Type="http://schemas.openxmlformats.org/officeDocument/2006/relationships/hyperlink" Target="http://en.wikipedia.org/wiki/Lindahl_tax#cite_note-5" TargetMode="External"/><Relationship Id="rId2" Type="http://schemas.openxmlformats.org/officeDocument/2006/relationships/slide" Target="../slides/slide20.xml"/><Relationship Id="rId16" Type="http://schemas.openxmlformats.org/officeDocument/2006/relationships/hyperlink" Target="http://en.wikipedia.org/wiki/Lindahl_tax#cite_note-4" TargetMode="External"/><Relationship Id="rId20" Type="http://schemas.openxmlformats.org/officeDocument/2006/relationships/hyperlink" Target="http://en.wikipedia.org/wiki/Lindahl_tax#cite_note-7" TargetMode="External"/><Relationship Id="rId1" Type="http://schemas.openxmlformats.org/officeDocument/2006/relationships/notesMaster" Target="../notesMasters/notesMaster1.xml"/><Relationship Id="rId6" Type="http://schemas.openxmlformats.org/officeDocument/2006/relationships/hyperlink" Target="http://en.wikipedia.org/wiki/Leif_Johansen" TargetMode="External"/><Relationship Id="rId11" Type="http://schemas.openxmlformats.org/officeDocument/2006/relationships/hyperlink" Target="http://en.wikipedia.org/w/index.php?title=Lindahl_tax&amp;action=edit&amp;section=3" TargetMode="External"/><Relationship Id="rId5" Type="http://schemas.openxmlformats.org/officeDocument/2006/relationships/hyperlink" Target="http://en.wikipedia.org/wiki/Lindahl_tax#cite_note-u.arizona.edu-2" TargetMode="External"/><Relationship Id="rId15" Type="http://schemas.openxmlformats.org/officeDocument/2006/relationships/hyperlink" Target="http://en.wikipedia.org/wiki/Public_goods_game" TargetMode="External"/><Relationship Id="rId10" Type="http://schemas.openxmlformats.org/officeDocument/2006/relationships/hyperlink" Target="http://en.wikipedia.org/wiki/Wikipedia:Citation_needed" TargetMode="External"/><Relationship Id="rId19" Type="http://schemas.openxmlformats.org/officeDocument/2006/relationships/hyperlink" Target="http://en.wikipedia.org/wiki/Lindahl_tax#cite_note-6" TargetMode="External"/><Relationship Id="rId4" Type="http://schemas.openxmlformats.org/officeDocument/2006/relationships/hyperlink" Target="http://en.wikipedia.org/wiki/Economic_equilibrium" TargetMode="External"/><Relationship Id="rId9" Type="http://schemas.openxmlformats.org/officeDocument/2006/relationships/hyperlink" Target="http://en.wikipedia.org/wiki/Pareto_efficient" TargetMode="External"/><Relationship Id="rId14" Type="http://schemas.openxmlformats.org/officeDocument/2006/relationships/hyperlink" Target="http://en.wikipedia.org/wiki/Incentive_compatibl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54483123-CBFA-4430-851B-10D6065BFB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6125" indent="-287338">
              <a:spcBef>
                <a:spcPct val="30000"/>
              </a:spcBef>
              <a:defRPr sz="1200">
                <a:solidFill>
                  <a:schemeClr val="tx1"/>
                </a:solidFill>
                <a:latin typeface="Times New Roman" panose="02020603050405020304" pitchFamily="18" charset="0"/>
              </a:defRPr>
            </a:lvl2pPr>
            <a:lvl3pPr marL="1149350" indent="-228600">
              <a:spcBef>
                <a:spcPct val="30000"/>
              </a:spcBef>
              <a:defRPr sz="1200">
                <a:solidFill>
                  <a:schemeClr val="tx1"/>
                </a:solidFill>
                <a:latin typeface="Times New Roman" panose="02020603050405020304" pitchFamily="18" charset="0"/>
              </a:defRPr>
            </a:lvl3pPr>
            <a:lvl4pPr marL="1611313" indent="-228600">
              <a:spcBef>
                <a:spcPct val="30000"/>
              </a:spcBef>
              <a:defRPr sz="1200">
                <a:solidFill>
                  <a:schemeClr val="tx1"/>
                </a:solidFill>
                <a:latin typeface="Times New Roman" panose="02020603050405020304" pitchFamily="18" charset="0"/>
              </a:defRPr>
            </a:lvl4pPr>
            <a:lvl5pPr marL="2070100" indent="-228600">
              <a:spcBef>
                <a:spcPct val="30000"/>
              </a:spcBef>
              <a:defRPr sz="1200">
                <a:solidFill>
                  <a:schemeClr val="tx1"/>
                </a:solidFill>
                <a:latin typeface="Times New Roman" panose="02020603050405020304" pitchFamily="18" charset="0"/>
              </a:defRPr>
            </a:lvl5pPr>
            <a:lvl6pPr marL="25273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845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417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989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1580AE-2632-4FEB-93CE-8AA9561165D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id="{7D4A0E8D-720C-4E41-B810-91B01D08AFC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34185A0-89E3-4AC8-B771-9BD287242B59}"/>
              </a:ext>
            </a:extLst>
          </p:cNvPr>
          <p:cNvSpPr>
            <a:spLocks noGrp="1" noChangeArrowheads="1"/>
          </p:cNvSpPr>
          <p:nvPr>
            <p:ph type="body" idx="1"/>
          </p:nvPr>
        </p:nvSpPr>
        <p:spPr>
          <a:xfrm>
            <a:off x="681038" y="4572000"/>
            <a:ext cx="5434012"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2000"/>
              <a:t>The</a:t>
            </a:r>
          </a:p>
        </p:txBody>
      </p:sp>
    </p:spTree>
    <p:extLst>
      <p:ext uri="{BB962C8B-B14F-4D97-AF65-F5344CB8AC3E}">
        <p14:creationId xmlns:p14="http://schemas.microsoft.com/office/powerpoint/2010/main" val="366557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31CABB3-8472-4BD8-B408-3967E53972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77E1FE7-B6A6-4583-B81D-45D8A87B2E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1FE80868-7D6E-4364-A8EC-C58AF28D5B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295B49EB-F7CB-450B-8366-2A2773B0D81E}" type="slidenum">
              <a:rPr lang="de-DE" altLang="en-US" smtClean="0">
                <a:latin typeface="Calibri" panose="020F0502020204030204" pitchFamily="34" charset="0"/>
              </a:rPr>
              <a:pPr fontAlgn="base">
                <a:spcBef>
                  <a:spcPct val="0"/>
                </a:spcBef>
                <a:spcAft>
                  <a:spcPct val="0"/>
                </a:spcAft>
              </a:pPr>
              <a:t>13</a:t>
            </a:fld>
            <a:endParaRPr lang="de-DE"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Note!</a:t>
            </a:r>
            <a:r>
              <a:rPr lang="en-US" sz="2000" baseline="0" dirty="0"/>
              <a:t> </a:t>
            </a:r>
            <a:r>
              <a:rPr lang="en-US" sz="2000" dirty="0"/>
              <a:t>Development synergies interventions can be undervalued. Cost-effectiveness only one criterion to take into account when allocating resources.</a:t>
            </a:r>
            <a:r>
              <a:rPr lang="en-US" sz="2000" baseline="0" dirty="0"/>
              <a:t> Other things to take into account are</a:t>
            </a:r>
            <a:r>
              <a:rPr lang="en-US" sz="2000" dirty="0"/>
              <a:t> equality, acceptability, affordability, forgone </a:t>
            </a:r>
            <a:r>
              <a:rPr lang="en-US" sz="2000" dirty="0" err="1"/>
              <a:t>programmes</a:t>
            </a:r>
            <a:r>
              <a:rPr lang="en-US" sz="2000" dirty="0"/>
              <a:t> etc. </a:t>
            </a:r>
          </a:p>
          <a:p>
            <a:endParaRPr lang="en-ZA" dirty="0"/>
          </a:p>
        </p:txBody>
      </p:sp>
      <p:sp>
        <p:nvSpPr>
          <p:cNvPr id="4" name="Slide Number Placeholder 3"/>
          <p:cNvSpPr>
            <a:spLocks noGrp="1"/>
          </p:cNvSpPr>
          <p:nvPr>
            <p:ph type="sldNum" sz="quarter" idx="10"/>
          </p:nvPr>
        </p:nvSpPr>
        <p:spPr/>
        <p:txBody>
          <a:bodyPr/>
          <a:lstStyle/>
          <a:p>
            <a:fld id="{39E637EE-33C0-40C8-AC87-BF08E535C0CD}" type="slidenum">
              <a:rPr lang="de-DE" smtClean="0"/>
              <a:t>14</a:t>
            </a:fld>
            <a:endParaRPr lang="de-DE"/>
          </a:p>
        </p:txBody>
      </p:sp>
    </p:spTree>
    <p:extLst>
      <p:ext uri="{BB962C8B-B14F-4D97-AF65-F5344CB8AC3E}">
        <p14:creationId xmlns:p14="http://schemas.microsoft.com/office/powerpoint/2010/main" val="213001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simple way to illustrate (s</a:t>
            </a:r>
            <a:r>
              <a:rPr lang="en-US" dirty="0"/>
              <a:t>lide from Brian)</a:t>
            </a:r>
          </a:p>
          <a:p>
            <a:endParaRPr lang="en-US" dirty="0"/>
          </a:p>
          <a:p>
            <a:r>
              <a:rPr lang="en-US" dirty="0"/>
              <a:t>HIV</a:t>
            </a:r>
            <a:r>
              <a:rPr lang="en-US" baseline="0" dirty="0"/>
              <a:t> benefits forgone, suboptimal resource allocation, welfare loss.</a:t>
            </a:r>
            <a:endParaRPr lang="en-GB" dirty="0"/>
          </a:p>
        </p:txBody>
      </p:sp>
      <p:sp>
        <p:nvSpPr>
          <p:cNvPr id="4" name="Slide Number Placeholder 3"/>
          <p:cNvSpPr>
            <a:spLocks noGrp="1"/>
          </p:cNvSpPr>
          <p:nvPr>
            <p:ph type="sldNum" sz="quarter" idx="10"/>
          </p:nvPr>
        </p:nvSpPr>
        <p:spPr/>
        <p:txBody>
          <a:bodyPr/>
          <a:lstStyle/>
          <a:p>
            <a:fld id="{EAE851BF-24D4-4B1F-B409-0E10A388C1DE}" type="slidenum">
              <a:rPr lang="en-GB" smtClean="0"/>
              <a:pPr/>
              <a:t>15</a:t>
            </a:fld>
            <a:endParaRPr lang="en-GB" dirty="0"/>
          </a:p>
        </p:txBody>
      </p:sp>
    </p:spTree>
    <p:extLst>
      <p:ext uri="{BB962C8B-B14F-4D97-AF65-F5344CB8AC3E}">
        <p14:creationId xmlns:p14="http://schemas.microsoft.com/office/powerpoint/2010/main" val="35130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 synergies</a:t>
            </a:r>
            <a:r>
              <a:rPr lang="en-US" baseline="0" dirty="0"/>
              <a:t> achieved, resources optimized, welfare loss avoided.</a:t>
            </a:r>
            <a:endParaRPr lang="en-GB" dirty="0"/>
          </a:p>
        </p:txBody>
      </p:sp>
      <p:sp>
        <p:nvSpPr>
          <p:cNvPr id="4" name="Slide Number Placeholder 3"/>
          <p:cNvSpPr>
            <a:spLocks noGrp="1"/>
          </p:cNvSpPr>
          <p:nvPr>
            <p:ph type="sldNum" sz="quarter" idx="10"/>
          </p:nvPr>
        </p:nvSpPr>
        <p:spPr/>
        <p:txBody>
          <a:bodyPr/>
          <a:lstStyle/>
          <a:p>
            <a:fld id="{EAE851BF-24D4-4B1F-B409-0E10A388C1DE}" type="slidenum">
              <a:rPr lang="en-GB" smtClean="0"/>
              <a:pPr/>
              <a:t>16</a:t>
            </a:fld>
            <a:endParaRPr lang="en-GB" dirty="0"/>
          </a:p>
        </p:txBody>
      </p:sp>
    </p:spTree>
    <p:extLst>
      <p:ext uri="{BB962C8B-B14F-4D97-AF65-F5344CB8AC3E}">
        <p14:creationId xmlns:p14="http://schemas.microsoft.com/office/powerpoint/2010/main" val="359057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en-US" sz="900" dirty="0">
                <a:effectLst/>
              </a:rPr>
              <a:t>a method for financing public goods in order to show that consensus politics is possible. As people are different in nature, their preferences are different, and consensus requires each individual to pay a somewhat different tax for every service, or good that he consumes. If each person's tax price is set equal to the marginal benefits received at the ideal service level, each person is made better off by provision of the public good and may accordingly agree to have that service level provided.</a:t>
            </a:r>
          </a:p>
          <a:p>
            <a:pPr rtl="0"/>
            <a:r>
              <a:rPr lang="en-US" sz="900" b="1" dirty="0" err="1">
                <a:effectLst/>
              </a:rPr>
              <a:t>Lindahl</a:t>
            </a:r>
            <a:r>
              <a:rPr lang="en-US" sz="900" b="1" dirty="0">
                <a:effectLst/>
              </a:rPr>
              <a:t> equilibrium[</a:t>
            </a:r>
            <a:r>
              <a:rPr lang="en-US" sz="900" b="1" dirty="0">
                <a:effectLst/>
                <a:hlinkClick r:id="rId3" tooltip="Edit section: Lindahl equilibrium"/>
              </a:rPr>
              <a:t>edit</a:t>
            </a:r>
            <a:r>
              <a:rPr lang="en-US" sz="900" b="1" dirty="0">
                <a:effectLst/>
              </a:rPr>
              <a:t>]</a:t>
            </a:r>
          </a:p>
          <a:p>
            <a:pPr rtl="0"/>
            <a:r>
              <a:rPr lang="en-US" sz="900" dirty="0">
                <a:effectLst/>
              </a:rPr>
              <a:t>A </a:t>
            </a:r>
            <a:r>
              <a:rPr lang="en-US" sz="900" dirty="0" err="1">
                <a:effectLst/>
              </a:rPr>
              <a:t>Lindahl</a:t>
            </a:r>
            <a:r>
              <a:rPr lang="en-US" sz="900" dirty="0">
                <a:effectLst/>
              </a:rPr>
              <a:t> equilibrium is a state of </a:t>
            </a:r>
            <a:r>
              <a:rPr lang="en-US" sz="900" dirty="0">
                <a:effectLst/>
                <a:hlinkClick r:id="rId4" tooltip="Economic equilibrium"/>
              </a:rPr>
              <a:t>economic equilibrium</a:t>
            </a:r>
            <a:r>
              <a:rPr lang="en-US" sz="900" dirty="0">
                <a:effectLst/>
              </a:rPr>
              <a:t> under a </a:t>
            </a:r>
            <a:r>
              <a:rPr lang="en-US" sz="900" dirty="0" err="1">
                <a:effectLst/>
              </a:rPr>
              <a:t>Lindahl</a:t>
            </a:r>
            <a:r>
              <a:rPr lang="en-US" sz="900" dirty="0">
                <a:effectLst/>
              </a:rPr>
              <a:t> tax as well as a method for finding the optimum level for the supply of public goods or services that happens when the total per-unit price paid by each individual equals the total per-unit cost of the public good. It can be shown that an equilibrium exists for different environments.</a:t>
            </a:r>
            <a:r>
              <a:rPr lang="en-US" sz="900" baseline="30000" dirty="0">
                <a:effectLst/>
                <a:hlinkClick r:id="rId5"/>
              </a:rPr>
              <a:t>[2]</a:t>
            </a:r>
            <a:r>
              <a:rPr lang="en-US" sz="900" dirty="0">
                <a:effectLst/>
              </a:rPr>
              <a:t> Therefore the </a:t>
            </a:r>
            <a:r>
              <a:rPr lang="en-US" sz="900" dirty="0" err="1">
                <a:effectLst/>
              </a:rPr>
              <a:t>Lindahl</a:t>
            </a:r>
            <a:r>
              <a:rPr lang="en-US" sz="900" dirty="0">
                <a:effectLst/>
              </a:rPr>
              <a:t> equilibrium describes how efficiency can be sustained in an economy with </a:t>
            </a:r>
            <a:r>
              <a:rPr lang="en-US" sz="900" dirty="0" err="1">
                <a:effectLst/>
              </a:rPr>
              <a:t>personalised</a:t>
            </a:r>
            <a:r>
              <a:rPr lang="en-US" sz="900" dirty="0">
                <a:effectLst/>
              </a:rPr>
              <a:t> prices. </a:t>
            </a:r>
            <a:r>
              <a:rPr lang="en-US" sz="900" dirty="0">
                <a:effectLst/>
                <a:hlinkClick r:id="rId6" tooltip="Leif Johansen"/>
              </a:rPr>
              <a:t>Leif Johansen</a:t>
            </a:r>
            <a:r>
              <a:rPr lang="en-US" sz="900" dirty="0">
                <a:effectLst/>
              </a:rPr>
              <a:t> gave the complete interpretation of the concept of "</a:t>
            </a:r>
            <a:r>
              <a:rPr lang="en-US" sz="900" dirty="0" err="1">
                <a:effectLst/>
              </a:rPr>
              <a:t>Lindahl</a:t>
            </a:r>
            <a:r>
              <a:rPr lang="en-US" sz="900" dirty="0">
                <a:effectLst/>
              </a:rPr>
              <a:t> equilibrium", which assumes that household consumption decisions are based on the share of the cost they must provide for the supply of the particular public good.</a:t>
            </a:r>
            <a:r>
              <a:rPr lang="en-US" sz="900" baseline="30000" dirty="0">
                <a:effectLst/>
                <a:hlinkClick r:id="rId7"/>
              </a:rPr>
              <a:t>[3]</a:t>
            </a:r>
            <a:endParaRPr lang="en-US" sz="900" dirty="0">
              <a:effectLst/>
            </a:endParaRPr>
          </a:p>
          <a:p>
            <a:pPr rtl="0"/>
            <a:r>
              <a:rPr lang="en-US" sz="900" dirty="0">
                <a:effectLst/>
              </a:rPr>
              <a:t>The importance of </a:t>
            </a:r>
            <a:r>
              <a:rPr lang="en-US" sz="900" dirty="0" err="1">
                <a:effectLst/>
              </a:rPr>
              <a:t>Lindahl</a:t>
            </a:r>
            <a:r>
              <a:rPr lang="en-US" sz="900" dirty="0">
                <a:effectLst/>
              </a:rPr>
              <a:t> equilibrium is that it fulfills the </a:t>
            </a:r>
            <a:r>
              <a:rPr lang="en-US" sz="900" dirty="0">
                <a:effectLst/>
                <a:hlinkClick r:id="rId8" tooltip="Samuelson condition"/>
              </a:rPr>
              <a:t>Samuelson condition</a:t>
            </a:r>
            <a:r>
              <a:rPr lang="en-US" sz="900" dirty="0">
                <a:effectLst/>
              </a:rPr>
              <a:t> and is therefore </a:t>
            </a:r>
            <a:r>
              <a:rPr lang="en-US" sz="900" dirty="0">
                <a:effectLst/>
                <a:hlinkClick r:id="rId9" tooltip="Pareto efficient"/>
              </a:rPr>
              <a:t>Pareto efficient</a:t>
            </a:r>
            <a:r>
              <a:rPr lang="en-US" sz="900" dirty="0">
                <a:effectLst/>
              </a:rPr>
              <a:t>,</a:t>
            </a:r>
            <a:r>
              <a:rPr lang="en-US" sz="900" baseline="30000" dirty="0">
                <a:effectLst/>
                <a:hlinkClick r:id="rId5"/>
              </a:rPr>
              <a:t>[2]</a:t>
            </a:r>
            <a:r>
              <a:rPr lang="en-US" sz="900" dirty="0">
                <a:effectLst/>
              </a:rPr>
              <a:t> despite the good in question being a public one. It also demonstrates how efficiency can be reached in an economy with public goods by the use of </a:t>
            </a:r>
            <a:r>
              <a:rPr lang="en-US" sz="900" dirty="0" err="1">
                <a:effectLst/>
              </a:rPr>
              <a:t>personalised</a:t>
            </a:r>
            <a:r>
              <a:rPr lang="en-US" sz="900" dirty="0">
                <a:effectLst/>
              </a:rPr>
              <a:t> prices. The </a:t>
            </a:r>
            <a:r>
              <a:rPr lang="en-US" sz="900" dirty="0" err="1">
                <a:effectLst/>
              </a:rPr>
              <a:t>personalised</a:t>
            </a:r>
            <a:r>
              <a:rPr lang="en-US" sz="900" dirty="0">
                <a:effectLst/>
              </a:rPr>
              <a:t> prices equate the individual valuation for a public good to the cost of the public good.</a:t>
            </a:r>
            <a:r>
              <a:rPr lang="en-US" sz="900" baseline="30000" dirty="0">
                <a:effectLst/>
              </a:rPr>
              <a:t>[</a:t>
            </a:r>
            <a:r>
              <a:rPr lang="en-US" sz="900" i="1" baseline="30000" dirty="0">
                <a:effectLst/>
                <a:hlinkClick r:id="rId10" tooltip="Wikipedia:Citation needed"/>
              </a:rPr>
              <a:t>citation needed</a:t>
            </a:r>
            <a:r>
              <a:rPr lang="en-US" sz="900" baseline="30000" dirty="0">
                <a:effectLst/>
              </a:rPr>
              <a:t>]</a:t>
            </a:r>
            <a:endParaRPr lang="en-US" sz="900" dirty="0">
              <a:effectLst/>
            </a:endParaRPr>
          </a:p>
          <a:p>
            <a:pPr rtl="0"/>
            <a:r>
              <a:rPr lang="en-US" sz="900" b="1" dirty="0">
                <a:effectLst/>
              </a:rPr>
              <a:t>Criticism[</a:t>
            </a:r>
            <a:r>
              <a:rPr lang="en-US" sz="900" b="1" dirty="0">
                <a:effectLst/>
                <a:hlinkClick r:id="rId11" tooltip="Edit section: Criticism"/>
              </a:rPr>
              <a:t>edit</a:t>
            </a:r>
            <a:r>
              <a:rPr lang="en-US" sz="900" b="1" dirty="0">
                <a:effectLst/>
              </a:rPr>
              <a:t>]</a:t>
            </a:r>
          </a:p>
          <a:p>
            <a:pPr rtl="0"/>
            <a:r>
              <a:rPr lang="en-US" sz="900" dirty="0" err="1">
                <a:effectLst/>
              </a:rPr>
              <a:t>Lindahl</a:t>
            </a:r>
            <a:r>
              <a:rPr lang="en-US" sz="900" dirty="0">
                <a:effectLst/>
              </a:rPr>
              <a:t> pricing and taxation requires the knowledge of the </a:t>
            </a:r>
            <a:r>
              <a:rPr lang="en-US" sz="900" dirty="0">
                <a:effectLst/>
                <a:hlinkClick r:id="rId12" tooltip="Demand function"/>
              </a:rPr>
              <a:t>demand functions</a:t>
            </a:r>
            <a:r>
              <a:rPr lang="en-US" sz="900" dirty="0">
                <a:effectLst/>
              </a:rPr>
              <a:t> for each individual for all private and public goods. When information about marginal benefits is available only from the individuals themselves, they tend to under report their valuation for a particular good, this gives rise to a "</a:t>
            </a:r>
            <a:r>
              <a:rPr lang="en-US" sz="900" dirty="0">
                <a:effectLst/>
                <a:hlinkClick r:id="rId13" tooltip="Preference revelation"/>
              </a:rPr>
              <a:t>preference revelation</a:t>
            </a:r>
            <a:r>
              <a:rPr lang="en-US" sz="900" dirty="0">
                <a:effectLst/>
              </a:rPr>
              <a:t> problem". Each individual can lower his tax cost by under reporting his benefits derived from the public good or service. This informational problem shows that survey-based </a:t>
            </a:r>
            <a:r>
              <a:rPr lang="en-US" sz="900" dirty="0" err="1">
                <a:effectLst/>
              </a:rPr>
              <a:t>Lindahl</a:t>
            </a:r>
            <a:r>
              <a:rPr lang="en-US" sz="900" dirty="0">
                <a:effectLst/>
              </a:rPr>
              <a:t> taxation is not </a:t>
            </a:r>
            <a:r>
              <a:rPr lang="en-US" sz="900" dirty="0">
                <a:effectLst/>
                <a:hlinkClick r:id="rId14" tooltip="Incentive compatible"/>
              </a:rPr>
              <a:t>incentive compatible</a:t>
            </a:r>
            <a:r>
              <a:rPr lang="en-US" sz="900" dirty="0">
                <a:effectLst/>
              </a:rPr>
              <a:t>. Incentives to understate or under report one's true benefits under </a:t>
            </a:r>
            <a:r>
              <a:rPr lang="en-US" sz="900" dirty="0" err="1">
                <a:effectLst/>
              </a:rPr>
              <a:t>Lindahl</a:t>
            </a:r>
            <a:r>
              <a:rPr lang="en-US" sz="900" dirty="0">
                <a:effectLst/>
              </a:rPr>
              <a:t> taxation resemble those of a traditional </a:t>
            </a:r>
            <a:r>
              <a:rPr lang="en-US" sz="900" dirty="0">
                <a:effectLst/>
                <a:hlinkClick r:id="rId15" tooltip="Public goods game"/>
              </a:rPr>
              <a:t>public goods game</a:t>
            </a:r>
            <a:r>
              <a:rPr lang="en-US" sz="900" dirty="0">
                <a:effectLst/>
              </a:rPr>
              <a:t>.</a:t>
            </a:r>
          </a:p>
          <a:p>
            <a:pPr rtl="0"/>
            <a:r>
              <a:rPr lang="en-US" sz="900" dirty="0">
                <a:effectLst/>
              </a:rPr>
              <a:t>Preference revelation mechanisms can be used to solve that problem,</a:t>
            </a:r>
            <a:r>
              <a:rPr lang="en-US" sz="900" baseline="30000" dirty="0">
                <a:effectLst/>
                <a:hlinkClick r:id="rId16"/>
              </a:rPr>
              <a:t>[4]</a:t>
            </a:r>
            <a:r>
              <a:rPr lang="en-US" sz="900" baseline="30000" dirty="0">
                <a:effectLst/>
                <a:hlinkClick r:id="rId17"/>
              </a:rPr>
              <a:t>[5]</a:t>
            </a:r>
            <a:r>
              <a:rPr lang="en-US" sz="900" dirty="0">
                <a:effectLst/>
              </a:rPr>
              <a:t> although none of these have been shown to completely and satisfactorily address it. The </a:t>
            </a:r>
            <a:r>
              <a:rPr lang="en-US" sz="900" dirty="0" err="1">
                <a:effectLst/>
                <a:hlinkClick r:id="rId18" tooltip="Vickrey–Clarke–Groves auction"/>
              </a:rPr>
              <a:t>Vickrey</a:t>
            </a:r>
            <a:r>
              <a:rPr lang="en-US" sz="900" dirty="0">
                <a:effectLst/>
                <a:hlinkClick r:id="rId18" tooltip="Vickrey–Clarke–Groves auction"/>
              </a:rPr>
              <a:t>–Clarke–Groves mechanism</a:t>
            </a:r>
            <a:r>
              <a:rPr lang="en-US" sz="900" dirty="0">
                <a:effectLst/>
              </a:rPr>
              <a:t> is an example of this, ensuring true values are revealed and that a public good is provided only when it should be. The allocation of cost is taken as given and the consumers will report their net benefits (benefits-cost) The public good will be provided if the sum of the net benefits of all consumers is positive. If the public good is provided side payments will be made reflecting the fact that truth telling is costly. The side payments internalize the net benefit of the public good to other players. The side payments must be financed from outside the mechanism. In reality, preference revelation is difficult as the size of the population makes it costly both in terms of money and time.</a:t>
            </a:r>
            <a:r>
              <a:rPr lang="en-US" sz="900" baseline="30000" dirty="0">
                <a:effectLst/>
                <a:hlinkClick r:id="rId19"/>
              </a:rPr>
              <a:t>[6]</a:t>
            </a:r>
            <a:endParaRPr lang="en-US" sz="900" dirty="0">
              <a:effectLst/>
            </a:endParaRPr>
          </a:p>
          <a:p>
            <a:pPr rtl="0"/>
            <a:r>
              <a:rPr lang="en-US" sz="900" dirty="0">
                <a:effectLst/>
              </a:rPr>
              <a:t>A second drawback to </a:t>
            </a:r>
            <a:r>
              <a:rPr lang="en-US" sz="900" dirty="0" err="1">
                <a:effectLst/>
              </a:rPr>
              <a:t>Lindahl</a:t>
            </a:r>
            <a:r>
              <a:rPr lang="en-US" sz="900" dirty="0">
                <a:effectLst/>
              </a:rPr>
              <a:t> prices is that they may be unfair. Consider a television broadcast antenna that is arbitrarily placed in an area. Those living near the antenna will receive a clear signal while those living farther away will receive a less clear signal. Those living close to the antenna will have a relatively low marginal value for additional wattage (thus paying a lower </a:t>
            </a:r>
            <a:r>
              <a:rPr lang="en-US" sz="900" dirty="0" err="1">
                <a:effectLst/>
              </a:rPr>
              <a:t>Lindahl</a:t>
            </a:r>
            <a:r>
              <a:rPr lang="en-US" sz="900" dirty="0">
                <a:effectLst/>
              </a:rPr>
              <a:t> price) compared to those living farther away (thus paying a higher </a:t>
            </a:r>
            <a:r>
              <a:rPr lang="en-US" sz="900" dirty="0" err="1">
                <a:effectLst/>
              </a:rPr>
              <a:t>Lindahl</a:t>
            </a:r>
            <a:r>
              <a:rPr lang="en-US" sz="900" dirty="0">
                <a:effectLst/>
              </a:rPr>
              <a:t> price).</a:t>
            </a:r>
            <a:r>
              <a:rPr lang="en-US" sz="900" baseline="30000" dirty="0">
                <a:effectLst/>
                <a:hlinkClick r:id="rId20"/>
              </a:rPr>
              <a:t>[7]</a:t>
            </a:r>
            <a:endParaRPr lang="en-US" sz="900" dirty="0">
              <a:effectLst/>
            </a:endParaRPr>
          </a:p>
        </p:txBody>
      </p:sp>
      <p:sp>
        <p:nvSpPr>
          <p:cNvPr id="4" name="Slide Number Placeholder 3"/>
          <p:cNvSpPr>
            <a:spLocks noGrp="1"/>
          </p:cNvSpPr>
          <p:nvPr>
            <p:ph type="sldNum" sz="quarter" idx="10"/>
          </p:nvPr>
        </p:nvSpPr>
        <p:spPr/>
        <p:txBody>
          <a:bodyPr/>
          <a:lstStyle/>
          <a:p>
            <a:fld id="{39E637EE-33C0-40C8-AC87-BF08E535C0CD}" type="slidenum">
              <a:rPr lang="de-DE" smtClean="0"/>
              <a:t>20</a:t>
            </a:fld>
            <a:endParaRPr lang="de-DE"/>
          </a:p>
        </p:txBody>
      </p:sp>
    </p:spTree>
    <p:extLst>
      <p:ext uri="{BB962C8B-B14F-4D97-AF65-F5344CB8AC3E}">
        <p14:creationId xmlns:p14="http://schemas.microsoft.com/office/powerpoint/2010/main" val="403417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48B5EF-F56F-47A7-AFA7-CCE5825B0F4A}" type="slidenum">
              <a:rPr lang="en-US" altLang="en-US" smtClean="0"/>
              <a:pPr>
                <a:defRPr/>
              </a:pPr>
              <a:t>21</a:t>
            </a:fld>
            <a:endParaRPr lang="en-US" altLang="en-US"/>
          </a:p>
        </p:txBody>
      </p:sp>
    </p:spTree>
    <p:extLst>
      <p:ext uri="{BB962C8B-B14F-4D97-AF65-F5344CB8AC3E}">
        <p14:creationId xmlns:p14="http://schemas.microsoft.com/office/powerpoint/2010/main" val="48149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05E9B5-A462-4BD1-A133-C67B531EC142}" type="slidenum">
              <a:rPr lang="en-US"/>
              <a:pPr eaLnBrk="1" hangingPunct="1"/>
              <a:t>25</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97108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8DE8BFF-F1B3-4874-94F1-EB84D4E651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8F5A3-3060-40D0-AFD8-2DCA7324D514}" type="slidenum">
              <a:rPr lang="en-US" altLang="en-US">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090C2B55-07E5-4E8F-A177-7186BECD54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E79952CA-E59D-422A-864A-39681CA5AA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13" indent="-227013"/>
            <a:endParaRPr lang="en-US" altLang="en-US" sz="1600"/>
          </a:p>
        </p:txBody>
      </p:sp>
    </p:spTree>
    <p:extLst>
      <p:ext uri="{BB962C8B-B14F-4D97-AF65-F5344CB8AC3E}">
        <p14:creationId xmlns:p14="http://schemas.microsoft.com/office/powerpoint/2010/main" val="3860325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8DE8BFF-F1B3-4874-94F1-EB84D4E651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8F5A3-3060-40D0-AFD8-2DCA7324D514}" type="slidenum">
              <a:rPr lang="en-US" altLang="en-US">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090C2B55-07E5-4E8F-A177-7186BECD54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E79952CA-E59D-422A-864A-39681CA5AA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13" indent="-227013"/>
            <a:endParaRPr lang="en-US" altLang="en-US" sz="1600"/>
          </a:p>
        </p:txBody>
      </p:sp>
    </p:spTree>
    <p:extLst>
      <p:ext uri="{BB962C8B-B14F-4D97-AF65-F5344CB8AC3E}">
        <p14:creationId xmlns:p14="http://schemas.microsoft.com/office/powerpoint/2010/main" val="144698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8DE8BFF-F1B3-4874-94F1-EB84D4E651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8F5A3-3060-40D0-AFD8-2DCA7324D514}" type="slidenum">
              <a:rPr lang="en-US" altLang="en-US">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090C2B55-07E5-4E8F-A177-7186BECD54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E79952CA-E59D-422A-864A-39681CA5AA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13" indent="-227013"/>
            <a:endParaRPr lang="en-US" altLang="en-US" sz="1600"/>
          </a:p>
        </p:txBody>
      </p:sp>
    </p:spTree>
    <p:extLst>
      <p:ext uri="{BB962C8B-B14F-4D97-AF65-F5344CB8AC3E}">
        <p14:creationId xmlns:p14="http://schemas.microsoft.com/office/powerpoint/2010/main" val="219376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72BB81E-ED2B-4852-8824-49C274AD79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D7191A5-0852-452D-B727-D702D46F5F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Major gaps here</a:t>
            </a:r>
          </a:p>
        </p:txBody>
      </p:sp>
      <p:sp>
        <p:nvSpPr>
          <p:cNvPr id="18436" name="Slide Number Placeholder 3">
            <a:extLst>
              <a:ext uri="{FF2B5EF4-FFF2-40B4-BE49-F238E27FC236}">
                <a16:creationId xmlns:a16="http://schemas.microsoft.com/office/drawing/2014/main" id="{9907F89A-9D84-44EF-91F7-2E762BB3A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C13AE3-18DA-4A5C-A654-10DB9FAA74CA}" type="slidenum">
              <a:rPr lang="en-US" altLang="en-US"/>
              <a:pPr>
                <a:spcBef>
                  <a:spcPct val="0"/>
                </a:spcBef>
              </a:pPr>
              <a:t>2</a:t>
            </a:fld>
            <a:endParaRPr lang="en-US" altLang="en-US"/>
          </a:p>
        </p:txBody>
      </p:sp>
    </p:spTree>
    <p:extLst>
      <p:ext uri="{BB962C8B-B14F-4D97-AF65-F5344CB8AC3E}">
        <p14:creationId xmlns:p14="http://schemas.microsoft.com/office/powerpoint/2010/main" val="2240918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8DE8BFF-F1B3-4874-94F1-EB84D4E651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8F5A3-3060-40D0-AFD8-2DCA7324D514}" type="slidenum">
              <a:rPr lang="en-US" altLang="en-US">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090C2B55-07E5-4E8F-A177-7186BECD54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E79952CA-E59D-422A-864A-39681CA5AA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13" indent="-227013"/>
            <a:endParaRPr lang="en-US" altLang="en-US" sz="1600"/>
          </a:p>
        </p:txBody>
      </p:sp>
    </p:spTree>
    <p:extLst>
      <p:ext uri="{BB962C8B-B14F-4D97-AF65-F5344CB8AC3E}">
        <p14:creationId xmlns:p14="http://schemas.microsoft.com/office/powerpoint/2010/main" val="3898687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637EE-33C0-40C8-AC87-BF08E535C0CD}" type="slidenum">
              <a:rPr lang="de-DE" smtClean="0"/>
              <a:t>32</a:t>
            </a:fld>
            <a:endParaRPr lang="de-DE"/>
          </a:p>
        </p:txBody>
      </p:sp>
    </p:spTree>
    <p:extLst>
      <p:ext uri="{BB962C8B-B14F-4D97-AF65-F5344CB8AC3E}">
        <p14:creationId xmlns:p14="http://schemas.microsoft.com/office/powerpoint/2010/main" val="1981153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637EE-33C0-40C8-AC87-BF08E535C0CD}" type="slidenum">
              <a:rPr lang="de-DE" smtClean="0"/>
              <a:t>33</a:t>
            </a:fld>
            <a:endParaRPr lang="de-DE"/>
          </a:p>
        </p:txBody>
      </p:sp>
    </p:spTree>
    <p:extLst>
      <p:ext uri="{BB962C8B-B14F-4D97-AF65-F5344CB8AC3E}">
        <p14:creationId xmlns:p14="http://schemas.microsoft.com/office/powerpoint/2010/main" val="2455335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637EE-33C0-40C8-AC87-BF08E535C0CD}" type="slidenum">
              <a:rPr lang="de-DE" smtClean="0"/>
              <a:t>34</a:t>
            </a:fld>
            <a:endParaRPr lang="de-DE"/>
          </a:p>
        </p:txBody>
      </p:sp>
    </p:spTree>
    <p:extLst>
      <p:ext uri="{BB962C8B-B14F-4D97-AF65-F5344CB8AC3E}">
        <p14:creationId xmlns:p14="http://schemas.microsoft.com/office/powerpoint/2010/main" val="204425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637EE-33C0-40C8-AC87-BF08E535C0CD}" type="slidenum">
              <a:rPr lang="de-DE" smtClean="0"/>
              <a:t>35</a:t>
            </a:fld>
            <a:endParaRPr lang="de-DE"/>
          </a:p>
        </p:txBody>
      </p:sp>
    </p:spTree>
    <p:extLst>
      <p:ext uri="{BB962C8B-B14F-4D97-AF65-F5344CB8AC3E}">
        <p14:creationId xmlns:p14="http://schemas.microsoft.com/office/powerpoint/2010/main" val="327326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72BB81E-ED2B-4852-8824-49C274AD79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D7191A5-0852-452D-B727-D702D46F5F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Major gaps here</a:t>
            </a:r>
          </a:p>
        </p:txBody>
      </p:sp>
      <p:sp>
        <p:nvSpPr>
          <p:cNvPr id="18436" name="Slide Number Placeholder 3">
            <a:extLst>
              <a:ext uri="{FF2B5EF4-FFF2-40B4-BE49-F238E27FC236}">
                <a16:creationId xmlns:a16="http://schemas.microsoft.com/office/drawing/2014/main" id="{9907F89A-9D84-44EF-91F7-2E762BB3A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C13AE3-18DA-4A5C-A654-10DB9FAA74CA}" type="slidenum">
              <a:rPr lang="en-US" altLang="en-US"/>
              <a:pPr>
                <a:spcBef>
                  <a:spcPct val="0"/>
                </a:spcBef>
              </a:pPr>
              <a:t>3</a:t>
            </a:fld>
            <a:endParaRPr lang="en-US" altLang="en-US"/>
          </a:p>
        </p:txBody>
      </p:sp>
    </p:spTree>
    <p:extLst>
      <p:ext uri="{BB962C8B-B14F-4D97-AF65-F5344CB8AC3E}">
        <p14:creationId xmlns:p14="http://schemas.microsoft.com/office/powerpoint/2010/main" val="402232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72BB81E-ED2B-4852-8824-49C274AD79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D7191A5-0852-452D-B727-D702D46F5F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Major gaps here</a:t>
            </a:r>
          </a:p>
        </p:txBody>
      </p:sp>
      <p:sp>
        <p:nvSpPr>
          <p:cNvPr id="18436" name="Slide Number Placeholder 3">
            <a:extLst>
              <a:ext uri="{FF2B5EF4-FFF2-40B4-BE49-F238E27FC236}">
                <a16:creationId xmlns:a16="http://schemas.microsoft.com/office/drawing/2014/main" id="{9907F89A-9D84-44EF-91F7-2E762BB3A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C13AE3-18DA-4A5C-A654-10DB9FAA74CA}" type="slidenum">
              <a:rPr lang="en-US" altLang="en-US"/>
              <a:pPr>
                <a:spcBef>
                  <a:spcPct val="0"/>
                </a:spcBef>
              </a:pPr>
              <a:t>4</a:t>
            </a:fld>
            <a:endParaRPr lang="en-US" altLang="en-US"/>
          </a:p>
        </p:txBody>
      </p:sp>
    </p:spTree>
    <p:extLst>
      <p:ext uri="{BB962C8B-B14F-4D97-AF65-F5344CB8AC3E}">
        <p14:creationId xmlns:p14="http://schemas.microsoft.com/office/powerpoint/2010/main" val="67925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D7BF872-EFD4-4181-A5B1-8305EA4FED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9B36190-1E98-4207-BF9A-A5CB5FDA9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id="{3CB4960E-BFDB-4A83-9D47-760097A638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95FB29-1F10-4A2A-99E0-3972D11EE7C4}" type="slidenum">
              <a:rPr lang="en-US" altLang="en-US">
                <a:latin typeface="Times New Roman" panose="02020603050405020304" pitchFamily="18" charset="0"/>
                <a:ea typeface="MS PGothic" panose="020B0600070205080204" pitchFamily="34" charset="-128"/>
              </a:rPr>
              <a:pPr>
                <a:spcBef>
                  <a:spcPct val="0"/>
                </a:spcBef>
              </a:pPr>
              <a:t>5</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90871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D7BF872-EFD4-4181-A5B1-8305EA4FED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9B36190-1E98-4207-BF9A-A5CB5FDA9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3CB4960E-BFDB-4A83-9D47-760097A638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95FB29-1F10-4A2A-99E0-3972D11EE7C4}" type="slidenum">
              <a:rPr lang="en-US" altLang="en-US">
                <a:latin typeface="Times New Roman" panose="02020603050405020304" pitchFamily="18" charset="0"/>
                <a:ea typeface="MS PGothic" panose="020B0600070205080204" pitchFamily="34" charset="-128"/>
              </a:rPr>
              <a:pPr>
                <a:spcBef>
                  <a:spcPct val="0"/>
                </a:spcBef>
              </a:pPr>
              <a:t>6</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89286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Every additional impact costs the same (linear elasticity)</a:t>
            </a:r>
          </a:p>
          <a:p>
            <a:endParaRPr lang="en-US" altLang="en-US"/>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B9EE55-F236-4CE5-B906-111CE9198EA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4654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ECF7399-42B7-45A7-A416-DA22F10BAD7C}" type="slidenum">
              <a:rPr lang="en-US" altLang="en-US" smtClean="0"/>
              <a:pPr>
                <a:defRPr/>
              </a:pPr>
              <a:t>8</a:t>
            </a:fld>
            <a:endParaRPr lang="en-US" altLang="en-US"/>
          </a:p>
        </p:txBody>
      </p:sp>
    </p:spTree>
    <p:extLst>
      <p:ext uri="{BB962C8B-B14F-4D97-AF65-F5344CB8AC3E}">
        <p14:creationId xmlns:p14="http://schemas.microsoft.com/office/powerpoint/2010/main" val="29486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F47F003-2793-46F4-8BC0-4DC0B892504D}"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FA80BF-6487-45EC-BC0A-1A2CDEDC16FE}"/>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5" name="Rectangle 4">
            <a:extLst>
              <a:ext uri="{FF2B5EF4-FFF2-40B4-BE49-F238E27FC236}">
                <a16:creationId xmlns:a16="http://schemas.microsoft.com/office/drawing/2014/main" id="{B1A41BD6-B712-4A3B-8EDE-1B206289CB04}"/>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6" name="Rectangle 5">
            <a:extLst>
              <a:ext uri="{FF2B5EF4-FFF2-40B4-BE49-F238E27FC236}">
                <a16:creationId xmlns:a16="http://schemas.microsoft.com/office/drawing/2014/main" id="{CD3D4268-005D-4CF7-9403-448D96CBA406}"/>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4EA73390-2CAF-4BB8-81C9-DBDA7471701F}"/>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latin typeface="Arial" charset="0"/>
              </a:defRPr>
            </a:lvl1pPr>
          </a:lstStyle>
          <a:p>
            <a:pPr>
              <a:defRPr/>
            </a:pPr>
            <a:endParaRPr lang="en-US" altLang="en-US"/>
          </a:p>
        </p:txBody>
      </p:sp>
      <p:sp>
        <p:nvSpPr>
          <p:cNvPr id="10" name="Footer Placeholder 16">
            <a:extLst>
              <a:ext uri="{FF2B5EF4-FFF2-40B4-BE49-F238E27FC236}">
                <a16:creationId xmlns:a16="http://schemas.microsoft.com/office/drawing/2014/main" id="{4F8656AC-AFC9-404A-9EE8-2EB32B6B2A37}"/>
              </a:ext>
            </a:extLst>
          </p:cNvPr>
          <p:cNvSpPr>
            <a:spLocks noGrp="1"/>
          </p:cNvSpPr>
          <p:nvPr>
            <p:ph type="ftr" sz="quarter" idx="11"/>
          </p:nvPr>
        </p:nvSpPr>
        <p:spPr>
          <a:xfrm>
            <a:off x="2085975" y="236538"/>
            <a:ext cx="5867400" cy="365125"/>
          </a:xfrm>
        </p:spPr>
        <p:txBody>
          <a:bodyPr/>
          <a:lstStyle>
            <a:lvl1pPr>
              <a:defRPr>
                <a:latin typeface="Arial" charset="0"/>
              </a:defRPr>
            </a:lvl1pPr>
          </a:lstStyle>
          <a:p>
            <a:pPr>
              <a:defRPr/>
            </a:pPr>
            <a:endParaRPr lang="en-US" altLang="en-US"/>
          </a:p>
        </p:txBody>
      </p:sp>
      <p:sp>
        <p:nvSpPr>
          <p:cNvPr id="11" name="Slide Number Placeholder 28">
            <a:extLst>
              <a:ext uri="{FF2B5EF4-FFF2-40B4-BE49-F238E27FC236}">
                <a16:creationId xmlns:a16="http://schemas.microsoft.com/office/drawing/2014/main" id="{0DC8162B-F222-49EC-A945-689BA3BBD4CE}"/>
              </a:ext>
            </a:extLst>
          </p:cNvPr>
          <p:cNvSpPr>
            <a:spLocks noGrp="1"/>
          </p:cNvSpPr>
          <p:nvPr>
            <p:ph type="sldNum" sz="quarter" idx="12"/>
          </p:nvPr>
        </p:nvSpPr>
        <p:spPr>
          <a:xfrm>
            <a:off x="8001000" y="228600"/>
            <a:ext cx="838200" cy="381000"/>
          </a:xfrm>
        </p:spPr>
        <p:txBody>
          <a:bodyPr/>
          <a:lstStyle>
            <a:lvl1pPr>
              <a:defRPr smtClean="0">
                <a:solidFill>
                  <a:srgbClr val="1C3264"/>
                </a:solidFill>
                <a:latin typeface="Arial" panose="020B0604020202020204" pitchFamily="34" charset="0"/>
              </a:defRPr>
            </a:lvl1pPr>
          </a:lstStyle>
          <a:p>
            <a:pPr>
              <a:defRPr/>
            </a:pPr>
            <a:fld id="{ACEA7EFC-3BFD-45D0-B2A5-0B56290EF8A4}" type="slidenum">
              <a:rPr lang="en-US" altLang="en-US"/>
              <a:pPr>
                <a:defRPr/>
              </a:pPr>
              <a:t>‹#›</a:t>
            </a:fld>
            <a:endParaRPr lang="en-US" altLang="en-US"/>
          </a:p>
        </p:txBody>
      </p:sp>
    </p:spTree>
    <p:extLst>
      <p:ext uri="{BB962C8B-B14F-4D97-AF65-F5344CB8AC3E}">
        <p14:creationId xmlns:p14="http://schemas.microsoft.com/office/powerpoint/2010/main" val="774118239"/>
      </p:ext>
    </p:extLst>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84ADB-C82F-4B24-B9F5-C6D9EA7C7A8F}"/>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9655E06C-ADCC-4515-9FBF-36518C31B201}"/>
              </a:ext>
            </a:extLst>
          </p:cNvPr>
          <p:cNvSpPr>
            <a:spLocks noGrp="1"/>
          </p:cNvSpPr>
          <p:nvPr>
            <p:ph type="ftr" sz="quarter" idx="11"/>
          </p:nvPr>
        </p:nvSpPr>
        <p:spPr/>
        <p:txBody>
          <a:bodyPr/>
          <a:lstStyle>
            <a:lvl1pPr>
              <a:defRPr>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FE888EF0-1321-41D9-827C-155677ED4048}"/>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9CBF0E97-8204-4B72-8D7D-613AA75AEEA3}" type="slidenum">
              <a:rPr lang="en-US" altLang="en-US"/>
              <a:pPr>
                <a:defRPr/>
              </a:pPr>
              <a:t>‹#›</a:t>
            </a:fld>
            <a:endParaRPr lang="en-US" altLang="en-US"/>
          </a:p>
        </p:txBody>
      </p:sp>
    </p:spTree>
    <p:extLst>
      <p:ext uri="{BB962C8B-B14F-4D97-AF65-F5344CB8AC3E}">
        <p14:creationId xmlns:p14="http://schemas.microsoft.com/office/powerpoint/2010/main" val="801929563"/>
      </p:ext>
    </p:extLst>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7F2174-9B8A-4E67-B31B-96C37371D4C2}"/>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5" name="Rectangle 4">
            <a:extLst>
              <a:ext uri="{FF2B5EF4-FFF2-40B4-BE49-F238E27FC236}">
                <a16:creationId xmlns:a16="http://schemas.microsoft.com/office/drawing/2014/main" id="{F98BFDB3-8164-465E-B823-7B58C4816AB0}"/>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6" name="Rectangle 5">
            <a:extLst>
              <a:ext uri="{FF2B5EF4-FFF2-40B4-BE49-F238E27FC236}">
                <a16:creationId xmlns:a16="http://schemas.microsoft.com/office/drawing/2014/main" id="{5C5A7A54-330C-4D80-8EC5-795B77D440AC}"/>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2" name="Vertical Title 1"/>
          <p:cNvSpPr>
            <a:spLocks noGrp="1"/>
          </p:cNvSpPr>
          <p:nvPr>
            <p:ph type="title" orient="vert"/>
          </p:nvPr>
        </p:nvSpPr>
        <p:spPr>
          <a:xfrm>
            <a:off x="6553200" y="609603"/>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6D02612-2579-4CD9-B4BA-1E3159B8A2E9}"/>
              </a:ext>
            </a:extLst>
          </p:cNvPr>
          <p:cNvSpPr>
            <a:spLocks noGrp="1"/>
          </p:cNvSpPr>
          <p:nvPr>
            <p:ph type="dt" sz="half" idx="10"/>
          </p:nvPr>
        </p:nvSpPr>
        <p:spPr>
          <a:xfrm>
            <a:off x="6553200" y="6248400"/>
            <a:ext cx="2209800" cy="365125"/>
          </a:xfrm>
        </p:spPr>
        <p:txBody>
          <a:bodyPr/>
          <a:lstStyle>
            <a:lvl1pPr>
              <a:defRPr>
                <a:latin typeface="Arial" charset="0"/>
              </a:defRPr>
            </a:lvl1pPr>
          </a:lstStyle>
          <a:p>
            <a:pPr>
              <a:defRPr/>
            </a:pPr>
            <a:endParaRPr lang="en-US" altLang="en-US"/>
          </a:p>
        </p:txBody>
      </p:sp>
      <p:sp>
        <p:nvSpPr>
          <p:cNvPr id="8" name="Footer Placeholder 4">
            <a:extLst>
              <a:ext uri="{FF2B5EF4-FFF2-40B4-BE49-F238E27FC236}">
                <a16:creationId xmlns:a16="http://schemas.microsoft.com/office/drawing/2014/main" id="{B98DFCC1-40F0-4903-A6A9-F99C55B4DF95}"/>
              </a:ext>
            </a:extLst>
          </p:cNvPr>
          <p:cNvSpPr>
            <a:spLocks noGrp="1"/>
          </p:cNvSpPr>
          <p:nvPr>
            <p:ph type="ftr" sz="quarter" idx="11"/>
          </p:nvPr>
        </p:nvSpPr>
        <p:spPr>
          <a:xfrm>
            <a:off x="457200" y="6248400"/>
            <a:ext cx="5573713" cy="365125"/>
          </a:xfrm>
        </p:spPr>
        <p:txBody>
          <a:bodyPr/>
          <a:lstStyle>
            <a:lvl1pPr>
              <a:defRPr>
                <a:latin typeface="Arial" charset="0"/>
              </a:defRPr>
            </a:lvl1pPr>
          </a:lstStyle>
          <a:p>
            <a:pPr>
              <a:defRPr/>
            </a:pPr>
            <a:endParaRPr lang="en-US" altLang="en-US"/>
          </a:p>
        </p:txBody>
      </p:sp>
      <p:sp>
        <p:nvSpPr>
          <p:cNvPr id="9" name="Slide Number Placeholder 5">
            <a:extLst>
              <a:ext uri="{FF2B5EF4-FFF2-40B4-BE49-F238E27FC236}">
                <a16:creationId xmlns:a16="http://schemas.microsoft.com/office/drawing/2014/main" id="{592AE213-49EC-4843-B970-FB0EEDDC43F4}"/>
              </a:ext>
            </a:extLst>
          </p:cNvPr>
          <p:cNvSpPr>
            <a:spLocks noGrp="1"/>
          </p:cNvSpPr>
          <p:nvPr>
            <p:ph type="sldNum" sz="quarter" idx="12"/>
          </p:nvPr>
        </p:nvSpPr>
        <p:spPr>
          <a:xfrm rot="5400000">
            <a:off x="5989638" y="144462"/>
            <a:ext cx="533400" cy="244475"/>
          </a:xfrm>
        </p:spPr>
        <p:txBody>
          <a:bodyPr/>
          <a:lstStyle>
            <a:lvl1pPr>
              <a:defRPr smtClean="0">
                <a:latin typeface="Arial" panose="020B0604020202020204" pitchFamily="34" charset="0"/>
              </a:defRPr>
            </a:lvl1pPr>
          </a:lstStyle>
          <a:p>
            <a:pPr>
              <a:defRPr/>
            </a:pPr>
            <a:fld id="{9A9C6D3F-BAC4-4E3B-BA4D-B1E65C05F15E}" type="slidenum">
              <a:rPr lang="en-US" altLang="en-US"/>
              <a:pPr>
                <a:defRPr/>
              </a:pPr>
              <a:t>‹#›</a:t>
            </a:fld>
            <a:endParaRPr lang="en-US" altLang="en-US"/>
          </a:p>
        </p:txBody>
      </p:sp>
    </p:spTree>
    <p:extLst>
      <p:ext uri="{BB962C8B-B14F-4D97-AF65-F5344CB8AC3E}">
        <p14:creationId xmlns:p14="http://schemas.microsoft.com/office/powerpoint/2010/main" val="570774378"/>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8397" y="304800"/>
            <a:ext cx="7564315" cy="1143000"/>
          </a:xfrm>
        </p:spPr>
        <p:txBody>
          <a:bodyPr/>
          <a:lstStyle/>
          <a:p>
            <a:r>
              <a:rPr lang="en-US"/>
              <a:t>Click to edit Master title style</a:t>
            </a:r>
            <a:endParaRPr lang="en-ZA"/>
          </a:p>
        </p:txBody>
      </p:sp>
      <p:sp>
        <p:nvSpPr>
          <p:cNvPr id="3" name="Table Placeholder 2"/>
          <p:cNvSpPr>
            <a:spLocks noGrp="1"/>
          </p:cNvSpPr>
          <p:nvPr>
            <p:ph type="tbl" idx="1"/>
          </p:nvPr>
        </p:nvSpPr>
        <p:spPr>
          <a:xfrm>
            <a:off x="1480038" y="1981200"/>
            <a:ext cx="7625862" cy="4114800"/>
          </a:xfrm>
        </p:spPr>
        <p:txBody>
          <a:bodyPr/>
          <a:lstStyle/>
          <a:p>
            <a:pPr lvl="0"/>
            <a:endParaRPr lang="en-ZA" noProof="0"/>
          </a:p>
        </p:txBody>
      </p:sp>
      <p:sp>
        <p:nvSpPr>
          <p:cNvPr id="4" name="Date Placeholder 13">
            <a:extLst>
              <a:ext uri="{FF2B5EF4-FFF2-40B4-BE49-F238E27FC236}">
                <a16:creationId xmlns:a16="http://schemas.microsoft.com/office/drawing/2014/main" id="{99BC3F45-0895-4FC3-B9AA-9A084545932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D0F2475A-58B1-48B9-AB43-5A3E6B3906E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2">
            <a:extLst>
              <a:ext uri="{FF2B5EF4-FFF2-40B4-BE49-F238E27FC236}">
                <a16:creationId xmlns:a16="http://schemas.microsoft.com/office/drawing/2014/main" id="{F2522E11-9C2F-46EF-9643-E11556953CCF}"/>
              </a:ext>
            </a:extLst>
          </p:cNvPr>
          <p:cNvSpPr>
            <a:spLocks noGrp="1"/>
          </p:cNvSpPr>
          <p:nvPr>
            <p:ph type="sldNum" sz="quarter" idx="12"/>
          </p:nvPr>
        </p:nvSpPr>
        <p:spPr/>
        <p:txBody>
          <a:bodyPr/>
          <a:lstStyle>
            <a:lvl1pPr>
              <a:defRPr/>
            </a:lvl1pPr>
          </a:lstStyle>
          <a:p>
            <a:pPr>
              <a:defRPr/>
            </a:pPr>
            <a:fld id="{0BA948AF-87B1-4022-B58E-2EA61C71A059}" type="slidenum">
              <a:rPr lang="en-US" altLang="en-US"/>
              <a:pPr>
                <a:defRPr/>
              </a:pPr>
              <a:t>‹#›</a:t>
            </a:fld>
            <a:endParaRPr lang="en-US" altLang="en-US"/>
          </a:p>
        </p:txBody>
      </p:sp>
    </p:spTree>
    <p:extLst>
      <p:ext uri="{BB962C8B-B14F-4D97-AF65-F5344CB8AC3E}">
        <p14:creationId xmlns:p14="http://schemas.microsoft.com/office/powerpoint/2010/main" val="913986382"/>
      </p:ext>
    </p:extLst>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48E302-C7BF-444B-BB37-9ACE48397149}"/>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5" name="Rectangle 4">
            <a:extLst>
              <a:ext uri="{FF2B5EF4-FFF2-40B4-BE49-F238E27FC236}">
                <a16:creationId xmlns:a16="http://schemas.microsoft.com/office/drawing/2014/main" id="{75B4ED5F-9B18-4EE3-9DB2-AAE393F0C607}"/>
              </a:ext>
            </a:extLst>
          </p:cNvPr>
          <p:cNvSpPr/>
          <p:nvPr/>
        </p:nvSpPr>
        <p:spPr>
          <a:xfrm>
            <a:off x="-10258" y="6053139"/>
            <a:ext cx="2250832"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6" name="Rectangle 5">
            <a:extLst>
              <a:ext uri="{FF2B5EF4-FFF2-40B4-BE49-F238E27FC236}">
                <a16:creationId xmlns:a16="http://schemas.microsoft.com/office/drawing/2014/main" id="{A35F5E07-857A-4A7F-9325-3E18E10BB6D1}"/>
              </a:ext>
            </a:extLst>
          </p:cNvPr>
          <p:cNvSpPr/>
          <p:nvPr/>
        </p:nvSpPr>
        <p:spPr>
          <a:xfrm>
            <a:off x="2359270" y="6043614"/>
            <a:ext cx="6784731"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400">
                <a:solidFill>
                  <a:srgbClr val="FFFFFF"/>
                </a:solidFill>
              </a:defRPr>
            </a:lvl1pPr>
            <a:lvl2pPr marL="422041" indent="0" algn="ctr">
              <a:buNone/>
            </a:lvl2pPr>
            <a:lvl3pPr marL="844083" indent="0" algn="ctr">
              <a:buNone/>
            </a:lvl3pPr>
            <a:lvl4pPr marL="1266124" indent="0" algn="ctr">
              <a:buNone/>
            </a:lvl4pPr>
            <a:lvl5pPr marL="1688165" indent="0" algn="ctr">
              <a:buNone/>
            </a:lvl5pPr>
            <a:lvl6pPr marL="2110207" indent="0" algn="ctr">
              <a:buNone/>
            </a:lvl6pPr>
            <a:lvl7pPr marL="2532248" indent="0" algn="ctr">
              <a:buNone/>
            </a:lvl7pPr>
            <a:lvl8pPr marL="2954289" indent="0" algn="ctr">
              <a:buNone/>
            </a:lvl8pPr>
            <a:lvl9pPr marL="3376331"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1753061D-8BFF-4449-8A0A-12FCBDD67B3F}"/>
              </a:ext>
            </a:extLst>
          </p:cNvPr>
          <p:cNvSpPr>
            <a:spLocks noGrp="1"/>
          </p:cNvSpPr>
          <p:nvPr>
            <p:ph type="dt" sz="half" idx="10"/>
          </p:nvPr>
        </p:nvSpPr>
        <p:spPr>
          <a:xfrm>
            <a:off x="76200" y="6069013"/>
            <a:ext cx="2057400" cy="685800"/>
          </a:xfrm>
        </p:spPr>
        <p:txBody>
          <a:bodyPr>
            <a:noAutofit/>
          </a:bodyPr>
          <a:lstStyle>
            <a:lvl1pPr algn="ctr">
              <a:defRPr sz="1846">
                <a:solidFill>
                  <a:srgbClr val="FFFFFF"/>
                </a:solidFill>
                <a:latin typeface="Arial" pitchFamily="34" charset="0"/>
              </a:defRPr>
            </a:lvl1pPr>
          </a:lstStyle>
          <a:p>
            <a:pPr>
              <a:defRPr/>
            </a:pPr>
            <a:fld id="{AFD51B51-2D28-4E2F-92F9-7D80C3EE8B40}" type="datetimeFigureOut">
              <a:rPr lang="pt-PT"/>
              <a:pPr>
                <a:defRPr/>
              </a:pPr>
              <a:t>22/01/2019</a:t>
            </a:fld>
            <a:endParaRPr lang="pt-PT"/>
          </a:p>
        </p:txBody>
      </p:sp>
      <p:sp>
        <p:nvSpPr>
          <p:cNvPr id="10" name="Footer Placeholder 16">
            <a:extLst>
              <a:ext uri="{FF2B5EF4-FFF2-40B4-BE49-F238E27FC236}">
                <a16:creationId xmlns:a16="http://schemas.microsoft.com/office/drawing/2014/main" id="{7F619EBE-FF43-450A-86B0-69700344CA59}"/>
              </a:ext>
            </a:extLst>
          </p:cNvPr>
          <p:cNvSpPr>
            <a:spLocks noGrp="1"/>
          </p:cNvSpPr>
          <p:nvPr>
            <p:ph type="ftr" sz="quarter" idx="11"/>
          </p:nvPr>
        </p:nvSpPr>
        <p:spPr>
          <a:xfrm>
            <a:off x="2085243" y="236539"/>
            <a:ext cx="5867400" cy="365125"/>
          </a:xfrm>
        </p:spPr>
        <p:txBody>
          <a:bodyPr/>
          <a:lstStyle>
            <a:lvl1pPr>
              <a:defRPr sz="1292">
                <a:latin typeface="Arial" pitchFamily="34" charset="0"/>
              </a:defRPr>
            </a:lvl1pPr>
          </a:lstStyle>
          <a:p>
            <a:pPr>
              <a:defRPr/>
            </a:pPr>
            <a:endParaRPr lang="pt-PT"/>
          </a:p>
        </p:txBody>
      </p:sp>
      <p:sp>
        <p:nvSpPr>
          <p:cNvPr id="11" name="Slide Number Placeholder 28">
            <a:extLst>
              <a:ext uri="{FF2B5EF4-FFF2-40B4-BE49-F238E27FC236}">
                <a16:creationId xmlns:a16="http://schemas.microsoft.com/office/drawing/2014/main" id="{6305BDA3-8C6A-405E-82BF-8999CDEB290A}"/>
              </a:ext>
            </a:extLst>
          </p:cNvPr>
          <p:cNvSpPr>
            <a:spLocks noGrp="1"/>
          </p:cNvSpPr>
          <p:nvPr>
            <p:ph type="sldNum" sz="quarter" idx="12"/>
          </p:nvPr>
        </p:nvSpPr>
        <p:spPr>
          <a:xfrm>
            <a:off x="8001000" y="228600"/>
            <a:ext cx="838200" cy="381000"/>
          </a:xfrm>
        </p:spPr>
        <p:txBody>
          <a:bodyPr/>
          <a:lstStyle>
            <a:lvl1pPr>
              <a:defRPr smtClean="0">
                <a:solidFill>
                  <a:srgbClr val="1C3264"/>
                </a:solidFill>
                <a:latin typeface="Arial" panose="020B0604020202020204" pitchFamily="34" charset="0"/>
              </a:defRPr>
            </a:lvl1pPr>
          </a:lstStyle>
          <a:p>
            <a:pPr>
              <a:defRPr/>
            </a:pPr>
            <a:fld id="{A8460895-84A4-4B4E-86A1-D56E8D6D7037}" type="slidenum">
              <a:rPr lang="pt-PT" altLang="en-US"/>
              <a:pPr>
                <a:defRPr/>
              </a:pPr>
              <a:t>‹#›</a:t>
            </a:fld>
            <a:endParaRPr lang="pt-PT" altLang="en-US"/>
          </a:p>
        </p:txBody>
      </p:sp>
    </p:spTree>
    <p:extLst>
      <p:ext uri="{BB962C8B-B14F-4D97-AF65-F5344CB8AC3E}">
        <p14:creationId xmlns:p14="http://schemas.microsoft.com/office/powerpoint/2010/main" val="569206409"/>
      </p:ext>
    </p:extLst>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E2CE8-B991-4482-8A97-40D482D42E39}"/>
              </a:ext>
            </a:extLst>
          </p:cNvPr>
          <p:cNvSpPr>
            <a:spLocks noGrp="1"/>
          </p:cNvSpPr>
          <p:nvPr>
            <p:ph type="dt" sz="half" idx="10"/>
          </p:nvPr>
        </p:nvSpPr>
        <p:spPr/>
        <p:txBody>
          <a:bodyPr/>
          <a:lstStyle>
            <a:lvl1pPr>
              <a:defRPr>
                <a:latin typeface="Arial" pitchFamily="34" charset="0"/>
              </a:defRPr>
            </a:lvl1pPr>
          </a:lstStyle>
          <a:p>
            <a:pPr>
              <a:defRPr/>
            </a:pPr>
            <a:fld id="{049425B0-3AF3-4CB2-B486-5401C7B27A17}" type="datetimeFigureOut">
              <a:rPr lang="pt-PT"/>
              <a:pPr>
                <a:defRPr/>
              </a:pPr>
              <a:t>22/01/2019</a:t>
            </a:fld>
            <a:endParaRPr lang="pt-PT"/>
          </a:p>
        </p:txBody>
      </p:sp>
      <p:sp>
        <p:nvSpPr>
          <p:cNvPr id="5" name="Footer Placeholder 4">
            <a:extLst>
              <a:ext uri="{FF2B5EF4-FFF2-40B4-BE49-F238E27FC236}">
                <a16:creationId xmlns:a16="http://schemas.microsoft.com/office/drawing/2014/main" id="{93BF3310-E0A6-46A3-A5A7-1AAFE57EB3B1}"/>
              </a:ext>
            </a:extLst>
          </p:cNvPr>
          <p:cNvSpPr>
            <a:spLocks noGrp="1"/>
          </p:cNvSpPr>
          <p:nvPr>
            <p:ph type="ftr" sz="quarter" idx="11"/>
          </p:nvPr>
        </p:nvSpPr>
        <p:spPr/>
        <p:txBody>
          <a:bodyPr/>
          <a:lstStyle>
            <a:lvl1pPr>
              <a:defRPr sz="1108">
                <a:latin typeface="Arial" pitchFamily="34" charset="0"/>
              </a:defRPr>
            </a:lvl1pPr>
          </a:lstStyle>
          <a:p>
            <a:pPr>
              <a:defRPr/>
            </a:pPr>
            <a:r>
              <a:rPr lang="en-US"/>
              <a:t>SOCIAL PROTECTION KNOWLEDGE COLLABORATION: Promoting Inclusive Growth, Equity and  Stability in Indonesia</a:t>
            </a:r>
          </a:p>
          <a:p>
            <a:pPr>
              <a:defRPr/>
            </a:pPr>
            <a:r>
              <a:rPr lang="en-US" sz="923"/>
              <a:t>Event 1: Maximizing Growth - Ensuring Everyone Benefits</a:t>
            </a:r>
            <a:endParaRPr lang="en-US" sz="923" dirty="0"/>
          </a:p>
        </p:txBody>
      </p:sp>
      <p:sp>
        <p:nvSpPr>
          <p:cNvPr id="6" name="Slide Number Placeholder 5">
            <a:extLst>
              <a:ext uri="{FF2B5EF4-FFF2-40B4-BE49-F238E27FC236}">
                <a16:creationId xmlns:a16="http://schemas.microsoft.com/office/drawing/2014/main" id="{AD87DEB6-9E2C-4829-95A7-C1117DF139E0}"/>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A0894546-A99D-472B-B054-7321FA8B19D6}" type="slidenum">
              <a:rPr lang="pt-PT" altLang="en-US"/>
              <a:pPr>
                <a:defRPr/>
              </a:pPr>
              <a:t>‹#›</a:t>
            </a:fld>
            <a:endParaRPr lang="pt-PT" altLang="en-US"/>
          </a:p>
        </p:txBody>
      </p:sp>
    </p:spTree>
    <p:extLst>
      <p:ext uri="{BB962C8B-B14F-4D97-AF65-F5344CB8AC3E}">
        <p14:creationId xmlns:p14="http://schemas.microsoft.com/office/powerpoint/2010/main" val="1817562836"/>
      </p:ext>
    </p:extLst>
  </p:cSld>
  <p:clrMapOvr>
    <a:masterClrMapping/>
  </p:clrMapOvr>
  <p:transition>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8F3105-463B-48C9-AA54-1FBF8347AF43}"/>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5" name="Rectangle 4">
            <a:extLst>
              <a:ext uri="{FF2B5EF4-FFF2-40B4-BE49-F238E27FC236}">
                <a16:creationId xmlns:a16="http://schemas.microsoft.com/office/drawing/2014/main" id="{7089B562-BBBA-4B19-B767-75A187A98F2C}"/>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6" name="Rectangle 5">
            <a:extLst>
              <a:ext uri="{FF2B5EF4-FFF2-40B4-BE49-F238E27FC236}">
                <a16:creationId xmlns:a16="http://schemas.microsoft.com/office/drawing/2014/main" id="{2DF2997C-1A4C-42DD-85EC-7ED0D5058743}"/>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3" name="Text Placeholder 2"/>
          <p:cNvSpPr>
            <a:spLocks noGrp="1"/>
          </p:cNvSpPr>
          <p:nvPr>
            <p:ph type="body" idx="1"/>
          </p:nvPr>
        </p:nvSpPr>
        <p:spPr>
          <a:xfrm>
            <a:off x="1371603" y="2743205"/>
            <a:ext cx="7123113" cy="1673225"/>
          </a:xfrm>
        </p:spPr>
        <p:txBody>
          <a:bodyPr/>
          <a:lstStyle>
            <a:lvl1pPr marL="0" indent="0">
              <a:buNone/>
              <a:defRPr sz="2585">
                <a:solidFill>
                  <a:schemeClr val="tx2"/>
                </a:solidFill>
              </a:defRPr>
            </a:lvl1pPr>
            <a:lvl2pPr>
              <a:buNone/>
              <a:defRPr sz="1662">
                <a:solidFill>
                  <a:schemeClr val="tx1">
                    <a:tint val="75000"/>
                  </a:schemeClr>
                </a:solidFill>
              </a:defRPr>
            </a:lvl2pPr>
            <a:lvl3pPr>
              <a:buNone/>
              <a:defRPr sz="1477">
                <a:solidFill>
                  <a:schemeClr val="tx1">
                    <a:tint val="75000"/>
                  </a:schemeClr>
                </a:solidFill>
              </a:defRPr>
            </a:lvl3pPr>
            <a:lvl4pPr>
              <a:buNone/>
              <a:defRPr sz="1292">
                <a:solidFill>
                  <a:schemeClr val="tx1">
                    <a:tint val="75000"/>
                  </a:schemeClr>
                </a:solidFill>
              </a:defRPr>
            </a:lvl4pPr>
            <a:lvl5pPr>
              <a:buNone/>
              <a:defRPr sz="1292">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062"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003671C4-C92B-4523-89B1-F8E4F4C287B3}"/>
              </a:ext>
            </a:extLst>
          </p:cNvPr>
          <p:cNvSpPr>
            <a:spLocks noGrp="1"/>
          </p:cNvSpPr>
          <p:nvPr>
            <p:ph type="dt" sz="half" idx="10"/>
          </p:nvPr>
        </p:nvSpPr>
        <p:spPr/>
        <p:txBody>
          <a:bodyPr/>
          <a:lstStyle>
            <a:lvl1pPr>
              <a:defRPr>
                <a:latin typeface="Arial" pitchFamily="34" charset="0"/>
              </a:defRPr>
            </a:lvl1pPr>
          </a:lstStyle>
          <a:p>
            <a:pPr>
              <a:defRPr/>
            </a:pPr>
            <a:fld id="{17D96517-EDBC-477F-A97C-4C2E3B78BD09}" type="datetimeFigureOut">
              <a:rPr lang="pt-PT"/>
              <a:pPr>
                <a:defRPr/>
              </a:pPr>
              <a:t>22/01/2019</a:t>
            </a:fld>
            <a:endParaRPr lang="pt-PT"/>
          </a:p>
        </p:txBody>
      </p:sp>
      <p:sp>
        <p:nvSpPr>
          <p:cNvPr id="8" name="Slide Number Placeholder 12">
            <a:extLst>
              <a:ext uri="{FF2B5EF4-FFF2-40B4-BE49-F238E27FC236}">
                <a16:creationId xmlns:a16="http://schemas.microsoft.com/office/drawing/2014/main" id="{4BC8129A-1109-4467-A24E-58B01D8DDABE}"/>
              </a:ext>
            </a:extLst>
          </p:cNvPr>
          <p:cNvSpPr>
            <a:spLocks noGrp="1"/>
          </p:cNvSpPr>
          <p:nvPr>
            <p:ph type="sldNum" sz="quarter" idx="11"/>
          </p:nvPr>
        </p:nvSpPr>
        <p:spPr>
          <a:xfrm>
            <a:off x="0" y="1752601"/>
            <a:ext cx="1295400" cy="701675"/>
          </a:xfrm>
        </p:spPr>
        <p:txBody>
          <a:bodyPr>
            <a:noAutofit/>
          </a:bodyPr>
          <a:lstStyle>
            <a:lvl1pPr>
              <a:defRPr sz="2215" smtClean="0">
                <a:latin typeface="Arial" panose="020B0604020202020204" pitchFamily="34" charset="0"/>
              </a:defRPr>
            </a:lvl1pPr>
          </a:lstStyle>
          <a:p>
            <a:pPr>
              <a:defRPr/>
            </a:pPr>
            <a:fld id="{F079FDE7-253D-456B-BEEF-54C4BBB7FF61}" type="slidenum">
              <a:rPr lang="pt-PT" altLang="en-US"/>
              <a:pPr>
                <a:defRPr/>
              </a:pPr>
              <a:t>‹#›</a:t>
            </a:fld>
            <a:endParaRPr lang="pt-PT" altLang="en-US"/>
          </a:p>
        </p:txBody>
      </p:sp>
      <p:sp>
        <p:nvSpPr>
          <p:cNvPr id="9" name="Footer Placeholder 13">
            <a:extLst>
              <a:ext uri="{FF2B5EF4-FFF2-40B4-BE49-F238E27FC236}">
                <a16:creationId xmlns:a16="http://schemas.microsoft.com/office/drawing/2014/main" id="{41BC694D-CDAC-4A68-A576-AF59E31D0C01}"/>
              </a:ext>
            </a:extLst>
          </p:cNvPr>
          <p:cNvSpPr>
            <a:spLocks noGrp="1"/>
          </p:cNvSpPr>
          <p:nvPr>
            <p:ph type="ftr" sz="quarter" idx="12"/>
          </p:nvPr>
        </p:nvSpPr>
        <p:spPr/>
        <p:txBody>
          <a:bodyPr/>
          <a:lstStyle>
            <a:lvl1pPr>
              <a:defRPr sz="1292">
                <a:latin typeface="Arial" pitchFamily="34" charset="0"/>
              </a:defRPr>
            </a:lvl1pPr>
          </a:lstStyle>
          <a:p>
            <a:pPr>
              <a:defRPr/>
            </a:pPr>
            <a:endParaRPr lang="pt-PT"/>
          </a:p>
        </p:txBody>
      </p:sp>
    </p:spTree>
    <p:extLst>
      <p:ext uri="{BB962C8B-B14F-4D97-AF65-F5344CB8AC3E}">
        <p14:creationId xmlns:p14="http://schemas.microsoft.com/office/powerpoint/2010/main" val="2992798477"/>
      </p:ext>
    </p:extLst>
  </p:cSld>
  <p:clrMapOvr>
    <a:masterClrMapping/>
  </p:clrMapOvr>
  <p:transition>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61F1C9D6-D466-4C15-9198-EAE3249D5B21}"/>
              </a:ext>
            </a:extLst>
          </p:cNvPr>
          <p:cNvSpPr>
            <a:spLocks noGrp="1"/>
          </p:cNvSpPr>
          <p:nvPr>
            <p:ph type="dt" sz="half" idx="10"/>
          </p:nvPr>
        </p:nvSpPr>
        <p:spPr/>
        <p:txBody>
          <a:bodyPr/>
          <a:lstStyle>
            <a:lvl1pPr>
              <a:defRPr>
                <a:latin typeface="Arial" pitchFamily="34" charset="0"/>
              </a:defRPr>
            </a:lvl1pPr>
          </a:lstStyle>
          <a:p>
            <a:pPr>
              <a:defRPr/>
            </a:pPr>
            <a:fld id="{097DBFE6-F1DF-4003-926E-AC8BA3185DEC}" type="datetimeFigureOut">
              <a:rPr lang="pt-PT"/>
              <a:pPr>
                <a:defRPr/>
              </a:pPr>
              <a:t>22/01/2019</a:t>
            </a:fld>
            <a:endParaRPr lang="pt-PT"/>
          </a:p>
        </p:txBody>
      </p:sp>
      <p:sp>
        <p:nvSpPr>
          <p:cNvPr id="6" name="Slide Number Placeholder 9">
            <a:extLst>
              <a:ext uri="{FF2B5EF4-FFF2-40B4-BE49-F238E27FC236}">
                <a16:creationId xmlns:a16="http://schemas.microsoft.com/office/drawing/2014/main" id="{2D6BD101-AC8B-4353-9208-32AA523856AB}"/>
              </a:ext>
            </a:extLst>
          </p:cNvPr>
          <p:cNvSpPr>
            <a:spLocks noGrp="1"/>
          </p:cNvSpPr>
          <p:nvPr>
            <p:ph type="sldNum" sz="quarter" idx="11"/>
          </p:nvPr>
        </p:nvSpPr>
        <p:spPr/>
        <p:txBody>
          <a:bodyPr/>
          <a:lstStyle>
            <a:lvl1pPr>
              <a:defRPr smtClean="0">
                <a:latin typeface="Arial" panose="020B0604020202020204" pitchFamily="34" charset="0"/>
              </a:defRPr>
            </a:lvl1pPr>
          </a:lstStyle>
          <a:p>
            <a:pPr>
              <a:defRPr/>
            </a:pPr>
            <a:fld id="{77DE4106-D7B2-4332-A16F-A0EE49EFEA5C}" type="slidenum">
              <a:rPr lang="pt-PT" altLang="en-US"/>
              <a:pPr>
                <a:defRPr/>
              </a:pPr>
              <a:t>‹#›</a:t>
            </a:fld>
            <a:endParaRPr lang="pt-PT" altLang="en-US"/>
          </a:p>
        </p:txBody>
      </p:sp>
      <p:sp>
        <p:nvSpPr>
          <p:cNvPr id="7" name="Footer Placeholder 11">
            <a:extLst>
              <a:ext uri="{FF2B5EF4-FFF2-40B4-BE49-F238E27FC236}">
                <a16:creationId xmlns:a16="http://schemas.microsoft.com/office/drawing/2014/main" id="{A13A1BB1-8BF7-4D22-BBA2-8B99D7B66A99}"/>
              </a:ext>
            </a:extLst>
          </p:cNvPr>
          <p:cNvSpPr>
            <a:spLocks noGrp="1"/>
          </p:cNvSpPr>
          <p:nvPr>
            <p:ph type="ftr" sz="quarter" idx="12"/>
          </p:nvPr>
        </p:nvSpPr>
        <p:spPr/>
        <p:txBody>
          <a:bodyPr/>
          <a:lstStyle>
            <a:lvl1pPr>
              <a:defRPr>
                <a:latin typeface="Arial" pitchFamily="34" charset="0"/>
              </a:defRPr>
            </a:lvl1pPr>
          </a:lstStyle>
          <a:p>
            <a:pPr>
              <a:defRPr/>
            </a:pPr>
            <a:r>
              <a:rPr lang="en-US"/>
              <a:t>SOCIAL PROTECTION KNOWLEDGE COLLABORATION: Promoting Inclusive Growth, Equity and  Stability in Indonesia</a:t>
            </a:r>
          </a:p>
          <a:p>
            <a:pPr>
              <a:defRPr/>
            </a:pPr>
            <a:r>
              <a:rPr lang="en-US"/>
              <a:t>Event 1: Maximizing Growth - Ensuring Everyone Benefits</a:t>
            </a:r>
            <a:endParaRPr lang="en-US" dirty="0"/>
          </a:p>
        </p:txBody>
      </p:sp>
    </p:spTree>
    <p:extLst>
      <p:ext uri="{BB962C8B-B14F-4D97-AF65-F5344CB8AC3E}">
        <p14:creationId xmlns:p14="http://schemas.microsoft.com/office/powerpoint/2010/main" val="651907279"/>
      </p:ext>
    </p:extLst>
  </p:cSld>
  <p:clrMapOvr>
    <a:masterClrMapping/>
  </p:clrMapOvr>
  <p:transition>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846"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846"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9E7CB313-A428-4E5C-8CA8-41016B8B17B9}"/>
              </a:ext>
            </a:extLst>
          </p:cNvPr>
          <p:cNvSpPr>
            <a:spLocks noGrp="1"/>
          </p:cNvSpPr>
          <p:nvPr>
            <p:ph type="dt" sz="half" idx="10"/>
          </p:nvPr>
        </p:nvSpPr>
        <p:spPr/>
        <p:txBody>
          <a:bodyPr/>
          <a:lstStyle>
            <a:lvl1pPr>
              <a:defRPr>
                <a:latin typeface="Arial" pitchFamily="34" charset="0"/>
              </a:defRPr>
            </a:lvl1pPr>
          </a:lstStyle>
          <a:p>
            <a:pPr>
              <a:defRPr/>
            </a:pPr>
            <a:fld id="{AC7147EC-4C9A-4BC5-9871-8F683858BFF0}" type="datetimeFigureOut">
              <a:rPr lang="pt-PT"/>
              <a:pPr>
                <a:defRPr/>
              </a:pPr>
              <a:t>22/01/2019</a:t>
            </a:fld>
            <a:endParaRPr lang="pt-PT"/>
          </a:p>
        </p:txBody>
      </p:sp>
      <p:sp>
        <p:nvSpPr>
          <p:cNvPr id="8" name="Slide Number Placeholder 11">
            <a:extLst>
              <a:ext uri="{FF2B5EF4-FFF2-40B4-BE49-F238E27FC236}">
                <a16:creationId xmlns:a16="http://schemas.microsoft.com/office/drawing/2014/main" id="{6E6E1302-344F-4E2A-AE11-1C5ADAD9BFCB}"/>
              </a:ext>
            </a:extLst>
          </p:cNvPr>
          <p:cNvSpPr>
            <a:spLocks noGrp="1"/>
          </p:cNvSpPr>
          <p:nvPr>
            <p:ph type="sldNum" sz="quarter" idx="11"/>
          </p:nvPr>
        </p:nvSpPr>
        <p:spPr/>
        <p:txBody>
          <a:bodyPr/>
          <a:lstStyle>
            <a:lvl1pPr>
              <a:defRPr smtClean="0">
                <a:latin typeface="Arial" panose="020B0604020202020204" pitchFamily="34" charset="0"/>
              </a:defRPr>
            </a:lvl1pPr>
          </a:lstStyle>
          <a:p>
            <a:pPr>
              <a:defRPr/>
            </a:pPr>
            <a:fld id="{A7C4C378-0477-4FA5-A7ED-162029DAC4D4}" type="slidenum">
              <a:rPr lang="pt-PT" altLang="en-US"/>
              <a:pPr>
                <a:defRPr/>
              </a:pPr>
              <a:t>‹#›</a:t>
            </a:fld>
            <a:endParaRPr lang="pt-PT" altLang="en-US"/>
          </a:p>
        </p:txBody>
      </p:sp>
      <p:sp>
        <p:nvSpPr>
          <p:cNvPr id="9" name="Footer Placeholder 13">
            <a:extLst>
              <a:ext uri="{FF2B5EF4-FFF2-40B4-BE49-F238E27FC236}">
                <a16:creationId xmlns:a16="http://schemas.microsoft.com/office/drawing/2014/main" id="{4E9ACC87-4456-4425-A4B7-3FEAFDE413DD}"/>
              </a:ext>
            </a:extLst>
          </p:cNvPr>
          <p:cNvSpPr>
            <a:spLocks noGrp="1"/>
          </p:cNvSpPr>
          <p:nvPr>
            <p:ph type="ftr" sz="quarter" idx="12"/>
          </p:nvPr>
        </p:nvSpPr>
        <p:spPr/>
        <p:txBody>
          <a:bodyPr/>
          <a:lstStyle>
            <a:lvl1pPr>
              <a:defRPr>
                <a:latin typeface="Arial" pitchFamily="34" charset="0"/>
              </a:defRPr>
            </a:lvl1pPr>
          </a:lstStyle>
          <a:p>
            <a:pPr>
              <a:defRPr/>
            </a:pPr>
            <a:r>
              <a:rPr lang="en-US"/>
              <a:t>SOCIAL PROTECTION KNOWLEDGE COLLABORATION: Promoting Inclusive Growth, Equity and  Stability in Indonesia</a:t>
            </a:r>
          </a:p>
          <a:p>
            <a:pPr>
              <a:defRPr/>
            </a:pPr>
            <a:r>
              <a:rPr lang="en-US"/>
              <a:t>Event 1: Maximizing Growth - Ensuring Everyone Benefits</a:t>
            </a:r>
            <a:endParaRPr lang="en-US" dirty="0"/>
          </a:p>
        </p:txBody>
      </p:sp>
    </p:spTree>
    <p:extLst>
      <p:ext uri="{BB962C8B-B14F-4D97-AF65-F5344CB8AC3E}">
        <p14:creationId xmlns:p14="http://schemas.microsoft.com/office/powerpoint/2010/main" val="1435422760"/>
      </p:ext>
    </p:extLst>
  </p:cSld>
  <p:clrMapOvr>
    <a:masterClrMapping/>
  </p:clrMapOvr>
  <p:transition>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FB823-2A70-40EC-8C17-4C294CEA86C4}"/>
              </a:ext>
            </a:extLst>
          </p:cNvPr>
          <p:cNvSpPr>
            <a:spLocks noGrp="1"/>
          </p:cNvSpPr>
          <p:nvPr>
            <p:ph type="dt" sz="half" idx="10"/>
          </p:nvPr>
        </p:nvSpPr>
        <p:spPr/>
        <p:txBody>
          <a:bodyPr/>
          <a:lstStyle>
            <a:lvl1pPr>
              <a:defRPr>
                <a:latin typeface="Arial" pitchFamily="34" charset="0"/>
              </a:defRPr>
            </a:lvl1pPr>
          </a:lstStyle>
          <a:p>
            <a:pPr>
              <a:defRPr/>
            </a:pPr>
            <a:fld id="{1CE25410-4BF1-472D-9AE0-F60124113E9D}" type="datetimeFigureOut">
              <a:rPr lang="pt-PT"/>
              <a:pPr>
                <a:defRPr/>
              </a:pPr>
              <a:t>22/01/2019</a:t>
            </a:fld>
            <a:endParaRPr lang="pt-PT"/>
          </a:p>
        </p:txBody>
      </p:sp>
      <p:sp>
        <p:nvSpPr>
          <p:cNvPr id="4" name="Footer Placeholder 3">
            <a:extLst>
              <a:ext uri="{FF2B5EF4-FFF2-40B4-BE49-F238E27FC236}">
                <a16:creationId xmlns:a16="http://schemas.microsoft.com/office/drawing/2014/main" id="{2990A157-E04B-43D3-8F89-09D65CEE40E9}"/>
              </a:ext>
            </a:extLst>
          </p:cNvPr>
          <p:cNvSpPr>
            <a:spLocks noGrp="1"/>
          </p:cNvSpPr>
          <p:nvPr>
            <p:ph type="ftr" sz="quarter" idx="11"/>
          </p:nvPr>
        </p:nvSpPr>
        <p:spPr/>
        <p:txBody>
          <a:bodyPr/>
          <a:lstStyle>
            <a:lvl1pPr>
              <a:defRPr>
                <a:latin typeface="Arial" pitchFamily="34" charset="0"/>
              </a:defRPr>
            </a:lvl1pPr>
          </a:lstStyle>
          <a:p>
            <a:pPr>
              <a:defRPr/>
            </a:pPr>
            <a:r>
              <a:rPr lang="en-US"/>
              <a:t>SOCIAL PROTECTION KNOWLEDGE COLLABORATION: Promoting Inclusive Growth, Equity and  Stability in Indonesia</a:t>
            </a:r>
          </a:p>
          <a:p>
            <a:pPr>
              <a:defRPr/>
            </a:pPr>
            <a:r>
              <a:rPr lang="en-US"/>
              <a:t>Event 1: Maximizing Growth - Ensuring Everyone Benefits</a:t>
            </a:r>
            <a:endParaRPr lang="en-US" dirty="0"/>
          </a:p>
        </p:txBody>
      </p:sp>
      <p:sp>
        <p:nvSpPr>
          <p:cNvPr id="5" name="Slide Number Placeholder 4">
            <a:extLst>
              <a:ext uri="{FF2B5EF4-FFF2-40B4-BE49-F238E27FC236}">
                <a16:creationId xmlns:a16="http://schemas.microsoft.com/office/drawing/2014/main" id="{805D0A0D-9929-442A-9058-A3EA56FA638B}"/>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DC286776-A791-4794-90CB-C798A75C0029}" type="slidenum">
              <a:rPr lang="pt-PT" altLang="en-US"/>
              <a:pPr>
                <a:defRPr/>
              </a:pPr>
              <a:t>‹#›</a:t>
            </a:fld>
            <a:endParaRPr lang="pt-PT" altLang="en-US"/>
          </a:p>
        </p:txBody>
      </p:sp>
    </p:spTree>
    <p:extLst>
      <p:ext uri="{BB962C8B-B14F-4D97-AF65-F5344CB8AC3E}">
        <p14:creationId xmlns:p14="http://schemas.microsoft.com/office/powerpoint/2010/main" val="2565793959"/>
      </p:ext>
    </p:extLst>
  </p:cSld>
  <p:clrMapOvr>
    <a:masterClrMapping/>
  </p:clrMapOvr>
  <p:transition>
    <p:pull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9872-E13B-49E3-A180-7BCABF8E6420}"/>
              </a:ext>
            </a:extLst>
          </p:cNvPr>
          <p:cNvSpPr>
            <a:spLocks noGrp="1"/>
          </p:cNvSpPr>
          <p:nvPr>
            <p:ph type="dt" sz="half" idx="10"/>
          </p:nvPr>
        </p:nvSpPr>
        <p:spPr/>
        <p:txBody>
          <a:bodyPr/>
          <a:lstStyle>
            <a:lvl1pPr>
              <a:defRPr>
                <a:latin typeface="Arial" pitchFamily="34" charset="0"/>
              </a:defRPr>
            </a:lvl1pPr>
          </a:lstStyle>
          <a:p>
            <a:pPr>
              <a:defRPr/>
            </a:pPr>
            <a:fld id="{74610BCE-C199-47EF-921C-6F283C168E51}" type="datetimeFigureOut">
              <a:rPr lang="pt-PT"/>
              <a:pPr>
                <a:defRPr/>
              </a:pPr>
              <a:t>22/01/2019</a:t>
            </a:fld>
            <a:endParaRPr lang="pt-PT"/>
          </a:p>
        </p:txBody>
      </p:sp>
      <p:sp>
        <p:nvSpPr>
          <p:cNvPr id="3" name="Footer Placeholder 2">
            <a:extLst>
              <a:ext uri="{FF2B5EF4-FFF2-40B4-BE49-F238E27FC236}">
                <a16:creationId xmlns:a16="http://schemas.microsoft.com/office/drawing/2014/main" id="{3CFE0F8F-9285-4D4B-8BE7-2631D31D76E9}"/>
              </a:ext>
            </a:extLst>
          </p:cNvPr>
          <p:cNvSpPr>
            <a:spLocks noGrp="1"/>
          </p:cNvSpPr>
          <p:nvPr>
            <p:ph type="ftr" sz="quarter" idx="11"/>
          </p:nvPr>
        </p:nvSpPr>
        <p:spPr/>
        <p:txBody>
          <a:bodyPr/>
          <a:lstStyle>
            <a:lvl1pPr>
              <a:defRPr>
                <a:latin typeface="Arial" pitchFamily="34" charset="0"/>
              </a:defRPr>
            </a:lvl1pPr>
          </a:lstStyle>
          <a:p>
            <a:pPr>
              <a:defRPr/>
            </a:pPr>
            <a:r>
              <a:rPr lang="en-US"/>
              <a:t>SOCIAL PROTECTION KNOWLEDGE COLLABORATION: Promoting Inclusive Growth, Equity and  Stability in Indonesia</a:t>
            </a:r>
          </a:p>
          <a:p>
            <a:pPr>
              <a:defRPr/>
            </a:pPr>
            <a:r>
              <a:rPr lang="en-US"/>
              <a:t>Event 1: Maximizing Growth - Ensuring Everyone Benefits</a:t>
            </a:r>
            <a:endParaRPr lang="en-US" dirty="0"/>
          </a:p>
        </p:txBody>
      </p:sp>
      <p:sp>
        <p:nvSpPr>
          <p:cNvPr id="4" name="Slide Number Placeholder 3">
            <a:extLst>
              <a:ext uri="{FF2B5EF4-FFF2-40B4-BE49-F238E27FC236}">
                <a16:creationId xmlns:a16="http://schemas.microsoft.com/office/drawing/2014/main" id="{6942388E-0B0C-4995-9FDA-F4B1263DBF37}"/>
              </a:ext>
            </a:extLst>
          </p:cNvPr>
          <p:cNvSpPr>
            <a:spLocks noGrp="1"/>
          </p:cNvSpPr>
          <p:nvPr>
            <p:ph type="sldNum" sz="quarter" idx="12"/>
          </p:nvPr>
        </p:nvSpPr>
        <p:spPr>
          <a:xfrm>
            <a:off x="0" y="6248400"/>
            <a:ext cx="533400" cy="381000"/>
          </a:xfrm>
        </p:spPr>
        <p:txBody>
          <a:bodyPr/>
          <a:lstStyle>
            <a:lvl1pPr>
              <a:defRPr smtClean="0">
                <a:solidFill>
                  <a:srgbClr val="1C3264"/>
                </a:solidFill>
                <a:latin typeface="Arial" panose="020B0604020202020204" pitchFamily="34" charset="0"/>
              </a:defRPr>
            </a:lvl1pPr>
          </a:lstStyle>
          <a:p>
            <a:pPr>
              <a:defRPr/>
            </a:pPr>
            <a:fld id="{E8EA26B3-99CE-4C52-BB8D-EEB839EFB0F6}" type="slidenum">
              <a:rPr lang="pt-PT" altLang="en-US"/>
              <a:pPr>
                <a:defRPr/>
              </a:pPr>
              <a:t>‹#›</a:t>
            </a:fld>
            <a:endParaRPr lang="pt-PT" altLang="en-US"/>
          </a:p>
        </p:txBody>
      </p:sp>
    </p:spTree>
    <p:extLst>
      <p:ext uri="{BB962C8B-B14F-4D97-AF65-F5344CB8AC3E}">
        <p14:creationId xmlns:p14="http://schemas.microsoft.com/office/powerpoint/2010/main" val="290487456"/>
      </p:ext>
    </p:extLst>
  </p:cSld>
  <p:clrMapOvr>
    <a:masterClrMapping/>
  </p:clrMapOvr>
  <p:transition>
    <p:pull dir="rd"/>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7BC8D-C93D-401B-A34C-5ECB69137A34}"/>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89CD15D9-CE7A-4D2D-B8EC-C4146ECE0DE5}"/>
              </a:ext>
            </a:extLst>
          </p:cNvPr>
          <p:cNvSpPr>
            <a:spLocks noGrp="1"/>
          </p:cNvSpPr>
          <p:nvPr>
            <p:ph type="ftr" sz="quarter" idx="11"/>
          </p:nvPr>
        </p:nvSpPr>
        <p:spPr/>
        <p:txBody>
          <a:bodyPr/>
          <a:lstStyle>
            <a:lvl1pPr>
              <a:defRPr>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2FECF9BE-B25B-4E8A-9549-4D1893712319}"/>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9907CB27-C2DF-4093-BEEC-F493F7DC1B59}" type="slidenum">
              <a:rPr lang="en-US" altLang="en-US"/>
              <a:pPr>
                <a:defRPr/>
              </a:pPr>
              <a:t>‹#›</a:t>
            </a:fld>
            <a:endParaRPr lang="en-US" altLang="en-US"/>
          </a:p>
        </p:txBody>
      </p:sp>
    </p:spTree>
    <p:extLst>
      <p:ext uri="{BB962C8B-B14F-4D97-AF65-F5344CB8AC3E}">
        <p14:creationId xmlns:p14="http://schemas.microsoft.com/office/powerpoint/2010/main" val="2461384159"/>
      </p:ext>
    </p:extLst>
  </p:cSld>
  <p:clrMapOvr>
    <a:masterClrMapping/>
  </p:clrMapOvr>
  <p:transition>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869950"/>
          </a:xfrm>
        </p:spPr>
        <p:txBody>
          <a:bodyPr/>
          <a:lstStyle>
            <a:lvl1pPr algn="ctr">
              <a:buNone/>
              <a:defRPr sz="4062" b="1">
                <a:solidFill>
                  <a:schemeClr val="accent2"/>
                </a:solidFill>
              </a:defRPr>
            </a:lvl1pPr>
          </a:lstStyle>
          <a:p>
            <a:r>
              <a:rPr lang="en-US" dirty="0"/>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923"/>
              </a:spcAft>
              <a:buNone/>
              <a:defRPr sz="1662"/>
            </a:lvl1pPr>
            <a:lvl2pPr>
              <a:buNone/>
              <a:defRPr sz="1108"/>
            </a:lvl2pPr>
            <a:lvl3pPr>
              <a:buNone/>
              <a:defRPr sz="923"/>
            </a:lvl3pPr>
            <a:lvl4pPr>
              <a:buNone/>
              <a:defRPr sz="831"/>
            </a:lvl4pPr>
            <a:lvl5pPr>
              <a:buNone/>
              <a:defRPr sz="831"/>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C6F0-1503-4C58-8881-E70981CB867B}"/>
              </a:ext>
            </a:extLst>
          </p:cNvPr>
          <p:cNvSpPr>
            <a:spLocks noGrp="1"/>
          </p:cNvSpPr>
          <p:nvPr>
            <p:ph type="dt" sz="half" idx="10"/>
          </p:nvPr>
        </p:nvSpPr>
        <p:spPr/>
        <p:txBody>
          <a:bodyPr/>
          <a:lstStyle>
            <a:lvl1pPr>
              <a:defRPr>
                <a:latin typeface="Arial" pitchFamily="34" charset="0"/>
              </a:defRPr>
            </a:lvl1pPr>
          </a:lstStyle>
          <a:p>
            <a:pPr>
              <a:defRPr/>
            </a:pPr>
            <a:fld id="{9F803B3A-52F9-4E4D-A985-C3161992B857}" type="datetimeFigureOut">
              <a:rPr lang="pt-PT"/>
              <a:pPr>
                <a:defRPr/>
              </a:pPr>
              <a:t>22/01/2019</a:t>
            </a:fld>
            <a:endParaRPr lang="pt-PT"/>
          </a:p>
        </p:txBody>
      </p:sp>
      <p:sp>
        <p:nvSpPr>
          <p:cNvPr id="6" name="Footer Placeholder 5">
            <a:extLst>
              <a:ext uri="{FF2B5EF4-FFF2-40B4-BE49-F238E27FC236}">
                <a16:creationId xmlns:a16="http://schemas.microsoft.com/office/drawing/2014/main" id="{AACF966D-16BF-45EA-A13A-3310178A5BFC}"/>
              </a:ext>
            </a:extLst>
          </p:cNvPr>
          <p:cNvSpPr>
            <a:spLocks noGrp="1"/>
          </p:cNvSpPr>
          <p:nvPr>
            <p:ph type="ftr" sz="quarter" idx="11"/>
          </p:nvPr>
        </p:nvSpPr>
        <p:spPr/>
        <p:txBody>
          <a:bodyPr/>
          <a:lstStyle>
            <a:lvl1pPr>
              <a:defRPr>
                <a:latin typeface="Arial" pitchFamily="34" charset="0"/>
              </a:defRPr>
            </a:lvl1pPr>
          </a:lstStyle>
          <a:p>
            <a:pPr>
              <a:defRPr/>
            </a:pPr>
            <a:r>
              <a:rPr lang="en-US"/>
              <a:t>SOCIAL PROTECTION KNOWLEDGE COLLABORATION: Promoting Inclusive Growth, Equity and  Stability in Indonesia</a:t>
            </a:r>
          </a:p>
          <a:p>
            <a:pPr>
              <a:defRPr/>
            </a:pPr>
            <a:r>
              <a:rPr lang="en-US"/>
              <a:t>Event 1: Maximizing Growth - Ensuring Everyone Benefits</a:t>
            </a:r>
            <a:endParaRPr lang="en-US" dirty="0"/>
          </a:p>
        </p:txBody>
      </p:sp>
      <p:sp>
        <p:nvSpPr>
          <p:cNvPr id="7" name="Slide Number Placeholder 6">
            <a:extLst>
              <a:ext uri="{FF2B5EF4-FFF2-40B4-BE49-F238E27FC236}">
                <a16:creationId xmlns:a16="http://schemas.microsoft.com/office/drawing/2014/main" id="{6C9F2CC8-E7AC-4891-BF0A-AD6FCCDB170A}"/>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79848F08-1313-4C68-A389-C590E53296A9}" type="slidenum">
              <a:rPr lang="pt-PT" altLang="en-US"/>
              <a:pPr>
                <a:defRPr/>
              </a:pPr>
              <a:t>‹#›</a:t>
            </a:fld>
            <a:endParaRPr lang="pt-PT" altLang="en-US"/>
          </a:p>
        </p:txBody>
      </p:sp>
    </p:spTree>
    <p:extLst>
      <p:ext uri="{BB962C8B-B14F-4D97-AF65-F5344CB8AC3E}">
        <p14:creationId xmlns:p14="http://schemas.microsoft.com/office/powerpoint/2010/main" val="3752725094"/>
      </p:ext>
    </p:extLst>
  </p:cSld>
  <p:clrMapOvr>
    <a:masterClrMapping/>
  </p:clrMapOvr>
  <p:transition>
    <p:pull dir="rd"/>
  </p:transition>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18C626-8534-403C-86DF-0E7D5BE184BD}"/>
              </a:ext>
            </a:extLst>
          </p:cNvPr>
          <p:cNvSpPr/>
          <p:nvPr/>
        </p:nvSpPr>
        <p:spPr bwMode="white">
          <a:xfrm>
            <a:off x="-10258" y="4572001"/>
            <a:ext cx="9144001"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6" name="Rectangle 5">
            <a:extLst>
              <a:ext uri="{FF2B5EF4-FFF2-40B4-BE49-F238E27FC236}">
                <a16:creationId xmlns:a16="http://schemas.microsoft.com/office/drawing/2014/main" id="{0BE8430A-7912-4680-9A91-CC35F549A162}"/>
              </a:ext>
            </a:extLst>
          </p:cNvPr>
          <p:cNvSpPr/>
          <p:nvPr/>
        </p:nvSpPr>
        <p:spPr>
          <a:xfrm>
            <a:off x="-8792" y="4664075"/>
            <a:ext cx="1462454"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7" name="Rectangle 6">
            <a:extLst>
              <a:ext uri="{FF2B5EF4-FFF2-40B4-BE49-F238E27FC236}">
                <a16:creationId xmlns:a16="http://schemas.microsoft.com/office/drawing/2014/main" id="{A321CD96-E539-41F3-9F63-34F0196C539A}"/>
              </a:ext>
            </a:extLst>
          </p:cNvPr>
          <p:cNvSpPr/>
          <p:nvPr/>
        </p:nvSpPr>
        <p:spPr>
          <a:xfrm>
            <a:off x="1544516" y="4654550"/>
            <a:ext cx="759948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8" name="Rectangle 7">
            <a:extLst>
              <a:ext uri="{FF2B5EF4-FFF2-40B4-BE49-F238E27FC236}">
                <a16:creationId xmlns:a16="http://schemas.microsoft.com/office/drawing/2014/main" id="{EEFBF20F-E1AF-47EF-8731-77E6AF396C3F}"/>
              </a:ext>
            </a:extLst>
          </p:cNvPr>
          <p:cNvSpPr/>
          <p:nvPr/>
        </p:nvSpPr>
        <p:spPr bwMode="white">
          <a:xfrm>
            <a:off x="1447800" y="1"/>
            <a:ext cx="9964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569"/>
            </a:lvl1pPr>
            <a:lvl2pPr>
              <a:buFontTx/>
              <a:buNone/>
              <a:defRPr sz="1108"/>
            </a:lvl2pPr>
            <a:lvl3pPr>
              <a:buFontTx/>
              <a:buNone/>
              <a:defRPr sz="923"/>
            </a:lvl3pPr>
            <a:lvl4pPr>
              <a:buFontTx/>
              <a:buNone/>
              <a:defRPr sz="831"/>
            </a:lvl4pPr>
            <a:lvl5pPr>
              <a:buFontTx/>
              <a:buNone/>
              <a:defRPr sz="831"/>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585"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2954"/>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2DC899D6-F423-4667-8EE3-9807B77C61E3}"/>
              </a:ext>
            </a:extLst>
          </p:cNvPr>
          <p:cNvSpPr>
            <a:spLocks noGrp="1"/>
          </p:cNvSpPr>
          <p:nvPr>
            <p:ph type="dt" sz="half" idx="10"/>
          </p:nvPr>
        </p:nvSpPr>
        <p:spPr>
          <a:xfrm>
            <a:off x="6248400" y="6248401"/>
            <a:ext cx="2667000" cy="365125"/>
          </a:xfrm>
        </p:spPr>
        <p:txBody>
          <a:bodyPr/>
          <a:lstStyle>
            <a:lvl1pPr>
              <a:defRPr>
                <a:latin typeface="Arial" pitchFamily="34" charset="0"/>
              </a:defRPr>
            </a:lvl1pPr>
          </a:lstStyle>
          <a:p>
            <a:pPr>
              <a:defRPr/>
            </a:pPr>
            <a:fld id="{A30B571A-88CD-4755-8C34-EC50D225DB1F}" type="datetimeFigureOut">
              <a:rPr lang="pt-PT"/>
              <a:pPr>
                <a:defRPr/>
              </a:pPr>
              <a:t>22/01/2019</a:t>
            </a:fld>
            <a:endParaRPr lang="pt-PT"/>
          </a:p>
        </p:txBody>
      </p:sp>
      <p:sp>
        <p:nvSpPr>
          <p:cNvPr id="10" name="Slide Number Placeholder 12">
            <a:extLst>
              <a:ext uri="{FF2B5EF4-FFF2-40B4-BE49-F238E27FC236}">
                <a16:creationId xmlns:a16="http://schemas.microsoft.com/office/drawing/2014/main" id="{8BC911F9-94A5-45DF-AE6F-8D6FD5298B48}"/>
              </a:ext>
            </a:extLst>
          </p:cNvPr>
          <p:cNvSpPr>
            <a:spLocks noGrp="1"/>
          </p:cNvSpPr>
          <p:nvPr>
            <p:ph type="sldNum" sz="quarter" idx="11"/>
          </p:nvPr>
        </p:nvSpPr>
        <p:spPr>
          <a:xfrm>
            <a:off x="0" y="4667251"/>
            <a:ext cx="1447800" cy="663575"/>
          </a:xfrm>
        </p:spPr>
        <p:txBody>
          <a:bodyPr/>
          <a:lstStyle>
            <a:lvl1pPr>
              <a:defRPr sz="2585" smtClean="0">
                <a:latin typeface="Arial" panose="020B0604020202020204" pitchFamily="34" charset="0"/>
              </a:defRPr>
            </a:lvl1pPr>
          </a:lstStyle>
          <a:p>
            <a:pPr>
              <a:defRPr/>
            </a:pPr>
            <a:fld id="{BB114486-FD11-484D-B739-12B8DE316FAC}" type="slidenum">
              <a:rPr lang="pt-PT" altLang="en-US"/>
              <a:pPr>
                <a:defRPr/>
              </a:pPr>
              <a:t>‹#›</a:t>
            </a:fld>
            <a:endParaRPr lang="pt-PT" altLang="en-US"/>
          </a:p>
        </p:txBody>
      </p:sp>
      <p:sp>
        <p:nvSpPr>
          <p:cNvPr id="11" name="Footer Placeholder 13">
            <a:extLst>
              <a:ext uri="{FF2B5EF4-FFF2-40B4-BE49-F238E27FC236}">
                <a16:creationId xmlns:a16="http://schemas.microsoft.com/office/drawing/2014/main" id="{73019C73-ED85-4481-B074-FC5A5AC116E7}"/>
              </a:ext>
            </a:extLst>
          </p:cNvPr>
          <p:cNvSpPr>
            <a:spLocks noGrp="1"/>
          </p:cNvSpPr>
          <p:nvPr>
            <p:ph type="ftr" sz="quarter" idx="12"/>
          </p:nvPr>
        </p:nvSpPr>
        <p:spPr>
          <a:xfrm>
            <a:off x="1600200" y="6248401"/>
            <a:ext cx="4572000" cy="365125"/>
          </a:xfrm>
        </p:spPr>
        <p:txBody>
          <a:bodyPr/>
          <a:lstStyle>
            <a:lvl1pPr>
              <a:defRPr>
                <a:latin typeface="Arial" pitchFamily="34" charset="0"/>
              </a:defRPr>
            </a:lvl1pPr>
          </a:lstStyle>
          <a:p>
            <a:pPr>
              <a:defRPr/>
            </a:pPr>
            <a:r>
              <a:rPr lang="en-US"/>
              <a:t>SOCIAL PROTECTION KNOWLEDGE COLLABORATION: Promoting Inclusive Growth, Equity and  Stability in Indonesia</a:t>
            </a:r>
          </a:p>
          <a:p>
            <a:pPr>
              <a:defRPr/>
            </a:pPr>
            <a:r>
              <a:rPr lang="en-US"/>
              <a:t>Event 1: Maximizing Growth - Ensuring Everyone Benefits</a:t>
            </a:r>
            <a:endParaRPr lang="en-US" dirty="0"/>
          </a:p>
        </p:txBody>
      </p:sp>
    </p:spTree>
    <p:extLst>
      <p:ext uri="{BB962C8B-B14F-4D97-AF65-F5344CB8AC3E}">
        <p14:creationId xmlns:p14="http://schemas.microsoft.com/office/powerpoint/2010/main" val="1702314818"/>
      </p:ext>
    </p:extLst>
  </p:cSld>
  <p:clrMapOvr>
    <a:masterClrMapping/>
  </p:clrMapOvr>
  <p:transition>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6F864-E44B-43FC-9F6B-B33820B5A6AA}"/>
              </a:ext>
            </a:extLst>
          </p:cNvPr>
          <p:cNvSpPr>
            <a:spLocks noGrp="1"/>
          </p:cNvSpPr>
          <p:nvPr>
            <p:ph type="dt" sz="half" idx="10"/>
          </p:nvPr>
        </p:nvSpPr>
        <p:spPr/>
        <p:txBody>
          <a:bodyPr/>
          <a:lstStyle>
            <a:lvl1pPr>
              <a:defRPr>
                <a:latin typeface="Arial" pitchFamily="34" charset="0"/>
              </a:defRPr>
            </a:lvl1pPr>
          </a:lstStyle>
          <a:p>
            <a:pPr>
              <a:defRPr/>
            </a:pPr>
            <a:fld id="{9B63C266-783F-4F3D-B454-9F192418B0BF}" type="datetimeFigureOut">
              <a:rPr lang="pt-PT"/>
              <a:pPr>
                <a:defRPr/>
              </a:pPr>
              <a:t>22/01/2019</a:t>
            </a:fld>
            <a:endParaRPr lang="pt-PT"/>
          </a:p>
        </p:txBody>
      </p:sp>
      <p:sp>
        <p:nvSpPr>
          <p:cNvPr id="5" name="Footer Placeholder 4">
            <a:extLst>
              <a:ext uri="{FF2B5EF4-FFF2-40B4-BE49-F238E27FC236}">
                <a16:creationId xmlns:a16="http://schemas.microsoft.com/office/drawing/2014/main" id="{F1AE408F-0F57-4011-9CCD-FB882E3AAD91}"/>
              </a:ext>
            </a:extLst>
          </p:cNvPr>
          <p:cNvSpPr>
            <a:spLocks noGrp="1"/>
          </p:cNvSpPr>
          <p:nvPr>
            <p:ph type="ftr" sz="quarter" idx="11"/>
          </p:nvPr>
        </p:nvSpPr>
        <p:spPr/>
        <p:txBody>
          <a:bodyPr/>
          <a:lstStyle>
            <a:lvl1pPr>
              <a:defRPr>
                <a:latin typeface="Arial" pitchFamily="34" charset="0"/>
              </a:defRPr>
            </a:lvl1pPr>
          </a:lstStyle>
          <a:p>
            <a:pPr>
              <a:defRPr/>
            </a:pPr>
            <a:r>
              <a:rPr lang="en-US"/>
              <a:t>SOCIAL PROTECTION KNOWLEDGE COLLABORATION: Promoting Inclusive Growth, Equity and  Stability in Indonesia</a:t>
            </a:r>
          </a:p>
          <a:p>
            <a:pPr>
              <a:defRPr/>
            </a:pPr>
            <a:r>
              <a:rPr lang="en-US"/>
              <a:t>Event 1: Maximizing Growth - Ensuring Everyone Benefits</a:t>
            </a:r>
            <a:endParaRPr lang="en-US" dirty="0"/>
          </a:p>
        </p:txBody>
      </p:sp>
      <p:sp>
        <p:nvSpPr>
          <p:cNvPr id="6" name="Slide Number Placeholder 5">
            <a:extLst>
              <a:ext uri="{FF2B5EF4-FFF2-40B4-BE49-F238E27FC236}">
                <a16:creationId xmlns:a16="http://schemas.microsoft.com/office/drawing/2014/main" id="{BDCBC615-99E8-4713-AE99-CF42C253C4A1}"/>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0D59446C-91E1-48DC-B51F-8E2A35C003B4}" type="slidenum">
              <a:rPr lang="pt-PT" altLang="en-US"/>
              <a:pPr>
                <a:defRPr/>
              </a:pPr>
              <a:t>‹#›</a:t>
            </a:fld>
            <a:endParaRPr lang="pt-PT" altLang="en-US"/>
          </a:p>
        </p:txBody>
      </p:sp>
    </p:spTree>
    <p:extLst>
      <p:ext uri="{BB962C8B-B14F-4D97-AF65-F5344CB8AC3E}">
        <p14:creationId xmlns:p14="http://schemas.microsoft.com/office/powerpoint/2010/main" val="3866168703"/>
      </p:ext>
    </p:extLst>
  </p:cSld>
  <p:clrMapOvr>
    <a:masterClrMapping/>
  </p:clrMapOvr>
  <p:transition>
    <p:pull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94961E-287F-406F-A10B-B5B4298639B6}"/>
              </a:ext>
            </a:extLst>
          </p:cNvPr>
          <p:cNvSpPr/>
          <p:nvPr/>
        </p:nvSpPr>
        <p:spPr bwMode="white">
          <a:xfrm>
            <a:off x="6096000" y="0"/>
            <a:ext cx="3209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5" name="Rectangle 4">
            <a:extLst>
              <a:ext uri="{FF2B5EF4-FFF2-40B4-BE49-F238E27FC236}">
                <a16:creationId xmlns:a16="http://schemas.microsoft.com/office/drawing/2014/main" id="{F5BACE8A-A283-4A9B-B92A-BA4393B4837F}"/>
              </a:ext>
            </a:extLst>
          </p:cNvPr>
          <p:cNvSpPr/>
          <p:nvPr/>
        </p:nvSpPr>
        <p:spPr>
          <a:xfrm>
            <a:off x="6141427"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6" name="Rectangle 5">
            <a:extLst>
              <a:ext uri="{FF2B5EF4-FFF2-40B4-BE49-F238E27FC236}">
                <a16:creationId xmlns:a16="http://schemas.microsoft.com/office/drawing/2014/main" id="{9960CB54-327A-4EB3-A223-6DB9B204AB9D}"/>
              </a:ext>
            </a:extLst>
          </p:cNvPr>
          <p:cNvSpPr/>
          <p:nvPr/>
        </p:nvSpPr>
        <p:spPr>
          <a:xfrm>
            <a:off x="6141427"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2" name="Vertical Title 1"/>
          <p:cNvSpPr>
            <a:spLocks noGrp="1"/>
          </p:cNvSpPr>
          <p:nvPr>
            <p:ph type="title" orient="vert"/>
          </p:nvPr>
        </p:nvSpPr>
        <p:spPr>
          <a:xfrm>
            <a:off x="6553200" y="609605"/>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3E7B838-825B-4281-AD37-9343A5ABCD35}"/>
              </a:ext>
            </a:extLst>
          </p:cNvPr>
          <p:cNvSpPr>
            <a:spLocks noGrp="1"/>
          </p:cNvSpPr>
          <p:nvPr>
            <p:ph type="dt" sz="half" idx="10"/>
          </p:nvPr>
        </p:nvSpPr>
        <p:spPr>
          <a:xfrm>
            <a:off x="6553200" y="6248401"/>
            <a:ext cx="2209800" cy="365125"/>
          </a:xfrm>
        </p:spPr>
        <p:txBody>
          <a:bodyPr/>
          <a:lstStyle>
            <a:lvl1pPr>
              <a:defRPr>
                <a:latin typeface="Arial" pitchFamily="34" charset="0"/>
              </a:defRPr>
            </a:lvl1pPr>
          </a:lstStyle>
          <a:p>
            <a:pPr>
              <a:defRPr/>
            </a:pPr>
            <a:fld id="{5B0AB4EA-4D6C-4C68-ADF5-5F5D36F7EC5A}" type="datetimeFigureOut">
              <a:rPr lang="pt-PT"/>
              <a:pPr>
                <a:defRPr/>
              </a:pPr>
              <a:t>22/01/2019</a:t>
            </a:fld>
            <a:endParaRPr lang="pt-PT"/>
          </a:p>
        </p:txBody>
      </p:sp>
      <p:sp>
        <p:nvSpPr>
          <p:cNvPr id="8" name="Footer Placeholder 4">
            <a:extLst>
              <a:ext uri="{FF2B5EF4-FFF2-40B4-BE49-F238E27FC236}">
                <a16:creationId xmlns:a16="http://schemas.microsoft.com/office/drawing/2014/main" id="{0E74FCDF-0CBD-4F79-964C-7FFF8379CCBB}"/>
              </a:ext>
            </a:extLst>
          </p:cNvPr>
          <p:cNvSpPr>
            <a:spLocks noGrp="1"/>
          </p:cNvSpPr>
          <p:nvPr>
            <p:ph type="ftr" sz="quarter" idx="11"/>
          </p:nvPr>
        </p:nvSpPr>
        <p:spPr>
          <a:xfrm>
            <a:off x="457200" y="6248401"/>
            <a:ext cx="5574323" cy="365125"/>
          </a:xfrm>
        </p:spPr>
        <p:txBody>
          <a:bodyPr/>
          <a:lstStyle>
            <a:lvl1pPr>
              <a:defRPr>
                <a:latin typeface="Arial" pitchFamily="34" charset="0"/>
              </a:defRPr>
            </a:lvl1pPr>
          </a:lstStyle>
          <a:p>
            <a:pPr>
              <a:defRPr/>
            </a:pPr>
            <a:r>
              <a:rPr lang="en-US"/>
              <a:t>SOCIAL PROTECTION KNOWLEDGE COLLABORATION: Promoting Inclusive Growth, Equity and  Stability in Indonesia</a:t>
            </a:r>
          </a:p>
          <a:p>
            <a:pPr>
              <a:defRPr/>
            </a:pPr>
            <a:r>
              <a:rPr lang="en-US"/>
              <a:t>Event 1: Maximizing Growth - Ensuring Everyone Benefits</a:t>
            </a:r>
            <a:endParaRPr lang="en-US" dirty="0"/>
          </a:p>
        </p:txBody>
      </p:sp>
      <p:sp>
        <p:nvSpPr>
          <p:cNvPr id="9" name="Slide Number Placeholder 5">
            <a:extLst>
              <a:ext uri="{FF2B5EF4-FFF2-40B4-BE49-F238E27FC236}">
                <a16:creationId xmlns:a16="http://schemas.microsoft.com/office/drawing/2014/main" id="{4C61F6A9-3493-4F33-950F-C14D27ABF8EF}"/>
              </a:ext>
            </a:extLst>
          </p:cNvPr>
          <p:cNvSpPr>
            <a:spLocks noGrp="1"/>
          </p:cNvSpPr>
          <p:nvPr>
            <p:ph type="sldNum" sz="quarter" idx="12"/>
          </p:nvPr>
        </p:nvSpPr>
        <p:spPr>
          <a:xfrm rot="5400000">
            <a:off x="5989760" y="144340"/>
            <a:ext cx="533400" cy="244720"/>
          </a:xfrm>
        </p:spPr>
        <p:txBody>
          <a:bodyPr/>
          <a:lstStyle>
            <a:lvl1pPr>
              <a:defRPr smtClean="0">
                <a:latin typeface="Arial" panose="020B0604020202020204" pitchFamily="34" charset="0"/>
              </a:defRPr>
            </a:lvl1pPr>
          </a:lstStyle>
          <a:p>
            <a:pPr>
              <a:defRPr/>
            </a:pPr>
            <a:fld id="{43CFD0A8-2B90-4BEF-8027-146D1BF30213}" type="slidenum">
              <a:rPr lang="pt-PT" altLang="en-US"/>
              <a:pPr>
                <a:defRPr/>
              </a:pPr>
              <a:t>‹#›</a:t>
            </a:fld>
            <a:endParaRPr lang="pt-PT" altLang="en-US"/>
          </a:p>
        </p:txBody>
      </p:sp>
    </p:spTree>
    <p:extLst>
      <p:ext uri="{BB962C8B-B14F-4D97-AF65-F5344CB8AC3E}">
        <p14:creationId xmlns:p14="http://schemas.microsoft.com/office/powerpoint/2010/main" val="841219552"/>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CAE8A0-5F2A-4673-A2F8-5F806F865E19}"/>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5" name="Rectangle 4">
            <a:extLst>
              <a:ext uri="{FF2B5EF4-FFF2-40B4-BE49-F238E27FC236}">
                <a16:creationId xmlns:a16="http://schemas.microsoft.com/office/drawing/2014/main" id="{B69BA95B-233B-4C92-8CA2-6409C6F63140}"/>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6" name="Rectangle 5">
            <a:extLst>
              <a:ext uri="{FF2B5EF4-FFF2-40B4-BE49-F238E27FC236}">
                <a16:creationId xmlns:a16="http://schemas.microsoft.com/office/drawing/2014/main" id="{F57CE9FF-F514-42D7-B6D9-6E3E687686E8}"/>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3" name="Text Placeholder 2"/>
          <p:cNvSpPr>
            <a:spLocks noGrp="1"/>
          </p:cNvSpPr>
          <p:nvPr>
            <p:ph type="body" idx="1"/>
          </p:nvPr>
        </p:nvSpPr>
        <p:spPr>
          <a:xfrm>
            <a:off x="1371602" y="2743203"/>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90B880C5-6FD0-449C-B69D-B4F0B0D55D51}"/>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8" name="Slide Number Placeholder 12">
            <a:extLst>
              <a:ext uri="{FF2B5EF4-FFF2-40B4-BE49-F238E27FC236}">
                <a16:creationId xmlns:a16="http://schemas.microsoft.com/office/drawing/2014/main" id="{0B2E377F-95A9-4A75-A6B5-CB4EEF64EA34}"/>
              </a:ext>
            </a:extLst>
          </p:cNvPr>
          <p:cNvSpPr>
            <a:spLocks noGrp="1"/>
          </p:cNvSpPr>
          <p:nvPr>
            <p:ph type="sldNum" sz="quarter" idx="11"/>
          </p:nvPr>
        </p:nvSpPr>
        <p:spPr>
          <a:xfrm>
            <a:off x="0" y="1752600"/>
            <a:ext cx="1295400" cy="701675"/>
          </a:xfrm>
        </p:spPr>
        <p:txBody>
          <a:bodyPr>
            <a:noAutofit/>
          </a:bodyPr>
          <a:lstStyle>
            <a:lvl1pPr>
              <a:defRPr sz="2400" smtClean="0">
                <a:latin typeface="Arial" panose="020B0604020202020204" pitchFamily="34" charset="0"/>
              </a:defRPr>
            </a:lvl1pPr>
          </a:lstStyle>
          <a:p>
            <a:pPr>
              <a:defRPr/>
            </a:pPr>
            <a:fld id="{E32D1C50-928D-49F6-B428-F551FE2CA0F0}"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78528C66-C457-414D-9815-9B78C6544BC6}"/>
              </a:ext>
            </a:extLst>
          </p:cNvPr>
          <p:cNvSpPr>
            <a:spLocks noGrp="1"/>
          </p:cNvSpPr>
          <p:nvPr>
            <p:ph type="ftr" sz="quarter" idx="12"/>
          </p:nvPr>
        </p:nvSpPr>
        <p:spPr/>
        <p:txBody>
          <a:bodyPr/>
          <a:lstStyle>
            <a:lvl1pPr>
              <a:defRPr>
                <a:latin typeface="Arial" charset="0"/>
              </a:defRPr>
            </a:lvl1pPr>
          </a:lstStyle>
          <a:p>
            <a:pPr>
              <a:defRPr/>
            </a:pPr>
            <a:endParaRPr lang="en-US" altLang="en-US"/>
          </a:p>
        </p:txBody>
      </p:sp>
    </p:spTree>
    <p:extLst>
      <p:ext uri="{BB962C8B-B14F-4D97-AF65-F5344CB8AC3E}">
        <p14:creationId xmlns:p14="http://schemas.microsoft.com/office/powerpoint/2010/main" val="1347800710"/>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1EDCF0ED-F6A3-4426-890A-FBE204DD3E65}"/>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Slide Number Placeholder 9">
            <a:extLst>
              <a:ext uri="{FF2B5EF4-FFF2-40B4-BE49-F238E27FC236}">
                <a16:creationId xmlns:a16="http://schemas.microsoft.com/office/drawing/2014/main" id="{871BBAB5-3FEF-457F-883E-EC4DE9467A18}"/>
              </a:ext>
            </a:extLst>
          </p:cNvPr>
          <p:cNvSpPr>
            <a:spLocks noGrp="1"/>
          </p:cNvSpPr>
          <p:nvPr>
            <p:ph type="sldNum" sz="quarter" idx="11"/>
          </p:nvPr>
        </p:nvSpPr>
        <p:spPr/>
        <p:txBody>
          <a:bodyPr/>
          <a:lstStyle>
            <a:lvl1pPr>
              <a:defRPr smtClean="0">
                <a:latin typeface="Arial" panose="020B0604020202020204" pitchFamily="34" charset="0"/>
              </a:defRPr>
            </a:lvl1pPr>
          </a:lstStyle>
          <a:p>
            <a:pPr>
              <a:defRPr/>
            </a:pPr>
            <a:fld id="{2263572C-C630-43E1-B4DC-D964B2D5F582}"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828FB4FC-79D3-4007-8428-CCDB2F3DE6B9}"/>
              </a:ext>
            </a:extLst>
          </p:cNvPr>
          <p:cNvSpPr>
            <a:spLocks noGrp="1"/>
          </p:cNvSpPr>
          <p:nvPr>
            <p:ph type="ftr" sz="quarter" idx="12"/>
          </p:nvPr>
        </p:nvSpPr>
        <p:spPr/>
        <p:txBody>
          <a:bodyPr/>
          <a:lstStyle>
            <a:lvl1pPr>
              <a:defRPr>
                <a:latin typeface="Arial" charset="0"/>
              </a:defRPr>
            </a:lvl1pPr>
          </a:lstStyle>
          <a:p>
            <a:pPr>
              <a:defRPr/>
            </a:pPr>
            <a:endParaRPr lang="en-US" altLang="en-US"/>
          </a:p>
        </p:txBody>
      </p:sp>
    </p:spTree>
    <p:extLst>
      <p:ext uri="{BB962C8B-B14F-4D97-AF65-F5344CB8AC3E}">
        <p14:creationId xmlns:p14="http://schemas.microsoft.com/office/powerpoint/2010/main" val="2022920754"/>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961CE49A-1489-4420-ACF6-435CB5B1F84A}"/>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8" name="Slide Number Placeholder 11">
            <a:extLst>
              <a:ext uri="{FF2B5EF4-FFF2-40B4-BE49-F238E27FC236}">
                <a16:creationId xmlns:a16="http://schemas.microsoft.com/office/drawing/2014/main" id="{DF59E30F-BE92-4A35-B9AC-3439D24A09F7}"/>
              </a:ext>
            </a:extLst>
          </p:cNvPr>
          <p:cNvSpPr>
            <a:spLocks noGrp="1"/>
          </p:cNvSpPr>
          <p:nvPr>
            <p:ph type="sldNum" sz="quarter" idx="11"/>
          </p:nvPr>
        </p:nvSpPr>
        <p:spPr/>
        <p:txBody>
          <a:bodyPr/>
          <a:lstStyle>
            <a:lvl1pPr>
              <a:defRPr smtClean="0">
                <a:latin typeface="Arial" panose="020B0604020202020204" pitchFamily="34" charset="0"/>
              </a:defRPr>
            </a:lvl1pPr>
          </a:lstStyle>
          <a:p>
            <a:pPr>
              <a:defRPr/>
            </a:pPr>
            <a:fld id="{1CB3B098-E793-4221-A505-78D019C082C7}"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651E2DCD-FBE4-4C39-9EB0-150E026F2AF2}"/>
              </a:ext>
            </a:extLst>
          </p:cNvPr>
          <p:cNvSpPr>
            <a:spLocks noGrp="1"/>
          </p:cNvSpPr>
          <p:nvPr>
            <p:ph type="ftr" sz="quarter" idx="12"/>
          </p:nvPr>
        </p:nvSpPr>
        <p:spPr/>
        <p:txBody>
          <a:bodyPr/>
          <a:lstStyle>
            <a:lvl1pPr>
              <a:defRPr>
                <a:latin typeface="Arial" charset="0"/>
              </a:defRPr>
            </a:lvl1pPr>
          </a:lstStyle>
          <a:p>
            <a:pPr>
              <a:defRPr/>
            </a:pPr>
            <a:endParaRPr lang="en-US" altLang="en-US"/>
          </a:p>
        </p:txBody>
      </p:sp>
    </p:spTree>
    <p:extLst>
      <p:ext uri="{BB962C8B-B14F-4D97-AF65-F5344CB8AC3E}">
        <p14:creationId xmlns:p14="http://schemas.microsoft.com/office/powerpoint/2010/main" val="48448489"/>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B0CC03-9EFB-429C-BB61-F623C67CDE09}"/>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0E9D40F4-40C7-4DC1-BE82-EAB578404092}"/>
              </a:ext>
            </a:extLst>
          </p:cNvPr>
          <p:cNvSpPr>
            <a:spLocks noGrp="1"/>
          </p:cNvSpPr>
          <p:nvPr>
            <p:ph type="ftr" sz="quarter" idx="11"/>
          </p:nvPr>
        </p:nvSpPr>
        <p:spPr/>
        <p:txBody>
          <a:bodyPr/>
          <a:lstStyle>
            <a:lvl1pPr>
              <a:defRPr>
                <a:latin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774E2E87-54A2-47A7-948C-C62808FCAB85}"/>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44A0CC43-F15A-411E-B555-4063AC4CB218}" type="slidenum">
              <a:rPr lang="en-US" altLang="en-US"/>
              <a:pPr>
                <a:defRPr/>
              </a:pPr>
              <a:t>‹#›</a:t>
            </a:fld>
            <a:endParaRPr lang="en-US" altLang="en-US"/>
          </a:p>
        </p:txBody>
      </p:sp>
    </p:spTree>
    <p:extLst>
      <p:ext uri="{BB962C8B-B14F-4D97-AF65-F5344CB8AC3E}">
        <p14:creationId xmlns:p14="http://schemas.microsoft.com/office/powerpoint/2010/main" val="2852485951"/>
      </p:ext>
    </p:extLst>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39C4BD-1433-4498-8E4E-5E5CD119D3F4}"/>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33E94AC4-216E-44BC-85F7-1DB1B8B5FDCD}"/>
              </a:ext>
            </a:extLst>
          </p:cNvPr>
          <p:cNvSpPr>
            <a:spLocks noGrp="1"/>
          </p:cNvSpPr>
          <p:nvPr>
            <p:ph type="ftr" sz="quarter" idx="11"/>
          </p:nvPr>
        </p:nvSpPr>
        <p:spPr/>
        <p:txBody>
          <a:bodyPr/>
          <a:lstStyle>
            <a:lvl1pPr>
              <a:defRPr>
                <a:latin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6CAE733C-A2FE-4518-BAE0-212E232997EA}"/>
              </a:ext>
            </a:extLst>
          </p:cNvPr>
          <p:cNvSpPr>
            <a:spLocks noGrp="1"/>
          </p:cNvSpPr>
          <p:nvPr>
            <p:ph type="sldNum" sz="quarter" idx="12"/>
          </p:nvPr>
        </p:nvSpPr>
        <p:spPr>
          <a:xfrm>
            <a:off x="0" y="6248400"/>
            <a:ext cx="533400" cy="381000"/>
          </a:xfrm>
        </p:spPr>
        <p:txBody>
          <a:bodyPr/>
          <a:lstStyle>
            <a:lvl1pPr>
              <a:defRPr smtClean="0">
                <a:solidFill>
                  <a:srgbClr val="1C3264"/>
                </a:solidFill>
                <a:latin typeface="Arial" panose="020B0604020202020204" pitchFamily="34" charset="0"/>
              </a:defRPr>
            </a:lvl1pPr>
          </a:lstStyle>
          <a:p>
            <a:pPr>
              <a:defRPr/>
            </a:pPr>
            <a:fld id="{AED6B386-597C-4165-8B9A-DB93D9B2D435}" type="slidenum">
              <a:rPr lang="en-US" altLang="en-US"/>
              <a:pPr>
                <a:defRPr/>
              </a:pPr>
              <a:t>‹#›</a:t>
            </a:fld>
            <a:endParaRPr lang="en-US" altLang="en-US"/>
          </a:p>
        </p:txBody>
      </p:sp>
    </p:spTree>
    <p:extLst>
      <p:ext uri="{BB962C8B-B14F-4D97-AF65-F5344CB8AC3E}">
        <p14:creationId xmlns:p14="http://schemas.microsoft.com/office/powerpoint/2010/main" val="1433343052"/>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ctr">
              <a:buNone/>
              <a:defRPr sz="4400" b="1">
                <a:solidFill>
                  <a:schemeClr val="accent2"/>
                </a:solidFill>
              </a:defRPr>
            </a:lvl1pPr>
          </a:lstStyle>
          <a:p>
            <a:r>
              <a:rPr lang="en-US" dirty="0"/>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553F94-453E-4228-9E05-7F48FC2B230A}"/>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1E55F72B-3011-423B-ABA0-54288FF84564}"/>
              </a:ext>
            </a:extLst>
          </p:cNvPr>
          <p:cNvSpPr>
            <a:spLocks noGrp="1"/>
          </p:cNvSpPr>
          <p:nvPr>
            <p:ph type="ftr" sz="quarter" idx="11"/>
          </p:nvPr>
        </p:nvSpPr>
        <p:spPr/>
        <p:txBody>
          <a:bodyPr/>
          <a:lstStyle>
            <a:lvl1pPr>
              <a:defRPr>
                <a:latin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E304527C-CA16-4584-BC52-B19461ADB038}"/>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A44F9B7A-1D45-4839-BB35-E2D823AAA6C3}" type="slidenum">
              <a:rPr lang="en-US" altLang="en-US"/>
              <a:pPr>
                <a:defRPr/>
              </a:pPr>
              <a:t>‹#›</a:t>
            </a:fld>
            <a:endParaRPr lang="en-US" altLang="en-US"/>
          </a:p>
        </p:txBody>
      </p:sp>
    </p:spTree>
    <p:extLst>
      <p:ext uri="{BB962C8B-B14F-4D97-AF65-F5344CB8AC3E}">
        <p14:creationId xmlns:p14="http://schemas.microsoft.com/office/powerpoint/2010/main" val="4109584565"/>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E0917F-1BF0-47E5-8056-5CE06859F7D9}"/>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6" name="Rectangle 5">
            <a:extLst>
              <a:ext uri="{FF2B5EF4-FFF2-40B4-BE49-F238E27FC236}">
                <a16:creationId xmlns:a16="http://schemas.microsoft.com/office/drawing/2014/main" id="{B054C6D9-A7F2-45A7-A14D-5846A6EF1861}"/>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7" name="Rectangle 6">
            <a:extLst>
              <a:ext uri="{FF2B5EF4-FFF2-40B4-BE49-F238E27FC236}">
                <a16:creationId xmlns:a16="http://schemas.microsoft.com/office/drawing/2014/main" id="{E5731C9C-C902-46E9-A75E-324A1F3A2834}"/>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8" name="Rectangle 7">
            <a:extLst>
              <a:ext uri="{FF2B5EF4-FFF2-40B4-BE49-F238E27FC236}">
                <a16:creationId xmlns:a16="http://schemas.microsoft.com/office/drawing/2014/main" id="{7FDA58E3-0906-4574-B9D5-C9F26AE2D88B}"/>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BC765377-471B-41B1-A029-503CE997A9EA}"/>
              </a:ext>
            </a:extLst>
          </p:cNvPr>
          <p:cNvSpPr>
            <a:spLocks noGrp="1"/>
          </p:cNvSpPr>
          <p:nvPr>
            <p:ph type="dt" sz="half" idx="10"/>
          </p:nvPr>
        </p:nvSpPr>
        <p:spPr>
          <a:xfrm>
            <a:off x="6248400" y="6248400"/>
            <a:ext cx="2667000" cy="365125"/>
          </a:xfrm>
        </p:spPr>
        <p:txBody>
          <a:bodyPr/>
          <a:lstStyle>
            <a:lvl1pPr>
              <a:defRPr>
                <a:latin typeface="Arial" charset="0"/>
              </a:defRPr>
            </a:lvl1pPr>
          </a:lstStyle>
          <a:p>
            <a:pPr>
              <a:defRPr/>
            </a:pPr>
            <a:endParaRPr lang="en-US" altLang="en-US"/>
          </a:p>
        </p:txBody>
      </p:sp>
      <p:sp>
        <p:nvSpPr>
          <p:cNvPr id="10" name="Slide Number Placeholder 12">
            <a:extLst>
              <a:ext uri="{FF2B5EF4-FFF2-40B4-BE49-F238E27FC236}">
                <a16:creationId xmlns:a16="http://schemas.microsoft.com/office/drawing/2014/main" id="{96C345BC-07B6-4852-9BD1-DA6A46EEC8DD}"/>
              </a:ext>
            </a:extLst>
          </p:cNvPr>
          <p:cNvSpPr>
            <a:spLocks noGrp="1"/>
          </p:cNvSpPr>
          <p:nvPr>
            <p:ph type="sldNum" sz="quarter" idx="11"/>
          </p:nvPr>
        </p:nvSpPr>
        <p:spPr>
          <a:xfrm>
            <a:off x="0" y="4667250"/>
            <a:ext cx="1447800" cy="663575"/>
          </a:xfrm>
        </p:spPr>
        <p:txBody>
          <a:bodyPr/>
          <a:lstStyle>
            <a:lvl1pPr>
              <a:defRPr sz="2800" smtClean="0">
                <a:latin typeface="Arial" panose="020B0604020202020204" pitchFamily="34" charset="0"/>
              </a:defRPr>
            </a:lvl1pPr>
          </a:lstStyle>
          <a:p>
            <a:pPr>
              <a:defRPr/>
            </a:pPr>
            <a:fld id="{E98E73F6-C0B8-4241-8D6E-547AA755847A}" type="slidenum">
              <a:rPr lang="en-US" altLang="en-US"/>
              <a:pPr>
                <a:defRPr/>
              </a:pPr>
              <a:t>‹#›</a:t>
            </a:fld>
            <a:endParaRPr lang="en-US" altLang="en-US"/>
          </a:p>
        </p:txBody>
      </p:sp>
      <p:sp>
        <p:nvSpPr>
          <p:cNvPr id="11" name="Footer Placeholder 13">
            <a:extLst>
              <a:ext uri="{FF2B5EF4-FFF2-40B4-BE49-F238E27FC236}">
                <a16:creationId xmlns:a16="http://schemas.microsoft.com/office/drawing/2014/main" id="{395A41D3-0381-42F6-B5EF-03203E36E184}"/>
              </a:ext>
            </a:extLst>
          </p:cNvPr>
          <p:cNvSpPr>
            <a:spLocks noGrp="1"/>
          </p:cNvSpPr>
          <p:nvPr>
            <p:ph type="ftr" sz="quarter" idx="12"/>
          </p:nvPr>
        </p:nvSpPr>
        <p:spPr>
          <a:xfrm>
            <a:off x="1600200" y="6248400"/>
            <a:ext cx="4572000" cy="365125"/>
          </a:xfrm>
        </p:spPr>
        <p:txBody>
          <a:bodyPr/>
          <a:lstStyle>
            <a:lvl1pPr>
              <a:defRPr>
                <a:latin typeface="Arial" charset="0"/>
              </a:defRPr>
            </a:lvl1pPr>
          </a:lstStyle>
          <a:p>
            <a:pPr>
              <a:defRPr/>
            </a:pPr>
            <a:endParaRPr lang="en-US" altLang="en-US"/>
          </a:p>
        </p:txBody>
      </p:sp>
    </p:spTree>
    <p:extLst>
      <p:ext uri="{BB962C8B-B14F-4D97-AF65-F5344CB8AC3E}">
        <p14:creationId xmlns:p14="http://schemas.microsoft.com/office/powerpoint/2010/main" val="4136640599"/>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8F7"/>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642BE8DA-C126-46AA-8047-80F3A651B7C9}"/>
              </a:ext>
            </a:extLst>
          </p:cNvPr>
          <p:cNvSpPr>
            <a:spLocks noGrp="1"/>
          </p:cNvSpPr>
          <p:nvPr>
            <p:ph type="title"/>
          </p:nvPr>
        </p:nvSpPr>
        <p:spPr bwMode="auto">
          <a:xfrm>
            <a:off x="628291" y="174760"/>
            <a:ext cx="7947025" cy="93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12">
            <a:extLst>
              <a:ext uri="{FF2B5EF4-FFF2-40B4-BE49-F238E27FC236}">
                <a16:creationId xmlns:a16="http://schemas.microsoft.com/office/drawing/2014/main" id="{FCA371DC-9BCA-495A-B1CB-D5CA4B0BA2BD}"/>
              </a:ext>
            </a:extLst>
          </p:cNvPr>
          <p:cNvSpPr>
            <a:spLocks noGrp="1"/>
          </p:cNvSpPr>
          <p:nvPr>
            <p:ph type="body" idx="1"/>
          </p:nvPr>
        </p:nvSpPr>
        <p:spPr bwMode="auto">
          <a:xfrm>
            <a:off x="609600" y="1676400"/>
            <a:ext cx="792797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a:extLst>
              <a:ext uri="{FF2B5EF4-FFF2-40B4-BE49-F238E27FC236}">
                <a16:creationId xmlns:a16="http://schemas.microsoft.com/office/drawing/2014/main" id="{EA6B314C-D8B7-4C16-A100-EFF6D813F1A7}"/>
              </a:ext>
            </a:extLst>
          </p:cNvPr>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rgbClr val="1C3264"/>
                </a:solidFill>
                <a:latin typeface="Times New Roman" pitchFamily="18" charset="0"/>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8344C175-30F1-4A79-A8CF-035D8CF9CBEC}"/>
              </a:ext>
            </a:extLst>
          </p:cNvPr>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1C3264"/>
                </a:solidFill>
                <a:latin typeface="Times New Roman" pitchFamily="18" charset="0"/>
                <a:cs typeface="Arial" charset="0"/>
              </a:defRPr>
            </a:lvl1pPr>
          </a:lstStyle>
          <a:p>
            <a:pPr>
              <a:defRPr/>
            </a:pPr>
            <a:endParaRPr lang="en-US" altLang="en-US"/>
          </a:p>
        </p:txBody>
      </p:sp>
      <p:sp>
        <p:nvSpPr>
          <p:cNvPr id="7" name="Rectangle 6">
            <a:extLst>
              <a:ext uri="{FF2B5EF4-FFF2-40B4-BE49-F238E27FC236}">
                <a16:creationId xmlns:a16="http://schemas.microsoft.com/office/drawing/2014/main" id="{29CA346F-9EF5-4E79-A38B-F09E44795A43}"/>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8" name="Rectangle 7">
            <a:extLst>
              <a:ext uri="{FF2B5EF4-FFF2-40B4-BE49-F238E27FC236}">
                <a16:creationId xmlns:a16="http://schemas.microsoft.com/office/drawing/2014/main" id="{1D20B137-675F-4E9F-8CEC-2479E9F36741}"/>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9" name="Rectangle 8">
            <a:extLst>
              <a:ext uri="{FF2B5EF4-FFF2-40B4-BE49-F238E27FC236}">
                <a16:creationId xmlns:a16="http://schemas.microsoft.com/office/drawing/2014/main" id="{59339867-AA4E-44BF-ADE2-3CD4A21E9328}"/>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a:solidFill>
                <a:srgbClr val="FFFFFF"/>
              </a:solidFill>
              <a:latin typeface="Tw Cen MT" pitchFamily="34" charset="0"/>
            </a:endParaRPr>
          </a:p>
        </p:txBody>
      </p:sp>
      <p:sp>
        <p:nvSpPr>
          <p:cNvPr id="23" name="Slide Number Placeholder 22">
            <a:extLst>
              <a:ext uri="{FF2B5EF4-FFF2-40B4-BE49-F238E27FC236}">
                <a16:creationId xmlns:a16="http://schemas.microsoft.com/office/drawing/2014/main" id="{D9930EF7-88BF-4127-85AB-813A5E7BCC06}"/>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smtClean="0">
                <a:solidFill>
                  <a:srgbClr val="FFFFFF"/>
                </a:solidFill>
                <a:latin typeface="Times New Roman" panose="02020603050405020304" pitchFamily="18" charset="0"/>
              </a:defRPr>
            </a:lvl1pPr>
          </a:lstStyle>
          <a:p>
            <a:pPr>
              <a:defRPr/>
            </a:pPr>
            <a:fld id="{37307860-1E84-4CF8-B26F-3263FC9DBA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66" r:id="rId12"/>
  </p:sldLayoutIdLst>
  <p:transition>
    <p:pull dir="rd"/>
  </p:transition>
  <p:txStyles>
    <p:titleStyle>
      <a:lvl1pPr algn="ctr" rtl="0" eaLnBrk="0" fontAlgn="base" hangingPunct="0">
        <a:spcBef>
          <a:spcPct val="0"/>
        </a:spcBef>
        <a:spcAft>
          <a:spcPct val="0"/>
        </a:spcAft>
        <a:defRPr sz="4400" b="1" kern="1200">
          <a:solidFill>
            <a:schemeClr val="accent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CFF33"/>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11008E"/>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E8F7"/>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01C2B98A-B3C8-4D3B-98A6-FC6E7D23A7F5}"/>
              </a:ext>
            </a:extLst>
          </p:cNvPr>
          <p:cNvSpPr>
            <a:spLocks noGrp="1"/>
          </p:cNvSpPr>
          <p:nvPr>
            <p:ph type="title"/>
          </p:nvPr>
        </p:nvSpPr>
        <p:spPr bwMode="auto">
          <a:xfrm>
            <a:off x="790576" y="161056"/>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12">
            <a:extLst>
              <a:ext uri="{FF2B5EF4-FFF2-40B4-BE49-F238E27FC236}">
                <a16:creationId xmlns:a16="http://schemas.microsoft.com/office/drawing/2014/main" id="{63B8AF99-5CAF-4F40-8A42-449A49FD4706}"/>
              </a:ext>
            </a:extLst>
          </p:cNvPr>
          <p:cNvSpPr>
            <a:spLocks noGrp="1"/>
          </p:cNvSpPr>
          <p:nvPr>
            <p:ph type="body" idx="1"/>
          </p:nvPr>
        </p:nvSpPr>
        <p:spPr bwMode="auto">
          <a:xfrm>
            <a:off x="609600" y="1733191"/>
            <a:ext cx="8156331" cy="437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07662BE-A0A6-4ED4-9E5F-84A434111EC3}"/>
              </a:ext>
            </a:extLst>
          </p:cNvPr>
          <p:cNvSpPr>
            <a:spLocks noGrp="1"/>
          </p:cNvSpPr>
          <p:nvPr>
            <p:ph type="dt" sz="half" idx="2"/>
          </p:nvPr>
        </p:nvSpPr>
        <p:spPr>
          <a:xfrm>
            <a:off x="6096000" y="6248401"/>
            <a:ext cx="26670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92">
                <a:solidFill>
                  <a:srgbClr val="1C3264"/>
                </a:solidFill>
                <a:latin typeface="Times New Roman" pitchFamily="18" charset="0"/>
                <a:cs typeface="Arial" pitchFamily="34" charset="0"/>
              </a:defRPr>
            </a:lvl1pPr>
          </a:lstStyle>
          <a:p>
            <a:pPr>
              <a:defRPr/>
            </a:pPr>
            <a:fld id="{1DFDDE97-CB97-4972-B9C2-6D9662210F6E}" type="datetimeFigureOut">
              <a:rPr lang="pt-PT"/>
              <a:pPr>
                <a:defRPr/>
              </a:pPr>
              <a:t>22/01/2019</a:t>
            </a:fld>
            <a:endParaRPr lang="pt-PT"/>
          </a:p>
        </p:txBody>
      </p:sp>
      <p:sp>
        <p:nvSpPr>
          <p:cNvPr id="3" name="Footer Placeholder 2">
            <a:extLst>
              <a:ext uri="{FF2B5EF4-FFF2-40B4-BE49-F238E27FC236}">
                <a16:creationId xmlns:a16="http://schemas.microsoft.com/office/drawing/2014/main" id="{87860D70-D4ED-4B94-B8BE-1ECD0F0F0A9F}"/>
              </a:ext>
            </a:extLst>
          </p:cNvPr>
          <p:cNvSpPr>
            <a:spLocks noGrp="1"/>
          </p:cNvSpPr>
          <p:nvPr>
            <p:ph type="ftr" sz="quarter" idx="3"/>
          </p:nvPr>
        </p:nvSpPr>
        <p:spPr>
          <a:xfrm>
            <a:off x="609600" y="6248401"/>
            <a:ext cx="5421923"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923">
                <a:solidFill>
                  <a:srgbClr val="1C3264"/>
                </a:solidFill>
                <a:latin typeface="Times New Roman" pitchFamily="18" charset="0"/>
                <a:cs typeface="Arial" pitchFamily="34" charset="0"/>
              </a:defRPr>
            </a:lvl1pPr>
          </a:lstStyle>
          <a:p>
            <a:pPr>
              <a:defRPr/>
            </a:pPr>
            <a:r>
              <a:rPr lang="en-US"/>
              <a:t>SOCIAL PROTECTION KNOWLEDGE COLLABORATION: Promoting Inclusive Growth, Equity and  Stability in Indonesia</a:t>
            </a:r>
          </a:p>
          <a:p>
            <a:pPr>
              <a:defRPr/>
            </a:pPr>
            <a:r>
              <a:rPr lang="en-US"/>
              <a:t>Event 1: Maximizing Growth - Ensuring Everyone Benefits</a:t>
            </a:r>
            <a:endParaRPr lang="en-US" dirty="0"/>
          </a:p>
        </p:txBody>
      </p:sp>
      <p:sp>
        <p:nvSpPr>
          <p:cNvPr id="7" name="Rectangle 6">
            <a:extLst>
              <a:ext uri="{FF2B5EF4-FFF2-40B4-BE49-F238E27FC236}">
                <a16:creationId xmlns:a16="http://schemas.microsoft.com/office/drawing/2014/main" id="{FE4DE0FF-7719-409B-8C80-BAD979F1186F}"/>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8" name="Rectangle 7">
            <a:extLst>
              <a:ext uri="{FF2B5EF4-FFF2-40B4-BE49-F238E27FC236}">
                <a16:creationId xmlns:a16="http://schemas.microsoft.com/office/drawing/2014/main" id="{6AB10F1B-13CF-4FDF-BCF1-A721D06DA521}"/>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9" name="Rectangle 8">
            <a:extLst>
              <a:ext uri="{FF2B5EF4-FFF2-40B4-BE49-F238E27FC236}">
                <a16:creationId xmlns:a16="http://schemas.microsoft.com/office/drawing/2014/main" id="{5177C9B1-24F9-4847-863C-E9DB8E845485}"/>
              </a:ext>
            </a:extLst>
          </p:cNvPr>
          <p:cNvSpPr/>
          <p:nvPr/>
        </p:nvSpPr>
        <p:spPr>
          <a:xfrm>
            <a:off x="590551"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Tw Cen MT" pitchFamily="34" charset="0"/>
            </a:endParaRPr>
          </a:p>
        </p:txBody>
      </p:sp>
      <p:sp>
        <p:nvSpPr>
          <p:cNvPr id="23" name="Slide Number Placeholder 22">
            <a:extLst>
              <a:ext uri="{FF2B5EF4-FFF2-40B4-BE49-F238E27FC236}">
                <a16:creationId xmlns:a16="http://schemas.microsoft.com/office/drawing/2014/main" id="{676B6C4D-E057-4F67-98BF-EC626541B7AA}"/>
              </a:ext>
            </a:extLst>
          </p:cNvPr>
          <p:cNvSpPr>
            <a:spLocks noGrp="1"/>
          </p:cNvSpPr>
          <p:nvPr>
            <p:ph type="sldNum" sz="quarter" idx="4"/>
          </p:nvPr>
        </p:nvSpPr>
        <p:spPr>
          <a:xfrm>
            <a:off x="0" y="1271589"/>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92" b="1" smtClean="0">
                <a:solidFill>
                  <a:srgbClr val="FFFFFF"/>
                </a:solidFill>
                <a:latin typeface="Times New Roman" panose="02020603050405020304" pitchFamily="18" charset="0"/>
              </a:defRPr>
            </a:lvl1pPr>
          </a:lstStyle>
          <a:p>
            <a:pPr>
              <a:defRPr/>
            </a:pPr>
            <a:fld id="{FB04EF5C-9251-4CDD-A4CB-708B55EA379A}" type="slidenum">
              <a:rPr lang="pt-PT" altLang="en-US"/>
              <a:pPr>
                <a:defRPr/>
              </a:pPr>
              <a:t>‹#›</a:t>
            </a:fld>
            <a:endParaRPr lang="pt-PT" altLang="en-US"/>
          </a:p>
        </p:txBody>
      </p:sp>
    </p:spTree>
    <p:extLst>
      <p:ext uri="{BB962C8B-B14F-4D97-AF65-F5344CB8AC3E}">
        <p14:creationId xmlns:p14="http://schemas.microsoft.com/office/powerpoint/2010/main" val="3304471"/>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pull dir="rd"/>
  </p:transition>
  <p:hf sldNum="0" hdr="0" dt="0"/>
  <p:txStyles>
    <p:titleStyle>
      <a:lvl1pPr algn="ctr" rtl="0" eaLnBrk="0" fontAlgn="base" hangingPunct="0">
        <a:spcBef>
          <a:spcPct val="0"/>
        </a:spcBef>
        <a:spcAft>
          <a:spcPct val="0"/>
        </a:spcAft>
        <a:defRPr sz="4062" b="1" kern="1200">
          <a:solidFill>
            <a:schemeClr val="accent2"/>
          </a:solidFill>
          <a:latin typeface="+mj-lt"/>
          <a:ea typeface="+mj-ea"/>
          <a:cs typeface="+mj-cs"/>
        </a:defRPr>
      </a:lvl1pPr>
      <a:lvl2pPr algn="l" rtl="0" eaLnBrk="0" fontAlgn="base" hangingPunct="0">
        <a:spcBef>
          <a:spcPct val="0"/>
        </a:spcBef>
        <a:spcAft>
          <a:spcPct val="0"/>
        </a:spcAft>
        <a:defRPr sz="4062">
          <a:solidFill>
            <a:schemeClr val="tx2"/>
          </a:solidFill>
          <a:latin typeface="Tw Cen MT" pitchFamily="34" charset="0"/>
        </a:defRPr>
      </a:lvl2pPr>
      <a:lvl3pPr algn="l" rtl="0" eaLnBrk="0" fontAlgn="base" hangingPunct="0">
        <a:spcBef>
          <a:spcPct val="0"/>
        </a:spcBef>
        <a:spcAft>
          <a:spcPct val="0"/>
        </a:spcAft>
        <a:defRPr sz="4062">
          <a:solidFill>
            <a:schemeClr val="tx2"/>
          </a:solidFill>
          <a:latin typeface="Tw Cen MT" pitchFamily="34" charset="0"/>
        </a:defRPr>
      </a:lvl3pPr>
      <a:lvl4pPr algn="l" rtl="0" eaLnBrk="0" fontAlgn="base" hangingPunct="0">
        <a:spcBef>
          <a:spcPct val="0"/>
        </a:spcBef>
        <a:spcAft>
          <a:spcPct val="0"/>
        </a:spcAft>
        <a:defRPr sz="4062">
          <a:solidFill>
            <a:schemeClr val="tx2"/>
          </a:solidFill>
          <a:latin typeface="Tw Cen MT" pitchFamily="34" charset="0"/>
        </a:defRPr>
      </a:lvl4pPr>
      <a:lvl5pPr algn="l" rtl="0" eaLnBrk="0" fontAlgn="base" hangingPunct="0">
        <a:spcBef>
          <a:spcPct val="0"/>
        </a:spcBef>
        <a:spcAft>
          <a:spcPct val="0"/>
        </a:spcAft>
        <a:defRPr sz="4062">
          <a:solidFill>
            <a:schemeClr val="tx2"/>
          </a:solidFill>
          <a:latin typeface="Tw Cen MT" pitchFamily="34" charset="0"/>
        </a:defRPr>
      </a:lvl5pPr>
      <a:lvl6pPr marL="422041" algn="l" rtl="0" eaLnBrk="1" fontAlgn="base" hangingPunct="1">
        <a:spcBef>
          <a:spcPct val="0"/>
        </a:spcBef>
        <a:spcAft>
          <a:spcPct val="0"/>
        </a:spcAft>
        <a:defRPr sz="4062">
          <a:solidFill>
            <a:schemeClr val="tx2"/>
          </a:solidFill>
          <a:latin typeface="Tw Cen MT" pitchFamily="34" charset="0"/>
        </a:defRPr>
      </a:lvl6pPr>
      <a:lvl7pPr marL="844083" algn="l" rtl="0" eaLnBrk="1" fontAlgn="base" hangingPunct="1">
        <a:spcBef>
          <a:spcPct val="0"/>
        </a:spcBef>
        <a:spcAft>
          <a:spcPct val="0"/>
        </a:spcAft>
        <a:defRPr sz="4062">
          <a:solidFill>
            <a:schemeClr val="tx2"/>
          </a:solidFill>
          <a:latin typeface="Tw Cen MT" pitchFamily="34" charset="0"/>
        </a:defRPr>
      </a:lvl7pPr>
      <a:lvl8pPr marL="1266124" algn="l" rtl="0" eaLnBrk="1" fontAlgn="base" hangingPunct="1">
        <a:spcBef>
          <a:spcPct val="0"/>
        </a:spcBef>
        <a:spcAft>
          <a:spcPct val="0"/>
        </a:spcAft>
        <a:defRPr sz="4062">
          <a:solidFill>
            <a:schemeClr val="tx2"/>
          </a:solidFill>
          <a:latin typeface="Tw Cen MT" pitchFamily="34" charset="0"/>
        </a:defRPr>
      </a:lvl8pPr>
      <a:lvl9pPr marL="1688165" algn="l" rtl="0" eaLnBrk="1" fontAlgn="base" hangingPunct="1">
        <a:spcBef>
          <a:spcPct val="0"/>
        </a:spcBef>
        <a:spcAft>
          <a:spcPct val="0"/>
        </a:spcAft>
        <a:defRPr sz="4062">
          <a:solidFill>
            <a:schemeClr val="tx2"/>
          </a:solidFill>
          <a:latin typeface="Tw Cen MT" pitchFamily="34" charset="0"/>
        </a:defRPr>
      </a:lvl9pPr>
    </p:titleStyle>
    <p:bodyStyle>
      <a:lvl1pPr marL="294550" indent="-294550" algn="l" rtl="0" eaLnBrk="0" fontAlgn="base" hangingPunct="0">
        <a:spcBef>
          <a:spcPts val="646"/>
        </a:spcBef>
        <a:spcAft>
          <a:spcPct val="0"/>
        </a:spcAft>
        <a:buClr>
          <a:schemeClr val="accent2"/>
        </a:buClr>
        <a:buSzPct val="60000"/>
        <a:buFont typeface="Wingdings" panose="05000000000000000000" pitchFamily="2" charset="2"/>
        <a:buChar char=""/>
        <a:defRPr sz="2677" kern="1200">
          <a:solidFill>
            <a:schemeClr val="tx1"/>
          </a:solidFill>
          <a:latin typeface="+mn-lt"/>
          <a:ea typeface="+mn-ea"/>
          <a:cs typeface="+mn-cs"/>
        </a:defRPr>
      </a:lvl1pPr>
      <a:lvl2pPr marL="590565" indent="-252052" algn="l" rtl="0" eaLnBrk="0" fontAlgn="base" hangingPunct="0">
        <a:spcBef>
          <a:spcPts val="508"/>
        </a:spcBef>
        <a:spcAft>
          <a:spcPct val="0"/>
        </a:spcAft>
        <a:buClr>
          <a:schemeClr val="accent1"/>
        </a:buClr>
        <a:buSzPct val="70000"/>
        <a:buFont typeface="Wingdings 2" panose="05020102010507070707" pitchFamily="18" charset="2"/>
        <a:buChar char=""/>
        <a:defRPr sz="2400" kern="1200">
          <a:solidFill>
            <a:schemeClr val="tx1"/>
          </a:solidFill>
          <a:latin typeface="+mn-lt"/>
          <a:ea typeface="+mn-ea"/>
          <a:cs typeface="+mn-cs"/>
        </a:defRPr>
      </a:lvl2pPr>
      <a:lvl3pPr marL="844083" indent="-211021" algn="l" rtl="0" eaLnBrk="0" fontAlgn="base" hangingPunct="0">
        <a:spcBef>
          <a:spcPts val="462"/>
        </a:spcBef>
        <a:spcAft>
          <a:spcPct val="0"/>
        </a:spcAft>
        <a:buClr>
          <a:schemeClr val="accent2"/>
        </a:buClr>
        <a:buSzPct val="75000"/>
        <a:buFont typeface="Wingdings" panose="05000000000000000000" pitchFamily="2" charset="2"/>
        <a:buChar char=""/>
        <a:defRPr sz="2123" kern="1200">
          <a:solidFill>
            <a:schemeClr val="tx1"/>
          </a:solidFill>
          <a:latin typeface="+mn-lt"/>
          <a:ea typeface="+mn-ea"/>
          <a:cs typeface="+mn-cs"/>
        </a:defRPr>
      </a:lvl3pPr>
      <a:lvl4pPr marL="1266124" indent="-211021" algn="l" rtl="0" eaLnBrk="0" fontAlgn="base" hangingPunct="0">
        <a:spcBef>
          <a:spcPts val="369"/>
        </a:spcBef>
        <a:spcAft>
          <a:spcPct val="0"/>
        </a:spcAft>
        <a:buClr>
          <a:srgbClr val="CCFF33"/>
        </a:buClr>
        <a:buSzPct val="75000"/>
        <a:buFont typeface="Wingdings" panose="05000000000000000000" pitchFamily="2" charset="2"/>
        <a:buChar char=""/>
        <a:defRPr sz="1846" kern="1200">
          <a:solidFill>
            <a:schemeClr val="tx1"/>
          </a:solidFill>
          <a:latin typeface="+mn-lt"/>
          <a:ea typeface="+mn-ea"/>
          <a:cs typeface="+mn-cs"/>
        </a:defRPr>
      </a:lvl4pPr>
      <a:lvl5pPr marL="1688165" indent="-211021" algn="l" rtl="0" eaLnBrk="0" fontAlgn="base" hangingPunct="0">
        <a:spcBef>
          <a:spcPts val="369"/>
        </a:spcBef>
        <a:spcAft>
          <a:spcPct val="0"/>
        </a:spcAft>
        <a:buClr>
          <a:srgbClr val="11008E"/>
        </a:buClr>
        <a:buSzPct val="65000"/>
        <a:buFont typeface="Wingdings" panose="05000000000000000000" pitchFamily="2" charset="2"/>
        <a:buChar char=""/>
        <a:defRPr sz="1846" kern="1200">
          <a:solidFill>
            <a:schemeClr val="tx1"/>
          </a:solidFill>
          <a:latin typeface="+mn-lt"/>
          <a:ea typeface="+mn-ea"/>
          <a:cs typeface="+mn-cs"/>
        </a:defRPr>
      </a:lvl5pPr>
      <a:lvl6pPr marL="1941390" indent="-211021" algn="l" rtl="0" eaLnBrk="1" latinLnBrk="0" hangingPunct="1">
        <a:spcBef>
          <a:spcPct val="20000"/>
        </a:spcBef>
        <a:buClr>
          <a:schemeClr val="accent1"/>
        </a:buClr>
        <a:buFont typeface="Wingdings"/>
        <a:buChar char="§"/>
        <a:defRPr kumimoji="0" sz="1662" kern="1200" baseline="0">
          <a:solidFill>
            <a:schemeClr val="tx1"/>
          </a:solidFill>
          <a:latin typeface="+mn-lt"/>
          <a:ea typeface="+mn-ea"/>
          <a:cs typeface="+mn-cs"/>
        </a:defRPr>
      </a:lvl6pPr>
      <a:lvl7pPr marL="2194615" indent="-211021" algn="l" rtl="0" eaLnBrk="1" latinLnBrk="0" hangingPunct="1">
        <a:spcBef>
          <a:spcPct val="20000"/>
        </a:spcBef>
        <a:buClr>
          <a:schemeClr val="accent2"/>
        </a:buClr>
        <a:buFont typeface="Wingdings"/>
        <a:buChar char="§"/>
        <a:defRPr kumimoji="0" sz="1662" kern="1200" baseline="0">
          <a:solidFill>
            <a:schemeClr val="tx1"/>
          </a:solidFill>
          <a:latin typeface="+mn-lt"/>
          <a:ea typeface="+mn-ea"/>
          <a:cs typeface="+mn-cs"/>
        </a:defRPr>
      </a:lvl7pPr>
      <a:lvl8pPr marL="2447840" indent="-211021" algn="l" rtl="0" eaLnBrk="1" latinLnBrk="0" hangingPunct="1">
        <a:spcBef>
          <a:spcPct val="20000"/>
        </a:spcBef>
        <a:buClr>
          <a:schemeClr val="accent3"/>
        </a:buClr>
        <a:buFont typeface="Wingdings"/>
        <a:buChar char="§"/>
        <a:defRPr kumimoji="0" sz="1662" kern="1200" baseline="0">
          <a:solidFill>
            <a:schemeClr val="tx1"/>
          </a:solidFill>
          <a:latin typeface="+mn-lt"/>
          <a:ea typeface="+mn-ea"/>
          <a:cs typeface="+mn-cs"/>
        </a:defRPr>
      </a:lvl8pPr>
      <a:lvl9pPr marL="2701064" indent="-211021" algn="l" rtl="0" eaLnBrk="1" latinLnBrk="0" hangingPunct="1">
        <a:spcBef>
          <a:spcPct val="20000"/>
        </a:spcBef>
        <a:buClr>
          <a:schemeClr val="accent4"/>
        </a:buClr>
        <a:buFont typeface="Wingdings"/>
        <a:buChar char="§"/>
        <a:defRPr kumimoji="0" sz="1662"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22041" algn="l" rtl="0" eaLnBrk="1" latinLnBrk="0" hangingPunct="1">
        <a:defRPr kumimoji="0" kern="1200">
          <a:solidFill>
            <a:schemeClr val="tx1"/>
          </a:solidFill>
          <a:latin typeface="+mn-lt"/>
          <a:ea typeface="+mn-ea"/>
          <a:cs typeface="+mn-cs"/>
        </a:defRPr>
      </a:lvl2pPr>
      <a:lvl3pPr marL="844083" algn="l" rtl="0" eaLnBrk="1" latinLnBrk="0" hangingPunct="1">
        <a:defRPr kumimoji="0" kern="1200">
          <a:solidFill>
            <a:schemeClr val="tx1"/>
          </a:solidFill>
          <a:latin typeface="+mn-lt"/>
          <a:ea typeface="+mn-ea"/>
          <a:cs typeface="+mn-cs"/>
        </a:defRPr>
      </a:lvl3pPr>
      <a:lvl4pPr marL="1266124" algn="l" rtl="0" eaLnBrk="1" latinLnBrk="0" hangingPunct="1">
        <a:defRPr kumimoji="0" kern="1200">
          <a:solidFill>
            <a:schemeClr val="tx1"/>
          </a:solidFill>
          <a:latin typeface="+mn-lt"/>
          <a:ea typeface="+mn-ea"/>
          <a:cs typeface="+mn-cs"/>
        </a:defRPr>
      </a:lvl4pPr>
      <a:lvl5pPr marL="1688165" algn="l" rtl="0" eaLnBrk="1" latinLnBrk="0" hangingPunct="1">
        <a:defRPr kumimoji="0" kern="1200">
          <a:solidFill>
            <a:schemeClr val="tx1"/>
          </a:solidFill>
          <a:latin typeface="+mn-lt"/>
          <a:ea typeface="+mn-ea"/>
          <a:cs typeface="+mn-cs"/>
        </a:defRPr>
      </a:lvl5pPr>
      <a:lvl6pPr marL="2110207" algn="l" rtl="0" eaLnBrk="1" latinLnBrk="0" hangingPunct="1">
        <a:defRPr kumimoji="0" kern="1200">
          <a:solidFill>
            <a:schemeClr val="tx1"/>
          </a:solidFill>
          <a:latin typeface="+mn-lt"/>
          <a:ea typeface="+mn-ea"/>
          <a:cs typeface="+mn-cs"/>
        </a:defRPr>
      </a:lvl6pPr>
      <a:lvl7pPr marL="2532248" algn="l" rtl="0" eaLnBrk="1" latinLnBrk="0" hangingPunct="1">
        <a:defRPr kumimoji="0" kern="1200">
          <a:solidFill>
            <a:schemeClr val="tx1"/>
          </a:solidFill>
          <a:latin typeface="+mn-lt"/>
          <a:ea typeface="+mn-ea"/>
          <a:cs typeface="+mn-cs"/>
        </a:defRPr>
      </a:lvl7pPr>
      <a:lvl8pPr marL="2954289" algn="l" rtl="0" eaLnBrk="1" latinLnBrk="0" hangingPunct="1">
        <a:defRPr kumimoji="0" kern="1200">
          <a:solidFill>
            <a:schemeClr val="tx1"/>
          </a:solidFill>
          <a:latin typeface="+mn-lt"/>
          <a:ea typeface="+mn-ea"/>
          <a:cs typeface="+mn-cs"/>
        </a:defRPr>
      </a:lvl8pPr>
      <a:lvl9pPr marL="337633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8CA2E88-84F1-495C-8029-DBCCD4EA6072}"/>
              </a:ext>
            </a:extLst>
          </p:cNvPr>
          <p:cNvSpPr>
            <a:spLocks noGrp="1" noChangeArrowheads="1"/>
          </p:cNvSpPr>
          <p:nvPr>
            <p:ph type="ctrTitle"/>
          </p:nvPr>
        </p:nvSpPr>
        <p:spPr>
          <a:xfrm>
            <a:off x="228601" y="230173"/>
            <a:ext cx="8564440" cy="914400"/>
          </a:xfrm>
        </p:spPr>
        <p:txBody>
          <a:bodyPr>
            <a:noAutofit/>
          </a:bodyPr>
          <a:lstStyle/>
          <a:p>
            <a:pPr algn="ctr" eaLnBrk="1" hangingPunct="1">
              <a:spcBef>
                <a:spcPts val="1108"/>
              </a:spcBef>
              <a:spcAft>
                <a:spcPts val="1108"/>
              </a:spcAft>
              <a:defRPr/>
            </a:pPr>
            <a:r>
              <a:rPr lang="en-US" altLang="en-US" sz="2800" b="1" cap="none" dirty="0">
                <a:solidFill>
                  <a:schemeClr val="accent2"/>
                </a:solidFill>
              </a:rPr>
              <a:t>European Union</a:t>
            </a:r>
            <a:br>
              <a:rPr lang="en-US" altLang="en-US" sz="2800" b="1" cap="none" dirty="0">
                <a:solidFill>
                  <a:schemeClr val="accent2"/>
                </a:solidFill>
              </a:rPr>
            </a:br>
            <a:r>
              <a:rPr lang="en-US" altLang="en-US" sz="2400" b="1" cap="none" dirty="0">
                <a:solidFill>
                  <a:schemeClr val="accent2"/>
                </a:solidFill>
              </a:rPr>
              <a:t>Social Protection across the Humanitarian-Development Nexus</a:t>
            </a:r>
            <a:endParaRPr lang="en-US" altLang="en-US" sz="2400" b="1" cap="none" dirty="0">
              <a:solidFill>
                <a:schemeClr val="accent2"/>
              </a:solidFill>
              <a:effectLst>
                <a:outerShdw blurRad="38100" dist="38100" dir="2700000" algn="tl">
                  <a:srgbClr val="000000"/>
                </a:outerShdw>
              </a:effectLst>
              <a:cs typeface="Times New Roman" pitchFamily="18" charset="0"/>
            </a:endParaRPr>
          </a:p>
        </p:txBody>
      </p:sp>
      <p:sp>
        <p:nvSpPr>
          <p:cNvPr id="15363" name="Rectangle 3">
            <a:extLst>
              <a:ext uri="{FF2B5EF4-FFF2-40B4-BE49-F238E27FC236}">
                <a16:creationId xmlns:a16="http://schemas.microsoft.com/office/drawing/2014/main" id="{F3D62C92-05D9-4442-934C-6911AE9BA83A}"/>
              </a:ext>
            </a:extLst>
          </p:cNvPr>
          <p:cNvSpPr>
            <a:spLocks noGrp="1"/>
          </p:cNvSpPr>
          <p:nvPr>
            <p:ph type="subTitle" idx="1"/>
          </p:nvPr>
        </p:nvSpPr>
        <p:spPr>
          <a:xfrm>
            <a:off x="152400" y="2514600"/>
            <a:ext cx="3200400" cy="1521069"/>
          </a:xfrm>
        </p:spPr>
        <p:txBody>
          <a:bodyPr>
            <a:normAutofit/>
          </a:bodyPr>
          <a:lstStyle/>
          <a:p>
            <a:pPr lvl="0" algn="just" eaLnBrk="1" hangingPunct="1">
              <a:lnSpc>
                <a:spcPct val="90000"/>
              </a:lnSpc>
              <a:spcBef>
                <a:spcPct val="0"/>
              </a:spcBef>
              <a:buClr>
                <a:srgbClr val="070478"/>
              </a:buClr>
            </a:pPr>
            <a:r>
              <a:rPr lang="en-US" b="1" dirty="0">
                <a:solidFill>
                  <a:srgbClr val="000066"/>
                </a:solidFill>
                <a:ea typeface="ＭＳ Ｐゴシック" charset="0"/>
                <a:cs typeface="Times New Roman" pitchFamily="18" charset="0"/>
              </a:rPr>
              <a:t>23  January 2019</a:t>
            </a:r>
          </a:p>
          <a:p>
            <a:pPr marL="26988" lvl="0" algn="just" eaLnBrk="1" hangingPunct="1">
              <a:spcBef>
                <a:spcPct val="0"/>
              </a:spcBef>
              <a:buClr>
                <a:srgbClr val="070478"/>
              </a:buClr>
            </a:pPr>
            <a:r>
              <a:rPr lang="en-US" b="1" dirty="0">
                <a:solidFill>
                  <a:srgbClr val="000066"/>
                </a:solidFill>
                <a:ea typeface="ＭＳ Ｐゴシック" charset="0"/>
                <a:cs typeface="Times New Roman" pitchFamily="18" charset="0"/>
              </a:rPr>
              <a:t>Dr. Michael Samson</a:t>
            </a:r>
          </a:p>
          <a:p>
            <a:pPr marL="26988" lvl="0" algn="just" eaLnBrk="1" hangingPunct="1">
              <a:spcBef>
                <a:spcPct val="0"/>
              </a:spcBef>
              <a:buClr>
                <a:srgbClr val="070478"/>
              </a:buClr>
            </a:pPr>
            <a:r>
              <a:rPr lang="en-US" b="1" dirty="0">
                <a:solidFill>
                  <a:srgbClr val="000066"/>
                </a:solidFill>
                <a:ea typeface="ＭＳ Ｐゴシック" charset="0"/>
                <a:cs typeface="Times New Roman" pitchFamily="18" charset="0"/>
              </a:rPr>
              <a:t>msamson@epri.org.za</a:t>
            </a:r>
          </a:p>
        </p:txBody>
      </p:sp>
      <p:sp>
        <p:nvSpPr>
          <p:cNvPr id="15364" name="TextBox 3">
            <a:extLst>
              <a:ext uri="{FF2B5EF4-FFF2-40B4-BE49-F238E27FC236}">
                <a16:creationId xmlns:a16="http://schemas.microsoft.com/office/drawing/2014/main" id="{F0D52251-0EA5-4809-9B13-DDCC52E19C36}"/>
              </a:ext>
            </a:extLst>
          </p:cNvPr>
          <p:cNvSpPr txBox="1">
            <a:spLocks noChangeArrowheads="1"/>
          </p:cNvSpPr>
          <p:nvPr/>
        </p:nvSpPr>
        <p:spPr bwMode="auto">
          <a:xfrm>
            <a:off x="350227" y="1622645"/>
            <a:ext cx="8532934"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CCFF33"/>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11008E"/>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11008E"/>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11008E"/>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11008E"/>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11008E"/>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0"/>
              </a:spcBef>
              <a:buNone/>
            </a:pPr>
            <a:r>
              <a:rPr lang="en-US" sz="1600" b="1" i="1" dirty="0">
                <a:solidFill>
                  <a:schemeClr val="accent2"/>
                </a:solidFill>
                <a:cs typeface="Times New Roman" panose="02020603050405020304" pitchFamily="18" charset="0"/>
              </a:rPr>
              <a:t>Paris</a:t>
            </a:r>
            <a:endParaRPr lang="en-US" sz="800" b="1" i="1" dirty="0">
              <a:solidFill>
                <a:schemeClr val="accent2"/>
              </a:solidFill>
              <a:cs typeface="Times New Roman" panose="02020603050405020304" pitchFamily="18" charset="0"/>
            </a:endParaRPr>
          </a:p>
          <a:p>
            <a:pPr algn="ctr" eaLnBrk="1" hangingPunct="1">
              <a:spcBef>
                <a:spcPct val="0"/>
              </a:spcBef>
              <a:buNone/>
            </a:pPr>
            <a:endParaRPr lang="en-US" altLang="en-US" sz="1050" b="1" dirty="0">
              <a:solidFill>
                <a:schemeClr val="tx2"/>
              </a:solidFill>
              <a:cs typeface="Times New Roman" panose="02020603050405020304" pitchFamily="18" charset="0"/>
            </a:endParaRPr>
          </a:p>
        </p:txBody>
      </p:sp>
      <p:sp>
        <p:nvSpPr>
          <p:cNvPr id="15365" name="TextBox 1">
            <a:extLst>
              <a:ext uri="{FF2B5EF4-FFF2-40B4-BE49-F238E27FC236}">
                <a16:creationId xmlns:a16="http://schemas.microsoft.com/office/drawing/2014/main" id="{46F5C644-69AA-479C-80E7-A558B9FF658A}"/>
              </a:ext>
            </a:extLst>
          </p:cNvPr>
          <p:cNvSpPr txBox="1">
            <a:spLocks noChangeArrowheads="1"/>
          </p:cNvSpPr>
          <p:nvPr/>
        </p:nvSpPr>
        <p:spPr bwMode="auto">
          <a:xfrm>
            <a:off x="3765306" y="3409950"/>
            <a:ext cx="5226294" cy="213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844083" eaLnBrk="1" hangingPunct="1"/>
            <a:r>
              <a:rPr lang="en-ZA" altLang="en-US" sz="3323" b="1" dirty="0">
                <a:solidFill>
                  <a:schemeClr val="accent2"/>
                </a:solidFill>
                <a:latin typeface="Tw Cen MT" panose="020B0602020104020603" pitchFamily="34" charset="0"/>
              </a:rPr>
              <a:t>Financing </a:t>
            </a:r>
          </a:p>
          <a:p>
            <a:pPr algn="ctr" defTabSz="844083" eaLnBrk="1" hangingPunct="1"/>
            <a:r>
              <a:rPr lang="en-ZA" altLang="en-US" sz="3323" b="1" dirty="0">
                <a:solidFill>
                  <a:schemeClr val="accent2"/>
                </a:solidFill>
                <a:latin typeface="Tw Cen MT" panose="020B0602020104020603" pitchFamily="34" charset="0"/>
              </a:rPr>
              <a:t>Social Protection across the Humanitarian-Development Nexus</a:t>
            </a:r>
          </a:p>
        </p:txBody>
      </p:sp>
      <p:pic>
        <p:nvPicPr>
          <p:cNvPr id="8" name="Picture 7">
            <a:extLst>
              <a:ext uri="{FF2B5EF4-FFF2-40B4-BE49-F238E27FC236}">
                <a16:creationId xmlns:a16="http://schemas.microsoft.com/office/drawing/2014/main" id="{40CD9718-449E-46CC-BC7A-416EC1B10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 y="3962400"/>
            <a:ext cx="1949449" cy="1841811"/>
          </a:xfrm>
          <a:prstGeom prst="rect">
            <a:avLst/>
          </a:prstGeom>
        </p:spPr>
      </p:pic>
    </p:spTree>
    <p:extLst>
      <p:ext uri="{BB962C8B-B14F-4D97-AF65-F5344CB8AC3E}">
        <p14:creationId xmlns:p14="http://schemas.microsoft.com/office/powerpoint/2010/main" val="3034029408"/>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97" y="260648"/>
            <a:ext cx="8229600" cy="926976"/>
          </a:xfrm>
        </p:spPr>
        <p:txBody>
          <a:bodyPr>
            <a:normAutofit/>
          </a:bodyPr>
          <a:lstStyle/>
          <a:p>
            <a:r>
              <a:rPr lang="en-GB" b="1" dirty="0"/>
              <a:t>A Co-financing approach </a:t>
            </a:r>
          </a:p>
        </p:txBody>
      </p:sp>
      <p:sp>
        <p:nvSpPr>
          <p:cNvPr id="3" name="Content Placeholder 2"/>
          <p:cNvSpPr>
            <a:spLocks noGrp="1"/>
          </p:cNvSpPr>
          <p:nvPr>
            <p:ph idx="1"/>
          </p:nvPr>
        </p:nvSpPr>
        <p:spPr>
          <a:xfrm>
            <a:off x="228600" y="1676400"/>
            <a:ext cx="8763000" cy="4920952"/>
          </a:xfrm>
        </p:spPr>
        <p:txBody>
          <a:bodyPr>
            <a:normAutofit fontScale="92500" lnSpcReduction="20000"/>
          </a:bodyPr>
          <a:lstStyle/>
          <a:p>
            <a:pPr>
              <a:spcAft>
                <a:spcPts val="600"/>
              </a:spcAft>
              <a:buNone/>
            </a:pPr>
            <a:r>
              <a:rPr lang="en-GB" b="1" dirty="0"/>
              <a:t>Purpose:</a:t>
            </a:r>
            <a:r>
              <a:rPr lang="en-GB" dirty="0"/>
              <a:t> to support integrated investment decisions that enable cooperation, coordination, and collaboration by multiple policy stakeholders (e.g. Ministry of Disaster Management, Ministry of Social Protection, Ministry of Agriculture, WFP, UNICEF, EU, etc.) supporting systems of interventions achieving multiple outcomes (e.g. humanitarian response, poverty and vulnerability reduction, risk management, building resilience, improved livelihoods, social development, economic growth, etc.)</a:t>
            </a:r>
          </a:p>
          <a:p>
            <a:pPr>
              <a:spcAft>
                <a:spcPts val="600"/>
              </a:spcAft>
              <a:buNone/>
            </a:pPr>
            <a:r>
              <a:rPr lang="en-GB" b="1" dirty="0"/>
              <a:t>Method: </a:t>
            </a:r>
            <a:r>
              <a:rPr lang="en-GB" dirty="0"/>
              <a:t>Approach that seeks to move from a silo approach to improve effectiveness and value-for-money while recognising the complexity and objectives of multiple stakeholders (and budget-holders).	</a:t>
            </a:r>
          </a:p>
        </p:txBody>
      </p:sp>
    </p:spTree>
    <p:extLst>
      <p:ext uri="{BB962C8B-B14F-4D97-AF65-F5344CB8AC3E}">
        <p14:creationId xmlns:p14="http://schemas.microsoft.com/office/powerpoint/2010/main" val="601396014"/>
      </p:ext>
    </p:extLst>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F387-139C-4AA1-8744-F9E8759804B3}"/>
              </a:ext>
            </a:extLst>
          </p:cNvPr>
          <p:cNvSpPr>
            <a:spLocks noGrp="1"/>
          </p:cNvSpPr>
          <p:nvPr>
            <p:ph type="title"/>
          </p:nvPr>
        </p:nvSpPr>
        <p:spPr/>
        <p:txBody>
          <a:bodyPr/>
          <a:lstStyle/>
          <a:p>
            <a:r>
              <a:rPr lang="en-US" sz="3200" dirty="0"/>
              <a:t>Adequacy, affordability and sustainability</a:t>
            </a:r>
          </a:p>
        </p:txBody>
      </p:sp>
      <p:sp>
        <p:nvSpPr>
          <p:cNvPr id="3" name="Content Placeholder 2">
            <a:extLst>
              <a:ext uri="{FF2B5EF4-FFF2-40B4-BE49-F238E27FC236}">
                <a16:creationId xmlns:a16="http://schemas.microsoft.com/office/drawing/2014/main" id="{7F3DC86E-ED4C-4338-A56E-B74D1BDFB676}"/>
              </a:ext>
            </a:extLst>
          </p:cNvPr>
          <p:cNvSpPr>
            <a:spLocks noGrp="1"/>
          </p:cNvSpPr>
          <p:nvPr>
            <p:ph sz="quarter" idx="1"/>
          </p:nvPr>
        </p:nvSpPr>
        <p:spPr/>
        <p:txBody>
          <a:bodyPr/>
          <a:lstStyle/>
          <a:p>
            <a:r>
              <a:rPr lang="en-GB" dirty="0"/>
              <a:t>Simple approach</a:t>
            </a:r>
          </a:p>
          <a:p>
            <a:pPr lvl="1"/>
            <a:r>
              <a:rPr lang="en-GB" dirty="0"/>
              <a:t>Cost required intervention</a:t>
            </a:r>
          </a:p>
          <a:p>
            <a:pPr lvl="1"/>
            <a:r>
              <a:rPr lang="en-GB" dirty="0"/>
              <a:t>Identify available resources</a:t>
            </a:r>
          </a:p>
          <a:p>
            <a:pPr lvl="1"/>
            <a:r>
              <a:rPr lang="en-GB" dirty="0"/>
              <a:t>Assess absorption capacity</a:t>
            </a:r>
          </a:p>
          <a:p>
            <a:r>
              <a:rPr lang="en-GB" dirty="0"/>
              <a:t>Complex approach</a:t>
            </a:r>
          </a:p>
          <a:p>
            <a:pPr lvl="1"/>
            <a:r>
              <a:rPr lang="en-GB" dirty="0"/>
              <a:t>Assess systems cost</a:t>
            </a:r>
          </a:p>
          <a:p>
            <a:pPr lvl="1"/>
            <a:r>
              <a:rPr lang="en-GB" dirty="0"/>
              <a:t>Identify institutional reforms</a:t>
            </a:r>
          </a:p>
          <a:p>
            <a:pPr lvl="1"/>
            <a:r>
              <a:rPr lang="en-GB" dirty="0"/>
              <a:t>Build dynamic system to implement reforms, drive growth, and deepen development</a:t>
            </a:r>
          </a:p>
          <a:p>
            <a:endParaRPr lang="en-US" dirty="0"/>
          </a:p>
        </p:txBody>
      </p:sp>
    </p:spTree>
    <p:extLst>
      <p:ext uri="{BB962C8B-B14F-4D97-AF65-F5344CB8AC3E}">
        <p14:creationId xmlns:p14="http://schemas.microsoft.com/office/powerpoint/2010/main" val="358734169"/>
      </p:ext>
    </p:extLst>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88640"/>
            <a:ext cx="8928992" cy="864096"/>
          </a:xfrm>
        </p:spPr>
        <p:txBody>
          <a:bodyPr/>
          <a:lstStyle/>
          <a:p>
            <a:r>
              <a:rPr lang="en-GB" sz="3400" b="1" dirty="0"/>
              <a:t>Co-Financing approaches for </a:t>
            </a:r>
            <a:r>
              <a:rPr lang="en-GB" sz="3400" b="1" dirty="0" err="1"/>
              <a:t>SPaN</a:t>
            </a:r>
            <a:endParaRPr lang="en-GB" sz="3400" b="1" dirty="0"/>
          </a:p>
        </p:txBody>
      </p:sp>
      <p:sp>
        <p:nvSpPr>
          <p:cNvPr id="3" name="Content Placeholder 2"/>
          <p:cNvSpPr>
            <a:spLocks noGrp="1"/>
          </p:cNvSpPr>
          <p:nvPr>
            <p:ph idx="1"/>
          </p:nvPr>
        </p:nvSpPr>
        <p:spPr>
          <a:xfrm>
            <a:off x="179512" y="1737767"/>
            <a:ext cx="8784976" cy="5112568"/>
          </a:xfrm>
        </p:spPr>
        <p:txBody>
          <a:bodyPr>
            <a:noAutofit/>
          </a:bodyPr>
          <a:lstStyle/>
          <a:p>
            <a:pPr marL="0" indent="0">
              <a:lnSpc>
                <a:spcPct val="80000"/>
              </a:lnSpc>
              <a:spcBef>
                <a:spcPts val="900"/>
              </a:spcBef>
              <a:buNone/>
            </a:pPr>
            <a:r>
              <a:rPr lang="en-GB" sz="3000" b="1" dirty="0"/>
              <a:t>Cross-</a:t>
            </a:r>
            <a:r>
              <a:rPr lang="en-GB" sz="3000" b="1" dirty="0" err="1"/>
              <a:t>sectoral</a:t>
            </a:r>
            <a:r>
              <a:rPr lang="en-GB" sz="3000" b="1" dirty="0"/>
              <a:t> Cost-benefit Analysis</a:t>
            </a:r>
          </a:p>
          <a:p>
            <a:pPr marL="457200" indent="-457200">
              <a:lnSpc>
                <a:spcPct val="90000"/>
              </a:lnSpc>
              <a:spcBef>
                <a:spcPts val="300"/>
              </a:spcBef>
              <a:buNone/>
            </a:pPr>
            <a:r>
              <a:rPr lang="en-GB" sz="3000" dirty="0"/>
              <a:t>	Estimate total benefits for social protection, disaster response, other sectors—compared to cost and finance with a centralised mechanism (strong planner)</a:t>
            </a:r>
          </a:p>
          <a:p>
            <a:pPr marL="457200" indent="-457200">
              <a:lnSpc>
                <a:spcPct val="80000"/>
              </a:lnSpc>
              <a:spcBef>
                <a:spcPts val="900"/>
              </a:spcBef>
              <a:buNone/>
            </a:pPr>
            <a:r>
              <a:rPr lang="en-GB" sz="3000" b="1" dirty="0"/>
              <a:t>Silo Approach</a:t>
            </a:r>
          </a:p>
          <a:p>
            <a:pPr marL="457200" indent="-457200">
              <a:lnSpc>
                <a:spcPct val="90000"/>
              </a:lnSpc>
              <a:spcBef>
                <a:spcPts val="300"/>
              </a:spcBef>
              <a:buNone/>
            </a:pPr>
            <a:r>
              <a:rPr lang="en-GB" sz="3000" dirty="0"/>
              <a:t>	Sectors (disaster response, social protection, etc.) use their willingness-to-pay (WTP) thresholds to decide whether to finance the intervention</a:t>
            </a:r>
          </a:p>
          <a:p>
            <a:pPr marL="457200" indent="-457200">
              <a:lnSpc>
                <a:spcPct val="80000"/>
              </a:lnSpc>
              <a:spcBef>
                <a:spcPts val="1200"/>
              </a:spcBef>
              <a:buNone/>
            </a:pPr>
            <a:r>
              <a:rPr lang="en-GB" sz="3000" b="1" dirty="0"/>
              <a:t>Co-financing approach</a:t>
            </a:r>
          </a:p>
          <a:p>
            <a:pPr marL="457200" indent="-457200">
              <a:lnSpc>
                <a:spcPct val="90000"/>
              </a:lnSpc>
              <a:spcBef>
                <a:spcPts val="300"/>
              </a:spcBef>
              <a:buNone/>
            </a:pPr>
            <a:r>
              <a:rPr lang="en-GB" sz="3000" dirty="0"/>
              <a:t>	Sectors agree to co-finance intervention using thresholds to determine how much to contribute</a:t>
            </a:r>
          </a:p>
        </p:txBody>
      </p:sp>
    </p:spTree>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3">
            <a:extLst>
              <a:ext uri="{FF2B5EF4-FFF2-40B4-BE49-F238E27FC236}">
                <a16:creationId xmlns:a16="http://schemas.microsoft.com/office/drawing/2014/main" id="{5C9B7698-14B7-40B9-9A7E-059D98C6F4D6}"/>
              </a:ext>
            </a:extLst>
          </p:cNvPr>
          <p:cNvGrpSpPr>
            <a:grpSpLocks noChangeAspect="1"/>
          </p:cNvGrpSpPr>
          <p:nvPr/>
        </p:nvGrpSpPr>
        <p:grpSpPr bwMode="auto">
          <a:xfrm>
            <a:off x="1143000" y="944166"/>
            <a:ext cx="6841332" cy="5070872"/>
            <a:chOff x="960" y="73"/>
            <a:chExt cx="5746" cy="4259"/>
          </a:xfrm>
        </p:grpSpPr>
        <p:sp>
          <p:nvSpPr>
            <p:cNvPr id="3" name="AutoShape 22">
              <a:extLst>
                <a:ext uri="{FF2B5EF4-FFF2-40B4-BE49-F238E27FC236}">
                  <a16:creationId xmlns:a16="http://schemas.microsoft.com/office/drawing/2014/main" id="{E181B901-8A67-41AF-BF81-F29E3F6F0F3E}"/>
                </a:ext>
              </a:extLst>
            </p:cNvPr>
            <p:cNvSpPr>
              <a:spLocks noChangeAspect="1" noChangeArrowheads="1" noTextEdit="1"/>
            </p:cNvSpPr>
            <p:nvPr/>
          </p:nvSpPr>
          <p:spPr bwMode="auto">
            <a:xfrm>
              <a:off x="960" y="73"/>
              <a:ext cx="5741" cy="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 name="Rectangle 24">
              <a:extLst>
                <a:ext uri="{FF2B5EF4-FFF2-40B4-BE49-F238E27FC236}">
                  <a16:creationId xmlns:a16="http://schemas.microsoft.com/office/drawing/2014/main" id="{43FB9B67-5935-4609-A167-3F751CC90F3D}"/>
                </a:ext>
              </a:extLst>
            </p:cNvPr>
            <p:cNvSpPr>
              <a:spLocks noChangeArrowheads="1"/>
            </p:cNvSpPr>
            <p:nvPr/>
          </p:nvSpPr>
          <p:spPr bwMode="auto">
            <a:xfrm>
              <a:off x="960" y="73"/>
              <a:ext cx="2670" cy="2258"/>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 name="Rectangle 25">
              <a:extLst>
                <a:ext uri="{FF2B5EF4-FFF2-40B4-BE49-F238E27FC236}">
                  <a16:creationId xmlns:a16="http://schemas.microsoft.com/office/drawing/2014/main" id="{4D5B5480-6EE8-4486-9B60-72CC5C92F844}"/>
                </a:ext>
              </a:extLst>
            </p:cNvPr>
            <p:cNvSpPr>
              <a:spLocks noChangeArrowheads="1"/>
            </p:cNvSpPr>
            <p:nvPr/>
          </p:nvSpPr>
          <p:spPr bwMode="auto">
            <a:xfrm>
              <a:off x="3625" y="73"/>
              <a:ext cx="3076" cy="2258"/>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 name="Rectangle 26">
              <a:extLst>
                <a:ext uri="{FF2B5EF4-FFF2-40B4-BE49-F238E27FC236}">
                  <a16:creationId xmlns:a16="http://schemas.microsoft.com/office/drawing/2014/main" id="{46DAE151-C052-4566-8EC8-E53A7F4D1E32}"/>
                </a:ext>
              </a:extLst>
            </p:cNvPr>
            <p:cNvSpPr>
              <a:spLocks noChangeArrowheads="1"/>
            </p:cNvSpPr>
            <p:nvPr/>
          </p:nvSpPr>
          <p:spPr bwMode="auto">
            <a:xfrm>
              <a:off x="960" y="2327"/>
              <a:ext cx="2670" cy="20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 name="Rectangle 27">
              <a:extLst>
                <a:ext uri="{FF2B5EF4-FFF2-40B4-BE49-F238E27FC236}">
                  <a16:creationId xmlns:a16="http://schemas.microsoft.com/office/drawing/2014/main" id="{07286F81-ADE4-4B44-82BA-1BA5607DAD88}"/>
                </a:ext>
              </a:extLst>
            </p:cNvPr>
            <p:cNvSpPr>
              <a:spLocks noChangeArrowheads="1"/>
            </p:cNvSpPr>
            <p:nvPr/>
          </p:nvSpPr>
          <p:spPr bwMode="auto">
            <a:xfrm>
              <a:off x="3625" y="2327"/>
              <a:ext cx="3076" cy="2000"/>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 name="Rectangle 28">
              <a:extLst>
                <a:ext uri="{FF2B5EF4-FFF2-40B4-BE49-F238E27FC236}">
                  <a16:creationId xmlns:a16="http://schemas.microsoft.com/office/drawing/2014/main" id="{10A109C2-8FDC-4E31-A855-B382BF73EFA4}"/>
                </a:ext>
              </a:extLst>
            </p:cNvPr>
            <p:cNvSpPr>
              <a:spLocks noChangeArrowheads="1"/>
            </p:cNvSpPr>
            <p:nvPr/>
          </p:nvSpPr>
          <p:spPr bwMode="auto">
            <a:xfrm rot="16200000">
              <a:off x="563" y="1410"/>
              <a:ext cx="13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dirty="0">
                  <a:solidFill>
                    <a:srgbClr val="000000"/>
                  </a:solidFill>
                  <a:latin typeface="Calibri" panose="020F0502020204030204" pitchFamily="34" charset="0"/>
                </a:rPr>
                <a:t> Infrastructure </a:t>
              </a:r>
              <a:endParaRPr lang="en-US" altLang="en-US" sz="1350" dirty="0"/>
            </a:p>
          </p:txBody>
        </p:sp>
        <p:sp>
          <p:nvSpPr>
            <p:cNvPr id="16" name="Rectangle 29">
              <a:extLst>
                <a:ext uri="{FF2B5EF4-FFF2-40B4-BE49-F238E27FC236}">
                  <a16:creationId xmlns:a16="http://schemas.microsoft.com/office/drawing/2014/main" id="{8E6681CE-6613-44CE-8D2D-D6446A2160D5}"/>
                </a:ext>
              </a:extLst>
            </p:cNvPr>
            <p:cNvSpPr>
              <a:spLocks noChangeArrowheads="1"/>
            </p:cNvSpPr>
            <p:nvPr/>
          </p:nvSpPr>
          <p:spPr bwMode="auto">
            <a:xfrm rot="16200000">
              <a:off x="1213" y="1514"/>
              <a:ext cx="115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dirty="0">
                  <a:solidFill>
                    <a:srgbClr val="000000"/>
                  </a:solidFill>
                  <a:latin typeface="Calibri" panose="020F0502020204030204" pitchFamily="34" charset="0"/>
                </a:rPr>
                <a:t> Livelihoods </a:t>
              </a:r>
              <a:endParaRPr lang="en-US" altLang="en-US" sz="1350" dirty="0"/>
            </a:p>
          </p:txBody>
        </p:sp>
        <p:sp>
          <p:nvSpPr>
            <p:cNvPr id="17" name="Rectangle 30">
              <a:extLst>
                <a:ext uri="{FF2B5EF4-FFF2-40B4-BE49-F238E27FC236}">
                  <a16:creationId xmlns:a16="http://schemas.microsoft.com/office/drawing/2014/main" id="{9ADE6940-DD37-4915-8D4C-7798CB203A2B}"/>
                </a:ext>
              </a:extLst>
            </p:cNvPr>
            <p:cNvSpPr>
              <a:spLocks noChangeArrowheads="1"/>
            </p:cNvSpPr>
            <p:nvPr/>
          </p:nvSpPr>
          <p:spPr bwMode="auto">
            <a:xfrm rot="16200000">
              <a:off x="1964" y="1730"/>
              <a:ext cx="74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dirty="0">
                  <a:solidFill>
                    <a:srgbClr val="000000"/>
                  </a:solidFill>
                  <a:latin typeface="Calibri" panose="020F0502020204030204" pitchFamily="34" charset="0"/>
                </a:rPr>
                <a:t> Gender</a:t>
              </a:r>
              <a:endParaRPr lang="en-US" altLang="en-US" sz="1350" dirty="0"/>
            </a:p>
          </p:txBody>
        </p:sp>
        <p:sp>
          <p:nvSpPr>
            <p:cNvPr id="22" name="Rectangle 31">
              <a:extLst>
                <a:ext uri="{FF2B5EF4-FFF2-40B4-BE49-F238E27FC236}">
                  <a16:creationId xmlns:a16="http://schemas.microsoft.com/office/drawing/2014/main" id="{6C4C960F-A894-4AA5-ADA5-E35C24824B57}"/>
                </a:ext>
              </a:extLst>
            </p:cNvPr>
            <p:cNvSpPr>
              <a:spLocks noChangeArrowheads="1"/>
            </p:cNvSpPr>
            <p:nvPr/>
          </p:nvSpPr>
          <p:spPr bwMode="auto">
            <a:xfrm rot="16200000">
              <a:off x="2023" y="1247"/>
              <a:ext cx="167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dirty="0">
                  <a:solidFill>
                    <a:srgbClr val="000000"/>
                  </a:solidFill>
                  <a:latin typeface="Calibri" panose="020F0502020204030204" pitchFamily="34" charset="0"/>
                </a:rPr>
                <a:t> Social protection </a:t>
              </a:r>
              <a:endParaRPr lang="en-US" altLang="en-US" sz="1350" dirty="0"/>
            </a:p>
          </p:txBody>
        </p:sp>
        <p:sp>
          <p:nvSpPr>
            <p:cNvPr id="23" name="Rectangle 32">
              <a:extLst>
                <a:ext uri="{FF2B5EF4-FFF2-40B4-BE49-F238E27FC236}">
                  <a16:creationId xmlns:a16="http://schemas.microsoft.com/office/drawing/2014/main" id="{DB46D173-2162-4923-8D52-F90B2C3A8B55}"/>
                </a:ext>
              </a:extLst>
            </p:cNvPr>
            <p:cNvSpPr>
              <a:spLocks noChangeArrowheads="1"/>
            </p:cNvSpPr>
            <p:nvPr/>
          </p:nvSpPr>
          <p:spPr bwMode="auto">
            <a:xfrm rot="16200000">
              <a:off x="2676" y="1347"/>
              <a:ext cx="1344"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lnSpc>
                  <a:spcPct val="80000"/>
                </a:lnSpc>
              </a:pPr>
              <a:r>
                <a:rPr lang="en-US" altLang="en-US" sz="2100" b="1" dirty="0">
                  <a:solidFill>
                    <a:srgbClr val="000000"/>
                  </a:solidFill>
                  <a:latin typeface="Calibri" panose="020F0502020204030204" pitchFamily="34" charset="0"/>
                </a:rPr>
                <a:t>Humanitarian </a:t>
              </a:r>
            </a:p>
            <a:p>
              <a:pPr defTabSz="685800">
                <a:lnSpc>
                  <a:spcPct val="80000"/>
                </a:lnSpc>
              </a:pPr>
              <a:r>
                <a:rPr lang="en-US" altLang="en-US" sz="2100" b="1" dirty="0">
                  <a:solidFill>
                    <a:srgbClr val="000000"/>
                  </a:solidFill>
                  <a:latin typeface="Calibri" panose="020F0502020204030204" pitchFamily="34" charset="0"/>
                </a:rPr>
                <a:t>response </a:t>
              </a:r>
              <a:endParaRPr lang="en-US" altLang="en-US" sz="1350" dirty="0"/>
            </a:p>
          </p:txBody>
        </p:sp>
        <p:sp>
          <p:nvSpPr>
            <p:cNvPr id="25" name="Rectangle 33">
              <a:extLst>
                <a:ext uri="{FF2B5EF4-FFF2-40B4-BE49-F238E27FC236}">
                  <a16:creationId xmlns:a16="http://schemas.microsoft.com/office/drawing/2014/main" id="{65942FC9-47DD-4047-B256-27457AB3B0F3}"/>
                </a:ext>
              </a:extLst>
            </p:cNvPr>
            <p:cNvSpPr>
              <a:spLocks noChangeArrowheads="1"/>
            </p:cNvSpPr>
            <p:nvPr/>
          </p:nvSpPr>
          <p:spPr bwMode="auto">
            <a:xfrm>
              <a:off x="2049" y="2557"/>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1275">
                  <a:solidFill>
                    <a:srgbClr val="000000"/>
                  </a:solidFill>
                  <a:latin typeface="Calibri" panose="020F0502020204030204" pitchFamily="34" charset="0"/>
                </a:rPr>
                <a:t> </a:t>
              </a:r>
              <a:endParaRPr lang="en-US" altLang="en-US" sz="1350"/>
            </a:p>
          </p:txBody>
        </p:sp>
        <p:sp>
          <p:nvSpPr>
            <p:cNvPr id="27" name="Rectangle 34">
              <a:extLst>
                <a:ext uri="{FF2B5EF4-FFF2-40B4-BE49-F238E27FC236}">
                  <a16:creationId xmlns:a16="http://schemas.microsoft.com/office/drawing/2014/main" id="{2155E4DE-3F67-48B5-ADCF-1BCAEFF4A3D7}"/>
                </a:ext>
              </a:extLst>
            </p:cNvPr>
            <p:cNvSpPr>
              <a:spLocks noChangeArrowheads="1"/>
            </p:cNvSpPr>
            <p:nvPr/>
          </p:nvSpPr>
          <p:spPr bwMode="auto">
            <a:xfrm>
              <a:off x="3618" y="2392"/>
              <a:ext cx="17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dirty="0">
                  <a:solidFill>
                    <a:srgbClr val="000000"/>
                  </a:solidFill>
                  <a:latin typeface="Calibri" panose="020F0502020204030204" pitchFamily="34" charset="0"/>
                </a:rPr>
                <a:t> Economic growth </a:t>
              </a:r>
              <a:endParaRPr lang="en-US" altLang="en-US" sz="1350" dirty="0"/>
            </a:p>
          </p:txBody>
        </p:sp>
        <p:sp>
          <p:nvSpPr>
            <p:cNvPr id="28" name="Rectangle 35">
              <a:extLst>
                <a:ext uri="{FF2B5EF4-FFF2-40B4-BE49-F238E27FC236}">
                  <a16:creationId xmlns:a16="http://schemas.microsoft.com/office/drawing/2014/main" id="{DF13A800-FDB4-4B92-934A-0C2ADC6FDE72}"/>
                </a:ext>
              </a:extLst>
            </p:cNvPr>
            <p:cNvSpPr>
              <a:spLocks noChangeArrowheads="1"/>
            </p:cNvSpPr>
            <p:nvPr/>
          </p:nvSpPr>
          <p:spPr bwMode="auto">
            <a:xfrm>
              <a:off x="3676" y="3988"/>
              <a:ext cx="18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dirty="0">
                  <a:solidFill>
                    <a:srgbClr val="000000"/>
                  </a:solidFill>
                  <a:latin typeface="Calibri" panose="020F0502020204030204" pitchFamily="34" charset="0"/>
                </a:rPr>
                <a:t>Improved resilience</a:t>
              </a:r>
              <a:endParaRPr lang="en-US" altLang="en-US" sz="1350" dirty="0"/>
            </a:p>
          </p:txBody>
        </p:sp>
        <p:sp>
          <p:nvSpPr>
            <p:cNvPr id="29" name="Rectangle 36">
              <a:extLst>
                <a:ext uri="{FF2B5EF4-FFF2-40B4-BE49-F238E27FC236}">
                  <a16:creationId xmlns:a16="http://schemas.microsoft.com/office/drawing/2014/main" id="{9E4A5C83-FA0A-4155-8B78-7E041ACC3B4F}"/>
                </a:ext>
              </a:extLst>
            </p:cNvPr>
            <p:cNvSpPr>
              <a:spLocks noChangeArrowheads="1"/>
            </p:cNvSpPr>
            <p:nvPr/>
          </p:nvSpPr>
          <p:spPr bwMode="auto">
            <a:xfrm>
              <a:off x="3676" y="2792"/>
              <a:ext cx="151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dirty="0">
                  <a:solidFill>
                    <a:srgbClr val="000000"/>
                  </a:solidFill>
                  <a:latin typeface="Calibri" panose="020F0502020204030204" pitchFamily="34" charset="0"/>
                </a:rPr>
                <a:t>Gender equality</a:t>
              </a:r>
              <a:endParaRPr lang="en-US" altLang="en-US" sz="1350" dirty="0"/>
            </a:p>
          </p:txBody>
        </p:sp>
        <p:sp>
          <p:nvSpPr>
            <p:cNvPr id="30" name="Rectangle 37">
              <a:extLst>
                <a:ext uri="{FF2B5EF4-FFF2-40B4-BE49-F238E27FC236}">
                  <a16:creationId xmlns:a16="http://schemas.microsoft.com/office/drawing/2014/main" id="{81F25004-80F3-45B2-A1B2-F71A7BC57750}"/>
                </a:ext>
              </a:extLst>
            </p:cNvPr>
            <p:cNvSpPr>
              <a:spLocks noChangeArrowheads="1"/>
            </p:cNvSpPr>
            <p:nvPr/>
          </p:nvSpPr>
          <p:spPr bwMode="auto">
            <a:xfrm>
              <a:off x="3658" y="3590"/>
              <a:ext cx="158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a:solidFill>
                    <a:srgbClr val="000000"/>
                  </a:solidFill>
                  <a:latin typeface="Calibri" panose="020F0502020204030204" pitchFamily="34" charset="0"/>
                </a:rPr>
                <a:t>Reduced poverty</a:t>
              </a:r>
              <a:endParaRPr lang="en-US" altLang="en-US" sz="1350"/>
            </a:p>
          </p:txBody>
        </p:sp>
        <p:sp>
          <p:nvSpPr>
            <p:cNvPr id="31" name="Rectangle 38">
              <a:extLst>
                <a:ext uri="{FF2B5EF4-FFF2-40B4-BE49-F238E27FC236}">
                  <a16:creationId xmlns:a16="http://schemas.microsoft.com/office/drawing/2014/main" id="{F694CD07-56A1-4FBC-8D3D-5D5B09416429}"/>
                </a:ext>
              </a:extLst>
            </p:cNvPr>
            <p:cNvSpPr>
              <a:spLocks noChangeArrowheads="1"/>
            </p:cNvSpPr>
            <p:nvPr/>
          </p:nvSpPr>
          <p:spPr bwMode="auto">
            <a:xfrm>
              <a:off x="3620" y="3179"/>
              <a:ext cx="228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dirty="0">
                  <a:solidFill>
                    <a:srgbClr val="000000"/>
                  </a:solidFill>
                  <a:latin typeface="Calibri" panose="020F0502020204030204" pitchFamily="34" charset="0"/>
                </a:rPr>
                <a:t> Lower stunting/wasting</a:t>
              </a:r>
              <a:endParaRPr lang="en-US" altLang="en-US" sz="1350" dirty="0"/>
            </a:p>
          </p:txBody>
        </p:sp>
        <p:sp>
          <p:nvSpPr>
            <p:cNvPr id="64512" name="Rectangle 39">
              <a:extLst>
                <a:ext uri="{FF2B5EF4-FFF2-40B4-BE49-F238E27FC236}">
                  <a16:creationId xmlns:a16="http://schemas.microsoft.com/office/drawing/2014/main" id="{FFD116ED-2636-4896-8263-2D1616745A17}"/>
                </a:ext>
              </a:extLst>
            </p:cNvPr>
            <p:cNvSpPr>
              <a:spLocks noChangeArrowheads="1"/>
            </p:cNvSpPr>
            <p:nvPr/>
          </p:nvSpPr>
          <p:spPr bwMode="auto">
            <a:xfrm>
              <a:off x="1390" y="190"/>
              <a:ext cx="17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100" b="1">
                  <a:solidFill>
                    <a:srgbClr val="000000"/>
                  </a:solidFill>
                  <a:latin typeface="Calibri" panose="020F0502020204030204" pitchFamily="34" charset="0"/>
                </a:rPr>
                <a:t>Policy investments </a:t>
              </a:r>
              <a:endParaRPr lang="en-US" altLang="en-US" sz="1350"/>
            </a:p>
          </p:txBody>
        </p:sp>
        <p:sp>
          <p:nvSpPr>
            <p:cNvPr id="64513" name="Rectangle 40">
              <a:extLst>
                <a:ext uri="{FF2B5EF4-FFF2-40B4-BE49-F238E27FC236}">
                  <a16:creationId xmlns:a16="http://schemas.microsoft.com/office/drawing/2014/main" id="{70FC6F8F-6310-47D4-8524-244C0AA52810}"/>
                </a:ext>
              </a:extLst>
            </p:cNvPr>
            <p:cNvSpPr>
              <a:spLocks noChangeArrowheads="1"/>
            </p:cNvSpPr>
            <p:nvPr/>
          </p:nvSpPr>
          <p:spPr bwMode="auto">
            <a:xfrm rot="19800000">
              <a:off x="3566" y="752"/>
              <a:ext cx="3014"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algn="ctr" defTabSz="685800"/>
              <a:r>
                <a:rPr lang="en-US" altLang="en-US" sz="2850" b="1" dirty="0">
                  <a:solidFill>
                    <a:srgbClr val="C00000"/>
                  </a:solidFill>
                  <a:latin typeface="Calibri" panose="020F0502020204030204" pitchFamily="34" charset="0"/>
                </a:rPr>
                <a:t> </a:t>
              </a:r>
              <a:r>
                <a:rPr lang="en-US" altLang="en-US" sz="2850" b="1" dirty="0" err="1">
                  <a:solidFill>
                    <a:srgbClr val="C00000"/>
                  </a:solidFill>
                  <a:latin typeface="Calibri" panose="020F0502020204030204" pitchFamily="34" charset="0"/>
                </a:rPr>
                <a:t>Systematisation</a:t>
              </a:r>
              <a:r>
                <a:rPr lang="en-US" altLang="en-US" sz="2850" b="1" dirty="0">
                  <a:solidFill>
                    <a:srgbClr val="C00000"/>
                  </a:solidFill>
                  <a:latin typeface="Calibri" panose="020F0502020204030204" pitchFamily="34" charset="0"/>
                </a:rPr>
                <a:t> Matrix</a:t>
              </a:r>
            </a:p>
            <a:p>
              <a:pPr algn="ctr" defTabSz="685800"/>
              <a:r>
                <a:rPr lang="en-US" altLang="en-US" sz="2850" b="1" dirty="0">
                  <a:solidFill>
                    <a:srgbClr val="002060"/>
                  </a:solidFill>
                  <a:latin typeface="Calibri" panose="020F0502020204030204" pitchFamily="34" charset="0"/>
                </a:rPr>
                <a:t>  (Policy impact matrix) </a:t>
              </a:r>
              <a:endParaRPr lang="en-US" altLang="en-US" sz="1350" dirty="0">
                <a:solidFill>
                  <a:srgbClr val="002060"/>
                </a:solidFill>
              </a:endParaRPr>
            </a:p>
          </p:txBody>
        </p:sp>
        <p:sp>
          <p:nvSpPr>
            <p:cNvPr id="64515" name="Rectangle 41">
              <a:extLst>
                <a:ext uri="{FF2B5EF4-FFF2-40B4-BE49-F238E27FC236}">
                  <a16:creationId xmlns:a16="http://schemas.microsoft.com/office/drawing/2014/main" id="{3D69F177-4D4A-4F33-AD5F-C0B91349DDB4}"/>
                </a:ext>
              </a:extLst>
            </p:cNvPr>
            <p:cNvSpPr>
              <a:spLocks noChangeArrowheads="1"/>
            </p:cNvSpPr>
            <p:nvPr/>
          </p:nvSpPr>
          <p:spPr bwMode="auto">
            <a:xfrm rot="5400000">
              <a:off x="5502" y="3267"/>
              <a:ext cx="16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a:defRPr>
                  <a:solidFill>
                    <a:schemeClr val="tx1"/>
                  </a:solidFill>
                  <a:latin typeface="Tw Cen MT" panose="020B0602020104020603" pitchFamily="34" charset="0"/>
                </a:defRPr>
              </a:lvl3pPr>
              <a:lvl4pPr>
                <a:defRPr>
                  <a:solidFill>
                    <a:schemeClr val="tx1"/>
                  </a:solidFill>
                  <a:latin typeface="Tw Cen MT" panose="020B0602020104020603" pitchFamily="34" charset="0"/>
                </a:defRPr>
              </a:lvl4pPr>
              <a:lvl5pPr>
                <a:defRPr>
                  <a:solidFill>
                    <a:schemeClr val="tx1"/>
                  </a:solidFill>
                  <a:latin typeface="Tw Cen MT" panose="020B0602020104020603" pitchFamily="34" charset="0"/>
                </a:defRPr>
              </a:lvl5pPr>
              <a:lvl6pPr eaLnBrk="0" fontAlgn="base" hangingPunct="0">
                <a:spcBef>
                  <a:spcPct val="0"/>
                </a:spcBef>
                <a:spcAft>
                  <a:spcPct val="0"/>
                </a:spcAft>
                <a:defRPr>
                  <a:solidFill>
                    <a:schemeClr val="tx1"/>
                  </a:solidFill>
                  <a:latin typeface="Tw Cen MT" panose="020B0602020104020603" pitchFamily="34" charset="0"/>
                </a:defRPr>
              </a:lvl6pPr>
              <a:lvl7pPr eaLnBrk="0" fontAlgn="base" hangingPunct="0">
                <a:spcBef>
                  <a:spcPct val="0"/>
                </a:spcBef>
                <a:spcAft>
                  <a:spcPct val="0"/>
                </a:spcAft>
                <a:defRPr>
                  <a:solidFill>
                    <a:schemeClr val="tx1"/>
                  </a:solidFill>
                  <a:latin typeface="Tw Cen MT" panose="020B0602020104020603" pitchFamily="34" charset="0"/>
                </a:defRPr>
              </a:lvl7pPr>
              <a:lvl8pPr eaLnBrk="0" fontAlgn="base" hangingPunct="0">
                <a:spcBef>
                  <a:spcPct val="0"/>
                </a:spcBef>
                <a:spcAft>
                  <a:spcPct val="0"/>
                </a:spcAft>
                <a:defRPr>
                  <a:solidFill>
                    <a:schemeClr val="tx1"/>
                  </a:solidFill>
                  <a:latin typeface="Tw Cen MT" panose="020B0602020104020603" pitchFamily="34" charset="0"/>
                </a:defRPr>
              </a:lvl8pPr>
              <a:lvl9pPr eaLnBrk="0" fontAlgn="base" hangingPunct="0">
                <a:spcBef>
                  <a:spcPct val="0"/>
                </a:spcBef>
                <a:spcAft>
                  <a:spcPct val="0"/>
                </a:spcAft>
                <a:defRPr>
                  <a:solidFill>
                    <a:schemeClr val="tx1"/>
                  </a:solidFill>
                  <a:latin typeface="Tw Cen MT" panose="020B0602020104020603" pitchFamily="34" charset="0"/>
                </a:defRPr>
              </a:lvl9pPr>
            </a:lstStyle>
            <a:p>
              <a:pPr defTabSz="685800"/>
              <a:r>
                <a:rPr lang="en-US" altLang="en-US" sz="2250" b="1">
                  <a:solidFill>
                    <a:srgbClr val="000000"/>
                  </a:solidFill>
                  <a:latin typeface="Calibri" panose="020F0502020204030204" pitchFamily="34" charset="0"/>
                </a:rPr>
                <a:t>Policy outcomes </a:t>
              </a:r>
              <a:endParaRPr lang="en-US" altLang="en-US" sz="1350"/>
            </a:p>
          </p:txBody>
        </p:sp>
        <p:sp>
          <p:nvSpPr>
            <p:cNvPr id="64516" name="Rectangle 42">
              <a:extLst>
                <a:ext uri="{FF2B5EF4-FFF2-40B4-BE49-F238E27FC236}">
                  <a16:creationId xmlns:a16="http://schemas.microsoft.com/office/drawing/2014/main" id="{F2A215BD-1AF1-4105-BB9E-01A9DCF028DB}"/>
                </a:ext>
              </a:extLst>
            </p:cNvPr>
            <p:cNvSpPr>
              <a:spLocks noChangeArrowheads="1"/>
            </p:cNvSpPr>
            <p:nvPr/>
          </p:nvSpPr>
          <p:spPr bwMode="auto">
            <a:xfrm>
              <a:off x="960" y="73"/>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17" name="Rectangle 43">
              <a:extLst>
                <a:ext uri="{FF2B5EF4-FFF2-40B4-BE49-F238E27FC236}">
                  <a16:creationId xmlns:a16="http://schemas.microsoft.com/office/drawing/2014/main" id="{6756740D-6382-420E-9489-E59D98BCDA31}"/>
                </a:ext>
              </a:extLst>
            </p:cNvPr>
            <p:cNvSpPr>
              <a:spLocks noChangeArrowheads="1"/>
            </p:cNvSpPr>
            <p:nvPr/>
          </p:nvSpPr>
          <p:spPr bwMode="auto">
            <a:xfrm>
              <a:off x="3625" y="73"/>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18" name="Line 44">
              <a:extLst>
                <a:ext uri="{FF2B5EF4-FFF2-40B4-BE49-F238E27FC236}">
                  <a16:creationId xmlns:a16="http://schemas.microsoft.com/office/drawing/2014/main" id="{9B690CAF-5A95-4044-8CE3-2A3F0637DAE5}"/>
                </a:ext>
              </a:extLst>
            </p:cNvPr>
            <p:cNvSpPr>
              <a:spLocks noChangeShapeType="1"/>
            </p:cNvSpPr>
            <p:nvPr/>
          </p:nvSpPr>
          <p:spPr bwMode="auto">
            <a:xfrm>
              <a:off x="965" y="73"/>
              <a:ext cx="57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19" name="Rectangle 45">
              <a:extLst>
                <a:ext uri="{FF2B5EF4-FFF2-40B4-BE49-F238E27FC236}">
                  <a16:creationId xmlns:a16="http://schemas.microsoft.com/office/drawing/2014/main" id="{67080F3E-C1D9-4F7A-9E41-843BD0A268F9}"/>
                </a:ext>
              </a:extLst>
            </p:cNvPr>
            <p:cNvSpPr>
              <a:spLocks noChangeArrowheads="1"/>
            </p:cNvSpPr>
            <p:nvPr/>
          </p:nvSpPr>
          <p:spPr bwMode="auto">
            <a:xfrm>
              <a:off x="965" y="73"/>
              <a:ext cx="573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20" name="Rectangle 46">
              <a:extLst>
                <a:ext uri="{FF2B5EF4-FFF2-40B4-BE49-F238E27FC236}">
                  <a16:creationId xmlns:a16="http://schemas.microsoft.com/office/drawing/2014/main" id="{B8A667DC-CFB5-46F5-863D-E578B5FF6B2F}"/>
                </a:ext>
              </a:extLst>
            </p:cNvPr>
            <p:cNvSpPr>
              <a:spLocks noChangeArrowheads="1"/>
            </p:cNvSpPr>
            <p:nvPr/>
          </p:nvSpPr>
          <p:spPr bwMode="auto">
            <a:xfrm>
              <a:off x="6696" y="73"/>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21" name="Rectangle 47">
              <a:extLst>
                <a:ext uri="{FF2B5EF4-FFF2-40B4-BE49-F238E27FC236}">
                  <a16:creationId xmlns:a16="http://schemas.microsoft.com/office/drawing/2014/main" id="{0A3F9D4B-041F-4F5A-BB68-6713CA6B2213}"/>
                </a:ext>
              </a:extLst>
            </p:cNvPr>
            <p:cNvSpPr>
              <a:spLocks noChangeArrowheads="1"/>
            </p:cNvSpPr>
            <p:nvPr/>
          </p:nvSpPr>
          <p:spPr bwMode="auto">
            <a:xfrm>
              <a:off x="1493" y="73"/>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22" name="Rectangle 48">
              <a:extLst>
                <a:ext uri="{FF2B5EF4-FFF2-40B4-BE49-F238E27FC236}">
                  <a16:creationId xmlns:a16="http://schemas.microsoft.com/office/drawing/2014/main" id="{F9302AB2-4FB6-4C20-8C40-404F754BB822}"/>
                </a:ext>
              </a:extLst>
            </p:cNvPr>
            <p:cNvSpPr>
              <a:spLocks noChangeArrowheads="1"/>
            </p:cNvSpPr>
            <p:nvPr/>
          </p:nvSpPr>
          <p:spPr bwMode="auto">
            <a:xfrm>
              <a:off x="2026" y="73"/>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23" name="Rectangle 49">
              <a:extLst>
                <a:ext uri="{FF2B5EF4-FFF2-40B4-BE49-F238E27FC236}">
                  <a16:creationId xmlns:a16="http://schemas.microsoft.com/office/drawing/2014/main" id="{3C880A9E-E118-4CA9-AAD8-743C2D4DB0CC}"/>
                </a:ext>
              </a:extLst>
            </p:cNvPr>
            <p:cNvSpPr>
              <a:spLocks noChangeArrowheads="1"/>
            </p:cNvSpPr>
            <p:nvPr/>
          </p:nvSpPr>
          <p:spPr bwMode="auto">
            <a:xfrm>
              <a:off x="2559" y="73"/>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24" name="Rectangle 50">
              <a:extLst>
                <a:ext uri="{FF2B5EF4-FFF2-40B4-BE49-F238E27FC236}">
                  <a16:creationId xmlns:a16="http://schemas.microsoft.com/office/drawing/2014/main" id="{81F5491E-0CD6-4010-97FB-21D36FE19ABA}"/>
                </a:ext>
              </a:extLst>
            </p:cNvPr>
            <p:cNvSpPr>
              <a:spLocks noChangeArrowheads="1"/>
            </p:cNvSpPr>
            <p:nvPr/>
          </p:nvSpPr>
          <p:spPr bwMode="auto">
            <a:xfrm>
              <a:off x="3092" y="73"/>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25" name="Line 51">
              <a:extLst>
                <a:ext uri="{FF2B5EF4-FFF2-40B4-BE49-F238E27FC236}">
                  <a16:creationId xmlns:a16="http://schemas.microsoft.com/office/drawing/2014/main" id="{D697B83A-42A6-4371-A9A8-5D26BDE5B4CB}"/>
                </a:ext>
              </a:extLst>
            </p:cNvPr>
            <p:cNvSpPr>
              <a:spLocks noChangeShapeType="1"/>
            </p:cNvSpPr>
            <p:nvPr/>
          </p:nvSpPr>
          <p:spPr bwMode="auto">
            <a:xfrm>
              <a:off x="965" y="575"/>
              <a:ext cx="26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26" name="Rectangle 52">
              <a:extLst>
                <a:ext uri="{FF2B5EF4-FFF2-40B4-BE49-F238E27FC236}">
                  <a16:creationId xmlns:a16="http://schemas.microsoft.com/office/drawing/2014/main" id="{9C04D83E-26A1-4A3E-819A-1BF7B34B9FEB}"/>
                </a:ext>
              </a:extLst>
            </p:cNvPr>
            <p:cNvSpPr>
              <a:spLocks noChangeArrowheads="1"/>
            </p:cNvSpPr>
            <p:nvPr/>
          </p:nvSpPr>
          <p:spPr bwMode="auto">
            <a:xfrm>
              <a:off x="965" y="575"/>
              <a:ext cx="266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27" name="Rectangle 53">
              <a:extLst>
                <a:ext uri="{FF2B5EF4-FFF2-40B4-BE49-F238E27FC236}">
                  <a16:creationId xmlns:a16="http://schemas.microsoft.com/office/drawing/2014/main" id="{BE45D8B9-3896-4ED8-9ABD-D20F4227990B}"/>
                </a:ext>
              </a:extLst>
            </p:cNvPr>
            <p:cNvSpPr>
              <a:spLocks noChangeArrowheads="1"/>
            </p:cNvSpPr>
            <p:nvPr/>
          </p:nvSpPr>
          <p:spPr bwMode="auto">
            <a:xfrm>
              <a:off x="6070" y="73"/>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28" name="Line 54">
              <a:extLst>
                <a:ext uri="{FF2B5EF4-FFF2-40B4-BE49-F238E27FC236}">
                  <a16:creationId xmlns:a16="http://schemas.microsoft.com/office/drawing/2014/main" id="{23DAE26E-C68C-4241-A133-90C4BA4C0C01}"/>
                </a:ext>
              </a:extLst>
            </p:cNvPr>
            <p:cNvSpPr>
              <a:spLocks noChangeShapeType="1"/>
            </p:cNvSpPr>
            <p:nvPr/>
          </p:nvSpPr>
          <p:spPr bwMode="auto">
            <a:xfrm>
              <a:off x="965" y="2327"/>
              <a:ext cx="57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29" name="Rectangle 55">
              <a:extLst>
                <a:ext uri="{FF2B5EF4-FFF2-40B4-BE49-F238E27FC236}">
                  <a16:creationId xmlns:a16="http://schemas.microsoft.com/office/drawing/2014/main" id="{B7089DC1-C868-49B7-8861-C7DC30931579}"/>
                </a:ext>
              </a:extLst>
            </p:cNvPr>
            <p:cNvSpPr>
              <a:spLocks noChangeArrowheads="1"/>
            </p:cNvSpPr>
            <p:nvPr/>
          </p:nvSpPr>
          <p:spPr bwMode="auto">
            <a:xfrm>
              <a:off x="965" y="2327"/>
              <a:ext cx="573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30" name="Line 56">
              <a:extLst>
                <a:ext uri="{FF2B5EF4-FFF2-40B4-BE49-F238E27FC236}">
                  <a16:creationId xmlns:a16="http://schemas.microsoft.com/office/drawing/2014/main" id="{B76A9B7C-EB2C-46E9-B642-FC14EF729B2A}"/>
                </a:ext>
              </a:extLst>
            </p:cNvPr>
            <p:cNvSpPr>
              <a:spLocks noChangeShapeType="1"/>
            </p:cNvSpPr>
            <p:nvPr/>
          </p:nvSpPr>
          <p:spPr bwMode="auto">
            <a:xfrm>
              <a:off x="965" y="2726"/>
              <a:ext cx="51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31" name="Rectangle 57">
              <a:extLst>
                <a:ext uri="{FF2B5EF4-FFF2-40B4-BE49-F238E27FC236}">
                  <a16:creationId xmlns:a16="http://schemas.microsoft.com/office/drawing/2014/main" id="{4806410B-4AAB-4D4F-830A-62A907C37F0F}"/>
                </a:ext>
              </a:extLst>
            </p:cNvPr>
            <p:cNvSpPr>
              <a:spLocks noChangeArrowheads="1"/>
            </p:cNvSpPr>
            <p:nvPr/>
          </p:nvSpPr>
          <p:spPr bwMode="auto">
            <a:xfrm>
              <a:off x="965" y="2726"/>
              <a:ext cx="511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32" name="Line 58">
              <a:extLst>
                <a:ext uri="{FF2B5EF4-FFF2-40B4-BE49-F238E27FC236}">
                  <a16:creationId xmlns:a16="http://schemas.microsoft.com/office/drawing/2014/main" id="{9FAD521E-DAF5-4444-922A-C315B0D28755}"/>
                </a:ext>
              </a:extLst>
            </p:cNvPr>
            <p:cNvSpPr>
              <a:spLocks noChangeShapeType="1"/>
            </p:cNvSpPr>
            <p:nvPr/>
          </p:nvSpPr>
          <p:spPr bwMode="auto">
            <a:xfrm>
              <a:off x="965" y="3125"/>
              <a:ext cx="51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33" name="Rectangle 59">
              <a:extLst>
                <a:ext uri="{FF2B5EF4-FFF2-40B4-BE49-F238E27FC236}">
                  <a16:creationId xmlns:a16="http://schemas.microsoft.com/office/drawing/2014/main" id="{AE046130-EB4C-44C6-A957-CD177BCD4DAC}"/>
                </a:ext>
              </a:extLst>
            </p:cNvPr>
            <p:cNvSpPr>
              <a:spLocks noChangeArrowheads="1"/>
            </p:cNvSpPr>
            <p:nvPr/>
          </p:nvSpPr>
          <p:spPr bwMode="auto">
            <a:xfrm>
              <a:off x="965" y="3125"/>
              <a:ext cx="51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34" name="Line 60">
              <a:extLst>
                <a:ext uri="{FF2B5EF4-FFF2-40B4-BE49-F238E27FC236}">
                  <a16:creationId xmlns:a16="http://schemas.microsoft.com/office/drawing/2014/main" id="{FE839898-728C-4B4A-8C65-F09B8435D5F6}"/>
                </a:ext>
              </a:extLst>
            </p:cNvPr>
            <p:cNvSpPr>
              <a:spLocks noChangeShapeType="1"/>
            </p:cNvSpPr>
            <p:nvPr/>
          </p:nvSpPr>
          <p:spPr bwMode="auto">
            <a:xfrm>
              <a:off x="965" y="3524"/>
              <a:ext cx="51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35" name="Rectangle 61">
              <a:extLst>
                <a:ext uri="{FF2B5EF4-FFF2-40B4-BE49-F238E27FC236}">
                  <a16:creationId xmlns:a16="http://schemas.microsoft.com/office/drawing/2014/main" id="{DD532BCF-AA55-458F-AE90-BE9B7D9ED33D}"/>
                </a:ext>
              </a:extLst>
            </p:cNvPr>
            <p:cNvSpPr>
              <a:spLocks noChangeArrowheads="1"/>
            </p:cNvSpPr>
            <p:nvPr/>
          </p:nvSpPr>
          <p:spPr bwMode="auto">
            <a:xfrm>
              <a:off x="965" y="3524"/>
              <a:ext cx="51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36" name="Line 62">
              <a:extLst>
                <a:ext uri="{FF2B5EF4-FFF2-40B4-BE49-F238E27FC236}">
                  <a16:creationId xmlns:a16="http://schemas.microsoft.com/office/drawing/2014/main" id="{111C8C5F-C949-4392-AFBD-729B71CC1BF6}"/>
                </a:ext>
              </a:extLst>
            </p:cNvPr>
            <p:cNvSpPr>
              <a:spLocks noChangeShapeType="1"/>
            </p:cNvSpPr>
            <p:nvPr/>
          </p:nvSpPr>
          <p:spPr bwMode="auto">
            <a:xfrm>
              <a:off x="965" y="3923"/>
              <a:ext cx="51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37" name="Rectangle 63">
              <a:extLst>
                <a:ext uri="{FF2B5EF4-FFF2-40B4-BE49-F238E27FC236}">
                  <a16:creationId xmlns:a16="http://schemas.microsoft.com/office/drawing/2014/main" id="{9A2D4B45-06D0-4B4D-9949-A2ED9F2C4A9E}"/>
                </a:ext>
              </a:extLst>
            </p:cNvPr>
            <p:cNvSpPr>
              <a:spLocks noChangeArrowheads="1"/>
            </p:cNvSpPr>
            <p:nvPr/>
          </p:nvSpPr>
          <p:spPr bwMode="auto">
            <a:xfrm>
              <a:off x="965" y="3923"/>
              <a:ext cx="51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38" name="Line 64">
              <a:extLst>
                <a:ext uri="{FF2B5EF4-FFF2-40B4-BE49-F238E27FC236}">
                  <a16:creationId xmlns:a16="http://schemas.microsoft.com/office/drawing/2014/main" id="{50777E06-E301-4AF5-A40A-D090F6742D20}"/>
                </a:ext>
              </a:extLst>
            </p:cNvPr>
            <p:cNvSpPr>
              <a:spLocks noChangeShapeType="1"/>
            </p:cNvSpPr>
            <p:nvPr/>
          </p:nvSpPr>
          <p:spPr bwMode="auto">
            <a:xfrm>
              <a:off x="960" y="73"/>
              <a:ext cx="0" cy="42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39" name="Rectangle 65">
              <a:extLst>
                <a:ext uri="{FF2B5EF4-FFF2-40B4-BE49-F238E27FC236}">
                  <a16:creationId xmlns:a16="http://schemas.microsoft.com/office/drawing/2014/main" id="{7252113F-2DCD-433A-8C61-519507B48849}"/>
                </a:ext>
              </a:extLst>
            </p:cNvPr>
            <p:cNvSpPr>
              <a:spLocks noChangeArrowheads="1"/>
            </p:cNvSpPr>
            <p:nvPr/>
          </p:nvSpPr>
          <p:spPr bwMode="auto">
            <a:xfrm>
              <a:off x="960" y="73"/>
              <a:ext cx="5" cy="42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40" name="Line 66">
              <a:extLst>
                <a:ext uri="{FF2B5EF4-FFF2-40B4-BE49-F238E27FC236}">
                  <a16:creationId xmlns:a16="http://schemas.microsoft.com/office/drawing/2014/main" id="{4F6A02BB-F037-487F-B00F-8EAA3AD075ED}"/>
                </a:ext>
              </a:extLst>
            </p:cNvPr>
            <p:cNvSpPr>
              <a:spLocks noChangeShapeType="1"/>
            </p:cNvSpPr>
            <p:nvPr/>
          </p:nvSpPr>
          <p:spPr bwMode="auto">
            <a:xfrm>
              <a:off x="1493" y="580"/>
              <a:ext cx="0" cy="37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41" name="Rectangle 67">
              <a:extLst>
                <a:ext uri="{FF2B5EF4-FFF2-40B4-BE49-F238E27FC236}">
                  <a16:creationId xmlns:a16="http://schemas.microsoft.com/office/drawing/2014/main" id="{870B4C5A-77D7-4558-ABFA-C3DC43A7ED09}"/>
                </a:ext>
              </a:extLst>
            </p:cNvPr>
            <p:cNvSpPr>
              <a:spLocks noChangeArrowheads="1"/>
            </p:cNvSpPr>
            <p:nvPr/>
          </p:nvSpPr>
          <p:spPr bwMode="auto">
            <a:xfrm>
              <a:off x="1493" y="580"/>
              <a:ext cx="5" cy="37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42" name="Line 68">
              <a:extLst>
                <a:ext uri="{FF2B5EF4-FFF2-40B4-BE49-F238E27FC236}">
                  <a16:creationId xmlns:a16="http://schemas.microsoft.com/office/drawing/2014/main" id="{C0302B22-9743-4375-B696-F5AD1F36B4FD}"/>
                </a:ext>
              </a:extLst>
            </p:cNvPr>
            <p:cNvSpPr>
              <a:spLocks noChangeShapeType="1"/>
            </p:cNvSpPr>
            <p:nvPr/>
          </p:nvSpPr>
          <p:spPr bwMode="auto">
            <a:xfrm>
              <a:off x="2026" y="580"/>
              <a:ext cx="0" cy="37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43" name="Rectangle 69">
              <a:extLst>
                <a:ext uri="{FF2B5EF4-FFF2-40B4-BE49-F238E27FC236}">
                  <a16:creationId xmlns:a16="http://schemas.microsoft.com/office/drawing/2014/main" id="{24339DDA-61C9-4D63-8847-A0190FB1F6C2}"/>
                </a:ext>
              </a:extLst>
            </p:cNvPr>
            <p:cNvSpPr>
              <a:spLocks noChangeArrowheads="1"/>
            </p:cNvSpPr>
            <p:nvPr/>
          </p:nvSpPr>
          <p:spPr bwMode="auto">
            <a:xfrm>
              <a:off x="2026" y="580"/>
              <a:ext cx="5" cy="37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2" name="Line 70">
              <a:extLst>
                <a:ext uri="{FF2B5EF4-FFF2-40B4-BE49-F238E27FC236}">
                  <a16:creationId xmlns:a16="http://schemas.microsoft.com/office/drawing/2014/main" id="{86173936-8BF0-4967-AA93-68DE0C9C49C3}"/>
                </a:ext>
              </a:extLst>
            </p:cNvPr>
            <p:cNvSpPr>
              <a:spLocks noChangeShapeType="1"/>
            </p:cNvSpPr>
            <p:nvPr/>
          </p:nvSpPr>
          <p:spPr bwMode="auto">
            <a:xfrm>
              <a:off x="2559" y="580"/>
              <a:ext cx="0" cy="37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3" name="Rectangle 71">
              <a:extLst>
                <a:ext uri="{FF2B5EF4-FFF2-40B4-BE49-F238E27FC236}">
                  <a16:creationId xmlns:a16="http://schemas.microsoft.com/office/drawing/2014/main" id="{DBADC8B6-5FB1-4525-B1A9-4B741A754F42}"/>
                </a:ext>
              </a:extLst>
            </p:cNvPr>
            <p:cNvSpPr>
              <a:spLocks noChangeArrowheads="1"/>
            </p:cNvSpPr>
            <p:nvPr/>
          </p:nvSpPr>
          <p:spPr bwMode="auto">
            <a:xfrm>
              <a:off x="2559" y="580"/>
              <a:ext cx="5" cy="37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4" name="Line 72">
              <a:extLst>
                <a:ext uri="{FF2B5EF4-FFF2-40B4-BE49-F238E27FC236}">
                  <a16:creationId xmlns:a16="http://schemas.microsoft.com/office/drawing/2014/main" id="{F8C759C9-4AC3-4B6B-909B-0B6953722103}"/>
                </a:ext>
              </a:extLst>
            </p:cNvPr>
            <p:cNvSpPr>
              <a:spLocks noChangeShapeType="1"/>
            </p:cNvSpPr>
            <p:nvPr/>
          </p:nvSpPr>
          <p:spPr bwMode="auto">
            <a:xfrm>
              <a:off x="3092" y="580"/>
              <a:ext cx="0" cy="37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5" name="Rectangle 73">
              <a:extLst>
                <a:ext uri="{FF2B5EF4-FFF2-40B4-BE49-F238E27FC236}">
                  <a16:creationId xmlns:a16="http://schemas.microsoft.com/office/drawing/2014/main" id="{802A461F-C76A-4274-9133-EF8C06F4E578}"/>
                </a:ext>
              </a:extLst>
            </p:cNvPr>
            <p:cNvSpPr>
              <a:spLocks noChangeArrowheads="1"/>
            </p:cNvSpPr>
            <p:nvPr/>
          </p:nvSpPr>
          <p:spPr bwMode="auto">
            <a:xfrm>
              <a:off x="3092" y="580"/>
              <a:ext cx="5" cy="37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6" name="Line 74">
              <a:extLst>
                <a:ext uri="{FF2B5EF4-FFF2-40B4-BE49-F238E27FC236}">
                  <a16:creationId xmlns:a16="http://schemas.microsoft.com/office/drawing/2014/main" id="{ACBCC49C-A6AE-4D94-9B46-E6A682BFF606}"/>
                </a:ext>
              </a:extLst>
            </p:cNvPr>
            <p:cNvSpPr>
              <a:spLocks noChangeShapeType="1"/>
            </p:cNvSpPr>
            <p:nvPr/>
          </p:nvSpPr>
          <p:spPr bwMode="auto">
            <a:xfrm>
              <a:off x="3625" y="78"/>
              <a:ext cx="0" cy="42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37" name="Rectangle 75">
              <a:extLst>
                <a:ext uri="{FF2B5EF4-FFF2-40B4-BE49-F238E27FC236}">
                  <a16:creationId xmlns:a16="http://schemas.microsoft.com/office/drawing/2014/main" id="{CAC1BB50-6A5E-4112-ACFB-4C561D5429E0}"/>
                </a:ext>
              </a:extLst>
            </p:cNvPr>
            <p:cNvSpPr>
              <a:spLocks noChangeArrowheads="1"/>
            </p:cNvSpPr>
            <p:nvPr/>
          </p:nvSpPr>
          <p:spPr bwMode="auto">
            <a:xfrm>
              <a:off x="3625" y="78"/>
              <a:ext cx="5" cy="42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9" name="Line 76">
              <a:extLst>
                <a:ext uri="{FF2B5EF4-FFF2-40B4-BE49-F238E27FC236}">
                  <a16:creationId xmlns:a16="http://schemas.microsoft.com/office/drawing/2014/main" id="{D7B16F9A-D001-4150-A15E-454EB91D1716}"/>
                </a:ext>
              </a:extLst>
            </p:cNvPr>
            <p:cNvSpPr>
              <a:spLocks noChangeShapeType="1"/>
            </p:cNvSpPr>
            <p:nvPr/>
          </p:nvSpPr>
          <p:spPr bwMode="auto">
            <a:xfrm>
              <a:off x="6070" y="2331"/>
              <a:ext cx="0" cy="19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4" name="Rectangle 77">
              <a:extLst>
                <a:ext uri="{FF2B5EF4-FFF2-40B4-BE49-F238E27FC236}">
                  <a16:creationId xmlns:a16="http://schemas.microsoft.com/office/drawing/2014/main" id="{D8B673DC-F535-4942-AD1A-A2AFDB23E37A}"/>
                </a:ext>
              </a:extLst>
            </p:cNvPr>
            <p:cNvSpPr>
              <a:spLocks noChangeArrowheads="1"/>
            </p:cNvSpPr>
            <p:nvPr/>
          </p:nvSpPr>
          <p:spPr bwMode="auto">
            <a:xfrm>
              <a:off x="6070" y="2331"/>
              <a:ext cx="5" cy="19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5" name="Line 78">
              <a:extLst>
                <a:ext uri="{FF2B5EF4-FFF2-40B4-BE49-F238E27FC236}">
                  <a16:creationId xmlns:a16="http://schemas.microsoft.com/office/drawing/2014/main" id="{7D075B45-BFAD-42A2-855C-B5E85262807B}"/>
                </a:ext>
              </a:extLst>
            </p:cNvPr>
            <p:cNvSpPr>
              <a:spLocks noChangeShapeType="1"/>
            </p:cNvSpPr>
            <p:nvPr/>
          </p:nvSpPr>
          <p:spPr bwMode="auto">
            <a:xfrm>
              <a:off x="965" y="4322"/>
              <a:ext cx="57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6" name="Rectangle 79">
              <a:extLst>
                <a:ext uri="{FF2B5EF4-FFF2-40B4-BE49-F238E27FC236}">
                  <a16:creationId xmlns:a16="http://schemas.microsoft.com/office/drawing/2014/main" id="{B412FF32-31C8-44E6-A55D-4A426E93D640}"/>
                </a:ext>
              </a:extLst>
            </p:cNvPr>
            <p:cNvSpPr>
              <a:spLocks noChangeArrowheads="1"/>
            </p:cNvSpPr>
            <p:nvPr/>
          </p:nvSpPr>
          <p:spPr bwMode="auto">
            <a:xfrm>
              <a:off x="965" y="4322"/>
              <a:ext cx="573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7" name="Line 80">
              <a:extLst>
                <a:ext uri="{FF2B5EF4-FFF2-40B4-BE49-F238E27FC236}">
                  <a16:creationId xmlns:a16="http://schemas.microsoft.com/office/drawing/2014/main" id="{214748E6-689C-4A34-89B3-8640DAA7D7D3}"/>
                </a:ext>
              </a:extLst>
            </p:cNvPr>
            <p:cNvSpPr>
              <a:spLocks noChangeShapeType="1"/>
            </p:cNvSpPr>
            <p:nvPr/>
          </p:nvSpPr>
          <p:spPr bwMode="auto">
            <a:xfrm>
              <a:off x="6696" y="78"/>
              <a:ext cx="0" cy="424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8" name="Rectangle 81">
              <a:extLst>
                <a:ext uri="{FF2B5EF4-FFF2-40B4-BE49-F238E27FC236}">
                  <a16:creationId xmlns:a16="http://schemas.microsoft.com/office/drawing/2014/main" id="{CCB5432D-160B-4081-BB47-6949692DF0B4}"/>
                </a:ext>
              </a:extLst>
            </p:cNvPr>
            <p:cNvSpPr>
              <a:spLocks noChangeArrowheads="1"/>
            </p:cNvSpPr>
            <p:nvPr/>
          </p:nvSpPr>
          <p:spPr bwMode="auto">
            <a:xfrm>
              <a:off x="6696" y="78"/>
              <a:ext cx="5" cy="42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9" name="Line 82">
              <a:extLst>
                <a:ext uri="{FF2B5EF4-FFF2-40B4-BE49-F238E27FC236}">
                  <a16:creationId xmlns:a16="http://schemas.microsoft.com/office/drawing/2014/main" id="{E469C324-3C5C-4F63-8145-AB8C3A6DB7BA}"/>
                </a:ext>
              </a:extLst>
            </p:cNvPr>
            <p:cNvSpPr>
              <a:spLocks noChangeShapeType="1"/>
            </p:cNvSpPr>
            <p:nvPr/>
          </p:nvSpPr>
          <p:spPr bwMode="auto">
            <a:xfrm>
              <a:off x="960" y="43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0" name="Rectangle 83">
              <a:extLst>
                <a:ext uri="{FF2B5EF4-FFF2-40B4-BE49-F238E27FC236}">
                  <a16:creationId xmlns:a16="http://schemas.microsoft.com/office/drawing/2014/main" id="{4134F299-389C-4E5F-8B7A-B18B62DC18BD}"/>
                </a:ext>
              </a:extLst>
            </p:cNvPr>
            <p:cNvSpPr>
              <a:spLocks noChangeArrowheads="1"/>
            </p:cNvSpPr>
            <p:nvPr/>
          </p:nvSpPr>
          <p:spPr bwMode="auto">
            <a:xfrm>
              <a:off x="960" y="43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1" name="Line 84">
              <a:extLst>
                <a:ext uri="{FF2B5EF4-FFF2-40B4-BE49-F238E27FC236}">
                  <a16:creationId xmlns:a16="http://schemas.microsoft.com/office/drawing/2014/main" id="{50D67B34-0A77-4F78-84AB-3E642276F16D}"/>
                </a:ext>
              </a:extLst>
            </p:cNvPr>
            <p:cNvSpPr>
              <a:spLocks noChangeShapeType="1"/>
            </p:cNvSpPr>
            <p:nvPr/>
          </p:nvSpPr>
          <p:spPr bwMode="auto">
            <a:xfrm>
              <a:off x="1493" y="43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2" name="Rectangle 85">
              <a:extLst>
                <a:ext uri="{FF2B5EF4-FFF2-40B4-BE49-F238E27FC236}">
                  <a16:creationId xmlns:a16="http://schemas.microsoft.com/office/drawing/2014/main" id="{E70BB13B-171A-4E6B-8BC4-0484EE1B76B8}"/>
                </a:ext>
              </a:extLst>
            </p:cNvPr>
            <p:cNvSpPr>
              <a:spLocks noChangeArrowheads="1"/>
            </p:cNvSpPr>
            <p:nvPr/>
          </p:nvSpPr>
          <p:spPr bwMode="auto">
            <a:xfrm>
              <a:off x="1493" y="43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3" name="Line 86">
              <a:extLst>
                <a:ext uri="{FF2B5EF4-FFF2-40B4-BE49-F238E27FC236}">
                  <a16:creationId xmlns:a16="http://schemas.microsoft.com/office/drawing/2014/main" id="{500E86B1-7199-471A-B2F9-01F6614E1F23}"/>
                </a:ext>
              </a:extLst>
            </p:cNvPr>
            <p:cNvSpPr>
              <a:spLocks noChangeShapeType="1"/>
            </p:cNvSpPr>
            <p:nvPr/>
          </p:nvSpPr>
          <p:spPr bwMode="auto">
            <a:xfrm>
              <a:off x="2026" y="43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4" name="Rectangle 87">
              <a:extLst>
                <a:ext uri="{FF2B5EF4-FFF2-40B4-BE49-F238E27FC236}">
                  <a16:creationId xmlns:a16="http://schemas.microsoft.com/office/drawing/2014/main" id="{529419AA-4523-4F3A-9050-32CDFEF79B36}"/>
                </a:ext>
              </a:extLst>
            </p:cNvPr>
            <p:cNvSpPr>
              <a:spLocks noChangeArrowheads="1"/>
            </p:cNvSpPr>
            <p:nvPr/>
          </p:nvSpPr>
          <p:spPr bwMode="auto">
            <a:xfrm>
              <a:off x="2026" y="43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5" name="Line 88">
              <a:extLst>
                <a:ext uri="{FF2B5EF4-FFF2-40B4-BE49-F238E27FC236}">
                  <a16:creationId xmlns:a16="http://schemas.microsoft.com/office/drawing/2014/main" id="{1054D217-9FD4-4A4A-AD75-A23AE5B7FFFC}"/>
                </a:ext>
              </a:extLst>
            </p:cNvPr>
            <p:cNvSpPr>
              <a:spLocks noChangeShapeType="1"/>
            </p:cNvSpPr>
            <p:nvPr/>
          </p:nvSpPr>
          <p:spPr bwMode="auto">
            <a:xfrm>
              <a:off x="2559" y="43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6" name="Rectangle 89">
              <a:extLst>
                <a:ext uri="{FF2B5EF4-FFF2-40B4-BE49-F238E27FC236}">
                  <a16:creationId xmlns:a16="http://schemas.microsoft.com/office/drawing/2014/main" id="{E416B5F8-7C2C-4E2F-A6F7-03A811BA7828}"/>
                </a:ext>
              </a:extLst>
            </p:cNvPr>
            <p:cNvSpPr>
              <a:spLocks noChangeArrowheads="1"/>
            </p:cNvSpPr>
            <p:nvPr/>
          </p:nvSpPr>
          <p:spPr bwMode="auto">
            <a:xfrm>
              <a:off x="2559" y="43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7" name="Line 90">
              <a:extLst>
                <a:ext uri="{FF2B5EF4-FFF2-40B4-BE49-F238E27FC236}">
                  <a16:creationId xmlns:a16="http://schemas.microsoft.com/office/drawing/2014/main" id="{D50A0180-A79C-443D-9264-587EBA67BF16}"/>
                </a:ext>
              </a:extLst>
            </p:cNvPr>
            <p:cNvSpPr>
              <a:spLocks noChangeShapeType="1"/>
            </p:cNvSpPr>
            <p:nvPr/>
          </p:nvSpPr>
          <p:spPr bwMode="auto">
            <a:xfrm>
              <a:off x="3092" y="43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8" name="Rectangle 91">
              <a:extLst>
                <a:ext uri="{FF2B5EF4-FFF2-40B4-BE49-F238E27FC236}">
                  <a16:creationId xmlns:a16="http://schemas.microsoft.com/office/drawing/2014/main" id="{516C8368-0E54-4654-B1E1-A2AA62755048}"/>
                </a:ext>
              </a:extLst>
            </p:cNvPr>
            <p:cNvSpPr>
              <a:spLocks noChangeArrowheads="1"/>
            </p:cNvSpPr>
            <p:nvPr/>
          </p:nvSpPr>
          <p:spPr bwMode="auto">
            <a:xfrm>
              <a:off x="3092" y="43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9" name="Line 92">
              <a:extLst>
                <a:ext uri="{FF2B5EF4-FFF2-40B4-BE49-F238E27FC236}">
                  <a16:creationId xmlns:a16="http://schemas.microsoft.com/office/drawing/2014/main" id="{B23ADDA1-F948-4B55-BEFE-5275DEDB20A2}"/>
                </a:ext>
              </a:extLst>
            </p:cNvPr>
            <p:cNvSpPr>
              <a:spLocks noChangeShapeType="1"/>
            </p:cNvSpPr>
            <p:nvPr/>
          </p:nvSpPr>
          <p:spPr bwMode="auto">
            <a:xfrm>
              <a:off x="3625" y="43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0" name="Rectangle 93">
              <a:extLst>
                <a:ext uri="{FF2B5EF4-FFF2-40B4-BE49-F238E27FC236}">
                  <a16:creationId xmlns:a16="http://schemas.microsoft.com/office/drawing/2014/main" id="{1687D6E5-06C6-4884-955B-D8BB71627494}"/>
                </a:ext>
              </a:extLst>
            </p:cNvPr>
            <p:cNvSpPr>
              <a:spLocks noChangeArrowheads="1"/>
            </p:cNvSpPr>
            <p:nvPr/>
          </p:nvSpPr>
          <p:spPr bwMode="auto">
            <a:xfrm>
              <a:off x="3625" y="43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1" name="Line 94">
              <a:extLst>
                <a:ext uri="{FF2B5EF4-FFF2-40B4-BE49-F238E27FC236}">
                  <a16:creationId xmlns:a16="http://schemas.microsoft.com/office/drawing/2014/main" id="{1AA200FA-C82E-4B4E-9B90-6DC8F71A90EE}"/>
                </a:ext>
              </a:extLst>
            </p:cNvPr>
            <p:cNvSpPr>
              <a:spLocks noChangeShapeType="1"/>
            </p:cNvSpPr>
            <p:nvPr/>
          </p:nvSpPr>
          <p:spPr bwMode="auto">
            <a:xfrm>
              <a:off x="6070" y="43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2" name="Rectangle 95">
              <a:extLst>
                <a:ext uri="{FF2B5EF4-FFF2-40B4-BE49-F238E27FC236}">
                  <a16:creationId xmlns:a16="http://schemas.microsoft.com/office/drawing/2014/main" id="{78ADBB3B-B378-47C0-9D59-9127B0A070B1}"/>
                </a:ext>
              </a:extLst>
            </p:cNvPr>
            <p:cNvSpPr>
              <a:spLocks noChangeArrowheads="1"/>
            </p:cNvSpPr>
            <p:nvPr/>
          </p:nvSpPr>
          <p:spPr bwMode="auto">
            <a:xfrm>
              <a:off x="6070" y="43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3" name="Line 96">
              <a:extLst>
                <a:ext uri="{FF2B5EF4-FFF2-40B4-BE49-F238E27FC236}">
                  <a16:creationId xmlns:a16="http://schemas.microsoft.com/office/drawing/2014/main" id="{52E1DD35-6077-40C2-A1D0-851CDE65E25F}"/>
                </a:ext>
              </a:extLst>
            </p:cNvPr>
            <p:cNvSpPr>
              <a:spLocks noChangeShapeType="1"/>
            </p:cNvSpPr>
            <p:nvPr/>
          </p:nvSpPr>
          <p:spPr bwMode="auto">
            <a:xfrm>
              <a:off x="6696" y="43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44" name="Rectangle 97">
              <a:extLst>
                <a:ext uri="{FF2B5EF4-FFF2-40B4-BE49-F238E27FC236}">
                  <a16:creationId xmlns:a16="http://schemas.microsoft.com/office/drawing/2014/main" id="{05F0F2E2-7732-45E1-BB42-A339390F2929}"/>
                </a:ext>
              </a:extLst>
            </p:cNvPr>
            <p:cNvSpPr>
              <a:spLocks noChangeArrowheads="1"/>
            </p:cNvSpPr>
            <p:nvPr/>
          </p:nvSpPr>
          <p:spPr bwMode="auto">
            <a:xfrm>
              <a:off x="6696" y="432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45" name="Line 98">
              <a:extLst>
                <a:ext uri="{FF2B5EF4-FFF2-40B4-BE49-F238E27FC236}">
                  <a16:creationId xmlns:a16="http://schemas.microsoft.com/office/drawing/2014/main" id="{C4564F23-BCA7-4B88-A903-425AF107EB22}"/>
                </a:ext>
              </a:extLst>
            </p:cNvPr>
            <p:cNvSpPr>
              <a:spLocks noChangeShapeType="1"/>
            </p:cNvSpPr>
            <p:nvPr/>
          </p:nvSpPr>
          <p:spPr bwMode="auto">
            <a:xfrm>
              <a:off x="6701" y="7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46" name="Rectangle 99">
              <a:extLst>
                <a:ext uri="{FF2B5EF4-FFF2-40B4-BE49-F238E27FC236}">
                  <a16:creationId xmlns:a16="http://schemas.microsoft.com/office/drawing/2014/main" id="{4001A12F-981A-4ADA-A5DE-C6487523AFE9}"/>
                </a:ext>
              </a:extLst>
            </p:cNvPr>
            <p:cNvSpPr>
              <a:spLocks noChangeArrowheads="1"/>
            </p:cNvSpPr>
            <p:nvPr/>
          </p:nvSpPr>
          <p:spPr bwMode="auto">
            <a:xfrm>
              <a:off x="6701" y="7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47" name="Line 100">
              <a:extLst>
                <a:ext uri="{FF2B5EF4-FFF2-40B4-BE49-F238E27FC236}">
                  <a16:creationId xmlns:a16="http://schemas.microsoft.com/office/drawing/2014/main" id="{B687D34D-EA3F-4323-AB90-38F5BA31DCAE}"/>
                </a:ext>
              </a:extLst>
            </p:cNvPr>
            <p:cNvSpPr>
              <a:spLocks noChangeShapeType="1"/>
            </p:cNvSpPr>
            <p:nvPr/>
          </p:nvSpPr>
          <p:spPr bwMode="auto">
            <a:xfrm>
              <a:off x="6701" y="5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48" name="Rectangle 101">
              <a:extLst>
                <a:ext uri="{FF2B5EF4-FFF2-40B4-BE49-F238E27FC236}">
                  <a16:creationId xmlns:a16="http://schemas.microsoft.com/office/drawing/2014/main" id="{A1F2BEC1-BC57-416E-B208-3F26033384AC}"/>
                </a:ext>
              </a:extLst>
            </p:cNvPr>
            <p:cNvSpPr>
              <a:spLocks noChangeArrowheads="1"/>
            </p:cNvSpPr>
            <p:nvPr/>
          </p:nvSpPr>
          <p:spPr bwMode="auto">
            <a:xfrm>
              <a:off x="6701" y="57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49" name="Line 102">
              <a:extLst>
                <a:ext uri="{FF2B5EF4-FFF2-40B4-BE49-F238E27FC236}">
                  <a16:creationId xmlns:a16="http://schemas.microsoft.com/office/drawing/2014/main" id="{2A625356-E487-4D0F-9C90-038FB251630C}"/>
                </a:ext>
              </a:extLst>
            </p:cNvPr>
            <p:cNvSpPr>
              <a:spLocks noChangeShapeType="1"/>
            </p:cNvSpPr>
            <p:nvPr/>
          </p:nvSpPr>
          <p:spPr bwMode="auto">
            <a:xfrm>
              <a:off x="6701" y="23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50" name="Rectangle 103">
              <a:extLst>
                <a:ext uri="{FF2B5EF4-FFF2-40B4-BE49-F238E27FC236}">
                  <a16:creationId xmlns:a16="http://schemas.microsoft.com/office/drawing/2014/main" id="{5B9422E6-2C77-45CB-B232-F063C31CCB30}"/>
                </a:ext>
              </a:extLst>
            </p:cNvPr>
            <p:cNvSpPr>
              <a:spLocks noChangeArrowheads="1"/>
            </p:cNvSpPr>
            <p:nvPr/>
          </p:nvSpPr>
          <p:spPr bwMode="auto">
            <a:xfrm>
              <a:off x="6701" y="2327"/>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51" name="Line 104">
              <a:extLst>
                <a:ext uri="{FF2B5EF4-FFF2-40B4-BE49-F238E27FC236}">
                  <a16:creationId xmlns:a16="http://schemas.microsoft.com/office/drawing/2014/main" id="{28910DC1-EA84-4726-A90A-1C71A6BE6FCB}"/>
                </a:ext>
              </a:extLst>
            </p:cNvPr>
            <p:cNvSpPr>
              <a:spLocks noChangeShapeType="1"/>
            </p:cNvSpPr>
            <p:nvPr/>
          </p:nvSpPr>
          <p:spPr bwMode="auto">
            <a:xfrm>
              <a:off x="6701" y="272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52" name="Rectangle 105">
              <a:extLst>
                <a:ext uri="{FF2B5EF4-FFF2-40B4-BE49-F238E27FC236}">
                  <a16:creationId xmlns:a16="http://schemas.microsoft.com/office/drawing/2014/main" id="{70811843-8B92-4A63-9643-937709BA389C}"/>
                </a:ext>
              </a:extLst>
            </p:cNvPr>
            <p:cNvSpPr>
              <a:spLocks noChangeArrowheads="1"/>
            </p:cNvSpPr>
            <p:nvPr/>
          </p:nvSpPr>
          <p:spPr bwMode="auto">
            <a:xfrm>
              <a:off x="6701" y="2726"/>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53" name="Line 106">
              <a:extLst>
                <a:ext uri="{FF2B5EF4-FFF2-40B4-BE49-F238E27FC236}">
                  <a16:creationId xmlns:a16="http://schemas.microsoft.com/office/drawing/2014/main" id="{8C322429-250B-40D7-8EC4-2FB9FCFC28E9}"/>
                </a:ext>
              </a:extLst>
            </p:cNvPr>
            <p:cNvSpPr>
              <a:spLocks noChangeShapeType="1"/>
            </p:cNvSpPr>
            <p:nvPr/>
          </p:nvSpPr>
          <p:spPr bwMode="auto">
            <a:xfrm>
              <a:off x="6701" y="31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54" name="Rectangle 107">
              <a:extLst>
                <a:ext uri="{FF2B5EF4-FFF2-40B4-BE49-F238E27FC236}">
                  <a16:creationId xmlns:a16="http://schemas.microsoft.com/office/drawing/2014/main" id="{8E121032-2751-491F-9434-1F9AC4636284}"/>
                </a:ext>
              </a:extLst>
            </p:cNvPr>
            <p:cNvSpPr>
              <a:spLocks noChangeArrowheads="1"/>
            </p:cNvSpPr>
            <p:nvPr/>
          </p:nvSpPr>
          <p:spPr bwMode="auto">
            <a:xfrm>
              <a:off x="6701" y="31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55" name="Line 108">
              <a:extLst>
                <a:ext uri="{FF2B5EF4-FFF2-40B4-BE49-F238E27FC236}">
                  <a16:creationId xmlns:a16="http://schemas.microsoft.com/office/drawing/2014/main" id="{57FDFEEB-2F45-463F-BFB0-FE5AEFCB6FCB}"/>
                </a:ext>
              </a:extLst>
            </p:cNvPr>
            <p:cNvSpPr>
              <a:spLocks noChangeShapeType="1"/>
            </p:cNvSpPr>
            <p:nvPr/>
          </p:nvSpPr>
          <p:spPr bwMode="auto">
            <a:xfrm>
              <a:off x="6701" y="352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56" name="Rectangle 109">
              <a:extLst>
                <a:ext uri="{FF2B5EF4-FFF2-40B4-BE49-F238E27FC236}">
                  <a16:creationId xmlns:a16="http://schemas.microsoft.com/office/drawing/2014/main" id="{C28B7C79-7531-43DA-B6AD-4BFCB1D85226}"/>
                </a:ext>
              </a:extLst>
            </p:cNvPr>
            <p:cNvSpPr>
              <a:spLocks noChangeArrowheads="1"/>
            </p:cNvSpPr>
            <p:nvPr/>
          </p:nvSpPr>
          <p:spPr bwMode="auto">
            <a:xfrm>
              <a:off x="6701" y="352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57" name="Line 110">
              <a:extLst>
                <a:ext uri="{FF2B5EF4-FFF2-40B4-BE49-F238E27FC236}">
                  <a16:creationId xmlns:a16="http://schemas.microsoft.com/office/drawing/2014/main" id="{48AE0557-94D9-4979-9A23-36CE1628E383}"/>
                </a:ext>
              </a:extLst>
            </p:cNvPr>
            <p:cNvSpPr>
              <a:spLocks noChangeShapeType="1"/>
            </p:cNvSpPr>
            <p:nvPr/>
          </p:nvSpPr>
          <p:spPr bwMode="auto">
            <a:xfrm>
              <a:off x="6701" y="392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58" name="Rectangle 111">
              <a:extLst>
                <a:ext uri="{FF2B5EF4-FFF2-40B4-BE49-F238E27FC236}">
                  <a16:creationId xmlns:a16="http://schemas.microsoft.com/office/drawing/2014/main" id="{3309CBEC-C293-4A4E-874B-91DB7683990E}"/>
                </a:ext>
              </a:extLst>
            </p:cNvPr>
            <p:cNvSpPr>
              <a:spLocks noChangeArrowheads="1"/>
            </p:cNvSpPr>
            <p:nvPr/>
          </p:nvSpPr>
          <p:spPr bwMode="auto">
            <a:xfrm>
              <a:off x="6701" y="392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559" name="Line 112">
              <a:extLst>
                <a:ext uri="{FF2B5EF4-FFF2-40B4-BE49-F238E27FC236}">
                  <a16:creationId xmlns:a16="http://schemas.microsoft.com/office/drawing/2014/main" id="{CE0C24F9-62E7-47E7-8191-935C78C7E535}"/>
                </a:ext>
              </a:extLst>
            </p:cNvPr>
            <p:cNvSpPr>
              <a:spLocks noChangeShapeType="1"/>
            </p:cNvSpPr>
            <p:nvPr/>
          </p:nvSpPr>
          <p:spPr bwMode="auto">
            <a:xfrm>
              <a:off x="6701" y="43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4560" name="Rectangle 113">
              <a:extLst>
                <a:ext uri="{FF2B5EF4-FFF2-40B4-BE49-F238E27FC236}">
                  <a16:creationId xmlns:a16="http://schemas.microsoft.com/office/drawing/2014/main" id="{E199F541-2E45-424B-8EAA-D0342E235AC0}"/>
                </a:ext>
              </a:extLst>
            </p:cNvPr>
            <p:cNvSpPr>
              <a:spLocks noChangeArrowheads="1"/>
            </p:cNvSpPr>
            <p:nvPr/>
          </p:nvSpPr>
          <p:spPr bwMode="auto">
            <a:xfrm>
              <a:off x="6701" y="432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cxnSp>
        <p:nvCxnSpPr>
          <p:cNvPr id="11" name="Connector: Elbow 10">
            <a:extLst>
              <a:ext uri="{FF2B5EF4-FFF2-40B4-BE49-F238E27FC236}">
                <a16:creationId xmlns:a16="http://schemas.microsoft.com/office/drawing/2014/main" id="{F864F4CB-E012-4931-9BC6-8A5581CD57AB}"/>
              </a:ext>
            </a:extLst>
          </p:cNvPr>
          <p:cNvCxnSpPr>
            <a:cxnSpLocks/>
          </p:cNvCxnSpPr>
          <p:nvPr/>
        </p:nvCxnSpPr>
        <p:spPr>
          <a:xfrm rot="16200000" flipH="1">
            <a:off x="2917627" y="4052292"/>
            <a:ext cx="1634729" cy="892969"/>
          </a:xfrm>
          <a:prstGeom prst="bentConnector3">
            <a:avLst>
              <a:gd name="adj1" fmla="val 100524"/>
            </a:avLst>
          </a:prstGeom>
          <a:ln w="825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2B2ADB67-1142-4B73-8E6A-CAF907F6DFF9}"/>
              </a:ext>
            </a:extLst>
          </p:cNvPr>
          <p:cNvCxnSpPr>
            <a:cxnSpLocks/>
          </p:cNvCxnSpPr>
          <p:nvPr/>
        </p:nvCxnSpPr>
        <p:spPr>
          <a:xfrm rot="16200000" flipH="1">
            <a:off x="2979303" y="4584439"/>
            <a:ext cx="2164732" cy="319388"/>
          </a:xfrm>
          <a:prstGeom prst="bentConnector3">
            <a:avLst>
              <a:gd name="adj1" fmla="val 100287"/>
            </a:avLst>
          </a:prstGeom>
          <a:ln w="825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8" name="Rounded Rectangle 2">
            <a:extLst>
              <a:ext uri="{FF2B5EF4-FFF2-40B4-BE49-F238E27FC236}">
                <a16:creationId xmlns:a16="http://schemas.microsoft.com/office/drawing/2014/main" id="{3DC3E356-5A94-48BA-B5DD-C1E89EED021D}"/>
              </a:ext>
            </a:extLst>
          </p:cNvPr>
          <p:cNvSpPr/>
          <p:nvPr/>
        </p:nvSpPr>
        <p:spPr>
          <a:xfrm>
            <a:off x="5813823" y="2834878"/>
            <a:ext cx="2045494" cy="756047"/>
          </a:xfrm>
          <a:prstGeom prst="round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C00000"/>
                </a:solidFill>
              </a:rPr>
              <a:t>CALCULATOR MODE</a:t>
            </a:r>
          </a:p>
        </p:txBody>
      </p:sp>
      <p:sp>
        <p:nvSpPr>
          <p:cNvPr id="40" name="Rectangle 39">
            <a:extLst>
              <a:ext uri="{FF2B5EF4-FFF2-40B4-BE49-F238E27FC236}">
                <a16:creationId xmlns:a16="http://schemas.microsoft.com/office/drawing/2014/main" id="{84D76420-D7E3-44BD-B20D-1ED75296FCA3}"/>
              </a:ext>
            </a:extLst>
          </p:cNvPr>
          <p:cNvSpPr/>
          <p:nvPr/>
        </p:nvSpPr>
        <p:spPr>
          <a:xfrm>
            <a:off x="3659981" y="3637360"/>
            <a:ext cx="676275" cy="46910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+10</a:t>
            </a:r>
          </a:p>
        </p:txBody>
      </p:sp>
      <p:sp>
        <p:nvSpPr>
          <p:cNvPr id="41" name="Rectangle 40">
            <a:extLst>
              <a:ext uri="{FF2B5EF4-FFF2-40B4-BE49-F238E27FC236}">
                <a16:creationId xmlns:a16="http://schemas.microsoft.com/office/drawing/2014/main" id="{371C1902-FEFB-4F4E-AFCA-91BF73A9FA0D}"/>
              </a:ext>
            </a:extLst>
          </p:cNvPr>
          <p:cNvSpPr/>
          <p:nvPr/>
        </p:nvSpPr>
        <p:spPr>
          <a:xfrm>
            <a:off x="3330179" y="5520928"/>
            <a:ext cx="971550" cy="479822"/>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+5%</a:t>
            </a:r>
          </a:p>
        </p:txBody>
      </p:sp>
      <p:sp>
        <p:nvSpPr>
          <p:cNvPr id="8" name="Rectangle 7">
            <a:extLst>
              <a:ext uri="{FF2B5EF4-FFF2-40B4-BE49-F238E27FC236}">
                <a16:creationId xmlns:a16="http://schemas.microsoft.com/office/drawing/2014/main" id="{F13C202A-1857-4786-AE34-094D095FFB34}"/>
              </a:ext>
            </a:extLst>
          </p:cNvPr>
          <p:cNvSpPr/>
          <p:nvPr/>
        </p:nvSpPr>
        <p:spPr>
          <a:xfrm>
            <a:off x="3325921" y="5528073"/>
            <a:ext cx="971550" cy="46791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+3%</a:t>
            </a:r>
          </a:p>
        </p:txBody>
      </p:sp>
      <p:sp>
        <p:nvSpPr>
          <p:cNvPr id="9" name="Rectangle 8">
            <a:extLst>
              <a:ext uri="{FF2B5EF4-FFF2-40B4-BE49-F238E27FC236}">
                <a16:creationId xmlns:a16="http://schemas.microsoft.com/office/drawing/2014/main" id="{286A0737-E285-4895-9B0A-79E64FC67944}"/>
              </a:ext>
            </a:extLst>
          </p:cNvPr>
          <p:cNvSpPr/>
          <p:nvPr/>
        </p:nvSpPr>
        <p:spPr>
          <a:xfrm>
            <a:off x="3357563" y="5533467"/>
            <a:ext cx="971550" cy="472678"/>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+1%</a:t>
            </a:r>
          </a:p>
        </p:txBody>
      </p:sp>
      <p:sp>
        <p:nvSpPr>
          <p:cNvPr id="12" name="Rectangle 11">
            <a:extLst>
              <a:ext uri="{FF2B5EF4-FFF2-40B4-BE49-F238E27FC236}">
                <a16:creationId xmlns:a16="http://schemas.microsoft.com/office/drawing/2014/main" id="{157E0C24-1FB4-4C4F-BEB3-A2109E8B5BD9}"/>
              </a:ext>
            </a:extLst>
          </p:cNvPr>
          <p:cNvSpPr/>
          <p:nvPr/>
        </p:nvSpPr>
        <p:spPr>
          <a:xfrm>
            <a:off x="3348542" y="5522119"/>
            <a:ext cx="971550" cy="460772"/>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+14%</a:t>
            </a:r>
          </a:p>
        </p:txBody>
      </p:sp>
      <p:sp>
        <p:nvSpPr>
          <p:cNvPr id="13" name="Rectangle 12">
            <a:extLst>
              <a:ext uri="{FF2B5EF4-FFF2-40B4-BE49-F238E27FC236}">
                <a16:creationId xmlns:a16="http://schemas.microsoft.com/office/drawing/2014/main" id="{646F2783-B6C4-4450-8EA1-0F3143B2527B}"/>
              </a:ext>
            </a:extLst>
          </p:cNvPr>
          <p:cNvSpPr/>
          <p:nvPr/>
        </p:nvSpPr>
        <p:spPr>
          <a:xfrm>
            <a:off x="1143000" y="3637360"/>
            <a:ext cx="653654" cy="422672"/>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+10</a:t>
            </a:r>
          </a:p>
        </p:txBody>
      </p:sp>
      <p:sp>
        <p:nvSpPr>
          <p:cNvPr id="14" name="Rectangle 13">
            <a:extLst>
              <a:ext uri="{FF2B5EF4-FFF2-40B4-BE49-F238E27FC236}">
                <a16:creationId xmlns:a16="http://schemas.microsoft.com/office/drawing/2014/main" id="{61087045-F771-4D33-AC40-684C1DD6D958}"/>
              </a:ext>
            </a:extLst>
          </p:cNvPr>
          <p:cNvSpPr/>
          <p:nvPr/>
        </p:nvSpPr>
        <p:spPr>
          <a:xfrm>
            <a:off x="1752600" y="3665935"/>
            <a:ext cx="653654" cy="423863"/>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+10</a:t>
            </a:r>
          </a:p>
        </p:txBody>
      </p:sp>
      <p:sp>
        <p:nvSpPr>
          <p:cNvPr id="15" name="Rectangle 14">
            <a:extLst>
              <a:ext uri="{FF2B5EF4-FFF2-40B4-BE49-F238E27FC236}">
                <a16:creationId xmlns:a16="http://schemas.microsoft.com/office/drawing/2014/main" id="{75D8D198-7AB7-4299-8B02-B234764BD650}"/>
              </a:ext>
            </a:extLst>
          </p:cNvPr>
          <p:cNvSpPr/>
          <p:nvPr/>
        </p:nvSpPr>
        <p:spPr>
          <a:xfrm>
            <a:off x="2406254" y="3659981"/>
            <a:ext cx="653653" cy="423863"/>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+10</a:t>
            </a:r>
          </a:p>
        </p:txBody>
      </p:sp>
      <p:sp>
        <p:nvSpPr>
          <p:cNvPr id="19" name="Rectangle 18">
            <a:extLst>
              <a:ext uri="{FF2B5EF4-FFF2-40B4-BE49-F238E27FC236}">
                <a16:creationId xmlns:a16="http://schemas.microsoft.com/office/drawing/2014/main" id="{B01C40DF-C0D1-4842-BDF8-0903E2EA8C4F}"/>
              </a:ext>
            </a:extLst>
          </p:cNvPr>
          <p:cNvSpPr/>
          <p:nvPr/>
        </p:nvSpPr>
        <p:spPr>
          <a:xfrm>
            <a:off x="3057525" y="3646885"/>
            <a:ext cx="646510" cy="43100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+10</a:t>
            </a:r>
          </a:p>
        </p:txBody>
      </p:sp>
      <p:sp>
        <p:nvSpPr>
          <p:cNvPr id="20" name="Rectangle 19">
            <a:extLst>
              <a:ext uri="{FF2B5EF4-FFF2-40B4-BE49-F238E27FC236}">
                <a16:creationId xmlns:a16="http://schemas.microsoft.com/office/drawing/2014/main" id="{B6078BF7-F146-4A17-B392-D84647FCB4CE}"/>
              </a:ext>
            </a:extLst>
          </p:cNvPr>
          <p:cNvSpPr/>
          <p:nvPr/>
        </p:nvSpPr>
        <p:spPr>
          <a:xfrm>
            <a:off x="3370047" y="5518621"/>
            <a:ext cx="965597" cy="453629"/>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+94%</a:t>
            </a:r>
          </a:p>
        </p:txBody>
      </p:sp>
      <p:sp>
        <p:nvSpPr>
          <p:cNvPr id="21" name="Rectangle 20">
            <a:extLst>
              <a:ext uri="{FF2B5EF4-FFF2-40B4-BE49-F238E27FC236}">
                <a16:creationId xmlns:a16="http://schemas.microsoft.com/office/drawing/2014/main" id="{4C5DF2CF-27AD-4120-9297-813EECC4B51C}"/>
              </a:ext>
            </a:extLst>
          </p:cNvPr>
          <p:cNvSpPr/>
          <p:nvPr/>
        </p:nvSpPr>
        <p:spPr>
          <a:xfrm>
            <a:off x="3311129" y="4136232"/>
            <a:ext cx="990600" cy="422672"/>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+28%</a:t>
            </a:r>
          </a:p>
        </p:txBody>
      </p:sp>
      <p:sp>
        <p:nvSpPr>
          <p:cNvPr id="24" name="Rectangle 23">
            <a:extLst>
              <a:ext uri="{FF2B5EF4-FFF2-40B4-BE49-F238E27FC236}">
                <a16:creationId xmlns:a16="http://schemas.microsoft.com/office/drawing/2014/main" id="{9B2EEE05-5782-46F4-966C-553DB18F75BD}"/>
              </a:ext>
            </a:extLst>
          </p:cNvPr>
          <p:cNvSpPr/>
          <p:nvPr/>
        </p:nvSpPr>
        <p:spPr>
          <a:xfrm>
            <a:off x="3318464" y="4580408"/>
            <a:ext cx="971550" cy="463154"/>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-82%</a:t>
            </a:r>
          </a:p>
        </p:txBody>
      </p:sp>
      <p:sp>
        <p:nvSpPr>
          <p:cNvPr id="26" name="Rectangle 25">
            <a:extLst>
              <a:ext uri="{FF2B5EF4-FFF2-40B4-BE49-F238E27FC236}">
                <a16:creationId xmlns:a16="http://schemas.microsoft.com/office/drawing/2014/main" id="{BAEBAC3C-0C75-48C3-BA74-D4EAA0E109D0}"/>
              </a:ext>
            </a:extLst>
          </p:cNvPr>
          <p:cNvSpPr/>
          <p:nvPr/>
        </p:nvSpPr>
        <p:spPr>
          <a:xfrm>
            <a:off x="3348542" y="5055468"/>
            <a:ext cx="964406" cy="457200"/>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-91%</a:t>
            </a:r>
          </a:p>
        </p:txBody>
      </p:sp>
      <p:sp>
        <p:nvSpPr>
          <p:cNvPr id="42" name="Rectangle 41">
            <a:extLst>
              <a:ext uri="{FF2B5EF4-FFF2-40B4-BE49-F238E27FC236}">
                <a16:creationId xmlns:a16="http://schemas.microsoft.com/office/drawing/2014/main" id="{F94337C0-A2FA-4766-8982-7BFC4825A2DE}"/>
              </a:ext>
            </a:extLst>
          </p:cNvPr>
          <p:cNvSpPr/>
          <p:nvPr/>
        </p:nvSpPr>
        <p:spPr>
          <a:xfrm>
            <a:off x="2984898" y="3633788"/>
            <a:ext cx="653653" cy="458391"/>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+10</a:t>
            </a:r>
          </a:p>
        </p:txBody>
      </p:sp>
      <p:sp>
        <p:nvSpPr>
          <p:cNvPr id="43" name="Rectangle 42">
            <a:extLst>
              <a:ext uri="{FF2B5EF4-FFF2-40B4-BE49-F238E27FC236}">
                <a16:creationId xmlns:a16="http://schemas.microsoft.com/office/drawing/2014/main" id="{7ACDB1D4-F0B8-4BED-BE3F-8C5290F8EA77}"/>
              </a:ext>
            </a:extLst>
          </p:cNvPr>
          <p:cNvSpPr/>
          <p:nvPr/>
        </p:nvSpPr>
        <p:spPr>
          <a:xfrm>
            <a:off x="3303985" y="3630216"/>
            <a:ext cx="1021556" cy="476250"/>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FF5D5D"/>
                </a:solidFill>
              </a:rPr>
              <a:t>+6%</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75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2" nodeType="clickEffect">
                                  <p:stCondLst>
                                    <p:cond delay="0"/>
                                  </p:stCondLst>
                                  <p:childTnLst>
                                    <p:set>
                                      <p:cBhvr>
                                        <p:cTn id="36" dur="1" fill="hold">
                                          <p:stCondLst>
                                            <p:cond delay="9"/>
                                          </p:stCondLst>
                                        </p:cTn>
                                        <p:tgtEl>
                                          <p:spTgt spid="4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4"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3" nodeType="clickEffect">
                                  <p:stCondLst>
                                    <p:cond delay="0"/>
                                  </p:stCondLst>
                                  <p:childTnLst>
                                    <p:set>
                                      <p:cBhvr>
                                        <p:cTn id="50" dur="1" fill="hold">
                                          <p:stCondLst>
                                            <p:cond delay="9"/>
                                          </p:stCondLst>
                                        </p:cTn>
                                        <p:tgtEl>
                                          <p:spTgt spid="4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5"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9"/>
                                          </p:stCondLst>
                                        </p:cTn>
                                        <p:tgtEl>
                                          <p:spTgt spid="4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6"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9"/>
                                          </p:stCondLst>
                                        </p:cTn>
                                        <p:tgtEl>
                                          <p:spTgt spid="4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7" nodeType="clickEffect">
                                  <p:stCondLst>
                                    <p:cond delay="0"/>
                                  </p:stCondLst>
                                  <p:childTnLst>
                                    <p:set>
                                      <p:cBhvr>
                                        <p:cTn id="80" dur="1" fill="hold">
                                          <p:stCondLst>
                                            <p:cond delay="0"/>
                                          </p:stCondLst>
                                        </p:cTn>
                                        <p:tgtEl>
                                          <p:spTgt spid="4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4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2"/>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9"/>
                                          </p:stCondLst>
                                        </p:cTn>
                                        <p:tgtEl>
                                          <p:spTgt spid="1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9"/>
                                          </p:stCondLst>
                                        </p:cTn>
                                        <p:tgtEl>
                                          <p:spTgt spid="1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9"/>
                                          </p:stCondLst>
                                        </p:cTn>
                                        <p:tgtEl>
                                          <p:spTgt spid="19"/>
                                        </p:tgtEl>
                                        <p:attrNameLst>
                                          <p:attrName>style.visibility</p:attrName>
                                        </p:attrNameLst>
                                      </p:cBhvr>
                                      <p:to>
                                        <p:strVal val="visible"/>
                                      </p:to>
                                    </p:set>
                                  </p:childTnLst>
                                </p:cTn>
                              </p:par>
                              <p:par>
                                <p:cTn id="95" presetID="1" presetClass="entr" presetSubtype="0" fill="hold" grpId="8"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0" grpId="1" animBg="1"/>
      <p:bldP spid="40" grpId="2" animBg="1"/>
      <p:bldP spid="40" grpId="3" animBg="1"/>
      <p:bldP spid="40" grpId="4" animBg="1"/>
      <p:bldP spid="40" grpId="5" animBg="1"/>
      <p:bldP spid="40" grpId="6" animBg="1"/>
      <p:bldP spid="40" grpId="7" animBg="1"/>
      <p:bldP spid="40" grpId="8" animBg="1"/>
      <p:bldP spid="41" grpId="0" animBg="1"/>
      <p:bldP spid="41" grpId="1" animBg="1"/>
      <p:bldP spid="8" grpId="0" animBg="1"/>
      <p:bldP spid="8" grpId="1" animBg="1"/>
      <p:bldP spid="9" grpId="0" animBg="1"/>
      <p:bldP spid="9" grpId="1" animBg="1"/>
      <p:bldP spid="12" grpId="0" animBg="1"/>
      <p:bldP spid="12" grpId="1" animBg="1"/>
      <p:bldP spid="13" grpId="0" animBg="1"/>
      <p:bldP spid="14" grpId="0" animBg="1"/>
      <p:bldP spid="15" grpId="0" animBg="1"/>
      <p:bldP spid="19" grpId="0" animBg="1"/>
      <p:bldP spid="20" grpId="0" animBg="1"/>
      <p:bldP spid="21" grpId="0" animBg="1"/>
      <p:bldP spid="24" grpId="0" animBg="1"/>
      <p:bldP spid="26" grpId="0" animBg="1"/>
      <p:bldP spid="42" grpId="0" animBg="1"/>
      <p:bldP spid="42" grpId="1"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How much should each sector pay? </a:t>
            </a:r>
            <a:endParaRPr lang="en-ZA" sz="3600" b="1" dirty="0"/>
          </a:p>
        </p:txBody>
      </p:sp>
      <p:sp>
        <p:nvSpPr>
          <p:cNvPr id="3" name="Content Placeholder 2"/>
          <p:cNvSpPr>
            <a:spLocks noGrp="1"/>
          </p:cNvSpPr>
          <p:nvPr>
            <p:ph idx="1"/>
          </p:nvPr>
        </p:nvSpPr>
        <p:spPr>
          <a:xfrm>
            <a:off x="107504" y="1700808"/>
            <a:ext cx="8856984" cy="5157192"/>
          </a:xfrm>
        </p:spPr>
        <p:txBody>
          <a:bodyPr>
            <a:normAutofit fontScale="55000" lnSpcReduction="20000"/>
          </a:bodyPr>
          <a:lstStyle/>
          <a:p>
            <a:pPr lvl="1"/>
            <a:r>
              <a:rPr lang="en-US" sz="5100" dirty="0"/>
              <a:t>Maximum  </a:t>
            </a:r>
          </a:p>
          <a:p>
            <a:pPr lvl="2"/>
            <a:r>
              <a:rPr lang="en-US" sz="5100" dirty="0"/>
              <a:t>The actual social value of the </a:t>
            </a:r>
            <a:r>
              <a:rPr lang="en-US" sz="5100" dirty="0" err="1"/>
              <a:t>programme</a:t>
            </a:r>
            <a:r>
              <a:rPr lang="en-US" sz="5100" dirty="0"/>
              <a:t>—as valued by the paying Ministry (willingness-to-pay)</a:t>
            </a:r>
          </a:p>
          <a:p>
            <a:pPr marL="685800" lvl="2" indent="0">
              <a:buNone/>
            </a:pPr>
            <a:endParaRPr lang="en-US" sz="5100" dirty="0"/>
          </a:p>
          <a:p>
            <a:pPr lvl="1"/>
            <a:r>
              <a:rPr lang="en-US" sz="5400" dirty="0"/>
              <a:t>Minimum </a:t>
            </a:r>
          </a:p>
          <a:p>
            <a:pPr lvl="2"/>
            <a:r>
              <a:rPr lang="en-US" sz="5100" dirty="0"/>
              <a:t>The residual </a:t>
            </a:r>
            <a:r>
              <a:rPr lang="en-US" sz="5100" dirty="0" err="1"/>
              <a:t>programme</a:t>
            </a:r>
            <a:r>
              <a:rPr lang="en-US" sz="5100" dirty="0"/>
              <a:t> costs not funded by the other sectors up to each sector’s maximum willingness to pay</a:t>
            </a:r>
          </a:p>
          <a:p>
            <a:pPr marL="1371600" lvl="3" indent="0">
              <a:buNone/>
            </a:pPr>
            <a:r>
              <a:rPr lang="en-US" sz="5100" dirty="0"/>
              <a:t>      </a:t>
            </a:r>
          </a:p>
          <a:p>
            <a:pPr lvl="1"/>
            <a:r>
              <a:rPr lang="en-US" sz="5100" dirty="0"/>
              <a:t>Fair share</a:t>
            </a:r>
          </a:p>
          <a:p>
            <a:pPr lvl="2"/>
            <a:r>
              <a:rPr lang="en-US" sz="5100" dirty="0"/>
              <a:t>Allocate costs based on the share of total </a:t>
            </a:r>
            <a:r>
              <a:rPr lang="en-US" sz="5100" dirty="0" err="1"/>
              <a:t>programme</a:t>
            </a:r>
            <a:r>
              <a:rPr lang="en-US" sz="5100" dirty="0"/>
              <a:t> benefits (willingness-to-pay) each sector receives</a:t>
            </a:r>
            <a:endParaRPr lang="en-ZA" dirty="0"/>
          </a:p>
        </p:txBody>
      </p:sp>
    </p:spTree>
    <p:extLst>
      <p:ext uri="{BB962C8B-B14F-4D97-AF65-F5344CB8AC3E}">
        <p14:creationId xmlns:p14="http://schemas.microsoft.com/office/powerpoint/2010/main" val="34077479"/>
      </p:ext>
    </p:extLst>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2805" y="2209800"/>
            <a:ext cx="5347317"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GB" dirty="0"/>
          </a:p>
        </p:txBody>
      </p:sp>
      <p:sp>
        <p:nvSpPr>
          <p:cNvPr id="5" name="Rectangle 4"/>
          <p:cNvSpPr/>
          <p:nvPr/>
        </p:nvSpPr>
        <p:spPr>
          <a:xfrm>
            <a:off x="1882805" y="2997200"/>
            <a:ext cx="2299317" cy="381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GB" dirty="0"/>
          </a:p>
        </p:txBody>
      </p:sp>
      <p:sp>
        <p:nvSpPr>
          <p:cNvPr id="6" name="Rectangle 5"/>
          <p:cNvSpPr/>
          <p:nvPr/>
        </p:nvSpPr>
        <p:spPr>
          <a:xfrm>
            <a:off x="1882805" y="3784600"/>
            <a:ext cx="3366117" cy="381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882805" y="4572000"/>
            <a:ext cx="1537317"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6490317" y="4365486"/>
            <a:ext cx="2438400" cy="1578116"/>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Programme not funded</a:t>
            </a:r>
            <a:endParaRPr lang="en-GB" sz="3200" b="1" dirty="0">
              <a:solidFill>
                <a:schemeClr val="bg1"/>
              </a:solidFill>
            </a:endParaRPr>
          </a:p>
        </p:txBody>
      </p:sp>
      <p:sp>
        <p:nvSpPr>
          <p:cNvPr id="11" name="TextBox 10"/>
          <p:cNvSpPr txBox="1"/>
          <p:nvPr/>
        </p:nvSpPr>
        <p:spPr>
          <a:xfrm>
            <a:off x="76200" y="2209800"/>
            <a:ext cx="1537316" cy="400110"/>
          </a:xfrm>
          <a:prstGeom prst="rect">
            <a:avLst/>
          </a:prstGeom>
          <a:noFill/>
        </p:spPr>
        <p:txBody>
          <a:bodyPr wrap="square" rtlCol="0">
            <a:spAutoFit/>
          </a:bodyPr>
          <a:lstStyle/>
          <a:p>
            <a:r>
              <a:rPr lang="en-US" sz="2000" b="1" dirty="0">
                <a:latin typeface="+mn-lt"/>
              </a:rPr>
              <a:t>Programme</a:t>
            </a:r>
            <a:endParaRPr lang="en-GB" sz="2000" b="1" dirty="0">
              <a:latin typeface="+mn-lt"/>
            </a:endParaRPr>
          </a:p>
        </p:txBody>
      </p:sp>
      <p:sp>
        <p:nvSpPr>
          <p:cNvPr id="12" name="TextBox 11"/>
          <p:cNvSpPr txBox="1"/>
          <p:nvPr/>
        </p:nvSpPr>
        <p:spPr>
          <a:xfrm>
            <a:off x="7077722" y="1692871"/>
            <a:ext cx="923278" cy="369332"/>
          </a:xfrm>
          <a:prstGeom prst="rect">
            <a:avLst/>
          </a:prstGeom>
          <a:noFill/>
        </p:spPr>
        <p:txBody>
          <a:bodyPr wrap="square" rtlCol="0">
            <a:spAutoFit/>
          </a:bodyPr>
          <a:lstStyle/>
          <a:p>
            <a:r>
              <a:rPr lang="en-US" dirty="0"/>
              <a:t>Cost $</a:t>
            </a:r>
            <a:endParaRPr lang="en-GB" dirty="0"/>
          </a:p>
        </p:txBody>
      </p:sp>
      <p:sp>
        <p:nvSpPr>
          <p:cNvPr id="13" name="TextBox 12"/>
          <p:cNvSpPr txBox="1"/>
          <p:nvPr/>
        </p:nvSpPr>
        <p:spPr>
          <a:xfrm>
            <a:off x="76199" y="2819400"/>
            <a:ext cx="1522390" cy="707886"/>
          </a:xfrm>
          <a:prstGeom prst="rect">
            <a:avLst/>
          </a:prstGeom>
          <a:noFill/>
        </p:spPr>
        <p:txBody>
          <a:bodyPr wrap="square" rtlCol="0">
            <a:spAutoFit/>
          </a:bodyPr>
          <a:lstStyle/>
          <a:p>
            <a:r>
              <a:rPr lang="en-US" sz="2000" b="1" dirty="0">
                <a:latin typeface="+mn-lt"/>
              </a:rPr>
              <a:t>Social Protection</a:t>
            </a:r>
            <a:endParaRPr lang="en-GB" sz="2000" b="1" dirty="0">
              <a:latin typeface="+mn-lt"/>
            </a:endParaRPr>
          </a:p>
        </p:txBody>
      </p:sp>
      <p:sp>
        <p:nvSpPr>
          <p:cNvPr id="14" name="TextBox 13"/>
          <p:cNvSpPr txBox="1"/>
          <p:nvPr/>
        </p:nvSpPr>
        <p:spPr>
          <a:xfrm>
            <a:off x="76200" y="3657600"/>
            <a:ext cx="1752600" cy="707886"/>
          </a:xfrm>
          <a:prstGeom prst="rect">
            <a:avLst/>
          </a:prstGeom>
          <a:noFill/>
        </p:spPr>
        <p:txBody>
          <a:bodyPr wrap="square" rtlCol="0">
            <a:spAutoFit/>
          </a:bodyPr>
          <a:lstStyle/>
          <a:p>
            <a:r>
              <a:rPr lang="en-US" sz="2000" b="1" dirty="0">
                <a:latin typeface="+mn-lt"/>
              </a:rPr>
              <a:t>Disaster Management</a:t>
            </a:r>
            <a:endParaRPr lang="en-GB" sz="2000" b="1" dirty="0">
              <a:latin typeface="+mn-lt"/>
            </a:endParaRPr>
          </a:p>
        </p:txBody>
      </p:sp>
      <p:sp>
        <p:nvSpPr>
          <p:cNvPr id="15" name="TextBox 14"/>
          <p:cNvSpPr txBox="1"/>
          <p:nvPr/>
        </p:nvSpPr>
        <p:spPr>
          <a:xfrm>
            <a:off x="76199" y="4419600"/>
            <a:ext cx="1537317" cy="707886"/>
          </a:xfrm>
          <a:prstGeom prst="rect">
            <a:avLst/>
          </a:prstGeom>
          <a:noFill/>
        </p:spPr>
        <p:txBody>
          <a:bodyPr wrap="square" rtlCol="0">
            <a:spAutoFit/>
          </a:bodyPr>
          <a:lstStyle/>
          <a:p>
            <a:r>
              <a:rPr lang="en-US" sz="2000" b="1" dirty="0">
                <a:latin typeface="+mn-lt"/>
              </a:rPr>
              <a:t>Special </a:t>
            </a:r>
            <a:r>
              <a:rPr lang="en-US" sz="2000" b="1" dirty="0" err="1">
                <a:latin typeface="+mn-lt"/>
              </a:rPr>
              <a:t>programmes</a:t>
            </a:r>
            <a:endParaRPr lang="en-GB" sz="2000" b="1" dirty="0">
              <a:latin typeface="+mn-lt"/>
            </a:endParaRPr>
          </a:p>
        </p:txBody>
      </p:sp>
      <p:sp>
        <p:nvSpPr>
          <p:cNvPr id="25" name="TextBox 24"/>
          <p:cNvSpPr txBox="1"/>
          <p:nvPr/>
        </p:nvSpPr>
        <p:spPr>
          <a:xfrm>
            <a:off x="4182122" y="3008868"/>
            <a:ext cx="3048000" cy="369332"/>
          </a:xfrm>
          <a:prstGeom prst="rect">
            <a:avLst/>
          </a:prstGeom>
          <a:noFill/>
        </p:spPr>
        <p:txBody>
          <a:bodyPr wrap="square" rtlCol="0">
            <a:spAutoFit/>
          </a:bodyPr>
          <a:lstStyle/>
          <a:p>
            <a:r>
              <a:rPr lang="en-US" dirty="0"/>
              <a:t>Willingness-to-Pay (WTP)</a:t>
            </a:r>
            <a:endParaRPr lang="en-GB" dirty="0"/>
          </a:p>
        </p:txBody>
      </p:sp>
      <p:sp>
        <p:nvSpPr>
          <p:cNvPr id="26" name="TextBox 25"/>
          <p:cNvSpPr txBox="1"/>
          <p:nvPr/>
        </p:nvSpPr>
        <p:spPr>
          <a:xfrm>
            <a:off x="5248922" y="3784600"/>
            <a:ext cx="914400" cy="369332"/>
          </a:xfrm>
          <a:prstGeom prst="rect">
            <a:avLst/>
          </a:prstGeom>
          <a:noFill/>
        </p:spPr>
        <p:txBody>
          <a:bodyPr wrap="square" rtlCol="0">
            <a:spAutoFit/>
          </a:bodyPr>
          <a:lstStyle/>
          <a:p>
            <a:r>
              <a:rPr lang="en-US" dirty="0"/>
              <a:t>WTP</a:t>
            </a:r>
            <a:endParaRPr lang="en-GB" dirty="0"/>
          </a:p>
        </p:txBody>
      </p:sp>
      <p:sp>
        <p:nvSpPr>
          <p:cNvPr id="27" name="TextBox 26"/>
          <p:cNvSpPr txBox="1"/>
          <p:nvPr/>
        </p:nvSpPr>
        <p:spPr>
          <a:xfrm>
            <a:off x="3444904" y="4572000"/>
            <a:ext cx="1003917" cy="381000"/>
          </a:xfrm>
          <a:prstGeom prst="rect">
            <a:avLst/>
          </a:prstGeom>
          <a:noFill/>
        </p:spPr>
        <p:txBody>
          <a:bodyPr wrap="square" rtlCol="0">
            <a:spAutoFit/>
          </a:bodyPr>
          <a:lstStyle/>
          <a:p>
            <a:r>
              <a:rPr lang="en-US" dirty="0"/>
              <a:t>WTP</a:t>
            </a:r>
            <a:endParaRPr lang="en-GB" dirty="0"/>
          </a:p>
        </p:txBody>
      </p:sp>
      <p:sp>
        <p:nvSpPr>
          <p:cNvPr id="2" name="TextBox 1"/>
          <p:cNvSpPr txBox="1"/>
          <p:nvPr/>
        </p:nvSpPr>
        <p:spPr>
          <a:xfrm>
            <a:off x="266700" y="259060"/>
            <a:ext cx="9067800" cy="830997"/>
          </a:xfrm>
          <a:prstGeom prst="rect">
            <a:avLst/>
          </a:prstGeom>
          <a:noFill/>
        </p:spPr>
        <p:txBody>
          <a:bodyPr wrap="square" rtlCol="0">
            <a:spAutoFit/>
          </a:bodyPr>
          <a:lstStyle/>
          <a:p>
            <a:pPr algn="ctr"/>
            <a:r>
              <a:rPr lang="en-US" sz="2400" b="1" dirty="0"/>
              <a:t>Consider a resilience-promoting social protection </a:t>
            </a:r>
            <a:r>
              <a:rPr lang="en-US" sz="2400" b="1" dirty="0" err="1"/>
              <a:t>programme</a:t>
            </a:r>
            <a:r>
              <a:rPr lang="en-US" sz="2400" b="1" dirty="0"/>
              <a:t> (e.g. Kenya’s Hunger Safety Net </a:t>
            </a:r>
            <a:r>
              <a:rPr lang="en-US" sz="2400" b="1" dirty="0" err="1"/>
              <a:t>Programme</a:t>
            </a:r>
            <a:r>
              <a:rPr lang="en-US" sz="2400" b="1" dirty="0"/>
              <a:t>)</a:t>
            </a:r>
            <a:endParaRPr lang="en-GB" sz="2400" b="1" dirty="0"/>
          </a:p>
        </p:txBody>
      </p:sp>
    </p:spTree>
    <p:extLst>
      <p:ext uri="{BB962C8B-B14F-4D97-AF65-F5344CB8AC3E}">
        <p14:creationId xmlns:p14="http://schemas.microsoft.com/office/powerpoint/2010/main" val="1535886547"/>
      </p:ext>
    </p:extLst>
  </p:cSld>
  <p:clrMapOvr>
    <a:masterClrMapping/>
  </p:clrMapOvr>
  <p:transition>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77000" y="4343400"/>
            <a:ext cx="2438400" cy="1600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rPr>
              <a:t>Programme funded</a:t>
            </a:r>
          </a:p>
        </p:txBody>
      </p:sp>
      <p:sp>
        <p:nvSpPr>
          <p:cNvPr id="4" name="Rectangle 3"/>
          <p:cNvSpPr/>
          <p:nvPr/>
        </p:nvSpPr>
        <p:spPr>
          <a:xfrm>
            <a:off x="1788849" y="2189002"/>
            <a:ext cx="5347317"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GB" dirty="0">
              <a:solidFill>
                <a:prstClr val="white"/>
              </a:solidFill>
            </a:endParaRPr>
          </a:p>
        </p:txBody>
      </p:sp>
      <p:grpSp>
        <p:nvGrpSpPr>
          <p:cNvPr id="3" name="Group 2"/>
          <p:cNvGrpSpPr/>
          <p:nvPr/>
        </p:nvGrpSpPr>
        <p:grpSpPr>
          <a:xfrm>
            <a:off x="1788849" y="2969781"/>
            <a:ext cx="7202751" cy="916419"/>
            <a:chOff x="1535097" y="1847294"/>
            <a:chExt cx="7202751" cy="691461"/>
          </a:xfrm>
        </p:grpSpPr>
        <p:sp>
          <p:nvSpPr>
            <p:cNvPr id="5" name="Rectangle 4"/>
            <p:cNvSpPr/>
            <p:nvPr/>
          </p:nvSpPr>
          <p:spPr>
            <a:xfrm>
              <a:off x="1535097" y="1847294"/>
              <a:ext cx="2299317" cy="69146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r>
                <a:rPr lang="en-US" sz="2400" b="1" dirty="0">
                  <a:solidFill>
                    <a:schemeClr val="tx1"/>
                  </a:solidFill>
                </a:rPr>
                <a:t>Social Protection </a:t>
              </a: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endParaRPr lang="en-US" dirty="0">
                <a:solidFill>
                  <a:prstClr val="white"/>
                </a:solidFill>
              </a:endParaRPr>
            </a:p>
            <a:p>
              <a:pPr algn="ctr"/>
              <a:r>
                <a:rPr lang="en-US" dirty="0">
                  <a:solidFill>
                    <a:prstClr val="white"/>
                  </a:solidFill>
                </a:rPr>
                <a:t>d</a:t>
              </a:r>
              <a:endParaRPr lang="en-GB" dirty="0">
                <a:solidFill>
                  <a:prstClr val="white"/>
                </a:solidFill>
              </a:endParaRPr>
            </a:p>
          </p:txBody>
        </p:sp>
        <p:sp>
          <p:nvSpPr>
            <p:cNvPr id="6" name="Rectangle 5"/>
            <p:cNvSpPr/>
            <p:nvPr/>
          </p:nvSpPr>
          <p:spPr>
            <a:xfrm>
              <a:off x="3834414" y="1847295"/>
              <a:ext cx="3366117" cy="68781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Disaster Management</a:t>
              </a:r>
              <a:endParaRPr lang="en-GB" sz="2400" b="1" dirty="0">
                <a:solidFill>
                  <a:schemeClr val="tx1"/>
                </a:solidFill>
              </a:endParaRPr>
            </a:p>
          </p:txBody>
        </p:sp>
        <p:sp>
          <p:nvSpPr>
            <p:cNvPr id="7" name="Rectangle 6"/>
            <p:cNvSpPr/>
            <p:nvPr/>
          </p:nvSpPr>
          <p:spPr>
            <a:xfrm>
              <a:off x="7200531" y="1848304"/>
              <a:ext cx="1537317" cy="687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Special </a:t>
              </a:r>
              <a:r>
                <a:rPr lang="en-US" sz="2000" b="1" dirty="0" err="1">
                  <a:solidFill>
                    <a:schemeClr val="bg1"/>
                  </a:solidFill>
                </a:rPr>
                <a:t>Programmes</a:t>
              </a:r>
              <a:endParaRPr lang="en-GB" sz="2000" b="1" dirty="0">
                <a:solidFill>
                  <a:schemeClr val="bg1"/>
                </a:solidFill>
              </a:endParaRPr>
            </a:p>
          </p:txBody>
        </p:sp>
      </p:grpSp>
      <p:sp>
        <p:nvSpPr>
          <p:cNvPr id="11" name="TextBox 10"/>
          <p:cNvSpPr txBox="1"/>
          <p:nvPr/>
        </p:nvSpPr>
        <p:spPr>
          <a:xfrm>
            <a:off x="76200" y="2189286"/>
            <a:ext cx="1600200" cy="380715"/>
          </a:xfrm>
          <a:prstGeom prst="rect">
            <a:avLst/>
          </a:prstGeom>
          <a:noFill/>
        </p:spPr>
        <p:txBody>
          <a:bodyPr wrap="square" rtlCol="0">
            <a:spAutoFit/>
          </a:bodyPr>
          <a:lstStyle/>
          <a:p>
            <a:r>
              <a:rPr lang="en-US" b="1" dirty="0">
                <a:solidFill>
                  <a:prstClr val="black"/>
                </a:solidFill>
              </a:rPr>
              <a:t>Programme</a:t>
            </a:r>
            <a:endParaRPr lang="en-GB" b="1" dirty="0">
              <a:solidFill>
                <a:prstClr val="black"/>
              </a:solidFill>
            </a:endParaRPr>
          </a:p>
        </p:txBody>
      </p:sp>
      <p:sp>
        <p:nvSpPr>
          <p:cNvPr id="12" name="TextBox 11"/>
          <p:cNvSpPr txBox="1"/>
          <p:nvPr/>
        </p:nvSpPr>
        <p:spPr>
          <a:xfrm>
            <a:off x="7210515" y="1819001"/>
            <a:ext cx="923278" cy="369332"/>
          </a:xfrm>
          <a:prstGeom prst="rect">
            <a:avLst/>
          </a:prstGeom>
          <a:noFill/>
        </p:spPr>
        <p:txBody>
          <a:bodyPr wrap="square" rtlCol="0">
            <a:spAutoFit/>
          </a:bodyPr>
          <a:lstStyle/>
          <a:p>
            <a:r>
              <a:rPr lang="en-US" dirty="0">
                <a:solidFill>
                  <a:prstClr val="black"/>
                </a:solidFill>
              </a:rPr>
              <a:t>Cost $</a:t>
            </a:r>
            <a:endParaRPr lang="en-GB" dirty="0">
              <a:solidFill>
                <a:prstClr val="black"/>
              </a:solidFill>
            </a:endParaRPr>
          </a:p>
        </p:txBody>
      </p:sp>
      <p:sp>
        <p:nvSpPr>
          <p:cNvPr id="13" name="TextBox 12"/>
          <p:cNvSpPr txBox="1"/>
          <p:nvPr/>
        </p:nvSpPr>
        <p:spPr>
          <a:xfrm>
            <a:off x="76200" y="2969782"/>
            <a:ext cx="1828800" cy="380714"/>
          </a:xfrm>
          <a:prstGeom prst="rect">
            <a:avLst/>
          </a:prstGeom>
          <a:noFill/>
        </p:spPr>
        <p:txBody>
          <a:bodyPr wrap="square" rtlCol="0">
            <a:spAutoFit/>
          </a:bodyPr>
          <a:lstStyle/>
          <a:p>
            <a:r>
              <a:rPr lang="en-US" b="1" dirty="0">
                <a:solidFill>
                  <a:prstClr val="black"/>
                </a:solidFill>
              </a:rPr>
              <a:t>Co-financing</a:t>
            </a:r>
            <a:endParaRPr lang="en-GB" b="1" dirty="0">
              <a:solidFill>
                <a:prstClr val="black"/>
              </a:solidFill>
            </a:endParaRPr>
          </a:p>
        </p:txBody>
      </p:sp>
      <p:sp>
        <p:nvSpPr>
          <p:cNvPr id="14" name="TextBox 13">
            <a:extLst>
              <a:ext uri="{FF2B5EF4-FFF2-40B4-BE49-F238E27FC236}">
                <a16:creationId xmlns:a16="http://schemas.microsoft.com/office/drawing/2014/main" id="{A4E93C0B-D2E8-4FA5-9D07-09A92CDD5F17}"/>
              </a:ext>
            </a:extLst>
          </p:cNvPr>
          <p:cNvSpPr txBox="1"/>
          <p:nvPr/>
        </p:nvSpPr>
        <p:spPr>
          <a:xfrm>
            <a:off x="266700" y="259060"/>
            <a:ext cx="9067800" cy="830997"/>
          </a:xfrm>
          <a:prstGeom prst="rect">
            <a:avLst/>
          </a:prstGeom>
          <a:noFill/>
        </p:spPr>
        <p:txBody>
          <a:bodyPr wrap="square" rtlCol="0">
            <a:spAutoFit/>
          </a:bodyPr>
          <a:lstStyle/>
          <a:p>
            <a:pPr algn="ctr"/>
            <a:r>
              <a:rPr lang="en-US" sz="2400" b="1" dirty="0"/>
              <a:t>Consider a resilience-promoting social protection </a:t>
            </a:r>
            <a:r>
              <a:rPr lang="en-US" sz="2400" b="1" dirty="0" err="1"/>
              <a:t>programme</a:t>
            </a:r>
            <a:r>
              <a:rPr lang="en-US" sz="2400" b="1" dirty="0"/>
              <a:t> (e.g. Kenya’s Hunger Safety Net </a:t>
            </a:r>
            <a:r>
              <a:rPr lang="en-US" sz="2400" b="1" dirty="0" err="1"/>
              <a:t>Programme</a:t>
            </a:r>
            <a:r>
              <a:rPr lang="en-US" sz="2400" b="1" dirty="0"/>
              <a:t>)</a:t>
            </a:r>
            <a:endParaRPr lang="en-GB" sz="2400" b="1" dirty="0"/>
          </a:p>
        </p:txBody>
      </p:sp>
    </p:spTree>
    <p:extLst>
      <p:ext uri="{BB962C8B-B14F-4D97-AF65-F5344CB8AC3E}">
        <p14:creationId xmlns:p14="http://schemas.microsoft.com/office/powerpoint/2010/main" val="1238848228"/>
      </p:ext>
    </p:extLst>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ZA" sz="3100" b="1" dirty="0">
                <a:solidFill>
                  <a:srgbClr val="C00000"/>
                </a:solidFill>
              </a:rPr>
              <a:t>Co-financing challenges: </a:t>
            </a:r>
            <a:r>
              <a:rPr lang="en-ZA" dirty="0">
                <a:solidFill>
                  <a:schemeClr val="tx2"/>
                </a:solidFill>
              </a:rPr>
              <a:t>Uncertainty</a:t>
            </a:r>
          </a:p>
        </p:txBody>
      </p:sp>
      <p:sp>
        <p:nvSpPr>
          <p:cNvPr id="3" name="Content Placeholder 2"/>
          <p:cNvSpPr>
            <a:spLocks noGrp="1"/>
          </p:cNvSpPr>
          <p:nvPr>
            <p:ph idx="1"/>
          </p:nvPr>
        </p:nvSpPr>
        <p:spPr>
          <a:xfrm>
            <a:off x="179512" y="1844824"/>
            <a:ext cx="8748464" cy="4320480"/>
          </a:xfrm>
        </p:spPr>
        <p:txBody>
          <a:bodyPr>
            <a:normAutofit/>
          </a:bodyPr>
          <a:lstStyle/>
          <a:p>
            <a:pPr>
              <a:buClr>
                <a:schemeClr val="tx2"/>
              </a:buClr>
              <a:buFont typeface="Wingdings" panose="05000000000000000000" pitchFamily="2" charset="2"/>
              <a:buChar char="§"/>
            </a:pPr>
            <a:r>
              <a:rPr lang="en-ZA" dirty="0">
                <a:solidFill>
                  <a:schemeClr val="tx2"/>
                </a:solidFill>
              </a:rPr>
              <a:t>Valuing complex interventions requires evidence on the rates of return across sectors and depends on the profile of current investments</a:t>
            </a:r>
          </a:p>
          <a:p>
            <a:pPr>
              <a:buClr>
                <a:schemeClr val="tx2"/>
              </a:buClr>
              <a:buFont typeface="Wingdings" panose="05000000000000000000" pitchFamily="2" charset="2"/>
              <a:buChar char="§"/>
            </a:pPr>
            <a:r>
              <a:rPr lang="en-ZA" dirty="0">
                <a:solidFill>
                  <a:schemeClr val="tx2"/>
                </a:solidFill>
              </a:rPr>
              <a:t>This evidence is not usually available, and key stakeholders often have low levels of confidence in data that exists</a:t>
            </a:r>
          </a:p>
          <a:p>
            <a:pPr>
              <a:buClr>
                <a:schemeClr val="tx2"/>
              </a:buClr>
              <a:buFont typeface="Wingdings" panose="05000000000000000000" pitchFamily="2" charset="2"/>
              <a:buChar char="§"/>
            </a:pPr>
            <a:r>
              <a:rPr lang="en-ZA" dirty="0">
                <a:solidFill>
                  <a:schemeClr val="tx2"/>
                </a:solidFill>
              </a:rPr>
              <a:t>Risk aversion also contributes to a discounting of expected returns to complex interventions</a:t>
            </a:r>
          </a:p>
        </p:txBody>
      </p:sp>
    </p:spTree>
    <p:extLst>
      <p:ext uri="{BB962C8B-B14F-4D97-AF65-F5344CB8AC3E}">
        <p14:creationId xmlns:p14="http://schemas.microsoft.com/office/powerpoint/2010/main" val="3568730262"/>
      </p:ext>
    </p:extLst>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ZA" sz="3100" b="1" dirty="0">
                <a:solidFill>
                  <a:srgbClr val="C00000"/>
                </a:solidFill>
              </a:rPr>
              <a:t>Co-financing challenges: </a:t>
            </a:r>
            <a:r>
              <a:rPr lang="en-ZA" dirty="0">
                <a:solidFill>
                  <a:schemeClr val="tx2"/>
                </a:solidFill>
              </a:rPr>
              <a:t>Truth revelation</a:t>
            </a:r>
          </a:p>
        </p:txBody>
      </p:sp>
      <p:sp>
        <p:nvSpPr>
          <p:cNvPr id="3" name="Content Placeholder 2"/>
          <p:cNvSpPr>
            <a:spLocks noGrp="1"/>
          </p:cNvSpPr>
          <p:nvPr>
            <p:ph idx="1"/>
          </p:nvPr>
        </p:nvSpPr>
        <p:spPr>
          <a:xfrm>
            <a:off x="179512" y="1700808"/>
            <a:ext cx="8812088" cy="4968552"/>
          </a:xfrm>
        </p:spPr>
        <p:txBody>
          <a:bodyPr>
            <a:normAutofit lnSpcReduction="10000"/>
          </a:bodyPr>
          <a:lstStyle/>
          <a:p>
            <a:pPr>
              <a:buClr>
                <a:schemeClr val="tx2"/>
              </a:buClr>
              <a:buFont typeface="Wingdings" panose="05000000000000000000" pitchFamily="2" charset="2"/>
              <a:buChar char="§"/>
            </a:pPr>
            <a:r>
              <a:rPr lang="en-ZA" dirty="0">
                <a:solidFill>
                  <a:schemeClr val="tx2"/>
                </a:solidFill>
              </a:rPr>
              <a:t>Even when stakeholders are confident of the evidence, there is a divide over information access:</a:t>
            </a:r>
          </a:p>
          <a:p>
            <a:pPr lvl="1">
              <a:buClr>
                <a:schemeClr val="tx2"/>
              </a:buClr>
              <a:buFont typeface="Wingdings" panose="05000000000000000000" pitchFamily="2" charset="2"/>
              <a:buChar char="§"/>
            </a:pPr>
            <a:r>
              <a:rPr lang="en-ZA" dirty="0">
                <a:solidFill>
                  <a:schemeClr val="tx2"/>
                </a:solidFill>
              </a:rPr>
              <a:t>Usually line ministries have better information about the benefits to their own sectors and less understanding of impacts on other sectors</a:t>
            </a:r>
          </a:p>
          <a:p>
            <a:pPr lvl="1">
              <a:buClr>
                <a:schemeClr val="tx2"/>
              </a:buClr>
              <a:buFont typeface="Wingdings" panose="05000000000000000000" pitchFamily="2" charset="2"/>
              <a:buChar char="§"/>
            </a:pPr>
            <a:r>
              <a:rPr lang="en-ZA" dirty="0">
                <a:solidFill>
                  <a:schemeClr val="tx2"/>
                </a:solidFill>
              </a:rPr>
              <a:t>The “national planner” often has the least robust evidence and relies on line ministries for accurate data on the rates of return </a:t>
            </a:r>
          </a:p>
          <a:p>
            <a:pPr>
              <a:buClr>
                <a:schemeClr val="tx2"/>
              </a:buClr>
              <a:buFont typeface="Wingdings" panose="05000000000000000000" pitchFamily="2" charset="2"/>
              <a:buChar char="§"/>
            </a:pPr>
            <a:r>
              <a:rPr lang="en-ZA" dirty="0">
                <a:solidFill>
                  <a:schemeClr val="tx2"/>
                </a:solidFill>
              </a:rPr>
              <a:t>Stakeholders are often reluctant to share this information</a:t>
            </a:r>
          </a:p>
          <a:p>
            <a:pPr>
              <a:buClr>
                <a:schemeClr val="tx2"/>
              </a:buClr>
              <a:buFont typeface="Wingdings" panose="05000000000000000000" pitchFamily="2" charset="2"/>
              <a:buChar char="§"/>
            </a:pPr>
            <a:r>
              <a:rPr lang="en-ZA" dirty="0">
                <a:solidFill>
                  <a:schemeClr val="tx2"/>
                </a:solidFill>
              </a:rPr>
              <a:t>Lack of information (“asymmetric information”) may create a free-rider problem that implodes the approach</a:t>
            </a:r>
          </a:p>
        </p:txBody>
      </p:sp>
    </p:spTree>
    <p:extLst>
      <p:ext uri="{BB962C8B-B14F-4D97-AF65-F5344CB8AC3E}">
        <p14:creationId xmlns:p14="http://schemas.microsoft.com/office/powerpoint/2010/main" val="3665223282"/>
      </p:ext>
    </p:extLst>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ZA" sz="2700" b="1" dirty="0">
                <a:solidFill>
                  <a:srgbClr val="C00000"/>
                </a:solidFill>
              </a:rPr>
              <a:t>Co-financing challenges: </a:t>
            </a:r>
            <a:r>
              <a:rPr lang="en-ZA" dirty="0">
                <a:solidFill>
                  <a:schemeClr val="tx2"/>
                </a:solidFill>
              </a:rPr>
              <a:t>The role of evidence</a:t>
            </a:r>
          </a:p>
        </p:txBody>
      </p:sp>
      <p:sp>
        <p:nvSpPr>
          <p:cNvPr id="3" name="Content Placeholder 2"/>
          <p:cNvSpPr>
            <a:spLocks noGrp="1"/>
          </p:cNvSpPr>
          <p:nvPr>
            <p:ph idx="1"/>
          </p:nvPr>
        </p:nvSpPr>
        <p:spPr>
          <a:xfrm>
            <a:off x="179512" y="1844824"/>
            <a:ext cx="8748464" cy="4320480"/>
          </a:xfrm>
        </p:spPr>
        <p:txBody>
          <a:bodyPr>
            <a:normAutofit/>
          </a:bodyPr>
          <a:lstStyle/>
          <a:p>
            <a:pPr>
              <a:buClr>
                <a:schemeClr val="tx2"/>
              </a:buClr>
              <a:buFont typeface="Wingdings" panose="05000000000000000000" pitchFamily="2" charset="2"/>
              <a:buChar char="§"/>
            </a:pPr>
            <a:r>
              <a:rPr lang="en-ZA" dirty="0">
                <a:solidFill>
                  <a:schemeClr val="tx2"/>
                </a:solidFill>
              </a:rPr>
              <a:t>More robust and credible evidence can reduce uncertainty and support policy influencing</a:t>
            </a:r>
          </a:p>
          <a:p>
            <a:pPr>
              <a:buClr>
                <a:schemeClr val="tx2"/>
              </a:buClr>
              <a:buFont typeface="Wingdings" panose="05000000000000000000" pitchFamily="2" charset="2"/>
              <a:buChar char="§"/>
            </a:pPr>
            <a:r>
              <a:rPr lang="en-ZA" dirty="0">
                <a:solidFill>
                  <a:schemeClr val="tx2"/>
                </a:solidFill>
              </a:rPr>
              <a:t>More transparent evidence can reduce information asymmetry and reduce the risk of a bad equilibrium (co-financing trap)</a:t>
            </a:r>
          </a:p>
          <a:p>
            <a:pPr>
              <a:buClr>
                <a:schemeClr val="tx2"/>
              </a:buClr>
              <a:buFont typeface="Wingdings" panose="05000000000000000000" pitchFamily="2" charset="2"/>
              <a:buChar char="§"/>
            </a:pPr>
            <a:r>
              <a:rPr lang="en-ZA" dirty="0">
                <a:solidFill>
                  <a:schemeClr val="tx2"/>
                </a:solidFill>
              </a:rPr>
              <a:t>More sophisticated evidence can reduce the risk of perverse incentives</a:t>
            </a:r>
          </a:p>
          <a:p>
            <a:pPr lvl="1">
              <a:buClr>
                <a:schemeClr val="tx2"/>
              </a:buClr>
              <a:buFont typeface="Wingdings" panose="05000000000000000000" pitchFamily="2" charset="2"/>
              <a:buChar char="§"/>
            </a:pPr>
            <a:r>
              <a:rPr lang="en-ZA" dirty="0" err="1">
                <a:solidFill>
                  <a:schemeClr val="tx2"/>
                </a:solidFill>
              </a:rPr>
              <a:t>Lindahl</a:t>
            </a:r>
            <a:r>
              <a:rPr lang="en-ZA" dirty="0">
                <a:solidFill>
                  <a:schemeClr val="tx2"/>
                </a:solidFill>
              </a:rPr>
              <a:t> prices</a:t>
            </a:r>
          </a:p>
          <a:p>
            <a:pPr lvl="1">
              <a:buClr>
                <a:schemeClr val="tx2"/>
              </a:buClr>
              <a:buFont typeface="Wingdings" panose="05000000000000000000" pitchFamily="2" charset="2"/>
              <a:buChar char="§"/>
            </a:pPr>
            <a:r>
              <a:rPr lang="en-ZA" dirty="0">
                <a:solidFill>
                  <a:schemeClr val="tx2"/>
                </a:solidFill>
              </a:rPr>
              <a:t>Groves mechanisms</a:t>
            </a:r>
          </a:p>
        </p:txBody>
      </p:sp>
    </p:spTree>
    <p:extLst>
      <p:ext uri="{BB962C8B-B14F-4D97-AF65-F5344CB8AC3E}">
        <p14:creationId xmlns:p14="http://schemas.microsoft.com/office/powerpoint/2010/main" val="1146986838"/>
      </p:ext>
    </p:extLst>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F6A4064-378D-40A5-8E57-76225C9A9674}"/>
              </a:ext>
            </a:extLst>
          </p:cNvPr>
          <p:cNvSpPr>
            <a:spLocks noGrp="1"/>
          </p:cNvSpPr>
          <p:nvPr>
            <p:ph type="title"/>
          </p:nvPr>
        </p:nvSpPr>
        <p:spPr>
          <a:xfrm>
            <a:off x="612775" y="228600"/>
            <a:ext cx="8153400" cy="990600"/>
          </a:xfrm>
        </p:spPr>
        <p:txBody>
          <a:bodyPr/>
          <a:lstStyle/>
          <a:p>
            <a:r>
              <a:rPr lang="en-US" altLang="en-US"/>
              <a:t>  Overview</a:t>
            </a:r>
          </a:p>
        </p:txBody>
      </p:sp>
      <p:sp>
        <p:nvSpPr>
          <p:cNvPr id="17411" name="Content Placeholder 2">
            <a:extLst>
              <a:ext uri="{FF2B5EF4-FFF2-40B4-BE49-F238E27FC236}">
                <a16:creationId xmlns:a16="http://schemas.microsoft.com/office/drawing/2014/main" id="{39EB0C88-A571-4D0A-A124-3886483047EB}"/>
              </a:ext>
            </a:extLst>
          </p:cNvPr>
          <p:cNvSpPr>
            <a:spLocks noGrp="1"/>
          </p:cNvSpPr>
          <p:nvPr>
            <p:ph idx="1"/>
          </p:nvPr>
        </p:nvSpPr>
        <p:spPr>
          <a:xfrm>
            <a:off x="152400" y="1676400"/>
            <a:ext cx="8839200" cy="4495800"/>
          </a:xfrm>
        </p:spPr>
        <p:txBody>
          <a:bodyPr/>
          <a:lstStyle/>
          <a:p>
            <a:pPr lvl="1"/>
            <a:r>
              <a:rPr lang="en-US" altLang="en-US" sz="3200" dirty="0"/>
              <a:t>Introduction </a:t>
            </a:r>
          </a:p>
          <a:p>
            <a:pPr lvl="1"/>
            <a:r>
              <a:rPr lang="en-US" altLang="en-US" sz="3200" dirty="0"/>
              <a:t>Costing approaches and challenges</a:t>
            </a:r>
          </a:p>
          <a:p>
            <a:pPr lvl="2"/>
            <a:r>
              <a:rPr lang="en-US" altLang="en-US" sz="2923" dirty="0"/>
              <a:t>Simple</a:t>
            </a:r>
          </a:p>
          <a:p>
            <a:pPr lvl="2"/>
            <a:r>
              <a:rPr lang="en-US" altLang="en-US" sz="2923" dirty="0"/>
              <a:t>Complex </a:t>
            </a:r>
          </a:p>
          <a:p>
            <a:pPr lvl="1"/>
            <a:r>
              <a:rPr lang="en-US" altLang="en-US" sz="3200" dirty="0"/>
              <a:t>Financing approaches for simple interventions</a:t>
            </a:r>
          </a:p>
          <a:p>
            <a:pPr lvl="1"/>
            <a:r>
              <a:rPr lang="en-US" altLang="en-US" sz="3200" dirty="0"/>
              <a:t>Co-financing for complex interventions</a:t>
            </a:r>
          </a:p>
          <a:p>
            <a:pPr lvl="1"/>
            <a:r>
              <a:rPr lang="en-US" altLang="en-US" sz="3200" dirty="0"/>
              <a:t>Policy guidance</a:t>
            </a:r>
            <a:endParaRPr lang="en-US" altLang="en-US" dirty="0"/>
          </a:p>
        </p:txBody>
      </p:sp>
    </p:spTree>
    <p:extLst>
      <p:ext uri="{BB962C8B-B14F-4D97-AF65-F5344CB8AC3E}">
        <p14:creationId xmlns:p14="http://schemas.microsoft.com/office/powerpoint/2010/main" val="2506478256"/>
      </p:ext>
    </p:extLst>
  </p:cSld>
  <p:clrMapOvr>
    <a:masterClrMapping/>
  </p:clrMapOvr>
  <p:transition>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34082"/>
          </a:xfrm>
        </p:spPr>
        <p:txBody>
          <a:bodyPr>
            <a:normAutofit fontScale="90000"/>
          </a:bodyPr>
          <a:lstStyle/>
          <a:p>
            <a:r>
              <a:rPr lang="en-ZA" sz="2700" b="1" dirty="0">
                <a:solidFill>
                  <a:srgbClr val="C00000"/>
                </a:solidFill>
              </a:rPr>
              <a:t>Co-financing challenges:  </a:t>
            </a:r>
            <a:r>
              <a:rPr lang="en-ZA" sz="3600" dirty="0">
                <a:solidFill>
                  <a:schemeClr val="tx2"/>
                </a:solidFill>
              </a:rPr>
              <a:t>Role of development partners</a:t>
            </a:r>
          </a:p>
        </p:txBody>
      </p:sp>
      <p:sp>
        <p:nvSpPr>
          <p:cNvPr id="3" name="Content Placeholder 2"/>
          <p:cNvSpPr>
            <a:spLocks noGrp="1"/>
          </p:cNvSpPr>
          <p:nvPr>
            <p:ph idx="1"/>
          </p:nvPr>
        </p:nvSpPr>
        <p:spPr>
          <a:xfrm>
            <a:off x="107504" y="1988840"/>
            <a:ext cx="8964488" cy="4176464"/>
          </a:xfrm>
        </p:spPr>
        <p:txBody>
          <a:bodyPr>
            <a:normAutofit/>
          </a:bodyPr>
          <a:lstStyle/>
          <a:p>
            <a:pPr>
              <a:buClr>
                <a:schemeClr val="tx2"/>
              </a:buClr>
              <a:buFont typeface="Wingdings" panose="05000000000000000000" pitchFamily="2" charset="2"/>
              <a:buChar char="§"/>
            </a:pPr>
            <a:r>
              <a:rPr lang="en-ZA" dirty="0">
                <a:solidFill>
                  <a:schemeClr val="tx2"/>
                </a:solidFill>
              </a:rPr>
              <a:t>Increase demand for integrated interventions by operating outside a </a:t>
            </a:r>
            <a:r>
              <a:rPr lang="en-ZA" dirty="0" err="1">
                <a:solidFill>
                  <a:schemeClr val="tx2"/>
                </a:solidFill>
              </a:rPr>
              <a:t>sectoral</a:t>
            </a:r>
            <a:r>
              <a:rPr lang="en-ZA" dirty="0">
                <a:solidFill>
                  <a:schemeClr val="tx2"/>
                </a:solidFill>
              </a:rPr>
              <a:t> framework</a:t>
            </a:r>
          </a:p>
          <a:p>
            <a:pPr>
              <a:buClr>
                <a:schemeClr val="tx2"/>
              </a:buClr>
              <a:buFont typeface="Wingdings" panose="05000000000000000000" pitchFamily="2" charset="2"/>
              <a:buChar char="§"/>
            </a:pPr>
            <a:r>
              <a:rPr lang="en-ZA" dirty="0">
                <a:solidFill>
                  <a:schemeClr val="tx2"/>
                </a:solidFill>
              </a:rPr>
              <a:t>Strengthen evidence building, particularly with international lessons of experience</a:t>
            </a:r>
          </a:p>
          <a:p>
            <a:pPr>
              <a:buClr>
                <a:schemeClr val="tx2"/>
              </a:buClr>
              <a:buFont typeface="Wingdings" panose="05000000000000000000" pitchFamily="2" charset="2"/>
              <a:buChar char="§"/>
            </a:pPr>
            <a:r>
              <a:rPr lang="en-ZA" dirty="0">
                <a:solidFill>
                  <a:schemeClr val="tx2"/>
                </a:solidFill>
              </a:rPr>
              <a:t>Support the delivery of public super-goods</a:t>
            </a:r>
          </a:p>
        </p:txBody>
      </p:sp>
    </p:spTree>
    <p:extLst>
      <p:ext uri="{BB962C8B-B14F-4D97-AF65-F5344CB8AC3E}">
        <p14:creationId xmlns:p14="http://schemas.microsoft.com/office/powerpoint/2010/main" val="1275046893"/>
      </p:ext>
    </p:extLst>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90C943-31B1-4CA1-82E1-0901A126C9EE}"/>
              </a:ext>
            </a:extLst>
          </p:cNvPr>
          <p:cNvSpPr txBox="1"/>
          <p:nvPr/>
        </p:nvSpPr>
        <p:spPr>
          <a:xfrm>
            <a:off x="608013" y="6486523"/>
            <a:ext cx="7353300" cy="338554"/>
          </a:xfrm>
          <a:prstGeom prst="rect">
            <a:avLst/>
          </a:prstGeom>
          <a:noFill/>
        </p:spPr>
        <p:txBody>
          <a:bodyPr>
            <a:spAutoFit/>
          </a:bodyPr>
          <a:lstStyle/>
          <a:p>
            <a:pPr>
              <a:defRPr/>
            </a:pPr>
            <a:r>
              <a:rPr lang="en-ZA" sz="1600" dirty="0">
                <a:latin typeface="+mn-lt"/>
              </a:rPr>
              <a:t>Source: Author’s Calculations</a:t>
            </a:r>
          </a:p>
        </p:txBody>
      </p:sp>
      <p:sp>
        <p:nvSpPr>
          <p:cNvPr id="47108" name="Title 1"/>
          <p:cNvSpPr>
            <a:spLocks noGrp="1"/>
          </p:cNvSpPr>
          <p:nvPr>
            <p:ph type="title"/>
          </p:nvPr>
        </p:nvSpPr>
        <p:spPr>
          <a:xfrm>
            <a:off x="381000" y="152400"/>
            <a:ext cx="8153400" cy="990600"/>
          </a:xfrm>
        </p:spPr>
        <p:txBody>
          <a:bodyPr/>
          <a:lstStyle/>
          <a:p>
            <a:pPr algn="ctr">
              <a:lnSpc>
                <a:spcPct val="90000"/>
              </a:lnSpc>
            </a:pPr>
            <a:r>
              <a:rPr lang="en-ZA" altLang="en-US" sz="3200" dirty="0" err="1">
                <a:solidFill>
                  <a:srgbClr val="C00000"/>
                </a:solidFill>
              </a:rPr>
              <a:t>SPaN</a:t>
            </a:r>
            <a:r>
              <a:rPr lang="en-ZA" altLang="en-US" sz="3200" dirty="0">
                <a:solidFill>
                  <a:srgbClr val="C00000"/>
                </a:solidFill>
              </a:rPr>
              <a:t> co-financing case study:</a:t>
            </a:r>
            <a:br>
              <a:rPr lang="en-ZA" altLang="en-US" sz="3200" dirty="0">
                <a:solidFill>
                  <a:srgbClr val="C00000"/>
                </a:solidFill>
              </a:rPr>
            </a:br>
            <a:r>
              <a:rPr lang="en-ZA" altLang="en-US" sz="2400" dirty="0"/>
              <a:t>Ethiopia’s Production Safety Net (PSNP) and </a:t>
            </a:r>
            <a:br>
              <a:rPr lang="en-ZA" altLang="en-US" sz="2400" dirty="0"/>
            </a:br>
            <a:r>
              <a:rPr lang="en-ZA" altLang="en-US" sz="2400" dirty="0"/>
              <a:t>the effectiveness of health expenditure in building resilience</a:t>
            </a:r>
          </a:p>
        </p:txBody>
      </p:sp>
      <p:graphicFrame>
        <p:nvGraphicFramePr>
          <p:cNvPr id="6" name="Chart 5">
            <a:extLst>
              <a:ext uri="{FF2B5EF4-FFF2-40B4-BE49-F238E27FC236}">
                <a16:creationId xmlns:a16="http://schemas.microsoft.com/office/drawing/2014/main" id="{069E557D-C970-4003-9EB6-BADE62A3A518}"/>
              </a:ext>
            </a:extLst>
          </p:cNvPr>
          <p:cNvGraphicFramePr>
            <a:graphicFrameLocks/>
          </p:cNvGraphicFramePr>
          <p:nvPr>
            <p:extLst/>
          </p:nvPr>
        </p:nvGraphicFramePr>
        <p:xfrm>
          <a:off x="304800" y="1676399"/>
          <a:ext cx="8461375" cy="4810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1693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90C943-31B1-4CA1-82E1-0901A126C9EE}"/>
              </a:ext>
            </a:extLst>
          </p:cNvPr>
          <p:cNvSpPr txBox="1"/>
          <p:nvPr/>
        </p:nvSpPr>
        <p:spPr>
          <a:xfrm>
            <a:off x="608013" y="6486523"/>
            <a:ext cx="7353300" cy="338554"/>
          </a:xfrm>
          <a:prstGeom prst="rect">
            <a:avLst/>
          </a:prstGeom>
          <a:noFill/>
        </p:spPr>
        <p:txBody>
          <a:bodyPr>
            <a:spAutoFit/>
          </a:bodyPr>
          <a:lstStyle/>
          <a:p>
            <a:pPr>
              <a:defRPr/>
            </a:pPr>
            <a:r>
              <a:rPr lang="en-ZA" sz="1600" dirty="0">
                <a:latin typeface="+mn-lt"/>
              </a:rPr>
              <a:t>Source: Author’s Calculations</a:t>
            </a:r>
          </a:p>
        </p:txBody>
      </p:sp>
      <p:graphicFrame>
        <p:nvGraphicFramePr>
          <p:cNvPr id="6" name="Chart 5">
            <a:extLst>
              <a:ext uri="{FF2B5EF4-FFF2-40B4-BE49-F238E27FC236}">
                <a16:creationId xmlns:a16="http://schemas.microsoft.com/office/drawing/2014/main" id="{069E557D-C970-4003-9EB6-BADE62A3A518}"/>
              </a:ext>
            </a:extLst>
          </p:cNvPr>
          <p:cNvGraphicFramePr>
            <a:graphicFrameLocks/>
          </p:cNvGraphicFramePr>
          <p:nvPr>
            <p:extLst/>
          </p:nvPr>
        </p:nvGraphicFramePr>
        <p:xfrm>
          <a:off x="304800" y="1676399"/>
          <a:ext cx="8461375" cy="481012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9F0447D5-B9F6-4691-8A1B-CC0CA6D68DE2}"/>
              </a:ext>
            </a:extLst>
          </p:cNvPr>
          <p:cNvSpPr>
            <a:spLocks noGrp="1"/>
          </p:cNvSpPr>
          <p:nvPr>
            <p:ph type="title"/>
          </p:nvPr>
        </p:nvSpPr>
        <p:spPr>
          <a:xfrm>
            <a:off x="381000" y="152400"/>
            <a:ext cx="8153400" cy="990600"/>
          </a:xfrm>
        </p:spPr>
        <p:txBody>
          <a:bodyPr/>
          <a:lstStyle/>
          <a:p>
            <a:pPr algn="ctr">
              <a:lnSpc>
                <a:spcPct val="90000"/>
              </a:lnSpc>
            </a:pPr>
            <a:r>
              <a:rPr lang="en-ZA" altLang="en-US" sz="3200" dirty="0" err="1">
                <a:solidFill>
                  <a:srgbClr val="C00000"/>
                </a:solidFill>
              </a:rPr>
              <a:t>SPaN</a:t>
            </a:r>
            <a:r>
              <a:rPr lang="en-ZA" altLang="en-US" sz="3200" dirty="0">
                <a:solidFill>
                  <a:srgbClr val="C00000"/>
                </a:solidFill>
              </a:rPr>
              <a:t> co-financing case study:</a:t>
            </a:r>
            <a:br>
              <a:rPr lang="en-ZA" altLang="en-US" sz="3200" dirty="0">
                <a:solidFill>
                  <a:srgbClr val="C00000"/>
                </a:solidFill>
              </a:rPr>
            </a:br>
            <a:r>
              <a:rPr lang="en-ZA" altLang="en-US" sz="2400" dirty="0"/>
              <a:t>Ethiopia’s Production Safety Net (PSNP) and </a:t>
            </a:r>
            <a:br>
              <a:rPr lang="en-ZA" altLang="en-US" sz="2400" dirty="0"/>
            </a:br>
            <a:r>
              <a:rPr lang="en-ZA" altLang="en-US" sz="2400" dirty="0"/>
              <a:t>the effectiveness of health expenditure in building resilience</a:t>
            </a:r>
          </a:p>
        </p:txBody>
      </p:sp>
    </p:spTree>
    <p:extLst>
      <p:ext uri="{BB962C8B-B14F-4D97-AF65-F5344CB8AC3E}">
        <p14:creationId xmlns:p14="http://schemas.microsoft.com/office/powerpoint/2010/main" val="2147283778"/>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90C943-31B1-4CA1-82E1-0901A126C9EE}"/>
              </a:ext>
            </a:extLst>
          </p:cNvPr>
          <p:cNvSpPr txBox="1"/>
          <p:nvPr/>
        </p:nvSpPr>
        <p:spPr>
          <a:xfrm>
            <a:off x="608013" y="6486523"/>
            <a:ext cx="7353300" cy="338554"/>
          </a:xfrm>
          <a:prstGeom prst="rect">
            <a:avLst/>
          </a:prstGeom>
          <a:noFill/>
        </p:spPr>
        <p:txBody>
          <a:bodyPr>
            <a:spAutoFit/>
          </a:bodyPr>
          <a:lstStyle/>
          <a:p>
            <a:pPr>
              <a:defRPr/>
            </a:pPr>
            <a:r>
              <a:rPr lang="en-ZA" sz="1600" dirty="0">
                <a:latin typeface="+mn-lt"/>
              </a:rPr>
              <a:t>Source: Author’s Calculations</a:t>
            </a:r>
          </a:p>
        </p:txBody>
      </p:sp>
      <p:graphicFrame>
        <p:nvGraphicFramePr>
          <p:cNvPr id="6" name="Chart 5">
            <a:extLst>
              <a:ext uri="{FF2B5EF4-FFF2-40B4-BE49-F238E27FC236}">
                <a16:creationId xmlns:a16="http://schemas.microsoft.com/office/drawing/2014/main" id="{069E557D-C970-4003-9EB6-BADE62A3A518}"/>
              </a:ext>
            </a:extLst>
          </p:cNvPr>
          <p:cNvGraphicFramePr>
            <a:graphicFrameLocks/>
          </p:cNvGraphicFramePr>
          <p:nvPr>
            <p:extLst/>
          </p:nvPr>
        </p:nvGraphicFramePr>
        <p:xfrm>
          <a:off x="304800" y="1676399"/>
          <a:ext cx="8461375" cy="481012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BD259E1-4E75-4208-9133-042C006C026D}"/>
              </a:ext>
            </a:extLst>
          </p:cNvPr>
          <p:cNvSpPr>
            <a:spLocks noGrp="1"/>
          </p:cNvSpPr>
          <p:nvPr>
            <p:ph type="title"/>
          </p:nvPr>
        </p:nvSpPr>
        <p:spPr>
          <a:xfrm>
            <a:off x="381000" y="152400"/>
            <a:ext cx="8153400" cy="990600"/>
          </a:xfrm>
        </p:spPr>
        <p:txBody>
          <a:bodyPr/>
          <a:lstStyle/>
          <a:p>
            <a:pPr algn="ctr">
              <a:lnSpc>
                <a:spcPct val="90000"/>
              </a:lnSpc>
            </a:pPr>
            <a:r>
              <a:rPr lang="en-ZA" altLang="en-US" sz="3200" dirty="0" err="1">
                <a:solidFill>
                  <a:srgbClr val="C00000"/>
                </a:solidFill>
              </a:rPr>
              <a:t>SPaN</a:t>
            </a:r>
            <a:r>
              <a:rPr lang="en-ZA" altLang="en-US" sz="3200" dirty="0">
                <a:solidFill>
                  <a:srgbClr val="C00000"/>
                </a:solidFill>
              </a:rPr>
              <a:t> co-financing case study:</a:t>
            </a:r>
            <a:br>
              <a:rPr lang="en-ZA" altLang="en-US" sz="3200" dirty="0">
                <a:solidFill>
                  <a:srgbClr val="C00000"/>
                </a:solidFill>
              </a:rPr>
            </a:br>
            <a:r>
              <a:rPr lang="en-ZA" altLang="en-US" sz="2400" dirty="0"/>
              <a:t>Ethiopia’s Production Safety Net (PSNP) and </a:t>
            </a:r>
            <a:br>
              <a:rPr lang="en-ZA" altLang="en-US" sz="2400" dirty="0"/>
            </a:br>
            <a:r>
              <a:rPr lang="en-ZA" altLang="en-US" sz="2400" dirty="0"/>
              <a:t>the effectiveness of health expenditure in building resilience</a:t>
            </a:r>
          </a:p>
        </p:txBody>
      </p:sp>
    </p:spTree>
    <p:extLst>
      <p:ext uri="{BB962C8B-B14F-4D97-AF65-F5344CB8AC3E}">
        <p14:creationId xmlns:p14="http://schemas.microsoft.com/office/powerpoint/2010/main" val="965100753"/>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90C943-31B1-4CA1-82E1-0901A126C9EE}"/>
              </a:ext>
            </a:extLst>
          </p:cNvPr>
          <p:cNvSpPr txBox="1"/>
          <p:nvPr/>
        </p:nvSpPr>
        <p:spPr>
          <a:xfrm>
            <a:off x="608013" y="6486523"/>
            <a:ext cx="7353300" cy="338554"/>
          </a:xfrm>
          <a:prstGeom prst="rect">
            <a:avLst/>
          </a:prstGeom>
          <a:noFill/>
        </p:spPr>
        <p:txBody>
          <a:bodyPr>
            <a:spAutoFit/>
          </a:bodyPr>
          <a:lstStyle/>
          <a:p>
            <a:pPr>
              <a:defRPr/>
            </a:pPr>
            <a:r>
              <a:rPr lang="en-ZA" sz="1600" dirty="0">
                <a:latin typeface="+mn-lt"/>
              </a:rPr>
              <a:t>Source: Author’s Calculations</a:t>
            </a:r>
          </a:p>
        </p:txBody>
      </p:sp>
      <p:graphicFrame>
        <p:nvGraphicFramePr>
          <p:cNvPr id="6" name="Chart 5">
            <a:extLst>
              <a:ext uri="{FF2B5EF4-FFF2-40B4-BE49-F238E27FC236}">
                <a16:creationId xmlns:a16="http://schemas.microsoft.com/office/drawing/2014/main" id="{069E557D-C970-4003-9EB6-BADE62A3A518}"/>
              </a:ext>
            </a:extLst>
          </p:cNvPr>
          <p:cNvGraphicFramePr>
            <a:graphicFrameLocks/>
          </p:cNvGraphicFramePr>
          <p:nvPr>
            <p:extLst>
              <p:ext uri="{D42A27DB-BD31-4B8C-83A1-F6EECF244321}">
                <p14:modId xmlns:p14="http://schemas.microsoft.com/office/powerpoint/2010/main" val="3796897827"/>
              </p:ext>
            </p:extLst>
          </p:nvPr>
        </p:nvGraphicFramePr>
        <p:xfrm>
          <a:off x="304800" y="1676399"/>
          <a:ext cx="8461375" cy="481012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851DA17B-C191-437C-9A52-866F90B9B9AB}"/>
              </a:ext>
            </a:extLst>
          </p:cNvPr>
          <p:cNvSpPr>
            <a:spLocks noGrp="1"/>
          </p:cNvSpPr>
          <p:nvPr>
            <p:ph type="title"/>
          </p:nvPr>
        </p:nvSpPr>
        <p:spPr>
          <a:xfrm>
            <a:off x="381000" y="152400"/>
            <a:ext cx="8153400" cy="990600"/>
          </a:xfrm>
        </p:spPr>
        <p:txBody>
          <a:bodyPr/>
          <a:lstStyle/>
          <a:p>
            <a:pPr algn="ctr">
              <a:lnSpc>
                <a:spcPct val="90000"/>
              </a:lnSpc>
            </a:pPr>
            <a:r>
              <a:rPr lang="en-ZA" altLang="en-US" sz="3200" dirty="0" err="1">
                <a:solidFill>
                  <a:srgbClr val="C00000"/>
                </a:solidFill>
              </a:rPr>
              <a:t>SPaN</a:t>
            </a:r>
            <a:r>
              <a:rPr lang="en-ZA" altLang="en-US" sz="3200" dirty="0">
                <a:solidFill>
                  <a:srgbClr val="C00000"/>
                </a:solidFill>
              </a:rPr>
              <a:t> co-financing case study:</a:t>
            </a:r>
            <a:br>
              <a:rPr lang="en-ZA" altLang="en-US" sz="3200" dirty="0">
                <a:solidFill>
                  <a:srgbClr val="C00000"/>
                </a:solidFill>
              </a:rPr>
            </a:br>
            <a:r>
              <a:rPr lang="en-ZA" altLang="en-US" sz="2400" dirty="0"/>
              <a:t>Ethiopia’s Production Safety Net (PSNP) and </a:t>
            </a:r>
            <a:br>
              <a:rPr lang="en-ZA" altLang="en-US" sz="2400" dirty="0"/>
            </a:br>
            <a:r>
              <a:rPr lang="en-ZA" altLang="en-US" sz="2400" dirty="0"/>
              <a:t>the effectiveness of health expenditure in building resilience</a:t>
            </a:r>
          </a:p>
        </p:txBody>
      </p:sp>
    </p:spTree>
    <p:extLst>
      <p:ext uri="{BB962C8B-B14F-4D97-AF65-F5344CB8AC3E}">
        <p14:creationId xmlns:p14="http://schemas.microsoft.com/office/powerpoint/2010/main" val="98843174"/>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8640"/>
            <a:ext cx="8229600" cy="838200"/>
          </a:xfrm>
        </p:spPr>
        <p:txBody>
          <a:bodyPr/>
          <a:lstStyle/>
          <a:p>
            <a:r>
              <a:rPr lang="en-US" sz="3600" dirty="0">
                <a:latin typeface="Arial" pitchFamily="34" charset="0"/>
                <a:cs typeface="Arial" pitchFamily="34" charset="0"/>
              </a:rPr>
              <a:t>Co-financing </a:t>
            </a:r>
            <a:r>
              <a:rPr lang="en-US" sz="3600" dirty="0" err="1">
                <a:latin typeface="Arial" pitchFamily="34" charset="0"/>
                <a:cs typeface="Arial" pitchFamily="34" charset="0"/>
              </a:rPr>
              <a:t>SPaN</a:t>
            </a:r>
            <a:endParaRPr lang="en-US" sz="3600" dirty="0">
              <a:latin typeface="Arial" pitchFamily="34" charset="0"/>
              <a:cs typeface="Arial" pitchFamily="34" charset="0"/>
            </a:endParaRPr>
          </a:p>
        </p:txBody>
      </p:sp>
      <p:sp>
        <p:nvSpPr>
          <p:cNvPr id="3075" name="Rectangle 3"/>
          <p:cNvSpPr>
            <a:spLocks noGrp="1" noChangeArrowheads="1"/>
          </p:cNvSpPr>
          <p:nvPr>
            <p:ph type="body" idx="1"/>
          </p:nvPr>
        </p:nvSpPr>
        <p:spPr>
          <a:xfrm>
            <a:off x="107504" y="1556792"/>
            <a:ext cx="8928992" cy="5200675"/>
          </a:xfrm>
        </p:spPr>
        <p:txBody>
          <a:bodyPr>
            <a:noAutofit/>
          </a:bodyPr>
          <a:lstStyle/>
          <a:p>
            <a:pPr>
              <a:lnSpc>
                <a:spcPct val="95000"/>
              </a:lnSpc>
              <a:spcBef>
                <a:spcPts val="600"/>
              </a:spcBef>
            </a:pPr>
            <a:r>
              <a:rPr lang="en-US" sz="2600" dirty="0"/>
              <a:t>Integrated cross-sectoral responses and comprehensive approaches can be very effective in achieving complex outcomes—including building resilient communities—while  achieving a range of other developmental outcomes, including tackling poverty, building human capital, supporting livelihoods engagement and broadly contributing to inclusive and pro-poor economic growth </a:t>
            </a:r>
          </a:p>
          <a:p>
            <a:pPr>
              <a:lnSpc>
                <a:spcPct val="95000"/>
              </a:lnSpc>
              <a:spcBef>
                <a:spcPts val="600"/>
              </a:spcBef>
            </a:pPr>
            <a:r>
              <a:rPr lang="en-US" sz="2600" dirty="0"/>
              <a:t>Policy-makers and development partners require robust and credible evidence on cross-sectoral investment returns as a prerequisite for scaling up successful </a:t>
            </a:r>
            <a:r>
              <a:rPr lang="en-US" sz="2600" dirty="0" err="1"/>
              <a:t>programmes</a:t>
            </a:r>
            <a:r>
              <a:rPr lang="en-US" sz="2600" dirty="0"/>
              <a:t>.</a:t>
            </a:r>
          </a:p>
          <a:p>
            <a:pPr>
              <a:lnSpc>
                <a:spcPct val="95000"/>
              </a:lnSpc>
              <a:spcBef>
                <a:spcPts val="600"/>
              </a:spcBef>
            </a:pPr>
            <a:r>
              <a:rPr lang="en-US" sz="2600" dirty="0"/>
              <a:t>Better budgetary mechanisms and development partner financing and coordination mechanisms are required to support the associated co-financing requirements.</a:t>
            </a:r>
          </a:p>
        </p:txBody>
      </p:sp>
    </p:spTree>
    <p:extLst>
      <p:ext uri="{BB962C8B-B14F-4D97-AF65-F5344CB8AC3E}">
        <p14:creationId xmlns:p14="http://schemas.microsoft.com/office/powerpoint/2010/main" val="1984863652"/>
      </p:ext>
    </p:extLst>
  </p:cSld>
  <p:clrMapOvr>
    <a:masterClrMapping/>
  </p:clrMapOvr>
  <p:transition>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27188FB-84AA-44D7-8EC5-1273635EBB87}"/>
              </a:ext>
            </a:extLst>
          </p:cNvPr>
          <p:cNvSpPr>
            <a:spLocks noGrp="1" noChangeArrowheads="1"/>
          </p:cNvSpPr>
          <p:nvPr>
            <p:ph type="title"/>
          </p:nvPr>
        </p:nvSpPr>
        <p:spPr>
          <a:xfrm>
            <a:off x="612775" y="228600"/>
            <a:ext cx="8153400" cy="990600"/>
          </a:xfrm>
        </p:spPr>
        <p:txBody>
          <a:bodyPr/>
          <a:lstStyle/>
          <a:p>
            <a:pPr eaLnBrk="1" hangingPunct="1"/>
            <a:r>
              <a:rPr lang="en-US" altLang="en-US" sz="4800" b="1" dirty="0"/>
              <a:t>Policy Guidance</a:t>
            </a:r>
          </a:p>
        </p:txBody>
      </p:sp>
      <p:graphicFrame>
        <p:nvGraphicFramePr>
          <p:cNvPr id="4" name="Table 3">
            <a:extLst>
              <a:ext uri="{FF2B5EF4-FFF2-40B4-BE49-F238E27FC236}">
                <a16:creationId xmlns:a16="http://schemas.microsoft.com/office/drawing/2014/main" id="{D4290321-44F8-4FEC-86DF-E967B442C8F5}"/>
              </a:ext>
            </a:extLst>
          </p:cNvPr>
          <p:cNvGraphicFramePr>
            <a:graphicFrameLocks noGrp="1"/>
          </p:cNvGraphicFramePr>
          <p:nvPr/>
        </p:nvGraphicFramePr>
        <p:xfrm>
          <a:off x="152400" y="1676400"/>
          <a:ext cx="8839200" cy="5030686"/>
        </p:xfrm>
        <a:graphic>
          <a:graphicData uri="http://schemas.openxmlformats.org/drawingml/2006/table">
            <a:tbl>
              <a:tblPr firstRow="1" firstCol="1" bandRow="1"/>
              <a:tblGrid>
                <a:gridCol w="3068015">
                  <a:extLst>
                    <a:ext uri="{9D8B030D-6E8A-4147-A177-3AD203B41FA5}">
                      <a16:colId xmlns:a16="http://schemas.microsoft.com/office/drawing/2014/main" val="2301879041"/>
                    </a:ext>
                  </a:extLst>
                </a:gridCol>
                <a:gridCol w="5771185">
                  <a:extLst>
                    <a:ext uri="{9D8B030D-6E8A-4147-A177-3AD203B41FA5}">
                      <a16:colId xmlns:a16="http://schemas.microsoft.com/office/drawing/2014/main" val="1587212141"/>
                    </a:ext>
                  </a:extLst>
                </a:gridCol>
              </a:tblGrid>
              <a:tr h="373595">
                <a:tc>
                  <a:txBody>
                    <a:bodyPr/>
                    <a:lstStyle/>
                    <a:p>
                      <a:pPr marL="0" marR="0" indent="0" algn="l">
                        <a:lnSpc>
                          <a:spcPct val="107000"/>
                        </a:lnSpc>
                        <a:spcBef>
                          <a:spcPts val="0"/>
                        </a:spcBef>
                        <a:spcAft>
                          <a:spcPts val="0"/>
                        </a:spcAft>
                      </a:pPr>
                      <a:r>
                        <a:rPr lang="en-GB" sz="2400">
                          <a:solidFill>
                            <a:srgbClr val="000000"/>
                          </a:solidFill>
                          <a:effectLst/>
                          <a:latin typeface="+mn-lt"/>
                          <a:ea typeface="Calibri" panose="020F0502020204030204" pitchFamily="34" charset="0"/>
                          <a:cs typeface="Times New Roman" panose="02020603050405020304" pitchFamily="18" charset="0"/>
                        </a:rPr>
                        <a:t>If there is…</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GB" sz="2400">
                          <a:solidFill>
                            <a:srgbClr val="000000"/>
                          </a:solidFill>
                          <a:effectLst/>
                          <a:latin typeface="+mn-lt"/>
                          <a:ea typeface="Calibri" panose="020F0502020204030204" pitchFamily="34" charset="0"/>
                          <a:cs typeface="Times New Roman" panose="02020603050405020304" pitchFamily="18" charset="0"/>
                        </a:rPr>
                        <a:t>What to do?</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60934"/>
                  </a:ext>
                </a:extLst>
              </a:tr>
              <a:tr h="2718644">
                <a:tc>
                  <a:txBody>
                    <a:bodyPr/>
                    <a:lstStyle/>
                    <a:p>
                      <a:pPr marL="342900" marR="29210" lvl="0" indent="-342900" algn="l" fontAlgn="base">
                        <a:lnSpc>
                          <a:spcPct val="111000"/>
                        </a:lnSpc>
                        <a:spcBef>
                          <a:spcPts val="0"/>
                        </a:spcBef>
                        <a:spcAft>
                          <a:spcPts val="235"/>
                        </a:spcAft>
                        <a:buClr>
                          <a:srgbClr val="000000"/>
                        </a:buClr>
                        <a:buSzPts val="1200"/>
                        <a:buFont typeface="Symbol" panose="05050102010706020507" pitchFamily="18" charset="2"/>
                        <a:buChar char="-"/>
                      </a:pPr>
                      <a:r>
                        <a:rPr lang="en-GB" sz="2400" u="none" strike="noStrike">
                          <a:solidFill>
                            <a:srgbClr val="002060"/>
                          </a:solidFill>
                          <a:effectLst/>
                          <a:uFill>
                            <a:solidFill>
                              <a:srgbClr val="000000"/>
                            </a:solidFill>
                          </a:uFill>
                          <a:latin typeface="+mn-lt"/>
                          <a:ea typeface="Times New Roman" panose="02020603050405020304" pitchFamily="18" charset="0"/>
                          <a:cs typeface="Times New Roman" panose="02020603050405020304" pitchFamily="18" charset="0"/>
                        </a:rPr>
                        <a:t>…extremely limited state capacity to assess vulnerabilities (to lead, to administer and/or to finance); </a:t>
                      </a:r>
                      <a:endParaRPr lang="en-US" sz="2400" u="none" strike="noStrike">
                        <a:solidFill>
                          <a:srgbClr val="000000"/>
                        </a:solidFill>
                        <a:effectLst/>
                        <a:uFill>
                          <a:solidFill>
                            <a:srgbClr val="000000"/>
                          </a:solidFill>
                        </a:uFill>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mj-lt"/>
                        <a:buAutoNum type="arabicParenBoth"/>
                      </a:pPr>
                      <a:r>
                        <a:rPr lang="en-GB" sz="2400">
                          <a:solidFill>
                            <a:srgbClr val="000000"/>
                          </a:solidFill>
                          <a:effectLst/>
                          <a:latin typeface="+mn-lt"/>
                          <a:ea typeface="Calibri" panose="020F0502020204030204" pitchFamily="34" charset="0"/>
                          <a:cs typeface="Times New Roman" panose="02020603050405020304" pitchFamily="18" charset="0"/>
                        </a:rPr>
                        <a:t>Assist with international or local technical assistance</a:t>
                      </a:r>
                      <a:endParaRPr lang="en-US" sz="240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Both"/>
                      </a:pPr>
                      <a:r>
                        <a:rPr lang="en-GB" sz="2400">
                          <a:solidFill>
                            <a:srgbClr val="000000"/>
                          </a:solidFill>
                          <a:effectLst/>
                          <a:latin typeface="+mn-lt"/>
                          <a:ea typeface="Calibri" panose="020F0502020204030204" pitchFamily="34" charset="0"/>
                          <a:cs typeface="Times New Roman" panose="02020603050405020304" pitchFamily="18" charset="0"/>
                        </a:rPr>
                        <a:t>Build national capacity through linkages with technical assistance</a:t>
                      </a:r>
                      <a:endParaRPr lang="en-US" sz="240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Both"/>
                      </a:pPr>
                      <a:r>
                        <a:rPr lang="en-GB" sz="2400">
                          <a:solidFill>
                            <a:srgbClr val="000000"/>
                          </a:solidFill>
                          <a:effectLst/>
                          <a:latin typeface="+mn-lt"/>
                          <a:ea typeface="Calibri" panose="020F0502020204030204" pitchFamily="34" charset="0"/>
                          <a:cs typeface="Times New Roman" panose="02020603050405020304" pitchFamily="18" charset="0"/>
                        </a:rPr>
                        <a:t>Create incentives for national contributions and co-financing approaches</a:t>
                      </a:r>
                      <a:endParaRPr lang="en-US" sz="240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Both"/>
                      </a:pPr>
                      <a:r>
                        <a:rPr lang="en-GB" sz="2400">
                          <a:solidFill>
                            <a:srgbClr val="000000"/>
                          </a:solidFill>
                          <a:effectLst/>
                          <a:latin typeface="+mn-lt"/>
                          <a:ea typeface="Calibri" panose="020F0502020204030204" pitchFamily="34" charset="0"/>
                          <a:cs typeface="Times New Roman" panose="02020603050405020304" pitchFamily="18" charset="0"/>
                        </a:rPr>
                        <a:t>Building national fiscal capacity</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097254"/>
                  </a:ext>
                </a:extLst>
              </a:tr>
              <a:tr h="1936961">
                <a:tc>
                  <a:txBody>
                    <a:bodyPr/>
                    <a:lstStyle/>
                    <a:p>
                      <a:pPr marL="342900" marR="29210" lvl="0" indent="-342900" algn="l" fontAlgn="base">
                        <a:lnSpc>
                          <a:spcPct val="111000"/>
                        </a:lnSpc>
                        <a:spcBef>
                          <a:spcPts val="0"/>
                        </a:spcBef>
                        <a:spcAft>
                          <a:spcPts val="235"/>
                        </a:spcAft>
                        <a:buClr>
                          <a:srgbClr val="000000"/>
                        </a:buClr>
                        <a:buSzPts val="1200"/>
                        <a:buFont typeface="Symbol" panose="05050102010706020507" pitchFamily="18" charset="2"/>
                        <a:buChar char="-"/>
                      </a:pPr>
                      <a:r>
                        <a:rPr lang="en-GB" sz="2400" u="none" strike="noStrike">
                          <a:solidFill>
                            <a:srgbClr val="002060"/>
                          </a:solidFill>
                          <a:effectLst/>
                          <a:uFill>
                            <a:solidFill>
                              <a:srgbClr val="000000"/>
                            </a:solidFill>
                          </a:uFill>
                          <a:latin typeface="+mn-lt"/>
                          <a:ea typeface="Times New Roman" panose="02020603050405020304" pitchFamily="18" charset="0"/>
                          <a:cs typeface="Times New Roman" panose="02020603050405020304" pitchFamily="18" charset="0"/>
                        </a:rPr>
                        <a:t>…no political will / government buy-in  </a:t>
                      </a:r>
                      <a:endParaRPr lang="en-US" sz="2400" u="none" strike="noStrike">
                        <a:solidFill>
                          <a:srgbClr val="000000"/>
                        </a:solidFill>
                        <a:effectLst/>
                        <a:uFill>
                          <a:solidFill>
                            <a:srgbClr val="000000"/>
                          </a:solidFill>
                        </a:uFill>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Contract experts in policy influencing to strengthen political will and buy-in</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Build evidence to support the policy-influencing process</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Create incentives for government buy-in</a:t>
                      </a:r>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183835"/>
                  </a:ext>
                </a:extLst>
              </a:tr>
            </a:tbl>
          </a:graphicData>
        </a:graphic>
      </p:graphicFrame>
    </p:spTree>
    <p:extLst>
      <p:ext uri="{BB962C8B-B14F-4D97-AF65-F5344CB8AC3E}">
        <p14:creationId xmlns:p14="http://schemas.microsoft.com/office/powerpoint/2010/main" val="12440147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27188FB-84AA-44D7-8EC5-1273635EBB87}"/>
              </a:ext>
            </a:extLst>
          </p:cNvPr>
          <p:cNvSpPr>
            <a:spLocks noGrp="1" noChangeArrowheads="1"/>
          </p:cNvSpPr>
          <p:nvPr>
            <p:ph type="title"/>
          </p:nvPr>
        </p:nvSpPr>
        <p:spPr>
          <a:xfrm>
            <a:off x="612775" y="228600"/>
            <a:ext cx="8153400" cy="990600"/>
          </a:xfrm>
        </p:spPr>
        <p:txBody>
          <a:bodyPr/>
          <a:lstStyle/>
          <a:p>
            <a:pPr eaLnBrk="1" hangingPunct="1"/>
            <a:r>
              <a:rPr lang="en-US" altLang="en-US" sz="4800" b="1" dirty="0"/>
              <a:t>Policy Guidance</a:t>
            </a:r>
          </a:p>
        </p:txBody>
      </p:sp>
      <p:graphicFrame>
        <p:nvGraphicFramePr>
          <p:cNvPr id="2" name="Table 1">
            <a:extLst>
              <a:ext uri="{FF2B5EF4-FFF2-40B4-BE49-F238E27FC236}">
                <a16:creationId xmlns:a16="http://schemas.microsoft.com/office/drawing/2014/main" id="{C4A2118D-1D5D-41A3-AA26-CF7B80376497}"/>
              </a:ext>
            </a:extLst>
          </p:cNvPr>
          <p:cNvGraphicFramePr>
            <a:graphicFrameLocks noGrp="1"/>
          </p:cNvGraphicFramePr>
          <p:nvPr>
            <p:extLst>
              <p:ext uri="{D42A27DB-BD31-4B8C-83A1-F6EECF244321}">
                <p14:modId xmlns:p14="http://schemas.microsoft.com/office/powerpoint/2010/main" val="952500557"/>
              </p:ext>
            </p:extLst>
          </p:nvPr>
        </p:nvGraphicFramePr>
        <p:xfrm>
          <a:off x="228600" y="1676400"/>
          <a:ext cx="8763000" cy="5029200"/>
        </p:xfrm>
        <a:graphic>
          <a:graphicData uri="http://schemas.openxmlformats.org/drawingml/2006/table">
            <a:tbl>
              <a:tblPr firstRow="1" firstCol="1" bandRow="1"/>
              <a:tblGrid>
                <a:gridCol w="3041567">
                  <a:extLst>
                    <a:ext uri="{9D8B030D-6E8A-4147-A177-3AD203B41FA5}">
                      <a16:colId xmlns:a16="http://schemas.microsoft.com/office/drawing/2014/main" val="2224180817"/>
                    </a:ext>
                  </a:extLst>
                </a:gridCol>
                <a:gridCol w="5721433">
                  <a:extLst>
                    <a:ext uri="{9D8B030D-6E8A-4147-A177-3AD203B41FA5}">
                      <a16:colId xmlns:a16="http://schemas.microsoft.com/office/drawing/2014/main" val="3787466330"/>
                    </a:ext>
                  </a:extLst>
                </a:gridCol>
              </a:tblGrid>
              <a:tr h="367470">
                <a:tc>
                  <a:txBody>
                    <a:bodyPr/>
                    <a:lstStyle/>
                    <a:p>
                      <a:pPr marL="0" marR="0" indent="0" algn="l">
                        <a:lnSpc>
                          <a:spcPct val="107000"/>
                        </a:lnSpc>
                        <a:spcBef>
                          <a:spcPts val="0"/>
                        </a:spcBef>
                        <a:spcAft>
                          <a:spcPts val="0"/>
                        </a:spcAft>
                      </a:pPr>
                      <a:r>
                        <a:rPr lang="en-GB" sz="2400">
                          <a:solidFill>
                            <a:srgbClr val="000000"/>
                          </a:solidFill>
                          <a:effectLst/>
                          <a:latin typeface="+mn-lt"/>
                          <a:ea typeface="Calibri" panose="020F0502020204030204" pitchFamily="34" charset="0"/>
                          <a:cs typeface="Times New Roman" panose="02020603050405020304" pitchFamily="18" charset="0"/>
                        </a:rPr>
                        <a:t>If there is…</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GB" sz="2400">
                          <a:solidFill>
                            <a:srgbClr val="000000"/>
                          </a:solidFill>
                          <a:effectLst/>
                          <a:latin typeface="+mn-lt"/>
                          <a:ea typeface="Calibri" panose="020F0502020204030204" pitchFamily="34" charset="0"/>
                          <a:cs typeface="Times New Roman" panose="02020603050405020304" pitchFamily="18" charset="0"/>
                        </a:rPr>
                        <a:t>What to do?</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919302"/>
                  </a:ext>
                </a:extLst>
              </a:tr>
              <a:tr h="2289640">
                <a:tc>
                  <a:txBody>
                    <a:bodyPr/>
                    <a:lstStyle/>
                    <a:p>
                      <a:pPr marL="342900" marR="29210" lvl="0" indent="-342900" algn="l" fontAlgn="base">
                        <a:lnSpc>
                          <a:spcPct val="95000"/>
                        </a:lnSpc>
                        <a:spcBef>
                          <a:spcPts val="0"/>
                        </a:spcBef>
                        <a:spcAft>
                          <a:spcPts val="0"/>
                        </a:spcAft>
                        <a:buClr>
                          <a:srgbClr val="000000"/>
                        </a:buClr>
                        <a:buSzPts val="1200"/>
                        <a:buFont typeface="Symbol" panose="05050102010706020507" pitchFamily="18" charset="2"/>
                        <a:buChar char="-"/>
                      </a:pPr>
                      <a:r>
                        <a:rPr lang="en-GB" sz="2400" u="none" strike="noStrike">
                          <a:solidFill>
                            <a:srgbClr val="002060"/>
                          </a:solidFill>
                          <a:effectLst/>
                          <a:uFill>
                            <a:solidFill>
                              <a:srgbClr val="000000"/>
                            </a:solidFill>
                          </a:uFill>
                          <a:latin typeface="+mn-lt"/>
                          <a:ea typeface="Times New Roman" panose="02020603050405020304" pitchFamily="18" charset="0"/>
                          <a:cs typeface="Times New Roman" panose="02020603050405020304" pitchFamily="18" charset="0"/>
                        </a:rPr>
                        <a:t>…a prevalence of  discriminatory policies and practices;</a:t>
                      </a:r>
                      <a:endParaRPr lang="en-US" sz="2400" u="none" strike="noStrike">
                        <a:solidFill>
                          <a:srgbClr val="000000"/>
                        </a:solidFill>
                        <a:effectLst/>
                        <a:uFill>
                          <a:solidFill>
                            <a:srgbClr val="000000"/>
                          </a:solidFill>
                        </a:uFill>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95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Employ local and international technical assistance</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95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Work with local and international NGOs</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95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Build State capacity to tackle discrimination</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95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Implement comprehensive programmes that aim to change social norms</a:t>
                      </a:r>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688976"/>
                  </a:ext>
                </a:extLst>
              </a:tr>
              <a:tr h="2225103">
                <a:tc>
                  <a:txBody>
                    <a:bodyPr/>
                    <a:lstStyle/>
                    <a:p>
                      <a:pPr marL="0" marR="29210" lvl="0" indent="0" algn="l">
                        <a:lnSpc>
                          <a:spcPct val="95000"/>
                        </a:lnSpc>
                        <a:spcBef>
                          <a:spcPts val="0"/>
                        </a:spcBef>
                        <a:spcAft>
                          <a:spcPts val="0"/>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…[are] refugees and     </a:t>
                      </a:r>
                    </a:p>
                    <a:p>
                      <a:pPr marL="0" marR="29210" lvl="0" indent="0" algn="l">
                        <a:lnSpc>
                          <a:spcPct val="95000"/>
                        </a:lnSpc>
                        <a:spcBef>
                          <a:spcPts val="0"/>
                        </a:spcBef>
                        <a:spcAft>
                          <a:spcPts val="0"/>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IDPs are not  </a:t>
                      </a:r>
                    </a:p>
                    <a:p>
                      <a:pPr marL="0" marR="29210" lvl="0" indent="0" algn="l">
                        <a:lnSpc>
                          <a:spcPct val="95000"/>
                        </a:lnSpc>
                        <a:spcBef>
                          <a:spcPts val="0"/>
                        </a:spcBef>
                        <a:spcAft>
                          <a:spcPts val="0"/>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registered and not </a:t>
                      </a:r>
                    </a:p>
                    <a:p>
                      <a:pPr marL="0" marR="29210" lvl="0" indent="0" algn="l">
                        <a:lnSpc>
                          <a:spcPct val="95000"/>
                        </a:lnSpc>
                        <a:spcBef>
                          <a:spcPts val="0"/>
                        </a:spcBef>
                        <a:spcAft>
                          <a:spcPts val="0"/>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covered through </a:t>
                      </a:r>
                    </a:p>
                    <a:p>
                      <a:pPr marL="0" marR="29210" lvl="0" indent="0" algn="l">
                        <a:lnSpc>
                          <a:spcPct val="95000"/>
                        </a:lnSpc>
                        <a:spcBef>
                          <a:spcPts val="0"/>
                        </a:spcBef>
                        <a:spcAft>
                          <a:spcPts val="0"/>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existing social </a:t>
                      </a:r>
                    </a:p>
                    <a:p>
                      <a:pPr marL="0" marR="29210" lvl="0" indent="0" algn="l">
                        <a:lnSpc>
                          <a:spcPct val="95000"/>
                        </a:lnSpc>
                        <a:spcBef>
                          <a:spcPts val="0"/>
                        </a:spcBef>
                        <a:spcAft>
                          <a:spcPts val="0"/>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protection systems; </a:t>
                      </a:r>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95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Employ mechanisms that provide refugees and IDPs with programme-specific identification</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95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Work with social protection authorities to incorporate refugees and IDPs into national systems</a:t>
                      </a:r>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222979"/>
                  </a:ext>
                </a:extLst>
              </a:tr>
            </a:tbl>
          </a:graphicData>
        </a:graphic>
      </p:graphicFrame>
    </p:spTree>
    <p:extLst>
      <p:ext uri="{BB962C8B-B14F-4D97-AF65-F5344CB8AC3E}">
        <p14:creationId xmlns:p14="http://schemas.microsoft.com/office/powerpoint/2010/main" val="31330899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27188FB-84AA-44D7-8EC5-1273635EBB87}"/>
              </a:ext>
            </a:extLst>
          </p:cNvPr>
          <p:cNvSpPr>
            <a:spLocks noGrp="1" noChangeArrowheads="1"/>
          </p:cNvSpPr>
          <p:nvPr>
            <p:ph type="title"/>
          </p:nvPr>
        </p:nvSpPr>
        <p:spPr>
          <a:xfrm>
            <a:off x="612775" y="228600"/>
            <a:ext cx="8153400" cy="990600"/>
          </a:xfrm>
        </p:spPr>
        <p:txBody>
          <a:bodyPr/>
          <a:lstStyle/>
          <a:p>
            <a:pPr eaLnBrk="1" hangingPunct="1"/>
            <a:r>
              <a:rPr lang="en-US" altLang="en-US" sz="4800" b="1" dirty="0"/>
              <a:t>Policy Guidance</a:t>
            </a:r>
          </a:p>
        </p:txBody>
      </p:sp>
      <p:graphicFrame>
        <p:nvGraphicFramePr>
          <p:cNvPr id="2" name="Table 1">
            <a:extLst>
              <a:ext uri="{FF2B5EF4-FFF2-40B4-BE49-F238E27FC236}">
                <a16:creationId xmlns:a16="http://schemas.microsoft.com/office/drawing/2014/main" id="{2C368C5F-F545-4A78-92F0-080F48356803}"/>
              </a:ext>
            </a:extLst>
          </p:cNvPr>
          <p:cNvGraphicFramePr>
            <a:graphicFrameLocks noGrp="1"/>
          </p:cNvGraphicFramePr>
          <p:nvPr>
            <p:extLst>
              <p:ext uri="{D42A27DB-BD31-4B8C-83A1-F6EECF244321}">
                <p14:modId xmlns:p14="http://schemas.microsoft.com/office/powerpoint/2010/main" val="3585726016"/>
              </p:ext>
            </p:extLst>
          </p:nvPr>
        </p:nvGraphicFramePr>
        <p:xfrm>
          <a:off x="228600" y="1702054"/>
          <a:ext cx="8763000" cy="5079745"/>
        </p:xfrm>
        <a:graphic>
          <a:graphicData uri="http://schemas.openxmlformats.org/drawingml/2006/table">
            <a:tbl>
              <a:tblPr firstRow="1" firstCol="1" bandRow="1"/>
              <a:tblGrid>
                <a:gridCol w="3041567">
                  <a:extLst>
                    <a:ext uri="{9D8B030D-6E8A-4147-A177-3AD203B41FA5}">
                      <a16:colId xmlns:a16="http://schemas.microsoft.com/office/drawing/2014/main" val="2853364582"/>
                    </a:ext>
                  </a:extLst>
                </a:gridCol>
                <a:gridCol w="5721433">
                  <a:extLst>
                    <a:ext uri="{9D8B030D-6E8A-4147-A177-3AD203B41FA5}">
                      <a16:colId xmlns:a16="http://schemas.microsoft.com/office/drawing/2014/main" val="2505129401"/>
                    </a:ext>
                  </a:extLst>
                </a:gridCol>
              </a:tblGrid>
              <a:tr h="541305">
                <a:tc>
                  <a:txBody>
                    <a:bodyPr/>
                    <a:lstStyle/>
                    <a:p>
                      <a:pPr marL="0" marR="0" indent="0" algn="l">
                        <a:lnSpc>
                          <a:spcPct val="107000"/>
                        </a:lnSpc>
                        <a:spcBef>
                          <a:spcPts val="0"/>
                        </a:spcBef>
                        <a:spcAft>
                          <a:spcPts val="0"/>
                        </a:spcAft>
                      </a:pPr>
                      <a:r>
                        <a:rPr lang="en-GB" sz="2400">
                          <a:solidFill>
                            <a:srgbClr val="000000"/>
                          </a:solidFill>
                          <a:effectLst/>
                          <a:latin typeface="+mn-lt"/>
                          <a:ea typeface="Calibri" panose="020F0502020204030204" pitchFamily="34" charset="0"/>
                          <a:cs typeface="Times New Roman" panose="02020603050405020304" pitchFamily="18" charset="0"/>
                        </a:rPr>
                        <a:t>If there is…</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GB" sz="2400">
                          <a:solidFill>
                            <a:srgbClr val="000000"/>
                          </a:solidFill>
                          <a:effectLst/>
                          <a:latin typeface="+mn-lt"/>
                          <a:ea typeface="Calibri" panose="020F0502020204030204" pitchFamily="34" charset="0"/>
                          <a:cs typeface="Times New Roman" panose="02020603050405020304" pitchFamily="18" charset="0"/>
                        </a:rPr>
                        <a:t>What to do?</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005130"/>
                  </a:ext>
                </a:extLst>
              </a:tr>
              <a:tr h="1731957">
                <a:tc>
                  <a:txBody>
                    <a:bodyPr/>
                    <a:lstStyle/>
                    <a:p>
                      <a:pPr marL="0" marR="29210" lvl="0" indent="0" algn="l">
                        <a:lnSpc>
                          <a:spcPct val="111000"/>
                        </a:lnSpc>
                        <a:spcBef>
                          <a:spcPts val="0"/>
                        </a:spcBef>
                        <a:spcAft>
                          <a:spcPts val="235"/>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…a State that may </a:t>
                      </a:r>
                    </a:p>
                    <a:p>
                      <a:pPr marL="0" marR="29210" lvl="0" indent="0" algn="l">
                        <a:lnSpc>
                          <a:spcPct val="111000"/>
                        </a:lnSpc>
                        <a:spcBef>
                          <a:spcPts val="0"/>
                        </a:spcBef>
                        <a:spcAft>
                          <a:spcPts val="235"/>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be part of the </a:t>
                      </a:r>
                    </a:p>
                    <a:p>
                      <a:pPr marL="0" marR="29210" lvl="0" indent="0" algn="l">
                        <a:lnSpc>
                          <a:spcPct val="111000"/>
                        </a:lnSpc>
                        <a:spcBef>
                          <a:spcPts val="0"/>
                        </a:spcBef>
                        <a:spcAft>
                          <a:spcPts val="235"/>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conflict; </a:t>
                      </a:r>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mj-lt"/>
                        <a:buAutoNum type="arabicParenBoth"/>
                      </a:pPr>
                      <a:r>
                        <a:rPr lang="en-GB" sz="2400">
                          <a:solidFill>
                            <a:srgbClr val="000000"/>
                          </a:solidFill>
                          <a:effectLst/>
                          <a:latin typeface="+mn-lt"/>
                          <a:ea typeface="Calibri" panose="020F0502020204030204" pitchFamily="34" charset="0"/>
                          <a:cs typeface="Times New Roman" panose="02020603050405020304" pitchFamily="18" charset="0"/>
                        </a:rPr>
                        <a:t>Work with local and international NGOs to deliver services and benefits impartially</a:t>
                      </a:r>
                      <a:endParaRPr lang="en-US" sz="240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Both"/>
                      </a:pPr>
                      <a:r>
                        <a:rPr lang="en-GB" sz="2400">
                          <a:solidFill>
                            <a:srgbClr val="000000"/>
                          </a:solidFill>
                          <a:effectLst/>
                          <a:latin typeface="+mn-lt"/>
                          <a:ea typeface="Calibri" panose="020F0502020204030204" pitchFamily="34" charset="0"/>
                          <a:cs typeface="Times New Roman" panose="02020603050405020304" pitchFamily="18" charset="0"/>
                        </a:rPr>
                        <a:t>Support mechanisms to resolve the conflict</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063864"/>
                  </a:ext>
                </a:extLst>
              </a:tr>
              <a:tr h="2806483">
                <a:tc>
                  <a:txBody>
                    <a:bodyPr/>
                    <a:lstStyle/>
                    <a:p>
                      <a:pPr marL="0" marR="29210" lvl="0" indent="0" algn="l">
                        <a:lnSpc>
                          <a:spcPct val="111000"/>
                        </a:lnSpc>
                        <a:spcBef>
                          <a:spcPts val="0"/>
                        </a:spcBef>
                        <a:spcAft>
                          <a:spcPts val="55"/>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…a crisis on the </a:t>
                      </a:r>
                    </a:p>
                    <a:p>
                      <a:pPr marL="0" marR="29210" lvl="0" indent="0" algn="l">
                        <a:lnSpc>
                          <a:spcPct val="111000"/>
                        </a:lnSpc>
                        <a:spcBef>
                          <a:spcPts val="0"/>
                        </a:spcBef>
                        <a:spcAft>
                          <a:spcPts val="55"/>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State and there is no     </a:t>
                      </a:r>
                    </a:p>
                    <a:p>
                      <a:pPr marL="0" marR="29210" lvl="0" indent="0" algn="l">
                        <a:lnSpc>
                          <a:spcPct val="111000"/>
                        </a:lnSpc>
                        <a:spcBef>
                          <a:spcPts val="0"/>
                        </a:spcBef>
                        <a:spcAft>
                          <a:spcPts val="55"/>
                        </a:spcAft>
                        <a:buFont typeface="+mj-lt"/>
                        <a:buNone/>
                      </a:pPr>
                      <a:r>
                        <a:rPr lang="en-GB" sz="2400" dirty="0">
                          <a:solidFill>
                            <a:srgbClr val="002060"/>
                          </a:solidFill>
                          <a:effectLst/>
                          <a:latin typeface="+mn-lt"/>
                          <a:ea typeface="Calibri" panose="020F0502020204030204" pitchFamily="34" charset="0"/>
                          <a:cs typeface="Times New Roman" panose="02020603050405020304" pitchFamily="18" charset="0"/>
                        </a:rPr>
                        <a:t>    preparedness plan. </a:t>
                      </a:r>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Employ local and international technical assistance</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Work with local and international NGOs</a:t>
                      </a:r>
                      <a:endParaRPr lang="en-US" sz="2400" dirty="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arenBoth"/>
                      </a:pPr>
                      <a:r>
                        <a:rPr lang="en-GB" sz="2400" dirty="0">
                          <a:solidFill>
                            <a:srgbClr val="000000"/>
                          </a:solidFill>
                          <a:effectLst/>
                          <a:latin typeface="+mn-lt"/>
                          <a:ea typeface="Calibri" panose="020F0502020204030204" pitchFamily="34" charset="0"/>
                          <a:cs typeface="Times New Roman" panose="02020603050405020304" pitchFamily="18" charset="0"/>
                        </a:rPr>
                        <a:t>Build State capacity to address the crisis and develop a preparedness plan</a:t>
                      </a:r>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353534"/>
                  </a:ext>
                </a:extLst>
              </a:tr>
            </a:tbl>
          </a:graphicData>
        </a:graphic>
      </p:graphicFrame>
    </p:spTree>
    <p:extLst>
      <p:ext uri="{BB962C8B-B14F-4D97-AF65-F5344CB8AC3E}">
        <p14:creationId xmlns:p14="http://schemas.microsoft.com/office/powerpoint/2010/main" val="4570908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27188FB-84AA-44D7-8EC5-1273635EBB87}"/>
              </a:ext>
            </a:extLst>
          </p:cNvPr>
          <p:cNvSpPr>
            <a:spLocks noGrp="1" noChangeArrowheads="1"/>
          </p:cNvSpPr>
          <p:nvPr>
            <p:ph type="title"/>
          </p:nvPr>
        </p:nvSpPr>
        <p:spPr>
          <a:xfrm>
            <a:off x="612775" y="228600"/>
            <a:ext cx="8153400" cy="990600"/>
          </a:xfrm>
        </p:spPr>
        <p:txBody>
          <a:bodyPr/>
          <a:lstStyle/>
          <a:p>
            <a:pPr eaLnBrk="1" hangingPunct="1"/>
            <a:r>
              <a:rPr lang="en-US" altLang="en-US" sz="4800" b="1" dirty="0"/>
              <a:t>ANNEX</a:t>
            </a:r>
          </a:p>
        </p:txBody>
      </p:sp>
      <p:sp>
        <p:nvSpPr>
          <p:cNvPr id="35843" name="Rectangle 3">
            <a:extLst>
              <a:ext uri="{FF2B5EF4-FFF2-40B4-BE49-F238E27FC236}">
                <a16:creationId xmlns:a16="http://schemas.microsoft.com/office/drawing/2014/main" id="{A2F1C030-387E-4047-86DD-8E7B338E6EB4}"/>
              </a:ext>
            </a:extLst>
          </p:cNvPr>
          <p:cNvSpPr>
            <a:spLocks noGrp="1" noChangeArrowheads="1"/>
          </p:cNvSpPr>
          <p:nvPr>
            <p:ph sz="quarter" idx="1"/>
          </p:nvPr>
        </p:nvSpPr>
        <p:spPr>
          <a:xfrm>
            <a:off x="228600" y="1736725"/>
            <a:ext cx="8686800" cy="4792663"/>
          </a:xfrm>
        </p:spPr>
        <p:txBody>
          <a:bodyPr/>
          <a:lstStyle/>
          <a:p>
            <a:pPr eaLnBrk="1" hangingPunct="1"/>
            <a:r>
              <a:rPr lang="en-US" altLang="en-US" sz="2600" b="1" dirty="0"/>
              <a:t>Technical comparison of costing models</a:t>
            </a:r>
          </a:p>
          <a:p>
            <a:pPr eaLnBrk="1" hangingPunct="1"/>
            <a:r>
              <a:rPr lang="en-US" altLang="en-US" sz="2600" b="1" dirty="0"/>
              <a:t>Co-financing challenges: “free rider” challenges</a:t>
            </a:r>
          </a:p>
          <a:p>
            <a:pPr eaLnBrk="1" hangingPunct="1"/>
            <a:r>
              <a:rPr lang="en-US" altLang="en-US" sz="2600" b="1" dirty="0"/>
              <a:t>Producing “no regrets” costing models (e.g. see https://www.brookings.edu/blog/future-development/2015/03/02/shame-on-me-why-it-was-wrong-to-cost-the-millennium-development-goals/ </a:t>
            </a:r>
          </a:p>
          <a:p>
            <a:pPr eaLnBrk="1" hangingPunct="1"/>
            <a:r>
              <a:rPr lang="en-US" sz="2800" dirty="0"/>
              <a:t>2004 World Development Report "Why it's so difficult to cost the MDGs" (Box 2.3)</a:t>
            </a:r>
            <a:endParaRPr lang="en-US" altLang="en-US" sz="2600" dirty="0"/>
          </a:p>
        </p:txBody>
      </p:sp>
    </p:spTree>
    <p:extLst>
      <p:ext uri="{BB962C8B-B14F-4D97-AF65-F5344CB8AC3E}">
        <p14:creationId xmlns:p14="http://schemas.microsoft.com/office/powerpoint/2010/main" val="17853747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F6A4064-378D-40A5-8E57-76225C9A9674}"/>
              </a:ext>
            </a:extLst>
          </p:cNvPr>
          <p:cNvSpPr>
            <a:spLocks noGrp="1"/>
          </p:cNvSpPr>
          <p:nvPr>
            <p:ph type="title"/>
          </p:nvPr>
        </p:nvSpPr>
        <p:spPr>
          <a:xfrm>
            <a:off x="457200" y="228600"/>
            <a:ext cx="8153400" cy="990600"/>
          </a:xfrm>
        </p:spPr>
        <p:txBody>
          <a:bodyPr/>
          <a:lstStyle/>
          <a:p>
            <a:r>
              <a:rPr lang="en-US" altLang="en-US" dirty="0"/>
              <a:t>  Introduction</a:t>
            </a:r>
          </a:p>
        </p:txBody>
      </p:sp>
      <p:sp>
        <p:nvSpPr>
          <p:cNvPr id="17411" name="Content Placeholder 2">
            <a:extLst>
              <a:ext uri="{FF2B5EF4-FFF2-40B4-BE49-F238E27FC236}">
                <a16:creationId xmlns:a16="http://schemas.microsoft.com/office/drawing/2014/main" id="{39EB0C88-A571-4D0A-A124-3886483047EB}"/>
              </a:ext>
            </a:extLst>
          </p:cNvPr>
          <p:cNvSpPr>
            <a:spLocks noGrp="1"/>
          </p:cNvSpPr>
          <p:nvPr>
            <p:ph idx="1"/>
          </p:nvPr>
        </p:nvSpPr>
        <p:spPr>
          <a:xfrm>
            <a:off x="0" y="1600200"/>
            <a:ext cx="9067800" cy="5105400"/>
          </a:xfrm>
        </p:spPr>
        <p:txBody>
          <a:bodyPr/>
          <a:lstStyle/>
          <a:p>
            <a:pPr lvl="1">
              <a:spcBef>
                <a:spcPts val="800"/>
              </a:spcBef>
            </a:pPr>
            <a:r>
              <a:rPr lang="en-US" altLang="en-US" sz="2800" dirty="0"/>
              <a:t> AIM: Improving financing architecture for integrating social protection with humanitarian programming:</a:t>
            </a:r>
          </a:p>
          <a:p>
            <a:pPr lvl="2">
              <a:spcBef>
                <a:spcPts val="800"/>
              </a:spcBef>
            </a:pPr>
            <a:r>
              <a:rPr lang="en-US" altLang="en-US" sz="2700" dirty="0"/>
              <a:t>Promotes risk resilience and improves disaster response  </a:t>
            </a:r>
          </a:p>
          <a:p>
            <a:pPr lvl="2">
              <a:spcBef>
                <a:spcPts val="800"/>
              </a:spcBef>
            </a:pPr>
            <a:r>
              <a:rPr lang="en-US" altLang="en-US" sz="2700" dirty="0"/>
              <a:t>Tackles poverty and vulnerability</a:t>
            </a:r>
          </a:p>
          <a:p>
            <a:pPr lvl="2">
              <a:spcBef>
                <a:spcPts val="800"/>
              </a:spcBef>
            </a:pPr>
            <a:r>
              <a:rPr lang="en-US" altLang="en-US" sz="2700" dirty="0"/>
              <a:t>Delivers broad-based developmental outcomes including SDGs and World Humanitarian Summit commitments</a:t>
            </a:r>
          </a:p>
          <a:p>
            <a:pPr lvl="1">
              <a:spcBef>
                <a:spcPts val="800"/>
              </a:spcBef>
            </a:pPr>
            <a:r>
              <a:rPr lang="en-US" altLang="en-US" sz="2800" dirty="0"/>
              <a:t>Particularly “in situations of fragility, to establish functioning and accountable institutions that deliver basic services and support poverty reduction" to ensure “a smooth transition from humanitarian to long-term development measures.”</a:t>
            </a:r>
          </a:p>
          <a:p>
            <a:pPr lvl="2"/>
            <a:endParaRPr lang="en-US" altLang="en-US" dirty="0"/>
          </a:p>
        </p:txBody>
      </p:sp>
    </p:spTree>
    <p:extLst>
      <p:ext uri="{BB962C8B-B14F-4D97-AF65-F5344CB8AC3E}">
        <p14:creationId xmlns:p14="http://schemas.microsoft.com/office/powerpoint/2010/main" val="2766603224"/>
      </p:ext>
    </p:extLst>
  </p:cSld>
  <p:clrMapOvr>
    <a:masterClrMapping/>
  </p:clrMapOvr>
  <p:transition>
    <p:pull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152400"/>
            <a:ext cx="8153400" cy="990600"/>
          </a:xfrm>
        </p:spPr>
        <p:txBody>
          <a:bodyPr>
            <a:normAutofit fontScale="90000"/>
          </a:bodyPr>
          <a:lstStyle/>
          <a:p>
            <a:r>
              <a:rPr lang="en-US" altLang="en-US" sz="3200" b="1" dirty="0"/>
              <a:t>What is a </a:t>
            </a:r>
            <a:r>
              <a:rPr lang="en-GB" altLang="en-US" sz="3200" b="1" dirty="0"/>
              <a:t>cross-sectoral </a:t>
            </a:r>
            <a:r>
              <a:rPr lang="en-GB" altLang="en-US" sz="3200" b="1" dirty="0" err="1"/>
              <a:t>translog</a:t>
            </a:r>
            <a:r>
              <a:rPr lang="en-GB" altLang="en-US" sz="3200" b="1" dirty="0"/>
              <a:t> </a:t>
            </a:r>
            <a:br>
              <a:rPr lang="en-GB" altLang="en-US" sz="3200" b="1" dirty="0"/>
            </a:br>
            <a:r>
              <a:rPr lang="en-GB" altLang="en-US" sz="3200" b="1" dirty="0"/>
              <a:t>policy production function</a:t>
            </a:r>
            <a:r>
              <a:rPr lang="en-US" altLang="en-US" sz="3200" b="1" dirty="0"/>
              <a:t>?</a:t>
            </a:r>
          </a:p>
        </p:txBody>
      </p:sp>
      <p:sp>
        <p:nvSpPr>
          <p:cNvPr id="3" name="Content Placeholder 2">
            <a:extLst>
              <a:ext uri="{FF2B5EF4-FFF2-40B4-BE49-F238E27FC236}">
                <a16:creationId xmlns:a16="http://schemas.microsoft.com/office/drawing/2014/main" id="{07A15FB1-2108-4D31-85AF-F832F9A28A26}"/>
              </a:ext>
            </a:extLst>
          </p:cNvPr>
          <p:cNvSpPr>
            <a:spLocks noGrp="1"/>
          </p:cNvSpPr>
          <p:nvPr>
            <p:ph idx="1"/>
          </p:nvPr>
        </p:nvSpPr>
        <p:spPr>
          <a:xfrm>
            <a:off x="155882" y="1447800"/>
            <a:ext cx="8877300" cy="4640826"/>
          </a:xfrm>
          <a:solidFill>
            <a:schemeClr val="bg1"/>
          </a:solidFill>
        </p:spPr>
        <p:txBody>
          <a:bodyPr>
            <a:normAutofit/>
          </a:bodyPr>
          <a:lstStyle/>
          <a:p>
            <a:pPr>
              <a:defRPr/>
            </a:pPr>
            <a:r>
              <a:rPr lang="en-US" sz="2400" b="1" dirty="0"/>
              <a:t>Unit-cost: </a:t>
            </a:r>
          </a:p>
          <a:p>
            <a:pPr marL="0" indent="0">
              <a:buFont typeface="Wingdings" panose="05000000000000000000" pitchFamily="2" charset="2"/>
              <a:buNone/>
              <a:defRPr/>
            </a:pPr>
            <a:r>
              <a:rPr lang="en-US" sz="2400" dirty="0"/>
              <a:t>ln (impact) = a + b ln(spending1)</a:t>
            </a:r>
          </a:p>
          <a:p>
            <a:pPr marL="0" indent="0">
              <a:buFont typeface="Wingdings" panose="05000000000000000000" pitchFamily="2" charset="2"/>
              <a:buNone/>
              <a:defRPr/>
            </a:pPr>
            <a:r>
              <a:rPr lang="en-US" sz="1200" dirty="0"/>
              <a:t>	    </a:t>
            </a:r>
          </a:p>
          <a:p>
            <a:pPr>
              <a:defRPr/>
            </a:pPr>
            <a:r>
              <a:rPr lang="en-US" sz="2400" b="1" dirty="0"/>
              <a:t>Cobb-Douglas:</a:t>
            </a:r>
            <a:r>
              <a:rPr lang="en-US" sz="2400" dirty="0"/>
              <a:t>		</a:t>
            </a:r>
          </a:p>
          <a:p>
            <a:pPr marL="0" indent="0">
              <a:buFont typeface="Wingdings" panose="05000000000000000000" pitchFamily="2" charset="2"/>
              <a:buNone/>
              <a:defRPr/>
            </a:pPr>
            <a:r>
              <a:rPr lang="en-US" sz="2400" dirty="0"/>
              <a:t>ln (impact) = a + b ln(spending1) + c ln(spending2)	</a:t>
            </a:r>
          </a:p>
          <a:p>
            <a:pPr marL="0" indent="0">
              <a:buFont typeface="Wingdings" panose="05000000000000000000" pitchFamily="2" charset="2"/>
              <a:buNone/>
              <a:defRPr/>
            </a:pPr>
            <a:r>
              <a:rPr lang="en-US" sz="1200" dirty="0"/>
              <a:t>      </a:t>
            </a:r>
          </a:p>
          <a:p>
            <a:pPr>
              <a:defRPr/>
            </a:pPr>
            <a:r>
              <a:rPr lang="en-US" sz="2400" b="1" dirty="0" err="1"/>
              <a:t>Translog</a:t>
            </a:r>
            <a:r>
              <a:rPr lang="en-US" sz="2400" b="1" dirty="0"/>
              <a:t>:	</a:t>
            </a:r>
          </a:p>
          <a:p>
            <a:pPr marL="0" indent="0">
              <a:spcBef>
                <a:spcPts val="1200"/>
              </a:spcBef>
              <a:buFont typeface="Wingdings" panose="05000000000000000000" pitchFamily="2" charset="2"/>
              <a:buNone/>
              <a:defRPr/>
            </a:pPr>
            <a:r>
              <a:rPr lang="en-US" sz="2400" dirty="0"/>
              <a:t>ln (impact) = a + b ln(spending1) + c ln(spending2) + </a:t>
            </a:r>
          </a:p>
          <a:p>
            <a:pPr marL="0" indent="0">
              <a:spcBef>
                <a:spcPts val="1200"/>
              </a:spcBef>
              <a:buFont typeface="Wingdings" panose="05000000000000000000" pitchFamily="2" charset="2"/>
              <a:buNone/>
              <a:defRPr/>
            </a:pPr>
            <a:r>
              <a:rPr lang="en-US" sz="2400" dirty="0"/>
              <a:t>d ln (spending3) + … + e ln(spending1*spending2)</a:t>
            </a:r>
            <a:r>
              <a:rPr lang="en-US" sz="2400" baseline="30000" dirty="0"/>
              <a:t>2</a:t>
            </a:r>
            <a:r>
              <a:rPr lang="en-US" sz="2400" dirty="0"/>
              <a:t> + </a:t>
            </a:r>
          </a:p>
          <a:p>
            <a:pPr marL="0" indent="0">
              <a:spcBef>
                <a:spcPts val="1200"/>
              </a:spcBef>
              <a:buNone/>
              <a:defRPr/>
            </a:pPr>
            <a:r>
              <a:rPr lang="en-US" sz="2400" dirty="0"/>
              <a:t>f ln(spending1*spending3)</a:t>
            </a:r>
            <a:r>
              <a:rPr lang="en-US" sz="2400" baseline="30000" dirty="0"/>
              <a:t>2  </a:t>
            </a:r>
            <a:r>
              <a:rPr lang="en-US" sz="2400" dirty="0"/>
              <a:t>+ g ln(spending2*spending3)</a:t>
            </a:r>
            <a:r>
              <a:rPr lang="en-US" sz="2400" baseline="30000" dirty="0"/>
              <a:t>2 </a:t>
            </a:r>
            <a:r>
              <a:rPr lang="en-US" sz="2400" dirty="0"/>
              <a:t>+ …</a:t>
            </a:r>
            <a:r>
              <a:rPr lang="en-US" sz="2400" baseline="30000" dirty="0"/>
              <a:t>  </a:t>
            </a:r>
            <a:endParaRPr lang="en-US" sz="2400" dirty="0"/>
          </a:p>
        </p:txBody>
      </p:sp>
      <p:sp>
        <p:nvSpPr>
          <p:cNvPr id="5" name="Rectangle 4">
            <a:extLst>
              <a:ext uri="{FF2B5EF4-FFF2-40B4-BE49-F238E27FC236}">
                <a16:creationId xmlns:a16="http://schemas.microsoft.com/office/drawing/2014/main" id="{7287DE36-800C-4F5E-BA2B-3C4D6973072B}"/>
              </a:ext>
            </a:extLst>
          </p:cNvPr>
          <p:cNvSpPr/>
          <p:nvPr/>
        </p:nvSpPr>
        <p:spPr>
          <a:xfrm>
            <a:off x="4267200" y="3962400"/>
            <a:ext cx="5698818" cy="762000"/>
          </a:xfrm>
          <a:prstGeom prst="rect">
            <a:avLst/>
          </a:prstGeom>
          <a:solidFill>
            <a:schemeClr val="bg1"/>
          </a:solidFill>
          <a:ln>
            <a:noFill/>
          </a:ln>
          <a:effectLst>
            <a:outerShdw dist="30000" rotWithShape="0">
              <a:srgbClr val="000000">
                <a:alpha val="4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02631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152400"/>
            <a:ext cx="8153400" cy="990600"/>
          </a:xfrm>
        </p:spPr>
        <p:txBody>
          <a:bodyPr>
            <a:normAutofit fontScale="90000"/>
          </a:bodyPr>
          <a:lstStyle/>
          <a:p>
            <a:r>
              <a:rPr lang="en-US" altLang="en-US" sz="3200" b="1" dirty="0"/>
              <a:t>What is a </a:t>
            </a:r>
            <a:r>
              <a:rPr lang="en-GB" altLang="en-US" sz="3200" b="1" dirty="0"/>
              <a:t>cross-sectoral </a:t>
            </a:r>
            <a:r>
              <a:rPr lang="en-GB" altLang="en-US" sz="3200" b="1" dirty="0" err="1"/>
              <a:t>translog</a:t>
            </a:r>
            <a:r>
              <a:rPr lang="en-GB" altLang="en-US" sz="3200" b="1" dirty="0"/>
              <a:t> </a:t>
            </a:r>
            <a:br>
              <a:rPr lang="en-GB" altLang="en-US" sz="3200" b="1" dirty="0"/>
            </a:br>
            <a:r>
              <a:rPr lang="en-GB" altLang="en-US" sz="3200" b="1" dirty="0"/>
              <a:t>policy production function</a:t>
            </a:r>
            <a:r>
              <a:rPr lang="en-US" altLang="en-US" sz="3200" b="1" dirty="0"/>
              <a:t>?</a:t>
            </a:r>
          </a:p>
        </p:txBody>
      </p:sp>
      <p:sp>
        <p:nvSpPr>
          <p:cNvPr id="3" name="Content Placeholder 2">
            <a:extLst>
              <a:ext uri="{FF2B5EF4-FFF2-40B4-BE49-F238E27FC236}">
                <a16:creationId xmlns:a16="http://schemas.microsoft.com/office/drawing/2014/main" id="{07A15FB1-2108-4D31-85AF-F832F9A28A26}"/>
              </a:ext>
            </a:extLst>
          </p:cNvPr>
          <p:cNvSpPr>
            <a:spLocks noGrp="1"/>
          </p:cNvSpPr>
          <p:nvPr>
            <p:ph idx="1"/>
          </p:nvPr>
        </p:nvSpPr>
        <p:spPr>
          <a:xfrm>
            <a:off x="155882" y="1447800"/>
            <a:ext cx="8877300" cy="4640826"/>
          </a:xfrm>
          <a:solidFill>
            <a:schemeClr val="bg1"/>
          </a:solidFill>
        </p:spPr>
        <p:txBody>
          <a:bodyPr>
            <a:normAutofit/>
          </a:bodyPr>
          <a:lstStyle/>
          <a:p>
            <a:pPr>
              <a:defRPr/>
            </a:pPr>
            <a:r>
              <a:rPr lang="en-US" sz="2400" b="1" dirty="0"/>
              <a:t>Unit-cost: </a:t>
            </a:r>
          </a:p>
          <a:p>
            <a:pPr marL="0" indent="0">
              <a:buFont typeface="Wingdings" panose="05000000000000000000" pitchFamily="2" charset="2"/>
              <a:buNone/>
              <a:defRPr/>
            </a:pPr>
            <a:r>
              <a:rPr lang="en-US" sz="2400" dirty="0"/>
              <a:t>ln (impact) = a + b ln(spending1)</a:t>
            </a:r>
          </a:p>
          <a:p>
            <a:pPr marL="0" indent="0">
              <a:buFont typeface="Wingdings" panose="05000000000000000000" pitchFamily="2" charset="2"/>
              <a:buNone/>
              <a:defRPr/>
            </a:pPr>
            <a:r>
              <a:rPr lang="en-US" sz="1200" dirty="0"/>
              <a:t>	    </a:t>
            </a:r>
          </a:p>
          <a:p>
            <a:pPr>
              <a:defRPr/>
            </a:pPr>
            <a:r>
              <a:rPr lang="en-US" sz="2400" b="1" dirty="0"/>
              <a:t>Cobb-Douglas:</a:t>
            </a:r>
            <a:r>
              <a:rPr lang="en-US" sz="2400" dirty="0"/>
              <a:t>		</a:t>
            </a:r>
          </a:p>
          <a:p>
            <a:pPr marL="0" indent="0">
              <a:buFont typeface="Wingdings" panose="05000000000000000000" pitchFamily="2" charset="2"/>
              <a:buNone/>
              <a:defRPr/>
            </a:pPr>
            <a:r>
              <a:rPr lang="en-US" sz="2400" dirty="0"/>
              <a:t>ln (impact) = a + b ln(spending1) + c ln(spending2)	</a:t>
            </a:r>
          </a:p>
          <a:p>
            <a:pPr marL="0" indent="0">
              <a:buFont typeface="Wingdings" panose="05000000000000000000" pitchFamily="2" charset="2"/>
              <a:buNone/>
              <a:defRPr/>
            </a:pPr>
            <a:r>
              <a:rPr lang="en-US" sz="1200" dirty="0"/>
              <a:t>      </a:t>
            </a:r>
          </a:p>
          <a:p>
            <a:pPr>
              <a:defRPr/>
            </a:pPr>
            <a:r>
              <a:rPr lang="en-US" sz="2400" b="1" dirty="0" err="1"/>
              <a:t>Translog</a:t>
            </a:r>
            <a:r>
              <a:rPr lang="en-US" sz="2400" b="1" dirty="0"/>
              <a:t>:	</a:t>
            </a:r>
          </a:p>
          <a:p>
            <a:pPr marL="0" indent="0">
              <a:spcBef>
                <a:spcPts val="1200"/>
              </a:spcBef>
              <a:buFont typeface="Wingdings" panose="05000000000000000000" pitchFamily="2" charset="2"/>
              <a:buNone/>
              <a:defRPr/>
            </a:pPr>
            <a:r>
              <a:rPr lang="en-US" sz="2400" dirty="0"/>
              <a:t>ln (impact) = a + b ln(spending1) + c ln(spending2) + </a:t>
            </a:r>
          </a:p>
          <a:p>
            <a:pPr marL="0" indent="0">
              <a:spcBef>
                <a:spcPts val="1200"/>
              </a:spcBef>
              <a:buFont typeface="Wingdings" panose="05000000000000000000" pitchFamily="2" charset="2"/>
              <a:buNone/>
              <a:defRPr/>
            </a:pPr>
            <a:r>
              <a:rPr lang="en-US" sz="2400" dirty="0"/>
              <a:t>d ln (spending3) + … + e ln(spending1*spending2)</a:t>
            </a:r>
            <a:r>
              <a:rPr lang="en-US" sz="2400" baseline="30000" dirty="0"/>
              <a:t>2</a:t>
            </a:r>
            <a:r>
              <a:rPr lang="en-US" sz="2400" dirty="0"/>
              <a:t> + </a:t>
            </a:r>
          </a:p>
          <a:p>
            <a:pPr marL="0" indent="0">
              <a:spcBef>
                <a:spcPts val="1200"/>
              </a:spcBef>
              <a:buNone/>
              <a:defRPr/>
            </a:pPr>
            <a:r>
              <a:rPr lang="en-US" sz="2400" dirty="0"/>
              <a:t>f ln(spending1*spending3)</a:t>
            </a:r>
            <a:r>
              <a:rPr lang="en-US" sz="2400" baseline="30000" dirty="0"/>
              <a:t>2  </a:t>
            </a:r>
            <a:r>
              <a:rPr lang="en-US" sz="2400" dirty="0"/>
              <a:t>+ g ln(spending2*spending3)</a:t>
            </a:r>
            <a:r>
              <a:rPr lang="en-US" sz="2400" baseline="30000" dirty="0"/>
              <a:t>2 </a:t>
            </a:r>
            <a:r>
              <a:rPr lang="en-US" sz="2400" dirty="0"/>
              <a:t>+ …</a:t>
            </a:r>
            <a:r>
              <a:rPr lang="en-US" sz="2400" baseline="30000" dirty="0"/>
              <a:t>  </a:t>
            </a:r>
            <a:endParaRPr lang="en-US" sz="2400" dirty="0"/>
          </a:p>
        </p:txBody>
      </p:sp>
      <p:sp>
        <p:nvSpPr>
          <p:cNvPr id="2" name="Rectangle 1">
            <a:extLst>
              <a:ext uri="{FF2B5EF4-FFF2-40B4-BE49-F238E27FC236}">
                <a16:creationId xmlns:a16="http://schemas.microsoft.com/office/drawing/2014/main" id="{EAE23C43-D4AB-4C87-A79D-6C5BC13873EC}"/>
              </a:ext>
            </a:extLst>
          </p:cNvPr>
          <p:cNvSpPr/>
          <p:nvPr/>
        </p:nvSpPr>
        <p:spPr>
          <a:xfrm>
            <a:off x="4267200" y="2681748"/>
            <a:ext cx="5698818" cy="899652"/>
          </a:xfrm>
          <a:prstGeom prst="rect">
            <a:avLst/>
          </a:prstGeom>
          <a:solidFill>
            <a:schemeClr val="bg1"/>
          </a:solidFill>
          <a:ln>
            <a:noFill/>
          </a:ln>
          <a:effectLst>
            <a:outerShdw dist="30000" rotWithShape="0">
              <a:srgbClr val="000000">
                <a:alpha val="4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87DE36-800C-4F5E-BA2B-3C4D6973072B}"/>
              </a:ext>
            </a:extLst>
          </p:cNvPr>
          <p:cNvSpPr/>
          <p:nvPr/>
        </p:nvSpPr>
        <p:spPr>
          <a:xfrm>
            <a:off x="174932" y="3877596"/>
            <a:ext cx="9892889" cy="899652"/>
          </a:xfrm>
          <a:prstGeom prst="rect">
            <a:avLst/>
          </a:prstGeom>
          <a:solidFill>
            <a:schemeClr val="bg1"/>
          </a:solidFill>
          <a:ln>
            <a:noFill/>
          </a:ln>
          <a:effectLst>
            <a:outerShdw dist="30000" rotWithShape="0">
              <a:srgbClr val="000000">
                <a:alpha val="4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D537EF-7D2E-4E32-9A34-6642E4547E3C}"/>
              </a:ext>
            </a:extLst>
          </p:cNvPr>
          <p:cNvSpPr/>
          <p:nvPr/>
        </p:nvSpPr>
        <p:spPr>
          <a:xfrm>
            <a:off x="193571" y="4419600"/>
            <a:ext cx="9772447" cy="1371600"/>
          </a:xfrm>
          <a:prstGeom prst="rect">
            <a:avLst/>
          </a:prstGeom>
          <a:solidFill>
            <a:schemeClr val="bg1"/>
          </a:solidFill>
          <a:ln>
            <a:noFill/>
          </a:ln>
          <a:effectLst>
            <a:outerShdw dist="30000" rotWithShape="0">
              <a:srgbClr val="000000">
                <a:alpha val="4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88735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79296" cy="634082"/>
          </a:xfrm>
        </p:spPr>
        <p:txBody>
          <a:bodyPr>
            <a:normAutofit fontScale="90000"/>
          </a:bodyPr>
          <a:lstStyle/>
          <a:p>
            <a:r>
              <a:rPr lang="en-ZA" sz="2700" b="1" dirty="0">
                <a:solidFill>
                  <a:srgbClr val="C00000"/>
                </a:solidFill>
              </a:rPr>
              <a:t>Co-financing challenges:</a:t>
            </a:r>
            <a:r>
              <a:rPr lang="en-ZA" dirty="0">
                <a:solidFill>
                  <a:schemeClr val="tx2"/>
                </a:solidFill>
              </a:rPr>
              <a:t> “Free rider” traps</a:t>
            </a:r>
          </a:p>
        </p:txBody>
      </p:sp>
      <p:graphicFrame>
        <p:nvGraphicFramePr>
          <p:cNvPr id="4" name="Table 3"/>
          <p:cNvGraphicFramePr>
            <a:graphicFrameLocks noGrp="1"/>
          </p:cNvGraphicFramePr>
          <p:nvPr>
            <p:extLst/>
          </p:nvPr>
        </p:nvGraphicFramePr>
        <p:xfrm>
          <a:off x="323523" y="1124744"/>
          <a:ext cx="4968557" cy="4348685"/>
        </p:xfrm>
        <a:graphic>
          <a:graphicData uri="http://schemas.openxmlformats.org/drawingml/2006/table">
            <a:tbl>
              <a:tblPr firstRow="1" bandRow="1">
                <a:tableStyleId>{5C22544A-7EE6-4342-B048-85BDC9FD1C3A}</a:tableStyleId>
              </a:tblPr>
              <a:tblGrid>
                <a:gridCol w="1944221">
                  <a:extLst>
                    <a:ext uri="{9D8B030D-6E8A-4147-A177-3AD203B41FA5}">
                      <a16:colId xmlns:a16="http://schemas.microsoft.com/office/drawing/2014/main" val="20000"/>
                    </a:ext>
                  </a:extLst>
                </a:gridCol>
                <a:gridCol w="108011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224140">
                  <a:extLst>
                    <a:ext uri="{9D8B030D-6E8A-4147-A177-3AD203B41FA5}">
                      <a16:colId xmlns:a16="http://schemas.microsoft.com/office/drawing/2014/main" val="20003"/>
                    </a:ext>
                  </a:extLst>
                </a:gridCol>
              </a:tblGrid>
              <a:tr h="549370">
                <a:tc>
                  <a:txBody>
                    <a:bodyPr/>
                    <a:lstStyle/>
                    <a:p>
                      <a:r>
                        <a:rPr lang="en-US" sz="2000" dirty="0"/>
                        <a:t>School feeding</a:t>
                      </a:r>
                    </a:p>
                  </a:txBody>
                  <a:tcPr/>
                </a:tc>
                <a:tc gridSpan="3">
                  <a:txBody>
                    <a:bodyPr/>
                    <a:lstStyle/>
                    <a:p>
                      <a:pPr algn="ctr"/>
                      <a:endParaRPr lang="en-US" sz="2000" dirty="0">
                        <a:solidFill>
                          <a:schemeClr val="bg2"/>
                        </a:solidFill>
                      </a:endParaRPr>
                    </a:p>
                  </a:txBody>
                  <a:tcPr/>
                </a:tc>
                <a:tc hMerge="1">
                  <a:txBody>
                    <a:bodyPr/>
                    <a:lstStyle/>
                    <a:p>
                      <a:pPr algn="ctr"/>
                      <a:endParaRPr lang="en-US" sz="2000" dirty="0"/>
                    </a:p>
                  </a:txBody>
                  <a:tcPr/>
                </a:tc>
                <a:tc hMerge="1">
                  <a:txBody>
                    <a:bodyPr/>
                    <a:lstStyle/>
                    <a:p>
                      <a:endParaRPr lang="en-US" dirty="0"/>
                    </a:p>
                  </a:txBody>
                  <a:tcPr/>
                </a:tc>
                <a:extLst>
                  <a:ext uri="{0D108BD9-81ED-4DB2-BD59-A6C34878D82A}">
                    <a16:rowId xmlns:a16="http://schemas.microsoft.com/office/drawing/2014/main" val="10000"/>
                  </a:ext>
                </a:extLst>
              </a:tr>
              <a:tr h="794092">
                <a:tc>
                  <a:txBody>
                    <a:bodyPr/>
                    <a:lstStyle/>
                    <a:p>
                      <a:r>
                        <a:rPr lang="en-US" sz="2200" b="1" dirty="0">
                          <a:solidFill>
                            <a:schemeClr val="bg2"/>
                          </a:solidFill>
                        </a:rPr>
                        <a:t>Ministry</a:t>
                      </a:r>
                    </a:p>
                  </a:txBody>
                  <a:tcPr>
                    <a:solidFill>
                      <a:schemeClr val="tx2"/>
                    </a:solidFill>
                  </a:tcPr>
                </a:tc>
                <a:tc>
                  <a:txBody>
                    <a:bodyPr/>
                    <a:lstStyle/>
                    <a:p>
                      <a:pPr algn="ctr"/>
                      <a:r>
                        <a:rPr lang="en-US" sz="2200" b="1" dirty="0">
                          <a:solidFill>
                            <a:schemeClr val="bg2"/>
                          </a:solidFill>
                        </a:rPr>
                        <a:t>Actual value</a:t>
                      </a:r>
                    </a:p>
                  </a:txBody>
                  <a:tcPr>
                    <a:solidFill>
                      <a:schemeClr val="tx2"/>
                    </a:solidFill>
                  </a:tcPr>
                </a:tc>
                <a:tc>
                  <a:txBody>
                    <a:bodyPr/>
                    <a:lstStyle/>
                    <a:p>
                      <a:endParaRPr lang="en-ZA"/>
                    </a:p>
                  </a:txBody>
                  <a:tcPr>
                    <a:solidFill>
                      <a:schemeClr val="tx2"/>
                    </a:solidFill>
                  </a:tcPr>
                </a:tc>
                <a:tc>
                  <a:txBody>
                    <a:bodyPr/>
                    <a:lstStyle/>
                    <a:p>
                      <a:endParaRPr lang="en-ZA"/>
                    </a:p>
                  </a:txBody>
                  <a:tcPr>
                    <a:solidFill>
                      <a:schemeClr val="tx2"/>
                    </a:solidFill>
                  </a:tcPr>
                </a:tc>
                <a:extLst>
                  <a:ext uri="{0D108BD9-81ED-4DB2-BD59-A6C34878D82A}">
                    <a16:rowId xmlns:a16="http://schemas.microsoft.com/office/drawing/2014/main" val="10001"/>
                  </a:ext>
                </a:extLst>
              </a:tr>
              <a:tr h="436855">
                <a:tc>
                  <a:txBody>
                    <a:bodyPr/>
                    <a:lstStyle/>
                    <a:p>
                      <a:r>
                        <a:rPr lang="en-US" sz="2100" dirty="0"/>
                        <a:t>Agriculture</a:t>
                      </a:r>
                    </a:p>
                  </a:txBody>
                  <a:tcPr/>
                </a:tc>
                <a:tc>
                  <a:txBody>
                    <a:bodyPr/>
                    <a:lstStyle/>
                    <a:p>
                      <a:pPr algn="ctr"/>
                      <a:r>
                        <a:rPr lang="en-US" dirty="0"/>
                        <a:t>500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2"/>
                  </a:ext>
                </a:extLst>
              </a:tr>
              <a:tr h="423063">
                <a:tc>
                  <a:txBody>
                    <a:bodyPr/>
                    <a:lstStyle/>
                    <a:p>
                      <a:r>
                        <a:rPr lang="en-US" sz="2100" dirty="0"/>
                        <a:t>Education</a:t>
                      </a:r>
                    </a:p>
                  </a:txBody>
                  <a:tcPr/>
                </a:tc>
                <a:tc>
                  <a:txBody>
                    <a:bodyPr/>
                    <a:lstStyle/>
                    <a:p>
                      <a:pPr algn="ctr"/>
                      <a:r>
                        <a:rPr lang="en-US" dirty="0"/>
                        <a:t>500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3"/>
                  </a:ext>
                </a:extLst>
              </a:tr>
              <a:tr h="432048">
                <a:tc>
                  <a:txBody>
                    <a:bodyPr/>
                    <a:lstStyle/>
                    <a:p>
                      <a:r>
                        <a:rPr lang="en-US" sz="2000" dirty="0"/>
                        <a:t>Social</a:t>
                      </a:r>
                      <a:r>
                        <a:rPr lang="en-US" sz="2000" baseline="0" dirty="0"/>
                        <a:t> Protection</a:t>
                      </a:r>
                      <a:endParaRPr lang="en-US" sz="2000" dirty="0"/>
                    </a:p>
                  </a:txBody>
                  <a:tcPr/>
                </a:tc>
                <a:tc>
                  <a:txBody>
                    <a:bodyPr/>
                    <a:lstStyle/>
                    <a:p>
                      <a:pPr algn="ctr"/>
                      <a:r>
                        <a:rPr lang="en-US" dirty="0"/>
                        <a:t>1000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4"/>
                  </a:ext>
                </a:extLst>
              </a:tr>
              <a:tr h="360040">
                <a:tc>
                  <a:txBody>
                    <a:bodyPr/>
                    <a:lstStyle/>
                    <a:p>
                      <a:r>
                        <a:rPr lang="en-US" sz="2100" dirty="0"/>
                        <a:t>Health</a:t>
                      </a:r>
                    </a:p>
                  </a:txBody>
                  <a:tcPr/>
                </a:tc>
                <a:tc>
                  <a:txBody>
                    <a:bodyPr/>
                    <a:lstStyle/>
                    <a:p>
                      <a:pPr algn="ctr"/>
                      <a:r>
                        <a:rPr lang="en-US" dirty="0"/>
                        <a:t>1000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5"/>
                  </a:ext>
                </a:extLst>
              </a:tr>
              <a:tr h="308600">
                <a:tc>
                  <a:txBody>
                    <a:bodyPr/>
                    <a:lstStyle/>
                    <a:p>
                      <a:r>
                        <a:rPr lang="en-US" sz="2100" dirty="0"/>
                        <a:t>Planning</a:t>
                      </a:r>
                    </a:p>
                  </a:txBody>
                  <a:tcPr/>
                </a:tc>
                <a:tc>
                  <a:txBody>
                    <a:bodyPr/>
                    <a:lstStyle/>
                    <a:p>
                      <a:pPr algn="ctr"/>
                      <a:r>
                        <a:rPr lang="en-US" dirty="0"/>
                        <a:t>1000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6"/>
                  </a:ext>
                </a:extLst>
              </a:tr>
              <a:tr h="401176">
                <a:tc>
                  <a:txBody>
                    <a:bodyPr/>
                    <a:lstStyle/>
                    <a:p>
                      <a:r>
                        <a:rPr lang="en-US" sz="2100" dirty="0"/>
                        <a:t>Finance</a:t>
                      </a:r>
                    </a:p>
                  </a:txBody>
                  <a:tcPr/>
                </a:tc>
                <a:tc>
                  <a:txBody>
                    <a:bodyPr/>
                    <a:lstStyle/>
                    <a:p>
                      <a:pPr algn="ctr"/>
                      <a:r>
                        <a:rPr lang="en-US" dirty="0"/>
                        <a:t>1000</a:t>
                      </a:r>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10007"/>
                  </a:ext>
                </a:extLst>
              </a:tr>
              <a:tr h="478817">
                <a:tc>
                  <a:txBody>
                    <a:bodyPr/>
                    <a:lstStyle/>
                    <a:p>
                      <a:r>
                        <a:rPr lang="en-US" sz="2000" b="1" dirty="0"/>
                        <a:t>Total</a:t>
                      </a:r>
                    </a:p>
                  </a:txBody>
                  <a:tcPr/>
                </a:tc>
                <a:tc>
                  <a:txBody>
                    <a:bodyPr/>
                    <a:lstStyle/>
                    <a:p>
                      <a:pPr algn="ctr"/>
                      <a:r>
                        <a:rPr lang="en-US" sz="2000" b="1" dirty="0"/>
                        <a:t>5000</a:t>
                      </a:r>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91046363"/>
      </p:ext>
    </p:extLst>
  </p:cSld>
  <p:clrMapOvr>
    <a:masterClrMapping/>
  </p:clrMapOvr>
  <p:transition>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79296" cy="634082"/>
          </a:xfrm>
        </p:spPr>
        <p:txBody>
          <a:bodyPr>
            <a:normAutofit fontScale="90000"/>
          </a:bodyPr>
          <a:lstStyle/>
          <a:p>
            <a:r>
              <a:rPr lang="en-ZA" sz="2700" b="1" dirty="0">
                <a:solidFill>
                  <a:srgbClr val="C00000"/>
                </a:solidFill>
              </a:rPr>
              <a:t>Co-financing challenges:</a:t>
            </a:r>
            <a:r>
              <a:rPr lang="en-ZA" dirty="0">
                <a:solidFill>
                  <a:schemeClr val="tx2"/>
                </a:solidFill>
              </a:rPr>
              <a:t> “Free rider” traps</a:t>
            </a:r>
          </a:p>
        </p:txBody>
      </p:sp>
      <p:graphicFrame>
        <p:nvGraphicFramePr>
          <p:cNvPr id="4" name="Table 3"/>
          <p:cNvGraphicFramePr>
            <a:graphicFrameLocks noGrp="1"/>
          </p:cNvGraphicFramePr>
          <p:nvPr>
            <p:extLst/>
          </p:nvPr>
        </p:nvGraphicFramePr>
        <p:xfrm>
          <a:off x="323523" y="1124744"/>
          <a:ext cx="4968557" cy="4509948"/>
        </p:xfrm>
        <a:graphic>
          <a:graphicData uri="http://schemas.openxmlformats.org/drawingml/2006/table">
            <a:tbl>
              <a:tblPr firstRow="1" bandRow="1">
                <a:tableStyleId>{5C22544A-7EE6-4342-B048-85BDC9FD1C3A}</a:tableStyleId>
              </a:tblPr>
              <a:tblGrid>
                <a:gridCol w="1944221">
                  <a:extLst>
                    <a:ext uri="{9D8B030D-6E8A-4147-A177-3AD203B41FA5}">
                      <a16:colId xmlns:a16="http://schemas.microsoft.com/office/drawing/2014/main" val="20000"/>
                    </a:ext>
                  </a:extLst>
                </a:gridCol>
                <a:gridCol w="108011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224140">
                  <a:extLst>
                    <a:ext uri="{9D8B030D-6E8A-4147-A177-3AD203B41FA5}">
                      <a16:colId xmlns:a16="http://schemas.microsoft.com/office/drawing/2014/main" val="20003"/>
                    </a:ext>
                  </a:extLst>
                </a:gridCol>
              </a:tblGrid>
              <a:tr h="549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School feeding</a:t>
                      </a:r>
                    </a:p>
                  </a:txBody>
                  <a:tcPr/>
                </a:tc>
                <a:tc gridSpan="3">
                  <a:txBody>
                    <a:bodyPr/>
                    <a:lstStyle/>
                    <a:p>
                      <a:pPr algn="ctr"/>
                      <a:r>
                        <a:rPr lang="en-US" sz="2000" dirty="0">
                          <a:solidFill>
                            <a:schemeClr val="bg2"/>
                          </a:solidFill>
                        </a:rPr>
                        <a:t>Good outcome</a:t>
                      </a:r>
                    </a:p>
                  </a:txBody>
                  <a:tcPr/>
                </a:tc>
                <a:tc hMerge="1">
                  <a:txBody>
                    <a:bodyPr/>
                    <a:lstStyle/>
                    <a:p>
                      <a:pPr algn="ctr"/>
                      <a:endParaRPr lang="en-US" sz="2000" dirty="0"/>
                    </a:p>
                  </a:txBody>
                  <a:tcPr/>
                </a:tc>
                <a:tc hMerge="1">
                  <a:txBody>
                    <a:bodyPr/>
                    <a:lstStyle/>
                    <a:p>
                      <a:endParaRPr lang="en-US" dirty="0"/>
                    </a:p>
                  </a:txBody>
                  <a:tcPr/>
                </a:tc>
                <a:extLst>
                  <a:ext uri="{0D108BD9-81ED-4DB2-BD59-A6C34878D82A}">
                    <a16:rowId xmlns:a16="http://schemas.microsoft.com/office/drawing/2014/main" val="10000"/>
                  </a:ext>
                </a:extLst>
              </a:tr>
              <a:tr h="794092">
                <a:tc>
                  <a:txBody>
                    <a:bodyPr/>
                    <a:lstStyle/>
                    <a:p>
                      <a:r>
                        <a:rPr lang="en-US" sz="2200" b="1" dirty="0">
                          <a:solidFill>
                            <a:schemeClr val="bg2"/>
                          </a:solidFill>
                        </a:rPr>
                        <a:t>Ministry</a:t>
                      </a:r>
                    </a:p>
                  </a:txBody>
                  <a:tcPr>
                    <a:solidFill>
                      <a:schemeClr val="tx2"/>
                    </a:solidFill>
                  </a:tcPr>
                </a:tc>
                <a:tc>
                  <a:txBody>
                    <a:bodyPr/>
                    <a:lstStyle/>
                    <a:p>
                      <a:pPr algn="ctr"/>
                      <a:r>
                        <a:rPr lang="en-US" sz="2200" b="1" dirty="0">
                          <a:solidFill>
                            <a:schemeClr val="bg2"/>
                          </a:solidFill>
                        </a:rPr>
                        <a:t>Actual value</a:t>
                      </a:r>
                    </a:p>
                  </a:txBody>
                  <a:tcPr>
                    <a:solidFill>
                      <a:schemeClr val="tx2"/>
                    </a:solidFill>
                  </a:tcPr>
                </a:tc>
                <a:tc>
                  <a:txBody>
                    <a:bodyPr/>
                    <a:lstStyle/>
                    <a:p>
                      <a:pPr algn="ctr"/>
                      <a:r>
                        <a:rPr lang="en-US" sz="2200" b="1" dirty="0">
                          <a:solidFill>
                            <a:schemeClr val="bg2"/>
                          </a:solidFill>
                        </a:rPr>
                        <a:t>%</a:t>
                      </a:r>
                    </a:p>
                  </a:txBody>
                  <a:tcPr>
                    <a:solidFill>
                      <a:schemeClr val="tx2"/>
                    </a:solidFill>
                  </a:tcPr>
                </a:tc>
                <a:tc>
                  <a:txBody>
                    <a:bodyPr/>
                    <a:lstStyle/>
                    <a:p>
                      <a:pPr algn="ctr"/>
                      <a:r>
                        <a:rPr lang="en-US" sz="2200" b="1" dirty="0">
                          <a:solidFill>
                            <a:schemeClr val="bg2"/>
                          </a:solidFill>
                        </a:rPr>
                        <a:t>Budget</a:t>
                      </a:r>
                    </a:p>
                  </a:txBody>
                  <a:tcPr>
                    <a:solidFill>
                      <a:schemeClr val="tx2"/>
                    </a:solidFill>
                  </a:tcPr>
                </a:tc>
                <a:extLst>
                  <a:ext uri="{0D108BD9-81ED-4DB2-BD59-A6C34878D82A}">
                    <a16:rowId xmlns:a16="http://schemas.microsoft.com/office/drawing/2014/main" val="10001"/>
                  </a:ext>
                </a:extLst>
              </a:tr>
              <a:tr h="436855">
                <a:tc>
                  <a:txBody>
                    <a:bodyPr/>
                    <a:lstStyle/>
                    <a:p>
                      <a:r>
                        <a:rPr lang="en-US" sz="2100" dirty="0"/>
                        <a:t>Agriculture</a:t>
                      </a:r>
                    </a:p>
                  </a:txBody>
                  <a:tcPr/>
                </a:tc>
                <a:tc>
                  <a:txBody>
                    <a:bodyPr/>
                    <a:lstStyle/>
                    <a:p>
                      <a:pPr algn="ctr"/>
                      <a:r>
                        <a:rPr lang="en-US" dirty="0"/>
                        <a:t>500</a:t>
                      </a:r>
                    </a:p>
                  </a:txBody>
                  <a:tcPr/>
                </a:tc>
                <a:tc>
                  <a:txBody>
                    <a:bodyPr/>
                    <a:lstStyle/>
                    <a:p>
                      <a:pPr algn="ctr"/>
                      <a:r>
                        <a:rPr lang="en-US" dirty="0"/>
                        <a:t>10%</a:t>
                      </a:r>
                    </a:p>
                  </a:txBody>
                  <a:tcPr/>
                </a:tc>
                <a:tc>
                  <a:txBody>
                    <a:bodyPr/>
                    <a:lstStyle/>
                    <a:p>
                      <a:pPr algn="ctr"/>
                      <a:r>
                        <a:rPr lang="en-US" dirty="0"/>
                        <a:t>200</a:t>
                      </a:r>
                    </a:p>
                  </a:txBody>
                  <a:tcPr/>
                </a:tc>
                <a:extLst>
                  <a:ext uri="{0D108BD9-81ED-4DB2-BD59-A6C34878D82A}">
                    <a16:rowId xmlns:a16="http://schemas.microsoft.com/office/drawing/2014/main" val="10002"/>
                  </a:ext>
                </a:extLst>
              </a:tr>
              <a:tr h="423063">
                <a:tc>
                  <a:txBody>
                    <a:bodyPr/>
                    <a:lstStyle/>
                    <a:p>
                      <a:r>
                        <a:rPr lang="en-US" sz="2100" dirty="0"/>
                        <a:t>Education</a:t>
                      </a:r>
                    </a:p>
                  </a:txBody>
                  <a:tcPr/>
                </a:tc>
                <a:tc>
                  <a:txBody>
                    <a:bodyPr/>
                    <a:lstStyle/>
                    <a:p>
                      <a:pPr algn="ctr"/>
                      <a:r>
                        <a:rPr lang="en-US" dirty="0"/>
                        <a:t>500</a:t>
                      </a:r>
                    </a:p>
                  </a:txBody>
                  <a:tcPr/>
                </a:tc>
                <a:tc>
                  <a:txBody>
                    <a:bodyPr/>
                    <a:lstStyle/>
                    <a:p>
                      <a:pPr algn="ctr"/>
                      <a:r>
                        <a:rPr lang="en-US" dirty="0"/>
                        <a:t>10%</a:t>
                      </a:r>
                    </a:p>
                  </a:txBody>
                  <a:tcPr/>
                </a:tc>
                <a:tc>
                  <a:txBody>
                    <a:bodyPr/>
                    <a:lstStyle/>
                    <a:p>
                      <a:pPr algn="ctr"/>
                      <a:r>
                        <a:rPr lang="en-US" dirty="0"/>
                        <a:t>200</a:t>
                      </a:r>
                    </a:p>
                  </a:txBody>
                  <a:tcPr/>
                </a:tc>
                <a:extLst>
                  <a:ext uri="{0D108BD9-81ED-4DB2-BD59-A6C34878D82A}">
                    <a16:rowId xmlns:a16="http://schemas.microsoft.com/office/drawing/2014/main" val="10003"/>
                  </a:ext>
                </a:extLst>
              </a:tr>
              <a:tr h="432048">
                <a:tc>
                  <a:txBody>
                    <a:bodyPr/>
                    <a:lstStyle/>
                    <a:p>
                      <a:r>
                        <a:rPr lang="en-US" sz="2000" dirty="0"/>
                        <a:t>Social</a:t>
                      </a:r>
                      <a:r>
                        <a:rPr lang="en-US" sz="2000" baseline="0" dirty="0"/>
                        <a:t> Protection</a:t>
                      </a:r>
                      <a:endParaRPr lang="en-US" sz="2000" dirty="0"/>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extLst>
                  <a:ext uri="{0D108BD9-81ED-4DB2-BD59-A6C34878D82A}">
                    <a16:rowId xmlns:a16="http://schemas.microsoft.com/office/drawing/2014/main" val="10004"/>
                  </a:ext>
                </a:extLst>
              </a:tr>
              <a:tr h="360040">
                <a:tc>
                  <a:txBody>
                    <a:bodyPr/>
                    <a:lstStyle/>
                    <a:p>
                      <a:r>
                        <a:rPr lang="en-US" sz="2100" dirty="0"/>
                        <a:t>Health</a:t>
                      </a:r>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extLst>
                  <a:ext uri="{0D108BD9-81ED-4DB2-BD59-A6C34878D82A}">
                    <a16:rowId xmlns:a16="http://schemas.microsoft.com/office/drawing/2014/main" val="10005"/>
                  </a:ext>
                </a:extLst>
              </a:tr>
              <a:tr h="308600">
                <a:tc>
                  <a:txBody>
                    <a:bodyPr/>
                    <a:lstStyle/>
                    <a:p>
                      <a:r>
                        <a:rPr lang="en-US" sz="2100" dirty="0"/>
                        <a:t>Planning</a:t>
                      </a:r>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extLst>
                  <a:ext uri="{0D108BD9-81ED-4DB2-BD59-A6C34878D82A}">
                    <a16:rowId xmlns:a16="http://schemas.microsoft.com/office/drawing/2014/main" val="10006"/>
                  </a:ext>
                </a:extLst>
              </a:tr>
              <a:tr h="401176">
                <a:tc>
                  <a:txBody>
                    <a:bodyPr/>
                    <a:lstStyle/>
                    <a:p>
                      <a:r>
                        <a:rPr lang="en-US" sz="2100" dirty="0"/>
                        <a:t>Finance</a:t>
                      </a:r>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extLst>
                  <a:ext uri="{0D108BD9-81ED-4DB2-BD59-A6C34878D82A}">
                    <a16:rowId xmlns:a16="http://schemas.microsoft.com/office/drawing/2014/main" val="10007"/>
                  </a:ext>
                </a:extLst>
              </a:tr>
              <a:tr h="478817">
                <a:tc>
                  <a:txBody>
                    <a:bodyPr/>
                    <a:lstStyle/>
                    <a:p>
                      <a:r>
                        <a:rPr lang="en-US" sz="2000" b="1" dirty="0"/>
                        <a:t>Total</a:t>
                      </a:r>
                    </a:p>
                  </a:txBody>
                  <a:tcPr/>
                </a:tc>
                <a:tc>
                  <a:txBody>
                    <a:bodyPr/>
                    <a:lstStyle/>
                    <a:p>
                      <a:pPr algn="ctr"/>
                      <a:r>
                        <a:rPr lang="en-US" sz="2000" b="1" dirty="0"/>
                        <a:t>5000</a:t>
                      </a:r>
                    </a:p>
                  </a:txBody>
                  <a:tcPr/>
                </a:tc>
                <a:tc>
                  <a:txBody>
                    <a:bodyPr/>
                    <a:lstStyle/>
                    <a:p>
                      <a:pPr algn="ctr"/>
                      <a:r>
                        <a:rPr lang="en-US" sz="1800" b="1" dirty="0"/>
                        <a:t>100%</a:t>
                      </a:r>
                    </a:p>
                  </a:txBody>
                  <a:tcPr/>
                </a:tc>
                <a:tc>
                  <a:txBody>
                    <a:bodyPr/>
                    <a:lstStyle/>
                    <a:p>
                      <a:pPr algn="ctr"/>
                      <a:r>
                        <a:rPr lang="en-US" sz="2000" b="1" dirty="0"/>
                        <a:t>2000</a:t>
                      </a: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2395736" y="5638800"/>
            <a:ext cx="2824336" cy="830997"/>
          </a:xfrm>
          <a:prstGeom prst="rect">
            <a:avLst/>
          </a:prstGeom>
          <a:noFill/>
        </p:spPr>
        <p:txBody>
          <a:bodyPr wrap="square" rtlCol="0">
            <a:spAutoFit/>
          </a:bodyPr>
          <a:lstStyle/>
          <a:p>
            <a:pPr algn="ctr"/>
            <a:r>
              <a:rPr lang="en-US" sz="2400" b="1" dirty="0">
                <a:solidFill>
                  <a:srgbClr val="00B050"/>
                </a:solidFill>
              </a:rPr>
              <a:t>OUTCOME:  Success!</a:t>
            </a:r>
          </a:p>
          <a:p>
            <a:pPr algn="ctr"/>
            <a:r>
              <a:rPr lang="en-US" sz="2400" b="1" dirty="0">
                <a:solidFill>
                  <a:srgbClr val="00B050"/>
                </a:solidFill>
              </a:rPr>
              <a:t>Budget &gt; Cost</a:t>
            </a:r>
          </a:p>
        </p:txBody>
      </p:sp>
    </p:spTree>
    <p:extLst>
      <p:ext uri="{BB962C8B-B14F-4D97-AF65-F5344CB8AC3E}">
        <p14:creationId xmlns:p14="http://schemas.microsoft.com/office/powerpoint/2010/main" val="1221826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79296" cy="634082"/>
          </a:xfrm>
        </p:spPr>
        <p:txBody>
          <a:bodyPr>
            <a:normAutofit fontScale="90000"/>
          </a:bodyPr>
          <a:lstStyle/>
          <a:p>
            <a:r>
              <a:rPr lang="en-ZA" sz="2700" b="1" dirty="0">
                <a:solidFill>
                  <a:srgbClr val="C00000"/>
                </a:solidFill>
              </a:rPr>
              <a:t>Co-financing challenges:</a:t>
            </a:r>
            <a:r>
              <a:rPr lang="en-ZA" dirty="0">
                <a:solidFill>
                  <a:schemeClr val="tx2"/>
                </a:solidFill>
              </a:rPr>
              <a:t> “Free rider” traps</a:t>
            </a:r>
          </a:p>
        </p:txBody>
      </p:sp>
      <p:graphicFrame>
        <p:nvGraphicFramePr>
          <p:cNvPr id="4" name="Table 3"/>
          <p:cNvGraphicFramePr>
            <a:graphicFrameLocks noGrp="1"/>
          </p:cNvGraphicFramePr>
          <p:nvPr>
            <p:extLst/>
          </p:nvPr>
        </p:nvGraphicFramePr>
        <p:xfrm>
          <a:off x="323523" y="1124744"/>
          <a:ext cx="8424941" cy="4509948"/>
        </p:xfrm>
        <a:graphic>
          <a:graphicData uri="http://schemas.openxmlformats.org/drawingml/2006/table">
            <a:tbl>
              <a:tblPr firstRow="1" bandRow="1">
                <a:tableStyleId>{5C22544A-7EE6-4342-B048-85BDC9FD1C3A}</a:tableStyleId>
              </a:tblPr>
              <a:tblGrid>
                <a:gridCol w="1944221">
                  <a:extLst>
                    <a:ext uri="{9D8B030D-6E8A-4147-A177-3AD203B41FA5}">
                      <a16:colId xmlns:a16="http://schemas.microsoft.com/office/drawing/2014/main" val="20000"/>
                    </a:ext>
                  </a:extLst>
                </a:gridCol>
                <a:gridCol w="108011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224140">
                  <a:extLst>
                    <a:ext uri="{9D8B030D-6E8A-4147-A177-3AD203B41FA5}">
                      <a16:colId xmlns:a16="http://schemas.microsoft.com/office/drawing/2014/main" val="20003"/>
                    </a:ext>
                  </a:extLst>
                </a:gridCol>
                <a:gridCol w="1296140">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24140">
                  <a:extLst>
                    <a:ext uri="{9D8B030D-6E8A-4147-A177-3AD203B41FA5}">
                      <a16:colId xmlns:a16="http://schemas.microsoft.com/office/drawing/2014/main" val="20006"/>
                    </a:ext>
                  </a:extLst>
                </a:gridCol>
              </a:tblGrid>
              <a:tr h="549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School feeding</a:t>
                      </a:r>
                    </a:p>
                  </a:txBody>
                  <a:tcPr/>
                </a:tc>
                <a:tc gridSpan="3">
                  <a:txBody>
                    <a:bodyPr/>
                    <a:lstStyle/>
                    <a:p>
                      <a:pPr algn="ctr"/>
                      <a:r>
                        <a:rPr lang="en-US" sz="2000" dirty="0">
                          <a:solidFill>
                            <a:schemeClr val="bg2"/>
                          </a:solidFill>
                        </a:rPr>
                        <a:t>Good outcome</a:t>
                      </a:r>
                    </a:p>
                  </a:txBody>
                  <a:tcPr/>
                </a:tc>
                <a:tc hMerge="1">
                  <a:txBody>
                    <a:bodyPr/>
                    <a:lstStyle/>
                    <a:p>
                      <a:pPr algn="ctr"/>
                      <a:endParaRPr lang="en-US" sz="2000" dirty="0"/>
                    </a:p>
                  </a:txBody>
                  <a:tcPr/>
                </a:tc>
                <a:tc hMerge="1">
                  <a:txBody>
                    <a:bodyPr/>
                    <a:lstStyle/>
                    <a:p>
                      <a:endParaRPr lang="en-US" dirty="0"/>
                    </a:p>
                  </a:txBody>
                  <a:tcPr/>
                </a:tc>
                <a:tc gridSpan="3">
                  <a:txBody>
                    <a:bodyPr/>
                    <a:lstStyle/>
                    <a:p>
                      <a:pPr algn="ctr"/>
                      <a:r>
                        <a:rPr lang="en-US" sz="2000" dirty="0">
                          <a:solidFill>
                            <a:schemeClr val="bg2"/>
                          </a:solidFill>
                        </a:rPr>
                        <a:t>Bad outcome</a:t>
                      </a:r>
                    </a:p>
                  </a:txBody>
                  <a:tcPr>
                    <a:solidFill>
                      <a:srgbClr val="C00000"/>
                    </a:solidFill>
                  </a:tcPr>
                </a:tc>
                <a:tc hMerge="1">
                  <a:txBody>
                    <a:bodyPr/>
                    <a:lstStyle/>
                    <a:p>
                      <a:pPr algn="ctr"/>
                      <a:endParaRPr lang="en-US" sz="2000" dirty="0">
                        <a:solidFill>
                          <a:schemeClr val="bg2"/>
                        </a:solidFill>
                      </a:endParaRPr>
                    </a:p>
                  </a:txBody>
                  <a:tcPr>
                    <a:solidFill>
                      <a:srgbClr val="C00000"/>
                    </a:solidFill>
                  </a:tcPr>
                </a:tc>
                <a:tc hMerge="1">
                  <a:txBody>
                    <a:bodyPr/>
                    <a:lstStyle/>
                    <a:p>
                      <a:pPr algn="ctr"/>
                      <a:endParaRPr lang="en-US" sz="2000" dirty="0">
                        <a:solidFill>
                          <a:schemeClr val="bg2"/>
                        </a:solidFill>
                      </a:endParaRPr>
                    </a:p>
                  </a:txBody>
                  <a:tcPr>
                    <a:solidFill>
                      <a:srgbClr val="C00000"/>
                    </a:solidFill>
                  </a:tcPr>
                </a:tc>
                <a:extLst>
                  <a:ext uri="{0D108BD9-81ED-4DB2-BD59-A6C34878D82A}">
                    <a16:rowId xmlns:a16="http://schemas.microsoft.com/office/drawing/2014/main" val="10000"/>
                  </a:ext>
                </a:extLst>
              </a:tr>
              <a:tr h="794092">
                <a:tc>
                  <a:txBody>
                    <a:bodyPr/>
                    <a:lstStyle/>
                    <a:p>
                      <a:r>
                        <a:rPr lang="en-US" sz="2200" b="1" dirty="0">
                          <a:solidFill>
                            <a:schemeClr val="bg2"/>
                          </a:solidFill>
                        </a:rPr>
                        <a:t>Ministry</a:t>
                      </a:r>
                    </a:p>
                  </a:txBody>
                  <a:tcPr>
                    <a:solidFill>
                      <a:schemeClr val="tx2"/>
                    </a:solidFill>
                  </a:tcPr>
                </a:tc>
                <a:tc>
                  <a:txBody>
                    <a:bodyPr/>
                    <a:lstStyle/>
                    <a:p>
                      <a:pPr algn="ctr"/>
                      <a:r>
                        <a:rPr lang="en-US" sz="2200" b="1" dirty="0">
                          <a:solidFill>
                            <a:schemeClr val="bg2"/>
                          </a:solidFill>
                        </a:rPr>
                        <a:t>Actual value</a:t>
                      </a:r>
                    </a:p>
                  </a:txBody>
                  <a:tcPr>
                    <a:solidFill>
                      <a:schemeClr val="tx2"/>
                    </a:solidFill>
                  </a:tcPr>
                </a:tc>
                <a:tc>
                  <a:txBody>
                    <a:bodyPr/>
                    <a:lstStyle/>
                    <a:p>
                      <a:pPr algn="ctr"/>
                      <a:r>
                        <a:rPr lang="en-US" sz="2200" b="1" dirty="0">
                          <a:solidFill>
                            <a:schemeClr val="bg2"/>
                          </a:solidFill>
                        </a:rPr>
                        <a:t>%</a:t>
                      </a:r>
                    </a:p>
                  </a:txBody>
                  <a:tcPr>
                    <a:solidFill>
                      <a:schemeClr val="tx2"/>
                    </a:solidFill>
                  </a:tcPr>
                </a:tc>
                <a:tc>
                  <a:txBody>
                    <a:bodyPr/>
                    <a:lstStyle/>
                    <a:p>
                      <a:pPr algn="ctr"/>
                      <a:r>
                        <a:rPr lang="en-US" sz="2200" b="1" dirty="0">
                          <a:solidFill>
                            <a:schemeClr val="bg2"/>
                          </a:solidFill>
                        </a:rPr>
                        <a:t>Budget</a:t>
                      </a:r>
                    </a:p>
                  </a:txBody>
                  <a:tcPr>
                    <a:solidFill>
                      <a:schemeClr val="tx2"/>
                    </a:solidFill>
                  </a:tcPr>
                </a:tc>
                <a:tc>
                  <a:txBody>
                    <a:bodyPr/>
                    <a:lstStyle/>
                    <a:p>
                      <a:pPr algn="ctr"/>
                      <a:r>
                        <a:rPr lang="en-US" sz="2200" b="1" dirty="0">
                          <a:solidFill>
                            <a:schemeClr val="bg2"/>
                          </a:solidFill>
                        </a:rPr>
                        <a:t>Reported value</a:t>
                      </a:r>
                    </a:p>
                  </a:txBody>
                  <a:tcPr>
                    <a:solidFill>
                      <a:srgbClr val="C00000"/>
                    </a:solidFill>
                  </a:tcPr>
                </a:tc>
                <a:tc>
                  <a:txBody>
                    <a:bodyPr/>
                    <a:lstStyle/>
                    <a:p>
                      <a:endParaRPr lang="en-ZA" dirty="0"/>
                    </a:p>
                  </a:txBody>
                  <a:tcPr>
                    <a:solidFill>
                      <a:srgbClr val="C00000"/>
                    </a:solidFill>
                  </a:tcPr>
                </a:tc>
                <a:tc>
                  <a:txBody>
                    <a:bodyPr/>
                    <a:lstStyle/>
                    <a:p>
                      <a:endParaRPr lang="en-ZA"/>
                    </a:p>
                  </a:txBody>
                  <a:tcPr>
                    <a:solidFill>
                      <a:srgbClr val="C00000"/>
                    </a:solidFill>
                  </a:tcPr>
                </a:tc>
                <a:extLst>
                  <a:ext uri="{0D108BD9-81ED-4DB2-BD59-A6C34878D82A}">
                    <a16:rowId xmlns:a16="http://schemas.microsoft.com/office/drawing/2014/main" val="10001"/>
                  </a:ext>
                </a:extLst>
              </a:tr>
              <a:tr h="436855">
                <a:tc>
                  <a:txBody>
                    <a:bodyPr/>
                    <a:lstStyle/>
                    <a:p>
                      <a:r>
                        <a:rPr lang="en-US" sz="2100" dirty="0"/>
                        <a:t>Agriculture</a:t>
                      </a:r>
                    </a:p>
                  </a:txBody>
                  <a:tcPr/>
                </a:tc>
                <a:tc>
                  <a:txBody>
                    <a:bodyPr/>
                    <a:lstStyle/>
                    <a:p>
                      <a:pPr algn="ctr"/>
                      <a:r>
                        <a:rPr lang="en-US" dirty="0"/>
                        <a:t>500</a:t>
                      </a:r>
                    </a:p>
                  </a:txBody>
                  <a:tcPr/>
                </a:tc>
                <a:tc>
                  <a:txBody>
                    <a:bodyPr/>
                    <a:lstStyle/>
                    <a:p>
                      <a:pPr algn="ctr"/>
                      <a:r>
                        <a:rPr lang="en-US" dirty="0"/>
                        <a:t>10%</a:t>
                      </a:r>
                    </a:p>
                  </a:txBody>
                  <a:tcPr/>
                </a:tc>
                <a:tc>
                  <a:txBody>
                    <a:bodyPr/>
                    <a:lstStyle/>
                    <a:p>
                      <a:pPr algn="ctr"/>
                      <a:r>
                        <a:rPr lang="en-US" dirty="0"/>
                        <a:t>200</a:t>
                      </a:r>
                    </a:p>
                  </a:txBody>
                  <a:tcPr/>
                </a:tc>
                <a:tc>
                  <a:txBody>
                    <a:bodyPr/>
                    <a:lstStyle/>
                    <a:p>
                      <a:pPr algn="ctr"/>
                      <a:r>
                        <a:rPr lang="en-US" dirty="0"/>
                        <a:t>100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2"/>
                  </a:ext>
                </a:extLst>
              </a:tr>
              <a:tr h="423063">
                <a:tc>
                  <a:txBody>
                    <a:bodyPr/>
                    <a:lstStyle/>
                    <a:p>
                      <a:r>
                        <a:rPr lang="en-US" sz="2100" dirty="0"/>
                        <a:t>Education</a:t>
                      </a:r>
                    </a:p>
                  </a:txBody>
                  <a:tcPr/>
                </a:tc>
                <a:tc>
                  <a:txBody>
                    <a:bodyPr/>
                    <a:lstStyle/>
                    <a:p>
                      <a:pPr algn="ctr"/>
                      <a:r>
                        <a:rPr lang="en-US" dirty="0"/>
                        <a:t>500</a:t>
                      </a:r>
                    </a:p>
                  </a:txBody>
                  <a:tcPr/>
                </a:tc>
                <a:tc>
                  <a:txBody>
                    <a:bodyPr/>
                    <a:lstStyle/>
                    <a:p>
                      <a:pPr algn="ctr"/>
                      <a:r>
                        <a:rPr lang="en-US" dirty="0"/>
                        <a:t>10%</a:t>
                      </a:r>
                    </a:p>
                  </a:txBody>
                  <a:tcPr/>
                </a:tc>
                <a:tc>
                  <a:txBody>
                    <a:bodyPr/>
                    <a:lstStyle/>
                    <a:p>
                      <a:pPr algn="ctr"/>
                      <a:r>
                        <a:rPr lang="en-US" dirty="0"/>
                        <a:t>200</a:t>
                      </a:r>
                    </a:p>
                  </a:txBody>
                  <a:tcPr/>
                </a:tc>
                <a:tc>
                  <a:txBody>
                    <a:bodyPr/>
                    <a:lstStyle/>
                    <a:p>
                      <a:pPr algn="ctr"/>
                      <a:r>
                        <a:rPr lang="en-US" dirty="0"/>
                        <a:t>100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3"/>
                  </a:ext>
                </a:extLst>
              </a:tr>
              <a:tr h="432048">
                <a:tc>
                  <a:txBody>
                    <a:bodyPr/>
                    <a:lstStyle/>
                    <a:p>
                      <a:r>
                        <a:rPr lang="en-US" sz="2000" dirty="0"/>
                        <a:t>Social</a:t>
                      </a:r>
                      <a:r>
                        <a:rPr lang="en-US" sz="2000" baseline="0" dirty="0"/>
                        <a:t> Protection</a:t>
                      </a:r>
                      <a:endParaRPr lang="en-US" sz="2000" dirty="0"/>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tc>
                  <a:txBody>
                    <a:bodyPr/>
                    <a:lstStyle/>
                    <a:p>
                      <a:pPr algn="ctr"/>
                      <a:r>
                        <a:rPr lang="en-US" dirty="0"/>
                        <a:t>200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4"/>
                  </a:ext>
                </a:extLst>
              </a:tr>
              <a:tr h="360040">
                <a:tc>
                  <a:txBody>
                    <a:bodyPr/>
                    <a:lstStyle/>
                    <a:p>
                      <a:r>
                        <a:rPr lang="en-US" sz="2100" dirty="0"/>
                        <a:t>Health</a:t>
                      </a:r>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tc>
                  <a:txBody>
                    <a:bodyPr/>
                    <a:lstStyle/>
                    <a:p>
                      <a:pPr algn="ctr"/>
                      <a:r>
                        <a:rPr lang="en-US" dirty="0"/>
                        <a:t>200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5"/>
                  </a:ext>
                </a:extLst>
              </a:tr>
              <a:tr h="308600">
                <a:tc>
                  <a:txBody>
                    <a:bodyPr/>
                    <a:lstStyle/>
                    <a:p>
                      <a:r>
                        <a:rPr lang="en-US" sz="2100" dirty="0"/>
                        <a:t>Planning</a:t>
                      </a:r>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tc>
                  <a:txBody>
                    <a:bodyPr/>
                    <a:lstStyle/>
                    <a:p>
                      <a:pPr algn="ctr"/>
                      <a:r>
                        <a:rPr lang="en-US" dirty="0"/>
                        <a:t>200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6"/>
                  </a:ext>
                </a:extLst>
              </a:tr>
              <a:tr h="401176">
                <a:tc>
                  <a:txBody>
                    <a:bodyPr/>
                    <a:lstStyle/>
                    <a:p>
                      <a:r>
                        <a:rPr lang="en-US" sz="2100" dirty="0"/>
                        <a:t>Finance</a:t>
                      </a:r>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tc>
                  <a:txBody>
                    <a:bodyPr/>
                    <a:lstStyle/>
                    <a:p>
                      <a:pPr algn="ctr"/>
                      <a:r>
                        <a:rPr lang="en-US" dirty="0"/>
                        <a:t>200</a:t>
                      </a:r>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0007"/>
                  </a:ext>
                </a:extLst>
              </a:tr>
              <a:tr h="478817">
                <a:tc>
                  <a:txBody>
                    <a:bodyPr/>
                    <a:lstStyle/>
                    <a:p>
                      <a:r>
                        <a:rPr lang="en-US" sz="2000" b="1" dirty="0"/>
                        <a:t>Total</a:t>
                      </a:r>
                    </a:p>
                  </a:txBody>
                  <a:tcPr/>
                </a:tc>
                <a:tc>
                  <a:txBody>
                    <a:bodyPr/>
                    <a:lstStyle/>
                    <a:p>
                      <a:pPr algn="ctr"/>
                      <a:r>
                        <a:rPr lang="en-US" sz="2000" b="1" dirty="0"/>
                        <a:t>5000</a:t>
                      </a:r>
                    </a:p>
                  </a:txBody>
                  <a:tcPr/>
                </a:tc>
                <a:tc>
                  <a:txBody>
                    <a:bodyPr/>
                    <a:lstStyle/>
                    <a:p>
                      <a:pPr algn="ctr"/>
                      <a:r>
                        <a:rPr lang="en-US" sz="1800" b="1" dirty="0"/>
                        <a:t>100%</a:t>
                      </a:r>
                    </a:p>
                  </a:txBody>
                  <a:tcPr/>
                </a:tc>
                <a:tc>
                  <a:txBody>
                    <a:bodyPr/>
                    <a:lstStyle/>
                    <a:p>
                      <a:pPr algn="ctr"/>
                      <a:r>
                        <a:rPr lang="en-US" sz="2000" b="1" dirty="0"/>
                        <a:t>2000</a:t>
                      </a:r>
                    </a:p>
                  </a:txBody>
                  <a:tcPr/>
                </a:tc>
                <a:tc>
                  <a:txBody>
                    <a:bodyPr/>
                    <a:lstStyle/>
                    <a:p>
                      <a:pPr algn="ctr"/>
                      <a:r>
                        <a:rPr lang="en-US" sz="2000" b="1" dirty="0"/>
                        <a:t>1000</a:t>
                      </a:r>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2395736" y="5638800"/>
            <a:ext cx="2824336" cy="830997"/>
          </a:xfrm>
          <a:prstGeom prst="rect">
            <a:avLst/>
          </a:prstGeom>
          <a:noFill/>
        </p:spPr>
        <p:txBody>
          <a:bodyPr wrap="square" rtlCol="0">
            <a:spAutoFit/>
          </a:bodyPr>
          <a:lstStyle/>
          <a:p>
            <a:pPr algn="ctr"/>
            <a:r>
              <a:rPr lang="en-US" sz="2400" b="1" dirty="0">
                <a:solidFill>
                  <a:srgbClr val="00B050"/>
                </a:solidFill>
              </a:rPr>
              <a:t>OUTCOME:  Success!</a:t>
            </a:r>
          </a:p>
          <a:p>
            <a:pPr algn="ctr"/>
            <a:r>
              <a:rPr lang="en-US" sz="2400" b="1" dirty="0">
                <a:solidFill>
                  <a:srgbClr val="00B050"/>
                </a:solidFill>
              </a:rPr>
              <a:t>Budget &gt; Cost</a:t>
            </a:r>
          </a:p>
        </p:txBody>
      </p:sp>
    </p:spTree>
    <p:extLst>
      <p:ext uri="{BB962C8B-B14F-4D97-AF65-F5344CB8AC3E}">
        <p14:creationId xmlns:p14="http://schemas.microsoft.com/office/powerpoint/2010/main" val="364586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79296" cy="634082"/>
          </a:xfrm>
        </p:spPr>
        <p:txBody>
          <a:bodyPr>
            <a:normAutofit fontScale="90000"/>
          </a:bodyPr>
          <a:lstStyle/>
          <a:p>
            <a:r>
              <a:rPr lang="en-ZA" sz="2700" b="1" dirty="0">
                <a:solidFill>
                  <a:srgbClr val="C00000"/>
                </a:solidFill>
              </a:rPr>
              <a:t>Co-financing challenges:</a:t>
            </a:r>
            <a:r>
              <a:rPr lang="en-ZA" dirty="0">
                <a:solidFill>
                  <a:schemeClr val="tx2"/>
                </a:solidFill>
              </a:rPr>
              <a:t> “Free rider” traps</a:t>
            </a:r>
          </a:p>
        </p:txBody>
      </p:sp>
      <p:graphicFrame>
        <p:nvGraphicFramePr>
          <p:cNvPr id="4" name="Table 3"/>
          <p:cNvGraphicFramePr>
            <a:graphicFrameLocks noGrp="1"/>
          </p:cNvGraphicFramePr>
          <p:nvPr>
            <p:extLst/>
          </p:nvPr>
        </p:nvGraphicFramePr>
        <p:xfrm>
          <a:off x="323523" y="1124744"/>
          <a:ext cx="8424941" cy="4509948"/>
        </p:xfrm>
        <a:graphic>
          <a:graphicData uri="http://schemas.openxmlformats.org/drawingml/2006/table">
            <a:tbl>
              <a:tblPr firstRow="1" bandRow="1">
                <a:tableStyleId>{5C22544A-7EE6-4342-B048-85BDC9FD1C3A}</a:tableStyleId>
              </a:tblPr>
              <a:tblGrid>
                <a:gridCol w="1944221">
                  <a:extLst>
                    <a:ext uri="{9D8B030D-6E8A-4147-A177-3AD203B41FA5}">
                      <a16:colId xmlns:a16="http://schemas.microsoft.com/office/drawing/2014/main" val="20000"/>
                    </a:ext>
                  </a:extLst>
                </a:gridCol>
                <a:gridCol w="108011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224140">
                  <a:extLst>
                    <a:ext uri="{9D8B030D-6E8A-4147-A177-3AD203B41FA5}">
                      <a16:colId xmlns:a16="http://schemas.microsoft.com/office/drawing/2014/main" val="20003"/>
                    </a:ext>
                  </a:extLst>
                </a:gridCol>
                <a:gridCol w="1296140">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224140">
                  <a:extLst>
                    <a:ext uri="{9D8B030D-6E8A-4147-A177-3AD203B41FA5}">
                      <a16:colId xmlns:a16="http://schemas.microsoft.com/office/drawing/2014/main" val="20006"/>
                    </a:ext>
                  </a:extLst>
                </a:gridCol>
              </a:tblGrid>
              <a:tr h="549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School feeding</a:t>
                      </a:r>
                    </a:p>
                  </a:txBody>
                  <a:tcPr/>
                </a:tc>
                <a:tc gridSpan="3">
                  <a:txBody>
                    <a:bodyPr/>
                    <a:lstStyle/>
                    <a:p>
                      <a:pPr algn="ctr"/>
                      <a:r>
                        <a:rPr lang="en-US" sz="2000" dirty="0">
                          <a:solidFill>
                            <a:schemeClr val="bg2"/>
                          </a:solidFill>
                        </a:rPr>
                        <a:t>Good outcome</a:t>
                      </a:r>
                    </a:p>
                  </a:txBody>
                  <a:tcPr/>
                </a:tc>
                <a:tc hMerge="1">
                  <a:txBody>
                    <a:bodyPr/>
                    <a:lstStyle/>
                    <a:p>
                      <a:pPr algn="ctr"/>
                      <a:endParaRPr lang="en-US" sz="2000" dirty="0"/>
                    </a:p>
                  </a:txBody>
                  <a:tcPr/>
                </a:tc>
                <a:tc hMerge="1">
                  <a:txBody>
                    <a:bodyPr/>
                    <a:lstStyle/>
                    <a:p>
                      <a:endParaRPr lang="en-US" dirty="0"/>
                    </a:p>
                  </a:txBody>
                  <a:tcPr/>
                </a:tc>
                <a:tc gridSpan="3">
                  <a:txBody>
                    <a:bodyPr/>
                    <a:lstStyle/>
                    <a:p>
                      <a:pPr algn="ctr"/>
                      <a:r>
                        <a:rPr lang="en-US" sz="2000" dirty="0">
                          <a:solidFill>
                            <a:schemeClr val="bg2"/>
                          </a:solidFill>
                        </a:rPr>
                        <a:t>Bad outcome</a:t>
                      </a:r>
                    </a:p>
                  </a:txBody>
                  <a:tcPr>
                    <a:solidFill>
                      <a:srgbClr val="C00000"/>
                    </a:solidFill>
                  </a:tcPr>
                </a:tc>
                <a:tc hMerge="1">
                  <a:txBody>
                    <a:bodyPr/>
                    <a:lstStyle/>
                    <a:p>
                      <a:pPr algn="ctr"/>
                      <a:endParaRPr lang="en-US" sz="2000" dirty="0">
                        <a:solidFill>
                          <a:schemeClr val="bg2"/>
                        </a:solidFill>
                      </a:endParaRPr>
                    </a:p>
                  </a:txBody>
                  <a:tcPr>
                    <a:solidFill>
                      <a:srgbClr val="C00000"/>
                    </a:solidFill>
                  </a:tcPr>
                </a:tc>
                <a:tc hMerge="1">
                  <a:txBody>
                    <a:bodyPr/>
                    <a:lstStyle/>
                    <a:p>
                      <a:pPr algn="ctr"/>
                      <a:endParaRPr lang="en-US" sz="2000" dirty="0">
                        <a:solidFill>
                          <a:schemeClr val="bg2"/>
                        </a:solidFill>
                      </a:endParaRPr>
                    </a:p>
                  </a:txBody>
                  <a:tcPr>
                    <a:solidFill>
                      <a:srgbClr val="C00000"/>
                    </a:solidFill>
                  </a:tcPr>
                </a:tc>
                <a:extLst>
                  <a:ext uri="{0D108BD9-81ED-4DB2-BD59-A6C34878D82A}">
                    <a16:rowId xmlns:a16="http://schemas.microsoft.com/office/drawing/2014/main" val="10000"/>
                  </a:ext>
                </a:extLst>
              </a:tr>
              <a:tr h="794092">
                <a:tc>
                  <a:txBody>
                    <a:bodyPr/>
                    <a:lstStyle/>
                    <a:p>
                      <a:r>
                        <a:rPr lang="en-US" sz="2200" b="1" dirty="0">
                          <a:solidFill>
                            <a:schemeClr val="bg2"/>
                          </a:solidFill>
                        </a:rPr>
                        <a:t>Ministry</a:t>
                      </a:r>
                    </a:p>
                  </a:txBody>
                  <a:tcPr>
                    <a:solidFill>
                      <a:schemeClr val="tx2"/>
                    </a:solidFill>
                  </a:tcPr>
                </a:tc>
                <a:tc>
                  <a:txBody>
                    <a:bodyPr/>
                    <a:lstStyle/>
                    <a:p>
                      <a:pPr algn="ctr"/>
                      <a:r>
                        <a:rPr lang="en-US" sz="2200" b="1" dirty="0">
                          <a:solidFill>
                            <a:schemeClr val="bg2"/>
                          </a:solidFill>
                        </a:rPr>
                        <a:t>Actual value</a:t>
                      </a:r>
                    </a:p>
                  </a:txBody>
                  <a:tcPr>
                    <a:solidFill>
                      <a:schemeClr val="tx2"/>
                    </a:solidFill>
                  </a:tcPr>
                </a:tc>
                <a:tc>
                  <a:txBody>
                    <a:bodyPr/>
                    <a:lstStyle/>
                    <a:p>
                      <a:pPr algn="ctr"/>
                      <a:r>
                        <a:rPr lang="en-US" sz="2200" b="1" dirty="0">
                          <a:solidFill>
                            <a:schemeClr val="bg2"/>
                          </a:solidFill>
                        </a:rPr>
                        <a:t>%</a:t>
                      </a:r>
                    </a:p>
                  </a:txBody>
                  <a:tcPr>
                    <a:solidFill>
                      <a:schemeClr val="tx2"/>
                    </a:solidFill>
                  </a:tcPr>
                </a:tc>
                <a:tc>
                  <a:txBody>
                    <a:bodyPr/>
                    <a:lstStyle/>
                    <a:p>
                      <a:pPr algn="ctr"/>
                      <a:r>
                        <a:rPr lang="en-US" sz="2200" b="1" dirty="0">
                          <a:solidFill>
                            <a:schemeClr val="bg2"/>
                          </a:solidFill>
                        </a:rPr>
                        <a:t>Budget</a:t>
                      </a:r>
                    </a:p>
                  </a:txBody>
                  <a:tcPr>
                    <a:solidFill>
                      <a:schemeClr val="tx2"/>
                    </a:solidFill>
                  </a:tcPr>
                </a:tc>
                <a:tc>
                  <a:txBody>
                    <a:bodyPr/>
                    <a:lstStyle/>
                    <a:p>
                      <a:pPr algn="ctr"/>
                      <a:r>
                        <a:rPr lang="en-US" sz="2200" b="1" dirty="0">
                          <a:solidFill>
                            <a:schemeClr val="bg2"/>
                          </a:solidFill>
                        </a:rPr>
                        <a:t>Reported value</a:t>
                      </a:r>
                    </a:p>
                  </a:txBody>
                  <a:tcPr>
                    <a:solidFill>
                      <a:srgbClr val="C00000"/>
                    </a:solidFill>
                  </a:tcPr>
                </a:tc>
                <a:tc>
                  <a:txBody>
                    <a:bodyPr/>
                    <a:lstStyle/>
                    <a:p>
                      <a:pPr algn="ctr"/>
                      <a:r>
                        <a:rPr lang="en-US" sz="2200" b="1" dirty="0">
                          <a:solidFill>
                            <a:schemeClr val="bg2"/>
                          </a:solidFill>
                        </a:rPr>
                        <a:t>%</a:t>
                      </a:r>
                    </a:p>
                  </a:txBody>
                  <a:tcPr>
                    <a:solidFill>
                      <a:srgbClr val="C00000"/>
                    </a:solidFill>
                  </a:tcPr>
                </a:tc>
                <a:tc>
                  <a:txBody>
                    <a:bodyPr/>
                    <a:lstStyle/>
                    <a:p>
                      <a:pPr algn="ctr"/>
                      <a:r>
                        <a:rPr lang="en-US" sz="2200" b="1" dirty="0">
                          <a:solidFill>
                            <a:schemeClr val="bg2"/>
                          </a:solidFill>
                        </a:rPr>
                        <a:t>Budget</a:t>
                      </a:r>
                    </a:p>
                  </a:txBody>
                  <a:tcPr>
                    <a:solidFill>
                      <a:srgbClr val="C00000"/>
                    </a:solidFill>
                  </a:tcPr>
                </a:tc>
                <a:extLst>
                  <a:ext uri="{0D108BD9-81ED-4DB2-BD59-A6C34878D82A}">
                    <a16:rowId xmlns:a16="http://schemas.microsoft.com/office/drawing/2014/main" val="10001"/>
                  </a:ext>
                </a:extLst>
              </a:tr>
              <a:tr h="436855">
                <a:tc>
                  <a:txBody>
                    <a:bodyPr/>
                    <a:lstStyle/>
                    <a:p>
                      <a:r>
                        <a:rPr lang="en-US" sz="2100" dirty="0"/>
                        <a:t>Agriculture</a:t>
                      </a:r>
                    </a:p>
                  </a:txBody>
                  <a:tcPr/>
                </a:tc>
                <a:tc>
                  <a:txBody>
                    <a:bodyPr/>
                    <a:lstStyle/>
                    <a:p>
                      <a:pPr algn="ctr"/>
                      <a:r>
                        <a:rPr lang="en-US" dirty="0"/>
                        <a:t>500</a:t>
                      </a:r>
                    </a:p>
                  </a:txBody>
                  <a:tcPr/>
                </a:tc>
                <a:tc>
                  <a:txBody>
                    <a:bodyPr/>
                    <a:lstStyle/>
                    <a:p>
                      <a:pPr algn="ctr"/>
                      <a:r>
                        <a:rPr lang="en-US" dirty="0"/>
                        <a:t>10%</a:t>
                      </a:r>
                    </a:p>
                  </a:txBody>
                  <a:tcPr/>
                </a:tc>
                <a:tc>
                  <a:txBody>
                    <a:bodyPr/>
                    <a:lstStyle/>
                    <a:p>
                      <a:pPr algn="ctr"/>
                      <a:r>
                        <a:rPr lang="en-US" dirty="0"/>
                        <a:t>200</a:t>
                      </a:r>
                    </a:p>
                  </a:txBody>
                  <a:tcPr/>
                </a:tc>
                <a:tc>
                  <a:txBody>
                    <a:bodyPr/>
                    <a:lstStyle/>
                    <a:p>
                      <a:pPr algn="ctr"/>
                      <a:r>
                        <a:rPr lang="en-US" dirty="0"/>
                        <a:t>100</a:t>
                      </a:r>
                    </a:p>
                  </a:txBody>
                  <a:tcPr/>
                </a:tc>
                <a:tc>
                  <a:txBody>
                    <a:bodyPr/>
                    <a:lstStyle/>
                    <a:p>
                      <a:pPr algn="ctr"/>
                      <a:r>
                        <a:rPr lang="en-US" dirty="0"/>
                        <a:t>10%</a:t>
                      </a:r>
                    </a:p>
                  </a:txBody>
                  <a:tcPr/>
                </a:tc>
                <a:tc>
                  <a:txBody>
                    <a:bodyPr/>
                    <a:lstStyle/>
                    <a:p>
                      <a:pPr algn="ctr"/>
                      <a:r>
                        <a:rPr lang="en-US" dirty="0"/>
                        <a:t>100</a:t>
                      </a:r>
                    </a:p>
                  </a:txBody>
                  <a:tcPr/>
                </a:tc>
                <a:extLst>
                  <a:ext uri="{0D108BD9-81ED-4DB2-BD59-A6C34878D82A}">
                    <a16:rowId xmlns:a16="http://schemas.microsoft.com/office/drawing/2014/main" val="10002"/>
                  </a:ext>
                </a:extLst>
              </a:tr>
              <a:tr h="423063">
                <a:tc>
                  <a:txBody>
                    <a:bodyPr/>
                    <a:lstStyle/>
                    <a:p>
                      <a:r>
                        <a:rPr lang="en-US" sz="2100" dirty="0"/>
                        <a:t>Education</a:t>
                      </a:r>
                    </a:p>
                  </a:txBody>
                  <a:tcPr/>
                </a:tc>
                <a:tc>
                  <a:txBody>
                    <a:bodyPr/>
                    <a:lstStyle/>
                    <a:p>
                      <a:pPr algn="ctr"/>
                      <a:r>
                        <a:rPr lang="en-US" dirty="0"/>
                        <a:t>500</a:t>
                      </a:r>
                    </a:p>
                  </a:txBody>
                  <a:tcPr/>
                </a:tc>
                <a:tc>
                  <a:txBody>
                    <a:bodyPr/>
                    <a:lstStyle/>
                    <a:p>
                      <a:pPr algn="ctr"/>
                      <a:r>
                        <a:rPr lang="en-US" dirty="0"/>
                        <a:t>10%</a:t>
                      </a:r>
                    </a:p>
                  </a:txBody>
                  <a:tcPr/>
                </a:tc>
                <a:tc>
                  <a:txBody>
                    <a:bodyPr/>
                    <a:lstStyle/>
                    <a:p>
                      <a:pPr algn="ctr"/>
                      <a:r>
                        <a:rPr lang="en-US" dirty="0"/>
                        <a:t>200</a:t>
                      </a:r>
                    </a:p>
                  </a:txBody>
                  <a:tcPr/>
                </a:tc>
                <a:tc>
                  <a:txBody>
                    <a:bodyPr/>
                    <a:lstStyle/>
                    <a:p>
                      <a:pPr algn="ctr"/>
                      <a:r>
                        <a:rPr lang="en-US" dirty="0"/>
                        <a:t>100</a:t>
                      </a:r>
                    </a:p>
                  </a:txBody>
                  <a:tcPr/>
                </a:tc>
                <a:tc>
                  <a:txBody>
                    <a:bodyPr/>
                    <a:lstStyle/>
                    <a:p>
                      <a:pPr algn="ctr"/>
                      <a:r>
                        <a:rPr lang="en-US" dirty="0"/>
                        <a:t>10%</a:t>
                      </a:r>
                    </a:p>
                  </a:txBody>
                  <a:tcPr/>
                </a:tc>
                <a:tc>
                  <a:txBody>
                    <a:bodyPr/>
                    <a:lstStyle/>
                    <a:p>
                      <a:pPr algn="ctr"/>
                      <a:r>
                        <a:rPr lang="en-US" dirty="0"/>
                        <a:t>100</a:t>
                      </a:r>
                    </a:p>
                  </a:txBody>
                  <a:tcPr/>
                </a:tc>
                <a:extLst>
                  <a:ext uri="{0D108BD9-81ED-4DB2-BD59-A6C34878D82A}">
                    <a16:rowId xmlns:a16="http://schemas.microsoft.com/office/drawing/2014/main" val="10003"/>
                  </a:ext>
                </a:extLst>
              </a:tr>
              <a:tr h="432048">
                <a:tc>
                  <a:txBody>
                    <a:bodyPr/>
                    <a:lstStyle/>
                    <a:p>
                      <a:r>
                        <a:rPr lang="en-US" sz="2000" dirty="0"/>
                        <a:t>Social</a:t>
                      </a:r>
                      <a:r>
                        <a:rPr lang="en-US" sz="2000" baseline="0" dirty="0"/>
                        <a:t> Protection</a:t>
                      </a:r>
                      <a:endParaRPr lang="en-US" sz="2000" dirty="0"/>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tc>
                  <a:txBody>
                    <a:bodyPr/>
                    <a:lstStyle/>
                    <a:p>
                      <a:pPr algn="ctr"/>
                      <a:r>
                        <a:rPr lang="en-US" dirty="0"/>
                        <a:t>200</a:t>
                      </a:r>
                    </a:p>
                  </a:txBody>
                  <a:tcPr/>
                </a:tc>
                <a:tc>
                  <a:txBody>
                    <a:bodyPr/>
                    <a:lstStyle/>
                    <a:p>
                      <a:pPr algn="ctr"/>
                      <a:r>
                        <a:rPr lang="en-US" dirty="0"/>
                        <a:t>20%</a:t>
                      </a:r>
                    </a:p>
                  </a:txBody>
                  <a:tcPr/>
                </a:tc>
                <a:tc>
                  <a:txBody>
                    <a:bodyPr/>
                    <a:lstStyle/>
                    <a:p>
                      <a:pPr algn="ctr"/>
                      <a:r>
                        <a:rPr lang="en-US" dirty="0"/>
                        <a:t>200</a:t>
                      </a:r>
                    </a:p>
                  </a:txBody>
                  <a:tcPr/>
                </a:tc>
                <a:extLst>
                  <a:ext uri="{0D108BD9-81ED-4DB2-BD59-A6C34878D82A}">
                    <a16:rowId xmlns:a16="http://schemas.microsoft.com/office/drawing/2014/main" val="10004"/>
                  </a:ext>
                </a:extLst>
              </a:tr>
              <a:tr h="360040">
                <a:tc>
                  <a:txBody>
                    <a:bodyPr/>
                    <a:lstStyle/>
                    <a:p>
                      <a:r>
                        <a:rPr lang="en-US" sz="2100" dirty="0"/>
                        <a:t>Health</a:t>
                      </a:r>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tc>
                  <a:txBody>
                    <a:bodyPr/>
                    <a:lstStyle/>
                    <a:p>
                      <a:pPr algn="ctr"/>
                      <a:r>
                        <a:rPr lang="en-US" dirty="0"/>
                        <a:t>200</a:t>
                      </a:r>
                    </a:p>
                  </a:txBody>
                  <a:tcPr/>
                </a:tc>
                <a:tc>
                  <a:txBody>
                    <a:bodyPr/>
                    <a:lstStyle/>
                    <a:p>
                      <a:pPr algn="ctr"/>
                      <a:r>
                        <a:rPr lang="en-US" dirty="0"/>
                        <a:t>20%</a:t>
                      </a:r>
                    </a:p>
                  </a:txBody>
                  <a:tcPr/>
                </a:tc>
                <a:tc>
                  <a:txBody>
                    <a:bodyPr/>
                    <a:lstStyle/>
                    <a:p>
                      <a:pPr algn="ctr"/>
                      <a:r>
                        <a:rPr lang="en-US" dirty="0"/>
                        <a:t>200</a:t>
                      </a:r>
                    </a:p>
                  </a:txBody>
                  <a:tcPr/>
                </a:tc>
                <a:extLst>
                  <a:ext uri="{0D108BD9-81ED-4DB2-BD59-A6C34878D82A}">
                    <a16:rowId xmlns:a16="http://schemas.microsoft.com/office/drawing/2014/main" val="10005"/>
                  </a:ext>
                </a:extLst>
              </a:tr>
              <a:tr h="308600">
                <a:tc>
                  <a:txBody>
                    <a:bodyPr/>
                    <a:lstStyle/>
                    <a:p>
                      <a:r>
                        <a:rPr lang="en-US" sz="2100" dirty="0"/>
                        <a:t>Planning</a:t>
                      </a:r>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tc>
                  <a:txBody>
                    <a:bodyPr/>
                    <a:lstStyle/>
                    <a:p>
                      <a:pPr algn="ctr"/>
                      <a:r>
                        <a:rPr lang="en-US" dirty="0"/>
                        <a:t>200</a:t>
                      </a:r>
                    </a:p>
                  </a:txBody>
                  <a:tcPr/>
                </a:tc>
                <a:tc>
                  <a:txBody>
                    <a:bodyPr/>
                    <a:lstStyle/>
                    <a:p>
                      <a:pPr algn="ctr"/>
                      <a:r>
                        <a:rPr lang="en-US" dirty="0"/>
                        <a:t>20%</a:t>
                      </a:r>
                    </a:p>
                  </a:txBody>
                  <a:tcPr/>
                </a:tc>
                <a:tc>
                  <a:txBody>
                    <a:bodyPr/>
                    <a:lstStyle/>
                    <a:p>
                      <a:pPr algn="ctr"/>
                      <a:r>
                        <a:rPr lang="en-US" dirty="0"/>
                        <a:t>200</a:t>
                      </a:r>
                    </a:p>
                  </a:txBody>
                  <a:tcPr/>
                </a:tc>
                <a:extLst>
                  <a:ext uri="{0D108BD9-81ED-4DB2-BD59-A6C34878D82A}">
                    <a16:rowId xmlns:a16="http://schemas.microsoft.com/office/drawing/2014/main" val="10006"/>
                  </a:ext>
                </a:extLst>
              </a:tr>
              <a:tr h="401176">
                <a:tc>
                  <a:txBody>
                    <a:bodyPr/>
                    <a:lstStyle/>
                    <a:p>
                      <a:r>
                        <a:rPr lang="en-US" sz="2100" dirty="0"/>
                        <a:t>Finance</a:t>
                      </a:r>
                    </a:p>
                  </a:txBody>
                  <a:tcPr/>
                </a:tc>
                <a:tc>
                  <a:txBody>
                    <a:bodyPr/>
                    <a:lstStyle/>
                    <a:p>
                      <a:pPr algn="ctr"/>
                      <a:r>
                        <a:rPr lang="en-US" dirty="0"/>
                        <a:t>1000</a:t>
                      </a:r>
                    </a:p>
                  </a:txBody>
                  <a:tcPr/>
                </a:tc>
                <a:tc>
                  <a:txBody>
                    <a:bodyPr/>
                    <a:lstStyle/>
                    <a:p>
                      <a:pPr algn="ctr"/>
                      <a:r>
                        <a:rPr lang="en-US" dirty="0"/>
                        <a:t>20%</a:t>
                      </a:r>
                    </a:p>
                  </a:txBody>
                  <a:tcPr/>
                </a:tc>
                <a:tc>
                  <a:txBody>
                    <a:bodyPr/>
                    <a:lstStyle/>
                    <a:p>
                      <a:pPr algn="ctr"/>
                      <a:r>
                        <a:rPr lang="en-US" dirty="0"/>
                        <a:t>400</a:t>
                      </a:r>
                    </a:p>
                  </a:txBody>
                  <a:tcPr/>
                </a:tc>
                <a:tc>
                  <a:txBody>
                    <a:bodyPr/>
                    <a:lstStyle/>
                    <a:p>
                      <a:pPr algn="ctr"/>
                      <a:r>
                        <a:rPr lang="en-US" dirty="0"/>
                        <a:t>200</a:t>
                      </a:r>
                    </a:p>
                  </a:txBody>
                  <a:tcPr/>
                </a:tc>
                <a:tc>
                  <a:txBody>
                    <a:bodyPr/>
                    <a:lstStyle/>
                    <a:p>
                      <a:pPr algn="ctr"/>
                      <a:r>
                        <a:rPr lang="en-US" dirty="0"/>
                        <a:t>20%</a:t>
                      </a:r>
                    </a:p>
                  </a:txBody>
                  <a:tcPr/>
                </a:tc>
                <a:tc>
                  <a:txBody>
                    <a:bodyPr/>
                    <a:lstStyle/>
                    <a:p>
                      <a:pPr algn="ctr"/>
                      <a:r>
                        <a:rPr lang="en-US" dirty="0"/>
                        <a:t>200</a:t>
                      </a:r>
                    </a:p>
                  </a:txBody>
                  <a:tcPr/>
                </a:tc>
                <a:extLst>
                  <a:ext uri="{0D108BD9-81ED-4DB2-BD59-A6C34878D82A}">
                    <a16:rowId xmlns:a16="http://schemas.microsoft.com/office/drawing/2014/main" val="10007"/>
                  </a:ext>
                </a:extLst>
              </a:tr>
              <a:tr h="478817">
                <a:tc>
                  <a:txBody>
                    <a:bodyPr/>
                    <a:lstStyle/>
                    <a:p>
                      <a:r>
                        <a:rPr lang="en-US" sz="2000" b="1" dirty="0"/>
                        <a:t>Total</a:t>
                      </a:r>
                    </a:p>
                  </a:txBody>
                  <a:tcPr/>
                </a:tc>
                <a:tc>
                  <a:txBody>
                    <a:bodyPr/>
                    <a:lstStyle/>
                    <a:p>
                      <a:pPr algn="ctr"/>
                      <a:r>
                        <a:rPr lang="en-US" sz="2000" b="1" dirty="0"/>
                        <a:t>5000</a:t>
                      </a:r>
                    </a:p>
                  </a:txBody>
                  <a:tcPr/>
                </a:tc>
                <a:tc>
                  <a:txBody>
                    <a:bodyPr/>
                    <a:lstStyle/>
                    <a:p>
                      <a:pPr algn="ctr"/>
                      <a:r>
                        <a:rPr lang="en-US" sz="1800" b="1" dirty="0"/>
                        <a:t>100%</a:t>
                      </a:r>
                    </a:p>
                  </a:txBody>
                  <a:tcPr/>
                </a:tc>
                <a:tc>
                  <a:txBody>
                    <a:bodyPr/>
                    <a:lstStyle/>
                    <a:p>
                      <a:pPr algn="ctr"/>
                      <a:r>
                        <a:rPr lang="en-US" sz="2000" b="1" dirty="0"/>
                        <a:t>2000</a:t>
                      </a:r>
                    </a:p>
                  </a:txBody>
                  <a:tcPr/>
                </a:tc>
                <a:tc>
                  <a:txBody>
                    <a:bodyPr/>
                    <a:lstStyle/>
                    <a:p>
                      <a:pPr algn="ctr"/>
                      <a:r>
                        <a:rPr lang="en-US" sz="2000" b="1" dirty="0"/>
                        <a:t>1000</a:t>
                      </a:r>
                    </a:p>
                  </a:txBody>
                  <a:tcPr/>
                </a:tc>
                <a:tc>
                  <a:txBody>
                    <a:bodyPr/>
                    <a:lstStyle/>
                    <a:p>
                      <a:pPr algn="ctr"/>
                      <a:r>
                        <a:rPr lang="en-US" sz="1800" b="1" dirty="0"/>
                        <a:t>100%</a:t>
                      </a:r>
                    </a:p>
                  </a:txBody>
                  <a:tcPr/>
                </a:tc>
                <a:tc>
                  <a:txBody>
                    <a:bodyPr/>
                    <a:lstStyle/>
                    <a:p>
                      <a:pPr algn="ctr"/>
                      <a:r>
                        <a:rPr lang="en-US" sz="2000" b="1" dirty="0"/>
                        <a:t>1000</a:t>
                      </a: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2395736" y="5638800"/>
            <a:ext cx="2824336" cy="830997"/>
          </a:xfrm>
          <a:prstGeom prst="rect">
            <a:avLst/>
          </a:prstGeom>
          <a:noFill/>
        </p:spPr>
        <p:txBody>
          <a:bodyPr wrap="square" rtlCol="0">
            <a:spAutoFit/>
          </a:bodyPr>
          <a:lstStyle/>
          <a:p>
            <a:pPr algn="ctr"/>
            <a:r>
              <a:rPr lang="en-US" sz="2400" b="1" dirty="0">
                <a:solidFill>
                  <a:srgbClr val="00B050"/>
                </a:solidFill>
              </a:rPr>
              <a:t>OUTCOME:  Success!</a:t>
            </a:r>
          </a:p>
          <a:p>
            <a:pPr algn="ctr"/>
            <a:r>
              <a:rPr lang="en-US" sz="2400" b="1" dirty="0">
                <a:solidFill>
                  <a:srgbClr val="00B050"/>
                </a:solidFill>
              </a:rPr>
              <a:t>Budget &gt; Cost</a:t>
            </a:r>
          </a:p>
        </p:txBody>
      </p:sp>
      <p:sp>
        <p:nvSpPr>
          <p:cNvPr id="8" name="TextBox 7"/>
          <p:cNvSpPr txBox="1"/>
          <p:nvPr/>
        </p:nvSpPr>
        <p:spPr>
          <a:xfrm>
            <a:off x="5580112" y="5638800"/>
            <a:ext cx="3024336" cy="830997"/>
          </a:xfrm>
          <a:prstGeom prst="rect">
            <a:avLst/>
          </a:prstGeom>
          <a:noFill/>
        </p:spPr>
        <p:txBody>
          <a:bodyPr wrap="square" rtlCol="0">
            <a:spAutoFit/>
          </a:bodyPr>
          <a:lstStyle/>
          <a:p>
            <a:pPr algn="ctr"/>
            <a:r>
              <a:rPr lang="en-US" sz="2400" b="1" dirty="0">
                <a:solidFill>
                  <a:srgbClr val="FF0000"/>
                </a:solidFill>
              </a:rPr>
              <a:t>OUTCOME:  Failure!</a:t>
            </a:r>
          </a:p>
          <a:p>
            <a:pPr algn="ctr"/>
            <a:r>
              <a:rPr lang="en-US" sz="2400" b="1" dirty="0">
                <a:solidFill>
                  <a:srgbClr val="FF0000"/>
                </a:solidFill>
              </a:rPr>
              <a:t>Budget &lt; Cost</a:t>
            </a:r>
          </a:p>
        </p:txBody>
      </p:sp>
    </p:spTree>
    <p:extLst>
      <p:ext uri="{BB962C8B-B14F-4D97-AF65-F5344CB8AC3E}">
        <p14:creationId xmlns:p14="http://schemas.microsoft.com/office/powerpoint/2010/main" val="386461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F6A4064-378D-40A5-8E57-76225C9A9674}"/>
              </a:ext>
            </a:extLst>
          </p:cNvPr>
          <p:cNvSpPr>
            <a:spLocks noGrp="1"/>
          </p:cNvSpPr>
          <p:nvPr>
            <p:ph type="title"/>
          </p:nvPr>
        </p:nvSpPr>
        <p:spPr>
          <a:xfrm>
            <a:off x="457200" y="228600"/>
            <a:ext cx="8153400" cy="990600"/>
          </a:xfrm>
        </p:spPr>
        <p:txBody>
          <a:bodyPr/>
          <a:lstStyle/>
          <a:p>
            <a:r>
              <a:rPr lang="en-US" altLang="en-US" dirty="0"/>
              <a:t>  Key innovation in this approach:</a:t>
            </a:r>
          </a:p>
        </p:txBody>
      </p:sp>
      <p:sp>
        <p:nvSpPr>
          <p:cNvPr id="17411" name="Content Placeholder 2">
            <a:extLst>
              <a:ext uri="{FF2B5EF4-FFF2-40B4-BE49-F238E27FC236}">
                <a16:creationId xmlns:a16="http://schemas.microsoft.com/office/drawing/2014/main" id="{39EB0C88-A571-4D0A-A124-3886483047EB}"/>
              </a:ext>
            </a:extLst>
          </p:cNvPr>
          <p:cNvSpPr>
            <a:spLocks noGrp="1"/>
          </p:cNvSpPr>
          <p:nvPr>
            <p:ph idx="1"/>
          </p:nvPr>
        </p:nvSpPr>
        <p:spPr>
          <a:xfrm>
            <a:off x="0" y="1524000"/>
            <a:ext cx="9067800" cy="5257800"/>
          </a:xfrm>
        </p:spPr>
        <p:txBody>
          <a:bodyPr/>
          <a:lstStyle/>
          <a:p>
            <a:pPr lvl="1">
              <a:spcBef>
                <a:spcPts val="300"/>
              </a:spcBef>
            </a:pPr>
            <a:r>
              <a:rPr lang="en-US" altLang="en-US" sz="2800" dirty="0"/>
              <a:t>The WHS “New Way of Working” involves cooperating more closely over multiple years to collectively reduce need, risk and vulnerability. </a:t>
            </a:r>
          </a:p>
          <a:p>
            <a:pPr lvl="1">
              <a:spcBef>
                <a:spcPts val="300"/>
              </a:spcBef>
            </a:pPr>
            <a:r>
              <a:rPr lang="en-US" altLang="en-US" sz="2800" dirty="0"/>
              <a:t>The Grand Bargain firstly commits to “use existing resources and capabilities better to shrink humanitarian needs over the long term with the view of contributing to the outcomes of the Sustainable Development Goals.” </a:t>
            </a:r>
          </a:p>
          <a:p>
            <a:pPr lvl="1">
              <a:spcBef>
                <a:spcPts val="300"/>
              </a:spcBef>
            </a:pPr>
            <a:r>
              <a:rPr lang="en-US" altLang="en-US" sz="2800" dirty="0"/>
              <a:t>Only comprehensive approaches that not only integrate social protection with humanitarian efforts but also build broadly inter-sectoral development systems can effectively strengthen resilience and reduce fragility sufficiently to manage the financing burden. </a:t>
            </a:r>
            <a:endParaRPr lang="en-US" altLang="en-US" dirty="0"/>
          </a:p>
        </p:txBody>
      </p:sp>
    </p:spTree>
    <p:extLst>
      <p:ext uri="{BB962C8B-B14F-4D97-AF65-F5344CB8AC3E}">
        <p14:creationId xmlns:p14="http://schemas.microsoft.com/office/powerpoint/2010/main" val="1713608351"/>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55B30AA-7D32-4AC7-A908-0DCB1FEBB3AC}"/>
              </a:ext>
            </a:extLst>
          </p:cNvPr>
          <p:cNvSpPr>
            <a:spLocks noGrp="1"/>
          </p:cNvSpPr>
          <p:nvPr>
            <p:ph type="title"/>
          </p:nvPr>
        </p:nvSpPr>
        <p:spPr>
          <a:xfrm>
            <a:off x="1" y="228600"/>
            <a:ext cx="9144000" cy="1066800"/>
          </a:xfrm>
        </p:spPr>
        <p:txBody>
          <a:bodyPr/>
          <a:lstStyle/>
          <a:p>
            <a:pPr>
              <a:lnSpc>
                <a:spcPct val="80000"/>
              </a:lnSpc>
            </a:pPr>
            <a:r>
              <a:rPr lang="en-AU" altLang="en-US" sz="3200" dirty="0"/>
              <a:t>Adapting the conventional costing model to </a:t>
            </a:r>
            <a:r>
              <a:rPr lang="en-AU" altLang="en-US" sz="3200" dirty="0" err="1"/>
              <a:t>SPaN</a:t>
            </a:r>
            <a:r>
              <a:rPr lang="en-AU" altLang="en-US" sz="3200" dirty="0"/>
              <a:t> </a:t>
            </a:r>
            <a:br>
              <a:rPr lang="en-AU" altLang="en-US" dirty="0"/>
            </a:br>
            <a:r>
              <a:rPr lang="en-AU" altLang="en-US" dirty="0"/>
              <a:t>						</a:t>
            </a:r>
            <a:r>
              <a:rPr lang="en-AU" altLang="en-US" sz="2000" dirty="0">
                <a:solidFill>
                  <a:srgbClr val="C00000"/>
                </a:solidFill>
              </a:rPr>
              <a:t>Source: Samson et al. 2006</a:t>
            </a:r>
            <a:endParaRPr lang="en-US" altLang="en-US" sz="2000" dirty="0">
              <a:solidFill>
                <a:srgbClr val="C00000"/>
              </a:solidFill>
            </a:endParaRPr>
          </a:p>
        </p:txBody>
      </p:sp>
      <p:sp>
        <p:nvSpPr>
          <p:cNvPr id="31747" name="Rectangle 3">
            <a:extLst>
              <a:ext uri="{FF2B5EF4-FFF2-40B4-BE49-F238E27FC236}">
                <a16:creationId xmlns:a16="http://schemas.microsoft.com/office/drawing/2014/main" id="{8BDCC34E-76D9-46D3-B69E-A3519A89A96E}"/>
              </a:ext>
            </a:extLst>
          </p:cNvPr>
          <p:cNvSpPr>
            <a:spLocks noGrp="1"/>
          </p:cNvSpPr>
          <p:nvPr>
            <p:ph sz="quarter" idx="1"/>
          </p:nvPr>
        </p:nvSpPr>
        <p:spPr>
          <a:xfrm>
            <a:off x="152400" y="1752600"/>
            <a:ext cx="8839200" cy="4724400"/>
          </a:xfrm>
        </p:spPr>
        <p:txBody>
          <a:bodyPr/>
          <a:lstStyle/>
          <a:p>
            <a:r>
              <a:rPr lang="en-AU" altLang="en-US" sz="2800" dirty="0"/>
              <a:t>Cost = (Coverage  x  Unit Benefit Cost)  +   Administration</a:t>
            </a:r>
          </a:p>
          <a:p>
            <a:pPr lvl="1"/>
            <a:r>
              <a:rPr lang="en-AU" altLang="en-US" sz="2400" dirty="0"/>
              <a:t>Coverage  and benefit size are policy choices influenced by the scale of the challenge </a:t>
            </a:r>
          </a:p>
          <a:p>
            <a:pPr lvl="1"/>
            <a:r>
              <a:rPr lang="en-AU" altLang="en-US" sz="2400" dirty="0"/>
              <a:t>Administration depends on design &amp; implementation</a:t>
            </a:r>
          </a:p>
          <a:p>
            <a:r>
              <a:rPr lang="en-AU" altLang="en-US" sz="2800" dirty="0"/>
              <a:t>Relative Cost (% of GDP) = Coverage (% of population)   x   Benefit size as a % of per capita income  x    Administrative cost factor.</a:t>
            </a:r>
          </a:p>
          <a:p>
            <a:r>
              <a:rPr lang="en-AU" altLang="en-US" sz="2800" dirty="0"/>
              <a:t>Integrating humanitarian response interventions creates coverage mandates, constrains delivery modalities, accelerates timing, and expands the administrative costs </a:t>
            </a:r>
          </a:p>
        </p:txBody>
      </p:sp>
    </p:spTree>
    <p:extLst>
      <p:ext uri="{BB962C8B-B14F-4D97-AF65-F5344CB8AC3E}">
        <p14:creationId xmlns:p14="http://schemas.microsoft.com/office/powerpoint/2010/main" val="1805134537"/>
      </p:ext>
    </p:extLst>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55B30AA-7D32-4AC7-A908-0DCB1FEBB3AC}"/>
              </a:ext>
            </a:extLst>
          </p:cNvPr>
          <p:cNvSpPr>
            <a:spLocks noGrp="1"/>
          </p:cNvSpPr>
          <p:nvPr>
            <p:ph type="title"/>
          </p:nvPr>
        </p:nvSpPr>
        <p:spPr>
          <a:xfrm>
            <a:off x="152400" y="381000"/>
            <a:ext cx="8531225" cy="990600"/>
          </a:xfrm>
        </p:spPr>
        <p:txBody>
          <a:bodyPr/>
          <a:lstStyle/>
          <a:p>
            <a:r>
              <a:rPr lang="en-AU" altLang="en-US" sz="3200" dirty="0"/>
              <a:t>Costing social protection across the nexus</a:t>
            </a:r>
            <a:br>
              <a:rPr lang="en-AU" altLang="en-US" sz="2800" dirty="0"/>
            </a:br>
            <a:r>
              <a:rPr lang="en-AU" altLang="en-US" sz="2800" dirty="0"/>
              <a:t>			</a:t>
            </a:r>
            <a:r>
              <a:rPr lang="en-US" sz="1600" dirty="0">
                <a:solidFill>
                  <a:srgbClr val="C00000"/>
                </a:solidFill>
              </a:rPr>
              <a:t>SOURCE: </a:t>
            </a:r>
            <a:r>
              <a:rPr lang="en-US" sz="1600" dirty="0" err="1">
                <a:solidFill>
                  <a:srgbClr val="C00000"/>
                </a:solidFill>
              </a:rPr>
              <a:t>Willitts</a:t>
            </a:r>
            <a:r>
              <a:rPr lang="en-US" sz="1600" dirty="0">
                <a:solidFill>
                  <a:srgbClr val="C00000"/>
                </a:solidFill>
              </a:rPr>
              <a:t>-King, B., </a:t>
            </a:r>
            <a:r>
              <a:rPr lang="en-US" sz="1600" dirty="0" err="1">
                <a:solidFill>
                  <a:srgbClr val="C00000"/>
                </a:solidFill>
              </a:rPr>
              <a:t>Mowjee</a:t>
            </a:r>
            <a:r>
              <a:rPr lang="en-US" sz="1600" dirty="0">
                <a:solidFill>
                  <a:srgbClr val="C00000"/>
                </a:solidFill>
              </a:rPr>
              <a:t>, T., &amp; Poole, L. (2017)</a:t>
            </a:r>
            <a:br>
              <a:rPr lang="en-US" sz="1600" dirty="0">
                <a:solidFill>
                  <a:srgbClr val="C00000"/>
                </a:solidFill>
              </a:rPr>
            </a:br>
            <a:endParaRPr lang="en-US" altLang="en-US" sz="1600" dirty="0">
              <a:solidFill>
                <a:srgbClr val="C00000"/>
              </a:solidFill>
            </a:endParaRPr>
          </a:p>
        </p:txBody>
      </p:sp>
      <p:pic>
        <p:nvPicPr>
          <p:cNvPr id="5" name="Picture 4">
            <a:extLst>
              <a:ext uri="{FF2B5EF4-FFF2-40B4-BE49-F238E27FC236}">
                <a16:creationId xmlns:a16="http://schemas.microsoft.com/office/drawing/2014/main" id="{BC754FAE-D434-4CCE-9D76-14DF3D426931}"/>
              </a:ext>
            </a:extLst>
          </p:cNvPr>
          <p:cNvPicPr/>
          <p:nvPr/>
        </p:nvPicPr>
        <p:blipFill rotWithShape="1">
          <a:blip r:embed="rId3"/>
          <a:srcRect l="22079" t="25015" r="24878" b="24816"/>
          <a:stretch/>
        </p:blipFill>
        <p:spPr bwMode="auto">
          <a:xfrm>
            <a:off x="0" y="1524000"/>
            <a:ext cx="914400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9757489"/>
      </p:ext>
    </p:extLst>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685D6E-1068-46CA-9F9A-6823B6B1E2E8}"/>
              </a:ext>
            </a:extLst>
          </p:cNvPr>
          <p:cNvSpPr>
            <a:spLocks noGrp="1"/>
          </p:cNvSpPr>
          <p:nvPr>
            <p:ph type="title"/>
          </p:nvPr>
        </p:nvSpPr>
        <p:spPr>
          <a:xfrm>
            <a:off x="495300" y="304800"/>
            <a:ext cx="8153400" cy="685800"/>
          </a:xfrm>
        </p:spPr>
        <p:txBody>
          <a:bodyPr>
            <a:normAutofit/>
          </a:bodyPr>
          <a:lstStyle/>
          <a:p>
            <a:r>
              <a:rPr lang="en-US" altLang="en-US" sz="3200" b="1" dirty="0"/>
              <a:t>Simple and complex costing models </a:t>
            </a:r>
          </a:p>
        </p:txBody>
      </p:sp>
      <p:sp>
        <p:nvSpPr>
          <p:cNvPr id="3" name="Content Placeholder 2">
            <a:extLst>
              <a:ext uri="{FF2B5EF4-FFF2-40B4-BE49-F238E27FC236}">
                <a16:creationId xmlns:a16="http://schemas.microsoft.com/office/drawing/2014/main" id="{644D6171-EE7D-4001-8C28-3E09A8028896}"/>
              </a:ext>
            </a:extLst>
          </p:cNvPr>
          <p:cNvSpPr>
            <a:spLocks noGrp="1"/>
          </p:cNvSpPr>
          <p:nvPr>
            <p:ph idx="1"/>
          </p:nvPr>
        </p:nvSpPr>
        <p:spPr>
          <a:xfrm>
            <a:off x="152400" y="1581150"/>
            <a:ext cx="8839200" cy="5257800"/>
          </a:xfrm>
        </p:spPr>
        <p:txBody>
          <a:bodyPr>
            <a:normAutofit fontScale="92500" lnSpcReduction="10000"/>
          </a:bodyPr>
          <a:lstStyle/>
          <a:p>
            <a:pPr marL="0" indent="0" algn="ctr">
              <a:buFont typeface="Wingdings" panose="05000000000000000000" pitchFamily="2" charset="2"/>
              <a:buNone/>
              <a:defRPr/>
            </a:pPr>
            <a:r>
              <a:rPr lang="en-US" sz="2000" i="1" u="sng" dirty="0"/>
              <a:t>Conventional approaches: </a:t>
            </a:r>
          </a:p>
          <a:p>
            <a:pPr>
              <a:defRPr/>
            </a:pPr>
            <a:r>
              <a:rPr lang="en-US" sz="2400" b="1" dirty="0"/>
              <a:t>Unit-Cost model (most common model) </a:t>
            </a:r>
          </a:p>
          <a:p>
            <a:pPr lvl="1">
              <a:defRPr/>
            </a:pPr>
            <a:r>
              <a:rPr lang="en-US" sz="2400" dirty="0"/>
              <a:t>Simplest and most common model: cost per unit; impact per unit cost</a:t>
            </a:r>
          </a:p>
          <a:p>
            <a:pPr lvl="1">
              <a:defRPr/>
            </a:pPr>
            <a:r>
              <a:rPr lang="en-US" sz="2400" dirty="0"/>
              <a:t>Analysis is </a:t>
            </a:r>
            <a:r>
              <a:rPr lang="en-US" sz="2400" dirty="0">
                <a:solidFill>
                  <a:srgbClr val="0070C0"/>
                </a:solidFill>
              </a:rPr>
              <a:t>single-sector</a:t>
            </a:r>
          </a:p>
          <a:p>
            <a:pPr lvl="1">
              <a:defRPr/>
            </a:pPr>
            <a:r>
              <a:rPr lang="en-US" sz="2400" b="1" dirty="0">
                <a:solidFill>
                  <a:srgbClr val="C00000"/>
                </a:solidFill>
              </a:rPr>
              <a:t>Applicability refuted for complex outcomes</a:t>
            </a:r>
          </a:p>
          <a:p>
            <a:pPr>
              <a:defRPr/>
            </a:pPr>
            <a:r>
              <a:rPr lang="en-US" sz="2400" b="1" dirty="0"/>
              <a:t>Cobb-Douglas model (in more advanced models)</a:t>
            </a:r>
          </a:p>
          <a:p>
            <a:pPr lvl="1">
              <a:defRPr/>
            </a:pPr>
            <a:r>
              <a:rPr lang="en-US" sz="2400" dirty="0"/>
              <a:t>Analysis is </a:t>
            </a:r>
            <a:r>
              <a:rPr lang="en-US" sz="2400" dirty="0">
                <a:solidFill>
                  <a:srgbClr val="0070C0"/>
                </a:solidFill>
              </a:rPr>
              <a:t>multi-sectoral</a:t>
            </a:r>
            <a:r>
              <a:rPr lang="en-US" sz="2400" dirty="0"/>
              <a:t> (often used in general equilibrium models)</a:t>
            </a:r>
          </a:p>
          <a:p>
            <a:pPr lvl="1">
              <a:defRPr/>
            </a:pPr>
            <a:r>
              <a:rPr lang="en-US" sz="2400" b="1" dirty="0">
                <a:solidFill>
                  <a:srgbClr val="C00000"/>
                </a:solidFill>
              </a:rPr>
              <a:t>Applicability poor for complex outcomes</a:t>
            </a:r>
          </a:p>
          <a:p>
            <a:pPr marL="0" indent="0" algn="ctr">
              <a:spcBef>
                <a:spcPts val="1200"/>
              </a:spcBef>
              <a:buFont typeface="Wingdings" panose="05000000000000000000" pitchFamily="2" charset="2"/>
              <a:buNone/>
              <a:defRPr/>
            </a:pPr>
            <a:r>
              <a:rPr lang="en-US" sz="2000" i="1" u="sng" dirty="0"/>
              <a:t>Complex costing model</a:t>
            </a:r>
            <a:r>
              <a:rPr lang="en-US" sz="2000" i="1" dirty="0"/>
              <a:t> </a:t>
            </a:r>
            <a:endParaRPr lang="en-US" sz="2000" b="1" i="1" dirty="0"/>
          </a:p>
          <a:p>
            <a:pPr>
              <a:spcBef>
                <a:spcPts val="0"/>
              </a:spcBef>
              <a:defRPr/>
            </a:pPr>
            <a:r>
              <a:rPr lang="en-US" sz="2400" b="1" dirty="0" err="1"/>
              <a:t>Translog</a:t>
            </a:r>
            <a:r>
              <a:rPr lang="en-US" sz="2400" b="1" dirty="0"/>
              <a:t> model (data-hungry and rarely implemented)</a:t>
            </a:r>
          </a:p>
          <a:p>
            <a:pPr lvl="1">
              <a:defRPr/>
            </a:pPr>
            <a:r>
              <a:rPr lang="en-US" sz="2400" dirty="0"/>
              <a:t>Analysis is </a:t>
            </a:r>
            <a:r>
              <a:rPr lang="en-US" sz="2400" dirty="0">
                <a:solidFill>
                  <a:srgbClr val="0070C0"/>
                </a:solidFill>
              </a:rPr>
              <a:t>inter-sectoral</a:t>
            </a:r>
            <a:endParaRPr lang="en-US" sz="2400" dirty="0"/>
          </a:p>
          <a:p>
            <a:pPr lvl="1">
              <a:defRPr/>
            </a:pPr>
            <a:r>
              <a:rPr lang="en-US" sz="2400" dirty="0"/>
              <a:t>Measures the impacts and added value of synergies among sectors</a:t>
            </a:r>
          </a:p>
          <a:p>
            <a:pPr lvl="1">
              <a:defRPr/>
            </a:pPr>
            <a:r>
              <a:rPr lang="en-US" sz="2400" dirty="0"/>
              <a:t>Able to cost systems approaches—e.g. integrated SDG costing</a:t>
            </a:r>
          </a:p>
          <a:p>
            <a:pPr lvl="1">
              <a:defRPr/>
            </a:pPr>
            <a:r>
              <a:rPr lang="en-US" sz="2400" dirty="0"/>
              <a:t>Better assesses non-linearities, particularly “last mile” challenges</a:t>
            </a:r>
          </a:p>
        </p:txBody>
      </p:sp>
    </p:spTree>
    <p:extLst>
      <p:ext uri="{BB962C8B-B14F-4D97-AF65-F5344CB8AC3E}">
        <p14:creationId xmlns:p14="http://schemas.microsoft.com/office/powerpoint/2010/main" val="3980197168"/>
      </p:ext>
    </p:extLst>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800" b="1"/>
              <a:t>Per cent of GDP spent on Social Protection by region</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45426898"/>
              </p:ext>
            </p:extLst>
          </p:nvPr>
        </p:nvGraphicFramePr>
        <p:xfrm>
          <a:off x="174340" y="1752600"/>
          <a:ext cx="8795320" cy="473008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a:xfrm>
            <a:off x="-2916238" y="-122238"/>
            <a:ext cx="533400" cy="244476"/>
          </a:xfrm>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A0E4E59-2595-4457-B2AE-312B51AACF93}" type="slidenum">
              <a:rPr kumimoji="0" lang="en-US" sz="1400" b="1"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179555487"/>
      </p:ext>
    </p:extLst>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extLst/>
          </p:nvPr>
        </p:nvGraphicFramePr>
        <p:xfrm>
          <a:off x="5004048" y="1700807"/>
          <a:ext cx="4083496" cy="5004791"/>
        </p:xfrm>
        <a:graphic>
          <a:graphicData uri="http://schemas.openxmlformats.org/drawingml/2006/table">
            <a:tbl>
              <a:tblPr bandRow="1">
                <a:tableStyleId>{5C22544A-7EE6-4342-B048-85BDC9FD1C3A}</a:tableStyleId>
              </a:tblPr>
              <a:tblGrid>
                <a:gridCol w="4083496">
                  <a:extLst>
                    <a:ext uri="{9D8B030D-6E8A-4147-A177-3AD203B41FA5}">
                      <a16:colId xmlns:a16="http://schemas.microsoft.com/office/drawing/2014/main" val="20000"/>
                    </a:ext>
                  </a:extLst>
                </a:gridCol>
              </a:tblGrid>
              <a:tr h="53721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0070C0"/>
                          </a:solidFill>
                          <a:latin typeface="+mn-lt"/>
                        </a:rPr>
                        <a:t>Re-allocation of existing spending</a:t>
                      </a:r>
                      <a:r>
                        <a:rPr lang="en-US" altLang="en-US" sz="1600" b="1" dirty="0">
                          <a:solidFill>
                            <a:srgbClr val="0070C0"/>
                          </a:solidFill>
                          <a:latin typeface="+mn-lt"/>
                        </a:rPr>
                        <a:t>:</a:t>
                      </a:r>
                    </a:p>
                  </a:txBody>
                  <a:tcPr/>
                </a:tc>
                <a:extLst>
                  <a:ext uri="{0D108BD9-81ED-4DB2-BD59-A6C34878D82A}">
                    <a16:rowId xmlns:a16="http://schemas.microsoft.com/office/drawing/2014/main" val="10000"/>
                  </a:ext>
                </a:extLst>
              </a:tr>
              <a:tr h="1047088">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dirty="0">
                          <a:solidFill>
                            <a:srgbClr val="0070C0"/>
                          </a:solidFill>
                          <a:latin typeface="+mn-lt"/>
                        </a:rPr>
                        <a:t>Politically challenging because of</a:t>
                      </a:r>
                      <a:r>
                        <a:rPr lang="en-US" altLang="en-US" sz="1800" b="0" baseline="0" dirty="0">
                          <a:solidFill>
                            <a:srgbClr val="0070C0"/>
                          </a:solidFill>
                          <a:latin typeface="+mn-lt"/>
                        </a:rPr>
                        <a:t>   </a:t>
                      </a:r>
                      <a:r>
                        <a:rPr lang="en-US" altLang="en-US" sz="1800" b="0" dirty="0">
                          <a:solidFill>
                            <a:srgbClr val="0070C0"/>
                          </a:solidFill>
                          <a:latin typeface="+mn-lt"/>
                        </a:rPr>
                        <a:t>entrenched interests.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dirty="0" err="1">
                          <a:solidFill>
                            <a:srgbClr val="0070C0"/>
                          </a:solidFill>
                          <a:latin typeface="+mn-lt"/>
                        </a:rPr>
                        <a:t>Harmonising</a:t>
                      </a:r>
                      <a:r>
                        <a:rPr lang="en-US" altLang="en-US" sz="1800" b="0" dirty="0">
                          <a:solidFill>
                            <a:srgbClr val="0070C0"/>
                          </a:solidFill>
                          <a:latin typeface="+mn-lt"/>
                        </a:rPr>
                        <a:t> fragmented programmes.</a:t>
                      </a:r>
                    </a:p>
                  </a:txBody>
                  <a:tcPr/>
                </a:tc>
                <a:extLst>
                  <a:ext uri="{0D108BD9-81ED-4DB2-BD59-A6C34878D82A}">
                    <a16:rowId xmlns:a16="http://schemas.microsoft.com/office/drawing/2014/main" val="10001"/>
                  </a:ext>
                </a:extLst>
              </a:tr>
              <a:tr h="7329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0070C0"/>
                          </a:solidFill>
                          <a:latin typeface="+mn-lt"/>
                        </a:rPr>
                        <a:t>Development partner support can be catalytic.</a:t>
                      </a:r>
                    </a:p>
                  </a:txBody>
                  <a:tcPr/>
                </a:tc>
                <a:extLst>
                  <a:ext uri="{0D108BD9-81ED-4DB2-BD59-A6C34878D82A}">
                    <a16:rowId xmlns:a16="http://schemas.microsoft.com/office/drawing/2014/main" val="10002"/>
                  </a:ext>
                </a:extLst>
              </a:tr>
              <a:tr h="4537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0070C0"/>
                          </a:solidFill>
                          <a:latin typeface="+mn-lt"/>
                        </a:rPr>
                        <a:t>Borrowing:</a:t>
                      </a:r>
                    </a:p>
                  </a:txBody>
                  <a:tcPr/>
                </a:tc>
                <a:extLst>
                  <a:ext uri="{0D108BD9-81ED-4DB2-BD59-A6C34878D82A}">
                    <a16:rowId xmlns:a16="http://schemas.microsoft.com/office/drawing/2014/main" val="10003"/>
                  </a:ext>
                </a:extLst>
              </a:tr>
              <a:tr h="1047088">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dirty="0">
                          <a:solidFill>
                            <a:srgbClr val="0070C0"/>
                          </a:solidFill>
                          <a:latin typeface="+mn-lt"/>
                        </a:rPr>
                        <a:t>A politically risky option.</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dirty="0">
                          <a:solidFill>
                            <a:srgbClr val="0070C0"/>
                          </a:solidFill>
                          <a:latin typeface="+mn-lt"/>
                        </a:rPr>
                        <a:t>Multi-lateral</a:t>
                      </a:r>
                      <a:r>
                        <a:rPr lang="en-US" altLang="en-US" sz="1800" b="0" baseline="0" dirty="0">
                          <a:solidFill>
                            <a:srgbClr val="0070C0"/>
                          </a:solidFill>
                          <a:latin typeface="+mn-lt"/>
                        </a:rPr>
                        <a:t> </a:t>
                      </a:r>
                      <a:r>
                        <a:rPr lang="en-US" altLang="en-US" sz="1800" b="0" dirty="0">
                          <a:solidFill>
                            <a:srgbClr val="0070C0"/>
                          </a:solidFill>
                          <a:latin typeface="+mn-lt"/>
                        </a:rPr>
                        <a:t>banks</a:t>
                      </a:r>
                      <a:r>
                        <a:rPr lang="en-US" altLang="en-US" sz="1800" b="0" baseline="0" dirty="0">
                          <a:solidFill>
                            <a:srgbClr val="0070C0"/>
                          </a:solidFill>
                          <a:latin typeface="+mn-lt"/>
                        </a:rPr>
                        <a:t> </a:t>
                      </a:r>
                      <a:r>
                        <a:rPr lang="en-US" altLang="en-US" sz="1800" b="0" dirty="0">
                          <a:solidFill>
                            <a:srgbClr val="0070C0"/>
                          </a:solidFill>
                          <a:latin typeface="+mn-lt"/>
                        </a:rPr>
                        <a:t>provide billion-dollar loans</a:t>
                      </a:r>
                      <a:r>
                        <a:rPr lang="en-US" altLang="en-US" sz="1800" b="0" baseline="0" dirty="0">
                          <a:solidFill>
                            <a:srgbClr val="0070C0"/>
                          </a:solidFill>
                          <a:latin typeface="+mn-lt"/>
                        </a:rPr>
                        <a:t> </a:t>
                      </a:r>
                      <a:r>
                        <a:rPr lang="en-US" altLang="en-US" sz="1800" b="0" dirty="0">
                          <a:solidFill>
                            <a:srgbClr val="0070C0"/>
                          </a:solidFill>
                          <a:latin typeface="+mn-lt"/>
                        </a:rPr>
                        <a:t>for social protection.</a:t>
                      </a:r>
                    </a:p>
                  </a:txBody>
                  <a:tcPr/>
                </a:tc>
                <a:extLst>
                  <a:ext uri="{0D108BD9-81ED-4DB2-BD59-A6C34878D82A}">
                    <a16:rowId xmlns:a16="http://schemas.microsoft.com/office/drawing/2014/main" val="10004"/>
                  </a:ext>
                </a:extLst>
              </a:tr>
              <a:tr h="4537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0070C0"/>
                          </a:solidFill>
                          <a:latin typeface="+mn-lt"/>
                        </a:rPr>
                        <a:t>Domestic revenue (incl. taxation):</a:t>
                      </a:r>
                    </a:p>
                  </a:txBody>
                  <a:tcPr/>
                </a:tc>
                <a:extLst>
                  <a:ext uri="{0D108BD9-81ED-4DB2-BD59-A6C34878D82A}">
                    <a16:rowId xmlns:a16="http://schemas.microsoft.com/office/drawing/2014/main" val="10005"/>
                  </a:ext>
                </a:extLst>
              </a:tr>
              <a:tr h="732962">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dirty="0">
                          <a:solidFill>
                            <a:srgbClr val="0070C0"/>
                          </a:solidFill>
                          <a:latin typeface="+mn-lt"/>
                        </a:rPr>
                        <a:t>Long-run sustainable option</a:t>
                      </a:r>
                      <a:r>
                        <a:rPr lang="en-US" altLang="en-US" sz="1800" b="0" baseline="0" dirty="0">
                          <a:solidFill>
                            <a:srgbClr val="0070C0"/>
                          </a:solidFill>
                          <a:latin typeface="+mn-lt"/>
                        </a:rPr>
                        <a:t>.</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b="0" baseline="0" dirty="0">
                          <a:solidFill>
                            <a:srgbClr val="0070C0"/>
                          </a:solidFill>
                          <a:latin typeface="+mn-lt"/>
                        </a:rPr>
                        <a:t>C</a:t>
                      </a:r>
                      <a:r>
                        <a:rPr lang="en-US" altLang="en-US" sz="1800" b="0" dirty="0">
                          <a:solidFill>
                            <a:srgbClr val="0070C0"/>
                          </a:solidFill>
                          <a:latin typeface="+mn-lt"/>
                        </a:rPr>
                        <a:t>an reduce</a:t>
                      </a:r>
                      <a:r>
                        <a:rPr lang="en-US" altLang="en-US" sz="1800" b="0" baseline="0" dirty="0">
                          <a:solidFill>
                            <a:srgbClr val="0070C0"/>
                          </a:solidFill>
                          <a:latin typeface="+mn-lt"/>
                        </a:rPr>
                        <a:t> </a:t>
                      </a:r>
                      <a:r>
                        <a:rPr lang="en-US" altLang="en-US" sz="1800" b="0" dirty="0">
                          <a:solidFill>
                            <a:srgbClr val="0070C0"/>
                          </a:solidFill>
                          <a:latin typeface="+mn-lt"/>
                        </a:rPr>
                        <a:t>tax burden over time.</a:t>
                      </a:r>
                    </a:p>
                  </a:txBody>
                  <a:tcPr/>
                </a:tc>
                <a:extLst>
                  <a:ext uri="{0D108BD9-81ED-4DB2-BD59-A6C34878D82A}">
                    <a16:rowId xmlns:a16="http://schemas.microsoft.com/office/drawing/2014/main" val="10006"/>
                  </a:ext>
                </a:extLst>
              </a:tr>
            </a:tbl>
          </a:graphicData>
        </a:graphic>
      </p:graphicFrame>
      <p:graphicFrame>
        <p:nvGraphicFramePr>
          <p:cNvPr id="5" name="Content Placeholder 3"/>
          <p:cNvGraphicFramePr>
            <a:graphicFrameLocks noGrp="1"/>
          </p:cNvGraphicFramePr>
          <p:nvPr>
            <p:ph sz="half" idx="1"/>
            <p:extLst/>
          </p:nvPr>
        </p:nvGraphicFramePr>
        <p:xfrm>
          <a:off x="0" y="1825796"/>
          <a:ext cx="6019800" cy="475481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2">
            <a:extLst>
              <a:ext uri="{FF2B5EF4-FFF2-40B4-BE49-F238E27FC236}">
                <a16:creationId xmlns:a16="http://schemas.microsoft.com/office/drawing/2014/main" id="{5900B873-43A4-49D7-B4A3-AFBE31BF2BB8}"/>
              </a:ext>
            </a:extLst>
          </p:cNvPr>
          <p:cNvSpPr txBox="1">
            <a:spLocks/>
          </p:cNvSpPr>
          <p:nvPr/>
        </p:nvSpPr>
        <p:spPr bwMode="auto">
          <a:xfrm>
            <a:off x="381000" y="184694"/>
            <a:ext cx="8531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accent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AU" altLang="en-US" sz="3600" dirty="0"/>
              <a:t>Financing sources</a:t>
            </a:r>
            <a:endParaRPr lang="en-US" altLang="en-US" sz="3600" dirty="0"/>
          </a:p>
        </p:txBody>
      </p:sp>
    </p:spTree>
    <p:extLst>
      <p:ext uri="{BB962C8B-B14F-4D97-AF65-F5344CB8AC3E}">
        <p14:creationId xmlns:p14="http://schemas.microsoft.com/office/powerpoint/2010/main" val="3244291462"/>
      </p:ext>
    </p:extLst>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angmaitheme">
  <a:themeElements>
    <a:clrScheme name="Custom 12">
      <a:dk1>
        <a:sysClr val="windowText" lastClr="000000"/>
      </a:dk1>
      <a:lt1>
        <a:sysClr val="window" lastClr="FFFFFF"/>
      </a:lt1>
      <a:dk2>
        <a:srgbClr val="1C3264"/>
      </a:dk2>
      <a:lt2>
        <a:srgbClr val="CCCCCC"/>
      </a:lt2>
      <a:accent1>
        <a:srgbClr val="83BDD4"/>
      </a:accent1>
      <a:accent2>
        <a:srgbClr val="070478"/>
      </a:accent2>
      <a:accent3>
        <a:srgbClr val="CCFF33"/>
      </a:accent3>
      <a:accent4>
        <a:srgbClr val="11008E"/>
      </a:accent4>
      <a:accent5>
        <a:srgbClr val="9933FF"/>
      </a:accent5>
      <a:accent6>
        <a:srgbClr val="FF33FF"/>
      </a:accent6>
      <a:hlink>
        <a:srgbClr val="6699FF"/>
      </a:hlink>
      <a:folHlink>
        <a:srgbClr val="9999CC"/>
      </a:folHlink>
    </a:clrScheme>
    <a:fontScheme name="Custom 1">
      <a:majorFont>
        <a:latin typeface="Tw Cen MT"/>
        <a:ea typeface=""/>
        <a:cs typeface=""/>
      </a:majorFont>
      <a:minorFont>
        <a:latin typeface="Tw Cen M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Custom 12">
      <a:dk1>
        <a:sysClr val="windowText" lastClr="000000"/>
      </a:dk1>
      <a:lt1>
        <a:sysClr val="window" lastClr="FFFFFF"/>
      </a:lt1>
      <a:dk2>
        <a:srgbClr val="1C3264"/>
      </a:dk2>
      <a:lt2>
        <a:srgbClr val="CCCCCC"/>
      </a:lt2>
      <a:accent1>
        <a:srgbClr val="83BDD4"/>
      </a:accent1>
      <a:accent2>
        <a:srgbClr val="070478"/>
      </a:accent2>
      <a:accent3>
        <a:srgbClr val="CCFF33"/>
      </a:accent3>
      <a:accent4>
        <a:srgbClr val="11008E"/>
      </a:accent4>
      <a:accent5>
        <a:srgbClr val="9933FF"/>
      </a:accent5>
      <a:accent6>
        <a:srgbClr val="FF33FF"/>
      </a:accent6>
      <a:hlink>
        <a:srgbClr val="6699FF"/>
      </a:hlink>
      <a:folHlink>
        <a:srgbClr val="9999CC"/>
      </a:folHlink>
    </a:clrScheme>
    <a:fontScheme name="Custom 1">
      <a:majorFont>
        <a:latin typeface="Tw Cen MT"/>
        <a:ea typeface=""/>
        <a:cs typeface=""/>
      </a:majorFont>
      <a:minorFont>
        <a:latin typeface="Tw Cen M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2">
    <a:dk1>
      <a:sysClr val="windowText" lastClr="000000"/>
    </a:dk1>
    <a:lt1>
      <a:sysClr val="window" lastClr="FFFFFF"/>
    </a:lt1>
    <a:dk2>
      <a:srgbClr val="1C3264"/>
    </a:dk2>
    <a:lt2>
      <a:srgbClr val="CCCCCC"/>
    </a:lt2>
    <a:accent1>
      <a:srgbClr val="83BDD4"/>
    </a:accent1>
    <a:accent2>
      <a:srgbClr val="070478"/>
    </a:accent2>
    <a:accent3>
      <a:srgbClr val="CCFF33"/>
    </a:accent3>
    <a:accent4>
      <a:srgbClr val="11008E"/>
    </a:accent4>
    <a:accent5>
      <a:srgbClr val="9933FF"/>
    </a:accent5>
    <a:accent6>
      <a:srgbClr val="FF33FF"/>
    </a:accent6>
    <a:hlink>
      <a:srgbClr val="6699FF"/>
    </a:hlink>
    <a:folHlink>
      <a:srgbClr val="9999CC"/>
    </a:folHlink>
  </a:clrScheme>
  <a:fontScheme name="Custom 1">
    <a:majorFont>
      <a:latin typeface="Tw Cen MT"/>
      <a:ea typeface=""/>
      <a:cs typeface=""/>
    </a:majorFont>
    <a:minorFont>
      <a:latin typeface="Tw Cen M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Custom 12">
    <a:dk1>
      <a:sysClr val="windowText" lastClr="000000"/>
    </a:dk1>
    <a:lt1>
      <a:sysClr val="window" lastClr="FFFFFF"/>
    </a:lt1>
    <a:dk2>
      <a:srgbClr val="1C3264"/>
    </a:dk2>
    <a:lt2>
      <a:srgbClr val="CCCCCC"/>
    </a:lt2>
    <a:accent1>
      <a:srgbClr val="83BDD4"/>
    </a:accent1>
    <a:accent2>
      <a:srgbClr val="070478"/>
    </a:accent2>
    <a:accent3>
      <a:srgbClr val="CCFF33"/>
    </a:accent3>
    <a:accent4>
      <a:srgbClr val="11008E"/>
    </a:accent4>
    <a:accent5>
      <a:srgbClr val="9933FF"/>
    </a:accent5>
    <a:accent6>
      <a:srgbClr val="FF33FF"/>
    </a:accent6>
    <a:hlink>
      <a:srgbClr val="6699FF"/>
    </a:hlink>
    <a:folHlink>
      <a:srgbClr val="9999CC"/>
    </a:folHlink>
  </a:clrScheme>
  <a:fontScheme name="Custom 1">
    <a:majorFont>
      <a:latin typeface="Tw Cen MT"/>
      <a:ea typeface=""/>
      <a:cs typeface=""/>
    </a:majorFont>
    <a:minorFont>
      <a:latin typeface="Tw Cen M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7627</TotalTime>
  <Words>2666</Words>
  <Application>Microsoft Office PowerPoint</Application>
  <PresentationFormat>On-screen Show (4:3)</PresentationFormat>
  <Paragraphs>534</Paragraphs>
  <Slides>35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Symbol</vt:lpstr>
      <vt:lpstr>Times New Roman</vt:lpstr>
      <vt:lpstr>Tw Cen MT</vt:lpstr>
      <vt:lpstr>Wingdings</vt:lpstr>
      <vt:lpstr>Wingdings 2</vt:lpstr>
      <vt:lpstr>chiangmaitheme</vt:lpstr>
      <vt:lpstr>Theme1</vt:lpstr>
      <vt:lpstr>European Union Social Protection across the Humanitarian-Development Nexus</vt:lpstr>
      <vt:lpstr>  Overview</vt:lpstr>
      <vt:lpstr>  Introduction</vt:lpstr>
      <vt:lpstr>  Key innovation in this approach:</vt:lpstr>
      <vt:lpstr>Adapting the conventional costing model to SPaN        Source: Samson et al. 2006</vt:lpstr>
      <vt:lpstr>Costing social protection across the nexus    SOURCE: Willitts-King, B., Mowjee, T., &amp; Poole, L. (2017) </vt:lpstr>
      <vt:lpstr>Simple and complex costing models </vt:lpstr>
      <vt:lpstr>Per cent of GDP spent on Social Protection by region</vt:lpstr>
      <vt:lpstr>PowerPoint Presentation</vt:lpstr>
      <vt:lpstr>A Co-financing approach </vt:lpstr>
      <vt:lpstr>Adequacy, affordability and sustainability</vt:lpstr>
      <vt:lpstr>Co-Financing approaches for SPaN</vt:lpstr>
      <vt:lpstr>PowerPoint Presentation</vt:lpstr>
      <vt:lpstr>How much should each sector pay? </vt:lpstr>
      <vt:lpstr>PowerPoint Presentation</vt:lpstr>
      <vt:lpstr>PowerPoint Presentation</vt:lpstr>
      <vt:lpstr>Co-financing challenges: Uncertainty</vt:lpstr>
      <vt:lpstr>Co-financing challenges: Truth revelation</vt:lpstr>
      <vt:lpstr>Co-financing challenges: The role of evidence</vt:lpstr>
      <vt:lpstr>Co-financing challenges:  Role of development partners</vt:lpstr>
      <vt:lpstr>SPaN co-financing case study: Ethiopia’s Production Safety Net (PSNP) and  the effectiveness of health expenditure in building resilience</vt:lpstr>
      <vt:lpstr>SPaN co-financing case study: Ethiopia’s Production Safety Net (PSNP) and  the effectiveness of health expenditure in building resilience</vt:lpstr>
      <vt:lpstr>SPaN co-financing case study: Ethiopia’s Production Safety Net (PSNP) and  the effectiveness of health expenditure in building resilience</vt:lpstr>
      <vt:lpstr>SPaN co-financing case study: Ethiopia’s Production Safety Net (PSNP) and  the effectiveness of health expenditure in building resilience</vt:lpstr>
      <vt:lpstr>Co-financing SPaN</vt:lpstr>
      <vt:lpstr>Policy Guidance</vt:lpstr>
      <vt:lpstr>Policy Guidance</vt:lpstr>
      <vt:lpstr>Policy Guidance</vt:lpstr>
      <vt:lpstr>ANNEX</vt:lpstr>
      <vt:lpstr>What is a cross-sectoral translog  policy production function?</vt:lpstr>
      <vt:lpstr>What is a cross-sectoral translog  policy production function?</vt:lpstr>
      <vt:lpstr>Co-financing challenges: “Free rider” traps</vt:lpstr>
      <vt:lpstr>Co-financing challenges: “Free rider” traps</vt:lpstr>
      <vt:lpstr>Co-financing challenges: “Free rider” traps</vt:lpstr>
      <vt:lpstr>Co-financing challenges: “Free rider” traps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UNRISD</dc:title>
  <dc:creator>Michael</dc:creator>
  <cp:lastModifiedBy>WSP1</cp:lastModifiedBy>
  <cp:revision>77</cp:revision>
  <cp:lastPrinted>2013-10-01T09:38:35Z</cp:lastPrinted>
  <dcterms:created xsi:type="dcterms:W3CDTF">2012-09-09T03:49:15Z</dcterms:created>
  <dcterms:modified xsi:type="dcterms:W3CDTF">2019-01-23T00:48:56Z</dcterms:modified>
</cp:coreProperties>
</file>