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66" r:id="rId3"/>
    <p:sldId id="387" r:id="rId4"/>
    <p:sldId id="388" r:id="rId5"/>
    <p:sldId id="390" r:id="rId6"/>
    <p:sldId id="392" r:id="rId7"/>
    <p:sldId id="393" r:id="rId8"/>
    <p:sldId id="394" r:id="rId9"/>
    <p:sldId id="397" r:id="rId10"/>
    <p:sldId id="396" r:id="rId11"/>
    <p:sldId id="400" r:id="rId12"/>
    <p:sldId id="375" r:id="rId13"/>
    <p:sldId id="376" r:id="rId14"/>
    <p:sldId id="377" r:id="rId15"/>
    <p:sldId id="378" r:id="rId16"/>
    <p:sldId id="379" r:id="rId17"/>
    <p:sldId id="380" r:id="rId18"/>
    <p:sldId id="386" r:id="rId19"/>
    <p:sldId id="421" r:id="rId20"/>
    <p:sldId id="422" r:id="rId21"/>
    <p:sldId id="423" r:id="rId22"/>
    <p:sldId id="424" r:id="rId23"/>
    <p:sldId id="426" r:id="rId24"/>
  </p:sldIdLst>
  <p:sldSz cx="9144000" cy="6858000" type="screen4x3"/>
  <p:notesSz cx="6797675" cy="987425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4BEEE4"/>
    <a:srgbClr val="FFD624"/>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4046" autoAdjust="0"/>
  </p:normalViewPr>
  <p:slideViewPr>
    <p:cSldViewPr>
      <p:cViewPr varScale="1">
        <p:scale>
          <a:sx n="61" d="100"/>
          <a:sy n="61" d="100"/>
        </p:scale>
        <p:origin x="1788" y="4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49" d="100"/>
          <a:sy n="49" d="100"/>
        </p:scale>
        <p:origin x="-2732" y="-4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1" y="9378407"/>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378407"/>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AD96B53C-803A-4F48-890D-25E80105D3CA}" type="slidenum">
              <a:rPr lang="en-GB" altLang="en-US"/>
              <a:pPr/>
              <a:t>‹#›</a:t>
            </a:fld>
            <a:endParaRPr lang="en-GB" altLang="en-US"/>
          </a:p>
        </p:txBody>
      </p:sp>
    </p:spTree>
    <p:extLst>
      <p:ext uri="{BB962C8B-B14F-4D97-AF65-F5344CB8AC3E}">
        <p14:creationId xmlns:p14="http://schemas.microsoft.com/office/powerpoint/2010/main" val="42604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1" y="4689994"/>
            <a:ext cx="5438775" cy="444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1" y="9378407"/>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378407"/>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1F39348B-7A0C-4541-A741-6D31EE3E0B70}" type="slidenum">
              <a:rPr lang="en-GB" altLang="en-US"/>
              <a:pPr/>
              <a:t>‹#›</a:t>
            </a:fld>
            <a:endParaRPr lang="en-GB" altLang="en-US"/>
          </a:p>
        </p:txBody>
      </p:sp>
    </p:spTree>
    <p:extLst>
      <p:ext uri="{BB962C8B-B14F-4D97-AF65-F5344CB8AC3E}">
        <p14:creationId xmlns:p14="http://schemas.microsoft.com/office/powerpoint/2010/main" val="3359794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1F39348B-7A0C-4541-A741-6D31EE3E0B70}" type="slidenum">
              <a:rPr lang="en-GB" altLang="en-US" smtClean="0"/>
              <a:pPr/>
              <a:t>1</a:t>
            </a:fld>
            <a:endParaRPr lang="en-GB" altLang="en-US" dirty="0"/>
          </a:p>
        </p:txBody>
      </p:sp>
    </p:spTree>
    <p:extLst>
      <p:ext uri="{BB962C8B-B14F-4D97-AF65-F5344CB8AC3E}">
        <p14:creationId xmlns:p14="http://schemas.microsoft.com/office/powerpoint/2010/main" val="258467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685801"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45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8:notes"/>
          <p:cNvSpPr txBox="1">
            <a:spLocks noGrp="1"/>
          </p:cNvSpPr>
          <p:nvPr>
            <p:ph type="body" idx="1"/>
          </p:nvPr>
        </p:nvSpPr>
        <p:spPr>
          <a:xfrm>
            <a:off x="685801"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3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9: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0" u="none" strike="noStrike" cap="none">
                <a:solidFill>
                  <a:schemeClr val="dk1"/>
                </a:solidFill>
                <a:latin typeface="Calibri"/>
                <a:ea typeface="Calibri"/>
                <a:cs typeface="Calibri"/>
                <a:sym typeface="Calibri"/>
              </a:rPr>
              <a:t>Strategy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Market-based instruments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Risk transfer for assets (property or agricultural insurance) and for budget management (parametric insurance)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Contingent credit</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Financial instruments that provide liquidity immediately after a shocks</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Budgetary instruments</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Reserve funds, contingency budgets, budget reallocations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9" name="Google Shape;499;p19: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23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39348B-7A0C-4541-A741-6D31EE3E0B70}" type="slidenum">
              <a:rPr lang="en-GB" altLang="en-US" smtClean="0"/>
              <a:pPr/>
              <a:t>19</a:t>
            </a:fld>
            <a:endParaRPr lang="en-GB" altLang="en-US"/>
          </a:p>
        </p:txBody>
      </p:sp>
    </p:spTree>
    <p:extLst>
      <p:ext uri="{BB962C8B-B14F-4D97-AF65-F5344CB8AC3E}">
        <p14:creationId xmlns:p14="http://schemas.microsoft.com/office/powerpoint/2010/main" val="395381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9155" name="Notes Placeholder 2"/>
          <p:cNvSpPr>
            <a:spLocks noGrp="1"/>
          </p:cNvSpPr>
          <p:nvPr>
            <p:ph type="body" idx="1"/>
          </p:nvPr>
        </p:nvSpPr>
        <p:spPr>
          <a:noFill/>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39458" indent="-284407" eaLnBrk="0" hangingPunct="0">
              <a:spcBef>
                <a:spcPct val="30000"/>
              </a:spcBef>
              <a:defRPr sz="1200">
                <a:solidFill>
                  <a:schemeClr val="tx1"/>
                </a:solidFill>
                <a:latin typeface="Arial" charset="0"/>
                <a:ea typeface="MS PGothic" pitchFamily="34" charset="-128"/>
              </a:defRPr>
            </a:lvl2pPr>
            <a:lvl3pPr marL="1137628" indent="-227526" eaLnBrk="0" hangingPunct="0">
              <a:spcBef>
                <a:spcPct val="30000"/>
              </a:spcBef>
              <a:defRPr sz="1200">
                <a:solidFill>
                  <a:schemeClr val="tx1"/>
                </a:solidFill>
                <a:latin typeface="Arial" charset="0"/>
                <a:ea typeface="MS PGothic" pitchFamily="34" charset="-128"/>
              </a:defRPr>
            </a:lvl3pPr>
            <a:lvl4pPr marL="1592679" indent="-227526" eaLnBrk="0" hangingPunct="0">
              <a:spcBef>
                <a:spcPct val="30000"/>
              </a:spcBef>
              <a:defRPr sz="1200">
                <a:solidFill>
                  <a:schemeClr val="tx1"/>
                </a:solidFill>
                <a:latin typeface="Arial" charset="0"/>
                <a:ea typeface="MS PGothic" pitchFamily="34" charset="-128"/>
              </a:defRPr>
            </a:lvl4pPr>
            <a:lvl5pPr marL="2047730" indent="-227526" eaLnBrk="0" hangingPunct="0">
              <a:spcBef>
                <a:spcPct val="30000"/>
              </a:spcBef>
              <a:defRPr sz="1200">
                <a:solidFill>
                  <a:schemeClr val="tx1"/>
                </a:solidFill>
                <a:latin typeface="Arial" charset="0"/>
                <a:ea typeface="MS PGothic" pitchFamily="34" charset="-128"/>
              </a:defRPr>
            </a:lvl5pPr>
            <a:lvl6pPr marL="2502781" indent="-227526" eaLnBrk="0" fontAlgn="base" hangingPunct="0">
              <a:spcBef>
                <a:spcPct val="30000"/>
              </a:spcBef>
              <a:spcAft>
                <a:spcPct val="0"/>
              </a:spcAft>
              <a:defRPr sz="1200">
                <a:solidFill>
                  <a:schemeClr val="tx1"/>
                </a:solidFill>
                <a:latin typeface="Arial" charset="0"/>
                <a:ea typeface="MS PGothic" pitchFamily="34" charset="-128"/>
              </a:defRPr>
            </a:lvl6pPr>
            <a:lvl7pPr marL="2957833" indent="-227526" eaLnBrk="0" fontAlgn="base" hangingPunct="0">
              <a:spcBef>
                <a:spcPct val="30000"/>
              </a:spcBef>
              <a:spcAft>
                <a:spcPct val="0"/>
              </a:spcAft>
              <a:defRPr sz="1200">
                <a:solidFill>
                  <a:schemeClr val="tx1"/>
                </a:solidFill>
                <a:latin typeface="Arial" charset="0"/>
                <a:ea typeface="MS PGothic" pitchFamily="34" charset="-128"/>
              </a:defRPr>
            </a:lvl7pPr>
            <a:lvl8pPr marL="3412884" indent="-227526" eaLnBrk="0" fontAlgn="base" hangingPunct="0">
              <a:spcBef>
                <a:spcPct val="30000"/>
              </a:spcBef>
              <a:spcAft>
                <a:spcPct val="0"/>
              </a:spcAft>
              <a:defRPr sz="1200">
                <a:solidFill>
                  <a:schemeClr val="tx1"/>
                </a:solidFill>
                <a:latin typeface="Arial" charset="0"/>
                <a:ea typeface="MS PGothic" pitchFamily="34" charset="-128"/>
              </a:defRPr>
            </a:lvl8pPr>
            <a:lvl9pPr marL="3867935" indent="-227526"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CC8731CF-86F9-463A-B3F3-0C2BDC1074D6}" type="slidenum">
              <a:rPr lang="en-GB" altLang="en-US" smtClean="0"/>
              <a:pPr eaLnBrk="1" hangingPunct="1">
                <a:spcBef>
                  <a:spcPct val="0"/>
                </a:spcBef>
              </a:pPr>
              <a:t>20</a:t>
            </a:fld>
            <a:endParaRPr lang="en-GB" altLang="en-US" smtClean="0"/>
          </a:p>
        </p:txBody>
      </p:sp>
    </p:spTree>
    <p:extLst>
      <p:ext uri="{BB962C8B-B14F-4D97-AF65-F5344CB8AC3E}">
        <p14:creationId xmlns:p14="http://schemas.microsoft.com/office/powerpoint/2010/main" val="140045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9" name="Notes Placeholder 2"/>
          <p:cNvSpPr>
            <a:spLocks noGrp="1"/>
          </p:cNvSpPr>
          <p:nvPr>
            <p:ph type="body" idx="1"/>
          </p:nvPr>
        </p:nvSpPr>
        <p:spPr>
          <a:noFill/>
        </p:spPr>
        <p:txBody>
          <a:bodyPr/>
          <a:lstStyle/>
          <a:p>
            <a:r>
              <a:rPr lang="en-GB" altLang="en-US" smtClean="0"/>
              <a:t>Shock responsive social protection: building up on the findings of the scoping work of the UN and under the umbrella of AADMER, continue supporting the ASEAN strengthening resilience through social protection policy and help developing the shock responsiveness feature in selected country with capacity building and technical support for social protection </a:t>
            </a: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39458" indent="-284407" eaLnBrk="0" hangingPunct="0">
              <a:spcBef>
                <a:spcPct val="30000"/>
              </a:spcBef>
              <a:defRPr sz="1200">
                <a:solidFill>
                  <a:schemeClr val="tx1"/>
                </a:solidFill>
                <a:latin typeface="Arial" charset="0"/>
                <a:ea typeface="MS PGothic" pitchFamily="34" charset="-128"/>
              </a:defRPr>
            </a:lvl2pPr>
            <a:lvl3pPr marL="1137628" indent="-227526" eaLnBrk="0" hangingPunct="0">
              <a:spcBef>
                <a:spcPct val="30000"/>
              </a:spcBef>
              <a:defRPr sz="1200">
                <a:solidFill>
                  <a:schemeClr val="tx1"/>
                </a:solidFill>
                <a:latin typeface="Arial" charset="0"/>
                <a:ea typeface="MS PGothic" pitchFamily="34" charset="-128"/>
              </a:defRPr>
            </a:lvl3pPr>
            <a:lvl4pPr marL="1592679" indent="-227526" eaLnBrk="0" hangingPunct="0">
              <a:spcBef>
                <a:spcPct val="30000"/>
              </a:spcBef>
              <a:defRPr sz="1200">
                <a:solidFill>
                  <a:schemeClr val="tx1"/>
                </a:solidFill>
                <a:latin typeface="Arial" charset="0"/>
                <a:ea typeface="MS PGothic" pitchFamily="34" charset="-128"/>
              </a:defRPr>
            </a:lvl4pPr>
            <a:lvl5pPr marL="2047730" indent="-227526" eaLnBrk="0" hangingPunct="0">
              <a:spcBef>
                <a:spcPct val="30000"/>
              </a:spcBef>
              <a:defRPr sz="1200">
                <a:solidFill>
                  <a:schemeClr val="tx1"/>
                </a:solidFill>
                <a:latin typeface="Arial" charset="0"/>
                <a:ea typeface="MS PGothic" pitchFamily="34" charset="-128"/>
              </a:defRPr>
            </a:lvl5pPr>
            <a:lvl6pPr marL="2502781" indent="-227526" eaLnBrk="0" fontAlgn="base" hangingPunct="0">
              <a:spcBef>
                <a:spcPct val="30000"/>
              </a:spcBef>
              <a:spcAft>
                <a:spcPct val="0"/>
              </a:spcAft>
              <a:defRPr sz="1200">
                <a:solidFill>
                  <a:schemeClr val="tx1"/>
                </a:solidFill>
                <a:latin typeface="Arial" charset="0"/>
                <a:ea typeface="MS PGothic" pitchFamily="34" charset="-128"/>
              </a:defRPr>
            </a:lvl6pPr>
            <a:lvl7pPr marL="2957833" indent="-227526" eaLnBrk="0" fontAlgn="base" hangingPunct="0">
              <a:spcBef>
                <a:spcPct val="30000"/>
              </a:spcBef>
              <a:spcAft>
                <a:spcPct val="0"/>
              </a:spcAft>
              <a:defRPr sz="1200">
                <a:solidFill>
                  <a:schemeClr val="tx1"/>
                </a:solidFill>
                <a:latin typeface="Arial" charset="0"/>
                <a:ea typeface="MS PGothic" pitchFamily="34" charset="-128"/>
              </a:defRPr>
            </a:lvl7pPr>
            <a:lvl8pPr marL="3412884" indent="-227526" eaLnBrk="0" fontAlgn="base" hangingPunct="0">
              <a:spcBef>
                <a:spcPct val="30000"/>
              </a:spcBef>
              <a:spcAft>
                <a:spcPct val="0"/>
              </a:spcAft>
              <a:defRPr sz="1200">
                <a:solidFill>
                  <a:schemeClr val="tx1"/>
                </a:solidFill>
                <a:latin typeface="Arial" charset="0"/>
                <a:ea typeface="MS PGothic" pitchFamily="34" charset="-128"/>
              </a:defRPr>
            </a:lvl8pPr>
            <a:lvl9pPr marL="3867935" indent="-227526"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B518A9D2-2AAB-4490-9538-FEE94DAA19C1}" type="slidenum">
              <a:rPr lang="en-GB" altLang="en-US" smtClean="0"/>
              <a:pPr eaLnBrk="1" hangingPunct="1">
                <a:spcBef>
                  <a:spcPct val="0"/>
                </a:spcBef>
              </a:pPr>
              <a:t>21</a:t>
            </a:fld>
            <a:endParaRPr lang="en-GB" altLang="en-US" smtClean="0"/>
          </a:p>
        </p:txBody>
      </p:sp>
    </p:spTree>
    <p:extLst>
      <p:ext uri="{BB962C8B-B14F-4D97-AF65-F5344CB8AC3E}">
        <p14:creationId xmlns:p14="http://schemas.microsoft.com/office/powerpoint/2010/main" val="349595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1203" name="Notes Placeholder 2"/>
          <p:cNvSpPr>
            <a:spLocks noGrp="1"/>
          </p:cNvSpPr>
          <p:nvPr>
            <p:ph type="body" idx="1"/>
          </p:nvPr>
        </p:nvSpPr>
        <p:spPr>
          <a:noFill/>
        </p:spPr>
        <p:txBody>
          <a:bodyPr/>
          <a:lstStyle/>
          <a:p>
            <a:r>
              <a:rPr lang="en-GB" altLang="en-US" smtClean="0"/>
              <a:t>The surge Model </a:t>
            </a:r>
          </a:p>
          <a:p>
            <a:r>
              <a:rPr lang="en-GB" altLang="en-US" smtClean="0"/>
              <a:t>Refers to the expansion and contraction of a system (human resources, materials/ commodities, assets, finances, management) in response to a spike in Demand</a:t>
            </a:r>
          </a:p>
          <a:p>
            <a:r>
              <a:rPr lang="en-GB" altLang="en-US" smtClean="0"/>
              <a:t>The system may be a basic service such as health, education, water or safety-net programme. It may equally be commercial such as a livestock trade, maize or food value chain.</a:t>
            </a:r>
          </a:p>
          <a:p>
            <a:endParaRPr lang="en-GB" altLang="en-US" smtClean="0"/>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39458" indent="-284407" eaLnBrk="0" hangingPunct="0">
              <a:spcBef>
                <a:spcPct val="30000"/>
              </a:spcBef>
              <a:defRPr sz="1200">
                <a:solidFill>
                  <a:schemeClr val="tx1"/>
                </a:solidFill>
                <a:latin typeface="Arial" charset="0"/>
                <a:ea typeface="MS PGothic" pitchFamily="34" charset="-128"/>
              </a:defRPr>
            </a:lvl2pPr>
            <a:lvl3pPr marL="1137628" indent="-227526" eaLnBrk="0" hangingPunct="0">
              <a:spcBef>
                <a:spcPct val="30000"/>
              </a:spcBef>
              <a:defRPr sz="1200">
                <a:solidFill>
                  <a:schemeClr val="tx1"/>
                </a:solidFill>
                <a:latin typeface="Arial" charset="0"/>
                <a:ea typeface="MS PGothic" pitchFamily="34" charset="-128"/>
              </a:defRPr>
            </a:lvl3pPr>
            <a:lvl4pPr marL="1592679" indent="-227526" eaLnBrk="0" hangingPunct="0">
              <a:spcBef>
                <a:spcPct val="30000"/>
              </a:spcBef>
              <a:defRPr sz="1200">
                <a:solidFill>
                  <a:schemeClr val="tx1"/>
                </a:solidFill>
                <a:latin typeface="Arial" charset="0"/>
                <a:ea typeface="MS PGothic" pitchFamily="34" charset="-128"/>
              </a:defRPr>
            </a:lvl4pPr>
            <a:lvl5pPr marL="2047730" indent="-227526" eaLnBrk="0" hangingPunct="0">
              <a:spcBef>
                <a:spcPct val="30000"/>
              </a:spcBef>
              <a:defRPr sz="1200">
                <a:solidFill>
                  <a:schemeClr val="tx1"/>
                </a:solidFill>
                <a:latin typeface="Arial" charset="0"/>
                <a:ea typeface="MS PGothic" pitchFamily="34" charset="-128"/>
              </a:defRPr>
            </a:lvl5pPr>
            <a:lvl6pPr marL="2502781" indent="-227526" eaLnBrk="0" fontAlgn="base" hangingPunct="0">
              <a:spcBef>
                <a:spcPct val="30000"/>
              </a:spcBef>
              <a:spcAft>
                <a:spcPct val="0"/>
              </a:spcAft>
              <a:defRPr sz="1200">
                <a:solidFill>
                  <a:schemeClr val="tx1"/>
                </a:solidFill>
                <a:latin typeface="Arial" charset="0"/>
                <a:ea typeface="MS PGothic" pitchFamily="34" charset="-128"/>
              </a:defRPr>
            </a:lvl6pPr>
            <a:lvl7pPr marL="2957833" indent="-227526" eaLnBrk="0" fontAlgn="base" hangingPunct="0">
              <a:spcBef>
                <a:spcPct val="30000"/>
              </a:spcBef>
              <a:spcAft>
                <a:spcPct val="0"/>
              </a:spcAft>
              <a:defRPr sz="1200">
                <a:solidFill>
                  <a:schemeClr val="tx1"/>
                </a:solidFill>
                <a:latin typeface="Arial" charset="0"/>
                <a:ea typeface="MS PGothic" pitchFamily="34" charset="-128"/>
              </a:defRPr>
            </a:lvl7pPr>
            <a:lvl8pPr marL="3412884" indent="-227526" eaLnBrk="0" fontAlgn="base" hangingPunct="0">
              <a:spcBef>
                <a:spcPct val="30000"/>
              </a:spcBef>
              <a:spcAft>
                <a:spcPct val="0"/>
              </a:spcAft>
              <a:defRPr sz="1200">
                <a:solidFill>
                  <a:schemeClr val="tx1"/>
                </a:solidFill>
                <a:latin typeface="Arial" charset="0"/>
                <a:ea typeface="MS PGothic" pitchFamily="34" charset="-128"/>
              </a:defRPr>
            </a:lvl8pPr>
            <a:lvl9pPr marL="3867935" indent="-227526"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96D0A81B-7379-410A-9CB8-7529B5485F6D}" type="slidenum">
              <a:rPr lang="en-GB" altLang="en-US" smtClean="0"/>
              <a:pPr eaLnBrk="1" hangingPunct="1">
                <a:spcBef>
                  <a:spcPct val="0"/>
                </a:spcBef>
              </a:pPr>
              <a:t>22</a:t>
            </a:fld>
            <a:endParaRPr lang="en-GB" altLang="en-US" smtClean="0"/>
          </a:p>
        </p:txBody>
      </p:sp>
    </p:spTree>
    <p:extLst>
      <p:ext uri="{BB962C8B-B14F-4D97-AF65-F5344CB8AC3E}">
        <p14:creationId xmlns:p14="http://schemas.microsoft.com/office/powerpoint/2010/main" val="7833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smtClean="0"/>
          </a:p>
        </p:txBody>
      </p:sp>
      <p:sp>
        <p:nvSpPr>
          <p:cNvPr id="7885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37879" indent="-282827" eaLnBrk="0" hangingPunct="0">
              <a:spcBef>
                <a:spcPct val="30000"/>
              </a:spcBef>
              <a:defRPr sz="1200">
                <a:solidFill>
                  <a:schemeClr val="tx1"/>
                </a:solidFill>
                <a:latin typeface="Arial" charset="0"/>
                <a:ea typeface="MS PGothic" pitchFamily="34" charset="-128"/>
              </a:defRPr>
            </a:lvl2pPr>
            <a:lvl3pPr marL="1136048" indent="-225946" eaLnBrk="0" hangingPunct="0">
              <a:spcBef>
                <a:spcPct val="30000"/>
              </a:spcBef>
              <a:defRPr sz="1200">
                <a:solidFill>
                  <a:schemeClr val="tx1"/>
                </a:solidFill>
                <a:latin typeface="Arial" charset="0"/>
                <a:ea typeface="MS PGothic" pitchFamily="34" charset="-128"/>
              </a:defRPr>
            </a:lvl3pPr>
            <a:lvl4pPr marL="1591100" indent="-225946" eaLnBrk="0" hangingPunct="0">
              <a:spcBef>
                <a:spcPct val="30000"/>
              </a:spcBef>
              <a:defRPr sz="1200">
                <a:solidFill>
                  <a:schemeClr val="tx1"/>
                </a:solidFill>
                <a:latin typeface="Arial" charset="0"/>
                <a:ea typeface="MS PGothic" pitchFamily="34" charset="-128"/>
              </a:defRPr>
            </a:lvl4pPr>
            <a:lvl5pPr marL="2046151" indent="-225946" eaLnBrk="0" hangingPunct="0">
              <a:spcBef>
                <a:spcPct val="30000"/>
              </a:spcBef>
              <a:defRPr sz="1200">
                <a:solidFill>
                  <a:schemeClr val="tx1"/>
                </a:solidFill>
                <a:latin typeface="Arial" charset="0"/>
                <a:ea typeface="MS PGothic" pitchFamily="34" charset="-128"/>
              </a:defRPr>
            </a:lvl5pPr>
            <a:lvl6pPr marL="2501202" indent="-225946" eaLnBrk="0" fontAlgn="base" hangingPunct="0">
              <a:spcBef>
                <a:spcPct val="30000"/>
              </a:spcBef>
              <a:spcAft>
                <a:spcPct val="0"/>
              </a:spcAft>
              <a:defRPr sz="1200">
                <a:solidFill>
                  <a:schemeClr val="tx1"/>
                </a:solidFill>
                <a:latin typeface="Arial" charset="0"/>
                <a:ea typeface="MS PGothic" pitchFamily="34" charset="-128"/>
              </a:defRPr>
            </a:lvl6pPr>
            <a:lvl7pPr marL="2956253" indent="-225946" eaLnBrk="0" fontAlgn="base" hangingPunct="0">
              <a:spcBef>
                <a:spcPct val="30000"/>
              </a:spcBef>
              <a:spcAft>
                <a:spcPct val="0"/>
              </a:spcAft>
              <a:defRPr sz="1200">
                <a:solidFill>
                  <a:schemeClr val="tx1"/>
                </a:solidFill>
                <a:latin typeface="Arial" charset="0"/>
                <a:ea typeface="MS PGothic" pitchFamily="34" charset="-128"/>
              </a:defRPr>
            </a:lvl7pPr>
            <a:lvl8pPr marL="3411304" indent="-225946" eaLnBrk="0" fontAlgn="base" hangingPunct="0">
              <a:spcBef>
                <a:spcPct val="30000"/>
              </a:spcBef>
              <a:spcAft>
                <a:spcPct val="0"/>
              </a:spcAft>
              <a:defRPr sz="1200">
                <a:solidFill>
                  <a:schemeClr val="tx1"/>
                </a:solidFill>
                <a:latin typeface="Arial" charset="0"/>
                <a:ea typeface="MS PGothic" pitchFamily="34" charset="-128"/>
              </a:defRPr>
            </a:lvl8pPr>
            <a:lvl9pPr marL="3866355" indent="-225946"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792C3F-7935-4C6E-A2BD-13CBE8A05F27}" type="slidenum">
              <a:rPr kumimoji="0" lang="en-GB"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75880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the later the response, the worse the longer term impacts are on livelihoods and development</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AMS have made significant development progress – but we are always only one shock away from progress being wiped out</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Emergencies typically focused on saving lives – an SRSP approach can help protect and save livelihoods as well as lives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By introducing adaptations to existing programs, </a:t>
            </a:r>
            <a:r>
              <a:rPr lang="en-US" sz="2200" b="0" i="0" dirty="0" err="1" smtClean="0">
                <a:effectLst/>
                <a:latin typeface="Helvetica Neue"/>
                <a:ea typeface="Helvetica Neue"/>
                <a:cs typeface="Helvetica Neue"/>
                <a:sym typeface="Helvetica Neue"/>
              </a:rPr>
              <a:t>Gov</a:t>
            </a:r>
            <a:r>
              <a:rPr lang="en-US" sz="2200" b="0" i="0" dirty="0" smtClean="0">
                <a:effectLst/>
                <a:latin typeface="Helvetica Neue"/>
                <a:ea typeface="Helvetica Neue"/>
                <a:cs typeface="Helvetica Neue"/>
                <a:sym typeface="Helvetica Neue"/>
              </a:rPr>
              <a:t> has more options to manage shocks better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In making investments in protecting households and sequencing programs, it demands that we invest in national systems and programs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Allows humanitarian actors to know how and when they can leave, confident that ‘their’ caseloads will still be reached and humanitarian principles wont be compromised</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0" i="0" dirty="0" smtClean="0">
                <a:effectLst/>
                <a:latin typeface="Helvetica Neue"/>
                <a:ea typeface="Helvetica Neue"/>
                <a:cs typeface="Helvetica Neue"/>
                <a:sym typeface="Helvetica Neue"/>
              </a:rPr>
              <a:t>Ultimately, it is a most effective way of providing support and building resilience of poor households. An early response to shocks, using existing social protection programs can save enormous amounts of money - every US$1 spent on safety nets results in net benefits (savings) of US$2.3 and every US$1 spent on resilience programming results in net benefits (savings) of US$3.3. </a:t>
            </a:r>
          </a:p>
          <a:p>
            <a:pPr marL="342900" marR="0" lvl="0" indent="-342900" algn="l" defTabSz="457200"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dollar invested in early warning systems can save USD 2-14 of avoided losses (Rogers and </a:t>
            </a:r>
            <a:r>
              <a:rPr lang="en-US" sz="1200" kern="1200" dirty="0" err="1" smtClean="0">
                <a:solidFill>
                  <a:schemeClr val="tx1"/>
                </a:solidFill>
                <a:effectLst/>
                <a:latin typeface="+mn-lt"/>
                <a:ea typeface="+mn-ea"/>
                <a:cs typeface="+mn-cs"/>
              </a:rPr>
              <a:t>Tsirkunov</a:t>
            </a:r>
            <a:r>
              <a:rPr lang="en-US" sz="1200" kern="1200" dirty="0" smtClean="0">
                <a:solidFill>
                  <a:schemeClr val="tx1"/>
                </a:solidFill>
                <a:effectLst/>
                <a:latin typeface="+mn-lt"/>
                <a:ea typeface="+mn-ea"/>
                <a:cs typeface="+mn-cs"/>
              </a:rPr>
              <a:t>, 2010) </a:t>
            </a:r>
          </a:p>
          <a:p>
            <a:pPr marL="57150" lvl="2"/>
            <a:endParaRPr lang="en-US" sz="2400" dirty="0" smtClean="0"/>
          </a:p>
          <a:p>
            <a:endParaRPr lang="en-US" dirty="0"/>
          </a:p>
        </p:txBody>
      </p:sp>
      <p:sp>
        <p:nvSpPr>
          <p:cNvPr id="4" name="Slide Number Placeholder 3"/>
          <p:cNvSpPr>
            <a:spLocks noGrp="1"/>
          </p:cNvSpPr>
          <p:nvPr>
            <p:ph type="sldNum" sz="quarter" idx="10"/>
          </p:nvPr>
        </p:nvSpPr>
        <p:spPr/>
        <p:txBody>
          <a:bodyPr/>
          <a:lstStyle/>
          <a:p>
            <a:fld id="{071FE833-4309-4049-92AF-91C0DEB93D2D}" type="slidenum">
              <a:rPr lang="en-US" smtClean="0"/>
              <a:t>4</a:t>
            </a:fld>
            <a:endParaRPr lang="en-US"/>
          </a:p>
        </p:txBody>
      </p:sp>
    </p:spTree>
    <p:extLst>
      <p:ext uri="{BB962C8B-B14F-4D97-AF65-F5344CB8AC3E}">
        <p14:creationId xmlns:p14="http://schemas.microsoft.com/office/powerpoint/2010/main" val="256485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BANK’S 2016 REPORT, UNBREAKABLE</a:t>
            </a:r>
          </a:p>
        </p:txBody>
      </p:sp>
      <p:sp>
        <p:nvSpPr>
          <p:cNvPr id="4" name="Slide Number Placeholder 3"/>
          <p:cNvSpPr>
            <a:spLocks noGrp="1"/>
          </p:cNvSpPr>
          <p:nvPr>
            <p:ph type="sldNum" sz="quarter" idx="10"/>
          </p:nvPr>
        </p:nvSpPr>
        <p:spPr/>
        <p:txBody>
          <a:bodyPr/>
          <a:lstStyle/>
          <a:p>
            <a:fld id="{945EEF82-F734-8647-B0B8-376D2F43FBDC}" type="slidenum">
              <a:rPr lang="en-US" smtClean="0"/>
              <a:t>7</a:t>
            </a:fld>
            <a:endParaRPr lang="en-US" dirty="0"/>
          </a:p>
        </p:txBody>
      </p:sp>
    </p:spTree>
    <p:extLst>
      <p:ext uri="{BB962C8B-B14F-4D97-AF65-F5344CB8AC3E}">
        <p14:creationId xmlns:p14="http://schemas.microsoft.com/office/powerpoint/2010/main" val="303473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EEF82-F734-8647-B0B8-376D2F43FBDC}" type="slidenum">
              <a:rPr lang="en-US" smtClean="0"/>
              <a:t>9</a:t>
            </a:fld>
            <a:endParaRPr lang="en-US"/>
          </a:p>
        </p:txBody>
      </p:sp>
    </p:spTree>
    <p:extLst>
      <p:ext uri="{BB962C8B-B14F-4D97-AF65-F5344CB8AC3E}">
        <p14:creationId xmlns:p14="http://schemas.microsoft.com/office/powerpoint/2010/main" val="60248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 lessons from Phils and elsewhere say about how can we introduce SRSP?</a:t>
            </a:r>
          </a:p>
        </p:txBody>
      </p:sp>
    </p:spTree>
    <p:extLst>
      <p:ext uri="{BB962C8B-B14F-4D97-AF65-F5344CB8AC3E}">
        <p14:creationId xmlns:p14="http://schemas.microsoft.com/office/powerpoint/2010/main" val="33918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Flexible delivery systems are the tools and processes that the </a:t>
            </a:r>
            <a:r>
              <a:rPr lang="en-US" dirty="0" err="1" smtClean="0"/>
              <a:t>programme</a:t>
            </a:r>
            <a:r>
              <a:rPr lang="en-US" dirty="0" smtClean="0"/>
              <a:t> uses to quickly and easily provide ex ante and ex post support to beneficiaries in risk-prone areas. </a:t>
            </a:r>
          </a:p>
          <a:p>
            <a:pPr lvl="0"/>
            <a:endParaRPr lang="en-US" dirty="0" smtClean="0"/>
          </a:p>
          <a:p>
            <a:pPr lvl="0"/>
            <a:r>
              <a:rPr lang="en-US" dirty="0" smtClean="0"/>
              <a:t>Socio-economic and disaster risk and vulnerability information systems can play an important role in helping to identify which households should be targeted after a shock and where. When combined with early warning systems, they can also be used to model the impact of shocks on households of different wealth groups/quintiles - and therefore be used to predict and plan appropriate programmatic responses to future events. The information systems can also be used to develop either automatic or subjective ‘triggers’ for when funds can be released, so that responses can be phased for different magnitude responses. </a:t>
            </a:r>
          </a:p>
          <a:p>
            <a:pPr lvl="0"/>
            <a:endParaRPr lang="en-US" dirty="0" smtClean="0"/>
          </a:p>
          <a:p>
            <a:pPr lvl="0"/>
            <a:r>
              <a:rPr lang="en-US" dirty="0" smtClean="0"/>
              <a:t>Mobilizing funds after a disaster strikes can slow down the response time, leaving vulnerable people without sufficient support at a time when they need it the most. Layering risks (separating risks into tiers) through different financing instruments means introducing instruments that finance responses for differing magnitudes of risk operated at different administrative levels. This is different from mobilizing money for the regular program – it should be earmarked money that can be used in the event of a certain event. Ideally it should be developed as part of a broader DRF strategy, although can be  </a:t>
            </a:r>
          </a:p>
          <a:p>
            <a:pPr lvl="0"/>
            <a:endParaRPr lang="en-US" dirty="0" smtClean="0"/>
          </a:p>
          <a:p>
            <a:pPr lvl="0"/>
            <a:r>
              <a:rPr lang="en-US" dirty="0" smtClean="0"/>
              <a:t>A robust risk-informed, shock responsive social protection system requires that DRM and social protection structures, processes and institutions work together to maximize their impact and avoid duplication of interventions. There are likely to be other emergency response efforts alongside risk-informed, shock responsive social protection </a:t>
            </a:r>
            <a:r>
              <a:rPr lang="en-US" dirty="0" err="1" smtClean="0"/>
              <a:t>programmes</a:t>
            </a:r>
            <a:r>
              <a:rPr lang="en-US" dirty="0" smtClean="0"/>
              <a:t> which all require coordination to work effectively. </a:t>
            </a:r>
          </a:p>
          <a:p>
            <a:pPr lvl="0"/>
            <a:endParaRPr lang="en-US" dirty="0"/>
          </a:p>
        </p:txBody>
      </p:sp>
    </p:spTree>
    <p:extLst>
      <p:ext uri="{BB962C8B-B14F-4D97-AF65-F5344CB8AC3E}">
        <p14:creationId xmlns:p14="http://schemas.microsoft.com/office/powerpoint/2010/main" val="119051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4:notes"/>
          <p:cNvSpPr txBox="1">
            <a:spLocks noGrp="1"/>
          </p:cNvSpPr>
          <p:nvPr>
            <p:ph type="body" idx="1"/>
          </p:nvPr>
        </p:nvSpPr>
        <p:spPr>
          <a:xfrm>
            <a:off x="685801"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70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5: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The Philippines has an unusual institutional set-up, in that the same government agency has a</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lead role in the coordination of social protection, DRRM and humanitarian response. This is</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recognized to offer opportunity for integrated thinking and programming on shock-responsive social</a:t>
            </a:r>
            <a:endParaRPr/>
          </a:p>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protection (Bowen 2015;DSWD, UNICEF, Pers. Comm.).The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LAOS: mandates for disaster response and social protection both lie with the Department of Social Welfare in MoLSW</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3" name="Google Shape;433;p15: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513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txBox="1">
            <a:spLocks noGrp="1"/>
          </p:cNvSpPr>
          <p:nvPr>
            <p:ph type="body" idx="1"/>
          </p:nvPr>
        </p:nvSpPr>
        <p:spPr>
          <a:xfrm>
            <a:off x="685801"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36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7B7B019-8868-40C6-A7C5-87E39BAFDFC7}"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4802BD0-C4D0-493F-A878-6EADC47A1FA1}" type="slidenum">
              <a:rPr lang="en-GB" altLang="en-US"/>
              <a:pPr/>
              <a:t>‹#›</a:t>
            </a:fld>
            <a:endParaRPr lang="en-GB" altLang="en-US"/>
          </a:p>
        </p:txBody>
      </p:sp>
    </p:spTree>
    <p:extLst>
      <p:ext uri="{BB962C8B-B14F-4D97-AF65-F5344CB8AC3E}">
        <p14:creationId xmlns:p14="http://schemas.microsoft.com/office/powerpoint/2010/main" val="82090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C598773-515C-4E00-B792-1E70513A8A97}" type="slidenum">
              <a:rPr lang="en-GB" altLang="en-US"/>
              <a:pPr/>
              <a:t>‹#›</a:t>
            </a:fld>
            <a:endParaRPr lang="en-GB" altLang="en-US"/>
          </a:p>
        </p:txBody>
      </p:sp>
    </p:spTree>
    <p:extLst>
      <p:ext uri="{BB962C8B-B14F-4D97-AF65-F5344CB8AC3E}">
        <p14:creationId xmlns:p14="http://schemas.microsoft.com/office/powerpoint/2010/main" val="2724487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628650" y="1825625"/>
            <a:ext cx="7886700" cy="43524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228600"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2pPr>
            <a:lvl3pPr marL="1371600" marR="0" lvl="2" indent="-228600"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L="1828800" marR="0" lvl="3" indent="-228600"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4pPr>
            <a:lvl5pPr marL="2286000" marR="0" lvl="4" indent="-228600"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 name="Google Shape;57;p12"/>
          <p:cNvCxnSpPr/>
          <p:nvPr/>
        </p:nvCxnSpPr>
        <p:spPr>
          <a:xfrm>
            <a:off x="405000" y="1825625"/>
            <a:ext cx="0" cy="4352400"/>
          </a:xfrm>
          <a:prstGeom prst="straightConnector1">
            <a:avLst/>
          </a:prstGeom>
          <a:noFill/>
          <a:ln w="38100" cap="flat" cmpd="sng">
            <a:solidFill>
              <a:schemeClr val="dk1"/>
            </a:solidFill>
            <a:prstDash val="solid"/>
            <a:miter lim="800000"/>
            <a:headEnd type="none" w="sm" len="sm"/>
            <a:tailEnd type="none" w="sm" len="sm"/>
          </a:ln>
        </p:spPr>
      </p:cxnSp>
      <p:sp>
        <p:nvSpPr>
          <p:cNvPr id="58" name="Google Shape;5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A96"/>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A96"/>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96"/>
                </a:solidFill>
                <a:latin typeface="Poppins"/>
                <a:ea typeface="Poppins"/>
                <a:cs typeface="Poppins"/>
                <a:sym typeface="Poppins"/>
              </a:defRPr>
            </a:lvl1pPr>
            <a:lvl2pPr marL="0" marR="0" lvl="1" indent="0" algn="r" rtl="0">
              <a:spcBef>
                <a:spcPts val="0"/>
              </a:spcBef>
              <a:buNone/>
              <a:defRPr sz="1200" b="0" i="0" u="none" strike="noStrike" cap="none">
                <a:solidFill>
                  <a:srgbClr val="888A96"/>
                </a:solidFill>
                <a:latin typeface="Poppins"/>
                <a:ea typeface="Poppins"/>
                <a:cs typeface="Poppins"/>
                <a:sym typeface="Poppins"/>
              </a:defRPr>
            </a:lvl2pPr>
            <a:lvl3pPr marL="0" marR="0" lvl="2" indent="0" algn="r" rtl="0">
              <a:spcBef>
                <a:spcPts val="0"/>
              </a:spcBef>
              <a:buNone/>
              <a:defRPr sz="1200" b="0" i="0" u="none" strike="noStrike" cap="none">
                <a:solidFill>
                  <a:srgbClr val="888A96"/>
                </a:solidFill>
                <a:latin typeface="Poppins"/>
                <a:ea typeface="Poppins"/>
                <a:cs typeface="Poppins"/>
                <a:sym typeface="Poppins"/>
              </a:defRPr>
            </a:lvl3pPr>
            <a:lvl4pPr marL="0" marR="0" lvl="3" indent="0" algn="r" rtl="0">
              <a:spcBef>
                <a:spcPts val="0"/>
              </a:spcBef>
              <a:buNone/>
              <a:defRPr sz="1200" b="0" i="0" u="none" strike="noStrike" cap="none">
                <a:solidFill>
                  <a:srgbClr val="888A96"/>
                </a:solidFill>
                <a:latin typeface="Poppins"/>
                <a:ea typeface="Poppins"/>
                <a:cs typeface="Poppins"/>
                <a:sym typeface="Poppins"/>
              </a:defRPr>
            </a:lvl4pPr>
            <a:lvl5pPr marL="0" marR="0" lvl="4" indent="0" algn="r" rtl="0">
              <a:spcBef>
                <a:spcPts val="0"/>
              </a:spcBef>
              <a:buNone/>
              <a:defRPr sz="1200" b="0" i="0" u="none" strike="noStrike" cap="none">
                <a:solidFill>
                  <a:srgbClr val="888A96"/>
                </a:solidFill>
                <a:latin typeface="Poppins"/>
                <a:ea typeface="Poppins"/>
                <a:cs typeface="Poppins"/>
                <a:sym typeface="Poppins"/>
              </a:defRPr>
            </a:lvl5pPr>
            <a:lvl6pPr marL="0" marR="0" lvl="5" indent="0" algn="r" rtl="0">
              <a:spcBef>
                <a:spcPts val="0"/>
              </a:spcBef>
              <a:buNone/>
              <a:defRPr sz="1200" b="0" i="0" u="none" strike="noStrike" cap="none">
                <a:solidFill>
                  <a:srgbClr val="888A96"/>
                </a:solidFill>
                <a:latin typeface="Poppins"/>
                <a:ea typeface="Poppins"/>
                <a:cs typeface="Poppins"/>
                <a:sym typeface="Poppins"/>
              </a:defRPr>
            </a:lvl6pPr>
            <a:lvl7pPr marL="0" marR="0" lvl="6" indent="0" algn="r" rtl="0">
              <a:spcBef>
                <a:spcPts val="0"/>
              </a:spcBef>
              <a:buNone/>
              <a:defRPr sz="1200" b="0" i="0" u="none" strike="noStrike" cap="none">
                <a:solidFill>
                  <a:srgbClr val="888A96"/>
                </a:solidFill>
                <a:latin typeface="Poppins"/>
                <a:ea typeface="Poppins"/>
                <a:cs typeface="Poppins"/>
                <a:sym typeface="Poppins"/>
              </a:defRPr>
            </a:lvl7pPr>
            <a:lvl8pPr marL="0" marR="0" lvl="7" indent="0" algn="r" rtl="0">
              <a:spcBef>
                <a:spcPts val="0"/>
              </a:spcBef>
              <a:buNone/>
              <a:defRPr sz="1200" b="0" i="0" u="none" strike="noStrike" cap="none">
                <a:solidFill>
                  <a:srgbClr val="888A96"/>
                </a:solidFill>
                <a:latin typeface="Poppins"/>
                <a:ea typeface="Poppins"/>
                <a:cs typeface="Poppins"/>
                <a:sym typeface="Poppins"/>
              </a:defRPr>
            </a:lvl8pPr>
            <a:lvl9pPr marL="0" marR="0" lvl="8" indent="0" algn="r" rtl="0">
              <a:spcBef>
                <a:spcPts val="0"/>
              </a:spcBef>
              <a:buNone/>
              <a:defRPr sz="1200" b="0" i="0" u="none" strike="noStrike" cap="none">
                <a:solidFill>
                  <a:srgbClr val="888A96"/>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GB"/>
              <a:t>‹#›</a:t>
            </a:fld>
            <a:endParaRPr/>
          </a:p>
        </p:txBody>
      </p:sp>
      <p:sp>
        <p:nvSpPr>
          <p:cNvPr id="61" name="Google Shape;61;p12"/>
          <p:cNvSpPr txBox="1">
            <a:spLocks noGrp="1"/>
          </p:cNvSpPr>
          <p:nvPr>
            <p:ph type="title"/>
          </p:nvPr>
        </p:nvSpPr>
        <p:spPr>
          <a:xfrm>
            <a:off x="628650" y="620688"/>
            <a:ext cx="7886700" cy="102661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000"/>
              <a:buFont typeface="Poppins"/>
              <a:buNone/>
              <a:defRPr sz="4000" b="1" i="0" u="none" strike="noStrike" cap="non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2"/>
          <p:cNvSpPr/>
          <p:nvPr/>
        </p:nvSpPr>
        <p:spPr>
          <a:xfrm>
            <a:off x="-126900" y="878400"/>
            <a:ext cx="540000" cy="3600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15647817"/>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4437983" y="6500813"/>
            <a:ext cx="259105" cy="267891"/>
          </a:xfrm>
          <a:prstGeom prst="rect">
            <a:avLst/>
          </a:prstGeom>
        </p:spPr>
        <p:txBody>
          <a:bodyPr anchor="t"/>
          <a:lstStyle/>
          <a:p>
            <a:fld id="{86CB4B4D-7CA3-9044-876B-883B54F8677D}" type="slidenum">
              <a:t>‹#›</a:t>
            </a:fld>
            <a:endParaRPr dirty="0"/>
          </a:p>
        </p:txBody>
      </p:sp>
    </p:spTree>
    <p:extLst>
      <p:ext uri="{BB962C8B-B14F-4D97-AF65-F5344CB8AC3E}">
        <p14:creationId xmlns:p14="http://schemas.microsoft.com/office/powerpoint/2010/main" val="36619039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42EB1B7-1C03-4A19-9732-81A7B716D5D7}" type="slidenum">
              <a:rPr lang="en-GB" altLang="en-US"/>
              <a:pPr/>
              <a:t>‹#›</a:t>
            </a:fld>
            <a:endParaRPr lang="en-GB" altLang="en-US"/>
          </a:p>
        </p:txBody>
      </p:sp>
    </p:spTree>
    <p:extLst>
      <p:ext uri="{BB962C8B-B14F-4D97-AF65-F5344CB8AC3E}">
        <p14:creationId xmlns:p14="http://schemas.microsoft.com/office/powerpoint/2010/main" val="54182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607C45B-2C11-4948-8083-0DE0B31AADA8}" type="slidenum">
              <a:rPr lang="en-GB" altLang="en-US"/>
              <a:pPr/>
              <a:t>‹#›</a:t>
            </a:fld>
            <a:endParaRPr lang="en-GB" altLang="en-US"/>
          </a:p>
        </p:txBody>
      </p:sp>
    </p:spTree>
    <p:extLst>
      <p:ext uri="{BB962C8B-B14F-4D97-AF65-F5344CB8AC3E}">
        <p14:creationId xmlns:p14="http://schemas.microsoft.com/office/powerpoint/2010/main" val="346490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8E264FE-506D-43F8-A516-B6D5FB130535}" type="slidenum">
              <a:rPr lang="en-GB" altLang="en-US"/>
              <a:pPr/>
              <a:t>‹#›</a:t>
            </a:fld>
            <a:endParaRPr lang="en-GB" altLang="en-US"/>
          </a:p>
        </p:txBody>
      </p:sp>
    </p:spTree>
    <p:extLst>
      <p:ext uri="{BB962C8B-B14F-4D97-AF65-F5344CB8AC3E}">
        <p14:creationId xmlns:p14="http://schemas.microsoft.com/office/powerpoint/2010/main" val="302899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AF386DE-BCA0-4EB4-9F1B-4CEDCCDBB6A9}" type="slidenum">
              <a:rPr lang="en-GB" altLang="en-US"/>
              <a:pPr/>
              <a:t>‹#›</a:t>
            </a:fld>
            <a:endParaRPr lang="en-GB" altLang="en-US"/>
          </a:p>
        </p:txBody>
      </p:sp>
    </p:spTree>
    <p:extLst>
      <p:ext uri="{BB962C8B-B14F-4D97-AF65-F5344CB8AC3E}">
        <p14:creationId xmlns:p14="http://schemas.microsoft.com/office/powerpoint/2010/main" val="15937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B3C632BA-0939-4EE5-A10B-BFC02CE9E803}" type="slidenum">
              <a:rPr lang="en-GB" altLang="en-US"/>
              <a:pPr/>
              <a:t>‹#›</a:t>
            </a:fld>
            <a:endParaRPr lang="en-GB" altLang="en-US"/>
          </a:p>
        </p:txBody>
      </p:sp>
    </p:spTree>
    <p:extLst>
      <p:ext uri="{BB962C8B-B14F-4D97-AF65-F5344CB8AC3E}">
        <p14:creationId xmlns:p14="http://schemas.microsoft.com/office/powerpoint/2010/main" val="352271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B74F1D3-1DCF-4286-B4A9-0AD936672DD4}" type="slidenum">
              <a:rPr lang="en-GB" altLang="en-US"/>
              <a:pPr/>
              <a:t>‹#›</a:t>
            </a:fld>
            <a:endParaRPr lang="en-GB" altLang="en-US"/>
          </a:p>
        </p:txBody>
      </p:sp>
    </p:spTree>
    <p:extLst>
      <p:ext uri="{BB962C8B-B14F-4D97-AF65-F5344CB8AC3E}">
        <p14:creationId xmlns:p14="http://schemas.microsoft.com/office/powerpoint/2010/main" val="418457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F1BD01A-87F6-487C-A83B-3C4573C39066}" type="slidenum">
              <a:rPr lang="en-GB" altLang="en-US"/>
              <a:pPr/>
              <a:t>‹#›</a:t>
            </a:fld>
            <a:endParaRPr lang="en-GB" altLang="en-US"/>
          </a:p>
        </p:txBody>
      </p:sp>
    </p:spTree>
    <p:extLst>
      <p:ext uri="{BB962C8B-B14F-4D97-AF65-F5344CB8AC3E}">
        <p14:creationId xmlns:p14="http://schemas.microsoft.com/office/powerpoint/2010/main" val="9264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38F3455-A69A-4BA3-9555-F53DAB3703B8}" type="slidenum">
              <a:rPr lang="en-GB" altLang="en-US"/>
              <a:pPr/>
              <a:t>‹#›</a:t>
            </a:fld>
            <a:endParaRPr lang="en-GB" altLang="en-US"/>
          </a:p>
        </p:txBody>
      </p:sp>
    </p:spTree>
    <p:extLst>
      <p:ext uri="{BB962C8B-B14F-4D97-AF65-F5344CB8AC3E}">
        <p14:creationId xmlns:p14="http://schemas.microsoft.com/office/powerpoint/2010/main" val="301430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239EEDA6-19E4-4479-B812-DBB056899E0E}"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7B7B019-8868-40C6-A7C5-87E39BAFDFC7}" type="slidenum">
              <a:rPr lang="en-GB" altLang="en-US" smtClean="0"/>
              <a:pPr/>
              <a:t>1</a:t>
            </a:fld>
            <a:endParaRPr lang="en-GB" altLang="en-US" dirty="0"/>
          </a:p>
        </p:txBody>
      </p:sp>
      <p:sp>
        <p:nvSpPr>
          <p:cNvPr id="8" name="TextBox 7"/>
          <p:cNvSpPr txBox="1"/>
          <p:nvPr/>
        </p:nvSpPr>
        <p:spPr>
          <a:xfrm>
            <a:off x="323528" y="2047715"/>
            <a:ext cx="8136904" cy="3703450"/>
          </a:xfrm>
          <a:prstGeom prst="rect">
            <a:avLst/>
          </a:prstGeom>
          <a:noFill/>
        </p:spPr>
        <p:txBody>
          <a:bodyPr wrap="square" rtlCol="0">
            <a:spAutoFit/>
          </a:bodyPr>
          <a:lstStyle/>
          <a:p>
            <a:r>
              <a:rPr lang="en-US" sz="3600" b="1" dirty="0" smtClean="0">
                <a:solidFill>
                  <a:schemeClr val="bg1"/>
                </a:solidFill>
                <a:latin typeface="Calibri" panose="020F0502020204030204" pitchFamily="34" charset="0"/>
              </a:rPr>
              <a:t>Risk-Informed </a:t>
            </a:r>
            <a:r>
              <a:rPr lang="en-US" sz="3600" b="1" dirty="0">
                <a:solidFill>
                  <a:schemeClr val="bg1"/>
                </a:solidFill>
                <a:latin typeface="Calibri" panose="020F0502020204030204" pitchFamily="34" charset="0"/>
              </a:rPr>
              <a:t>and Shock-Responsive Social </a:t>
            </a:r>
            <a:r>
              <a:rPr lang="en-US" sz="3600" b="1" dirty="0" smtClean="0">
                <a:solidFill>
                  <a:schemeClr val="bg1"/>
                </a:solidFill>
                <a:latin typeface="Calibri" panose="020F0502020204030204" pitchFamily="34" charset="0"/>
              </a:rPr>
              <a:t>Protection </a:t>
            </a:r>
            <a:endParaRPr lang="en-US" sz="3600" b="1" dirty="0">
              <a:solidFill>
                <a:schemeClr val="bg1"/>
              </a:solidFill>
              <a:latin typeface="Calibri" panose="020F0502020204030204" pitchFamily="34" charset="0"/>
            </a:endParaRPr>
          </a:p>
          <a:p>
            <a:r>
              <a:rPr lang="en-GB" sz="3000" b="1" dirty="0" smtClean="0">
                <a:solidFill>
                  <a:schemeClr val="bg1"/>
                </a:solidFill>
                <a:latin typeface="Calibri" panose="020F0502020204030204" pitchFamily="34" charset="0"/>
              </a:rPr>
              <a:t>ECHO’s experience in Asia</a:t>
            </a:r>
            <a:endParaRPr lang="en-GB" sz="3000" b="1" dirty="0">
              <a:solidFill>
                <a:schemeClr val="bg1"/>
              </a:solidFill>
              <a:latin typeface="Calibri" panose="020F0502020204030204" pitchFamily="34" charset="0"/>
            </a:endParaRPr>
          </a:p>
          <a:p>
            <a:endParaRPr lang="en-US" sz="1600" b="1" dirty="0" smtClean="0">
              <a:solidFill>
                <a:schemeClr val="bg1"/>
              </a:solidFill>
            </a:endParaRPr>
          </a:p>
          <a:p>
            <a:endParaRPr lang="en-US" sz="1600" b="1" dirty="0">
              <a:solidFill>
                <a:schemeClr val="bg1"/>
              </a:solidFill>
            </a:endParaRPr>
          </a:p>
          <a:p>
            <a:r>
              <a:rPr lang="en-US" sz="1600" b="1" dirty="0">
                <a:solidFill>
                  <a:schemeClr val="bg1"/>
                </a:solidFill>
              </a:rPr>
              <a:t>SOCIAL PROTECTION </a:t>
            </a:r>
          </a:p>
          <a:p>
            <a:r>
              <a:rPr lang="en-US" sz="1600" b="1" dirty="0">
                <a:solidFill>
                  <a:schemeClr val="bg1"/>
                </a:solidFill>
              </a:rPr>
              <a:t>ACROSS THE HUMANITARIAN-DEVELOPMENT NEXUS </a:t>
            </a:r>
          </a:p>
          <a:p>
            <a:r>
              <a:rPr lang="en-US" sz="1600" b="1" dirty="0">
                <a:solidFill>
                  <a:schemeClr val="bg1"/>
                </a:solidFill>
              </a:rPr>
              <a:t>WEDNESDAY, 23 JANUARY 2019, </a:t>
            </a:r>
            <a:r>
              <a:rPr lang="en-US" sz="1600" b="1" dirty="0" smtClean="0">
                <a:solidFill>
                  <a:schemeClr val="bg1"/>
                </a:solidFill>
              </a:rPr>
              <a:t>SESSION </a:t>
            </a:r>
            <a:r>
              <a:rPr lang="en-US" sz="1600" b="1" dirty="0">
                <a:solidFill>
                  <a:schemeClr val="bg1"/>
                </a:solidFill>
              </a:rPr>
              <a:t>6 – </a:t>
            </a:r>
            <a:r>
              <a:rPr lang="en-US" sz="1600" b="1" dirty="0" err="1">
                <a:solidFill>
                  <a:schemeClr val="bg1"/>
                </a:solidFill>
              </a:rPr>
              <a:t>SPaN</a:t>
            </a:r>
            <a:r>
              <a:rPr lang="en-US" sz="1600" b="1" dirty="0">
                <a:solidFill>
                  <a:schemeClr val="bg1"/>
                </a:solidFill>
              </a:rPr>
              <a:t> at country level</a:t>
            </a:r>
          </a:p>
          <a:p>
            <a:r>
              <a:rPr lang="en-US" sz="1600" b="1" dirty="0">
                <a:solidFill>
                  <a:schemeClr val="bg1"/>
                </a:solidFill>
              </a:rPr>
              <a:t>World Café with (interactive) presentations of country experiences</a:t>
            </a:r>
          </a:p>
          <a:p>
            <a:pPr algn="ctr"/>
            <a:endParaRPr lang="en-GB" sz="1833" b="1" dirty="0">
              <a:solidFill>
                <a:schemeClr val="bg1"/>
              </a:solidFill>
            </a:endParaRPr>
          </a:p>
          <a:p>
            <a:pPr algn="ctr"/>
            <a:endParaRPr lang="en-US" sz="1833" dirty="0">
              <a:solidFill>
                <a:schemeClr val="bg1"/>
              </a:solidFill>
            </a:endParaRPr>
          </a:p>
        </p:txBody>
      </p:sp>
      <p:sp>
        <p:nvSpPr>
          <p:cNvPr id="9" name="TextBox 8"/>
          <p:cNvSpPr txBox="1"/>
          <p:nvPr/>
        </p:nvSpPr>
        <p:spPr>
          <a:xfrm>
            <a:off x="755576" y="5919663"/>
            <a:ext cx="7556812" cy="461665"/>
          </a:xfrm>
          <a:prstGeom prst="rect">
            <a:avLst/>
          </a:prstGeom>
          <a:noFill/>
        </p:spPr>
        <p:txBody>
          <a:bodyPr wrap="none" rtlCol="0">
            <a:spAutoFit/>
          </a:bodyPr>
          <a:lstStyle/>
          <a:p>
            <a:pPr algn="ctr"/>
            <a:r>
              <a:rPr lang="en-US" b="1" dirty="0" smtClean="0">
                <a:solidFill>
                  <a:schemeClr val="bg1"/>
                </a:solidFill>
              </a:rPr>
              <a:t>Sylvie MONTEMBAULT</a:t>
            </a:r>
            <a:r>
              <a:rPr lang="en-US" dirty="0">
                <a:solidFill>
                  <a:schemeClr val="bg1"/>
                </a:solidFill>
              </a:rPr>
              <a:t>, </a:t>
            </a:r>
            <a:r>
              <a:rPr lang="en-US" b="1" dirty="0">
                <a:solidFill>
                  <a:schemeClr val="bg1"/>
                </a:solidFill>
              </a:rPr>
              <a:t>Global &amp; Regional DRR/ Resilience Coordinator </a:t>
            </a:r>
            <a:endParaRPr lang="en-US" b="1" dirty="0" smtClean="0">
              <a:solidFill>
                <a:schemeClr val="bg1"/>
              </a:solidFill>
            </a:endParaRPr>
          </a:p>
          <a:p>
            <a:pPr algn="ctr"/>
            <a:r>
              <a:rPr lang="en-US" dirty="0">
                <a:solidFill>
                  <a:schemeClr val="bg1"/>
                </a:solidFill>
              </a:rPr>
              <a:t>Directorate-General for European Civil Protection and Humanitarian Aid </a:t>
            </a:r>
            <a:r>
              <a:rPr lang="en-US" dirty="0" smtClean="0">
                <a:solidFill>
                  <a:schemeClr val="bg1"/>
                </a:solidFill>
              </a:rPr>
              <a:t>Operations (DG-ECHO)</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57F5EF-65AD-E440-B183-32832F334A56}"/>
              </a:ext>
            </a:extLst>
          </p:cNvPr>
          <p:cNvSpPr>
            <a:spLocks noGrp="1"/>
          </p:cNvSpPr>
          <p:nvPr>
            <p:ph type="body" idx="1"/>
          </p:nvPr>
        </p:nvSpPr>
        <p:spPr>
          <a:xfrm>
            <a:off x="381350" y="1710821"/>
            <a:ext cx="8372370" cy="5057883"/>
          </a:xfrm>
        </p:spPr>
        <p:txBody>
          <a:bodyPr>
            <a:normAutofit/>
          </a:bodyPr>
          <a:lstStyle/>
          <a:p>
            <a:pPr marL="1004554" lvl="2" indent="-361639">
              <a:spcBef>
                <a:spcPts val="1336"/>
              </a:spcBef>
              <a:buFont typeface="+mj-lt"/>
              <a:buAutoNum type="arabicPeriod"/>
              <a:defRPr sz="3400"/>
            </a:pPr>
            <a:r>
              <a:rPr lang="en-US" sz="2250" b="1" dirty="0"/>
              <a:t>Social protection delivery systems </a:t>
            </a:r>
          </a:p>
          <a:p>
            <a:pPr marL="1476695" lvl="3" indent="-372801">
              <a:spcBef>
                <a:spcPts val="1336"/>
              </a:spcBef>
              <a:buFont typeface="Arial" panose="020B0604020202020204" pitchFamily="34" charset="0"/>
              <a:buChar char="•"/>
              <a:defRPr sz="3400"/>
            </a:pPr>
            <a:r>
              <a:rPr lang="en-US" sz="1969" dirty="0"/>
              <a:t>especially targeting and payment systems - to be functioning</a:t>
            </a:r>
          </a:p>
          <a:p>
            <a:pPr marL="1004554" lvl="2" indent="-361639">
              <a:spcBef>
                <a:spcPts val="1336"/>
              </a:spcBef>
              <a:buFont typeface="+mj-lt"/>
              <a:buAutoNum type="arabicPeriod"/>
              <a:defRPr sz="3400"/>
            </a:pPr>
            <a:r>
              <a:rPr lang="en-US" sz="2250" b="1" dirty="0"/>
              <a:t>Close links to preparedness, early warning and emergency response </a:t>
            </a:r>
          </a:p>
          <a:p>
            <a:pPr marL="1476695" lvl="3" indent="-372801">
              <a:spcBef>
                <a:spcPts val="1336"/>
              </a:spcBef>
              <a:buFont typeface="Arial" panose="020B0604020202020204" pitchFamily="34" charset="0"/>
              <a:buChar char="•"/>
              <a:defRPr sz="3400"/>
            </a:pPr>
            <a:r>
              <a:rPr lang="en-US" sz="1969" dirty="0"/>
              <a:t>especially linking disaster risk information systems to SP information systems</a:t>
            </a:r>
          </a:p>
          <a:p>
            <a:pPr marL="1004554" lvl="2" indent="-361639">
              <a:spcBef>
                <a:spcPts val="1336"/>
              </a:spcBef>
              <a:buFont typeface="+mj-lt"/>
              <a:buAutoNum type="arabicPeriod"/>
              <a:defRPr sz="3400"/>
            </a:pPr>
            <a:r>
              <a:rPr lang="en-US" sz="2250" b="1" dirty="0"/>
              <a:t>Institutional arrangements </a:t>
            </a:r>
          </a:p>
          <a:p>
            <a:pPr marL="1476695" lvl="3" indent="-372801">
              <a:spcBef>
                <a:spcPts val="1336"/>
              </a:spcBef>
              <a:buFont typeface="Arial" panose="020B0604020202020204" pitchFamily="34" charset="0"/>
              <a:buChar char="•"/>
              <a:defRPr sz="3400"/>
            </a:pPr>
            <a:r>
              <a:rPr lang="en-US" sz="1969" dirty="0"/>
              <a:t>especially coordination mechanisms </a:t>
            </a:r>
          </a:p>
          <a:p>
            <a:pPr marL="1004554" lvl="2" indent="-361639">
              <a:spcBef>
                <a:spcPts val="1336"/>
              </a:spcBef>
              <a:buFont typeface="+mj-lt"/>
              <a:buAutoNum type="arabicPeriod"/>
              <a:defRPr sz="3400"/>
            </a:pPr>
            <a:r>
              <a:rPr lang="en-US" sz="2250" b="1" dirty="0"/>
              <a:t>Financing</a:t>
            </a:r>
            <a:r>
              <a:rPr lang="en-US" sz="2250" dirty="0"/>
              <a:t> to be readily available and accessible when needed</a:t>
            </a:r>
          </a:p>
        </p:txBody>
      </p:sp>
      <p:sp>
        <p:nvSpPr>
          <p:cNvPr id="4" name="Slide Number Placeholder 3">
            <a:extLst>
              <a:ext uri="{FF2B5EF4-FFF2-40B4-BE49-F238E27FC236}">
                <a16:creationId xmlns:a16="http://schemas.microsoft.com/office/drawing/2014/main" id="{0359099A-E798-3143-96DA-42EE6E25B97F}"/>
              </a:ext>
            </a:extLst>
          </p:cNvPr>
          <p:cNvSpPr>
            <a:spLocks noGrp="1"/>
          </p:cNvSpPr>
          <p:nvPr>
            <p:ph type="sldNum" sz="quarter" idx="2"/>
          </p:nvPr>
        </p:nvSpPr>
        <p:spPr/>
        <p:txBody>
          <a:bodyPr/>
          <a:lstStyle/>
          <a:p>
            <a:fld id="{86CB4B4D-7CA3-9044-876B-883B54F8677D}" type="slidenum">
              <a:rPr lang="en-CA" smtClean="0"/>
              <a:t>10</a:t>
            </a:fld>
            <a:endParaRPr lang="en-CA"/>
          </a:p>
        </p:txBody>
      </p:sp>
      <p:sp>
        <p:nvSpPr>
          <p:cNvPr id="6" name="Rectangle 5"/>
          <p:cNvSpPr/>
          <p:nvPr/>
        </p:nvSpPr>
        <p:spPr>
          <a:xfrm>
            <a:off x="0" y="0"/>
            <a:ext cx="3517310" cy="461665"/>
          </a:xfrm>
          <a:prstGeom prst="rect">
            <a:avLst/>
          </a:prstGeom>
        </p:spPr>
        <p:txBody>
          <a:bodyPr wrap="none">
            <a:spAutoFit/>
          </a:bodyPr>
          <a:lstStyle/>
          <a:p>
            <a:r>
              <a:rPr lang="en-US" sz="2400" dirty="0">
                <a:solidFill>
                  <a:schemeClr val="bg1"/>
                </a:solidFill>
              </a:rPr>
              <a:t>What does it require?</a:t>
            </a:r>
          </a:p>
        </p:txBody>
      </p:sp>
    </p:spTree>
    <p:extLst>
      <p:ext uri="{BB962C8B-B14F-4D97-AF65-F5344CB8AC3E}">
        <p14:creationId xmlns:p14="http://schemas.microsoft.com/office/powerpoint/2010/main" val="250358491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3DC5-9B38-4ACB-8106-ED53EE526C44}"/>
              </a:ext>
            </a:extLst>
          </p:cNvPr>
          <p:cNvSpPr>
            <a:spLocks noGrp="1"/>
          </p:cNvSpPr>
          <p:nvPr>
            <p:ph type="title"/>
          </p:nvPr>
        </p:nvSpPr>
        <p:spPr>
          <a:xfrm>
            <a:off x="669727" y="285750"/>
            <a:ext cx="7804547" cy="1115854"/>
          </a:xfrm>
        </p:spPr>
        <p:txBody>
          <a:bodyPr>
            <a:normAutofit/>
          </a:bodyPr>
          <a:lstStyle/>
          <a:p>
            <a:r>
              <a:rPr lang="en-US" dirty="0"/>
              <a:t>Building Blocks</a:t>
            </a:r>
          </a:p>
        </p:txBody>
      </p:sp>
      <p:pic>
        <p:nvPicPr>
          <p:cNvPr id="8" name="Picture 7">
            <a:extLst>
              <a:ext uri="{FF2B5EF4-FFF2-40B4-BE49-F238E27FC236}">
                <a16:creationId xmlns:a16="http://schemas.microsoft.com/office/drawing/2014/main" id="{5A1B3703-2B76-934E-9E72-665649B78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66" y="214464"/>
            <a:ext cx="8275023" cy="6394335"/>
          </a:xfrm>
          <a:prstGeom prst="rect">
            <a:avLst/>
          </a:prstGeom>
        </p:spPr>
      </p:pic>
      <p:sp>
        <p:nvSpPr>
          <p:cNvPr id="9" name="Slide Number Placeholder 8">
            <a:extLst>
              <a:ext uri="{FF2B5EF4-FFF2-40B4-BE49-F238E27FC236}">
                <a16:creationId xmlns:a16="http://schemas.microsoft.com/office/drawing/2014/main" id="{D3F531F4-6B57-8943-82E6-4ACC0F9F1000}"/>
              </a:ext>
            </a:extLst>
          </p:cNvPr>
          <p:cNvSpPr>
            <a:spLocks noGrp="1"/>
          </p:cNvSpPr>
          <p:nvPr>
            <p:ph type="sldNum" sz="quarter" idx="2"/>
          </p:nvPr>
        </p:nvSpPr>
        <p:spPr/>
        <p:txBody>
          <a:bodyPr/>
          <a:lstStyle/>
          <a:p>
            <a:fld id="{86CB4B4D-7CA3-9044-876B-883B54F8677D}" type="slidenum">
              <a:rPr lang="en-CA" smtClean="0"/>
              <a:t>11</a:t>
            </a:fld>
            <a:endParaRPr lang="en-CA"/>
          </a:p>
        </p:txBody>
      </p:sp>
    </p:spTree>
    <p:extLst>
      <p:ext uri="{BB962C8B-B14F-4D97-AF65-F5344CB8AC3E}">
        <p14:creationId xmlns:p14="http://schemas.microsoft.com/office/powerpoint/2010/main" val="339082337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body" idx="1"/>
          </p:nvPr>
        </p:nvSpPr>
        <p:spPr>
          <a:xfrm>
            <a:off x="628650" y="2100936"/>
            <a:ext cx="5921681"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5000"/>
              </a:lnSpc>
              <a:spcBef>
                <a:spcPts val="0"/>
              </a:spcBef>
              <a:spcAft>
                <a:spcPts val="0"/>
              </a:spcAft>
              <a:buClr>
                <a:srgbClr val="002060"/>
              </a:buClr>
              <a:buSzPts val="2400"/>
              <a:buFont typeface="Arial"/>
              <a:buChar char="•"/>
            </a:pPr>
            <a:r>
              <a:rPr lang="en-GB" sz="2000" b="0" i="0" u="none" strike="noStrike" cap="none" dirty="0">
                <a:solidFill>
                  <a:srgbClr val="002060"/>
                </a:solidFill>
                <a:latin typeface="Roboto"/>
                <a:ea typeface="Roboto"/>
                <a:cs typeface="Roboto"/>
                <a:sym typeface="Roboto"/>
              </a:rPr>
              <a:t>Most AMS have DRM frameworks/laws/plans in place</a:t>
            </a:r>
            <a:endParaRPr sz="2000" b="0" i="0" u="none" strike="noStrike" cap="none" dirty="0">
              <a:solidFill>
                <a:srgbClr val="002060"/>
              </a:solidFill>
              <a:latin typeface="Roboto"/>
              <a:ea typeface="Roboto"/>
              <a:cs typeface="Roboto"/>
              <a:sym typeface="Roboto"/>
            </a:endParaRPr>
          </a:p>
          <a:p>
            <a:pPr marL="342900" marR="0" lvl="0" indent="-342900" algn="l" rtl="0">
              <a:lnSpc>
                <a:spcPct val="125000"/>
              </a:lnSpc>
              <a:spcBef>
                <a:spcPts val="1000"/>
              </a:spcBef>
              <a:spcAft>
                <a:spcPts val="0"/>
              </a:spcAft>
              <a:buClr>
                <a:srgbClr val="002060"/>
              </a:buClr>
              <a:buSzPts val="2400"/>
              <a:buFont typeface="Arial"/>
              <a:buChar char="•"/>
            </a:pPr>
            <a:r>
              <a:rPr lang="en-GB" sz="2000" b="0" i="0" u="none" strike="noStrike" cap="none" dirty="0">
                <a:solidFill>
                  <a:srgbClr val="002060"/>
                </a:solidFill>
                <a:latin typeface="Roboto"/>
                <a:ea typeface="Roboto"/>
                <a:cs typeface="Roboto"/>
                <a:sym typeface="Roboto"/>
              </a:rPr>
              <a:t>Most AMS have adopted international DRM frameworks (Sendai Framework )</a:t>
            </a:r>
            <a:endParaRPr sz="2000" dirty="0"/>
          </a:p>
          <a:p>
            <a:pPr marL="342900" marR="0" lvl="0" indent="-342900" algn="l" rtl="0">
              <a:lnSpc>
                <a:spcPct val="125000"/>
              </a:lnSpc>
              <a:spcBef>
                <a:spcPts val="1000"/>
              </a:spcBef>
              <a:spcAft>
                <a:spcPts val="0"/>
              </a:spcAft>
              <a:buClr>
                <a:srgbClr val="002060"/>
              </a:buClr>
              <a:buSzPts val="2400"/>
              <a:buFont typeface="Arial"/>
              <a:buChar char="•"/>
            </a:pPr>
            <a:r>
              <a:rPr lang="en-GB" sz="2000" b="0" i="0" u="none" strike="noStrike" cap="none" dirty="0">
                <a:solidFill>
                  <a:srgbClr val="002060"/>
                </a:solidFill>
                <a:latin typeface="Roboto"/>
                <a:ea typeface="Roboto"/>
                <a:cs typeface="Roboto"/>
                <a:sym typeface="Roboto"/>
              </a:rPr>
              <a:t>International bodies can promote coordination and knowledge sharing (ASEAN Secretariat). </a:t>
            </a:r>
            <a:endParaRPr sz="2000" b="0" i="0" u="none" strike="noStrike" cap="none" dirty="0">
              <a:solidFill>
                <a:srgbClr val="002060"/>
              </a:solidFill>
              <a:latin typeface="Roboto"/>
              <a:ea typeface="Roboto"/>
              <a:cs typeface="Roboto"/>
              <a:sym typeface="Roboto"/>
            </a:endParaRPr>
          </a:p>
          <a:p>
            <a:pPr marL="342900" marR="0" lvl="0" indent="-342900" algn="l" rtl="0">
              <a:lnSpc>
                <a:spcPct val="125000"/>
              </a:lnSpc>
              <a:spcBef>
                <a:spcPts val="1000"/>
              </a:spcBef>
              <a:spcAft>
                <a:spcPts val="0"/>
              </a:spcAft>
              <a:buClr>
                <a:srgbClr val="1642AC"/>
              </a:buClr>
              <a:buSzPts val="2400"/>
              <a:buFont typeface="Arial"/>
              <a:buChar char="•"/>
            </a:pPr>
            <a:r>
              <a:rPr lang="en-GB" sz="2000" b="1" i="0" u="none" strike="noStrike" cap="none" dirty="0">
                <a:solidFill>
                  <a:srgbClr val="1642AC"/>
                </a:solidFill>
                <a:latin typeface="Roboto"/>
                <a:ea typeface="Roboto"/>
                <a:cs typeface="Roboto"/>
                <a:sym typeface="Roboto"/>
              </a:rPr>
              <a:t>In some cases SP has a DRM mandate (e.g. Philippines, Thailand, Vietnam) – it is a starting point for DRSP!</a:t>
            </a:r>
            <a:endParaRPr sz="2000" dirty="0"/>
          </a:p>
          <a:p>
            <a:pPr marL="342900" marR="0" lvl="0" indent="-190500" algn="l" rtl="0">
              <a:lnSpc>
                <a:spcPct val="125000"/>
              </a:lnSpc>
              <a:spcBef>
                <a:spcPts val="1000"/>
              </a:spcBef>
              <a:spcAft>
                <a:spcPts val="0"/>
              </a:spcAft>
              <a:buClr>
                <a:schemeClr val="dk1"/>
              </a:buClr>
              <a:buSzPts val="2400"/>
              <a:buFont typeface="Arial"/>
              <a:buNone/>
            </a:pPr>
            <a:endParaRPr sz="2000" b="1" i="0" u="none" strike="noStrike" cap="none" dirty="0">
              <a:solidFill>
                <a:srgbClr val="00B050"/>
              </a:solidFill>
              <a:latin typeface="Roboto"/>
              <a:ea typeface="Roboto"/>
              <a:cs typeface="Roboto"/>
              <a:sym typeface="Roboto"/>
            </a:endParaRPr>
          </a:p>
          <a:p>
            <a:pPr marL="342900" marR="0" lvl="0" indent="-190500" algn="l" rtl="0">
              <a:lnSpc>
                <a:spcPct val="125000"/>
              </a:lnSpc>
              <a:spcBef>
                <a:spcPts val="1000"/>
              </a:spcBef>
              <a:spcAft>
                <a:spcPts val="0"/>
              </a:spcAft>
              <a:buClr>
                <a:schemeClr val="dk1"/>
              </a:buClr>
              <a:buSzPts val="2400"/>
              <a:buFont typeface="Arial"/>
              <a:buNone/>
            </a:pPr>
            <a:endParaRPr sz="2000" b="0" i="0" u="none" strike="noStrike" cap="none" dirty="0">
              <a:solidFill>
                <a:schemeClr val="dk1"/>
              </a:solidFill>
              <a:latin typeface="Roboto"/>
              <a:ea typeface="Roboto"/>
              <a:cs typeface="Roboto"/>
              <a:sym typeface="Roboto"/>
            </a:endParaRPr>
          </a:p>
          <a:p>
            <a:pPr marL="342900" marR="0" lvl="0" indent="-190500" algn="l" rtl="0">
              <a:lnSpc>
                <a:spcPct val="125000"/>
              </a:lnSpc>
              <a:spcBef>
                <a:spcPts val="1000"/>
              </a:spcBef>
              <a:spcAft>
                <a:spcPts val="0"/>
              </a:spcAft>
              <a:buClr>
                <a:schemeClr val="dk1"/>
              </a:buClr>
              <a:buSzPts val="2400"/>
              <a:buFont typeface="Arial"/>
              <a:buNone/>
            </a:pPr>
            <a:endParaRPr sz="2000" b="0" i="0" u="none" strike="noStrike" cap="none" dirty="0">
              <a:solidFill>
                <a:schemeClr val="dk1"/>
              </a:solidFill>
              <a:latin typeface="Roboto"/>
              <a:ea typeface="Roboto"/>
              <a:cs typeface="Roboto"/>
              <a:sym typeface="Roboto"/>
            </a:endParaRPr>
          </a:p>
          <a:p>
            <a:pPr marL="342900" marR="0" lvl="0" indent="-190500" algn="l" rtl="0">
              <a:lnSpc>
                <a:spcPct val="125000"/>
              </a:lnSpc>
              <a:spcBef>
                <a:spcPts val="1000"/>
              </a:spcBef>
              <a:spcAft>
                <a:spcPts val="0"/>
              </a:spcAft>
              <a:buClr>
                <a:schemeClr val="dk1"/>
              </a:buClr>
              <a:buSzPts val="2400"/>
              <a:buFont typeface="Arial"/>
              <a:buNone/>
            </a:pPr>
            <a:endParaRPr sz="2000" b="0" i="0" u="none" strike="noStrike" cap="none" dirty="0">
              <a:solidFill>
                <a:srgbClr val="00B050"/>
              </a:solidFill>
              <a:latin typeface="Roboto"/>
              <a:ea typeface="Roboto"/>
              <a:cs typeface="Roboto"/>
              <a:sym typeface="Roboto"/>
            </a:endParaRPr>
          </a:p>
        </p:txBody>
      </p:sp>
      <p:sp>
        <p:nvSpPr>
          <p:cNvPr id="420" name="Google Shape;420;p51"/>
          <p:cNvSpPr txBox="1">
            <a:spLocks noGrp="1"/>
          </p:cNvSpPr>
          <p:nvPr>
            <p:ph type="title"/>
          </p:nvPr>
        </p:nvSpPr>
        <p:spPr>
          <a:xfrm>
            <a:off x="628650" y="890219"/>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Coordination &amp; capacity</a:t>
            </a:r>
            <a:endParaRPr sz="3000" b="1" i="0" u="none" strike="noStrike" cap="none" dirty="0">
              <a:solidFill>
                <a:srgbClr val="002060"/>
              </a:solidFill>
              <a:latin typeface="Calibri" panose="020F0502020204030204" pitchFamily="34" charset="0"/>
              <a:cs typeface="Calibri" panose="020F0502020204030204" pitchFamily="34" charset="0"/>
              <a:sym typeface="Poppins"/>
            </a:endParaRPr>
          </a:p>
        </p:txBody>
      </p:sp>
      <p:grpSp>
        <p:nvGrpSpPr>
          <p:cNvPr id="421" name="Google Shape;421;p51"/>
          <p:cNvGrpSpPr/>
          <p:nvPr/>
        </p:nvGrpSpPr>
        <p:grpSpPr>
          <a:xfrm>
            <a:off x="7812360" y="116632"/>
            <a:ext cx="1195824" cy="1488277"/>
            <a:chOff x="2478596" y="132103"/>
            <a:chExt cx="4186800" cy="4186800"/>
          </a:xfrm>
        </p:grpSpPr>
        <p:sp>
          <p:nvSpPr>
            <p:cNvPr id="422" name="Google Shape;422;p51"/>
            <p:cNvSpPr/>
            <p:nvPr/>
          </p:nvSpPr>
          <p:spPr>
            <a:xfrm>
              <a:off x="2739613" y="377650"/>
              <a:ext cx="3664767" cy="3664762"/>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FFFFFF"/>
                </a:solidFill>
                <a:latin typeface="Arial"/>
                <a:ea typeface="Arial"/>
                <a:cs typeface="Arial"/>
                <a:sym typeface="Arial"/>
              </a:endParaRPr>
            </a:p>
          </p:txBody>
        </p:sp>
        <p:sp>
          <p:nvSpPr>
            <p:cNvPr id="423" name="Google Shape;423;p51"/>
            <p:cNvSpPr/>
            <p:nvPr/>
          </p:nvSpPr>
          <p:spPr>
            <a:xfrm>
              <a:off x="3277965" y="843983"/>
              <a:ext cx="2625685" cy="2625685"/>
            </a:xfrm>
            <a:prstGeom prst="arc">
              <a:avLst>
                <a:gd name="adj1" fmla="val 10284020"/>
                <a:gd name="adj2" fmla="val 14712053"/>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sp>
          <p:nvSpPr>
            <p:cNvPr id="424" name="Google Shape;424;p51"/>
            <p:cNvSpPr/>
            <p:nvPr/>
          </p:nvSpPr>
          <p:spPr>
            <a:xfrm>
              <a:off x="3277965" y="843983"/>
              <a:ext cx="2625685" cy="2625685"/>
            </a:xfrm>
            <a:prstGeom prst="arc">
              <a:avLst>
                <a:gd name="adj1" fmla="val 17946433"/>
                <a:gd name="adj2" fmla="val 898677"/>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sp>
          <p:nvSpPr>
            <p:cNvPr id="425" name="Google Shape;425;p51"/>
            <p:cNvSpPr/>
            <p:nvPr/>
          </p:nvSpPr>
          <p:spPr>
            <a:xfrm>
              <a:off x="3277965" y="843983"/>
              <a:ext cx="2625685" cy="2625685"/>
            </a:xfrm>
            <a:prstGeom prst="arc">
              <a:avLst>
                <a:gd name="adj1" fmla="val 3754589"/>
                <a:gd name="adj2" fmla="val 7310708"/>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pic>
          <p:nvPicPr>
            <p:cNvPr id="426" name="Google Shape;426;p51"/>
            <p:cNvPicPr preferRelativeResize="0"/>
            <p:nvPr/>
          </p:nvPicPr>
          <p:blipFill rotWithShape="1">
            <a:blip r:embed="rId3">
              <a:alphaModFix/>
            </a:blip>
            <a:srcRect/>
            <a:stretch/>
          </p:blipFill>
          <p:spPr>
            <a:xfrm>
              <a:off x="2478596" y="132103"/>
              <a:ext cx="4186800" cy="4186800"/>
            </a:xfrm>
            <a:prstGeom prst="rect">
              <a:avLst/>
            </a:prstGeom>
            <a:noFill/>
            <a:ln>
              <a:noFill/>
            </a:ln>
          </p:spPr>
        </p:pic>
      </p:grpSp>
      <p:sp>
        <p:nvSpPr>
          <p:cNvPr id="427" name="Google Shape;427;p51"/>
          <p:cNvSpPr/>
          <p:nvPr/>
        </p:nvSpPr>
        <p:spPr>
          <a:xfrm>
            <a:off x="6673974" y="4509120"/>
            <a:ext cx="2380524" cy="151216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51"/>
          <p:cNvSpPr txBox="1"/>
          <p:nvPr/>
        </p:nvSpPr>
        <p:spPr>
          <a:xfrm>
            <a:off x="6820293" y="4803539"/>
            <a:ext cx="213323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Lack of an explicit mandate doesn’t necessarily impede a role in shock response</a:t>
            </a:r>
            <a:endParaRPr sz="1600" dirty="0">
              <a:solidFill>
                <a:schemeClr val="dk1"/>
              </a:solidFill>
              <a:latin typeface="Calibri"/>
              <a:ea typeface="Calibri"/>
              <a:cs typeface="Calibri"/>
              <a:sym typeface="Calibri"/>
            </a:endParaRPr>
          </a:p>
        </p:txBody>
      </p:sp>
      <p:sp>
        <p:nvSpPr>
          <p:cNvPr id="429" name="Google Shape;429;p51"/>
          <p:cNvSpPr/>
          <p:nvPr/>
        </p:nvSpPr>
        <p:spPr>
          <a:xfrm>
            <a:off x="6407749" y="4703449"/>
            <a:ext cx="270030" cy="1139595"/>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Rectangle 1"/>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31770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500"/>
                                        <p:tgtEl>
                                          <p:spTgt spid="427"/>
                                        </p:tgtEl>
                                      </p:cBhvr>
                                    </p:animEffect>
                                  </p:childTnLst>
                                </p:cTn>
                              </p:par>
                              <p:par>
                                <p:cTn id="13" presetID="10" presetClass="entr" presetSubtype="0" fill="hold" nodeType="with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500"/>
                                        <p:tgtEl>
                                          <p:spTgt spid="428"/>
                                        </p:tgtEl>
                                      </p:cBhvr>
                                    </p:animEffect>
                                  </p:childTnLst>
                                </p:cTn>
                              </p:par>
                              <p:par>
                                <p:cTn id="16" presetID="10" presetClass="entr" presetSubtype="0" fill="hold" nodeType="withEffect">
                                  <p:stCondLst>
                                    <p:cond delay="0"/>
                                  </p:stCondLst>
                                  <p:childTnLst>
                                    <p:set>
                                      <p:cBhvr>
                                        <p:cTn id="17" dur="1" fill="hold">
                                          <p:stCondLst>
                                            <p:cond delay="0"/>
                                          </p:stCondLst>
                                        </p:cTn>
                                        <p:tgtEl>
                                          <p:spTgt spid="429"/>
                                        </p:tgtEl>
                                        <p:attrNameLst>
                                          <p:attrName>style.visibility</p:attrName>
                                        </p:attrNameLst>
                                      </p:cBhvr>
                                      <p:to>
                                        <p:strVal val="visible"/>
                                      </p:to>
                                    </p:set>
                                    <p:animEffect transition="in" filter="fade">
                                      <p:cBhvr>
                                        <p:cTn id="18" dur="5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p:nvPr/>
        </p:nvSpPr>
        <p:spPr>
          <a:xfrm>
            <a:off x="6296387" y="4077072"/>
            <a:ext cx="2380524" cy="151216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52"/>
          <p:cNvSpPr txBox="1">
            <a:spLocks noGrp="1"/>
          </p:cNvSpPr>
          <p:nvPr>
            <p:ph type="body" idx="1"/>
          </p:nvPr>
        </p:nvSpPr>
        <p:spPr>
          <a:xfrm>
            <a:off x="628650" y="1825625"/>
            <a:ext cx="5401513"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5000"/>
              </a:lnSpc>
              <a:spcBef>
                <a:spcPts val="0"/>
              </a:spcBef>
              <a:spcAft>
                <a:spcPts val="0"/>
              </a:spcAft>
              <a:buClr>
                <a:srgbClr val="002060"/>
              </a:buClr>
              <a:buSzPts val="2400"/>
              <a:buFont typeface="Arial"/>
              <a:buChar char="•"/>
            </a:pPr>
            <a:r>
              <a:rPr lang="en-GB" sz="2400" b="0" i="0" u="none" strike="noStrike" cap="none" dirty="0">
                <a:solidFill>
                  <a:srgbClr val="002060"/>
                </a:solidFill>
                <a:latin typeface="Roboto"/>
                <a:ea typeface="Roboto"/>
                <a:cs typeface="Roboto"/>
                <a:sym typeface="Roboto"/>
              </a:rPr>
              <a:t>Challenges with the implementation and enforcement of DRM legislation</a:t>
            </a:r>
            <a:endParaRPr dirty="0"/>
          </a:p>
          <a:p>
            <a:pPr marL="342900" marR="0" lvl="0" indent="-342900" algn="l" rtl="0">
              <a:lnSpc>
                <a:spcPct val="135000"/>
              </a:lnSpc>
              <a:spcBef>
                <a:spcPts val="1000"/>
              </a:spcBef>
              <a:spcAft>
                <a:spcPts val="0"/>
              </a:spcAft>
              <a:buClr>
                <a:srgbClr val="002060"/>
              </a:buClr>
              <a:buSzPts val="2400"/>
              <a:buFont typeface="Arial"/>
              <a:buChar char="•"/>
            </a:pPr>
            <a:r>
              <a:rPr lang="en-GB" sz="2400" b="0" i="0" u="none" strike="noStrike" cap="none" dirty="0">
                <a:solidFill>
                  <a:srgbClr val="002060"/>
                </a:solidFill>
                <a:latin typeface="Roboto"/>
                <a:ea typeface="Roboto"/>
                <a:cs typeface="Roboto"/>
                <a:sym typeface="Roboto"/>
              </a:rPr>
              <a:t>Challenges with mainstreaming DRM</a:t>
            </a:r>
            <a:endParaRPr dirty="0"/>
          </a:p>
          <a:p>
            <a:pPr marL="342900" marR="0" lvl="0" indent="-342900" algn="l" rtl="0">
              <a:lnSpc>
                <a:spcPct val="135000"/>
              </a:lnSpc>
              <a:spcBef>
                <a:spcPts val="1000"/>
              </a:spcBef>
              <a:spcAft>
                <a:spcPts val="0"/>
              </a:spcAft>
              <a:buClr>
                <a:srgbClr val="1642AC"/>
              </a:buClr>
              <a:buSzPts val="2400"/>
              <a:buFont typeface="Arial"/>
              <a:buChar char="•"/>
            </a:pPr>
            <a:r>
              <a:rPr lang="en-GB" sz="2400" b="1" i="0" u="none" strike="noStrike" cap="none" dirty="0">
                <a:solidFill>
                  <a:srgbClr val="1642AC"/>
                </a:solidFill>
                <a:latin typeface="Roboto"/>
                <a:ea typeface="Roboto"/>
                <a:cs typeface="Roboto"/>
                <a:sym typeface="Roboto"/>
              </a:rPr>
              <a:t>Substantial coverage gaps in social assistance</a:t>
            </a:r>
            <a:endParaRPr sz="2400" b="1" i="0" u="none" strike="noStrike" cap="none" dirty="0">
              <a:solidFill>
                <a:srgbClr val="1642AC"/>
              </a:solidFill>
              <a:latin typeface="Roboto"/>
              <a:ea typeface="Roboto"/>
              <a:cs typeface="Roboto"/>
              <a:sym typeface="Roboto"/>
            </a:endParaRPr>
          </a:p>
          <a:p>
            <a:pPr marL="342900" marR="0" lvl="0" indent="-342900" algn="l" rtl="0">
              <a:lnSpc>
                <a:spcPct val="135000"/>
              </a:lnSpc>
              <a:spcBef>
                <a:spcPts val="1000"/>
              </a:spcBef>
              <a:spcAft>
                <a:spcPts val="0"/>
              </a:spcAft>
              <a:buClr>
                <a:srgbClr val="1642AC"/>
              </a:buClr>
              <a:buSzPts val="2400"/>
              <a:buFont typeface="Arial"/>
              <a:buChar char="•"/>
            </a:pPr>
            <a:r>
              <a:rPr lang="en-GB" sz="2400" b="1" i="0" u="none" strike="noStrike" cap="none" dirty="0">
                <a:solidFill>
                  <a:srgbClr val="1642AC"/>
                </a:solidFill>
                <a:latin typeface="Roboto"/>
                <a:ea typeface="Roboto"/>
                <a:cs typeface="Roboto"/>
                <a:sym typeface="Roboto"/>
              </a:rPr>
              <a:t>Overall limited coordination between DRM and SP</a:t>
            </a:r>
            <a:endParaRPr sz="2400" b="1" i="0" u="none" strike="noStrike" cap="none" dirty="0">
              <a:solidFill>
                <a:srgbClr val="1642AC"/>
              </a:solidFill>
              <a:latin typeface="Roboto"/>
              <a:ea typeface="Roboto"/>
              <a:cs typeface="Roboto"/>
              <a:sym typeface="Roboto"/>
            </a:endParaRPr>
          </a:p>
          <a:p>
            <a:pPr marL="342900" marR="0" lvl="0" indent="-190500" algn="l" rtl="0">
              <a:lnSpc>
                <a:spcPct val="135000"/>
              </a:lnSpc>
              <a:spcBef>
                <a:spcPts val="1000"/>
              </a:spcBef>
              <a:spcAft>
                <a:spcPts val="0"/>
              </a:spcAft>
              <a:buClr>
                <a:schemeClr val="dk1"/>
              </a:buClr>
              <a:buSzPts val="2400"/>
              <a:buFont typeface="Arial"/>
              <a:buNone/>
            </a:pPr>
            <a:endParaRPr sz="2400" b="1" i="0" u="none" strike="noStrike" cap="none" dirty="0">
              <a:solidFill>
                <a:srgbClr val="FF0000"/>
              </a:solidFill>
              <a:latin typeface="Roboto"/>
              <a:ea typeface="Roboto"/>
              <a:cs typeface="Roboto"/>
              <a:sym typeface="Roboto"/>
            </a:endParaRPr>
          </a:p>
          <a:p>
            <a:pPr marL="342900" marR="0" lvl="0" indent="-190500" algn="l" rtl="0">
              <a:lnSpc>
                <a:spcPct val="135000"/>
              </a:lnSpc>
              <a:spcBef>
                <a:spcPts val="1000"/>
              </a:spcBef>
              <a:spcAft>
                <a:spcPts val="0"/>
              </a:spcAft>
              <a:buClr>
                <a:schemeClr val="dk1"/>
              </a:buClr>
              <a:buSzPts val="2400"/>
              <a:buFont typeface="Arial"/>
              <a:buNone/>
            </a:pPr>
            <a:endParaRPr sz="2400" b="1" i="0" u="none" strike="noStrike" cap="none" dirty="0">
              <a:solidFill>
                <a:srgbClr val="FF0000"/>
              </a:solidFill>
              <a:latin typeface="Roboto"/>
              <a:ea typeface="Roboto"/>
              <a:cs typeface="Roboto"/>
              <a:sym typeface="Roboto"/>
            </a:endParaRPr>
          </a:p>
          <a:p>
            <a:pPr marL="342900" marR="0" lvl="0" indent="-190500" algn="l" rtl="0">
              <a:lnSpc>
                <a:spcPct val="135000"/>
              </a:lnSpc>
              <a:spcBef>
                <a:spcPts val="1000"/>
              </a:spcBef>
              <a:spcAft>
                <a:spcPts val="0"/>
              </a:spcAft>
              <a:buClr>
                <a:schemeClr val="dk1"/>
              </a:buClr>
              <a:buSzPts val="2400"/>
              <a:buFont typeface="Arial"/>
              <a:buNone/>
            </a:pPr>
            <a:endParaRPr sz="2400" b="1" i="0" u="none" strike="noStrike" cap="none" dirty="0">
              <a:solidFill>
                <a:srgbClr val="FF0000"/>
              </a:solidFill>
              <a:latin typeface="Roboto"/>
              <a:ea typeface="Roboto"/>
              <a:cs typeface="Roboto"/>
              <a:sym typeface="Roboto"/>
            </a:endParaRPr>
          </a:p>
        </p:txBody>
      </p:sp>
      <p:sp>
        <p:nvSpPr>
          <p:cNvPr id="440" name="Google Shape;440;p52"/>
          <p:cNvSpPr txBox="1">
            <a:spLocks noGrp="1"/>
          </p:cNvSpPr>
          <p:nvPr>
            <p:ph type="title"/>
          </p:nvPr>
        </p:nvSpPr>
        <p:spPr>
          <a:xfrm>
            <a:off x="628650" y="818211"/>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Coordination &amp; capacity</a:t>
            </a:r>
            <a:endParaRPr sz="3000" dirty="0">
              <a:solidFill>
                <a:srgbClr val="002060"/>
              </a:solidFill>
              <a:latin typeface="Calibri" panose="020F0502020204030204" pitchFamily="34" charset="0"/>
              <a:cs typeface="Calibri" panose="020F0502020204030204" pitchFamily="34" charset="0"/>
            </a:endParaRPr>
          </a:p>
        </p:txBody>
      </p:sp>
      <p:sp>
        <p:nvSpPr>
          <p:cNvPr id="441" name="Google Shape;441;p52"/>
          <p:cNvSpPr txBox="1"/>
          <p:nvPr/>
        </p:nvSpPr>
        <p:spPr>
          <a:xfrm>
            <a:off x="6420032" y="4381352"/>
            <a:ext cx="213323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In Philippines and Laos PDR the mandates for DRM and SP lie with the same department</a:t>
            </a:r>
            <a:endParaRPr sz="1600" dirty="0">
              <a:solidFill>
                <a:schemeClr val="dk1"/>
              </a:solidFill>
              <a:latin typeface="Calibri"/>
              <a:ea typeface="Calibri"/>
              <a:cs typeface="Calibri"/>
              <a:sym typeface="Calibri"/>
            </a:endParaRPr>
          </a:p>
        </p:txBody>
      </p:sp>
      <p:sp>
        <p:nvSpPr>
          <p:cNvPr id="442" name="Google Shape;442;p52"/>
          <p:cNvSpPr/>
          <p:nvPr/>
        </p:nvSpPr>
        <p:spPr>
          <a:xfrm>
            <a:off x="6030162" y="4415417"/>
            <a:ext cx="270030" cy="1139595"/>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43" name="Google Shape;443;p52"/>
          <p:cNvGrpSpPr/>
          <p:nvPr/>
        </p:nvGrpSpPr>
        <p:grpSpPr>
          <a:xfrm>
            <a:off x="7812360" y="116632"/>
            <a:ext cx="1195824" cy="1488277"/>
            <a:chOff x="2478596" y="132103"/>
            <a:chExt cx="4186800" cy="4186800"/>
          </a:xfrm>
        </p:grpSpPr>
        <p:sp>
          <p:nvSpPr>
            <p:cNvPr id="444" name="Google Shape;444;p52"/>
            <p:cNvSpPr/>
            <p:nvPr/>
          </p:nvSpPr>
          <p:spPr>
            <a:xfrm>
              <a:off x="2739613" y="377650"/>
              <a:ext cx="3664767" cy="3664762"/>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FFFFFF"/>
                </a:solidFill>
                <a:latin typeface="Arial"/>
                <a:ea typeface="Arial"/>
                <a:cs typeface="Arial"/>
                <a:sym typeface="Arial"/>
              </a:endParaRPr>
            </a:p>
          </p:txBody>
        </p:sp>
        <p:sp>
          <p:nvSpPr>
            <p:cNvPr id="445" name="Google Shape;445;p52"/>
            <p:cNvSpPr/>
            <p:nvPr/>
          </p:nvSpPr>
          <p:spPr>
            <a:xfrm>
              <a:off x="3277965" y="843983"/>
              <a:ext cx="2625685" cy="2625685"/>
            </a:xfrm>
            <a:prstGeom prst="arc">
              <a:avLst>
                <a:gd name="adj1" fmla="val 10284020"/>
                <a:gd name="adj2" fmla="val 14712053"/>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sp>
          <p:nvSpPr>
            <p:cNvPr id="446" name="Google Shape;446;p52"/>
            <p:cNvSpPr/>
            <p:nvPr/>
          </p:nvSpPr>
          <p:spPr>
            <a:xfrm>
              <a:off x="3277965" y="843983"/>
              <a:ext cx="2625685" cy="2625685"/>
            </a:xfrm>
            <a:prstGeom prst="arc">
              <a:avLst>
                <a:gd name="adj1" fmla="val 17946433"/>
                <a:gd name="adj2" fmla="val 898677"/>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sp>
          <p:nvSpPr>
            <p:cNvPr id="447" name="Google Shape;447;p52"/>
            <p:cNvSpPr/>
            <p:nvPr/>
          </p:nvSpPr>
          <p:spPr>
            <a:xfrm>
              <a:off x="3277965" y="843983"/>
              <a:ext cx="2625685" cy="2625685"/>
            </a:xfrm>
            <a:prstGeom prst="arc">
              <a:avLst>
                <a:gd name="adj1" fmla="val 3754589"/>
                <a:gd name="adj2" fmla="val 7310708"/>
              </a:avLst>
            </a:prstGeom>
            <a:noFill/>
            <a:ln w="28575" cap="flat" cmpd="sng">
              <a:solidFill>
                <a:srgbClr val="8D363B"/>
              </a:solidFill>
              <a:prstDash val="solid"/>
              <a:round/>
              <a:headEnd type="oval"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000000"/>
                </a:solidFill>
                <a:latin typeface="Arial"/>
                <a:ea typeface="Arial"/>
                <a:cs typeface="Arial"/>
                <a:sym typeface="Arial"/>
              </a:endParaRPr>
            </a:p>
          </p:txBody>
        </p:sp>
        <p:pic>
          <p:nvPicPr>
            <p:cNvPr id="448" name="Google Shape;448;p52"/>
            <p:cNvPicPr preferRelativeResize="0"/>
            <p:nvPr/>
          </p:nvPicPr>
          <p:blipFill rotWithShape="1">
            <a:blip r:embed="rId3">
              <a:alphaModFix/>
            </a:blip>
            <a:srcRect/>
            <a:stretch/>
          </p:blipFill>
          <p:spPr>
            <a:xfrm>
              <a:off x="2478596" y="132103"/>
              <a:ext cx="4186800" cy="4186800"/>
            </a:xfrm>
            <a:prstGeom prst="rect">
              <a:avLst/>
            </a:prstGeom>
            <a:noFill/>
            <a:ln>
              <a:noFill/>
            </a:ln>
          </p:spPr>
        </p:pic>
      </p:grpSp>
      <p:sp>
        <p:nvSpPr>
          <p:cNvPr id="13" name="Rectangle 12"/>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17008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500"/>
                                        <p:tgtEl>
                                          <p:spTgt spid="435"/>
                                        </p:tgtEl>
                                      </p:cBhvr>
                                    </p:animEffect>
                                  </p:childTnLst>
                                </p:cTn>
                              </p:par>
                              <p:par>
                                <p:cTn id="13" presetID="10" presetClass="entr" presetSubtype="0" fill="hold" nodeType="with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500"/>
                                        <p:tgtEl>
                                          <p:spTgt spid="441"/>
                                        </p:tgtEl>
                                      </p:cBhvr>
                                    </p:animEffect>
                                  </p:childTnLst>
                                </p:cTn>
                              </p:par>
                              <p:par>
                                <p:cTn id="16" presetID="10" presetClass="entr" presetSubtype="0" fill="hold" nodeType="withEffect">
                                  <p:stCondLst>
                                    <p:cond delay="0"/>
                                  </p:stCondLst>
                                  <p:childTnLst>
                                    <p:set>
                                      <p:cBhvr>
                                        <p:cTn id="17" dur="1" fill="hold">
                                          <p:stCondLst>
                                            <p:cond delay="0"/>
                                          </p:stCondLst>
                                        </p:cTn>
                                        <p:tgtEl>
                                          <p:spTgt spid="442"/>
                                        </p:tgtEl>
                                        <p:attrNameLst>
                                          <p:attrName>style.visibility</p:attrName>
                                        </p:attrNameLst>
                                      </p:cBhvr>
                                      <p:to>
                                        <p:strVal val="visible"/>
                                      </p:to>
                                    </p:set>
                                    <p:animEffect transition="in" filter="fade">
                                      <p:cBhvr>
                                        <p:cTn id="18"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3"/>
          <p:cNvSpPr txBox="1">
            <a:spLocks noGrp="1"/>
          </p:cNvSpPr>
          <p:nvPr>
            <p:ph type="body" idx="1"/>
          </p:nvPr>
        </p:nvSpPr>
        <p:spPr>
          <a:xfrm>
            <a:off x="628650" y="1825625"/>
            <a:ext cx="5887111"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5000"/>
              </a:lnSpc>
              <a:spcBef>
                <a:spcPts val="0"/>
              </a:spcBef>
              <a:spcAft>
                <a:spcPts val="0"/>
              </a:spcAft>
              <a:buClr>
                <a:srgbClr val="002060"/>
              </a:buClr>
              <a:buSzPts val="2400"/>
              <a:buFont typeface="Arial"/>
              <a:buChar char="•"/>
            </a:pPr>
            <a:r>
              <a:rPr lang="en-GB" sz="2400" b="0" i="0" u="none" strike="noStrike" cap="none">
                <a:solidFill>
                  <a:srgbClr val="002060"/>
                </a:solidFill>
                <a:latin typeface="Roboto"/>
                <a:ea typeface="Roboto"/>
                <a:cs typeface="Roboto"/>
                <a:sym typeface="Roboto"/>
              </a:rPr>
              <a:t>Ongoing development of SP information systems in various countries</a:t>
            </a:r>
            <a:endParaRPr/>
          </a:p>
          <a:p>
            <a:pPr marL="342900" marR="0" lvl="0" indent="-342900" algn="l" rtl="0">
              <a:lnSpc>
                <a:spcPct val="135000"/>
              </a:lnSpc>
              <a:spcBef>
                <a:spcPts val="1000"/>
              </a:spcBef>
              <a:spcAft>
                <a:spcPts val="0"/>
              </a:spcAft>
              <a:buClr>
                <a:srgbClr val="002060"/>
              </a:buClr>
              <a:buSzPts val="2400"/>
              <a:buFont typeface="Arial"/>
              <a:buChar char="•"/>
            </a:pPr>
            <a:r>
              <a:rPr lang="en-GB" sz="2400" b="0" i="0" u="none" strike="noStrike" cap="none">
                <a:solidFill>
                  <a:srgbClr val="002060"/>
                </a:solidFill>
                <a:latin typeface="Roboto"/>
                <a:ea typeface="Roboto"/>
                <a:cs typeface="Roboto"/>
                <a:sym typeface="Roboto"/>
              </a:rPr>
              <a:t>Overall limited levels of SP data integration, low coverage and challenges in terms of ‘data quality’</a:t>
            </a:r>
            <a:endParaRPr/>
          </a:p>
          <a:p>
            <a:pPr marL="342900" marR="0" lvl="0" indent="-342900" algn="l" rtl="0">
              <a:lnSpc>
                <a:spcPct val="135000"/>
              </a:lnSpc>
              <a:spcBef>
                <a:spcPts val="1000"/>
              </a:spcBef>
              <a:spcAft>
                <a:spcPts val="0"/>
              </a:spcAft>
              <a:buClr>
                <a:srgbClr val="002060"/>
              </a:buClr>
              <a:buSzPts val="2400"/>
              <a:buFont typeface="Arial"/>
              <a:buChar char="•"/>
            </a:pPr>
            <a:r>
              <a:rPr lang="en-GB" sz="2400" b="0" i="0" u="none" strike="noStrike" cap="none">
                <a:solidFill>
                  <a:srgbClr val="002060"/>
                </a:solidFill>
                <a:latin typeface="Roboto"/>
                <a:ea typeface="Roboto"/>
                <a:cs typeface="Roboto"/>
                <a:sym typeface="Roboto"/>
              </a:rPr>
              <a:t>Most countries have Early Warning Systems in place</a:t>
            </a:r>
            <a:endParaRPr sz="2400" b="0" i="0" u="none" strike="noStrike" cap="none">
              <a:solidFill>
                <a:srgbClr val="002060"/>
              </a:solidFill>
              <a:latin typeface="Roboto"/>
              <a:ea typeface="Roboto"/>
              <a:cs typeface="Roboto"/>
              <a:sym typeface="Roboto"/>
            </a:endParaRPr>
          </a:p>
          <a:p>
            <a:pPr marL="342900" marR="0" lvl="0" indent="-190500" algn="l" rtl="0">
              <a:lnSpc>
                <a:spcPct val="135000"/>
              </a:lnSpc>
              <a:spcBef>
                <a:spcPts val="1000"/>
              </a:spcBef>
              <a:spcAft>
                <a:spcPts val="0"/>
              </a:spcAft>
              <a:buClr>
                <a:schemeClr val="dk1"/>
              </a:buClr>
              <a:buSzPts val="2400"/>
              <a:buFont typeface="Arial"/>
              <a:buNone/>
            </a:pPr>
            <a:endParaRPr sz="2400" b="0" i="0" u="none" strike="noStrike" cap="none">
              <a:solidFill>
                <a:srgbClr val="00B050"/>
              </a:solidFill>
              <a:latin typeface="Roboto"/>
              <a:ea typeface="Roboto"/>
              <a:cs typeface="Roboto"/>
              <a:sym typeface="Roboto"/>
            </a:endParaRPr>
          </a:p>
        </p:txBody>
      </p:sp>
      <p:sp>
        <p:nvSpPr>
          <p:cNvPr id="457" name="Google Shape;457;p53"/>
          <p:cNvSpPr txBox="1">
            <a:spLocks noGrp="1"/>
          </p:cNvSpPr>
          <p:nvPr>
            <p:ph type="title"/>
          </p:nvPr>
        </p:nvSpPr>
        <p:spPr>
          <a:xfrm>
            <a:off x="602329" y="972779"/>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Information systems</a:t>
            </a:r>
            <a:endParaRPr sz="3000" b="1" i="0" u="none" strike="noStrike" cap="none" dirty="0">
              <a:solidFill>
                <a:srgbClr val="002060"/>
              </a:solidFill>
              <a:latin typeface="Calibri" panose="020F0502020204030204" pitchFamily="34" charset="0"/>
              <a:cs typeface="Calibri" panose="020F0502020204030204" pitchFamily="34" charset="0"/>
              <a:sym typeface="Poppins"/>
            </a:endParaRPr>
          </a:p>
        </p:txBody>
      </p:sp>
      <p:pic>
        <p:nvPicPr>
          <p:cNvPr id="458" name="Google Shape;458;p53" descr="Related image"/>
          <p:cNvPicPr preferRelativeResize="0"/>
          <p:nvPr/>
        </p:nvPicPr>
        <p:blipFill rotWithShape="1">
          <a:blip r:embed="rId3">
            <a:alphaModFix/>
          </a:blip>
          <a:srcRect/>
          <a:stretch/>
        </p:blipFill>
        <p:spPr>
          <a:xfrm>
            <a:off x="8020640" y="188640"/>
            <a:ext cx="989420" cy="1319226"/>
          </a:xfrm>
          <a:prstGeom prst="rect">
            <a:avLst/>
          </a:prstGeom>
          <a:noFill/>
          <a:ln>
            <a:noFill/>
          </a:ln>
        </p:spPr>
      </p:pic>
      <p:sp>
        <p:nvSpPr>
          <p:cNvPr id="459" name="Google Shape;459;p53"/>
          <p:cNvSpPr/>
          <p:nvPr/>
        </p:nvSpPr>
        <p:spPr>
          <a:xfrm>
            <a:off x="6620423" y="3717032"/>
            <a:ext cx="2380524" cy="151216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53"/>
          <p:cNvSpPr txBox="1"/>
          <p:nvPr/>
        </p:nvSpPr>
        <p:spPr>
          <a:xfrm>
            <a:off x="6744068" y="4021311"/>
            <a:ext cx="213323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No experiences of EWS triggering automatic responses in the region</a:t>
            </a:r>
            <a:endParaRPr sz="1800">
              <a:solidFill>
                <a:schemeClr val="dk1"/>
              </a:solidFill>
              <a:latin typeface="Calibri"/>
              <a:ea typeface="Calibri"/>
              <a:cs typeface="Calibri"/>
              <a:sym typeface="Calibri"/>
            </a:endParaRPr>
          </a:p>
        </p:txBody>
      </p:sp>
      <p:sp>
        <p:nvSpPr>
          <p:cNvPr id="461" name="Google Shape;461;p53"/>
          <p:cNvSpPr/>
          <p:nvPr/>
        </p:nvSpPr>
        <p:spPr>
          <a:xfrm>
            <a:off x="6354198" y="4055377"/>
            <a:ext cx="270030" cy="1139595"/>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7"/>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14097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9"/>
                                        </p:tgtEl>
                                        <p:attrNameLst>
                                          <p:attrName>style.visibility</p:attrName>
                                        </p:attrNameLst>
                                      </p:cBhvr>
                                      <p:to>
                                        <p:strVal val="visible"/>
                                      </p:to>
                                    </p:set>
                                    <p:animEffect transition="in" filter="fade">
                                      <p:cBhvr>
                                        <p:cTn id="12" dur="500"/>
                                        <p:tgtEl>
                                          <p:spTgt spid="459"/>
                                        </p:tgtEl>
                                      </p:cBhvr>
                                    </p:animEffect>
                                  </p:childTnLst>
                                </p:cTn>
                              </p:par>
                              <p:par>
                                <p:cTn id="13" presetID="10" presetClass="entr" presetSubtype="0" fill="hold" nodeType="with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fade">
                                      <p:cBhvr>
                                        <p:cTn id="15" dur="500"/>
                                        <p:tgtEl>
                                          <p:spTgt spid="460"/>
                                        </p:tgtEl>
                                      </p:cBhvr>
                                    </p:animEffect>
                                  </p:childTnLst>
                                </p:cTn>
                              </p:par>
                              <p:par>
                                <p:cTn id="16" presetID="10" presetClass="entr" presetSubtype="0" fill="hold" nodeType="withEffect">
                                  <p:stCondLst>
                                    <p:cond delay="0"/>
                                  </p:stCondLst>
                                  <p:childTnLst>
                                    <p:set>
                                      <p:cBhvr>
                                        <p:cTn id="17" dur="1" fill="hold">
                                          <p:stCondLst>
                                            <p:cond delay="0"/>
                                          </p:stCondLst>
                                        </p:cTn>
                                        <p:tgtEl>
                                          <p:spTgt spid="461"/>
                                        </p:tgtEl>
                                        <p:attrNameLst>
                                          <p:attrName>style.visibility</p:attrName>
                                        </p:attrNameLst>
                                      </p:cBhvr>
                                      <p:to>
                                        <p:strVal val="visible"/>
                                      </p:to>
                                    </p:set>
                                    <p:animEffect transition="in" filter="fade">
                                      <p:cBhvr>
                                        <p:cTn id="18"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body" idx="1"/>
          </p:nvPr>
        </p:nvSpPr>
        <p:spPr>
          <a:xfrm>
            <a:off x="628650" y="1825625"/>
            <a:ext cx="5185488"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5000"/>
              </a:lnSpc>
              <a:spcBef>
                <a:spcPts val="0"/>
              </a:spcBef>
              <a:spcAft>
                <a:spcPts val="0"/>
              </a:spcAft>
              <a:buClr>
                <a:srgbClr val="002060"/>
              </a:buClr>
              <a:buSzPts val="2400"/>
              <a:buFont typeface="Arial"/>
              <a:buChar char="•"/>
            </a:pPr>
            <a:r>
              <a:rPr lang="en-GB" sz="2000" b="0" i="0" u="none" strike="noStrike" cap="none" dirty="0">
                <a:solidFill>
                  <a:srgbClr val="002060"/>
                </a:solidFill>
                <a:latin typeface="Roboto"/>
                <a:ea typeface="Roboto"/>
                <a:cs typeface="Roboto"/>
                <a:sym typeface="Roboto"/>
              </a:rPr>
              <a:t>SP targeting mechanisms have been largely designed with objectives different from capturing the effects of sudden crises</a:t>
            </a:r>
            <a:endParaRPr sz="2000" dirty="0"/>
          </a:p>
          <a:p>
            <a:pPr marL="0" marR="0" lvl="0" indent="0" algn="l" rtl="0">
              <a:lnSpc>
                <a:spcPct val="135000"/>
              </a:lnSpc>
              <a:spcBef>
                <a:spcPts val="1000"/>
              </a:spcBef>
              <a:spcAft>
                <a:spcPts val="0"/>
              </a:spcAft>
              <a:buClr>
                <a:schemeClr val="dk1"/>
              </a:buClr>
              <a:buSzPts val="2400"/>
              <a:buFont typeface="Arial"/>
              <a:buNone/>
            </a:pPr>
            <a:endParaRPr sz="2000" b="0" i="0" u="none" strike="noStrike" cap="none" dirty="0">
              <a:solidFill>
                <a:srgbClr val="00B050"/>
              </a:solidFill>
              <a:latin typeface="Roboto"/>
              <a:ea typeface="Roboto"/>
              <a:cs typeface="Roboto"/>
              <a:sym typeface="Roboto"/>
            </a:endParaRPr>
          </a:p>
        </p:txBody>
      </p:sp>
      <p:sp>
        <p:nvSpPr>
          <p:cNvPr id="470" name="Google Shape;470;p54"/>
          <p:cNvSpPr txBox="1">
            <a:spLocks noGrp="1"/>
          </p:cNvSpPr>
          <p:nvPr>
            <p:ph type="title"/>
          </p:nvPr>
        </p:nvSpPr>
        <p:spPr>
          <a:xfrm>
            <a:off x="628650" y="746203"/>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Delivery systems</a:t>
            </a:r>
            <a:endParaRPr sz="3000" b="1" i="0" u="none" strike="noStrike" cap="none" dirty="0">
              <a:solidFill>
                <a:srgbClr val="002060"/>
              </a:solidFill>
              <a:latin typeface="Calibri" panose="020F0502020204030204" pitchFamily="34" charset="0"/>
              <a:cs typeface="Calibri" panose="020F0502020204030204" pitchFamily="34" charset="0"/>
              <a:sym typeface="Poppins"/>
            </a:endParaRPr>
          </a:p>
        </p:txBody>
      </p:sp>
      <p:grpSp>
        <p:nvGrpSpPr>
          <p:cNvPr id="471" name="Google Shape;471;p54"/>
          <p:cNvGrpSpPr/>
          <p:nvPr/>
        </p:nvGrpSpPr>
        <p:grpSpPr>
          <a:xfrm>
            <a:off x="7812360" y="199203"/>
            <a:ext cx="1144421" cy="1418268"/>
            <a:chOff x="3787280" y="2184933"/>
            <a:chExt cx="1504800" cy="1504800"/>
          </a:xfrm>
        </p:grpSpPr>
        <p:sp>
          <p:nvSpPr>
            <p:cNvPr id="472" name="Google Shape;472;p54"/>
            <p:cNvSpPr/>
            <p:nvPr/>
          </p:nvSpPr>
          <p:spPr>
            <a:xfrm>
              <a:off x="3895378" y="2278205"/>
              <a:ext cx="1288605" cy="131825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FFFFFF"/>
                </a:solidFill>
                <a:latin typeface="Arial"/>
                <a:ea typeface="Arial"/>
                <a:cs typeface="Arial"/>
                <a:sym typeface="Arial"/>
              </a:endParaRPr>
            </a:p>
          </p:txBody>
        </p:sp>
        <p:pic>
          <p:nvPicPr>
            <p:cNvPr id="473" name="Google Shape;473;p54"/>
            <p:cNvPicPr preferRelativeResize="0"/>
            <p:nvPr/>
          </p:nvPicPr>
          <p:blipFill rotWithShape="1">
            <a:blip r:embed="rId3">
              <a:alphaModFix/>
            </a:blip>
            <a:srcRect/>
            <a:stretch/>
          </p:blipFill>
          <p:spPr>
            <a:xfrm>
              <a:off x="3787280" y="2184933"/>
              <a:ext cx="1504800" cy="1504800"/>
            </a:xfrm>
            <a:prstGeom prst="rect">
              <a:avLst/>
            </a:prstGeom>
            <a:noFill/>
            <a:ln>
              <a:noFill/>
            </a:ln>
          </p:spPr>
        </p:pic>
      </p:grpSp>
      <p:sp>
        <p:nvSpPr>
          <p:cNvPr id="474" name="Google Shape;474;p54"/>
          <p:cNvSpPr/>
          <p:nvPr/>
        </p:nvSpPr>
        <p:spPr>
          <a:xfrm>
            <a:off x="6134369" y="1700808"/>
            <a:ext cx="2380524" cy="151216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54"/>
          <p:cNvSpPr txBox="1"/>
          <p:nvPr/>
        </p:nvSpPr>
        <p:spPr>
          <a:xfrm>
            <a:off x="6258014" y="2005088"/>
            <a:ext cx="213323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This doesn’t mean that can’t be used in shock response</a:t>
            </a:r>
            <a:endParaRPr sz="1800" dirty="0">
              <a:solidFill>
                <a:schemeClr val="dk1"/>
              </a:solidFill>
              <a:latin typeface="Calibri"/>
              <a:ea typeface="Calibri"/>
              <a:cs typeface="Calibri"/>
              <a:sym typeface="Calibri"/>
            </a:endParaRPr>
          </a:p>
        </p:txBody>
      </p:sp>
      <p:sp>
        <p:nvSpPr>
          <p:cNvPr id="476" name="Google Shape;476;p54"/>
          <p:cNvSpPr/>
          <p:nvPr/>
        </p:nvSpPr>
        <p:spPr>
          <a:xfrm>
            <a:off x="5868144" y="2039153"/>
            <a:ext cx="270030" cy="1139595"/>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54"/>
          <p:cNvSpPr/>
          <p:nvPr/>
        </p:nvSpPr>
        <p:spPr>
          <a:xfrm>
            <a:off x="6095082" y="3541239"/>
            <a:ext cx="3009631" cy="187220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54"/>
          <p:cNvSpPr txBox="1"/>
          <p:nvPr/>
        </p:nvSpPr>
        <p:spPr>
          <a:xfrm>
            <a:off x="6258014" y="3789041"/>
            <a:ext cx="2698767" cy="1588127"/>
          </a:xfrm>
          <a:prstGeom prst="rect">
            <a:avLst/>
          </a:prstGeom>
          <a:noFill/>
          <a:ln>
            <a:noFill/>
          </a:ln>
        </p:spPr>
        <p:txBody>
          <a:bodyPr spcFirstLastPara="1" wrap="square" lIns="91425" tIns="45700" rIns="91425" bIns="45700" anchor="t" anchorCtr="0">
            <a:noAutofit/>
          </a:bodyPr>
          <a:lstStyle/>
          <a:p>
            <a:pPr marL="0" marR="0" lvl="0" indent="0" algn="ctr" rtl="0">
              <a:lnSpc>
                <a:spcPct val="135000"/>
              </a:lnSpc>
              <a:spcBef>
                <a:spcPts val="0"/>
              </a:spcBef>
              <a:spcAft>
                <a:spcPts val="0"/>
              </a:spcAft>
              <a:buNone/>
            </a:pPr>
            <a:r>
              <a:rPr lang="en-GB" sz="1600" dirty="0">
                <a:solidFill>
                  <a:schemeClr val="dk1"/>
                </a:solidFill>
                <a:latin typeface="Calibri"/>
                <a:ea typeface="Calibri"/>
                <a:cs typeface="Calibri"/>
                <a:sym typeface="Calibri"/>
              </a:rPr>
              <a:t>Use in shock response depends on the correlation between the eligibility criteria and the effects of the shock. </a:t>
            </a:r>
            <a:endParaRPr sz="1600" dirty="0"/>
          </a:p>
        </p:txBody>
      </p:sp>
      <p:sp>
        <p:nvSpPr>
          <p:cNvPr id="479" name="Google Shape;479;p54"/>
          <p:cNvSpPr/>
          <p:nvPr/>
        </p:nvSpPr>
        <p:spPr>
          <a:xfrm>
            <a:off x="5868144" y="3663628"/>
            <a:ext cx="270030" cy="1749819"/>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54"/>
          <p:cNvSpPr txBox="1"/>
          <p:nvPr/>
        </p:nvSpPr>
        <p:spPr>
          <a:xfrm>
            <a:off x="682656" y="3484106"/>
            <a:ext cx="5185488" cy="21088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5000"/>
              </a:lnSpc>
              <a:spcBef>
                <a:spcPts val="0"/>
              </a:spcBef>
              <a:spcAft>
                <a:spcPts val="0"/>
              </a:spcAft>
              <a:buClr>
                <a:srgbClr val="002060"/>
              </a:buClr>
              <a:buSzPts val="2400"/>
              <a:buFont typeface="Arial"/>
              <a:buChar char="•"/>
            </a:pPr>
            <a:r>
              <a:rPr lang="en-GB" sz="2000" dirty="0">
                <a:solidFill>
                  <a:srgbClr val="002060"/>
                </a:solidFill>
                <a:latin typeface="Roboto"/>
                <a:ea typeface="Roboto"/>
                <a:cs typeface="Roboto"/>
                <a:sym typeface="Roboto"/>
              </a:rPr>
              <a:t>Flagship programmes in Indonesia, Thailand, Singapore, Malaysia, and the Philippines are </a:t>
            </a:r>
            <a:r>
              <a:rPr lang="en-GB" sz="2000" b="1" u="sng" dirty="0">
                <a:solidFill>
                  <a:srgbClr val="002060"/>
                </a:solidFill>
                <a:latin typeface="Roboto"/>
                <a:ea typeface="Roboto"/>
                <a:cs typeface="Roboto"/>
                <a:sym typeface="Roboto"/>
              </a:rPr>
              <a:t>poverty targeted</a:t>
            </a:r>
            <a:r>
              <a:rPr lang="en-GB" sz="2000" dirty="0">
                <a:solidFill>
                  <a:srgbClr val="002060"/>
                </a:solidFill>
                <a:latin typeface="Roboto"/>
                <a:ea typeface="Roboto"/>
                <a:cs typeface="Roboto"/>
                <a:sym typeface="Roboto"/>
              </a:rPr>
              <a:t>. Others rely on </a:t>
            </a:r>
            <a:r>
              <a:rPr lang="en-GB" sz="2000" b="1" u="sng" dirty="0">
                <a:solidFill>
                  <a:srgbClr val="002060"/>
                </a:solidFill>
                <a:latin typeface="Roboto"/>
                <a:ea typeface="Roboto"/>
                <a:cs typeface="Roboto"/>
                <a:sym typeface="Roboto"/>
              </a:rPr>
              <a:t>universal</a:t>
            </a:r>
            <a:r>
              <a:rPr lang="en-GB" sz="2000" dirty="0">
                <a:solidFill>
                  <a:srgbClr val="002060"/>
                </a:solidFill>
                <a:latin typeface="Roboto"/>
                <a:ea typeface="Roboto"/>
                <a:cs typeface="Roboto"/>
                <a:sym typeface="Roboto"/>
              </a:rPr>
              <a:t> and/or geographical targeting </a:t>
            </a:r>
            <a:endParaRPr sz="2000" dirty="0">
              <a:solidFill>
                <a:srgbClr val="00B050"/>
              </a:solidFill>
              <a:latin typeface="Roboto"/>
              <a:ea typeface="Roboto"/>
              <a:cs typeface="Roboto"/>
              <a:sym typeface="Roboto"/>
            </a:endParaRPr>
          </a:p>
        </p:txBody>
      </p:sp>
      <p:sp>
        <p:nvSpPr>
          <p:cNvPr id="14" name="Rectangle 13"/>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25500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5"/>
          <p:cNvSpPr txBox="1">
            <a:spLocks noGrp="1"/>
          </p:cNvSpPr>
          <p:nvPr>
            <p:ph type="body" idx="1"/>
          </p:nvPr>
        </p:nvSpPr>
        <p:spPr>
          <a:xfrm>
            <a:off x="628650" y="1825625"/>
            <a:ext cx="5725548"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35000"/>
              </a:lnSpc>
              <a:spcBef>
                <a:spcPts val="0"/>
              </a:spcBef>
              <a:spcAft>
                <a:spcPts val="0"/>
              </a:spcAft>
              <a:buClr>
                <a:srgbClr val="002060"/>
              </a:buClr>
              <a:buSzPts val="2400"/>
              <a:buFont typeface="Arial"/>
              <a:buChar char="•"/>
            </a:pPr>
            <a:r>
              <a:rPr lang="en-GB" sz="2400" b="0" i="0" u="none" strike="noStrike" cap="none">
                <a:solidFill>
                  <a:srgbClr val="002060"/>
                </a:solidFill>
                <a:latin typeface="Roboto"/>
                <a:ea typeface="Roboto"/>
                <a:cs typeface="Roboto"/>
                <a:sym typeface="Roboto"/>
              </a:rPr>
              <a:t>Electronic payment systems are increasingly being introduced in contributory and non-contributory SP schemes in the region (e.g. Thailand’s SP payment are mostly electronic). </a:t>
            </a:r>
            <a:endParaRPr/>
          </a:p>
          <a:p>
            <a:pPr marL="342900" marR="0" lvl="0" indent="-342900" algn="l" rtl="0">
              <a:lnSpc>
                <a:spcPct val="135000"/>
              </a:lnSpc>
              <a:spcBef>
                <a:spcPts val="1000"/>
              </a:spcBef>
              <a:spcAft>
                <a:spcPts val="0"/>
              </a:spcAft>
              <a:buClr>
                <a:srgbClr val="002060"/>
              </a:buClr>
              <a:buSzPts val="2400"/>
              <a:buFont typeface="Arial"/>
              <a:buChar char="•"/>
            </a:pPr>
            <a:r>
              <a:rPr lang="en-GB" sz="2400" b="0" i="0" u="none" strike="noStrike" cap="none">
                <a:solidFill>
                  <a:srgbClr val="002060"/>
                </a:solidFill>
                <a:latin typeface="Roboto"/>
                <a:ea typeface="Roboto"/>
                <a:cs typeface="Roboto"/>
                <a:sym typeface="Roboto"/>
              </a:rPr>
              <a:t>However, there are still large-scale schemes that transfer benefits manually (Indonesia, Vietnam, Myanmar)</a:t>
            </a:r>
            <a:endParaRPr sz="2400" b="0" i="0" u="none" strike="noStrike" cap="none">
              <a:solidFill>
                <a:srgbClr val="002060"/>
              </a:solidFill>
              <a:latin typeface="Roboto"/>
              <a:ea typeface="Roboto"/>
              <a:cs typeface="Roboto"/>
              <a:sym typeface="Roboto"/>
            </a:endParaRPr>
          </a:p>
          <a:p>
            <a:pPr marL="342900" marR="0" lvl="0" indent="-190500" algn="l" rtl="0">
              <a:lnSpc>
                <a:spcPct val="135000"/>
              </a:lnSpc>
              <a:spcBef>
                <a:spcPts val="1000"/>
              </a:spcBef>
              <a:spcAft>
                <a:spcPts val="0"/>
              </a:spcAft>
              <a:buClr>
                <a:schemeClr val="dk1"/>
              </a:buClr>
              <a:buSzPts val="2400"/>
              <a:buFont typeface="Arial"/>
              <a:buNone/>
            </a:pPr>
            <a:endParaRPr sz="2400" b="0" i="0" u="none" strike="noStrike" cap="none">
              <a:solidFill>
                <a:srgbClr val="00B050"/>
              </a:solidFill>
              <a:latin typeface="Roboto"/>
              <a:ea typeface="Roboto"/>
              <a:cs typeface="Roboto"/>
              <a:sym typeface="Roboto"/>
            </a:endParaRPr>
          </a:p>
        </p:txBody>
      </p:sp>
      <p:sp>
        <p:nvSpPr>
          <p:cNvPr id="489" name="Google Shape;489;p55"/>
          <p:cNvSpPr txBox="1">
            <a:spLocks noGrp="1"/>
          </p:cNvSpPr>
          <p:nvPr>
            <p:ph type="title"/>
          </p:nvPr>
        </p:nvSpPr>
        <p:spPr>
          <a:xfrm>
            <a:off x="628650" y="746203"/>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Delivery systems</a:t>
            </a:r>
            <a:endParaRPr sz="3000" b="1" i="0" u="none" strike="noStrike" cap="none" dirty="0">
              <a:solidFill>
                <a:srgbClr val="002060"/>
              </a:solidFill>
              <a:latin typeface="Calibri" panose="020F0502020204030204" pitchFamily="34" charset="0"/>
              <a:cs typeface="Calibri" panose="020F0502020204030204" pitchFamily="34" charset="0"/>
              <a:sym typeface="Poppins"/>
            </a:endParaRPr>
          </a:p>
        </p:txBody>
      </p:sp>
      <p:grpSp>
        <p:nvGrpSpPr>
          <p:cNvPr id="490" name="Google Shape;490;p55"/>
          <p:cNvGrpSpPr/>
          <p:nvPr/>
        </p:nvGrpSpPr>
        <p:grpSpPr>
          <a:xfrm>
            <a:off x="7812360" y="199203"/>
            <a:ext cx="1144421" cy="1418268"/>
            <a:chOff x="3787280" y="2184933"/>
            <a:chExt cx="1504800" cy="1504800"/>
          </a:xfrm>
        </p:grpSpPr>
        <p:sp>
          <p:nvSpPr>
            <p:cNvPr id="491" name="Google Shape;491;p55"/>
            <p:cNvSpPr/>
            <p:nvPr/>
          </p:nvSpPr>
          <p:spPr>
            <a:xfrm>
              <a:off x="3895378" y="2278205"/>
              <a:ext cx="1288605" cy="131825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957">
                <a:solidFill>
                  <a:srgbClr val="FFFFFF"/>
                </a:solidFill>
                <a:latin typeface="Arial"/>
                <a:ea typeface="Arial"/>
                <a:cs typeface="Arial"/>
                <a:sym typeface="Arial"/>
              </a:endParaRPr>
            </a:p>
          </p:txBody>
        </p:sp>
        <p:pic>
          <p:nvPicPr>
            <p:cNvPr id="492" name="Google Shape;492;p55"/>
            <p:cNvPicPr preferRelativeResize="0"/>
            <p:nvPr/>
          </p:nvPicPr>
          <p:blipFill rotWithShape="1">
            <a:blip r:embed="rId3">
              <a:alphaModFix/>
            </a:blip>
            <a:srcRect/>
            <a:stretch/>
          </p:blipFill>
          <p:spPr>
            <a:xfrm>
              <a:off x="3787280" y="2184933"/>
              <a:ext cx="1504800" cy="1504800"/>
            </a:xfrm>
            <a:prstGeom prst="rect">
              <a:avLst/>
            </a:prstGeom>
            <a:noFill/>
            <a:ln>
              <a:noFill/>
            </a:ln>
          </p:spPr>
        </p:pic>
      </p:grpSp>
      <p:sp>
        <p:nvSpPr>
          <p:cNvPr id="493" name="Google Shape;493;p55"/>
          <p:cNvSpPr/>
          <p:nvPr/>
        </p:nvSpPr>
        <p:spPr>
          <a:xfrm>
            <a:off x="6674429" y="4077072"/>
            <a:ext cx="2380524" cy="1512168"/>
          </a:xfrm>
          <a:prstGeom prst="ellipse">
            <a:avLst/>
          </a:prstGeom>
          <a:solidFill>
            <a:srgbClr val="0070C0">
              <a:alpha val="35686"/>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55"/>
          <p:cNvSpPr txBox="1"/>
          <p:nvPr/>
        </p:nvSpPr>
        <p:spPr>
          <a:xfrm>
            <a:off x="6798074" y="4293097"/>
            <a:ext cx="213323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Global experiences show that manual mechanisms can also be used to respond to shocks</a:t>
            </a:r>
            <a:endParaRPr sz="1600" dirty="0">
              <a:solidFill>
                <a:schemeClr val="dk1"/>
              </a:solidFill>
              <a:latin typeface="Calibri"/>
              <a:ea typeface="Calibri"/>
              <a:cs typeface="Calibri"/>
              <a:sym typeface="Calibri"/>
            </a:endParaRPr>
          </a:p>
        </p:txBody>
      </p:sp>
      <p:sp>
        <p:nvSpPr>
          <p:cNvPr id="495" name="Google Shape;495;p55"/>
          <p:cNvSpPr/>
          <p:nvPr/>
        </p:nvSpPr>
        <p:spPr>
          <a:xfrm>
            <a:off x="6408205" y="4077072"/>
            <a:ext cx="266225" cy="1461856"/>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Rectangle 9"/>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20142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500"/>
                                        <p:tgtEl>
                                          <p:spTgt spid="493"/>
                                        </p:tgtEl>
                                      </p:cBhvr>
                                    </p:animEffect>
                                  </p:childTnLst>
                                </p:cTn>
                              </p:par>
                              <p:par>
                                <p:cTn id="13" presetID="10" presetClass="entr" presetSubtype="0" fill="hold" nodeType="withEffect">
                                  <p:stCondLst>
                                    <p:cond delay="0"/>
                                  </p:stCondLst>
                                  <p:childTnLst>
                                    <p:set>
                                      <p:cBhvr>
                                        <p:cTn id="14" dur="1" fill="hold">
                                          <p:stCondLst>
                                            <p:cond delay="0"/>
                                          </p:stCondLst>
                                        </p:cTn>
                                        <p:tgtEl>
                                          <p:spTgt spid="494"/>
                                        </p:tgtEl>
                                        <p:attrNameLst>
                                          <p:attrName>style.visibility</p:attrName>
                                        </p:attrNameLst>
                                      </p:cBhvr>
                                      <p:to>
                                        <p:strVal val="visible"/>
                                      </p:to>
                                    </p:set>
                                    <p:animEffect transition="in" filter="fade">
                                      <p:cBhvr>
                                        <p:cTn id="15" dur="500"/>
                                        <p:tgtEl>
                                          <p:spTgt spid="494"/>
                                        </p:tgtEl>
                                      </p:cBhvr>
                                    </p:animEffect>
                                  </p:childTnLst>
                                </p:cTn>
                              </p:par>
                              <p:par>
                                <p:cTn id="16" presetID="10" presetClass="entr" presetSubtype="0" fill="hold" nodeType="withEffect">
                                  <p:stCondLst>
                                    <p:cond delay="0"/>
                                  </p:stCondLst>
                                  <p:childTnLst>
                                    <p:set>
                                      <p:cBhvr>
                                        <p:cTn id="17" dur="1" fill="hold">
                                          <p:stCondLst>
                                            <p:cond delay="0"/>
                                          </p:stCondLst>
                                        </p:cTn>
                                        <p:tgtEl>
                                          <p:spTgt spid="495"/>
                                        </p:tgtEl>
                                        <p:attrNameLst>
                                          <p:attrName>style.visibility</p:attrName>
                                        </p:attrNameLst>
                                      </p:cBhvr>
                                      <p:to>
                                        <p:strVal val="visible"/>
                                      </p:to>
                                    </p:set>
                                    <p:animEffect transition="in" filter="fade">
                                      <p:cBhvr>
                                        <p:cTn id="18"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p:nvPr/>
        </p:nvSpPr>
        <p:spPr>
          <a:xfrm>
            <a:off x="6302842" y="2852936"/>
            <a:ext cx="2535632" cy="2736304"/>
          </a:xfrm>
          <a:prstGeom prst="roundRect">
            <a:avLst>
              <a:gd name="adj" fmla="val 16667"/>
            </a:avLst>
          </a:prstGeom>
          <a:solidFill>
            <a:srgbClr val="0070C0">
              <a:alpha val="28627"/>
            </a:srgbClr>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56"/>
          <p:cNvSpPr txBox="1">
            <a:spLocks noGrp="1"/>
          </p:cNvSpPr>
          <p:nvPr>
            <p:ph type="body" idx="1"/>
          </p:nvPr>
        </p:nvSpPr>
        <p:spPr>
          <a:xfrm>
            <a:off x="628650" y="1825625"/>
            <a:ext cx="5131482" cy="435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002060"/>
              </a:buClr>
              <a:buSzPts val="2040"/>
              <a:buFont typeface="Arial"/>
              <a:buChar char="•"/>
            </a:pPr>
            <a:r>
              <a:rPr lang="en-GB" sz="1800" b="0" i="0" u="none" strike="noStrike" cap="none" dirty="0">
                <a:solidFill>
                  <a:srgbClr val="002060"/>
                </a:solidFill>
                <a:sym typeface="Roboto"/>
              </a:rPr>
              <a:t>Budget lines for DRM exist in most countries, though funding adequacy varies</a:t>
            </a:r>
            <a:endParaRPr sz="1800" dirty="0"/>
          </a:p>
          <a:p>
            <a:pPr marL="342900" marR="0" lvl="0" indent="-342900" algn="l" rtl="0">
              <a:lnSpc>
                <a:spcPct val="115000"/>
              </a:lnSpc>
              <a:spcBef>
                <a:spcPts val="1000"/>
              </a:spcBef>
              <a:spcAft>
                <a:spcPts val="0"/>
              </a:spcAft>
              <a:buClr>
                <a:srgbClr val="002060"/>
              </a:buClr>
              <a:buSzPts val="2040"/>
              <a:buFont typeface="Arial"/>
              <a:buChar char="•"/>
            </a:pPr>
            <a:r>
              <a:rPr lang="en-GB" sz="1800" b="0" i="0" u="none" strike="noStrike" cap="none" dirty="0">
                <a:solidFill>
                  <a:srgbClr val="002060"/>
                </a:solidFill>
                <a:sym typeface="Roboto"/>
              </a:rPr>
              <a:t>Existing public financial management procedures can be cumbersome/rigid (Thailand and Laos)</a:t>
            </a:r>
            <a:endParaRPr sz="1800" b="0" i="0" u="none" strike="noStrike" cap="none" dirty="0">
              <a:solidFill>
                <a:srgbClr val="002060"/>
              </a:solidFill>
              <a:sym typeface="Roboto"/>
            </a:endParaRPr>
          </a:p>
          <a:p>
            <a:pPr marL="342900" marR="0" lvl="0" indent="-342900" algn="l" rtl="0">
              <a:lnSpc>
                <a:spcPct val="115000"/>
              </a:lnSpc>
              <a:spcBef>
                <a:spcPts val="1000"/>
              </a:spcBef>
              <a:spcAft>
                <a:spcPts val="0"/>
              </a:spcAft>
              <a:buClr>
                <a:srgbClr val="1642AC"/>
              </a:buClr>
              <a:buSzPts val="2040"/>
              <a:buFont typeface="Arial"/>
              <a:buChar char="•"/>
            </a:pPr>
            <a:r>
              <a:rPr lang="en-GB" sz="1800" b="1" i="0" u="none" strike="noStrike" cap="none" dirty="0">
                <a:solidFill>
                  <a:srgbClr val="1642AC"/>
                </a:solidFill>
                <a:sym typeface="Roboto"/>
              </a:rPr>
              <a:t>Very few countries have contingency credit lines (e.g. Philippines – World Bank’s CAT-DDO)</a:t>
            </a:r>
            <a:endParaRPr sz="1800" dirty="0"/>
          </a:p>
          <a:p>
            <a:pPr marL="342900" marR="0" lvl="0" indent="-342900" algn="l" rtl="0">
              <a:lnSpc>
                <a:spcPct val="115000"/>
              </a:lnSpc>
              <a:spcBef>
                <a:spcPts val="1000"/>
              </a:spcBef>
              <a:spcAft>
                <a:spcPts val="0"/>
              </a:spcAft>
              <a:buClr>
                <a:srgbClr val="1642AC"/>
              </a:buClr>
              <a:buSzPts val="2040"/>
              <a:buFont typeface="Arial"/>
              <a:buChar char="•"/>
            </a:pPr>
            <a:r>
              <a:rPr lang="en-GB" sz="1800" b="1" i="0" u="none" strike="noStrike" cap="none" dirty="0">
                <a:solidFill>
                  <a:srgbClr val="1642AC"/>
                </a:solidFill>
                <a:sym typeface="Roboto"/>
              </a:rPr>
              <a:t>Commitments to channel resources to the poor/vulnerable after a shock are missing</a:t>
            </a:r>
            <a:endParaRPr sz="1800" dirty="0"/>
          </a:p>
          <a:p>
            <a:pPr marL="342900" marR="0" lvl="0" indent="-342900" algn="l" rtl="0">
              <a:lnSpc>
                <a:spcPct val="115000"/>
              </a:lnSpc>
              <a:spcBef>
                <a:spcPts val="1000"/>
              </a:spcBef>
              <a:spcAft>
                <a:spcPts val="0"/>
              </a:spcAft>
              <a:buClr>
                <a:srgbClr val="002060"/>
              </a:buClr>
              <a:buSzPts val="2040"/>
              <a:buFont typeface="Arial"/>
              <a:buChar char="•"/>
            </a:pPr>
            <a:r>
              <a:rPr lang="en-GB" sz="1800" b="0" i="0" u="none" strike="noStrike" cap="none" dirty="0">
                <a:solidFill>
                  <a:srgbClr val="002060"/>
                </a:solidFill>
                <a:sym typeface="Roboto"/>
              </a:rPr>
              <a:t>Humanitarian Aid is an important source of ex-post financing for some countries</a:t>
            </a:r>
            <a:endParaRPr sz="1800" dirty="0"/>
          </a:p>
          <a:p>
            <a:pPr marL="342900" marR="0" lvl="0" indent="-213359" algn="l" rtl="0">
              <a:lnSpc>
                <a:spcPct val="115000"/>
              </a:lnSpc>
              <a:spcBef>
                <a:spcPts val="1000"/>
              </a:spcBef>
              <a:spcAft>
                <a:spcPts val="0"/>
              </a:spcAft>
              <a:buClr>
                <a:schemeClr val="dk1"/>
              </a:buClr>
              <a:buSzPts val="2040"/>
              <a:buFont typeface="Arial"/>
              <a:buNone/>
            </a:pPr>
            <a:endParaRPr sz="1800" b="0" i="0" u="none" strike="noStrike" cap="none" dirty="0">
              <a:solidFill>
                <a:srgbClr val="00B050"/>
              </a:solidFill>
              <a:sym typeface="Roboto"/>
            </a:endParaRPr>
          </a:p>
          <a:p>
            <a:pPr marL="342900" marR="0" lvl="0" indent="-213359" algn="l" rtl="0">
              <a:lnSpc>
                <a:spcPct val="115000"/>
              </a:lnSpc>
              <a:spcBef>
                <a:spcPts val="1000"/>
              </a:spcBef>
              <a:spcAft>
                <a:spcPts val="0"/>
              </a:spcAft>
              <a:buClr>
                <a:schemeClr val="dk1"/>
              </a:buClr>
              <a:buSzPts val="2040"/>
              <a:buFont typeface="Arial"/>
              <a:buNone/>
            </a:pPr>
            <a:endParaRPr sz="1800" b="0" i="0" u="none" strike="noStrike" cap="none" dirty="0">
              <a:solidFill>
                <a:srgbClr val="FF0000"/>
              </a:solidFill>
              <a:sym typeface="Roboto"/>
            </a:endParaRPr>
          </a:p>
        </p:txBody>
      </p:sp>
      <p:sp>
        <p:nvSpPr>
          <p:cNvPr id="506" name="Google Shape;506;p56"/>
          <p:cNvSpPr txBox="1">
            <a:spLocks noGrp="1"/>
          </p:cNvSpPr>
          <p:nvPr>
            <p:ph type="title"/>
          </p:nvPr>
        </p:nvSpPr>
        <p:spPr>
          <a:xfrm>
            <a:off x="628650" y="818211"/>
            <a:ext cx="7886700" cy="102661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Poppins"/>
              <a:buNone/>
            </a:pPr>
            <a:r>
              <a:rPr lang="en-GB" sz="3000" b="1" i="0" u="none" strike="noStrike" cap="none" dirty="0">
                <a:solidFill>
                  <a:srgbClr val="002060"/>
                </a:solidFill>
                <a:latin typeface="Calibri" panose="020F0502020204030204" pitchFamily="34" charset="0"/>
                <a:cs typeface="Calibri" panose="020F0502020204030204" pitchFamily="34" charset="0"/>
                <a:sym typeface="Poppins"/>
              </a:rPr>
              <a:t>Financial mechanisms</a:t>
            </a:r>
            <a:endParaRPr sz="3000" b="1" i="0" u="none" strike="noStrike" cap="none" dirty="0">
              <a:solidFill>
                <a:srgbClr val="002060"/>
              </a:solidFill>
              <a:latin typeface="Calibri" panose="020F0502020204030204" pitchFamily="34" charset="0"/>
              <a:cs typeface="Calibri" panose="020F0502020204030204" pitchFamily="34" charset="0"/>
              <a:sym typeface="Poppins"/>
            </a:endParaRPr>
          </a:p>
        </p:txBody>
      </p:sp>
      <p:pic>
        <p:nvPicPr>
          <p:cNvPr id="507" name="Google Shape;507;p56" descr="Image result for money icon for powerpoint"/>
          <p:cNvPicPr preferRelativeResize="0"/>
          <p:nvPr/>
        </p:nvPicPr>
        <p:blipFill rotWithShape="1">
          <a:blip r:embed="rId3">
            <a:alphaModFix/>
          </a:blip>
          <a:srcRect/>
          <a:stretch/>
        </p:blipFill>
        <p:spPr>
          <a:xfrm>
            <a:off x="7110283" y="-315416"/>
            <a:ext cx="2513702" cy="2519109"/>
          </a:xfrm>
          <a:prstGeom prst="rect">
            <a:avLst/>
          </a:prstGeom>
          <a:noFill/>
          <a:ln>
            <a:noFill/>
          </a:ln>
        </p:spPr>
      </p:pic>
      <p:sp>
        <p:nvSpPr>
          <p:cNvPr id="508" name="Google Shape;508;p56"/>
          <p:cNvSpPr txBox="1"/>
          <p:nvPr/>
        </p:nvSpPr>
        <p:spPr>
          <a:xfrm flipH="1">
            <a:off x="6465773" y="3066926"/>
            <a:ext cx="2265601"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The World Bank is working with Lao PDR, Cambodia and Myanmar, and the Government of Japan, on the development of the Southeast Asia Disaster Risk Insurance Facility, a regional catastrophe risk pool</a:t>
            </a:r>
            <a:endParaRPr sz="1600" dirty="0"/>
          </a:p>
        </p:txBody>
      </p:sp>
      <p:sp>
        <p:nvSpPr>
          <p:cNvPr id="7" name="Rectangle 6"/>
          <p:cNvSpPr/>
          <p:nvPr/>
        </p:nvSpPr>
        <p:spPr>
          <a:xfrm>
            <a:off x="179512" y="270068"/>
            <a:ext cx="3852337" cy="461665"/>
          </a:xfrm>
          <a:prstGeom prst="rect">
            <a:avLst/>
          </a:prstGeom>
        </p:spPr>
        <p:txBody>
          <a:bodyPr wrap="none">
            <a:spAutoFit/>
          </a:bodyPr>
          <a:lstStyle/>
          <a:p>
            <a:r>
              <a:rPr lang="en-US" sz="2400" dirty="0" smtClean="0">
                <a:solidFill>
                  <a:schemeClr val="bg1"/>
                </a:solidFill>
              </a:rPr>
              <a:t>Some of the learnings…</a:t>
            </a:r>
            <a:endParaRPr lang="en-US" sz="2400" dirty="0">
              <a:solidFill>
                <a:schemeClr val="bg1"/>
              </a:solidFill>
            </a:endParaRPr>
          </a:p>
        </p:txBody>
      </p:sp>
    </p:spTree>
    <p:extLst>
      <p:ext uri="{BB962C8B-B14F-4D97-AF65-F5344CB8AC3E}">
        <p14:creationId xmlns:p14="http://schemas.microsoft.com/office/powerpoint/2010/main" val="2296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
                                        </p:tgtEl>
                                        <p:attrNameLst>
                                          <p:attrName>style.visibility</p:attrName>
                                        </p:attrNameLst>
                                      </p:cBhvr>
                                      <p:to>
                                        <p:strVal val="visible"/>
                                      </p:to>
                                    </p:set>
                                    <p:animEffect transition="in" filter="fade">
                                      <p:cBhvr>
                                        <p:cTn id="12" dur="500"/>
                                        <p:tgtEl>
                                          <p:spTgt spid="501"/>
                                        </p:tgtEl>
                                      </p:cBhvr>
                                    </p:animEffect>
                                  </p:childTnLst>
                                </p:cTn>
                              </p:par>
                              <p:par>
                                <p:cTn id="13" presetID="10" presetClass="entr" presetSubtype="0" fill="hold" nodeType="withEffect">
                                  <p:stCondLst>
                                    <p:cond delay="0"/>
                                  </p:stCondLst>
                                  <p:childTnLst>
                                    <p:set>
                                      <p:cBhvr>
                                        <p:cTn id="14" dur="1" fill="hold">
                                          <p:stCondLst>
                                            <p:cond delay="0"/>
                                          </p:stCondLst>
                                        </p:cTn>
                                        <p:tgtEl>
                                          <p:spTgt spid="508"/>
                                        </p:tgtEl>
                                        <p:attrNameLst>
                                          <p:attrName>style.visibility</p:attrName>
                                        </p:attrNameLst>
                                      </p:cBhvr>
                                      <p:to>
                                        <p:strVal val="visible"/>
                                      </p:to>
                                    </p:set>
                                    <p:animEffect transition="in" filter="fade">
                                      <p:cBhvr>
                                        <p:cTn id="15"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68760"/>
            <a:ext cx="8229600" cy="936625"/>
          </a:xfrm>
        </p:spPr>
        <p:txBody>
          <a:bodyPr/>
          <a:lstStyle/>
          <a:p>
            <a:r>
              <a:rPr lang="en-GB" dirty="0" smtClean="0">
                <a:solidFill>
                  <a:srgbClr val="002060"/>
                </a:solidFill>
                <a:latin typeface="Calibri" panose="020F0502020204030204" pitchFamily="34" charset="0"/>
                <a:cs typeface="Calibri" panose="020F0502020204030204" pitchFamily="34" charset="0"/>
              </a:rPr>
              <a:t>State of Play for country in Asia</a:t>
            </a:r>
            <a:endParaRPr lang="en-GB"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b="1" dirty="0"/>
              <a:t>OPM </a:t>
            </a:r>
            <a:r>
              <a:rPr lang="en-GB" b="1" dirty="0" smtClean="0"/>
              <a:t>2016-2017: </a:t>
            </a:r>
            <a:r>
              <a:rPr lang="en-GB" dirty="0" smtClean="0"/>
              <a:t>Pakistan</a:t>
            </a:r>
            <a:r>
              <a:rPr lang="en-GB" dirty="0"/>
              <a:t>, The </a:t>
            </a:r>
            <a:r>
              <a:rPr lang="en-GB" dirty="0" smtClean="0"/>
              <a:t>Philippines </a:t>
            </a:r>
          </a:p>
          <a:p>
            <a:r>
              <a:rPr lang="en-GB" b="1" dirty="0" smtClean="0"/>
              <a:t>EU </a:t>
            </a:r>
            <a:r>
              <a:rPr lang="en-GB" b="1" dirty="0"/>
              <a:t>case </a:t>
            </a:r>
            <a:r>
              <a:rPr lang="en-GB" b="1" dirty="0" smtClean="0"/>
              <a:t>studies 2018: </a:t>
            </a:r>
            <a:r>
              <a:rPr lang="en-GB" dirty="0" smtClean="0"/>
              <a:t>Nepal, The Philippines</a:t>
            </a:r>
          </a:p>
          <a:p>
            <a:r>
              <a:rPr lang="en-GB" b="1" dirty="0"/>
              <a:t>FAO </a:t>
            </a:r>
            <a:r>
              <a:rPr lang="en-GB" b="1" dirty="0" smtClean="0"/>
              <a:t>project 2018: </a:t>
            </a:r>
            <a:r>
              <a:rPr lang="en-GB" dirty="0" smtClean="0"/>
              <a:t>ASEAN (region), Cambodia, Myanmar, The Philippines, Vietnam </a:t>
            </a:r>
          </a:p>
          <a:p>
            <a:r>
              <a:rPr lang="en-GB" sz="1400" dirty="0" smtClean="0"/>
              <a:t>•</a:t>
            </a:r>
            <a:r>
              <a:rPr lang="en-GB" sz="1400" dirty="0"/>
              <a:t>	ASEAN regional study on shock responsive social protection (WFP</a:t>
            </a:r>
            <a:r>
              <a:rPr lang="en-GB" sz="1400" dirty="0" smtClean="0"/>
              <a:t>), ASEAN </a:t>
            </a:r>
            <a:r>
              <a:rPr lang="en-GB" sz="1400" dirty="0"/>
              <a:t>guidelines on disaster responsive social protection (FAO</a:t>
            </a:r>
            <a:r>
              <a:rPr lang="en-GB" sz="1400" dirty="0" smtClean="0"/>
              <a:t>), Policy </a:t>
            </a:r>
            <a:r>
              <a:rPr lang="en-GB" sz="1400" dirty="0"/>
              <a:t>brief of regional study (WFP)</a:t>
            </a:r>
          </a:p>
          <a:p>
            <a:r>
              <a:rPr lang="en-GB" sz="1400" dirty="0" smtClean="0"/>
              <a:t>•</a:t>
            </a:r>
            <a:r>
              <a:rPr lang="en-GB" sz="1400" dirty="0"/>
              <a:t>	Roadmap for Establishing a Risk-Informed &amp;Shock-Responsive social protection system in the Philippines  (FAO</a:t>
            </a:r>
            <a:r>
              <a:rPr lang="en-GB" sz="1400" dirty="0" smtClean="0"/>
              <a:t>); in Cambodia (FAO); in Myanmar (UNICEF)</a:t>
            </a:r>
            <a:endParaRPr lang="en-GB" sz="1400" dirty="0"/>
          </a:p>
          <a:p>
            <a:r>
              <a:rPr lang="en-GB" sz="1400" dirty="0"/>
              <a:t>•	</a:t>
            </a:r>
            <a:r>
              <a:rPr lang="en-GB" sz="1400" dirty="0" smtClean="0"/>
              <a:t>Policy </a:t>
            </a:r>
            <a:r>
              <a:rPr lang="en-GB" sz="1400" dirty="0"/>
              <a:t>brief for Philippines (FAO</a:t>
            </a:r>
            <a:r>
              <a:rPr lang="en-GB" sz="1400" dirty="0" smtClean="0"/>
              <a:t>); for </a:t>
            </a:r>
            <a:r>
              <a:rPr lang="en-GB" sz="1400" dirty="0"/>
              <a:t>Cambodia (FAO</a:t>
            </a:r>
            <a:r>
              <a:rPr lang="en-GB" sz="1400" dirty="0" smtClean="0"/>
              <a:t>); for </a:t>
            </a:r>
            <a:r>
              <a:rPr lang="en-GB" sz="1400" dirty="0"/>
              <a:t>Myanmar (UNICEF</a:t>
            </a:r>
            <a:r>
              <a:rPr lang="en-GB" sz="1400" dirty="0" smtClean="0"/>
              <a:t>); for </a:t>
            </a:r>
            <a:r>
              <a:rPr lang="en-GB" sz="1400" dirty="0"/>
              <a:t>Vietnam (ILO)  done in August </a:t>
            </a:r>
            <a:r>
              <a:rPr lang="en-GB" dirty="0" smtClean="0"/>
              <a:t> </a:t>
            </a:r>
          </a:p>
          <a:p>
            <a:r>
              <a:rPr lang="en-GB" b="1" dirty="0"/>
              <a:t>ERC – </a:t>
            </a:r>
            <a:r>
              <a:rPr lang="en-GB" b="1" dirty="0" smtClean="0"/>
              <a:t>WFP 2018-2019: </a:t>
            </a:r>
            <a:r>
              <a:rPr lang="en-GB" dirty="0" smtClean="0"/>
              <a:t>Bangladesh: TOR and consultant identified; Afghanistan?</a:t>
            </a:r>
            <a:r>
              <a:rPr lang="en-GB" b="1" dirty="0" smtClean="0"/>
              <a:t> </a:t>
            </a:r>
            <a:endParaRPr lang="en-GB" b="1" dirty="0"/>
          </a:p>
          <a:p>
            <a:endParaRPr lang="en-GB" dirty="0" smtClean="0"/>
          </a:p>
          <a:p>
            <a:endParaRPr lang="en-GB" dirty="0" smtClean="0"/>
          </a:p>
        </p:txBody>
      </p:sp>
    </p:spTree>
    <p:extLst>
      <p:ext uri="{BB962C8B-B14F-4D97-AF65-F5344CB8AC3E}">
        <p14:creationId xmlns:p14="http://schemas.microsoft.com/office/powerpoint/2010/main" val="31649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200" dirty="0" smtClean="0">
                <a:solidFill>
                  <a:srgbClr val="002060"/>
                </a:solidFill>
                <a:latin typeface="Calibri" panose="020F0502020204030204" pitchFamily="34" charset="0"/>
                <a:cs typeface="Calibri" panose="020F0502020204030204" pitchFamily="34" charset="0"/>
              </a:rPr>
              <a:t>The 4 priorities of ECHO DRR Strategy in Asia</a:t>
            </a:r>
          </a:p>
        </p:txBody>
      </p:sp>
      <p:sp>
        <p:nvSpPr>
          <p:cNvPr id="32771" name="Content Placeholder 2"/>
          <p:cNvSpPr>
            <a:spLocks noGrp="1"/>
          </p:cNvSpPr>
          <p:nvPr>
            <p:ph idx="1"/>
          </p:nvPr>
        </p:nvSpPr>
        <p:spPr>
          <a:xfrm>
            <a:off x="683568" y="2996952"/>
            <a:ext cx="8229600" cy="2808833"/>
          </a:xfrm>
        </p:spPr>
        <p:txBody>
          <a:bodyPr/>
          <a:lstStyle/>
          <a:p>
            <a:pPr>
              <a:buClr>
                <a:srgbClr val="325494"/>
              </a:buClr>
            </a:pPr>
            <a:r>
              <a:rPr lang="en-GB" altLang="en-US" dirty="0" smtClean="0"/>
              <a:t>Shock responsive service provision and social protection</a:t>
            </a:r>
          </a:p>
          <a:p>
            <a:pPr>
              <a:buClr>
                <a:srgbClr val="325494"/>
              </a:buClr>
            </a:pPr>
            <a:r>
              <a:rPr lang="en-GB" altLang="en-US" dirty="0" smtClean="0"/>
              <a:t>Forecast based early actions</a:t>
            </a:r>
          </a:p>
          <a:p>
            <a:pPr>
              <a:buClr>
                <a:srgbClr val="325494"/>
              </a:buClr>
            </a:pPr>
            <a:r>
              <a:rPr lang="en-GB" altLang="en-US" dirty="0" smtClean="0"/>
              <a:t>Disaster preparedness in urban settings</a:t>
            </a:r>
          </a:p>
          <a:p>
            <a:pPr>
              <a:buClr>
                <a:srgbClr val="325494"/>
              </a:buClr>
            </a:pPr>
            <a:r>
              <a:rPr lang="en-GB" altLang="en-US" dirty="0" smtClean="0"/>
              <a:t>Emergency preparedness for response </a:t>
            </a:r>
          </a:p>
        </p:txBody>
      </p:sp>
    </p:spTree>
    <p:extLst>
      <p:ext uri="{BB962C8B-B14F-4D97-AF65-F5344CB8AC3E}">
        <p14:creationId xmlns:p14="http://schemas.microsoft.com/office/powerpoint/2010/main" val="2342960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12255"/>
            <a:ext cx="8229600" cy="936625"/>
          </a:xfrm>
        </p:spPr>
        <p:txBody>
          <a:bodyPr/>
          <a:lstStyle/>
          <a:p>
            <a:r>
              <a:rPr lang="en-US" dirty="0">
                <a:solidFill>
                  <a:srgbClr val="002060"/>
                </a:solidFill>
                <a:latin typeface="Calibri" panose="020F0502020204030204" pitchFamily="34" charset="0"/>
                <a:cs typeface="Calibri" panose="020F0502020204030204" pitchFamily="34" charset="0"/>
              </a:rPr>
              <a:t>Strengthening the Capacity of ASEAN Member States to Develop Risk-Informed and Shock-Responsive Social Protection</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280" y="2949398"/>
            <a:ext cx="5093118" cy="38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Picture 12">
            <a:extLst>
              <a:ext uri="{FF2B5EF4-FFF2-40B4-BE49-F238E27FC236}">
                <a16:creationId xmlns:a16="http://schemas.microsoft.com/office/drawing/2014/main" id="{7599E605-1188-B447-B6A5-0450FF34562F}"/>
              </a:ext>
            </a:extLst>
          </p:cNvPr>
          <p:cNvPicPr>
            <a:picLocks noChangeAspect="1"/>
          </p:cNvPicPr>
          <p:nvPr/>
        </p:nvPicPr>
        <p:blipFill>
          <a:blip r:embed="rId3">
            <a:extLst/>
          </a:blip>
          <a:stretch>
            <a:fillRect/>
          </a:stretch>
        </p:blipFill>
        <p:spPr>
          <a:xfrm>
            <a:off x="6398208" y="2874632"/>
            <a:ext cx="852174" cy="852174"/>
          </a:xfrm>
          <a:prstGeom prst="rect">
            <a:avLst/>
          </a:prstGeom>
          <a:ln w="12700">
            <a:miter lim="400000"/>
          </a:ln>
        </p:spPr>
      </p:pic>
      <p:pic>
        <p:nvPicPr>
          <p:cNvPr id="6" name="Picture 16" descr="Picture 16">
            <a:extLst>
              <a:ext uri="{FF2B5EF4-FFF2-40B4-BE49-F238E27FC236}">
                <a16:creationId xmlns:a16="http://schemas.microsoft.com/office/drawing/2014/main" id="{D5CEAF1C-3364-144F-99F7-757DAFB1CC48}"/>
              </a:ext>
            </a:extLst>
          </p:cNvPr>
          <p:cNvPicPr>
            <a:picLocks noChangeAspect="1"/>
          </p:cNvPicPr>
          <p:nvPr/>
        </p:nvPicPr>
        <p:blipFill>
          <a:blip r:embed="rId4">
            <a:extLst/>
          </a:blip>
          <a:stretch>
            <a:fillRect/>
          </a:stretch>
        </p:blipFill>
        <p:spPr>
          <a:xfrm>
            <a:off x="7807088" y="4512597"/>
            <a:ext cx="682313" cy="682312"/>
          </a:xfrm>
          <a:prstGeom prst="rect">
            <a:avLst/>
          </a:prstGeom>
          <a:ln w="12700">
            <a:miter lim="400000"/>
          </a:ln>
        </p:spPr>
      </p:pic>
      <p:pic>
        <p:nvPicPr>
          <p:cNvPr id="7" name="Picture 18" descr="Picture 18">
            <a:extLst>
              <a:ext uri="{FF2B5EF4-FFF2-40B4-BE49-F238E27FC236}">
                <a16:creationId xmlns:a16="http://schemas.microsoft.com/office/drawing/2014/main" id="{7C2E37F1-1B00-224B-902C-DB304DF02BC0}"/>
              </a:ext>
            </a:extLst>
          </p:cNvPr>
          <p:cNvPicPr>
            <a:picLocks noChangeAspect="1"/>
          </p:cNvPicPr>
          <p:nvPr/>
        </p:nvPicPr>
        <p:blipFill>
          <a:blip r:embed="rId5">
            <a:extLst/>
          </a:blip>
          <a:stretch>
            <a:fillRect/>
          </a:stretch>
        </p:blipFill>
        <p:spPr>
          <a:xfrm>
            <a:off x="6085082" y="5788380"/>
            <a:ext cx="604955" cy="432635"/>
          </a:xfrm>
          <a:prstGeom prst="rect">
            <a:avLst/>
          </a:prstGeom>
          <a:ln w="12700">
            <a:miter lim="400000"/>
          </a:ln>
        </p:spPr>
      </p:pic>
      <p:pic>
        <p:nvPicPr>
          <p:cNvPr id="8" name="Picture 21" descr="Picture 21">
            <a:extLst>
              <a:ext uri="{FF2B5EF4-FFF2-40B4-BE49-F238E27FC236}">
                <a16:creationId xmlns:a16="http://schemas.microsoft.com/office/drawing/2014/main" id="{05372F97-5A14-5942-BD56-2155DD28E3CC}"/>
              </a:ext>
            </a:extLst>
          </p:cNvPr>
          <p:cNvPicPr>
            <a:picLocks noChangeAspect="1"/>
          </p:cNvPicPr>
          <p:nvPr/>
        </p:nvPicPr>
        <p:blipFill>
          <a:blip r:embed="rId6">
            <a:extLst/>
          </a:blip>
          <a:stretch>
            <a:fillRect/>
          </a:stretch>
        </p:blipFill>
        <p:spPr>
          <a:xfrm>
            <a:off x="7619459" y="6004697"/>
            <a:ext cx="1235371" cy="432380"/>
          </a:xfrm>
          <a:prstGeom prst="rect">
            <a:avLst/>
          </a:prstGeom>
          <a:ln w="12700">
            <a:miter lim="400000"/>
          </a:ln>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514" y="4055676"/>
            <a:ext cx="1398047" cy="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5006" t="30347" r="5509" b="30770"/>
          <a:stretch/>
        </p:blipFill>
        <p:spPr>
          <a:xfrm>
            <a:off x="6269965" y="4950053"/>
            <a:ext cx="1127007" cy="489711"/>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C9632E08-7570-4F95-A316-DE0143BCAC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1422" y="2826985"/>
            <a:ext cx="1128713" cy="1102055"/>
          </a:xfrm>
          <a:prstGeom prst="rect">
            <a:avLst/>
          </a:prstGeom>
        </p:spPr>
      </p:pic>
    </p:spTree>
    <p:extLst>
      <p:ext uri="{BB962C8B-B14F-4D97-AF65-F5344CB8AC3E}">
        <p14:creationId xmlns:p14="http://schemas.microsoft.com/office/powerpoint/2010/main" val="36259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pic>
        <p:nvPicPr>
          <p:cNvPr id="3481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2413" y="-171450"/>
            <a:ext cx="10704513" cy="7129463"/>
          </a:xfrm>
        </p:spPr>
      </p:pic>
      <p:sp>
        <p:nvSpPr>
          <p:cNvPr id="34820" name="Slide Number Placeholder 3"/>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E41E74CD-2382-4D64-931A-92EE81184737}" type="slidenum">
              <a:rPr lang="en-GB" altLang="en-US" sz="1100" i="0" smtClean="0">
                <a:solidFill>
                  <a:srgbClr val="000000"/>
                </a:solidFill>
                <a:latin typeface="Arial" charset="0"/>
              </a:rPr>
              <a:pPr eaLnBrk="1" hangingPunct="1">
                <a:spcBef>
                  <a:spcPct val="0"/>
                </a:spcBef>
                <a:buClrTx/>
                <a:buFontTx/>
                <a:buNone/>
              </a:pPr>
              <a:t>20</a:t>
            </a:fld>
            <a:endParaRPr lang="en-GB" altLang="en-US" sz="1100" i="0" smtClean="0">
              <a:solidFill>
                <a:srgbClr val="000000"/>
              </a:solidFill>
              <a:latin typeface="Arial" charset="0"/>
            </a:endParaRPr>
          </a:p>
        </p:txBody>
      </p:sp>
      <p:sp>
        <p:nvSpPr>
          <p:cNvPr id="34821" name="TextBox 1"/>
          <p:cNvSpPr txBox="1">
            <a:spLocks noChangeArrowheads="1"/>
          </p:cNvSpPr>
          <p:nvPr/>
        </p:nvSpPr>
        <p:spPr bwMode="auto">
          <a:xfrm>
            <a:off x="3492500" y="4652963"/>
            <a:ext cx="66960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3200" b="1" i="0">
                <a:solidFill>
                  <a:schemeClr val="bg1"/>
                </a:solidFill>
              </a:rPr>
              <a:t>Risk-informed and shock-responsive basic service provision and social protection </a:t>
            </a:r>
          </a:p>
        </p:txBody>
      </p:sp>
    </p:spTree>
    <p:extLst>
      <p:ext uri="{BB962C8B-B14F-4D97-AF65-F5344CB8AC3E}">
        <p14:creationId xmlns:p14="http://schemas.microsoft.com/office/powerpoint/2010/main" val="147596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a:solidFill>
                  <a:srgbClr val="002060"/>
                </a:solidFill>
                <a:latin typeface="Calibri" panose="020F0502020204030204" pitchFamily="34" charset="0"/>
                <a:cs typeface="Calibri" panose="020F0502020204030204" pitchFamily="34" charset="0"/>
              </a:rPr>
              <a:t>F</a:t>
            </a:r>
            <a:r>
              <a:rPr lang="en-GB" altLang="en-US" dirty="0" smtClean="0">
                <a:solidFill>
                  <a:srgbClr val="002060"/>
                </a:solidFill>
                <a:latin typeface="Calibri" panose="020F0502020204030204" pitchFamily="34" charset="0"/>
                <a:cs typeface="Calibri" panose="020F0502020204030204" pitchFamily="34" charset="0"/>
              </a:rPr>
              <a:t>ostering a more efficient and effective vehicle for delivering emergency assistance</a:t>
            </a:r>
            <a:endParaRPr lang="en-US" altLang="en-US" dirty="0" smtClean="0">
              <a:solidFill>
                <a:srgbClr val="002060"/>
              </a:solidFill>
              <a:latin typeface="Calibri" panose="020F0502020204030204" pitchFamily="34" charset="0"/>
              <a:cs typeface="Calibri" panose="020F0502020204030204" pitchFamily="34" charset="0"/>
            </a:endParaRPr>
          </a:p>
        </p:txBody>
      </p:sp>
      <p:sp>
        <p:nvSpPr>
          <p:cNvPr id="35843" name="Content Placeholder 2"/>
          <p:cNvSpPr>
            <a:spLocks noGrp="1"/>
          </p:cNvSpPr>
          <p:nvPr>
            <p:ph idx="1"/>
          </p:nvPr>
        </p:nvSpPr>
        <p:spPr/>
        <p:txBody>
          <a:bodyPr/>
          <a:lstStyle/>
          <a:p>
            <a:r>
              <a:rPr lang="en-GB" altLang="en-US" sz="1800" smtClean="0"/>
              <a:t>(i) the relative predictability of shocks in a number of countries in the region (crises occur every year with severity and geographic variations) </a:t>
            </a:r>
          </a:p>
          <a:p>
            <a:r>
              <a:rPr lang="en-GB" altLang="en-US" sz="1800" smtClean="0"/>
              <a:t>(ii) the existence of functioning basic services and social protection systems</a:t>
            </a:r>
          </a:p>
          <a:p>
            <a:r>
              <a:rPr lang="en-GB" altLang="en-US" sz="1800" smtClean="0"/>
              <a:t>=&gt; it is critical to further use the existing systems to embed humanitarian response</a:t>
            </a:r>
          </a:p>
          <a:p>
            <a:r>
              <a:rPr lang="en-GB" altLang="en-US" sz="1800" smtClean="0"/>
              <a:t>=&gt; where external humanitarian aid is likely to be requested, this may include </a:t>
            </a:r>
            <a:r>
              <a:rPr lang="en-GB" altLang="en-US" sz="1800" b="1" smtClean="0"/>
              <a:t>Cash preparedness programme</a:t>
            </a:r>
            <a:r>
              <a:rPr lang="en-GB" altLang="en-US" sz="1800" smtClean="0"/>
              <a:t>, to support the shift from prepositioning essential goods (such as food) to data, such as a unified registry of vulnerable households or an inventory of possible payment networks</a:t>
            </a:r>
          </a:p>
        </p:txBody>
      </p:sp>
    </p:spTree>
    <p:extLst>
      <p:ext uri="{BB962C8B-B14F-4D97-AF65-F5344CB8AC3E}">
        <p14:creationId xmlns:p14="http://schemas.microsoft.com/office/powerpoint/2010/main" val="272549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GB" altLang="en-US" smtClean="0">
                <a:solidFill>
                  <a:srgbClr val="002060"/>
                </a:solidFill>
                <a:latin typeface="Calibri" panose="020F0502020204030204" pitchFamily="34" charset="0"/>
                <a:cs typeface="Calibri" panose="020F0502020204030204" pitchFamily="34" charset="0"/>
              </a:rPr>
              <a:t>Shock responsiveness</a:t>
            </a:r>
          </a:p>
        </p:txBody>
      </p:sp>
      <p:sp>
        <p:nvSpPr>
          <p:cNvPr id="36867" name="Content Placeholder 5"/>
          <p:cNvSpPr>
            <a:spLocks noGrp="1"/>
          </p:cNvSpPr>
          <p:nvPr>
            <p:ph sz="half" idx="1"/>
          </p:nvPr>
        </p:nvSpPr>
        <p:spPr/>
        <p:txBody>
          <a:bodyPr/>
          <a:lstStyle/>
          <a:p>
            <a:pPr marL="0" indent="0">
              <a:buClr>
                <a:srgbClr val="325494"/>
              </a:buClr>
              <a:buFontTx/>
              <a:buNone/>
            </a:pPr>
            <a:r>
              <a:rPr lang="en-GB" altLang="en-US" sz="1600" b="1" smtClean="0"/>
              <a:t>Education System </a:t>
            </a:r>
          </a:p>
          <a:p>
            <a:pPr marL="0" indent="0">
              <a:buClr>
                <a:srgbClr val="325494"/>
              </a:buClr>
              <a:buFontTx/>
              <a:buNone/>
            </a:pPr>
            <a:r>
              <a:rPr lang="en-GB" altLang="en-US" sz="1600" smtClean="0"/>
              <a:t>From School Based DRR - SBDRR, Safe School Initiative, etc. to Education Continuity and Education in Emergencies </a:t>
            </a:r>
          </a:p>
          <a:p>
            <a:pPr marL="0" indent="0">
              <a:buClr>
                <a:srgbClr val="325494"/>
              </a:buClr>
              <a:buFontTx/>
              <a:buNone/>
            </a:pPr>
            <a:r>
              <a:rPr lang="en-GB" altLang="en-US" sz="1600" b="1" smtClean="0"/>
              <a:t>Health/ Nutrition service provision </a:t>
            </a:r>
            <a:r>
              <a:rPr lang="en-GB" altLang="en-US" sz="1600" smtClean="0"/>
              <a:t>(CMAM surge) </a:t>
            </a:r>
          </a:p>
          <a:p>
            <a:pPr marL="0" indent="0">
              <a:buClr>
                <a:srgbClr val="325494"/>
              </a:buClr>
              <a:buFontTx/>
              <a:buNone/>
            </a:pPr>
            <a:r>
              <a:rPr lang="en-GB" altLang="en-US" sz="1600" b="1" smtClean="0"/>
              <a:t>Social Protection Systems</a:t>
            </a:r>
          </a:p>
          <a:p>
            <a:pPr marL="0" indent="0">
              <a:buClr>
                <a:srgbClr val="325494"/>
              </a:buClr>
              <a:buFontTx/>
              <a:buNone/>
            </a:pPr>
            <a:r>
              <a:rPr lang="en-GB" altLang="en-US" sz="1600" smtClean="0"/>
              <a:t> Adapting social protection system for humanitarian responses (expansion, piggy backing, alignment, etc.)</a:t>
            </a:r>
          </a:p>
        </p:txBody>
      </p:sp>
      <p:pic>
        <p:nvPicPr>
          <p:cNvPr id="3686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8400" y="2636838"/>
            <a:ext cx="3757613" cy="29432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39780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txBox="1">
            <a:spLocks/>
          </p:cNvSpPr>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BE" altLang="en-US" sz="3000" b="1" i="0" u="none" strike="noStrike" kern="0" cap="none" spc="0" normalizeH="0" baseline="0" noProof="0" dirty="0" err="1" smtClean="0">
                <a:ln>
                  <a:noFill/>
                </a:ln>
                <a:solidFill>
                  <a:srgbClr val="0F5494"/>
                </a:solidFill>
                <a:effectLst/>
                <a:uLnTx/>
                <a:uFillTx/>
                <a:latin typeface="Verdana"/>
                <a:ea typeface="+mj-ea"/>
                <a:cs typeface="+mj-cs"/>
              </a:rPr>
              <a:t>Thank</a:t>
            </a:r>
            <a:r>
              <a:rPr kumimoji="0" lang="fr-BE" altLang="en-US" sz="3000" b="1" i="0" u="none" strike="noStrike" kern="0" cap="none" spc="0" normalizeH="0" baseline="0" noProof="0" dirty="0" smtClean="0">
                <a:ln>
                  <a:noFill/>
                </a:ln>
                <a:solidFill>
                  <a:srgbClr val="0F5494"/>
                </a:solidFill>
                <a:effectLst/>
                <a:uLnTx/>
                <a:uFillTx/>
                <a:latin typeface="Verdana"/>
                <a:ea typeface="+mj-ea"/>
                <a:cs typeface="+mj-cs"/>
              </a:rPr>
              <a:t> </a:t>
            </a:r>
            <a:r>
              <a:rPr kumimoji="0" lang="fr-BE" altLang="en-US" sz="3000" b="1" i="0" u="none" strike="noStrike" kern="0" cap="none" spc="0" normalizeH="0" baseline="0" noProof="0" dirty="0" err="1" smtClean="0">
                <a:ln>
                  <a:noFill/>
                </a:ln>
                <a:solidFill>
                  <a:srgbClr val="0F5494"/>
                </a:solidFill>
                <a:effectLst/>
                <a:uLnTx/>
                <a:uFillTx/>
                <a:latin typeface="Verdana"/>
                <a:ea typeface="+mj-ea"/>
                <a:cs typeface="+mj-cs"/>
              </a:rPr>
              <a:t>you</a:t>
            </a:r>
            <a:r>
              <a:rPr kumimoji="0" lang="fr-BE" altLang="en-US" sz="3000" b="1" i="0" u="none" strike="noStrike" kern="0" cap="none" spc="0" normalizeH="0" baseline="0" noProof="0" dirty="0" smtClean="0">
                <a:ln>
                  <a:noFill/>
                </a:ln>
                <a:solidFill>
                  <a:srgbClr val="0F5494"/>
                </a:solidFill>
                <a:effectLst/>
                <a:uLnTx/>
                <a:uFillTx/>
                <a:latin typeface="Verdana"/>
                <a:ea typeface="+mj-ea"/>
                <a:cs typeface="+mj-cs"/>
              </a:rPr>
              <a:t>!</a:t>
            </a:r>
            <a:endParaRPr kumimoji="0" lang="en-GB" altLang="en-US" sz="3000" b="1" i="0" u="none" strike="noStrike" kern="0" cap="none" spc="0" normalizeH="0" baseline="0" noProof="0" dirty="0" smtClean="0">
              <a:ln>
                <a:noFill/>
              </a:ln>
              <a:solidFill>
                <a:srgbClr val="0F5494"/>
              </a:solidFill>
              <a:effectLst/>
              <a:uLnTx/>
              <a:uFillTx/>
              <a:latin typeface="Verdana"/>
              <a:ea typeface="+mj-ea"/>
              <a:cs typeface="+mj-cs"/>
            </a:endParaRPr>
          </a:p>
        </p:txBody>
      </p:sp>
      <p:pic>
        <p:nvPicPr>
          <p:cNvPr id="53259" name="Picture 7" descr="C:\Users\raduale\Deskto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5949950"/>
            <a:ext cx="19780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33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7447"/>
            <a:ext cx="7886700" cy="751393"/>
          </a:xfrm>
        </p:spPr>
        <p:txBody>
          <a:bodyPr>
            <a:noAutofit/>
          </a:bodyPr>
          <a:lstStyle/>
          <a:p>
            <a:r>
              <a:rPr lang="en-US" dirty="0">
                <a:solidFill>
                  <a:srgbClr val="002060"/>
                </a:solidFill>
                <a:latin typeface="Calibri" panose="020F0502020204030204" pitchFamily="34" charset="0"/>
                <a:cs typeface="Calibri" panose="020F0502020204030204" pitchFamily="34" charset="0"/>
              </a:rPr>
              <a:t>What is Risk-informed and Shock-responsive Social Protection?</a:t>
            </a:r>
          </a:p>
        </p:txBody>
      </p:sp>
      <p:sp>
        <p:nvSpPr>
          <p:cNvPr id="3" name="Content Placeholder 2"/>
          <p:cNvSpPr>
            <a:spLocks noGrp="1"/>
          </p:cNvSpPr>
          <p:nvPr>
            <p:ph idx="1"/>
          </p:nvPr>
        </p:nvSpPr>
        <p:spPr>
          <a:xfrm>
            <a:off x="628651" y="2335573"/>
            <a:ext cx="7672388" cy="3543733"/>
          </a:xfrm>
        </p:spPr>
        <p:txBody>
          <a:bodyPr>
            <a:normAutofit fontScale="85000" lnSpcReduction="20000"/>
          </a:bodyPr>
          <a:lstStyle/>
          <a:p>
            <a:pPr marL="0" indent="0">
              <a:spcBef>
                <a:spcPts val="369"/>
              </a:spcBef>
              <a:buNone/>
              <a:defRPr sz="3400"/>
            </a:pPr>
            <a:r>
              <a:rPr lang="en-US" sz="2700" dirty="0"/>
              <a:t>Adapting regular social protection systems and integrating disaster risk management systems to help cope with localized stresses and large scale shocks </a:t>
            </a:r>
          </a:p>
          <a:p>
            <a:pPr marL="241094" lvl="1" indent="0">
              <a:spcBef>
                <a:spcPts val="369"/>
              </a:spcBef>
              <a:buNone/>
              <a:defRPr sz="3400"/>
            </a:pPr>
            <a:endParaRPr lang="en-US" sz="2400" dirty="0"/>
          </a:p>
          <a:p>
            <a:pPr marL="456808" lvl="1" indent="-215714">
              <a:spcBef>
                <a:spcPts val="369"/>
              </a:spcBef>
              <a:spcAft>
                <a:spcPts val="450"/>
              </a:spcAft>
              <a:defRPr sz="3400"/>
            </a:pPr>
            <a:r>
              <a:rPr lang="en-US" sz="2100" dirty="0"/>
              <a:t>Contributes to and requires close links to all stages of the DRM cycle</a:t>
            </a:r>
          </a:p>
          <a:p>
            <a:pPr marL="456808" lvl="1" indent="-215714">
              <a:spcBef>
                <a:spcPts val="369"/>
              </a:spcBef>
              <a:spcAft>
                <a:spcPts val="450"/>
              </a:spcAft>
              <a:defRPr sz="3400"/>
            </a:pPr>
            <a:r>
              <a:rPr lang="en-US" sz="2100" dirty="0"/>
              <a:t>Allows social protection to complement other emergency response efforts with rapid scale up</a:t>
            </a:r>
          </a:p>
          <a:p>
            <a:pPr marL="456808" lvl="1" indent="-215714">
              <a:spcBef>
                <a:spcPts val="369"/>
              </a:spcBef>
              <a:spcAft>
                <a:spcPts val="450"/>
              </a:spcAft>
              <a:defRPr sz="3400"/>
            </a:pPr>
            <a:r>
              <a:rPr lang="en-US" sz="2100" dirty="0"/>
              <a:t>Over time and with maturity of systems, social protection can be used around the risk cycle to build resilience</a:t>
            </a:r>
          </a:p>
          <a:p>
            <a:pPr marL="456808" lvl="1" indent="-215714">
              <a:spcBef>
                <a:spcPts val="369"/>
              </a:spcBef>
              <a:spcAft>
                <a:spcPts val="450"/>
              </a:spcAft>
              <a:defRPr sz="3400"/>
            </a:pPr>
            <a:endParaRPr lang="en-US" sz="2100" dirty="0"/>
          </a:p>
          <a:p>
            <a:pPr lvl="1">
              <a:buFont typeface="Wingdings" panose="05000000000000000000" pitchFamily="2" charset="2"/>
              <a:buChar char="à"/>
            </a:pPr>
            <a:endParaRPr lang="en-US" dirty="0"/>
          </a:p>
        </p:txBody>
      </p:sp>
    </p:spTree>
    <p:extLst>
      <p:ext uri="{BB962C8B-B14F-4D97-AF65-F5344CB8AC3E}">
        <p14:creationId xmlns:p14="http://schemas.microsoft.com/office/powerpoint/2010/main" val="224436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5500"/>
            <a:ext cx="8568952" cy="681332"/>
          </a:xfrm>
        </p:spPr>
        <p:txBody>
          <a:bodyPr>
            <a:noAutofit/>
          </a:bodyPr>
          <a:lstStyle/>
          <a:p>
            <a:r>
              <a:rPr lang="en-US" sz="2800" dirty="0" smtClean="0">
                <a:solidFill>
                  <a:srgbClr val="002060"/>
                </a:solidFill>
                <a:latin typeface="Calibri" panose="020F0502020204030204" pitchFamily="34" charset="0"/>
                <a:cs typeface="Calibri" panose="020F0502020204030204" pitchFamily="34" charset="0"/>
              </a:rPr>
              <a:t>The </a:t>
            </a:r>
            <a:r>
              <a:rPr lang="en-US" sz="2800" dirty="0">
                <a:solidFill>
                  <a:srgbClr val="002060"/>
                </a:solidFill>
                <a:latin typeface="Calibri" panose="020F0502020204030204" pitchFamily="34" charset="0"/>
                <a:cs typeface="Calibri" panose="020F0502020204030204" pitchFamily="34" charset="0"/>
              </a:rPr>
              <a:t>ASEAN </a:t>
            </a:r>
            <a:r>
              <a:rPr lang="en-US" sz="2800" dirty="0" smtClean="0">
                <a:solidFill>
                  <a:srgbClr val="002060"/>
                </a:solidFill>
                <a:latin typeface="Calibri" panose="020F0502020204030204" pitchFamily="34" charset="0"/>
                <a:cs typeface="Calibri" panose="020F0502020204030204" pitchFamily="34" charset="0"/>
              </a:rPr>
              <a:t>context</a:t>
            </a:r>
            <a:endParaRPr lang="en-US" sz="2800" dirty="0">
              <a:solidFill>
                <a:srgbClr val="002060"/>
              </a:solidFill>
              <a:latin typeface="Calibri" panose="020F0502020204030204" pitchFamily="34" charset="0"/>
              <a:cs typeface="Calibri" panose="020F0502020204030204" pitchFamily="34" charset="0"/>
            </a:endParaRPr>
          </a:p>
        </p:txBody>
      </p:sp>
      <p:pic>
        <p:nvPicPr>
          <p:cNvPr id="9" name="Content Placeholder 8"/>
          <p:cNvPicPr>
            <a:picLocks noGrp="1" noChangeAspect="1"/>
          </p:cNvPicPr>
          <p:nvPr>
            <p:ph idx="1"/>
          </p:nvPr>
        </p:nvPicPr>
        <p:blipFill>
          <a:blip r:embed="rId3"/>
          <a:stretch>
            <a:fillRect/>
          </a:stretch>
        </p:blipFill>
        <p:spPr>
          <a:xfrm>
            <a:off x="-10454" y="1916832"/>
            <a:ext cx="9164084" cy="4680519"/>
          </a:xfrm>
          <a:prstGeom prst="rect">
            <a:avLst/>
          </a:prstGeom>
        </p:spPr>
      </p:pic>
      <p:sp>
        <p:nvSpPr>
          <p:cNvPr id="11" name="Rectangle 10"/>
          <p:cNvSpPr/>
          <p:nvPr/>
        </p:nvSpPr>
        <p:spPr>
          <a:xfrm>
            <a:off x="0" y="188640"/>
            <a:ext cx="4326505" cy="523220"/>
          </a:xfrm>
          <a:prstGeom prst="rect">
            <a:avLst/>
          </a:prstGeom>
        </p:spPr>
        <p:txBody>
          <a:bodyPr wrap="none">
            <a:spAutoFit/>
          </a:bodyPr>
          <a:lstStyle/>
          <a:p>
            <a:r>
              <a:rPr lang="en-US" sz="2800" dirty="0">
                <a:solidFill>
                  <a:schemeClr val="bg1"/>
                </a:solidFill>
              </a:rPr>
              <a:t>Why it is </a:t>
            </a:r>
            <a:r>
              <a:rPr lang="en-US" sz="2800" dirty="0" smtClean="0">
                <a:solidFill>
                  <a:schemeClr val="bg1"/>
                </a:solidFill>
              </a:rPr>
              <a:t>important? 1 </a:t>
            </a:r>
            <a:endParaRPr lang="en-US" sz="2800" dirty="0">
              <a:solidFill>
                <a:schemeClr val="bg1"/>
              </a:solidFill>
            </a:endParaRPr>
          </a:p>
        </p:txBody>
      </p:sp>
    </p:spTree>
    <p:extLst>
      <p:ext uri="{BB962C8B-B14F-4D97-AF65-F5344CB8AC3E}">
        <p14:creationId xmlns:p14="http://schemas.microsoft.com/office/powerpoint/2010/main" val="3932458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ontent Placeholder 2"/>
          <p:cNvSpPr txBox="1">
            <a:spLocks noGrp="1"/>
          </p:cNvSpPr>
          <p:nvPr>
            <p:ph type="body" idx="1"/>
          </p:nvPr>
        </p:nvSpPr>
        <p:spPr>
          <a:xfrm>
            <a:off x="669727" y="1598599"/>
            <a:ext cx="7804547" cy="4783065"/>
          </a:xfrm>
          <a:prstGeom prst="rect">
            <a:avLst/>
          </a:prstGeom>
        </p:spPr>
        <p:txBody>
          <a:bodyPr/>
          <a:lstStyle/>
          <a:p>
            <a:r>
              <a:rPr lang="en-US" b="1" dirty="0"/>
              <a:t>3 main global weaknesses in our response to disasters </a:t>
            </a:r>
          </a:p>
          <a:p>
            <a:pPr marL="321457" lvl="1" indent="0">
              <a:spcBef>
                <a:spcPts val="844"/>
              </a:spcBef>
              <a:buNone/>
            </a:pPr>
            <a:endParaRPr lang="en-US" dirty="0"/>
          </a:p>
          <a:p>
            <a:pPr marL="683097" lvl="1" indent="-361639">
              <a:spcBef>
                <a:spcPts val="1687"/>
              </a:spcBef>
              <a:buFont typeface="+mj-lt"/>
              <a:buAutoNum type="arabicPeriod"/>
            </a:pPr>
            <a:r>
              <a:rPr lang="en-US" sz="1969" dirty="0"/>
              <a:t>Decision-making processes </a:t>
            </a:r>
            <a:r>
              <a:rPr lang="en-US" sz="1828" b="0" dirty="0"/>
              <a:t>too slow to respond and often with duplication in tasks and responsibilities</a:t>
            </a:r>
          </a:p>
          <a:p>
            <a:pPr marL="683097" lvl="1" indent="-361639">
              <a:spcBef>
                <a:spcPts val="1687"/>
              </a:spcBef>
              <a:buFont typeface="+mj-lt"/>
              <a:buAutoNum type="arabicPeriod"/>
            </a:pPr>
            <a:r>
              <a:rPr lang="en-US" sz="1969" dirty="0"/>
              <a:t>Joint Preparedness planning </a:t>
            </a:r>
            <a:r>
              <a:rPr lang="en-US" sz="1828" b="0" dirty="0"/>
              <a:t>not well developed and needs political will to turn commitments into action</a:t>
            </a:r>
          </a:p>
          <a:p>
            <a:pPr marL="683097" lvl="1" indent="-361639">
              <a:spcBef>
                <a:spcPts val="1687"/>
              </a:spcBef>
              <a:buFont typeface="+mj-lt"/>
              <a:buAutoNum type="arabicPeriod"/>
            </a:pPr>
            <a:r>
              <a:rPr lang="en-US" sz="1828" dirty="0"/>
              <a:t>The current </a:t>
            </a:r>
            <a:r>
              <a:rPr lang="en-US" sz="1969" dirty="0"/>
              <a:t>financing models</a:t>
            </a:r>
            <a:r>
              <a:rPr lang="en-US" sz="1969" b="0" dirty="0"/>
              <a:t> </a:t>
            </a:r>
            <a:r>
              <a:rPr lang="en-US" sz="1828" b="0" dirty="0"/>
              <a:t>for response are outdated, and available financing limited </a:t>
            </a:r>
          </a:p>
          <a:p>
            <a:pPr marL="0" indent="0">
              <a:buNone/>
            </a:pPr>
            <a:r>
              <a:rPr lang="en-US" dirty="0"/>
              <a:t> </a:t>
            </a:r>
            <a:endParaRPr lang="en-CA" dirty="0"/>
          </a:p>
        </p:txBody>
      </p:sp>
      <p:sp>
        <p:nvSpPr>
          <p:cNvPr id="2" name="Slide Number Placeholder 1">
            <a:extLst>
              <a:ext uri="{FF2B5EF4-FFF2-40B4-BE49-F238E27FC236}">
                <a16:creationId xmlns:a16="http://schemas.microsoft.com/office/drawing/2014/main" id="{8FD4C6E1-137C-FA4E-B6B2-B53D2E3EB7BC}"/>
              </a:ext>
            </a:extLst>
          </p:cNvPr>
          <p:cNvSpPr>
            <a:spLocks noGrp="1"/>
          </p:cNvSpPr>
          <p:nvPr>
            <p:ph type="sldNum" sz="quarter" idx="2"/>
          </p:nvPr>
        </p:nvSpPr>
        <p:spPr/>
        <p:txBody>
          <a:bodyPr/>
          <a:lstStyle/>
          <a:p>
            <a:fld id="{86CB4B4D-7CA3-9044-876B-883B54F8677D}" type="slidenum">
              <a:rPr lang="en-CA" smtClean="0"/>
              <a:t>5</a:t>
            </a:fld>
            <a:endParaRPr lang="en-CA"/>
          </a:p>
        </p:txBody>
      </p:sp>
      <p:sp>
        <p:nvSpPr>
          <p:cNvPr id="5" name="Rectangle 4"/>
          <p:cNvSpPr/>
          <p:nvPr/>
        </p:nvSpPr>
        <p:spPr>
          <a:xfrm>
            <a:off x="0" y="188640"/>
            <a:ext cx="4326505" cy="523220"/>
          </a:xfrm>
          <a:prstGeom prst="rect">
            <a:avLst/>
          </a:prstGeom>
        </p:spPr>
        <p:txBody>
          <a:bodyPr wrap="none">
            <a:spAutoFit/>
          </a:bodyPr>
          <a:lstStyle/>
          <a:p>
            <a:r>
              <a:rPr lang="en-US" sz="2800" dirty="0">
                <a:solidFill>
                  <a:schemeClr val="bg1"/>
                </a:solidFill>
              </a:rPr>
              <a:t>Why it is </a:t>
            </a:r>
            <a:r>
              <a:rPr lang="en-US" sz="2800" dirty="0" smtClean="0">
                <a:solidFill>
                  <a:schemeClr val="bg1"/>
                </a:solidFill>
              </a:rPr>
              <a:t>important? </a:t>
            </a:r>
            <a:r>
              <a:rPr lang="en-US" sz="2800" dirty="0" smtClean="0">
                <a:solidFill>
                  <a:schemeClr val="bg1"/>
                </a:solidFill>
              </a:rPr>
              <a:t>2 </a:t>
            </a:r>
            <a:endParaRPr lang="en-US" sz="2800" dirty="0">
              <a:solidFill>
                <a:schemeClr val="bg1"/>
              </a:solidFill>
            </a:endParaRPr>
          </a:p>
        </p:txBody>
      </p:sp>
    </p:spTree>
    <p:extLst>
      <p:ext uri="{BB962C8B-B14F-4D97-AF65-F5344CB8AC3E}">
        <p14:creationId xmlns:p14="http://schemas.microsoft.com/office/powerpoint/2010/main" val="62604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ontent Placeholder 2"/>
          <p:cNvSpPr txBox="1">
            <a:spLocks noGrp="1"/>
          </p:cNvSpPr>
          <p:nvPr>
            <p:ph type="body" idx="1"/>
          </p:nvPr>
        </p:nvSpPr>
        <p:spPr>
          <a:xfrm>
            <a:off x="669727" y="1821656"/>
            <a:ext cx="7804547" cy="4783065"/>
          </a:xfrm>
          <a:prstGeom prst="rect">
            <a:avLst/>
          </a:prstGeom>
        </p:spPr>
        <p:txBody>
          <a:bodyPr anchor="t"/>
          <a:lstStyle/>
          <a:p>
            <a:pPr marL="315027" indent="-315027" defTabSz="402536">
              <a:spcBef>
                <a:spcPts val="2883"/>
              </a:spcBef>
              <a:defRPr sz="3724"/>
            </a:pPr>
            <a:r>
              <a:rPr lang="en-US" sz="2618" dirty="0"/>
              <a:t>Early response protects human capital</a:t>
            </a:r>
            <a:endParaRPr lang="en-CA" dirty="0"/>
          </a:p>
          <a:p>
            <a:pPr marL="315027" indent="-315027" defTabSz="402536">
              <a:spcBef>
                <a:spcPts val="2883"/>
              </a:spcBef>
              <a:defRPr sz="3724"/>
            </a:pPr>
            <a:r>
              <a:rPr lang="en-CA" dirty="0"/>
              <a:t>Early response saves money</a:t>
            </a:r>
          </a:p>
          <a:p>
            <a:pPr marL="636485" lvl="1" indent="-315027" defTabSz="402536">
              <a:spcBef>
                <a:spcPts val="2883"/>
              </a:spcBef>
              <a:defRPr sz="3724"/>
            </a:pPr>
            <a:r>
              <a:rPr lang="en-US" sz="1969" b="0" dirty="0"/>
              <a:t>Various studies show clear economic gains from early response</a:t>
            </a:r>
          </a:p>
          <a:p>
            <a:pPr marL="636485" lvl="1" indent="-315027" defTabSz="402536">
              <a:spcBef>
                <a:spcPts val="2883"/>
              </a:spcBef>
              <a:defRPr sz="3724"/>
            </a:pPr>
            <a:r>
              <a:rPr lang="en-US" sz="1969" b="0" dirty="0"/>
              <a:t>Every $1 invested in early response and social transfers = up to $3.3 in humanitarian response</a:t>
            </a:r>
          </a:p>
        </p:txBody>
      </p:sp>
      <p:sp>
        <p:nvSpPr>
          <p:cNvPr id="2" name="Slide Number Placeholder 1">
            <a:extLst>
              <a:ext uri="{FF2B5EF4-FFF2-40B4-BE49-F238E27FC236}">
                <a16:creationId xmlns:a16="http://schemas.microsoft.com/office/drawing/2014/main" id="{CA3783A4-07B5-F941-BC9F-78E14C57D615}"/>
              </a:ext>
            </a:extLst>
          </p:cNvPr>
          <p:cNvSpPr>
            <a:spLocks noGrp="1"/>
          </p:cNvSpPr>
          <p:nvPr>
            <p:ph type="sldNum" sz="quarter" idx="2"/>
          </p:nvPr>
        </p:nvSpPr>
        <p:spPr/>
        <p:txBody>
          <a:bodyPr/>
          <a:lstStyle/>
          <a:p>
            <a:fld id="{86CB4B4D-7CA3-9044-876B-883B54F8677D}" type="slidenum">
              <a:rPr lang="en-CA" smtClean="0"/>
              <a:t>6</a:t>
            </a:fld>
            <a:endParaRPr lang="en-CA"/>
          </a:p>
        </p:txBody>
      </p:sp>
      <p:sp>
        <p:nvSpPr>
          <p:cNvPr id="5" name="Rectangle 4"/>
          <p:cNvSpPr/>
          <p:nvPr/>
        </p:nvSpPr>
        <p:spPr>
          <a:xfrm>
            <a:off x="0" y="188640"/>
            <a:ext cx="4326505" cy="523220"/>
          </a:xfrm>
          <a:prstGeom prst="rect">
            <a:avLst/>
          </a:prstGeom>
        </p:spPr>
        <p:txBody>
          <a:bodyPr wrap="none">
            <a:spAutoFit/>
          </a:bodyPr>
          <a:lstStyle/>
          <a:p>
            <a:r>
              <a:rPr lang="en-US" sz="2800" dirty="0">
                <a:solidFill>
                  <a:schemeClr val="bg1"/>
                </a:solidFill>
              </a:rPr>
              <a:t>Why it is </a:t>
            </a:r>
            <a:r>
              <a:rPr lang="en-US" sz="2800" dirty="0" smtClean="0">
                <a:solidFill>
                  <a:schemeClr val="bg1"/>
                </a:solidFill>
              </a:rPr>
              <a:t>important? </a:t>
            </a:r>
            <a:r>
              <a:rPr lang="en-US" sz="2800" dirty="0" smtClean="0">
                <a:solidFill>
                  <a:schemeClr val="bg1"/>
                </a:solidFill>
              </a:rPr>
              <a:t>3 </a:t>
            </a:r>
            <a:endParaRPr lang="en-US" sz="2800" dirty="0">
              <a:solidFill>
                <a:schemeClr val="bg1"/>
              </a:solidFill>
            </a:endParaRPr>
          </a:p>
        </p:txBody>
      </p:sp>
    </p:spTree>
    <p:extLst>
      <p:ext uri="{BB962C8B-B14F-4D97-AF65-F5344CB8AC3E}">
        <p14:creationId xmlns:p14="http://schemas.microsoft.com/office/powerpoint/2010/main" val="41162692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AFDC41-77F7-A343-8859-1E2880A38E81}"/>
              </a:ext>
            </a:extLst>
          </p:cNvPr>
          <p:cNvGraphicFramePr>
            <a:graphicFrameLocks noGrp="1"/>
          </p:cNvGraphicFramePr>
          <p:nvPr>
            <p:extLst>
              <p:ext uri="{D42A27DB-BD31-4B8C-83A1-F6EECF244321}">
                <p14:modId xmlns:p14="http://schemas.microsoft.com/office/powerpoint/2010/main" val="1928251063"/>
              </p:ext>
            </p:extLst>
          </p:nvPr>
        </p:nvGraphicFramePr>
        <p:xfrm>
          <a:off x="342901" y="1430609"/>
          <a:ext cx="8458199" cy="4894104"/>
        </p:xfrm>
        <a:graphic>
          <a:graphicData uri="http://schemas.openxmlformats.org/drawingml/2006/table">
            <a:tbl>
              <a:tblPr>
                <a:tableStyleId>{D113A9D2-9D6B-4929-AA2D-F23B5EE8CBE7}</a:tableStyleId>
              </a:tblPr>
              <a:tblGrid>
                <a:gridCol w="2408273">
                  <a:extLst>
                    <a:ext uri="{9D8B030D-6E8A-4147-A177-3AD203B41FA5}">
                      <a16:colId xmlns:a16="http://schemas.microsoft.com/office/drawing/2014/main" val="3204984663"/>
                    </a:ext>
                  </a:extLst>
                </a:gridCol>
                <a:gridCol w="2063965">
                  <a:extLst>
                    <a:ext uri="{9D8B030D-6E8A-4147-A177-3AD203B41FA5}">
                      <a16:colId xmlns:a16="http://schemas.microsoft.com/office/drawing/2014/main" val="568445664"/>
                    </a:ext>
                  </a:extLst>
                </a:gridCol>
                <a:gridCol w="1929803">
                  <a:extLst>
                    <a:ext uri="{9D8B030D-6E8A-4147-A177-3AD203B41FA5}">
                      <a16:colId xmlns:a16="http://schemas.microsoft.com/office/drawing/2014/main" val="4229548187"/>
                    </a:ext>
                  </a:extLst>
                </a:gridCol>
                <a:gridCol w="2056158">
                  <a:extLst>
                    <a:ext uri="{9D8B030D-6E8A-4147-A177-3AD203B41FA5}">
                      <a16:colId xmlns:a16="http://schemas.microsoft.com/office/drawing/2014/main" val="907605436"/>
                    </a:ext>
                  </a:extLst>
                </a:gridCol>
              </a:tblGrid>
              <a:tr h="326673">
                <a:tc gridSpan="4">
                  <a:txBody>
                    <a:bodyPr/>
                    <a:lstStyle/>
                    <a:p>
                      <a:pPr algn="ctr" fontAlgn="ct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3316840"/>
                  </a:ext>
                </a:extLst>
              </a:tr>
              <a:tr h="1483277">
                <a:tc>
                  <a:txBody>
                    <a:bodyPr/>
                    <a:lstStyle/>
                    <a:p>
                      <a:pPr algn="ctr" fontAlgn="t"/>
                      <a:r>
                        <a:rPr lang="en-US" sz="1800" b="1" u="none" strike="noStrike" dirty="0">
                          <a:solidFill>
                            <a:schemeClr val="accent2">
                              <a:lumMod val="75000"/>
                            </a:schemeClr>
                          </a:solidFill>
                          <a:effectLst/>
                        </a:rPr>
                        <a:t>Country </a:t>
                      </a:r>
                    </a:p>
                    <a:p>
                      <a:pPr algn="ctr" fontAlgn="t"/>
                      <a:r>
                        <a:rPr lang="en-US" sz="1800" b="1" u="none" strike="noStrike" dirty="0">
                          <a:solidFill>
                            <a:schemeClr val="accent2">
                              <a:lumMod val="75000"/>
                            </a:schemeClr>
                          </a:solidFill>
                          <a:effectLst/>
                        </a:rPr>
                        <a:t>Comparators</a:t>
                      </a:r>
                      <a:r>
                        <a:rPr lang="en-US" sz="1800" u="none" strike="noStrike" dirty="0">
                          <a:solidFill>
                            <a:schemeClr val="accent2">
                              <a:lumMod val="75000"/>
                            </a:schemeClr>
                          </a:solidFill>
                          <a:effectLst/>
                        </a:rPr>
                        <a:t> </a:t>
                      </a:r>
                    </a:p>
                  </a:txBody>
                  <a:tcPr marL="7144" marR="7144" marT="7144"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b="1" u="none" strike="noStrike" dirty="0">
                          <a:solidFill>
                            <a:schemeClr val="accent2">
                              <a:lumMod val="75000"/>
                            </a:schemeClr>
                          </a:solidFill>
                          <a:effectLst/>
                        </a:rPr>
                        <a:t>Annual gain </a:t>
                      </a:r>
                    </a:p>
                    <a:p>
                      <a:pPr algn="ctr" fontAlgn="t"/>
                      <a:r>
                        <a:rPr lang="en-US" sz="1500" b="1" u="none" strike="noStrike" dirty="0">
                          <a:solidFill>
                            <a:schemeClr val="accent2">
                              <a:lumMod val="75000"/>
                            </a:schemeClr>
                          </a:solidFill>
                          <a:effectLst/>
                        </a:rPr>
                        <a:t>($ Million) </a:t>
                      </a:r>
                    </a:p>
                    <a:p>
                      <a:pPr algn="ctr" fontAlgn="t"/>
                      <a:endParaRPr lang="en-US" sz="800" u="none" strike="noStrike" dirty="0">
                        <a:solidFill>
                          <a:schemeClr val="accent2">
                            <a:lumMod val="75000"/>
                          </a:schemeClr>
                        </a:solidFill>
                        <a:effectLst/>
                      </a:endParaRPr>
                    </a:p>
                    <a:p>
                      <a:pPr algn="ctr" fontAlgn="t"/>
                      <a:r>
                        <a:rPr lang="en-US" sz="800" u="none" strike="noStrike" dirty="0">
                          <a:solidFill>
                            <a:schemeClr val="accent2">
                              <a:lumMod val="75000"/>
                            </a:schemeClr>
                          </a:solidFill>
                          <a:effectLst/>
                        </a:rPr>
                        <a:t> </a:t>
                      </a:r>
                    </a:p>
                    <a:p>
                      <a:pPr algn="ctr" fontAlgn="t"/>
                      <a:r>
                        <a:rPr lang="en-US" sz="1500" b="1" u="none" strike="noStrike" dirty="0">
                          <a:solidFill>
                            <a:schemeClr val="accent2">
                              <a:lumMod val="75000"/>
                            </a:schemeClr>
                          </a:solidFill>
                          <a:effectLst/>
                        </a:rPr>
                        <a:t>Predictable </a:t>
                      </a:r>
                    </a:p>
                    <a:p>
                      <a:pPr algn="ctr" fontAlgn="t"/>
                      <a:r>
                        <a:rPr lang="en-US" sz="1700" b="1" u="none" strike="noStrike" dirty="0">
                          <a:solidFill>
                            <a:schemeClr val="accent2">
                              <a:lumMod val="75000"/>
                            </a:schemeClr>
                          </a:solidFill>
                          <a:effectLst/>
                        </a:rPr>
                        <a:t>Cash Transfers</a:t>
                      </a:r>
                      <a:endParaRPr lang="en-US" sz="1700" b="1"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b="1" u="none" strike="noStrike" dirty="0">
                          <a:solidFill>
                            <a:schemeClr val="accent2">
                              <a:lumMod val="75000"/>
                            </a:schemeClr>
                          </a:solidFill>
                          <a:effectLst/>
                        </a:rPr>
                        <a:t>Annual gain </a:t>
                      </a:r>
                    </a:p>
                    <a:p>
                      <a:pPr algn="ctr" fontAlgn="t"/>
                      <a:r>
                        <a:rPr lang="en-US" sz="1500" b="1" u="none" strike="noStrike" dirty="0">
                          <a:solidFill>
                            <a:schemeClr val="accent2">
                              <a:lumMod val="75000"/>
                            </a:schemeClr>
                          </a:solidFill>
                          <a:effectLst/>
                        </a:rPr>
                        <a:t>($ Million) </a:t>
                      </a:r>
                    </a:p>
                    <a:p>
                      <a:pPr algn="ctr" fontAlgn="t"/>
                      <a:endParaRPr lang="en-US" sz="700" u="none" strike="noStrike" dirty="0">
                        <a:solidFill>
                          <a:schemeClr val="accent2">
                            <a:lumMod val="75000"/>
                          </a:schemeClr>
                        </a:solidFill>
                        <a:effectLst/>
                      </a:endParaRPr>
                    </a:p>
                    <a:p>
                      <a:pPr algn="ctr" fontAlgn="t"/>
                      <a:endParaRPr lang="en-US" sz="800" u="none" strike="noStrike" dirty="0">
                        <a:solidFill>
                          <a:schemeClr val="accent2">
                            <a:lumMod val="75000"/>
                          </a:schemeClr>
                        </a:solidFill>
                        <a:effectLst/>
                      </a:endParaRPr>
                    </a:p>
                    <a:p>
                      <a:pPr algn="ctr" fontAlgn="t"/>
                      <a:r>
                        <a:rPr lang="en-US" sz="1500" u="none" strike="noStrike" dirty="0">
                          <a:solidFill>
                            <a:schemeClr val="accent2">
                              <a:lumMod val="75000"/>
                            </a:schemeClr>
                          </a:solidFill>
                          <a:effectLst/>
                        </a:rPr>
                        <a:t> </a:t>
                      </a:r>
                      <a:r>
                        <a:rPr lang="en-US" sz="1700" b="1" u="none" strike="noStrike" dirty="0">
                          <a:solidFill>
                            <a:schemeClr val="accent2">
                              <a:lumMod val="75000"/>
                            </a:schemeClr>
                          </a:solidFill>
                          <a:effectLst/>
                        </a:rPr>
                        <a:t>Resilience </a:t>
                      </a:r>
                    </a:p>
                    <a:p>
                      <a:pPr algn="ctr" fontAlgn="t"/>
                      <a:r>
                        <a:rPr lang="en-US" sz="1700" b="1" u="none" strike="noStrike" dirty="0">
                          <a:solidFill>
                            <a:schemeClr val="accent2">
                              <a:lumMod val="75000"/>
                            </a:schemeClr>
                          </a:solidFill>
                          <a:effectLst/>
                        </a:rPr>
                        <a:t>Building</a:t>
                      </a:r>
                      <a:endParaRPr lang="en-US" sz="1700" b="1"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b="1" u="none" strike="noStrike" dirty="0">
                          <a:solidFill>
                            <a:schemeClr val="accent2">
                              <a:lumMod val="75000"/>
                            </a:schemeClr>
                          </a:solidFill>
                          <a:effectLst/>
                        </a:rPr>
                        <a:t>Annual gain </a:t>
                      </a:r>
                    </a:p>
                    <a:p>
                      <a:pPr algn="ctr" fontAlgn="t"/>
                      <a:r>
                        <a:rPr lang="en-US" sz="1500" b="1" u="none" strike="noStrike" dirty="0">
                          <a:solidFill>
                            <a:schemeClr val="accent2">
                              <a:lumMod val="75000"/>
                            </a:schemeClr>
                          </a:solidFill>
                          <a:effectLst/>
                        </a:rPr>
                        <a:t>($ Million) </a:t>
                      </a:r>
                    </a:p>
                    <a:p>
                      <a:pPr algn="ctr" fontAlgn="t"/>
                      <a:endParaRPr lang="en-US" sz="1400" u="none" strike="noStrike" dirty="0">
                        <a:solidFill>
                          <a:schemeClr val="accent2">
                            <a:lumMod val="75000"/>
                          </a:schemeClr>
                        </a:solidFill>
                        <a:effectLst/>
                      </a:endParaRPr>
                    </a:p>
                    <a:p>
                      <a:pPr algn="ctr" fontAlgn="t"/>
                      <a:endParaRPr lang="en-US" sz="1100" u="none" strike="noStrike" dirty="0">
                        <a:solidFill>
                          <a:schemeClr val="accent2">
                            <a:lumMod val="75000"/>
                          </a:schemeClr>
                        </a:solidFill>
                        <a:effectLst/>
                      </a:endParaRPr>
                    </a:p>
                    <a:p>
                      <a:pPr algn="ctr" fontAlgn="t"/>
                      <a:r>
                        <a:rPr lang="en-US" sz="1700" b="1" u="none" strike="noStrike" dirty="0">
                          <a:solidFill>
                            <a:schemeClr val="accent2">
                              <a:lumMod val="75000"/>
                            </a:schemeClr>
                          </a:solidFill>
                          <a:effectLst/>
                        </a:rPr>
                        <a:t>DRSP </a:t>
                      </a:r>
                      <a:endParaRPr lang="en-US" sz="1700" b="1"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16597630"/>
                  </a:ext>
                </a:extLst>
              </a:tr>
              <a:tr h="521393">
                <a:tc>
                  <a:txBody>
                    <a:bodyPr/>
                    <a:lstStyle/>
                    <a:p>
                      <a:pPr algn="ctr" fontAlgn="ctr"/>
                      <a:r>
                        <a:rPr lang="en-US" sz="1800" u="none" strike="noStrike" dirty="0">
                          <a:solidFill>
                            <a:schemeClr val="accent2">
                              <a:lumMod val="75000"/>
                            </a:schemeClr>
                          </a:solidFill>
                          <a:effectLst/>
                        </a:rPr>
                        <a:t>Cambodia</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u="none" strike="noStrike" dirty="0">
                          <a:solidFill>
                            <a:schemeClr val="accent2">
                              <a:lumMod val="75000"/>
                            </a:schemeClr>
                          </a:solidFill>
                          <a:effectLst/>
                        </a:rPr>
                        <a:t>250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92</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546</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5073207"/>
                  </a:ext>
                </a:extLst>
              </a:tr>
              <a:tr h="998582">
                <a:tc>
                  <a:txBody>
                    <a:bodyPr/>
                    <a:lstStyle/>
                    <a:p>
                      <a:pPr algn="ctr" fontAlgn="ctr"/>
                      <a:r>
                        <a:rPr lang="en-US" sz="1800" u="none" strike="noStrike" dirty="0">
                          <a:solidFill>
                            <a:schemeClr val="accent2">
                              <a:lumMod val="75000"/>
                            </a:schemeClr>
                          </a:solidFill>
                          <a:effectLst/>
                        </a:rPr>
                        <a:t>Lao People's Democratic Republic</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u="none" strike="noStrike" dirty="0">
                          <a:solidFill>
                            <a:schemeClr val="accent2">
                              <a:lumMod val="75000"/>
                            </a:schemeClr>
                          </a:solidFill>
                          <a:effectLst/>
                        </a:rPr>
                        <a:t>90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52</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277</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9741388"/>
                  </a:ext>
                </a:extLst>
              </a:tr>
              <a:tr h="521393">
                <a:tc>
                  <a:txBody>
                    <a:bodyPr/>
                    <a:lstStyle/>
                    <a:p>
                      <a:pPr algn="ctr" fontAlgn="ctr"/>
                      <a:r>
                        <a:rPr lang="en-US" sz="1800" u="none" strike="noStrike" dirty="0">
                          <a:solidFill>
                            <a:schemeClr val="accent2">
                              <a:lumMod val="75000"/>
                            </a:schemeClr>
                          </a:solidFill>
                          <a:effectLst/>
                        </a:rPr>
                        <a:t>Philippines</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u="none" strike="noStrike" dirty="0">
                          <a:solidFill>
                            <a:schemeClr val="accent2">
                              <a:lumMod val="75000"/>
                            </a:schemeClr>
                          </a:solidFill>
                          <a:effectLst/>
                        </a:rPr>
                        <a:t>1,800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1,410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6,610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685320"/>
                  </a:ext>
                </a:extLst>
              </a:tr>
              <a:tr h="521393">
                <a:tc>
                  <a:txBody>
                    <a:bodyPr/>
                    <a:lstStyle/>
                    <a:p>
                      <a:pPr algn="ctr" fontAlgn="ctr"/>
                      <a:r>
                        <a:rPr lang="en-US" sz="1800" u="none" strike="noStrike" dirty="0">
                          <a:solidFill>
                            <a:schemeClr val="accent2">
                              <a:lumMod val="75000"/>
                            </a:schemeClr>
                          </a:solidFill>
                          <a:effectLst/>
                        </a:rPr>
                        <a:t>Thailand</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fontAlgn="t"/>
                      <a:r>
                        <a:rPr lang="en-US" sz="1800" u="none" strike="noStrike" dirty="0">
                          <a:solidFill>
                            <a:schemeClr val="accent2">
                              <a:lumMod val="75000"/>
                            </a:schemeClr>
                          </a:solidFill>
                          <a:effectLst/>
                        </a:rPr>
                        <a:t>480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800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t"/>
                      <a:r>
                        <a:rPr lang="en-US" sz="1800" u="none" strike="noStrike" dirty="0">
                          <a:solidFill>
                            <a:schemeClr val="accent2">
                              <a:lumMod val="75000"/>
                            </a:schemeClr>
                          </a:solidFill>
                          <a:effectLst/>
                        </a:rPr>
                        <a:t>1,580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08780407"/>
                  </a:ext>
                </a:extLst>
              </a:tr>
              <a:tr h="521393">
                <a:tc>
                  <a:txBody>
                    <a:bodyPr/>
                    <a:lstStyle/>
                    <a:p>
                      <a:pPr algn="ctr" fontAlgn="ctr"/>
                      <a:r>
                        <a:rPr lang="en-US" sz="1800" u="none" strike="noStrike" dirty="0">
                          <a:solidFill>
                            <a:schemeClr val="accent2">
                              <a:lumMod val="75000"/>
                            </a:schemeClr>
                          </a:solidFill>
                          <a:effectLst/>
                        </a:rPr>
                        <a:t>Viet Nam</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fontAlgn="t"/>
                      <a:r>
                        <a:rPr lang="en-US" sz="1800" u="none" strike="noStrike" dirty="0">
                          <a:solidFill>
                            <a:schemeClr val="accent2">
                              <a:lumMod val="75000"/>
                            </a:schemeClr>
                          </a:solidFill>
                          <a:effectLst/>
                        </a:rPr>
                        <a:t>220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t"/>
                      <a:r>
                        <a:rPr lang="en-US" sz="1800" u="none" strike="noStrike" dirty="0">
                          <a:solidFill>
                            <a:schemeClr val="accent2">
                              <a:lumMod val="75000"/>
                            </a:schemeClr>
                          </a:solidFill>
                          <a:effectLst/>
                        </a:rPr>
                        <a:t>272</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t"/>
                      <a:r>
                        <a:rPr lang="en-US" sz="1800" u="none" strike="noStrike" dirty="0">
                          <a:solidFill>
                            <a:schemeClr val="accent2">
                              <a:lumMod val="75000"/>
                            </a:schemeClr>
                          </a:solidFill>
                          <a:effectLst/>
                        </a:rPr>
                        <a:t>980</a:t>
                      </a:r>
                      <a:endParaRPr lang="en-US" sz="1800" b="0" i="0" u="none" strike="noStrike" dirty="0">
                        <a:solidFill>
                          <a:schemeClr val="accent2">
                            <a:lumMod val="75000"/>
                          </a:schemeClr>
                        </a:solidFill>
                        <a:effectLst/>
                        <a:latin typeface="Calibri Light" panose="020F0302020204030204" pitchFamily="34" charset="0"/>
                      </a:endParaRPr>
                    </a:p>
                  </a:txBody>
                  <a:tcPr marL="7144" marR="7144" marT="7144"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29630125"/>
                  </a:ext>
                </a:extLst>
              </a:tr>
            </a:tbl>
          </a:graphicData>
        </a:graphic>
      </p:graphicFrame>
      <p:sp>
        <p:nvSpPr>
          <p:cNvPr id="2" name="Rectangle 1">
            <a:extLst>
              <a:ext uri="{FF2B5EF4-FFF2-40B4-BE49-F238E27FC236}">
                <a16:creationId xmlns:a16="http://schemas.microsoft.com/office/drawing/2014/main" id="{73659FF3-0904-D940-907E-4E4D491433EC}"/>
              </a:ext>
            </a:extLst>
          </p:cNvPr>
          <p:cNvSpPr/>
          <p:nvPr/>
        </p:nvSpPr>
        <p:spPr>
          <a:xfrm>
            <a:off x="0" y="0"/>
            <a:ext cx="8492756" cy="481799"/>
          </a:xfrm>
          <a:prstGeom prst="rect">
            <a:avLst/>
          </a:prstGeom>
        </p:spPr>
        <p:txBody>
          <a:bodyPr wrap="square">
            <a:spAutoFit/>
          </a:bodyPr>
          <a:lstStyle/>
          <a:p>
            <a:pPr fontAlgn="ctr"/>
            <a:r>
              <a:rPr lang="en-US" sz="2531" dirty="0">
                <a:solidFill>
                  <a:schemeClr val="bg1"/>
                </a:solidFill>
              </a:rPr>
              <a:t>Opportunities For Annual Savings </a:t>
            </a:r>
          </a:p>
        </p:txBody>
      </p:sp>
      <p:sp>
        <p:nvSpPr>
          <p:cNvPr id="5" name="Slide Number Placeholder 4">
            <a:extLst>
              <a:ext uri="{FF2B5EF4-FFF2-40B4-BE49-F238E27FC236}">
                <a16:creationId xmlns:a16="http://schemas.microsoft.com/office/drawing/2014/main" id="{E530C936-8749-BF46-9F94-3F20459F059B}"/>
              </a:ext>
            </a:extLst>
          </p:cNvPr>
          <p:cNvSpPr>
            <a:spLocks noGrp="1"/>
          </p:cNvSpPr>
          <p:nvPr>
            <p:ph type="sldNum" sz="quarter" idx="2"/>
          </p:nvPr>
        </p:nvSpPr>
        <p:spPr/>
        <p:txBody>
          <a:bodyPr/>
          <a:lstStyle/>
          <a:p>
            <a:fld id="{86CB4B4D-7CA3-9044-876B-883B54F8677D}" type="slidenum">
              <a:rPr lang="en-CA" smtClean="0"/>
              <a:t>7</a:t>
            </a:fld>
            <a:endParaRPr lang="en-CA"/>
          </a:p>
        </p:txBody>
      </p:sp>
    </p:spTree>
    <p:extLst>
      <p:ext uri="{BB962C8B-B14F-4D97-AF65-F5344CB8AC3E}">
        <p14:creationId xmlns:p14="http://schemas.microsoft.com/office/powerpoint/2010/main" val="32934532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63428" y="4796840"/>
            <a:ext cx="685800"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July/Aug 2015</a:t>
            </a:r>
          </a:p>
        </p:txBody>
      </p:sp>
      <p:sp>
        <p:nvSpPr>
          <p:cNvPr id="18" name="Line Callout 1 (Accent Bar) 17"/>
          <p:cNvSpPr/>
          <p:nvPr/>
        </p:nvSpPr>
        <p:spPr>
          <a:xfrm flipH="1">
            <a:off x="523636" y="3684133"/>
            <a:ext cx="838201" cy="367147"/>
          </a:xfrm>
          <a:prstGeom prst="accentCallout1">
            <a:avLst>
              <a:gd name="adj1" fmla="val 64044"/>
              <a:gd name="adj2" fmla="val -1356"/>
              <a:gd name="adj3" fmla="val 174417"/>
              <a:gd name="adj4" fmla="val -2707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825" dirty="0">
                <a:solidFill>
                  <a:prstClr val="black"/>
                </a:solidFill>
                <a:latin typeface="Calibri" panose="020F0502020204030204"/>
                <a:sym typeface="Helvetica Light"/>
              </a:rPr>
              <a:t>Credible El Nino Forecast</a:t>
            </a:r>
          </a:p>
        </p:txBody>
      </p:sp>
      <p:sp>
        <p:nvSpPr>
          <p:cNvPr id="23" name="Line Callout 1 (Accent Bar) 22"/>
          <p:cNvSpPr/>
          <p:nvPr/>
        </p:nvSpPr>
        <p:spPr>
          <a:xfrm flipH="1">
            <a:off x="1686389" y="3704951"/>
            <a:ext cx="645211" cy="367147"/>
          </a:xfrm>
          <a:prstGeom prst="accentCallout1">
            <a:avLst>
              <a:gd name="adj1" fmla="val 64044"/>
              <a:gd name="adj2" fmla="val -1356"/>
              <a:gd name="adj3" fmla="val 174417"/>
              <a:gd name="adj4" fmla="val -27079"/>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825" dirty="0">
                <a:solidFill>
                  <a:prstClr val="black"/>
                </a:solidFill>
                <a:latin typeface="Calibri" panose="020F0502020204030204"/>
                <a:sym typeface="Helvetica Light"/>
              </a:rPr>
              <a:t>Anecdotal EW</a:t>
            </a:r>
          </a:p>
        </p:txBody>
      </p:sp>
      <p:sp>
        <p:nvSpPr>
          <p:cNvPr id="24" name="TextBox 23"/>
          <p:cNvSpPr txBox="1"/>
          <p:nvPr/>
        </p:nvSpPr>
        <p:spPr>
          <a:xfrm>
            <a:off x="4618509" y="4815588"/>
            <a:ext cx="685800"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March</a:t>
            </a:r>
          </a:p>
          <a:p>
            <a:pPr algn="ctr" defTabSz="685831" fontAlgn="auto">
              <a:spcBef>
                <a:spcPts val="0"/>
              </a:spcBef>
              <a:spcAft>
                <a:spcPts val="0"/>
              </a:spcAft>
              <a:defRPr/>
            </a:pPr>
            <a:r>
              <a:rPr lang="en-US" sz="825" b="1" dirty="0">
                <a:solidFill>
                  <a:prstClr val="black"/>
                </a:solidFill>
                <a:latin typeface="Calibri" panose="020F0502020204030204"/>
                <a:sym typeface="Helvetica Light"/>
              </a:rPr>
              <a:t>2016</a:t>
            </a:r>
          </a:p>
        </p:txBody>
      </p:sp>
      <p:sp>
        <p:nvSpPr>
          <p:cNvPr id="25" name="TextBox 24"/>
          <p:cNvSpPr txBox="1"/>
          <p:nvPr/>
        </p:nvSpPr>
        <p:spPr>
          <a:xfrm>
            <a:off x="3608887" y="4814726"/>
            <a:ext cx="685800"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February</a:t>
            </a:r>
          </a:p>
          <a:p>
            <a:pPr algn="ctr" defTabSz="685831" fontAlgn="auto">
              <a:spcBef>
                <a:spcPts val="0"/>
              </a:spcBef>
              <a:spcAft>
                <a:spcPts val="0"/>
              </a:spcAft>
              <a:defRPr/>
            </a:pPr>
            <a:r>
              <a:rPr lang="en-US" sz="825" b="1" dirty="0">
                <a:solidFill>
                  <a:prstClr val="black"/>
                </a:solidFill>
                <a:latin typeface="Calibri" panose="020F0502020204030204"/>
                <a:sym typeface="Helvetica Light"/>
              </a:rPr>
              <a:t>2016</a:t>
            </a:r>
          </a:p>
        </p:txBody>
      </p:sp>
      <p:sp>
        <p:nvSpPr>
          <p:cNvPr id="26" name="TextBox 25"/>
          <p:cNvSpPr txBox="1"/>
          <p:nvPr/>
        </p:nvSpPr>
        <p:spPr>
          <a:xfrm>
            <a:off x="2175094" y="4826281"/>
            <a:ext cx="685800"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October</a:t>
            </a:r>
          </a:p>
          <a:p>
            <a:pPr algn="ctr" defTabSz="685831" fontAlgn="auto">
              <a:spcBef>
                <a:spcPts val="0"/>
              </a:spcBef>
              <a:spcAft>
                <a:spcPts val="0"/>
              </a:spcAft>
              <a:defRPr/>
            </a:pPr>
            <a:r>
              <a:rPr lang="en-US" sz="825" b="1" dirty="0">
                <a:solidFill>
                  <a:prstClr val="black"/>
                </a:solidFill>
                <a:latin typeface="Calibri" panose="020F0502020204030204"/>
                <a:sym typeface="Helvetica Light"/>
              </a:rPr>
              <a:t>2015</a:t>
            </a:r>
          </a:p>
        </p:txBody>
      </p:sp>
      <p:sp>
        <p:nvSpPr>
          <p:cNvPr id="27" name="TextBox 26"/>
          <p:cNvSpPr txBox="1"/>
          <p:nvPr/>
        </p:nvSpPr>
        <p:spPr>
          <a:xfrm>
            <a:off x="5804156" y="4826281"/>
            <a:ext cx="685800"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March/April 2016</a:t>
            </a:r>
          </a:p>
        </p:txBody>
      </p:sp>
      <p:sp>
        <p:nvSpPr>
          <p:cNvPr id="28" name="TextBox 27"/>
          <p:cNvSpPr txBox="1"/>
          <p:nvPr/>
        </p:nvSpPr>
        <p:spPr>
          <a:xfrm>
            <a:off x="7040121" y="4821764"/>
            <a:ext cx="480891"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May</a:t>
            </a:r>
          </a:p>
          <a:p>
            <a:pPr algn="ctr" defTabSz="685831" fontAlgn="auto">
              <a:spcBef>
                <a:spcPts val="0"/>
              </a:spcBef>
              <a:spcAft>
                <a:spcPts val="0"/>
              </a:spcAft>
              <a:defRPr/>
            </a:pPr>
            <a:r>
              <a:rPr lang="en-US" sz="825" b="1" dirty="0">
                <a:solidFill>
                  <a:prstClr val="black"/>
                </a:solidFill>
                <a:latin typeface="Calibri" panose="020F0502020204030204"/>
                <a:sym typeface="Helvetica Light"/>
              </a:rPr>
              <a:t>2016</a:t>
            </a:r>
          </a:p>
        </p:txBody>
      </p:sp>
      <p:grpSp>
        <p:nvGrpSpPr>
          <p:cNvPr id="35" name="Group 34"/>
          <p:cNvGrpSpPr/>
          <p:nvPr/>
        </p:nvGrpSpPr>
        <p:grpSpPr>
          <a:xfrm>
            <a:off x="933227" y="4314239"/>
            <a:ext cx="7416249" cy="431224"/>
            <a:chOff x="965198" y="1967345"/>
            <a:chExt cx="9892145" cy="574965"/>
          </a:xfr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grpSpPr>
        <p:sp>
          <p:nvSpPr>
            <p:cNvPr id="5" name="Rectangle 4"/>
            <p:cNvSpPr/>
            <p:nvPr/>
          </p:nvSpPr>
          <p:spPr>
            <a:xfrm>
              <a:off x="965198" y="1988128"/>
              <a:ext cx="9892145" cy="554181"/>
            </a:xfrm>
            <a:prstGeom prst="rect">
              <a:avLst/>
            </a:prstGeom>
            <a:grpFill/>
            <a:effectLst>
              <a:outerShdw blurRad="50800" dist="762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685831" fontAlgn="auto">
                <a:spcBef>
                  <a:spcPts val="0"/>
                </a:spcBef>
                <a:spcAft>
                  <a:spcPts val="0"/>
                </a:spcAft>
                <a:defRPr/>
              </a:pPr>
              <a:endParaRPr lang="en-US" sz="1350" dirty="0">
                <a:solidFill>
                  <a:prstClr val="black"/>
                </a:solidFill>
                <a:latin typeface="Calibri" panose="020F0502020204030204"/>
                <a:sym typeface="Helvetica Light"/>
              </a:endParaRPr>
            </a:p>
          </p:txBody>
        </p:sp>
        <p:cxnSp>
          <p:nvCxnSpPr>
            <p:cNvPr id="7" name="Straight Connector 6"/>
            <p:cNvCxnSpPr/>
            <p:nvPr/>
          </p:nvCxnSpPr>
          <p:spPr>
            <a:xfrm>
              <a:off x="1828800" y="1967345"/>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1978647"/>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63334" y="1988128"/>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1172" y="1978647"/>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58012" y="1978647"/>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396109" y="1988128"/>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57517" y="1974723"/>
              <a:ext cx="6724" cy="5541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905005" y="4820898"/>
            <a:ext cx="618329" cy="346249"/>
          </a:xfrm>
          <a:prstGeom prst="rect">
            <a:avLst/>
          </a:prstGeom>
          <a:noFill/>
        </p:spPr>
        <p:txBody>
          <a:bodyPr wrap="square" rtlCol="0">
            <a:spAutoFit/>
          </a:bodyPr>
          <a:lstStyle/>
          <a:p>
            <a:pPr algn="ctr" defTabSz="685831" fontAlgn="auto">
              <a:spcBef>
                <a:spcPts val="0"/>
              </a:spcBef>
              <a:spcAft>
                <a:spcPts val="0"/>
              </a:spcAft>
              <a:defRPr/>
            </a:pPr>
            <a:r>
              <a:rPr lang="en-US" sz="825" b="1" dirty="0">
                <a:solidFill>
                  <a:prstClr val="black"/>
                </a:solidFill>
                <a:latin typeface="Calibri" panose="020F0502020204030204"/>
                <a:sym typeface="Helvetica Light"/>
              </a:rPr>
              <a:t>November</a:t>
            </a:r>
          </a:p>
        </p:txBody>
      </p:sp>
      <p:grpSp>
        <p:nvGrpSpPr>
          <p:cNvPr id="38" name="Group 37">
            <a:extLst>
              <a:ext uri="{FF2B5EF4-FFF2-40B4-BE49-F238E27FC236}">
                <a16:creationId xmlns:a16="http://schemas.microsoft.com/office/drawing/2014/main" id="{63842041-501A-5943-BB04-52FF7426E569}"/>
              </a:ext>
            </a:extLst>
          </p:cNvPr>
          <p:cNvGrpSpPr/>
          <p:nvPr/>
        </p:nvGrpSpPr>
        <p:grpSpPr>
          <a:xfrm>
            <a:off x="1286658" y="5177345"/>
            <a:ext cx="5676769" cy="465011"/>
            <a:chOff x="1830556" y="5781413"/>
            <a:chExt cx="6755135" cy="620015"/>
          </a:xfrm>
        </p:grpSpPr>
        <p:sp>
          <p:nvSpPr>
            <p:cNvPr id="16" name="Left Bracket 15"/>
            <p:cNvSpPr/>
            <p:nvPr/>
          </p:nvSpPr>
          <p:spPr>
            <a:xfrm rot="5400000" flipH="1">
              <a:off x="5019127" y="2592842"/>
              <a:ext cx="377993" cy="6755135"/>
            </a:xfrm>
            <a:prstGeom prst="leftBracket">
              <a:avLst/>
            </a:prstGeom>
            <a:ln w="25400">
              <a:solidFill>
                <a:schemeClr val="tx1"/>
              </a:soli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831" fontAlgn="auto">
                <a:spcBef>
                  <a:spcPts val="0"/>
                </a:spcBef>
                <a:spcAft>
                  <a:spcPts val="0"/>
                </a:spcAft>
                <a:defRPr/>
              </a:pPr>
              <a:endParaRPr lang="en-US" sz="1350">
                <a:solidFill>
                  <a:prstClr val="black"/>
                </a:solidFill>
                <a:latin typeface="Calibri" panose="020F0502020204030204"/>
                <a:sym typeface="Helvetica Light"/>
              </a:endParaRPr>
            </a:p>
          </p:txBody>
        </p:sp>
        <p:sp>
          <p:nvSpPr>
            <p:cNvPr id="36" name="TextBox 35"/>
            <p:cNvSpPr txBox="1"/>
            <p:nvPr/>
          </p:nvSpPr>
          <p:spPr>
            <a:xfrm>
              <a:off x="3999213" y="5877053"/>
              <a:ext cx="2001520" cy="524375"/>
            </a:xfrm>
            <a:prstGeom prst="rect">
              <a:avLst/>
            </a:prstGeom>
            <a:solidFill>
              <a:srgbClr val="C00000">
                <a:alpha val="90000"/>
              </a:srgbClr>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defPPr>
                <a:defRPr lang="en-US"/>
              </a:defPPr>
              <a:lvl1pPr algn="ctr">
                <a:defRPr sz="11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31" fontAlgn="auto">
                <a:spcBef>
                  <a:spcPts val="0"/>
                </a:spcBef>
                <a:spcAft>
                  <a:spcPts val="0"/>
                </a:spcAft>
                <a:defRPr/>
              </a:pPr>
              <a:r>
                <a:rPr lang="en-US" sz="1050" dirty="0">
                  <a:solidFill>
                    <a:prstClr val="white"/>
                  </a:solidFill>
                  <a:latin typeface="Calibri" panose="020F0502020204030204"/>
                  <a:sym typeface="Helvetica Light"/>
                </a:rPr>
                <a:t>Early Response Opportunity</a:t>
              </a:r>
            </a:p>
          </p:txBody>
        </p:sp>
      </p:grpSp>
      <p:sp>
        <p:nvSpPr>
          <p:cNvPr id="66" name="Line Callout 1 (Accent Bar) 65"/>
          <p:cNvSpPr/>
          <p:nvPr/>
        </p:nvSpPr>
        <p:spPr>
          <a:xfrm flipH="1">
            <a:off x="6786168" y="3710541"/>
            <a:ext cx="762443" cy="367147"/>
          </a:xfrm>
          <a:prstGeom prst="accentCallout1">
            <a:avLst>
              <a:gd name="adj1" fmla="val 64044"/>
              <a:gd name="adj2" fmla="val 99558"/>
              <a:gd name="adj3" fmla="val 168736"/>
              <a:gd name="adj4" fmla="val 118565"/>
            </a:avLst>
          </a:prstGeom>
          <a:solidFill>
            <a:schemeClr val="accent6">
              <a:lumMod val="60000"/>
              <a:lumOff val="40000"/>
            </a:schemeClr>
          </a:solidFill>
          <a:ln>
            <a:solidFill>
              <a:schemeClr val="tx1"/>
            </a:solidFill>
          </a:ln>
          <a:effectLst>
            <a:outerShdw blurRad="50800" dist="762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685831" fontAlgn="auto">
              <a:spcBef>
                <a:spcPts val="0"/>
              </a:spcBef>
              <a:spcAft>
                <a:spcPts val="0"/>
              </a:spcAft>
              <a:defRPr/>
            </a:pPr>
            <a:r>
              <a:rPr lang="en-US" sz="750" dirty="0">
                <a:solidFill>
                  <a:prstClr val="black"/>
                </a:solidFill>
                <a:latin typeface="Calibri" panose="020F0502020204030204"/>
                <a:sym typeface="Helvetica Light"/>
              </a:rPr>
              <a:t>Humanitarian Operations</a:t>
            </a:r>
          </a:p>
          <a:p>
            <a:pPr algn="ctr" defTabSz="685831" fontAlgn="auto">
              <a:spcBef>
                <a:spcPts val="0"/>
              </a:spcBef>
              <a:spcAft>
                <a:spcPts val="0"/>
              </a:spcAft>
              <a:defRPr/>
            </a:pPr>
            <a:r>
              <a:rPr lang="en-US" sz="750" dirty="0">
                <a:solidFill>
                  <a:prstClr val="black"/>
                </a:solidFill>
                <a:latin typeface="Calibri" panose="020F0502020204030204"/>
                <a:sym typeface="Helvetica Light"/>
              </a:rPr>
              <a:t>Begin</a:t>
            </a:r>
          </a:p>
        </p:txBody>
      </p:sp>
      <p:sp>
        <p:nvSpPr>
          <p:cNvPr id="44" name="Line Callout 1 (Accent Bar) 43">
            <a:extLst>
              <a:ext uri="{FF2B5EF4-FFF2-40B4-BE49-F238E27FC236}">
                <a16:creationId xmlns:a16="http://schemas.microsoft.com/office/drawing/2014/main" id="{02100F1A-1D87-D447-995D-8970B2343D52}"/>
              </a:ext>
            </a:extLst>
          </p:cNvPr>
          <p:cNvSpPr/>
          <p:nvPr/>
        </p:nvSpPr>
        <p:spPr>
          <a:xfrm flipH="1">
            <a:off x="5414345" y="3609938"/>
            <a:ext cx="838201" cy="452988"/>
          </a:xfrm>
          <a:prstGeom prst="accentCallout1">
            <a:avLst>
              <a:gd name="adj1" fmla="val 97469"/>
              <a:gd name="adj2" fmla="val 1832"/>
              <a:gd name="adj3" fmla="val 159006"/>
              <a:gd name="adj4" fmla="val 18617"/>
            </a:avLst>
          </a:prstGeom>
          <a:solidFill>
            <a:srgbClr val="C00000"/>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825" dirty="0">
                <a:solidFill>
                  <a:prstClr val="white"/>
                </a:solidFill>
                <a:latin typeface="Calibri" panose="020F0502020204030204"/>
                <a:sym typeface="Helvetica Light"/>
              </a:rPr>
              <a:t>Formal Declaration of Emergency</a:t>
            </a:r>
          </a:p>
        </p:txBody>
      </p:sp>
      <p:cxnSp>
        <p:nvCxnSpPr>
          <p:cNvPr id="46" name="Straight Connector 45">
            <a:extLst>
              <a:ext uri="{FF2B5EF4-FFF2-40B4-BE49-F238E27FC236}">
                <a16:creationId xmlns:a16="http://schemas.microsoft.com/office/drawing/2014/main" id="{55125B8F-B2A4-C943-B7CE-DDA3FEA67DB6}"/>
              </a:ext>
            </a:extLst>
          </p:cNvPr>
          <p:cNvCxnSpPr/>
          <p:nvPr/>
        </p:nvCxnSpPr>
        <p:spPr>
          <a:xfrm>
            <a:off x="6643556" y="4329827"/>
            <a:ext cx="5041" cy="415636"/>
          </a:xfrm>
          <a:prstGeom prst="lin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Line Callout 1 (Accent Bar) 46">
            <a:extLst>
              <a:ext uri="{FF2B5EF4-FFF2-40B4-BE49-F238E27FC236}">
                <a16:creationId xmlns:a16="http://schemas.microsoft.com/office/drawing/2014/main" id="{A2811674-8A55-B044-8F64-4D2CC14CB91B}"/>
              </a:ext>
            </a:extLst>
          </p:cNvPr>
          <p:cNvSpPr/>
          <p:nvPr/>
        </p:nvSpPr>
        <p:spPr>
          <a:xfrm flipH="1">
            <a:off x="2591046" y="3704951"/>
            <a:ext cx="645211" cy="367147"/>
          </a:xfrm>
          <a:prstGeom prst="accentCallout1">
            <a:avLst>
              <a:gd name="adj1" fmla="val 64044"/>
              <a:gd name="adj2" fmla="val -1356"/>
              <a:gd name="adj3" fmla="val 174417"/>
              <a:gd name="adj4" fmla="val -27079"/>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825" dirty="0">
                <a:solidFill>
                  <a:prstClr val="black"/>
                </a:solidFill>
                <a:latin typeface="Calibri" panose="020F0502020204030204"/>
                <a:sym typeface="Helvetica Light"/>
              </a:rPr>
              <a:t>Anecdotal EW</a:t>
            </a:r>
          </a:p>
        </p:txBody>
      </p:sp>
      <p:sp>
        <p:nvSpPr>
          <p:cNvPr id="48" name="Line Callout 1 (Accent Bar) 47">
            <a:extLst>
              <a:ext uri="{FF2B5EF4-FFF2-40B4-BE49-F238E27FC236}">
                <a16:creationId xmlns:a16="http://schemas.microsoft.com/office/drawing/2014/main" id="{8448424A-B161-5F42-B6F9-1EEAB4D5340A}"/>
              </a:ext>
            </a:extLst>
          </p:cNvPr>
          <p:cNvSpPr/>
          <p:nvPr/>
        </p:nvSpPr>
        <p:spPr>
          <a:xfrm flipH="1">
            <a:off x="3479832" y="3689631"/>
            <a:ext cx="645211" cy="367147"/>
          </a:xfrm>
          <a:prstGeom prst="accentCallout1">
            <a:avLst>
              <a:gd name="adj1" fmla="val 64044"/>
              <a:gd name="adj2" fmla="val -1356"/>
              <a:gd name="adj3" fmla="val 174417"/>
              <a:gd name="adj4" fmla="val -27079"/>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825" dirty="0">
                <a:solidFill>
                  <a:prstClr val="black"/>
                </a:solidFill>
                <a:latin typeface="Calibri" panose="020F0502020204030204"/>
                <a:sym typeface="Helvetica Light"/>
              </a:rPr>
              <a:t>Anecdotal EW</a:t>
            </a:r>
          </a:p>
        </p:txBody>
      </p:sp>
      <p:sp>
        <p:nvSpPr>
          <p:cNvPr id="49" name="Line Callout 1 (Accent Bar) 48">
            <a:extLst>
              <a:ext uri="{FF2B5EF4-FFF2-40B4-BE49-F238E27FC236}">
                <a16:creationId xmlns:a16="http://schemas.microsoft.com/office/drawing/2014/main" id="{D0DF05E3-9CED-C44B-8AB8-7B594BF79C2B}"/>
              </a:ext>
            </a:extLst>
          </p:cNvPr>
          <p:cNvSpPr/>
          <p:nvPr/>
        </p:nvSpPr>
        <p:spPr>
          <a:xfrm flipH="1">
            <a:off x="4399009" y="3609938"/>
            <a:ext cx="646057" cy="446841"/>
          </a:xfrm>
          <a:prstGeom prst="accentCallout1">
            <a:avLst>
              <a:gd name="adj1" fmla="val 64044"/>
              <a:gd name="adj2" fmla="val -1356"/>
              <a:gd name="adj3" fmla="val 162996"/>
              <a:gd name="adj4" fmla="val 1472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31" fontAlgn="auto">
              <a:spcBef>
                <a:spcPts val="0"/>
              </a:spcBef>
              <a:spcAft>
                <a:spcPts val="0"/>
              </a:spcAft>
              <a:defRPr/>
            </a:pPr>
            <a:r>
              <a:rPr lang="en-US" sz="787" dirty="0">
                <a:solidFill>
                  <a:prstClr val="black"/>
                </a:solidFill>
                <a:latin typeface="Calibri" panose="020F0502020204030204"/>
                <a:sym typeface="Helvetica Light"/>
              </a:rPr>
              <a:t>Problem widely recognized</a:t>
            </a:r>
          </a:p>
        </p:txBody>
      </p:sp>
      <p:grpSp>
        <p:nvGrpSpPr>
          <p:cNvPr id="22" name="Group 21">
            <a:extLst>
              <a:ext uri="{FF2B5EF4-FFF2-40B4-BE49-F238E27FC236}">
                <a16:creationId xmlns:a16="http://schemas.microsoft.com/office/drawing/2014/main" id="{66A727BB-DF54-3543-9633-C279D99CAC3C}"/>
              </a:ext>
            </a:extLst>
          </p:cNvPr>
          <p:cNvGrpSpPr/>
          <p:nvPr/>
        </p:nvGrpSpPr>
        <p:grpSpPr>
          <a:xfrm>
            <a:off x="967673" y="1435590"/>
            <a:ext cx="807357" cy="2087845"/>
            <a:chOff x="1290230" y="1460665"/>
            <a:chExt cx="1076476" cy="2398424"/>
          </a:xfrm>
        </p:grpSpPr>
        <p:sp>
          <p:nvSpPr>
            <p:cNvPr id="3" name="Rectangle 2">
              <a:extLst>
                <a:ext uri="{FF2B5EF4-FFF2-40B4-BE49-F238E27FC236}">
                  <a16:creationId xmlns:a16="http://schemas.microsoft.com/office/drawing/2014/main" id="{65D1BFD5-D3DE-C140-89DB-EAD52516214E}"/>
                </a:ext>
              </a:extLst>
            </p:cNvPr>
            <p:cNvSpPr/>
            <p:nvPr/>
          </p:nvSpPr>
          <p:spPr>
            <a:xfrm>
              <a:off x="1290230" y="1460665"/>
              <a:ext cx="1076476" cy="89064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1" fontAlgn="auto">
                <a:spcBef>
                  <a:spcPts val="0"/>
                </a:spcBef>
                <a:spcAft>
                  <a:spcPts val="0"/>
                </a:spcAft>
                <a:defRPr/>
              </a:pPr>
              <a:r>
                <a:rPr lang="en-US" sz="2100" dirty="0">
                  <a:solidFill>
                    <a:prstClr val="black"/>
                  </a:solidFill>
                  <a:latin typeface="Calibri" panose="020F0502020204030204"/>
                  <a:sym typeface="Helvetica Light"/>
                </a:rPr>
                <a:t>$1</a:t>
              </a:r>
            </a:p>
          </p:txBody>
        </p:sp>
        <p:cxnSp>
          <p:nvCxnSpPr>
            <p:cNvPr id="20" name="Straight Arrow Connector 19">
              <a:extLst>
                <a:ext uri="{FF2B5EF4-FFF2-40B4-BE49-F238E27FC236}">
                  <a16:creationId xmlns:a16="http://schemas.microsoft.com/office/drawing/2014/main" id="{426CD5E8-A900-1240-B5C1-586E00CDAD9E}"/>
                </a:ext>
              </a:extLst>
            </p:cNvPr>
            <p:cNvCxnSpPr/>
            <p:nvPr/>
          </p:nvCxnSpPr>
          <p:spPr>
            <a:xfrm>
              <a:off x="1828468" y="2470067"/>
              <a:ext cx="0" cy="13890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61BA32F-B851-1542-86C0-434E07776EF5}"/>
              </a:ext>
            </a:extLst>
          </p:cNvPr>
          <p:cNvGrpSpPr/>
          <p:nvPr/>
        </p:nvGrpSpPr>
        <p:grpSpPr>
          <a:xfrm>
            <a:off x="7311686" y="1445711"/>
            <a:ext cx="807357" cy="2077722"/>
            <a:chOff x="10398842" y="2056123"/>
            <a:chExt cx="1148241" cy="2954982"/>
          </a:xfrm>
        </p:grpSpPr>
        <p:sp>
          <p:nvSpPr>
            <p:cNvPr id="57" name="Rectangle 56">
              <a:extLst>
                <a:ext uri="{FF2B5EF4-FFF2-40B4-BE49-F238E27FC236}">
                  <a16:creationId xmlns:a16="http://schemas.microsoft.com/office/drawing/2014/main" id="{AE50D8F0-A37D-4645-BBFB-B51B69DA2220}"/>
                </a:ext>
              </a:extLst>
            </p:cNvPr>
            <p:cNvSpPr/>
            <p:nvPr/>
          </p:nvSpPr>
          <p:spPr>
            <a:xfrm>
              <a:off x="10398842" y="2056123"/>
              <a:ext cx="1148241" cy="109732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31"/>
              <a:r>
                <a:rPr lang="en-US" sz="2100">
                  <a:solidFill>
                    <a:prstClr val="black"/>
                  </a:solidFill>
                  <a:latin typeface="Calibri" panose="020F0502020204030204"/>
                </a:rPr>
                <a:t>$3</a:t>
              </a:r>
              <a:endParaRPr lang="en-US" sz="2100" dirty="0">
                <a:solidFill>
                  <a:prstClr val="black"/>
                </a:solidFill>
                <a:latin typeface="Calibri" panose="020F0502020204030204"/>
              </a:endParaRPr>
            </a:p>
          </p:txBody>
        </p:sp>
        <p:cxnSp>
          <p:nvCxnSpPr>
            <p:cNvPr id="59" name="Straight Arrow Connector 58">
              <a:extLst>
                <a:ext uri="{FF2B5EF4-FFF2-40B4-BE49-F238E27FC236}">
                  <a16:creationId xmlns:a16="http://schemas.microsoft.com/office/drawing/2014/main" id="{8F95D907-0F23-2445-9E29-CEABA127668B}"/>
                </a:ext>
              </a:extLst>
            </p:cNvPr>
            <p:cNvCxnSpPr/>
            <p:nvPr/>
          </p:nvCxnSpPr>
          <p:spPr>
            <a:xfrm>
              <a:off x="10972963" y="3299758"/>
              <a:ext cx="0" cy="17113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B513034-9754-1A49-B9A0-BB6BB6817B41}"/>
              </a:ext>
            </a:extLst>
          </p:cNvPr>
          <p:cNvCxnSpPr/>
          <p:nvPr/>
        </p:nvCxnSpPr>
        <p:spPr>
          <a:xfrm>
            <a:off x="4294219" y="4323385"/>
            <a:ext cx="5041" cy="415636"/>
          </a:xfrm>
          <a:prstGeom prst="lin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B0B96F-E01B-F14E-8556-246782303B11}"/>
              </a:ext>
            </a:extLst>
          </p:cNvPr>
          <p:cNvCxnSpPr/>
          <p:nvPr/>
        </p:nvCxnSpPr>
        <p:spPr>
          <a:xfrm>
            <a:off x="3407647" y="4338972"/>
            <a:ext cx="5041" cy="415636"/>
          </a:xfrm>
          <a:prstGeom prst="lin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Left-Right Arrow 36">
            <a:extLst>
              <a:ext uri="{FF2B5EF4-FFF2-40B4-BE49-F238E27FC236}">
                <a16:creationId xmlns:a16="http://schemas.microsoft.com/office/drawing/2014/main" id="{A9087757-B8A8-284F-B020-8AA63E0414DF}"/>
              </a:ext>
            </a:extLst>
          </p:cNvPr>
          <p:cNvSpPr/>
          <p:nvPr/>
        </p:nvSpPr>
        <p:spPr>
          <a:xfrm>
            <a:off x="2539864" y="2033137"/>
            <a:ext cx="4004066" cy="782403"/>
          </a:xfrm>
          <a:prstGeom prst="leftRightArrow">
            <a:avLst/>
          </a:prstGeom>
          <a:effectLst>
            <a:outerShdw blurRad="50800" dist="762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31" fontAlgn="auto">
              <a:spcBef>
                <a:spcPts val="0"/>
              </a:spcBef>
              <a:spcAft>
                <a:spcPts val="0"/>
              </a:spcAft>
              <a:defRPr/>
            </a:pPr>
            <a:r>
              <a:rPr lang="en-US" dirty="0">
                <a:solidFill>
                  <a:prstClr val="black"/>
                </a:solidFill>
                <a:latin typeface="Calibri" panose="020F0502020204030204"/>
                <a:sym typeface="Helvetica Light"/>
              </a:rPr>
              <a:t>How to trigger early scale up of existing SP programs?</a:t>
            </a:r>
          </a:p>
        </p:txBody>
      </p:sp>
      <p:sp>
        <p:nvSpPr>
          <p:cNvPr id="4" name="Rectangle 3"/>
          <p:cNvSpPr/>
          <p:nvPr/>
        </p:nvSpPr>
        <p:spPr>
          <a:xfrm>
            <a:off x="3035512" y="1112876"/>
            <a:ext cx="3111544" cy="526911"/>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outerShdw blurRad="50800" dist="762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defTabSz="685831" fontAlgn="auto">
              <a:spcBef>
                <a:spcPts val="0"/>
              </a:spcBef>
              <a:spcAft>
                <a:spcPts val="0"/>
              </a:spcAft>
              <a:defRPr/>
            </a:pPr>
            <a:r>
              <a:rPr lang="en-US" sz="1801" dirty="0">
                <a:solidFill>
                  <a:srgbClr val="0F5494"/>
                </a:solidFill>
                <a:latin typeface="Calibri" panose="020F0502020204030204"/>
                <a:sym typeface="Helvetica Light"/>
              </a:rPr>
              <a:t>El Nino Drought</a:t>
            </a:r>
          </a:p>
          <a:p>
            <a:pPr algn="ctr" defTabSz="685831" fontAlgn="auto">
              <a:spcBef>
                <a:spcPts val="0"/>
              </a:spcBef>
              <a:spcAft>
                <a:spcPts val="0"/>
              </a:spcAft>
              <a:defRPr/>
            </a:pPr>
            <a:r>
              <a:rPr lang="en-US" dirty="0">
                <a:solidFill>
                  <a:srgbClr val="0F5494"/>
                </a:solidFill>
                <a:latin typeface="Calibri" panose="020F0502020204030204"/>
                <a:sym typeface="Helvetica Light"/>
              </a:rPr>
              <a:t>2015-16</a:t>
            </a:r>
          </a:p>
        </p:txBody>
      </p:sp>
    </p:spTree>
    <p:extLst>
      <p:ext uri="{BB962C8B-B14F-4D97-AF65-F5344CB8AC3E}">
        <p14:creationId xmlns:p14="http://schemas.microsoft.com/office/powerpoint/2010/main" val="22094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66" grpId="0" animBg="1"/>
      <p:bldP spid="66" grpId="1" animBg="1"/>
      <p:bldP spid="44" grpId="0" animBg="1"/>
      <p:bldP spid="47" grpId="0" animBg="1"/>
      <p:bldP spid="48" grpId="0" animBg="1"/>
      <p:bldP spid="49"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3058-00C1-9845-A324-98C539F9ED50}"/>
              </a:ext>
            </a:extLst>
          </p:cNvPr>
          <p:cNvSpPr>
            <a:spLocks noGrp="1"/>
          </p:cNvSpPr>
          <p:nvPr>
            <p:ph type="title"/>
          </p:nvPr>
        </p:nvSpPr>
        <p:spPr>
          <a:xfrm>
            <a:off x="562745" y="1330734"/>
            <a:ext cx="8197934" cy="551836"/>
          </a:xfrm>
        </p:spPr>
        <p:txBody>
          <a:bodyPr/>
          <a:lstStyle/>
          <a:p>
            <a:r>
              <a:rPr lang="en-US" sz="3200" dirty="0">
                <a:solidFill>
                  <a:srgbClr val="002060"/>
                </a:solidFill>
                <a:latin typeface="Calibri" panose="020F0502020204030204" pitchFamily="34" charset="0"/>
                <a:cs typeface="Calibri" panose="020F0502020204030204" pitchFamily="34" charset="0"/>
              </a:rPr>
              <a:t>5 common ways to adapt social protection</a:t>
            </a:r>
          </a:p>
        </p:txBody>
      </p:sp>
      <p:sp>
        <p:nvSpPr>
          <p:cNvPr id="5" name="TextBox 4">
            <a:extLst>
              <a:ext uri="{FF2B5EF4-FFF2-40B4-BE49-F238E27FC236}">
                <a16:creationId xmlns:a16="http://schemas.microsoft.com/office/drawing/2014/main" id="{74993202-7EFB-8640-9E78-FB59E6150CA6}"/>
              </a:ext>
            </a:extLst>
          </p:cNvPr>
          <p:cNvSpPr txBox="1"/>
          <p:nvPr/>
        </p:nvSpPr>
        <p:spPr>
          <a:xfrm>
            <a:off x="35496" y="35204"/>
            <a:ext cx="5643084"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pPr>
            <a:r>
              <a:rPr lang="en-US" sz="2400" dirty="0">
                <a:solidFill>
                  <a:srgbClr val="FFFFFF"/>
                </a:solidFill>
                <a:latin typeface="+mn-lt"/>
                <a:sym typeface="Helvetica Light"/>
              </a:rPr>
              <a:t>How can SP be disaster responsive?</a:t>
            </a:r>
          </a:p>
        </p:txBody>
      </p:sp>
      <p:grpSp>
        <p:nvGrpSpPr>
          <p:cNvPr id="6" name="Group 5">
            <a:extLst>
              <a:ext uri="{FF2B5EF4-FFF2-40B4-BE49-F238E27FC236}">
                <a16:creationId xmlns:a16="http://schemas.microsoft.com/office/drawing/2014/main" id="{50030F6F-B423-EC4B-AAA1-7FDB662B2B63}"/>
              </a:ext>
            </a:extLst>
          </p:cNvPr>
          <p:cNvGrpSpPr/>
          <p:nvPr/>
        </p:nvGrpSpPr>
        <p:grpSpPr>
          <a:xfrm>
            <a:off x="857138" y="1957330"/>
            <a:ext cx="7401051" cy="4411963"/>
            <a:chOff x="404727" y="600268"/>
            <a:chExt cx="12298582" cy="7534426"/>
          </a:xfrm>
        </p:grpSpPr>
        <p:grpSp>
          <p:nvGrpSpPr>
            <p:cNvPr id="7" name="Group 6">
              <a:extLst>
                <a:ext uri="{FF2B5EF4-FFF2-40B4-BE49-F238E27FC236}">
                  <a16:creationId xmlns:a16="http://schemas.microsoft.com/office/drawing/2014/main" id="{76C47BA7-1468-9148-BA8C-F12103593478}"/>
                </a:ext>
              </a:extLst>
            </p:cNvPr>
            <p:cNvGrpSpPr/>
            <p:nvPr/>
          </p:nvGrpSpPr>
          <p:grpSpPr>
            <a:xfrm>
              <a:off x="2333113" y="600268"/>
              <a:ext cx="3625545" cy="4285688"/>
              <a:chOff x="4812612" y="1164663"/>
              <a:chExt cx="3625545" cy="4285688"/>
            </a:xfrm>
          </p:grpSpPr>
          <p:pic>
            <p:nvPicPr>
              <p:cNvPr id="20" name="9 Imagen">
                <a:extLst>
                  <a:ext uri="{FF2B5EF4-FFF2-40B4-BE49-F238E27FC236}">
                    <a16:creationId xmlns:a16="http://schemas.microsoft.com/office/drawing/2014/main" id="{2EA329A0-449A-7443-BBC2-92644E735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554" y="1164663"/>
                <a:ext cx="2412208" cy="2259434"/>
              </a:xfrm>
              <a:prstGeom prst="rect">
                <a:avLst/>
              </a:prstGeom>
            </p:spPr>
          </p:pic>
          <p:sp>
            <p:nvSpPr>
              <p:cNvPr id="21" name="Rectángulo 1">
                <a:extLst>
                  <a:ext uri="{FF2B5EF4-FFF2-40B4-BE49-F238E27FC236}">
                    <a16:creationId xmlns:a16="http://schemas.microsoft.com/office/drawing/2014/main" id="{F4B2E35B-A707-E044-B422-6CBBC844E027}"/>
                  </a:ext>
                </a:extLst>
              </p:cNvPr>
              <p:cNvSpPr/>
              <p:nvPr/>
            </p:nvSpPr>
            <p:spPr>
              <a:xfrm>
                <a:off x="4812612" y="3282258"/>
                <a:ext cx="3625545" cy="2168093"/>
              </a:xfrm>
              <a:prstGeom prst="rect">
                <a:avLst/>
              </a:prstGeom>
              <a:noFill/>
            </p:spPr>
            <p:txBody>
              <a:bodyPr wrap="square">
                <a:spAutoFit/>
              </a:bodyPr>
              <a:lstStyle/>
              <a:p>
                <a:pPr defTabSz="1126490"/>
                <a:r>
                  <a:rPr lang="en-GB" sz="1800" b="1" dirty="0">
                    <a:solidFill>
                      <a:srgbClr val="42917E"/>
                    </a:solidFill>
                    <a:latin typeface="Arial"/>
                    <a:ea typeface="Times New Roman" panose="02020603050405020304" pitchFamily="18" charset="0"/>
                    <a:cs typeface="Times New Roman" panose="02020603050405020304" pitchFamily="18" charset="0"/>
                  </a:rPr>
                  <a:t>Vertical Expansion</a:t>
                </a:r>
              </a:p>
              <a:p>
                <a:pPr defTabSz="1126490"/>
                <a:r>
                  <a:rPr lang="en-GB" sz="1350" dirty="0">
                    <a:solidFill>
                      <a:srgbClr val="42917E"/>
                    </a:solidFill>
                    <a:latin typeface="Arial"/>
                    <a:cs typeface="Times New Roman" panose="02020603050405020304" pitchFamily="18" charset="0"/>
                  </a:rPr>
                  <a:t>Increase the value or duration of benefit for existing recipients</a:t>
                </a:r>
                <a:endParaRPr lang="en-GB" sz="1350" dirty="0">
                  <a:solidFill>
                    <a:srgbClr val="42917E"/>
                  </a:solidFill>
                  <a:latin typeface="Arial"/>
                </a:endParaRPr>
              </a:p>
            </p:txBody>
          </p:sp>
        </p:grpSp>
        <p:grpSp>
          <p:nvGrpSpPr>
            <p:cNvPr id="8" name="Group 7">
              <a:extLst>
                <a:ext uri="{FF2B5EF4-FFF2-40B4-BE49-F238E27FC236}">
                  <a16:creationId xmlns:a16="http://schemas.microsoft.com/office/drawing/2014/main" id="{33E4FD6C-6F41-7F4B-AB97-542DCD61E8A8}"/>
                </a:ext>
              </a:extLst>
            </p:cNvPr>
            <p:cNvGrpSpPr/>
            <p:nvPr/>
          </p:nvGrpSpPr>
          <p:grpSpPr>
            <a:xfrm>
              <a:off x="6289125" y="623125"/>
              <a:ext cx="4675949" cy="3812651"/>
              <a:chOff x="8804385" y="1164663"/>
              <a:chExt cx="4675949" cy="3812651"/>
            </a:xfrm>
          </p:grpSpPr>
          <p:pic>
            <p:nvPicPr>
              <p:cNvPr id="18" name="1 Imagen">
                <a:extLst>
                  <a:ext uri="{FF2B5EF4-FFF2-40B4-BE49-F238E27FC236}">
                    <a16:creationId xmlns:a16="http://schemas.microsoft.com/office/drawing/2014/main" id="{5D9ECF95-C397-B44D-8C6C-96B36FA86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2219" y="1164663"/>
                <a:ext cx="2268534" cy="2161454"/>
              </a:xfrm>
              <a:prstGeom prst="rect">
                <a:avLst/>
              </a:prstGeom>
            </p:spPr>
          </p:pic>
          <p:sp>
            <p:nvSpPr>
              <p:cNvPr id="19" name="Rectángulo 1">
                <a:extLst>
                  <a:ext uri="{FF2B5EF4-FFF2-40B4-BE49-F238E27FC236}">
                    <a16:creationId xmlns:a16="http://schemas.microsoft.com/office/drawing/2014/main" id="{B4204E45-EE08-5743-8FA9-72D0FC873453}"/>
                  </a:ext>
                </a:extLst>
              </p:cNvPr>
              <p:cNvSpPr/>
              <p:nvPr/>
            </p:nvSpPr>
            <p:spPr>
              <a:xfrm>
                <a:off x="8804385" y="3282260"/>
                <a:ext cx="4675949" cy="1695054"/>
              </a:xfrm>
              <a:prstGeom prst="rect">
                <a:avLst/>
              </a:prstGeom>
              <a:noFill/>
            </p:spPr>
            <p:txBody>
              <a:bodyPr wrap="square">
                <a:spAutoFit/>
              </a:bodyPr>
              <a:lstStyle/>
              <a:p>
                <a:pPr defTabSz="1126490"/>
                <a:r>
                  <a:rPr lang="en-GB" sz="1800" b="1" dirty="0">
                    <a:solidFill>
                      <a:srgbClr val="42917E"/>
                    </a:solidFill>
                    <a:latin typeface="Arial"/>
                    <a:ea typeface="Times New Roman" panose="02020603050405020304" pitchFamily="18" charset="0"/>
                    <a:cs typeface="Times New Roman" panose="02020603050405020304" pitchFamily="18" charset="0"/>
                  </a:rPr>
                  <a:t>Horizontal Expansion</a:t>
                </a:r>
              </a:p>
              <a:p>
                <a:pPr defTabSz="1126490"/>
                <a:r>
                  <a:rPr lang="en-GB" sz="1350" dirty="0">
                    <a:solidFill>
                      <a:srgbClr val="42917E"/>
                    </a:solidFill>
                    <a:latin typeface="Arial"/>
                    <a:cs typeface="Times New Roman" panose="02020603050405020304" pitchFamily="18" charset="0"/>
                  </a:rPr>
                  <a:t>Increase the number</a:t>
                </a:r>
              </a:p>
              <a:p>
                <a:pPr defTabSz="1126490"/>
                <a:r>
                  <a:rPr lang="en-GB" sz="1350" dirty="0">
                    <a:solidFill>
                      <a:srgbClr val="42917E"/>
                    </a:solidFill>
                    <a:latin typeface="Arial"/>
                    <a:cs typeface="Times New Roman" panose="02020603050405020304" pitchFamily="18" charset="0"/>
                  </a:rPr>
                  <a:t>of beneficiaries flexibility</a:t>
                </a:r>
              </a:p>
              <a:p>
                <a:pPr defTabSz="1126490"/>
                <a:r>
                  <a:rPr lang="en-GB" sz="1350" dirty="0">
                    <a:solidFill>
                      <a:srgbClr val="42917E"/>
                    </a:solidFill>
                    <a:latin typeface="Arial"/>
                    <a:cs typeface="Times New Roman" panose="02020603050405020304" pitchFamily="18" charset="0"/>
                  </a:rPr>
                  <a:t>In the event crisis</a:t>
                </a:r>
                <a:endParaRPr lang="en-GB" sz="1350" dirty="0">
                  <a:solidFill>
                    <a:srgbClr val="42917E"/>
                  </a:solidFill>
                  <a:latin typeface="Arial"/>
                </a:endParaRPr>
              </a:p>
            </p:txBody>
          </p:sp>
        </p:grpSp>
        <p:grpSp>
          <p:nvGrpSpPr>
            <p:cNvPr id="9" name="Group 8">
              <a:extLst>
                <a:ext uri="{FF2B5EF4-FFF2-40B4-BE49-F238E27FC236}">
                  <a16:creationId xmlns:a16="http://schemas.microsoft.com/office/drawing/2014/main" id="{49EDCF24-0E55-B248-8301-D5873C5EF26F}"/>
                </a:ext>
              </a:extLst>
            </p:cNvPr>
            <p:cNvGrpSpPr/>
            <p:nvPr/>
          </p:nvGrpSpPr>
          <p:grpSpPr>
            <a:xfrm>
              <a:off x="404727" y="4289002"/>
              <a:ext cx="3871432" cy="3845692"/>
              <a:chOff x="173095" y="4723183"/>
              <a:chExt cx="3871432" cy="3845692"/>
            </a:xfrm>
          </p:grpSpPr>
          <p:pic>
            <p:nvPicPr>
              <p:cNvPr id="16" name="2 Imagen">
                <a:extLst>
                  <a:ext uri="{FF2B5EF4-FFF2-40B4-BE49-F238E27FC236}">
                    <a16:creationId xmlns:a16="http://schemas.microsoft.com/office/drawing/2014/main" id="{08F3F8CF-FE8C-3D45-8AEF-915B04ABF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95" y="4723183"/>
                <a:ext cx="2069386" cy="2147182"/>
              </a:xfrm>
              <a:prstGeom prst="rect">
                <a:avLst/>
              </a:prstGeom>
            </p:spPr>
          </p:pic>
          <p:sp>
            <p:nvSpPr>
              <p:cNvPr id="17" name="Rectángulo 1">
                <a:extLst>
                  <a:ext uri="{FF2B5EF4-FFF2-40B4-BE49-F238E27FC236}">
                    <a16:creationId xmlns:a16="http://schemas.microsoft.com/office/drawing/2014/main" id="{1AFA1958-38EB-4B43-807C-46A03B748142}"/>
                  </a:ext>
                </a:extLst>
              </p:cNvPr>
              <p:cNvSpPr/>
              <p:nvPr/>
            </p:nvSpPr>
            <p:spPr>
              <a:xfrm>
                <a:off x="418982" y="6873822"/>
                <a:ext cx="3625545" cy="1695053"/>
              </a:xfrm>
              <a:prstGeom prst="rect">
                <a:avLst/>
              </a:prstGeom>
              <a:noFill/>
            </p:spPr>
            <p:txBody>
              <a:bodyPr wrap="square">
                <a:spAutoFit/>
              </a:bodyPr>
              <a:lstStyle/>
              <a:p>
                <a:pPr defTabSz="1126490"/>
                <a:r>
                  <a:rPr lang="en-GB" sz="1800" b="1" dirty="0">
                    <a:solidFill>
                      <a:srgbClr val="42917E"/>
                    </a:solidFill>
                    <a:latin typeface="Arial"/>
                    <a:ea typeface="Times New Roman" panose="02020603050405020304" pitchFamily="18" charset="0"/>
                    <a:cs typeface="Times New Roman" panose="02020603050405020304" pitchFamily="18" charset="0"/>
                  </a:rPr>
                  <a:t>Piggybacking</a:t>
                </a:r>
              </a:p>
              <a:p>
                <a:pPr defTabSz="1126490"/>
                <a:r>
                  <a:rPr lang="en-GB" sz="1350" dirty="0">
                    <a:solidFill>
                      <a:srgbClr val="42917E"/>
                    </a:solidFill>
                    <a:latin typeface="Arial"/>
                    <a:cs typeface="Times New Roman" panose="02020603050405020304" pitchFamily="18" charset="0"/>
                  </a:rPr>
                  <a:t>Use an existing programme’s infrastructure</a:t>
                </a:r>
                <a:endParaRPr lang="en-GB" sz="1350" dirty="0">
                  <a:solidFill>
                    <a:srgbClr val="42917E"/>
                  </a:solidFill>
                  <a:latin typeface="Arial"/>
                </a:endParaRPr>
              </a:p>
            </p:txBody>
          </p:sp>
        </p:grpSp>
        <p:grpSp>
          <p:nvGrpSpPr>
            <p:cNvPr id="10" name="Group 9">
              <a:extLst>
                <a:ext uri="{FF2B5EF4-FFF2-40B4-BE49-F238E27FC236}">
                  <a16:creationId xmlns:a16="http://schemas.microsoft.com/office/drawing/2014/main" id="{EEC86154-A044-E049-95E0-2D5DF89A0039}"/>
                </a:ext>
              </a:extLst>
            </p:cNvPr>
            <p:cNvGrpSpPr/>
            <p:nvPr/>
          </p:nvGrpSpPr>
          <p:grpSpPr>
            <a:xfrm>
              <a:off x="4198144" y="4289002"/>
              <a:ext cx="4688747" cy="3529334"/>
              <a:chOff x="4194718" y="4684762"/>
              <a:chExt cx="4688747" cy="3529334"/>
            </a:xfrm>
          </p:grpSpPr>
          <p:pic>
            <p:nvPicPr>
              <p:cNvPr id="14" name="7 Imagen">
                <a:extLst>
                  <a:ext uri="{FF2B5EF4-FFF2-40B4-BE49-F238E27FC236}">
                    <a16:creationId xmlns:a16="http://schemas.microsoft.com/office/drawing/2014/main" id="{2BA33605-AE7E-4C4D-BA6E-E12EEC750F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9554" y="4684762"/>
                <a:ext cx="2169948" cy="2236206"/>
              </a:xfrm>
              <a:prstGeom prst="rect">
                <a:avLst/>
              </a:prstGeom>
            </p:spPr>
          </p:pic>
          <p:sp>
            <p:nvSpPr>
              <p:cNvPr id="15" name="Rectángulo 1">
                <a:extLst>
                  <a:ext uri="{FF2B5EF4-FFF2-40B4-BE49-F238E27FC236}">
                    <a16:creationId xmlns:a16="http://schemas.microsoft.com/office/drawing/2014/main" id="{9759799B-33F0-604C-BD20-287E2E5B6C60}"/>
                  </a:ext>
                </a:extLst>
              </p:cNvPr>
              <p:cNvSpPr/>
              <p:nvPr/>
            </p:nvSpPr>
            <p:spPr>
              <a:xfrm>
                <a:off x="4194718" y="6873821"/>
                <a:ext cx="4688747" cy="1340275"/>
              </a:xfrm>
              <a:prstGeom prst="rect">
                <a:avLst/>
              </a:prstGeom>
              <a:noFill/>
            </p:spPr>
            <p:txBody>
              <a:bodyPr wrap="square">
                <a:spAutoFit/>
              </a:bodyPr>
              <a:lstStyle/>
              <a:p>
                <a:pPr defTabSz="1126490"/>
                <a:r>
                  <a:rPr lang="en-GB" sz="1800" b="1" dirty="0">
                    <a:solidFill>
                      <a:srgbClr val="42917E"/>
                    </a:solidFill>
                    <a:latin typeface="Arial"/>
                    <a:ea typeface="Times New Roman" panose="02020603050405020304" pitchFamily="18" charset="0"/>
                    <a:cs typeface="Times New Roman" panose="02020603050405020304" pitchFamily="18" charset="0"/>
                  </a:rPr>
                  <a:t>Alignment</a:t>
                </a:r>
              </a:p>
              <a:p>
                <a:pPr defTabSz="1126490"/>
                <a:r>
                  <a:rPr lang="en-GB" sz="1350" dirty="0">
                    <a:solidFill>
                      <a:srgbClr val="42917E"/>
                    </a:solidFill>
                    <a:latin typeface="Arial"/>
                    <a:cs typeface="Times New Roman" panose="02020603050405020304" pitchFamily="18" charset="0"/>
                  </a:rPr>
                  <a:t>Humanitarian system runs parallel to social protection programme</a:t>
                </a:r>
                <a:endParaRPr lang="en-GB" sz="1350" dirty="0">
                  <a:solidFill>
                    <a:srgbClr val="42917E"/>
                  </a:solidFill>
                  <a:latin typeface="Arial"/>
                </a:endParaRPr>
              </a:p>
            </p:txBody>
          </p:sp>
        </p:grpSp>
        <p:grpSp>
          <p:nvGrpSpPr>
            <p:cNvPr id="11" name="Group 10">
              <a:extLst>
                <a:ext uri="{FF2B5EF4-FFF2-40B4-BE49-F238E27FC236}">
                  <a16:creationId xmlns:a16="http://schemas.microsoft.com/office/drawing/2014/main" id="{C6FEE828-AAF9-FF42-AF49-AD8FEDC78693}"/>
                </a:ext>
              </a:extLst>
            </p:cNvPr>
            <p:cNvGrpSpPr/>
            <p:nvPr/>
          </p:nvGrpSpPr>
          <p:grpSpPr>
            <a:xfrm>
              <a:off x="9077764" y="4289002"/>
              <a:ext cx="3625545" cy="3136135"/>
              <a:chOff x="9328772" y="4723183"/>
              <a:chExt cx="3625545" cy="3136135"/>
            </a:xfrm>
          </p:grpSpPr>
          <p:sp>
            <p:nvSpPr>
              <p:cNvPr id="12" name="Rectángulo 1">
                <a:extLst>
                  <a:ext uri="{FF2B5EF4-FFF2-40B4-BE49-F238E27FC236}">
                    <a16:creationId xmlns:a16="http://schemas.microsoft.com/office/drawing/2014/main" id="{E347319F-70FD-9049-BFA7-970303874BA5}"/>
                  </a:ext>
                </a:extLst>
              </p:cNvPr>
              <p:cNvSpPr/>
              <p:nvPr/>
            </p:nvSpPr>
            <p:spPr>
              <a:xfrm>
                <a:off x="9328772" y="6873821"/>
                <a:ext cx="3625545" cy="985497"/>
              </a:xfrm>
              <a:prstGeom prst="rect">
                <a:avLst/>
              </a:prstGeom>
              <a:noFill/>
            </p:spPr>
            <p:txBody>
              <a:bodyPr wrap="square">
                <a:spAutoFit/>
              </a:bodyPr>
              <a:lstStyle/>
              <a:p>
                <a:pPr defTabSz="1126490"/>
                <a:r>
                  <a:rPr lang="en-GB" sz="1800" b="1" dirty="0">
                    <a:solidFill>
                      <a:srgbClr val="42917E"/>
                    </a:solidFill>
                    <a:latin typeface="Arial"/>
                    <a:ea typeface="Times New Roman" panose="02020603050405020304" pitchFamily="18" charset="0"/>
                    <a:cs typeface="Times New Roman" panose="02020603050405020304" pitchFamily="18" charset="0"/>
                  </a:rPr>
                  <a:t>Tweaks</a:t>
                </a:r>
              </a:p>
              <a:p>
                <a:pPr defTabSz="1126490"/>
                <a:r>
                  <a:rPr lang="en-GB" sz="1350" dirty="0">
                    <a:solidFill>
                      <a:srgbClr val="42917E"/>
                    </a:solidFill>
                    <a:latin typeface="Arial"/>
                    <a:cs typeface="Times New Roman" panose="02020603050405020304" pitchFamily="18" charset="0"/>
                  </a:rPr>
                  <a:t>Adjust programme design</a:t>
                </a:r>
                <a:endParaRPr lang="en-GB" sz="1350" dirty="0">
                  <a:solidFill>
                    <a:srgbClr val="42917E"/>
                  </a:solidFill>
                  <a:latin typeface="Arial"/>
                </a:endParaRPr>
              </a:p>
            </p:txBody>
          </p:sp>
          <p:pic>
            <p:nvPicPr>
              <p:cNvPr id="13" name="Picture 12">
                <a:extLst>
                  <a:ext uri="{FF2B5EF4-FFF2-40B4-BE49-F238E27FC236}">
                    <a16:creationId xmlns:a16="http://schemas.microsoft.com/office/drawing/2014/main" id="{E98F4D10-5147-664E-BD62-F9A91EF27BCE}"/>
                  </a:ext>
                </a:extLst>
              </p:cNvPr>
              <p:cNvPicPr>
                <a:picLocks noChangeAspect="1"/>
              </p:cNvPicPr>
              <p:nvPr/>
            </p:nvPicPr>
            <p:blipFill>
              <a:blip r:embed="rId7"/>
              <a:stretch>
                <a:fillRect/>
              </a:stretch>
            </p:blipFill>
            <p:spPr>
              <a:xfrm>
                <a:off x="9912113" y="4723183"/>
                <a:ext cx="2369123" cy="2264463"/>
              </a:xfrm>
              <a:prstGeom prst="rect">
                <a:avLst/>
              </a:prstGeom>
            </p:spPr>
          </p:pic>
        </p:grpSp>
      </p:grpSp>
      <p:sp>
        <p:nvSpPr>
          <p:cNvPr id="3" name="Slide Number Placeholder 2">
            <a:extLst>
              <a:ext uri="{FF2B5EF4-FFF2-40B4-BE49-F238E27FC236}">
                <a16:creationId xmlns:a16="http://schemas.microsoft.com/office/drawing/2014/main" id="{6A0A769D-4D38-D442-93C7-D4ADE14E3E39}"/>
              </a:ext>
            </a:extLst>
          </p:cNvPr>
          <p:cNvSpPr>
            <a:spLocks noGrp="1"/>
          </p:cNvSpPr>
          <p:nvPr>
            <p:ph type="sldNum" sz="quarter" idx="2"/>
          </p:nvPr>
        </p:nvSpPr>
        <p:spPr/>
        <p:txBody>
          <a:bodyPr/>
          <a:lstStyle/>
          <a:p>
            <a:fld id="{86CB4B4D-7CA3-9044-876B-883B54F8677D}" type="slidenum">
              <a:rPr lang="en-CA" smtClean="0"/>
              <a:t>9</a:t>
            </a:fld>
            <a:endParaRPr lang="en-CA"/>
          </a:p>
        </p:txBody>
      </p:sp>
    </p:spTree>
    <p:extLst>
      <p:ext uri="{BB962C8B-B14F-4D97-AF65-F5344CB8AC3E}">
        <p14:creationId xmlns:p14="http://schemas.microsoft.com/office/powerpoint/2010/main" val="62896222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FF0000">
              <a:alpha val="58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28303</TotalTime>
  <Words>1866</Words>
  <Application>Microsoft Office PowerPoint</Application>
  <PresentationFormat>On-screen Show (4:3)</PresentationFormat>
  <Paragraphs>240</Paragraphs>
  <Slides>23</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MS PGothic</vt:lpstr>
      <vt:lpstr>Arial</vt:lpstr>
      <vt:lpstr>Calibri</vt:lpstr>
      <vt:lpstr>Calibri Light</vt:lpstr>
      <vt:lpstr>Helvetica Light</vt:lpstr>
      <vt:lpstr>Helvetica Neue</vt:lpstr>
      <vt:lpstr>Poppins</vt:lpstr>
      <vt:lpstr>Roboto</vt:lpstr>
      <vt:lpstr>Times New Roman</vt:lpstr>
      <vt:lpstr>Verdana</vt:lpstr>
      <vt:lpstr>Wingdings</vt:lpstr>
      <vt:lpstr>Blank</vt:lpstr>
      <vt:lpstr>PowerPoint Presentation</vt:lpstr>
      <vt:lpstr>Strengthening the Capacity of ASEAN Member States to Develop Risk-Informed and Shock-Responsive Social Protection</vt:lpstr>
      <vt:lpstr>What is Risk-informed and Shock-responsive Social Protection?</vt:lpstr>
      <vt:lpstr>The ASEAN context</vt:lpstr>
      <vt:lpstr>PowerPoint Presentation</vt:lpstr>
      <vt:lpstr>PowerPoint Presentation</vt:lpstr>
      <vt:lpstr>PowerPoint Presentation</vt:lpstr>
      <vt:lpstr>PowerPoint Presentation</vt:lpstr>
      <vt:lpstr>5 common ways to adapt social protection</vt:lpstr>
      <vt:lpstr>PowerPoint Presentation</vt:lpstr>
      <vt:lpstr>Building Blocks</vt:lpstr>
      <vt:lpstr>Coordination &amp; capacity</vt:lpstr>
      <vt:lpstr>Coordination &amp; capacity</vt:lpstr>
      <vt:lpstr>Information systems</vt:lpstr>
      <vt:lpstr>Delivery systems</vt:lpstr>
      <vt:lpstr>Delivery systems</vt:lpstr>
      <vt:lpstr>Financial mechanisms</vt:lpstr>
      <vt:lpstr>State of Play for country in Asia</vt:lpstr>
      <vt:lpstr>The 4 priorities of ECHO DRR Strategy in Asia</vt:lpstr>
      <vt:lpstr>PowerPoint Presentation</vt:lpstr>
      <vt:lpstr>Fostering a more efficient and effective vehicle for delivering emergency assistance</vt:lpstr>
      <vt:lpstr>Shock responsiveness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 VANSSAY Arnaud (DEVCO)</dc:creator>
  <cp:lastModifiedBy>MONTEMBAULT Sylvie</cp:lastModifiedBy>
  <cp:revision>779</cp:revision>
  <cp:lastPrinted>2016-06-02T22:26:40Z</cp:lastPrinted>
  <dcterms:created xsi:type="dcterms:W3CDTF">2013-09-27T07:22:12Z</dcterms:created>
  <dcterms:modified xsi:type="dcterms:W3CDTF">2019-01-23T05:41:07Z</dcterms:modified>
</cp:coreProperties>
</file>