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57" r:id="rId6"/>
    <p:sldId id="262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52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khurshid\Documents\UNICEF%20Documents\public%20financing\Budget%20analysis\2017%20budget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360" b="0" i="0" u="none" strike="noStrike" kern="1200" spc="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Social Services</a:t>
            </a:r>
            <a:r>
              <a:rPr lang="en-US" baseline="0" dirty="0"/>
              <a:t> </a:t>
            </a:r>
            <a:r>
              <a:rPr lang="en-US" dirty="0"/>
              <a:t>Budget Breakdown 2017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0" i="0" u="none" strike="noStrike" kern="1200" spc="0" baseline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'social services '!$B$42:$B$46</c:f>
              <c:strCache>
                <c:ptCount val="5"/>
                <c:pt idx="0">
                  <c:v>Total social services (C+D+E)</c:v>
                </c:pt>
                <c:pt idx="1">
                  <c:v>Total MOLSA (C+D+E)</c:v>
                </c:pt>
                <c:pt idx="2">
                  <c:v>Total MODM (C+D+E)</c:v>
                </c:pt>
                <c:pt idx="3">
                  <c:v>Total PDS (C+D+E)</c:v>
                </c:pt>
                <c:pt idx="4">
                  <c:v>Pensions and others </c:v>
                </c:pt>
              </c:strCache>
            </c:strRef>
          </c:cat>
          <c:val>
            <c:numRef>
              <c:f>'social services '!$C$42:$C$46</c:f>
              <c:numCache>
                <c:formatCode>#,##0</c:formatCode>
                <c:ptCount val="5"/>
                <c:pt idx="0">
                  <c:v>15505</c:v>
                </c:pt>
                <c:pt idx="1">
                  <c:v>2047</c:v>
                </c:pt>
                <c:pt idx="2">
                  <c:v>1182</c:v>
                </c:pt>
                <c:pt idx="3">
                  <c:v>3214</c:v>
                </c:pt>
                <c:pt idx="4">
                  <c:v>9062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F-4DC3-976D-90E84C0158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7500152"/>
        <c:axId val="437500936"/>
      </c:barChart>
      <c:catAx>
        <c:axId val="437500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00936"/>
        <c:crosses val="autoZero"/>
        <c:auto val="1"/>
        <c:lblAlgn val="ctr"/>
        <c:lblOffset val="100"/>
        <c:noMultiLvlLbl val="0"/>
      </c:catAx>
      <c:valAx>
        <c:axId val="437500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000,000,000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accent5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500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="0">
          <a:solidFill>
            <a:schemeClr val="accent5">
              <a:lumMod val="7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BE7C2F-3D9F-4DAB-8CDF-D81F4C35074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9301EF6-0EC8-4B55-8B8C-9164D0BA6A37}">
      <dgm:prSet phldrT="[Text]"/>
      <dgm:spPr>
        <a:noFill/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/>
            <a:t>Reform</a:t>
          </a:r>
        </a:p>
        <a:p>
          <a:r>
            <a:rPr lang="en-US" b="1" dirty="0"/>
            <a:t>(Social, economic and political)</a:t>
          </a:r>
        </a:p>
      </dgm:t>
    </dgm:pt>
    <dgm:pt modelId="{46704951-9B82-4A8F-998C-3F3BEB99B4AA}" type="parTrans" cxnId="{5417D090-4CB3-4127-BA01-1837C575888B}">
      <dgm:prSet/>
      <dgm:spPr/>
      <dgm:t>
        <a:bodyPr/>
        <a:lstStyle/>
        <a:p>
          <a:endParaRPr lang="en-US"/>
        </a:p>
      </dgm:t>
    </dgm:pt>
    <dgm:pt modelId="{3D7B4798-F6C1-45B1-8242-4A61E5888348}" type="sibTrans" cxnId="{5417D090-4CB3-4127-BA01-1837C575888B}">
      <dgm:prSet/>
      <dgm:spPr/>
      <dgm:t>
        <a:bodyPr/>
        <a:lstStyle/>
        <a:p>
          <a:endParaRPr lang="en-US"/>
        </a:p>
      </dgm:t>
    </dgm:pt>
    <dgm:pt modelId="{E7AA9615-F88A-4312-B8F3-FC3EA9865393}">
      <dgm:prSet phldrT="[Text]"/>
      <dgm:spPr>
        <a:noFill/>
        <a:ln w="19050">
          <a:solidFill>
            <a:schemeClr val="accent1"/>
          </a:solidFill>
        </a:ln>
      </dgm:spPr>
      <dgm:t>
        <a:bodyPr/>
        <a:lstStyle/>
        <a:p>
          <a:r>
            <a:rPr lang="en-US" b="1" dirty="0"/>
            <a:t>IDPs and Returns</a:t>
          </a:r>
        </a:p>
      </dgm:t>
    </dgm:pt>
    <dgm:pt modelId="{C0304EFD-1077-4460-8912-BBEA52BB9AE3}" type="parTrans" cxnId="{90A72C7D-D946-469A-B57C-08AA3410B47E}">
      <dgm:prSet/>
      <dgm:spPr/>
      <dgm:t>
        <a:bodyPr/>
        <a:lstStyle/>
        <a:p>
          <a:endParaRPr lang="en-US"/>
        </a:p>
      </dgm:t>
    </dgm:pt>
    <dgm:pt modelId="{B7B4EFE8-0DD3-4919-83D5-CB6C954C8217}" type="sibTrans" cxnId="{90A72C7D-D946-469A-B57C-08AA3410B47E}">
      <dgm:prSet/>
      <dgm:spPr/>
      <dgm:t>
        <a:bodyPr/>
        <a:lstStyle/>
        <a:p>
          <a:endParaRPr lang="en-US"/>
        </a:p>
      </dgm:t>
    </dgm:pt>
    <dgm:pt modelId="{8925F2D2-CE60-4159-9FD3-2F436844349E}">
      <dgm:prSet phldrT="[Text]"/>
      <dgm:spPr>
        <a:noFill/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/>
            <a:t>Reconciliation and stabilization </a:t>
          </a:r>
        </a:p>
      </dgm:t>
    </dgm:pt>
    <dgm:pt modelId="{A21832A3-83B3-43AA-97C3-BF59F05D4043}" type="parTrans" cxnId="{5A79042F-8560-4581-B246-D6F3DBE921FF}">
      <dgm:prSet/>
      <dgm:spPr/>
      <dgm:t>
        <a:bodyPr/>
        <a:lstStyle/>
        <a:p>
          <a:endParaRPr lang="en-US"/>
        </a:p>
      </dgm:t>
    </dgm:pt>
    <dgm:pt modelId="{03ADA49A-598F-406A-8651-D4838257501A}" type="sibTrans" cxnId="{5A79042F-8560-4581-B246-D6F3DBE921FF}">
      <dgm:prSet/>
      <dgm:spPr/>
      <dgm:t>
        <a:bodyPr/>
        <a:lstStyle/>
        <a:p>
          <a:endParaRPr lang="en-US"/>
        </a:p>
      </dgm:t>
    </dgm:pt>
    <dgm:pt modelId="{0FC0E8E6-6ABD-4627-8C84-CCDFCD268BFB}" type="pres">
      <dgm:prSet presAssocID="{AFBE7C2F-3D9F-4DAB-8CDF-D81F4C350749}" presName="compositeShape" presStyleCnt="0">
        <dgm:presLayoutVars>
          <dgm:chMax val="7"/>
          <dgm:dir/>
          <dgm:resizeHandles val="exact"/>
        </dgm:presLayoutVars>
      </dgm:prSet>
      <dgm:spPr/>
    </dgm:pt>
    <dgm:pt modelId="{84CAEA3D-DB11-46F1-9432-D742ACA0BE0E}" type="pres">
      <dgm:prSet presAssocID="{39301EF6-0EC8-4B55-8B8C-9164D0BA6A37}" presName="circ1" presStyleLbl="vennNode1" presStyleIdx="0" presStyleCnt="3"/>
      <dgm:spPr/>
    </dgm:pt>
    <dgm:pt modelId="{6FAA5B45-D37B-4850-A896-341100283848}" type="pres">
      <dgm:prSet presAssocID="{39301EF6-0EC8-4B55-8B8C-9164D0BA6A3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97EE6DB-DBFF-4522-A046-11416B6B1404}" type="pres">
      <dgm:prSet presAssocID="{E7AA9615-F88A-4312-B8F3-FC3EA9865393}" presName="circ2" presStyleLbl="vennNode1" presStyleIdx="1" presStyleCnt="3"/>
      <dgm:spPr/>
    </dgm:pt>
    <dgm:pt modelId="{506784ED-C6AE-4FEA-8CAA-53556D5BFA8E}" type="pres">
      <dgm:prSet presAssocID="{E7AA9615-F88A-4312-B8F3-FC3EA986539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EAE0686-2C9E-4B90-87C5-A748E625961A}" type="pres">
      <dgm:prSet presAssocID="{8925F2D2-CE60-4159-9FD3-2F436844349E}" presName="circ3" presStyleLbl="vennNode1" presStyleIdx="2" presStyleCnt="3"/>
      <dgm:spPr/>
    </dgm:pt>
    <dgm:pt modelId="{1927E48C-369E-4819-8B7A-1D233270D14F}" type="pres">
      <dgm:prSet presAssocID="{8925F2D2-CE60-4159-9FD3-2F436844349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5EE2810-7F88-45AB-8395-4F70648AC26B}" type="presOf" srcId="{39301EF6-0EC8-4B55-8B8C-9164D0BA6A37}" destId="{6FAA5B45-D37B-4850-A896-341100283848}" srcOrd="1" destOrd="0" presId="urn:microsoft.com/office/officeart/2005/8/layout/venn1"/>
    <dgm:cxn modelId="{5A79042F-8560-4581-B246-D6F3DBE921FF}" srcId="{AFBE7C2F-3D9F-4DAB-8CDF-D81F4C350749}" destId="{8925F2D2-CE60-4159-9FD3-2F436844349E}" srcOrd="2" destOrd="0" parTransId="{A21832A3-83B3-43AA-97C3-BF59F05D4043}" sibTransId="{03ADA49A-598F-406A-8651-D4838257501A}"/>
    <dgm:cxn modelId="{145D8733-9DFB-4BC1-8B22-F275D0C5E3BB}" type="presOf" srcId="{E7AA9615-F88A-4312-B8F3-FC3EA9865393}" destId="{597EE6DB-DBFF-4522-A046-11416B6B1404}" srcOrd="0" destOrd="0" presId="urn:microsoft.com/office/officeart/2005/8/layout/venn1"/>
    <dgm:cxn modelId="{48DE8370-A293-40FF-B055-75E70B8337FB}" type="presOf" srcId="{39301EF6-0EC8-4B55-8B8C-9164D0BA6A37}" destId="{84CAEA3D-DB11-46F1-9432-D742ACA0BE0E}" srcOrd="0" destOrd="0" presId="urn:microsoft.com/office/officeart/2005/8/layout/venn1"/>
    <dgm:cxn modelId="{F1BF7B57-27CD-4E04-91B7-D87C7CE47EA3}" type="presOf" srcId="{E7AA9615-F88A-4312-B8F3-FC3EA9865393}" destId="{506784ED-C6AE-4FEA-8CAA-53556D5BFA8E}" srcOrd="1" destOrd="0" presId="urn:microsoft.com/office/officeart/2005/8/layout/venn1"/>
    <dgm:cxn modelId="{90A72C7D-D946-469A-B57C-08AA3410B47E}" srcId="{AFBE7C2F-3D9F-4DAB-8CDF-D81F4C350749}" destId="{E7AA9615-F88A-4312-B8F3-FC3EA9865393}" srcOrd="1" destOrd="0" parTransId="{C0304EFD-1077-4460-8912-BBEA52BB9AE3}" sibTransId="{B7B4EFE8-0DD3-4919-83D5-CB6C954C8217}"/>
    <dgm:cxn modelId="{5417D090-4CB3-4127-BA01-1837C575888B}" srcId="{AFBE7C2F-3D9F-4DAB-8CDF-D81F4C350749}" destId="{39301EF6-0EC8-4B55-8B8C-9164D0BA6A37}" srcOrd="0" destOrd="0" parTransId="{46704951-9B82-4A8F-998C-3F3BEB99B4AA}" sibTransId="{3D7B4798-F6C1-45B1-8242-4A61E5888348}"/>
    <dgm:cxn modelId="{F72878D1-088A-42B6-9362-4431F13A7FF1}" type="presOf" srcId="{8925F2D2-CE60-4159-9FD3-2F436844349E}" destId="{1927E48C-369E-4819-8B7A-1D233270D14F}" srcOrd="1" destOrd="0" presId="urn:microsoft.com/office/officeart/2005/8/layout/venn1"/>
    <dgm:cxn modelId="{1F94E0DC-1162-4B85-9211-9C5EF7C6703D}" type="presOf" srcId="{AFBE7C2F-3D9F-4DAB-8CDF-D81F4C350749}" destId="{0FC0E8E6-6ABD-4627-8C84-CCDFCD268BFB}" srcOrd="0" destOrd="0" presId="urn:microsoft.com/office/officeart/2005/8/layout/venn1"/>
    <dgm:cxn modelId="{0D4C16E3-CBB2-4C6F-90EE-67F732ED28D8}" type="presOf" srcId="{8925F2D2-CE60-4159-9FD3-2F436844349E}" destId="{AEAE0686-2C9E-4B90-87C5-A748E625961A}" srcOrd="0" destOrd="0" presId="urn:microsoft.com/office/officeart/2005/8/layout/venn1"/>
    <dgm:cxn modelId="{7C0FFD92-D9AC-47A8-8DAB-C9F2AE2B41BA}" type="presParOf" srcId="{0FC0E8E6-6ABD-4627-8C84-CCDFCD268BFB}" destId="{84CAEA3D-DB11-46F1-9432-D742ACA0BE0E}" srcOrd="0" destOrd="0" presId="urn:microsoft.com/office/officeart/2005/8/layout/venn1"/>
    <dgm:cxn modelId="{5C3B8CFD-3915-4EEA-B456-CACF51738132}" type="presParOf" srcId="{0FC0E8E6-6ABD-4627-8C84-CCDFCD268BFB}" destId="{6FAA5B45-D37B-4850-A896-341100283848}" srcOrd="1" destOrd="0" presId="urn:microsoft.com/office/officeart/2005/8/layout/venn1"/>
    <dgm:cxn modelId="{D8960D67-257A-4095-9F8D-135C2E19836E}" type="presParOf" srcId="{0FC0E8E6-6ABD-4627-8C84-CCDFCD268BFB}" destId="{597EE6DB-DBFF-4522-A046-11416B6B1404}" srcOrd="2" destOrd="0" presId="urn:microsoft.com/office/officeart/2005/8/layout/venn1"/>
    <dgm:cxn modelId="{9C2D2A2B-AA17-4834-8248-5A6B3FD99C92}" type="presParOf" srcId="{0FC0E8E6-6ABD-4627-8C84-CCDFCD268BFB}" destId="{506784ED-C6AE-4FEA-8CAA-53556D5BFA8E}" srcOrd="3" destOrd="0" presId="urn:microsoft.com/office/officeart/2005/8/layout/venn1"/>
    <dgm:cxn modelId="{423BE37B-1C9C-4C0F-A8DB-D3A69EC90707}" type="presParOf" srcId="{0FC0E8E6-6ABD-4627-8C84-CCDFCD268BFB}" destId="{AEAE0686-2C9E-4B90-87C5-A748E625961A}" srcOrd="4" destOrd="0" presId="urn:microsoft.com/office/officeart/2005/8/layout/venn1"/>
    <dgm:cxn modelId="{906EC7B4-E09A-4A69-BEED-4F415AE34D9D}" type="presParOf" srcId="{0FC0E8E6-6ABD-4627-8C84-CCDFCD268BFB}" destId="{1927E48C-369E-4819-8B7A-1D233270D14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CAEA3D-DB11-46F1-9432-D742ACA0BE0E}">
      <dsp:nvSpPr>
        <dsp:cNvPr id="0" name=""/>
        <dsp:cNvSpPr/>
      </dsp:nvSpPr>
      <dsp:spPr>
        <a:xfrm>
          <a:off x="2124363" y="67733"/>
          <a:ext cx="3251200" cy="3251200"/>
        </a:xfrm>
        <a:prstGeom prst="ellipse">
          <a:avLst/>
        </a:prstGeom>
        <a:noFill/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Reform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(Social, economic and political)</a:t>
          </a:r>
        </a:p>
      </dsp:txBody>
      <dsp:txXfrm>
        <a:off x="2557856" y="636693"/>
        <a:ext cx="2384213" cy="1463040"/>
      </dsp:txXfrm>
    </dsp:sp>
    <dsp:sp modelId="{597EE6DB-DBFF-4522-A046-11416B6B1404}">
      <dsp:nvSpPr>
        <dsp:cNvPr id="0" name=""/>
        <dsp:cNvSpPr/>
      </dsp:nvSpPr>
      <dsp:spPr>
        <a:xfrm>
          <a:off x="3297504" y="2099733"/>
          <a:ext cx="3251200" cy="3251200"/>
        </a:xfrm>
        <a:prstGeom prst="ellipse">
          <a:avLst/>
        </a:pr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IDPs and Returns</a:t>
          </a:r>
        </a:p>
      </dsp:txBody>
      <dsp:txXfrm>
        <a:off x="4291830" y="2939626"/>
        <a:ext cx="1950720" cy="1788160"/>
      </dsp:txXfrm>
    </dsp:sp>
    <dsp:sp modelId="{AEAE0686-2C9E-4B90-87C5-A748E625961A}">
      <dsp:nvSpPr>
        <dsp:cNvPr id="0" name=""/>
        <dsp:cNvSpPr/>
      </dsp:nvSpPr>
      <dsp:spPr>
        <a:xfrm>
          <a:off x="951221" y="2099733"/>
          <a:ext cx="3251200" cy="3251200"/>
        </a:xfrm>
        <a:prstGeom prst="ellipse">
          <a:avLst/>
        </a:prstGeom>
        <a:noFill/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Reconciliation and stabilization </a:t>
          </a:r>
        </a:p>
      </dsp:txBody>
      <dsp:txXfrm>
        <a:off x="1257376" y="2939626"/>
        <a:ext cx="1950720" cy="1788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02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95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359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161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579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72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16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768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568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9583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773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F7105-244A-4FA2-B90D-8A4A7E60067C}" type="datetimeFigureOut">
              <a:rPr lang="en-CA" smtClean="0"/>
              <a:t>2019-01-23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DF0F-6388-45F9-A3D3-BDED2E8F536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335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660762" y="316410"/>
            <a:ext cx="8140588" cy="586352"/>
          </a:xfrm>
          <a:prstGeom prst="rect">
            <a:avLst/>
          </a:prstGeom>
          <a:solidFill>
            <a:schemeClr val="bg1">
              <a:lumMod val="95000"/>
              <a:alpha val="42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60763" y="425707"/>
            <a:ext cx="77033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Proportion of children living in poverty 2012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24000" y="316410"/>
            <a:ext cx="457200" cy="586352"/>
          </a:xfrm>
          <a:prstGeom prst="rect">
            <a:avLst/>
          </a:prstGeom>
          <a:solidFill>
            <a:srgbClr val="D42B2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069286" y="316410"/>
            <a:ext cx="228599" cy="586352"/>
          </a:xfrm>
          <a:prstGeom prst="rect">
            <a:avLst/>
          </a:prstGeom>
          <a:solidFill>
            <a:srgbClr val="D42B2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94063" y="316410"/>
            <a:ext cx="171449" cy="586352"/>
          </a:xfrm>
          <a:prstGeom prst="rect">
            <a:avLst/>
          </a:prstGeom>
          <a:solidFill>
            <a:srgbClr val="D42B2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413" y="1470655"/>
            <a:ext cx="8065024" cy="498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4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911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-1" y="75304"/>
          <a:ext cx="12102353" cy="6782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703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660762" y="316410"/>
            <a:ext cx="8140588" cy="586352"/>
          </a:xfrm>
          <a:prstGeom prst="rect">
            <a:avLst/>
          </a:prstGeom>
          <a:solidFill>
            <a:schemeClr val="bg1">
              <a:lumMod val="95000"/>
              <a:alpha val="42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60763" y="425707"/>
            <a:ext cx="77033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500" dirty="0"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Social protection benefits in Iraq (2012)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24000" y="316410"/>
            <a:ext cx="457200" cy="586352"/>
          </a:xfrm>
          <a:prstGeom prst="rect">
            <a:avLst/>
          </a:prstGeom>
          <a:solidFill>
            <a:srgbClr val="98451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069286" y="316410"/>
            <a:ext cx="228599" cy="586352"/>
          </a:xfrm>
          <a:prstGeom prst="rect">
            <a:avLst/>
          </a:prstGeom>
          <a:solidFill>
            <a:srgbClr val="98451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94063" y="316410"/>
            <a:ext cx="171449" cy="586352"/>
          </a:xfrm>
          <a:prstGeom prst="rect">
            <a:avLst/>
          </a:prstGeom>
          <a:solidFill>
            <a:srgbClr val="98451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57500" y="5167173"/>
            <a:ext cx="7658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Social Safety Net (SSN; Poverty Targeted (PMT)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Disability pensions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Unemployment benefits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 Pro 47 LtCn" panose="020B0406020202030204" pitchFamily="34" charset="0"/>
                <a:ea typeface="MS Mincho" pitchFamily="49" charset="-128"/>
                <a:cs typeface="Times New Roman" pitchFamily="18" charset="0"/>
              </a:rPr>
              <a:t>Emergency payments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913272"/>
              </p:ext>
            </p:extLst>
          </p:nvPr>
        </p:nvGraphicFramePr>
        <p:xfrm>
          <a:off x="2876551" y="1235075"/>
          <a:ext cx="6581775" cy="38150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HelveticaNeueLT Pro 47 LtCn" panose="020B0406020202030204" pitchFamily="34" charset="0"/>
                        </a:rPr>
                        <a:t>Coverage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HelveticaNeueLT Pro 47 LtCn" panose="020B0406020202030204" pitchFamily="34" charset="0"/>
                        </a:rPr>
                        <a:t>% of budget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>
                          <a:solidFill>
                            <a:srgbClr val="984519"/>
                          </a:solidFill>
                          <a:latin typeface="HelveticaNeueLT Pro 47 LtCn" panose="020B0406020202030204" pitchFamily="34" charset="0"/>
                        </a:rPr>
                        <a:t>Health </a:t>
                      </a:r>
                    </a:p>
                    <a:p>
                      <a:pPr marL="0" lv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HelveticaNeueLT Pro 47 LtCn" panose="020B0406020202030204" pitchFamily="34" charset="0"/>
                          <a:ea typeface="+mn-ea"/>
                          <a:cs typeface="+mn-cs"/>
                        </a:rPr>
                        <a:t>Universal free access to essential health care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984519"/>
                          </a:solidFill>
                          <a:latin typeface="HelveticaNeueLT Pro 47 LtCn" panose="020B0406020202030204" pitchFamily="34" charset="0"/>
                        </a:rPr>
                        <a:t>Education</a:t>
                      </a:r>
                    </a:p>
                    <a:p>
                      <a:pPr marL="0" lv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HelveticaNeueLT Pro 47 LtCn" panose="020B0406020202030204" pitchFamily="34" charset="0"/>
                          <a:ea typeface="+mn-ea"/>
                          <a:cs typeface="+mn-cs"/>
                        </a:rPr>
                        <a:t>Free universal access to education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2000" b="0" dirty="0">
                          <a:solidFill>
                            <a:srgbClr val="984519"/>
                          </a:solidFill>
                          <a:latin typeface="HelveticaNeueLT Pro 47 LtCn" panose="020B0406020202030204" pitchFamily="34" charset="0"/>
                        </a:rPr>
                        <a:t>Food Security</a:t>
                      </a:r>
                    </a:p>
                    <a:p>
                      <a:pPr lvl="0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HelveticaNeueLT Pro 47 LtCn" panose="020B0406020202030204" pitchFamily="34" charset="0"/>
                          <a:ea typeface="+mn-ea"/>
                          <a:cs typeface="+mn-cs"/>
                        </a:rPr>
                        <a:t>Public Distribution System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984519"/>
                          </a:solidFill>
                          <a:latin typeface="HelveticaNeueLT Pro 47 LtCn" panose="020B0406020202030204" pitchFamily="34" charset="0"/>
                        </a:rPr>
                        <a:t>Pensions</a:t>
                      </a:r>
                    </a:p>
                    <a:p>
                      <a:pPr marL="0" lv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HelveticaNeueLT Pro 47 LtCn" panose="020B0406020202030204" pitchFamily="34" charset="0"/>
                          <a:ea typeface="+mn-ea"/>
                          <a:cs typeface="+mn-cs"/>
                        </a:rPr>
                        <a:t>State Pension System, Social Security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rgbClr val="984519"/>
                          </a:solidFill>
                          <a:latin typeface="HelveticaNeueLT Pro 47 LtCn" panose="020B0406020202030204" pitchFamily="34" charset="0"/>
                          <a:ea typeface="+mn-ea"/>
                          <a:cs typeface="+mn-cs"/>
                        </a:rPr>
                        <a:t>Cash transfers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latin typeface="HelveticaNeueLT Pro 47 LtCn" panose="020B04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7143750" y="1776412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100%</a:t>
            </a:r>
          </a:p>
        </p:txBody>
      </p:sp>
      <p:sp>
        <p:nvSpPr>
          <p:cNvPr id="19" name="TextBox 9"/>
          <p:cNvSpPr txBox="1">
            <a:spLocks noChangeArrowheads="1"/>
          </p:cNvSpPr>
          <p:nvPr/>
        </p:nvSpPr>
        <p:spPr bwMode="auto">
          <a:xfrm>
            <a:off x="7143750" y="2386012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100%</a:t>
            </a:r>
          </a:p>
        </p:txBody>
      </p: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7219950" y="3176795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96%</a:t>
            </a: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7143750" y="4677847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10%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219950" y="3918069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22%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8543925" y="1771649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4.9%</a:t>
            </a: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8543925" y="2477500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6.4%</a:t>
            </a:r>
          </a:p>
        </p:txBody>
      </p:sp>
      <p:sp>
        <p:nvSpPr>
          <p:cNvPr id="25" name="TextBox 10"/>
          <p:cNvSpPr txBox="1">
            <a:spLocks noChangeArrowheads="1"/>
          </p:cNvSpPr>
          <p:nvPr/>
        </p:nvSpPr>
        <p:spPr bwMode="auto">
          <a:xfrm>
            <a:off x="8543925" y="3142615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4.2%</a:t>
            </a:r>
          </a:p>
        </p:txBody>
      </p:sp>
      <p:sp>
        <p:nvSpPr>
          <p:cNvPr id="26" name="TextBox 11"/>
          <p:cNvSpPr txBox="1">
            <a:spLocks noChangeArrowheads="1"/>
          </p:cNvSpPr>
          <p:nvPr/>
        </p:nvSpPr>
        <p:spPr bwMode="auto">
          <a:xfrm>
            <a:off x="8525804" y="4627510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0.3%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525804" y="3918068"/>
            <a:ext cx="9325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600" b="1" dirty="0">
                <a:solidFill>
                  <a:srgbClr val="984519"/>
                </a:solidFill>
                <a:latin typeface="HelveticaNeueLT Pro 47 LtCn" panose="020B0406020202030204" pitchFamily="34" charset="0"/>
              </a:rPr>
              <a:t>6.5%</a:t>
            </a:r>
          </a:p>
        </p:txBody>
      </p:sp>
    </p:spTree>
    <p:extLst>
      <p:ext uri="{BB962C8B-B14F-4D97-AF65-F5344CB8AC3E}">
        <p14:creationId xmlns:p14="http://schemas.microsoft.com/office/powerpoint/2010/main" val="2236176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52349298"/>
              </p:ext>
            </p:extLst>
          </p:nvPr>
        </p:nvGraphicFramePr>
        <p:xfrm>
          <a:off x="2406073" y="775084"/>
          <a:ext cx="749992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ine Callout 1 4"/>
          <p:cNvSpPr/>
          <p:nvPr/>
        </p:nvSpPr>
        <p:spPr>
          <a:xfrm>
            <a:off x="526469" y="3625232"/>
            <a:ext cx="2766292" cy="2651647"/>
          </a:xfrm>
          <a:prstGeom prst="borderCallout1">
            <a:avLst>
              <a:gd name="adj1" fmla="val 14146"/>
              <a:gd name="adj2" fmla="val 99667"/>
              <a:gd name="adj3" fmla="val 25346"/>
              <a:gd name="adj4" fmla="val 20039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-Restoration of services (Ed. Health, WASH, Infrastructure) </a:t>
            </a:r>
          </a:p>
          <a:p>
            <a:r>
              <a:rPr lang="en-CA" dirty="0">
                <a:solidFill>
                  <a:schemeClr val="tx2"/>
                </a:solidFill>
              </a:rPr>
              <a:t>-Recovery/Revitalisation</a:t>
            </a:r>
            <a:endParaRPr lang="en-CA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-Cash for work (PDS, cash transfers) </a:t>
            </a:r>
          </a:p>
          <a:p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-Rule of law and security,</a:t>
            </a:r>
          </a:p>
          <a:p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Protection </a:t>
            </a:r>
          </a:p>
          <a:p>
            <a:pPr algn="ctr"/>
            <a:endParaRPr lang="en-C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618839" y="691956"/>
            <a:ext cx="2438401" cy="2150503"/>
          </a:xfrm>
          <a:prstGeom prst="borderCallout1">
            <a:avLst>
              <a:gd name="adj1" fmla="val 81757"/>
              <a:gd name="adj2" fmla="val 99507"/>
              <a:gd name="adj3" fmla="val 122163"/>
              <a:gd name="adj4" fmla="val 199168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Agriculture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Environment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Economic diversification</a:t>
            </a:r>
          </a:p>
          <a:p>
            <a:pPr algn="ctr"/>
            <a:r>
              <a:rPr lang="en-CA" dirty="0">
                <a:solidFill>
                  <a:schemeClr val="tx2"/>
                </a:solidFill>
              </a:rPr>
              <a:t>Decentralisation/ governance </a:t>
            </a:r>
          </a:p>
          <a:p>
            <a:pPr algn="ctr"/>
            <a:r>
              <a:rPr lang="en-CA" dirty="0">
                <a:solidFill>
                  <a:schemeClr val="tx2"/>
                </a:solidFill>
              </a:rPr>
              <a:t>Jobs and livelihoods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9254833" y="3906981"/>
            <a:ext cx="2438401" cy="2150503"/>
          </a:xfrm>
          <a:prstGeom prst="borderCallout1">
            <a:avLst>
              <a:gd name="adj1" fmla="val 47741"/>
              <a:gd name="adj2" fmla="val -379"/>
              <a:gd name="adj3" fmla="val 35834"/>
              <a:gd name="adj4" fmla="val -12583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Humanitarian assistance; Protection of minorities;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Peaceful coexistence;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Social Inclusion.</a:t>
            </a:r>
            <a:endParaRPr lang="en-CA" dirty="0">
              <a:solidFill>
                <a:schemeClr val="tx2"/>
              </a:solidFill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9145779" y="691956"/>
            <a:ext cx="2766292" cy="2369898"/>
          </a:xfrm>
          <a:prstGeom prst="borderCallout1">
            <a:avLst>
              <a:gd name="adj1" fmla="val 60202"/>
              <a:gd name="adj2" fmla="val -99"/>
              <a:gd name="adj3" fmla="val 109792"/>
              <a:gd name="adj4" fmla="val -77714"/>
            </a:avLst>
          </a:prstGeom>
          <a:gradFill>
            <a:gsLst>
              <a:gs pos="0">
                <a:srgbClr val="DDEAF6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Elections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Rights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Gender/ marginalization 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Youth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Health &amp; Education 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De-radicalisation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Climate change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Population census</a:t>
            </a:r>
          </a:p>
          <a:p>
            <a:pPr algn="ctr"/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Social security/ safety-nets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653AD5-85B7-4356-9024-FD1E40E3242B}"/>
              </a:ext>
            </a:extLst>
          </p:cNvPr>
          <p:cNvSpPr txBox="1"/>
          <p:nvPr/>
        </p:nvSpPr>
        <p:spPr>
          <a:xfrm>
            <a:off x="4197311" y="239496"/>
            <a:ext cx="505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Development humanitarian nexus in Iraq </a:t>
            </a:r>
          </a:p>
        </p:txBody>
      </p:sp>
    </p:spTree>
    <p:extLst>
      <p:ext uri="{BB962C8B-B14F-4D97-AF65-F5344CB8AC3E}">
        <p14:creationId xmlns:p14="http://schemas.microsoft.com/office/powerpoint/2010/main" val="411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653AD5-85B7-4356-9024-FD1E40E3242B}"/>
              </a:ext>
            </a:extLst>
          </p:cNvPr>
          <p:cNvSpPr txBox="1"/>
          <p:nvPr/>
        </p:nvSpPr>
        <p:spPr>
          <a:xfrm>
            <a:off x="1563624" y="239496"/>
            <a:ext cx="9674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Social Protection – development and humanitarian nexus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1E2899-3AE7-4ADC-9F60-EEA4453A01F8}"/>
              </a:ext>
            </a:extLst>
          </p:cNvPr>
          <p:cNvSpPr txBox="1"/>
          <p:nvPr/>
        </p:nvSpPr>
        <p:spPr>
          <a:xfrm>
            <a:off x="1322832" y="1498320"/>
            <a:ext cx="899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Some challenges:</a:t>
            </a:r>
          </a:p>
          <a:p>
            <a:endParaRPr lang="en-US" b="1" dirty="0"/>
          </a:p>
          <a:p>
            <a:r>
              <a:rPr lang="en-US" b="1" dirty="0"/>
              <a:t>-    Fragmentation within Government 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Humanitarian actors had set-up parallel system even when Government had capacity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Government used PMT based targeting and humanitarian used vulnerability index etc. 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Different payment mechanisms  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Lack of coordination </a:t>
            </a:r>
          </a:p>
        </p:txBody>
      </p:sp>
    </p:spTree>
    <p:extLst>
      <p:ext uri="{BB962C8B-B14F-4D97-AF65-F5344CB8AC3E}">
        <p14:creationId xmlns:p14="http://schemas.microsoft.com/office/powerpoint/2010/main" val="3938946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</TotalTime>
  <Words>229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Mincho</vt:lpstr>
      <vt:lpstr>Arial</vt:lpstr>
      <vt:lpstr>Calibri</vt:lpstr>
      <vt:lpstr>Calibri Light</vt:lpstr>
      <vt:lpstr>HelveticaNeueLT Pro 47 LtCn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J Joy</dc:creator>
  <cp:lastModifiedBy>Atif Khurshid</cp:lastModifiedBy>
  <cp:revision>23</cp:revision>
  <cp:lastPrinted>2016-08-04T08:11:12Z</cp:lastPrinted>
  <dcterms:created xsi:type="dcterms:W3CDTF">2016-08-03T18:52:08Z</dcterms:created>
  <dcterms:modified xsi:type="dcterms:W3CDTF">2019-01-23T13:36:34Z</dcterms:modified>
</cp:coreProperties>
</file>