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0" r:id="rId5"/>
  </p:sldMasterIdLst>
  <p:notesMasterIdLst>
    <p:notesMasterId r:id="rId20"/>
  </p:notesMasterIdLst>
  <p:sldIdLst>
    <p:sldId id="307" r:id="rId6"/>
    <p:sldId id="308" r:id="rId7"/>
    <p:sldId id="328" r:id="rId8"/>
    <p:sldId id="329" r:id="rId9"/>
    <p:sldId id="338" r:id="rId10"/>
    <p:sldId id="342" r:id="rId11"/>
    <p:sldId id="322" r:id="rId12"/>
    <p:sldId id="335" r:id="rId13"/>
    <p:sldId id="337" r:id="rId14"/>
    <p:sldId id="344" r:id="rId15"/>
    <p:sldId id="345" r:id="rId16"/>
    <p:sldId id="346" r:id="rId17"/>
    <p:sldId id="336" r:id="rId18"/>
    <p:sldId id="339" r:id="rId19"/>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200" autoAdjust="0"/>
  </p:normalViewPr>
  <p:slideViewPr>
    <p:cSldViewPr>
      <p:cViewPr varScale="1">
        <p:scale>
          <a:sx n="76" d="100"/>
          <a:sy n="76" d="100"/>
        </p:scale>
        <p:origin x="26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CEAD2-4B18-4F86-90D6-841D19156EA5}" type="doc">
      <dgm:prSet loTypeId="urn:microsoft.com/office/officeart/2005/8/layout/StepDownProcess" loCatId="process" qsTypeId="urn:microsoft.com/office/officeart/2005/8/quickstyle/simple1" qsCatId="simple" csTypeId="urn:microsoft.com/office/officeart/2005/8/colors/accent3_1" csCatId="accent3" phldr="1"/>
      <dgm:spPr/>
      <dgm:t>
        <a:bodyPr/>
        <a:lstStyle/>
        <a:p>
          <a:endParaRPr lang="en-US"/>
        </a:p>
      </dgm:t>
    </dgm:pt>
    <dgm:pt modelId="{5901E625-405F-47F9-98BD-3F73A29F5141}">
      <dgm:prSet phldrT="[Text]" custT="1"/>
      <dgm:spPr/>
      <dgm:t>
        <a:bodyPr/>
        <a:lstStyle/>
        <a:p>
          <a:r>
            <a:rPr lang="en-US" sz="1700" dirty="0" smtClean="0"/>
            <a:t>FORMATION OF THE </a:t>
          </a:r>
          <a:r>
            <a:rPr lang="en-US" sz="1700" b="1" dirty="0" smtClean="0"/>
            <a:t>EUROPEAN GROUP</a:t>
          </a:r>
          <a:endParaRPr lang="en-US" sz="1700" dirty="0"/>
        </a:p>
      </dgm:t>
    </dgm:pt>
    <dgm:pt modelId="{903E9D5B-EBAD-4C18-8DB6-5CF447E350DC}" type="parTrans" cxnId="{EF9A5ED4-4F46-4DD6-8EAE-E023A6645529}">
      <dgm:prSet/>
      <dgm:spPr/>
      <dgm:t>
        <a:bodyPr/>
        <a:lstStyle/>
        <a:p>
          <a:endParaRPr lang="en-US"/>
        </a:p>
      </dgm:t>
    </dgm:pt>
    <dgm:pt modelId="{3A47DF8F-A9DB-4868-9000-4950E42831A4}" type="sibTrans" cxnId="{EF9A5ED4-4F46-4DD6-8EAE-E023A6645529}">
      <dgm:prSet/>
      <dgm:spPr/>
      <dgm:t>
        <a:bodyPr/>
        <a:lstStyle/>
        <a:p>
          <a:endParaRPr lang="en-US"/>
        </a:p>
      </dgm:t>
    </dgm:pt>
    <dgm:pt modelId="{43DFEA4A-7BA1-4D05-82AB-BEE1B5079B65}">
      <dgm:prSet phldrT="[Text]" custT="1"/>
      <dgm:spPr/>
      <dgm:t>
        <a:bodyPr/>
        <a:lstStyle/>
        <a:p>
          <a:r>
            <a:rPr lang="en-US" sz="1800" b="1" dirty="0" smtClean="0"/>
            <a:t>ROADMAP</a:t>
          </a:r>
          <a:r>
            <a:rPr lang="en-US" sz="1800" dirty="0" smtClean="0"/>
            <a:t> WITH A TIME-HORIZON</a:t>
          </a:r>
          <a:endParaRPr lang="en-US" sz="1800" dirty="0"/>
        </a:p>
      </dgm:t>
    </dgm:pt>
    <dgm:pt modelId="{219FD69F-3A47-43D2-B236-E33DF5D23C0D}" type="parTrans" cxnId="{21A9D2B7-0690-402C-B6AF-B0C5AA73036A}">
      <dgm:prSet/>
      <dgm:spPr/>
      <dgm:t>
        <a:bodyPr/>
        <a:lstStyle/>
        <a:p>
          <a:endParaRPr lang="en-US"/>
        </a:p>
      </dgm:t>
    </dgm:pt>
    <dgm:pt modelId="{2BE672BD-8767-440D-B5AF-A0644C2C3F70}" type="sibTrans" cxnId="{21A9D2B7-0690-402C-B6AF-B0C5AA73036A}">
      <dgm:prSet/>
      <dgm:spPr/>
      <dgm:t>
        <a:bodyPr/>
        <a:lstStyle/>
        <a:p>
          <a:endParaRPr lang="en-US"/>
        </a:p>
      </dgm:t>
    </dgm:pt>
    <dgm:pt modelId="{F86C1D19-A1F2-403C-8FEC-AAA3FC7EA2CF}">
      <dgm:prSet phldrT="[Text]" custT="1"/>
      <dgm:spPr/>
      <dgm:t>
        <a:bodyPr/>
        <a:lstStyle/>
        <a:p>
          <a:r>
            <a:rPr lang="en-US" sz="2000" b="1" dirty="0" smtClean="0"/>
            <a:t>JOINT PROGRAMMING DOCUMENT </a:t>
          </a:r>
          <a:r>
            <a:rPr lang="en-US" sz="1800" dirty="0" smtClean="0"/>
            <a:t>(COMPREHENSIVE APPROACH OR SECTORAL APPROACH)</a:t>
          </a:r>
          <a:endParaRPr lang="en-US" sz="1800" dirty="0"/>
        </a:p>
      </dgm:t>
    </dgm:pt>
    <dgm:pt modelId="{919380C7-46B3-4C6D-9E80-F3C8FA440359}" type="parTrans" cxnId="{78B48361-4225-46D8-A316-D764BB29FE9C}">
      <dgm:prSet/>
      <dgm:spPr/>
      <dgm:t>
        <a:bodyPr/>
        <a:lstStyle/>
        <a:p>
          <a:endParaRPr lang="en-US"/>
        </a:p>
      </dgm:t>
    </dgm:pt>
    <dgm:pt modelId="{B172F16A-20BE-4FCB-8EF9-072EB77C3493}" type="sibTrans" cxnId="{78B48361-4225-46D8-A316-D764BB29FE9C}">
      <dgm:prSet/>
      <dgm:spPr/>
      <dgm:t>
        <a:bodyPr/>
        <a:lstStyle/>
        <a:p>
          <a:endParaRPr lang="en-US"/>
        </a:p>
      </dgm:t>
    </dgm:pt>
    <dgm:pt modelId="{3F88E689-CF99-4259-A937-D7EE693DC8FF}">
      <dgm:prSet/>
      <dgm:spPr/>
      <dgm:t>
        <a:bodyPr/>
        <a:lstStyle/>
        <a:p>
          <a:endParaRPr lang="en-US"/>
        </a:p>
      </dgm:t>
    </dgm:pt>
    <dgm:pt modelId="{0D942468-31A7-49C7-B79E-EF153CB47365}" type="parTrans" cxnId="{C65212B9-8084-4E06-A6FC-AEFC49DA1674}">
      <dgm:prSet/>
      <dgm:spPr/>
      <dgm:t>
        <a:bodyPr/>
        <a:lstStyle/>
        <a:p>
          <a:endParaRPr lang="en-US"/>
        </a:p>
      </dgm:t>
    </dgm:pt>
    <dgm:pt modelId="{B7FFCBB6-261A-4EB2-8F06-9E887E9334CD}" type="sibTrans" cxnId="{C65212B9-8084-4E06-A6FC-AEFC49DA1674}">
      <dgm:prSet/>
      <dgm:spPr/>
      <dgm:t>
        <a:bodyPr/>
        <a:lstStyle/>
        <a:p>
          <a:endParaRPr lang="en-US"/>
        </a:p>
      </dgm:t>
    </dgm:pt>
    <dgm:pt modelId="{BBF99A95-64F0-4114-94E5-3FC4E12B3046}">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smtClean="0">
              <a:effectLst/>
            </a:rPr>
            <a:t>JOINT ANALYSIS</a:t>
          </a:r>
          <a:r>
            <a:rPr lang="en-US" sz="1800" dirty="0" smtClean="0"/>
            <a:t> </a:t>
          </a:r>
        </a:p>
        <a:p>
          <a:pPr marL="0" marR="0" lvl="0" indent="0" defTabSz="914400" eaLnBrk="1" fontAlgn="auto" latinLnBrk="0" hangingPunct="1">
            <a:lnSpc>
              <a:spcPct val="100000"/>
            </a:lnSpc>
            <a:spcBef>
              <a:spcPts val="0"/>
            </a:spcBef>
            <a:spcAft>
              <a:spcPts val="0"/>
            </a:spcAft>
            <a:buClrTx/>
            <a:buSzTx/>
            <a:buFontTx/>
            <a:buNone/>
            <a:tabLst/>
            <a:defRPr/>
          </a:pPr>
          <a:r>
            <a:rPr lang="en-US" sz="1600" dirty="0" smtClean="0"/>
            <a:t>OF </a:t>
          </a:r>
          <a:r>
            <a:rPr lang="en-US" sz="1600" dirty="0" smtClean="0"/>
            <a:t>THE </a:t>
          </a:r>
          <a:r>
            <a:rPr lang="en-US" sz="1600" dirty="0" smtClean="0"/>
            <a:t>COUNTRY CONTEXT, OR THE DEVELOPMENT CONTEXT, OR SPECIFIC SECTORAL CHALLENGES</a:t>
          </a:r>
          <a:endParaRPr lang="en-US" sz="1200" dirty="0"/>
        </a:p>
      </dgm:t>
    </dgm:pt>
    <dgm:pt modelId="{1EC4BB58-12C6-4875-9548-BBFBBB17D5AD}" type="parTrans" cxnId="{3C3C7794-B3B4-417A-8A33-4B61066E003E}">
      <dgm:prSet/>
      <dgm:spPr/>
      <dgm:t>
        <a:bodyPr/>
        <a:lstStyle/>
        <a:p>
          <a:endParaRPr lang="en-US"/>
        </a:p>
      </dgm:t>
    </dgm:pt>
    <dgm:pt modelId="{A7A909CA-4558-483F-83ED-5B233AEF5EB4}" type="sibTrans" cxnId="{3C3C7794-B3B4-417A-8A33-4B61066E003E}">
      <dgm:prSet/>
      <dgm:spPr/>
      <dgm:t>
        <a:bodyPr/>
        <a:lstStyle/>
        <a:p>
          <a:endParaRPr lang="en-US"/>
        </a:p>
      </dgm:t>
    </dgm:pt>
    <dgm:pt modelId="{85BFD46B-2FDA-4A35-A0A9-217164469B8D}" type="pres">
      <dgm:prSet presAssocID="{0E1CEAD2-4B18-4F86-90D6-841D19156EA5}" presName="rootnode" presStyleCnt="0">
        <dgm:presLayoutVars>
          <dgm:chMax/>
          <dgm:chPref/>
          <dgm:dir/>
          <dgm:animLvl val="lvl"/>
        </dgm:presLayoutVars>
      </dgm:prSet>
      <dgm:spPr/>
      <dgm:t>
        <a:bodyPr/>
        <a:lstStyle/>
        <a:p>
          <a:endParaRPr lang="en-US"/>
        </a:p>
      </dgm:t>
    </dgm:pt>
    <dgm:pt modelId="{8669BA9F-2C5D-47D0-94A4-7FB97982C3AF}" type="pres">
      <dgm:prSet presAssocID="{5901E625-405F-47F9-98BD-3F73A29F5141}" presName="composite" presStyleCnt="0"/>
      <dgm:spPr/>
    </dgm:pt>
    <dgm:pt modelId="{3AB0E6D9-ADFA-4C59-9B06-89A785161269}" type="pres">
      <dgm:prSet presAssocID="{5901E625-405F-47F9-98BD-3F73A29F5141}" presName="bentUpArrow1" presStyleLbl="alignImgPlace1" presStyleIdx="0" presStyleCnt="3" custScaleX="61870" custScaleY="75610" custLinFactNeighborX="25438" custLinFactNeighborY="-25665"/>
      <dgm:spPr/>
    </dgm:pt>
    <dgm:pt modelId="{76B24F7C-58DC-45DB-BF6B-317C19108407}" type="pres">
      <dgm:prSet presAssocID="{5901E625-405F-47F9-98BD-3F73A29F5141}" presName="ParentText" presStyleLbl="node1" presStyleIdx="0" presStyleCnt="4" custScaleX="84675" custScaleY="70690">
        <dgm:presLayoutVars>
          <dgm:chMax val="1"/>
          <dgm:chPref val="1"/>
          <dgm:bulletEnabled val="1"/>
        </dgm:presLayoutVars>
      </dgm:prSet>
      <dgm:spPr/>
      <dgm:t>
        <a:bodyPr/>
        <a:lstStyle/>
        <a:p>
          <a:endParaRPr lang="en-US"/>
        </a:p>
      </dgm:t>
    </dgm:pt>
    <dgm:pt modelId="{C27C3EE7-806C-4517-BFFA-F07F0F4F0015}" type="pres">
      <dgm:prSet presAssocID="{5901E625-405F-47F9-98BD-3F73A29F5141}" presName="ChildText" presStyleLbl="revTx" presStyleIdx="0" presStyleCnt="4">
        <dgm:presLayoutVars>
          <dgm:chMax val="0"/>
          <dgm:chPref val="0"/>
          <dgm:bulletEnabled val="1"/>
        </dgm:presLayoutVars>
      </dgm:prSet>
      <dgm:spPr/>
      <dgm:t>
        <a:bodyPr/>
        <a:lstStyle/>
        <a:p>
          <a:endParaRPr lang="en-US"/>
        </a:p>
      </dgm:t>
    </dgm:pt>
    <dgm:pt modelId="{7465AE85-459F-44B5-A14D-EA6980983813}" type="pres">
      <dgm:prSet presAssocID="{3A47DF8F-A9DB-4868-9000-4950E42831A4}" presName="sibTrans" presStyleCnt="0"/>
      <dgm:spPr/>
    </dgm:pt>
    <dgm:pt modelId="{21C7E843-3DD5-4134-AF55-E4877E467303}" type="pres">
      <dgm:prSet presAssocID="{43DFEA4A-7BA1-4D05-82AB-BEE1B5079B65}" presName="composite" presStyleCnt="0"/>
      <dgm:spPr/>
    </dgm:pt>
    <dgm:pt modelId="{C8079DBE-A322-4E1D-9759-131C2152B5D9}" type="pres">
      <dgm:prSet presAssocID="{43DFEA4A-7BA1-4D05-82AB-BEE1B5079B65}" presName="bentUpArrow1" presStyleLbl="alignImgPlace1" presStyleIdx="1" presStyleCnt="3" custScaleX="51638" custScaleY="106833" custLinFactNeighborX="30664" custLinFactNeighborY="661"/>
      <dgm:spPr/>
    </dgm:pt>
    <dgm:pt modelId="{630B11F7-79B5-4CBA-856C-08B5A33BECBC}" type="pres">
      <dgm:prSet presAssocID="{43DFEA4A-7BA1-4D05-82AB-BEE1B5079B65}" presName="ParentText" presStyleLbl="node1" presStyleIdx="1" presStyleCnt="4" custScaleX="96290" custScaleY="75039">
        <dgm:presLayoutVars>
          <dgm:chMax val="1"/>
          <dgm:chPref val="1"/>
          <dgm:bulletEnabled val="1"/>
        </dgm:presLayoutVars>
      </dgm:prSet>
      <dgm:spPr/>
      <dgm:t>
        <a:bodyPr/>
        <a:lstStyle/>
        <a:p>
          <a:endParaRPr lang="en-US"/>
        </a:p>
      </dgm:t>
    </dgm:pt>
    <dgm:pt modelId="{BB3DD23E-BBC9-4E3B-8678-68D212FDE451}" type="pres">
      <dgm:prSet presAssocID="{43DFEA4A-7BA1-4D05-82AB-BEE1B5079B65}" presName="ChildText" presStyleLbl="revTx" presStyleIdx="1" presStyleCnt="4">
        <dgm:presLayoutVars>
          <dgm:chMax val="0"/>
          <dgm:chPref val="0"/>
          <dgm:bulletEnabled val="1"/>
        </dgm:presLayoutVars>
      </dgm:prSet>
      <dgm:spPr/>
      <dgm:t>
        <a:bodyPr/>
        <a:lstStyle/>
        <a:p>
          <a:endParaRPr lang="en-US"/>
        </a:p>
      </dgm:t>
    </dgm:pt>
    <dgm:pt modelId="{D74AAB49-E09E-4D7C-A234-630A0F50CA94}" type="pres">
      <dgm:prSet presAssocID="{2BE672BD-8767-440D-B5AF-A0644C2C3F70}" presName="sibTrans" presStyleCnt="0"/>
      <dgm:spPr/>
    </dgm:pt>
    <dgm:pt modelId="{4C06BD3F-BA2A-46B4-A43A-D39F87E1F87F}" type="pres">
      <dgm:prSet presAssocID="{BBF99A95-64F0-4114-94E5-3FC4E12B3046}" presName="composite" presStyleCnt="0"/>
      <dgm:spPr/>
    </dgm:pt>
    <dgm:pt modelId="{940B676F-A78F-44B1-96F0-A89660EA8A63}" type="pres">
      <dgm:prSet presAssocID="{BBF99A95-64F0-4114-94E5-3FC4E12B3046}" presName="bentUpArrow1" presStyleLbl="alignImgPlace1" presStyleIdx="2" presStyleCnt="3" custScaleX="106230" custScaleY="73301" custLinFactNeighborX="51802" custLinFactNeighborY="-4943"/>
      <dgm:spPr/>
    </dgm:pt>
    <dgm:pt modelId="{3BB62788-A5A6-4E22-9938-B3DD2BFA308D}" type="pres">
      <dgm:prSet presAssocID="{BBF99A95-64F0-4114-94E5-3FC4E12B3046}" presName="ParentText" presStyleLbl="node1" presStyleIdx="2" presStyleCnt="4" custScaleX="124352" custScaleY="108752" custLinFactNeighborX="7150" custLinFactNeighborY="-3366">
        <dgm:presLayoutVars>
          <dgm:chMax val="1"/>
          <dgm:chPref val="1"/>
          <dgm:bulletEnabled val="1"/>
        </dgm:presLayoutVars>
      </dgm:prSet>
      <dgm:spPr/>
      <dgm:t>
        <a:bodyPr/>
        <a:lstStyle/>
        <a:p>
          <a:endParaRPr lang="en-US"/>
        </a:p>
      </dgm:t>
    </dgm:pt>
    <dgm:pt modelId="{232F2C5F-A1BE-4494-A1EE-BC9A4B168E86}" type="pres">
      <dgm:prSet presAssocID="{BBF99A95-64F0-4114-94E5-3FC4E12B3046}" presName="ChildText" presStyleLbl="revTx" presStyleIdx="2" presStyleCnt="4">
        <dgm:presLayoutVars>
          <dgm:chMax val="0"/>
          <dgm:chPref val="0"/>
          <dgm:bulletEnabled val="1"/>
        </dgm:presLayoutVars>
      </dgm:prSet>
      <dgm:spPr/>
    </dgm:pt>
    <dgm:pt modelId="{4BA39833-02AC-4FEB-9289-B90A8458A125}" type="pres">
      <dgm:prSet presAssocID="{A7A909CA-4558-483F-83ED-5B233AEF5EB4}" presName="sibTrans" presStyleCnt="0"/>
      <dgm:spPr/>
    </dgm:pt>
    <dgm:pt modelId="{817487D1-851E-4115-BFAD-811A768058F8}" type="pres">
      <dgm:prSet presAssocID="{F86C1D19-A1F2-403C-8FEC-AAA3FC7EA2CF}" presName="composite" presStyleCnt="0"/>
      <dgm:spPr/>
    </dgm:pt>
    <dgm:pt modelId="{8F9E2C64-03C3-4543-9404-DCFBEF04455D}" type="pres">
      <dgm:prSet presAssocID="{F86C1D19-A1F2-403C-8FEC-AAA3FC7EA2CF}" presName="ParentText" presStyleLbl="node1" presStyleIdx="3" presStyleCnt="4" custScaleX="153285" custScaleY="149511" custLinFactNeighborX="52116" custLinFactNeighborY="-9728">
        <dgm:presLayoutVars>
          <dgm:chMax val="1"/>
          <dgm:chPref val="1"/>
          <dgm:bulletEnabled val="1"/>
        </dgm:presLayoutVars>
      </dgm:prSet>
      <dgm:spPr/>
      <dgm:t>
        <a:bodyPr/>
        <a:lstStyle/>
        <a:p>
          <a:endParaRPr lang="en-US"/>
        </a:p>
      </dgm:t>
    </dgm:pt>
    <dgm:pt modelId="{2DA681ED-FB27-4A84-B475-F5C673C603D0}" type="pres">
      <dgm:prSet presAssocID="{F86C1D19-A1F2-403C-8FEC-AAA3FC7EA2CF}" presName="FinalChildText" presStyleLbl="revTx" presStyleIdx="3" presStyleCnt="4">
        <dgm:presLayoutVars>
          <dgm:chMax val="0"/>
          <dgm:chPref val="0"/>
          <dgm:bulletEnabled val="1"/>
        </dgm:presLayoutVars>
      </dgm:prSet>
      <dgm:spPr/>
      <dgm:t>
        <a:bodyPr/>
        <a:lstStyle/>
        <a:p>
          <a:endParaRPr lang="en-US"/>
        </a:p>
      </dgm:t>
    </dgm:pt>
  </dgm:ptLst>
  <dgm:cxnLst>
    <dgm:cxn modelId="{21A9D2B7-0690-402C-B6AF-B0C5AA73036A}" srcId="{0E1CEAD2-4B18-4F86-90D6-841D19156EA5}" destId="{43DFEA4A-7BA1-4D05-82AB-BEE1B5079B65}" srcOrd="1" destOrd="0" parTransId="{219FD69F-3A47-43D2-B236-E33DF5D23C0D}" sibTransId="{2BE672BD-8767-440D-B5AF-A0644C2C3F70}"/>
    <dgm:cxn modelId="{74B7F85E-A1E4-4FC9-AF65-84CC74C2C184}" type="presOf" srcId="{3F88E689-CF99-4259-A937-D7EE693DC8FF}" destId="{2DA681ED-FB27-4A84-B475-F5C673C603D0}" srcOrd="0" destOrd="0" presId="urn:microsoft.com/office/officeart/2005/8/layout/StepDownProcess"/>
    <dgm:cxn modelId="{5D83DE17-8DCB-4F9F-8A25-A4C1048D9954}" type="presOf" srcId="{5901E625-405F-47F9-98BD-3F73A29F5141}" destId="{76B24F7C-58DC-45DB-BF6B-317C19108407}" srcOrd="0" destOrd="0" presId="urn:microsoft.com/office/officeart/2005/8/layout/StepDownProcess"/>
    <dgm:cxn modelId="{55846AC8-7475-45C4-981D-8310AC38A762}" type="presOf" srcId="{F86C1D19-A1F2-403C-8FEC-AAA3FC7EA2CF}" destId="{8F9E2C64-03C3-4543-9404-DCFBEF04455D}" srcOrd="0" destOrd="0" presId="urn:microsoft.com/office/officeart/2005/8/layout/StepDownProcess"/>
    <dgm:cxn modelId="{C65212B9-8084-4E06-A6FC-AEFC49DA1674}" srcId="{F86C1D19-A1F2-403C-8FEC-AAA3FC7EA2CF}" destId="{3F88E689-CF99-4259-A937-D7EE693DC8FF}" srcOrd="0" destOrd="0" parTransId="{0D942468-31A7-49C7-B79E-EF153CB47365}" sibTransId="{B7FFCBB6-261A-4EB2-8F06-9E887E9334CD}"/>
    <dgm:cxn modelId="{3C3C7794-B3B4-417A-8A33-4B61066E003E}" srcId="{0E1CEAD2-4B18-4F86-90D6-841D19156EA5}" destId="{BBF99A95-64F0-4114-94E5-3FC4E12B3046}" srcOrd="2" destOrd="0" parTransId="{1EC4BB58-12C6-4875-9548-BBFBBB17D5AD}" sibTransId="{A7A909CA-4558-483F-83ED-5B233AEF5EB4}"/>
    <dgm:cxn modelId="{EF9A5ED4-4F46-4DD6-8EAE-E023A6645529}" srcId="{0E1CEAD2-4B18-4F86-90D6-841D19156EA5}" destId="{5901E625-405F-47F9-98BD-3F73A29F5141}" srcOrd="0" destOrd="0" parTransId="{903E9D5B-EBAD-4C18-8DB6-5CF447E350DC}" sibTransId="{3A47DF8F-A9DB-4868-9000-4950E42831A4}"/>
    <dgm:cxn modelId="{78B48361-4225-46D8-A316-D764BB29FE9C}" srcId="{0E1CEAD2-4B18-4F86-90D6-841D19156EA5}" destId="{F86C1D19-A1F2-403C-8FEC-AAA3FC7EA2CF}" srcOrd="3" destOrd="0" parTransId="{919380C7-46B3-4C6D-9E80-F3C8FA440359}" sibTransId="{B172F16A-20BE-4FCB-8EF9-072EB77C3493}"/>
    <dgm:cxn modelId="{94D054C9-1214-4B1F-9364-AE6386999842}" type="presOf" srcId="{0E1CEAD2-4B18-4F86-90D6-841D19156EA5}" destId="{85BFD46B-2FDA-4A35-A0A9-217164469B8D}" srcOrd="0" destOrd="0" presId="urn:microsoft.com/office/officeart/2005/8/layout/StepDownProcess"/>
    <dgm:cxn modelId="{5CF15FA1-59D7-4CE5-BA6F-88EAFDD42D06}" type="presOf" srcId="{43DFEA4A-7BA1-4D05-82AB-BEE1B5079B65}" destId="{630B11F7-79B5-4CBA-856C-08B5A33BECBC}" srcOrd="0" destOrd="0" presId="urn:microsoft.com/office/officeart/2005/8/layout/StepDownProcess"/>
    <dgm:cxn modelId="{F87DEDE3-10CB-4B03-B7C2-2AFAADD8F251}" type="presOf" srcId="{BBF99A95-64F0-4114-94E5-3FC4E12B3046}" destId="{3BB62788-A5A6-4E22-9938-B3DD2BFA308D}" srcOrd="0" destOrd="0" presId="urn:microsoft.com/office/officeart/2005/8/layout/StepDownProcess"/>
    <dgm:cxn modelId="{90134598-69CA-4201-8D5B-DF7D0002CC69}" type="presParOf" srcId="{85BFD46B-2FDA-4A35-A0A9-217164469B8D}" destId="{8669BA9F-2C5D-47D0-94A4-7FB97982C3AF}" srcOrd="0" destOrd="0" presId="urn:microsoft.com/office/officeart/2005/8/layout/StepDownProcess"/>
    <dgm:cxn modelId="{BDC6793A-F48C-4EAD-80C9-F2742007C1AB}" type="presParOf" srcId="{8669BA9F-2C5D-47D0-94A4-7FB97982C3AF}" destId="{3AB0E6D9-ADFA-4C59-9B06-89A785161269}" srcOrd="0" destOrd="0" presId="urn:microsoft.com/office/officeart/2005/8/layout/StepDownProcess"/>
    <dgm:cxn modelId="{40BD29D0-4E0F-4112-BDC2-05BA7269C796}" type="presParOf" srcId="{8669BA9F-2C5D-47D0-94A4-7FB97982C3AF}" destId="{76B24F7C-58DC-45DB-BF6B-317C19108407}" srcOrd="1" destOrd="0" presId="urn:microsoft.com/office/officeart/2005/8/layout/StepDownProcess"/>
    <dgm:cxn modelId="{B4CE573C-F793-4B26-BEDF-FEC75CDF9211}" type="presParOf" srcId="{8669BA9F-2C5D-47D0-94A4-7FB97982C3AF}" destId="{C27C3EE7-806C-4517-BFFA-F07F0F4F0015}" srcOrd="2" destOrd="0" presId="urn:microsoft.com/office/officeart/2005/8/layout/StepDownProcess"/>
    <dgm:cxn modelId="{40FEED70-B2AE-4F60-9901-4CDCADAAA0FB}" type="presParOf" srcId="{85BFD46B-2FDA-4A35-A0A9-217164469B8D}" destId="{7465AE85-459F-44B5-A14D-EA6980983813}" srcOrd="1" destOrd="0" presId="urn:microsoft.com/office/officeart/2005/8/layout/StepDownProcess"/>
    <dgm:cxn modelId="{96685BB3-654C-46CA-9B19-90DC5A897AD1}" type="presParOf" srcId="{85BFD46B-2FDA-4A35-A0A9-217164469B8D}" destId="{21C7E843-3DD5-4134-AF55-E4877E467303}" srcOrd="2" destOrd="0" presId="urn:microsoft.com/office/officeart/2005/8/layout/StepDownProcess"/>
    <dgm:cxn modelId="{7E99F2D8-2410-41FC-BD7D-BFA60C23CE0F}" type="presParOf" srcId="{21C7E843-3DD5-4134-AF55-E4877E467303}" destId="{C8079DBE-A322-4E1D-9759-131C2152B5D9}" srcOrd="0" destOrd="0" presId="urn:microsoft.com/office/officeart/2005/8/layout/StepDownProcess"/>
    <dgm:cxn modelId="{58FC1B20-A8DA-4876-9F28-941B65D2B3E1}" type="presParOf" srcId="{21C7E843-3DD5-4134-AF55-E4877E467303}" destId="{630B11F7-79B5-4CBA-856C-08B5A33BECBC}" srcOrd="1" destOrd="0" presId="urn:microsoft.com/office/officeart/2005/8/layout/StepDownProcess"/>
    <dgm:cxn modelId="{530858D3-9346-4BA9-9AC7-9F7CB59315DF}" type="presParOf" srcId="{21C7E843-3DD5-4134-AF55-E4877E467303}" destId="{BB3DD23E-BBC9-4E3B-8678-68D212FDE451}" srcOrd="2" destOrd="0" presId="urn:microsoft.com/office/officeart/2005/8/layout/StepDownProcess"/>
    <dgm:cxn modelId="{6E739342-2127-4B64-9351-44F3CF1D4144}" type="presParOf" srcId="{85BFD46B-2FDA-4A35-A0A9-217164469B8D}" destId="{D74AAB49-E09E-4D7C-A234-630A0F50CA94}" srcOrd="3" destOrd="0" presId="urn:microsoft.com/office/officeart/2005/8/layout/StepDownProcess"/>
    <dgm:cxn modelId="{C6EF731F-4262-4E93-BF04-6665EA9CCBC6}" type="presParOf" srcId="{85BFD46B-2FDA-4A35-A0A9-217164469B8D}" destId="{4C06BD3F-BA2A-46B4-A43A-D39F87E1F87F}" srcOrd="4" destOrd="0" presId="urn:microsoft.com/office/officeart/2005/8/layout/StepDownProcess"/>
    <dgm:cxn modelId="{BAAAE7BA-A1C4-4DE0-9E56-2A53F9F7C494}" type="presParOf" srcId="{4C06BD3F-BA2A-46B4-A43A-D39F87E1F87F}" destId="{940B676F-A78F-44B1-96F0-A89660EA8A63}" srcOrd="0" destOrd="0" presId="urn:microsoft.com/office/officeart/2005/8/layout/StepDownProcess"/>
    <dgm:cxn modelId="{90A68F59-AD45-47A4-8F51-E1D88313E143}" type="presParOf" srcId="{4C06BD3F-BA2A-46B4-A43A-D39F87E1F87F}" destId="{3BB62788-A5A6-4E22-9938-B3DD2BFA308D}" srcOrd="1" destOrd="0" presId="urn:microsoft.com/office/officeart/2005/8/layout/StepDownProcess"/>
    <dgm:cxn modelId="{89CD8BF4-F7EB-452B-8047-E53EAA563D43}" type="presParOf" srcId="{4C06BD3F-BA2A-46B4-A43A-D39F87E1F87F}" destId="{232F2C5F-A1BE-4494-A1EE-BC9A4B168E86}" srcOrd="2" destOrd="0" presId="urn:microsoft.com/office/officeart/2005/8/layout/StepDownProcess"/>
    <dgm:cxn modelId="{BF03014E-FA32-4192-AF33-BAAF7122A6E3}" type="presParOf" srcId="{85BFD46B-2FDA-4A35-A0A9-217164469B8D}" destId="{4BA39833-02AC-4FEB-9289-B90A8458A125}" srcOrd="5" destOrd="0" presId="urn:microsoft.com/office/officeart/2005/8/layout/StepDownProcess"/>
    <dgm:cxn modelId="{9DCD2A09-056A-485B-AAAF-B090F20E844B}" type="presParOf" srcId="{85BFD46B-2FDA-4A35-A0A9-217164469B8D}" destId="{817487D1-851E-4115-BFAD-811A768058F8}" srcOrd="6" destOrd="0" presId="urn:microsoft.com/office/officeart/2005/8/layout/StepDownProcess"/>
    <dgm:cxn modelId="{2047D6A3-117C-41B7-B046-AC62D1E2C1BB}" type="presParOf" srcId="{817487D1-851E-4115-BFAD-811A768058F8}" destId="{8F9E2C64-03C3-4543-9404-DCFBEF04455D}" srcOrd="0" destOrd="0" presId="urn:microsoft.com/office/officeart/2005/8/layout/StepDownProcess"/>
    <dgm:cxn modelId="{F00EF582-47D2-4358-9E19-F103261FD67A}" type="presParOf" srcId="{817487D1-851E-4115-BFAD-811A768058F8}" destId="{2DA681ED-FB27-4A84-B475-F5C673C603D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619088-69A6-45FF-8C04-5A37BC8B41E1}"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GB"/>
        </a:p>
      </dgm:t>
    </dgm:pt>
    <dgm:pt modelId="{2953972C-C62A-4CCF-BD60-24E72FBCEFD6}">
      <dgm:prSet phldrT="[Text]" custT="1"/>
      <dgm:spPr/>
      <dgm:t>
        <a:bodyPr/>
        <a:lstStyle/>
        <a:p>
          <a:r>
            <a:rPr lang="en-GB" sz="1400" b="1" dirty="0" smtClean="0">
              <a:solidFill>
                <a:schemeClr val="tx1"/>
              </a:solidFill>
              <a:effectLst>
                <a:outerShdw blurRad="38100" dist="38100" dir="2700000" algn="tl">
                  <a:srgbClr val="000000">
                    <a:alpha val="43137"/>
                  </a:srgbClr>
                </a:outerShdw>
              </a:effectLst>
            </a:rPr>
            <a:t>20</a:t>
          </a:r>
          <a:r>
            <a:rPr lang="en-GB" sz="1400" b="0" dirty="0" smtClean="0">
              <a:solidFill>
                <a:schemeClr val="tx1"/>
              </a:solidFill>
            </a:rPr>
            <a:t> </a:t>
          </a:r>
          <a:r>
            <a:rPr lang="en-GB" sz="1400" b="0" i="1" dirty="0" smtClean="0">
              <a:solidFill>
                <a:schemeClr val="tx1"/>
              </a:solidFill>
            </a:rPr>
            <a:t>(+7)</a:t>
          </a:r>
          <a:endParaRPr lang="en-GB" sz="1400" b="0" i="1" dirty="0">
            <a:solidFill>
              <a:schemeClr val="tx1"/>
            </a:solidFill>
          </a:endParaRPr>
        </a:p>
      </dgm:t>
    </dgm:pt>
    <dgm:pt modelId="{E15717CF-B204-4AE8-A278-635027D8BF1A}" type="parTrans" cxnId="{A19D235A-D7FF-43E3-A10D-5C08F1EE35AE}">
      <dgm:prSet/>
      <dgm:spPr/>
      <dgm:t>
        <a:bodyPr/>
        <a:lstStyle/>
        <a:p>
          <a:endParaRPr lang="en-GB"/>
        </a:p>
      </dgm:t>
    </dgm:pt>
    <dgm:pt modelId="{935133FE-97BC-49C2-A71F-D70D511288E3}" type="sibTrans" cxnId="{A19D235A-D7FF-43E3-A10D-5C08F1EE35AE}">
      <dgm:prSet/>
      <dgm:spPr/>
      <dgm:t>
        <a:bodyPr/>
        <a:lstStyle/>
        <a:p>
          <a:endParaRPr lang="en-GB"/>
        </a:p>
      </dgm:t>
    </dgm:pt>
    <dgm:pt modelId="{2CEBEBAC-D55C-4A2C-B8AF-282D191C0939}">
      <dgm:prSet phldrT="[Text]" custT="1"/>
      <dgm:spPr/>
      <dgm:t>
        <a:bodyPr/>
        <a:lstStyle/>
        <a:p>
          <a:r>
            <a:rPr lang="en-GB" sz="1400" b="1" smtClean="0">
              <a:solidFill>
                <a:schemeClr val="tx1"/>
              </a:solidFill>
              <a:effectLst>
                <a:outerShdw blurRad="38100" dist="38100" dir="2700000" algn="tl">
                  <a:srgbClr val="000000">
                    <a:alpha val="43137"/>
                  </a:srgbClr>
                </a:outerShdw>
              </a:effectLst>
            </a:rPr>
            <a:t>17</a:t>
          </a:r>
          <a:endParaRPr lang="en-GB" sz="1400" b="1" dirty="0">
            <a:solidFill>
              <a:schemeClr val="tx1"/>
            </a:solidFill>
            <a:effectLst>
              <a:outerShdw blurRad="38100" dist="38100" dir="2700000" algn="tl">
                <a:srgbClr val="000000">
                  <a:alpha val="43137"/>
                </a:srgbClr>
              </a:outerShdw>
            </a:effectLst>
          </a:endParaRPr>
        </a:p>
      </dgm:t>
    </dgm:pt>
    <dgm:pt modelId="{2970A69D-8E99-4782-AF3D-F83EFDC8CBB3}" type="parTrans" cxnId="{C41857BC-BF8A-40A6-A5AE-158E50E8EF9C}">
      <dgm:prSet/>
      <dgm:spPr/>
      <dgm:t>
        <a:bodyPr/>
        <a:lstStyle/>
        <a:p>
          <a:endParaRPr lang="en-GB"/>
        </a:p>
      </dgm:t>
    </dgm:pt>
    <dgm:pt modelId="{20B7F0CB-6E80-4ED5-A58F-8AC0E69F278C}" type="sibTrans" cxnId="{C41857BC-BF8A-40A6-A5AE-158E50E8EF9C}">
      <dgm:prSet/>
      <dgm:spPr/>
      <dgm:t>
        <a:bodyPr/>
        <a:lstStyle/>
        <a:p>
          <a:endParaRPr lang="en-GB"/>
        </a:p>
      </dgm:t>
    </dgm:pt>
    <dgm:pt modelId="{0F604978-1D86-425A-B411-579E787AC848}">
      <dgm:prSet phldrT="[Text]" custT="1"/>
      <dgm:spPr/>
      <dgm:t>
        <a:bodyPr/>
        <a:lstStyle/>
        <a:p>
          <a:pPr algn="l"/>
          <a:r>
            <a:rPr lang="en-GB" sz="1100" b="1" u="sng" dirty="0" smtClean="0"/>
            <a:t>COUNTRIES IN THE PROCESS OF JOINT PROGRAMMING </a:t>
          </a:r>
          <a:r>
            <a:rPr lang="en-GB" sz="1100" b="1" i="1" u="none" dirty="0" smtClean="0"/>
            <a:t>(JOINT ANALYSIS OR ROADMAP)</a:t>
          </a:r>
          <a:endParaRPr lang="en-GB" sz="1100" b="1" i="1" u="none" dirty="0"/>
        </a:p>
      </dgm:t>
    </dgm:pt>
    <dgm:pt modelId="{9B94821A-FD56-4034-8B27-034127459871}" type="parTrans" cxnId="{94FFD4DC-913C-48F3-8601-972ADD37764F}">
      <dgm:prSet/>
      <dgm:spPr/>
      <dgm:t>
        <a:bodyPr/>
        <a:lstStyle/>
        <a:p>
          <a:endParaRPr lang="en-GB"/>
        </a:p>
      </dgm:t>
    </dgm:pt>
    <dgm:pt modelId="{A3B042FB-A4FB-4ABD-9C3B-694D1DD32385}" type="sibTrans" cxnId="{94FFD4DC-913C-48F3-8601-972ADD37764F}">
      <dgm:prSet/>
      <dgm:spPr/>
      <dgm:t>
        <a:bodyPr/>
        <a:lstStyle/>
        <a:p>
          <a:endParaRPr lang="en-GB"/>
        </a:p>
      </dgm:t>
    </dgm:pt>
    <dgm:pt modelId="{AA46B403-EE0D-4233-A422-323DFCEF9C10}">
      <dgm:prSet phldrT="[Text]" custT="1"/>
      <dgm:spPr/>
      <dgm:t>
        <a:bodyPr/>
        <a:lstStyle/>
        <a:p>
          <a:pPr algn="l"/>
          <a:r>
            <a:rPr lang="en-GB" sz="1200" b="0" i="1" dirty="0" smtClean="0"/>
            <a:t>Joint Analysis</a:t>
          </a:r>
          <a:r>
            <a:rPr lang="en-GB" sz="1200" dirty="0" smtClean="0"/>
            <a:t>: </a:t>
          </a:r>
          <a:r>
            <a:rPr lang="en-GB" sz="1200" b="1" dirty="0" smtClean="0"/>
            <a:t>Armenia, Belarus, Benin*, Georgia, Morocco*, Niger, Zambia</a:t>
          </a:r>
          <a:endParaRPr lang="en-GB" sz="1200" b="1" dirty="0"/>
        </a:p>
      </dgm:t>
    </dgm:pt>
    <dgm:pt modelId="{5F9AA5C8-D3AA-4221-A649-F5A347009141}" type="parTrans" cxnId="{F305DA76-DEEC-4339-AF2E-5930E8654579}">
      <dgm:prSet/>
      <dgm:spPr/>
      <dgm:t>
        <a:bodyPr/>
        <a:lstStyle/>
        <a:p>
          <a:endParaRPr lang="en-GB"/>
        </a:p>
      </dgm:t>
    </dgm:pt>
    <dgm:pt modelId="{AD313933-341B-4042-B581-0AE2383A3428}" type="sibTrans" cxnId="{F305DA76-DEEC-4339-AF2E-5930E8654579}">
      <dgm:prSet/>
      <dgm:spPr/>
      <dgm:t>
        <a:bodyPr/>
        <a:lstStyle/>
        <a:p>
          <a:endParaRPr lang="en-GB"/>
        </a:p>
      </dgm:t>
    </dgm:pt>
    <dgm:pt modelId="{0EB91091-FF08-4CFE-8D6F-05CEF02CB847}">
      <dgm:prSet custT="1"/>
      <dgm:spPr/>
      <dgm:t>
        <a:bodyPr/>
        <a:lstStyle/>
        <a:p>
          <a:endParaRPr lang="en-GB" sz="1400" strike="noStrike" dirty="0" smtClean="0">
            <a:solidFill>
              <a:schemeClr val="tx1"/>
            </a:solidFill>
          </a:endParaRPr>
        </a:p>
        <a:p>
          <a:r>
            <a:rPr lang="en-GB" sz="1400" strike="noStrike" dirty="0" smtClean="0">
              <a:solidFill>
                <a:schemeClr val="tx1"/>
              </a:solidFill>
            </a:rPr>
            <a:t>19</a:t>
          </a:r>
          <a:endParaRPr lang="en-GB" sz="1400" strike="noStrike" dirty="0">
            <a:solidFill>
              <a:schemeClr val="tx1"/>
            </a:solidFill>
          </a:endParaRPr>
        </a:p>
      </dgm:t>
    </dgm:pt>
    <dgm:pt modelId="{9B7A38D3-0825-4E26-B1F6-F66D9063385B}" type="parTrans" cxnId="{AAE106F9-FA0A-40FB-9608-993FD9EA64D8}">
      <dgm:prSet/>
      <dgm:spPr/>
      <dgm:t>
        <a:bodyPr/>
        <a:lstStyle/>
        <a:p>
          <a:endParaRPr lang="en-GB"/>
        </a:p>
      </dgm:t>
    </dgm:pt>
    <dgm:pt modelId="{207E0305-87C7-4797-9A49-9EEFAE95008B}" type="sibTrans" cxnId="{AAE106F9-FA0A-40FB-9608-993FD9EA64D8}">
      <dgm:prSet/>
      <dgm:spPr/>
      <dgm:t>
        <a:bodyPr/>
        <a:lstStyle/>
        <a:p>
          <a:endParaRPr lang="en-GB"/>
        </a:p>
      </dgm:t>
    </dgm:pt>
    <dgm:pt modelId="{92BBF7E5-B298-4EF3-A139-D4238CA4F7AA}">
      <dgm:prSet custT="1"/>
      <dgm:spPr/>
      <dgm:t>
        <a:bodyPr/>
        <a:lstStyle/>
        <a:p>
          <a:pPr algn="l"/>
          <a:r>
            <a:rPr lang="en-GB" sz="1050" b="1" u="sng" dirty="0" smtClean="0"/>
            <a:t>COUNTRIES EXPLORING JOINT PROGRAMMING POTENTIAL </a:t>
          </a:r>
          <a:r>
            <a:rPr lang="en-GB" sz="1050" b="1" i="1" u="none" dirty="0" smtClean="0"/>
            <a:t>(FEASIBILITY/SCOPING EXERCISE)</a:t>
          </a:r>
          <a:endParaRPr lang="en-GB" sz="1050" b="1" i="1" u="none" dirty="0">
            <a:solidFill>
              <a:srgbClr val="FF0000"/>
            </a:solidFill>
          </a:endParaRPr>
        </a:p>
      </dgm:t>
    </dgm:pt>
    <dgm:pt modelId="{B70D799D-49A4-4B83-A7BA-86E2FB47EE7E}" type="parTrans" cxnId="{1FC07480-D6BF-4AF8-887D-05EFFCFD2B13}">
      <dgm:prSet/>
      <dgm:spPr/>
      <dgm:t>
        <a:bodyPr/>
        <a:lstStyle/>
        <a:p>
          <a:endParaRPr lang="en-GB"/>
        </a:p>
      </dgm:t>
    </dgm:pt>
    <dgm:pt modelId="{FEF2B906-6D6B-48C4-B436-B58D9CB3FD41}" type="sibTrans" cxnId="{1FC07480-D6BF-4AF8-887D-05EFFCFD2B13}">
      <dgm:prSet/>
      <dgm:spPr/>
      <dgm:t>
        <a:bodyPr/>
        <a:lstStyle/>
        <a:p>
          <a:endParaRPr lang="en-GB"/>
        </a:p>
      </dgm:t>
    </dgm:pt>
    <dgm:pt modelId="{2C7888E3-5F52-4B18-B709-67B643FE1CCC}">
      <dgm:prSet custT="1"/>
      <dgm:spPr/>
      <dgm:t>
        <a:bodyPr/>
        <a:lstStyle/>
        <a:p>
          <a:r>
            <a:rPr lang="en-GB" sz="1100" b="1" dirty="0"/>
            <a:t>Joint Monitoring / Results Framework</a:t>
          </a:r>
        </a:p>
      </dgm:t>
    </dgm:pt>
    <dgm:pt modelId="{51735140-4AE9-4E13-B9B1-109D55E01688}" type="parTrans" cxnId="{D902C597-7E32-483C-98D0-3FDD9D4231BB}">
      <dgm:prSet/>
      <dgm:spPr/>
      <dgm:t>
        <a:bodyPr/>
        <a:lstStyle/>
        <a:p>
          <a:endParaRPr lang="en-GB"/>
        </a:p>
      </dgm:t>
    </dgm:pt>
    <dgm:pt modelId="{70B6AE6D-7E2C-4457-A10D-3247F236AE7D}" type="sibTrans" cxnId="{D902C597-7E32-483C-98D0-3FDD9D4231BB}">
      <dgm:prSet/>
      <dgm:spPr/>
      <dgm:t>
        <a:bodyPr/>
        <a:lstStyle/>
        <a:p>
          <a:endParaRPr lang="en-GB"/>
        </a:p>
      </dgm:t>
    </dgm:pt>
    <dgm:pt modelId="{7DE7D5D7-6143-4158-8362-EDC07FE739A9}">
      <dgm:prSet custT="1"/>
      <dgm:spPr/>
      <dgm:t>
        <a:bodyPr/>
        <a:lstStyle/>
        <a:p>
          <a:r>
            <a:rPr lang="en-GB" sz="1100" dirty="0">
              <a:solidFill>
                <a:schemeClr val="tx1"/>
              </a:solidFill>
            </a:rPr>
            <a:t>Bolivia, </a:t>
          </a:r>
          <a:r>
            <a:rPr lang="en-GB" sz="1100" dirty="0" smtClean="0">
              <a:solidFill>
                <a:schemeClr val="tx1"/>
              </a:solidFill>
            </a:rPr>
            <a:t>Burkina Faso, Cambodia</a:t>
          </a:r>
          <a:r>
            <a:rPr lang="en-GB" sz="1100" dirty="0"/>
            <a:t>, Comoros, Ethiopia, Ghana, Kenya, Laos, </a:t>
          </a:r>
          <a:r>
            <a:rPr lang="en-GB" sz="1100" dirty="0" smtClean="0"/>
            <a:t>Nicaragua</a:t>
          </a:r>
          <a:r>
            <a:rPr lang="en-GB" sz="1100" dirty="0"/>
            <a:t>, </a:t>
          </a:r>
          <a:r>
            <a:rPr lang="en-GB" sz="1100" dirty="0" smtClean="0"/>
            <a:t>Palestine, Senegal</a:t>
          </a:r>
          <a:endParaRPr lang="en-GB" sz="1100" dirty="0"/>
        </a:p>
      </dgm:t>
    </dgm:pt>
    <dgm:pt modelId="{3E087EB7-4A97-4AC1-845F-826CEC2BF658}" type="parTrans" cxnId="{E02861E8-74F7-4E65-8F27-72DE566814B7}">
      <dgm:prSet/>
      <dgm:spPr/>
      <dgm:t>
        <a:bodyPr/>
        <a:lstStyle/>
        <a:p>
          <a:endParaRPr lang="en-GB"/>
        </a:p>
      </dgm:t>
    </dgm:pt>
    <dgm:pt modelId="{89BBFC11-5D86-4B98-A9C7-89852D54CF8C}" type="sibTrans" cxnId="{E02861E8-74F7-4E65-8F27-72DE566814B7}">
      <dgm:prSet/>
      <dgm:spPr/>
      <dgm:t>
        <a:bodyPr/>
        <a:lstStyle/>
        <a:p>
          <a:endParaRPr lang="en-GB"/>
        </a:p>
      </dgm:t>
    </dgm:pt>
    <dgm:pt modelId="{D647B248-93C2-456F-9F18-951DF5AD0885}">
      <dgm:prSet phldrT="[Text]" custT="1"/>
      <dgm:spPr/>
      <dgm:t>
        <a:bodyPr/>
        <a:lstStyle/>
        <a:p>
          <a:pPr algn="l"/>
          <a:r>
            <a:rPr lang="en-GB" sz="1100" b="1" u="sng" dirty="0" smtClean="0">
              <a:effectLst/>
            </a:rPr>
            <a:t>JOINT PROGRAMMING DOCUMENTS</a:t>
          </a:r>
          <a:endParaRPr lang="en-GB" sz="1100" b="1" u="sng" dirty="0">
            <a:effectLst/>
          </a:endParaRPr>
        </a:p>
      </dgm:t>
    </dgm:pt>
    <dgm:pt modelId="{9B6924FF-5695-4A39-BDD1-AB44B90CD5A1}" type="sibTrans" cxnId="{0C87E56B-6F4F-47F1-933F-36391CE602A0}">
      <dgm:prSet/>
      <dgm:spPr/>
      <dgm:t>
        <a:bodyPr/>
        <a:lstStyle/>
        <a:p>
          <a:endParaRPr lang="en-GB"/>
        </a:p>
      </dgm:t>
    </dgm:pt>
    <dgm:pt modelId="{38DE396D-B228-49BF-91DD-2B2A4332B032}" type="parTrans" cxnId="{0C87E56B-6F4F-47F1-933F-36391CE602A0}">
      <dgm:prSet/>
      <dgm:spPr/>
      <dgm:t>
        <a:bodyPr/>
        <a:lstStyle/>
        <a:p>
          <a:endParaRPr lang="en-GB"/>
        </a:p>
      </dgm:t>
    </dgm:pt>
    <dgm:pt modelId="{D7B15D81-B57F-4740-AA35-484D4D759BBC}">
      <dgm:prSet custT="1"/>
      <dgm:spPr/>
      <dgm:t>
        <a:bodyPr/>
        <a:lstStyle/>
        <a:p>
          <a:pPr algn="just"/>
          <a:r>
            <a:rPr lang="en-GB" sz="1050" b="1" dirty="0">
              <a:solidFill>
                <a:srgbClr val="0000FF"/>
              </a:solidFill>
            </a:rPr>
            <a:t> </a:t>
          </a:r>
          <a:r>
            <a:rPr lang="en-GB" sz="1050" b="0" dirty="0" smtClean="0">
              <a:solidFill>
                <a:schemeClr val="tx1"/>
              </a:solidFill>
            </a:rPr>
            <a:t>Afghanistan, Algeria, Angola, Bangladesh, Chad, Guinea Conakry, Iraq, Jordan, Kyrgyzstan, Liberia, Libya, Malawi, Myanmar, Somalia, Tajikistan, Tanzania, Ukraine, Uzbekistan, Yemen</a:t>
          </a:r>
          <a:endParaRPr lang="en-GB" sz="1050" b="0" dirty="0">
            <a:solidFill>
              <a:schemeClr val="tx1"/>
            </a:solidFill>
          </a:endParaRPr>
        </a:p>
      </dgm:t>
    </dgm:pt>
    <dgm:pt modelId="{4F230012-C1EE-46AC-8E68-3CCCED3202BF}" type="parTrans" cxnId="{93C2DA08-EB93-4D70-AF15-F83510F0AA58}">
      <dgm:prSet/>
      <dgm:spPr/>
      <dgm:t>
        <a:bodyPr/>
        <a:lstStyle/>
        <a:p>
          <a:endParaRPr lang="en-GB"/>
        </a:p>
      </dgm:t>
    </dgm:pt>
    <dgm:pt modelId="{8124C4E1-1621-4882-9879-D069A145491F}" type="sibTrans" cxnId="{93C2DA08-EB93-4D70-AF15-F83510F0AA58}">
      <dgm:prSet/>
      <dgm:spPr/>
      <dgm:t>
        <a:bodyPr/>
        <a:lstStyle/>
        <a:p>
          <a:endParaRPr lang="en-GB"/>
        </a:p>
      </dgm:t>
    </dgm:pt>
    <dgm:pt modelId="{82BF32E7-14AF-48EC-8682-3FD772D8F4F9}">
      <dgm:prSet phldrT="[Text]" custT="1"/>
      <dgm:spPr/>
      <dgm:t>
        <a:bodyPr/>
        <a:lstStyle/>
        <a:p>
          <a:pPr algn="just"/>
          <a:r>
            <a:rPr lang="en-GB" sz="1300" b="1" dirty="0" smtClean="0">
              <a:solidFill>
                <a:schemeClr val="tx1"/>
              </a:solidFill>
            </a:rPr>
            <a:t>Bolivia</a:t>
          </a:r>
          <a:r>
            <a:rPr lang="en-GB" sz="1300" b="0" dirty="0" smtClean="0">
              <a:solidFill>
                <a:schemeClr val="tx1"/>
              </a:solidFill>
            </a:rPr>
            <a:t> (2017-2020), </a:t>
          </a:r>
          <a:r>
            <a:rPr lang="en-GB" sz="1300" b="1" dirty="0" smtClean="0">
              <a:solidFill>
                <a:schemeClr val="tx1"/>
              </a:solidFill>
            </a:rPr>
            <a:t>Burkina Faso </a:t>
          </a:r>
          <a:r>
            <a:rPr lang="en-GB" sz="1300" b="0" dirty="0" smtClean="0">
              <a:solidFill>
                <a:schemeClr val="tx1"/>
              </a:solidFill>
            </a:rPr>
            <a:t>(2017-2021)*, </a:t>
          </a:r>
          <a:r>
            <a:rPr lang="en-GB" sz="1300" b="1" dirty="0" smtClean="0">
              <a:solidFill>
                <a:schemeClr val="tx1"/>
              </a:solidFill>
            </a:rPr>
            <a:t>Cambodia</a:t>
          </a:r>
          <a:r>
            <a:rPr lang="en-GB" sz="1300" b="0" dirty="0" smtClean="0">
              <a:solidFill>
                <a:schemeClr val="tx1"/>
              </a:solidFill>
            </a:rPr>
            <a:t> (2014-2018/2019-2020), </a:t>
          </a:r>
          <a:r>
            <a:rPr lang="en-GB" sz="1300" b="1" dirty="0" smtClean="0">
              <a:solidFill>
                <a:schemeClr val="tx1"/>
              </a:solidFill>
            </a:rPr>
            <a:t>Central African Republic </a:t>
          </a:r>
          <a:r>
            <a:rPr lang="en-GB" sz="1300" b="0" dirty="0" smtClean="0">
              <a:solidFill>
                <a:schemeClr val="tx1"/>
              </a:solidFill>
            </a:rPr>
            <a:t>(2017-2021)*, </a:t>
          </a:r>
          <a:r>
            <a:rPr lang="en-GB" sz="1300" b="1" dirty="0" smtClean="0">
              <a:solidFill>
                <a:schemeClr val="tx1"/>
              </a:solidFill>
            </a:rPr>
            <a:t>Comoros</a:t>
          </a:r>
          <a:r>
            <a:rPr lang="en-GB" sz="1300" b="0" dirty="0" smtClean="0">
              <a:solidFill>
                <a:schemeClr val="tx1"/>
              </a:solidFill>
            </a:rPr>
            <a:t> (2015-2020), </a:t>
          </a:r>
          <a:r>
            <a:rPr lang="en-GB" sz="1300" b="1" dirty="0" smtClean="0">
              <a:solidFill>
                <a:schemeClr val="tx1"/>
              </a:solidFill>
            </a:rPr>
            <a:t>Egypt</a:t>
          </a:r>
          <a:r>
            <a:rPr lang="en-GB" sz="1300" b="0" dirty="0" smtClean="0">
              <a:solidFill>
                <a:schemeClr val="tx1"/>
              </a:solidFill>
            </a:rPr>
            <a:t> (2017-2020), </a:t>
          </a:r>
          <a:r>
            <a:rPr lang="en-GB" sz="1300" b="1" dirty="0" smtClean="0">
              <a:solidFill>
                <a:schemeClr val="tx1"/>
              </a:solidFill>
            </a:rPr>
            <a:t>Ethiopia</a:t>
          </a:r>
          <a:r>
            <a:rPr lang="en-GB" sz="1300" b="0" dirty="0" smtClean="0">
              <a:solidFill>
                <a:schemeClr val="tx1"/>
              </a:solidFill>
            </a:rPr>
            <a:t> (2017-2020), </a:t>
          </a:r>
          <a:r>
            <a:rPr lang="en-GB" sz="1300" b="1" dirty="0" smtClean="0">
              <a:solidFill>
                <a:schemeClr val="tx1"/>
              </a:solidFill>
            </a:rPr>
            <a:t>Ghana</a:t>
          </a:r>
          <a:r>
            <a:rPr lang="en-GB" sz="1300" b="0" dirty="0" smtClean="0">
              <a:solidFill>
                <a:schemeClr val="tx1"/>
              </a:solidFill>
            </a:rPr>
            <a:t> (2017-2020), </a:t>
          </a:r>
          <a:r>
            <a:rPr lang="en-GB" sz="1300" b="1" dirty="0" smtClean="0">
              <a:solidFill>
                <a:schemeClr val="tx1"/>
              </a:solidFill>
            </a:rPr>
            <a:t>Guatemala</a:t>
          </a:r>
          <a:r>
            <a:rPr lang="en-GB" sz="1300" b="0" dirty="0" smtClean="0">
              <a:solidFill>
                <a:schemeClr val="tx1"/>
              </a:solidFill>
            </a:rPr>
            <a:t> (2014-2020), </a:t>
          </a:r>
          <a:r>
            <a:rPr lang="en-GB" sz="1300" b="1" dirty="0" smtClean="0">
              <a:solidFill>
                <a:schemeClr val="tx1"/>
              </a:solidFill>
            </a:rPr>
            <a:t>Honduras</a:t>
          </a:r>
          <a:r>
            <a:rPr lang="en-GB" sz="1300" b="0" dirty="0" smtClean="0">
              <a:solidFill>
                <a:schemeClr val="tx1"/>
              </a:solidFill>
            </a:rPr>
            <a:t> (2018-2022)*, </a:t>
          </a:r>
          <a:r>
            <a:rPr lang="en-GB" sz="1300" b="1" dirty="0" smtClean="0">
              <a:solidFill>
                <a:schemeClr val="tx1"/>
              </a:solidFill>
            </a:rPr>
            <a:t>Ivory Coast </a:t>
          </a:r>
          <a:r>
            <a:rPr lang="en-GB" sz="1300" b="0" dirty="0" smtClean="0">
              <a:solidFill>
                <a:schemeClr val="tx1"/>
              </a:solidFill>
            </a:rPr>
            <a:t>(2017-2020), </a:t>
          </a:r>
          <a:r>
            <a:rPr lang="en-GB" sz="1300" b="1" dirty="0" smtClean="0">
              <a:solidFill>
                <a:schemeClr val="tx1"/>
              </a:solidFill>
            </a:rPr>
            <a:t>Kenya</a:t>
          </a:r>
          <a:r>
            <a:rPr lang="en-GB" sz="1300" b="0" dirty="0" smtClean="0">
              <a:solidFill>
                <a:schemeClr val="tx1"/>
              </a:solidFill>
            </a:rPr>
            <a:t> (2018-2022), </a:t>
          </a:r>
          <a:r>
            <a:rPr lang="en-GB" sz="1300" b="1" dirty="0" smtClean="0">
              <a:solidFill>
                <a:schemeClr val="tx1"/>
              </a:solidFill>
            </a:rPr>
            <a:t>Laos</a:t>
          </a:r>
          <a:r>
            <a:rPr lang="en-GB" sz="1300" b="0" dirty="0" smtClean="0">
              <a:solidFill>
                <a:schemeClr val="tx1"/>
              </a:solidFill>
            </a:rPr>
            <a:t> (2016-2020), </a:t>
          </a:r>
          <a:r>
            <a:rPr lang="en-GB" sz="1300" b="1" dirty="0" smtClean="0">
              <a:solidFill>
                <a:schemeClr val="tx1"/>
              </a:solidFill>
            </a:rPr>
            <a:t>Moldova</a:t>
          </a:r>
          <a:r>
            <a:rPr lang="en-GB" sz="1300" b="0" dirty="0" smtClean="0">
              <a:solidFill>
                <a:schemeClr val="tx1"/>
              </a:solidFill>
            </a:rPr>
            <a:t> (2017-2020), </a:t>
          </a:r>
          <a:r>
            <a:rPr lang="en-GB" sz="1300" b="1" dirty="0" smtClean="0">
              <a:solidFill>
                <a:schemeClr val="tx1"/>
              </a:solidFill>
            </a:rPr>
            <a:t>Nicaragua</a:t>
          </a:r>
          <a:r>
            <a:rPr lang="en-GB" sz="1300" b="0" dirty="0" smtClean="0">
              <a:solidFill>
                <a:schemeClr val="tx1"/>
              </a:solidFill>
            </a:rPr>
            <a:t> (2018-2020), </a:t>
          </a:r>
          <a:r>
            <a:rPr lang="en-GB" sz="1300" b="1" dirty="0" smtClean="0">
              <a:solidFill>
                <a:schemeClr val="tx1"/>
              </a:solidFill>
            </a:rPr>
            <a:t>Palestine</a:t>
          </a:r>
          <a:r>
            <a:rPr lang="en-GB" sz="1300" b="0" dirty="0" smtClean="0">
              <a:solidFill>
                <a:schemeClr val="tx1"/>
              </a:solidFill>
            </a:rPr>
            <a:t> (2017-2020), </a:t>
          </a:r>
          <a:r>
            <a:rPr lang="en-GB" sz="1300" b="1" dirty="0" smtClean="0">
              <a:solidFill>
                <a:schemeClr val="tx1"/>
              </a:solidFill>
            </a:rPr>
            <a:t>Senegal</a:t>
          </a:r>
          <a:r>
            <a:rPr lang="en-GB" sz="1300" b="0" dirty="0" smtClean="0">
              <a:solidFill>
                <a:schemeClr val="tx1"/>
              </a:solidFill>
            </a:rPr>
            <a:t> (2018-2023), </a:t>
          </a:r>
          <a:r>
            <a:rPr lang="en-GB" sz="1300" b="1" dirty="0" smtClean="0">
              <a:solidFill>
                <a:schemeClr val="tx1"/>
              </a:solidFill>
            </a:rPr>
            <a:t>Togo</a:t>
          </a:r>
          <a:r>
            <a:rPr lang="en-GB" sz="1300" b="0" dirty="0" smtClean="0">
              <a:solidFill>
                <a:schemeClr val="tx1"/>
              </a:solidFill>
            </a:rPr>
            <a:t> (2014-2020), </a:t>
          </a:r>
          <a:r>
            <a:rPr lang="en-GB" sz="1300" b="1" dirty="0" smtClean="0">
              <a:solidFill>
                <a:schemeClr val="tx1"/>
              </a:solidFill>
            </a:rPr>
            <a:t>Tunisia</a:t>
          </a:r>
          <a:r>
            <a:rPr lang="en-GB" sz="1300" b="0" dirty="0" smtClean="0">
              <a:solidFill>
                <a:schemeClr val="tx1"/>
              </a:solidFill>
            </a:rPr>
            <a:t> (2017-2020)*, </a:t>
          </a:r>
          <a:r>
            <a:rPr lang="en-GB" sz="1300" b="1" dirty="0" smtClean="0">
              <a:solidFill>
                <a:schemeClr val="tx1"/>
              </a:solidFill>
            </a:rPr>
            <a:t>Uganda</a:t>
          </a:r>
          <a:r>
            <a:rPr lang="en-GB" sz="1300" b="0" dirty="0" smtClean="0">
              <a:solidFill>
                <a:schemeClr val="tx1"/>
              </a:solidFill>
            </a:rPr>
            <a:t> (2015-2019)</a:t>
          </a:r>
          <a:endParaRPr lang="en-GB" sz="1300" b="0" dirty="0">
            <a:solidFill>
              <a:schemeClr val="tx1"/>
            </a:solidFill>
          </a:endParaRPr>
        </a:p>
      </dgm:t>
    </dgm:pt>
    <dgm:pt modelId="{E6EE1110-AB9F-4FD8-8003-39BF9B67A070}" type="parTrans" cxnId="{8F26D49E-1E18-4019-8CDD-7B456C720651}">
      <dgm:prSet/>
      <dgm:spPr/>
      <dgm:t>
        <a:bodyPr/>
        <a:lstStyle/>
        <a:p>
          <a:endParaRPr lang="en-US"/>
        </a:p>
      </dgm:t>
    </dgm:pt>
    <dgm:pt modelId="{FE6C2DBE-6AB5-4B8C-B001-25C0D73D5C43}" type="sibTrans" cxnId="{8F26D49E-1E18-4019-8CDD-7B456C720651}">
      <dgm:prSet/>
      <dgm:spPr/>
      <dgm:t>
        <a:bodyPr/>
        <a:lstStyle/>
        <a:p>
          <a:endParaRPr lang="en-US"/>
        </a:p>
      </dgm:t>
    </dgm:pt>
    <dgm:pt modelId="{F139C836-F3F2-494B-9D0B-CF15C8EC09FF}">
      <dgm:prSet phldrT="[Text]" custT="1"/>
      <dgm:spPr/>
      <dgm:t>
        <a:bodyPr/>
        <a:lstStyle/>
        <a:p>
          <a:pPr algn="l"/>
          <a:r>
            <a:rPr lang="en-GB" sz="1100" b="0" i="1" dirty="0" smtClean="0">
              <a:solidFill>
                <a:schemeClr val="tx1"/>
              </a:solidFill>
            </a:rPr>
            <a:t>Old: Chad (2014-2017), Mali (2014-2018), Myanmar (2014-2016), Namibia (2014-2017), Paraguay (2014-2018), Rwanda (2014-2018)</a:t>
          </a:r>
          <a:endParaRPr lang="en-GB" sz="1100" b="0" i="1" dirty="0">
            <a:solidFill>
              <a:schemeClr val="tx1"/>
            </a:solidFill>
          </a:endParaRPr>
        </a:p>
      </dgm:t>
    </dgm:pt>
    <dgm:pt modelId="{ED83EF33-9113-4C90-AE4D-F3423E5814C3}" type="parTrans" cxnId="{3788AE1D-D0DB-4042-8307-7FD7A2089726}">
      <dgm:prSet/>
      <dgm:spPr/>
      <dgm:t>
        <a:bodyPr/>
        <a:lstStyle/>
        <a:p>
          <a:endParaRPr lang="en-US"/>
        </a:p>
      </dgm:t>
    </dgm:pt>
    <dgm:pt modelId="{61F9D9A1-5802-4CE5-853F-06433730B030}" type="sibTrans" cxnId="{3788AE1D-D0DB-4042-8307-7FD7A2089726}">
      <dgm:prSet/>
      <dgm:spPr/>
      <dgm:t>
        <a:bodyPr/>
        <a:lstStyle/>
        <a:p>
          <a:endParaRPr lang="en-US"/>
        </a:p>
      </dgm:t>
    </dgm:pt>
    <dgm:pt modelId="{E0637BB4-FE6D-4B33-B2D2-ADC94E694D3C}">
      <dgm:prSet phldrT="[Text]" custT="1"/>
      <dgm:spPr/>
      <dgm:t>
        <a:bodyPr/>
        <a:lstStyle/>
        <a:p>
          <a:pPr algn="just"/>
          <a:r>
            <a:rPr lang="en-GB" sz="1200" b="0" i="1" dirty="0" smtClean="0"/>
            <a:t>Roadmap</a:t>
          </a:r>
          <a:r>
            <a:rPr lang="en-GB" sz="1200" dirty="0" smtClean="0"/>
            <a:t>: </a:t>
          </a:r>
          <a:r>
            <a:rPr lang="en-GB" sz="1200" b="1" dirty="0" smtClean="0"/>
            <a:t>Azerbaijan, Burundi*, Cameroon, El Salvador, Haiti, Lebanon, Madagascar*, Mali, Mozambique*, Nepal, Pakistan</a:t>
          </a:r>
          <a:endParaRPr lang="en-GB" sz="1200" b="1" dirty="0"/>
        </a:p>
      </dgm:t>
    </dgm:pt>
    <dgm:pt modelId="{8149A124-0E78-4D05-AC06-9B41FEBD5514}" type="parTrans" cxnId="{F19AF219-5F9E-4ECB-9ADF-47AF03DD01B9}">
      <dgm:prSet/>
      <dgm:spPr/>
      <dgm:t>
        <a:bodyPr/>
        <a:lstStyle/>
        <a:p>
          <a:endParaRPr lang="en-US"/>
        </a:p>
      </dgm:t>
    </dgm:pt>
    <dgm:pt modelId="{B65A40E5-EA7A-414B-90C4-69D0220BF40C}" type="sibTrans" cxnId="{F19AF219-5F9E-4ECB-9ADF-47AF03DD01B9}">
      <dgm:prSet/>
      <dgm:spPr/>
      <dgm:t>
        <a:bodyPr/>
        <a:lstStyle/>
        <a:p>
          <a:endParaRPr lang="en-US"/>
        </a:p>
      </dgm:t>
    </dgm:pt>
    <dgm:pt modelId="{44BBAF60-26C7-429C-BD91-689C66C5B3CF}">
      <dgm:prSet custT="1"/>
      <dgm:spPr/>
      <dgm:t>
        <a:bodyPr vert="vert"/>
        <a:lstStyle/>
        <a:p>
          <a:r>
            <a:rPr lang="en-GB" sz="1800" b="1" dirty="0" smtClean="0"/>
            <a:t>11</a:t>
          </a:r>
          <a:endParaRPr lang="en-GB" sz="1800" b="1" dirty="0"/>
        </a:p>
      </dgm:t>
    </dgm:pt>
    <dgm:pt modelId="{F4051A99-BBF0-4BAF-8D79-F420FDDEF69B}" type="sibTrans" cxnId="{44042032-8A1E-4E9E-8E40-66E96B0022E9}">
      <dgm:prSet/>
      <dgm:spPr/>
      <dgm:t>
        <a:bodyPr/>
        <a:lstStyle/>
        <a:p>
          <a:endParaRPr lang="en-GB"/>
        </a:p>
      </dgm:t>
    </dgm:pt>
    <dgm:pt modelId="{5B3AFA66-7C59-4F26-A019-8616DC06ED73}" type="parTrans" cxnId="{44042032-8A1E-4E9E-8E40-66E96B0022E9}">
      <dgm:prSet/>
      <dgm:spPr/>
      <dgm:t>
        <a:bodyPr/>
        <a:lstStyle/>
        <a:p>
          <a:endParaRPr lang="en-GB"/>
        </a:p>
      </dgm:t>
    </dgm:pt>
    <dgm:pt modelId="{42F237E9-BE22-4101-A07C-AF477E0B9380}" type="pres">
      <dgm:prSet presAssocID="{17619088-69A6-45FF-8C04-5A37BC8B41E1}" presName="linearFlow" presStyleCnt="0">
        <dgm:presLayoutVars>
          <dgm:dir/>
          <dgm:animLvl val="lvl"/>
          <dgm:resizeHandles val="exact"/>
        </dgm:presLayoutVars>
      </dgm:prSet>
      <dgm:spPr/>
      <dgm:t>
        <a:bodyPr/>
        <a:lstStyle/>
        <a:p>
          <a:endParaRPr lang="en-GB"/>
        </a:p>
      </dgm:t>
    </dgm:pt>
    <dgm:pt modelId="{ECD3A355-D768-4BA0-B829-60CE2F3AAF49}" type="pres">
      <dgm:prSet presAssocID="{2953972C-C62A-4CCF-BD60-24E72FBCEFD6}" presName="composite" presStyleCnt="0"/>
      <dgm:spPr/>
    </dgm:pt>
    <dgm:pt modelId="{D355F7D0-13BC-4FCB-99FE-43892FCA4FD9}" type="pres">
      <dgm:prSet presAssocID="{2953972C-C62A-4CCF-BD60-24E72FBCEFD6}" presName="parentText" presStyleLbl="alignNode1" presStyleIdx="0" presStyleCnt="4" custScaleY="124800" custLinFactNeighborX="-5029" custLinFactNeighborY="-14267">
        <dgm:presLayoutVars>
          <dgm:chMax val="1"/>
          <dgm:bulletEnabled val="1"/>
        </dgm:presLayoutVars>
      </dgm:prSet>
      <dgm:spPr/>
      <dgm:t>
        <a:bodyPr/>
        <a:lstStyle/>
        <a:p>
          <a:endParaRPr lang="en-GB"/>
        </a:p>
      </dgm:t>
    </dgm:pt>
    <dgm:pt modelId="{CEDDDEF3-E51A-4500-AF2F-A17BA54AE7FB}" type="pres">
      <dgm:prSet presAssocID="{2953972C-C62A-4CCF-BD60-24E72FBCEFD6}" presName="descendantText" presStyleLbl="alignAcc1" presStyleIdx="0" presStyleCnt="4" custAng="0" custScaleY="246003">
        <dgm:presLayoutVars>
          <dgm:bulletEnabled val="1"/>
        </dgm:presLayoutVars>
      </dgm:prSet>
      <dgm:spPr/>
      <dgm:t>
        <a:bodyPr/>
        <a:lstStyle/>
        <a:p>
          <a:endParaRPr lang="en-GB"/>
        </a:p>
      </dgm:t>
    </dgm:pt>
    <dgm:pt modelId="{69491D11-AE0E-498E-8690-BD9B6F1C5EC0}" type="pres">
      <dgm:prSet presAssocID="{935133FE-97BC-49C2-A71F-D70D511288E3}" presName="sp" presStyleCnt="0"/>
      <dgm:spPr/>
    </dgm:pt>
    <dgm:pt modelId="{454B343A-FDE3-4D46-A9F7-B786E1310483}" type="pres">
      <dgm:prSet presAssocID="{2CEBEBAC-D55C-4A2C-B8AF-282D191C0939}" presName="composite" presStyleCnt="0"/>
      <dgm:spPr/>
    </dgm:pt>
    <dgm:pt modelId="{6C5283CE-9633-4062-AB31-7849E31BBBB7}" type="pres">
      <dgm:prSet presAssocID="{2CEBEBAC-D55C-4A2C-B8AF-282D191C0939}" presName="parentText" presStyleLbl="alignNode1" presStyleIdx="1" presStyleCnt="4" custLinFactNeighborX="-4633" custLinFactNeighborY="16242">
        <dgm:presLayoutVars>
          <dgm:chMax val="1"/>
          <dgm:bulletEnabled val="1"/>
        </dgm:presLayoutVars>
      </dgm:prSet>
      <dgm:spPr/>
      <dgm:t>
        <a:bodyPr/>
        <a:lstStyle/>
        <a:p>
          <a:endParaRPr lang="en-GB"/>
        </a:p>
      </dgm:t>
    </dgm:pt>
    <dgm:pt modelId="{81EC7ACC-AFDB-49CF-B0F0-3792C9FD28C3}" type="pres">
      <dgm:prSet presAssocID="{2CEBEBAC-D55C-4A2C-B8AF-282D191C0939}" presName="descendantText" presStyleLbl="alignAcc1" presStyleIdx="1" presStyleCnt="4" custScaleY="143792" custLinFactNeighborX="-619" custLinFactNeighborY="41909">
        <dgm:presLayoutVars>
          <dgm:bulletEnabled val="1"/>
        </dgm:presLayoutVars>
      </dgm:prSet>
      <dgm:spPr/>
      <dgm:t>
        <a:bodyPr/>
        <a:lstStyle/>
        <a:p>
          <a:endParaRPr lang="en-GB"/>
        </a:p>
      </dgm:t>
    </dgm:pt>
    <dgm:pt modelId="{22BBC822-6996-4ED9-BD0C-01D65798616E}" type="pres">
      <dgm:prSet presAssocID="{20B7F0CB-6E80-4ED5-A58F-8AC0E69F278C}" presName="sp" presStyleCnt="0"/>
      <dgm:spPr/>
    </dgm:pt>
    <dgm:pt modelId="{8FC5C4F0-3B65-4AD4-BDBA-C682A0553D31}" type="pres">
      <dgm:prSet presAssocID="{0EB91091-FF08-4CFE-8D6F-05CEF02CB847}" presName="composite" presStyleCnt="0"/>
      <dgm:spPr/>
    </dgm:pt>
    <dgm:pt modelId="{7C1EFC49-FCA9-4200-8B67-C2C360A05C58}" type="pres">
      <dgm:prSet presAssocID="{0EB91091-FF08-4CFE-8D6F-05CEF02CB847}" presName="parentText" presStyleLbl="alignNode1" presStyleIdx="2" presStyleCnt="4" custScaleY="108704" custLinFactNeighborX="-4633" custLinFactNeighborY="22400">
        <dgm:presLayoutVars>
          <dgm:chMax val="1"/>
          <dgm:bulletEnabled val="1"/>
        </dgm:presLayoutVars>
      </dgm:prSet>
      <dgm:spPr/>
      <dgm:t>
        <a:bodyPr/>
        <a:lstStyle/>
        <a:p>
          <a:endParaRPr lang="en-GB"/>
        </a:p>
      </dgm:t>
    </dgm:pt>
    <dgm:pt modelId="{D13D6F5B-4A04-406C-A01D-5C1F0A882343}" type="pres">
      <dgm:prSet presAssocID="{0EB91091-FF08-4CFE-8D6F-05CEF02CB847}" presName="descendantText" presStyleLbl="alignAcc1" presStyleIdx="2" presStyleCnt="4" custScaleY="132540" custLinFactNeighborX="-619" custLinFactNeighborY="41447">
        <dgm:presLayoutVars>
          <dgm:bulletEnabled val="1"/>
        </dgm:presLayoutVars>
      </dgm:prSet>
      <dgm:spPr/>
      <dgm:t>
        <a:bodyPr/>
        <a:lstStyle/>
        <a:p>
          <a:endParaRPr lang="en-GB"/>
        </a:p>
      </dgm:t>
    </dgm:pt>
    <dgm:pt modelId="{E9E91F7C-1B02-4262-979C-C9420D9095CB}" type="pres">
      <dgm:prSet presAssocID="{207E0305-87C7-4797-9A49-9EEFAE95008B}" presName="sp" presStyleCnt="0"/>
      <dgm:spPr/>
    </dgm:pt>
    <dgm:pt modelId="{BC0B45E9-AF5E-40A5-9929-4DB493F6581F}" type="pres">
      <dgm:prSet presAssocID="{44BBAF60-26C7-429C-BD91-689C66C5B3CF}" presName="composite" presStyleCnt="0"/>
      <dgm:spPr/>
    </dgm:pt>
    <dgm:pt modelId="{A7D82930-8B7D-4689-AA73-C5E16303BE12}" type="pres">
      <dgm:prSet presAssocID="{44BBAF60-26C7-429C-BD91-689C66C5B3CF}" presName="parentText" presStyleLbl="alignNode1" presStyleIdx="3" presStyleCnt="4" custAng="16200000" custLinFactX="100000" custLinFactNeighborX="107085" custLinFactNeighborY="11676">
        <dgm:presLayoutVars>
          <dgm:chMax val="1"/>
          <dgm:bulletEnabled val="1"/>
        </dgm:presLayoutVars>
      </dgm:prSet>
      <dgm:spPr/>
      <dgm:t>
        <a:bodyPr/>
        <a:lstStyle/>
        <a:p>
          <a:endParaRPr lang="en-GB"/>
        </a:p>
      </dgm:t>
    </dgm:pt>
    <dgm:pt modelId="{1211B401-FEE5-4EF7-8420-542211246F26}" type="pres">
      <dgm:prSet presAssocID="{44BBAF60-26C7-429C-BD91-689C66C5B3CF}" presName="descendantText" presStyleLbl="alignAcc1" presStyleIdx="3" presStyleCnt="4" custScaleX="85031" custScaleY="94424" custLinFactNeighborX="34031" custLinFactNeighborY="43963">
        <dgm:presLayoutVars>
          <dgm:bulletEnabled val="1"/>
        </dgm:presLayoutVars>
      </dgm:prSet>
      <dgm:spPr/>
      <dgm:t>
        <a:bodyPr/>
        <a:lstStyle/>
        <a:p>
          <a:endParaRPr lang="en-GB"/>
        </a:p>
      </dgm:t>
    </dgm:pt>
  </dgm:ptLst>
  <dgm:cxnLst>
    <dgm:cxn modelId="{8F26D49E-1E18-4019-8CDD-7B456C720651}" srcId="{2953972C-C62A-4CCF-BD60-24E72FBCEFD6}" destId="{82BF32E7-14AF-48EC-8682-3FD772D8F4F9}" srcOrd="1" destOrd="0" parTransId="{E6EE1110-AB9F-4FD8-8003-39BF9B67A070}" sibTransId="{FE6C2DBE-6AB5-4B8C-B001-25C0D73D5C43}"/>
    <dgm:cxn modelId="{398C63BE-4FA8-4AC5-92EE-AC64A020B4D8}" type="presOf" srcId="{0F604978-1D86-425A-B411-579E787AC848}" destId="{81EC7ACC-AFDB-49CF-B0F0-3792C9FD28C3}" srcOrd="0" destOrd="0" presId="urn:microsoft.com/office/officeart/2005/8/layout/chevron2"/>
    <dgm:cxn modelId="{94FFD4DC-913C-48F3-8601-972ADD37764F}" srcId="{2CEBEBAC-D55C-4A2C-B8AF-282D191C0939}" destId="{0F604978-1D86-425A-B411-579E787AC848}" srcOrd="0" destOrd="0" parTransId="{9B94821A-FD56-4034-8B27-034127459871}" sibTransId="{A3B042FB-A4FB-4ABD-9C3B-694D1DD32385}"/>
    <dgm:cxn modelId="{F19AF219-5F9E-4ECB-9ADF-47AF03DD01B9}" srcId="{2CEBEBAC-D55C-4A2C-B8AF-282D191C0939}" destId="{E0637BB4-FE6D-4B33-B2D2-ADC94E694D3C}" srcOrd="2" destOrd="0" parTransId="{8149A124-0E78-4D05-AC06-9B41FEBD5514}" sibTransId="{B65A40E5-EA7A-414B-90C4-69D0220BF40C}"/>
    <dgm:cxn modelId="{6D7BB63D-C819-4AE8-8E61-89FB2EDD3991}" type="presOf" srcId="{D647B248-93C2-456F-9F18-951DF5AD0885}" destId="{CEDDDEF3-E51A-4500-AF2F-A17BA54AE7FB}" srcOrd="0" destOrd="0" presId="urn:microsoft.com/office/officeart/2005/8/layout/chevron2"/>
    <dgm:cxn modelId="{4A3D2C34-33FE-4813-8028-D72C4830C6BB}" type="presOf" srcId="{2CEBEBAC-D55C-4A2C-B8AF-282D191C0939}" destId="{6C5283CE-9633-4062-AB31-7849E31BBBB7}" srcOrd="0" destOrd="0" presId="urn:microsoft.com/office/officeart/2005/8/layout/chevron2"/>
    <dgm:cxn modelId="{F305DA76-DEEC-4339-AF2E-5930E8654579}" srcId="{2CEBEBAC-D55C-4A2C-B8AF-282D191C0939}" destId="{AA46B403-EE0D-4233-A422-323DFCEF9C10}" srcOrd="1" destOrd="0" parTransId="{5F9AA5C8-D3AA-4221-A649-F5A347009141}" sibTransId="{AD313933-341B-4042-B581-0AE2383A3428}"/>
    <dgm:cxn modelId="{D80F0795-0BC6-4A5E-BF96-5AE03F7B9582}" type="presOf" srcId="{7DE7D5D7-6143-4158-8362-EDC07FE739A9}" destId="{1211B401-FEE5-4EF7-8420-542211246F26}" srcOrd="0" destOrd="1" presId="urn:microsoft.com/office/officeart/2005/8/layout/chevron2"/>
    <dgm:cxn modelId="{93C2DA08-EB93-4D70-AF15-F83510F0AA58}" srcId="{0EB91091-FF08-4CFE-8D6F-05CEF02CB847}" destId="{D7B15D81-B57F-4740-AA35-484D4D759BBC}" srcOrd="1" destOrd="0" parTransId="{4F230012-C1EE-46AC-8E68-3CCCED3202BF}" sibTransId="{8124C4E1-1621-4882-9879-D069A145491F}"/>
    <dgm:cxn modelId="{232A7291-0372-42B2-B8D4-968C8B481111}" type="presOf" srcId="{F139C836-F3F2-494B-9D0B-CF15C8EC09FF}" destId="{CEDDDEF3-E51A-4500-AF2F-A17BA54AE7FB}" srcOrd="0" destOrd="2" presId="urn:microsoft.com/office/officeart/2005/8/layout/chevron2"/>
    <dgm:cxn modelId="{3788AE1D-D0DB-4042-8307-7FD7A2089726}" srcId="{2953972C-C62A-4CCF-BD60-24E72FBCEFD6}" destId="{F139C836-F3F2-494B-9D0B-CF15C8EC09FF}" srcOrd="2" destOrd="0" parTransId="{ED83EF33-9113-4C90-AE4D-F3423E5814C3}" sibTransId="{61F9D9A1-5802-4CE5-853F-06433730B030}"/>
    <dgm:cxn modelId="{C41857BC-BF8A-40A6-A5AE-158E50E8EF9C}" srcId="{17619088-69A6-45FF-8C04-5A37BC8B41E1}" destId="{2CEBEBAC-D55C-4A2C-B8AF-282D191C0939}" srcOrd="1" destOrd="0" parTransId="{2970A69D-8E99-4782-AF3D-F83EFDC8CBB3}" sibTransId="{20B7F0CB-6E80-4ED5-A58F-8AC0E69F278C}"/>
    <dgm:cxn modelId="{84A55A0C-594A-48CD-AFF4-0934167F5319}" type="presOf" srcId="{44BBAF60-26C7-429C-BD91-689C66C5B3CF}" destId="{A7D82930-8B7D-4689-AA73-C5E16303BE12}" srcOrd="0" destOrd="0" presId="urn:microsoft.com/office/officeart/2005/8/layout/chevron2"/>
    <dgm:cxn modelId="{4EE0C1F2-504C-49FF-BF88-FA5B2CE2C3F5}" type="presOf" srcId="{0EB91091-FF08-4CFE-8D6F-05CEF02CB847}" destId="{7C1EFC49-FCA9-4200-8B67-C2C360A05C58}" srcOrd="0" destOrd="0" presId="urn:microsoft.com/office/officeart/2005/8/layout/chevron2"/>
    <dgm:cxn modelId="{1FC07480-D6BF-4AF8-887D-05EFFCFD2B13}" srcId="{0EB91091-FF08-4CFE-8D6F-05CEF02CB847}" destId="{92BBF7E5-B298-4EF3-A139-D4238CA4F7AA}" srcOrd="0" destOrd="0" parTransId="{B70D799D-49A4-4B83-A7BA-86E2FB47EE7E}" sibTransId="{FEF2B906-6D6B-48C4-B436-B58D9CB3FD41}"/>
    <dgm:cxn modelId="{AAE106F9-FA0A-40FB-9608-993FD9EA64D8}" srcId="{17619088-69A6-45FF-8C04-5A37BC8B41E1}" destId="{0EB91091-FF08-4CFE-8D6F-05CEF02CB847}" srcOrd="2" destOrd="0" parTransId="{9B7A38D3-0825-4E26-B1F6-F66D9063385B}" sibTransId="{207E0305-87C7-4797-9A49-9EEFAE95008B}"/>
    <dgm:cxn modelId="{5F7FD71B-BDFF-4838-9106-B9F9F99B613C}" type="presOf" srcId="{92BBF7E5-B298-4EF3-A139-D4238CA4F7AA}" destId="{D13D6F5B-4A04-406C-A01D-5C1F0A882343}" srcOrd="0" destOrd="0" presId="urn:microsoft.com/office/officeart/2005/8/layout/chevron2"/>
    <dgm:cxn modelId="{2F66A1F1-04CC-4382-96A3-245D51A26F71}" type="presOf" srcId="{D7B15D81-B57F-4740-AA35-484D4D759BBC}" destId="{D13D6F5B-4A04-406C-A01D-5C1F0A882343}" srcOrd="0" destOrd="1" presId="urn:microsoft.com/office/officeart/2005/8/layout/chevron2"/>
    <dgm:cxn modelId="{A19D235A-D7FF-43E3-A10D-5C08F1EE35AE}" srcId="{17619088-69A6-45FF-8C04-5A37BC8B41E1}" destId="{2953972C-C62A-4CCF-BD60-24E72FBCEFD6}" srcOrd="0" destOrd="0" parTransId="{E15717CF-B204-4AE8-A278-635027D8BF1A}" sibTransId="{935133FE-97BC-49C2-A71F-D70D511288E3}"/>
    <dgm:cxn modelId="{13E90820-EEA4-4FA0-98FD-A77700765A98}" type="presOf" srcId="{2953972C-C62A-4CCF-BD60-24E72FBCEFD6}" destId="{D355F7D0-13BC-4FCB-99FE-43892FCA4FD9}" srcOrd="0" destOrd="0" presId="urn:microsoft.com/office/officeart/2005/8/layout/chevron2"/>
    <dgm:cxn modelId="{E02861E8-74F7-4E65-8F27-72DE566814B7}" srcId="{44BBAF60-26C7-429C-BD91-689C66C5B3CF}" destId="{7DE7D5D7-6143-4158-8362-EDC07FE739A9}" srcOrd="1" destOrd="0" parTransId="{3E087EB7-4A97-4AC1-845F-826CEC2BF658}" sibTransId="{89BBFC11-5D86-4B98-A9C7-89852D54CF8C}"/>
    <dgm:cxn modelId="{0C87E56B-6F4F-47F1-933F-36391CE602A0}" srcId="{2953972C-C62A-4CCF-BD60-24E72FBCEFD6}" destId="{D647B248-93C2-456F-9F18-951DF5AD0885}" srcOrd="0" destOrd="0" parTransId="{38DE396D-B228-49BF-91DD-2B2A4332B032}" sibTransId="{9B6924FF-5695-4A39-BDD1-AB44B90CD5A1}"/>
    <dgm:cxn modelId="{D902C597-7E32-483C-98D0-3FDD9D4231BB}" srcId="{44BBAF60-26C7-429C-BD91-689C66C5B3CF}" destId="{2C7888E3-5F52-4B18-B709-67B643FE1CCC}" srcOrd="0" destOrd="0" parTransId="{51735140-4AE9-4E13-B9B1-109D55E01688}" sibTransId="{70B6AE6D-7E2C-4457-A10D-3247F236AE7D}"/>
    <dgm:cxn modelId="{44042032-8A1E-4E9E-8E40-66E96B0022E9}" srcId="{17619088-69A6-45FF-8C04-5A37BC8B41E1}" destId="{44BBAF60-26C7-429C-BD91-689C66C5B3CF}" srcOrd="3" destOrd="0" parTransId="{5B3AFA66-7C59-4F26-A019-8616DC06ED73}" sibTransId="{F4051A99-BBF0-4BAF-8D79-F420FDDEF69B}"/>
    <dgm:cxn modelId="{A1B91B53-CB27-4382-8B81-9B73167F0A58}" type="presOf" srcId="{2C7888E3-5F52-4B18-B709-67B643FE1CCC}" destId="{1211B401-FEE5-4EF7-8420-542211246F26}" srcOrd="0" destOrd="0" presId="urn:microsoft.com/office/officeart/2005/8/layout/chevron2"/>
    <dgm:cxn modelId="{096A6468-8C42-482C-919B-85EE57F153C1}" type="presOf" srcId="{E0637BB4-FE6D-4B33-B2D2-ADC94E694D3C}" destId="{81EC7ACC-AFDB-49CF-B0F0-3792C9FD28C3}" srcOrd="0" destOrd="2" presId="urn:microsoft.com/office/officeart/2005/8/layout/chevron2"/>
    <dgm:cxn modelId="{14D62623-938E-4837-823C-BEA727E4A1BA}" type="presOf" srcId="{17619088-69A6-45FF-8C04-5A37BC8B41E1}" destId="{42F237E9-BE22-4101-A07C-AF477E0B9380}" srcOrd="0" destOrd="0" presId="urn:microsoft.com/office/officeart/2005/8/layout/chevron2"/>
    <dgm:cxn modelId="{781E4D00-BA6E-4C51-BB4D-346DECF3D9B8}" type="presOf" srcId="{AA46B403-EE0D-4233-A422-323DFCEF9C10}" destId="{81EC7ACC-AFDB-49CF-B0F0-3792C9FD28C3}" srcOrd="0" destOrd="1" presId="urn:microsoft.com/office/officeart/2005/8/layout/chevron2"/>
    <dgm:cxn modelId="{5BB1FCB5-7843-41C1-A7F7-1E793A58A759}" type="presOf" srcId="{82BF32E7-14AF-48EC-8682-3FD772D8F4F9}" destId="{CEDDDEF3-E51A-4500-AF2F-A17BA54AE7FB}" srcOrd="0" destOrd="1" presId="urn:microsoft.com/office/officeart/2005/8/layout/chevron2"/>
    <dgm:cxn modelId="{06228FA3-C8BA-4B5F-B298-70F1BC568C84}" type="presParOf" srcId="{42F237E9-BE22-4101-A07C-AF477E0B9380}" destId="{ECD3A355-D768-4BA0-B829-60CE2F3AAF49}" srcOrd="0" destOrd="0" presId="urn:microsoft.com/office/officeart/2005/8/layout/chevron2"/>
    <dgm:cxn modelId="{3AEC8A8A-178C-47B3-BC1E-83DE3EA75166}" type="presParOf" srcId="{ECD3A355-D768-4BA0-B829-60CE2F3AAF49}" destId="{D355F7D0-13BC-4FCB-99FE-43892FCA4FD9}" srcOrd="0" destOrd="0" presId="urn:microsoft.com/office/officeart/2005/8/layout/chevron2"/>
    <dgm:cxn modelId="{C8EAD5B0-9D8A-4A56-9997-A150B4C933CB}" type="presParOf" srcId="{ECD3A355-D768-4BA0-B829-60CE2F3AAF49}" destId="{CEDDDEF3-E51A-4500-AF2F-A17BA54AE7FB}" srcOrd="1" destOrd="0" presId="urn:microsoft.com/office/officeart/2005/8/layout/chevron2"/>
    <dgm:cxn modelId="{1A0C10B2-E36E-4B0E-B75E-F7A26A949419}" type="presParOf" srcId="{42F237E9-BE22-4101-A07C-AF477E0B9380}" destId="{69491D11-AE0E-498E-8690-BD9B6F1C5EC0}" srcOrd="1" destOrd="0" presId="urn:microsoft.com/office/officeart/2005/8/layout/chevron2"/>
    <dgm:cxn modelId="{0536013D-A38D-44D0-8F74-EEC18CA9C6A3}" type="presParOf" srcId="{42F237E9-BE22-4101-A07C-AF477E0B9380}" destId="{454B343A-FDE3-4D46-A9F7-B786E1310483}" srcOrd="2" destOrd="0" presId="urn:microsoft.com/office/officeart/2005/8/layout/chevron2"/>
    <dgm:cxn modelId="{DC288010-F11F-41A3-B694-867E907FFCEF}" type="presParOf" srcId="{454B343A-FDE3-4D46-A9F7-B786E1310483}" destId="{6C5283CE-9633-4062-AB31-7849E31BBBB7}" srcOrd="0" destOrd="0" presId="urn:microsoft.com/office/officeart/2005/8/layout/chevron2"/>
    <dgm:cxn modelId="{32B44D05-1EFD-4CF8-8346-8EC6241D7AC3}" type="presParOf" srcId="{454B343A-FDE3-4D46-A9F7-B786E1310483}" destId="{81EC7ACC-AFDB-49CF-B0F0-3792C9FD28C3}" srcOrd="1" destOrd="0" presId="urn:microsoft.com/office/officeart/2005/8/layout/chevron2"/>
    <dgm:cxn modelId="{4AA8CD79-0DB3-4680-AD06-C5C65EEB14A0}" type="presParOf" srcId="{42F237E9-BE22-4101-A07C-AF477E0B9380}" destId="{22BBC822-6996-4ED9-BD0C-01D65798616E}" srcOrd="3" destOrd="0" presId="urn:microsoft.com/office/officeart/2005/8/layout/chevron2"/>
    <dgm:cxn modelId="{E9DC26E3-7ECE-4986-A203-D3D555B6E393}" type="presParOf" srcId="{42F237E9-BE22-4101-A07C-AF477E0B9380}" destId="{8FC5C4F0-3B65-4AD4-BDBA-C682A0553D31}" srcOrd="4" destOrd="0" presId="urn:microsoft.com/office/officeart/2005/8/layout/chevron2"/>
    <dgm:cxn modelId="{11DFFE4C-2DAF-4E9C-A742-8B0EB5EB5156}" type="presParOf" srcId="{8FC5C4F0-3B65-4AD4-BDBA-C682A0553D31}" destId="{7C1EFC49-FCA9-4200-8B67-C2C360A05C58}" srcOrd="0" destOrd="0" presId="urn:microsoft.com/office/officeart/2005/8/layout/chevron2"/>
    <dgm:cxn modelId="{EB2EF8F3-CE34-4E23-95E6-1CD98B554CAF}" type="presParOf" srcId="{8FC5C4F0-3B65-4AD4-BDBA-C682A0553D31}" destId="{D13D6F5B-4A04-406C-A01D-5C1F0A882343}" srcOrd="1" destOrd="0" presId="urn:microsoft.com/office/officeart/2005/8/layout/chevron2"/>
    <dgm:cxn modelId="{02137D46-D68A-4A1E-A282-7D97B32732DF}" type="presParOf" srcId="{42F237E9-BE22-4101-A07C-AF477E0B9380}" destId="{E9E91F7C-1B02-4262-979C-C9420D9095CB}" srcOrd="5" destOrd="0" presId="urn:microsoft.com/office/officeart/2005/8/layout/chevron2"/>
    <dgm:cxn modelId="{27B2B032-F557-4B27-802F-824323CC133F}" type="presParOf" srcId="{42F237E9-BE22-4101-A07C-AF477E0B9380}" destId="{BC0B45E9-AF5E-40A5-9929-4DB493F6581F}" srcOrd="6" destOrd="0" presId="urn:microsoft.com/office/officeart/2005/8/layout/chevron2"/>
    <dgm:cxn modelId="{637007A0-082E-4655-A21D-BA8290B992FB}" type="presParOf" srcId="{BC0B45E9-AF5E-40A5-9929-4DB493F6581F}" destId="{A7D82930-8B7D-4689-AA73-C5E16303BE12}" srcOrd="0" destOrd="0" presId="urn:microsoft.com/office/officeart/2005/8/layout/chevron2"/>
    <dgm:cxn modelId="{25E8024C-BD17-4CF6-BE7D-A157FB98B017}" type="presParOf" srcId="{BC0B45E9-AF5E-40A5-9929-4DB493F6581F}" destId="{1211B401-FEE5-4EF7-8420-542211246F2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0E6D9-ADFA-4C59-9B06-89A785161269}">
      <dsp:nvSpPr>
        <dsp:cNvPr id="0" name=""/>
        <dsp:cNvSpPr/>
      </dsp:nvSpPr>
      <dsp:spPr>
        <a:xfrm rot="5400000">
          <a:off x="958743" y="1138163"/>
          <a:ext cx="876831" cy="816838"/>
        </a:xfrm>
        <a:prstGeom prst="bentUpArrow">
          <a:avLst>
            <a:gd name="adj1" fmla="val 32840"/>
            <a:gd name="adj2" fmla="val 25000"/>
            <a:gd name="adj3" fmla="val 3578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B24F7C-58DC-45DB-BF6B-317C19108407}">
      <dsp:nvSpPr>
        <dsp:cNvPr id="0" name=""/>
        <dsp:cNvSpPr/>
      </dsp:nvSpPr>
      <dsp:spPr>
        <a:xfrm>
          <a:off x="323820" y="98822"/>
          <a:ext cx="1653035" cy="965968"/>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FORMATION OF THE </a:t>
          </a:r>
          <a:r>
            <a:rPr lang="en-US" sz="1700" b="1" kern="1200" dirty="0" smtClean="0"/>
            <a:t>EUROPEAN GROUP</a:t>
          </a:r>
          <a:endParaRPr lang="en-US" sz="1700" kern="1200" dirty="0"/>
        </a:p>
      </dsp:txBody>
      <dsp:txXfrm>
        <a:off x="370983" y="145985"/>
        <a:ext cx="1558709" cy="871642"/>
      </dsp:txXfrm>
    </dsp:sp>
    <dsp:sp modelId="{C27C3EE7-806C-4517-BFFA-F07F0F4F0015}">
      <dsp:nvSpPr>
        <dsp:cNvPr id="0" name=""/>
        <dsp:cNvSpPr/>
      </dsp:nvSpPr>
      <dsp:spPr>
        <a:xfrm>
          <a:off x="2126443" y="28890"/>
          <a:ext cx="1419853" cy="1104453"/>
        </a:xfrm>
        <a:prstGeom prst="rect">
          <a:avLst/>
        </a:prstGeom>
        <a:noFill/>
        <a:ln>
          <a:noFill/>
        </a:ln>
        <a:effectLst/>
      </dsp:spPr>
      <dsp:style>
        <a:lnRef idx="0">
          <a:scrgbClr r="0" g="0" b="0"/>
        </a:lnRef>
        <a:fillRef idx="0">
          <a:scrgbClr r="0" g="0" b="0"/>
        </a:fillRef>
        <a:effectRef idx="0">
          <a:scrgbClr r="0" g="0" b="0"/>
        </a:effectRef>
        <a:fontRef idx="minor"/>
      </dsp:style>
    </dsp:sp>
    <dsp:sp modelId="{C8079DBE-A322-4E1D-9759-131C2152B5D9}">
      <dsp:nvSpPr>
        <dsp:cNvPr id="0" name=""/>
        <dsp:cNvSpPr/>
      </dsp:nvSpPr>
      <dsp:spPr>
        <a:xfrm rot="5400000">
          <a:off x="2506860" y="2774269"/>
          <a:ext cx="1238916" cy="681750"/>
        </a:xfrm>
        <a:prstGeom prst="bentUpArrow">
          <a:avLst>
            <a:gd name="adj1" fmla="val 32840"/>
            <a:gd name="adj2" fmla="val 25000"/>
            <a:gd name="adj3" fmla="val 3578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0B11F7-79B5-4CBA-856C-08B5A33BECBC}">
      <dsp:nvSpPr>
        <dsp:cNvPr id="0" name=""/>
        <dsp:cNvSpPr/>
      </dsp:nvSpPr>
      <dsp:spPr>
        <a:xfrm>
          <a:off x="1870608" y="1332374"/>
          <a:ext cx="1879784" cy="1025396"/>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ROADMAP</a:t>
          </a:r>
          <a:r>
            <a:rPr lang="en-US" sz="1800" kern="1200" dirty="0" smtClean="0"/>
            <a:t> WITH A TIME-HORIZON</a:t>
          </a:r>
          <a:endParaRPr lang="en-US" sz="1800" kern="1200" dirty="0"/>
        </a:p>
      </dsp:txBody>
      <dsp:txXfrm>
        <a:off x="1920673" y="1382439"/>
        <a:ext cx="1779654" cy="925266"/>
      </dsp:txXfrm>
    </dsp:sp>
    <dsp:sp modelId="{BB3DD23E-BBC9-4E3B-8678-68D212FDE451}">
      <dsp:nvSpPr>
        <dsp:cNvPr id="0" name=""/>
        <dsp:cNvSpPr/>
      </dsp:nvSpPr>
      <dsp:spPr>
        <a:xfrm>
          <a:off x="3786607" y="1292155"/>
          <a:ext cx="1419853" cy="1104453"/>
        </a:xfrm>
        <a:prstGeom prst="rect">
          <a:avLst/>
        </a:prstGeom>
        <a:noFill/>
        <a:ln>
          <a:noFill/>
        </a:ln>
        <a:effectLst/>
      </dsp:spPr>
      <dsp:style>
        <a:lnRef idx="0">
          <a:scrgbClr r="0" g="0" b="0"/>
        </a:lnRef>
        <a:fillRef idx="0">
          <a:scrgbClr r="0" g="0" b="0"/>
        </a:fillRef>
        <a:effectRef idx="0">
          <a:scrgbClr r="0" g="0" b="0"/>
        </a:effectRef>
        <a:fontRef idx="minor"/>
      </dsp:style>
    </dsp:sp>
    <dsp:sp modelId="{940B676F-A78F-44B1-96F0-A89660EA8A63}">
      <dsp:nvSpPr>
        <dsp:cNvPr id="0" name=""/>
        <dsp:cNvSpPr/>
      </dsp:nvSpPr>
      <dsp:spPr>
        <a:xfrm rot="5400000">
          <a:off x="4801070" y="3983337"/>
          <a:ext cx="850054" cy="1402501"/>
        </a:xfrm>
        <a:prstGeom prst="bentUpArrow">
          <a:avLst>
            <a:gd name="adj1" fmla="val 32840"/>
            <a:gd name="adj2" fmla="val 25000"/>
            <a:gd name="adj3" fmla="val 3578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B62788-A5A6-4E22-9938-B3DD2BFA308D}">
      <dsp:nvSpPr>
        <dsp:cNvPr id="0" name=""/>
        <dsp:cNvSpPr/>
      </dsp:nvSpPr>
      <dsp:spPr>
        <a:xfrm>
          <a:off x="3556981" y="2690468"/>
          <a:ext cx="2427614" cy="1486079"/>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dirty="0" smtClean="0">
              <a:effectLst/>
            </a:rPr>
            <a:t>JOINT ANALYSIS</a:t>
          </a:r>
          <a:r>
            <a:rPr lang="en-US" sz="1800" kern="1200" dirty="0" smtClean="0"/>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OF </a:t>
          </a:r>
          <a:r>
            <a:rPr lang="en-US" sz="1600" kern="1200" dirty="0" smtClean="0"/>
            <a:t>THE </a:t>
          </a:r>
          <a:r>
            <a:rPr lang="en-US" sz="1600" kern="1200" dirty="0" smtClean="0"/>
            <a:t>COUNTRY CONTEXT, OR THE DEVELOPMENT CONTEXT, OR SPECIFIC SECTORAL CHALLENGES</a:t>
          </a:r>
          <a:endParaRPr lang="en-US" sz="1200" kern="1200" dirty="0"/>
        </a:p>
      </dsp:txBody>
      <dsp:txXfrm>
        <a:off x="3629538" y="2763025"/>
        <a:ext cx="2282500" cy="1340965"/>
      </dsp:txXfrm>
    </dsp:sp>
    <dsp:sp modelId="{232F2C5F-A1BE-4494-A1EE-BC9A4B168E86}">
      <dsp:nvSpPr>
        <dsp:cNvPr id="0" name=""/>
        <dsp:cNvSpPr/>
      </dsp:nvSpPr>
      <dsp:spPr>
        <a:xfrm>
          <a:off x="5607311" y="2926587"/>
          <a:ext cx="1419853" cy="1104453"/>
        </a:xfrm>
        <a:prstGeom prst="rect">
          <a:avLst/>
        </a:prstGeom>
        <a:noFill/>
        <a:ln>
          <a:noFill/>
        </a:ln>
        <a:effectLst/>
      </dsp:spPr>
      <dsp:style>
        <a:lnRef idx="0">
          <a:scrgbClr r="0" g="0" b="0"/>
        </a:lnRef>
        <a:fillRef idx="0">
          <a:scrgbClr r="0" g="0" b="0"/>
        </a:fillRef>
        <a:effectRef idx="0">
          <a:scrgbClr r="0" g="0" b="0"/>
        </a:effectRef>
        <a:fontRef idx="minor"/>
      </dsp:style>
    </dsp:sp>
    <dsp:sp modelId="{8F9E2C64-03C3-4543-9404-DCFBEF04455D}">
      <dsp:nvSpPr>
        <dsp:cNvPr id="0" name=""/>
        <dsp:cNvSpPr/>
      </dsp:nvSpPr>
      <dsp:spPr>
        <a:xfrm>
          <a:off x="5981601" y="4043532"/>
          <a:ext cx="2992448" cy="2043045"/>
        </a:xfrm>
        <a:prstGeom prst="roundRect">
          <a:avLst>
            <a:gd name="adj" fmla="val 166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JOINT PROGRAMMING DOCUMENT </a:t>
          </a:r>
          <a:r>
            <a:rPr lang="en-US" sz="1800" kern="1200" dirty="0" smtClean="0"/>
            <a:t>(COMPREHENSIVE APPROACH OR SECTORAL APPROACH)</a:t>
          </a:r>
          <a:endParaRPr lang="en-US" sz="1800" kern="1200" dirty="0"/>
        </a:p>
      </dsp:txBody>
      <dsp:txXfrm>
        <a:off x="6081352" y="4143283"/>
        <a:ext cx="2792946" cy="1843543"/>
      </dsp:txXfrm>
    </dsp:sp>
    <dsp:sp modelId="{2DA681ED-FB27-4A84-B475-F5C673C603D0}">
      <dsp:nvSpPr>
        <dsp:cNvPr id="0" name=""/>
        <dsp:cNvSpPr/>
      </dsp:nvSpPr>
      <dsp:spPr>
        <a:xfrm>
          <a:off x="7436516" y="4645070"/>
          <a:ext cx="1419853" cy="110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a:p>
      </dsp:txBody>
      <dsp:txXfrm>
        <a:off x="7436516" y="4645070"/>
        <a:ext cx="1419853" cy="1104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5F7D0-13BC-4FCB-99FE-43892FCA4FD9}">
      <dsp:nvSpPr>
        <dsp:cNvPr id="0" name=""/>
        <dsp:cNvSpPr/>
      </dsp:nvSpPr>
      <dsp:spPr>
        <a:xfrm rot="5400000">
          <a:off x="-331118" y="724600"/>
          <a:ext cx="1508162" cy="84592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effectLst>
                <a:outerShdw blurRad="38100" dist="38100" dir="2700000" algn="tl">
                  <a:srgbClr val="000000">
                    <a:alpha val="43137"/>
                  </a:srgbClr>
                </a:outerShdw>
              </a:effectLst>
            </a:rPr>
            <a:t>20</a:t>
          </a:r>
          <a:r>
            <a:rPr lang="en-GB" sz="1400" b="0" kern="1200" dirty="0" smtClean="0">
              <a:solidFill>
                <a:schemeClr val="tx1"/>
              </a:solidFill>
            </a:rPr>
            <a:t> </a:t>
          </a:r>
          <a:r>
            <a:rPr lang="en-GB" sz="1400" b="0" i="1" kern="1200" dirty="0" smtClean="0">
              <a:solidFill>
                <a:schemeClr val="tx1"/>
              </a:solidFill>
            </a:rPr>
            <a:t>(+7)</a:t>
          </a:r>
          <a:endParaRPr lang="en-GB" sz="1400" b="0" i="1" kern="1200" dirty="0">
            <a:solidFill>
              <a:schemeClr val="tx1"/>
            </a:solidFill>
          </a:endParaRPr>
        </a:p>
      </dsp:txBody>
      <dsp:txXfrm rot="-5400000">
        <a:off x="1" y="816443"/>
        <a:ext cx="845924" cy="662238"/>
      </dsp:txXfrm>
    </dsp:sp>
    <dsp:sp modelId="{CEDDDEF3-E51A-4500-AF2F-A17BA54AE7FB}">
      <dsp:nvSpPr>
        <dsp:cNvPr id="0" name=""/>
        <dsp:cNvSpPr/>
      </dsp:nvSpPr>
      <dsp:spPr>
        <a:xfrm rot="5400000">
          <a:off x="2994261" y="-2006023"/>
          <a:ext cx="1932356" cy="6229031"/>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b="1" u="sng" kern="1200" dirty="0" smtClean="0">
              <a:effectLst/>
            </a:rPr>
            <a:t>JOINT PROGRAMMING DOCUMENTS</a:t>
          </a:r>
          <a:endParaRPr lang="en-GB" sz="1100" b="1" u="sng" kern="1200" dirty="0">
            <a:effectLst/>
          </a:endParaRPr>
        </a:p>
        <a:p>
          <a:pPr marL="114300" lvl="1" indent="-114300" algn="just" defTabSz="577850">
            <a:lnSpc>
              <a:spcPct val="90000"/>
            </a:lnSpc>
            <a:spcBef>
              <a:spcPct val="0"/>
            </a:spcBef>
            <a:spcAft>
              <a:spcPct val="15000"/>
            </a:spcAft>
            <a:buChar char="••"/>
          </a:pPr>
          <a:r>
            <a:rPr lang="en-GB" sz="1300" b="1" kern="1200" dirty="0" smtClean="0">
              <a:solidFill>
                <a:schemeClr val="tx1"/>
              </a:solidFill>
            </a:rPr>
            <a:t>Bolivia</a:t>
          </a:r>
          <a:r>
            <a:rPr lang="en-GB" sz="1300" b="0" kern="1200" dirty="0" smtClean="0">
              <a:solidFill>
                <a:schemeClr val="tx1"/>
              </a:solidFill>
            </a:rPr>
            <a:t> (2017-2020), </a:t>
          </a:r>
          <a:r>
            <a:rPr lang="en-GB" sz="1300" b="1" kern="1200" dirty="0" smtClean="0">
              <a:solidFill>
                <a:schemeClr val="tx1"/>
              </a:solidFill>
            </a:rPr>
            <a:t>Burkina Faso </a:t>
          </a:r>
          <a:r>
            <a:rPr lang="en-GB" sz="1300" b="0" kern="1200" dirty="0" smtClean="0">
              <a:solidFill>
                <a:schemeClr val="tx1"/>
              </a:solidFill>
            </a:rPr>
            <a:t>(2017-2021)*, </a:t>
          </a:r>
          <a:r>
            <a:rPr lang="en-GB" sz="1300" b="1" kern="1200" dirty="0" smtClean="0">
              <a:solidFill>
                <a:schemeClr val="tx1"/>
              </a:solidFill>
            </a:rPr>
            <a:t>Cambodia</a:t>
          </a:r>
          <a:r>
            <a:rPr lang="en-GB" sz="1300" b="0" kern="1200" dirty="0" smtClean="0">
              <a:solidFill>
                <a:schemeClr val="tx1"/>
              </a:solidFill>
            </a:rPr>
            <a:t> (2014-2018/2019-2020), </a:t>
          </a:r>
          <a:r>
            <a:rPr lang="en-GB" sz="1300" b="1" kern="1200" dirty="0" smtClean="0">
              <a:solidFill>
                <a:schemeClr val="tx1"/>
              </a:solidFill>
            </a:rPr>
            <a:t>Central African Republic </a:t>
          </a:r>
          <a:r>
            <a:rPr lang="en-GB" sz="1300" b="0" kern="1200" dirty="0" smtClean="0">
              <a:solidFill>
                <a:schemeClr val="tx1"/>
              </a:solidFill>
            </a:rPr>
            <a:t>(2017-2021)*, </a:t>
          </a:r>
          <a:r>
            <a:rPr lang="en-GB" sz="1300" b="1" kern="1200" dirty="0" smtClean="0">
              <a:solidFill>
                <a:schemeClr val="tx1"/>
              </a:solidFill>
            </a:rPr>
            <a:t>Comoros</a:t>
          </a:r>
          <a:r>
            <a:rPr lang="en-GB" sz="1300" b="0" kern="1200" dirty="0" smtClean="0">
              <a:solidFill>
                <a:schemeClr val="tx1"/>
              </a:solidFill>
            </a:rPr>
            <a:t> (2015-2020), </a:t>
          </a:r>
          <a:r>
            <a:rPr lang="en-GB" sz="1300" b="1" kern="1200" dirty="0" smtClean="0">
              <a:solidFill>
                <a:schemeClr val="tx1"/>
              </a:solidFill>
            </a:rPr>
            <a:t>Egypt</a:t>
          </a:r>
          <a:r>
            <a:rPr lang="en-GB" sz="1300" b="0" kern="1200" dirty="0" smtClean="0">
              <a:solidFill>
                <a:schemeClr val="tx1"/>
              </a:solidFill>
            </a:rPr>
            <a:t> (2017-2020), </a:t>
          </a:r>
          <a:r>
            <a:rPr lang="en-GB" sz="1300" b="1" kern="1200" dirty="0" smtClean="0">
              <a:solidFill>
                <a:schemeClr val="tx1"/>
              </a:solidFill>
            </a:rPr>
            <a:t>Ethiopia</a:t>
          </a:r>
          <a:r>
            <a:rPr lang="en-GB" sz="1300" b="0" kern="1200" dirty="0" smtClean="0">
              <a:solidFill>
                <a:schemeClr val="tx1"/>
              </a:solidFill>
            </a:rPr>
            <a:t> (2017-2020), </a:t>
          </a:r>
          <a:r>
            <a:rPr lang="en-GB" sz="1300" b="1" kern="1200" dirty="0" smtClean="0">
              <a:solidFill>
                <a:schemeClr val="tx1"/>
              </a:solidFill>
            </a:rPr>
            <a:t>Ghana</a:t>
          </a:r>
          <a:r>
            <a:rPr lang="en-GB" sz="1300" b="0" kern="1200" dirty="0" smtClean="0">
              <a:solidFill>
                <a:schemeClr val="tx1"/>
              </a:solidFill>
            </a:rPr>
            <a:t> (2017-2020), </a:t>
          </a:r>
          <a:r>
            <a:rPr lang="en-GB" sz="1300" b="1" kern="1200" dirty="0" smtClean="0">
              <a:solidFill>
                <a:schemeClr val="tx1"/>
              </a:solidFill>
            </a:rPr>
            <a:t>Guatemala</a:t>
          </a:r>
          <a:r>
            <a:rPr lang="en-GB" sz="1300" b="0" kern="1200" dirty="0" smtClean="0">
              <a:solidFill>
                <a:schemeClr val="tx1"/>
              </a:solidFill>
            </a:rPr>
            <a:t> (2014-2020), </a:t>
          </a:r>
          <a:r>
            <a:rPr lang="en-GB" sz="1300" b="1" kern="1200" dirty="0" smtClean="0">
              <a:solidFill>
                <a:schemeClr val="tx1"/>
              </a:solidFill>
            </a:rPr>
            <a:t>Honduras</a:t>
          </a:r>
          <a:r>
            <a:rPr lang="en-GB" sz="1300" b="0" kern="1200" dirty="0" smtClean="0">
              <a:solidFill>
                <a:schemeClr val="tx1"/>
              </a:solidFill>
            </a:rPr>
            <a:t> (2018-2022)*, </a:t>
          </a:r>
          <a:r>
            <a:rPr lang="en-GB" sz="1300" b="1" kern="1200" dirty="0" smtClean="0">
              <a:solidFill>
                <a:schemeClr val="tx1"/>
              </a:solidFill>
            </a:rPr>
            <a:t>Ivory Coast </a:t>
          </a:r>
          <a:r>
            <a:rPr lang="en-GB" sz="1300" b="0" kern="1200" dirty="0" smtClean="0">
              <a:solidFill>
                <a:schemeClr val="tx1"/>
              </a:solidFill>
            </a:rPr>
            <a:t>(2017-2020), </a:t>
          </a:r>
          <a:r>
            <a:rPr lang="en-GB" sz="1300" b="1" kern="1200" dirty="0" smtClean="0">
              <a:solidFill>
                <a:schemeClr val="tx1"/>
              </a:solidFill>
            </a:rPr>
            <a:t>Kenya</a:t>
          </a:r>
          <a:r>
            <a:rPr lang="en-GB" sz="1300" b="0" kern="1200" dirty="0" smtClean="0">
              <a:solidFill>
                <a:schemeClr val="tx1"/>
              </a:solidFill>
            </a:rPr>
            <a:t> (2018-2022), </a:t>
          </a:r>
          <a:r>
            <a:rPr lang="en-GB" sz="1300" b="1" kern="1200" dirty="0" smtClean="0">
              <a:solidFill>
                <a:schemeClr val="tx1"/>
              </a:solidFill>
            </a:rPr>
            <a:t>Laos</a:t>
          </a:r>
          <a:r>
            <a:rPr lang="en-GB" sz="1300" b="0" kern="1200" dirty="0" smtClean="0">
              <a:solidFill>
                <a:schemeClr val="tx1"/>
              </a:solidFill>
            </a:rPr>
            <a:t> (2016-2020), </a:t>
          </a:r>
          <a:r>
            <a:rPr lang="en-GB" sz="1300" b="1" kern="1200" dirty="0" smtClean="0">
              <a:solidFill>
                <a:schemeClr val="tx1"/>
              </a:solidFill>
            </a:rPr>
            <a:t>Moldova</a:t>
          </a:r>
          <a:r>
            <a:rPr lang="en-GB" sz="1300" b="0" kern="1200" dirty="0" smtClean="0">
              <a:solidFill>
                <a:schemeClr val="tx1"/>
              </a:solidFill>
            </a:rPr>
            <a:t> (2017-2020), </a:t>
          </a:r>
          <a:r>
            <a:rPr lang="en-GB" sz="1300" b="1" kern="1200" dirty="0" smtClean="0">
              <a:solidFill>
                <a:schemeClr val="tx1"/>
              </a:solidFill>
            </a:rPr>
            <a:t>Nicaragua</a:t>
          </a:r>
          <a:r>
            <a:rPr lang="en-GB" sz="1300" b="0" kern="1200" dirty="0" smtClean="0">
              <a:solidFill>
                <a:schemeClr val="tx1"/>
              </a:solidFill>
            </a:rPr>
            <a:t> (2018-2020), </a:t>
          </a:r>
          <a:r>
            <a:rPr lang="en-GB" sz="1300" b="1" kern="1200" dirty="0" smtClean="0">
              <a:solidFill>
                <a:schemeClr val="tx1"/>
              </a:solidFill>
            </a:rPr>
            <a:t>Palestine</a:t>
          </a:r>
          <a:r>
            <a:rPr lang="en-GB" sz="1300" b="0" kern="1200" dirty="0" smtClean="0">
              <a:solidFill>
                <a:schemeClr val="tx1"/>
              </a:solidFill>
            </a:rPr>
            <a:t> (2017-2020), </a:t>
          </a:r>
          <a:r>
            <a:rPr lang="en-GB" sz="1300" b="1" kern="1200" dirty="0" smtClean="0">
              <a:solidFill>
                <a:schemeClr val="tx1"/>
              </a:solidFill>
            </a:rPr>
            <a:t>Senegal</a:t>
          </a:r>
          <a:r>
            <a:rPr lang="en-GB" sz="1300" b="0" kern="1200" dirty="0" smtClean="0">
              <a:solidFill>
                <a:schemeClr val="tx1"/>
              </a:solidFill>
            </a:rPr>
            <a:t> (2018-2023), </a:t>
          </a:r>
          <a:r>
            <a:rPr lang="en-GB" sz="1300" b="1" kern="1200" dirty="0" smtClean="0">
              <a:solidFill>
                <a:schemeClr val="tx1"/>
              </a:solidFill>
            </a:rPr>
            <a:t>Togo</a:t>
          </a:r>
          <a:r>
            <a:rPr lang="en-GB" sz="1300" b="0" kern="1200" dirty="0" smtClean="0">
              <a:solidFill>
                <a:schemeClr val="tx1"/>
              </a:solidFill>
            </a:rPr>
            <a:t> (2014-2020), </a:t>
          </a:r>
          <a:r>
            <a:rPr lang="en-GB" sz="1300" b="1" kern="1200" dirty="0" smtClean="0">
              <a:solidFill>
                <a:schemeClr val="tx1"/>
              </a:solidFill>
            </a:rPr>
            <a:t>Tunisia</a:t>
          </a:r>
          <a:r>
            <a:rPr lang="en-GB" sz="1300" b="0" kern="1200" dirty="0" smtClean="0">
              <a:solidFill>
                <a:schemeClr val="tx1"/>
              </a:solidFill>
            </a:rPr>
            <a:t> (2017-2020)*, </a:t>
          </a:r>
          <a:r>
            <a:rPr lang="en-GB" sz="1300" b="1" kern="1200" dirty="0" smtClean="0">
              <a:solidFill>
                <a:schemeClr val="tx1"/>
              </a:solidFill>
            </a:rPr>
            <a:t>Uganda</a:t>
          </a:r>
          <a:r>
            <a:rPr lang="en-GB" sz="1300" b="0" kern="1200" dirty="0" smtClean="0">
              <a:solidFill>
                <a:schemeClr val="tx1"/>
              </a:solidFill>
            </a:rPr>
            <a:t> (2015-2019)</a:t>
          </a:r>
          <a:endParaRPr lang="en-GB" sz="1300" b="0" kern="1200" dirty="0">
            <a:solidFill>
              <a:schemeClr val="tx1"/>
            </a:solidFill>
          </a:endParaRPr>
        </a:p>
        <a:p>
          <a:pPr marL="57150" lvl="1" indent="-57150" algn="l" defTabSz="488950">
            <a:lnSpc>
              <a:spcPct val="90000"/>
            </a:lnSpc>
            <a:spcBef>
              <a:spcPct val="0"/>
            </a:spcBef>
            <a:spcAft>
              <a:spcPct val="15000"/>
            </a:spcAft>
            <a:buChar char="••"/>
          </a:pPr>
          <a:r>
            <a:rPr lang="en-GB" sz="1100" b="0" i="1" kern="1200" dirty="0" smtClean="0">
              <a:solidFill>
                <a:schemeClr val="tx1"/>
              </a:solidFill>
            </a:rPr>
            <a:t>Old: Chad (2014-2017), Mali (2014-2018), Myanmar (2014-2016), Namibia (2014-2017), Paraguay (2014-2018), Rwanda (2014-2018)</a:t>
          </a:r>
          <a:endParaRPr lang="en-GB" sz="1100" b="0" i="1" kern="1200" dirty="0">
            <a:solidFill>
              <a:schemeClr val="tx1"/>
            </a:solidFill>
          </a:endParaRPr>
        </a:p>
      </dsp:txBody>
      <dsp:txXfrm rot="-5400000">
        <a:off x="845924" y="236644"/>
        <a:ext cx="6134701" cy="1743696"/>
      </dsp:txXfrm>
    </dsp:sp>
    <dsp:sp modelId="{6C5283CE-9633-4062-AB31-7849E31BBBB7}">
      <dsp:nvSpPr>
        <dsp:cNvPr id="0" name=""/>
        <dsp:cNvSpPr/>
      </dsp:nvSpPr>
      <dsp:spPr>
        <a:xfrm rot="5400000">
          <a:off x="-181269" y="2513809"/>
          <a:ext cx="1208463" cy="845924"/>
        </a:xfrm>
        <a:prstGeom prst="chevron">
          <a:avLst/>
        </a:prstGeom>
        <a:solidFill>
          <a:schemeClr val="accent5">
            <a:hueOff val="3546033"/>
            <a:satOff val="-153"/>
            <a:lumOff val="-6994"/>
            <a:alphaOff val="0"/>
          </a:schemeClr>
        </a:solidFill>
        <a:ln w="25400" cap="flat" cmpd="sng" algn="ctr">
          <a:solidFill>
            <a:schemeClr val="accent5">
              <a:hueOff val="3546033"/>
              <a:satOff val="-153"/>
              <a:lumOff val="-69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smtClean="0">
              <a:solidFill>
                <a:schemeClr val="tx1"/>
              </a:solidFill>
              <a:effectLst>
                <a:outerShdw blurRad="38100" dist="38100" dir="2700000" algn="tl">
                  <a:srgbClr val="000000">
                    <a:alpha val="43137"/>
                  </a:srgbClr>
                </a:outerShdw>
              </a:effectLst>
            </a:rPr>
            <a:t>17</a:t>
          </a:r>
          <a:endParaRPr lang="en-GB" sz="1400" b="1" kern="1200" dirty="0">
            <a:solidFill>
              <a:schemeClr val="tx1"/>
            </a:solidFill>
            <a:effectLst>
              <a:outerShdw blurRad="38100" dist="38100" dir="2700000" algn="tl">
                <a:srgbClr val="000000">
                  <a:alpha val="43137"/>
                </a:srgbClr>
              </a:outerShdw>
            </a:effectLst>
          </a:endParaRPr>
        </a:p>
      </dsp:txBody>
      <dsp:txXfrm rot="-5400000">
        <a:off x="1" y="2755501"/>
        <a:ext cx="845924" cy="362539"/>
      </dsp:txXfrm>
    </dsp:sp>
    <dsp:sp modelId="{81EC7ACC-AFDB-49CF-B0F0-3792C9FD28C3}">
      <dsp:nvSpPr>
        <dsp:cNvPr id="0" name=""/>
        <dsp:cNvSpPr/>
      </dsp:nvSpPr>
      <dsp:spPr>
        <a:xfrm rot="5400000">
          <a:off x="3774864" y="-679269"/>
          <a:ext cx="1129487" cy="7074955"/>
        </a:xfrm>
        <a:prstGeom prst="round2SameRect">
          <a:avLst/>
        </a:prstGeom>
        <a:solidFill>
          <a:schemeClr val="lt1">
            <a:alpha val="90000"/>
            <a:hueOff val="0"/>
            <a:satOff val="0"/>
            <a:lumOff val="0"/>
            <a:alphaOff val="0"/>
          </a:schemeClr>
        </a:solidFill>
        <a:ln w="25400" cap="flat" cmpd="sng" algn="ctr">
          <a:solidFill>
            <a:schemeClr val="accent5">
              <a:hueOff val="3546033"/>
              <a:satOff val="-153"/>
              <a:lumOff val="-69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b="1" u="sng" kern="1200" dirty="0" smtClean="0"/>
            <a:t>COUNTRIES IN THE PROCESS OF JOINT PROGRAMMING </a:t>
          </a:r>
          <a:r>
            <a:rPr lang="en-GB" sz="1100" b="1" i="1" u="none" kern="1200" dirty="0" smtClean="0"/>
            <a:t>(JOINT ANALYSIS OR ROADMAP)</a:t>
          </a:r>
          <a:endParaRPr lang="en-GB" sz="1100" b="1" i="1" u="none" kern="1200" dirty="0"/>
        </a:p>
        <a:p>
          <a:pPr marL="114300" lvl="1" indent="-114300" algn="l" defTabSz="533400">
            <a:lnSpc>
              <a:spcPct val="90000"/>
            </a:lnSpc>
            <a:spcBef>
              <a:spcPct val="0"/>
            </a:spcBef>
            <a:spcAft>
              <a:spcPct val="15000"/>
            </a:spcAft>
            <a:buChar char="••"/>
          </a:pPr>
          <a:r>
            <a:rPr lang="en-GB" sz="1200" b="0" i="1" kern="1200" dirty="0" smtClean="0"/>
            <a:t>Joint Analysis</a:t>
          </a:r>
          <a:r>
            <a:rPr lang="en-GB" sz="1200" kern="1200" dirty="0" smtClean="0"/>
            <a:t>: </a:t>
          </a:r>
          <a:r>
            <a:rPr lang="en-GB" sz="1200" b="1" kern="1200" dirty="0" smtClean="0"/>
            <a:t>Armenia, Belarus, Benin*, Georgia, Morocco*, Niger, Zambia</a:t>
          </a:r>
          <a:endParaRPr lang="en-GB" sz="1200" b="1" kern="1200" dirty="0"/>
        </a:p>
        <a:p>
          <a:pPr marL="114300" lvl="1" indent="-114300" algn="just" defTabSz="533400">
            <a:lnSpc>
              <a:spcPct val="90000"/>
            </a:lnSpc>
            <a:spcBef>
              <a:spcPct val="0"/>
            </a:spcBef>
            <a:spcAft>
              <a:spcPct val="15000"/>
            </a:spcAft>
            <a:buChar char="••"/>
          </a:pPr>
          <a:r>
            <a:rPr lang="en-GB" sz="1200" b="0" i="1" kern="1200" dirty="0" smtClean="0"/>
            <a:t>Roadmap</a:t>
          </a:r>
          <a:r>
            <a:rPr lang="en-GB" sz="1200" kern="1200" dirty="0" smtClean="0"/>
            <a:t>: </a:t>
          </a:r>
          <a:r>
            <a:rPr lang="en-GB" sz="1200" b="1" kern="1200" dirty="0" smtClean="0"/>
            <a:t>Azerbaijan, Burundi*, Cameroon, El Salvador, Haiti, Lebanon, Madagascar*, Mali, Mozambique*, Nepal, Pakistan</a:t>
          </a:r>
          <a:endParaRPr lang="en-GB" sz="1200" b="1" kern="1200" dirty="0"/>
        </a:p>
      </dsp:txBody>
      <dsp:txXfrm rot="-5400000">
        <a:off x="802131" y="2348601"/>
        <a:ext cx="7019818" cy="1019213"/>
      </dsp:txXfrm>
    </dsp:sp>
    <dsp:sp modelId="{7C1EFC49-FCA9-4200-8B67-C2C360A05C58}">
      <dsp:nvSpPr>
        <dsp:cNvPr id="0" name=""/>
        <dsp:cNvSpPr/>
      </dsp:nvSpPr>
      <dsp:spPr>
        <a:xfrm rot="5400000">
          <a:off x="-233861" y="3814089"/>
          <a:ext cx="1313647" cy="845924"/>
        </a:xfrm>
        <a:prstGeom prst="chevron">
          <a:avLst/>
        </a:prstGeom>
        <a:solidFill>
          <a:schemeClr val="accent5">
            <a:hueOff val="7092066"/>
            <a:satOff val="-307"/>
            <a:lumOff val="-13987"/>
            <a:alphaOff val="0"/>
          </a:schemeClr>
        </a:solidFill>
        <a:ln w="25400" cap="flat" cmpd="sng" algn="ctr">
          <a:solidFill>
            <a:schemeClr val="accent5">
              <a:hueOff val="7092066"/>
              <a:satOff val="-307"/>
              <a:lumOff val="-1398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strike="noStrike" kern="1200" dirty="0" smtClean="0">
            <a:solidFill>
              <a:schemeClr val="tx1"/>
            </a:solidFill>
          </a:endParaRPr>
        </a:p>
        <a:p>
          <a:pPr lvl="0" algn="ctr" defTabSz="622300">
            <a:lnSpc>
              <a:spcPct val="90000"/>
            </a:lnSpc>
            <a:spcBef>
              <a:spcPct val="0"/>
            </a:spcBef>
            <a:spcAft>
              <a:spcPct val="35000"/>
            </a:spcAft>
          </a:pPr>
          <a:r>
            <a:rPr lang="en-GB" sz="1400" strike="noStrike" kern="1200" dirty="0" smtClean="0">
              <a:solidFill>
                <a:schemeClr val="tx1"/>
              </a:solidFill>
            </a:rPr>
            <a:t>19</a:t>
          </a:r>
          <a:endParaRPr lang="en-GB" sz="1400" strike="noStrike" kern="1200" dirty="0">
            <a:solidFill>
              <a:schemeClr val="tx1"/>
            </a:solidFill>
          </a:endParaRPr>
        </a:p>
      </dsp:txBody>
      <dsp:txXfrm rot="-5400000">
        <a:off x="1" y="4003189"/>
        <a:ext cx="845924" cy="467723"/>
      </dsp:txXfrm>
    </dsp:sp>
    <dsp:sp modelId="{D13D6F5B-4A04-406C-A01D-5C1F0A882343}">
      <dsp:nvSpPr>
        <dsp:cNvPr id="0" name=""/>
        <dsp:cNvSpPr/>
      </dsp:nvSpPr>
      <dsp:spPr>
        <a:xfrm rot="5400000">
          <a:off x="3401330" y="965925"/>
          <a:ext cx="1041103" cy="6229031"/>
        </a:xfrm>
        <a:prstGeom prst="round2SameRect">
          <a:avLst/>
        </a:prstGeom>
        <a:solidFill>
          <a:schemeClr val="lt1">
            <a:alpha val="90000"/>
            <a:hueOff val="0"/>
            <a:satOff val="0"/>
            <a:lumOff val="0"/>
            <a:alphaOff val="0"/>
          </a:schemeClr>
        </a:solidFill>
        <a:ln w="25400" cap="flat" cmpd="sng" algn="ctr">
          <a:solidFill>
            <a:schemeClr val="accent5">
              <a:hueOff val="7092066"/>
              <a:satOff val="-307"/>
              <a:lumOff val="-13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n-GB" sz="1050" b="1" u="sng" kern="1200" dirty="0" smtClean="0"/>
            <a:t>COUNTRIES EXPLORING JOINT PROGRAMMING POTENTIAL </a:t>
          </a:r>
          <a:r>
            <a:rPr lang="en-GB" sz="1050" b="1" i="1" u="none" kern="1200" dirty="0" smtClean="0"/>
            <a:t>(FEASIBILITY/SCOPING EXERCISE)</a:t>
          </a:r>
          <a:endParaRPr lang="en-GB" sz="1050" b="1" i="1" u="none" kern="1200" dirty="0">
            <a:solidFill>
              <a:srgbClr val="FF0000"/>
            </a:solidFill>
          </a:endParaRPr>
        </a:p>
        <a:p>
          <a:pPr marL="57150" lvl="1" indent="-57150" algn="just" defTabSz="466725">
            <a:lnSpc>
              <a:spcPct val="90000"/>
            </a:lnSpc>
            <a:spcBef>
              <a:spcPct val="0"/>
            </a:spcBef>
            <a:spcAft>
              <a:spcPct val="15000"/>
            </a:spcAft>
            <a:buChar char="••"/>
          </a:pPr>
          <a:r>
            <a:rPr lang="en-GB" sz="1050" b="1" kern="1200" dirty="0">
              <a:solidFill>
                <a:srgbClr val="0000FF"/>
              </a:solidFill>
            </a:rPr>
            <a:t> </a:t>
          </a:r>
          <a:r>
            <a:rPr lang="en-GB" sz="1050" b="0" kern="1200" dirty="0" smtClean="0">
              <a:solidFill>
                <a:schemeClr val="tx1"/>
              </a:solidFill>
            </a:rPr>
            <a:t>Afghanistan, Algeria, Angola, Bangladesh, Chad, Guinea Conakry, Iraq, Jordan, Kyrgyzstan, Liberia, Libya, Malawi, Myanmar, Somalia, Tajikistan, Tanzania, Ukraine, Uzbekistan, Yemen</a:t>
          </a:r>
          <a:endParaRPr lang="en-GB" sz="1050" b="0" kern="1200" dirty="0">
            <a:solidFill>
              <a:schemeClr val="tx1"/>
            </a:solidFill>
          </a:endParaRPr>
        </a:p>
      </dsp:txBody>
      <dsp:txXfrm rot="-5400000">
        <a:off x="807366" y="3610711"/>
        <a:ext cx="6178209" cy="939459"/>
      </dsp:txXfrm>
    </dsp:sp>
    <dsp:sp modelId="{A7D82930-8B7D-4689-AA73-C5E16303BE12}">
      <dsp:nvSpPr>
        <dsp:cNvPr id="0" name=""/>
        <dsp:cNvSpPr/>
      </dsp:nvSpPr>
      <dsp:spPr>
        <a:xfrm>
          <a:off x="1570512" y="4835146"/>
          <a:ext cx="1208463" cy="845924"/>
        </a:xfrm>
        <a:prstGeom prst="chevron">
          <a:avLst/>
        </a:prstGeom>
        <a:solidFill>
          <a:schemeClr val="accent5">
            <a:hueOff val="10638099"/>
            <a:satOff val="-460"/>
            <a:lumOff val="-20981"/>
            <a:alphaOff val="0"/>
          </a:schemeClr>
        </a:solidFill>
        <a:ln w="25400" cap="flat" cmpd="sng" algn="ctr">
          <a:solidFill>
            <a:schemeClr val="accent5">
              <a:hueOff val="10638099"/>
              <a:satOff val="-460"/>
              <a:lumOff val="-20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11</a:t>
          </a:r>
          <a:endParaRPr lang="en-GB" sz="1800" b="1" kern="1200" dirty="0"/>
        </a:p>
      </dsp:txBody>
      <dsp:txXfrm rot="-5400000">
        <a:off x="1751782" y="5076838"/>
        <a:ext cx="845924" cy="362539"/>
      </dsp:txXfrm>
    </dsp:sp>
    <dsp:sp modelId="{1211B401-FEE5-4EF7-8420-542211246F26}">
      <dsp:nvSpPr>
        <dsp:cNvPr id="0" name=""/>
        <dsp:cNvSpPr/>
      </dsp:nvSpPr>
      <dsp:spPr>
        <a:xfrm rot="5400000">
          <a:off x="4591359" y="3135165"/>
          <a:ext cx="701028" cy="4150436"/>
        </a:xfrm>
        <a:prstGeom prst="round2SameRect">
          <a:avLst/>
        </a:prstGeom>
        <a:solidFill>
          <a:schemeClr val="lt1">
            <a:alpha val="90000"/>
            <a:hueOff val="0"/>
            <a:satOff val="0"/>
            <a:lumOff val="0"/>
            <a:alphaOff val="0"/>
          </a:schemeClr>
        </a:solidFill>
        <a:ln w="25400" cap="flat" cmpd="sng" algn="ctr">
          <a:solidFill>
            <a:schemeClr val="accent5">
              <a:hueOff val="10638099"/>
              <a:satOff val="-460"/>
              <a:lumOff val="-20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b="1" kern="1200" dirty="0"/>
            <a:t>Joint Monitoring / Results Framework</a:t>
          </a:r>
        </a:p>
        <a:p>
          <a:pPr marL="57150" lvl="1" indent="-57150" algn="l" defTabSz="488950">
            <a:lnSpc>
              <a:spcPct val="90000"/>
            </a:lnSpc>
            <a:spcBef>
              <a:spcPct val="0"/>
            </a:spcBef>
            <a:spcAft>
              <a:spcPct val="15000"/>
            </a:spcAft>
            <a:buChar char="••"/>
          </a:pPr>
          <a:r>
            <a:rPr lang="en-GB" sz="1100" kern="1200" dirty="0">
              <a:solidFill>
                <a:schemeClr val="tx1"/>
              </a:solidFill>
            </a:rPr>
            <a:t>Bolivia, </a:t>
          </a:r>
          <a:r>
            <a:rPr lang="en-GB" sz="1100" kern="1200" dirty="0" smtClean="0">
              <a:solidFill>
                <a:schemeClr val="tx1"/>
              </a:solidFill>
            </a:rPr>
            <a:t>Burkina Faso, Cambodia</a:t>
          </a:r>
          <a:r>
            <a:rPr lang="en-GB" sz="1100" kern="1200" dirty="0"/>
            <a:t>, Comoros, Ethiopia, Ghana, Kenya, Laos, </a:t>
          </a:r>
          <a:r>
            <a:rPr lang="en-GB" sz="1100" kern="1200" dirty="0" smtClean="0"/>
            <a:t>Nicaragua</a:t>
          </a:r>
          <a:r>
            <a:rPr lang="en-GB" sz="1100" kern="1200" dirty="0"/>
            <a:t>, </a:t>
          </a:r>
          <a:r>
            <a:rPr lang="en-GB" sz="1100" kern="1200" dirty="0" smtClean="0"/>
            <a:t>Palestine, Senegal</a:t>
          </a:r>
          <a:endParaRPr lang="en-GB" sz="1100" kern="1200" dirty="0"/>
        </a:p>
      </dsp:txBody>
      <dsp:txXfrm rot="-5400000">
        <a:off x="2866656" y="4894090"/>
        <a:ext cx="4116215" cy="63258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5482" y="0"/>
            <a:ext cx="2911263" cy="492760"/>
          </a:xfrm>
          <a:prstGeom prst="rect">
            <a:avLst/>
          </a:prstGeom>
        </p:spPr>
        <p:txBody>
          <a:bodyPr vert="horz" lIns="91440" tIns="45720" rIns="91440" bIns="45720" rtlCol="0"/>
          <a:lstStyle>
            <a:lvl1pPr algn="r">
              <a:defRPr sz="1200"/>
            </a:lvl1pPr>
          </a:lstStyle>
          <a:p>
            <a:fld id="{12D6E43F-2461-4BE6-B7F0-985AEA9A220D}" type="datetimeFigureOut">
              <a:rPr lang="en-GB" smtClean="0"/>
              <a:t>22/01/2019</a:t>
            </a:fld>
            <a:endParaRPr lang="en-GB"/>
          </a:p>
        </p:txBody>
      </p:sp>
      <p:sp>
        <p:nvSpPr>
          <p:cNvPr id="4" name="Slide Image Placehold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1830" y="4681220"/>
            <a:ext cx="5374640" cy="44348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0730"/>
            <a:ext cx="2911263" cy="49276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5482" y="9360730"/>
            <a:ext cx="2911263" cy="492760"/>
          </a:xfrm>
          <a:prstGeom prst="rect">
            <a:avLst/>
          </a:prstGeom>
        </p:spPr>
        <p:txBody>
          <a:bodyPr vert="horz" lIns="91440" tIns="45720" rIns="91440" bIns="45720" rtlCol="0" anchor="b"/>
          <a:lstStyle>
            <a:lvl1pPr algn="r">
              <a:defRPr sz="1200"/>
            </a:lvl1pPr>
          </a:lstStyle>
          <a:p>
            <a:fld id="{BBED6718-FBFA-498F-9E32-D47B7DD5E7EB}" type="slidenum">
              <a:rPr lang="en-GB" smtClean="0"/>
              <a:t>‹#›</a:t>
            </a:fld>
            <a:endParaRPr lang="en-GB"/>
          </a:p>
        </p:txBody>
      </p:sp>
    </p:spTree>
    <p:extLst>
      <p:ext uri="{BB962C8B-B14F-4D97-AF65-F5344CB8AC3E}">
        <p14:creationId xmlns:p14="http://schemas.microsoft.com/office/powerpoint/2010/main" val="200382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ED6718-FBFA-498F-9E32-D47B7DD5E7EB}" type="slidenum">
              <a:rPr lang="en-GB" smtClean="0"/>
              <a:t>1</a:t>
            </a:fld>
            <a:endParaRPr lang="en-GB"/>
          </a:p>
        </p:txBody>
      </p:sp>
    </p:spTree>
    <p:extLst>
      <p:ext uri="{BB962C8B-B14F-4D97-AF65-F5344CB8AC3E}">
        <p14:creationId xmlns:p14="http://schemas.microsoft.com/office/powerpoint/2010/main" val="2351387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ED6718-FBFA-498F-9E32-D47B7DD5E7EB}" type="slidenum">
              <a:rPr lang="en-GB" smtClean="0"/>
              <a:t>10</a:t>
            </a:fld>
            <a:endParaRPr lang="en-GB"/>
          </a:p>
        </p:txBody>
      </p:sp>
    </p:spTree>
    <p:extLst>
      <p:ext uri="{BB962C8B-B14F-4D97-AF65-F5344CB8AC3E}">
        <p14:creationId xmlns:p14="http://schemas.microsoft.com/office/powerpoint/2010/main" val="69408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ED6718-FBFA-498F-9E32-D47B7DD5E7EB}" type="slidenum">
              <a:rPr lang="en-GB" smtClean="0"/>
              <a:t>11</a:t>
            </a:fld>
            <a:endParaRPr lang="en-GB"/>
          </a:p>
        </p:txBody>
      </p:sp>
    </p:spTree>
    <p:extLst>
      <p:ext uri="{BB962C8B-B14F-4D97-AF65-F5344CB8AC3E}">
        <p14:creationId xmlns:p14="http://schemas.microsoft.com/office/powerpoint/2010/main" val="912440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ED6718-FBFA-498F-9E32-D47B7DD5E7EB}" type="slidenum">
              <a:rPr lang="en-GB" smtClean="0"/>
              <a:t>12</a:t>
            </a:fld>
            <a:endParaRPr lang="en-GB"/>
          </a:p>
        </p:txBody>
      </p:sp>
    </p:spTree>
    <p:extLst>
      <p:ext uri="{BB962C8B-B14F-4D97-AF65-F5344CB8AC3E}">
        <p14:creationId xmlns:p14="http://schemas.microsoft.com/office/powerpoint/2010/main" val="361990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D6718-FBFA-498F-9E32-D47B7DD5E7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00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u="sng" dirty="0" smtClean="0"/>
              <a:t>INCENTIVES TO START JP</a:t>
            </a:r>
            <a:r>
              <a:rPr lang="en-IE" dirty="0" smtClean="0"/>
              <a:t>:</a:t>
            </a:r>
            <a:endParaRPr lang="en-GB" dirty="0" smtClean="0"/>
          </a:p>
          <a:p>
            <a:pPr marL="171450" indent="-171450">
              <a:buFont typeface="Arial" panose="020B0604020202020204" pitchFamily="34" charset="0"/>
              <a:buChar char="•"/>
            </a:pPr>
            <a:r>
              <a:rPr lang="en-GB" dirty="0" smtClean="0"/>
              <a:t>Joint Programming as an information-sharing opportunity/framework + joint needs assessment</a:t>
            </a:r>
          </a:p>
          <a:p>
            <a:pPr marL="171450" indent="-171450">
              <a:buFont typeface="Arial" panose="020B0604020202020204" pitchFamily="34" charset="0"/>
              <a:buChar char="•"/>
            </a:pPr>
            <a:r>
              <a:rPr lang="en-GB" dirty="0" smtClean="0"/>
              <a:t>Entry point for a more resilience-based approach + joint vision + common positioning vis-à-vis stakeholders</a:t>
            </a:r>
          </a:p>
          <a:p>
            <a:pPr marL="171450" indent="-171450">
              <a:buFont typeface="Arial" panose="020B0604020202020204" pitchFamily="34" charset="0"/>
              <a:buChar char="•"/>
            </a:pPr>
            <a:r>
              <a:rPr lang="en-GB" dirty="0" smtClean="0"/>
              <a:t>JP as a door to engage a larger number of MS + entering into a more effective dialogue with PC governments</a:t>
            </a:r>
          </a:p>
          <a:p>
            <a:endParaRPr lang="en-US" dirty="0" smtClean="0"/>
          </a:p>
          <a:p>
            <a:r>
              <a:rPr lang="en-US" dirty="0" smtClean="0"/>
              <a:t>The way forward for JP in fragile contexts would appear to be:</a:t>
            </a:r>
          </a:p>
          <a:p>
            <a:r>
              <a:rPr lang="en-US" dirty="0" smtClean="0"/>
              <a:t>joint risk and conflict analysis, </a:t>
            </a:r>
          </a:p>
          <a:p>
            <a:r>
              <a:rPr lang="en-US" dirty="0" smtClean="0"/>
              <a:t>improved coordination, </a:t>
            </a:r>
          </a:p>
          <a:p>
            <a:r>
              <a:rPr lang="en-US" dirty="0" smtClean="0"/>
              <a:t>joint policy dialogue, and </a:t>
            </a:r>
          </a:p>
          <a:p>
            <a:r>
              <a:rPr lang="en-US" dirty="0" smtClean="0"/>
              <a:t>joint financial implementation which targets key drivers of risk (or of conflicts) in the country. </a:t>
            </a:r>
          </a:p>
          <a:p>
            <a:r>
              <a:rPr lang="en-US" dirty="0" smtClean="0"/>
              <a:t>In some settings it may, however, also be worth exploring if JP can play a role in kick-starting a thoughts process on more innovative elements of financing within fragile contexts, including the promotion of private sector investment in high risk areas.</a:t>
            </a:r>
          </a:p>
          <a:p>
            <a:endParaRPr lang="en-US" dirty="0" smtClean="0"/>
          </a:p>
          <a:p>
            <a:endParaRPr lang="en-US" dirty="0" smtClean="0"/>
          </a:p>
          <a:p>
            <a:r>
              <a:rPr lang="en-US" b="1" u="sng" dirty="0" smtClean="0"/>
              <a:t>DISINCENTIVES</a:t>
            </a:r>
            <a:r>
              <a:rPr lang="en-US" b="1" u="sng" baseline="0" dirty="0" smtClean="0"/>
              <a:t> FOR JP</a:t>
            </a:r>
            <a:r>
              <a:rPr lang="en-US" baseline="0" dirty="0" smtClean="0"/>
              <a:t>:</a:t>
            </a:r>
          </a:p>
          <a:p>
            <a:pPr marL="171450" indent="-171450">
              <a:buFont typeface="Arial" panose="020B0604020202020204" pitchFamily="34" charset="0"/>
              <a:buChar char="•"/>
            </a:pPr>
            <a:r>
              <a:rPr lang="en-US" dirty="0" smtClean="0"/>
              <a:t>Lack of capacity at country level</a:t>
            </a:r>
          </a:p>
          <a:p>
            <a:pPr marL="171450" indent="-171450">
              <a:buFont typeface="Arial" panose="020B0604020202020204" pitchFamily="34" charset="0"/>
              <a:buChar char="•"/>
            </a:pPr>
            <a:r>
              <a:rPr lang="en-US" dirty="0" smtClean="0"/>
              <a:t>Procedural concerns trump strategic thinking</a:t>
            </a:r>
          </a:p>
          <a:p>
            <a:pPr marL="171450" indent="-171450">
              <a:buFont typeface="Arial" panose="020B0604020202020204" pitchFamily="34" charset="0"/>
              <a:buChar char="•"/>
            </a:pPr>
            <a:r>
              <a:rPr lang="en-US" dirty="0" smtClean="0"/>
              <a:t>Reluctance to share security/highly sensitive information</a:t>
            </a:r>
          </a:p>
          <a:p>
            <a:pPr marL="171450" indent="-171450">
              <a:buFont typeface="Arial" panose="020B0604020202020204" pitchFamily="34" charset="0"/>
              <a:buChar char="•"/>
            </a:pPr>
            <a:r>
              <a:rPr lang="en-US" dirty="0" smtClean="0"/>
              <a:t>Frequent staff turnover in fragile states leading to difficulties in medium term planning</a:t>
            </a:r>
          </a:p>
          <a:p>
            <a:pPr marL="171450" indent="-171450">
              <a:buFont typeface="Arial" panose="020B0604020202020204" pitchFamily="34" charset="0"/>
              <a:buChar char="•"/>
            </a:pPr>
            <a:r>
              <a:rPr lang="en-US" dirty="0" smtClean="0"/>
              <a:t>JP seen as a purely multi-year programming exercise not fit for fragile states</a:t>
            </a:r>
          </a:p>
          <a:p>
            <a:endParaRPr lang="en-US" i="1" dirty="0" smtClean="0"/>
          </a:p>
          <a:p>
            <a:r>
              <a:rPr lang="en-US" i="1" dirty="0" smtClean="0"/>
              <a:t>Common obstacles to Joint Programming in crisis and fragile states:</a:t>
            </a:r>
          </a:p>
          <a:p>
            <a:r>
              <a:rPr lang="en-US" dirty="0" smtClean="0"/>
              <a:t>The absence or quasi-absence of a policy dialogue with the government</a:t>
            </a:r>
          </a:p>
          <a:p>
            <a:r>
              <a:rPr lang="en-US" dirty="0" smtClean="0"/>
              <a:t>A non-existing or poor quality national development plan. </a:t>
            </a:r>
          </a:p>
          <a:p>
            <a:r>
              <a:rPr lang="en-US" dirty="0" smtClean="0"/>
              <a:t>No or at least a reduced EU/Member State presence in country.</a:t>
            </a:r>
          </a:p>
          <a:p>
            <a:r>
              <a:rPr lang="en-US" dirty="0" smtClean="0"/>
              <a:t>Evacuation of at least part of EU/ Member State staff to different locations (</a:t>
            </a:r>
            <a:r>
              <a:rPr lang="en-US" dirty="0" err="1" smtClean="0"/>
              <a:t>neighbouring</a:t>
            </a:r>
            <a:r>
              <a:rPr lang="en-US" dirty="0" smtClean="0"/>
              <a:t> Partner Country or headquarters) which complicates the </a:t>
            </a:r>
            <a:r>
              <a:rPr lang="en-US" dirty="0" err="1" smtClean="0"/>
              <a:t>organisation</a:t>
            </a:r>
            <a:r>
              <a:rPr lang="en-US" dirty="0" smtClean="0"/>
              <a:t> of regular JP meetings and exchanges within the group. </a:t>
            </a:r>
          </a:p>
          <a:p>
            <a:r>
              <a:rPr lang="en-US" dirty="0" smtClean="0"/>
              <a:t>EU and Member States provide mainly humanitarian aid (more than 60% of overall EU/Member State assistance, according to OECD DAC figures as an average worldwide) to the country.</a:t>
            </a:r>
          </a:p>
          <a:p>
            <a:r>
              <a:rPr lang="en-US" dirty="0" smtClean="0"/>
              <a:t>Non-existing or only annual Member States country strategies and funding forecasts due to the volatility of the context. </a:t>
            </a:r>
          </a:p>
          <a:p>
            <a:r>
              <a:rPr lang="en-US" dirty="0" smtClean="0"/>
              <a:t>The majority of the EU´s (including Member State) implementing partners on the ground (according to the OECD DAC database) are multilaterals and civil society </a:t>
            </a:r>
            <a:r>
              <a:rPr lang="en-US" dirty="0" err="1" smtClean="0"/>
              <a:t>organisations</a:t>
            </a:r>
            <a:r>
              <a:rPr lang="en-US" dirty="0" smtClean="0"/>
              <a:t>. In the case of Yemen, for example, just over three fifths of EU donor programming in Yemen goes to international </a:t>
            </a:r>
            <a:r>
              <a:rPr lang="en-US" dirty="0" err="1" smtClean="0"/>
              <a:t>organisations</a:t>
            </a:r>
            <a:r>
              <a:rPr lang="en-US" dirty="0" smtClean="0"/>
              <a:t> and international NGOs. This is contrary to the EU´s usual preference of working with and through the governmental channels at country level.</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BBED6718-FBFA-498F-9E32-D47B7DD5E7EB}" type="slidenum">
              <a:rPr lang="en-GB" smtClean="0"/>
              <a:t>14</a:t>
            </a:fld>
            <a:endParaRPr lang="en-GB"/>
          </a:p>
        </p:txBody>
      </p:sp>
    </p:spTree>
    <p:extLst>
      <p:ext uri="{BB962C8B-B14F-4D97-AF65-F5344CB8AC3E}">
        <p14:creationId xmlns:p14="http://schemas.microsoft.com/office/powerpoint/2010/main" val="218622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a:ln/>
        </p:spPr>
      </p:sp>
      <p:sp>
        <p:nvSpPr>
          <p:cNvPr id="70659" name="Notes Placeholder 2"/>
          <p:cNvSpPr>
            <a:spLocks noGrp="1" noChangeArrowheads="1"/>
          </p:cNvSpPr>
          <p:nvPr>
            <p:ph type="body" idx="1"/>
          </p:nvPr>
        </p:nvSpPr>
        <p:spPr>
          <a:noFill/>
        </p:spPr>
        <p:txBody>
          <a:bodyPr/>
          <a:lstStyle/>
          <a:p>
            <a:r>
              <a:rPr lang="en-GB" altLang="en-US" dirty="0" smtClean="0"/>
              <a:t>Definition:</a:t>
            </a:r>
          </a:p>
          <a:p>
            <a:r>
              <a:rPr lang="en-GB" altLang="en-US" dirty="0" smtClean="0"/>
              <a:t>JP is the joint planning of development cooperation and external actions by UE development</a:t>
            </a:r>
            <a:r>
              <a:rPr lang="en-GB" altLang="en-US" baseline="0" dirty="0" smtClean="0"/>
              <a:t> and external action actors</a:t>
            </a:r>
            <a:endParaRPr lang="en-GB" altLang="en-US" dirty="0" smtClean="0"/>
          </a:p>
          <a:p>
            <a:endParaRPr lang="en-GB" altLang="en-US" dirty="0" smtClean="0"/>
          </a:p>
          <a:p>
            <a:r>
              <a:rPr lang="en-GB" altLang="en-US" dirty="0" smtClean="0"/>
              <a:t>Principles:</a:t>
            </a:r>
          </a:p>
          <a:p>
            <a:r>
              <a:rPr lang="en-GB" altLang="en-US" dirty="0" smtClean="0"/>
              <a:t>Country-led, flexible, </a:t>
            </a:r>
          </a:p>
        </p:txBody>
      </p:sp>
      <p:sp>
        <p:nvSpPr>
          <p:cNvPr id="70660"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39458" indent="-284407">
              <a:defRPr sz="1200">
                <a:solidFill>
                  <a:srgbClr val="0F5494"/>
                </a:solidFill>
                <a:latin typeface="Verdana" panose="020B0604030504040204" pitchFamily="34" charset="0"/>
              </a:defRPr>
            </a:lvl2pPr>
            <a:lvl3pPr marL="1137628" indent="-227526">
              <a:defRPr sz="1200">
                <a:solidFill>
                  <a:srgbClr val="0F5494"/>
                </a:solidFill>
                <a:latin typeface="Verdana" panose="020B0604030504040204" pitchFamily="34" charset="0"/>
              </a:defRPr>
            </a:lvl3pPr>
            <a:lvl4pPr marL="1592679" indent="-227526">
              <a:defRPr sz="1200">
                <a:solidFill>
                  <a:srgbClr val="0F5494"/>
                </a:solidFill>
                <a:latin typeface="Verdana" panose="020B0604030504040204" pitchFamily="34" charset="0"/>
              </a:defRPr>
            </a:lvl4pPr>
            <a:lvl5pPr marL="2047730" indent="-227526">
              <a:defRPr sz="1200">
                <a:solidFill>
                  <a:srgbClr val="0F5494"/>
                </a:solidFill>
                <a:latin typeface="Verdana" panose="020B0604030504040204" pitchFamily="34" charset="0"/>
              </a:defRPr>
            </a:lvl5pPr>
            <a:lvl6pPr marL="2502781" indent="-227526" eaLnBrk="0" fontAlgn="base" hangingPunct="0">
              <a:spcBef>
                <a:spcPct val="0"/>
              </a:spcBef>
              <a:spcAft>
                <a:spcPct val="0"/>
              </a:spcAft>
              <a:defRPr sz="1200">
                <a:solidFill>
                  <a:srgbClr val="0F5494"/>
                </a:solidFill>
                <a:latin typeface="Verdana" panose="020B0604030504040204" pitchFamily="34" charset="0"/>
              </a:defRPr>
            </a:lvl6pPr>
            <a:lvl7pPr marL="2957833" indent="-227526" eaLnBrk="0" fontAlgn="base" hangingPunct="0">
              <a:spcBef>
                <a:spcPct val="0"/>
              </a:spcBef>
              <a:spcAft>
                <a:spcPct val="0"/>
              </a:spcAft>
              <a:defRPr sz="1200">
                <a:solidFill>
                  <a:srgbClr val="0F5494"/>
                </a:solidFill>
                <a:latin typeface="Verdana" panose="020B0604030504040204" pitchFamily="34" charset="0"/>
              </a:defRPr>
            </a:lvl7pPr>
            <a:lvl8pPr marL="3412884" indent="-227526" eaLnBrk="0" fontAlgn="base" hangingPunct="0">
              <a:spcBef>
                <a:spcPct val="0"/>
              </a:spcBef>
              <a:spcAft>
                <a:spcPct val="0"/>
              </a:spcAft>
              <a:defRPr sz="1200">
                <a:solidFill>
                  <a:srgbClr val="0F5494"/>
                </a:solidFill>
                <a:latin typeface="Verdana" panose="020B0604030504040204" pitchFamily="34" charset="0"/>
              </a:defRPr>
            </a:lvl8pPr>
            <a:lvl9pPr marL="3867935" indent="-227526"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A96F39-C65D-4205-A256-3465BC19966B}"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452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ct val="30000"/>
              </a:spcBef>
              <a:spcAft>
                <a:spcPct val="0"/>
              </a:spcAft>
              <a:buClrTx/>
              <a:buSzTx/>
              <a:buFontTx/>
              <a:buNone/>
              <a:tabLst/>
              <a:defRPr/>
            </a:pPr>
            <a:r>
              <a:rPr kumimoji="0" lang="en-GB" sz="1200" b="1" i="0" u="sng" strike="noStrike" kern="1200" cap="none" spc="0" normalizeH="0" baseline="0" noProof="0" dirty="0" smtClean="0">
                <a:ln>
                  <a:noFill/>
                </a:ln>
                <a:solidFill>
                  <a:srgbClr val="000000"/>
                </a:solidFill>
                <a:effectLst/>
                <a:uLnTx/>
                <a:uFillTx/>
                <a:latin typeface="Arial" charset="0"/>
                <a:ea typeface="+mn-ea"/>
                <a:cs typeface="+mn-cs"/>
              </a:rPr>
              <a:t>NEW EUROPEAN CONSENSUS: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IE" altLang="en-US" sz="2200" b="0" i="1" u="sng" strike="noStrike" kern="1200" cap="none" spc="0" normalizeH="0" baseline="0" noProof="0" dirty="0" smtClean="0">
                <a:ln>
                  <a:noFill/>
                </a:ln>
                <a:solidFill>
                  <a:srgbClr val="000000"/>
                </a:solidFill>
                <a:effectLst/>
                <a:uLnTx/>
                <a:uFillTx/>
                <a:latin typeface="+mn-lt"/>
                <a:ea typeface="+mn-ea"/>
                <a:cs typeface="+mn-cs"/>
              </a:rPr>
              <a:t>Working Better Together</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2200" b="0" i="1" u="none" strike="noStrike" kern="1200" cap="none" spc="0" normalizeH="0" baseline="0" noProof="0" dirty="0" smtClean="0">
                <a:ln>
                  <a:noFill/>
                </a:ln>
                <a:solidFill>
                  <a:srgbClr val="000000"/>
                </a:solidFill>
                <a:effectLst/>
                <a:uLnTx/>
                <a:uFillTx/>
                <a:latin typeface="+mn-lt"/>
                <a:ea typeface="+mn-ea"/>
                <a:cs typeface="+mn-cs"/>
              </a:rPr>
              <a:t>“At country level, the EU and its Member States will enhance </a:t>
            </a:r>
            <a:r>
              <a:rPr kumimoji="0" lang="en-US" altLang="en-US" sz="2200" b="1" i="1" u="none" strike="noStrike" kern="1200" cap="none" spc="0" normalizeH="0" baseline="0" noProof="0" dirty="0" smtClean="0">
                <a:ln>
                  <a:noFill/>
                </a:ln>
                <a:solidFill>
                  <a:srgbClr val="000000"/>
                </a:solidFill>
                <a:effectLst/>
                <a:uLnTx/>
                <a:uFillTx/>
                <a:latin typeface="+mn-lt"/>
                <a:ea typeface="+mn-ea"/>
                <a:cs typeface="+mn-cs"/>
              </a:rPr>
              <a:t>Joint Programming</a:t>
            </a:r>
            <a:r>
              <a:rPr kumimoji="0" lang="en-US" altLang="en-US" sz="2200" b="0" i="1" u="none" strike="noStrike" kern="1200" cap="none" spc="0" normalizeH="0" baseline="0" noProof="0" dirty="0" smtClean="0">
                <a:ln>
                  <a:noFill/>
                </a:ln>
                <a:solidFill>
                  <a:srgbClr val="000000"/>
                </a:solidFill>
                <a:effectLst/>
                <a:uLnTx/>
                <a:uFillTx/>
                <a:latin typeface="+mn-lt"/>
                <a:ea typeface="+mn-ea"/>
                <a:cs typeface="+mn-cs"/>
              </a:rPr>
              <a:t> in development cooperation to increase their collective impact by bringing together their resources and capacities. […] should be promoted and strengthened, while being kept voluntary, flexible, inclusive, and tailored to the country context, and allow for the </a:t>
            </a:r>
            <a:r>
              <a:rPr kumimoji="0" lang="en-US" altLang="en-US" sz="2200" b="1" i="1" u="none" strike="noStrike" kern="1200" cap="none" spc="0" normalizeH="0" baseline="0" noProof="0" dirty="0" smtClean="0">
                <a:ln>
                  <a:noFill/>
                </a:ln>
                <a:solidFill>
                  <a:srgbClr val="000000"/>
                </a:solidFill>
                <a:effectLst/>
                <a:uLnTx/>
                <a:uFillTx/>
                <a:latin typeface="+mn-lt"/>
                <a:ea typeface="+mn-ea"/>
                <a:cs typeface="+mn-cs"/>
              </a:rPr>
              <a:t>replacement</a:t>
            </a:r>
            <a:r>
              <a:rPr kumimoji="0" lang="en-US" altLang="en-US" sz="2200" b="0" i="1" u="none" strike="noStrike" kern="1200" cap="none" spc="0" normalizeH="0" baseline="0" noProof="0" dirty="0" smtClean="0">
                <a:ln>
                  <a:noFill/>
                </a:ln>
                <a:solidFill>
                  <a:srgbClr val="000000"/>
                </a:solidFill>
                <a:effectLst/>
                <a:uLnTx/>
                <a:uFillTx/>
                <a:latin typeface="+mn-lt"/>
                <a:ea typeface="+mn-ea"/>
                <a:cs typeface="+mn-cs"/>
              </a:rPr>
              <a:t> of EU and Member States programming documents with EU Joint Programming documents.”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200" b="0" i="1"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2200" b="0" i="1" u="none" strike="noStrike" kern="1200" cap="none" spc="0" normalizeH="0" baseline="0" noProof="0" dirty="0" smtClean="0">
                <a:ln>
                  <a:noFill/>
                </a:ln>
                <a:solidFill>
                  <a:srgbClr val="000000"/>
                </a:solidFill>
                <a:effectLst/>
                <a:uLnTx/>
                <a:uFillTx/>
                <a:latin typeface="+mn-lt"/>
                <a:ea typeface="+mn-ea"/>
                <a:cs typeface="+mn-cs"/>
              </a:rPr>
              <a:t>“Joint monitoring and results frameworks will be core elements of the </a:t>
            </a:r>
            <a:r>
              <a:rPr kumimoji="0" lang="en-US" altLang="en-US" sz="2200" b="1" i="1" u="none" strike="noStrike" kern="1200" cap="none" spc="0" normalizeH="0" baseline="0" noProof="0" dirty="0" smtClean="0">
                <a:ln>
                  <a:noFill/>
                </a:ln>
                <a:solidFill>
                  <a:srgbClr val="000000"/>
                </a:solidFill>
                <a:effectLst/>
                <a:uLnTx/>
                <a:uFillTx/>
                <a:latin typeface="+mn-lt"/>
                <a:ea typeface="+mn-ea"/>
                <a:cs typeface="+mn-cs"/>
              </a:rPr>
              <a:t>joint response </a:t>
            </a:r>
            <a:r>
              <a:rPr kumimoji="0" lang="en-US" altLang="en-US" sz="2200" b="0" i="1" u="none" strike="noStrike" kern="1200" cap="none" spc="0" normalizeH="0" baseline="0" noProof="0" dirty="0" smtClean="0">
                <a:ln>
                  <a:noFill/>
                </a:ln>
                <a:solidFill>
                  <a:srgbClr val="000000"/>
                </a:solidFill>
                <a:effectLst/>
                <a:uLnTx/>
                <a:uFillTx/>
                <a:latin typeface="+mn-lt"/>
                <a:ea typeface="+mn-ea"/>
                <a:cs typeface="+mn-cs"/>
              </a:rPr>
              <a:t>to maintain momentum, inform dialogue and enhance mutual accountability.”</a:t>
            </a:r>
            <a:endParaRPr kumimoji="0" lang="en-GB" altLang="en-US" sz="2200" b="0" i="1"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200" b="0" i="1"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2200" b="0" i="1" u="none" strike="noStrike" kern="1200" cap="none" spc="0" normalizeH="0" baseline="0" noProof="0" dirty="0" smtClean="0">
                <a:ln>
                  <a:noFill/>
                </a:ln>
                <a:solidFill>
                  <a:srgbClr val="000000"/>
                </a:solidFill>
                <a:effectLst/>
                <a:uLnTx/>
                <a:uFillTx/>
                <a:latin typeface="+mn-lt"/>
                <a:ea typeface="+mn-ea"/>
                <a:cs typeface="+mn-cs"/>
              </a:rPr>
              <a:t>“</a:t>
            </a:r>
            <a:r>
              <a:rPr kumimoji="0" lang="en-US" altLang="en-US" sz="2200" b="1" i="1" u="none" strike="noStrike" kern="1200" cap="none" spc="0" normalizeH="0" baseline="0" noProof="0" dirty="0" smtClean="0">
                <a:ln>
                  <a:noFill/>
                </a:ln>
                <a:solidFill>
                  <a:srgbClr val="000000"/>
                </a:solidFill>
                <a:effectLst/>
                <a:uLnTx/>
                <a:uFillTx/>
                <a:latin typeface="+mn-lt"/>
                <a:ea typeface="+mn-ea"/>
                <a:cs typeface="+mn-cs"/>
              </a:rPr>
              <a:t>Joint implementation </a:t>
            </a:r>
            <a:r>
              <a:rPr kumimoji="0" lang="en-US" altLang="en-US" sz="2200" b="0" i="1" u="none" strike="noStrike" kern="1200" cap="none" spc="0" normalizeH="0" baseline="0" noProof="0" dirty="0" smtClean="0">
                <a:ln>
                  <a:noFill/>
                </a:ln>
                <a:solidFill>
                  <a:srgbClr val="000000"/>
                </a:solidFill>
                <a:effectLst/>
                <a:uLnTx/>
                <a:uFillTx/>
                <a:latin typeface="+mn-lt"/>
                <a:ea typeface="+mn-ea"/>
                <a:cs typeface="+mn-cs"/>
              </a:rPr>
              <a:t>can involve various </a:t>
            </a:r>
            <a:r>
              <a:rPr kumimoji="0" lang="en-US" altLang="en-US" sz="2200" b="0" i="1" u="sng" strike="noStrike" kern="1200" cap="none" spc="0" normalizeH="0" baseline="0" noProof="0" dirty="0" smtClean="0">
                <a:ln>
                  <a:noFill/>
                </a:ln>
                <a:solidFill>
                  <a:srgbClr val="000000"/>
                </a:solidFill>
                <a:effectLst/>
                <a:uLnTx/>
                <a:uFillTx/>
                <a:latin typeface="+mn-lt"/>
                <a:ea typeface="+mn-ea"/>
                <a:cs typeface="+mn-cs"/>
              </a:rPr>
              <a:t>financial</a:t>
            </a:r>
            <a:r>
              <a:rPr kumimoji="0" lang="en-US" altLang="en-US" sz="2200" b="0" i="1" u="none" strike="noStrike" kern="1200" cap="none" spc="0" normalizeH="0" baseline="0" noProof="0" dirty="0" smtClean="0">
                <a:ln>
                  <a:noFill/>
                </a:ln>
                <a:solidFill>
                  <a:srgbClr val="000000"/>
                </a:solidFill>
                <a:effectLst/>
                <a:uLnTx/>
                <a:uFillTx/>
                <a:latin typeface="+mn-lt"/>
                <a:ea typeface="+mn-ea"/>
                <a:cs typeface="+mn-cs"/>
              </a:rPr>
              <a:t> modalities such as, co-financing and delegated cooperation, as well as </a:t>
            </a:r>
            <a:r>
              <a:rPr kumimoji="0" lang="en-US" altLang="en-US" sz="2200" b="0" i="1" u="sng" strike="noStrike" kern="1200" cap="none" spc="0" normalizeH="0" baseline="0" noProof="0" dirty="0" smtClean="0">
                <a:ln>
                  <a:noFill/>
                </a:ln>
                <a:solidFill>
                  <a:srgbClr val="000000"/>
                </a:solidFill>
                <a:effectLst/>
                <a:uLnTx/>
                <a:uFillTx/>
                <a:latin typeface="+mn-lt"/>
                <a:ea typeface="+mn-ea"/>
                <a:cs typeface="+mn-cs"/>
              </a:rPr>
              <a:t>non-financial</a:t>
            </a:r>
            <a:r>
              <a:rPr kumimoji="0" lang="en-US" altLang="en-US" sz="2200" b="0" i="1" u="none" strike="noStrike" kern="1200" cap="none" spc="0" normalizeH="0" baseline="0" noProof="0" dirty="0" smtClean="0">
                <a:ln>
                  <a:noFill/>
                </a:ln>
                <a:solidFill>
                  <a:srgbClr val="000000"/>
                </a:solidFill>
                <a:effectLst/>
                <a:uLnTx/>
                <a:uFillTx/>
                <a:latin typeface="+mn-lt"/>
                <a:ea typeface="+mn-ea"/>
                <a:cs typeface="+mn-cs"/>
              </a:rPr>
              <a:t> means of implementation.”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200" b="0" i="1"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200" b="0" i="1" u="none" strike="noStrike" kern="1200" cap="none" spc="0" normalizeH="0" baseline="0" noProof="0" dirty="0" smtClean="0">
              <a:ln>
                <a:noFill/>
              </a:ln>
              <a:solidFill>
                <a:srgbClr val="000000"/>
              </a:solidFill>
              <a:effectLst/>
              <a:uLnTx/>
              <a:uFillTx/>
              <a:latin typeface="+mn-lt"/>
              <a:ea typeface="+mn-ea"/>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kumimoji="0" lang="en-GB" sz="1200" b="1" i="0" u="sng" strike="noStrike" kern="1200" cap="none" spc="0" normalizeH="0" baseline="0" noProof="0" dirty="0" smtClean="0">
                <a:ln>
                  <a:noFill/>
                </a:ln>
                <a:solidFill>
                  <a:srgbClr val="000000"/>
                </a:solidFill>
                <a:effectLst/>
                <a:uLnTx/>
                <a:uFillTx/>
                <a:latin typeface="Arial" charset="0"/>
                <a:ea typeface="+mn-ea"/>
                <a:cs typeface="+mn-cs"/>
              </a:rPr>
              <a:t>EU GLOBAL STRATEGY </a:t>
            </a:r>
          </a:p>
          <a:p>
            <a:pPr marL="0" marR="0" lvl="1" indent="0" algn="l" defTabSz="914400" rtl="0" eaLnBrk="1" fontAlgn="base" latinLnBrk="0" hangingPunct="1">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a:t>
            </a:r>
            <a:r>
              <a:rPr kumimoji="0" lang="en-GB" sz="1200" b="0" i="0" u="sng" strike="noStrike" kern="1200" cap="none" spc="0" normalizeH="0" baseline="0" noProof="0" dirty="0" smtClean="0">
                <a:ln>
                  <a:noFill/>
                </a:ln>
                <a:solidFill>
                  <a:srgbClr val="000000"/>
                </a:solidFill>
                <a:effectLst/>
                <a:uLnTx/>
                <a:uFillTx/>
                <a:latin typeface="Arial" charset="0"/>
                <a:ea typeface="+mn-ea"/>
                <a:cs typeface="+mn-cs"/>
              </a:rPr>
              <a:t>Joint programming</a:t>
            </a: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 in development must be further enhanced. </a:t>
            </a:r>
            <a:r>
              <a:rPr kumimoji="0" lang="en-GB" sz="1200" b="0" i="0" u="sng" strike="noStrike" kern="1200" cap="none" spc="0" normalizeH="0" baseline="0" noProof="0" dirty="0" smtClean="0">
                <a:ln>
                  <a:noFill/>
                </a:ln>
                <a:solidFill>
                  <a:srgbClr val="000000"/>
                </a:solidFill>
                <a:effectLst/>
                <a:uLnTx/>
                <a:uFillTx/>
                <a:latin typeface="Arial" charset="0"/>
                <a:ea typeface="+mn-ea"/>
                <a:cs typeface="+mn-cs"/>
              </a:rPr>
              <a:t>New fields</a:t>
            </a: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 of our joined-up external action include energy diplomacy, cultural diplomacy and economic diplomacy. A more prosperous Union calls for </a:t>
            </a:r>
            <a:r>
              <a:rPr kumimoji="0" lang="en-GB" sz="1200" b="0" i="0" u="sng" strike="noStrike" kern="1200" cap="none" spc="0" normalizeH="0" baseline="0" noProof="0" dirty="0" smtClean="0">
                <a:ln>
                  <a:noFill/>
                </a:ln>
                <a:solidFill>
                  <a:srgbClr val="000000"/>
                </a:solidFill>
                <a:effectLst/>
                <a:uLnTx/>
                <a:uFillTx/>
                <a:latin typeface="Arial" charset="0"/>
                <a:ea typeface="+mn-ea"/>
                <a:cs typeface="+mn-cs"/>
              </a:rPr>
              <a:t>greater coordination</a:t>
            </a: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 between the EU and Member States, the EIB and the private sector. We must become more </a:t>
            </a:r>
            <a:r>
              <a:rPr kumimoji="0" lang="en-GB" sz="1200" b="0" i="0" u="sng" strike="noStrike" kern="1200" cap="none" spc="0" normalizeH="0" baseline="0" noProof="0" dirty="0" smtClean="0">
                <a:ln>
                  <a:noFill/>
                </a:ln>
                <a:solidFill>
                  <a:srgbClr val="000000"/>
                </a:solidFill>
                <a:effectLst/>
                <a:uLnTx/>
                <a:uFillTx/>
                <a:latin typeface="Arial" charset="0"/>
                <a:ea typeface="+mn-ea"/>
                <a:cs typeface="+mn-cs"/>
              </a:rPr>
              <a:t>joined-up across internal and external policies</a:t>
            </a: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200" b="0" i="1" u="none" strike="noStrike" kern="1200" cap="none" spc="0" normalizeH="0" baseline="0" noProof="0" dirty="0" smtClean="0">
              <a:ln>
                <a:noFill/>
              </a:ln>
              <a:solidFill>
                <a:srgbClr val="000000"/>
              </a:solidFill>
              <a:effectLst/>
              <a:uLnTx/>
              <a:uFillTx/>
              <a:latin typeface="+mn-lt"/>
              <a:ea typeface="+mn-ea"/>
              <a:cs typeface="+mn-cs"/>
            </a:endParaRPr>
          </a:p>
          <a:p>
            <a:pPr marL="457200" marR="0" lvl="1" indent="0" algn="just" defTabSz="914400" rtl="0" eaLnBrk="1" fontAlgn="base" latinLnBrk="0" hangingPunct="1">
              <a:lnSpc>
                <a:spcPct val="100000"/>
              </a:lnSpc>
              <a:spcBef>
                <a:spcPct val="30000"/>
              </a:spcBef>
              <a:spcAft>
                <a:spcPct val="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30000"/>
              </a:spcBef>
              <a:spcAft>
                <a:spcPct val="0"/>
              </a:spcAft>
              <a:buClrTx/>
              <a:buSzTx/>
              <a:buFontTx/>
              <a:buNone/>
              <a:tabLst/>
              <a:defRPr/>
            </a:pPr>
            <a:r>
              <a:rPr kumimoji="0" lang="en-GB" sz="1200" b="1" i="0" u="sng" strike="noStrike" kern="1200" cap="none" spc="0" normalizeH="0" baseline="0" noProof="0" dirty="0" smtClean="0">
                <a:ln>
                  <a:noFill/>
                </a:ln>
                <a:solidFill>
                  <a:srgbClr val="000000"/>
                </a:solidFill>
                <a:effectLst/>
                <a:uLnTx/>
                <a:uFillTx/>
                <a:latin typeface="Arial" charset="0"/>
                <a:ea typeface="+mn-ea"/>
                <a:cs typeface="+mn-cs"/>
              </a:rPr>
              <a:t>2016 COUNCIL CONCLUSIONS:</a:t>
            </a:r>
            <a:endParaRPr kumimoji="0" lang="fr-BE"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Consolidation and expansion of JP in fragile and conflict countries</a:t>
            </a:r>
          </a:p>
          <a:p>
            <a:pPr marL="0" marR="0" lvl="0" indent="0" algn="just"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Accompany countries in transition to higher income levels </a:t>
            </a:r>
          </a:p>
          <a:p>
            <a:pPr marL="0" marR="0" lvl="0" indent="0" algn="just"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Inclusion of strategic issues</a:t>
            </a:r>
          </a:p>
          <a:p>
            <a:pPr marL="0" marR="0" lvl="0" indent="0" algn="just"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Joint Programming as the preferred approach in the delivery of the external development assistance</a:t>
            </a:r>
          </a:p>
          <a:p>
            <a:pPr marL="457200" marR="0" lvl="1" indent="0" algn="just"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fr-BE"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indent="0" algn="just">
              <a:buNone/>
            </a:pPr>
            <a:endParaRPr lang="en-US" sz="1200" i="1" dirty="0" smtClean="0">
              <a:solidFill>
                <a:prstClr val="black"/>
              </a:solidFill>
            </a:endParaRPr>
          </a:p>
          <a:p>
            <a:pPr marL="0" indent="0" algn="just">
              <a:buNone/>
            </a:pPr>
            <a:r>
              <a:rPr lang="en-US" sz="1200" b="1" i="0" u="sng" dirty="0" smtClean="0">
                <a:solidFill>
                  <a:prstClr val="black"/>
                </a:solidFill>
              </a:rPr>
              <a:t>COUNCIL CONCLUSIONS ON THE REVISED EU INTERNATIONAL COOPERATION AND DEVELOPMENT RESULTS FRAMEWORK</a:t>
            </a:r>
            <a:r>
              <a:rPr lang="en-US" sz="1050" b="1" i="0" u="sng" dirty="0" smtClean="0">
                <a:solidFill>
                  <a:prstClr val="black"/>
                </a:solidFill>
              </a:rPr>
              <a:t>:</a:t>
            </a:r>
          </a:p>
          <a:p>
            <a:pPr marL="0" indent="0" algn="just">
              <a:buNone/>
            </a:pPr>
            <a:endParaRPr lang="en-US" sz="1050" i="1" dirty="0" smtClean="0">
              <a:solidFill>
                <a:prstClr val="black"/>
              </a:solidFill>
            </a:endParaRPr>
          </a:p>
          <a:p>
            <a:pPr marL="0" indent="0" algn="just">
              <a:buNone/>
            </a:pPr>
            <a:r>
              <a:rPr lang="en-US" dirty="0" smtClean="0">
                <a:solidFill>
                  <a:prstClr val="black"/>
                </a:solidFill>
              </a:rPr>
              <a:t>10.</a:t>
            </a:r>
            <a:r>
              <a:rPr lang="en-US" baseline="0" dirty="0" smtClean="0">
                <a:solidFill>
                  <a:prstClr val="black"/>
                </a:solidFill>
              </a:rPr>
              <a:t> </a:t>
            </a:r>
            <a:r>
              <a:rPr lang="en-US" dirty="0" smtClean="0">
                <a:solidFill>
                  <a:prstClr val="black"/>
                </a:solidFill>
              </a:rPr>
              <a:t>The Council welcomes the revised EU Results Framework as a tool to facilitate </a:t>
            </a:r>
            <a:r>
              <a:rPr lang="en-US" b="1" dirty="0" smtClean="0">
                <a:solidFill>
                  <a:prstClr val="black"/>
                </a:solidFill>
              </a:rPr>
              <a:t>joint follow-up and reporting by EU and Member States</a:t>
            </a:r>
            <a:r>
              <a:rPr lang="en-US" dirty="0" smtClean="0">
                <a:solidFill>
                  <a:prstClr val="black"/>
                </a:solidFill>
              </a:rPr>
              <a:t>. In addition, the Council encourages the Commission services, the EEAS and Member States to further </a:t>
            </a:r>
            <a:r>
              <a:rPr lang="en-US" b="1" dirty="0" smtClean="0">
                <a:solidFill>
                  <a:prstClr val="black"/>
                </a:solidFill>
              </a:rPr>
              <a:t>promote the use of joint results frameworks to facilitate joint programming, joint implementation and policy dialogues</a:t>
            </a:r>
            <a:r>
              <a:rPr lang="en-US" dirty="0" smtClean="0">
                <a:solidFill>
                  <a:prstClr val="black"/>
                </a:solidFill>
              </a:rPr>
              <a:t> between the EU, Member States and stakeholders in partner countries.</a:t>
            </a:r>
            <a:endParaRPr lang="en-GB" sz="1000" dirty="0" smtClean="0">
              <a:solidFill>
                <a:prstClr val="black"/>
              </a:solidFill>
            </a:endParaRPr>
          </a:p>
          <a:p>
            <a:pPr marL="0" marR="0" lvl="0" indent="0" algn="just"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fr-BE"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fr-BE"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fr-BE" sz="1200" b="1" i="0" u="sng" strike="noStrike" kern="1200" cap="none" spc="0" normalizeH="0" baseline="0" noProof="0" dirty="0" smtClean="0">
                <a:ln>
                  <a:noFill/>
                </a:ln>
                <a:solidFill>
                  <a:srgbClr val="000000"/>
                </a:solidFill>
                <a:effectLst/>
                <a:uLnTx/>
                <a:uFillTx/>
                <a:latin typeface="Arial" charset="0"/>
                <a:ea typeface="+mn-ea"/>
                <a:cs typeface="+mn-cs"/>
              </a:rPr>
              <a:t>COMMUNICATION ON RESILIENCE</a:t>
            </a:r>
            <a:endParaRPr kumimoji="0" lang="en-GB" sz="1200" b="1" i="0" u="sng"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Social Protection: </a:t>
            </a:r>
            <a:r>
              <a:rPr kumimoji="0" lang="en-US" sz="1200" b="0" i="1" u="none" strike="noStrike" kern="1200" cap="none" spc="0" normalizeH="0" baseline="0" noProof="0" dirty="0" smtClean="0">
                <a:ln>
                  <a:noFill/>
                </a:ln>
                <a:solidFill>
                  <a:srgbClr val="000000"/>
                </a:solidFill>
                <a:effectLst/>
                <a:uLnTx/>
                <a:uFillTx/>
                <a:latin typeface="Arial" charset="0"/>
                <a:ea typeface="+mn-ea"/>
                <a:cs typeface="+mn-cs"/>
              </a:rPr>
              <a:t>The EU should support partner countries in developing economic resilience […]; particular attention should be given to skills development, creation of decent jobs, </a:t>
            </a:r>
            <a:r>
              <a:rPr kumimoji="0" lang="en-US" sz="1200" b="1" i="1" u="none" strike="noStrike" kern="1200" cap="none" spc="0" normalizeH="0" baseline="0" noProof="0" dirty="0" smtClean="0">
                <a:ln>
                  <a:noFill/>
                </a:ln>
                <a:solidFill>
                  <a:srgbClr val="000000"/>
                </a:solidFill>
                <a:effectLst/>
                <a:uLnTx/>
                <a:uFillTx/>
                <a:latin typeface="Arial" charset="0"/>
                <a:ea typeface="+mn-ea"/>
                <a:cs typeface="+mn-cs"/>
              </a:rPr>
              <a:t>social protection</a:t>
            </a:r>
            <a:r>
              <a:rPr kumimoji="0" lang="en-US" sz="1200" b="0" i="1" u="none" strike="noStrike" kern="1200" cap="none" spc="0" normalizeH="0" baseline="0" noProof="0" dirty="0" smtClean="0">
                <a:ln>
                  <a:noFill/>
                </a:ln>
                <a:solidFill>
                  <a:srgbClr val="000000"/>
                </a:solidFill>
                <a:effectLst/>
                <a:uLnTx/>
                <a:uFillTx/>
                <a:latin typeface="Arial" charset="0"/>
                <a:ea typeface="+mn-ea"/>
                <a:cs typeface="+mn-cs"/>
              </a:rPr>
              <a:t>, and economic empowerment of disadvantaged groups in this context;</a:t>
            </a:r>
          </a:p>
          <a:p>
            <a:pPr marL="0" marR="0" lvl="0" indent="0" algn="just"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4.3 </a:t>
            </a:r>
            <a:r>
              <a:rPr kumimoji="0" lang="en-GB" sz="1200" b="0" i="0" u="sng" strike="noStrike" kern="1200" cap="none" spc="0" normalizeH="0" baseline="0" noProof="0" dirty="0" smtClean="0">
                <a:ln>
                  <a:noFill/>
                </a:ln>
                <a:solidFill>
                  <a:srgbClr val="000000"/>
                </a:solidFill>
                <a:effectLst/>
                <a:uLnTx/>
                <a:uFillTx/>
                <a:latin typeface="Arial" charset="0"/>
                <a:ea typeface="+mn-ea"/>
                <a:cs typeface="+mn-cs"/>
              </a:rPr>
              <a:t>Integrating the resilience approach into EU programming and financing</a:t>
            </a:r>
          </a:p>
          <a:p>
            <a:pPr marL="0" marR="0" lvl="0" indent="0" algn="just" defTabSz="914400" rtl="0" eaLnBrk="1" fontAlgn="base" latinLnBrk="0" hangingPunct="1">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"The EU will build on existing practice to make an assessment of risk and resilience factors a standard component of programming processes and project design across EU humanitarian, crisis response and development assistance, including the EU Trust Funds"</a:t>
            </a:r>
          </a:p>
          <a:p>
            <a:pPr marL="0" marR="0" lvl="0" indent="0" algn="just" defTabSz="914400" rtl="0" eaLnBrk="1" fontAlgn="base" latinLnBrk="0" hangingPunct="1">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GB" sz="1200" b="1" i="0" u="none" strike="noStrike" kern="1200" cap="none" spc="0" normalizeH="0" baseline="0" noProof="0" dirty="0" smtClean="0">
                <a:ln>
                  <a:noFill/>
                </a:ln>
                <a:solidFill>
                  <a:srgbClr val="000000"/>
                </a:solidFill>
                <a:effectLst/>
                <a:uLnTx/>
                <a:uFillTx/>
                <a:latin typeface="Arial" charset="0"/>
                <a:ea typeface="+mn-ea"/>
                <a:cs typeface="+mn-cs"/>
              </a:rPr>
              <a:t>the resilient approach should be taken into account in Joint Programming processes with Member States, which will be further encouraged</a:t>
            </a: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a:t>
            </a:r>
          </a:p>
          <a:p>
            <a:endParaRPr lang="en-GB" dirty="0" smtClean="0"/>
          </a:p>
          <a:p>
            <a:endParaRPr lang="en-GB" dirty="0" smtClean="0"/>
          </a:p>
          <a:p>
            <a:r>
              <a:rPr lang="en-GB" b="1" u="sng" dirty="0" smtClean="0"/>
              <a:t>CC ON THE INTEGRATED</a:t>
            </a:r>
            <a:r>
              <a:rPr lang="en-GB" b="1" u="sng" baseline="0" dirty="0" smtClean="0"/>
              <a:t> APPROACH</a:t>
            </a:r>
            <a:endParaRPr lang="en-GB" b="1" u="sng" dirty="0" smtClean="0"/>
          </a:p>
          <a:p>
            <a:r>
              <a:rPr lang="en-US" dirty="0" smtClean="0"/>
              <a:t>“The Council invites the High Representative and the Commission to ensure that joint conflict analyses are systematically carried out and updated for countries that are at risk of or facing conflict or instability and where the EU has a significant engagement. These analyses should comprise all relevant actors, including religious and cultural, in order to ensure a broad ownership and will feed into the ‘Single Country Assessments’ proposed in Council </a:t>
            </a:r>
          </a:p>
          <a:p>
            <a:r>
              <a:rPr lang="en-US" dirty="0" smtClean="0"/>
              <a:t>conclusions on Resilience. The joint conflict analyses will inform other processes of strategic engagement of the EU, such as regional and national programming and Joint Programming.”</a:t>
            </a:r>
            <a:endParaRPr lang="en-GB" dirty="0" smtClean="0"/>
          </a:p>
          <a:p>
            <a:endParaRPr lang="en-IE" dirty="0" smtClean="0"/>
          </a:p>
          <a:p>
            <a:r>
              <a:rPr lang="en-IE" b="1" u="sng" dirty="0" smtClean="0"/>
              <a:t>CC HUMANITARIAN-DEVELOPMENT</a:t>
            </a:r>
            <a:r>
              <a:rPr lang="en-IE" b="1" u="sng" baseline="0" dirty="0" smtClean="0"/>
              <a:t> NEXUS</a:t>
            </a:r>
          </a:p>
          <a:p>
            <a:pPr lvl="0">
              <a:buFontTx/>
              <a:buChar char="-"/>
            </a:pPr>
            <a:r>
              <a:rPr lang="en-IE" sz="2400" dirty="0" smtClean="0">
                <a:solidFill>
                  <a:srgbClr val="000000"/>
                </a:solidFill>
              </a:rPr>
              <a:t>Social Protection</a:t>
            </a:r>
            <a:r>
              <a:rPr lang="en-IE" dirty="0" smtClean="0">
                <a:solidFill>
                  <a:srgbClr val="000000"/>
                </a:solidFill>
              </a:rPr>
              <a:t>: </a:t>
            </a:r>
            <a:r>
              <a:rPr lang="en-US" sz="2200" i="1" dirty="0" smtClean="0">
                <a:solidFill>
                  <a:srgbClr val="000000"/>
                </a:solidFill>
              </a:rPr>
              <a:t>The Council stresses the importance of […] building risk sensitive systems, including </a:t>
            </a:r>
            <a:r>
              <a:rPr lang="en-US" sz="2200" i="1" u="sng" dirty="0" smtClean="0">
                <a:solidFill>
                  <a:srgbClr val="000000"/>
                </a:solidFill>
              </a:rPr>
              <a:t>social protection </a:t>
            </a:r>
            <a:r>
              <a:rPr lang="en-US" sz="2200" i="1" dirty="0" smtClean="0">
                <a:solidFill>
                  <a:srgbClr val="000000"/>
                </a:solidFill>
              </a:rPr>
              <a:t>systems, to improve transparency and accountability, and governments’ capacity</a:t>
            </a:r>
            <a:endParaRPr lang="en-IE" sz="2200" i="1" dirty="0" smtClean="0">
              <a:solidFill>
                <a:srgbClr val="000000"/>
              </a:solidFill>
            </a:endParaRPr>
          </a:p>
          <a:p>
            <a:pPr lvl="0">
              <a:buFontTx/>
              <a:buChar char="-"/>
            </a:pPr>
            <a:r>
              <a:rPr lang="en-IE" sz="2400" dirty="0" smtClean="0"/>
              <a:t>Joint Programming: </a:t>
            </a:r>
            <a:r>
              <a:rPr lang="en-US" sz="2200" i="1" dirty="0" smtClean="0"/>
              <a:t>The Council also stresses the need to enhance coordination internally within the EU institutions and between the EU and its Member States […] in conducting joint analyses and planning, with a view to identifying needs and pulling together additional capacities, know-how and resources.</a:t>
            </a:r>
            <a:endParaRPr lang="en-IE" sz="2200" i="1" dirty="0" smtClean="0"/>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D6718-FBFA-498F-9E32-D47B7DD5E7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618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9188"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E897F3-9A17-412D-9D86-E41512E0854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716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046" indent="-169046">
              <a:buFont typeface="Arial"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02056" rtl="0" eaLnBrk="1" fontAlgn="auto" latinLnBrk="0" hangingPunct="1">
              <a:lnSpc>
                <a:spcPct val="100000"/>
              </a:lnSpc>
              <a:spcBef>
                <a:spcPts val="0"/>
              </a:spcBef>
              <a:spcAft>
                <a:spcPts val="0"/>
              </a:spcAft>
              <a:buClrTx/>
              <a:buSzTx/>
              <a:buFontTx/>
              <a:buNone/>
              <a:tabLst/>
              <a:defRPr/>
            </a:pPr>
            <a:fld id="{2AE897F3-9A17-412D-9D86-E41512E08545}"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02056"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794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itchFamily="2" charset="2"/>
              <a:buNone/>
              <a:defRPr/>
            </a:pPr>
            <a:r>
              <a:rPr lang="en-IE" sz="2000" dirty="0" smtClean="0">
                <a:solidFill>
                  <a:srgbClr val="002060"/>
                </a:solidFill>
                <a:latin typeface="Verdana" pitchFamily="34" charset="0"/>
              </a:rPr>
              <a:t>Show Palestine video</a:t>
            </a:r>
          </a:p>
          <a:p>
            <a:pPr lvl="0">
              <a:buFont typeface="Wingdings" pitchFamily="2" charset="2"/>
              <a:buNone/>
              <a:defRPr/>
            </a:pPr>
            <a:endParaRPr lang="en-IE" sz="2000" dirty="0" smtClean="0">
              <a:solidFill>
                <a:srgbClr val="002060"/>
              </a:solidFill>
              <a:latin typeface="Verdana" pitchFamily="34" charset="0"/>
            </a:endParaRPr>
          </a:p>
          <a:p>
            <a:pPr lvl="1">
              <a:buFont typeface="Wingdings" pitchFamily="2" charset="2"/>
              <a:buNone/>
              <a:defRPr/>
            </a:pPr>
            <a:r>
              <a:rPr lang="en-IE" sz="2000" dirty="0" smtClean="0">
                <a:solidFill>
                  <a:srgbClr val="002060"/>
                </a:solidFill>
                <a:latin typeface="Verdana" pitchFamily="34" charset="0"/>
              </a:rPr>
              <a:t>BENEFITS</a:t>
            </a:r>
            <a:r>
              <a:rPr lang="en-IE" sz="2000" baseline="0" dirty="0" smtClean="0">
                <a:solidFill>
                  <a:srgbClr val="002060"/>
                </a:solidFill>
                <a:latin typeface="Verdana" pitchFamily="34" charset="0"/>
              </a:rPr>
              <a:t> OF JOINT PROGRAMMING</a:t>
            </a:r>
            <a:endParaRPr lang="en-GB" sz="2000" dirty="0" smtClean="0">
              <a:solidFill>
                <a:srgbClr val="002060"/>
              </a:solidFill>
              <a:latin typeface="Verdana" pitchFamily="34" charset="0"/>
            </a:endParaRPr>
          </a:p>
          <a:p>
            <a:pPr lvl="1">
              <a:buFont typeface="Wingdings" pitchFamily="2" charset="2"/>
              <a:buChar char="Ø"/>
              <a:defRPr/>
            </a:pPr>
            <a:endParaRPr lang="en-GB" sz="2000" dirty="0" smtClean="0">
              <a:solidFill>
                <a:srgbClr val="002060"/>
              </a:solidFill>
              <a:latin typeface="Verdana" pitchFamily="34" charset="0"/>
            </a:endParaRPr>
          </a:p>
          <a:p>
            <a:pPr lvl="1">
              <a:buFont typeface="Wingdings" pitchFamily="2" charset="2"/>
              <a:buChar char="Ø"/>
              <a:defRPr/>
            </a:pPr>
            <a:r>
              <a:rPr lang="en-GB" sz="2000" dirty="0" smtClean="0">
                <a:solidFill>
                  <a:srgbClr val="002060"/>
                </a:solidFill>
                <a:latin typeface="Verdana" pitchFamily="34" charset="0"/>
              </a:rPr>
              <a:t>Increased influence and visibility and as EU and Member States work together and speak with a common voice</a:t>
            </a:r>
          </a:p>
          <a:p>
            <a:pPr lvl="1">
              <a:buFont typeface="Wingdings" pitchFamily="2" charset="2"/>
              <a:buChar char="Ø"/>
              <a:defRPr/>
            </a:pPr>
            <a:endParaRPr lang="en-GB" sz="2000" b="1" dirty="0" smtClean="0">
              <a:solidFill>
                <a:srgbClr val="002060"/>
              </a:solidFill>
              <a:latin typeface="Verdana" pitchFamily="34" charset="0"/>
            </a:endParaRPr>
          </a:p>
          <a:p>
            <a:pPr lvl="1">
              <a:buFont typeface="Wingdings" pitchFamily="2" charset="2"/>
              <a:buChar char="Ø"/>
              <a:defRPr/>
            </a:pPr>
            <a:r>
              <a:rPr lang="en-GB" sz="2000" dirty="0" smtClean="0">
                <a:solidFill>
                  <a:srgbClr val="002060"/>
                </a:solidFill>
                <a:latin typeface="Verdana" pitchFamily="34" charset="0"/>
              </a:rPr>
              <a:t>Improved coordination and coherence among European  donors leading to less fragmentation </a:t>
            </a:r>
          </a:p>
          <a:p>
            <a:pPr lvl="1">
              <a:buFont typeface="Wingdings" pitchFamily="2" charset="2"/>
              <a:buChar char="Ø"/>
              <a:defRPr/>
            </a:pPr>
            <a:endParaRPr lang="en-GB" sz="2000" dirty="0" smtClean="0">
              <a:solidFill>
                <a:srgbClr val="002060"/>
              </a:solidFill>
              <a:latin typeface="Verdana" pitchFamily="34" charset="0"/>
            </a:endParaRPr>
          </a:p>
          <a:p>
            <a:pPr lvl="1">
              <a:buFont typeface="Wingdings" pitchFamily="2" charset="2"/>
              <a:buChar char="Ø"/>
              <a:defRPr/>
            </a:pPr>
            <a:r>
              <a:rPr lang="en-GB" sz="2000" dirty="0" smtClean="0">
                <a:solidFill>
                  <a:srgbClr val="002060"/>
                </a:solidFill>
                <a:latin typeface="Verdana" pitchFamily="34" charset="0"/>
              </a:rPr>
              <a:t>Increased transparency and predictability as EU and Member States plan together their resources in one common table</a:t>
            </a:r>
          </a:p>
          <a:p>
            <a:pPr marL="457200" lvl="1" indent="0">
              <a:buNone/>
              <a:defRPr/>
            </a:pPr>
            <a:endParaRPr lang="en-GB" sz="2000" dirty="0" smtClean="0">
              <a:solidFill>
                <a:srgbClr val="002060"/>
              </a:solidFill>
              <a:latin typeface="Verdana" pitchFamily="34" charset="0"/>
            </a:endParaRPr>
          </a:p>
          <a:p>
            <a:pPr lvl="1">
              <a:buFont typeface="Wingdings" pitchFamily="2" charset="2"/>
              <a:buChar char="Ø"/>
              <a:defRPr/>
            </a:pPr>
            <a:r>
              <a:rPr lang="en-GB" sz="2000" dirty="0" smtClean="0">
                <a:solidFill>
                  <a:srgbClr val="002060"/>
                </a:solidFill>
                <a:latin typeface="Verdana" pitchFamily="34" charset="0"/>
              </a:rPr>
              <a:t>Can help identify opportunities for joint implementation and possible subsequent impacts on value for money and greater impact in pooling resources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E897F3-9A17-412D-9D86-E41512E08545}"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92217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u="sng" dirty="0" smtClean="0"/>
              <a:t>Design</a:t>
            </a:r>
            <a:r>
              <a:rPr lang="en-IE" sz="1200" dirty="0" smtClean="0"/>
              <a:t>: JP helps to </a:t>
            </a:r>
            <a:r>
              <a:rPr lang="en-US" sz="1200" dirty="0" smtClean="0"/>
              <a:t>develop a European vision (via joint assessments and analyses) and allow for a predictable multi-year programming.</a:t>
            </a:r>
          </a:p>
          <a:p>
            <a:r>
              <a:rPr lang="en-IE" sz="1200" b="1" u="sng" dirty="0" smtClean="0"/>
              <a:t>Operations</a:t>
            </a:r>
            <a:r>
              <a:rPr lang="en-IE" sz="1200" dirty="0" smtClean="0"/>
              <a:t>: on synergies and linkages, JP may assist in identifying how Member States programmes can be combined, based on comparative advantages</a:t>
            </a:r>
            <a:endParaRPr lang="en-IE" sz="1200" b="1" u="sng" dirty="0" smtClean="0"/>
          </a:p>
          <a:p>
            <a:r>
              <a:rPr lang="en-IE" sz="1200" b="1" u="sng" dirty="0" smtClean="0"/>
              <a:t>Stakeholders</a:t>
            </a:r>
            <a:r>
              <a:rPr lang="en-IE" sz="1200" dirty="0" smtClean="0"/>
              <a:t>: JP being a country-driven processes, it empowers field actors to consult governments or local authorities in </a:t>
            </a:r>
            <a:r>
              <a:rPr lang="en-US" sz="1200" dirty="0" smtClean="0"/>
              <a:t>developing (common) programming.</a:t>
            </a:r>
          </a:p>
          <a:p>
            <a:r>
              <a:rPr lang="en-US" sz="1200" b="1" u="sng" dirty="0" smtClean="0"/>
              <a:t>Financing features</a:t>
            </a:r>
            <a:r>
              <a:rPr lang="en-US" sz="1200" dirty="0" smtClean="0"/>
              <a:t>: as a framework encouraging sharing of analyses among Europeans, JP can help to better target donor support and identify blockages that could restrict financing.</a:t>
            </a:r>
          </a:p>
          <a:p>
            <a:r>
              <a:rPr lang="en-US" sz="1200" b="1" u="sng" dirty="0" smtClean="0"/>
              <a:t>Principles of Engagement</a:t>
            </a:r>
            <a:r>
              <a:rPr lang="en-US" sz="1200" dirty="0" smtClean="0"/>
              <a:t>: JP helps to establish greater transparency in data sharing of, and between, actors.</a:t>
            </a:r>
          </a:p>
          <a:p>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CHAPTER </a:t>
            </a:r>
            <a:r>
              <a:rPr lang="en-US" sz="1200" b="1" i="0" u="none" strike="noStrike" kern="1200" baseline="0" dirty="0" smtClean="0">
                <a:solidFill>
                  <a:schemeClr val="tx1"/>
                </a:solidFill>
                <a:latin typeface="+mn-lt"/>
                <a:ea typeface="+mn-ea"/>
                <a:cs typeface="+mn-cs"/>
              </a:rPr>
              <a:t>D: KEY FEATURES OF SOCIAL PROTECTION RESPONSES IN CRISIS CONTEXTS </a:t>
            </a:r>
            <a:r>
              <a:rPr lang="en-US" sz="1200" b="0" i="0" u="none" strike="noStrike" kern="1200" baseline="0" dirty="0" smtClean="0">
                <a:solidFill>
                  <a:schemeClr val="tx1"/>
                </a:solidFill>
                <a:latin typeface="+mn-lt"/>
                <a:ea typeface="+mn-ea"/>
                <a:cs typeface="+mn-cs"/>
              </a:rPr>
              <a:t>53</a:t>
            </a:r>
          </a:p>
          <a:p>
            <a:r>
              <a:rPr lang="en-GB" sz="1200" b="0" i="0" u="none" strike="noStrike" kern="1200" baseline="0" dirty="0" smtClean="0">
                <a:solidFill>
                  <a:schemeClr val="tx1"/>
                </a:solidFill>
                <a:latin typeface="+mn-lt"/>
                <a:ea typeface="+mn-ea"/>
                <a:cs typeface="+mn-cs"/>
              </a:rPr>
              <a:t>D1. Design 54</a:t>
            </a:r>
          </a:p>
          <a:p>
            <a:r>
              <a:rPr lang="en-GB" sz="1200" b="0" i="0" u="none" strike="noStrike" kern="1200" baseline="0" dirty="0" smtClean="0">
                <a:solidFill>
                  <a:schemeClr val="tx1"/>
                </a:solidFill>
                <a:latin typeface="+mn-lt"/>
                <a:ea typeface="+mn-ea"/>
                <a:cs typeface="+mn-cs"/>
              </a:rPr>
              <a:t>D2. Operations 60</a:t>
            </a:r>
          </a:p>
          <a:p>
            <a:r>
              <a:rPr lang="en-GB" sz="1200" b="0" i="0" u="none" strike="noStrike" kern="1200" baseline="0" dirty="0" smtClean="0">
                <a:solidFill>
                  <a:schemeClr val="tx1"/>
                </a:solidFill>
                <a:latin typeface="+mn-lt"/>
                <a:ea typeface="+mn-ea"/>
                <a:cs typeface="+mn-cs"/>
              </a:rPr>
              <a:t>D3. Stakeholders 62</a:t>
            </a:r>
          </a:p>
          <a:p>
            <a:r>
              <a:rPr lang="en-GB" sz="1200" b="0" i="0" u="none" strike="noStrike" kern="1200" baseline="0" dirty="0" smtClean="0">
                <a:solidFill>
                  <a:schemeClr val="tx1"/>
                </a:solidFill>
                <a:latin typeface="+mn-lt"/>
                <a:ea typeface="+mn-ea"/>
                <a:cs typeface="+mn-cs"/>
              </a:rPr>
              <a:t>D4. Financing features 64</a:t>
            </a:r>
          </a:p>
          <a:p>
            <a:r>
              <a:rPr lang="en-US" sz="1200" b="0" i="0" u="none" strike="noStrike" kern="1200" baseline="0" dirty="0" smtClean="0">
                <a:solidFill>
                  <a:schemeClr val="tx1"/>
                </a:solidFill>
                <a:latin typeface="+mn-lt"/>
                <a:ea typeface="+mn-ea"/>
                <a:cs typeface="+mn-cs"/>
              </a:rPr>
              <a:t>D5. Principles of engagement 65</a:t>
            </a:r>
            <a:endParaRPr lang="en-GB" dirty="0"/>
          </a:p>
        </p:txBody>
      </p:sp>
      <p:sp>
        <p:nvSpPr>
          <p:cNvPr id="4" name="Slide Number Placeholder 3"/>
          <p:cNvSpPr>
            <a:spLocks noGrp="1"/>
          </p:cNvSpPr>
          <p:nvPr>
            <p:ph type="sldNum" sz="quarter" idx="10"/>
          </p:nvPr>
        </p:nvSpPr>
        <p:spPr/>
        <p:txBody>
          <a:bodyPr/>
          <a:lstStyle/>
          <a:p>
            <a:fld id="{BBED6718-FBFA-498F-9E32-D47B7DD5E7EB}" type="slidenum">
              <a:rPr lang="en-GB" smtClean="0"/>
              <a:t>7</a:t>
            </a:fld>
            <a:endParaRPr lang="en-GB"/>
          </a:p>
        </p:txBody>
      </p:sp>
    </p:spTree>
    <p:extLst>
      <p:ext uri="{BB962C8B-B14F-4D97-AF65-F5344CB8AC3E}">
        <p14:creationId xmlns:p14="http://schemas.microsoft.com/office/powerpoint/2010/main" val="1372083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Cambodia:</a:t>
            </a:r>
            <a:r>
              <a:rPr lang="en-IE" baseline="0" dirty="0" smtClean="0"/>
              <a:t> </a:t>
            </a:r>
          </a:p>
          <a:p>
            <a:r>
              <a:rPr lang="en-IE" baseline="0" dirty="0" smtClean="0"/>
              <a:t>Pillar 4 of Strategy (1/5 pillars) is Capacity Building and Human Resources Development</a:t>
            </a:r>
          </a:p>
          <a:p>
            <a:r>
              <a:rPr lang="en-IE" baseline="0" dirty="0" smtClean="0"/>
              <a:t>HEALTH subsector: Social health protection schemes </a:t>
            </a:r>
          </a:p>
          <a:p>
            <a:r>
              <a:rPr lang="en-IE" baseline="0" dirty="0" smtClean="0"/>
              <a:t>European comparative advantages: 1/6 is social protection and welfare</a:t>
            </a:r>
          </a:p>
          <a:p>
            <a:r>
              <a:rPr lang="en-IE" baseline="0" dirty="0" smtClean="0"/>
              <a:t>(DE lead; CH+FR)</a:t>
            </a:r>
          </a:p>
          <a:p>
            <a:r>
              <a:rPr lang="en-IE" dirty="0" smtClean="0"/>
              <a:t>===================================================================</a:t>
            </a:r>
          </a:p>
          <a:p>
            <a:endParaRPr lang="en-IE" dirty="0" smtClean="0"/>
          </a:p>
          <a:p>
            <a:r>
              <a:rPr lang="en-IE" dirty="0" smtClean="0"/>
              <a:t>Egypt: Core Pillar</a:t>
            </a:r>
            <a:r>
              <a:rPr lang="en-IE" baseline="0" dirty="0" smtClean="0"/>
              <a:t> (1/4) Area 2: Social Development And Social Protection</a:t>
            </a:r>
          </a:p>
          <a:p>
            <a:r>
              <a:rPr lang="en-IE" baseline="0" dirty="0" smtClean="0"/>
              <a:t>Objective: </a:t>
            </a:r>
            <a:r>
              <a:rPr lang="en-US" baseline="0" dirty="0" smtClean="0"/>
              <a:t>protection of </a:t>
            </a:r>
            <a:r>
              <a:rPr lang="en-US" baseline="0" dirty="0" err="1" smtClean="0"/>
              <a:t>marginalised</a:t>
            </a:r>
            <a:r>
              <a:rPr lang="en-US" baseline="0" dirty="0" smtClean="0"/>
              <a:t> groups from potential negative impacts of economic reforms, through enhanced social development and social protection as well as improved quality, accessibility and financing of related basic public services</a:t>
            </a:r>
          </a:p>
          <a:p>
            <a:r>
              <a:rPr lang="en-US" baseline="0" dirty="0" smtClean="0"/>
              <a:t>Specific objective: support to social protection and cash-transfer </a:t>
            </a:r>
            <a:r>
              <a:rPr lang="en-US" baseline="0" dirty="0" err="1" smtClean="0"/>
              <a:t>programme</a:t>
            </a:r>
            <a:r>
              <a:rPr lang="en-US" baseline="0" dirty="0" smtClean="0"/>
              <a:t> ; improve coverage and quality of health services ; support </a:t>
            </a:r>
            <a:r>
              <a:rPr lang="en-US" baseline="0" dirty="0" err="1" smtClean="0"/>
              <a:t>programme</a:t>
            </a:r>
            <a:r>
              <a:rPr lang="en-US" baseline="0" dirty="0" smtClean="0"/>
              <a:t> of population strategy/population governance</a:t>
            </a:r>
          </a:p>
          <a:p>
            <a:r>
              <a:rPr lang="en-US" baseline="0" dirty="0" smtClean="0"/>
              <a:t>SC Lead: EU and FR; active: ES, IT, UK</a:t>
            </a:r>
          </a:p>
          <a:p>
            <a:r>
              <a:rPr lang="en-IE" dirty="0" smtClean="0"/>
              <a:t>Health: lead: EU+FR;</a:t>
            </a:r>
            <a:r>
              <a:rPr lang="en-IE" baseline="0" dirty="0" smtClean="0"/>
              <a:t> active: CZ, DE, ES, IT</a:t>
            </a:r>
          </a:p>
          <a:p>
            <a:r>
              <a:rPr lang="en-IE" baseline="0" dirty="0" smtClean="0"/>
              <a:t>=======================================================================</a:t>
            </a:r>
          </a:p>
          <a:p>
            <a:endParaRPr lang="en-IE" baseline="0" dirty="0" smtClean="0"/>
          </a:p>
          <a:p>
            <a:r>
              <a:rPr lang="en-IE" baseline="0" dirty="0" smtClean="0"/>
              <a:t>Ethiopia</a:t>
            </a:r>
            <a:br>
              <a:rPr lang="en-IE" baseline="0" dirty="0" smtClean="0"/>
            </a:br>
            <a:r>
              <a:rPr lang="en-IE" baseline="0" dirty="0" smtClean="0"/>
              <a:t>JOINT ACTION IN NUTRITION (joint implementation focus)</a:t>
            </a:r>
          </a:p>
          <a:p>
            <a:r>
              <a:rPr lang="en-GB" sz="1200" kern="1200" dirty="0" smtClean="0">
                <a:solidFill>
                  <a:schemeClr val="tx1"/>
                </a:solidFill>
                <a:effectLst/>
                <a:latin typeface="+mn-lt"/>
                <a:ea typeface="+mn-ea"/>
                <a:cs typeface="+mn-cs"/>
              </a:rPr>
              <a:t>6 Social protection: Support </a:t>
            </a:r>
            <a:r>
              <a:rPr lang="en-GB" sz="1200" kern="1200" dirty="0" err="1" smtClean="0">
                <a:solidFill>
                  <a:schemeClr val="tx1"/>
                </a:solidFill>
                <a:effectLst/>
                <a:latin typeface="+mn-lt"/>
                <a:ea typeface="+mn-ea"/>
                <a:cs typeface="+mn-cs"/>
              </a:rPr>
              <a:t>multisectoral</a:t>
            </a:r>
            <a:r>
              <a:rPr lang="en-GB" sz="1200" kern="1200" dirty="0" smtClean="0">
                <a:solidFill>
                  <a:schemeClr val="tx1"/>
                </a:solidFill>
                <a:effectLst/>
                <a:latin typeface="+mn-lt"/>
                <a:ea typeface="+mn-ea"/>
                <a:cs typeface="+mn-cs"/>
              </a:rPr>
              <a:t> collaboration between Ministry of Health, </a:t>
            </a:r>
            <a:r>
              <a:rPr lang="en-GB" sz="1200" kern="1200" dirty="0" err="1" smtClean="0">
                <a:solidFill>
                  <a:schemeClr val="tx1"/>
                </a:solidFill>
                <a:effectLst/>
                <a:latin typeface="+mn-lt"/>
                <a:ea typeface="+mn-ea"/>
                <a:cs typeface="+mn-cs"/>
              </a:rPr>
              <a:t>MoAgriculture</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MoLabour</a:t>
            </a:r>
            <a:r>
              <a:rPr lang="en-GB" sz="1200" kern="1200" dirty="0" smtClean="0">
                <a:solidFill>
                  <a:schemeClr val="tx1"/>
                </a:solidFill>
                <a:effectLst/>
                <a:latin typeface="+mn-lt"/>
                <a:ea typeface="+mn-ea"/>
                <a:cs typeface="+mn-cs"/>
              </a:rPr>
              <a:t> and Social Affairs;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How? Share lessons from pilot projects / provide support to </a:t>
            </a:r>
            <a:r>
              <a:rPr lang="en-GB" sz="1200" kern="1200" dirty="0" err="1" smtClean="0">
                <a:solidFill>
                  <a:schemeClr val="tx1"/>
                </a:solidFill>
                <a:effectLst/>
                <a:latin typeface="+mn-lt"/>
                <a:ea typeface="+mn-ea"/>
                <a:cs typeface="+mn-cs"/>
              </a:rPr>
              <a:t>MoH</a:t>
            </a:r>
            <a:r>
              <a:rPr lang="en-GB" sz="1200" kern="1200" dirty="0" smtClean="0">
                <a:solidFill>
                  <a:schemeClr val="tx1"/>
                </a:solidFill>
                <a:effectLst/>
                <a:latin typeface="+mn-lt"/>
                <a:ea typeface="+mn-ea"/>
                <a:cs typeface="+mn-cs"/>
              </a:rPr>
              <a:t> focal person / Contribute to harmonization of SBCC material</a:t>
            </a:r>
          </a:p>
          <a:p>
            <a:r>
              <a:rPr lang="en-GB" sz="1200" kern="1200" dirty="0" smtClean="0">
                <a:solidFill>
                  <a:schemeClr val="tx1"/>
                </a:solidFill>
                <a:effectLst/>
                <a:latin typeface="+mn-lt"/>
                <a:ea typeface="+mn-ea"/>
                <a:cs typeface="+mn-cs"/>
              </a:rPr>
              <a:t>Lead Irish Aid, EU, DFID</a:t>
            </a:r>
          </a:p>
          <a:p>
            <a:r>
              <a:rPr lang="en-IE" sz="1200" kern="1200" dirty="0" smtClean="0">
                <a:solidFill>
                  <a:schemeClr val="tx1"/>
                </a:solidFill>
                <a:effectLst/>
                <a:latin typeface="+mn-lt"/>
                <a:ea typeface="+mn-ea"/>
                <a:cs typeface="+mn-cs"/>
              </a:rPr>
              <a:t>=====================================================================</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GHANA</a:t>
            </a:r>
          </a:p>
          <a:p>
            <a:r>
              <a:rPr lang="en-IE" sz="1200" kern="1200" dirty="0" smtClean="0">
                <a:solidFill>
                  <a:schemeClr val="tx1"/>
                </a:solidFill>
                <a:effectLst/>
                <a:latin typeface="+mn-lt"/>
                <a:ea typeface="+mn-ea"/>
                <a:cs typeface="+mn-cs"/>
              </a:rPr>
              <a:t>Goal</a:t>
            </a:r>
            <a:r>
              <a:rPr lang="en-IE" sz="1200" kern="1200" baseline="0" dirty="0" smtClean="0">
                <a:solidFill>
                  <a:schemeClr val="tx1"/>
                </a:solidFill>
                <a:effectLst/>
                <a:latin typeface="+mn-lt"/>
                <a:ea typeface="+mn-ea"/>
                <a:cs typeface="+mn-cs"/>
              </a:rPr>
              <a:t> 1 (of 6 + cross-cutting issues) Build an industrialised, inclusive and resilient economy = sector/subsector: enhanced competitiveness and support to private sector; employment policy, skills development and social protection</a:t>
            </a:r>
          </a:p>
          <a:p>
            <a:r>
              <a:rPr lang="en-IE" sz="1200" kern="1200" baseline="0" dirty="0" smtClean="0">
                <a:solidFill>
                  <a:schemeClr val="tx1"/>
                </a:solidFill>
                <a:effectLst/>
                <a:latin typeface="+mn-lt"/>
                <a:ea typeface="+mn-ea"/>
                <a:cs typeface="+mn-cs"/>
              </a:rPr>
              <a:t>DE, DK, EIB, EU, FR, NL, UK, CH</a:t>
            </a:r>
          </a:p>
          <a:p>
            <a:r>
              <a:rPr lang="en-IE" sz="1200" kern="1200" baseline="0" dirty="0" smtClean="0">
                <a:solidFill>
                  <a:schemeClr val="tx1"/>
                </a:solidFill>
                <a:effectLst/>
                <a:latin typeface="+mn-lt"/>
                <a:ea typeface="+mn-ea"/>
                <a:cs typeface="+mn-cs"/>
              </a:rPr>
              <a:t>=======================================================================</a:t>
            </a:r>
            <a:endParaRPr lang="en-IE"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IE" dirty="0" smtClean="0"/>
              <a:t>MOLDOVA</a:t>
            </a:r>
          </a:p>
          <a:p>
            <a:r>
              <a:rPr lang="en-IE" dirty="0" smtClean="0"/>
              <a:t>1</a:t>
            </a:r>
            <a:r>
              <a:rPr lang="en-IE" baseline="30000" dirty="0" smtClean="0"/>
              <a:t>ST</a:t>
            </a:r>
            <a:r>
              <a:rPr lang="en-IE" dirty="0" smtClean="0"/>
              <a:t> broad</a:t>
            </a:r>
            <a:r>
              <a:rPr lang="en-IE" baseline="0" dirty="0" smtClean="0"/>
              <a:t> area: economic development and market opportunities, </a:t>
            </a:r>
            <a:r>
              <a:rPr lang="en-IE" baseline="0" dirty="0" err="1" smtClean="0"/>
              <a:t>inc.</a:t>
            </a:r>
            <a:r>
              <a:rPr lang="en-IE" baseline="0" dirty="0" smtClean="0"/>
              <a:t> sustainable and inclusive economic growth, social protection and health</a:t>
            </a:r>
          </a:p>
          <a:p>
            <a:r>
              <a:rPr lang="en-IE" baseline="0" dirty="0" smtClean="0"/>
              <a:t>Receives 25-30% of assistance to Moldova</a:t>
            </a:r>
          </a:p>
          <a:p>
            <a:r>
              <a:rPr lang="en-IE" baseline="0" dirty="0" smtClean="0"/>
              <a:t>Areas of Intervention: social protection and health</a:t>
            </a:r>
            <a:endParaRPr lang="en-IE" dirty="0" smtClean="0"/>
          </a:p>
          <a:p>
            <a:r>
              <a:rPr lang="en-US" dirty="0" smtClean="0"/>
              <a:t> The most in need are covered by social services which are provided in an efficient way</a:t>
            </a:r>
          </a:p>
          <a:p>
            <a:r>
              <a:rPr lang="en-US" dirty="0" smtClean="0"/>
              <a:t> Adequate social support provided to most in need</a:t>
            </a:r>
          </a:p>
          <a:p>
            <a:r>
              <a:rPr lang="en-US" dirty="0" smtClean="0"/>
              <a:t> Health services are efficiently </a:t>
            </a:r>
            <a:r>
              <a:rPr lang="en-US" dirty="0" err="1" smtClean="0"/>
              <a:t>organised</a:t>
            </a:r>
            <a:r>
              <a:rPr lang="en-US" dirty="0" smtClean="0"/>
              <a:t>, of quality, patient focused and there is collaboration with social care services</a:t>
            </a:r>
          </a:p>
          <a:p>
            <a:r>
              <a:rPr lang="en-US" dirty="0" smtClean="0"/>
              <a:t> The health system is well managed and financed and protects population from excessive health expenditures</a:t>
            </a:r>
          </a:p>
          <a:p>
            <a:r>
              <a:rPr lang="en-US" dirty="0" smtClean="0"/>
              <a:t> Population reduces unhealthy </a:t>
            </a:r>
            <a:r>
              <a:rPr lang="en-US" dirty="0" err="1" smtClean="0"/>
              <a:t>behaviour</a:t>
            </a:r>
            <a:r>
              <a:rPr lang="en-US" dirty="0" smtClean="0"/>
              <a:t> and holds health services accountable</a:t>
            </a:r>
            <a:endParaRPr lang="en-IE" dirty="0" smtClean="0"/>
          </a:p>
          <a:p>
            <a:r>
              <a:rPr lang="en-IE" dirty="0" smtClean="0"/>
              <a:t>Austria, Czech Republic, EIB,</a:t>
            </a:r>
            <a:r>
              <a:rPr lang="en-IE" baseline="0" dirty="0" smtClean="0"/>
              <a:t> EU, DE, CH</a:t>
            </a:r>
            <a:endParaRPr lang="en-IE" dirty="0" smtClean="0"/>
          </a:p>
          <a:p>
            <a:r>
              <a:rPr lang="en-IE" dirty="0" smtClean="0"/>
              <a:t>======================================================================</a:t>
            </a:r>
          </a:p>
          <a:p>
            <a:endParaRPr lang="en-IE" dirty="0" smtClean="0"/>
          </a:p>
          <a:p>
            <a:r>
              <a:rPr lang="en-IE" dirty="0" smtClean="0"/>
              <a:t>PALESTINE</a:t>
            </a:r>
          </a:p>
          <a:p>
            <a:r>
              <a:rPr lang="en-US" dirty="0" smtClean="0"/>
              <a:t>“Pillar 3: Sustainable Service Deliver” includes education, health and social protection sub-sectors. </a:t>
            </a:r>
          </a:p>
          <a:p>
            <a:r>
              <a:rPr lang="en-US" dirty="0" smtClean="0"/>
              <a:t>(iii) Social protection: enhancing the social protection framework remains an important investment for the EU. In line with national and sector strategies, priority interventions will build on and continue the work of previous achievements, including regular and predictable support to the budget of the cash transfer </a:t>
            </a:r>
            <a:r>
              <a:rPr lang="en-US" dirty="0" err="1" smtClean="0"/>
              <a:t>programme</a:t>
            </a:r>
            <a:r>
              <a:rPr lang="en-US" dirty="0" smtClean="0"/>
              <a:t> as a means of helping the PA meet its recurrent expenditure whilst it moves ahead with structural and policy reforms and reinforce the capacity of the Ministry of Social Development at institutional and policy levels to meet best practices in the area of social policy and poverty reduction - with a focus on strengthening policy planning and monitoring, the direct service delivery at the local level (including </a:t>
            </a:r>
            <a:r>
              <a:rPr lang="en-US" dirty="0" err="1" smtClean="0"/>
              <a:t>deconcentration</a:t>
            </a:r>
            <a:r>
              <a:rPr lang="en-US" dirty="0" smtClean="0"/>
              <a:t>) and </a:t>
            </a:r>
            <a:r>
              <a:rPr lang="en-US" dirty="0" err="1" smtClean="0"/>
              <a:t>rationalisation</a:t>
            </a:r>
            <a:r>
              <a:rPr lang="en-US" dirty="0" smtClean="0"/>
              <a:t> of local partnerships (including social accountability).</a:t>
            </a:r>
          </a:p>
          <a:p>
            <a:r>
              <a:rPr lang="en-US" dirty="0" smtClean="0"/>
              <a:t>This Pillar addresses several cross-cutting issues. It will focus on access to services by the most</a:t>
            </a:r>
          </a:p>
          <a:p>
            <a:r>
              <a:rPr lang="en-US" dirty="0" smtClean="0"/>
              <a:t>vulnerable strata of the population in line with the Right-Based Approach. Particular attention</a:t>
            </a:r>
          </a:p>
          <a:p>
            <a:r>
              <a:rPr lang="en-US" dirty="0" smtClean="0"/>
              <a:t>will be given to women and girls, children, elderly and persons with disabilities</a:t>
            </a:r>
          </a:p>
          <a:p>
            <a:r>
              <a:rPr lang="en-US" dirty="0" smtClean="0"/>
              <a:t>See page 102 of JPD</a:t>
            </a:r>
          </a:p>
          <a:p>
            <a:endParaRPr lang="en-US" dirty="0" smtClean="0"/>
          </a:p>
          <a:p>
            <a:r>
              <a:rPr lang="en-US" dirty="0" smtClean="0"/>
              <a:t>Lead EU Donors Belgium, Finland ; Active EU Donors France, Germany and Ireland</a:t>
            </a:r>
          </a:p>
          <a:p>
            <a:r>
              <a:rPr lang="en-US" dirty="0" smtClean="0"/>
              <a:t>Like-Minded Donor Countries Norway</a:t>
            </a:r>
          </a:p>
          <a:p>
            <a:r>
              <a:rPr lang="en-US" dirty="0" smtClean="0"/>
              <a:t>Other Major Donors: US, Japan, World Bank, UNESCO, UNICEF, and UNRWA</a:t>
            </a:r>
          </a:p>
          <a:p>
            <a:r>
              <a:rPr lang="en-US" dirty="0" smtClean="0"/>
              <a:t>================================================================</a:t>
            </a:r>
          </a:p>
          <a:p>
            <a:endParaRPr lang="en-US" dirty="0" smtClean="0"/>
          </a:p>
          <a:p>
            <a:r>
              <a:rPr lang="en-US" dirty="0" smtClean="0"/>
              <a:t>PARAGUAY</a:t>
            </a:r>
          </a:p>
          <a:p>
            <a:r>
              <a:rPr lang="en-US" dirty="0" smtClean="0"/>
              <a:t>FOCAL</a:t>
            </a:r>
            <a:r>
              <a:rPr lang="en-US" baseline="0" dirty="0" smtClean="0"/>
              <a:t> SECTOR 5.1 SOCIAL PROTECTION</a:t>
            </a:r>
          </a:p>
          <a:p>
            <a:r>
              <a:rPr lang="en-US" dirty="0" smtClean="0"/>
              <a:t>The </a:t>
            </a:r>
            <a:r>
              <a:rPr lang="en-US" b="1" dirty="0" smtClean="0"/>
              <a:t>EU</a:t>
            </a:r>
            <a:r>
              <a:rPr lang="en-US" dirty="0" smtClean="0"/>
              <a:t> support will concentrate on the achievement of two strategic objectives: improve the effectiveness and coverage of the social protection system. The work through budget support also allows for work in parallel reforms in the area of public finance management. </a:t>
            </a:r>
          </a:p>
          <a:p>
            <a:r>
              <a:rPr lang="en-US" b="1" dirty="0" smtClean="0"/>
              <a:t>German</a:t>
            </a:r>
            <a:r>
              <a:rPr lang="en-US" dirty="0" smtClean="0"/>
              <a:t> cooperation aims to: the development of a management model for multi sectoral work for the implementation of integrated social public policies in the territory; improvement of the quality and timeliness of the registers of birth of children, adolescents, adults, adult flocks with a focus on indigenous population. </a:t>
            </a:r>
          </a:p>
          <a:p>
            <a:r>
              <a:rPr lang="en-US" dirty="0" smtClean="0"/>
              <a:t>In this area, the EU and Germany will be working with several modalities with a cumulated EUR 48 million.</a:t>
            </a:r>
          </a:p>
          <a:p>
            <a:r>
              <a:rPr lang="en-US" dirty="0" smtClean="0"/>
              <a:t>===================================================================</a:t>
            </a:r>
          </a:p>
          <a:p>
            <a:endParaRPr lang="en-IE" dirty="0" smtClean="0"/>
          </a:p>
          <a:p>
            <a:r>
              <a:rPr lang="en-IE" dirty="0" smtClean="0"/>
              <a:t>RWANDA</a:t>
            </a:r>
          </a:p>
          <a:p>
            <a:r>
              <a:rPr lang="en-IE" dirty="0" smtClean="0"/>
              <a:t>1</a:t>
            </a:r>
            <a:r>
              <a:rPr lang="en-IE" baseline="0" dirty="0" smtClean="0"/>
              <a:t> of the strategic objectives for </a:t>
            </a:r>
            <a:r>
              <a:rPr lang="en-IE" baseline="0" dirty="0" err="1" smtClean="0"/>
              <a:t>deve</a:t>
            </a:r>
            <a:r>
              <a:rPr lang="en-IE" baseline="0" dirty="0" smtClean="0"/>
              <a:t> aid to Rwanda is social protection</a:t>
            </a:r>
          </a:p>
          <a:p>
            <a:r>
              <a:rPr lang="en-US" dirty="0" smtClean="0"/>
              <a:t>The key challenges related to social protection are (1) ensuring increased coverage of the extreme poor and of all vulnerable groups by the social protection system; (2) addressing child poverty and vulnerability in the poorest households; (3) strengthening systems and building capacities; (4) measuring and communicating results and impact; (5) ensuring sustainability; and (6) linking social protection and disaster risk reduction. </a:t>
            </a:r>
          </a:p>
          <a:p>
            <a:r>
              <a:rPr lang="en-US" dirty="0" smtClean="0"/>
              <a:t> </a:t>
            </a:r>
          </a:p>
          <a:p>
            <a:r>
              <a:rPr lang="en-US" dirty="0" smtClean="0"/>
              <a:t>The overall objective of the sector is to “establish a social protection system that tackles poverty, inequality and vulnerability and improves access to essential services and social insurance”. The sector intends to achieve this by delivering core social protection </a:t>
            </a:r>
            <a:r>
              <a:rPr lang="en-US" dirty="0" err="1" smtClean="0"/>
              <a:t>programmes</a:t>
            </a:r>
            <a:r>
              <a:rPr lang="en-US" dirty="0" smtClean="0"/>
              <a:t> and building and strengthening linkages with complementary </a:t>
            </a:r>
            <a:r>
              <a:rPr lang="en-US" dirty="0" err="1" smtClean="0"/>
              <a:t>programmes</a:t>
            </a:r>
            <a:r>
              <a:rPr lang="en-US" dirty="0" smtClean="0"/>
              <a:t>. </a:t>
            </a:r>
          </a:p>
          <a:p>
            <a:r>
              <a:rPr lang="en-IE" dirty="0" smtClean="0"/>
              <a:t>Lead: Sweden and UK; EU active</a:t>
            </a:r>
          </a:p>
          <a:p>
            <a:r>
              <a:rPr lang="en-IE" dirty="0" smtClean="0"/>
              <a:t>=======================================================================</a:t>
            </a:r>
          </a:p>
          <a:p>
            <a:endParaRPr lang="en-IE" dirty="0" smtClean="0"/>
          </a:p>
          <a:p>
            <a:r>
              <a:rPr lang="en-IE" dirty="0" smtClean="0"/>
              <a:t>IVORY COAST</a:t>
            </a:r>
          </a:p>
          <a:p>
            <a:r>
              <a:rPr lang="en-IE" dirty="0" smtClean="0"/>
              <a:t>2</a:t>
            </a:r>
            <a:r>
              <a:rPr lang="en-IE" baseline="30000" dirty="0" smtClean="0"/>
              <a:t>nd</a:t>
            </a:r>
            <a:r>
              <a:rPr lang="en-IE" dirty="0" smtClean="0"/>
              <a:t> priority</a:t>
            </a:r>
            <a:r>
              <a:rPr lang="en-IE" baseline="0" dirty="0" smtClean="0"/>
              <a:t> axis “accelerating the development of human capital and social well-being” (20% </a:t>
            </a:r>
            <a:r>
              <a:rPr lang="en-US" baseline="0" dirty="0" smtClean="0"/>
              <a:t>of</a:t>
            </a:r>
          </a:p>
          <a:p>
            <a:r>
              <a:rPr lang="en-US" baseline="0" dirty="0" smtClean="0"/>
              <a:t>ongoing and planned commitments of the EU and its Member States) (</a:t>
            </a:r>
            <a:r>
              <a:rPr lang="en-US" baseline="0" dirty="0" err="1" smtClean="0"/>
              <a:t>incl</a:t>
            </a:r>
            <a:r>
              <a:rPr lang="en-US" baseline="0" dirty="0" smtClean="0"/>
              <a:t> health, education, training, employment)</a:t>
            </a:r>
          </a:p>
          <a:p>
            <a:r>
              <a:rPr lang="en-US" dirty="0" smtClean="0"/>
              <a:t>“Social protection of workers in the informal sector is also supported, notably through mutual projects.”</a:t>
            </a:r>
            <a:endParaRPr lang="en-IE" dirty="0" smtClean="0"/>
          </a:p>
          <a:p>
            <a:r>
              <a:rPr lang="en-IE" dirty="0" smtClean="0"/>
              <a:t>Actions:</a:t>
            </a:r>
          </a:p>
          <a:p>
            <a:r>
              <a:rPr lang="fr-FR" dirty="0" smtClean="0"/>
              <a:t>Délégation de 18 M€ de la France à ECHO (office humanitaire européen) en 2013 pour la composante du projet santé du 1er C2D portant sur les soins de santé de base</a:t>
            </a:r>
          </a:p>
          <a:p>
            <a:r>
              <a:rPr lang="en-US" dirty="0" smtClean="0"/>
              <a:t>Delegation of 18 M € from France to ECHO (European Humanitarian Office) in 2013 for the health component of the 1st C2D on basic health care</a:t>
            </a:r>
          </a:p>
          <a:p>
            <a:r>
              <a:rPr lang="en-US" dirty="0" smtClean="0"/>
              <a:t>EU FR DE</a:t>
            </a:r>
          </a:p>
          <a:p>
            <a:r>
              <a:rPr lang="en-US" dirty="0" smtClean="0"/>
              <a:t>======================================================================</a:t>
            </a:r>
            <a:endParaRPr lang="en-IE" dirty="0" smtClean="0"/>
          </a:p>
          <a:p>
            <a:endParaRPr lang="en-IE" dirty="0" smtClean="0"/>
          </a:p>
          <a:p>
            <a:r>
              <a:rPr lang="en-IE" dirty="0" smtClean="0"/>
              <a:t>SENEGAL</a:t>
            </a:r>
          </a:p>
          <a:p>
            <a:r>
              <a:rPr lang="fr-FR" sz="1200" b="0" i="0" u="none" strike="noStrike" kern="1200" baseline="0" dirty="0" smtClean="0">
                <a:solidFill>
                  <a:schemeClr val="tx1"/>
                </a:solidFill>
                <a:latin typeface="+mn-lt"/>
                <a:ea typeface="+mn-ea"/>
                <a:cs typeface="+mn-cs"/>
              </a:rPr>
              <a:t>Objectif stratégique 2 : accès à l'eau et l'assainissement ; qualité de l'éducation, enseignement</a:t>
            </a:r>
          </a:p>
          <a:p>
            <a:r>
              <a:rPr lang="fr-FR" sz="1200" b="0" i="0" u="none" strike="noStrike" kern="1200" baseline="0" dirty="0" smtClean="0">
                <a:solidFill>
                  <a:schemeClr val="tx1"/>
                </a:solidFill>
                <a:latin typeface="+mn-lt"/>
                <a:ea typeface="+mn-ea"/>
                <a:cs typeface="+mn-cs"/>
              </a:rPr>
              <a:t>supérieur et recherche ; </a:t>
            </a:r>
            <a:r>
              <a:rPr lang="fr-FR" sz="1200" b="1" i="0" u="none" strike="noStrike" kern="1200" baseline="0" dirty="0" smtClean="0">
                <a:solidFill>
                  <a:schemeClr val="tx1"/>
                </a:solidFill>
                <a:latin typeface="+mn-lt"/>
                <a:ea typeface="+mn-ea"/>
                <a:cs typeface="+mn-cs"/>
              </a:rPr>
              <a:t>renforcement du système de santé et de protection sociale</a:t>
            </a:r>
            <a:endParaRPr lang="en-IE" b="1" dirty="0" smtClean="0"/>
          </a:p>
          <a:p>
            <a:endParaRPr lang="en-IE" dirty="0" smtClean="0"/>
          </a:p>
          <a:p>
            <a:r>
              <a:rPr lang="en-US" sz="1200" kern="1200" dirty="0" smtClean="0">
                <a:solidFill>
                  <a:schemeClr val="tx1"/>
                </a:solidFill>
                <a:effectLst/>
                <a:latin typeface="+mn-lt"/>
                <a:ea typeface="+mn-ea"/>
                <a:cs typeface="+mn-cs"/>
              </a:rPr>
              <a:t>One of the priority areas in the joint response focuses on strengthening the health and social protection system.</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General objective: Ensure access to high-quality, efficient and equitable basic health care for the entire population. This objective will in particular contribute to the achievement of the following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Specific objectives:</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SO1 — Improving access to quality basic health services and health services for people, in particular the most vulnerable</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1.1.	Access to basic health services and social action for people living in areas of intervention is improved</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1.2.	Access to quality services and care for women of child-bearing age and pregnant women is improved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1.3.	The protection of children from the target diseases of the extended vaccination </a:t>
            </a:r>
            <a:r>
              <a:rPr lang="en-US" sz="1200" i="1" kern="1200" dirty="0" err="1" smtClean="0">
                <a:solidFill>
                  <a:schemeClr val="tx1"/>
                </a:solidFill>
                <a:effectLst/>
                <a:latin typeface="+mn-lt"/>
                <a:ea typeface="+mn-ea"/>
                <a:cs typeface="+mn-cs"/>
              </a:rPr>
              <a:t>programme</a:t>
            </a:r>
            <a:r>
              <a:rPr lang="en-US" sz="1200" i="1" kern="1200" dirty="0" smtClean="0">
                <a:solidFill>
                  <a:schemeClr val="tx1"/>
                </a:solidFill>
                <a:effectLst/>
                <a:latin typeface="+mn-lt"/>
                <a:ea typeface="+mn-ea"/>
                <a:cs typeface="+mn-cs"/>
              </a:rPr>
              <a:t> (EPI) and their access to integrated disease management are ensured.</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1.4.	Morbidity and mortality related to communicable diseases are reduced</a:t>
            </a:r>
            <a:endParaRPr lang="en-GB" sz="120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SO2 — Social protection for health as at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2.1. Populations, including the destitute and the informal sector and vulnerable groups, are covered by the health risks through mutual health insurance companies</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2.2. The health structures are better equipped to cover the target groups of universal health cover (universal health cover).</a:t>
            </a:r>
            <a:endParaRPr lang="en-GB" sz="1200" kern="1200" dirty="0" smtClean="0">
              <a:solidFill>
                <a:schemeClr val="tx1"/>
              </a:solidFill>
              <a:effectLst/>
              <a:latin typeface="+mn-lt"/>
              <a:ea typeface="+mn-ea"/>
              <a:cs typeface="+mn-cs"/>
            </a:endParaRPr>
          </a:p>
          <a:p>
            <a:endParaRPr lang="en-IE" dirty="0" smtClean="0"/>
          </a:p>
          <a:p>
            <a:r>
              <a:rPr lang="en-IE" dirty="0" smtClean="0"/>
              <a:t>France, Luxembourg</a:t>
            </a:r>
          </a:p>
          <a:p>
            <a:r>
              <a:rPr lang="en-IE" dirty="0" smtClean="0"/>
              <a:t>Links to SDG 3 (health),</a:t>
            </a:r>
            <a:r>
              <a:rPr lang="en-IE" baseline="0" dirty="0" smtClean="0"/>
              <a:t> SDG 5 (gender equality) and 10 (reduced inequalities)</a:t>
            </a:r>
            <a:endParaRPr lang="en-IE" dirty="0" smtClean="0"/>
          </a:p>
          <a:p>
            <a:r>
              <a:rPr lang="en-IE" dirty="0" smtClean="0"/>
              <a:t>===========================================================================</a:t>
            </a:r>
          </a:p>
          <a:p>
            <a:endParaRPr lang="en-GB" dirty="0" smtClean="0"/>
          </a:p>
          <a:p>
            <a:r>
              <a:rPr lang="en-GB" dirty="0" smtClean="0"/>
              <a:t>KENYA</a:t>
            </a:r>
          </a:p>
          <a:p>
            <a:r>
              <a:rPr lang="en-GB" dirty="0" smtClean="0"/>
              <a:t>MTP III</a:t>
            </a:r>
            <a:r>
              <a:rPr lang="en-GB" baseline="0" dirty="0" smtClean="0"/>
              <a:t> priority </a:t>
            </a:r>
            <a:r>
              <a:rPr lang="en-GB" dirty="0" smtClean="0"/>
              <a:t>(11 priorities)</a:t>
            </a:r>
            <a:r>
              <a:rPr lang="en-GB" baseline="0" dirty="0" smtClean="0"/>
              <a:t> one of which is social protection which is linked to infrastructure.</a:t>
            </a:r>
          </a:p>
          <a:p>
            <a:endParaRPr lang="en-GB" dirty="0" smtClean="0"/>
          </a:p>
          <a:p>
            <a:r>
              <a:rPr lang="en-GB" dirty="0" smtClean="0"/>
              <a:t>Resilience is</a:t>
            </a:r>
            <a:r>
              <a:rPr lang="en-GB" baseline="0" dirty="0" smtClean="0"/>
              <a:t> one of the pillars (linked mainly to food security and climate-related actions) </a:t>
            </a:r>
            <a:endParaRPr lang="en-GB" dirty="0" smtClean="0"/>
          </a:p>
          <a:p>
            <a:r>
              <a:rPr lang="en-US" dirty="0" smtClean="0"/>
              <a:t>(</a:t>
            </a:r>
            <a:r>
              <a:rPr lang="en-US" dirty="0" err="1" smtClean="0"/>
              <a:t>i</a:t>
            </a:r>
            <a:r>
              <a:rPr lang="en-US" dirty="0" smtClean="0"/>
              <a:t>) Strengthen governance at national, county and community level</a:t>
            </a:r>
          </a:p>
          <a:p>
            <a:r>
              <a:rPr lang="en-US" dirty="0" smtClean="0"/>
              <a:t>(ii)</a:t>
            </a:r>
            <a:r>
              <a:rPr lang="en-US" baseline="0" dirty="0" smtClean="0"/>
              <a:t> </a:t>
            </a:r>
            <a:r>
              <a:rPr lang="en-US" dirty="0" smtClean="0"/>
              <a:t>Engaging with the private sector to overcome market and investment barriers and improve the business</a:t>
            </a:r>
          </a:p>
          <a:p>
            <a:r>
              <a:rPr lang="en-US" dirty="0" smtClean="0"/>
              <a:t>environment;</a:t>
            </a:r>
          </a:p>
          <a:p>
            <a:r>
              <a:rPr lang="en-US" dirty="0" smtClean="0"/>
              <a:t>(iii) Contributing to increased financing for infrastructure, including small scale projects;</a:t>
            </a:r>
          </a:p>
          <a:p>
            <a:r>
              <a:rPr lang="en-US" dirty="0" smtClean="0"/>
              <a:t>(iv) Funding research and training as a public good.</a:t>
            </a:r>
          </a:p>
          <a:p>
            <a:r>
              <a:rPr lang="en-US" dirty="0" smtClean="0"/>
              <a:t>===========================================================================</a:t>
            </a:r>
          </a:p>
          <a:p>
            <a:endParaRPr lang="en-US" dirty="0" smtClean="0"/>
          </a:p>
          <a:p>
            <a:r>
              <a:rPr lang="en-US" dirty="0" smtClean="0"/>
              <a:t>BURKINA FASO</a:t>
            </a:r>
          </a:p>
          <a:p>
            <a:r>
              <a:rPr lang="en-US" dirty="0" smtClean="0"/>
              <a:t>Development</a:t>
            </a:r>
            <a:r>
              <a:rPr lang="en-US" baseline="0" dirty="0" smtClean="0"/>
              <a:t> Counsellors sectoral dialogue includes </a:t>
            </a:r>
            <a:r>
              <a:rPr lang="en-US" baseline="0" dirty="0" err="1" smtClean="0"/>
              <a:t>Labour</a:t>
            </a:r>
            <a:r>
              <a:rPr lang="en-US" baseline="0" dirty="0" smtClean="0"/>
              <a:t>, Employment and Social Protections (</a:t>
            </a:r>
            <a:r>
              <a:rPr lang="en-US" baseline="0" dirty="0" err="1" smtClean="0"/>
              <a:t>CdF</a:t>
            </a:r>
            <a:r>
              <a:rPr lang="en-US" baseline="0" dirty="0" smtClean="0"/>
              <a:t> Ministry of Youth for Vocational Training, Integration)</a:t>
            </a:r>
          </a:p>
          <a:p>
            <a:r>
              <a:rPr lang="en-US" baseline="0" dirty="0" smtClean="0"/>
              <a:t>Added-Value of Europe:</a:t>
            </a:r>
          </a:p>
          <a:p>
            <a:r>
              <a:rPr lang="en-US" baseline="0" dirty="0" smtClean="0"/>
              <a:t>“Many studies show that Europe has historically played a leading role in the development of social protection and welfare, the provision of social services, including human resources development and vocational training. The knowledge and experience of the European partners is useful for the development of quality human resources capable of meeting the immediate and long-term needs of the market, facilitating the creation of decent jobs and improving the competitiveness of the country. In particular, Burkina Faso will be able to benefit from the European </a:t>
            </a:r>
            <a:r>
              <a:rPr lang="en-US" baseline="0" dirty="0" err="1" smtClean="0"/>
              <a:t>programmes</a:t>
            </a:r>
            <a:r>
              <a:rPr lang="en-US" baseline="0" dirty="0" smtClean="0"/>
              <a:t> targeted at this issue, in particular those under way with French, Italian and Austrian cooperation.”</a:t>
            </a:r>
            <a:endParaRPr lang="en-US" dirty="0" smtClean="0"/>
          </a:p>
          <a:p>
            <a:endParaRPr lang="en-US" dirty="0" smtClean="0"/>
          </a:p>
          <a:p>
            <a:r>
              <a:rPr lang="en-US" dirty="0" smtClean="0"/>
              <a:t>FR, IT, AT</a:t>
            </a:r>
          </a:p>
          <a:p>
            <a:r>
              <a:rPr lang="en-GB" dirty="0" smtClean="0"/>
              <a:t>============================================================================</a:t>
            </a:r>
          </a:p>
          <a:p>
            <a:endParaRPr lang="en-GB" dirty="0" smtClean="0"/>
          </a:p>
          <a:p>
            <a:r>
              <a:rPr lang="en-GB" dirty="0" smtClean="0"/>
              <a:t>LAOS</a:t>
            </a:r>
          </a:p>
          <a:p>
            <a:r>
              <a:rPr lang="en-US" dirty="0" smtClean="0"/>
              <a:t>Joint Strategy’s analysis states: “The quality of essential social service delivery to poor and vulnerable groups is in</a:t>
            </a:r>
          </a:p>
          <a:p>
            <a:r>
              <a:rPr lang="en-US" dirty="0" smtClean="0"/>
              <a:t>urgent need of improvement, including and particularly to disadvantaged minority and upland populations.”</a:t>
            </a:r>
          </a:p>
          <a:p>
            <a:r>
              <a:rPr lang="en-US" dirty="0" smtClean="0"/>
              <a:t>“European partners also have vital lessons and knowledge to share on the importance of ensuring social protection and welfare in the context of rapid economic growth and regional integration.”</a:t>
            </a:r>
          </a:p>
          <a:p>
            <a:endParaRPr lang="en-US" dirty="0" smtClean="0"/>
          </a:p>
          <a:p>
            <a:r>
              <a:rPr lang="en-US" dirty="0" smtClean="0"/>
              <a:t>On joint approach and choice</a:t>
            </a:r>
            <a:r>
              <a:rPr lang="en-US" baseline="0" dirty="0" smtClean="0"/>
              <a:t> of sectors: “The plan focuses on national income, human assets (social protection to ensure access to education, nutrition and health), economic vulnerability and resilience to natural and man-made shocks.”</a:t>
            </a:r>
          </a:p>
          <a:p>
            <a:r>
              <a:rPr lang="en-US" baseline="0" dirty="0" err="1" smtClean="0"/>
              <a:t>Agri</a:t>
            </a:r>
            <a:r>
              <a:rPr lang="en-US" baseline="0" dirty="0" smtClean="0"/>
              <a:t>, Education, health is where we have reference to social services delivery.</a:t>
            </a:r>
          </a:p>
          <a:p>
            <a:r>
              <a:rPr lang="en-US" dirty="0" smtClean="0"/>
              <a:t>Specifically, nutrition</a:t>
            </a:r>
            <a:r>
              <a:rPr lang="en-US" baseline="0" dirty="0" smtClean="0"/>
              <a:t> is linked directly to social protection.</a:t>
            </a:r>
            <a:endParaRPr lang="en-US" dirty="0" smtClean="0"/>
          </a:p>
          <a:p>
            <a:r>
              <a:rPr lang="en-US" dirty="0" smtClean="0"/>
              <a:t>According to Laos JP Document Health sector response has two specific objective namely “Strengthening Public Health Systems in Lao” and “Improving Access to and Quality of Maternal and Child Health”. At some level, these two objectives have linkages with social protection. For example, strategic objective 1 highlights the development of a health and social insurance system. Also strategic objective 2 shows that additional efforts are needed to reach the MDG targets on maternal and child health.</a:t>
            </a:r>
            <a:endParaRPr lang="en-GB" dirty="0" smtClean="0"/>
          </a:p>
          <a:p>
            <a:r>
              <a:rPr lang="en-GB" dirty="0" smtClean="0"/>
              <a:t>Nutrition: EU, FR,</a:t>
            </a:r>
            <a:r>
              <a:rPr lang="en-GB" baseline="0" dirty="0" smtClean="0"/>
              <a:t> CH (18% of financial commitments)</a:t>
            </a:r>
          </a:p>
          <a:p>
            <a:r>
              <a:rPr lang="en-GB" baseline="0" dirty="0" smtClean="0"/>
              <a:t>Health; FR, LU (8% of financial commitments)</a:t>
            </a:r>
          </a:p>
          <a:p>
            <a:r>
              <a:rPr lang="en-GB" baseline="0" dirty="0" smtClean="0"/>
              <a:t>======================================================================</a:t>
            </a:r>
          </a:p>
          <a:p>
            <a:endParaRPr lang="en-GB" baseline="0" dirty="0" smtClean="0"/>
          </a:p>
          <a:p>
            <a:r>
              <a:rPr lang="en-GB" dirty="0" smtClean="0"/>
              <a:t>TOGO</a:t>
            </a:r>
          </a:p>
          <a:p>
            <a:r>
              <a:rPr lang="en-GB" dirty="0" smtClean="0"/>
              <a:t>Social</a:t>
            </a:r>
            <a:r>
              <a:rPr lang="en-GB" baseline="0" dirty="0" smtClean="0"/>
              <a:t> Protection(w human capital and employment) a priority area in Togo’s national development plan (SCAPE) linked to health, water, education, gender and culture.</a:t>
            </a:r>
          </a:p>
          <a:p>
            <a:r>
              <a:rPr lang="en-GB" baseline="0" dirty="0" smtClean="0"/>
              <a:t>DE and FR (esp. via AFD in </a:t>
            </a:r>
            <a:r>
              <a:rPr lang="en-GB" baseline="0" dirty="0" err="1" smtClean="0"/>
              <a:t>edu</a:t>
            </a:r>
            <a:r>
              <a:rPr lang="en-GB" baseline="0" dirty="0" smtClean="0"/>
              <a:t> and vocational training)</a:t>
            </a:r>
            <a:endParaRPr lang="en-GB" dirty="0"/>
          </a:p>
        </p:txBody>
      </p:sp>
      <p:sp>
        <p:nvSpPr>
          <p:cNvPr id="4" name="Slide Number Placeholder 3"/>
          <p:cNvSpPr>
            <a:spLocks noGrp="1"/>
          </p:cNvSpPr>
          <p:nvPr>
            <p:ph type="sldNum" sz="quarter" idx="10"/>
          </p:nvPr>
        </p:nvSpPr>
        <p:spPr/>
        <p:txBody>
          <a:bodyPr/>
          <a:lstStyle/>
          <a:p>
            <a:fld id="{BBED6718-FBFA-498F-9E32-D47B7DD5E7EB}" type="slidenum">
              <a:rPr lang="en-GB" smtClean="0"/>
              <a:t>8</a:t>
            </a:fld>
            <a:endParaRPr lang="en-GB"/>
          </a:p>
        </p:txBody>
      </p:sp>
    </p:spTree>
    <p:extLst>
      <p:ext uri="{BB962C8B-B14F-4D97-AF65-F5344CB8AC3E}">
        <p14:creationId xmlns:p14="http://schemas.microsoft.com/office/powerpoint/2010/main" val="174197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ED6718-FBFA-498F-9E32-D47B7DD5E7EB}" type="slidenum">
              <a:rPr lang="en-GB" smtClean="0"/>
              <a:t>9</a:t>
            </a:fld>
            <a:endParaRPr lang="en-GB"/>
          </a:p>
        </p:txBody>
      </p:sp>
    </p:spTree>
    <p:extLst>
      <p:ext uri="{BB962C8B-B14F-4D97-AF65-F5344CB8AC3E}">
        <p14:creationId xmlns:p14="http://schemas.microsoft.com/office/powerpoint/2010/main" val="3536210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76329798-49A8-4FEB-8034-BF26125B2F1C}" type="slidenum">
              <a:rPr lang="en-GB" smtClean="0">
                <a:solidFill>
                  <a:srgbClr val="000000">
                    <a:tint val="75000"/>
                  </a:srgbClr>
                </a:solidFill>
              </a:rPr>
              <a:pPr/>
              <a:t>‹#›</a:t>
            </a:fld>
            <a:endParaRPr lang="en-GB">
              <a:solidFill>
                <a:srgbClr val="000000">
                  <a:tint val="75000"/>
                </a:srgbClr>
              </a:solidFill>
            </a:endParaRPr>
          </a:p>
        </p:txBody>
      </p:sp>
      <p:pic>
        <p:nvPicPr>
          <p:cNvPr id="7" name="Picture 26" descr="footer_white_transparent_e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596063"/>
            <a:ext cx="647700" cy="268287"/>
          </a:xfrm>
          <a:prstGeom prst="rect">
            <a:avLst/>
          </a:prstGeom>
          <a:solidFill>
            <a:srgbClr val="BF4B36"/>
          </a:solidFill>
          <a:ln w="9525">
            <a:solidFill>
              <a:srgbClr val="BF4B36"/>
            </a:solidFill>
            <a:miter lim="800000"/>
            <a:headEnd/>
            <a:tailEnd/>
          </a:ln>
        </p:spPr>
      </p:pic>
      <p:pic>
        <p:nvPicPr>
          <p:cNvPr id="8" name="Picture 13" descr="logoEC.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16239" y="102668"/>
            <a:ext cx="1279810" cy="8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EEAS_P_TXT_S.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87900" y="84271"/>
            <a:ext cx="1368276" cy="89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97575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D9BBA8BD-A49D-4656-9848-48D9F37DE13E}"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49434968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5E892694-19A3-4D71-A5F2-01B3076A15B7}"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3455291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33DB87-1423-4DD9-8E0D-765B39D35296}"/>
              </a:ext>
            </a:extLst>
          </p:cNvPr>
          <p:cNvSpPr>
            <a:spLocks noGrp="1"/>
          </p:cNvSpPr>
          <p:nvPr>
            <p:ph type="ctrTitle"/>
          </p:nvPr>
        </p:nvSpPr>
        <p:spPr>
          <a:xfrm>
            <a:off x="1143000" y="1122363"/>
            <a:ext cx="6858000" cy="2387600"/>
          </a:xfrm>
        </p:spPr>
        <p:txBody>
          <a:bodyPr anchor="b"/>
          <a:lstStyle>
            <a:lvl1pPr algn="ctr">
              <a:defRPr sz="4500"/>
            </a:lvl1pPr>
          </a:lstStyle>
          <a:p>
            <a:r>
              <a:rPr lang="pl-PL"/>
              <a:t>Kliknij, aby edytować styl</a:t>
            </a:r>
          </a:p>
        </p:txBody>
      </p:sp>
      <p:sp>
        <p:nvSpPr>
          <p:cNvPr id="3" name="Podtytuł 2">
            <a:extLst>
              <a:ext uri="{FF2B5EF4-FFF2-40B4-BE49-F238E27FC236}">
                <a16:creationId xmlns:a16="http://schemas.microsoft.com/office/drawing/2014/main" id="{207E2753-DD51-457C-93A0-3D7BFC4B413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p>
        </p:txBody>
      </p:sp>
      <p:sp>
        <p:nvSpPr>
          <p:cNvPr id="4" name="Symbol zastępczy daty 3">
            <a:extLst>
              <a:ext uri="{FF2B5EF4-FFF2-40B4-BE49-F238E27FC236}">
                <a16:creationId xmlns:a16="http://schemas.microsoft.com/office/drawing/2014/main" id="{202696AD-C5C6-44CC-8BD6-919FC78E700F}"/>
              </a:ext>
            </a:extLst>
          </p:cNvPr>
          <p:cNvSpPr>
            <a:spLocks noGrp="1"/>
          </p:cNvSpPr>
          <p:nvPr>
            <p:ph type="dt" sz="half" idx="10"/>
          </p:nvPr>
        </p:nvSpPr>
        <p:spPr/>
        <p:txBody>
          <a:bodyPr/>
          <a:lstStyle>
            <a:lvl1pPr>
              <a:defRPr/>
            </a:lvl1pPr>
          </a:lstStyle>
          <a:p>
            <a:pPr>
              <a:defRPr/>
            </a:pPr>
            <a:fld id="{F4F6EC50-2021-40C2-A969-F962B161E293}" type="datetimeFigureOut">
              <a:rPr lang="pl-PL"/>
              <a:pPr>
                <a:defRPr/>
              </a:pPr>
              <a:t>22.01.2019</a:t>
            </a:fld>
            <a:endParaRPr lang="pl-PL"/>
          </a:p>
        </p:txBody>
      </p:sp>
      <p:sp>
        <p:nvSpPr>
          <p:cNvPr id="5" name="Symbol zastępczy stopki 4">
            <a:extLst>
              <a:ext uri="{FF2B5EF4-FFF2-40B4-BE49-F238E27FC236}">
                <a16:creationId xmlns:a16="http://schemas.microsoft.com/office/drawing/2014/main" id="{2EE165D6-872E-412D-9160-2608954F36B3}"/>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D84F0330-04EB-4BBD-A568-320643597204}"/>
              </a:ext>
            </a:extLst>
          </p:cNvPr>
          <p:cNvSpPr>
            <a:spLocks noGrp="1"/>
          </p:cNvSpPr>
          <p:nvPr>
            <p:ph type="sldNum" sz="quarter" idx="12"/>
          </p:nvPr>
        </p:nvSpPr>
        <p:spPr/>
        <p:txBody>
          <a:bodyPr/>
          <a:lstStyle>
            <a:lvl1pPr>
              <a:defRPr/>
            </a:lvl1pPr>
          </a:lstStyle>
          <a:p>
            <a:pPr>
              <a:defRPr/>
            </a:pPr>
            <a:fld id="{9B736742-08CF-4E36-B466-A599307B6941}" type="slidenum">
              <a:rPr lang="pl-PL"/>
              <a:pPr>
                <a:defRPr/>
              </a:pPr>
              <a:t>‹#›</a:t>
            </a:fld>
            <a:endParaRPr lang="pl-PL"/>
          </a:p>
        </p:txBody>
      </p:sp>
    </p:spTree>
    <p:extLst>
      <p:ext uri="{BB962C8B-B14F-4D97-AF65-F5344CB8AC3E}">
        <p14:creationId xmlns:p14="http://schemas.microsoft.com/office/powerpoint/2010/main" val="95136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B68217-69CE-4402-8520-AF0F5DDDEED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B26F6C6-1252-41C4-83C0-AB938485096D}"/>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02696AD-C5C6-44CC-8BD6-919FC78E700F}"/>
              </a:ext>
            </a:extLst>
          </p:cNvPr>
          <p:cNvSpPr>
            <a:spLocks noGrp="1"/>
          </p:cNvSpPr>
          <p:nvPr>
            <p:ph type="dt" sz="half" idx="10"/>
          </p:nvPr>
        </p:nvSpPr>
        <p:spPr/>
        <p:txBody>
          <a:bodyPr/>
          <a:lstStyle>
            <a:lvl1pPr>
              <a:defRPr/>
            </a:lvl1pPr>
          </a:lstStyle>
          <a:p>
            <a:pPr>
              <a:defRPr/>
            </a:pPr>
            <a:fld id="{4C018D4B-39B6-49AD-877F-B4F95EC21B4A}" type="datetimeFigureOut">
              <a:rPr lang="pl-PL"/>
              <a:pPr>
                <a:defRPr/>
              </a:pPr>
              <a:t>22.01.2019</a:t>
            </a:fld>
            <a:endParaRPr lang="pl-PL"/>
          </a:p>
        </p:txBody>
      </p:sp>
      <p:sp>
        <p:nvSpPr>
          <p:cNvPr id="5" name="Symbol zastępczy stopki 4">
            <a:extLst>
              <a:ext uri="{FF2B5EF4-FFF2-40B4-BE49-F238E27FC236}">
                <a16:creationId xmlns:a16="http://schemas.microsoft.com/office/drawing/2014/main" id="{2EE165D6-872E-412D-9160-2608954F36B3}"/>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D84F0330-04EB-4BBD-A568-320643597204}"/>
              </a:ext>
            </a:extLst>
          </p:cNvPr>
          <p:cNvSpPr>
            <a:spLocks noGrp="1"/>
          </p:cNvSpPr>
          <p:nvPr>
            <p:ph type="sldNum" sz="quarter" idx="12"/>
          </p:nvPr>
        </p:nvSpPr>
        <p:spPr/>
        <p:txBody>
          <a:bodyPr/>
          <a:lstStyle>
            <a:lvl1pPr>
              <a:defRPr/>
            </a:lvl1pPr>
          </a:lstStyle>
          <a:p>
            <a:pPr>
              <a:defRPr/>
            </a:pPr>
            <a:fld id="{48F6105F-549D-42AE-A9D6-BB9EB6852854}" type="slidenum">
              <a:rPr lang="pl-PL"/>
              <a:pPr>
                <a:defRPr/>
              </a:pPr>
              <a:t>‹#›</a:t>
            </a:fld>
            <a:endParaRPr lang="pl-PL"/>
          </a:p>
        </p:txBody>
      </p:sp>
    </p:spTree>
    <p:extLst>
      <p:ext uri="{BB962C8B-B14F-4D97-AF65-F5344CB8AC3E}">
        <p14:creationId xmlns:p14="http://schemas.microsoft.com/office/powerpoint/2010/main" val="2287979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A64B91-91E4-4AF9-B97B-73F2EE009D2E}"/>
              </a:ext>
            </a:extLst>
          </p:cNvPr>
          <p:cNvSpPr>
            <a:spLocks noGrp="1"/>
          </p:cNvSpPr>
          <p:nvPr>
            <p:ph type="title"/>
          </p:nvPr>
        </p:nvSpPr>
        <p:spPr>
          <a:xfrm>
            <a:off x="623888" y="1709739"/>
            <a:ext cx="7886700" cy="2852737"/>
          </a:xfrm>
        </p:spPr>
        <p:txBody>
          <a:bodyPr anchor="b"/>
          <a:lstStyle>
            <a:lvl1pPr>
              <a:defRPr sz="4500"/>
            </a:lvl1pPr>
          </a:lstStyle>
          <a:p>
            <a:r>
              <a:rPr lang="pl-PL"/>
              <a:t>Kliknij, aby edytować styl</a:t>
            </a:r>
          </a:p>
        </p:txBody>
      </p:sp>
      <p:sp>
        <p:nvSpPr>
          <p:cNvPr id="3" name="Symbol zastępczy tekstu 2">
            <a:extLst>
              <a:ext uri="{FF2B5EF4-FFF2-40B4-BE49-F238E27FC236}">
                <a16:creationId xmlns:a16="http://schemas.microsoft.com/office/drawing/2014/main" id="{7C0C1D3A-DAEB-4DDE-8DD2-880016FE535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202696AD-C5C6-44CC-8BD6-919FC78E700F}"/>
              </a:ext>
            </a:extLst>
          </p:cNvPr>
          <p:cNvSpPr>
            <a:spLocks noGrp="1"/>
          </p:cNvSpPr>
          <p:nvPr>
            <p:ph type="dt" sz="half" idx="10"/>
          </p:nvPr>
        </p:nvSpPr>
        <p:spPr/>
        <p:txBody>
          <a:bodyPr/>
          <a:lstStyle>
            <a:lvl1pPr>
              <a:defRPr/>
            </a:lvl1pPr>
          </a:lstStyle>
          <a:p>
            <a:pPr>
              <a:defRPr/>
            </a:pPr>
            <a:fld id="{A079C775-D5D7-4C6D-A299-9EDB346D7902}" type="datetimeFigureOut">
              <a:rPr lang="pl-PL"/>
              <a:pPr>
                <a:defRPr/>
              </a:pPr>
              <a:t>22.01.2019</a:t>
            </a:fld>
            <a:endParaRPr lang="pl-PL"/>
          </a:p>
        </p:txBody>
      </p:sp>
      <p:sp>
        <p:nvSpPr>
          <p:cNvPr id="5" name="Symbol zastępczy stopki 4">
            <a:extLst>
              <a:ext uri="{FF2B5EF4-FFF2-40B4-BE49-F238E27FC236}">
                <a16:creationId xmlns:a16="http://schemas.microsoft.com/office/drawing/2014/main" id="{2EE165D6-872E-412D-9160-2608954F36B3}"/>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D84F0330-04EB-4BBD-A568-320643597204}"/>
              </a:ext>
            </a:extLst>
          </p:cNvPr>
          <p:cNvSpPr>
            <a:spLocks noGrp="1"/>
          </p:cNvSpPr>
          <p:nvPr>
            <p:ph type="sldNum" sz="quarter" idx="12"/>
          </p:nvPr>
        </p:nvSpPr>
        <p:spPr/>
        <p:txBody>
          <a:bodyPr/>
          <a:lstStyle>
            <a:lvl1pPr>
              <a:defRPr/>
            </a:lvl1pPr>
          </a:lstStyle>
          <a:p>
            <a:pPr>
              <a:defRPr/>
            </a:pPr>
            <a:fld id="{654D4467-9130-48A6-BC3A-DA4EB9426EEF}" type="slidenum">
              <a:rPr lang="pl-PL"/>
              <a:pPr>
                <a:defRPr/>
              </a:pPr>
              <a:t>‹#›</a:t>
            </a:fld>
            <a:endParaRPr lang="pl-PL"/>
          </a:p>
        </p:txBody>
      </p:sp>
    </p:spTree>
    <p:extLst>
      <p:ext uri="{BB962C8B-B14F-4D97-AF65-F5344CB8AC3E}">
        <p14:creationId xmlns:p14="http://schemas.microsoft.com/office/powerpoint/2010/main" val="2137333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9CB708-1FF3-4C33-B9DB-69B7A5B6222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872663A-8D92-4F78-ACBD-ED076A132F6E}"/>
              </a:ext>
            </a:extLst>
          </p:cNvPr>
          <p:cNvSpPr>
            <a:spLocks noGrp="1"/>
          </p:cNvSpPr>
          <p:nvPr>
            <p:ph sz="half" idx="1"/>
          </p:nvPr>
        </p:nvSpPr>
        <p:spPr>
          <a:xfrm>
            <a:off x="6286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4258219-6686-4246-9AA0-BE6AB9985386}"/>
              </a:ext>
            </a:extLst>
          </p:cNvPr>
          <p:cNvSpPr>
            <a:spLocks noGrp="1"/>
          </p:cNvSpPr>
          <p:nvPr>
            <p:ph sz="half" idx="2"/>
          </p:nvPr>
        </p:nvSpPr>
        <p:spPr>
          <a:xfrm>
            <a:off x="46291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202696AD-C5C6-44CC-8BD6-919FC78E700F}"/>
              </a:ext>
            </a:extLst>
          </p:cNvPr>
          <p:cNvSpPr>
            <a:spLocks noGrp="1"/>
          </p:cNvSpPr>
          <p:nvPr>
            <p:ph type="dt" sz="half" idx="10"/>
          </p:nvPr>
        </p:nvSpPr>
        <p:spPr/>
        <p:txBody>
          <a:bodyPr/>
          <a:lstStyle>
            <a:lvl1pPr>
              <a:defRPr/>
            </a:lvl1pPr>
          </a:lstStyle>
          <a:p>
            <a:pPr>
              <a:defRPr/>
            </a:pPr>
            <a:fld id="{D1F5080A-68D9-46D6-9D6D-B1155A57FF90}" type="datetimeFigureOut">
              <a:rPr lang="pl-PL"/>
              <a:pPr>
                <a:defRPr/>
              </a:pPr>
              <a:t>22.01.2019</a:t>
            </a:fld>
            <a:endParaRPr lang="pl-PL"/>
          </a:p>
        </p:txBody>
      </p:sp>
      <p:sp>
        <p:nvSpPr>
          <p:cNvPr id="6" name="Symbol zastępczy stopki 4">
            <a:extLst>
              <a:ext uri="{FF2B5EF4-FFF2-40B4-BE49-F238E27FC236}">
                <a16:creationId xmlns:a16="http://schemas.microsoft.com/office/drawing/2014/main" id="{2EE165D6-872E-412D-9160-2608954F36B3}"/>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D84F0330-04EB-4BBD-A568-320643597204}"/>
              </a:ext>
            </a:extLst>
          </p:cNvPr>
          <p:cNvSpPr>
            <a:spLocks noGrp="1"/>
          </p:cNvSpPr>
          <p:nvPr>
            <p:ph type="sldNum" sz="quarter" idx="12"/>
          </p:nvPr>
        </p:nvSpPr>
        <p:spPr/>
        <p:txBody>
          <a:bodyPr/>
          <a:lstStyle>
            <a:lvl1pPr>
              <a:defRPr/>
            </a:lvl1pPr>
          </a:lstStyle>
          <a:p>
            <a:pPr>
              <a:defRPr/>
            </a:pPr>
            <a:fld id="{79C2321D-324E-49E1-976B-60CA24D3D172}" type="slidenum">
              <a:rPr lang="pl-PL"/>
              <a:pPr>
                <a:defRPr/>
              </a:pPr>
              <a:t>‹#›</a:t>
            </a:fld>
            <a:endParaRPr lang="pl-PL"/>
          </a:p>
        </p:txBody>
      </p:sp>
    </p:spTree>
    <p:extLst>
      <p:ext uri="{BB962C8B-B14F-4D97-AF65-F5344CB8AC3E}">
        <p14:creationId xmlns:p14="http://schemas.microsoft.com/office/powerpoint/2010/main" val="1876956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008997-758E-4E4D-9DDE-CA0B8F258B8D}"/>
              </a:ext>
            </a:extLst>
          </p:cNvPr>
          <p:cNvSpPr>
            <a:spLocks noGrp="1"/>
          </p:cNvSpPr>
          <p:nvPr>
            <p:ph type="title"/>
          </p:nvPr>
        </p:nvSpPr>
        <p:spPr>
          <a:xfrm>
            <a:off x="629841" y="365126"/>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D3630699-759C-47C9-AA16-C3DDF7DF7CB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815AED65-953A-4EF4-B46B-B6D61279031C}"/>
              </a:ext>
            </a:extLst>
          </p:cNvPr>
          <p:cNvSpPr>
            <a:spLocks noGrp="1"/>
          </p:cNvSpPr>
          <p:nvPr>
            <p:ph sz="half" idx="2"/>
          </p:nvPr>
        </p:nvSpPr>
        <p:spPr>
          <a:xfrm>
            <a:off x="629842" y="2505075"/>
            <a:ext cx="3868340"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5DA3A1EE-9A16-4D90-96AD-F75493547F0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44239E15-6AE9-4CC7-99AD-28B5A195C22D}"/>
              </a:ext>
            </a:extLst>
          </p:cNvPr>
          <p:cNvSpPr>
            <a:spLocks noGrp="1"/>
          </p:cNvSpPr>
          <p:nvPr>
            <p:ph sz="quarter" idx="4"/>
          </p:nvPr>
        </p:nvSpPr>
        <p:spPr>
          <a:xfrm>
            <a:off x="4629150" y="2505075"/>
            <a:ext cx="3887391"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202696AD-C5C6-44CC-8BD6-919FC78E700F}"/>
              </a:ext>
            </a:extLst>
          </p:cNvPr>
          <p:cNvSpPr>
            <a:spLocks noGrp="1"/>
          </p:cNvSpPr>
          <p:nvPr>
            <p:ph type="dt" sz="half" idx="10"/>
          </p:nvPr>
        </p:nvSpPr>
        <p:spPr/>
        <p:txBody>
          <a:bodyPr/>
          <a:lstStyle>
            <a:lvl1pPr>
              <a:defRPr/>
            </a:lvl1pPr>
          </a:lstStyle>
          <a:p>
            <a:pPr>
              <a:defRPr/>
            </a:pPr>
            <a:fld id="{D8B144D7-1E42-4220-BB3F-5300A2565C94}" type="datetimeFigureOut">
              <a:rPr lang="pl-PL"/>
              <a:pPr>
                <a:defRPr/>
              </a:pPr>
              <a:t>22.01.2019</a:t>
            </a:fld>
            <a:endParaRPr lang="pl-PL"/>
          </a:p>
        </p:txBody>
      </p:sp>
      <p:sp>
        <p:nvSpPr>
          <p:cNvPr id="8" name="Symbol zastępczy stopki 4">
            <a:extLst>
              <a:ext uri="{FF2B5EF4-FFF2-40B4-BE49-F238E27FC236}">
                <a16:creationId xmlns:a16="http://schemas.microsoft.com/office/drawing/2014/main" id="{2EE165D6-872E-412D-9160-2608954F36B3}"/>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D84F0330-04EB-4BBD-A568-320643597204}"/>
              </a:ext>
            </a:extLst>
          </p:cNvPr>
          <p:cNvSpPr>
            <a:spLocks noGrp="1"/>
          </p:cNvSpPr>
          <p:nvPr>
            <p:ph type="sldNum" sz="quarter" idx="12"/>
          </p:nvPr>
        </p:nvSpPr>
        <p:spPr/>
        <p:txBody>
          <a:bodyPr/>
          <a:lstStyle>
            <a:lvl1pPr>
              <a:defRPr/>
            </a:lvl1pPr>
          </a:lstStyle>
          <a:p>
            <a:pPr>
              <a:defRPr/>
            </a:pPr>
            <a:fld id="{D23C3510-7521-4164-BCC9-CA54DA743AC4}" type="slidenum">
              <a:rPr lang="pl-PL"/>
              <a:pPr>
                <a:defRPr/>
              </a:pPr>
              <a:t>‹#›</a:t>
            </a:fld>
            <a:endParaRPr lang="pl-PL"/>
          </a:p>
        </p:txBody>
      </p:sp>
    </p:spTree>
    <p:extLst>
      <p:ext uri="{BB962C8B-B14F-4D97-AF65-F5344CB8AC3E}">
        <p14:creationId xmlns:p14="http://schemas.microsoft.com/office/powerpoint/2010/main" val="47601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D1C5EC-7AAE-4F67-9CC0-5530B620AA52}"/>
              </a:ext>
            </a:extLst>
          </p:cNvPr>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202696AD-C5C6-44CC-8BD6-919FC78E700F}"/>
              </a:ext>
            </a:extLst>
          </p:cNvPr>
          <p:cNvSpPr>
            <a:spLocks noGrp="1"/>
          </p:cNvSpPr>
          <p:nvPr>
            <p:ph type="dt" sz="half" idx="10"/>
          </p:nvPr>
        </p:nvSpPr>
        <p:spPr/>
        <p:txBody>
          <a:bodyPr/>
          <a:lstStyle>
            <a:lvl1pPr>
              <a:defRPr/>
            </a:lvl1pPr>
          </a:lstStyle>
          <a:p>
            <a:pPr>
              <a:defRPr/>
            </a:pPr>
            <a:fld id="{A0BD23E9-2547-475D-9EC6-E92659D1F0A4}" type="datetimeFigureOut">
              <a:rPr lang="pl-PL"/>
              <a:pPr>
                <a:defRPr/>
              </a:pPr>
              <a:t>22.01.2019</a:t>
            </a:fld>
            <a:endParaRPr lang="pl-PL"/>
          </a:p>
        </p:txBody>
      </p:sp>
      <p:sp>
        <p:nvSpPr>
          <p:cNvPr id="4" name="Symbol zastępczy stopki 4">
            <a:extLst>
              <a:ext uri="{FF2B5EF4-FFF2-40B4-BE49-F238E27FC236}">
                <a16:creationId xmlns:a16="http://schemas.microsoft.com/office/drawing/2014/main" id="{2EE165D6-872E-412D-9160-2608954F36B3}"/>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D84F0330-04EB-4BBD-A568-320643597204}"/>
              </a:ext>
            </a:extLst>
          </p:cNvPr>
          <p:cNvSpPr>
            <a:spLocks noGrp="1"/>
          </p:cNvSpPr>
          <p:nvPr>
            <p:ph type="sldNum" sz="quarter" idx="12"/>
          </p:nvPr>
        </p:nvSpPr>
        <p:spPr/>
        <p:txBody>
          <a:bodyPr/>
          <a:lstStyle>
            <a:lvl1pPr>
              <a:defRPr/>
            </a:lvl1pPr>
          </a:lstStyle>
          <a:p>
            <a:pPr>
              <a:defRPr/>
            </a:pPr>
            <a:fld id="{B91950A6-2D78-44FC-BD8B-AC35455F8856}" type="slidenum">
              <a:rPr lang="pl-PL"/>
              <a:pPr>
                <a:defRPr/>
              </a:pPr>
              <a:t>‹#›</a:t>
            </a:fld>
            <a:endParaRPr lang="pl-PL"/>
          </a:p>
        </p:txBody>
      </p:sp>
    </p:spTree>
    <p:extLst>
      <p:ext uri="{BB962C8B-B14F-4D97-AF65-F5344CB8AC3E}">
        <p14:creationId xmlns:p14="http://schemas.microsoft.com/office/powerpoint/2010/main" val="286916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202696AD-C5C6-44CC-8BD6-919FC78E700F}"/>
              </a:ext>
            </a:extLst>
          </p:cNvPr>
          <p:cNvSpPr>
            <a:spLocks noGrp="1"/>
          </p:cNvSpPr>
          <p:nvPr>
            <p:ph type="dt" sz="half" idx="10"/>
          </p:nvPr>
        </p:nvSpPr>
        <p:spPr/>
        <p:txBody>
          <a:bodyPr/>
          <a:lstStyle>
            <a:lvl1pPr>
              <a:defRPr/>
            </a:lvl1pPr>
          </a:lstStyle>
          <a:p>
            <a:pPr>
              <a:defRPr/>
            </a:pPr>
            <a:fld id="{FC457C9E-8BF1-4F69-893E-14FA9B02B0F7}" type="datetimeFigureOut">
              <a:rPr lang="pl-PL"/>
              <a:pPr>
                <a:defRPr/>
              </a:pPr>
              <a:t>22.01.2019</a:t>
            </a:fld>
            <a:endParaRPr lang="pl-PL"/>
          </a:p>
        </p:txBody>
      </p:sp>
      <p:sp>
        <p:nvSpPr>
          <p:cNvPr id="3" name="Symbol zastępczy stopki 4">
            <a:extLst>
              <a:ext uri="{FF2B5EF4-FFF2-40B4-BE49-F238E27FC236}">
                <a16:creationId xmlns:a16="http://schemas.microsoft.com/office/drawing/2014/main" id="{2EE165D6-872E-412D-9160-2608954F36B3}"/>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D84F0330-04EB-4BBD-A568-320643597204}"/>
              </a:ext>
            </a:extLst>
          </p:cNvPr>
          <p:cNvSpPr>
            <a:spLocks noGrp="1"/>
          </p:cNvSpPr>
          <p:nvPr>
            <p:ph type="sldNum" sz="quarter" idx="12"/>
          </p:nvPr>
        </p:nvSpPr>
        <p:spPr/>
        <p:txBody>
          <a:bodyPr/>
          <a:lstStyle>
            <a:lvl1pPr>
              <a:defRPr/>
            </a:lvl1pPr>
          </a:lstStyle>
          <a:p>
            <a:pPr>
              <a:defRPr/>
            </a:pPr>
            <a:fld id="{3B92485C-0B19-4F04-BC17-E42019F90DA7}" type="slidenum">
              <a:rPr lang="pl-PL"/>
              <a:pPr>
                <a:defRPr/>
              </a:pPr>
              <a:t>‹#›</a:t>
            </a:fld>
            <a:endParaRPr lang="pl-PL"/>
          </a:p>
        </p:txBody>
      </p:sp>
    </p:spTree>
    <p:extLst>
      <p:ext uri="{BB962C8B-B14F-4D97-AF65-F5344CB8AC3E}">
        <p14:creationId xmlns:p14="http://schemas.microsoft.com/office/powerpoint/2010/main" val="336241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7E311A-01CE-48F0-B89D-43328086EC74}"/>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zawartości 2">
            <a:extLst>
              <a:ext uri="{FF2B5EF4-FFF2-40B4-BE49-F238E27FC236}">
                <a16:creationId xmlns:a16="http://schemas.microsoft.com/office/drawing/2014/main" id="{3C035975-06B6-4770-B9DF-1CEDCB14681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12AB164-F16A-46B5-80EC-CA3F68B250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Symbol zastępczy daty 3">
            <a:extLst>
              <a:ext uri="{FF2B5EF4-FFF2-40B4-BE49-F238E27FC236}">
                <a16:creationId xmlns:a16="http://schemas.microsoft.com/office/drawing/2014/main" id="{202696AD-C5C6-44CC-8BD6-919FC78E700F}"/>
              </a:ext>
            </a:extLst>
          </p:cNvPr>
          <p:cNvSpPr>
            <a:spLocks noGrp="1"/>
          </p:cNvSpPr>
          <p:nvPr>
            <p:ph type="dt" sz="half" idx="10"/>
          </p:nvPr>
        </p:nvSpPr>
        <p:spPr/>
        <p:txBody>
          <a:bodyPr/>
          <a:lstStyle>
            <a:lvl1pPr>
              <a:defRPr/>
            </a:lvl1pPr>
          </a:lstStyle>
          <a:p>
            <a:pPr>
              <a:defRPr/>
            </a:pPr>
            <a:fld id="{60B8ED2C-6D61-4D5E-B10D-203A881DD904}" type="datetimeFigureOut">
              <a:rPr lang="pl-PL"/>
              <a:pPr>
                <a:defRPr/>
              </a:pPr>
              <a:t>22.01.2019</a:t>
            </a:fld>
            <a:endParaRPr lang="pl-PL"/>
          </a:p>
        </p:txBody>
      </p:sp>
      <p:sp>
        <p:nvSpPr>
          <p:cNvPr id="6" name="Symbol zastępczy stopki 4">
            <a:extLst>
              <a:ext uri="{FF2B5EF4-FFF2-40B4-BE49-F238E27FC236}">
                <a16:creationId xmlns:a16="http://schemas.microsoft.com/office/drawing/2014/main" id="{2EE165D6-872E-412D-9160-2608954F36B3}"/>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D84F0330-04EB-4BBD-A568-320643597204}"/>
              </a:ext>
            </a:extLst>
          </p:cNvPr>
          <p:cNvSpPr>
            <a:spLocks noGrp="1"/>
          </p:cNvSpPr>
          <p:nvPr>
            <p:ph type="sldNum" sz="quarter" idx="12"/>
          </p:nvPr>
        </p:nvSpPr>
        <p:spPr/>
        <p:txBody>
          <a:bodyPr/>
          <a:lstStyle>
            <a:lvl1pPr>
              <a:defRPr/>
            </a:lvl1pPr>
          </a:lstStyle>
          <a:p>
            <a:pPr>
              <a:defRPr/>
            </a:pPr>
            <a:fld id="{26165439-CA5D-4611-AC2C-C9C36BD99FEA}" type="slidenum">
              <a:rPr lang="pl-PL"/>
              <a:pPr>
                <a:defRPr/>
              </a:pPr>
              <a:t>‹#›</a:t>
            </a:fld>
            <a:endParaRPr lang="pl-PL"/>
          </a:p>
        </p:txBody>
      </p:sp>
    </p:spTree>
    <p:extLst>
      <p:ext uri="{BB962C8B-B14F-4D97-AF65-F5344CB8AC3E}">
        <p14:creationId xmlns:p14="http://schemas.microsoft.com/office/powerpoint/2010/main" val="248415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E4036FCD-9ECC-4C1D-841B-070126BE71EA}"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73195781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D7E2A3-D472-4A5C-954F-F6C09B000A8C}"/>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obrazu 2">
            <a:extLst>
              <a:ext uri="{FF2B5EF4-FFF2-40B4-BE49-F238E27FC236}">
                <a16:creationId xmlns:a16="http://schemas.microsoft.com/office/drawing/2014/main" id="{C3757208-FEF8-46B9-BE57-1E11E3E90885}"/>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pl-PL" noProof="0"/>
          </a:p>
        </p:txBody>
      </p:sp>
      <p:sp>
        <p:nvSpPr>
          <p:cNvPr id="4" name="Symbol zastępczy tekstu 3">
            <a:extLst>
              <a:ext uri="{FF2B5EF4-FFF2-40B4-BE49-F238E27FC236}">
                <a16:creationId xmlns:a16="http://schemas.microsoft.com/office/drawing/2014/main" id="{7764AA6D-AE23-4F8C-BF6D-DE3A7C2D4CF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Symbol zastępczy daty 3">
            <a:extLst>
              <a:ext uri="{FF2B5EF4-FFF2-40B4-BE49-F238E27FC236}">
                <a16:creationId xmlns:a16="http://schemas.microsoft.com/office/drawing/2014/main" id="{202696AD-C5C6-44CC-8BD6-919FC78E700F}"/>
              </a:ext>
            </a:extLst>
          </p:cNvPr>
          <p:cNvSpPr>
            <a:spLocks noGrp="1"/>
          </p:cNvSpPr>
          <p:nvPr>
            <p:ph type="dt" sz="half" idx="10"/>
          </p:nvPr>
        </p:nvSpPr>
        <p:spPr/>
        <p:txBody>
          <a:bodyPr/>
          <a:lstStyle>
            <a:lvl1pPr>
              <a:defRPr/>
            </a:lvl1pPr>
          </a:lstStyle>
          <a:p>
            <a:pPr>
              <a:defRPr/>
            </a:pPr>
            <a:fld id="{7C6830AA-97E9-4CB9-B8C4-6EB7F914A937}" type="datetimeFigureOut">
              <a:rPr lang="pl-PL"/>
              <a:pPr>
                <a:defRPr/>
              </a:pPr>
              <a:t>22.01.2019</a:t>
            </a:fld>
            <a:endParaRPr lang="pl-PL"/>
          </a:p>
        </p:txBody>
      </p:sp>
      <p:sp>
        <p:nvSpPr>
          <p:cNvPr id="6" name="Symbol zastępczy stopki 4">
            <a:extLst>
              <a:ext uri="{FF2B5EF4-FFF2-40B4-BE49-F238E27FC236}">
                <a16:creationId xmlns:a16="http://schemas.microsoft.com/office/drawing/2014/main" id="{2EE165D6-872E-412D-9160-2608954F36B3}"/>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D84F0330-04EB-4BBD-A568-320643597204}"/>
              </a:ext>
            </a:extLst>
          </p:cNvPr>
          <p:cNvSpPr>
            <a:spLocks noGrp="1"/>
          </p:cNvSpPr>
          <p:nvPr>
            <p:ph type="sldNum" sz="quarter" idx="12"/>
          </p:nvPr>
        </p:nvSpPr>
        <p:spPr/>
        <p:txBody>
          <a:bodyPr/>
          <a:lstStyle>
            <a:lvl1pPr>
              <a:defRPr/>
            </a:lvl1pPr>
          </a:lstStyle>
          <a:p>
            <a:pPr>
              <a:defRPr/>
            </a:pPr>
            <a:fld id="{E40C7806-F7A2-4766-8E9A-6278F7A4E553}" type="slidenum">
              <a:rPr lang="pl-PL"/>
              <a:pPr>
                <a:defRPr/>
              </a:pPr>
              <a:t>‹#›</a:t>
            </a:fld>
            <a:endParaRPr lang="pl-PL"/>
          </a:p>
        </p:txBody>
      </p:sp>
    </p:spTree>
    <p:extLst>
      <p:ext uri="{BB962C8B-B14F-4D97-AF65-F5344CB8AC3E}">
        <p14:creationId xmlns:p14="http://schemas.microsoft.com/office/powerpoint/2010/main" val="1656868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C50E57-A155-45AE-92B7-35D775EC363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228726A7-87CB-4A8F-83DA-98EDBAD35CDB}"/>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02696AD-C5C6-44CC-8BD6-919FC78E700F}"/>
              </a:ext>
            </a:extLst>
          </p:cNvPr>
          <p:cNvSpPr>
            <a:spLocks noGrp="1"/>
          </p:cNvSpPr>
          <p:nvPr>
            <p:ph type="dt" sz="half" idx="10"/>
          </p:nvPr>
        </p:nvSpPr>
        <p:spPr/>
        <p:txBody>
          <a:bodyPr/>
          <a:lstStyle>
            <a:lvl1pPr>
              <a:defRPr/>
            </a:lvl1pPr>
          </a:lstStyle>
          <a:p>
            <a:pPr>
              <a:defRPr/>
            </a:pPr>
            <a:fld id="{4FEB723E-1188-4AA1-95CE-48AA80E8AF19}" type="datetimeFigureOut">
              <a:rPr lang="pl-PL"/>
              <a:pPr>
                <a:defRPr/>
              </a:pPr>
              <a:t>22.01.2019</a:t>
            </a:fld>
            <a:endParaRPr lang="pl-PL"/>
          </a:p>
        </p:txBody>
      </p:sp>
      <p:sp>
        <p:nvSpPr>
          <p:cNvPr id="5" name="Symbol zastępczy stopki 4">
            <a:extLst>
              <a:ext uri="{FF2B5EF4-FFF2-40B4-BE49-F238E27FC236}">
                <a16:creationId xmlns:a16="http://schemas.microsoft.com/office/drawing/2014/main" id="{2EE165D6-872E-412D-9160-2608954F36B3}"/>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D84F0330-04EB-4BBD-A568-320643597204}"/>
              </a:ext>
            </a:extLst>
          </p:cNvPr>
          <p:cNvSpPr>
            <a:spLocks noGrp="1"/>
          </p:cNvSpPr>
          <p:nvPr>
            <p:ph type="sldNum" sz="quarter" idx="12"/>
          </p:nvPr>
        </p:nvSpPr>
        <p:spPr/>
        <p:txBody>
          <a:bodyPr/>
          <a:lstStyle>
            <a:lvl1pPr>
              <a:defRPr/>
            </a:lvl1pPr>
          </a:lstStyle>
          <a:p>
            <a:pPr>
              <a:defRPr/>
            </a:pPr>
            <a:fld id="{531C5745-7FB7-4123-9ADC-105E70D31209}" type="slidenum">
              <a:rPr lang="pl-PL"/>
              <a:pPr>
                <a:defRPr/>
              </a:pPr>
              <a:t>‹#›</a:t>
            </a:fld>
            <a:endParaRPr lang="pl-PL"/>
          </a:p>
        </p:txBody>
      </p:sp>
    </p:spTree>
    <p:extLst>
      <p:ext uri="{BB962C8B-B14F-4D97-AF65-F5344CB8AC3E}">
        <p14:creationId xmlns:p14="http://schemas.microsoft.com/office/powerpoint/2010/main" val="1829048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2C4C6EE0-AEC4-4D99-9959-BC73FE61061D}"/>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85F58AD0-95D8-4483-853C-444A40FA5A5C}"/>
              </a:ext>
            </a:extLst>
          </p:cNvPr>
          <p:cNvSpPr>
            <a:spLocks noGrp="1"/>
          </p:cNvSpPr>
          <p:nvPr>
            <p:ph type="body" orient="vert" idx="1"/>
          </p:nvPr>
        </p:nvSpPr>
        <p:spPr>
          <a:xfrm>
            <a:off x="628650" y="365125"/>
            <a:ext cx="5800725"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02696AD-C5C6-44CC-8BD6-919FC78E700F}"/>
              </a:ext>
            </a:extLst>
          </p:cNvPr>
          <p:cNvSpPr>
            <a:spLocks noGrp="1"/>
          </p:cNvSpPr>
          <p:nvPr>
            <p:ph type="dt" sz="half" idx="10"/>
          </p:nvPr>
        </p:nvSpPr>
        <p:spPr/>
        <p:txBody>
          <a:bodyPr/>
          <a:lstStyle>
            <a:lvl1pPr>
              <a:defRPr/>
            </a:lvl1pPr>
          </a:lstStyle>
          <a:p>
            <a:pPr>
              <a:defRPr/>
            </a:pPr>
            <a:fld id="{CD4F674F-14E5-4A70-A74C-7B3199F74886}" type="datetimeFigureOut">
              <a:rPr lang="pl-PL"/>
              <a:pPr>
                <a:defRPr/>
              </a:pPr>
              <a:t>22.01.2019</a:t>
            </a:fld>
            <a:endParaRPr lang="pl-PL"/>
          </a:p>
        </p:txBody>
      </p:sp>
      <p:sp>
        <p:nvSpPr>
          <p:cNvPr id="5" name="Symbol zastępczy stopki 4">
            <a:extLst>
              <a:ext uri="{FF2B5EF4-FFF2-40B4-BE49-F238E27FC236}">
                <a16:creationId xmlns:a16="http://schemas.microsoft.com/office/drawing/2014/main" id="{2EE165D6-872E-412D-9160-2608954F36B3}"/>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D84F0330-04EB-4BBD-A568-320643597204}"/>
              </a:ext>
            </a:extLst>
          </p:cNvPr>
          <p:cNvSpPr>
            <a:spLocks noGrp="1"/>
          </p:cNvSpPr>
          <p:nvPr>
            <p:ph type="sldNum" sz="quarter" idx="12"/>
          </p:nvPr>
        </p:nvSpPr>
        <p:spPr/>
        <p:txBody>
          <a:bodyPr/>
          <a:lstStyle>
            <a:lvl1pPr>
              <a:defRPr/>
            </a:lvl1pPr>
          </a:lstStyle>
          <a:p>
            <a:pPr>
              <a:defRPr/>
            </a:pPr>
            <a:fld id="{78576A40-8B6A-47C1-957D-66D4BD549B4F}" type="slidenum">
              <a:rPr lang="pl-PL"/>
              <a:pPr>
                <a:defRPr/>
              </a:pPr>
              <a:t>‹#›</a:t>
            </a:fld>
            <a:endParaRPr lang="pl-PL"/>
          </a:p>
        </p:txBody>
      </p:sp>
    </p:spTree>
    <p:extLst>
      <p:ext uri="{BB962C8B-B14F-4D97-AF65-F5344CB8AC3E}">
        <p14:creationId xmlns:p14="http://schemas.microsoft.com/office/powerpoint/2010/main" val="4081421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76329798-49A8-4FEB-8034-BF26125B2F1C}" type="slidenum">
              <a:rPr lang="en-GB" smtClean="0">
                <a:solidFill>
                  <a:srgbClr val="000000">
                    <a:tint val="75000"/>
                  </a:srgbClr>
                </a:solidFill>
              </a:rPr>
              <a:pPr/>
              <a:t>‹#›</a:t>
            </a:fld>
            <a:endParaRPr lang="en-GB">
              <a:solidFill>
                <a:srgbClr val="000000">
                  <a:tint val="75000"/>
                </a:srgbClr>
              </a:solidFill>
            </a:endParaRPr>
          </a:p>
        </p:txBody>
      </p:sp>
      <p:pic>
        <p:nvPicPr>
          <p:cNvPr id="7" name="Picture 26" descr="footer_white_transparent_e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596063"/>
            <a:ext cx="647700" cy="268287"/>
          </a:xfrm>
          <a:prstGeom prst="rect">
            <a:avLst/>
          </a:prstGeom>
          <a:solidFill>
            <a:srgbClr val="BF4B36"/>
          </a:solidFill>
          <a:ln w="9525">
            <a:solidFill>
              <a:srgbClr val="BF4B36"/>
            </a:solidFill>
            <a:miter lim="800000"/>
            <a:headEnd/>
            <a:tailEnd/>
          </a:ln>
        </p:spPr>
      </p:pic>
      <p:pic>
        <p:nvPicPr>
          <p:cNvPr id="8" name="Picture 13" descr="logoEC.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16239" y="102668"/>
            <a:ext cx="1279810" cy="8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EEAS_P_TXT_S.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87900" y="84271"/>
            <a:ext cx="1368276" cy="89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88125"/>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E4036FCD-9ECC-4C1D-841B-070126BE71EA}"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820179596"/>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ED0CACB1-8AA6-45E3-9868-9D952E32E16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51343051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F002DEC6-B79D-40F4-BDAE-C5B021F6E1C4}"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422578900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solidFill>
                <a:srgbClr val="000000">
                  <a:tint val="75000"/>
                </a:srgbClr>
              </a:solidFill>
            </a:endParaRPr>
          </a:p>
        </p:txBody>
      </p:sp>
      <p:sp>
        <p:nvSpPr>
          <p:cNvPr id="8" name="Footer Placeholder 7"/>
          <p:cNvSpPr>
            <a:spLocks noGrp="1"/>
          </p:cNvSpPr>
          <p:nvPr>
            <p:ph type="ftr" sz="quarter" idx="11"/>
          </p:nvPr>
        </p:nvSpPr>
        <p:spPr/>
        <p:txBody>
          <a:bodyPr/>
          <a:lstStyle/>
          <a:p>
            <a:endParaRPr lang="en-GB">
              <a:solidFill>
                <a:srgbClr val="000000">
                  <a:tint val="75000"/>
                </a:srgbClr>
              </a:solidFill>
            </a:endParaRPr>
          </a:p>
        </p:txBody>
      </p:sp>
      <p:sp>
        <p:nvSpPr>
          <p:cNvPr id="9" name="Slide Number Placeholder 8"/>
          <p:cNvSpPr>
            <a:spLocks noGrp="1"/>
          </p:cNvSpPr>
          <p:nvPr>
            <p:ph type="sldNum" sz="quarter" idx="12"/>
          </p:nvPr>
        </p:nvSpPr>
        <p:spPr/>
        <p:txBody>
          <a:bodyPr/>
          <a:lstStyle/>
          <a:p>
            <a:fld id="{27BDDCAD-AF3B-4EEF-B42A-A7C2789198DF}"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64114783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solidFill>
                <a:srgbClr val="000000">
                  <a:tint val="75000"/>
                </a:srgbClr>
              </a:solidFill>
            </a:endParaRPr>
          </a:p>
        </p:txBody>
      </p:sp>
      <p:sp>
        <p:nvSpPr>
          <p:cNvPr id="4" name="Footer Placeholder 3"/>
          <p:cNvSpPr>
            <a:spLocks noGrp="1"/>
          </p:cNvSpPr>
          <p:nvPr>
            <p:ph type="ftr" sz="quarter" idx="11"/>
          </p:nvPr>
        </p:nvSpPr>
        <p:spPr/>
        <p:txBody>
          <a:bodyPr/>
          <a:lstStyle/>
          <a:p>
            <a:endParaRPr lang="en-GB">
              <a:solidFill>
                <a:srgbClr val="000000">
                  <a:tint val="75000"/>
                </a:srgbClr>
              </a:solidFill>
            </a:endParaRPr>
          </a:p>
        </p:txBody>
      </p:sp>
      <p:sp>
        <p:nvSpPr>
          <p:cNvPr id="5" name="Slide Number Placeholder 4"/>
          <p:cNvSpPr>
            <a:spLocks noGrp="1"/>
          </p:cNvSpPr>
          <p:nvPr>
            <p:ph type="sldNum" sz="quarter" idx="12"/>
          </p:nvPr>
        </p:nvSpPr>
        <p:spPr/>
        <p:txBody>
          <a:bodyPr/>
          <a:lstStyle/>
          <a:p>
            <a:fld id="{A0F1E35C-FE78-4FF9-8956-CC4CB70D5FAA}"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33498735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7C736A2B-83C5-4A49-8BE6-A5392DC2CDD8}"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85804297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ED0CACB1-8AA6-45E3-9868-9D952E32E16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88744184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2B634AB9-E6C2-40C0-83A3-051671AF7A63}"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401349883"/>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04176079-9822-4689-82F5-8BEF62E64176}"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333703947"/>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D9BBA8BD-A49D-4656-9848-48D9F37DE13E}"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07181056"/>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5E892694-19A3-4D71-A5F2-01B3076A15B7}"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834676605"/>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76329798-49A8-4FEB-8034-BF26125B2F1C}" type="slidenum">
              <a:rPr lang="en-GB" smtClean="0">
                <a:solidFill>
                  <a:srgbClr val="000000">
                    <a:tint val="75000"/>
                  </a:srgbClr>
                </a:solidFill>
              </a:rPr>
              <a:t>‹#›</a:t>
            </a:fld>
            <a:endParaRPr lang="en-GB">
              <a:solidFill>
                <a:srgbClr val="000000">
                  <a:tint val="75000"/>
                </a:srgbClr>
              </a:solidFill>
            </a:endParaRPr>
          </a:p>
        </p:txBody>
      </p:sp>
      <p:pic>
        <p:nvPicPr>
          <p:cNvPr id="7" name="Picture 26" descr="footer_white_transparent_e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596063"/>
            <a:ext cx="647700" cy="268287"/>
          </a:xfrm>
          <a:prstGeom prst="rect">
            <a:avLst/>
          </a:prstGeom>
          <a:solidFill>
            <a:srgbClr val="BF4B36"/>
          </a:solidFill>
          <a:ln w="9525">
            <a:solidFill>
              <a:srgbClr val="BF4B36"/>
            </a:solidFill>
            <a:miter lim="800000"/>
            <a:headEnd/>
            <a:tailEnd/>
          </a:ln>
        </p:spPr>
      </p:pic>
      <p:pic>
        <p:nvPicPr>
          <p:cNvPr id="8" name="Picture 13" descr="logoEC.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16239" y="102668"/>
            <a:ext cx="1279810" cy="8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EEAS_P_TXT_S.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87900" y="84271"/>
            <a:ext cx="1368276" cy="89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397924"/>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E4036FCD-9ECC-4C1D-841B-070126BE71EA}" type="slidenum">
              <a:rPr lang="en-GB" smtClean="0">
                <a:solidFill>
                  <a:srgbClr val="000000">
                    <a:tint val="75000"/>
                  </a:srgbClr>
                </a:solidFill>
              </a:rPr>
              <a:t>‹#›</a:t>
            </a:fld>
            <a:endParaRPr lang="en-GB">
              <a:solidFill>
                <a:srgbClr val="000000">
                  <a:tint val="75000"/>
                </a:srgbClr>
              </a:solidFill>
            </a:endParaRPr>
          </a:p>
        </p:txBody>
      </p:sp>
    </p:spTree>
    <p:extLst>
      <p:ext uri="{BB962C8B-B14F-4D97-AF65-F5344CB8AC3E}">
        <p14:creationId xmlns:p14="http://schemas.microsoft.com/office/powerpoint/2010/main" val="1485821859"/>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ED0CACB1-8AA6-45E3-9868-9D952E32E165}" type="slidenum">
              <a:rPr lang="en-GB" smtClean="0">
                <a:solidFill>
                  <a:srgbClr val="000000">
                    <a:tint val="75000"/>
                  </a:srgbClr>
                </a:solidFill>
              </a:rPr>
              <a:t>‹#›</a:t>
            </a:fld>
            <a:endParaRPr lang="en-GB">
              <a:solidFill>
                <a:srgbClr val="000000">
                  <a:tint val="75000"/>
                </a:srgbClr>
              </a:solidFill>
            </a:endParaRPr>
          </a:p>
        </p:txBody>
      </p:sp>
    </p:spTree>
    <p:extLst>
      <p:ext uri="{BB962C8B-B14F-4D97-AF65-F5344CB8AC3E}">
        <p14:creationId xmlns:p14="http://schemas.microsoft.com/office/powerpoint/2010/main" val="1277010826"/>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F002DEC6-B79D-40F4-BDAE-C5B021F6E1C4}" type="slidenum">
              <a:rPr lang="en-GB" smtClean="0">
                <a:solidFill>
                  <a:srgbClr val="000000">
                    <a:tint val="75000"/>
                  </a:srgbClr>
                </a:solidFill>
              </a:rPr>
              <a:t>‹#›</a:t>
            </a:fld>
            <a:endParaRPr lang="en-GB">
              <a:solidFill>
                <a:srgbClr val="000000">
                  <a:tint val="75000"/>
                </a:srgbClr>
              </a:solidFill>
            </a:endParaRPr>
          </a:p>
        </p:txBody>
      </p:sp>
    </p:spTree>
    <p:extLst>
      <p:ext uri="{BB962C8B-B14F-4D97-AF65-F5344CB8AC3E}">
        <p14:creationId xmlns:p14="http://schemas.microsoft.com/office/powerpoint/2010/main" val="3772859791"/>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solidFill>
                <a:srgbClr val="000000">
                  <a:tint val="75000"/>
                </a:srgbClr>
              </a:solidFill>
            </a:endParaRPr>
          </a:p>
        </p:txBody>
      </p:sp>
      <p:sp>
        <p:nvSpPr>
          <p:cNvPr id="8" name="Footer Placeholder 7"/>
          <p:cNvSpPr>
            <a:spLocks noGrp="1"/>
          </p:cNvSpPr>
          <p:nvPr>
            <p:ph type="ftr" sz="quarter" idx="11"/>
          </p:nvPr>
        </p:nvSpPr>
        <p:spPr/>
        <p:txBody>
          <a:bodyPr/>
          <a:lstStyle/>
          <a:p>
            <a:endParaRPr lang="en-GB">
              <a:solidFill>
                <a:srgbClr val="000000">
                  <a:tint val="75000"/>
                </a:srgbClr>
              </a:solidFill>
            </a:endParaRPr>
          </a:p>
        </p:txBody>
      </p:sp>
      <p:sp>
        <p:nvSpPr>
          <p:cNvPr id="9" name="Slide Number Placeholder 8"/>
          <p:cNvSpPr>
            <a:spLocks noGrp="1"/>
          </p:cNvSpPr>
          <p:nvPr>
            <p:ph type="sldNum" sz="quarter" idx="12"/>
          </p:nvPr>
        </p:nvSpPr>
        <p:spPr/>
        <p:txBody>
          <a:bodyPr/>
          <a:lstStyle/>
          <a:p>
            <a:fld id="{27BDDCAD-AF3B-4EEF-B42A-A7C2789198DF}" type="slidenum">
              <a:rPr lang="en-GB" smtClean="0">
                <a:solidFill>
                  <a:srgbClr val="000000">
                    <a:tint val="75000"/>
                  </a:srgbClr>
                </a:solidFill>
              </a:rPr>
              <a:t>‹#›</a:t>
            </a:fld>
            <a:endParaRPr lang="en-GB">
              <a:solidFill>
                <a:srgbClr val="000000">
                  <a:tint val="75000"/>
                </a:srgbClr>
              </a:solidFill>
            </a:endParaRPr>
          </a:p>
        </p:txBody>
      </p:sp>
    </p:spTree>
    <p:extLst>
      <p:ext uri="{BB962C8B-B14F-4D97-AF65-F5344CB8AC3E}">
        <p14:creationId xmlns:p14="http://schemas.microsoft.com/office/powerpoint/2010/main" val="521184811"/>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solidFill>
                <a:srgbClr val="000000">
                  <a:tint val="75000"/>
                </a:srgbClr>
              </a:solidFill>
            </a:endParaRPr>
          </a:p>
        </p:txBody>
      </p:sp>
      <p:sp>
        <p:nvSpPr>
          <p:cNvPr id="4" name="Footer Placeholder 3"/>
          <p:cNvSpPr>
            <a:spLocks noGrp="1"/>
          </p:cNvSpPr>
          <p:nvPr>
            <p:ph type="ftr" sz="quarter" idx="11"/>
          </p:nvPr>
        </p:nvSpPr>
        <p:spPr/>
        <p:txBody>
          <a:bodyPr/>
          <a:lstStyle/>
          <a:p>
            <a:endParaRPr lang="en-GB">
              <a:solidFill>
                <a:srgbClr val="000000">
                  <a:tint val="75000"/>
                </a:srgbClr>
              </a:solidFill>
            </a:endParaRPr>
          </a:p>
        </p:txBody>
      </p:sp>
      <p:sp>
        <p:nvSpPr>
          <p:cNvPr id="5" name="Slide Number Placeholder 4"/>
          <p:cNvSpPr>
            <a:spLocks noGrp="1"/>
          </p:cNvSpPr>
          <p:nvPr>
            <p:ph type="sldNum" sz="quarter" idx="12"/>
          </p:nvPr>
        </p:nvSpPr>
        <p:spPr/>
        <p:txBody>
          <a:bodyPr/>
          <a:lstStyle/>
          <a:p>
            <a:fld id="{A0F1E35C-FE78-4FF9-8956-CC4CB70D5FAA}" type="slidenum">
              <a:rPr lang="en-GB" smtClean="0">
                <a:solidFill>
                  <a:srgbClr val="000000">
                    <a:tint val="75000"/>
                  </a:srgbClr>
                </a:solidFill>
              </a:rPr>
              <a:t>‹#›</a:t>
            </a:fld>
            <a:endParaRPr lang="en-GB">
              <a:solidFill>
                <a:srgbClr val="000000">
                  <a:tint val="75000"/>
                </a:srgbClr>
              </a:solidFill>
            </a:endParaRPr>
          </a:p>
        </p:txBody>
      </p:sp>
    </p:spTree>
    <p:extLst>
      <p:ext uri="{BB962C8B-B14F-4D97-AF65-F5344CB8AC3E}">
        <p14:creationId xmlns:p14="http://schemas.microsoft.com/office/powerpoint/2010/main" val="282446881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F002DEC6-B79D-40F4-BDAE-C5B021F6E1C4}"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60398252"/>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7C736A2B-83C5-4A49-8BE6-A5392DC2CDD8}" type="slidenum">
              <a:rPr lang="en-GB" smtClean="0">
                <a:solidFill>
                  <a:srgbClr val="000000">
                    <a:tint val="75000"/>
                  </a:srgbClr>
                </a:solidFill>
              </a:rPr>
              <a:t>‹#›</a:t>
            </a:fld>
            <a:endParaRPr lang="en-GB">
              <a:solidFill>
                <a:srgbClr val="000000">
                  <a:tint val="75000"/>
                </a:srgbClr>
              </a:solidFill>
            </a:endParaRPr>
          </a:p>
        </p:txBody>
      </p:sp>
    </p:spTree>
    <p:extLst>
      <p:ext uri="{BB962C8B-B14F-4D97-AF65-F5344CB8AC3E}">
        <p14:creationId xmlns:p14="http://schemas.microsoft.com/office/powerpoint/2010/main" val="3179377868"/>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2B634AB9-E6C2-40C0-83A3-051671AF7A63}" type="slidenum">
              <a:rPr lang="en-GB" smtClean="0">
                <a:solidFill>
                  <a:srgbClr val="000000">
                    <a:tint val="75000"/>
                  </a:srgbClr>
                </a:solidFill>
              </a:rPr>
              <a:t>‹#›</a:t>
            </a:fld>
            <a:endParaRPr lang="en-GB">
              <a:solidFill>
                <a:srgbClr val="000000">
                  <a:tint val="75000"/>
                </a:srgbClr>
              </a:solidFill>
            </a:endParaRPr>
          </a:p>
        </p:txBody>
      </p:sp>
    </p:spTree>
    <p:extLst>
      <p:ext uri="{BB962C8B-B14F-4D97-AF65-F5344CB8AC3E}">
        <p14:creationId xmlns:p14="http://schemas.microsoft.com/office/powerpoint/2010/main" val="142923403"/>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04176079-9822-4689-82F5-8BEF62E64176}" type="slidenum">
              <a:rPr lang="en-GB" smtClean="0">
                <a:solidFill>
                  <a:srgbClr val="000000">
                    <a:tint val="75000"/>
                  </a:srgbClr>
                </a:solidFill>
              </a:rPr>
              <a:t>‹#›</a:t>
            </a:fld>
            <a:endParaRPr lang="en-GB">
              <a:solidFill>
                <a:srgbClr val="000000">
                  <a:tint val="75000"/>
                </a:srgbClr>
              </a:solidFill>
            </a:endParaRPr>
          </a:p>
        </p:txBody>
      </p:sp>
    </p:spTree>
    <p:extLst>
      <p:ext uri="{BB962C8B-B14F-4D97-AF65-F5344CB8AC3E}">
        <p14:creationId xmlns:p14="http://schemas.microsoft.com/office/powerpoint/2010/main" val="1637731894"/>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D9BBA8BD-A49D-4656-9848-48D9F37DE13E}" type="slidenum">
              <a:rPr lang="en-GB" smtClean="0">
                <a:solidFill>
                  <a:srgbClr val="000000">
                    <a:tint val="75000"/>
                  </a:srgbClr>
                </a:solidFill>
              </a:rPr>
              <a:t>‹#›</a:t>
            </a:fld>
            <a:endParaRPr lang="en-GB">
              <a:solidFill>
                <a:srgbClr val="000000">
                  <a:tint val="75000"/>
                </a:srgbClr>
              </a:solidFill>
            </a:endParaRPr>
          </a:p>
        </p:txBody>
      </p:sp>
    </p:spTree>
    <p:extLst>
      <p:ext uri="{BB962C8B-B14F-4D97-AF65-F5344CB8AC3E}">
        <p14:creationId xmlns:p14="http://schemas.microsoft.com/office/powerpoint/2010/main" val="3126803306"/>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5E892694-19A3-4D71-A5F2-01B3076A15B7}" type="slidenum">
              <a:rPr lang="en-GB" smtClean="0">
                <a:solidFill>
                  <a:srgbClr val="000000">
                    <a:tint val="75000"/>
                  </a:srgbClr>
                </a:solidFill>
              </a:rPr>
              <a:t>‹#›</a:t>
            </a:fld>
            <a:endParaRPr lang="en-GB">
              <a:solidFill>
                <a:srgbClr val="000000">
                  <a:tint val="75000"/>
                </a:srgbClr>
              </a:solidFill>
            </a:endParaRPr>
          </a:p>
        </p:txBody>
      </p:sp>
    </p:spTree>
    <p:extLst>
      <p:ext uri="{BB962C8B-B14F-4D97-AF65-F5344CB8AC3E}">
        <p14:creationId xmlns:p14="http://schemas.microsoft.com/office/powerpoint/2010/main" val="1075800329"/>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1143000" y="1122363"/>
            <a:ext cx="6858000" cy="2387600"/>
          </a:xfrm>
        </p:spPr>
        <p:txBody>
          <a:bodyPr anchor="b"/>
          <a:lstStyle>
            <a:lvl1pPr algn="ctr">
              <a:defRPr sz="4500"/>
            </a:lvl1pPr>
          </a:lstStyle>
          <a:p>
            <a:r>
              <a:rPr lang="pl-PL"/>
              <a:t>Kliknij, aby edytować styl</a:t>
            </a:r>
          </a:p>
        </p:txBody>
      </p:sp>
      <p:sp>
        <p:nvSpPr>
          <p:cNvPr id="3" name="Podtytuł 2"/>
          <p:cNvSpPr>
            <a:spLocks noGrp="1"/>
          </p:cNvSpPr>
          <p:nvPr>
            <p:ph type="subTitle" idx="1" hasCustomPrompt="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fld id="{F4F6EC50-2021-40C2-A969-F962B161E293}" type="datetimeFigureOut">
              <a:rPr lang="pl-PL"/>
              <a:t>22.01.2019</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9B736742-08CF-4E36-B466-A599307B6941}" type="slidenum">
              <a:rPr lang="pl-PL"/>
              <a:t>‹#›</a:t>
            </a:fld>
            <a:endParaRPr lang="pl-PL"/>
          </a:p>
        </p:txBody>
      </p:sp>
    </p:spTree>
    <p:extLst>
      <p:ext uri="{BB962C8B-B14F-4D97-AF65-F5344CB8AC3E}">
        <p14:creationId xmlns:p14="http://schemas.microsoft.com/office/powerpoint/2010/main" val="2036041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p>
        </p:txBody>
      </p:sp>
      <p:sp>
        <p:nvSpPr>
          <p:cNvPr id="3" name="Symbol zastępczy zawartości 2"/>
          <p:cNvSpPr>
            <a:spLocks noGrp="1"/>
          </p:cNvSpPr>
          <p:nvPr>
            <p:ph idx="1" hasCustomPrompt="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4C018D4B-39B6-49AD-877F-B4F95EC21B4A}" type="datetimeFigureOut">
              <a:rPr lang="pl-PL"/>
              <a:t>22.01.2019</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48F6105F-549D-42AE-A9D6-BB9EB6852854}" type="slidenum">
              <a:rPr lang="pl-PL"/>
              <a:t>‹#›</a:t>
            </a:fld>
            <a:endParaRPr lang="pl-PL"/>
          </a:p>
        </p:txBody>
      </p:sp>
    </p:spTree>
    <p:extLst>
      <p:ext uri="{BB962C8B-B14F-4D97-AF65-F5344CB8AC3E}">
        <p14:creationId xmlns:p14="http://schemas.microsoft.com/office/powerpoint/2010/main" val="1630016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23888" y="1709739"/>
            <a:ext cx="7886700" cy="2852737"/>
          </a:xfrm>
        </p:spPr>
        <p:txBody>
          <a:bodyPr anchor="b"/>
          <a:lstStyle>
            <a:lvl1pPr>
              <a:defRPr sz="4500"/>
            </a:lvl1pPr>
          </a:lstStyle>
          <a:p>
            <a:r>
              <a:rPr lang="pl-PL"/>
              <a:t>Kliknij, aby edytować styl</a:t>
            </a:r>
          </a:p>
        </p:txBody>
      </p:sp>
      <p:sp>
        <p:nvSpPr>
          <p:cNvPr id="3" name="Symbol zastępczy tekstu 2"/>
          <p:cNvSpPr>
            <a:spLocks noGrp="1"/>
          </p:cNvSpPr>
          <p:nvPr>
            <p:ph type="body" idx="1" hasCustomPrompt="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lvl1pPr>
              <a:defRPr/>
            </a:lvl1pPr>
          </a:lstStyle>
          <a:p>
            <a:pPr>
              <a:defRPr/>
            </a:pPr>
            <a:fld id="{A079C775-D5D7-4C6D-A299-9EDB346D7902}" type="datetimeFigureOut">
              <a:rPr lang="pl-PL"/>
              <a:t>22.01.2019</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54D4467-9130-48A6-BC3A-DA4EB9426EEF}" type="slidenum">
              <a:rPr lang="pl-PL"/>
              <a:t>‹#›</a:t>
            </a:fld>
            <a:endParaRPr lang="pl-PL"/>
          </a:p>
        </p:txBody>
      </p:sp>
    </p:spTree>
    <p:extLst>
      <p:ext uri="{BB962C8B-B14F-4D97-AF65-F5344CB8AC3E}">
        <p14:creationId xmlns:p14="http://schemas.microsoft.com/office/powerpoint/2010/main" val="42877679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p>
        </p:txBody>
      </p:sp>
      <p:sp>
        <p:nvSpPr>
          <p:cNvPr id="3" name="Symbol zastępczy zawartości 2"/>
          <p:cNvSpPr>
            <a:spLocks noGrp="1"/>
          </p:cNvSpPr>
          <p:nvPr>
            <p:ph sz="half" idx="1" hasCustomPrompt="1"/>
          </p:nvPr>
        </p:nvSpPr>
        <p:spPr>
          <a:xfrm>
            <a:off x="6286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hasCustomPrompt="1"/>
          </p:nvPr>
        </p:nvSpPr>
        <p:spPr>
          <a:xfrm>
            <a:off x="46291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a:lvl1pPr>
          </a:lstStyle>
          <a:p>
            <a:pPr>
              <a:defRPr/>
            </a:pPr>
            <a:fld id="{D1F5080A-68D9-46D6-9D6D-B1155A57FF90}" type="datetimeFigureOut">
              <a:rPr lang="pl-PL"/>
              <a:t>22.01.2019</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79C2321D-324E-49E1-976B-60CA24D3D172}" type="slidenum">
              <a:rPr lang="pl-PL"/>
              <a:t>‹#›</a:t>
            </a:fld>
            <a:endParaRPr lang="pl-PL"/>
          </a:p>
        </p:txBody>
      </p:sp>
    </p:spTree>
    <p:extLst>
      <p:ext uri="{BB962C8B-B14F-4D97-AF65-F5344CB8AC3E}">
        <p14:creationId xmlns:p14="http://schemas.microsoft.com/office/powerpoint/2010/main" val="2239457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29841" y="365126"/>
            <a:ext cx="7886700" cy="1325563"/>
          </a:xfrm>
        </p:spPr>
        <p:txBody>
          <a:bodyPr/>
          <a:lstStyle/>
          <a:p>
            <a:r>
              <a:rPr lang="pl-PL"/>
              <a:t>Kliknij, aby edytować styl</a:t>
            </a:r>
          </a:p>
        </p:txBody>
      </p:sp>
      <p:sp>
        <p:nvSpPr>
          <p:cNvPr id="3" name="Symbol zastępczy tekstu 2"/>
          <p:cNvSpPr>
            <a:spLocks noGrp="1"/>
          </p:cNvSpPr>
          <p:nvPr>
            <p:ph type="body" idx="1" hasCustomPrompt="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4" name="Symbol zastępczy zawartości 3"/>
          <p:cNvSpPr>
            <a:spLocks noGrp="1"/>
          </p:cNvSpPr>
          <p:nvPr>
            <p:ph sz="half" idx="2" hasCustomPrompt="1"/>
          </p:nvPr>
        </p:nvSpPr>
        <p:spPr>
          <a:xfrm>
            <a:off x="629842" y="2505075"/>
            <a:ext cx="3868340"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hasCustomPrompt="1"/>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6" name="Symbol zastępczy zawartości 5"/>
          <p:cNvSpPr>
            <a:spLocks noGrp="1"/>
          </p:cNvSpPr>
          <p:nvPr>
            <p:ph sz="quarter" idx="4" hasCustomPrompt="1"/>
          </p:nvPr>
        </p:nvSpPr>
        <p:spPr>
          <a:xfrm>
            <a:off x="4629150" y="2505075"/>
            <a:ext cx="3887391"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fld id="{D8B144D7-1E42-4220-BB3F-5300A2565C94}" type="datetimeFigureOut">
              <a:rPr lang="pl-PL"/>
              <a:t>22.01.2019</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D23C3510-7521-4164-BCC9-CA54DA743AC4}" type="slidenum">
              <a:rPr lang="pl-PL"/>
              <a:t>‹#›</a:t>
            </a:fld>
            <a:endParaRPr lang="pl-PL"/>
          </a:p>
        </p:txBody>
      </p:sp>
    </p:spTree>
    <p:extLst>
      <p:ext uri="{BB962C8B-B14F-4D97-AF65-F5344CB8AC3E}">
        <p14:creationId xmlns:p14="http://schemas.microsoft.com/office/powerpoint/2010/main" val="159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solidFill>
                <a:srgbClr val="000000">
                  <a:tint val="75000"/>
                </a:srgbClr>
              </a:solidFill>
            </a:endParaRPr>
          </a:p>
        </p:txBody>
      </p:sp>
      <p:sp>
        <p:nvSpPr>
          <p:cNvPr id="8" name="Footer Placeholder 7"/>
          <p:cNvSpPr>
            <a:spLocks noGrp="1"/>
          </p:cNvSpPr>
          <p:nvPr>
            <p:ph type="ftr" sz="quarter" idx="11"/>
          </p:nvPr>
        </p:nvSpPr>
        <p:spPr/>
        <p:txBody>
          <a:bodyPr/>
          <a:lstStyle/>
          <a:p>
            <a:endParaRPr lang="en-GB">
              <a:solidFill>
                <a:srgbClr val="000000">
                  <a:tint val="75000"/>
                </a:srgbClr>
              </a:solidFill>
            </a:endParaRPr>
          </a:p>
        </p:txBody>
      </p:sp>
      <p:sp>
        <p:nvSpPr>
          <p:cNvPr id="9" name="Slide Number Placeholder 8"/>
          <p:cNvSpPr>
            <a:spLocks noGrp="1"/>
          </p:cNvSpPr>
          <p:nvPr>
            <p:ph type="sldNum" sz="quarter" idx="12"/>
          </p:nvPr>
        </p:nvSpPr>
        <p:spPr/>
        <p:txBody>
          <a:bodyPr/>
          <a:lstStyle/>
          <a:p>
            <a:fld id="{27BDDCAD-AF3B-4EEF-B42A-A7C2789198DF}"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827844377"/>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p>
        </p:txBody>
      </p:sp>
      <p:sp>
        <p:nvSpPr>
          <p:cNvPr id="3" name="Symbol zastępczy daty 3"/>
          <p:cNvSpPr>
            <a:spLocks noGrp="1"/>
          </p:cNvSpPr>
          <p:nvPr>
            <p:ph type="dt" sz="half" idx="10"/>
          </p:nvPr>
        </p:nvSpPr>
        <p:spPr/>
        <p:txBody>
          <a:bodyPr/>
          <a:lstStyle>
            <a:lvl1pPr>
              <a:defRPr/>
            </a:lvl1pPr>
          </a:lstStyle>
          <a:p>
            <a:pPr>
              <a:defRPr/>
            </a:pPr>
            <a:fld id="{A0BD23E9-2547-475D-9EC6-E92659D1F0A4}" type="datetimeFigureOut">
              <a:rPr lang="pl-PL"/>
              <a:t>22.01.2019</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B91950A6-2D78-44FC-BD8B-AC35455F8856}" type="slidenum">
              <a:rPr lang="pl-PL"/>
              <a:t>‹#›</a:t>
            </a:fld>
            <a:endParaRPr lang="pl-PL"/>
          </a:p>
        </p:txBody>
      </p:sp>
    </p:spTree>
    <p:extLst>
      <p:ext uri="{BB962C8B-B14F-4D97-AF65-F5344CB8AC3E}">
        <p14:creationId xmlns:p14="http://schemas.microsoft.com/office/powerpoint/2010/main" val="3515392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FC457C9E-8BF1-4F69-893E-14FA9B02B0F7}" type="datetimeFigureOut">
              <a:rPr lang="pl-PL"/>
              <a:t>22.01.2019</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3B92485C-0B19-4F04-BC17-E42019F90DA7}" type="slidenum">
              <a:rPr lang="pl-PL"/>
              <a:t>‹#›</a:t>
            </a:fld>
            <a:endParaRPr lang="pl-PL"/>
          </a:p>
        </p:txBody>
      </p:sp>
    </p:spTree>
    <p:extLst>
      <p:ext uri="{BB962C8B-B14F-4D97-AF65-F5344CB8AC3E}">
        <p14:creationId xmlns:p14="http://schemas.microsoft.com/office/powerpoint/2010/main" val="3506365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29841" y="457200"/>
            <a:ext cx="2949178" cy="1600200"/>
          </a:xfrm>
        </p:spPr>
        <p:txBody>
          <a:bodyPr anchor="b"/>
          <a:lstStyle>
            <a:lvl1pPr>
              <a:defRPr sz="2400"/>
            </a:lvl1pPr>
          </a:lstStyle>
          <a:p>
            <a:r>
              <a:rPr lang="pl-PL"/>
              <a:t>Kliknij, aby edytować styl</a:t>
            </a:r>
          </a:p>
        </p:txBody>
      </p:sp>
      <p:sp>
        <p:nvSpPr>
          <p:cNvPr id="3" name="Symbol zastępczy zawartości 2"/>
          <p:cNvSpPr>
            <a:spLocks noGrp="1"/>
          </p:cNvSpPr>
          <p:nvPr>
            <p:ph idx="1" hasCustomPrompt="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Symbol zastępczy daty 3"/>
          <p:cNvSpPr>
            <a:spLocks noGrp="1"/>
          </p:cNvSpPr>
          <p:nvPr>
            <p:ph type="dt" sz="half" idx="10"/>
          </p:nvPr>
        </p:nvSpPr>
        <p:spPr/>
        <p:txBody>
          <a:bodyPr/>
          <a:lstStyle>
            <a:lvl1pPr>
              <a:defRPr/>
            </a:lvl1pPr>
          </a:lstStyle>
          <a:p>
            <a:pPr>
              <a:defRPr/>
            </a:pPr>
            <a:fld id="{60B8ED2C-6D61-4D5E-B10D-203A881DD904}" type="datetimeFigureOut">
              <a:rPr lang="pl-PL"/>
              <a:t>22.01.2019</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26165439-CA5D-4611-AC2C-C9C36BD99FEA}" type="slidenum">
              <a:rPr lang="pl-PL"/>
              <a:t>‹#›</a:t>
            </a:fld>
            <a:endParaRPr lang="pl-PL"/>
          </a:p>
        </p:txBody>
      </p:sp>
    </p:spTree>
    <p:extLst>
      <p:ext uri="{BB962C8B-B14F-4D97-AF65-F5344CB8AC3E}">
        <p14:creationId xmlns:p14="http://schemas.microsoft.com/office/powerpoint/2010/main" val="9343154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29841" y="457200"/>
            <a:ext cx="2949178" cy="1600200"/>
          </a:xfrm>
        </p:spPr>
        <p:txBody>
          <a:bodyPr anchor="b"/>
          <a:lstStyle>
            <a:lvl1pPr>
              <a:defRPr sz="2400"/>
            </a:lvl1pPr>
          </a:lstStyle>
          <a:p>
            <a:r>
              <a:rPr lang="pl-PL"/>
              <a:t>Kliknij, aby edytować styl</a:t>
            </a:r>
          </a:p>
        </p:txBody>
      </p:sp>
      <p:sp>
        <p:nvSpPr>
          <p:cNvPr id="3" name="Symbol zastępczy obrazu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pl-PL" noProof="0"/>
          </a:p>
        </p:txBody>
      </p:sp>
      <p:sp>
        <p:nvSpPr>
          <p:cNvPr id="4" name="Symbol zastępczy tekstu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Symbol zastępczy daty 3"/>
          <p:cNvSpPr>
            <a:spLocks noGrp="1"/>
          </p:cNvSpPr>
          <p:nvPr>
            <p:ph type="dt" sz="half" idx="10"/>
          </p:nvPr>
        </p:nvSpPr>
        <p:spPr/>
        <p:txBody>
          <a:bodyPr/>
          <a:lstStyle>
            <a:lvl1pPr>
              <a:defRPr/>
            </a:lvl1pPr>
          </a:lstStyle>
          <a:p>
            <a:pPr>
              <a:defRPr/>
            </a:pPr>
            <a:fld id="{7C6830AA-97E9-4CB9-B8C4-6EB7F914A937}" type="datetimeFigureOut">
              <a:rPr lang="pl-PL"/>
              <a:t>22.01.2019</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E40C7806-F7A2-4766-8E9A-6278F7A4E553}" type="slidenum">
              <a:rPr lang="pl-PL"/>
              <a:t>‹#›</a:t>
            </a:fld>
            <a:endParaRPr lang="pl-PL"/>
          </a:p>
        </p:txBody>
      </p:sp>
    </p:spTree>
    <p:extLst>
      <p:ext uri="{BB962C8B-B14F-4D97-AF65-F5344CB8AC3E}">
        <p14:creationId xmlns:p14="http://schemas.microsoft.com/office/powerpoint/2010/main" val="3590805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p>
        </p:txBody>
      </p:sp>
      <p:sp>
        <p:nvSpPr>
          <p:cNvPr id="3" name="Symbol zastępczy tytułu pionowego 2"/>
          <p:cNvSpPr>
            <a:spLocks noGrp="1"/>
          </p:cNvSpPr>
          <p:nvPr>
            <p:ph type="body" orient="vert" idx="1" hasCustomPrompt="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4FEB723E-1188-4AA1-95CE-48AA80E8AF19}" type="datetimeFigureOut">
              <a:rPr lang="pl-PL"/>
              <a:t>22.01.2019</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31C5745-7FB7-4123-9ADC-105E70D31209}" type="slidenum">
              <a:rPr lang="pl-PL"/>
              <a:t>‹#›</a:t>
            </a:fld>
            <a:endParaRPr lang="pl-PL"/>
          </a:p>
        </p:txBody>
      </p:sp>
    </p:spTree>
    <p:extLst>
      <p:ext uri="{BB962C8B-B14F-4D97-AF65-F5344CB8AC3E}">
        <p14:creationId xmlns:p14="http://schemas.microsoft.com/office/powerpoint/2010/main" val="11887433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hasCustomPrompt="1"/>
          </p:nvPr>
        </p:nvSpPr>
        <p:spPr>
          <a:xfrm>
            <a:off x="6543675" y="365125"/>
            <a:ext cx="1971675" cy="5811838"/>
          </a:xfrm>
        </p:spPr>
        <p:txBody>
          <a:bodyPr vert="eaVert"/>
          <a:lstStyle/>
          <a:p>
            <a:r>
              <a:rPr lang="pl-PL"/>
              <a:t>Kliknij, aby edytować styl</a:t>
            </a:r>
          </a:p>
        </p:txBody>
      </p:sp>
      <p:sp>
        <p:nvSpPr>
          <p:cNvPr id="3" name="Symbol zastępczy tytułu pionowego 2"/>
          <p:cNvSpPr>
            <a:spLocks noGrp="1"/>
          </p:cNvSpPr>
          <p:nvPr>
            <p:ph type="body" orient="vert" idx="1" hasCustomPrompt="1"/>
          </p:nvPr>
        </p:nvSpPr>
        <p:spPr>
          <a:xfrm>
            <a:off x="628650" y="365125"/>
            <a:ext cx="5800725"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CD4F674F-14E5-4A70-A74C-7B3199F74886}" type="datetimeFigureOut">
              <a:rPr lang="pl-PL"/>
              <a:t>22.01.2019</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78576A40-8B6A-47C1-957D-66D4BD549B4F}" type="slidenum">
              <a:rPr lang="pl-PL"/>
              <a:t>‹#›</a:t>
            </a:fld>
            <a:endParaRPr lang="pl-PL"/>
          </a:p>
        </p:txBody>
      </p:sp>
    </p:spTree>
    <p:extLst>
      <p:ext uri="{BB962C8B-B14F-4D97-AF65-F5344CB8AC3E}">
        <p14:creationId xmlns:p14="http://schemas.microsoft.com/office/powerpoint/2010/main" val="274807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solidFill>
                <a:srgbClr val="000000">
                  <a:tint val="75000"/>
                </a:srgbClr>
              </a:solidFill>
            </a:endParaRPr>
          </a:p>
        </p:txBody>
      </p:sp>
      <p:sp>
        <p:nvSpPr>
          <p:cNvPr id="4" name="Footer Placeholder 3"/>
          <p:cNvSpPr>
            <a:spLocks noGrp="1"/>
          </p:cNvSpPr>
          <p:nvPr>
            <p:ph type="ftr" sz="quarter" idx="11"/>
          </p:nvPr>
        </p:nvSpPr>
        <p:spPr/>
        <p:txBody>
          <a:bodyPr/>
          <a:lstStyle/>
          <a:p>
            <a:endParaRPr lang="en-GB">
              <a:solidFill>
                <a:srgbClr val="000000">
                  <a:tint val="75000"/>
                </a:srgbClr>
              </a:solidFill>
            </a:endParaRPr>
          </a:p>
        </p:txBody>
      </p:sp>
      <p:sp>
        <p:nvSpPr>
          <p:cNvPr id="5" name="Slide Number Placeholder 4"/>
          <p:cNvSpPr>
            <a:spLocks noGrp="1"/>
          </p:cNvSpPr>
          <p:nvPr>
            <p:ph type="sldNum" sz="quarter" idx="12"/>
          </p:nvPr>
        </p:nvSpPr>
        <p:spPr/>
        <p:txBody>
          <a:bodyPr/>
          <a:lstStyle/>
          <a:p>
            <a:fld id="{A0F1E35C-FE78-4FF9-8956-CC4CB70D5FAA}"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42897248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7C736A2B-83C5-4A49-8BE6-A5392DC2CDD8}"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74100149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2B634AB9-E6C2-40C0-83A3-051671AF7A63}"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17124375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04176079-9822-4689-82F5-8BEF62E64176}"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55591121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GB">
              <a:solidFill>
                <a:srgbClr val="000000">
                  <a:tint val="75000"/>
                </a:srgbClr>
              </a:solidFill>
              <a:latin typeface="Verdana"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GB">
              <a:solidFill>
                <a:srgbClr val="000000">
                  <a:tint val="75000"/>
                </a:srgbClr>
              </a:solidFill>
              <a:latin typeface="Verdana"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E2094EB-4D0A-4749-B2C5-8D9467722E4F}" type="slidenum">
              <a:rPr lang="en-GB" smtClean="0">
                <a:solidFill>
                  <a:srgbClr val="000000">
                    <a:tint val="75000"/>
                  </a:srgbClr>
                </a:solidFill>
                <a:latin typeface="Verdana" pitchFamily="34" charset="0"/>
              </a:rPr>
              <a:pPr fontAlgn="base">
                <a:spcBef>
                  <a:spcPct val="0"/>
                </a:spcBef>
                <a:spcAft>
                  <a:spcPct val="0"/>
                </a:spcAft>
              </a:pPr>
              <a:t>‹#›</a:t>
            </a:fld>
            <a:endParaRPr lang="en-GB">
              <a:solidFill>
                <a:srgbClr val="000000">
                  <a:tint val="75000"/>
                </a:srgbClr>
              </a:solidFill>
              <a:latin typeface="Verdana" pitchFamily="34" charset="0"/>
            </a:endParaRPr>
          </a:p>
        </p:txBody>
      </p:sp>
      <p:pic>
        <p:nvPicPr>
          <p:cNvPr id="7" name="Picture 13" descr="logoEC.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916239" y="188914"/>
            <a:ext cx="1279810" cy="8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EEAS_P_TXT_S.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787900" y="206375"/>
            <a:ext cx="1368276" cy="89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799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en-US" smtClean="0"/>
              <a:t>Kliknij, aby edytować styl</a:t>
            </a:r>
          </a:p>
        </p:txBody>
      </p:sp>
      <p:sp>
        <p:nvSpPr>
          <p:cNvPr id="1027" name="Symbol zastępczy tekstu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en-US" smtClean="0"/>
              <a:t>Edytuj style wzorca tekstu</a:t>
            </a:r>
          </a:p>
          <a:p>
            <a:pPr lvl="1"/>
            <a:r>
              <a:rPr lang="pl-PL" altLang="en-US" smtClean="0"/>
              <a:t>Drugi poziom</a:t>
            </a:r>
          </a:p>
          <a:p>
            <a:pPr lvl="2"/>
            <a:r>
              <a:rPr lang="pl-PL" altLang="en-US" smtClean="0"/>
              <a:t>Trzeci poziom</a:t>
            </a:r>
          </a:p>
          <a:p>
            <a:pPr lvl="3"/>
            <a:r>
              <a:rPr lang="pl-PL" altLang="en-US" smtClean="0"/>
              <a:t>Czwarty poziom</a:t>
            </a:r>
          </a:p>
          <a:p>
            <a:pPr lvl="4"/>
            <a:r>
              <a:rPr lang="pl-PL" altLang="en-US" smtClean="0"/>
              <a:t>Piąty poziom</a:t>
            </a:r>
          </a:p>
        </p:txBody>
      </p:sp>
      <p:sp>
        <p:nvSpPr>
          <p:cNvPr id="4" name="Symbol zastępczy daty 3">
            <a:extLst>
              <a:ext uri="{FF2B5EF4-FFF2-40B4-BE49-F238E27FC236}">
                <a16:creationId xmlns:a16="http://schemas.microsoft.com/office/drawing/2014/main" id="{202696AD-C5C6-44CC-8BD6-919FC78E700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52E63697-1E20-4CA5-94F6-43F349A03E08}" type="datetimeFigureOut">
              <a:rPr lang="pl-PL"/>
              <a:pPr>
                <a:defRPr/>
              </a:pPr>
              <a:t>22.01.2019</a:t>
            </a:fld>
            <a:endParaRPr lang="pl-PL"/>
          </a:p>
        </p:txBody>
      </p:sp>
      <p:sp>
        <p:nvSpPr>
          <p:cNvPr id="5" name="Symbol zastępczy stopki 4">
            <a:extLst>
              <a:ext uri="{FF2B5EF4-FFF2-40B4-BE49-F238E27FC236}">
                <a16:creationId xmlns:a16="http://schemas.microsoft.com/office/drawing/2014/main" id="{2EE165D6-872E-412D-9160-2608954F36B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pl-PL"/>
          </a:p>
        </p:txBody>
      </p:sp>
      <p:sp>
        <p:nvSpPr>
          <p:cNvPr id="6" name="Symbol zastępczy numeru slajdu 5">
            <a:extLst>
              <a:ext uri="{FF2B5EF4-FFF2-40B4-BE49-F238E27FC236}">
                <a16:creationId xmlns:a16="http://schemas.microsoft.com/office/drawing/2014/main" id="{D84F0330-04EB-4BBD-A568-32064359720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60D9D783-BEFE-4326-864D-F2E7CF360D22}" type="slidenum">
              <a:rPr lang="pl-PL"/>
              <a:pPr>
                <a:defRPr/>
              </a:pPr>
              <a:t>‹#›</a:t>
            </a:fld>
            <a:endParaRPr lang="pl-PL"/>
          </a:p>
        </p:txBody>
      </p:sp>
    </p:spTree>
    <p:extLst>
      <p:ext uri="{BB962C8B-B14F-4D97-AF65-F5344CB8AC3E}">
        <p14:creationId xmlns:p14="http://schemas.microsoft.com/office/powerpoint/2010/main" val="167274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094EB-4D0A-4749-B2C5-8D9467722E4F}" type="slidenum">
              <a:rPr lang="en-GB" smtClean="0">
                <a:solidFill>
                  <a:srgbClr val="000000">
                    <a:tint val="75000"/>
                  </a:srgbClr>
                </a:solidFill>
              </a:rPr>
              <a:pPr/>
              <a:t>‹#›</a:t>
            </a:fld>
            <a:endParaRPr lang="en-GB">
              <a:solidFill>
                <a:srgbClr val="000000">
                  <a:tint val="75000"/>
                </a:srgbClr>
              </a:solidFill>
            </a:endParaRPr>
          </a:p>
        </p:txBody>
      </p:sp>
      <p:pic>
        <p:nvPicPr>
          <p:cNvPr id="7" name="Picture 13" descr="logoEC.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916239" y="188914"/>
            <a:ext cx="1279810" cy="8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EEAS_P_TXT_S.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787900" y="206375"/>
            <a:ext cx="1368276" cy="89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797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094EB-4D0A-4749-B2C5-8D9467722E4F}" type="slidenum">
              <a:rPr lang="en-GB" smtClean="0">
                <a:solidFill>
                  <a:srgbClr val="000000">
                    <a:tint val="75000"/>
                  </a:srgbClr>
                </a:solidFill>
              </a:rPr>
              <a:t>‹#›</a:t>
            </a:fld>
            <a:endParaRPr lang="en-GB">
              <a:solidFill>
                <a:srgbClr val="000000">
                  <a:tint val="75000"/>
                </a:srgbClr>
              </a:solidFill>
            </a:endParaRPr>
          </a:p>
        </p:txBody>
      </p:sp>
      <p:pic>
        <p:nvPicPr>
          <p:cNvPr id="7" name="Picture 13" descr="logoEC.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16239" y="188914"/>
            <a:ext cx="1279810" cy="8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EEAS_P_TXT_S.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87900" y="206375"/>
            <a:ext cx="1368276" cy="89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9078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pl-PL" altLang="en-US" smtClean="0"/>
              <a:t>Kliknij, aby edytować styl</a:t>
            </a:r>
          </a:p>
        </p:txBody>
      </p:sp>
      <p:sp>
        <p:nvSpPr>
          <p:cNvPr id="1027" name="Symbol zastępczy tekstu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pl-PL" altLang="en-US" smtClean="0"/>
              <a:t>Edytuj style wzorca tekstu</a:t>
            </a:r>
          </a:p>
          <a:p>
            <a:pPr lvl="1"/>
            <a:r>
              <a:rPr lang="pl-PL" altLang="en-US" smtClean="0"/>
              <a:t>Drugi poziom</a:t>
            </a:r>
          </a:p>
          <a:p>
            <a:pPr lvl="2"/>
            <a:r>
              <a:rPr lang="pl-PL" altLang="en-US" smtClean="0"/>
              <a:t>Trzeci poziom</a:t>
            </a:r>
          </a:p>
          <a:p>
            <a:pPr lvl="3"/>
            <a:r>
              <a:rPr lang="pl-PL" altLang="en-US" smtClean="0"/>
              <a:t>Czwarty poziom</a:t>
            </a:r>
          </a:p>
          <a:p>
            <a:pPr lvl="4"/>
            <a:r>
              <a:rPr lang="pl-PL" altLang="en-US" smtClean="0"/>
              <a:t>Piąty poziom</a:t>
            </a:r>
          </a:p>
        </p:txBody>
      </p:sp>
      <p:sp>
        <p:nvSpPr>
          <p:cNvPr id="4" name="Symbol zastępczy daty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52E63697-1E20-4CA5-94F6-43F349A03E08}" type="datetimeFigureOut">
              <a:rPr lang="pl-PL"/>
              <a:t>22.01.2019</a:t>
            </a:fld>
            <a:endParaRPr lang="pl-PL"/>
          </a:p>
        </p:txBody>
      </p:sp>
      <p:sp>
        <p:nvSpPr>
          <p:cNvPr id="5" name="Symbol zastępczy stop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60D9D783-BEFE-4326-864D-F2E7CF360D22}" type="slidenum">
              <a:rPr lang="pl-PL"/>
              <a:t>‹#›</a:t>
            </a:fld>
            <a:endParaRPr lang="pl-PL"/>
          </a:p>
        </p:txBody>
      </p:sp>
    </p:spTree>
    <p:extLst>
      <p:ext uri="{BB962C8B-B14F-4D97-AF65-F5344CB8AC3E}">
        <p14:creationId xmlns:p14="http://schemas.microsoft.com/office/powerpoint/2010/main" val="39142234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Obraz 6"/>
          <p:cNvPicPr>
            <a:picLocks noChangeAspect="1" noChangeArrowheads="1"/>
          </p:cNvPicPr>
          <p:nvPr/>
        </p:nvPicPr>
        <p:blipFill>
          <a:blip r:embed="rId3">
            <a:extLst>
              <a:ext uri="{28A0092B-C50C-407E-A947-70E740481C1C}">
                <a14:useLocalDpi xmlns:a14="http://schemas.microsoft.com/office/drawing/2010/main" val="0"/>
              </a:ext>
            </a:extLst>
          </a:blip>
          <a:srcRect t="793"/>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1560" y="6211669"/>
            <a:ext cx="8541712" cy="646331"/>
          </a:xfrm>
          <a:prstGeom prst="rect">
            <a:avLst/>
          </a:prstGeom>
          <a:noFill/>
        </p:spPr>
        <p:txBody>
          <a:bodyPr wrap="square" rtlCol="0">
            <a:spAutoFit/>
          </a:bodyPr>
          <a:lstStyle/>
          <a:p>
            <a:pPr algn="r"/>
            <a:r>
              <a:rPr lang="en-US" b="1" dirty="0" smtClean="0"/>
              <a:t>Joint Programming &amp; Social </a:t>
            </a:r>
            <a:r>
              <a:rPr lang="en-US" b="1" dirty="0"/>
              <a:t>Protection across the Humanitarian-Development Nexus </a:t>
            </a:r>
            <a:endParaRPr lang="en-US" b="1" dirty="0" smtClean="0"/>
          </a:p>
          <a:p>
            <a:pPr algn="r"/>
            <a:r>
              <a:rPr lang="en-IE" b="1" dirty="0" smtClean="0"/>
              <a:t>Paris, 24 January 2019</a:t>
            </a:r>
            <a:endParaRPr lang="en-GB" b="1" dirty="0"/>
          </a:p>
        </p:txBody>
      </p:sp>
    </p:spTree>
    <p:extLst>
      <p:ext uri="{BB962C8B-B14F-4D97-AF65-F5344CB8AC3E}">
        <p14:creationId xmlns:p14="http://schemas.microsoft.com/office/powerpoint/2010/main" val="3712048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8"/>
            <a:ext cx="7704856" cy="5337720"/>
          </a:xfrm>
        </p:spPr>
        <p:txBody>
          <a:bodyPr>
            <a:noAutofit/>
          </a:bodyPr>
          <a:lstStyle/>
          <a:p>
            <a:r>
              <a:rPr lang="en-IE" sz="2400" dirty="0" smtClean="0"/>
              <a:t>Social protection and cash transfers/vulnerable groups:</a:t>
            </a:r>
          </a:p>
          <a:p>
            <a:pPr lvl="1"/>
            <a:r>
              <a:rPr lang="en-IE" sz="2000" dirty="0" smtClean="0"/>
              <a:t>Ex:</a:t>
            </a:r>
            <a:r>
              <a:rPr lang="en-IE" sz="2000" dirty="0" smtClean="0">
                <a:solidFill>
                  <a:schemeClr val="accent3"/>
                </a:solidFill>
              </a:rPr>
              <a:t> </a:t>
            </a:r>
            <a:r>
              <a:rPr lang="en-IE" sz="2000" b="1" dirty="0" smtClean="0">
                <a:solidFill>
                  <a:schemeClr val="accent3"/>
                </a:solidFill>
              </a:rPr>
              <a:t>Egypt, Palestine, Paraguay, Rwanda, Uganda, Senegal</a:t>
            </a:r>
          </a:p>
          <a:p>
            <a:endParaRPr lang="en-IE" sz="2400" dirty="0"/>
          </a:p>
          <a:p>
            <a:r>
              <a:rPr lang="en-IE" sz="2400" dirty="0" smtClean="0"/>
              <a:t>Social Protection and Health</a:t>
            </a:r>
          </a:p>
          <a:p>
            <a:pPr lvl="1"/>
            <a:r>
              <a:rPr lang="en-IE" sz="2000" dirty="0" smtClean="0"/>
              <a:t>ex: </a:t>
            </a:r>
            <a:r>
              <a:rPr lang="en-IE" sz="2000" b="1" dirty="0" smtClean="0">
                <a:solidFill>
                  <a:schemeClr val="accent3"/>
                </a:solidFill>
              </a:rPr>
              <a:t>Cambodia, Egypt, Laos, Moldova, Palestine, Senegal, Bolivia</a:t>
            </a:r>
          </a:p>
          <a:p>
            <a:pPr lvl="1"/>
            <a:endParaRPr lang="en-IE" sz="2000" dirty="0"/>
          </a:p>
          <a:p>
            <a:r>
              <a:rPr lang="en-IE" sz="2400" dirty="0" smtClean="0"/>
              <a:t>Social Protection and Nutrition</a:t>
            </a:r>
          </a:p>
          <a:p>
            <a:pPr lvl="1"/>
            <a:r>
              <a:rPr lang="en-IE" sz="2000" dirty="0"/>
              <a:t>e</a:t>
            </a:r>
            <a:r>
              <a:rPr lang="en-IE" sz="2000" dirty="0" smtClean="0"/>
              <a:t>x: </a:t>
            </a:r>
            <a:r>
              <a:rPr lang="en-IE" sz="2000" b="1" dirty="0" smtClean="0">
                <a:solidFill>
                  <a:schemeClr val="accent3"/>
                </a:solidFill>
              </a:rPr>
              <a:t>Ethiopia, Laos, Mali, Kenya</a:t>
            </a:r>
          </a:p>
          <a:p>
            <a:pPr lvl="1"/>
            <a:endParaRPr lang="en-IE" sz="2000" dirty="0"/>
          </a:p>
          <a:p>
            <a:r>
              <a:rPr lang="en-IE" sz="2400" dirty="0" smtClean="0"/>
              <a:t>Social Protection and employment/skills</a:t>
            </a:r>
          </a:p>
          <a:p>
            <a:pPr lvl="1"/>
            <a:r>
              <a:rPr lang="en-IE" sz="2000" dirty="0"/>
              <a:t>e</a:t>
            </a:r>
            <a:r>
              <a:rPr lang="en-IE" sz="2000" dirty="0" smtClean="0"/>
              <a:t>x: </a:t>
            </a:r>
            <a:r>
              <a:rPr lang="en-IE" sz="2000" b="1" dirty="0" smtClean="0">
                <a:solidFill>
                  <a:schemeClr val="accent3"/>
                </a:solidFill>
              </a:rPr>
              <a:t>Ghana, Burkina Faso</a:t>
            </a:r>
          </a:p>
          <a:p>
            <a:pPr lvl="1"/>
            <a:endParaRPr lang="en-IE" sz="2000" dirty="0"/>
          </a:p>
          <a:p>
            <a:r>
              <a:rPr lang="en-IE" sz="2400" dirty="0" smtClean="0"/>
              <a:t>Social protection and education</a:t>
            </a:r>
          </a:p>
          <a:p>
            <a:pPr lvl="1"/>
            <a:r>
              <a:rPr lang="en-IE" sz="2000" dirty="0"/>
              <a:t>e</a:t>
            </a:r>
            <a:r>
              <a:rPr lang="en-IE" sz="2000" dirty="0" smtClean="0"/>
              <a:t>x: </a:t>
            </a:r>
            <a:r>
              <a:rPr lang="en-IE" sz="2000" b="1" dirty="0" smtClean="0">
                <a:solidFill>
                  <a:schemeClr val="accent3"/>
                </a:solidFill>
              </a:rPr>
              <a:t>Togo, Burkina Faso</a:t>
            </a:r>
            <a:endParaRPr lang="en-GB" sz="2000" b="1" dirty="0">
              <a:solidFill>
                <a:schemeClr val="accent3"/>
              </a:solidFill>
            </a:endParaRPr>
          </a:p>
        </p:txBody>
      </p:sp>
    </p:spTree>
    <p:extLst>
      <p:ext uri="{BB962C8B-B14F-4D97-AF65-F5344CB8AC3E}">
        <p14:creationId xmlns:p14="http://schemas.microsoft.com/office/powerpoint/2010/main" val="276202876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8519" y="0"/>
            <a:ext cx="9252520" cy="6858000"/>
          </a:xfrm>
          <a:prstGeom prst="rect">
            <a:avLst/>
          </a:prstGeom>
        </p:spPr>
      </p:pic>
    </p:spTree>
    <p:extLst>
      <p:ext uri="{BB962C8B-B14F-4D97-AF65-F5344CB8AC3E}">
        <p14:creationId xmlns:p14="http://schemas.microsoft.com/office/powerpoint/2010/main" val="377584670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6085" y="291044"/>
            <a:ext cx="8943975" cy="1368152"/>
          </a:xfrm>
          <a:prstGeom prst="rect">
            <a:avLst/>
          </a:prstGeom>
        </p:spPr>
      </p:pic>
      <p:pic>
        <p:nvPicPr>
          <p:cNvPr id="3" name="Picture 2"/>
          <p:cNvPicPr>
            <a:picLocks noChangeAspect="1"/>
          </p:cNvPicPr>
          <p:nvPr/>
        </p:nvPicPr>
        <p:blipFill>
          <a:blip r:embed="rId4"/>
          <a:stretch>
            <a:fillRect/>
          </a:stretch>
        </p:blipFill>
        <p:spPr>
          <a:xfrm>
            <a:off x="195039" y="1618372"/>
            <a:ext cx="1457325" cy="1584176"/>
          </a:xfrm>
          <a:prstGeom prst="rect">
            <a:avLst/>
          </a:prstGeom>
        </p:spPr>
      </p:pic>
      <p:pic>
        <p:nvPicPr>
          <p:cNvPr id="4" name="Picture 3"/>
          <p:cNvPicPr>
            <a:picLocks noChangeAspect="1"/>
          </p:cNvPicPr>
          <p:nvPr/>
        </p:nvPicPr>
        <p:blipFill>
          <a:blip r:embed="rId5"/>
          <a:stretch>
            <a:fillRect/>
          </a:stretch>
        </p:blipFill>
        <p:spPr>
          <a:xfrm>
            <a:off x="1598191" y="1587200"/>
            <a:ext cx="7515225" cy="2088232"/>
          </a:xfrm>
          <a:prstGeom prst="rect">
            <a:avLst/>
          </a:prstGeom>
        </p:spPr>
      </p:pic>
      <p:sp>
        <p:nvSpPr>
          <p:cNvPr id="5" name="TextBox 4"/>
          <p:cNvSpPr txBox="1"/>
          <p:nvPr/>
        </p:nvSpPr>
        <p:spPr>
          <a:xfrm>
            <a:off x="1979712" y="0"/>
            <a:ext cx="5544616" cy="400110"/>
          </a:xfrm>
          <a:prstGeom prst="rect">
            <a:avLst/>
          </a:prstGeom>
          <a:noFill/>
        </p:spPr>
        <p:txBody>
          <a:bodyPr wrap="square" rtlCol="0">
            <a:spAutoFit/>
          </a:bodyPr>
          <a:lstStyle/>
          <a:p>
            <a:pPr algn="ctr"/>
            <a:r>
              <a:rPr lang="en-IE" sz="2000" b="1" u="sng" dirty="0" smtClean="0"/>
              <a:t>CAMBODIA</a:t>
            </a:r>
            <a:endParaRPr lang="en-GB" sz="2000" b="1" u="sng" dirty="0"/>
          </a:p>
        </p:txBody>
      </p:sp>
      <p:sp>
        <p:nvSpPr>
          <p:cNvPr id="6" name="TextBox 5"/>
          <p:cNvSpPr txBox="1"/>
          <p:nvPr/>
        </p:nvSpPr>
        <p:spPr>
          <a:xfrm>
            <a:off x="810369" y="3675432"/>
            <a:ext cx="8058323" cy="400110"/>
          </a:xfrm>
          <a:prstGeom prst="rect">
            <a:avLst/>
          </a:prstGeom>
          <a:noFill/>
        </p:spPr>
        <p:txBody>
          <a:bodyPr wrap="square" rtlCol="0">
            <a:spAutoFit/>
          </a:bodyPr>
          <a:lstStyle/>
          <a:p>
            <a:r>
              <a:rPr lang="fr-FR" sz="2000" b="1" u="sng" dirty="0" smtClean="0"/>
              <a:t>SENEGAL</a:t>
            </a:r>
            <a:r>
              <a:rPr lang="fr-FR" b="1" dirty="0" smtClean="0"/>
              <a:t>: 7.6</a:t>
            </a:r>
            <a:r>
              <a:rPr lang="fr-FR" b="1" dirty="0"/>
              <a:t>. Renforcement du système de la santé et de la protection sociale</a:t>
            </a:r>
            <a:endParaRPr lang="en-GB" b="1" dirty="0"/>
          </a:p>
        </p:txBody>
      </p:sp>
      <p:pic>
        <p:nvPicPr>
          <p:cNvPr id="7" name="Picture 6"/>
          <p:cNvPicPr>
            <a:picLocks noChangeAspect="1"/>
          </p:cNvPicPr>
          <p:nvPr/>
        </p:nvPicPr>
        <p:blipFill>
          <a:blip r:embed="rId6"/>
          <a:stretch>
            <a:fillRect/>
          </a:stretch>
        </p:blipFill>
        <p:spPr>
          <a:xfrm>
            <a:off x="0" y="3990156"/>
            <a:ext cx="9113416" cy="614412"/>
          </a:xfrm>
          <a:prstGeom prst="rect">
            <a:avLst/>
          </a:prstGeom>
        </p:spPr>
      </p:pic>
      <p:pic>
        <p:nvPicPr>
          <p:cNvPr id="8" name="Picture 7"/>
          <p:cNvPicPr>
            <a:picLocks noChangeAspect="1"/>
          </p:cNvPicPr>
          <p:nvPr/>
        </p:nvPicPr>
        <p:blipFill>
          <a:blip r:embed="rId7"/>
          <a:stretch>
            <a:fillRect/>
          </a:stretch>
        </p:blipFill>
        <p:spPr>
          <a:xfrm>
            <a:off x="0" y="4604568"/>
            <a:ext cx="1614835" cy="2253432"/>
          </a:xfrm>
          <a:prstGeom prst="rect">
            <a:avLst/>
          </a:prstGeom>
        </p:spPr>
      </p:pic>
      <p:pic>
        <p:nvPicPr>
          <p:cNvPr id="9" name="Picture 8"/>
          <p:cNvPicPr>
            <a:picLocks noChangeAspect="1"/>
          </p:cNvPicPr>
          <p:nvPr/>
        </p:nvPicPr>
        <p:blipFill>
          <a:blip r:embed="rId8"/>
          <a:stretch>
            <a:fillRect/>
          </a:stretch>
        </p:blipFill>
        <p:spPr>
          <a:xfrm>
            <a:off x="1573163" y="4574480"/>
            <a:ext cx="7531869" cy="2283520"/>
          </a:xfrm>
          <a:prstGeom prst="rect">
            <a:avLst/>
          </a:prstGeom>
        </p:spPr>
      </p:pic>
    </p:spTree>
    <p:extLst>
      <p:ext uri="{BB962C8B-B14F-4D97-AF65-F5344CB8AC3E}">
        <p14:creationId xmlns:p14="http://schemas.microsoft.com/office/powerpoint/2010/main" val="195643838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16632"/>
            <a:ext cx="7886700" cy="1325563"/>
          </a:xfrm>
        </p:spPr>
        <p:txBody>
          <a:bodyPr/>
          <a:lstStyle/>
          <a:p>
            <a:r>
              <a:rPr lang="en-GB" b="1" u="sng" dirty="0" smtClean="0">
                <a:solidFill>
                  <a:srgbClr val="0070C0"/>
                </a:solidFill>
              </a:rPr>
              <a:t>Study on Joint Programming in conflict and fragile states</a:t>
            </a:r>
            <a:endParaRPr lang="en-GB" dirty="0">
              <a:solidFill>
                <a:srgbClr val="0070C0"/>
              </a:solidFill>
            </a:endParaRPr>
          </a:p>
        </p:txBody>
      </p:sp>
      <p:sp>
        <p:nvSpPr>
          <p:cNvPr id="3" name="Content Placeholder 2"/>
          <p:cNvSpPr>
            <a:spLocks noGrp="1"/>
          </p:cNvSpPr>
          <p:nvPr>
            <p:ph idx="1"/>
          </p:nvPr>
        </p:nvSpPr>
        <p:spPr>
          <a:xfrm>
            <a:off x="323528" y="1340768"/>
            <a:ext cx="8640960" cy="5167312"/>
          </a:xfrm>
        </p:spPr>
        <p:txBody>
          <a:bodyPr/>
          <a:lstStyle/>
          <a:p>
            <a:pPr marL="0" indent="0">
              <a:buNone/>
            </a:pPr>
            <a:r>
              <a:rPr lang="en-US" i="1" dirty="0" smtClean="0">
                <a:solidFill>
                  <a:prstClr val="black"/>
                </a:solidFill>
              </a:rPr>
              <a:t>Recommendations:</a:t>
            </a:r>
            <a:endParaRPr lang="en-US" i="1" dirty="0">
              <a:solidFill>
                <a:prstClr val="black"/>
              </a:solidFill>
            </a:endParaRPr>
          </a:p>
          <a:p>
            <a:pPr marL="0" indent="0">
              <a:buNone/>
            </a:pPr>
            <a:endParaRPr lang="en-US" sz="100" i="1" dirty="0">
              <a:solidFill>
                <a:prstClr val="black"/>
              </a:solidFill>
            </a:endParaRPr>
          </a:p>
          <a:p>
            <a:pPr marL="514350" indent="-514350">
              <a:buFont typeface="+mj-lt"/>
              <a:buAutoNum type="romanLcPeriod"/>
            </a:pPr>
            <a:r>
              <a:rPr lang="en-US" sz="2000" dirty="0" smtClean="0">
                <a:solidFill>
                  <a:prstClr val="black"/>
                </a:solidFill>
              </a:rPr>
              <a:t>Consider</a:t>
            </a:r>
            <a:r>
              <a:rPr lang="en-US" sz="2000" b="1" dirty="0" smtClean="0">
                <a:solidFill>
                  <a:prstClr val="black"/>
                </a:solidFill>
              </a:rPr>
              <a:t> a joint conflict/situational/shared risks analysis </a:t>
            </a:r>
            <a:r>
              <a:rPr lang="en-US" sz="2000" dirty="0" smtClean="0">
                <a:solidFill>
                  <a:prstClr val="black"/>
                </a:solidFill>
              </a:rPr>
              <a:t>as a first step</a:t>
            </a:r>
          </a:p>
          <a:p>
            <a:pPr marL="514350" indent="-514350">
              <a:buFont typeface="+mj-lt"/>
              <a:buAutoNum type="romanLcPeriod"/>
            </a:pPr>
            <a:r>
              <a:rPr lang="en-US" sz="2000" dirty="0" smtClean="0">
                <a:solidFill>
                  <a:prstClr val="black"/>
                </a:solidFill>
              </a:rPr>
              <a:t>Develop</a:t>
            </a:r>
            <a:r>
              <a:rPr lang="en-US" sz="2000" b="1" dirty="0" smtClean="0">
                <a:solidFill>
                  <a:prstClr val="black"/>
                </a:solidFill>
              </a:rPr>
              <a:t> </a:t>
            </a:r>
            <a:r>
              <a:rPr lang="en-US" sz="2000" b="1" dirty="0">
                <a:solidFill>
                  <a:prstClr val="black"/>
                </a:solidFill>
              </a:rPr>
              <a:t>a </a:t>
            </a:r>
            <a:r>
              <a:rPr lang="en-US" sz="2000" b="1" dirty="0" smtClean="0">
                <a:solidFill>
                  <a:prstClr val="black"/>
                </a:solidFill>
              </a:rPr>
              <a:t>light </a:t>
            </a:r>
            <a:r>
              <a:rPr lang="en-US" sz="2000" b="1" dirty="0">
                <a:solidFill>
                  <a:prstClr val="black"/>
                </a:solidFill>
              </a:rPr>
              <a:t>joint strategy / vision/ </a:t>
            </a:r>
            <a:r>
              <a:rPr lang="en-US" sz="2000" b="1" dirty="0" smtClean="0">
                <a:solidFill>
                  <a:prstClr val="black"/>
                </a:solidFill>
              </a:rPr>
              <a:t>joined-up </a:t>
            </a:r>
            <a:r>
              <a:rPr lang="en-US" sz="2000" b="1" dirty="0">
                <a:solidFill>
                  <a:prstClr val="black"/>
                </a:solidFill>
              </a:rPr>
              <a:t>approach </a:t>
            </a:r>
            <a:r>
              <a:rPr lang="en-US" sz="2000" dirty="0">
                <a:solidFill>
                  <a:prstClr val="black"/>
                </a:solidFill>
              </a:rPr>
              <a:t>that can contribute to the </a:t>
            </a:r>
            <a:r>
              <a:rPr lang="en-US" sz="2000" dirty="0" smtClean="0">
                <a:solidFill>
                  <a:prstClr val="black"/>
                </a:solidFill>
              </a:rPr>
              <a:t>medium/long-term </a:t>
            </a:r>
            <a:r>
              <a:rPr lang="en-US" sz="2000" dirty="0">
                <a:solidFill>
                  <a:prstClr val="black"/>
                </a:solidFill>
              </a:rPr>
              <a:t>aspiration of a </a:t>
            </a:r>
            <a:r>
              <a:rPr lang="en-US" sz="2000" dirty="0" smtClean="0">
                <a:solidFill>
                  <a:prstClr val="black"/>
                </a:solidFill>
              </a:rPr>
              <a:t>JP process</a:t>
            </a:r>
            <a:endParaRPr lang="en-US" sz="2000" dirty="0" smtClean="0">
              <a:solidFill>
                <a:prstClr val="black"/>
              </a:solidFill>
            </a:endParaRPr>
          </a:p>
          <a:p>
            <a:pPr marL="342900" lvl="1" indent="0">
              <a:buNone/>
            </a:pPr>
            <a:r>
              <a:rPr lang="en-US" dirty="0">
                <a:solidFill>
                  <a:prstClr val="black"/>
                </a:solidFill>
              </a:rPr>
              <a:t>	</a:t>
            </a:r>
            <a:r>
              <a:rPr lang="en-US" sz="1700" dirty="0" smtClean="0">
                <a:solidFill>
                  <a:prstClr val="black"/>
                </a:solidFill>
              </a:rPr>
              <a:t>Possible actions:</a:t>
            </a:r>
          </a:p>
          <a:p>
            <a:pPr lvl="3">
              <a:buFont typeface="Wingdings" panose="05000000000000000000" pitchFamily="2" charset="2"/>
              <a:buChar char="q"/>
            </a:pPr>
            <a:r>
              <a:rPr lang="en-US" dirty="0" smtClean="0">
                <a:solidFill>
                  <a:prstClr val="black"/>
                </a:solidFill>
              </a:rPr>
              <a:t> </a:t>
            </a:r>
            <a:r>
              <a:rPr lang="en-US" sz="1700" dirty="0" smtClean="0">
                <a:solidFill>
                  <a:prstClr val="black"/>
                </a:solidFill>
              </a:rPr>
              <a:t>Resilience as a core focus of the strategy</a:t>
            </a:r>
          </a:p>
          <a:p>
            <a:pPr lvl="3">
              <a:buFont typeface="Wingdings" panose="05000000000000000000" pitchFamily="2" charset="2"/>
              <a:buChar char="q"/>
            </a:pPr>
            <a:r>
              <a:rPr lang="en-US" sz="1700" dirty="0" smtClean="0">
                <a:solidFill>
                  <a:prstClr val="black"/>
                </a:solidFill>
              </a:rPr>
              <a:t> Consider </a:t>
            </a:r>
            <a:r>
              <a:rPr lang="en-US" sz="1700" dirty="0">
                <a:solidFill>
                  <a:prstClr val="black"/>
                </a:solidFill>
              </a:rPr>
              <a:t>‘security’ as a cross-cutting issue</a:t>
            </a:r>
          </a:p>
          <a:p>
            <a:pPr lvl="3">
              <a:buFont typeface="Wingdings" panose="05000000000000000000" pitchFamily="2" charset="2"/>
              <a:buChar char="q"/>
            </a:pPr>
            <a:r>
              <a:rPr lang="en-US" sz="1700" dirty="0">
                <a:solidFill>
                  <a:prstClr val="black"/>
                </a:solidFill>
              </a:rPr>
              <a:t> Consider using specific joint actions as pilot approaches to draw lessons</a:t>
            </a:r>
            <a:endParaRPr lang="en-GB" sz="1600" dirty="0">
              <a:solidFill>
                <a:prstClr val="black"/>
              </a:solidFill>
            </a:endParaRPr>
          </a:p>
          <a:p>
            <a:pPr lvl="3">
              <a:buFont typeface="Wingdings" panose="05000000000000000000" pitchFamily="2" charset="2"/>
              <a:buChar char="q"/>
            </a:pPr>
            <a:r>
              <a:rPr lang="en-US" sz="1700" dirty="0" smtClean="0">
                <a:solidFill>
                  <a:prstClr val="black"/>
                </a:solidFill>
              </a:rPr>
              <a:t> Limit </a:t>
            </a:r>
            <a:r>
              <a:rPr lang="en-US" sz="1700" dirty="0">
                <a:solidFill>
                  <a:prstClr val="black"/>
                </a:solidFill>
              </a:rPr>
              <a:t>strategy to few key sectors, results, indicators</a:t>
            </a:r>
          </a:p>
          <a:p>
            <a:pPr lvl="3">
              <a:buFont typeface="Wingdings" panose="05000000000000000000" pitchFamily="2" charset="2"/>
              <a:buChar char="q"/>
            </a:pPr>
            <a:r>
              <a:rPr lang="en-US" sz="1700" dirty="0" smtClean="0">
                <a:solidFill>
                  <a:prstClr val="black"/>
                </a:solidFill>
              </a:rPr>
              <a:t> Allow </a:t>
            </a:r>
            <a:r>
              <a:rPr lang="en-US" sz="1700" dirty="0">
                <a:solidFill>
                  <a:prstClr val="black"/>
                </a:solidFill>
              </a:rPr>
              <a:t>for regular reviews</a:t>
            </a:r>
          </a:p>
          <a:p>
            <a:pPr lvl="3">
              <a:buFont typeface="Wingdings" panose="05000000000000000000" pitchFamily="2" charset="2"/>
              <a:buChar char="q"/>
            </a:pPr>
            <a:r>
              <a:rPr lang="en-US" sz="1700" dirty="0" smtClean="0">
                <a:solidFill>
                  <a:prstClr val="black"/>
                </a:solidFill>
              </a:rPr>
              <a:t> Consider whether the strategy should be labelled as confidential</a:t>
            </a:r>
          </a:p>
          <a:p>
            <a:pPr lvl="3">
              <a:buFont typeface="Wingdings" panose="05000000000000000000" pitchFamily="2" charset="2"/>
              <a:buChar char="q"/>
            </a:pPr>
            <a:r>
              <a:rPr lang="en-US" sz="1700" dirty="0" smtClean="0">
                <a:solidFill>
                  <a:prstClr val="black"/>
                </a:solidFill>
              </a:rPr>
              <a:t> When no NDP exists, allow alternatives (SDG, sectoral focus, subnational plans) for aligning of the strategy</a:t>
            </a:r>
          </a:p>
          <a:p>
            <a:pPr lvl="3">
              <a:buFont typeface="Wingdings" panose="05000000000000000000" pitchFamily="2" charset="2"/>
              <a:buChar char="q"/>
            </a:pPr>
            <a:r>
              <a:rPr lang="en-US" sz="1700" dirty="0" smtClean="0">
                <a:solidFill>
                  <a:prstClr val="black"/>
                </a:solidFill>
              </a:rPr>
              <a:t> Start with the “willing” European donors</a:t>
            </a:r>
          </a:p>
          <a:p>
            <a:pPr lvl="3">
              <a:buFont typeface="Wingdings" panose="05000000000000000000" pitchFamily="2" charset="2"/>
              <a:buChar char="q"/>
            </a:pPr>
            <a:r>
              <a:rPr lang="en-US" sz="1700" dirty="0">
                <a:solidFill>
                  <a:prstClr val="black"/>
                </a:solidFill>
              </a:rPr>
              <a:t> </a:t>
            </a:r>
            <a:r>
              <a:rPr lang="en-US" sz="1700" dirty="0" smtClean="0">
                <a:solidFill>
                  <a:prstClr val="black"/>
                </a:solidFill>
              </a:rPr>
              <a:t>Taking into account the high turnover of staff in fragile states, use the joint strategy as a basis for handover</a:t>
            </a:r>
          </a:p>
          <a:p>
            <a:pPr lvl="3">
              <a:buFont typeface="Wingdings" panose="05000000000000000000" pitchFamily="2" charset="2"/>
              <a:buChar char="q"/>
            </a:pPr>
            <a:r>
              <a:rPr lang="en-US" sz="1700" dirty="0" smtClean="0">
                <a:solidFill>
                  <a:prstClr val="black"/>
                </a:solidFill>
              </a:rPr>
              <a:t> Keep Heads of Mission and HQ involved in the JP process</a:t>
            </a:r>
            <a:endParaRPr lang="en-GB" dirty="0"/>
          </a:p>
        </p:txBody>
      </p:sp>
    </p:spTree>
    <p:extLst>
      <p:ext uri="{BB962C8B-B14F-4D97-AF65-F5344CB8AC3E}">
        <p14:creationId xmlns:p14="http://schemas.microsoft.com/office/powerpoint/2010/main" val="3168813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143000"/>
          </a:xfrm>
        </p:spPr>
        <p:txBody>
          <a:bodyPr>
            <a:noAutofit/>
          </a:bodyPr>
          <a:lstStyle/>
          <a:p>
            <a:r>
              <a:rPr lang="en-IE" sz="3600" i="1" dirty="0" smtClean="0">
                <a:solidFill>
                  <a:srgbClr val="0070C0"/>
                </a:solidFill>
              </a:rPr>
              <a:t>Topics for discussion at the working session</a:t>
            </a:r>
            <a:r>
              <a:rPr lang="en-IE" sz="3600" dirty="0" smtClean="0">
                <a:solidFill>
                  <a:srgbClr val="0070C0"/>
                </a:solidFill>
              </a:rPr>
              <a:t/>
            </a:r>
            <a:br>
              <a:rPr lang="en-IE" sz="3600" dirty="0" smtClean="0">
                <a:solidFill>
                  <a:srgbClr val="0070C0"/>
                </a:solidFill>
              </a:rPr>
            </a:br>
            <a:endParaRPr lang="en-GB" sz="3600" i="1" dirty="0">
              <a:solidFill>
                <a:srgbClr val="0070C0"/>
              </a:solidFill>
            </a:endParaRPr>
          </a:p>
        </p:txBody>
      </p:sp>
      <p:sp>
        <p:nvSpPr>
          <p:cNvPr id="3" name="Content Placeholder 2"/>
          <p:cNvSpPr>
            <a:spLocks noGrp="1"/>
          </p:cNvSpPr>
          <p:nvPr>
            <p:ph idx="1"/>
          </p:nvPr>
        </p:nvSpPr>
        <p:spPr>
          <a:xfrm>
            <a:off x="323528" y="1700808"/>
            <a:ext cx="8229600" cy="4896544"/>
          </a:xfrm>
        </p:spPr>
        <p:txBody>
          <a:bodyPr>
            <a:normAutofit/>
          </a:bodyPr>
          <a:lstStyle/>
          <a:p>
            <a:pPr>
              <a:buFont typeface="Wingdings" panose="05000000000000000000" pitchFamily="2" charset="2"/>
              <a:buChar char="q"/>
            </a:pPr>
            <a:r>
              <a:rPr lang="en-IE" dirty="0" smtClean="0"/>
              <a:t>What incentives can there be for the EU and the Member States to </a:t>
            </a:r>
            <a:r>
              <a:rPr lang="en-IE" i="1" dirty="0" smtClean="0"/>
              <a:t>work better together </a:t>
            </a:r>
            <a:r>
              <a:rPr lang="en-IE" dirty="0" smtClean="0"/>
              <a:t>at country level and to embed social protection in their joint analysis/response?</a:t>
            </a:r>
          </a:p>
          <a:p>
            <a:pPr>
              <a:buFont typeface="Wingdings" panose="05000000000000000000" pitchFamily="2" charset="2"/>
              <a:buChar char="q"/>
            </a:pPr>
            <a:endParaRPr lang="en-IE" dirty="0"/>
          </a:p>
          <a:p>
            <a:pPr>
              <a:buFont typeface="Wingdings" panose="05000000000000000000" pitchFamily="2" charset="2"/>
              <a:buChar char="q"/>
            </a:pPr>
            <a:r>
              <a:rPr lang="en-IE" dirty="0" smtClean="0"/>
              <a:t>How can social protection become a trigger or entry point for </a:t>
            </a:r>
            <a:r>
              <a:rPr lang="en-IE" dirty="0" smtClean="0"/>
              <a:t>better </a:t>
            </a:r>
            <a:r>
              <a:rPr lang="en-IE" dirty="0" smtClean="0"/>
              <a:t>joint </a:t>
            </a:r>
            <a:r>
              <a:rPr lang="en-IE" dirty="0" smtClean="0"/>
              <a:t>programming/ implementation across the humanitarian-development nexus?</a:t>
            </a:r>
            <a:endParaRPr lang="en-GB" dirty="0"/>
          </a:p>
        </p:txBody>
      </p:sp>
    </p:spTree>
    <p:extLst>
      <p:ext uri="{BB962C8B-B14F-4D97-AF65-F5344CB8AC3E}">
        <p14:creationId xmlns:p14="http://schemas.microsoft.com/office/powerpoint/2010/main" val="7268467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323850" y="6649"/>
            <a:ext cx="8496622" cy="614040"/>
          </a:xfrm>
        </p:spPr>
        <p:txBody>
          <a:bodyPr>
            <a:normAutofit/>
          </a:bodyPr>
          <a:lstStyle/>
          <a:p>
            <a:pPr eaLnBrk="1" hangingPunct="1"/>
            <a:r>
              <a:rPr lang="en-GB" altLang="en-US" sz="3200" b="1" i="1" spc="300" dirty="0" smtClean="0">
                <a:effectLst>
                  <a:outerShdw blurRad="38100" dist="38100" dir="2700000" algn="tl">
                    <a:srgbClr val="000000">
                      <a:alpha val="43137"/>
                    </a:srgbClr>
                  </a:outerShdw>
                </a:effectLst>
              </a:rPr>
              <a:t>Process of Joint Programming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7525536"/>
              </p:ext>
            </p:extLst>
          </p:nvPr>
        </p:nvGraphicFramePr>
        <p:xfrm>
          <a:off x="30552" y="609600"/>
          <a:ext cx="918019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544029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260648"/>
            <a:ext cx="8435280" cy="6480720"/>
          </a:xfrm>
        </p:spPr>
        <p:txBody>
          <a:bodyPr>
            <a:normAutofit fontScale="32500" lnSpcReduction="20000"/>
          </a:bodyPr>
          <a:lstStyle/>
          <a:p>
            <a:pPr marL="457200" lvl="1" indent="0" algn="just">
              <a:lnSpc>
                <a:spcPct val="70000"/>
              </a:lnSpc>
              <a:buNone/>
            </a:pPr>
            <a:endParaRPr lang="en-GB" sz="4500" b="1" dirty="0" smtClean="0"/>
          </a:p>
          <a:p>
            <a:pPr algn="just">
              <a:lnSpc>
                <a:spcPct val="170000"/>
              </a:lnSpc>
              <a:buFont typeface="Wingdings" panose="05000000000000000000" pitchFamily="2" charset="2"/>
              <a:buChar char="q"/>
            </a:pPr>
            <a:r>
              <a:rPr lang="en-GB" sz="7400" b="1" dirty="0" smtClean="0">
                <a:solidFill>
                  <a:srgbClr val="0070C0"/>
                </a:solidFill>
              </a:rPr>
              <a:t> COUNCIL CONCLUSIONS 2016 ‘STEPPING UP JOINT PROGRAMMING’</a:t>
            </a:r>
          </a:p>
          <a:p>
            <a:pPr algn="just">
              <a:lnSpc>
                <a:spcPct val="170000"/>
              </a:lnSpc>
              <a:buFont typeface="Wingdings" panose="05000000000000000000" pitchFamily="2" charset="2"/>
              <a:buChar char="q"/>
            </a:pPr>
            <a:r>
              <a:rPr lang="en-GB" sz="7400" b="1" dirty="0" smtClean="0">
                <a:solidFill>
                  <a:srgbClr val="0070C0"/>
                </a:solidFill>
              </a:rPr>
              <a:t> EU GLOBAL STRATEGY 2016</a:t>
            </a:r>
          </a:p>
          <a:p>
            <a:pPr algn="just">
              <a:lnSpc>
                <a:spcPct val="170000"/>
              </a:lnSpc>
              <a:buFont typeface="Wingdings" panose="05000000000000000000" pitchFamily="2" charset="2"/>
              <a:buChar char="q"/>
            </a:pPr>
            <a:r>
              <a:rPr lang="en-GB" sz="7400" b="1" dirty="0" smtClean="0">
                <a:solidFill>
                  <a:srgbClr val="0070C0"/>
                </a:solidFill>
              </a:rPr>
              <a:t> NEW EUROPEAN CONSENSUS ON DEVELOPMENT 2017</a:t>
            </a:r>
          </a:p>
          <a:p>
            <a:pPr algn="just">
              <a:lnSpc>
                <a:spcPct val="170000"/>
              </a:lnSpc>
              <a:buFont typeface="Wingdings" panose="05000000000000000000" pitchFamily="2" charset="2"/>
              <a:buChar char="q"/>
            </a:pPr>
            <a:r>
              <a:rPr lang="en-US" sz="7400" b="1" dirty="0" smtClean="0">
                <a:solidFill>
                  <a:srgbClr val="0070C0"/>
                </a:solidFill>
              </a:rPr>
              <a:t> 2018 </a:t>
            </a:r>
            <a:r>
              <a:rPr lang="en-US" sz="7400" b="1" dirty="0">
                <a:solidFill>
                  <a:srgbClr val="0070C0"/>
                </a:solidFill>
              </a:rPr>
              <a:t>PROPOSAL FOR A SINGLE EUROPEAN INSTRUMENT IN THE NEW MFF (NDICI)</a:t>
            </a:r>
          </a:p>
          <a:p>
            <a:pPr marL="457200" lvl="1" indent="0" algn="just">
              <a:lnSpc>
                <a:spcPct val="120000"/>
              </a:lnSpc>
              <a:buNone/>
            </a:pPr>
            <a:endParaRPr lang="en-GB" sz="4000" dirty="0" smtClean="0"/>
          </a:p>
          <a:p>
            <a:pPr marL="457200" lvl="1" indent="0" algn="just">
              <a:lnSpc>
                <a:spcPct val="120000"/>
              </a:lnSpc>
              <a:buNone/>
            </a:pPr>
            <a:endParaRPr lang="en-US" sz="4200" b="1" dirty="0" smtClean="0"/>
          </a:p>
          <a:p>
            <a:pPr marL="457200" lvl="1" indent="0" algn="just">
              <a:lnSpc>
                <a:spcPct val="120000"/>
              </a:lnSpc>
              <a:buNone/>
            </a:pPr>
            <a:r>
              <a:rPr lang="en-US" sz="6200" b="1" dirty="0" smtClean="0"/>
              <a:t>+ </a:t>
            </a:r>
            <a:r>
              <a:rPr lang="en-US" sz="6200" b="1" dirty="0"/>
              <a:t>Council Conclusions on the revised EU International Cooperation and Development </a:t>
            </a:r>
            <a:r>
              <a:rPr lang="en-US" sz="6200" b="1" u="sng" dirty="0"/>
              <a:t>Results Framework </a:t>
            </a:r>
            <a:r>
              <a:rPr lang="en-US" sz="6200" b="1" dirty="0"/>
              <a:t>(2018)</a:t>
            </a:r>
            <a:endParaRPr lang="en-GB" sz="6200" b="1" dirty="0"/>
          </a:p>
          <a:p>
            <a:pPr marL="457200" lvl="1" indent="0" algn="just">
              <a:lnSpc>
                <a:spcPct val="120000"/>
              </a:lnSpc>
              <a:buNone/>
            </a:pPr>
            <a:r>
              <a:rPr lang="en-GB" sz="6200" b="1" dirty="0"/>
              <a:t>+ </a:t>
            </a:r>
            <a:r>
              <a:rPr lang="en-US" sz="6200" b="1" dirty="0"/>
              <a:t>Council Conclusions on the </a:t>
            </a:r>
            <a:r>
              <a:rPr lang="en-US" sz="6200" b="1" u="sng" dirty="0"/>
              <a:t>Integrated Approach </a:t>
            </a:r>
            <a:r>
              <a:rPr lang="en-US" sz="6200" b="1" dirty="0"/>
              <a:t>to External Conflicts and Crises (2018)</a:t>
            </a:r>
          </a:p>
          <a:p>
            <a:pPr marL="457200" lvl="1" indent="0" algn="just">
              <a:lnSpc>
                <a:spcPct val="120000"/>
              </a:lnSpc>
              <a:buNone/>
            </a:pPr>
            <a:r>
              <a:rPr lang="en-GB" sz="6200" b="1" dirty="0" smtClean="0"/>
              <a:t>+ Joint Communication </a:t>
            </a:r>
            <a:r>
              <a:rPr lang="en-GB" sz="6200" b="1" dirty="0"/>
              <a:t>on </a:t>
            </a:r>
            <a:r>
              <a:rPr lang="en-GB" sz="6200" b="1" u="sng" dirty="0" smtClean="0"/>
              <a:t>Resilience</a:t>
            </a:r>
            <a:r>
              <a:rPr lang="en-GB" sz="6200" b="1" dirty="0" smtClean="0"/>
              <a:t> (2017)</a:t>
            </a:r>
          </a:p>
          <a:p>
            <a:pPr marL="457200" lvl="1" indent="0" algn="just">
              <a:lnSpc>
                <a:spcPct val="120000"/>
              </a:lnSpc>
              <a:buNone/>
            </a:pPr>
            <a:r>
              <a:rPr lang="en-IE" sz="6200" b="1" dirty="0" smtClean="0"/>
              <a:t>+ Council Conclusion on the </a:t>
            </a:r>
            <a:r>
              <a:rPr lang="en-IE" sz="6200" b="1" u="sng" dirty="0" smtClean="0"/>
              <a:t>Humanitarian-Development Nexus </a:t>
            </a:r>
            <a:r>
              <a:rPr lang="en-IE" sz="6200" b="1" dirty="0" smtClean="0"/>
              <a:t>(2017)</a:t>
            </a:r>
            <a:endParaRPr lang="en-GB" sz="6200" b="1" dirty="0"/>
          </a:p>
        </p:txBody>
      </p:sp>
    </p:spTree>
    <p:extLst>
      <p:ext uri="{BB962C8B-B14F-4D97-AF65-F5344CB8AC3E}">
        <p14:creationId xmlns:p14="http://schemas.microsoft.com/office/powerpoint/2010/main" val="286308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20"/>
            <a:ext cx="8604448" cy="1143000"/>
          </a:xfrm>
        </p:spPr>
        <p:txBody>
          <a:bodyPr>
            <a:normAutofit/>
          </a:bodyPr>
          <a:lstStyle/>
          <a:p>
            <a:r>
              <a:rPr lang="fr-BE" sz="3200" b="1" dirty="0" smtClean="0">
                <a:latin typeface="+mn-lt"/>
              </a:rPr>
              <a:t>JOINT IMPLEMENTATION</a:t>
            </a:r>
            <a:endParaRPr lang="en-GB" sz="3200" b="1" dirty="0">
              <a:latin typeface="+mn-lt"/>
            </a:endParaRPr>
          </a:p>
        </p:txBody>
      </p:sp>
      <p:sp>
        <p:nvSpPr>
          <p:cNvPr id="3" name="Content Placeholder 2"/>
          <p:cNvSpPr>
            <a:spLocks noGrp="1"/>
          </p:cNvSpPr>
          <p:nvPr>
            <p:ph idx="1"/>
          </p:nvPr>
        </p:nvSpPr>
        <p:spPr>
          <a:xfrm>
            <a:off x="323528" y="1052736"/>
            <a:ext cx="8632968" cy="5668739"/>
          </a:xfrm>
        </p:spPr>
        <p:txBody>
          <a:bodyPr>
            <a:normAutofit/>
          </a:bodyPr>
          <a:lstStyle/>
          <a:p>
            <a:pPr marL="0" indent="0">
              <a:buNone/>
            </a:pPr>
            <a:endParaRPr lang="en-GB" dirty="0"/>
          </a:p>
          <a:p>
            <a:pPr marL="0" indent="0">
              <a:buNone/>
            </a:pPr>
            <a:r>
              <a:rPr lang="en-GB" sz="2300" u="sng" dirty="0" smtClean="0">
                <a:solidFill>
                  <a:srgbClr val="0070C0"/>
                </a:solidFill>
                <a:effectLst>
                  <a:outerShdw blurRad="38100" dist="38100" dir="2700000" algn="tl">
                    <a:srgbClr val="000000">
                      <a:alpha val="43137"/>
                    </a:srgbClr>
                  </a:outerShdw>
                </a:effectLst>
              </a:rPr>
              <a:t>ADDED VALUE:</a:t>
            </a:r>
          </a:p>
          <a:p>
            <a:pPr>
              <a:buFont typeface="Wingdings" panose="05000000000000000000" pitchFamily="2" charset="2"/>
              <a:buChar char="q"/>
            </a:pPr>
            <a:r>
              <a:rPr lang="en-US" sz="2100" dirty="0">
                <a:solidFill>
                  <a:srgbClr val="0070C0"/>
                </a:solidFill>
              </a:rPr>
              <a:t>In support of </a:t>
            </a:r>
            <a:r>
              <a:rPr lang="en-US" sz="2100" b="1" dirty="0">
                <a:solidFill>
                  <a:srgbClr val="0070C0"/>
                </a:solidFill>
              </a:rPr>
              <a:t>country-owned objectives </a:t>
            </a:r>
          </a:p>
          <a:p>
            <a:pPr>
              <a:buFont typeface="Wingdings" panose="05000000000000000000" pitchFamily="2" charset="2"/>
              <a:buChar char="q"/>
            </a:pPr>
            <a:r>
              <a:rPr lang="en-US" sz="2100" dirty="0">
                <a:solidFill>
                  <a:srgbClr val="0070C0"/>
                </a:solidFill>
              </a:rPr>
              <a:t>To lower transaction costs through </a:t>
            </a:r>
            <a:r>
              <a:rPr lang="en-US" sz="2100" b="1" dirty="0">
                <a:solidFill>
                  <a:srgbClr val="0070C0"/>
                </a:solidFill>
              </a:rPr>
              <a:t>sharing of resources</a:t>
            </a:r>
          </a:p>
          <a:p>
            <a:pPr>
              <a:buFont typeface="Wingdings" panose="05000000000000000000" pitchFamily="2" charset="2"/>
              <a:buChar char="q"/>
            </a:pPr>
            <a:r>
              <a:rPr lang="en-US" sz="2100" dirty="0">
                <a:solidFill>
                  <a:srgbClr val="0070C0"/>
                </a:solidFill>
              </a:rPr>
              <a:t>To increase </a:t>
            </a:r>
            <a:r>
              <a:rPr lang="en-US" sz="2100" b="1" dirty="0">
                <a:solidFill>
                  <a:srgbClr val="0070C0"/>
                </a:solidFill>
              </a:rPr>
              <a:t>European impact </a:t>
            </a:r>
            <a:r>
              <a:rPr lang="en-US" sz="2100" dirty="0">
                <a:solidFill>
                  <a:srgbClr val="0070C0"/>
                </a:solidFill>
              </a:rPr>
              <a:t>in policy </a:t>
            </a:r>
            <a:r>
              <a:rPr lang="en-US" sz="2100" dirty="0" smtClean="0">
                <a:solidFill>
                  <a:srgbClr val="0070C0"/>
                </a:solidFill>
              </a:rPr>
              <a:t>dialogue</a:t>
            </a:r>
          </a:p>
          <a:p>
            <a:pPr>
              <a:buFont typeface="Wingdings" panose="05000000000000000000" pitchFamily="2" charset="2"/>
              <a:buChar char="q"/>
            </a:pPr>
            <a:endParaRPr lang="en-US" sz="2100" dirty="0" smtClean="0"/>
          </a:p>
          <a:p>
            <a:pPr marL="0" indent="0">
              <a:buNone/>
            </a:pPr>
            <a:endParaRPr lang="en-US" sz="2100" dirty="0"/>
          </a:p>
          <a:p>
            <a:pPr marL="0" indent="0">
              <a:buNone/>
            </a:pPr>
            <a:r>
              <a:rPr lang="en-US" sz="2300" u="sng" dirty="0" smtClean="0">
                <a:effectLst>
                  <a:outerShdw blurRad="38100" dist="38100" dir="2700000" algn="tl">
                    <a:srgbClr val="000000">
                      <a:alpha val="43137"/>
                    </a:srgbClr>
                  </a:outerShdw>
                </a:effectLst>
              </a:rPr>
              <a:t>HOW TO BUILD A EUROPEAN PARTNERSHIP</a:t>
            </a:r>
            <a:r>
              <a:rPr lang="en-US" sz="2300" dirty="0" smtClean="0"/>
              <a:t>:</a:t>
            </a:r>
          </a:p>
          <a:p>
            <a:pPr>
              <a:buFont typeface="Wingdings" panose="05000000000000000000" pitchFamily="2" charset="2"/>
              <a:buChar char="ü"/>
            </a:pPr>
            <a:r>
              <a:rPr lang="en-GB" sz="2100" u="sng" dirty="0"/>
              <a:t>Financial</a:t>
            </a:r>
            <a:r>
              <a:rPr lang="en-GB" sz="2100" dirty="0"/>
              <a:t> joint </a:t>
            </a:r>
            <a:r>
              <a:rPr lang="en-GB" sz="2100" dirty="0" smtClean="0"/>
              <a:t>implementation: </a:t>
            </a:r>
            <a:r>
              <a:rPr lang="en-GB" sz="2100" i="1" dirty="0"/>
              <a:t>d</a:t>
            </a:r>
            <a:r>
              <a:rPr lang="en-GB" sz="2100" i="1" dirty="0" smtClean="0"/>
              <a:t>elegated cooperation</a:t>
            </a:r>
            <a:r>
              <a:rPr lang="en-GB" sz="2100" i="1" dirty="0"/>
              <a:t>, </a:t>
            </a:r>
            <a:r>
              <a:rPr lang="en-GB" sz="2100" i="1" dirty="0" smtClean="0"/>
              <a:t>trust funds, pooled funds, expansion </a:t>
            </a:r>
            <a:r>
              <a:rPr lang="en-GB" sz="2100" i="1" dirty="0"/>
              <a:t>of </a:t>
            </a:r>
            <a:r>
              <a:rPr lang="en-GB" sz="2100" i="1" dirty="0" smtClean="0"/>
              <a:t>Twinning/TAIEX</a:t>
            </a:r>
            <a:r>
              <a:rPr lang="en-GB" sz="2100" i="1" dirty="0"/>
              <a:t>, </a:t>
            </a:r>
            <a:r>
              <a:rPr lang="en-GB" sz="2100" i="1" dirty="0" smtClean="0"/>
              <a:t>blending </a:t>
            </a:r>
            <a:endParaRPr lang="en-GB" sz="2100" i="1" dirty="0"/>
          </a:p>
          <a:p>
            <a:pPr>
              <a:buFont typeface="Wingdings" panose="05000000000000000000" pitchFamily="2" charset="2"/>
              <a:buChar char="ü"/>
            </a:pPr>
            <a:r>
              <a:rPr lang="en-GB" sz="2100" u="sng" dirty="0"/>
              <a:t>Non-financial</a:t>
            </a:r>
            <a:r>
              <a:rPr lang="en-GB" sz="2100" dirty="0"/>
              <a:t>: </a:t>
            </a:r>
            <a:r>
              <a:rPr lang="en-GB" sz="2100" i="1" dirty="0"/>
              <a:t>joint analysis, joint policy dialogue, common </a:t>
            </a:r>
            <a:r>
              <a:rPr lang="en-GB" sz="2100" i="1" dirty="0" smtClean="0"/>
              <a:t>messages/joint </a:t>
            </a:r>
            <a:r>
              <a:rPr lang="en-GB" sz="2100" i="1" dirty="0"/>
              <a:t>briefs, </a:t>
            </a:r>
            <a:r>
              <a:rPr lang="en-GB" sz="2100" i="1" dirty="0" smtClean="0"/>
              <a:t>communication/visibility </a:t>
            </a:r>
            <a:r>
              <a:rPr lang="en-GB" sz="2100" i="1" dirty="0"/>
              <a:t>activities, evaluation and monitoring, joint </a:t>
            </a:r>
            <a:r>
              <a:rPr lang="en-GB" sz="2100" i="1" dirty="0" smtClean="0"/>
              <a:t>missions</a:t>
            </a:r>
            <a:endParaRPr lang="en-GB" sz="2100" i="1"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036FCD-9ECC-4C1D-841B-070126BE71EA}" type="slidenum">
              <a:rPr kumimoji="0" lang="en-GB" sz="1200" b="0" i="0" u="none" strike="noStrike" kern="1200" cap="none" spc="0" normalizeH="0" baseline="0" noProof="0" smtClean="0">
                <a:ln>
                  <a:noFill/>
                </a:ln>
                <a:solidFill>
                  <a:srgbClr val="000000">
                    <a:tint val="75000"/>
                  </a:srgbClr>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srgbClr val="000000">
                  <a:tint val="75000"/>
                </a:srgbClr>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05726302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8948889"/>
              </p:ext>
            </p:extLst>
          </p:nvPr>
        </p:nvGraphicFramePr>
        <p:xfrm>
          <a:off x="1057275" y="908720"/>
          <a:ext cx="7920880" cy="5863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Rectangle 5"/>
          <p:cNvSpPr>
            <a:spLocks noChangeArrowheads="1"/>
          </p:cNvSpPr>
          <p:nvPr/>
        </p:nvSpPr>
        <p:spPr bwMode="auto">
          <a:xfrm>
            <a:off x="166688" y="174625"/>
            <a:ext cx="8712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0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Global State of </a:t>
            </a:r>
            <a:r>
              <a:rPr kumimoji="0" lang="en-GB" altLang="en-US" sz="3000" b="1" i="0" u="sng"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Play of Joint Programming </a:t>
            </a:r>
            <a:endParaRPr kumimoji="0" lang="en-GB" altLang="en-US" sz="30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3316" name="Left Brace 6"/>
          <p:cNvSpPr>
            <a:spLocks/>
          </p:cNvSpPr>
          <p:nvPr/>
        </p:nvSpPr>
        <p:spPr bwMode="auto">
          <a:xfrm>
            <a:off x="830374" y="1196753"/>
            <a:ext cx="192769" cy="2952328"/>
          </a:xfrm>
          <a:prstGeom prst="leftBrace">
            <a:avLst>
              <a:gd name="adj1" fmla="val 8328"/>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3E6FD2"/>
              </a:solidFill>
              <a:effectLst>
                <a:outerShdw blurRad="38100" dist="38100" dir="2700000" algn="tl">
                  <a:srgbClr val="000000">
                    <a:alpha val="43137"/>
                  </a:srgbClr>
                </a:outerShdw>
              </a:effectLst>
              <a:uLnTx/>
              <a:uFillTx/>
              <a:latin typeface="Verdana" pitchFamily="34" charset="0"/>
              <a:ea typeface="+mn-ea"/>
              <a:cs typeface="+mn-cs"/>
            </a:endParaRPr>
          </a:p>
        </p:txBody>
      </p:sp>
      <p:sp>
        <p:nvSpPr>
          <p:cNvPr id="7" name="Chevron 7"/>
          <p:cNvSpPr>
            <a:spLocks/>
          </p:cNvSpPr>
          <p:nvPr/>
        </p:nvSpPr>
        <p:spPr bwMode="auto">
          <a:xfrm>
            <a:off x="44634" y="1707508"/>
            <a:ext cx="745147" cy="1937516"/>
          </a:xfrm>
          <a:custGeom>
            <a:avLst/>
            <a:gdLst>
              <a:gd name="T0" fmla="*/ 0 w 589564"/>
              <a:gd name="T1" fmla="*/ 0 h 1080120"/>
              <a:gd name="T2" fmla="*/ 514499 w 589564"/>
              <a:gd name="T3" fmla="*/ 0 h 1080120"/>
              <a:gd name="T4" fmla="*/ 1028998 w 589564"/>
              <a:gd name="T5" fmla="*/ 539440 h 1080120"/>
              <a:gd name="T6" fmla="*/ 514499 w 589564"/>
              <a:gd name="T7" fmla="*/ 1078880 h 1080120"/>
              <a:gd name="T8" fmla="*/ 0 w 589564"/>
              <a:gd name="T9" fmla="*/ 1078880 h 1080120"/>
              <a:gd name="T10" fmla="*/ 4681 w 589564"/>
              <a:gd name="T11" fmla="*/ 539440 h 1080120"/>
              <a:gd name="T12" fmla="*/ 0 w 589564"/>
              <a:gd name="T13" fmla="*/ 0 h 1080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9564" h="1080120">
                <a:moveTo>
                  <a:pt x="0" y="0"/>
                </a:moveTo>
                <a:lnTo>
                  <a:pt x="294782" y="0"/>
                </a:lnTo>
                <a:lnTo>
                  <a:pt x="589564" y="540060"/>
                </a:lnTo>
                <a:lnTo>
                  <a:pt x="294782" y="1080120"/>
                </a:lnTo>
                <a:lnTo>
                  <a:pt x="0" y="1080120"/>
                </a:lnTo>
                <a:lnTo>
                  <a:pt x="2682" y="540060"/>
                </a:lnTo>
                <a:lnTo>
                  <a:pt x="0" y="0"/>
                </a:lnTo>
                <a:close/>
              </a:path>
            </a:pathLst>
          </a:custGeom>
          <a:solidFill>
            <a:srgbClr val="CCECFF"/>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smtClean="0">
                <a:ln>
                  <a:noFill/>
                </a:ln>
                <a:solidFill>
                  <a:srgbClr val="0033CC"/>
                </a:solidFill>
                <a:effectLst/>
                <a:uLnTx/>
                <a:uFillTx/>
                <a:latin typeface="Calibri"/>
                <a:ea typeface="+mn-ea"/>
                <a:cs typeface="+mn-cs"/>
              </a:rPr>
              <a:t>ACTIVE </a:t>
            </a:r>
            <a:r>
              <a:rPr kumimoji="0" lang="en-GB" sz="1300" b="1" i="0" u="none" strike="noStrike" kern="1200" cap="none" spc="0" normalizeH="0" baseline="0" noProof="0" dirty="0">
                <a:ln>
                  <a:noFill/>
                </a:ln>
                <a:solidFill>
                  <a:srgbClr val="0033CC"/>
                </a:solidFill>
                <a:effectLst/>
                <a:uLnTx/>
                <a:uFillTx/>
                <a:latin typeface="Calibri"/>
                <a:ea typeface="+mn-ea"/>
                <a:cs typeface="+mn-cs"/>
              </a:rPr>
              <a:t>IN </a:t>
            </a:r>
            <a:r>
              <a:rPr kumimoji="0" lang="en-GB" sz="1300" b="1" i="0" u="sng" strike="noStrike" kern="1200" cap="none" spc="0" normalizeH="0" baseline="0" noProof="0" dirty="0" smtClean="0">
                <a:ln>
                  <a:noFill/>
                </a:ln>
                <a:solidFill>
                  <a:srgbClr val="0033CC"/>
                </a:solidFill>
                <a:effectLst/>
                <a:uLnTx/>
                <a:uFillTx/>
                <a:latin typeface="Calibri"/>
                <a:ea typeface="+mn-ea"/>
                <a:cs typeface="+mn-cs"/>
              </a:rPr>
              <a:t>37</a:t>
            </a:r>
            <a:endParaRPr kumimoji="0" lang="en-GB" sz="1300" b="1" i="0" u="sng" strike="noStrike" kern="1200" cap="none" spc="0" normalizeH="0" baseline="0" noProof="0" dirty="0">
              <a:ln>
                <a:noFill/>
              </a:ln>
              <a:solidFill>
                <a:srgbClr val="0033CC"/>
              </a:solidFill>
              <a:effectLst/>
              <a:uLnTx/>
              <a:uFillTx/>
              <a:latin typeface="Calibri"/>
              <a:ea typeface="+mn-ea"/>
              <a:cs typeface="+mn-cs"/>
            </a:endParaRPr>
          </a:p>
        </p:txBody>
      </p:sp>
      <p:sp>
        <p:nvSpPr>
          <p:cNvPr id="2" name="TextBox 1"/>
          <p:cNvSpPr txBox="1"/>
          <p:nvPr/>
        </p:nvSpPr>
        <p:spPr>
          <a:xfrm>
            <a:off x="933406" y="5877272"/>
            <a:ext cx="1138461"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3E6FD2"/>
                </a:solidFill>
                <a:effectLst/>
                <a:uLnTx/>
                <a:uFillTx/>
                <a:latin typeface="Calibri"/>
                <a:ea typeface="+mn-ea"/>
                <a:cs typeface="+mn-cs"/>
              </a:rPr>
              <a:t>56 countries</a:t>
            </a:r>
            <a:endParaRPr kumimoji="0" lang="en-GB" sz="1400" b="1" i="0" u="none" strike="noStrike" kern="1200" cap="none" spc="0" normalizeH="0" baseline="0" noProof="0" dirty="0">
              <a:ln>
                <a:noFill/>
              </a:ln>
              <a:solidFill>
                <a:srgbClr val="3E6FD2"/>
              </a:solidFill>
              <a:effectLst/>
              <a:uLnTx/>
              <a:uFillTx/>
              <a:latin typeface="Calibri"/>
              <a:ea typeface="+mn-ea"/>
              <a:cs typeface="+mn-cs"/>
            </a:endParaRPr>
          </a:p>
        </p:txBody>
      </p:sp>
      <p:sp>
        <p:nvSpPr>
          <p:cNvPr id="3" name="TextBox 2"/>
          <p:cNvSpPr txBox="1"/>
          <p:nvPr/>
        </p:nvSpPr>
        <p:spPr>
          <a:xfrm>
            <a:off x="1016682" y="6589796"/>
            <a:ext cx="6075598"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Calibri"/>
                <a:ea typeface="+mn-ea"/>
                <a:cs typeface="+mn-cs"/>
              </a:rPr>
              <a:t>*</a:t>
            </a:r>
            <a:r>
              <a:rPr kumimoji="0" lang="en-GB" sz="1100" b="0" i="1" u="none" strike="noStrike" kern="1200" cap="none" spc="0" normalizeH="0" baseline="0" noProof="0" dirty="0" smtClean="0">
                <a:ln>
                  <a:noFill/>
                </a:ln>
                <a:solidFill>
                  <a:srgbClr val="000000"/>
                </a:solidFill>
                <a:effectLst/>
                <a:uLnTx/>
                <a:uFillTx/>
                <a:latin typeface="Calibri"/>
                <a:ea typeface="+mn-ea"/>
                <a:cs typeface="+mn-cs"/>
              </a:rPr>
              <a:t>drafts</a:t>
            </a:r>
            <a:endParaRPr kumimoji="0" lang="en-GB" sz="1100" b="0" i="1" u="none" strike="noStrike" kern="1200" cap="none" spc="0" normalizeH="0" baseline="0" noProof="0" dirty="0">
              <a:ln>
                <a:noFill/>
              </a:ln>
              <a:solidFill>
                <a:srgbClr val="3166CF"/>
              </a:solidFill>
              <a:effectLst/>
              <a:uLnTx/>
              <a:uFillTx/>
              <a:latin typeface="Calibri"/>
              <a:ea typeface="+mn-ea"/>
              <a:cs typeface="+mn-cs"/>
            </a:endParaRPr>
          </a:p>
        </p:txBody>
      </p:sp>
    </p:spTree>
    <p:extLst>
      <p:ext uri="{BB962C8B-B14F-4D97-AF65-F5344CB8AC3E}">
        <p14:creationId xmlns:p14="http://schemas.microsoft.com/office/powerpoint/2010/main" val="284461832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36712" y="0"/>
            <a:ext cx="8229600" cy="1143000"/>
          </a:xfrm>
        </p:spPr>
        <p:txBody>
          <a:bodyPr>
            <a:normAutofit/>
          </a:bodyPr>
          <a:lstStyle/>
          <a:p>
            <a:r>
              <a:rPr lang="en-GB" sz="3200" b="1" dirty="0" smtClean="0">
                <a:solidFill>
                  <a:srgbClr val="0F5494"/>
                </a:solidFill>
                <a:latin typeface="+mn-lt"/>
              </a:rPr>
              <a:t>Voices from the Field: </a:t>
            </a:r>
            <a:r>
              <a:rPr lang="en-GB" sz="3600" i="1" spc="600" dirty="0" smtClean="0">
                <a:solidFill>
                  <a:srgbClr val="0F5494"/>
                </a:solidFill>
                <a:effectLst>
                  <a:outerShdw blurRad="38100" dist="38100" dir="2700000" algn="tl">
                    <a:srgbClr val="000000">
                      <a:alpha val="43137"/>
                    </a:srgbClr>
                  </a:outerShdw>
                </a:effectLst>
                <a:latin typeface="+mn-lt"/>
              </a:rPr>
              <a:t>Palestine</a:t>
            </a:r>
            <a:endParaRPr lang="en-GB" sz="3600" i="1" spc="600" dirty="0">
              <a:solidFill>
                <a:srgbClr val="0F5494"/>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243809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24936" cy="792088"/>
          </a:xfrm>
        </p:spPr>
        <p:txBody>
          <a:bodyPr>
            <a:noAutofit/>
          </a:bodyPr>
          <a:lstStyle/>
          <a:p>
            <a:r>
              <a:rPr lang="en-IE" sz="3200" b="1" dirty="0" smtClean="0">
                <a:solidFill>
                  <a:srgbClr val="0070C0"/>
                </a:solidFill>
              </a:rPr>
              <a:t>Added value of JP to social protection responses</a:t>
            </a:r>
            <a:endParaRPr lang="en-GB" sz="3200" b="1" dirty="0">
              <a:solidFill>
                <a:srgbClr val="0070C0"/>
              </a:solidFill>
            </a:endParaRPr>
          </a:p>
        </p:txBody>
      </p:sp>
      <p:sp>
        <p:nvSpPr>
          <p:cNvPr id="3" name="Content Placeholder 2"/>
          <p:cNvSpPr>
            <a:spLocks noGrp="1"/>
          </p:cNvSpPr>
          <p:nvPr>
            <p:ph idx="1"/>
          </p:nvPr>
        </p:nvSpPr>
        <p:spPr>
          <a:xfrm>
            <a:off x="421196" y="1196752"/>
            <a:ext cx="8229600" cy="5544616"/>
          </a:xfrm>
        </p:spPr>
        <p:txBody>
          <a:bodyPr>
            <a:normAutofit fontScale="92500" lnSpcReduction="10000"/>
          </a:bodyPr>
          <a:lstStyle/>
          <a:p>
            <a:r>
              <a:rPr lang="en-IE" sz="2400" b="1" u="sng" dirty="0" smtClean="0"/>
              <a:t>Design</a:t>
            </a:r>
            <a:r>
              <a:rPr lang="en-IE" sz="2400" dirty="0" smtClean="0"/>
              <a:t>: </a:t>
            </a:r>
            <a:r>
              <a:rPr lang="en-US" sz="2400" dirty="0" smtClean="0"/>
              <a:t>European </a:t>
            </a:r>
            <a:r>
              <a:rPr lang="en-US" sz="2400" dirty="0"/>
              <a:t>vision </a:t>
            </a:r>
            <a:r>
              <a:rPr lang="en-US" sz="2400" dirty="0" smtClean="0"/>
              <a:t>/ multi-year programming</a:t>
            </a:r>
          </a:p>
          <a:p>
            <a:pPr marL="0" indent="0">
              <a:buNone/>
            </a:pPr>
            <a:endParaRPr lang="en-US" sz="2400" dirty="0" smtClean="0"/>
          </a:p>
          <a:p>
            <a:r>
              <a:rPr lang="en-IE" sz="2400" b="1" u="sng" dirty="0" smtClean="0"/>
              <a:t>Operations</a:t>
            </a:r>
            <a:r>
              <a:rPr lang="en-IE" sz="2400" dirty="0" smtClean="0"/>
              <a:t>: </a:t>
            </a:r>
            <a:r>
              <a:rPr lang="en-IE" sz="2400" dirty="0" smtClean="0"/>
              <a:t>combine Member </a:t>
            </a:r>
            <a:r>
              <a:rPr lang="en-IE" sz="2400" dirty="0" smtClean="0"/>
              <a:t>States programmes </a:t>
            </a:r>
            <a:r>
              <a:rPr lang="en-IE" sz="2400" dirty="0" smtClean="0"/>
              <a:t>/ comparative advantages</a:t>
            </a:r>
          </a:p>
          <a:p>
            <a:pPr marL="0" indent="0">
              <a:buNone/>
            </a:pPr>
            <a:endParaRPr lang="en-IE" sz="2400" b="1" u="sng" dirty="0" smtClean="0"/>
          </a:p>
          <a:p>
            <a:r>
              <a:rPr lang="en-IE" sz="2400" b="1" u="sng" dirty="0" smtClean="0"/>
              <a:t>Stakeholders</a:t>
            </a:r>
            <a:r>
              <a:rPr lang="en-IE" sz="2400" dirty="0" smtClean="0"/>
              <a:t>: </a:t>
            </a:r>
            <a:r>
              <a:rPr lang="en-IE" sz="2400" dirty="0" smtClean="0"/>
              <a:t>consultations w </a:t>
            </a:r>
            <a:r>
              <a:rPr lang="en-IE" sz="2400" dirty="0" smtClean="0"/>
              <a:t>governments or local authorities </a:t>
            </a:r>
            <a:endParaRPr lang="en-IE" sz="2400" dirty="0" smtClean="0"/>
          </a:p>
          <a:p>
            <a:pPr marL="0" indent="0">
              <a:buNone/>
            </a:pPr>
            <a:endParaRPr lang="en-IE" sz="2400" dirty="0" smtClean="0"/>
          </a:p>
          <a:p>
            <a:r>
              <a:rPr lang="en-US" sz="2400" b="1" u="sng" dirty="0" smtClean="0"/>
              <a:t>Financing </a:t>
            </a:r>
            <a:r>
              <a:rPr lang="en-US" sz="2400" b="1" u="sng" dirty="0" smtClean="0"/>
              <a:t>features</a:t>
            </a:r>
            <a:r>
              <a:rPr lang="en-US" sz="2400" dirty="0" smtClean="0"/>
              <a:t>: </a:t>
            </a:r>
            <a:r>
              <a:rPr lang="en-US" sz="2400" dirty="0" smtClean="0"/>
              <a:t>donor </a:t>
            </a:r>
            <a:r>
              <a:rPr lang="en-US" sz="2400" dirty="0" smtClean="0"/>
              <a:t>support and </a:t>
            </a:r>
            <a:r>
              <a:rPr lang="en-US" sz="2400" dirty="0" smtClean="0"/>
              <a:t>blockages restricting financing</a:t>
            </a:r>
          </a:p>
          <a:p>
            <a:pPr marL="0" indent="0">
              <a:buNone/>
            </a:pPr>
            <a:endParaRPr lang="en-US" sz="2400" dirty="0" smtClean="0"/>
          </a:p>
          <a:p>
            <a:r>
              <a:rPr lang="en-US" sz="2400" b="1" u="sng" dirty="0" smtClean="0"/>
              <a:t>Principles of Engagement</a:t>
            </a:r>
            <a:r>
              <a:rPr lang="en-US" sz="2400" dirty="0" smtClean="0"/>
              <a:t>: </a:t>
            </a:r>
            <a:r>
              <a:rPr lang="en-US" sz="2400" dirty="0" smtClean="0"/>
              <a:t>transparency and data sharing</a:t>
            </a:r>
            <a:endParaRPr lang="en-US" sz="2400" dirty="0" smtClean="0"/>
          </a:p>
          <a:p>
            <a:endParaRPr lang="en-US" sz="2400" dirty="0"/>
          </a:p>
          <a:p>
            <a:pPr lvl="1">
              <a:buFont typeface="Wingdings" panose="05000000000000000000" pitchFamily="2" charset="2"/>
              <a:buChar char="q"/>
            </a:pPr>
            <a:r>
              <a:rPr lang="en-IE" sz="2200" b="1" u="sng" dirty="0"/>
              <a:t>Contribution to SDG 17</a:t>
            </a:r>
            <a:r>
              <a:rPr lang="en-IE" sz="1700" dirty="0"/>
              <a:t>:</a:t>
            </a:r>
          </a:p>
          <a:p>
            <a:pPr lvl="2"/>
            <a:r>
              <a:rPr lang="en-IE" sz="1900" dirty="0"/>
              <a:t>Social Protection: strengthens </a:t>
            </a:r>
            <a:r>
              <a:rPr lang="en-IE" sz="1900" dirty="0" smtClean="0"/>
              <a:t>partnerships</a:t>
            </a:r>
            <a:endParaRPr lang="en-IE" sz="1900" dirty="0"/>
          </a:p>
          <a:p>
            <a:pPr lvl="2"/>
            <a:r>
              <a:rPr lang="en-IE" sz="1900" dirty="0"/>
              <a:t>Joint Programming establishes and strengthens European </a:t>
            </a:r>
            <a:r>
              <a:rPr lang="en-IE" sz="1900" dirty="0" smtClean="0"/>
              <a:t>partnerships</a:t>
            </a:r>
            <a:endParaRPr lang="en-GB" sz="2600" dirty="0"/>
          </a:p>
        </p:txBody>
      </p:sp>
    </p:spTree>
    <p:extLst>
      <p:ext uri="{BB962C8B-B14F-4D97-AF65-F5344CB8AC3E}">
        <p14:creationId xmlns:p14="http://schemas.microsoft.com/office/powerpoint/2010/main" val="67979127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Rounded Rectangle 3"/>
          <p:cNvSpPr/>
          <p:nvPr/>
        </p:nvSpPr>
        <p:spPr>
          <a:xfrm>
            <a:off x="-29680" y="949952"/>
            <a:ext cx="9173680" cy="59046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6" name="TextBox 5"/>
          <p:cNvSpPr txBox="1"/>
          <p:nvPr/>
        </p:nvSpPr>
        <p:spPr>
          <a:xfrm>
            <a:off x="107504" y="195669"/>
            <a:ext cx="8946926" cy="707886"/>
          </a:xfrm>
          <a:prstGeom prst="rect">
            <a:avLst/>
          </a:prstGeom>
          <a:noFill/>
        </p:spPr>
        <p:txBody>
          <a:bodyPr wrap="square" rtlCol="0">
            <a:spAutoFit/>
          </a:bodyPr>
          <a:lstStyle/>
          <a:p>
            <a:pPr algn="ctr"/>
            <a:r>
              <a:rPr lang="en-IE" sz="2000" b="1" spc="300" dirty="0" smtClean="0">
                <a:solidFill>
                  <a:srgbClr val="0070C0"/>
                </a:solidFill>
                <a:latin typeface="Arial Black" panose="020B0A04020102020204" pitchFamily="34" charset="0"/>
              </a:rPr>
              <a:t>SOCIAL PROTECTION IN </a:t>
            </a:r>
          </a:p>
          <a:p>
            <a:pPr algn="ctr"/>
            <a:r>
              <a:rPr lang="en-IE" sz="2000" b="1" spc="300" dirty="0" smtClean="0">
                <a:solidFill>
                  <a:srgbClr val="0070C0"/>
                </a:solidFill>
                <a:latin typeface="Arial Black" panose="020B0A04020102020204" pitchFamily="34" charset="0"/>
              </a:rPr>
              <a:t>JOINT PROGRAMMING DOCUMENTS</a:t>
            </a:r>
            <a:endParaRPr lang="en-GB" sz="2000" b="1" spc="300" dirty="0">
              <a:solidFill>
                <a:srgbClr val="0070C0"/>
              </a:solidFill>
              <a:latin typeface="Arial Black" panose="020B0A04020102020204" pitchFamily="34" charset="0"/>
            </a:endParaRPr>
          </a:p>
        </p:txBody>
      </p:sp>
      <p:sp>
        <p:nvSpPr>
          <p:cNvPr id="7" name="TextBox 6"/>
          <p:cNvSpPr txBox="1"/>
          <p:nvPr/>
        </p:nvSpPr>
        <p:spPr>
          <a:xfrm>
            <a:off x="1398699" y="1183940"/>
            <a:ext cx="2114526" cy="3046988"/>
          </a:xfrm>
          <a:prstGeom prst="rect">
            <a:avLst/>
          </a:prstGeom>
          <a:noFill/>
        </p:spPr>
        <p:txBody>
          <a:bodyPr wrap="square" rtlCol="0">
            <a:spAutoFit/>
          </a:bodyPr>
          <a:lstStyle/>
          <a:p>
            <a:r>
              <a:rPr lang="en-IE" sz="2400" b="1" dirty="0" smtClean="0"/>
              <a:t>CAMBODIA</a:t>
            </a:r>
          </a:p>
          <a:p>
            <a:r>
              <a:rPr lang="en-IE" sz="2400" b="1" dirty="0" smtClean="0"/>
              <a:t>EGYPT*</a:t>
            </a:r>
          </a:p>
          <a:p>
            <a:r>
              <a:rPr lang="en-IE" sz="2400" b="1" dirty="0" smtClean="0"/>
              <a:t>IVORY COAST*</a:t>
            </a:r>
          </a:p>
          <a:p>
            <a:r>
              <a:rPr lang="en-IE" sz="2400" b="1" dirty="0" smtClean="0"/>
              <a:t>MOLDOVA</a:t>
            </a:r>
          </a:p>
          <a:p>
            <a:r>
              <a:rPr lang="en-IE" sz="2400" b="1" dirty="0" smtClean="0"/>
              <a:t>PARAGUAY</a:t>
            </a:r>
          </a:p>
          <a:p>
            <a:r>
              <a:rPr lang="en-IE" sz="2400" b="1" dirty="0" smtClean="0"/>
              <a:t>PALESTINE*</a:t>
            </a:r>
          </a:p>
          <a:p>
            <a:r>
              <a:rPr lang="en-IE" sz="2400" b="1" dirty="0" smtClean="0"/>
              <a:t>RWANDA*</a:t>
            </a:r>
          </a:p>
          <a:p>
            <a:r>
              <a:rPr lang="en-IE" sz="2400" b="1" dirty="0" smtClean="0"/>
              <a:t>SENEGAL</a:t>
            </a:r>
          </a:p>
        </p:txBody>
      </p:sp>
      <p:sp>
        <p:nvSpPr>
          <p:cNvPr id="10" name="Left Brace 9"/>
          <p:cNvSpPr/>
          <p:nvPr/>
        </p:nvSpPr>
        <p:spPr>
          <a:xfrm>
            <a:off x="1047323" y="1234624"/>
            <a:ext cx="432048" cy="29575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Left Brace 10"/>
          <p:cNvSpPr/>
          <p:nvPr/>
        </p:nvSpPr>
        <p:spPr>
          <a:xfrm>
            <a:off x="4102034" y="2231079"/>
            <a:ext cx="442575" cy="3448045"/>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226372" y="1922604"/>
            <a:ext cx="922514" cy="1292662"/>
          </a:xfrm>
          <a:prstGeom prst="rect">
            <a:avLst/>
          </a:prstGeom>
          <a:noFill/>
        </p:spPr>
        <p:txBody>
          <a:bodyPr wrap="square" rtlCol="0">
            <a:spAutoFit/>
          </a:bodyPr>
          <a:lstStyle/>
          <a:p>
            <a:r>
              <a:rPr lang="en-IE" sz="2600" b="1" u="sng" dirty="0" smtClean="0"/>
              <a:t>SC </a:t>
            </a:r>
          </a:p>
          <a:p>
            <a:r>
              <a:rPr lang="en-IE" sz="2600" b="1" u="sng" dirty="0" smtClean="0"/>
              <a:t>as a pillar</a:t>
            </a:r>
            <a:endParaRPr lang="en-GB" sz="2600" b="1" u="sng" dirty="0"/>
          </a:p>
        </p:txBody>
      </p:sp>
      <p:sp>
        <p:nvSpPr>
          <p:cNvPr id="13" name="TextBox 12"/>
          <p:cNvSpPr txBox="1"/>
          <p:nvPr/>
        </p:nvSpPr>
        <p:spPr>
          <a:xfrm>
            <a:off x="3410348" y="3070169"/>
            <a:ext cx="881857" cy="1569660"/>
          </a:xfrm>
          <a:prstGeom prst="rect">
            <a:avLst/>
          </a:prstGeom>
          <a:noFill/>
        </p:spPr>
        <p:txBody>
          <a:bodyPr wrap="square" rtlCol="0">
            <a:spAutoFit/>
          </a:bodyPr>
          <a:lstStyle/>
          <a:p>
            <a:r>
              <a:rPr lang="en-IE" sz="2400" b="1" u="sng" dirty="0" smtClean="0"/>
              <a:t>SC as part of a pillar</a:t>
            </a:r>
            <a:endParaRPr lang="en-GB" sz="2400" b="1" u="sng" dirty="0"/>
          </a:p>
        </p:txBody>
      </p:sp>
      <p:sp>
        <p:nvSpPr>
          <p:cNvPr id="14" name="Left Brace 13"/>
          <p:cNvSpPr/>
          <p:nvPr/>
        </p:nvSpPr>
        <p:spPr>
          <a:xfrm>
            <a:off x="6967724" y="4192134"/>
            <a:ext cx="322212" cy="23683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6084659" y="4958305"/>
            <a:ext cx="913802" cy="923330"/>
          </a:xfrm>
          <a:prstGeom prst="rect">
            <a:avLst/>
          </a:prstGeom>
          <a:noFill/>
        </p:spPr>
        <p:txBody>
          <a:bodyPr wrap="square" rtlCol="0">
            <a:spAutoFit/>
          </a:bodyPr>
          <a:lstStyle/>
          <a:p>
            <a:r>
              <a:rPr lang="en-IE" b="1" dirty="0" smtClean="0"/>
              <a:t>SC not part of the JPD</a:t>
            </a:r>
            <a:endParaRPr lang="en-GB" b="1" dirty="0"/>
          </a:p>
        </p:txBody>
      </p:sp>
      <p:sp>
        <p:nvSpPr>
          <p:cNvPr id="16" name="TextBox 15"/>
          <p:cNvSpPr txBox="1"/>
          <p:nvPr/>
        </p:nvSpPr>
        <p:spPr>
          <a:xfrm>
            <a:off x="856057" y="6412340"/>
            <a:ext cx="1798258" cy="307777"/>
          </a:xfrm>
          <a:prstGeom prst="rect">
            <a:avLst/>
          </a:prstGeom>
          <a:noFill/>
        </p:spPr>
        <p:txBody>
          <a:bodyPr wrap="square" rtlCol="0">
            <a:spAutoFit/>
          </a:bodyPr>
          <a:lstStyle/>
          <a:p>
            <a:r>
              <a:rPr lang="en-IE" sz="1400" i="1" dirty="0" smtClean="0">
                <a:effectLst>
                  <a:outerShdw blurRad="38100" dist="38100" dir="2700000" algn="tl">
                    <a:srgbClr val="000000">
                      <a:alpha val="43137"/>
                    </a:srgbClr>
                  </a:outerShdw>
                </a:effectLst>
              </a:rPr>
              <a:t>* FRAGILE STATES</a:t>
            </a:r>
            <a:endParaRPr lang="en-GB" sz="1400" i="1" dirty="0">
              <a:effectLst>
                <a:outerShdw blurRad="38100" dist="38100" dir="2700000" algn="tl">
                  <a:srgbClr val="000000">
                    <a:alpha val="43137"/>
                  </a:srgbClr>
                </a:outerShdw>
              </a:effectLst>
            </a:endParaRPr>
          </a:p>
        </p:txBody>
      </p:sp>
      <p:sp>
        <p:nvSpPr>
          <p:cNvPr id="17" name="TextBox 16"/>
          <p:cNvSpPr txBox="1"/>
          <p:nvPr/>
        </p:nvSpPr>
        <p:spPr>
          <a:xfrm>
            <a:off x="4390822" y="2231079"/>
            <a:ext cx="2324498" cy="3416320"/>
          </a:xfrm>
          <a:prstGeom prst="rect">
            <a:avLst/>
          </a:prstGeom>
          <a:noFill/>
        </p:spPr>
        <p:txBody>
          <a:bodyPr wrap="square" rtlCol="0">
            <a:spAutoFit/>
          </a:bodyPr>
          <a:lstStyle/>
          <a:p>
            <a:r>
              <a:rPr lang="en-IE" sz="2400" b="1" dirty="0" smtClean="0"/>
              <a:t>BOLIVIA</a:t>
            </a:r>
          </a:p>
          <a:p>
            <a:r>
              <a:rPr lang="en-IE" sz="2400" b="1" dirty="0" smtClean="0"/>
              <a:t>BURKINA FASO*</a:t>
            </a:r>
          </a:p>
          <a:p>
            <a:r>
              <a:rPr lang="en-IE" sz="2400" b="1" dirty="0" smtClean="0"/>
              <a:t>ETHIOPIA*</a:t>
            </a:r>
          </a:p>
          <a:p>
            <a:r>
              <a:rPr lang="en-IE" sz="2400" b="1" dirty="0" smtClean="0"/>
              <a:t>GHANA</a:t>
            </a:r>
          </a:p>
          <a:p>
            <a:r>
              <a:rPr lang="en-IE" sz="2400" b="1" dirty="0" smtClean="0"/>
              <a:t>KENYA*</a:t>
            </a:r>
          </a:p>
          <a:p>
            <a:r>
              <a:rPr lang="en-IE" sz="2400" b="1" dirty="0" smtClean="0"/>
              <a:t>LAOS*</a:t>
            </a:r>
            <a:endParaRPr lang="en-IE" sz="2400" b="1" dirty="0"/>
          </a:p>
          <a:p>
            <a:r>
              <a:rPr lang="en-IE" sz="2400" b="1" dirty="0" smtClean="0"/>
              <a:t>MALI*</a:t>
            </a:r>
          </a:p>
          <a:p>
            <a:r>
              <a:rPr lang="en-IE" sz="2400" b="1" dirty="0" smtClean="0"/>
              <a:t>TOGO</a:t>
            </a:r>
          </a:p>
          <a:p>
            <a:r>
              <a:rPr lang="en-IE" sz="2400" b="1" dirty="0" smtClean="0"/>
              <a:t>UGANDA</a:t>
            </a:r>
            <a:r>
              <a:rPr lang="en-IE" sz="2400" b="1" dirty="0" smtClean="0"/>
              <a:t>**</a:t>
            </a:r>
            <a:endParaRPr lang="en-IE" sz="2400" b="1" dirty="0" smtClean="0"/>
          </a:p>
        </p:txBody>
      </p:sp>
      <p:sp>
        <p:nvSpPr>
          <p:cNvPr id="18" name="TextBox 17"/>
          <p:cNvSpPr txBox="1"/>
          <p:nvPr/>
        </p:nvSpPr>
        <p:spPr>
          <a:xfrm>
            <a:off x="7205375" y="4011639"/>
            <a:ext cx="1935252" cy="2554545"/>
          </a:xfrm>
          <a:prstGeom prst="rect">
            <a:avLst/>
          </a:prstGeom>
          <a:noFill/>
        </p:spPr>
        <p:txBody>
          <a:bodyPr wrap="square" rtlCol="0">
            <a:spAutoFit/>
          </a:bodyPr>
          <a:lstStyle/>
          <a:p>
            <a:endParaRPr lang="en-IE" sz="2000" b="1" dirty="0"/>
          </a:p>
          <a:p>
            <a:r>
              <a:rPr lang="en-IE" sz="2000" b="1" dirty="0" smtClean="0"/>
              <a:t>CAR*</a:t>
            </a:r>
          </a:p>
          <a:p>
            <a:r>
              <a:rPr lang="en-IE" sz="2000" b="1" dirty="0" smtClean="0"/>
              <a:t>HONDURAS*</a:t>
            </a:r>
          </a:p>
          <a:p>
            <a:r>
              <a:rPr lang="en-IE" sz="2000" b="1" dirty="0" smtClean="0"/>
              <a:t>CHAD</a:t>
            </a:r>
            <a:r>
              <a:rPr lang="en-IE" sz="2000" b="1" dirty="0" smtClean="0"/>
              <a:t>**</a:t>
            </a:r>
            <a:endParaRPr lang="en-IE" sz="2000" b="1" dirty="0" smtClean="0"/>
          </a:p>
          <a:p>
            <a:r>
              <a:rPr lang="en-IE" sz="2000" b="1" dirty="0" smtClean="0"/>
              <a:t>GUATEMALA</a:t>
            </a:r>
          </a:p>
          <a:p>
            <a:r>
              <a:rPr lang="en-IE" sz="2000" b="1" dirty="0" smtClean="0"/>
              <a:t>NICARAGUA</a:t>
            </a:r>
          </a:p>
          <a:p>
            <a:r>
              <a:rPr lang="en-IE" sz="2000" b="1" dirty="0" smtClean="0"/>
              <a:t>TUNISIA</a:t>
            </a:r>
          </a:p>
          <a:p>
            <a:r>
              <a:rPr lang="en-IE" sz="2000" b="1" dirty="0" smtClean="0"/>
              <a:t>MYANMAR**</a:t>
            </a:r>
            <a:endParaRPr lang="en-IE" sz="2000" b="1" dirty="0"/>
          </a:p>
        </p:txBody>
      </p:sp>
      <p:sp>
        <p:nvSpPr>
          <p:cNvPr id="19" name="TextBox 18"/>
          <p:cNvSpPr txBox="1"/>
          <p:nvPr/>
        </p:nvSpPr>
        <p:spPr>
          <a:xfrm>
            <a:off x="2871136" y="6406547"/>
            <a:ext cx="2348935" cy="307777"/>
          </a:xfrm>
          <a:prstGeom prst="rect">
            <a:avLst/>
          </a:prstGeom>
          <a:noFill/>
        </p:spPr>
        <p:txBody>
          <a:bodyPr wrap="square" rtlCol="0">
            <a:spAutoFit/>
          </a:bodyPr>
          <a:lstStyle/>
          <a:p>
            <a:r>
              <a:rPr lang="en-IE" sz="1400" i="1" dirty="0" smtClean="0">
                <a:effectLst>
                  <a:outerShdw blurRad="38100" dist="38100" dir="2700000" algn="tl">
                    <a:srgbClr val="000000">
                      <a:alpha val="43137"/>
                    </a:srgbClr>
                  </a:outerShdw>
                </a:effectLst>
              </a:rPr>
              <a:t>* </a:t>
            </a:r>
            <a:r>
              <a:rPr lang="en-IE" sz="1400" i="1" dirty="0" smtClean="0">
                <a:effectLst>
                  <a:outerShdw blurRad="38100" dist="38100" dir="2700000" algn="tl">
                    <a:srgbClr val="000000">
                      <a:alpha val="43137"/>
                    </a:srgbClr>
                  </a:outerShdw>
                </a:effectLst>
              </a:rPr>
              <a:t>* PILOT NEXUS COUNTRIES</a:t>
            </a:r>
            <a:endParaRPr lang="en-GB" sz="1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076713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5598368"/>
          </a:xfrm>
        </p:spPr>
        <p:txBody>
          <a:bodyPr>
            <a:normAutofit fontScale="92500" lnSpcReduction="10000"/>
          </a:bodyPr>
          <a:lstStyle/>
          <a:p>
            <a:r>
              <a:rPr lang="en-GB" dirty="0" smtClean="0"/>
              <a:t>Member States in SC:</a:t>
            </a:r>
          </a:p>
          <a:p>
            <a:pPr lvl="1">
              <a:buFont typeface="Wingdings" panose="05000000000000000000" pitchFamily="2" charset="2"/>
              <a:buChar char="Ø"/>
            </a:pPr>
            <a:r>
              <a:rPr lang="en-IE" dirty="0" smtClean="0"/>
              <a:t>SC as pillar of Joint Programming Documents:</a:t>
            </a:r>
          </a:p>
          <a:p>
            <a:pPr lvl="2">
              <a:buFont typeface="Courier New" panose="02070309020205020404" pitchFamily="49" charset="0"/>
              <a:buChar char="o"/>
            </a:pPr>
            <a:r>
              <a:rPr lang="en-IE" sz="2600" b="1" dirty="0" smtClean="0">
                <a:solidFill>
                  <a:schemeClr val="accent3"/>
                </a:solidFill>
                <a:latin typeface="Times New Roman" panose="02020603050405020304" pitchFamily="18" charset="0"/>
                <a:cs typeface="Times New Roman" panose="02020603050405020304" pitchFamily="18" charset="0"/>
              </a:rPr>
              <a:t>EU, France, Germany</a:t>
            </a:r>
          </a:p>
          <a:p>
            <a:pPr lvl="2">
              <a:buFont typeface="Courier New" panose="02070309020205020404" pitchFamily="49" charset="0"/>
              <a:buChar char="o"/>
            </a:pPr>
            <a:r>
              <a:rPr lang="en-IE" sz="2600" b="1" dirty="0" smtClean="0">
                <a:solidFill>
                  <a:schemeClr val="accent3"/>
                </a:solidFill>
                <a:latin typeface="Times New Roman" panose="02020603050405020304" pitchFamily="18" charset="0"/>
                <a:cs typeface="Times New Roman" panose="02020603050405020304" pitchFamily="18" charset="0"/>
              </a:rPr>
              <a:t>UK and Switzerland</a:t>
            </a:r>
          </a:p>
          <a:p>
            <a:pPr lvl="2">
              <a:buFont typeface="Courier New" panose="02070309020205020404" pitchFamily="49" charset="0"/>
              <a:buChar char="o"/>
            </a:pPr>
            <a:endParaRPr lang="en-IE" dirty="0"/>
          </a:p>
          <a:p>
            <a:pPr lvl="1">
              <a:buFont typeface="Wingdings" panose="05000000000000000000" pitchFamily="2" charset="2"/>
              <a:buChar char="Ø"/>
            </a:pPr>
            <a:r>
              <a:rPr lang="en-IE" dirty="0"/>
              <a:t>SC </a:t>
            </a:r>
            <a:r>
              <a:rPr lang="en-IE" dirty="0" smtClean="0"/>
              <a:t>part of analysis/pillar of </a:t>
            </a:r>
            <a:r>
              <a:rPr lang="en-IE" dirty="0"/>
              <a:t>Joint Programming Documents:</a:t>
            </a:r>
          </a:p>
          <a:p>
            <a:pPr lvl="2">
              <a:buFont typeface="Courier New" panose="02070309020205020404" pitchFamily="49" charset="0"/>
              <a:buChar char="o"/>
            </a:pPr>
            <a:r>
              <a:rPr lang="en-IE" sz="2600" b="1" dirty="0">
                <a:solidFill>
                  <a:schemeClr val="accent3"/>
                </a:solidFill>
                <a:latin typeface="Times New Roman" panose="02020603050405020304" pitchFamily="18" charset="0"/>
                <a:cs typeface="Times New Roman" panose="02020603050405020304" pitchFamily="18" charset="0"/>
              </a:rPr>
              <a:t>EU, </a:t>
            </a:r>
            <a:r>
              <a:rPr lang="en-IE" sz="2600" b="1" dirty="0" smtClean="0">
                <a:solidFill>
                  <a:schemeClr val="accent3"/>
                </a:solidFill>
                <a:latin typeface="Times New Roman" panose="02020603050405020304" pitchFamily="18" charset="0"/>
                <a:cs typeface="Times New Roman" panose="02020603050405020304" pitchFamily="18" charset="0"/>
              </a:rPr>
              <a:t>France, Germany, UK</a:t>
            </a:r>
            <a:endParaRPr lang="en-IE" sz="2600" b="1" dirty="0">
              <a:solidFill>
                <a:schemeClr val="accent3"/>
              </a:solidFill>
              <a:latin typeface="Times New Roman" panose="02020603050405020304" pitchFamily="18" charset="0"/>
              <a:cs typeface="Times New Roman" panose="02020603050405020304" pitchFamily="18" charset="0"/>
            </a:endParaRPr>
          </a:p>
          <a:p>
            <a:pPr lvl="2">
              <a:buFont typeface="Courier New" panose="02070309020205020404" pitchFamily="49" charset="0"/>
              <a:buChar char="o"/>
            </a:pPr>
            <a:r>
              <a:rPr lang="en-IE" sz="2600" b="1" dirty="0" smtClean="0">
                <a:solidFill>
                  <a:schemeClr val="accent3"/>
                </a:solidFill>
                <a:latin typeface="Times New Roman" panose="02020603050405020304" pitchFamily="18" charset="0"/>
                <a:cs typeface="Times New Roman" panose="02020603050405020304" pitchFamily="18" charset="0"/>
              </a:rPr>
              <a:t>Italy, Spain, Netherlands, Switzerland</a:t>
            </a:r>
            <a:endParaRPr lang="en-GB" sz="2600" b="1" dirty="0" smtClean="0">
              <a:solidFill>
                <a:schemeClr val="accent3"/>
              </a:solidFill>
              <a:latin typeface="Times New Roman" panose="02020603050405020304" pitchFamily="18" charset="0"/>
              <a:cs typeface="Times New Roman" panose="02020603050405020304" pitchFamily="18" charset="0"/>
            </a:endParaRPr>
          </a:p>
          <a:p>
            <a:pPr marL="914400" lvl="2" indent="0">
              <a:buNone/>
            </a:pPr>
            <a:endParaRPr lang="en-IE" dirty="0" smtClean="0"/>
          </a:p>
          <a:p>
            <a:pPr marL="914400" lvl="2" indent="0">
              <a:buNone/>
            </a:pPr>
            <a:endParaRPr lang="en-IE" dirty="0" smtClean="0"/>
          </a:p>
          <a:p>
            <a:r>
              <a:rPr lang="en-IE" dirty="0" smtClean="0"/>
              <a:t>Occasionally, other EU MS work on social protection-related field: </a:t>
            </a:r>
            <a:r>
              <a:rPr lang="en-IE" sz="3000" b="1" dirty="0" smtClean="0">
                <a:solidFill>
                  <a:schemeClr val="accent3"/>
                </a:solidFill>
                <a:latin typeface="Times New Roman" panose="02020603050405020304" pitchFamily="18" charset="0"/>
                <a:cs typeface="Times New Roman" panose="02020603050405020304" pitchFamily="18" charset="0"/>
              </a:rPr>
              <a:t>BE, IE, DK, LU, SE</a:t>
            </a:r>
            <a:endParaRPr lang="en-GB" sz="3000" b="1" dirty="0">
              <a:solidFill>
                <a:schemeClr val="accent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22887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2407</TotalTime>
  <Words>2307</Words>
  <Application>Microsoft Office PowerPoint</Application>
  <PresentationFormat>On-screen Show (4:3)</PresentationFormat>
  <Paragraphs>389</Paragraphs>
  <Slides>14</Slides>
  <Notes>14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14</vt:i4>
      </vt:variant>
    </vt:vector>
  </HeadingPairs>
  <TitlesOfParts>
    <vt:vector size="27" baseType="lpstr">
      <vt:lpstr>Arial</vt:lpstr>
      <vt:lpstr>Arial Black</vt:lpstr>
      <vt:lpstr>Calibri</vt:lpstr>
      <vt:lpstr>Calibri Light</vt:lpstr>
      <vt:lpstr>Courier New</vt:lpstr>
      <vt:lpstr>Times New Roman</vt:lpstr>
      <vt:lpstr>Verdana</vt:lpstr>
      <vt:lpstr>Wingdings</vt:lpstr>
      <vt:lpstr>1_Office Theme</vt:lpstr>
      <vt:lpstr>Motyw pakietu Office</vt:lpstr>
      <vt:lpstr>Office Theme</vt:lpstr>
      <vt:lpstr>2_Office Theme</vt:lpstr>
      <vt:lpstr>1_Motyw pakietu Office</vt:lpstr>
      <vt:lpstr>PowerPoint Presentation</vt:lpstr>
      <vt:lpstr>Process of Joint Programming</vt:lpstr>
      <vt:lpstr>PowerPoint Presentation</vt:lpstr>
      <vt:lpstr>JOINT IMPLEMENTATION</vt:lpstr>
      <vt:lpstr>PowerPoint Presentation</vt:lpstr>
      <vt:lpstr>Voices from the Field: Palestine</vt:lpstr>
      <vt:lpstr>Added value of JP to social protection responses</vt:lpstr>
      <vt:lpstr>PowerPoint Presentation</vt:lpstr>
      <vt:lpstr>PowerPoint Presentation</vt:lpstr>
      <vt:lpstr>PowerPoint Presentation</vt:lpstr>
      <vt:lpstr>PowerPoint Presentation</vt:lpstr>
      <vt:lpstr>PowerPoint Presentation</vt:lpstr>
      <vt:lpstr>Study on Joint Programming in conflict and fragile states</vt:lpstr>
      <vt:lpstr>Topics for discussion at the working session </vt:lpstr>
    </vt:vector>
  </TitlesOfParts>
  <Company>EEAS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TOSI Marisa (EEAS)</dc:creator>
  <cp:lastModifiedBy>MARAZOPOULOS Christos (DEVCO)</cp:lastModifiedBy>
  <cp:revision>109</cp:revision>
  <cp:lastPrinted>2018-07-04T14:45:20Z</cp:lastPrinted>
  <dcterms:created xsi:type="dcterms:W3CDTF">2018-06-27T14:43:25Z</dcterms:created>
  <dcterms:modified xsi:type="dcterms:W3CDTF">2019-01-22T12:01:06Z</dcterms:modified>
</cp:coreProperties>
</file>