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91" r:id="rId2"/>
    <p:sldId id="294" r:id="rId3"/>
    <p:sldId id="302" r:id="rId4"/>
    <p:sldId id="303" r:id="rId5"/>
    <p:sldId id="304" r:id="rId6"/>
    <p:sldId id="305" r:id="rId7"/>
    <p:sldId id="306" r:id="rId8"/>
    <p:sldId id="307" r:id="rId9"/>
    <p:sldId id="308" r:id="rId10"/>
    <p:sldId id="290" r:id="rId11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llem" initials="w" lastIdx="0" clrIdx="0">
    <p:extLst/>
  </p:cmAuthor>
  <p:cmAuthor id="2" name="Cecilia Cortese" initials="CC" lastIdx="4" clrIdx="1">
    <p:extLst>
      <p:ext uri="{19B8F6BF-5375-455C-9EA6-DF929625EA0E}">
        <p15:presenceInfo xmlns:p15="http://schemas.microsoft.com/office/powerpoint/2012/main" userId="S-1-5-21-3696899713-1092277557-3387184092-2275" providerId="AD"/>
      </p:ext>
    </p:extLst>
  </p:cmAuthor>
  <p:cmAuthor id="3" name="Florence Brosset-Heckel" initials="FB" lastIdx="4" clrIdx="2">
    <p:extLst>
      <p:ext uri="{19B8F6BF-5375-455C-9EA6-DF929625EA0E}">
        <p15:presenceInfo xmlns:p15="http://schemas.microsoft.com/office/powerpoint/2012/main" userId="S-1-12-1-3149515318-1160582553-765632182-255885346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649"/>
    <a:srgbClr val="3399FF"/>
    <a:srgbClr val="004494"/>
    <a:srgbClr val="F5823C"/>
    <a:srgbClr val="1FACE0"/>
    <a:srgbClr val="2D9E48"/>
    <a:srgbClr val="284492"/>
    <a:srgbClr val="0F5494"/>
    <a:srgbClr val="FF3300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1" autoAdjust="0"/>
    <p:restoredTop sz="86567" autoAdjust="0"/>
  </p:normalViewPr>
  <p:slideViewPr>
    <p:cSldViewPr>
      <p:cViewPr varScale="1">
        <p:scale>
          <a:sx n="58" d="100"/>
          <a:sy n="58" d="100"/>
        </p:scale>
        <p:origin x="1752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306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71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71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FCC3E5FE-A22E-4C99-9F04-9551C7813B57}" type="slidenum">
              <a:rPr lang="en-GB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84240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09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355"/>
            <a:ext cx="5438775" cy="446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71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71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0D581910-1000-4934-A4DB-C00CB7F3B0B7}" type="slidenum">
              <a:rPr lang="en-GB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66181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000" kern="1200" baseline="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000" kern="1200" baseline="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000" kern="1200" baseline="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000" kern="1200" baseline="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000" kern="1200" baseline="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Trainers present themselves briefly. </a:t>
            </a:r>
          </a:p>
          <a:p>
            <a:endParaRPr lang="en-US" dirty="0"/>
          </a:p>
          <a:p>
            <a:r>
              <a:rPr lang="en-US" baseline="0" dirty="0" err="1"/>
              <a:t>NB:Troughout</a:t>
            </a:r>
            <a:r>
              <a:rPr lang="en-US" baseline="0" dirty="0"/>
              <a:t> the training keep in mind new names!!!</a:t>
            </a:r>
          </a:p>
          <a:p>
            <a:r>
              <a:rPr lang="en-US" baseline="0" dirty="0"/>
              <a:t>GGDC is now SDG-C </a:t>
            </a:r>
            <a:r>
              <a:rPr lang="en-GB" sz="1000" i="1" kern="1200" baseline="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Sustainable Development Goals Contract</a:t>
            </a:r>
          </a:p>
          <a:p>
            <a:r>
              <a:rPr lang="en-US" sz="1000" kern="1200" baseline="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SRC is now SRPC </a:t>
            </a:r>
            <a:r>
              <a:rPr lang="en-US" sz="1000" i="1" kern="1200" baseline="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Sector Reform Performance Contract</a:t>
            </a:r>
            <a:r>
              <a:rPr lang="en-US" sz="1000" kern="1200" baseline="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   </a:t>
            </a:r>
            <a:endParaRPr lang="en-GB" sz="1000" kern="1200" baseline="0" dirty="0">
              <a:solidFill>
                <a:schemeClr val="tx1"/>
              </a:solidFill>
              <a:latin typeface="Arial" pitchFamily="34" charset="0"/>
              <a:ea typeface="+mn-ea"/>
              <a:cs typeface="+mn-cs"/>
            </a:endParaRPr>
          </a:p>
          <a:p>
            <a:r>
              <a:rPr lang="en-US" sz="1000" kern="1200" baseline="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SBC is now SRBC </a:t>
            </a:r>
            <a:r>
              <a:rPr lang="en-US" sz="1000" i="1" kern="1200" baseline="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State and Resilience Building Contract</a:t>
            </a:r>
            <a:r>
              <a:rPr lang="en-US" sz="1000" kern="1200" baseline="0" dirty="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rPr>
              <a:t>  </a:t>
            </a:r>
            <a:endParaRPr lang="en-GB" sz="1000" kern="1200" baseline="0" dirty="0">
              <a:solidFill>
                <a:schemeClr val="tx1"/>
              </a:solidFill>
              <a:latin typeface="Arial" pitchFamily="34" charset="0"/>
              <a:ea typeface="+mn-ea"/>
              <a:cs typeface="+mn-cs"/>
            </a:endParaRPr>
          </a:p>
          <a:p>
            <a:endParaRPr lang="en-US" dirty="0"/>
          </a:p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59208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07302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27025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269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76216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99358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3533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10979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70166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CF397374-FFED-4283-B087-0C6DD4EB9D19}" type="slidenum">
              <a:rPr lang="en-GB"/>
              <a:pPr/>
              <a:t>‹nr.›</a:t>
            </a:fld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1118AE-C847-402C-9085-059A323F5C7D}" type="slidenum">
              <a:rPr lang="en-GB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DDF6EF-A12F-419C-A27B-ECF9C4D0DC3D}" type="slidenum">
              <a:rPr lang="en-GB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229600" cy="9366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2492375"/>
            <a:ext cx="8229600" cy="3529013"/>
          </a:xfrm>
        </p:spPr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3E660EA-3F67-4F0F-8CA3-0689CF6FE49B}" type="slidenum">
              <a:rPr lang="en-GB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B83C0C-BC65-4367-9B8A-060D4801009D}" type="slidenum">
              <a:rPr lang="en-GB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131744-F467-4931-A657-D41D7AA53879}" type="slidenum">
              <a:rPr lang="en-GB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8C0E1D-0405-4A7C-BA37-9F37509426C2}" type="slidenum">
              <a:rPr lang="en-GB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0502AF-40B9-4FC6-8B1E-970A2E366E37}" type="slidenum">
              <a:rPr lang="en-GB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B52376-05C3-49F6-9F29-C997789D0F0A}" type="slidenum">
              <a:rPr lang="en-GB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282F08-E945-4099-B772-D26321793139}" type="slidenum">
              <a:rPr lang="en-GB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AD23F8-2FEF-4843-9CDF-8BC54AFF9275}" type="slidenum">
              <a:rPr lang="en-GB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1DF399-8D94-4DF9-BD72-1C2803340678}" type="slidenum">
              <a:rPr lang="en-GB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/>
              <a:t>Second level</a:t>
            </a:r>
            <a:endParaRPr lang="en-GB"/>
          </a:p>
          <a:p>
            <a:pPr lvl="1"/>
            <a:r>
              <a:rPr lang="en-GB"/>
              <a:t>Third level</a:t>
            </a:r>
          </a:p>
          <a:p>
            <a:pPr lvl="2"/>
            <a:r>
              <a:rPr lang="en-GB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602768D2-4A8B-4330-BAE2-D1472A5B1CDF}" type="slidenum">
              <a:rPr lang="en-GB"/>
              <a:pPr/>
              <a:t>‹nr.›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marL="3587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c.europa.eu/europeaid/eubudgetsupport" TargetMode="External"/><Relationship Id="rId7" Type="http://schemas.openxmlformats.org/officeDocument/2006/relationships/hyperlink" Target="https://europa.eu/capacity4dev/learning-space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uropa.eu/capacity4dev/macro-eco_pub-fin" TargetMode="External"/><Relationship Id="rId5" Type="http://schemas.openxmlformats.org/officeDocument/2006/relationships/hyperlink" Target="https://europa.eu/capacity4dev/bsn" TargetMode="External"/><Relationship Id="rId4" Type="http://schemas.openxmlformats.org/officeDocument/2006/relationships/hyperlink" Target="https://myintracomm.ec.europa.eu/dg/devco/eu-development-policy/budget-support-public-finance-domestic-revenue/Pages/budget-support.aspx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85850539-7066-47AD-98AB-308808A464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40768"/>
            <a:ext cx="9180512" cy="2447776"/>
          </a:xfrm>
        </p:spPr>
        <p:txBody>
          <a:bodyPr/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fr-BE" sz="6000" dirty="0"/>
              <a:t>Budget Support</a:t>
            </a:r>
            <a:br>
              <a:rPr lang="fr-BE" sz="6000" dirty="0"/>
            </a:br>
            <a:br>
              <a:rPr lang="en-GB" sz="1600" dirty="0">
                <a:solidFill>
                  <a:schemeClr val="bg1"/>
                </a:solidFill>
                <a:latin typeface="+mn-lt"/>
                <a:ea typeface="Times New Roman" panose="02020603050405020304" pitchFamily="18" charset="0"/>
              </a:rPr>
            </a:br>
            <a:r>
              <a:rPr lang="en-GB" sz="1600" dirty="0">
                <a:solidFill>
                  <a:schemeClr val="bg1"/>
                </a:solidFill>
                <a:latin typeface="+mn-lt"/>
                <a:ea typeface="Times New Roman" panose="02020603050405020304" pitchFamily="18" charset="0"/>
              </a:rPr>
              <a:t>Methodological and Knowledge Sharing Support to Enhance Capacities for Quality and Results in EU External Assistance Programme (MKS)</a:t>
            </a:r>
            <a:br>
              <a:rPr lang="fr-BE" sz="1600" dirty="0">
                <a:solidFill>
                  <a:schemeClr val="bg1"/>
                </a:solidFill>
                <a:latin typeface="+mn-lt"/>
                <a:ea typeface="Times New Roman" panose="02020603050405020304" pitchFamily="18" charset="0"/>
              </a:rPr>
            </a:br>
            <a:endParaRPr lang="fr-BE" sz="16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33D59D5-FDBC-4BB9-A7AE-938E12A70C4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05594" y="3716338"/>
            <a:ext cx="8532812" cy="230505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algn="ctr" eaLnBrk="1" hangingPunct="1">
              <a:defRPr/>
            </a:pPr>
            <a:r>
              <a:rPr lang="fr-BE" dirty="0">
                <a:ea typeface="+mn-ea"/>
                <a:cs typeface="+mn-cs"/>
              </a:rPr>
              <a:t>Module 0</a:t>
            </a:r>
          </a:p>
          <a:p>
            <a:pPr algn="ctr" eaLnBrk="1" hangingPunct="1">
              <a:defRPr/>
            </a:pPr>
            <a:endParaRPr lang="fr-BE" dirty="0">
              <a:ea typeface="+mn-ea"/>
              <a:cs typeface="+mn-cs"/>
            </a:endParaRPr>
          </a:p>
          <a:p>
            <a:pPr algn="ctr">
              <a:defRPr/>
            </a:pPr>
            <a:r>
              <a:rPr lang="en-US" sz="3600" dirty="0"/>
              <a:t>Introduction</a:t>
            </a:r>
            <a:endParaRPr lang="fr-BE" sz="3600" dirty="0"/>
          </a:p>
        </p:txBody>
      </p:sp>
    </p:spTree>
    <p:extLst>
      <p:ext uri="{BB962C8B-B14F-4D97-AF65-F5344CB8AC3E}">
        <p14:creationId xmlns:p14="http://schemas.microsoft.com/office/powerpoint/2010/main" val="31348564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33D59D5-FDBC-4BB9-A7AE-938E12A70C4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05594" y="2636912"/>
            <a:ext cx="8532812" cy="230505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algn="ctr">
              <a:defRPr/>
            </a:pPr>
            <a:r>
              <a:rPr lang="fr-BE" sz="3600" dirty="0" err="1"/>
              <a:t>Thank</a:t>
            </a:r>
            <a:r>
              <a:rPr lang="fr-BE" sz="3600" dirty="0"/>
              <a:t> </a:t>
            </a:r>
            <a:r>
              <a:rPr lang="fr-BE" sz="3600" dirty="0" err="1"/>
              <a:t>you</a:t>
            </a:r>
            <a:endParaRPr lang="fr-BE" sz="3600" dirty="0"/>
          </a:p>
          <a:p>
            <a:pPr algn="ctr">
              <a:defRPr/>
            </a:pPr>
            <a:r>
              <a:rPr lang="en-US" sz="3600" dirty="0"/>
              <a:t>for your attention</a:t>
            </a:r>
            <a:endParaRPr lang="fr-BE" sz="3600" dirty="0"/>
          </a:p>
          <a:p>
            <a:pPr algn="ctr" eaLnBrk="1" hangingPunct="1">
              <a:defRPr/>
            </a:pPr>
            <a:endParaRPr lang="fr-BE" sz="3600" dirty="0"/>
          </a:p>
        </p:txBody>
      </p:sp>
    </p:spTree>
    <p:extLst>
      <p:ext uri="{BB962C8B-B14F-4D97-AF65-F5344CB8AC3E}">
        <p14:creationId xmlns:p14="http://schemas.microsoft.com/office/powerpoint/2010/main" val="1471449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238026"/>
            <a:ext cx="8460000" cy="773278"/>
          </a:xfrm>
        </p:spPr>
        <p:txBody>
          <a:bodyPr/>
          <a:lstStyle/>
          <a:p>
            <a:pPr marL="0"/>
            <a:r>
              <a:rPr lang="fr-BE" sz="2800" cap="all" dirty="0">
                <a:solidFill>
                  <a:srgbClr val="004494"/>
                </a:solidFill>
                <a:latin typeface="+mn-lt"/>
              </a:rPr>
              <a:t>Objectives of the course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1467D5D-AA67-4739-8709-FDB0DC9AA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000" y="1942886"/>
            <a:ext cx="8460000" cy="4942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355600" lvl="1" indent="-355600">
              <a:lnSpc>
                <a:spcPct val="130000"/>
              </a:lnSpc>
              <a:spcBef>
                <a:spcPts val="1200"/>
              </a:spcBef>
              <a:spcAft>
                <a:spcPts val="1200"/>
              </a:spcAft>
              <a:buClr>
                <a:srgbClr val="004494"/>
              </a:buClr>
              <a:buFont typeface="Verdana" panose="020B0604030504040204" pitchFamily="34" charset="0"/>
              <a:buChar char="&gt;"/>
              <a:defRPr/>
            </a:pPr>
            <a:r>
              <a:rPr lang="en-GB" dirty="0">
                <a:solidFill>
                  <a:srgbClr val="339649"/>
                </a:solidFill>
                <a:latin typeface="+mj-lt"/>
              </a:rPr>
              <a:t>WHY</a:t>
            </a:r>
            <a:r>
              <a:rPr lang="en-GB" dirty="0">
                <a:solidFill>
                  <a:srgbClr val="004494"/>
                </a:solidFill>
                <a:latin typeface="+mj-lt"/>
              </a:rPr>
              <a:t> </a:t>
            </a:r>
            <a:r>
              <a:rPr lang="en-GB" b="0" dirty="0">
                <a:solidFill>
                  <a:srgbClr val="004494"/>
                </a:solidFill>
                <a:latin typeface="+mj-lt"/>
              </a:rPr>
              <a:t>BS? To understand the objectives of BS programmes and the manner in which they operate.  </a:t>
            </a:r>
          </a:p>
          <a:p>
            <a:pPr marL="355600" lvl="1" indent="-355600">
              <a:lnSpc>
                <a:spcPct val="130000"/>
              </a:lnSpc>
              <a:spcBef>
                <a:spcPts val="1200"/>
              </a:spcBef>
              <a:spcAft>
                <a:spcPts val="1200"/>
              </a:spcAft>
              <a:buClr>
                <a:srgbClr val="004494"/>
              </a:buClr>
              <a:buFont typeface="Verdana" panose="020B0604030504040204" pitchFamily="34" charset="0"/>
              <a:buChar char="&gt;"/>
              <a:defRPr/>
            </a:pPr>
            <a:r>
              <a:rPr lang="en-US" dirty="0">
                <a:solidFill>
                  <a:srgbClr val="339649"/>
                </a:solidFill>
                <a:latin typeface="+mj-lt"/>
              </a:rPr>
              <a:t>WHAT</a:t>
            </a:r>
            <a:r>
              <a:rPr lang="en-US" dirty="0">
                <a:solidFill>
                  <a:srgbClr val="004494"/>
                </a:solidFill>
                <a:latin typeface="+mj-lt"/>
              </a:rPr>
              <a:t> </a:t>
            </a:r>
            <a:r>
              <a:rPr lang="en-US" b="0" dirty="0">
                <a:solidFill>
                  <a:srgbClr val="004494"/>
                </a:solidFill>
                <a:latin typeface="+mj-lt"/>
              </a:rPr>
              <a:t>TO DO? Using (or to start using) the BS modality and to apply the analytical and reporting instruments required.  </a:t>
            </a:r>
          </a:p>
          <a:p>
            <a:pPr marL="355600" lvl="1" indent="-355600">
              <a:lnSpc>
                <a:spcPct val="130000"/>
              </a:lnSpc>
              <a:spcBef>
                <a:spcPts val="1200"/>
              </a:spcBef>
              <a:spcAft>
                <a:spcPts val="1200"/>
              </a:spcAft>
              <a:buClr>
                <a:srgbClr val="004494"/>
              </a:buClr>
              <a:buFont typeface="Verdana" panose="020B0604030504040204" pitchFamily="34" charset="0"/>
              <a:buChar char="&gt;"/>
              <a:defRPr/>
            </a:pPr>
            <a:r>
              <a:rPr lang="en-GB" dirty="0">
                <a:solidFill>
                  <a:srgbClr val="339649"/>
                </a:solidFill>
                <a:latin typeface="+mj-lt"/>
              </a:rPr>
              <a:t>HOW</a:t>
            </a:r>
            <a:r>
              <a:rPr lang="en-GB" dirty="0">
                <a:solidFill>
                  <a:srgbClr val="004494"/>
                </a:solidFill>
                <a:latin typeface="+mj-lt"/>
              </a:rPr>
              <a:t> </a:t>
            </a:r>
            <a:r>
              <a:rPr lang="en-GB" b="0" dirty="0">
                <a:solidFill>
                  <a:srgbClr val="004494"/>
                </a:solidFill>
                <a:latin typeface="+mj-lt"/>
              </a:rPr>
              <a:t>TO DO IT? Methods, dialogue, complementary measures. </a:t>
            </a:r>
          </a:p>
          <a:p>
            <a:pPr marL="355600" lvl="1" indent="-355600">
              <a:lnSpc>
                <a:spcPct val="130000"/>
              </a:lnSpc>
              <a:spcBef>
                <a:spcPts val="1200"/>
              </a:spcBef>
              <a:spcAft>
                <a:spcPts val="1200"/>
              </a:spcAft>
              <a:buClr>
                <a:srgbClr val="004494"/>
              </a:buClr>
              <a:buFont typeface="Verdana" panose="020B0604030504040204" pitchFamily="34" charset="0"/>
              <a:buChar char="&gt;"/>
              <a:defRPr/>
            </a:pPr>
            <a:r>
              <a:rPr lang="en-GB" dirty="0">
                <a:solidFill>
                  <a:srgbClr val="339649"/>
                </a:solidFill>
                <a:latin typeface="+mj-lt"/>
              </a:rPr>
              <a:t>WHO</a:t>
            </a:r>
            <a:r>
              <a:rPr lang="en-GB" dirty="0">
                <a:solidFill>
                  <a:srgbClr val="004494"/>
                </a:solidFill>
                <a:latin typeface="+mj-lt"/>
              </a:rPr>
              <a:t> </a:t>
            </a:r>
            <a:r>
              <a:rPr lang="en-GB" b="0" dirty="0">
                <a:solidFill>
                  <a:srgbClr val="004494"/>
                </a:solidFill>
                <a:latin typeface="+mj-lt"/>
              </a:rPr>
              <a:t>DOES IT?  Your role.</a:t>
            </a:r>
            <a:endParaRPr lang="en-US" b="0" dirty="0">
              <a:solidFill>
                <a:srgbClr val="004494"/>
              </a:solidFill>
              <a:latin typeface="+mj-lt"/>
            </a:endParaRPr>
          </a:p>
        </p:txBody>
      </p:sp>
      <p:sp>
        <p:nvSpPr>
          <p:cNvPr id="12" name="Espace réservé du numéro de diapositive 9">
            <a:extLst>
              <a:ext uri="{FF2B5EF4-FFF2-40B4-BE49-F238E27FC236}">
                <a16:creationId xmlns:a16="http://schemas.microsoft.com/office/drawing/2014/main" id="{DA0CFD1C-1453-4FF3-AC7C-C31D8A43B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en-GB" sz="1100" b="1" smtClean="0">
                <a:solidFill>
                  <a:schemeClr val="bg1"/>
                </a:solidFill>
                <a:latin typeface="+mn-lt"/>
              </a:rPr>
              <a:pPr/>
              <a:t>2</a:t>
            </a:fld>
            <a:endParaRPr lang="en-GB" sz="1100" b="1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8972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238026"/>
            <a:ext cx="8460000" cy="773278"/>
          </a:xfrm>
        </p:spPr>
        <p:txBody>
          <a:bodyPr/>
          <a:lstStyle/>
          <a:p>
            <a:pPr marL="0"/>
            <a:r>
              <a:rPr lang="en-GB" sz="2800" cap="all" dirty="0">
                <a:solidFill>
                  <a:srgbClr val="004494"/>
                </a:solidFill>
                <a:latin typeface="+mn-lt"/>
              </a:rPr>
              <a:t>Training </a:t>
            </a:r>
            <a:r>
              <a:rPr lang="en-US" sz="2800" cap="all" dirty="0">
                <a:solidFill>
                  <a:srgbClr val="004494"/>
                </a:solidFill>
                <a:latin typeface="+mn-lt"/>
              </a:rPr>
              <a:t>in </a:t>
            </a:r>
            <a:br>
              <a:rPr lang="en-US" sz="2800" cap="all" dirty="0">
                <a:solidFill>
                  <a:srgbClr val="004494"/>
                </a:solidFill>
                <a:latin typeface="+mn-lt"/>
              </a:rPr>
            </a:br>
            <a:r>
              <a:rPr lang="en-US" sz="2800" cap="all" dirty="0">
                <a:solidFill>
                  <a:srgbClr val="004494"/>
                </a:solidFill>
                <a:latin typeface="+mn-lt"/>
              </a:rPr>
              <a:t>the use of the BS Guidelines 2017</a:t>
            </a:r>
            <a:endParaRPr lang="fr-BE" sz="2800" cap="all" dirty="0">
              <a:solidFill>
                <a:srgbClr val="004494"/>
              </a:solidFill>
              <a:latin typeface="+mn-lt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1467D5D-AA67-4739-8709-FDB0DC9AA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000" y="2446942"/>
            <a:ext cx="8460000" cy="4942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355600" lvl="1" indent="-355600">
              <a:lnSpc>
                <a:spcPct val="130000"/>
              </a:lnSpc>
              <a:spcBef>
                <a:spcPts val="1200"/>
              </a:spcBef>
              <a:spcAft>
                <a:spcPts val="1200"/>
              </a:spcAft>
              <a:buClr>
                <a:srgbClr val="004494"/>
              </a:buClr>
              <a:buFont typeface="Verdana" panose="020B0604030504040204" pitchFamily="34" charset="0"/>
              <a:buChar char="&gt;"/>
              <a:defRPr/>
            </a:pPr>
            <a:r>
              <a:rPr lang="en-US" dirty="0">
                <a:solidFill>
                  <a:srgbClr val="004494"/>
                </a:solidFill>
                <a:sym typeface="Wingdings" pitchFamily="2" charset="2"/>
              </a:rPr>
              <a:t>Presentations supported by .ppt</a:t>
            </a:r>
          </a:p>
          <a:p>
            <a:pPr marL="355600" lvl="1" indent="-355600">
              <a:lnSpc>
                <a:spcPct val="130000"/>
              </a:lnSpc>
              <a:spcBef>
                <a:spcPts val="1200"/>
              </a:spcBef>
              <a:spcAft>
                <a:spcPts val="1200"/>
              </a:spcAft>
              <a:buClr>
                <a:srgbClr val="004494"/>
              </a:buClr>
              <a:buFont typeface="Verdana" panose="020B0604030504040204" pitchFamily="34" charset="0"/>
              <a:buChar char="&gt;"/>
              <a:defRPr/>
            </a:pPr>
            <a:r>
              <a:rPr lang="en-US" dirty="0">
                <a:solidFill>
                  <a:srgbClr val="004494"/>
                </a:solidFill>
                <a:sym typeface="Wingdings" pitchFamily="2" charset="2"/>
              </a:rPr>
              <a:t>Exercises (individual and group)</a:t>
            </a:r>
          </a:p>
          <a:p>
            <a:pPr marL="355600" lvl="1" indent="-355600">
              <a:lnSpc>
                <a:spcPct val="130000"/>
              </a:lnSpc>
              <a:spcBef>
                <a:spcPts val="1200"/>
              </a:spcBef>
              <a:spcAft>
                <a:spcPts val="2400"/>
              </a:spcAft>
              <a:buClr>
                <a:srgbClr val="004494"/>
              </a:buClr>
              <a:buFont typeface="Verdana" panose="020B0604030504040204" pitchFamily="34" charset="0"/>
              <a:buChar char="&gt;"/>
              <a:defRPr/>
            </a:pPr>
            <a:r>
              <a:rPr lang="en-US" dirty="0">
                <a:solidFill>
                  <a:srgbClr val="004494"/>
                </a:solidFill>
                <a:sym typeface="Wingdings" pitchFamily="2" charset="2"/>
              </a:rPr>
              <a:t>Active p</a:t>
            </a:r>
            <a:r>
              <a:rPr lang="en-US" dirty="0">
                <a:solidFill>
                  <a:srgbClr val="004494"/>
                </a:solidFill>
              </a:rPr>
              <a:t>articipation </a:t>
            </a:r>
            <a:endParaRPr lang="en-US" b="0" dirty="0"/>
          </a:p>
          <a:p>
            <a:pPr marL="0" lvl="1" indent="0">
              <a:lnSpc>
                <a:spcPct val="130000"/>
              </a:lnSpc>
              <a:spcBef>
                <a:spcPts val="1200"/>
              </a:spcBef>
              <a:spcAft>
                <a:spcPts val="1200"/>
              </a:spcAft>
              <a:buClr>
                <a:srgbClr val="004494"/>
              </a:buClr>
              <a:buNone/>
              <a:defRPr/>
            </a:pPr>
            <a:r>
              <a:rPr lang="en-US" dirty="0">
                <a:solidFill>
                  <a:srgbClr val="004494"/>
                </a:solidFill>
              </a:rPr>
              <a:t>Note:</a:t>
            </a:r>
          </a:p>
          <a:p>
            <a:pPr marL="355600" lvl="1" indent="-35560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rgbClr val="004494"/>
              </a:buClr>
              <a:buFont typeface="Verdana" panose="020B0604030504040204" pitchFamily="34" charset="0"/>
              <a:buChar char="&gt;"/>
              <a:defRPr/>
            </a:pPr>
            <a:r>
              <a:rPr lang="en-US" sz="1600" dirty="0">
                <a:solidFill>
                  <a:srgbClr val="004494"/>
                </a:solidFill>
              </a:rPr>
              <a:t>Not focused on specific countries and/or sectors</a:t>
            </a:r>
          </a:p>
          <a:p>
            <a:pPr marL="355600" lvl="1" indent="-355600">
              <a:lnSpc>
                <a:spcPct val="130000"/>
              </a:lnSpc>
              <a:spcBef>
                <a:spcPts val="0"/>
              </a:spcBef>
              <a:spcAft>
                <a:spcPts val="1200"/>
              </a:spcAft>
              <a:buClr>
                <a:srgbClr val="004494"/>
              </a:buClr>
              <a:buFont typeface="Verdana" panose="020B0604030504040204" pitchFamily="34" charset="0"/>
              <a:buChar char="&gt;"/>
              <a:defRPr/>
            </a:pPr>
            <a:r>
              <a:rPr lang="en-US" sz="1600" dirty="0">
                <a:solidFill>
                  <a:srgbClr val="004494"/>
                </a:solidFill>
              </a:rPr>
              <a:t>Detailed internal EC governance procedures in Q/A day 3</a:t>
            </a:r>
            <a:endParaRPr lang="fr-BE" sz="1600" dirty="0">
              <a:solidFill>
                <a:srgbClr val="004494"/>
              </a:solidFill>
            </a:endParaRPr>
          </a:p>
        </p:txBody>
      </p:sp>
      <p:sp>
        <p:nvSpPr>
          <p:cNvPr id="12" name="Espace réservé du numéro de diapositive 9">
            <a:extLst>
              <a:ext uri="{FF2B5EF4-FFF2-40B4-BE49-F238E27FC236}">
                <a16:creationId xmlns:a16="http://schemas.microsoft.com/office/drawing/2014/main" id="{DA0CFD1C-1453-4FF3-AC7C-C31D8A43B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en-GB" sz="1100" b="1" smtClean="0">
                <a:solidFill>
                  <a:schemeClr val="bg1"/>
                </a:solidFill>
                <a:latin typeface="+mn-lt"/>
              </a:rPr>
              <a:pPr/>
              <a:t>3</a:t>
            </a:fld>
            <a:endParaRPr lang="en-GB" sz="1100" b="1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72913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999538"/>
            <a:ext cx="8460000" cy="773278"/>
          </a:xfrm>
        </p:spPr>
        <p:txBody>
          <a:bodyPr/>
          <a:lstStyle/>
          <a:p>
            <a:pPr marL="0"/>
            <a:r>
              <a:rPr lang="en-GB" sz="2400" cap="all" dirty="0">
                <a:solidFill>
                  <a:srgbClr val="004494"/>
                </a:solidFill>
                <a:latin typeface="+mn-lt"/>
              </a:rPr>
              <a:t>Structure </a:t>
            </a:r>
            <a:br>
              <a:rPr lang="en-GB" sz="2400" cap="all" dirty="0">
                <a:solidFill>
                  <a:srgbClr val="004494"/>
                </a:solidFill>
                <a:latin typeface="+mn-lt"/>
              </a:rPr>
            </a:br>
            <a:r>
              <a:rPr lang="en-GB" sz="2400" cap="all" dirty="0">
                <a:solidFill>
                  <a:srgbClr val="004494"/>
                </a:solidFill>
                <a:latin typeface="+mn-lt"/>
              </a:rPr>
              <a:t>and Learning flow</a:t>
            </a:r>
            <a:endParaRPr lang="fr-BE" sz="2400" cap="all" dirty="0">
              <a:solidFill>
                <a:srgbClr val="004494"/>
              </a:solidFill>
              <a:latin typeface="+mn-lt"/>
            </a:endParaRPr>
          </a:p>
        </p:txBody>
      </p:sp>
      <p:sp>
        <p:nvSpPr>
          <p:cNvPr id="12" name="Espace réservé du numéro de diapositive 9">
            <a:extLst>
              <a:ext uri="{FF2B5EF4-FFF2-40B4-BE49-F238E27FC236}">
                <a16:creationId xmlns:a16="http://schemas.microsoft.com/office/drawing/2014/main" id="{DA0CFD1C-1453-4FF3-AC7C-C31D8A43B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en-GB" sz="1100" b="1" smtClean="0">
                <a:solidFill>
                  <a:schemeClr val="bg1"/>
                </a:solidFill>
                <a:latin typeface="+mn-lt"/>
              </a:rPr>
              <a:pPr/>
              <a:t>4</a:t>
            </a:fld>
            <a:endParaRPr lang="en-GB" sz="11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Triangle isocèle 5">
            <a:extLst>
              <a:ext uri="{FF2B5EF4-FFF2-40B4-BE49-F238E27FC236}">
                <a16:creationId xmlns:a16="http://schemas.microsoft.com/office/drawing/2014/main" id="{EEC08F74-64C8-4351-ADAF-01627293D317}"/>
              </a:ext>
            </a:extLst>
          </p:cNvPr>
          <p:cNvSpPr/>
          <p:nvPr/>
        </p:nvSpPr>
        <p:spPr bwMode="auto">
          <a:xfrm rot="16200000" flipV="1">
            <a:off x="1264640" y="4232126"/>
            <a:ext cx="3392125" cy="216000"/>
          </a:xfrm>
          <a:prstGeom prst="triangle">
            <a:avLst/>
          </a:prstGeom>
          <a:solidFill>
            <a:srgbClr val="0F549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7" name="Triangle isocèle 6">
            <a:extLst>
              <a:ext uri="{FF2B5EF4-FFF2-40B4-BE49-F238E27FC236}">
                <a16:creationId xmlns:a16="http://schemas.microsoft.com/office/drawing/2014/main" id="{45F39D54-D790-435D-80C2-CA042822B32C}"/>
              </a:ext>
            </a:extLst>
          </p:cNvPr>
          <p:cNvSpPr/>
          <p:nvPr/>
        </p:nvSpPr>
        <p:spPr bwMode="auto">
          <a:xfrm rot="16200000" flipV="1">
            <a:off x="4225888" y="4197389"/>
            <a:ext cx="3392125" cy="216000"/>
          </a:xfrm>
          <a:prstGeom prst="triangle">
            <a:avLst/>
          </a:prstGeom>
          <a:solidFill>
            <a:srgbClr val="0F549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77947F8-3075-473E-8509-DFE0ED17329C}"/>
              </a:ext>
            </a:extLst>
          </p:cNvPr>
          <p:cNvSpPr/>
          <p:nvPr/>
        </p:nvSpPr>
        <p:spPr bwMode="auto">
          <a:xfrm>
            <a:off x="152704" y="2098794"/>
            <a:ext cx="2700000" cy="4032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2D9E4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A9E36D1-BE30-49AD-8559-6920175FC1B1}"/>
              </a:ext>
            </a:extLst>
          </p:cNvPr>
          <p:cNvSpPr/>
          <p:nvPr/>
        </p:nvSpPr>
        <p:spPr bwMode="auto">
          <a:xfrm>
            <a:off x="6106849" y="2098794"/>
            <a:ext cx="2700000" cy="4032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F5823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94D0192-8B6B-411F-9EFC-9CA8510D8A7D}"/>
              </a:ext>
            </a:extLst>
          </p:cNvPr>
          <p:cNvSpPr/>
          <p:nvPr/>
        </p:nvSpPr>
        <p:spPr bwMode="auto">
          <a:xfrm>
            <a:off x="3095775" y="2098794"/>
            <a:ext cx="2700000" cy="4032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1FACE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BE5C7499-4D59-4BA7-B924-6A05DB75B51A}"/>
              </a:ext>
            </a:extLst>
          </p:cNvPr>
          <p:cNvSpPr txBox="1"/>
          <p:nvPr/>
        </p:nvSpPr>
        <p:spPr>
          <a:xfrm>
            <a:off x="152704" y="2514562"/>
            <a:ext cx="2700000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defTabSz="966788" eaLnBrk="0" hangingPunct="0">
              <a:spcBef>
                <a:spcPts val="1800"/>
              </a:spcBef>
              <a:spcAft>
                <a:spcPts val="1200"/>
              </a:spcAft>
              <a:buClr>
                <a:srgbClr val="339649"/>
              </a:buClr>
              <a:buFont typeface="Verdana" panose="020B0604030504040204" pitchFamily="34" charset="0"/>
              <a:buChar char="&gt;"/>
              <a:defRPr/>
            </a:pPr>
            <a:r>
              <a:rPr lang="nl-NL" sz="1500" b="1" dirty="0" err="1">
                <a:solidFill>
                  <a:srgbClr val="2D9E48"/>
                </a:solidFill>
                <a:latin typeface="+mn-lt"/>
              </a:rPr>
              <a:t>Core</a:t>
            </a:r>
            <a:r>
              <a:rPr lang="nl-NL" sz="1500" b="1" dirty="0">
                <a:solidFill>
                  <a:srgbClr val="2D9E48"/>
                </a:solidFill>
                <a:latin typeface="+mn-lt"/>
              </a:rPr>
              <a:t> </a:t>
            </a:r>
            <a:r>
              <a:rPr lang="nl-NL" sz="1500" b="1" dirty="0" err="1">
                <a:solidFill>
                  <a:srgbClr val="2D9E48"/>
                </a:solidFill>
                <a:latin typeface="+mn-lt"/>
              </a:rPr>
              <a:t>concepts</a:t>
            </a:r>
            <a:endParaRPr lang="nl-NL" sz="1500" b="1" dirty="0">
              <a:solidFill>
                <a:srgbClr val="2D9E48"/>
              </a:solidFill>
              <a:latin typeface="+mn-lt"/>
            </a:endParaRPr>
          </a:p>
          <a:p>
            <a:pPr marL="342900" indent="-342900" defTabSz="966788" eaLnBrk="0" hangingPunct="0">
              <a:spcBef>
                <a:spcPts val="1800"/>
              </a:spcBef>
              <a:spcAft>
                <a:spcPts val="1200"/>
              </a:spcAft>
              <a:buClr>
                <a:srgbClr val="339649"/>
              </a:buClr>
              <a:buFont typeface="Verdana" panose="020B0604030504040204" pitchFamily="34" charset="0"/>
              <a:buChar char="&gt;"/>
              <a:defRPr/>
            </a:pPr>
            <a:r>
              <a:rPr lang="nl-NL" sz="1500" b="1" dirty="0" err="1">
                <a:solidFill>
                  <a:srgbClr val="2D9E48"/>
                </a:solidFill>
                <a:latin typeface="+mn-lt"/>
              </a:rPr>
              <a:t>Fundamental</a:t>
            </a:r>
            <a:r>
              <a:rPr lang="nl-NL" sz="1500" b="1" dirty="0">
                <a:solidFill>
                  <a:srgbClr val="2D9E48"/>
                </a:solidFill>
                <a:latin typeface="+mn-lt"/>
              </a:rPr>
              <a:t> </a:t>
            </a:r>
            <a:r>
              <a:rPr lang="nl-NL" sz="1500" b="1" dirty="0" err="1">
                <a:solidFill>
                  <a:srgbClr val="2D9E48"/>
                </a:solidFill>
                <a:latin typeface="+mn-lt"/>
              </a:rPr>
              <a:t>values</a:t>
            </a:r>
            <a:endParaRPr lang="nl-NL" sz="1500" b="1" dirty="0">
              <a:solidFill>
                <a:srgbClr val="2D9E48"/>
              </a:solidFill>
              <a:latin typeface="+mn-lt"/>
            </a:endParaRPr>
          </a:p>
          <a:p>
            <a:pPr marL="342900" indent="-342900" defTabSz="966788" eaLnBrk="0" hangingPunct="0">
              <a:spcBef>
                <a:spcPts val="1800"/>
              </a:spcBef>
              <a:spcAft>
                <a:spcPts val="1200"/>
              </a:spcAft>
              <a:buClr>
                <a:srgbClr val="339649"/>
              </a:buClr>
              <a:buFont typeface="Verdana" panose="020B0604030504040204" pitchFamily="34" charset="0"/>
              <a:buChar char="&gt;"/>
              <a:defRPr/>
            </a:pPr>
            <a:r>
              <a:rPr lang="nl-NL" sz="1500" b="1" dirty="0" err="1">
                <a:solidFill>
                  <a:srgbClr val="2D9E48"/>
                </a:solidFill>
                <a:latin typeface="+mn-lt"/>
              </a:rPr>
              <a:t>Eligibility</a:t>
            </a:r>
            <a:r>
              <a:rPr lang="nl-NL" sz="1500" b="1" dirty="0">
                <a:solidFill>
                  <a:srgbClr val="2D9E48"/>
                </a:solidFill>
                <a:latin typeface="+mn-lt"/>
              </a:rPr>
              <a:t> criteria</a:t>
            </a:r>
          </a:p>
          <a:p>
            <a:pPr marL="342900" indent="-342900" defTabSz="966788" eaLnBrk="0" hangingPunct="0">
              <a:spcBef>
                <a:spcPts val="1800"/>
              </a:spcBef>
              <a:spcAft>
                <a:spcPts val="1200"/>
              </a:spcAft>
              <a:buClr>
                <a:srgbClr val="339649"/>
              </a:buClr>
              <a:buFont typeface="Verdana" panose="020B0604030504040204" pitchFamily="34" charset="0"/>
              <a:buChar char="&gt;"/>
              <a:defRPr/>
            </a:pPr>
            <a:r>
              <a:rPr lang="nl-NL" sz="1500" b="1" dirty="0" err="1">
                <a:solidFill>
                  <a:srgbClr val="2D9E48"/>
                </a:solidFill>
                <a:latin typeface="+mn-lt"/>
              </a:rPr>
              <a:t>Intervention</a:t>
            </a:r>
            <a:r>
              <a:rPr lang="nl-NL" sz="1500" b="1" dirty="0">
                <a:solidFill>
                  <a:srgbClr val="2D9E48"/>
                </a:solidFill>
                <a:latin typeface="+mn-lt"/>
              </a:rPr>
              <a:t> logic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C818A3B0-FBFA-45F0-94E4-C16395A34DC6}"/>
              </a:ext>
            </a:extLst>
          </p:cNvPr>
          <p:cNvSpPr txBox="1"/>
          <p:nvPr/>
        </p:nvSpPr>
        <p:spPr>
          <a:xfrm>
            <a:off x="6106849" y="2514562"/>
            <a:ext cx="27000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defTabSz="966788" eaLnBrk="0" hangingPunct="0">
              <a:spcBef>
                <a:spcPts val="600"/>
              </a:spcBef>
              <a:spcAft>
                <a:spcPts val="600"/>
              </a:spcAft>
              <a:buClr>
                <a:srgbClr val="F5823C"/>
              </a:buClr>
              <a:buFont typeface="Verdana" panose="020B0604030504040204" pitchFamily="34" charset="0"/>
              <a:buChar char="&gt;"/>
              <a:defRPr/>
            </a:pPr>
            <a:r>
              <a:rPr lang="nl-NL" sz="1500" b="1" dirty="0">
                <a:solidFill>
                  <a:srgbClr val="F5823C"/>
                </a:solidFill>
                <a:latin typeface="+mn-lt"/>
              </a:rPr>
              <a:t>Monitoring</a:t>
            </a:r>
          </a:p>
          <a:p>
            <a:pPr marL="342900" indent="-342900" defTabSz="966788" eaLnBrk="0" hangingPunct="0">
              <a:spcBef>
                <a:spcPts val="600"/>
              </a:spcBef>
              <a:spcAft>
                <a:spcPts val="600"/>
              </a:spcAft>
              <a:buClr>
                <a:srgbClr val="F5823C"/>
              </a:buClr>
              <a:buFont typeface="Verdana" panose="020B0604030504040204" pitchFamily="34" charset="0"/>
              <a:buChar char="&gt;"/>
              <a:defRPr/>
            </a:pPr>
            <a:r>
              <a:rPr lang="nl-NL" sz="1500" b="1" dirty="0">
                <a:solidFill>
                  <a:srgbClr val="F5823C"/>
                </a:solidFill>
                <a:latin typeface="+mn-lt"/>
              </a:rPr>
              <a:t>Disbursment </a:t>
            </a:r>
          </a:p>
          <a:p>
            <a:pPr marL="342900" indent="-342900" defTabSz="966788" eaLnBrk="0" hangingPunct="0">
              <a:spcBef>
                <a:spcPts val="600"/>
              </a:spcBef>
              <a:spcAft>
                <a:spcPts val="600"/>
              </a:spcAft>
              <a:buClr>
                <a:srgbClr val="F5823C"/>
              </a:buClr>
              <a:buFont typeface="Verdana" panose="020B0604030504040204" pitchFamily="34" charset="0"/>
              <a:buChar char="&gt;"/>
              <a:defRPr/>
            </a:pPr>
            <a:r>
              <a:rPr lang="nl-NL" sz="1500" b="1" dirty="0">
                <a:solidFill>
                  <a:srgbClr val="F5823C"/>
                </a:solidFill>
                <a:latin typeface="+mn-lt"/>
              </a:rPr>
              <a:t>End of contract reporting</a:t>
            </a:r>
          </a:p>
          <a:p>
            <a:pPr marL="342900" indent="-342900" defTabSz="966788" eaLnBrk="0" hangingPunct="0">
              <a:spcBef>
                <a:spcPts val="600"/>
              </a:spcBef>
              <a:spcAft>
                <a:spcPts val="600"/>
              </a:spcAft>
              <a:buClr>
                <a:srgbClr val="F5823C"/>
              </a:buClr>
              <a:buFont typeface="Verdana" panose="020B0604030504040204" pitchFamily="34" charset="0"/>
              <a:buChar char="&gt;"/>
              <a:defRPr/>
            </a:pPr>
            <a:r>
              <a:rPr lang="nl-NL" sz="1500" b="1" dirty="0">
                <a:solidFill>
                  <a:srgbClr val="F5823C"/>
                </a:solidFill>
                <a:latin typeface="+mn-lt"/>
              </a:rPr>
              <a:t>Evaluation</a:t>
            </a:r>
          </a:p>
          <a:p>
            <a:pPr marL="342900" indent="-342900" defTabSz="966788" eaLnBrk="0" hangingPunct="0">
              <a:spcBef>
                <a:spcPts val="600"/>
              </a:spcBef>
              <a:spcAft>
                <a:spcPts val="600"/>
              </a:spcAft>
              <a:buClr>
                <a:srgbClr val="F5823C"/>
              </a:buClr>
              <a:buFont typeface="Verdana" panose="020B0604030504040204" pitchFamily="34" charset="0"/>
              <a:buChar char="&gt;"/>
              <a:defRPr/>
            </a:pPr>
            <a:r>
              <a:rPr lang="nl-NL" sz="1500" b="1" dirty="0">
                <a:solidFill>
                  <a:srgbClr val="F5823C"/>
                </a:solidFill>
                <a:latin typeface="+mn-lt"/>
              </a:rPr>
              <a:t>(</a:t>
            </a:r>
            <a:r>
              <a:rPr lang="nl-NL" sz="1500" b="1" dirty="0" err="1">
                <a:solidFill>
                  <a:srgbClr val="F5823C"/>
                </a:solidFill>
                <a:latin typeface="+mn-lt"/>
              </a:rPr>
              <a:t>Debate</a:t>
            </a:r>
            <a:r>
              <a:rPr lang="nl-NL" sz="1500" b="1" dirty="0">
                <a:solidFill>
                  <a:srgbClr val="F5823C"/>
                </a:solidFill>
                <a:latin typeface="+mn-lt"/>
              </a:rPr>
              <a:t> </a:t>
            </a:r>
            <a:r>
              <a:rPr lang="nl-NL" sz="1500" b="1" dirty="0" err="1">
                <a:solidFill>
                  <a:srgbClr val="F5823C"/>
                </a:solidFill>
                <a:latin typeface="+mn-lt"/>
              </a:rPr>
              <a:t>exercise</a:t>
            </a:r>
            <a:r>
              <a:rPr lang="nl-NL" sz="1500" b="1" dirty="0">
                <a:solidFill>
                  <a:srgbClr val="F5823C"/>
                </a:solidFill>
                <a:latin typeface="+mn-lt"/>
              </a:rPr>
              <a:t>)</a:t>
            </a:r>
          </a:p>
          <a:p>
            <a:pPr marL="342900" indent="-342900" defTabSz="966788" eaLnBrk="0" hangingPunct="0">
              <a:spcBef>
                <a:spcPts val="600"/>
              </a:spcBef>
              <a:spcAft>
                <a:spcPts val="600"/>
              </a:spcAft>
              <a:buClr>
                <a:srgbClr val="F5823C"/>
              </a:buClr>
              <a:buFont typeface="Verdana" panose="020B0604030504040204" pitchFamily="34" charset="0"/>
              <a:buChar char="&gt;"/>
              <a:defRPr/>
            </a:pPr>
            <a:r>
              <a:rPr lang="nl-NL" sz="1500" b="1" dirty="0" err="1">
                <a:solidFill>
                  <a:srgbClr val="F5823C"/>
                </a:solidFill>
                <a:latin typeface="+mn-lt"/>
              </a:rPr>
              <a:t>Questions</a:t>
            </a:r>
            <a:r>
              <a:rPr lang="nl-NL" sz="1500" b="1" dirty="0">
                <a:solidFill>
                  <a:srgbClr val="F5823C"/>
                </a:solidFill>
                <a:latin typeface="+mn-lt"/>
              </a:rPr>
              <a:t> </a:t>
            </a:r>
            <a:r>
              <a:rPr lang="nl-NL" sz="1500" b="1" dirty="0" err="1">
                <a:solidFill>
                  <a:srgbClr val="F5823C"/>
                </a:solidFill>
                <a:latin typeface="+mn-lt"/>
              </a:rPr>
              <a:t>and</a:t>
            </a:r>
            <a:r>
              <a:rPr lang="nl-NL" sz="1500" b="1" dirty="0">
                <a:solidFill>
                  <a:srgbClr val="F5823C"/>
                </a:solidFill>
                <a:latin typeface="+mn-lt"/>
              </a:rPr>
              <a:t> </a:t>
            </a:r>
            <a:r>
              <a:rPr lang="nl-NL" sz="1500" b="1" dirty="0" err="1">
                <a:solidFill>
                  <a:srgbClr val="F5823C"/>
                </a:solidFill>
                <a:latin typeface="+mn-lt"/>
              </a:rPr>
              <a:t>Answers</a:t>
            </a:r>
            <a:endParaRPr lang="nl-NL" sz="1500" b="1" dirty="0">
              <a:solidFill>
                <a:srgbClr val="F5823C"/>
              </a:solidFill>
              <a:latin typeface="+mn-lt"/>
            </a:endParaRPr>
          </a:p>
          <a:p>
            <a:pPr marL="342900" indent="-342900" defTabSz="966788" eaLnBrk="0" hangingPunct="0">
              <a:spcBef>
                <a:spcPts val="600"/>
              </a:spcBef>
              <a:spcAft>
                <a:spcPts val="600"/>
              </a:spcAft>
              <a:buClr>
                <a:srgbClr val="F5823C"/>
              </a:buClr>
              <a:buFont typeface="Verdana" panose="020B0604030504040204" pitchFamily="34" charset="0"/>
              <a:buChar char="&gt;"/>
              <a:defRPr/>
            </a:pPr>
            <a:r>
              <a:rPr lang="nl-NL" sz="1500" b="1" dirty="0">
                <a:solidFill>
                  <a:srgbClr val="F5823C"/>
                </a:solidFill>
                <a:latin typeface="+mn-lt"/>
              </a:rPr>
              <a:t>Evaluation of </a:t>
            </a:r>
            <a:r>
              <a:rPr lang="nl-NL" sz="1500" b="1" dirty="0" err="1">
                <a:solidFill>
                  <a:srgbClr val="F5823C"/>
                </a:solidFill>
                <a:latin typeface="+mn-lt"/>
              </a:rPr>
              <a:t>the</a:t>
            </a:r>
            <a:r>
              <a:rPr lang="nl-NL" sz="1500" b="1" dirty="0">
                <a:solidFill>
                  <a:srgbClr val="F5823C"/>
                </a:solidFill>
                <a:latin typeface="+mn-lt"/>
              </a:rPr>
              <a:t> training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D4B30A33-6BCC-47CB-9F36-33F95D1A4277}"/>
              </a:ext>
            </a:extLst>
          </p:cNvPr>
          <p:cNvSpPr txBox="1"/>
          <p:nvPr/>
        </p:nvSpPr>
        <p:spPr>
          <a:xfrm>
            <a:off x="3095775" y="2514562"/>
            <a:ext cx="270000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defTabSz="966788" eaLnBrk="0" hangingPunct="0">
              <a:spcBef>
                <a:spcPts val="600"/>
              </a:spcBef>
              <a:spcAft>
                <a:spcPts val="0"/>
              </a:spcAft>
              <a:buClr>
                <a:srgbClr val="1FACE0"/>
              </a:buClr>
              <a:buFont typeface="Verdana" panose="020B0604030504040204" pitchFamily="34" charset="0"/>
              <a:buChar char="&gt;"/>
              <a:defRPr/>
            </a:pPr>
            <a:r>
              <a:rPr lang="nl-NL" sz="1500" b="1" dirty="0">
                <a:solidFill>
                  <a:srgbClr val="1FACE0"/>
                </a:solidFill>
                <a:latin typeface="+mn-lt"/>
              </a:rPr>
              <a:t>Policy </a:t>
            </a:r>
            <a:r>
              <a:rPr lang="nl-NL" sz="1500" b="1" dirty="0" err="1">
                <a:solidFill>
                  <a:srgbClr val="1FACE0"/>
                </a:solidFill>
                <a:latin typeface="+mn-lt"/>
              </a:rPr>
              <a:t>dialogue</a:t>
            </a:r>
            <a:endParaRPr lang="nl-NL" sz="1500" b="1" dirty="0">
              <a:solidFill>
                <a:srgbClr val="1FACE0"/>
              </a:solidFill>
              <a:latin typeface="+mn-lt"/>
            </a:endParaRPr>
          </a:p>
          <a:p>
            <a:pPr marL="342900" lvl="0" indent="-342900" defTabSz="966788" eaLnBrk="0" hangingPunct="0">
              <a:spcBef>
                <a:spcPts val="600"/>
              </a:spcBef>
              <a:spcAft>
                <a:spcPts val="0"/>
              </a:spcAft>
              <a:buClr>
                <a:srgbClr val="1FACE0"/>
              </a:buClr>
              <a:buFont typeface="Verdana" panose="020B0604030504040204" pitchFamily="34" charset="0"/>
              <a:buChar char="&gt;"/>
              <a:defRPr/>
            </a:pPr>
            <a:r>
              <a:rPr lang="nl-NL" sz="1500" b="1" dirty="0">
                <a:solidFill>
                  <a:srgbClr val="1FACE0"/>
                </a:solidFill>
                <a:latin typeface="+mn-lt"/>
              </a:rPr>
              <a:t>Risk Management Framework</a:t>
            </a:r>
          </a:p>
          <a:p>
            <a:pPr marL="342900" lvl="0" indent="-342900" defTabSz="966788" eaLnBrk="0" hangingPunct="0">
              <a:spcBef>
                <a:spcPts val="600"/>
              </a:spcBef>
              <a:spcAft>
                <a:spcPts val="0"/>
              </a:spcAft>
              <a:buClr>
                <a:srgbClr val="1FACE0"/>
              </a:buClr>
              <a:buFont typeface="Verdana" panose="020B0604030504040204" pitchFamily="34" charset="0"/>
              <a:buChar char="&gt;"/>
              <a:defRPr/>
            </a:pPr>
            <a:r>
              <a:rPr lang="nl-NL" sz="1500" b="1" dirty="0">
                <a:solidFill>
                  <a:srgbClr val="1FACE0"/>
                </a:solidFill>
                <a:latin typeface="+mn-lt"/>
              </a:rPr>
              <a:t>Design</a:t>
            </a:r>
          </a:p>
          <a:p>
            <a:pPr marL="342900" lvl="0" indent="-342900" defTabSz="966788" eaLnBrk="0" hangingPunct="0">
              <a:spcBef>
                <a:spcPts val="600"/>
              </a:spcBef>
              <a:spcAft>
                <a:spcPts val="0"/>
              </a:spcAft>
              <a:buClr>
                <a:srgbClr val="1FACE0"/>
              </a:buClr>
              <a:buFont typeface="Verdana" panose="020B0604030504040204" pitchFamily="34" charset="0"/>
              <a:buChar char="&gt;"/>
              <a:defRPr/>
            </a:pPr>
            <a:r>
              <a:rPr lang="nl-NL" sz="1500" b="1" dirty="0" err="1">
                <a:solidFill>
                  <a:srgbClr val="1FACE0"/>
                </a:solidFill>
                <a:latin typeface="+mn-lt"/>
              </a:rPr>
              <a:t>Fixed</a:t>
            </a:r>
            <a:r>
              <a:rPr lang="nl-NL" sz="1500" b="1" dirty="0">
                <a:solidFill>
                  <a:srgbClr val="1FACE0"/>
                </a:solidFill>
                <a:latin typeface="+mn-lt"/>
              </a:rPr>
              <a:t> </a:t>
            </a:r>
            <a:r>
              <a:rPr lang="nl-NL" sz="1500" b="1" dirty="0" err="1">
                <a:solidFill>
                  <a:srgbClr val="1FACE0"/>
                </a:solidFill>
                <a:latin typeface="+mn-lt"/>
              </a:rPr>
              <a:t>and</a:t>
            </a:r>
            <a:r>
              <a:rPr lang="nl-NL" sz="1500" b="1" dirty="0">
                <a:solidFill>
                  <a:srgbClr val="1FACE0"/>
                </a:solidFill>
                <a:latin typeface="+mn-lt"/>
              </a:rPr>
              <a:t> </a:t>
            </a:r>
            <a:r>
              <a:rPr lang="nl-NL" sz="1500" b="1" dirty="0" err="1">
                <a:solidFill>
                  <a:srgbClr val="1FACE0"/>
                </a:solidFill>
                <a:latin typeface="+mn-lt"/>
              </a:rPr>
              <a:t>variable</a:t>
            </a:r>
            <a:r>
              <a:rPr lang="nl-NL" sz="1500" b="1" dirty="0">
                <a:solidFill>
                  <a:srgbClr val="1FACE0"/>
                </a:solidFill>
                <a:latin typeface="+mn-lt"/>
              </a:rPr>
              <a:t> tranches</a:t>
            </a:r>
          </a:p>
          <a:p>
            <a:pPr marL="342900" lvl="0" indent="-342900" defTabSz="966788" eaLnBrk="0" hangingPunct="0">
              <a:spcBef>
                <a:spcPts val="600"/>
              </a:spcBef>
              <a:spcAft>
                <a:spcPts val="0"/>
              </a:spcAft>
              <a:buClr>
                <a:srgbClr val="1FACE0"/>
              </a:buClr>
              <a:buFont typeface="Verdana" panose="020B0604030504040204" pitchFamily="34" charset="0"/>
              <a:buChar char="&gt;"/>
              <a:defRPr/>
            </a:pPr>
            <a:r>
              <a:rPr lang="nl-NL" sz="1500" b="1" dirty="0">
                <a:solidFill>
                  <a:srgbClr val="1FACE0"/>
                </a:solidFill>
                <a:latin typeface="+mn-lt"/>
              </a:rPr>
              <a:t>Performance indicators</a:t>
            </a:r>
          </a:p>
          <a:p>
            <a:pPr marL="342900" lvl="0" indent="-342900" defTabSz="966788" eaLnBrk="0" hangingPunct="0">
              <a:spcBef>
                <a:spcPts val="600"/>
              </a:spcBef>
              <a:spcAft>
                <a:spcPts val="0"/>
              </a:spcAft>
              <a:buClr>
                <a:srgbClr val="1FACE0"/>
              </a:buClr>
              <a:buFont typeface="Verdana" panose="020B0604030504040204" pitchFamily="34" charset="0"/>
              <a:buChar char="&gt;"/>
              <a:defRPr/>
            </a:pPr>
            <a:r>
              <a:rPr lang="nl-NL" sz="1500" b="1" dirty="0">
                <a:solidFill>
                  <a:srgbClr val="1FACE0"/>
                </a:solidFill>
                <a:latin typeface="+mn-lt"/>
              </a:rPr>
              <a:t>Action Document</a:t>
            </a:r>
          </a:p>
          <a:p>
            <a:pPr marL="342900" lvl="0" indent="-342900" defTabSz="966788" eaLnBrk="0" hangingPunct="0">
              <a:spcBef>
                <a:spcPts val="600"/>
              </a:spcBef>
              <a:spcAft>
                <a:spcPts val="0"/>
              </a:spcAft>
              <a:buClr>
                <a:srgbClr val="1FACE0"/>
              </a:buClr>
              <a:buFont typeface="Verdana" panose="020B0604030504040204" pitchFamily="34" charset="0"/>
              <a:buChar char="&gt;"/>
              <a:defRPr/>
            </a:pPr>
            <a:r>
              <a:rPr lang="nl-NL" sz="1500" b="1" dirty="0" err="1">
                <a:solidFill>
                  <a:srgbClr val="1FACE0"/>
                </a:solidFill>
                <a:latin typeface="+mn-lt"/>
              </a:rPr>
              <a:t>Complementary</a:t>
            </a:r>
            <a:r>
              <a:rPr lang="nl-NL" sz="1500" b="1" dirty="0">
                <a:solidFill>
                  <a:srgbClr val="1FACE0"/>
                </a:solidFill>
                <a:latin typeface="+mn-lt"/>
              </a:rPr>
              <a:t> </a:t>
            </a:r>
            <a:r>
              <a:rPr lang="nl-NL" sz="1500" b="1" dirty="0" err="1">
                <a:solidFill>
                  <a:srgbClr val="1FACE0"/>
                </a:solidFill>
                <a:latin typeface="+mn-lt"/>
              </a:rPr>
              <a:t>measures</a:t>
            </a:r>
            <a:endParaRPr lang="nl-NL" sz="1500" b="1" dirty="0">
              <a:solidFill>
                <a:srgbClr val="1FACE0"/>
              </a:solidFill>
              <a:latin typeface="+mn-lt"/>
            </a:endParaRPr>
          </a:p>
          <a:p>
            <a:pPr marL="342900" lvl="0" indent="-342900" defTabSz="966788" eaLnBrk="0" hangingPunct="0">
              <a:spcBef>
                <a:spcPts val="600"/>
              </a:spcBef>
              <a:spcAft>
                <a:spcPts val="0"/>
              </a:spcAft>
              <a:buClr>
                <a:srgbClr val="1FACE0"/>
              </a:buClr>
              <a:buFont typeface="Verdana" panose="020B0604030504040204" pitchFamily="34" charset="0"/>
              <a:buChar char="&gt;"/>
              <a:defRPr/>
            </a:pPr>
            <a:r>
              <a:rPr lang="nl-NL" sz="1500" b="1" dirty="0" err="1">
                <a:solidFill>
                  <a:srgbClr val="1FACE0"/>
                </a:solidFill>
                <a:latin typeface="+mn-lt"/>
              </a:rPr>
              <a:t>Capacity</a:t>
            </a:r>
            <a:r>
              <a:rPr lang="nl-NL" sz="1500" b="1" dirty="0">
                <a:solidFill>
                  <a:srgbClr val="1FACE0"/>
                </a:solidFill>
                <a:latin typeface="+mn-lt"/>
              </a:rPr>
              <a:t> development</a:t>
            </a:r>
          </a:p>
        </p:txBody>
      </p: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064B3333-DA7E-43FC-B570-F5D76C9532B9}"/>
              </a:ext>
            </a:extLst>
          </p:cNvPr>
          <p:cNvGrpSpPr/>
          <p:nvPr/>
        </p:nvGrpSpPr>
        <p:grpSpPr>
          <a:xfrm>
            <a:off x="152704" y="1845947"/>
            <a:ext cx="2700000" cy="612000"/>
            <a:chOff x="103291" y="1664622"/>
            <a:chExt cx="2700000" cy="980742"/>
          </a:xfrm>
        </p:grpSpPr>
        <p:sp>
          <p:nvSpPr>
            <p:cNvPr id="17" name="Flèche : pentagone 16">
              <a:extLst>
                <a:ext uri="{FF2B5EF4-FFF2-40B4-BE49-F238E27FC236}">
                  <a16:creationId xmlns:a16="http://schemas.microsoft.com/office/drawing/2014/main" id="{99EC188F-4B9E-4B2D-9E98-18303B05629B}"/>
                </a:ext>
              </a:extLst>
            </p:cNvPr>
            <p:cNvSpPr/>
            <p:nvPr/>
          </p:nvSpPr>
          <p:spPr bwMode="auto">
            <a:xfrm rot="16200000">
              <a:off x="1147291" y="620622"/>
              <a:ext cx="612000" cy="2700000"/>
            </a:xfrm>
            <a:prstGeom prst="homePlate">
              <a:avLst/>
            </a:prstGeom>
            <a:solidFill>
              <a:srgbClr val="2D9E48"/>
            </a:solidFill>
            <a:ln w="9525" cap="flat" cmpd="sng" algn="ctr">
              <a:solidFill>
                <a:srgbClr val="2D9E48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1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6617ACE1-E080-429C-B2BD-C8F57CDF2D53}"/>
                </a:ext>
              </a:extLst>
            </p:cNvPr>
            <p:cNvSpPr/>
            <p:nvPr/>
          </p:nvSpPr>
          <p:spPr bwMode="auto">
            <a:xfrm>
              <a:off x="103291" y="2285364"/>
              <a:ext cx="2700000" cy="360000"/>
            </a:xfrm>
            <a:prstGeom prst="rect">
              <a:avLst/>
            </a:prstGeom>
            <a:solidFill>
              <a:srgbClr val="2D9E48"/>
            </a:solidFill>
            <a:ln w="9525" cap="flat" cmpd="sng" algn="ctr">
              <a:solidFill>
                <a:srgbClr val="2D9E48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0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</p:grpSp>
      <p:sp>
        <p:nvSpPr>
          <p:cNvPr id="19" name="Espace réservé du contenu 2">
            <a:extLst>
              <a:ext uri="{FF2B5EF4-FFF2-40B4-BE49-F238E27FC236}">
                <a16:creationId xmlns:a16="http://schemas.microsoft.com/office/drawing/2014/main" id="{9FC650DF-C276-4D5F-9F55-1C600B513634}"/>
              </a:ext>
            </a:extLst>
          </p:cNvPr>
          <p:cNvSpPr txBox="1">
            <a:spLocks/>
          </p:cNvSpPr>
          <p:nvPr/>
        </p:nvSpPr>
        <p:spPr bwMode="auto">
          <a:xfrm>
            <a:off x="152704" y="1929506"/>
            <a:ext cx="2700000" cy="5515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0" indent="0" algn="ctr">
              <a:buNone/>
            </a:pPr>
            <a:r>
              <a:rPr lang="nl-NL" sz="2800" b="1" i="0" dirty="0">
                <a:solidFill>
                  <a:schemeClr val="bg1"/>
                </a:solidFill>
                <a:latin typeface="+mn-lt"/>
                <a:ea typeface="Arial" charset="0"/>
                <a:cs typeface="Arial" charset="0"/>
              </a:rPr>
              <a:t>Day 1 </a:t>
            </a:r>
          </a:p>
        </p:txBody>
      </p:sp>
      <p:grpSp>
        <p:nvGrpSpPr>
          <p:cNvPr id="20" name="Groupe 19">
            <a:extLst>
              <a:ext uri="{FF2B5EF4-FFF2-40B4-BE49-F238E27FC236}">
                <a16:creationId xmlns:a16="http://schemas.microsoft.com/office/drawing/2014/main" id="{DDF25E4C-FB1F-440D-8F99-DAC8A46FE6B4}"/>
              </a:ext>
            </a:extLst>
          </p:cNvPr>
          <p:cNvGrpSpPr/>
          <p:nvPr/>
        </p:nvGrpSpPr>
        <p:grpSpPr>
          <a:xfrm>
            <a:off x="3095775" y="1845948"/>
            <a:ext cx="2700000" cy="612000"/>
            <a:chOff x="11274667" y="909379"/>
            <a:chExt cx="2700000" cy="980743"/>
          </a:xfrm>
        </p:grpSpPr>
        <p:sp>
          <p:nvSpPr>
            <p:cNvPr id="21" name="Flèche : pentagone 20">
              <a:extLst>
                <a:ext uri="{FF2B5EF4-FFF2-40B4-BE49-F238E27FC236}">
                  <a16:creationId xmlns:a16="http://schemas.microsoft.com/office/drawing/2014/main" id="{1A68F5E3-B3D8-4B54-B6B6-FEC656969A98}"/>
                </a:ext>
              </a:extLst>
            </p:cNvPr>
            <p:cNvSpPr/>
            <p:nvPr/>
          </p:nvSpPr>
          <p:spPr bwMode="auto">
            <a:xfrm rot="16200000">
              <a:off x="12318667" y="-134621"/>
              <a:ext cx="612000" cy="2700000"/>
            </a:xfrm>
            <a:prstGeom prst="homePlate">
              <a:avLst/>
            </a:prstGeom>
            <a:solidFill>
              <a:srgbClr val="1FACE0"/>
            </a:solidFill>
            <a:ln w="9525" cap="flat" cmpd="sng" algn="ctr">
              <a:solidFill>
                <a:srgbClr val="1FACE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1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1DD77C35-1F3D-4E43-9AC4-51751FA85591}"/>
                </a:ext>
              </a:extLst>
            </p:cNvPr>
            <p:cNvSpPr/>
            <p:nvPr/>
          </p:nvSpPr>
          <p:spPr bwMode="auto">
            <a:xfrm>
              <a:off x="11274667" y="1530122"/>
              <a:ext cx="2700000" cy="360000"/>
            </a:xfrm>
            <a:prstGeom prst="rect">
              <a:avLst/>
            </a:prstGeom>
            <a:solidFill>
              <a:srgbClr val="1FACE0"/>
            </a:solidFill>
            <a:ln w="9525" cap="flat" cmpd="sng" algn="ctr">
              <a:solidFill>
                <a:srgbClr val="1FACE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0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</p:grp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E79F9843-A782-4EDD-806A-B81CFD1131EF}"/>
              </a:ext>
            </a:extLst>
          </p:cNvPr>
          <p:cNvGrpSpPr/>
          <p:nvPr/>
        </p:nvGrpSpPr>
        <p:grpSpPr>
          <a:xfrm>
            <a:off x="6106849" y="1844824"/>
            <a:ext cx="2700000" cy="612000"/>
            <a:chOff x="-5727777" y="1318320"/>
            <a:chExt cx="2700000" cy="977335"/>
          </a:xfrm>
        </p:grpSpPr>
        <p:sp>
          <p:nvSpPr>
            <p:cNvPr id="24" name="Flèche : pentagone 23">
              <a:extLst>
                <a:ext uri="{FF2B5EF4-FFF2-40B4-BE49-F238E27FC236}">
                  <a16:creationId xmlns:a16="http://schemas.microsoft.com/office/drawing/2014/main" id="{703BC223-02F7-41DA-88FA-B37853601B51}"/>
                </a:ext>
              </a:extLst>
            </p:cNvPr>
            <p:cNvSpPr/>
            <p:nvPr/>
          </p:nvSpPr>
          <p:spPr bwMode="auto">
            <a:xfrm rot="16200000">
              <a:off x="-4683777" y="274320"/>
              <a:ext cx="612000" cy="2700000"/>
            </a:xfrm>
            <a:prstGeom prst="homePlate">
              <a:avLst/>
            </a:prstGeom>
            <a:solidFill>
              <a:srgbClr val="F5823C"/>
            </a:solidFill>
            <a:ln w="9525" cap="flat" cmpd="sng" algn="ctr">
              <a:solidFill>
                <a:srgbClr val="F5823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1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0547BD15-4389-47DC-83CD-2D200644B01E}"/>
                </a:ext>
              </a:extLst>
            </p:cNvPr>
            <p:cNvSpPr/>
            <p:nvPr/>
          </p:nvSpPr>
          <p:spPr bwMode="auto">
            <a:xfrm>
              <a:off x="-5727777" y="1935655"/>
              <a:ext cx="2700000" cy="360000"/>
            </a:xfrm>
            <a:prstGeom prst="rect">
              <a:avLst/>
            </a:prstGeom>
            <a:solidFill>
              <a:srgbClr val="F5823C"/>
            </a:solidFill>
            <a:ln w="9525" cap="flat" cmpd="sng" algn="ctr">
              <a:solidFill>
                <a:srgbClr val="F5823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0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</p:grpSp>
      <p:sp>
        <p:nvSpPr>
          <p:cNvPr id="26" name="Espace réservé du contenu 2">
            <a:extLst>
              <a:ext uri="{FF2B5EF4-FFF2-40B4-BE49-F238E27FC236}">
                <a16:creationId xmlns:a16="http://schemas.microsoft.com/office/drawing/2014/main" id="{A1F60EA3-413C-430C-8179-707E39A90874}"/>
              </a:ext>
            </a:extLst>
          </p:cNvPr>
          <p:cNvSpPr txBox="1">
            <a:spLocks/>
          </p:cNvSpPr>
          <p:nvPr/>
        </p:nvSpPr>
        <p:spPr bwMode="auto">
          <a:xfrm>
            <a:off x="3095775" y="1929506"/>
            <a:ext cx="2700000" cy="5515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 defTabSz="966788" eaLnBrk="0" hangingPunct="0">
              <a:spcBef>
                <a:spcPct val="0"/>
              </a:spcBef>
              <a:buClrTx/>
              <a:buNone/>
            </a:pPr>
            <a:r>
              <a:rPr lang="nl-NL" sz="2800" b="1" i="0" dirty="0">
                <a:solidFill>
                  <a:schemeClr val="bg1"/>
                </a:solidFill>
                <a:latin typeface="+mn-lt"/>
                <a:ea typeface="Arial" charset="0"/>
                <a:cs typeface="Arial" charset="0"/>
              </a:rPr>
              <a:t>Day 2</a:t>
            </a:r>
          </a:p>
        </p:txBody>
      </p:sp>
      <p:sp>
        <p:nvSpPr>
          <p:cNvPr id="27" name="Espace réservé du contenu 2">
            <a:extLst>
              <a:ext uri="{FF2B5EF4-FFF2-40B4-BE49-F238E27FC236}">
                <a16:creationId xmlns:a16="http://schemas.microsoft.com/office/drawing/2014/main" id="{316940D3-8B82-4B66-8FCD-3593C711B18F}"/>
              </a:ext>
            </a:extLst>
          </p:cNvPr>
          <p:cNvSpPr txBox="1">
            <a:spLocks/>
          </p:cNvSpPr>
          <p:nvPr/>
        </p:nvSpPr>
        <p:spPr bwMode="auto">
          <a:xfrm>
            <a:off x="6106849" y="1929506"/>
            <a:ext cx="2700000" cy="5515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 defTabSz="966788" eaLnBrk="0" hangingPunct="0">
              <a:spcBef>
                <a:spcPct val="0"/>
              </a:spcBef>
              <a:buClrTx/>
              <a:buNone/>
            </a:pPr>
            <a:r>
              <a:rPr lang="nl-NL" sz="2800" b="1" i="0" dirty="0">
                <a:solidFill>
                  <a:schemeClr val="bg1"/>
                </a:solidFill>
                <a:latin typeface="+mn-lt"/>
                <a:ea typeface="Arial" charset="0"/>
                <a:cs typeface="Arial" charset="0"/>
              </a:rPr>
              <a:t>Day 3</a:t>
            </a:r>
          </a:p>
        </p:txBody>
      </p: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3DE94721-A002-4DBB-9E93-FEFD075AF3E6}"/>
              </a:ext>
            </a:extLst>
          </p:cNvPr>
          <p:cNvCxnSpPr/>
          <p:nvPr/>
        </p:nvCxnSpPr>
        <p:spPr bwMode="auto">
          <a:xfrm>
            <a:off x="152704" y="6418388"/>
            <a:ext cx="5661246" cy="0"/>
          </a:xfrm>
          <a:prstGeom prst="line">
            <a:avLst/>
          </a:prstGeom>
          <a:noFill/>
          <a:ln w="9525" cap="flat" cmpd="sng" algn="ctr">
            <a:solidFill>
              <a:srgbClr val="004494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Rechthoek 5">
            <a:extLst>
              <a:ext uri="{FF2B5EF4-FFF2-40B4-BE49-F238E27FC236}">
                <a16:creationId xmlns:a16="http://schemas.microsoft.com/office/drawing/2014/main" id="{DB6B8ACB-B631-4FAE-AD19-56803B3A8600}"/>
              </a:ext>
            </a:extLst>
          </p:cNvPr>
          <p:cNvSpPr/>
          <p:nvPr/>
        </p:nvSpPr>
        <p:spPr bwMode="auto">
          <a:xfrm>
            <a:off x="1763711" y="6274404"/>
            <a:ext cx="2232000" cy="288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l-NL" sz="1400">
                <a:solidFill>
                  <a:srgbClr val="004494"/>
                </a:solidFill>
                <a:latin typeface="+mn-lt"/>
              </a:rPr>
              <a:t>Rwanda </a:t>
            </a:r>
            <a:r>
              <a:rPr lang="nl-NL" sz="1400" dirty="0" err="1">
                <a:solidFill>
                  <a:srgbClr val="004494"/>
                </a:solidFill>
                <a:latin typeface="+mn-lt"/>
              </a:rPr>
              <a:t>example</a:t>
            </a:r>
            <a:endParaRPr lang="nl-NL" sz="1400" dirty="0">
              <a:solidFill>
                <a:srgbClr val="004494"/>
              </a:solidFill>
              <a:latin typeface="+mn-lt"/>
            </a:endParaRPr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AC10F96A-3FD5-4E2C-A944-5B0D063B38D4}"/>
              </a:ext>
            </a:extLst>
          </p:cNvPr>
          <p:cNvCxnSpPr>
            <a:cxnSpLocks/>
          </p:cNvCxnSpPr>
          <p:nvPr/>
        </p:nvCxnSpPr>
        <p:spPr bwMode="auto">
          <a:xfrm>
            <a:off x="6106849" y="6418388"/>
            <a:ext cx="2695151" cy="0"/>
          </a:xfrm>
          <a:prstGeom prst="line">
            <a:avLst/>
          </a:prstGeom>
          <a:noFill/>
          <a:ln w="9525" cap="flat" cmpd="sng" algn="ctr">
            <a:solidFill>
              <a:srgbClr val="004494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Rechthoek 5">
            <a:extLst>
              <a:ext uri="{FF2B5EF4-FFF2-40B4-BE49-F238E27FC236}">
                <a16:creationId xmlns:a16="http://schemas.microsoft.com/office/drawing/2014/main" id="{9757C4EC-DD4B-4376-ADAB-8FE7BC28B568}"/>
              </a:ext>
            </a:extLst>
          </p:cNvPr>
          <p:cNvSpPr/>
          <p:nvPr/>
        </p:nvSpPr>
        <p:spPr bwMode="auto">
          <a:xfrm>
            <a:off x="6781932" y="6269855"/>
            <a:ext cx="1440000" cy="288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lvl="0" algn="ctr">
              <a:defRPr/>
            </a:pPr>
            <a:r>
              <a:rPr lang="nl-NL" sz="1400" dirty="0">
                <a:solidFill>
                  <a:srgbClr val="004494"/>
                </a:solidFill>
                <a:latin typeface="+mn-lt"/>
              </a:rPr>
              <a:t>Afghanistan</a:t>
            </a:r>
          </a:p>
        </p:txBody>
      </p:sp>
    </p:spTree>
    <p:extLst>
      <p:ext uri="{BB962C8B-B14F-4D97-AF65-F5344CB8AC3E}">
        <p14:creationId xmlns:p14="http://schemas.microsoft.com/office/powerpoint/2010/main" val="1504976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0" grpId="0" animBg="1"/>
      <p:bldP spid="11" grpId="0" animBg="1"/>
      <p:bldP spid="13" grpId="0"/>
      <p:bldP spid="14" grpId="0"/>
      <p:bldP spid="15" grpId="0"/>
      <p:bldP spid="19" grpId="0"/>
      <p:bldP spid="26" grpId="0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238026"/>
            <a:ext cx="8460000" cy="773278"/>
          </a:xfrm>
        </p:spPr>
        <p:txBody>
          <a:bodyPr/>
          <a:lstStyle/>
          <a:p>
            <a:pPr marL="0"/>
            <a:r>
              <a:rPr lang="en-GB" sz="2800" cap="all" dirty="0">
                <a:solidFill>
                  <a:srgbClr val="004494"/>
                </a:solidFill>
                <a:latin typeface="+mn-lt"/>
              </a:rPr>
              <a:t>House keeping</a:t>
            </a:r>
            <a:endParaRPr lang="fr-BE" sz="2800" cap="all" dirty="0">
              <a:solidFill>
                <a:srgbClr val="004494"/>
              </a:solidFill>
              <a:latin typeface="+mn-lt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1467D5D-AA67-4739-8709-FDB0DC9AA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000" y="1916832"/>
            <a:ext cx="8460000" cy="4942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355600" lvl="1" indent="-355600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Font typeface="Verdana" panose="020B0604030504040204" pitchFamily="34" charset="0"/>
              <a:buChar char="&gt;"/>
              <a:defRPr/>
            </a:pPr>
            <a:r>
              <a:rPr lang="en-US" dirty="0">
                <a:solidFill>
                  <a:srgbClr val="004494"/>
                </a:solidFill>
              </a:rPr>
              <a:t>Sign in every morning and afternoon</a:t>
            </a:r>
          </a:p>
          <a:p>
            <a:pPr marL="355600" lvl="1" indent="-355600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Font typeface="Verdana" panose="020B0604030504040204" pitchFamily="34" charset="0"/>
              <a:buChar char="&gt;"/>
              <a:defRPr/>
            </a:pPr>
            <a:r>
              <a:rPr lang="en-US" dirty="0">
                <a:solidFill>
                  <a:srgbClr val="004494"/>
                </a:solidFill>
              </a:rPr>
              <a:t>Be on time </a:t>
            </a:r>
          </a:p>
          <a:p>
            <a:pPr marL="355600" lvl="1" indent="-355600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Font typeface="Verdana" panose="020B0604030504040204" pitchFamily="34" charset="0"/>
              <a:buChar char="&gt;"/>
              <a:defRPr/>
            </a:pPr>
            <a:r>
              <a:rPr lang="en-US" dirty="0">
                <a:solidFill>
                  <a:srgbClr val="004494"/>
                </a:solidFill>
              </a:rPr>
              <a:t>Do not bring in food; coffee / tea / lunch</a:t>
            </a:r>
          </a:p>
          <a:p>
            <a:pPr marL="355600" lvl="1" indent="-355600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Font typeface="Verdana" panose="020B0604030504040204" pitchFamily="34" charset="0"/>
              <a:buChar char="&gt;"/>
              <a:defRPr/>
            </a:pPr>
            <a:r>
              <a:rPr lang="en-US" dirty="0">
                <a:solidFill>
                  <a:srgbClr val="004494"/>
                </a:solidFill>
              </a:rPr>
              <a:t>Mobile phones off / vibration / </a:t>
            </a:r>
            <a:r>
              <a:rPr lang="en-US" dirty="0" err="1">
                <a:solidFill>
                  <a:srgbClr val="004494"/>
                </a:solidFill>
              </a:rPr>
              <a:t>WiFi</a:t>
            </a:r>
            <a:endParaRPr lang="en-US" dirty="0">
              <a:solidFill>
                <a:srgbClr val="004494"/>
              </a:solidFill>
            </a:endParaRPr>
          </a:p>
          <a:p>
            <a:pPr marL="355600" lvl="1" indent="-355600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Font typeface="Verdana" panose="020B0604030504040204" pitchFamily="34" charset="0"/>
              <a:buChar char="&gt;"/>
              <a:defRPr/>
            </a:pPr>
            <a:r>
              <a:rPr lang="en-US" dirty="0">
                <a:solidFill>
                  <a:srgbClr val="004494"/>
                </a:solidFill>
              </a:rPr>
              <a:t>Water available in the room</a:t>
            </a:r>
          </a:p>
          <a:p>
            <a:pPr marL="355600" lvl="1" indent="-355600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Font typeface="Verdana" panose="020B0604030504040204" pitchFamily="34" charset="0"/>
              <a:buChar char="&gt;"/>
              <a:defRPr/>
            </a:pPr>
            <a:r>
              <a:rPr lang="en-US" dirty="0">
                <a:solidFill>
                  <a:srgbClr val="004494"/>
                </a:solidFill>
              </a:rPr>
              <a:t>Smoking is not allowed in the building</a:t>
            </a:r>
          </a:p>
          <a:p>
            <a:pPr marL="355600" lvl="1" indent="-355600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Font typeface="Verdana" panose="020B0604030504040204" pitchFamily="34" charset="0"/>
              <a:buChar char="&gt;"/>
              <a:defRPr/>
            </a:pPr>
            <a:r>
              <a:rPr lang="en-US" dirty="0">
                <a:solidFill>
                  <a:srgbClr val="004494"/>
                </a:solidFill>
              </a:rPr>
              <a:t>Clean up your desk </a:t>
            </a:r>
          </a:p>
          <a:p>
            <a:pPr marL="355600" lvl="1" indent="-355600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Font typeface="Verdana" panose="020B0604030504040204" pitchFamily="34" charset="0"/>
              <a:buChar char="&gt;"/>
              <a:defRPr/>
            </a:pPr>
            <a:r>
              <a:rPr lang="en-US" dirty="0">
                <a:solidFill>
                  <a:srgbClr val="004494"/>
                </a:solidFill>
              </a:rPr>
              <a:t>How to use the printed material / USB? </a:t>
            </a:r>
          </a:p>
          <a:p>
            <a:pPr marL="355600" lvl="1" indent="-355600">
              <a:lnSpc>
                <a:spcPct val="130000"/>
              </a:lnSpc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Font typeface="Verdana" panose="020B0604030504040204" pitchFamily="34" charset="0"/>
              <a:buChar char="&gt;"/>
              <a:defRPr/>
            </a:pPr>
            <a:endParaRPr lang="en-US" dirty="0">
              <a:solidFill>
                <a:srgbClr val="004494"/>
              </a:solidFill>
              <a:sym typeface="Wingdings" pitchFamily="2" charset="2"/>
            </a:endParaRPr>
          </a:p>
        </p:txBody>
      </p:sp>
      <p:sp>
        <p:nvSpPr>
          <p:cNvPr id="12" name="Espace réservé du numéro de diapositive 9">
            <a:extLst>
              <a:ext uri="{FF2B5EF4-FFF2-40B4-BE49-F238E27FC236}">
                <a16:creationId xmlns:a16="http://schemas.microsoft.com/office/drawing/2014/main" id="{DA0CFD1C-1453-4FF3-AC7C-C31D8A43B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en-GB" sz="1100" b="1" smtClean="0">
                <a:solidFill>
                  <a:schemeClr val="bg1"/>
                </a:solidFill>
                <a:latin typeface="+mn-lt"/>
              </a:rPr>
              <a:pPr/>
              <a:t>5</a:t>
            </a:fld>
            <a:endParaRPr lang="en-GB" sz="1100" b="1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6" name="Picture 2" descr="C:\Program Files\Microsoft Office\MEDIA\CAGCAT10\j0234131.wmf">
            <a:extLst>
              <a:ext uri="{FF2B5EF4-FFF2-40B4-BE49-F238E27FC236}">
                <a16:creationId xmlns:a16="http://schemas.microsoft.com/office/drawing/2014/main" id="{762BE311-8BA9-479C-BEDB-6C05BF06AD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264" y="1377882"/>
            <a:ext cx="1736507" cy="1846548"/>
          </a:xfrm>
          <a:prstGeom prst="rect">
            <a:avLst/>
          </a:prstGeom>
          <a:noFill/>
        </p:spPr>
      </p:pic>
      <p:pic>
        <p:nvPicPr>
          <p:cNvPr id="7" name="Picture 6" descr="C:\Program Files\Microsoft Office\MEDIA\CAGCAT10\j0285410.wmf">
            <a:extLst>
              <a:ext uri="{FF2B5EF4-FFF2-40B4-BE49-F238E27FC236}">
                <a16:creationId xmlns:a16="http://schemas.microsoft.com/office/drawing/2014/main" id="{648B2905-FD3F-4525-B4FA-982161D544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34268" y="4202739"/>
            <a:ext cx="1564497" cy="148864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28858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238026"/>
            <a:ext cx="8460000" cy="773278"/>
          </a:xfrm>
        </p:spPr>
        <p:txBody>
          <a:bodyPr/>
          <a:lstStyle/>
          <a:p>
            <a:pPr marL="0"/>
            <a:r>
              <a:rPr lang="en-GB" sz="2800" cap="all" dirty="0">
                <a:solidFill>
                  <a:srgbClr val="004494"/>
                </a:solidFill>
                <a:latin typeface="+mn-lt"/>
              </a:rPr>
              <a:t>MKS Training Programme</a:t>
            </a:r>
            <a:endParaRPr lang="fr-BE" sz="2800" cap="all" dirty="0">
              <a:solidFill>
                <a:srgbClr val="004494"/>
              </a:solidFill>
              <a:latin typeface="+mn-lt"/>
            </a:endParaRPr>
          </a:p>
        </p:txBody>
      </p:sp>
      <p:sp>
        <p:nvSpPr>
          <p:cNvPr id="12" name="Espace réservé du numéro de diapositive 9">
            <a:extLst>
              <a:ext uri="{FF2B5EF4-FFF2-40B4-BE49-F238E27FC236}">
                <a16:creationId xmlns:a16="http://schemas.microsoft.com/office/drawing/2014/main" id="{DA0CFD1C-1453-4FF3-AC7C-C31D8A43B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en-GB" sz="1100" b="1" smtClean="0">
                <a:solidFill>
                  <a:schemeClr val="bg1"/>
                </a:solidFill>
                <a:latin typeface="+mn-lt"/>
              </a:rPr>
              <a:pPr/>
              <a:t>6</a:t>
            </a:fld>
            <a:endParaRPr lang="en-GB" sz="11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77F115C-455D-4357-AFD2-B91CA618AB64}"/>
              </a:ext>
            </a:extLst>
          </p:cNvPr>
          <p:cNvSpPr/>
          <p:nvPr/>
        </p:nvSpPr>
        <p:spPr bwMode="auto">
          <a:xfrm>
            <a:off x="2434535" y="2025079"/>
            <a:ext cx="6367465" cy="2207217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2D9E4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C523A21C-3BAB-40D8-B7A0-7B92DCFEC0DA}"/>
              </a:ext>
            </a:extLst>
          </p:cNvPr>
          <p:cNvSpPr txBox="1"/>
          <p:nvPr/>
        </p:nvSpPr>
        <p:spPr>
          <a:xfrm>
            <a:off x="2453193" y="2075803"/>
            <a:ext cx="6324996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1" indent="-285750">
              <a:spcBef>
                <a:spcPts val="600"/>
              </a:spcBef>
              <a:buClr>
                <a:srgbClr val="2D9E48"/>
              </a:buClr>
              <a:buSzPct val="75000"/>
              <a:buFont typeface="Verdana" panose="020B0604030504040204" pitchFamily="34" charset="0"/>
              <a:buChar char="&gt;"/>
              <a:defRPr/>
            </a:pPr>
            <a:r>
              <a:rPr lang="en-GB" sz="1600" dirty="0">
                <a:solidFill>
                  <a:schemeClr val="tx1"/>
                </a:solidFill>
                <a:latin typeface="+mn-lt"/>
              </a:rPr>
              <a:t>Budget Support Training</a:t>
            </a:r>
          </a:p>
          <a:p>
            <a:pPr marL="285750" lvl="1" indent="-285750">
              <a:spcBef>
                <a:spcPts val="600"/>
              </a:spcBef>
              <a:buClr>
                <a:srgbClr val="2D9E48"/>
              </a:buClr>
              <a:buSzPct val="75000"/>
              <a:buFont typeface="Verdana" panose="020B0604030504040204" pitchFamily="34" charset="0"/>
              <a:buChar char="&gt;"/>
              <a:defRPr/>
            </a:pPr>
            <a:r>
              <a:rPr lang="en-GB" sz="1600" dirty="0">
                <a:solidFill>
                  <a:schemeClr val="tx1"/>
                </a:solidFill>
                <a:latin typeface="+mn-lt"/>
              </a:rPr>
              <a:t>Advanced courses for selected key assessment areas:</a:t>
            </a:r>
          </a:p>
          <a:p>
            <a:pPr marL="538163" lvl="1" indent="-285750">
              <a:spcBef>
                <a:spcPts val="300"/>
              </a:spcBef>
              <a:buClr>
                <a:srgbClr val="2D9E48"/>
              </a:buClr>
              <a:buSzPct val="85000"/>
              <a:buFont typeface="Courier New" panose="02070309020205020404" pitchFamily="49" charset="0"/>
              <a:buChar char="o"/>
              <a:tabLst>
                <a:tab pos="452438" algn="l"/>
                <a:tab pos="623888" algn="l"/>
              </a:tabLst>
              <a:defRPr/>
            </a:pPr>
            <a:r>
              <a:rPr lang="en-GB" sz="1400" dirty="0">
                <a:solidFill>
                  <a:schemeClr val="tx1"/>
                </a:solidFill>
                <a:latin typeface="+mn-lt"/>
              </a:rPr>
              <a:t>Macroeconomics I (Macro for development)</a:t>
            </a:r>
          </a:p>
          <a:p>
            <a:pPr marL="538163" lvl="1" indent="-285750">
              <a:spcBef>
                <a:spcPts val="300"/>
              </a:spcBef>
              <a:buClr>
                <a:srgbClr val="2D9E48"/>
              </a:buClr>
              <a:buSzPct val="85000"/>
              <a:buFont typeface="Courier New" panose="02070309020205020404" pitchFamily="49" charset="0"/>
              <a:buChar char="o"/>
              <a:tabLst>
                <a:tab pos="452438" algn="l"/>
                <a:tab pos="623888" algn="l"/>
              </a:tabLst>
              <a:defRPr/>
            </a:pPr>
            <a:r>
              <a:rPr lang="en-GB" sz="1400" dirty="0">
                <a:solidFill>
                  <a:schemeClr val="tx1"/>
                </a:solidFill>
                <a:latin typeface="+mn-lt"/>
              </a:rPr>
              <a:t>Macroeconomics II (Growth challenges)</a:t>
            </a:r>
          </a:p>
          <a:p>
            <a:pPr marL="538163" lvl="1" indent="-285750">
              <a:spcBef>
                <a:spcPts val="300"/>
              </a:spcBef>
              <a:buClr>
                <a:srgbClr val="2D9E48"/>
              </a:buClr>
              <a:buSzPct val="85000"/>
              <a:buFont typeface="Courier New" panose="02070309020205020404" pitchFamily="49" charset="0"/>
              <a:buChar char="o"/>
              <a:tabLst>
                <a:tab pos="452438" algn="l"/>
                <a:tab pos="623888" algn="l"/>
              </a:tabLst>
              <a:defRPr/>
            </a:pPr>
            <a:r>
              <a:rPr lang="en-GB" sz="1400" dirty="0">
                <a:solidFill>
                  <a:schemeClr val="tx1"/>
                </a:solidFill>
              </a:rPr>
              <a:t>Macroeconomics II (Debt) – </a:t>
            </a:r>
            <a:r>
              <a:rPr lang="en-GB" sz="1100" dirty="0">
                <a:solidFill>
                  <a:schemeClr val="tx1"/>
                </a:solidFill>
              </a:rPr>
              <a:t>still in development, pilot in January 2019</a:t>
            </a:r>
            <a:endParaRPr lang="en-GB" sz="1100" dirty="0">
              <a:solidFill>
                <a:schemeClr val="tx1"/>
              </a:solidFill>
              <a:latin typeface="+mn-lt"/>
            </a:endParaRPr>
          </a:p>
          <a:p>
            <a:pPr marL="538163" lvl="1" indent="-285750">
              <a:spcBef>
                <a:spcPts val="300"/>
              </a:spcBef>
              <a:buClr>
                <a:srgbClr val="2D9E48"/>
              </a:buClr>
              <a:buSzPct val="85000"/>
              <a:buFont typeface="Courier New" panose="02070309020205020404" pitchFamily="49" charset="0"/>
              <a:buChar char="o"/>
              <a:tabLst>
                <a:tab pos="452438" algn="l"/>
                <a:tab pos="623888" algn="l"/>
              </a:tabLst>
              <a:defRPr/>
            </a:pPr>
            <a:r>
              <a:rPr lang="en-GB" sz="1400" dirty="0">
                <a:solidFill>
                  <a:schemeClr val="tx1"/>
                </a:solidFill>
                <a:latin typeface="+mn-lt"/>
              </a:rPr>
              <a:t>Public Finance Management I (Systems and Principles)</a:t>
            </a:r>
          </a:p>
          <a:p>
            <a:pPr marL="538163" lvl="1" indent="-285750">
              <a:spcBef>
                <a:spcPts val="300"/>
              </a:spcBef>
              <a:buClr>
                <a:srgbClr val="2D9E48"/>
              </a:buClr>
              <a:buSzPct val="85000"/>
              <a:buFont typeface="Courier New" panose="02070309020205020404" pitchFamily="49" charset="0"/>
              <a:buChar char="o"/>
              <a:tabLst>
                <a:tab pos="452438" algn="l"/>
                <a:tab pos="623888" algn="l"/>
              </a:tabLst>
              <a:defRPr/>
            </a:pPr>
            <a:r>
              <a:rPr lang="en-GB" sz="1400" dirty="0">
                <a:solidFill>
                  <a:schemeClr val="tx1"/>
                </a:solidFill>
                <a:latin typeface="+mn-lt"/>
              </a:rPr>
              <a:t>Public Finance Management II (PFM Reform)</a:t>
            </a:r>
          </a:p>
          <a:p>
            <a:pPr marL="538163" lvl="1" indent="-285750">
              <a:spcBef>
                <a:spcPts val="300"/>
              </a:spcBef>
              <a:buClr>
                <a:srgbClr val="2D9E48"/>
              </a:buClr>
              <a:buSzPct val="85000"/>
              <a:buFont typeface="Courier New" panose="02070309020205020404" pitchFamily="49" charset="0"/>
              <a:buChar char="o"/>
              <a:tabLst>
                <a:tab pos="452438" algn="l"/>
                <a:tab pos="623888" algn="l"/>
              </a:tabLst>
              <a:defRPr/>
            </a:pPr>
            <a:r>
              <a:rPr lang="en-GB" sz="1400" dirty="0">
                <a:solidFill>
                  <a:schemeClr val="tx1"/>
                </a:solidFill>
                <a:latin typeface="+mn-lt"/>
              </a:rPr>
              <a:t>Domestic Revenue Mobilisation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01BBAA2-124B-4375-9D47-92E84BA1F0C4}"/>
              </a:ext>
            </a:extLst>
          </p:cNvPr>
          <p:cNvSpPr/>
          <p:nvPr/>
        </p:nvSpPr>
        <p:spPr bwMode="auto">
          <a:xfrm>
            <a:off x="2434534" y="4475221"/>
            <a:ext cx="6367465" cy="2052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F5823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3" name="Flèche : pentagone 12">
            <a:extLst>
              <a:ext uri="{FF2B5EF4-FFF2-40B4-BE49-F238E27FC236}">
                <a16:creationId xmlns:a16="http://schemas.microsoft.com/office/drawing/2014/main" id="{E3CA79C7-685F-4933-A82F-D29047FD7056}"/>
              </a:ext>
            </a:extLst>
          </p:cNvPr>
          <p:cNvSpPr/>
          <p:nvPr/>
        </p:nvSpPr>
        <p:spPr bwMode="auto">
          <a:xfrm rot="10800000">
            <a:off x="5771" y="2023202"/>
            <a:ext cx="756000" cy="2193445"/>
          </a:xfrm>
          <a:prstGeom prst="homePlate">
            <a:avLst>
              <a:gd name="adj" fmla="val 50000"/>
            </a:avLst>
          </a:prstGeom>
          <a:solidFill>
            <a:srgbClr val="2D9E48"/>
          </a:solidFill>
          <a:ln w="9525" cap="flat" cmpd="sng" algn="ctr">
            <a:solidFill>
              <a:srgbClr val="2D9E4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1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21B824-4070-43DE-B7A0-986C8B9E106C}"/>
              </a:ext>
            </a:extLst>
          </p:cNvPr>
          <p:cNvSpPr/>
          <p:nvPr/>
        </p:nvSpPr>
        <p:spPr bwMode="auto">
          <a:xfrm>
            <a:off x="775082" y="2025079"/>
            <a:ext cx="1675567" cy="2193443"/>
          </a:xfrm>
          <a:prstGeom prst="rect">
            <a:avLst/>
          </a:prstGeom>
          <a:solidFill>
            <a:srgbClr val="2D9E48"/>
          </a:solidFill>
          <a:ln w="9525" cap="flat" cmpd="sng" algn="ctr">
            <a:solidFill>
              <a:srgbClr val="2D9E4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5" name="Flèche : pentagone 14">
            <a:extLst>
              <a:ext uri="{FF2B5EF4-FFF2-40B4-BE49-F238E27FC236}">
                <a16:creationId xmlns:a16="http://schemas.microsoft.com/office/drawing/2014/main" id="{9FD57F11-A7AB-4FF1-93BC-2A0C5EF885FF}"/>
              </a:ext>
            </a:extLst>
          </p:cNvPr>
          <p:cNvSpPr/>
          <p:nvPr/>
        </p:nvSpPr>
        <p:spPr bwMode="auto">
          <a:xfrm rot="10800000">
            <a:off x="52526" y="4473344"/>
            <a:ext cx="756000" cy="2052000"/>
          </a:xfrm>
          <a:prstGeom prst="homePlate">
            <a:avLst/>
          </a:prstGeom>
          <a:solidFill>
            <a:srgbClr val="F5823C"/>
          </a:solidFill>
          <a:ln w="9525" cap="flat" cmpd="sng" algn="ctr">
            <a:solidFill>
              <a:srgbClr val="F5823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1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7E8024-657B-47E0-BC10-7F46ED98B5F3}"/>
              </a:ext>
            </a:extLst>
          </p:cNvPr>
          <p:cNvSpPr/>
          <p:nvPr/>
        </p:nvSpPr>
        <p:spPr bwMode="auto">
          <a:xfrm>
            <a:off x="753847" y="4473344"/>
            <a:ext cx="1675567" cy="2052000"/>
          </a:xfrm>
          <a:prstGeom prst="rect">
            <a:avLst/>
          </a:prstGeom>
          <a:solidFill>
            <a:srgbClr val="F5823C"/>
          </a:solidFill>
          <a:ln w="9525" cap="flat" cmpd="sng" algn="ctr">
            <a:solidFill>
              <a:srgbClr val="F5823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DD556A24-F80F-418D-ACA9-772CE8420D2C}"/>
              </a:ext>
            </a:extLst>
          </p:cNvPr>
          <p:cNvSpPr txBox="1"/>
          <p:nvPr/>
        </p:nvSpPr>
        <p:spPr>
          <a:xfrm>
            <a:off x="197414" y="2866414"/>
            <a:ext cx="223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Bef>
                <a:spcPct val="50000"/>
              </a:spcBef>
              <a:buClr>
                <a:srgbClr val="0633F4"/>
              </a:buClr>
              <a:buSzPct val="75000"/>
            </a:pPr>
            <a:r>
              <a:rPr lang="en-GB" sz="1800" b="1" dirty="0">
                <a:solidFill>
                  <a:schemeClr val="bg1"/>
                </a:solidFill>
                <a:latin typeface="+mn-lt"/>
              </a:rPr>
              <a:t>Budget Support</a:t>
            </a:r>
            <a:endParaRPr lang="en-US" sz="1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547905E9-E326-492C-91FC-6AFDB30BBEB1}"/>
              </a:ext>
            </a:extLst>
          </p:cNvPr>
          <p:cNvSpPr txBox="1"/>
          <p:nvPr/>
        </p:nvSpPr>
        <p:spPr>
          <a:xfrm>
            <a:off x="161163" y="4616664"/>
            <a:ext cx="2340219" cy="147732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lvl="0" algn="ctr">
              <a:spcBef>
                <a:spcPct val="50000"/>
              </a:spcBef>
              <a:buClr>
                <a:srgbClr val="0633F4"/>
              </a:buClr>
              <a:buSzPct val="75000"/>
            </a:pPr>
            <a:r>
              <a:rPr lang="en-GB" sz="1800" b="1" dirty="0">
                <a:solidFill>
                  <a:schemeClr val="bg1"/>
                </a:solidFill>
                <a:latin typeface="+mn-lt"/>
              </a:rPr>
              <a:t>Project Approach and Economic &amp; Financial Analysis</a:t>
            </a:r>
            <a:endParaRPr lang="en-US" sz="1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EAE03B47-498A-442A-AAC0-49C34BB9EA7F}"/>
              </a:ext>
            </a:extLst>
          </p:cNvPr>
          <p:cNvSpPr txBox="1"/>
          <p:nvPr/>
        </p:nvSpPr>
        <p:spPr>
          <a:xfrm>
            <a:off x="2477003" y="4539720"/>
            <a:ext cx="632499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1" indent="-285750">
              <a:spcBef>
                <a:spcPts val="600"/>
              </a:spcBef>
              <a:buClr>
                <a:srgbClr val="F5823C"/>
              </a:buClr>
              <a:buSzPct val="75000"/>
              <a:buFont typeface="Verdana" panose="020B0604030504040204" pitchFamily="34" charset="0"/>
              <a:buChar char="&gt;"/>
              <a:defRPr/>
            </a:pPr>
            <a:r>
              <a:rPr lang="en-GB" sz="1600" dirty="0">
                <a:solidFill>
                  <a:schemeClr val="tx1"/>
                </a:solidFill>
                <a:latin typeface="+mn-lt"/>
              </a:rPr>
              <a:t>Project Cycle Management</a:t>
            </a:r>
          </a:p>
          <a:p>
            <a:pPr marL="285750" lvl="1" indent="-285750">
              <a:spcBef>
                <a:spcPts val="600"/>
              </a:spcBef>
              <a:buClr>
                <a:srgbClr val="F5823C"/>
              </a:buClr>
              <a:buSzPct val="75000"/>
              <a:buFont typeface="Verdana" panose="020B0604030504040204" pitchFamily="34" charset="0"/>
              <a:buChar char="&gt;"/>
              <a:defRPr/>
            </a:pPr>
            <a:r>
              <a:rPr lang="en-GB" sz="1600" dirty="0">
                <a:solidFill>
                  <a:schemeClr val="tx1"/>
                </a:solidFill>
                <a:latin typeface="+mn-lt"/>
              </a:rPr>
              <a:t>Economic and financial analysis of projects</a:t>
            </a:r>
          </a:p>
          <a:p>
            <a:pPr marL="285750" lvl="1" indent="-285750">
              <a:spcBef>
                <a:spcPts val="600"/>
              </a:spcBef>
              <a:buClr>
                <a:srgbClr val="F5823C"/>
              </a:buClr>
              <a:buSzPct val="75000"/>
              <a:buFont typeface="Verdana" panose="020B0604030504040204" pitchFamily="34" charset="0"/>
              <a:buChar char="&gt;"/>
              <a:defRPr/>
            </a:pPr>
            <a:r>
              <a:rPr lang="en-GB" sz="1600" dirty="0">
                <a:solidFill>
                  <a:schemeClr val="tx1"/>
                </a:solidFill>
                <a:latin typeface="+mn-lt"/>
              </a:rPr>
              <a:t>Focus on Project Implementation &amp; Results</a:t>
            </a:r>
          </a:p>
          <a:p>
            <a:pPr marL="285750" lvl="1" indent="-285750">
              <a:spcBef>
                <a:spcPts val="600"/>
              </a:spcBef>
              <a:buClr>
                <a:srgbClr val="F5823C"/>
              </a:buClr>
              <a:buSzPct val="75000"/>
              <a:buFont typeface="Verdana" panose="020B0604030504040204" pitchFamily="34" charset="0"/>
              <a:buChar char="&gt;"/>
              <a:defRPr/>
            </a:pPr>
            <a:r>
              <a:rPr lang="en-GB" sz="1600" dirty="0">
                <a:solidFill>
                  <a:schemeClr val="tx1"/>
                </a:solidFill>
                <a:latin typeface="+mn-lt"/>
              </a:rPr>
              <a:t>Stakeholder analysis</a:t>
            </a:r>
          </a:p>
          <a:p>
            <a:pPr marL="285750" lvl="1" indent="-285750">
              <a:spcBef>
                <a:spcPts val="600"/>
              </a:spcBef>
              <a:buClr>
                <a:srgbClr val="F5823C"/>
              </a:buClr>
              <a:buSzPct val="75000"/>
              <a:buFont typeface="Verdana" panose="020B0604030504040204" pitchFamily="34" charset="0"/>
              <a:buChar char="&gt;"/>
              <a:defRPr/>
            </a:pPr>
            <a:r>
              <a:rPr lang="en-GB" sz="1600" dirty="0">
                <a:solidFill>
                  <a:schemeClr val="tx1"/>
                </a:solidFill>
                <a:latin typeface="+mn-lt"/>
              </a:rPr>
              <a:t>Fight Against Poverty</a:t>
            </a:r>
          </a:p>
        </p:txBody>
      </p:sp>
    </p:spTree>
    <p:extLst>
      <p:ext uri="{BB962C8B-B14F-4D97-AF65-F5344CB8AC3E}">
        <p14:creationId xmlns:p14="http://schemas.microsoft.com/office/powerpoint/2010/main" val="3766556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1" grpId="0" animBg="1"/>
      <p:bldP spid="13" grpId="0" animBg="1"/>
      <p:bldP spid="14" grpId="0" animBg="1"/>
      <p:bldP spid="15" grpId="0" animBg="1"/>
      <p:bldP spid="16" grpId="0" animBg="1"/>
      <p:bldP spid="17" grpId="0"/>
      <p:bldP spid="18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238026"/>
            <a:ext cx="8460000" cy="773278"/>
          </a:xfrm>
        </p:spPr>
        <p:txBody>
          <a:bodyPr/>
          <a:lstStyle/>
          <a:p>
            <a:pPr marL="0"/>
            <a:r>
              <a:rPr lang="en-GB" altLang="nl-NL" sz="2400" cap="all" dirty="0">
                <a:solidFill>
                  <a:srgbClr val="004494"/>
                </a:solidFill>
                <a:latin typeface="+mn-lt"/>
              </a:rPr>
              <a:t>Where to find the relevant information &amp; documentation?</a:t>
            </a:r>
            <a:endParaRPr lang="fr-BE" sz="2400" cap="all" dirty="0">
              <a:solidFill>
                <a:srgbClr val="004494"/>
              </a:solidFill>
              <a:latin typeface="+mn-lt"/>
            </a:endParaRPr>
          </a:p>
        </p:txBody>
      </p:sp>
      <p:sp>
        <p:nvSpPr>
          <p:cNvPr id="12" name="Espace réservé du numéro de diapositive 9">
            <a:extLst>
              <a:ext uri="{FF2B5EF4-FFF2-40B4-BE49-F238E27FC236}">
                <a16:creationId xmlns:a16="http://schemas.microsoft.com/office/drawing/2014/main" id="{DA0CFD1C-1453-4FF3-AC7C-C31D8A43B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en-GB" sz="1100" b="1" smtClean="0">
                <a:solidFill>
                  <a:schemeClr val="bg1"/>
                </a:solidFill>
                <a:latin typeface="+mn-lt"/>
              </a:rPr>
              <a:pPr/>
              <a:t>7</a:t>
            </a:fld>
            <a:endParaRPr lang="en-GB" sz="11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20" name="Rectangle 3">
            <a:extLst>
              <a:ext uri="{FF2B5EF4-FFF2-40B4-BE49-F238E27FC236}">
                <a16:creationId xmlns:a16="http://schemas.microsoft.com/office/drawing/2014/main" id="{051D98C3-9EB1-415D-B15A-458409B444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000" y="2230918"/>
            <a:ext cx="8460000" cy="4942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355600" lvl="1" indent="-35560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Font typeface="Verdana" panose="020B0604030504040204" pitchFamily="34" charset="0"/>
              <a:buChar char="&gt;"/>
              <a:defRPr/>
            </a:pPr>
            <a:r>
              <a:rPr lang="en-GB" sz="1800" dirty="0">
                <a:solidFill>
                  <a:srgbClr val="004494"/>
                </a:solidFill>
              </a:rPr>
              <a:t>On DEVCO Internet : </a:t>
            </a:r>
            <a:r>
              <a:rPr lang="en-GB" sz="1600" b="0" dirty="0">
                <a:solidFill>
                  <a:srgbClr val="004494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https://ec.europa.eu/europeaid/eubudgetsupport</a:t>
            </a:r>
            <a:endParaRPr lang="en-GB" sz="1600" b="0" dirty="0">
              <a:solidFill>
                <a:srgbClr val="004494"/>
              </a:solidFill>
            </a:endParaRPr>
          </a:p>
          <a:p>
            <a:pPr marL="355600" lvl="1" indent="-35560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004494"/>
              </a:buClr>
              <a:buFont typeface="Verdana" panose="020B0604030504040204" pitchFamily="34" charset="0"/>
              <a:buChar char="&gt;"/>
              <a:defRPr/>
            </a:pPr>
            <a:r>
              <a:rPr lang="en-GB" sz="1800" dirty="0">
                <a:solidFill>
                  <a:srgbClr val="004494"/>
                </a:solidFill>
              </a:rPr>
              <a:t>On DEVCO Intranet : </a:t>
            </a:r>
            <a:r>
              <a:rPr lang="en-GB" sz="1600" b="0" dirty="0">
                <a:solidFill>
                  <a:srgbClr val="004494"/>
                </a:solidFill>
              </a:rPr>
              <a:t>Always refer to it (for templates, documents etc)</a:t>
            </a:r>
            <a:endParaRPr lang="en-GB" sz="1800" b="0" dirty="0">
              <a:solidFill>
                <a:srgbClr val="004494"/>
              </a:solidFill>
            </a:endParaRPr>
          </a:p>
          <a:p>
            <a:pPr marL="623888" lvl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Font typeface="Courier New" panose="02070309020205020404" pitchFamily="49" charset="0"/>
              <a:buChar char="o"/>
              <a:defRPr/>
            </a:pPr>
            <a:r>
              <a:rPr lang="en-GB" sz="1400" b="0" dirty="0">
                <a:solidFill>
                  <a:srgbClr val="004494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https://myintracomm.ec.europa.eu/dg/devco/eu-development-policy/budget-support-public-finance-domestic-revenue/Pages/budget-support.aspx</a:t>
            </a:r>
            <a:r>
              <a:rPr lang="en-GB" sz="1400" b="0" dirty="0">
                <a:solidFill>
                  <a:srgbClr val="004494"/>
                </a:solidFill>
              </a:rPr>
              <a:t> </a:t>
            </a:r>
          </a:p>
          <a:p>
            <a:pPr marL="355600" lvl="1" indent="-35560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004494"/>
              </a:buClr>
              <a:buFont typeface="Verdana" panose="020B0604030504040204" pitchFamily="34" charset="0"/>
              <a:buChar char="&gt;"/>
              <a:defRPr/>
            </a:pPr>
            <a:r>
              <a:rPr lang="en-GB" sz="1800" dirty="0">
                <a:solidFill>
                  <a:srgbClr val="004494"/>
                </a:solidFill>
              </a:rPr>
              <a:t>On Capacity4Dev platform:</a:t>
            </a:r>
          </a:p>
          <a:p>
            <a:pPr marL="623888" lvl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Font typeface="Courier New" panose="02070309020205020404" pitchFamily="49" charset="0"/>
              <a:buChar char="o"/>
              <a:defRPr/>
            </a:pPr>
            <a:r>
              <a:rPr lang="en-GB" sz="1400" b="0" dirty="0">
                <a:solidFill>
                  <a:srgbClr val="004494"/>
                </a:solidFill>
              </a:rPr>
              <a:t>Restricted group « Budget Support Network » - </a:t>
            </a:r>
            <a:r>
              <a:rPr lang="en-GB" altLang="fr-FR" sz="1400" b="0" dirty="0">
                <a:solidFill>
                  <a:srgbClr val="004494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https://europa.eu/capacity4dev/bsn</a:t>
            </a:r>
            <a:r>
              <a:rPr lang="en-GB" altLang="fr-FR" sz="1400" b="0" dirty="0">
                <a:solidFill>
                  <a:srgbClr val="004494"/>
                </a:solidFill>
              </a:rPr>
              <a:t> - Don’t hesitate to post and share!</a:t>
            </a:r>
          </a:p>
          <a:p>
            <a:pPr marL="623888" lvl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Font typeface="Courier New" panose="02070309020205020404" pitchFamily="49" charset="0"/>
              <a:buChar char="o"/>
              <a:defRPr/>
            </a:pPr>
            <a:r>
              <a:rPr lang="en-GB" altLang="fr-FR" sz="1400" b="0" dirty="0">
                <a:solidFill>
                  <a:srgbClr val="004494"/>
                </a:solidFill>
              </a:rPr>
              <a:t>Public Group: « </a:t>
            </a:r>
            <a:r>
              <a:rPr lang="en-GB" sz="1400" b="0" dirty="0">
                <a:solidFill>
                  <a:srgbClr val="004494"/>
                </a:solidFill>
              </a:rPr>
              <a:t>Economics, public finance, domestic revenue mobilisation &amp; budget support » - </a:t>
            </a:r>
            <a:r>
              <a:rPr lang="en-GB" altLang="fr-FR" sz="1400" b="0" dirty="0">
                <a:solidFill>
                  <a:srgbClr val="004494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https://europa.eu/capacity4dev/macro-eco_pub-fin</a:t>
            </a:r>
            <a:r>
              <a:rPr lang="en-GB" altLang="fr-FR" sz="1400" b="0" dirty="0">
                <a:solidFill>
                  <a:srgbClr val="004494"/>
                </a:solidFill>
              </a:rPr>
              <a:t> -</a:t>
            </a:r>
            <a:r>
              <a:rPr lang="en-GB" altLang="fr-FR" sz="1400" b="0" dirty="0">
                <a:solidFill>
                  <a:srgbClr val="004494"/>
                </a:solidFill>
                <a:sym typeface="Wingdings" panose="05000000000000000000" pitchFamily="2" charset="2"/>
              </a:rPr>
              <a:t> Training material available here </a:t>
            </a:r>
            <a:endParaRPr lang="en-GB" altLang="fr-FR" sz="1400" b="0" dirty="0">
              <a:solidFill>
                <a:srgbClr val="004494"/>
              </a:solidFill>
            </a:endParaRPr>
          </a:p>
          <a:p>
            <a:pPr marL="355600" lvl="1" indent="-35560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004494"/>
              </a:buClr>
              <a:buFont typeface="Verdana" panose="020B0604030504040204" pitchFamily="34" charset="0"/>
              <a:buChar char="&gt;"/>
              <a:defRPr/>
            </a:pPr>
            <a:r>
              <a:rPr lang="en-GB" sz="1800" dirty="0">
                <a:solidFill>
                  <a:srgbClr val="004494"/>
                </a:solidFill>
              </a:rPr>
              <a:t>E-learning on Budget Support: </a:t>
            </a:r>
          </a:p>
          <a:p>
            <a:pPr marL="623888" lvl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Font typeface="Courier New" panose="02070309020205020404" pitchFamily="49" charset="0"/>
              <a:buChar char="o"/>
              <a:defRPr/>
            </a:pPr>
            <a:r>
              <a:rPr lang="en-GB" sz="1400" b="0" dirty="0">
                <a:solidFill>
                  <a:srgbClr val="004494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https://europa.eu/capacity4dev/learning-space/</a:t>
            </a:r>
            <a:endParaRPr lang="en-GB" sz="1400" b="0" dirty="0">
              <a:solidFill>
                <a:srgbClr val="004494"/>
              </a:solidFill>
            </a:endParaRPr>
          </a:p>
          <a:p>
            <a:pPr marL="355600" lvl="1" indent="-35560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004494"/>
              </a:buClr>
              <a:buFont typeface="Verdana" panose="020B0604030504040204" pitchFamily="34" charset="0"/>
              <a:buChar char="&gt;"/>
              <a:defRPr/>
            </a:pPr>
            <a:endParaRPr lang="en-US" sz="1800" dirty="0">
              <a:solidFill>
                <a:srgbClr val="004494"/>
              </a:solidFill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633137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238026"/>
            <a:ext cx="8460000" cy="773278"/>
          </a:xfrm>
        </p:spPr>
        <p:txBody>
          <a:bodyPr/>
          <a:lstStyle/>
          <a:p>
            <a:pPr marL="0"/>
            <a:r>
              <a:rPr lang="en-GB" sz="2400" cap="all" dirty="0">
                <a:solidFill>
                  <a:srgbClr val="004494"/>
                </a:solidFill>
                <a:latin typeface="+mn-lt"/>
              </a:rPr>
              <a:t>Speed dating</a:t>
            </a:r>
            <a:endParaRPr lang="fr-BE" sz="2400" cap="all" dirty="0">
              <a:solidFill>
                <a:srgbClr val="004494"/>
              </a:solidFill>
              <a:latin typeface="+mn-lt"/>
            </a:endParaRPr>
          </a:p>
        </p:txBody>
      </p:sp>
      <p:sp>
        <p:nvSpPr>
          <p:cNvPr id="12" name="Espace réservé du numéro de diapositive 9">
            <a:extLst>
              <a:ext uri="{FF2B5EF4-FFF2-40B4-BE49-F238E27FC236}">
                <a16:creationId xmlns:a16="http://schemas.microsoft.com/office/drawing/2014/main" id="{DA0CFD1C-1453-4FF3-AC7C-C31D8A43B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en-GB" sz="1100" b="1" smtClean="0">
                <a:solidFill>
                  <a:schemeClr val="bg1"/>
                </a:solidFill>
                <a:latin typeface="+mn-lt"/>
              </a:rPr>
              <a:pPr/>
              <a:t>8</a:t>
            </a:fld>
            <a:endParaRPr lang="en-GB" sz="11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20" name="Rectangle 3">
            <a:extLst>
              <a:ext uri="{FF2B5EF4-FFF2-40B4-BE49-F238E27FC236}">
                <a16:creationId xmlns:a16="http://schemas.microsoft.com/office/drawing/2014/main" id="{051D98C3-9EB1-415D-B15A-458409B444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000" y="2230918"/>
            <a:ext cx="4734056" cy="4942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355600" lvl="1" indent="-355600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  <a:buClr>
                <a:srgbClr val="004494"/>
              </a:buClr>
              <a:buFont typeface="Verdana" panose="020B0604030504040204" pitchFamily="34" charset="0"/>
              <a:buChar char="&gt;"/>
              <a:defRPr/>
            </a:pPr>
            <a:r>
              <a:rPr lang="en-GB" dirty="0">
                <a:solidFill>
                  <a:srgbClr val="004494"/>
                </a:solidFill>
              </a:rPr>
              <a:t>Name and current position</a:t>
            </a:r>
          </a:p>
          <a:p>
            <a:pPr marL="355600" lvl="1" indent="-355600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  <a:buClr>
                <a:srgbClr val="004494"/>
              </a:buClr>
              <a:buFont typeface="Verdana" panose="020B0604030504040204" pitchFamily="34" charset="0"/>
              <a:buChar char="&gt;"/>
              <a:defRPr/>
            </a:pPr>
            <a:r>
              <a:rPr lang="en-GB" dirty="0">
                <a:solidFill>
                  <a:srgbClr val="004494"/>
                </a:solidFill>
              </a:rPr>
              <a:t>Experience in relation to BS</a:t>
            </a:r>
          </a:p>
          <a:p>
            <a:pPr marL="355600" lvl="1" indent="-355600">
              <a:lnSpc>
                <a:spcPct val="110000"/>
              </a:lnSpc>
              <a:spcBef>
                <a:spcPts val="600"/>
              </a:spcBef>
              <a:spcAft>
                <a:spcPts val="1200"/>
              </a:spcAft>
              <a:buClr>
                <a:srgbClr val="004494"/>
              </a:buClr>
              <a:buFont typeface="Verdana" panose="020B0604030504040204" pitchFamily="34" charset="0"/>
              <a:buChar char="&gt;"/>
              <a:defRPr/>
            </a:pPr>
            <a:r>
              <a:rPr lang="en-GB" dirty="0">
                <a:solidFill>
                  <a:srgbClr val="004494"/>
                </a:solidFill>
              </a:rPr>
              <a:t>How can you contribute to the course?</a:t>
            </a:r>
            <a:endParaRPr lang="en-US" dirty="0">
              <a:solidFill>
                <a:srgbClr val="004494"/>
              </a:solidFill>
              <a:sym typeface="Wingdings" pitchFamily="2" charset="2"/>
            </a:endParaRPr>
          </a:p>
        </p:txBody>
      </p:sp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B2099CD0-ADF5-4604-BB14-508DC4DFD9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3521995"/>
              </p:ext>
            </p:extLst>
          </p:nvPr>
        </p:nvGraphicFramePr>
        <p:xfrm>
          <a:off x="5561856" y="1586962"/>
          <a:ext cx="3096344" cy="30508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Clip" r:id="rId4" imgW="1729212" imgH="1703560" progId="">
                  <p:embed/>
                </p:oleObj>
              </mc:Choice>
              <mc:Fallback>
                <p:oleObj name="Clip" r:id="rId4" imgW="1729212" imgH="1703560" progId="">
                  <p:embed/>
                  <p:pic>
                    <p:nvPicPr>
                      <p:cNvPr id="75778" name="Object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1856" y="1586962"/>
                        <a:ext cx="3096344" cy="30508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10279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238026"/>
            <a:ext cx="8460000" cy="773278"/>
          </a:xfrm>
        </p:spPr>
        <p:txBody>
          <a:bodyPr/>
          <a:lstStyle/>
          <a:p>
            <a:pPr marL="0"/>
            <a:r>
              <a:rPr lang="nl-NL" sz="2400" cap="all" dirty="0">
                <a:solidFill>
                  <a:srgbClr val="004494"/>
                </a:solidFill>
                <a:latin typeface="+mn-lt"/>
              </a:rPr>
              <a:t>Test - in</a:t>
            </a:r>
            <a:endParaRPr lang="fr-BE" sz="2400" cap="all" dirty="0">
              <a:solidFill>
                <a:srgbClr val="004494"/>
              </a:solidFill>
              <a:latin typeface="+mn-lt"/>
            </a:endParaRPr>
          </a:p>
        </p:txBody>
      </p:sp>
      <p:sp>
        <p:nvSpPr>
          <p:cNvPr id="12" name="Espace réservé du numéro de diapositive 9">
            <a:extLst>
              <a:ext uri="{FF2B5EF4-FFF2-40B4-BE49-F238E27FC236}">
                <a16:creationId xmlns:a16="http://schemas.microsoft.com/office/drawing/2014/main" id="{DA0CFD1C-1453-4FF3-AC7C-C31D8A43B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en-GB" sz="1100" b="1" smtClean="0">
                <a:solidFill>
                  <a:schemeClr val="bg1"/>
                </a:solidFill>
                <a:latin typeface="+mn-lt"/>
              </a:rPr>
              <a:pPr/>
              <a:t>9</a:t>
            </a:fld>
            <a:endParaRPr lang="en-GB" sz="1100" b="1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7" name="Table Placeholder 4" descr="http://www.ruperti-gymnasium.de/media/faecher/chemie/chem.jpg">
            <a:extLst>
              <a:ext uri="{FF2B5EF4-FFF2-40B4-BE49-F238E27FC236}">
                <a16:creationId xmlns:a16="http://schemas.microsoft.com/office/drawing/2014/main" id="{79AEBEFB-1AD4-48F6-A626-455557C685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39091" y="1995458"/>
            <a:ext cx="5265819" cy="4282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041489486"/>
      </p:ext>
    </p:extLst>
  </p:cSld>
  <p:clrMapOvr>
    <a:masterClrMapping/>
  </p:clrMapOvr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14156</TotalTime>
  <Words>450</Words>
  <Application>Microsoft Office PowerPoint</Application>
  <PresentationFormat>Diavoorstelling (4:3)</PresentationFormat>
  <Paragraphs>105</Paragraphs>
  <Slides>10</Slides>
  <Notes>9</Notes>
  <HiddenSlides>0</HiddenSlides>
  <MMClips>0</MMClips>
  <ScaleCrop>false</ScaleCrop>
  <HeadingPairs>
    <vt:vector size="8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Ingesloten OLE-bronprogramma's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5" baseType="lpstr">
      <vt:lpstr>Arial</vt:lpstr>
      <vt:lpstr>Courier New</vt:lpstr>
      <vt:lpstr>Verdana</vt:lpstr>
      <vt:lpstr>Slide_Master</vt:lpstr>
      <vt:lpstr>Clip</vt:lpstr>
      <vt:lpstr>Budget Support  Methodological and Knowledge Sharing Support to Enhance Capacities for Quality and Results in EU External Assistance Programme (MKS) </vt:lpstr>
      <vt:lpstr>Objectives of the course</vt:lpstr>
      <vt:lpstr>Training in  the use of the BS Guidelines 2017</vt:lpstr>
      <vt:lpstr>Structure  and Learning flow</vt:lpstr>
      <vt:lpstr>House keeping</vt:lpstr>
      <vt:lpstr>MKS Training Programme</vt:lpstr>
      <vt:lpstr>Where to find the relevant information &amp; documentation?</vt:lpstr>
      <vt:lpstr>Speed dating</vt:lpstr>
      <vt:lpstr>Test - in</vt:lpstr>
      <vt:lpstr>PowerPoint-presentatie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</dc:title>
  <dc:creator>willem</dc:creator>
  <cp:lastModifiedBy>Willem Cornelissen</cp:lastModifiedBy>
  <cp:revision>586</cp:revision>
  <cp:lastPrinted>2018-04-18T13:38:12Z</cp:lastPrinted>
  <dcterms:created xsi:type="dcterms:W3CDTF">2011-10-28T10:25:18Z</dcterms:created>
  <dcterms:modified xsi:type="dcterms:W3CDTF">2019-01-21T17:05:41Z</dcterms:modified>
</cp:coreProperties>
</file>