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91" r:id="rId2"/>
    <p:sldId id="292" r:id="rId3"/>
    <p:sldId id="293" r:id="rId4"/>
    <p:sldId id="294" r:id="rId5"/>
    <p:sldId id="295" r:id="rId6"/>
    <p:sldId id="276" r:id="rId7"/>
    <p:sldId id="296" r:id="rId8"/>
    <p:sldId id="269" r:id="rId9"/>
    <p:sldId id="278" r:id="rId10"/>
    <p:sldId id="306" r:id="rId11"/>
    <p:sldId id="368" r:id="rId12"/>
    <p:sldId id="279" r:id="rId13"/>
    <p:sldId id="297" r:id="rId14"/>
    <p:sldId id="298" r:id="rId15"/>
    <p:sldId id="282" r:id="rId16"/>
    <p:sldId id="299" r:id="rId17"/>
    <p:sldId id="300" r:id="rId18"/>
    <p:sldId id="274" r:id="rId19"/>
    <p:sldId id="301" r:id="rId20"/>
    <p:sldId id="290" r:id="rId21"/>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em" initials="w" lastIdx="0" clrIdx="0">
    <p:extLst/>
  </p:cmAuthor>
  <p:cmAuthor id="2" name="Cecilia Cortese" initials="CC" lastIdx="4" clrIdx="1">
    <p:extLst>
      <p:ext uri="{19B8F6BF-5375-455C-9EA6-DF929625EA0E}">
        <p15:presenceInfo xmlns:p15="http://schemas.microsoft.com/office/powerpoint/2012/main" userId="S-1-5-21-3696899713-1092277557-3387184092-2275" providerId="AD"/>
      </p:ext>
    </p:extLst>
  </p:cmAuthor>
  <p:cmAuthor id="3" name="Florence Brosset-Heckel" initials="FB" lastIdx="4" clrIdx="2">
    <p:extLst>
      <p:ext uri="{19B8F6BF-5375-455C-9EA6-DF929625EA0E}">
        <p15:presenceInfo xmlns:p15="http://schemas.microsoft.com/office/powerpoint/2012/main" userId="S-1-12-1-3149515318-1160582553-765632182-2558853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CE0"/>
    <a:srgbClr val="FF3300"/>
    <a:srgbClr val="339649"/>
    <a:srgbClr val="284492"/>
    <a:srgbClr val="004494"/>
    <a:srgbClr val="0F5494"/>
    <a:srgbClr val="F5823C"/>
    <a:srgbClr val="99CCFF"/>
    <a:srgbClr val="3399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5089" autoAdjust="0"/>
  </p:normalViewPr>
  <p:slideViewPr>
    <p:cSldViewPr>
      <p:cViewPr varScale="1">
        <p:scale>
          <a:sx n="57" d="100"/>
          <a:sy n="57" d="100"/>
        </p:scale>
        <p:origin x="178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0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1" name="Rectangle 3"/>
          <p:cNvSpPr>
            <a:spLocks noGrp="1" noChangeArrowheads="1"/>
          </p:cNvSpPr>
          <p:nvPr>
            <p:ph type="dt" sz="quarter" idx="1"/>
          </p:nvPr>
        </p:nvSpPr>
        <p:spPr bwMode="auto">
          <a:xfrm>
            <a:off x="3849688"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7892" name="Rectangle 4"/>
          <p:cNvSpPr>
            <a:spLocks noGrp="1" noChangeArrowheads="1"/>
          </p:cNvSpPr>
          <p:nvPr>
            <p:ph type="ftr" sz="quarter" idx="2"/>
          </p:nvPr>
        </p:nvSpPr>
        <p:spPr bwMode="auto">
          <a:xfrm>
            <a:off x="0"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3" name="Rectangle 5"/>
          <p:cNvSpPr>
            <a:spLocks noGrp="1" noChangeArrowheads="1"/>
          </p:cNvSpPr>
          <p:nvPr>
            <p:ph type="sldNum" sz="quarter" idx="3"/>
          </p:nvPr>
        </p:nvSpPr>
        <p:spPr bwMode="auto">
          <a:xfrm>
            <a:off x="3849688"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FCC3E5FE-A22E-4C99-9F04-9551C7813B57}" type="slidenum">
              <a:rPr lang="en-GB"/>
              <a:pPr/>
              <a:t>‹nr.›</a:t>
            </a:fld>
            <a:endParaRPr lang="en-GB"/>
          </a:p>
        </p:txBody>
      </p:sp>
    </p:spTree>
    <p:extLst>
      <p:ext uri="{BB962C8B-B14F-4D97-AF65-F5344CB8AC3E}">
        <p14:creationId xmlns:p14="http://schemas.microsoft.com/office/powerpoint/2010/main" val="1728424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67" name="Rectangle 3"/>
          <p:cNvSpPr>
            <a:spLocks noGrp="1" noChangeArrowheads="1"/>
          </p:cNvSpPr>
          <p:nvPr>
            <p:ph type="dt" idx="1"/>
          </p:nvPr>
        </p:nvSpPr>
        <p:spPr bwMode="auto">
          <a:xfrm>
            <a:off x="3849688"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686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79450" y="4714355"/>
            <a:ext cx="5438775" cy="446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71" name="Rectangle 7"/>
          <p:cNvSpPr>
            <a:spLocks noGrp="1" noChangeArrowheads="1"/>
          </p:cNvSpPr>
          <p:nvPr>
            <p:ph type="sldNum" sz="quarter" idx="5"/>
          </p:nvPr>
        </p:nvSpPr>
        <p:spPr bwMode="auto">
          <a:xfrm>
            <a:off x="3849688"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0D581910-1000-4934-A4DB-C00CB7F3B0B7}" type="slidenum">
              <a:rPr lang="en-GB"/>
              <a:pPr/>
              <a:t>‹nr.›</a:t>
            </a:fld>
            <a:endParaRPr lang="en-GB"/>
          </a:p>
        </p:txBody>
      </p:sp>
    </p:spTree>
    <p:extLst>
      <p:ext uri="{BB962C8B-B14F-4D97-AF65-F5344CB8AC3E}">
        <p14:creationId xmlns:p14="http://schemas.microsoft.com/office/powerpoint/2010/main" val="23666181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baseline="0">
        <a:solidFill>
          <a:schemeClr val="tx1"/>
        </a:solidFill>
        <a:latin typeface="Arial" pitchFamily="34" charset="0"/>
        <a:ea typeface="+mn-ea"/>
        <a:cs typeface="+mn-cs"/>
      </a:defRPr>
    </a:lvl1pPr>
    <a:lvl2pPr marL="457200" algn="l" rtl="0" fontAlgn="base">
      <a:spcBef>
        <a:spcPct val="30000"/>
      </a:spcBef>
      <a:spcAft>
        <a:spcPct val="0"/>
      </a:spcAft>
      <a:defRPr sz="1000" kern="1200" baseline="0">
        <a:solidFill>
          <a:schemeClr val="tx1"/>
        </a:solidFill>
        <a:latin typeface="Arial" pitchFamily="34" charset="0"/>
        <a:ea typeface="+mn-ea"/>
        <a:cs typeface="+mn-cs"/>
      </a:defRPr>
    </a:lvl2pPr>
    <a:lvl3pPr marL="914400" algn="l" rtl="0" fontAlgn="base">
      <a:spcBef>
        <a:spcPct val="30000"/>
      </a:spcBef>
      <a:spcAft>
        <a:spcPct val="0"/>
      </a:spcAft>
      <a:defRPr sz="1000" kern="1200" baseline="0">
        <a:solidFill>
          <a:schemeClr val="tx1"/>
        </a:solidFill>
        <a:latin typeface="Arial" pitchFamily="34" charset="0"/>
        <a:ea typeface="+mn-ea"/>
        <a:cs typeface="+mn-cs"/>
      </a:defRPr>
    </a:lvl3pPr>
    <a:lvl4pPr marL="1371600" algn="l" rtl="0" fontAlgn="base">
      <a:spcBef>
        <a:spcPct val="30000"/>
      </a:spcBef>
      <a:spcAft>
        <a:spcPct val="0"/>
      </a:spcAft>
      <a:defRPr sz="1000" kern="1200" baseline="0">
        <a:solidFill>
          <a:schemeClr val="tx1"/>
        </a:solidFill>
        <a:latin typeface="Arial" pitchFamily="34" charset="0"/>
        <a:ea typeface="+mn-ea"/>
        <a:cs typeface="+mn-cs"/>
      </a:defRPr>
    </a:lvl4pPr>
    <a:lvl5pPr marL="1828800" algn="l" rtl="0" fontAlgn="base">
      <a:spcBef>
        <a:spcPct val="30000"/>
      </a:spcBef>
      <a:spcAft>
        <a:spcPct val="0"/>
      </a:spcAft>
      <a:defRPr sz="1000" kern="1200" baseline="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a:t>
            </a:fld>
            <a:endParaRPr lang="en-GB"/>
          </a:p>
        </p:txBody>
      </p:sp>
    </p:spTree>
    <p:extLst>
      <p:ext uri="{BB962C8B-B14F-4D97-AF65-F5344CB8AC3E}">
        <p14:creationId xmlns:p14="http://schemas.microsoft.com/office/powerpoint/2010/main" val="321757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a:t>The </a:t>
            </a:r>
            <a:r>
              <a:rPr lang="nl-NL" dirty="0" err="1"/>
              <a:t>equation</a:t>
            </a:r>
            <a:r>
              <a:rPr lang="nl-NL" dirty="0"/>
              <a:t> shows </a:t>
            </a:r>
            <a:r>
              <a:rPr lang="nl-NL" dirty="0" err="1"/>
              <a:t>the</a:t>
            </a:r>
            <a:r>
              <a:rPr lang="nl-NL" dirty="0"/>
              <a:t> </a:t>
            </a:r>
            <a:r>
              <a:rPr lang="nl-NL" dirty="0" err="1"/>
              <a:t>various</a:t>
            </a:r>
            <a:r>
              <a:rPr lang="nl-NL" dirty="0"/>
              <a:t> </a:t>
            </a:r>
            <a:r>
              <a:rPr lang="nl-NL" dirty="0" err="1"/>
              <a:t>potential</a:t>
            </a:r>
            <a:r>
              <a:rPr lang="nl-NL" dirty="0"/>
              <a:t> </a:t>
            </a:r>
            <a:r>
              <a:rPr lang="nl-NL" dirty="0" err="1"/>
              <a:t>effects</a:t>
            </a:r>
            <a:r>
              <a:rPr lang="nl-NL" dirty="0"/>
              <a:t> of budget support (</a:t>
            </a:r>
            <a:r>
              <a:rPr lang="nl-NL" dirty="0" err="1"/>
              <a:t>grants</a:t>
            </a:r>
            <a:r>
              <a:rPr lang="nl-NL" dirty="0"/>
              <a:t>): </a:t>
            </a:r>
            <a:r>
              <a:rPr lang="nl-NL" dirty="0" err="1"/>
              <a:t>it</a:t>
            </a:r>
            <a:r>
              <a:rPr lang="nl-NL" dirty="0"/>
              <a:t> </a:t>
            </a:r>
            <a:r>
              <a:rPr lang="nl-NL" dirty="0" err="1"/>
              <a:t>may</a:t>
            </a:r>
            <a:r>
              <a:rPr lang="nl-NL" dirty="0"/>
              <a:t> </a:t>
            </a:r>
            <a:r>
              <a:rPr lang="nl-NL" dirty="0" err="1"/>
              <a:t>enable</a:t>
            </a:r>
            <a:r>
              <a:rPr lang="nl-NL" dirty="0"/>
              <a:t> more </a:t>
            </a:r>
            <a:r>
              <a:rPr lang="nl-NL" dirty="0" err="1"/>
              <a:t>expenditure</a:t>
            </a:r>
            <a:r>
              <a:rPr lang="nl-NL" dirty="0"/>
              <a:t> (</a:t>
            </a:r>
            <a:r>
              <a:rPr lang="nl-NL" dirty="0" err="1"/>
              <a:t>both</a:t>
            </a:r>
            <a:r>
              <a:rPr lang="nl-NL" dirty="0"/>
              <a:t> investment </a:t>
            </a:r>
            <a:r>
              <a:rPr lang="nl-NL" dirty="0" err="1"/>
              <a:t>and</a:t>
            </a:r>
            <a:r>
              <a:rPr lang="nl-NL" dirty="0"/>
              <a:t> </a:t>
            </a:r>
            <a:r>
              <a:rPr lang="nl-NL" dirty="0" err="1"/>
              <a:t>operational</a:t>
            </a:r>
            <a:r>
              <a:rPr lang="nl-NL" dirty="0"/>
              <a:t>), but </a:t>
            </a:r>
            <a:r>
              <a:rPr lang="nl-NL" dirty="0" err="1"/>
              <a:t>also</a:t>
            </a:r>
            <a:r>
              <a:rPr lang="nl-NL" dirty="0"/>
              <a:t> lead </a:t>
            </a:r>
            <a:r>
              <a:rPr lang="nl-NL" dirty="0" err="1"/>
              <a:t>to</a:t>
            </a:r>
            <a:r>
              <a:rPr lang="nl-NL" dirty="0"/>
              <a:t> </a:t>
            </a:r>
            <a:r>
              <a:rPr lang="nl-NL" dirty="0" err="1"/>
              <a:t>downward</a:t>
            </a:r>
            <a:r>
              <a:rPr lang="nl-NL" dirty="0"/>
              <a:t> </a:t>
            </a:r>
            <a:r>
              <a:rPr lang="nl-NL" dirty="0" err="1"/>
              <a:t>pressure</a:t>
            </a:r>
            <a:r>
              <a:rPr lang="nl-NL" dirty="0"/>
              <a:t> on </a:t>
            </a:r>
            <a:r>
              <a:rPr lang="nl-NL" dirty="0" err="1"/>
              <a:t>tax</a:t>
            </a:r>
            <a:r>
              <a:rPr lang="nl-NL" dirty="0"/>
              <a:t> </a:t>
            </a:r>
            <a:r>
              <a:rPr lang="nl-NL" dirty="0" err="1"/>
              <a:t>revenues</a:t>
            </a:r>
            <a:r>
              <a:rPr lang="nl-NL" dirty="0"/>
              <a:t> or on (</a:t>
            </a:r>
            <a:r>
              <a:rPr lang="nl-NL" dirty="0" err="1"/>
              <a:t>external</a:t>
            </a:r>
            <a:r>
              <a:rPr lang="nl-NL" dirty="0"/>
              <a:t>) </a:t>
            </a:r>
            <a:r>
              <a:rPr lang="nl-NL" dirty="0" err="1"/>
              <a:t>borrowing</a:t>
            </a:r>
            <a:r>
              <a:rPr lang="nl-NL" dirty="0"/>
              <a:t>. The </a:t>
            </a:r>
            <a:r>
              <a:rPr lang="nl-NL" dirty="0" err="1"/>
              <a:t>latter</a:t>
            </a:r>
            <a:r>
              <a:rPr lang="nl-NL" dirty="0"/>
              <a:t> is </a:t>
            </a:r>
            <a:r>
              <a:rPr lang="nl-NL" dirty="0" err="1"/>
              <a:t>positive</a:t>
            </a:r>
            <a:r>
              <a:rPr lang="nl-NL" dirty="0"/>
              <a:t>. It </a:t>
            </a:r>
            <a:r>
              <a:rPr lang="nl-NL" dirty="0" err="1"/>
              <a:t>also</a:t>
            </a:r>
            <a:r>
              <a:rPr lang="nl-NL" dirty="0"/>
              <a:t> shows </a:t>
            </a:r>
            <a:r>
              <a:rPr lang="nl-NL" dirty="0" err="1"/>
              <a:t>the</a:t>
            </a:r>
            <a:r>
              <a:rPr lang="nl-NL" dirty="0"/>
              <a:t> dilemma of </a:t>
            </a:r>
            <a:r>
              <a:rPr lang="nl-NL" dirty="0" err="1"/>
              <a:t>sustainability</a:t>
            </a:r>
            <a:r>
              <a:rPr lang="nl-NL" dirty="0"/>
              <a:t> in case </a:t>
            </a:r>
            <a:r>
              <a:rPr lang="nl-NL" dirty="0" err="1"/>
              <a:t>the</a:t>
            </a:r>
            <a:r>
              <a:rPr lang="nl-NL" dirty="0"/>
              <a:t> </a:t>
            </a:r>
            <a:r>
              <a:rPr lang="nl-NL" dirty="0" err="1"/>
              <a:t>grants</a:t>
            </a:r>
            <a:r>
              <a:rPr lang="nl-NL" dirty="0"/>
              <a:t> are high.</a:t>
            </a:r>
            <a:endParaRPr lang="el-GR" dirty="0"/>
          </a:p>
        </p:txBody>
      </p:sp>
      <p:sp>
        <p:nvSpPr>
          <p:cNvPr id="4" name="Slide Number Placeholder 3"/>
          <p:cNvSpPr>
            <a:spLocks noGrp="1"/>
          </p:cNvSpPr>
          <p:nvPr>
            <p:ph type="sldNum" sz="quarter" idx="10"/>
          </p:nvPr>
        </p:nvSpPr>
        <p:spPr/>
        <p:txBody>
          <a:bodyPr/>
          <a:lstStyle/>
          <a:p>
            <a:fld id="{D48CACC3-5AE1-4083-A491-A37993F9C311}" type="slidenum">
              <a:rPr lang="el-GR" smtClean="0"/>
              <a:pPr/>
              <a:t>11</a:t>
            </a:fld>
            <a:endParaRPr lang="el-GR"/>
          </a:p>
        </p:txBody>
      </p:sp>
    </p:spTree>
    <p:extLst>
      <p:ext uri="{BB962C8B-B14F-4D97-AF65-F5344CB8AC3E}">
        <p14:creationId xmlns:p14="http://schemas.microsoft.com/office/powerpoint/2010/main" val="1400812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eaLnBrk="1" hangingPunct="1">
              <a:buFontTx/>
              <a:buChar char="-"/>
              <a:defRPr/>
            </a:pPr>
            <a:r>
              <a:rPr lang="en-GB" dirty="0"/>
              <a:t>See section 2.3 and Annex 2 of the Guidelines</a:t>
            </a:r>
          </a:p>
          <a:p>
            <a:pPr marL="171450" indent="-171450" eaLnBrk="1" hangingPunct="1">
              <a:buFontTx/>
              <a:buChar char="-"/>
              <a:defRPr/>
            </a:pPr>
            <a:r>
              <a:rPr lang="en-GB" dirty="0"/>
              <a:t>BS Guidelines state also that alignment implies harmonisation and coordination (H&amp;C) with other aligned donors. However, in most cases H&amp;C plays a much more central role than just being a kind of result from alignment. A coordinated and harmonised approach of donors is important for limiting transaction costs and avoiding confusion, inefficiencies and inconsistencies. Preferably BS programmes are </a:t>
            </a:r>
            <a:r>
              <a:rPr lang="en-GB" u="sng" dirty="0"/>
              <a:t>joint</a:t>
            </a:r>
            <a:r>
              <a:rPr lang="en-GB" dirty="0"/>
              <a:t> programmes and based on a sector programme support (a coordinated and harmonised approach).  </a:t>
            </a:r>
          </a:p>
          <a:p>
            <a:pPr marL="171450" indent="-171450" eaLnBrk="1" hangingPunct="1">
              <a:buFontTx/>
              <a:buChar char="-"/>
              <a:defRPr/>
            </a:pPr>
            <a:r>
              <a:rPr lang="en-GB" dirty="0"/>
              <a:t>Because of their nature, various elements/issues of the Development Challenges are difficult to be translated into specific objectives. </a:t>
            </a:r>
          </a:p>
          <a:p>
            <a:pPr eaLnBrk="1" hangingPunct="1">
              <a:defRPr/>
            </a:pPr>
            <a:endParaRPr lang="en-GB"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12</a:t>
            </a:fld>
            <a:endParaRPr lang="en-GB"/>
          </a:p>
        </p:txBody>
      </p:sp>
    </p:spTree>
    <p:extLst>
      <p:ext uri="{BB962C8B-B14F-4D97-AF65-F5344CB8AC3E}">
        <p14:creationId xmlns:p14="http://schemas.microsoft.com/office/powerpoint/2010/main" val="143936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13</a:t>
            </a:fld>
            <a:endParaRPr lang="en-GB"/>
          </a:p>
        </p:txBody>
      </p:sp>
    </p:spTree>
    <p:extLst>
      <p:ext uri="{BB962C8B-B14F-4D97-AF65-F5344CB8AC3E}">
        <p14:creationId xmlns:p14="http://schemas.microsoft.com/office/powerpoint/2010/main" val="2600103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NL" dirty="0"/>
              <a:t>SDG-C is </a:t>
            </a:r>
            <a:r>
              <a:rPr lang="nl-NL" dirty="0" err="1"/>
              <a:t>the</a:t>
            </a:r>
            <a:r>
              <a:rPr lang="nl-NL" dirty="0"/>
              <a:t> </a:t>
            </a:r>
            <a:r>
              <a:rPr lang="nl-NL" dirty="0" err="1"/>
              <a:t>previous</a:t>
            </a:r>
            <a:r>
              <a:rPr lang="nl-NL" dirty="0"/>
              <a:t> General Budget Support - GBS (2006) </a:t>
            </a:r>
            <a:r>
              <a:rPr lang="nl-NL" dirty="0" err="1"/>
              <a:t>and</a:t>
            </a:r>
            <a:r>
              <a:rPr lang="nl-NL" dirty="0"/>
              <a:t> </a:t>
            </a:r>
            <a:r>
              <a:rPr lang="nl-NL" dirty="0" err="1"/>
              <a:t>Good</a:t>
            </a:r>
            <a:r>
              <a:rPr lang="nl-NL" dirty="0"/>
              <a:t> </a:t>
            </a:r>
            <a:r>
              <a:rPr lang="nl-NL" dirty="0" err="1"/>
              <a:t>Governance</a:t>
            </a:r>
            <a:r>
              <a:rPr lang="nl-NL" dirty="0"/>
              <a:t> </a:t>
            </a:r>
            <a:r>
              <a:rPr lang="nl-NL" dirty="0" err="1"/>
              <a:t>and</a:t>
            </a:r>
            <a:r>
              <a:rPr lang="nl-NL" dirty="0"/>
              <a:t> Development Contract – GGDC (2012)</a:t>
            </a:r>
          </a:p>
          <a:p>
            <a:r>
              <a:rPr lang="nl-NL" dirty="0"/>
              <a:t>SRPC is </a:t>
            </a:r>
            <a:r>
              <a:rPr lang="nl-NL" dirty="0" err="1"/>
              <a:t>the</a:t>
            </a:r>
            <a:r>
              <a:rPr lang="nl-NL" dirty="0"/>
              <a:t> </a:t>
            </a:r>
            <a:r>
              <a:rPr lang="nl-NL" dirty="0" err="1"/>
              <a:t>previous</a:t>
            </a:r>
            <a:r>
              <a:rPr lang="nl-NL" dirty="0"/>
              <a:t> Sector Budget Support – SBS (2006) </a:t>
            </a:r>
            <a:r>
              <a:rPr lang="nl-NL" dirty="0" err="1"/>
              <a:t>and</a:t>
            </a:r>
            <a:r>
              <a:rPr lang="nl-NL" dirty="0"/>
              <a:t> Sector Reform Contract – SRC (2012)</a:t>
            </a:r>
          </a:p>
          <a:p>
            <a:r>
              <a:rPr lang="nl-NL" dirty="0"/>
              <a:t>The SRBC was </a:t>
            </a:r>
            <a:r>
              <a:rPr lang="nl-NL" dirty="0" err="1"/>
              <a:t>introduced</a:t>
            </a:r>
            <a:r>
              <a:rPr lang="nl-NL" dirty="0"/>
              <a:t> in </a:t>
            </a:r>
            <a:r>
              <a:rPr lang="nl-NL" dirty="0" err="1"/>
              <a:t>the</a:t>
            </a:r>
            <a:r>
              <a:rPr lang="nl-NL" dirty="0"/>
              <a:t> 2012 </a:t>
            </a:r>
            <a:r>
              <a:rPr lang="nl-NL" dirty="0" err="1"/>
              <a:t>Guidelines</a:t>
            </a:r>
            <a:r>
              <a:rPr lang="nl-NL" dirty="0"/>
              <a:t> as State Building Contract - SBS</a:t>
            </a: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14</a:t>
            </a:fld>
            <a:endParaRPr lang="en-GB"/>
          </a:p>
        </p:txBody>
      </p:sp>
    </p:spTree>
    <p:extLst>
      <p:ext uri="{BB962C8B-B14F-4D97-AF65-F5344CB8AC3E}">
        <p14:creationId xmlns:p14="http://schemas.microsoft.com/office/powerpoint/2010/main" val="3462758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15</a:t>
            </a:fld>
            <a:endParaRPr lang="en-GB"/>
          </a:p>
        </p:txBody>
      </p:sp>
    </p:spTree>
    <p:extLst>
      <p:ext uri="{BB962C8B-B14F-4D97-AF65-F5344CB8AC3E}">
        <p14:creationId xmlns:p14="http://schemas.microsoft.com/office/powerpoint/2010/main" val="850095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EXERCISE OPTION </a:t>
            </a:r>
            <a:r>
              <a:rPr lang="en-US" dirty="0"/>
              <a:t>(for example when time is too short to do the spider diagram exercise)</a:t>
            </a:r>
          </a:p>
          <a:p>
            <a:r>
              <a:rPr lang="en-US" dirty="0"/>
              <a:t>Duration: about 20 minutes</a:t>
            </a:r>
          </a:p>
          <a:p>
            <a:r>
              <a:rPr lang="en-US" dirty="0"/>
              <a:t>•       Discuss in small groups (or just your </a:t>
            </a:r>
            <a:r>
              <a:rPr lang="en-US" dirty="0" err="1"/>
              <a:t>neighbour</a:t>
            </a:r>
            <a:r>
              <a:rPr lang="en-US" dirty="0"/>
              <a:t>) 3 differences and 3 common points of BS and project approach.</a:t>
            </a:r>
          </a:p>
          <a:p>
            <a:r>
              <a:rPr lang="en-US" dirty="0"/>
              <a:t>•       Can you identify three advantages of BS over project support? And disadvantages?</a:t>
            </a:r>
          </a:p>
          <a:p>
            <a:r>
              <a:rPr lang="en-US" dirty="0"/>
              <a:t>•       10 min reflection/discussion/ buzz  &amp; 10-15 min plenary</a:t>
            </a:r>
          </a:p>
          <a:p>
            <a:endParaRPr lang="en-US" dirty="0"/>
          </a:p>
          <a:p>
            <a:r>
              <a:rPr lang="en-US" dirty="0"/>
              <a:t>EXERCISE OPTION: EITHER INSTEAD OF, OR IN ADDITION TO THE SPIDER DIAGRAM EXERCISE:</a:t>
            </a:r>
          </a:p>
          <a:p>
            <a:r>
              <a:rPr lang="en-GB" sz="1000" b="1" kern="1200" baseline="0" dirty="0">
                <a:solidFill>
                  <a:schemeClr val="tx1"/>
                </a:solidFill>
                <a:effectLst/>
                <a:latin typeface="Arial" pitchFamily="34" charset="0"/>
                <a:ea typeface="+mn-ea"/>
                <a:cs typeface="+mn-cs"/>
              </a:rPr>
              <a:t>On portfolio approach (module 1)</a:t>
            </a:r>
            <a:endParaRPr lang="nl-NL" sz="1000" b="1" kern="1200" baseline="0" dirty="0">
              <a:solidFill>
                <a:schemeClr val="tx1"/>
              </a:solidFill>
              <a:effectLst/>
              <a:latin typeface="Arial" pitchFamily="34" charset="0"/>
              <a:ea typeface="+mn-ea"/>
              <a:cs typeface="+mn-cs"/>
            </a:endParaRPr>
          </a:p>
          <a:p>
            <a:pPr lvl="0"/>
            <a:r>
              <a:rPr lang="en-GB" sz="1000" i="1" kern="1200" baseline="0" dirty="0">
                <a:solidFill>
                  <a:schemeClr val="tx1"/>
                </a:solidFill>
                <a:effectLst/>
                <a:latin typeface="Arial" pitchFamily="34" charset="0"/>
                <a:ea typeface="+mn-ea"/>
                <a:cs typeface="+mn-cs"/>
              </a:rPr>
              <a:t>Under which contextual setting would you consider that the best approach for the EU support would be: </a:t>
            </a:r>
            <a:endParaRPr lang="nl-NL" sz="1000" kern="1200" baseline="0" dirty="0">
              <a:solidFill>
                <a:schemeClr val="tx1"/>
              </a:solidFill>
              <a:effectLst/>
              <a:latin typeface="Arial" pitchFamily="34" charset="0"/>
              <a:ea typeface="+mn-ea"/>
              <a:cs typeface="+mn-cs"/>
            </a:endParaRPr>
          </a:p>
          <a:p>
            <a:pPr lvl="0"/>
            <a:r>
              <a:rPr lang="en-GB" sz="1000" i="1" kern="1200" baseline="0" dirty="0">
                <a:solidFill>
                  <a:schemeClr val="tx1"/>
                </a:solidFill>
                <a:effectLst/>
                <a:latin typeface="Arial" pitchFamily="34" charset="0"/>
                <a:ea typeface="+mn-ea"/>
                <a:cs typeface="+mn-cs"/>
              </a:rPr>
              <a:t>To provide one or several project(s)                                                      </a:t>
            </a:r>
            <a:endParaRPr lang="nl-NL" sz="1000" kern="1200" baseline="0" dirty="0">
              <a:solidFill>
                <a:schemeClr val="tx1"/>
              </a:solidFill>
              <a:effectLst/>
              <a:latin typeface="Arial" pitchFamily="34" charset="0"/>
              <a:ea typeface="+mn-ea"/>
              <a:cs typeface="+mn-cs"/>
            </a:endParaRPr>
          </a:p>
          <a:p>
            <a:pPr lvl="0"/>
            <a:r>
              <a:rPr lang="en-GB" sz="1000" i="1" kern="1200" baseline="0" dirty="0">
                <a:solidFill>
                  <a:schemeClr val="tx1"/>
                </a:solidFill>
                <a:effectLst/>
                <a:latin typeface="Arial" pitchFamily="34" charset="0"/>
                <a:ea typeface="+mn-ea"/>
                <a:cs typeface="+mn-cs"/>
              </a:rPr>
              <a:t>To provide budget support (a Sector Performance Reform Contract)</a:t>
            </a:r>
            <a:endParaRPr lang="nl-NL" sz="1000" kern="1200" baseline="0" dirty="0">
              <a:solidFill>
                <a:schemeClr val="tx1"/>
              </a:solidFill>
              <a:effectLst/>
              <a:latin typeface="Arial" pitchFamily="34" charset="0"/>
              <a:ea typeface="+mn-ea"/>
              <a:cs typeface="+mn-cs"/>
            </a:endParaRPr>
          </a:p>
          <a:p>
            <a:pPr lvl="0"/>
            <a:r>
              <a:rPr lang="en-GB" sz="1000" i="1" kern="1200" baseline="0" dirty="0">
                <a:solidFill>
                  <a:schemeClr val="tx1"/>
                </a:solidFill>
                <a:effectLst/>
                <a:latin typeface="Arial" pitchFamily="34" charset="0"/>
                <a:ea typeface="+mn-ea"/>
                <a:cs typeface="+mn-cs"/>
              </a:rPr>
              <a:t>To participate to a basket fund</a:t>
            </a:r>
            <a:endParaRPr lang="nl-NL" sz="1000" kern="1200" baseline="0" dirty="0">
              <a:solidFill>
                <a:schemeClr val="tx1"/>
              </a:solidFill>
              <a:effectLst/>
              <a:latin typeface="Arial" pitchFamily="34" charset="0"/>
              <a:ea typeface="+mn-ea"/>
              <a:cs typeface="+mn-cs"/>
            </a:endParaRPr>
          </a:p>
          <a:p>
            <a:r>
              <a:rPr lang="en-GB" sz="1000" i="1" kern="1200" baseline="0" dirty="0">
                <a:solidFill>
                  <a:schemeClr val="tx1"/>
                </a:solidFill>
                <a:effectLst/>
                <a:latin typeface="Arial" pitchFamily="34" charset="0"/>
                <a:ea typeface="+mn-ea"/>
                <a:cs typeface="+mn-cs"/>
              </a:rPr>
              <a:t>In your view can these different approaches be combined?</a:t>
            </a:r>
            <a:endParaRPr lang="nl-NL" sz="1000" kern="1200" baseline="0" dirty="0">
              <a:solidFill>
                <a:schemeClr val="tx1"/>
              </a:solidFill>
              <a:effectLst/>
              <a:latin typeface="Arial" pitchFamily="34" charset="0"/>
              <a:ea typeface="+mn-ea"/>
              <a:cs typeface="+mn-cs"/>
            </a:endParaRPr>
          </a:p>
          <a:p>
            <a:r>
              <a:rPr lang="en-GB" sz="1000" i="1" kern="1200" baseline="0" dirty="0">
                <a:solidFill>
                  <a:schemeClr val="tx1"/>
                </a:solidFill>
                <a:effectLst/>
                <a:latin typeface="Arial" pitchFamily="34" charset="0"/>
                <a:ea typeface="+mn-ea"/>
                <a:cs typeface="+mn-cs"/>
              </a:rPr>
              <a:t>Should, could, blending be envisaged? How would it fit into the sector support? </a:t>
            </a:r>
            <a:endParaRPr lang="nl-NL" sz="1000" kern="1200" baseline="0" dirty="0">
              <a:solidFill>
                <a:schemeClr val="tx1"/>
              </a:solidFill>
              <a:effectLst/>
              <a:latin typeface="Arial" pitchFamily="34" charset="0"/>
              <a:ea typeface="+mn-ea"/>
              <a:cs typeface="+mn-cs"/>
            </a:endParaRPr>
          </a:p>
          <a:p>
            <a:endParaRPr lang="fr-BE"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16</a:t>
            </a:fld>
            <a:endParaRPr lang="en-GB"/>
          </a:p>
        </p:txBody>
      </p:sp>
    </p:spTree>
    <p:extLst>
      <p:ext uri="{BB962C8B-B14F-4D97-AF65-F5344CB8AC3E}">
        <p14:creationId xmlns:p14="http://schemas.microsoft.com/office/powerpoint/2010/main" val="2463180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17</a:t>
            </a:fld>
            <a:endParaRPr lang="en-GB"/>
          </a:p>
        </p:txBody>
      </p:sp>
    </p:spTree>
    <p:extLst>
      <p:ext uri="{BB962C8B-B14F-4D97-AF65-F5344CB8AC3E}">
        <p14:creationId xmlns:p14="http://schemas.microsoft.com/office/powerpoint/2010/main" val="756354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18</a:t>
            </a:fld>
            <a:endParaRPr lang="en-GB"/>
          </a:p>
        </p:txBody>
      </p:sp>
    </p:spTree>
    <p:extLst>
      <p:ext uri="{BB962C8B-B14F-4D97-AF65-F5344CB8AC3E}">
        <p14:creationId xmlns:p14="http://schemas.microsoft.com/office/powerpoint/2010/main" val="1689282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000" b="1" kern="1200" baseline="0" dirty="0">
                <a:solidFill>
                  <a:schemeClr val="tx1"/>
                </a:solidFill>
                <a:effectLst/>
                <a:latin typeface="Arial" pitchFamily="34" charset="0"/>
                <a:ea typeface="+mn-ea"/>
                <a:cs typeface="+mn-cs"/>
              </a:rPr>
              <a:t>BUZZ OPTION: (somewhere near slide 8-11, but prior to the presentation of the three types of contract; the subject of fundamental values has not been discussed yet at this stage, but most participants may know what is referred to; in case of many ‘starters’ the question of fundamental values can be left out)</a:t>
            </a:r>
          </a:p>
          <a:p>
            <a:endParaRPr lang="en-GB" sz="1000" b="1" kern="1200" baseline="0" dirty="0">
              <a:solidFill>
                <a:schemeClr val="tx1"/>
              </a:solidFill>
              <a:effectLst/>
              <a:latin typeface="Arial" pitchFamily="34" charset="0"/>
              <a:ea typeface="+mn-ea"/>
              <a:cs typeface="+mn-cs"/>
            </a:endParaRPr>
          </a:p>
          <a:p>
            <a:r>
              <a:rPr lang="en-GB" sz="1000" b="1" kern="1200" baseline="0" dirty="0">
                <a:solidFill>
                  <a:schemeClr val="tx1"/>
                </a:solidFill>
                <a:effectLst/>
                <a:latin typeface="Arial" pitchFamily="34" charset="0"/>
                <a:ea typeface="+mn-ea"/>
                <a:cs typeface="+mn-cs"/>
              </a:rPr>
              <a:t>On three types of BS contracts </a:t>
            </a:r>
            <a:endParaRPr lang="nl-NL" sz="1000" b="1" kern="1200" baseline="0" dirty="0">
              <a:solidFill>
                <a:schemeClr val="tx1"/>
              </a:solidFill>
              <a:effectLst/>
              <a:latin typeface="Arial" pitchFamily="34" charset="0"/>
              <a:ea typeface="+mn-ea"/>
              <a:cs typeface="+mn-cs"/>
            </a:endParaRPr>
          </a:p>
          <a:p>
            <a:r>
              <a:rPr lang="en-GB" sz="1000" i="1" kern="1200" baseline="0" dirty="0">
                <a:solidFill>
                  <a:schemeClr val="tx1"/>
                </a:solidFill>
                <a:effectLst/>
                <a:latin typeface="Arial" pitchFamily="34" charset="0"/>
                <a:ea typeface="+mn-ea"/>
                <a:cs typeface="+mn-cs"/>
              </a:rPr>
              <a:t>Technically the three types of EU BS contracts are exactly the same: “A transfer of financial resources of an external financing agency to the National Treasury of a partner country, following the respect by the latter of agreed conditions for payment”.</a:t>
            </a:r>
            <a:endParaRPr lang="nl-NL" sz="1000" kern="1200" baseline="0" dirty="0">
              <a:solidFill>
                <a:schemeClr val="tx1"/>
              </a:solidFill>
              <a:effectLst/>
              <a:latin typeface="Arial" pitchFamily="34" charset="0"/>
              <a:ea typeface="+mn-ea"/>
              <a:cs typeface="+mn-cs"/>
            </a:endParaRPr>
          </a:p>
          <a:p>
            <a:r>
              <a:rPr lang="en-GB" sz="1000" i="1" kern="1200" baseline="0" dirty="0">
                <a:solidFill>
                  <a:schemeClr val="tx1"/>
                </a:solidFill>
                <a:effectLst/>
                <a:latin typeface="Arial" pitchFamily="34" charset="0"/>
                <a:ea typeface="+mn-ea"/>
                <a:cs typeface="+mn-cs"/>
              </a:rPr>
              <a:t>Therefore, why the distinction between three types contracts, and why should they differ with regards to the respect of the fundamental values? </a:t>
            </a:r>
            <a:endParaRPr lang="nl-NL" sz="1000" kern="1200" baseline="0" dirty="0">
              <a:solidFill>
                <a:schemeClr val="tx1"/>
              </a:solidFill>
              <a:effectLst/>
              <a:latin typeface="Arial" pitchFamily="34" charset="0"/>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19</a:t>
            </a:fld>
            <a:endParaRPr lang="en-GB"/>
          </a:p>
        </p:txBody>
      </p:sp>
    </p:spTree>
    <p:extLst>
      <p:ext uri="{BB962C8B-B14F-4D97-AF65-F5344CB8AC3E}">
        <p14:creationId xmlns:p14="http://schemas.microsoft.com/office/powerpoint/2010/main" val="71866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Poverty reduction remains the primary objective</a:t>
            </a:r>
          </a:p>
          <a:p>
            <a:r>
              <a:rPr lang="en-US" dirty="0"/>
              <a:t>Target on LDCs (mainly Africa) and on situations of fragility</a:t>
            </a:r>
          </a:p>
          <a:p>
            <a:r>
              <a:rPr lang="en-US" dirty="0"/>
              <a:t>EU and its MS make use of different and complementary modalities (project aid, sector </a:t>
            </a:r>
            <a:r>
              <a:rPr lang="en-US" dirty="0" err="1"/>
              <a:t>programme</a:t>
            </a:r>
            <a:r>
              <a:rPr lang="en-US" dirty="0"/>
              <a:t> support, budget support) and modes of aid delivery (incl. twinning, technical assistance and capacity building)</a:t>
            </a:r>
          </a:p>
          <a:p>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i="0" dirty="0" err="1"/>
              <a:t>Aligned</a:t>
            </a:r>
            <a:r>
              <a:rPr lang="nl-NL" i="0" dirty="0"/>
              <a:t> </a:t>
            </a:r>
            <a:r>
              <a:rPr lang="nl-NL" i="0" dirty="0" err="1"/>
              <a:t>to</a:t>
            </a:r>
            <a:r>
              <a:rPr lang="nl-NL" i="0" dirty="0"/>
              <a:t> (i) 2030 Agenda </a:t>
            </a:r>
            <a:r>
              <a:rPr lang="nl-NL" i="0" dirty="0" err="1"/>
              <a:t>for</a:t>
            </a:r>
            <a:r>
              <a:rPr lang="nl-NL" i="0" dirty="0"/>
              <a:t> </a:t>
            </a:r>
            <a:r>
              <a:rPr lang="nl-NL" i="0" dirty="0" err="1"/>
              <a:t>Sustainable</a:t>
            </a:r>
            <a:r>
              <a:rPr lang="nl-NL" i="0" dirty="0"/>
              <a:t> Development (ii) Sendai Risk </a:t>
            </a:r>
            <a:r>
              <a:rPr lang="nl-NL" i="0" dirty="0" err="1"/>
              <a:t>Reduction</a:t>
            </a:r>
            <a:r>
              <a:rPr lang="nl-NL" i="0" dirty="0"/>
              <a:t> Framework on Disaster (iii) Paris Agreement on </a:t>
            </a:r>
            <a:r>
              <a:rPr lang="nl-NL" i="0" dirty="0" err="1"/>
              <a:t>Climate</a:t>
            </a:r>
            <a:r>
              <a:rPr lang="nl-NL" i="0" dirty="0"/>
              <a:t> Change.</a:t>
            </a:r>
          </a:p>
          <a:p>
            <a:r>
              <a:rPr lang="nl-NL" dirty="0" err="1"/>
              <a:t>Signed</a:t>
            </a:r>
            <a:r>
              <a:rPr lang="nl-NL" dirty="0"/>
              <a:t> in </a:t>
            </a:r>
            <a:r>
              <a:rPr lang="nl-NL" dirty="0" err="1"/>
              <a:t>July</a:t>
            </a:r>
            <a:r>
              <a:rPr lang="nl-NL" dirty="0"/>
              <a:t> 2017: a shared </a:t>
            </a:r>
            <a:r>
              <a:rPr lang="nl-NL" dirty="0" err="1"/>
              <a:t>vision</a:t>
            </a:r>
            <a:r>
              <a:rPr lang="nl-NL" dirty="0"/>
              <a:t> </a:t>
            </a:r>
            <a:r>
              <a:rPr lang="nl-NL" dirty="0" err="1"/>
              <a:t>and</a:t>
            </a:r>
            <a:r>
              <a:rPr lang="nl-NL" dirty="0"/>
              <a:t> </a:t>
            </a:r>
            <a:r>
              <a:rPr lang="nl-NL" dirty="0" err="1"/>
              <a:t>framework</a:t>
            </a:r>
            <a:r>
              <a:rPr lang="nl-NL" dirty="0"/>
              <a:t> </a:t>
            </a:r>
            <a:r>
              <a:rPr lang="nl-NL" dirty="0" err="1"/>
              <a:t>for</a:t>
            </a:r>
            <a:r>
              <a:rPr lang="nl-NL" dirty="0"/>
              <a:t> action </a:t>
            </a:r>
            <a:r>
              <a:rPr lang="nl-NL" dirty="0" err="1"/>
              <a:t>for</a:t>
            </a:r>
            <a:r>
              <a:rPr lang="nl-NL" dirty="0"/>
              <a:t> development cooperation </a:t>
            </a:r>
            <a:r>
              <a:rPr lang="nl-NL" dirty="0" err="1"/>
              <a:t>for</a:t>
            </a:r>
            <a:r>
              <a:rPr lang="nl-NL" dirty="0"/>
              <a:t> </a:t>
            </a:r>
            <a:r>
              <a:rPr lang="nl-NL" dirty="0" err="1"/>
              <a:t>the</a:t>
            </a:r>
            <a:r>
              <a:rPr lang="nl-NL" dirty="0"/>
              <a:t> European Union </a:t>
            </a:r>
            <a:r>
              <a:rPr lang="nl-NL" dirty="0" err="1"/>
              <a:t>and</a:t>
            </a:r>
            <a:r>
              <a:rPr lang="nl-NL" dirty="0"/>
              <a:t> </a:t>
            </a:r>
            <a:r>
              <a:rPr lang="nl-NL" dirty="0" err="1"/>
              <a:t>the</a:t>
            </a:r>
            <a:r>
              <a:rPr lang="nl-NL" dirty="0"/>
              <a:t> Member </a:t>
            </a:r>
            <a:r>
              <a:rPr lang="nl-NL" dirty="0" err="1"/>
              <a:t>States</a:t>
            </a:r>
            <a:r>
              <a:rPr lang="nl-NL" dirty="0"/>
              <a:t>. It </a:t>
            </a:r>
            <a:r>
              <a:rPr lang="nl-NL" dirty="0" err="1"/>
              <a:t>aligns</a:t>
            </a:r>
            <a:r>
              <a:rPr lang="nl-NL" dirty="0"/>
              <a:t> </a:t>
            </a:r>
            <a:r>
              <a:rPr lang="nl-NL" dirty="0" err="1"/>
              <a:t>the</a:t>
            </a:r>
            <a:r>
              <a:rPr lang="nl-NL" dirty="0"/>
              <a:t> </a:t>
            </a:r>
            <a:r>
              <a:rPr lang="nl-NL" dirty="0" err="1"/>
              <a:t>Union’s</a:t>
            </a:r>
            <a:r>
              <a:rPr lang="nl-NL" dirty="0"/>
              <a:t> development policy </a:t>
            </a:r>
            <a:r>
              <a:rPr lang="nl-NL" dirty="0" err="1"/>
              <a:t>with</a:t>
            </a:r>
            <a:r>
              <a:rPr lang="nl-NL" dirty="0"/>
              <a:t> </a:t>
            </a:r>
            <a:r>
              <a:rPr lang="nl-NL" dirty="0" err="1"/>
              <a:t>the</a:t>
            </a:r>
            <a:r>
              <a:rPr lang="nl-NL" dirty="0"/>
              <a:t> 2030 Agenda </a:t>
            </a:r>
            <a:r>
              <a:rPr lang="nl-NL" dirty="0" err="1"/>
              <a:t>for</a:t>
            </a:r>
            <a:r>
              <a:rPr lang="nl-NL" dirty="0"/>
              <a:t> </a:t>
            </a:r>
            <a:r>
              <a:rPr lang="nl-NL" dirty="0" err="1"/>
              <a:t>Sustainable</a:t>
            </a:r>
            <a:r>
              <a:rPr lang="nl-NL" dirty="0"/>
              <a:t> Development.</a:t>
            </a:r>
          </a:p>
          <a:p>
            <a:r>
              <a:rPr lang="nl-NL" dirty="0"/>
              <a:t>It </a:t>
            </a:r>
            <a:r>
              <a:rPr lang="nl-NL" dirty="0" err="1"/>
              <a:t>integrates</a:t>
            </a:r>
            <a:r>
              <a:rPr lang="nl-NL" dirty="0"/>
              <a:t> </a:t>
            </a:r>
            <a:r>
              <a:rPr lang="nl-NL" dirty="0" err="1"/>
              <a:t>the</a:t>
            </a:r>
            <a:r>
              <a:rPr lang="nl-NL" dirty="0"/>
              <a:t> </a:t>
            </a:r>
            <a:r>
              <a:rPr lang="nl-NL" dirty="0" err="1"/>
              <a:t>economic</a:t>
            </a:r>
            <a:r>
              <a:rPr lang="nl-NL" dirty="0"/>
              <a:t>, </a:t>
            </a:r>
            <a:r>
              <a:rPr lang="nl-NL" dirty="0" err="1"/>
              <a:t>social</a:t>
            </a:r>
            <a:r>
              <a:rPr lang="nl-NL" dirty="0"/>
              <a:t> </a:t>
            </a:r>
            <a:r>
              <a:rPr lang="nl-NL" dirty="0" err="1"/>
              <a:t>and</a:t>
            </a:r>
            <a:r>
              <a:rPr lang="nl-NL" dirty="0"/>
              <a:t> </a:t>
            </a:r>
            <a:r>
              <a:rPr lang="nl-NL" dirty="0" err="1"/>
              <a:t>environmental</a:t>
            </a:r>
            <a:r>
              <a:rPr lang="nl-NL" dirty="0"/>
              <a:t> </a:t>
            </a:r>
            <a:r>
              <a:rPr lang="nl-NL" dirty="0" err="1"/>
              <a:t>dimensions</a:t>
            </a:r>
            <a:r>
              <a:rPr lang="nl-NL" dirty="0"/>
              <a:t> of </a:t>
            </a:r>
            <a:r>
              <a:rPr lang="nl-NL" dirty="0" err="1"/>
              <a:t>sustainable</a:t>
            </a:r>
            <a:r>
              <a:rPr lang="nl-NL" dirty="0"/>
              <a:t> development</a:t>
            </a:r>
          </a:p>
          <a:p>
            <a:endParaRPr lang="nl-NL"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a:t>
            </a:fld>
            <a:endParaRPr lang="en-GB"/>
          </a:p>
        </p:txBody>
      </p:sp>
    </p:spTree>
    <p:extLst>
      <p:ext uri="{BB962C8B-B14F-4D97-AF65-F5344CB8AC3E}">
        <p14:creationId xmlns:p14="http://schemas.microsoft.com/office/powerpoint/2010/main" val="2141808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1" noProof="0" dirty="0"/>
              <a:t>Note: stress that the rationale stems from the 2011 Communication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GB" noProof="0" dirty="0"/>
              <a:t>Source: </a:t>
            </a:r>
            <a:r>
              <a:rPr lang="en-GB" i="1" noProof="0" dirty="0"/>
              <a:t>The</a:t>
            </a:r>
            <a:r>
              <a:rPr lang="en-GB" i="1" baseline="0" noProof="0" dirty="0"/>
              <a:t> Future Approach to EU Budget Support to Third Countries. Communication from the Commission to the European Parliament, the Council, the European Economic and Social Committee and the Committee of the Regions. Com(2011)638/2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noProof="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noProof="0" dirty="0"/>
              <a:t>NB Possibility to go quickly on this slide or to elaborate. </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noProof="0" dirty="0"/>
              <a:t>The communication proposes, 1° to develop a modern approach to BS, 2° to strengthen EU coordination,  3° to improve design and implementation</a:t>
            </a:r>
          </a:p>
          <a:p>
            <a:pPr marL="0" marR="0" indent="0" algn="l" defTabSz="914400" rtl="0" eaLnBrk="1" fontAlgn="base" latinLnBrk="0" hangingPunct="1">
              <a:lnSpc>
                <a:spcPct val="100000"/>
              </a:lnSpc>
              <a:spcBef>
                <a:spcPct val="30000"/>
              </a:spcBef>
              <a:spcAft>
                <a:spcPct val="0"/>
              </a:spcAft>
              <a:buClrTx/>
              <a:buSzTx/>
              <a:buFontTx/>
              <a:buNone/>
              <a:tabLst/>
              <a:defRPr/>
            </a:pPr>
            <a:r>
              <a:rPr lang="fr-BE" baseline="0" noProof="0" dirty="0"/>
              <a:t>1° </a:t>
            </a:r>
            <a:r>
              <a:rPr lang="en-GB" baseline="0" noProof="0" dirty="0"/>
              <a:t>Developing a modern approach</a:t>
            </a:r>
          </a:p>
          <a:p>
            <a:pPr marL="0" marR="0" indent="0" algn="l" defTabSz="914400" rtl="0" eaLnBrk="1" fontAlgn="base" latinLnBrk="0" hangingPunct="1">
              <a:lnSpc>
                <a:spcPct val="100000"/>
              </a:lnSpc>
              <a:spcBef>
                <a:spcPct val="30000"/>
              </a:spcBef>
              <a:spcAft>
                <a:spcPct val="0"/>
              </a:spcAft>
              <a:buClrTx/>
              <a:buSzTx/>
              <a:buFont typeface="Wingdings" pitchFamily="2" charset="2"/>
              <a:buChar char="§"/>
              <a:tabLst/>
              <a:defRPr/>
            </a:pPr>
            <a:r>
              <a:rPr lang="fr-BE" baseline="0" noProof="0" dirty="0"/>
              <a:t> </a:t>
            </a:r>
            <a:r>
              <a:rPr lang="en-GB" sz="1000" kern="1200" baseline="0" noProof="0" dirty="0">
                <a:solidFill>
                  <a:schemeClr val="tx1"/>
                </a:solidFill>
                <a:latin typeface="Arial" pitchFamily="34" charset="0"/>
                <a:ea typeface="+mn-ea"/>
                <a:cs typeface="+mn-cs"/>
              </a:rPr>
              <a:t>Building on success:  high degree of predictability,  emphasis on national ownership of </a:t>
            </a:r>
            <a:r>
              <a:rPr lang="en-GB" sz="1000" kern="1200" baseline="0" noProof="0" dirty="0" err="1">
                <a:solidFill>
                  <a:schemeClr val="tx1"/>
                </a:solidFill>
                <a:latin typeface="Arial" pitchFamily="34" charset="0"/>
                <a:ea typeface="+mn-ea"/>
                <a:cs typeface="+mn-cs"/>
              </a:rPr>
              <a:t>dvpt</a:t>
            </a:r>
            <a:r>
              <a:rPr lang="en-GB" sz="1000" kern="1200" baseline="0" noProof="0" dirty="0">
                <a:solidFill>
                  <a:schemeClr val="tx1"/>
                </a:solidFill>
                <a:latin typeface="Arial" pitchFamily="34" charset="0"/>
                <a:ea typeface="+mn-ea"/>
                <a:cs typeface="+mn-cs"/>
              </a:rPr>
              <a:t> strategies, result oriented disbursements and performance related tranches. Continued dynamic approach to eligibility criteria , and strengthened assessment of progress and monitoring.</a:t>
            </a:r>
          </a:p>
          <a:p>
            <a:pPr marL="0" marR="0" indent="0" algn="l" defTabSz="914400" rtl="0" eaLnBrk="1" fontAlgn="base" latinLnBrk="0" hangingPunct="1">
              <a:lnSpc>
                <a:spcPct val="100000"/>
              </a:lnSpc>
              <a:spcBef>
                <a:spcPct val="30000"/>
              </a:spcBef>
              <a:spcAft>
                <a:spcPct val="0"/>
              </a:spcAft>
              <a:buClrTx/>
              <a:buSzTx/>
              <a:buFont typeface="Wingdings" pitchFamily="2" charset="2"/>
              <a:buChar char="§"/>
              <a:tabLst/>
              <a:defRPr/>
            </a:pPr>
            <a:r>
              <a:rPr lang="fr-BE" sz="1000" kern="1200" baseline="0" noProof="0" dirty="0">
                <a:solidFill>
                  <a:schemeClr val="tx1"/>
                </a:solidFill>
                <a:latin typeface="Arial" pitchFamily="34" charset="0"/>
                <a:ea typeface="+mn-ea"/>
                <a:cs typeface="+mn-cs"/>
              </a:rPr>
              <a:t> </a:t>
            </a:r>
            <a:r>
              <a:rPr lang="en-GB" sz="1000" kern="1200" baseline="0" noProof="0" dirty="0">
                <a:solidFill>
                  <a:schemeClr val="tx1"/>
                </a:solidFill>
                <a:latin typeface="Arial" pitchFamily="34" charset="0"/>
                <a:ea typeface="+mn-ea"/>
                <a:cs typeface="+mn-cs"/>
              </a:rPr>
              <a:t>Contractual partnerships to build/consolidate democracies, pursue sustainable and inclusive growth and reduce poverty </a:t>
            </a:r>
            <a:r>
              <a:rPr lang="en-GB" sz="1000" kern="1200" baseline="0" noProof="0" dirty="0">
                <a:solidFill>
                  <a:schemeClr val="tx1"/>
                </a:solidFill>
                <a:latin typeface="Arial" pitchFamily="34" charset="0"/>
                <a:ea typeface="+mn-ea"/>
                <a:cs typeface="+mn-cs"/>
                <a:sym typeface="Wingdings" pitchFamily="2" charset="2"/>
              </a:rPr>
              <a:t> promote fundamental values (SDG-C);  improve macro/financial stability and management (SDG-C); promote sector reforms &amp; better services delivery (SRPC); SRBC in fragile states; reduce aid dependency &amp; improve resources mobilisation. </a:t>
            </a:r>
          </a:p>
          <a:p>
            <a:pPr marL="0" marR="0" indent="0" algn="l" defTabSz="914400" rtl="0" eaLnBrk="1" fontAlgn="base" latinLnBrk="0" hangingPunct="1">
              <a:lnSpc>
                <a:spcPct val="100000"/>
              </a:lnSpc>
              <a:spcBef>
                <a:spcPct val="30000"/>
              </a:spcBef>
              <a:spcAft>
                <a:spcPct val="0"/>
              </a:spcAft>
              <a:buClrTx/>
              <a:buSzTx/>
              <a:buFont typeface="Wingdings" pitchFamily="2" charset="2"/>
              <a:buNone/>
              <a:tabLst/>
              <a:defRPr/>
            </a:pPr>
            <a:r>
              <a:rPr lang="en-GB" sz="1000" kern="1200" baseline="0" noProof="0" dirty="0">
                <a:solidFill>
                  <a:schemeClr val="tx1"/>
                </a:solidFill>
                <a:latin typeface="Arial" pitchFamily="34" charset="0"/>
                <a:ea typeface="+mn-ea"/>
                <a:cs typeface="+mn-cs"/>
                <a:sym typeface="Wingdings" pitchFamily="2" charset="2"/>
              </a:rPr>
              <a:t>2° EU coordinated approach: move towards « single EU SDG-C”; act together to increase critical mass &amp; leverage; be supportive of wider donor coordination and country-led coordination.  Practically: share assessments, diagnostics, eligibility conditions; harmonise risk assessment tools; perform joint assessment; carry out high level political dialogue; jointly communicate</a:t>
            </a:r>
            <a:r>
              <a:rPr lang="en-GB" sz="1000" kern="1200" baseline="0" noProof="0" dirty="0">
                <a:solidFill>
                  <a:schemeClr val="tx1"/>
                </a:solidFill>
                <a:latin typeface="Arial" pitchFamily="34" charset="0"/>
                <a:ea typeface="+mn-ea"/>
                <a:cs typeface="+mn-cs"/>
              </a:rPr>
              <a:t>	to local stakeholders BS disbursements and compliance with conditions.</a:t>
            </a:r>
          </a:p>
          <a:p>
            <a:endParaRPr lang="en-US" altLang="es-ES"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a:t>
            </a:fld>
            <a:endParaRPr lang="en-GB"/>
          </a:p>
        </p:txBody>
      </p:sp>
    </p:spTree>
    <p:extLst>
      <p:ext uri="{BB962C8B-B14F-4D97-AF65-F5344CB8AC3E}">
        <p14:creationId xmlns:p14="http://schemas.microsoft.com/office/powerpoint/2010/main" val="326073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eaLnBrk="1" hangingPunct="1">
              <a:buFontTx/>
              <a:buChar char="-"/>
              <a:defRPr/>
            </a:pPr>
            <a:r>
              <a:rPr lang="en-GB" dirty="0"/>
              <a:t>Sectoral impacts is new in the objectives….this is at the request of many countries having just SRCs, as well as to accommodate ENI / IPA where the main objective is not poverty alleviation</a:t>
            </a:r>
          </a:p>
          <a:p>
            <a:pPr marL="171450" indent="-171450" eaLnBrk="1" hangingPunct="1">
              <a:buFontTx/>
              <a:buChar char="-"/>
              <a:defRPr/>
            </a:pPr>
            <a:r>
              <a:rPr lang="en-GB" dirty="0"/>
              <a:t>Job creation and promotion of gender equality are also addition made in the 2017 Guidelines</a:t>
            </a:r>
          </a:p>
          <a:p>
            <a:pPr marL="171450" indent="-171450" eaLnBrk="1" hangingPunct="1">
              <a:buFontTx/>
              <a:buChar char="-"/>
              <a:defRPr/>
            </a:pPr>
            <a:r>
              <a:rPr lang="en-GB" dirty="0"/>
              <a:t>Primary objective of Art 208 of the Treaty on the Functioning of the European Union (TFEU) for development cooperation is poverty reduction and eradication (Guidelines p.15)</a:t>
            </a:r>
          </a:p>
          <a:p>
            <a:pPr marL="171450" indent="-171450" eaLnBrk="1" hangingPunct="1">
              <a:buFontTx/>
              <a:buChar char="-"/>
              <a:defRPr/>
            </a:pPr>
            <a:r>
              <a:rPr lang="en-GB" dirty="0"/>
              <a:t>P 10 of guidelines. Note that the objectives are broader defined, aimed at incorporating also the ENI and IPA objectives</a:t>
            </a:r>
            <a:r>
              <a:rPr lang="en-GB" u="sng" dirty="0"/>
              <a:t>.   </a:t>
            </a:r>
          </a:p>
          <a:p>
            <a:pPr marL="171450" indent="-171450" eaLnBrk="1" hangingPunct="1">
              <a:buFontTx/>
              <a:buChar char="-"/>
              <a:defRPr/>
            </a:pPr>
            <a:r>
              <a:rPr lang="en-GB" dirty="0"/>
              <a:t>Promotion of democracy is also one of the three fundamental values (see later on). </a:t>
            </a:r>
          </a:p>
          <a:p>
            <a:pPr marL="171450" indent="-171450" eaLnBrk="1" hangingPunct="1">
              <a:buFontTx/>
              <a:buChar char="-"/>
              <a:defRPr/>
            </a:pPr>
            <a:r>
              <a:rPr lang="en-GB" dirty="0"/>
              <a:t>In case of State Resilience Building Contracts, one of the </a:t>
            </a:r>
            <a:r>
              <a:rPr lang="en-GB" u="sng" dirty="0"/>
              <a:t>specific</a:t>
            </a:r>
            <a:r>
              <a:rPr lang="en-GB" dirty="0"/>
              <a:t> objectives is “transition towards democratic governance”, which is presumably a stage preceding “consolidation of democracy”.  </a:t>
            </a:r>
          </a:p>
          <a:p>
            <a:pPr marL="171450" indent="-171450" eaLnBrk="1" hangingPunct="1">
              <a:buFontTx/>
              <a:buChar char="-"/>
              <a:defRPr/>
            </a:pPr>
            <a:r>
              <a:rPr lang="en-GB" dirty="0"/>
              <a:t>Sectoral impacts have been added as compared to 2012 Guidelines (ENI / IPA).</a:t>
            </a: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a:t>
            </a:fld>
            <a:endParaRPr lang="en-GB"/>
          </a:p>
        </p:txBody>
      </p:sp>
    </p:spTree>
    <p:extLst>
      <p:ext uri="{BB962C8B-B14F-4D97-AF65-F5344CB8AC3E}">
        <p14:creationId xmlns:p14="http://schemas.microsoft.com/office/powerpoint/2010/main" val="279206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err="1"/>
              <a:t>Not</a:t>
            </a:r>
            <a:r>
              <a:rPr lang="nl-NL" dirty="0"/>
              <a:t> a blank cheque</a:t>
            </a: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a:t>
            </a:fld>
            <a:endParaRPr lang="en-GB"/>
          </a:p>
        </p:txBody>
      </p:sp>
    </p:spTree>
    <p:extLst>
      <p:ext uri="{BB962C8B-B14F-4D97-AF65-F5344CB8AC3E}">
        <p14:creationId xmlns:p14="http://schemas.microsoft.com/office/powerpoint/2010/main" val="117817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7</a:t>
            </a:fld>
            <a:endParaRPr lang="en-GB"/>
          </a:p>
        </p:txBody>
      </p:sp>
    </p:spTree>
    <p:extLst>
      <p:ext uri="{BB962C8B-B14F-4D97-AF65-F5344CB8AC3E}">
        <p14:creationId xmlns:p14="http://schemas.microsoft.com/office/powerpoint/2010/main" val="307198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0"/>
              </a:spcBef>
            </a:pPr>
            <a:r>
              <a:rPr lang="en-US" sz="1000" b="1" dirty="0">
                <a:latin typeface="Times New Roman" charset="0"/>
                <a:cs typeface="Times New Roman" charset="0"/>
              </a:rPr>
              <a:t>Attention: </a:t>
            </a:r>
            <a:r>
              <a:rPr lang="en-US" sz="1000" u="sng" dirty="0">
                <a:latin typeface="Times New Roman" charset="0"/>
                <a:cs typeface="Times New Roman" charset="0"/>
              </a:rPr>
              <a:t>animated slide</a:t>
            </a:r>
            <a:r>
              <a:rPr lang="en-US" sz="1000" b="1" dirty="0">
                <a:latin typeface="Times New Roman" charset="0"/>
                <a:cs typeface="Times New Roman" charset="0"/>
              </a:rPr>
              <a:t>: </a:t>
            </a:r>
            <a:r>
              <a:rPr lang="en-US" sz="1000" dirty="0">
                <a:latin typeface="Times New Roman" charset="0"/>
                <a:cs typeface="Times New Roman" charset="0"/>
              </a:rPr>
              <a:t>First illustrate the total chain of flow of money (to complement the explanation of the previous slide): from EC to Central Bank if disbursement conditions pre-agreed with Govt are satisfied, then transfer by CB to National Treasury at exchange rate agreed in Financing Agreement. The BS money thus goes into the National treasury account exactly in the same way as any other fiscal and non fiscal revenues. It is totally fungible. It is executed using national budgetary procedures. </a:t>
            </a:r>
          </a:p>
          <a:p>
            <a:pPr>
              <a:spcBef>
                <a:spcPct val="0"/>
              </a:spcBef>
            </a:pPr>
            <a:endParaRPr lang="en-US" sz="1000" u="sng" dirty="0">
              <a:latin typeface="Times New Roman" charset="0"/>
              <a:cs typeface="Times New Roman" charset="0"/>
            </a:endParaRPr>
          </a:p>
          <a:p>
            <a:pPr>
              <a:spcBef>
                <a:spcPct val="0"/>
              </a:spcBef>
            </a:pPr>
            <a:r>
              <a:rPr lang="en-US" sz="1000" dirty="0">
                <a:latin typeface="Times New Roman" charset="0"/>
                <a:cs typeface="Times New Roman" charset="0"/>
              </a:rPr>
              <a:t>It is important to underline here that the responsibility of the Commission is limited to verifying that (</a:t>
            </a:r>
            <a:r>
              <a:rPr lang="en-US" sz="1000" dirty="0" err="1">
                <a:latin typeface="Times New Roman" charset="0"/>
                <a:cs typeface="Times New Roman" charset="0"/>
              </a:rPr>
              <a:t>i</a:t>
            </a:r>
            <a:r>
              <a:rPr lang="en-US" sz="1000" dirty="0">
                <a:latin typeface="Times New Roman" charset="0"/>
                <a:cs typeface="Times New Roman" charset="0"/>
              </a:rPr>
              <a:t>) the conditions for fund disbursement have been respected and (ii) the funds transferred in forex to the Central Bank have been transferred to the National Treasury of the partner country at the XR specified in the FA. The EC’s responsibility goes no further: this is where the EC’s ‘fiduciary responsibility’ stops. (this is in contrast to project aid where the EC’s fiduciary responsibility is total). The reason is because BS is disbursed against prior (general) conditions of eligibility (</a:t>
            </a:r>
            <a:r>
              <a:rPr lang="en-US" sz="1000" dirty="0" err="1">
                <a:latin typeface="Times New Roman" charset="0"/>
                <a:cs typeface="Times New Roman" charset="0"/>
              </a:rPr>
              <a:t>ie</a:t>
            </a:r>
            <a:r>
              <a:rPr lang="en-US" sz="1000" dirty="0">
                <a:latin typeface="Times New Roman" charset="0"/>
                <a:cs typeface="Times New Roman" charset="0"/>
              </a:rPr>
              <a:t> stable macro situation, sector policy commitment, and a commitment to a credible and appropriate </a:t>
            </a:r>
            <a:r>
              <a:rPr lang="en-US" sz="1000" dirty="0" err="1">
                <a:latin typeface="Times New Roman" charset="0"/>
                <a:cs typeface="Times New Roman" charset="0"/>
              </a:rPr>
              <a:t>programme</a:t>
            </a:r>
            <a:r>
              <a:rPr lang="en-US" sz="1000" dirty="0">
                <a:latin typeface="Times New Roman" charset="0"/>
                <a:cs typeface="Times New Roman" charset="0"/>
              </a:rPr>
              <a:t> to strengthen PFM systems) and, for the Variable Tranche, against specific conditions related to prior performance. In short, BS is disbursed because of what has already been achieved by the partner government and not with the purpose of ensuring that specific projects or </a:t>
            </a:r>
            <a:r>
              <a:rPr lang="en-US" sz="1000" dirty="0" err="1">
                <a:latin typeface="Times New Roman" charset="0"/>
                <a:cs typeface="Times New Roman" charset="0"/>
              </a:rPr>
              <a:t>programmes</a:t>
            </a:r>
            <a:r>
              <a:rPr lang="en-US" sz="1000" dirty="0">
                <a:latin typeface="Times New Roman" charset="0"/>
                <a:cs typeface="Times New Roman" charset="0"/>
              </a:rPr>
              <a:t> are implemented. Once resources are transferred, they no longer belong to the EC and therefore do not need to be overseen or audited by the EC.  </a:t>
            </a:r>
          </a:p>
          <a:p>
            <a:pPr>
              <a:spcBef>
                <a:spcPct val="0"/>
              </a:spcBef>
            </a:pPr>
            <a:endParaRPr lang="en-US" sz="1000" dirty="0">
              <a:latin typeface="Times New Roman" charset="0"/>
              <a:cs typeface="Times New Roman" charset="0"/>
            </a:endParaRPr>
          </a:p>
          <a:p>
            <a:pPr>
              <a:spcBef>
                <a:spcPct val="0"/>
              </a:spcBef>
            </a:pPr>
            <a:r>
              <a:rPr lang="en-US" sz="1000" dirty="0">
                <a:latin typeface="Times New Roman" charset="0"/>
                <a:cs typeface="Times New Roman" charset="0"/>
              </a:rPr>
              <a:t>However, the EC retain responsibility for ensuring positive developmental outcomes/ results. They therefore must ensure firstly that BS resources are actually transferred into the Treasury Account (and not to other public sector accounts or to the private sector). Secondly, they must ensure that the budget implementation process occurs in conformity with national legislation and in a manner consistent with the national strategy. For this reason, there is an ongoing dialogue over the process of budget execution and over the quality of results achieved. </a:t>
            </a:r>
            <a:endParaRPr lang="en-US" sz="1100" dirty="0">
              <a:latin typeface="Times New Roman" charset="0"/>
              <a:cs typeface="Times New Roman" charset="0"/>
            </a:endParaRPr>
          </a:p>
          <a:p>
            <a:endParaRPr lang="en-US" dirty="0"/>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8</a:t>
            </a:fld>
            <a:endParaRPr lang="en-GB"/>
          </a:p>
        </p:txBody>
      </p:sp>
    </p:spTree>
    <p:extLst>
      <p:ext uri="{BB962C8B-B14F-4D97-AF65-F5344CB8AC3E}">
        <p14:creationId xmlns:p14="http://schemas.microsoft.com/office/powerpoint/2010/main" val="167115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r>
              <a:rPr lang="en-GB" dirty="0">
                <a:latin typeface="Arial" pitchFamily="34" charset="0"/>
              </a:rPr>
              <a:t>This is a donor’s dilemma: both fungibility and fiduciary risk are at the side of the donor. Fungibility is no concern to the partner country.</a:t>
            </a:r>
          </a:p>
          <a:p>
            <a:pPr eaLnBrk="1" hangingPunct="1"/>
            <a:endParaRPr lang="en-GB" dirty="0">
              <a:latin typeface="Arial" pitchFamily="34" charset="0"/>
            </a:endParaRPr>
          </a:p>
          <a:p>
            <a:pPr eaLnBrk="1" hangingPunct="1"/>
            <a:r>
              <a:rPr lang="en-GB" dirty="0">
                <a:latin typeface="Arial" pitchFamily="34" charset="0"/>
              </a:rPr>
              <a:t>Various water flows feed the water fall ( compare domestic revenues and various BS donors). Once flown into the main river, the origin of the water can not be traced any longer (= fungibility). While falling into the main river some on the water evaporates (exchange rate due to reconversions), while after the fall some of the water deviates from the main stream (see right bottom; that may represent mis-appropriation or corruption. It is beyond the donor’s direct control.    </a:t>
            </a: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9</a:t>
            </a:fld>
            <a:endParaRPr lang="en-GB"/>
          </a:p>
        </p:txBody>
      </p:sp>
    </p:spTree>
    <p:extLst>
      <p:ext uri="{BB962C8B-B14F-4D97-AF65-F5344CB8AC3E}">
        <p14:creationId xmlns:p14="http://schemas.microsoft.com/office/powerpoint/2010/main" val="46784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lnSpc>
                <a:spcPct val="90000"/>
              </a:lnSpc>
              <a:defRPr/>
            </a:pPr>
            <a:r>
              <a:rPr lang="en-US" dirty="0"/>
              <a:t>Politicians promise to do more (with public money) while paying less taxes. On top they promise to control or reduce the public debt. Is that possible?</a:t>
            </a:r>
          </a:p>
          <a:p>
            <a:pPr eaLnBrk="1" hangingPunct="1">
              <a:lnSpc>
                <a:spcPct val="90000"/>
              </a:lnSpc>
              <a:defRPr/>
            </a:pPr>
            <a:endParaRPr lang="en-US" dirty="0"/>
          </a:p>
          <a:p>
            <a:pPr eaLnBrk="1" hangingPunct="1">
              <a:lnSpc>
                <a:spcPct val="90000"/>
              </a:lnSpc>
              <a:defRPr/>
            </a:pPr>
            <a:r>
              <a:rPr lang="en-US" dirty="0"/>
              <a:t>In fact it is, but only in countries that count with abundant natural resources that can be exploited (non tax revenues, like royalties)</a:t>
            </a:r>
          </a:p>
          <a:p>
            <a:endParaRPr lang="fr-BE" dirty="0"/>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10</a:t>
            </a:fld>
            <a:endParaRPr lang="en-GB"/>
          </a:p>
        </p:txBody>
      </p:sp>
    </p:spTree>
    <p:extLst>
      <p:ext uri="{BB962C8B-B14F-4D97-AF65-F5344CB8AC3E}">
        <p14:creationId xmlns:p14="http://schemas.microsoft.com/office/powerpoint/2010/main" val="2255135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CF397374-FFED-4283-B087-0C6DD4EB9D19}" type="slidenum">
              <a:rPr lang="en-GB"/>
              <a:pPr/>
              <a:t>‹nr.›</a:t>
            </a:fld>
            <a:endParaRPr lang="en-GB" dirty="0"/>
          </a:p>
        </p:txBody>
      </p:sp>
      <p:sp>
        <p:nvSpPr>
          <p:cNvPr id="7" name="Rectangle 6"/>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1118AE-C847-402C-9085-059A323F5C7D}" type="slidenum">
              <a:rPr lang="en-GB"/>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CDDF6EF-A12F-419C-A27B-ECF9C4D0DC3D}" type="slidenum">
              <a:rPr lang="en-GB"/>
              <a:pPr/>
              <a:t>‹nr.›</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3E660EA-3F67-4F0F-8CA3-0689CF6FE49B}" type="slidenum">
              <a:rPr lang="en-GB"/>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7B83C0C-BC65-4367-9B8A-060D4801009D}" type="slidenum">
              <a:rPr lang="en-GB"/>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131744-F467-4931-A657-D41D7AA53879}"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98C0E1D-0405-4A7C-BA37-9F37509426C2}"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80502AF-40B9-4FC6-8B1E-970A2E366E37}"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7B52376-05C3-49F6-9F29-C997789D0F0A}"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3282F08-E945-4099-B772-D26321793139}"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EAD23F8-2FEF-4843-9CDF-8BC54AFF9275}"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61DF399-8D94-4DF9-BD72-1C2803340678}"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602768D2-4A8B-4330-BAE2-D1472A5B1CDF}" type="slidenum">
              <a:rPr lang="en-GB"/>
              <a:pPr/>
              <a:t>‹nr.›</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4" cstate="print"/>
          <a:srcRect/>
          <a:stretch>
            <a:fillRect/>
          </a:stretch>
        </p:blipFill>
        <p:spPr bwMode="auto">
          <a:xfrm>
            <a:off x="3957638" y="258763"/>
            <a:ext cx="1436687" cy="100488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5850539-7066-47AD-98AB-308808A464B0}"/>
              </a:ext>
            </a:extLst>
          </p:cNvPr>
          <p:cNvSpPr>
            <a:spLocks noGrp="1"/>
          </p:cNvSpPr>
          <p:nvPr>
            <p:ph type="ctrTitle"/>
          </p:nvPr>
        </p:nvSpPr>
        <p:spPr>
          <a:xfrm>
            <a:off x="0" y="2565400"/>
            <a:ext cx="9180512" cy="790575"/>
          </a:xfrm>
        </p:spPr>
        <p:txBody>
          <a:bodyPr/>
          <a:lstStyle/>
          <a:p>
            <a:pPr algn="ctr"/>
            <a:r>
              <a:rPr lang="fr-BE" sz="6000" dirty="0"/>
              <a:t>Budget Support</a:t>
            </a:r>
          </a:p>
        </p:txBody>
      </p:sp>
      <p:sp>
        <p:nvSpPr>
          <p:cNvPr id="7" name="Rectangle 6">
            <a:extLst>
              <a:ext uri="{FF2B5EF4-FFF2-40B4-BE49-F238E27FC236}">
                <a16:creationId xmlns:a16="http://schemas.microsoft.com/office/drawing/2014/main" id="{633D59D5-FDBC-4BB9-A7AE-938E12A70C4A}"/>
              </a:ext>
            </a:extLst>
          </p:cNvPr>
          <p:cNvSpPr>
            <a:spLocks noGrp="1" noChangeArrowheads="1"/>
          </p:cNvSpPr>
          <p:nvPr>
            <p:ph type="subTitle" idx="1"/>
          </p:nvPr>
        </p:nvSpPr>
        <p:spPr>
          <a:xfrm>
            <a:off x="305594" y="3716338"/>
            <a:ext cx="8532812" cy="23050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lgn="ctr" eaLnBrk="1" hangingPunct="1">
              <a:defRPr/>
            </a:pPr>
            <a:r>
              <a:rPr lang="fr-BE" dirty="0">
                <a:ea typeface="+mn-ea"/>
                <a:cs typeface="+mn-cs"/>
              </a:rPr>
              <a:t>Module 1</a:t>
            </a:r>
          </a:p>
          <a:p>
            <a:pPr algn="ctr" eaLnBrk="1" hangingPunct="1">
              <a:defRPr/>
            </a:pPr>
            <a:endParaRPr lang="fr-BE" dirty="0">
              <a:ea typeface="+mn-ea"/>
              <a:cs typeface="+mn-cs"/>
            </a:endParaRPr>
          </a:p>
          <a:p>
            <a:pPr algn="ctr">
              <a:defRPr/>
            </a:pPr>
            <a:r>
              <a:rPr lang="fr-BE" sz="3600" dirty="0" err="1"/>
              <a:t>Core</a:t>
            </a:r>
            <a:r>
              <a:rPr lang="fr-BE" sz="3600" dirty="0"/>
              <a:t> Concepts</a:t>
            </a:r>
          </a:p>
          <a:p>
            <a:pPr algn="ctr" eaLnBrk="1" hangingPunct="1">
              <a:defRPr/>
            </a:pPr>
            <a:r>
              <a:rPr lang="fr-BE" b="0" dirty="0"/>
              <a:t>(introduction)</a:t>
            </a:r>
            <a:endParaRPr lang="en-GB" b="0" dirty="0"/>
          </a:p>
        </p:txBody>
      </p:sp>
    </p:spTree>
    <p:extLst>
      <p:ext uri="{BB962C8B-B14F-4D97-AF65-F5344CB8AC3E}">
        <p14:creationId xmlns:p14="http://schemas.microsoft.com/office/powerpoint/2010/main" val="31348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8" name="Espace réservé du numéro de diapositive 9">
            <a:extLst>
              <a:ext uri="{FF2B5EF4-FFF2-40B4-BE49-F238E27FC236}">
                <a16:creationId xmlns:a16="http://schemas.microsoft.com/office/drawing/2014/main" id="{9E6C56E6-8C19-415C-8560-1960B8183805}"/>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10</a:t>
            </a:fld>
            <a:endParaRPr lang="fr-BE" sz="1100" b="1">
              <a:solidFill>
                <a:schemeClr val="bg1"/>
              </a:solidFill>
              <a:latin typeface="+mn-lt"/>
            </a:endParaRPr>
          </a:p>
        </p:txBody>
      </p:sp>
      <p:sp>
        <p:nvSpPr>
          <p:cNvPr id="7" name="Title 1">
            <a:extLst>
              <a:ext uri="{FF2B5EF4-FFF2-40B4-BE49-F238E27FC236}">
                <a16:creationId xmlns:a16="http://schemas.microsoft.com/office/drawing/2014/main" id="{D1FA8869-ABD1-4706-936F-3979A73F4D0E}"/>
              </a:ext>
            </a:extLst>
          </p:cNvPr>
          <p:cNvSpPr>
            <a:spLocks noGrp="1"/>
          </p:cNvSpPr>
          <p:nvPr>
            <p:ph type="title"/>
          </p:nvPr>
        </p:nvSpPr>
        <p:spPr>
          <a:xfrm>
            <a:off x="342000" y="1431586"/>
            <a:ext cx="8460000" cy="773278"/>
          </a:xfrm>
        </p:spPr>
        <p:txBody>
          <a:bodyPr/>
          <a:lstStyle/>
          <a:p>
            <a:pPr marL="0"/>
            <a:r>
              <a:rPr lang="en-GB" sz="2800" cap="all" dirty="0">
                <a:solidFill>
                  <a:srgbClr val="004494"/>
                </a:solidFill>
                <a:latin typeface="+mn-lt"/>
              </a:rPr>
              <a:t>THE </a:t>
            </a:r>
            <a:r>
              <a:rPr lang="en-GB" sz="2800" cap="all">
                <a:solidFill>
                  <a:srgbClr val="004494"/>
                </a:solidFill>
                <a:latin typeface="+mn-lt"/>
              </a:rPr>
              <a:t>HAPPY POLITICIAN</a:t>
            </a:r>
            <a:endParaRPr lang="fr-BE" sz="2800" cap="all" dirty="0">
              <a:solidFill>
                <a:srgbClr val="004494"/>
              </a:solidFill>
              <a:latin typeface="+mn-lt"/>
            </a:endParaRPr>
          </a:p>
        </p:txBody>
      </p:sp>
      <p:sp>
        <p:nvSpPr>
          <p:cNvPr id="5" name="Triangle isocèle 4">
            <a:extLst>
              <a:ext uri="{FF2B5EF4-FFF2-40B4-BE49-F238E27FC236}">
                <a16:creationId xmlns:a16="http://schemas.microsoft.com/office/drawing/2014/main" id="{13A3A009-3F75-4662-9B23-5DD558F97152}"/>
              </a:ext>
            </a:extLst>
          </p:cNvPr>
          <p:cNvSpPr/>
          <p:nvPr/>
        </p:nvSpPr>
        <p:spPr bwMode="auto">
          <a:xfrm>
            <a:off x="2772000" y="2594351"/>
            <a:ext cx="3600000" cy="3024547"/>
          </a:xfrm>
          <a:prstGeom prst="triangle">
            <a:avLst/>
          </a:prstGeom>
          <a:solidFill>
            <a:srgbClr val="0F549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9" name="Smiley Face 13">
            <a:extLst>
              <a:ext uri="{FF2B5EF4-FFF2-40B4-BE49-F238E27FC236}">
                <a16:creationId xmlns:a16="http://schemas.microsoft.com/office/drawing/2014/main" id="{BCD41C5F-80C4-4D2F-B06E-BD9250ECF31E}"/>
              </a:ext>
            </a:extLst>
          </p:cNvPr>
          <p:cNvSpPr/>
          <p:nvPr/>
        </p:nvSpPr>
        <p:spPr>
          <a:xfrm>
            <a:off x="3766241" y="3803725"/>
            <a:ext cx="1611518" cy="1613334"/>
          </a:xfrm>
          <a:prstGeom prst="smileyFace">
            <a:avLst/>
          </a:prstGeom>
          <a:solidFill>
            <a:srgbClr val="FFC0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16C298C-8C59-41D6-9A77-1A3B2765EA7F}"/>
              </a:ext>
            </a:extLst>
          </p:cNvPr>
          <p:cNvSpPr/>
          <p:nvPr/>
        </p:nvSpPr>
        <p:spPr>
          <a:xfrm>
            <a:off x="3527884" y="5589451"/>
            <a:ext cx="2088232" cy="956672"/>
          </a:xfrm>
          <a:prstGeom prst="rect">
            <a:avLst/>
          </a:prstGeom>
        </p:spPr>
        <p:txBody>
          <a:bodyPr wrap="square">
            <a:spAutoFit/>
          </a:bodyPr>
          <a:lstStyle/>
          <a:p>
            <a:pPr algn="ctr" defTabSz="966788" eaLnBrk="0" hangingPunct="0">
              <a:lnSpc>
                <a:spcPct val="110000"/>
              </a:lnSpc>
              <a:spcBef>
                <a:spcPts val="600"/>
              </a:spcBef>
              <a:buClr>
                <a:schemeClr val="bg1"/>
              </a:buClr>
              <a:defRPr/>
            </a:pPr>
            <a:r>
              <a:rPr lang="en-GB" sz="1600" b="1" dirty="0">
                <a:latin typeface="+mn-lt"/>
              </a:rPr>
              <a:t>The Happy Politician</a:t>
            </a:r>
          </a:p>
          <a:p>
            <a:pPr lvl="0" algn="ctr" defTabSz="966788" eaLnBrk="0" hangingPunct="0">
              <a:lnSpc>
                <a:spcPct val="110000"/>
              </a:lnSpc>
              <a:spcBef>
                <a:spcPts val="600"/>
              </a:spcBef>
              <a:buClr>
                <a:schemeClr val="bg1"/>
              </a:buClr>
              <a:defRPr/>
            </a:pPr>
            <a:endParaRPr lang="fr-BE" sz="1600" b="1" dirty="0">
              <a:latin typeface="+mn-lt"/>
            </a:endParaRPr>
          </a:p>
        </p:txBody>
      </p:sp>
      <p:sp>
        <p:nvSpPr>
          <p:cNvPr id="11" name="Rectangle 4">
            <a:extLst>
              <a:ext uri="{FF2B5EF4-FFF2-40B4-BE49-F238E27FC236}">
                <a16:creationId xmlns:a16="http://schemas.microsoft.com/office/drawing/2014/main" id="{4A35E4E2-E65E-4ACF-9B70-486B6D924464}"/>
              </a:ext>
            </a:extLst>
          </p:cNvPr>
          <p:cNvSpPr>
            <a:spLocks noChangeArrowheads="1"/>
          </p:cNvSpPr>
          <p:nvPr/>
        </p:nvSpPr>
        <p:spPr bwMode="auto">
          <a:xfrm>
            <a:off x="802511" y="5602940"/>
            <a:ext cx="2245808" cy="400752"/>
          </a:xfrm>
          <a:prstGeom prst="rect">
            <a:avLst/>
          </a:prstGeom>
          <a:noFill/>
          <a:ln w="9525">
            <a:noFill/>
            <a:miter lim="800000"/>
            <a:headEnd/>
            <a:tailEnd/>
          </a:ln>
        </p:spPr>
        <p:txBody>
          <a:bodyPr wrap="none" lIns="92075" tIns="46038" rIns="92075" bIns="46038">
            <a:spAutoFit/>
          </a:bodyPr>
          <a:lstStyle/>
          <a:p>
            <a:pPr algn="ctr" defTabSz="762000"/>
            <a:r>
              <a:rPr lang="en-GB" sz="2000" b="1" cap="all" dirty="0">
                <a:solidFill>
                  <a:srgbClr val="2D9E48"/>
                </a:solidFill>
                <a:latin typeface="+mn-lt"/>
                <a:ea typeface="+mj-ea"/>
                <a:cs typeface="+mj-cs"/>
              </a:rPr>
              <a:t>Expenditure</a:t>
            </a:r>
            <a:endParaRPr lang="fr-BE" sz="2000" b="1" cap="all" dirty="0">
              <a:solidFill>
                <a:srgbClr val="2D9E48"/>
              </a:solidFill>
              <a:latin typeface="+mn-lt"/>
              <a:ea typeface="+mj-ea"/>
              <a:cs typeface="+mj-cs"/>
            </a:endParaRPr>
          </a:p>
        </p:txBody>
      </p:sp>
      <p:sp>
        <p:nvSpPr>
          <p:cNvPr id="12" name="AutoShape 9">
            <a:extLst>
              <a:ext uri="{FF2B5EF4-FFF2-40B4-BE49-F238E27FC236}">
                <a16:creationId xmlns:a16="http://schemas.microsoft.com/office/drawing/2014/main" id="{529B7B47-6C81-4073-B78F-E26A50B58390}"/>
              </a:ext>
            </a:extLst>
          </p:cNvPr>
          <p:cNvSpPr>
            <a:spLocks noChangeArrowheads="1"/>
          </p:cNvSpPr>
          <p:nvPr/>
        </p:nvSpPr>
        <p:spPr bwMode="auto">
          <a:xfrm>
            <a:off x="1565415" y="4898898"/>
            <a:ext cx="720000" cy="720000"/>
          </a:xfrm>
          <a:prstGeom prst="upArrow">
            <a:avLst>
              <a:gd name="adj1" fmla="val 50000"/>
              <a:gd name="adj2" fmla="val 64344"/>
            </a:avLst>
          </a:prstGeom>
          <a:solidFill>
            <a:srgbClr val="2D9E48"/>
          </a:solidFill>
          <a:ln w="50800">
            <a:noFill/>
            <a:miter lim="800000"/>
            <a:headEnd/>
            <a:tailEnd/>
          </a:ln>
        </p:spPr>
        <p:txBody>
          <a:bodyPr wrap="none" anchor="ctr"/>
          <a:lstStyle/>
          <a:p>
            <a:pPr algn="ctr">
              <a:lnSpc>
                <a:spcPts val="2000"/>
              </a:lnSpc>
              <a:spcBef>
                <a:spcPct val="50000"/>
              </a:spcBef>
            </a:pPr>
            <a:endParaRPr lang="fr-BE" sz="2000" b="1">
              <a:solidFill>
                <a:schemeClr val="bg2"/>
              </a:solidFill>
              <a:latin typeface="+mj-lt"/>
            </a:endParaRPr>
          </a:p>
        </p:txBody>
      </p:sp>
      <p:sp>
        <p:nvSpPr>
          <p:cNvPr id="22" name="AutoShape 9">
            <a:extLst>
              <a:ext uri="{FF2B5EF4-FFF2-40B4-BE49-F238E27FC236}">
                <a16:creationId xmlns:a16="http://schemas.microsoft.com/office/drawing/2014/main" id="{936A27D8-5608-44ED-BE20-EB36E3186811}"/>
              </a:ext>
            </a:extLst>
          </p:cNvPr>
          <p:cNvSpPr>
            <a:spLocks noChangeArrowheads="1"/>
          </p:cNvSpPr>
          <p:nvPr/>
        </p:nvSpPr>
        <p:spPr bwMode="auto">
          <a:xfrm flipV="1">
            <a:off x="5256116" y="2535176"/>
            <a:ext cx="720000" cy="720000"/>
          </a:xfrm>
          <a:prstGeom prst="upArrow">
            <a:avLst>
              <a:gd name="adj1" fmla="val 50000"/>
              <a:gd name="adj2" fmla="val 64344"/>
            </a:avLst>
          </a:prstGeom>
          <a:solidFill>
            <a:srgbClr val="1FACE0"/>
          </a:solidFill>
          <a:ln w="50800">
            <a:noFill/>
            <a:miter lim="800000"/>
            <a:headEnd/>
            <a:tailEnd/>
          </a:ln>
        </p:spPr>
        <p:txBody>
          <a:bodyPr wrap="none" anchor="ctr"/>
          <a:lstStyle/>
          <a:p>
            <a:pPr algn="r">
              <a:lnSpc>
                <a:spcPts val="2000"/>
              </a:lnSpc>
              <a:spcBef>
                <a:spcPct val="50000"/>
              </a:spcBef>
            </a:pPr>
            <a:endParaRPr lang="fr-BE" sz="2000" b="1">
              <a:solidFill>
                <a:schemeClr val="bg2"/>
              </a:solidFill>
              <a:latin typeface="+mj-lt"/>
            </a:endParaRPr>
          </a:p>
        </p:txBody>
      </p:sp>
      <p:sp>
        <p:nvSpPr>
          <p:cNvPr id="23" name="Rectangle 4">
            <a:extLst>
              <a:ext uri="{FF2B5EF4-FFF2-40B4-BE49-F238E27FC236}">
                <a16:creationId xmlns:a16="http://schemas.microsoft.com/office/drawing/2014/main" id="{7C77A624-3F54-4671-B2F9-D45CE26DA2C4}"/>
              </a:ext>
            </a:extLst>
          </p:cNvPr>
          <p:cNvSpPr>
            <a:spLocks noChangeArrowheads="1"/>
          </p:cNvSpPr>
          <p:nvPr/>
        </p:nvSpPr>
        <p:spPr bwMode="auto">
          <a:xfrm>
            <a:off x="5144031" y="2104837"/>
            <a:ext cx="944169" cy="400752"/>
          </a:xfrm>
          <a:prstGeom prst="rect">
            <a:avLst/>
          </a:prstGeom>
          <a:noFill/>
          <a:ln w="9525">
            <a:noFill/>
            <a:miter lim="800000"/>
            <a:headEnd/>
            <a:tailEnd/>
          </a:ln>
        </p:spPr>
        <p:txBody>
          <a:bodyPr wrap="none" lIns="92075" tIns="46038" rIns="92075" bIns="46038">
            <a:spAutoFit/>
          </a:bodyPr>
          <a:lstStyle/>
          <a:p>
            <a:pPr algn="ctr" defTabSz="762000"/>
            <a:r>
              <a:rPr lang="en-GB" sz="2000" b="1" cap="all" dirty="0">
                <a:solidFill>
                  <a:srgbClr val="1FACE0"/>
                </a:solidFill>
                <a:latin typeface="+mn-lt"/>
                <a:ea typeface="+mj-ea"/>
                <a:cs typeface="+mj-cs"/>
              </a:rPr>
              <a:t>Debt</a:t>
            </a:r>
            <a:endParaRPr lang="fr-BE" sz="2000" b="1" cap="all" dirty="0">
              <a:solidFill>
                <a:srgbClr val="1FACE0"/>
              </a:solidFill>
              <a:latin typeface="+mn-lt"/>
              <a:ea typeface="+mj-ea"/>
              <a:cs typeface="+mj-cs"/>
            </a:endParaRPr>
          </a:p>
        </p:txBody>
      </p:sp>
      <p:sp>
        <p:nvSpPr>
          <p:cNvPr id="24" name="Rectangle 4">
            <a:extLst>
              <a:ext uri="{FF2B5EF4-FFF2-40B4-BE49-F238E27FC236}">
                <a16:creationId xmlns:a16="http://schemas.microsoft.com/office/drawing/2014/main" id="{7D5DA5CA-2ACA-4F4D-B0AB-71FE0F4EF578}"/>
              </a:ext>
            </a:extLst>
          </p:cNvPr>
          <p:cNvSpPr>
            <a:spLocks noChangeArrowheads="1"/>
          </p:cNvSpPr>
          <p:nvPr/>
        </p:nvSpPr>
        <p:spPr bwMode="auto">
          <a:xfrm>
            <a:off x="6641498" y="5545451"/>
            <a:ext cx="1692771" cy="400752"/>
          </a:xfrm>
          <a:prstGeom prst="rect">
            <a:avLst/>
          </a:prstGeom>
          <a:noFill/>
          <a:ln w="9525">
            <a:noFill/>
            <a:miter lim="800000"/>
            <a:headEnd/>
            <a:tailEnd/>
          </a:ln>
        </p:spPr>
        <p:txBody>
          <a:bodyPr wrap="square" lIns="92075" tIns="46038" rIns="92075" bIns="46038">
            <a:spAutoFit/>
          </a:bodyPr>
          <a:lstStyle/>
          <a:p>
            <a:pPr algn="ctr" defTabSz="762000"/>
            <a:r>
              <a:rPr lang="fr-BE" sz="2000" b="1" cap="all" dirty="0">
                <a:solidFill>
                  <a:srgbClr val="F5823C"/>
                </a:solidFill>
                <a:latin typeface="+mn-lt"/>
                <a:ea typeface="+mj-ea"/>
                <a:cs typeface="+mj-cs"/>
              </a:rPr>
              <a:t>TAXES</a:t>
            </a:r>
          </a:p>
        </p:txBody>
      </p:sp>
      <p:sp>
        <p:nvSpPr>
          <p:cNvPr id="26" name="AutoShape 9">
            <a:extLst>
              <a:ext uri="{FF2B5EF4-FFF2-40B4-BE49-F238E27FC236}">
                <a16:creationId xmlns:a16="http://schemas.microsoft.com/office/drawing/2014/main" id="{34080BDE-17E5-40A3-BAFD-FFE6620D7A85}"/>
              </a:ext>
            </a:extLst>
          </p:cNvPr>
          <p:cNvSpPr>
            <a:spLocks noChangeArrowheads="1"/>
          </p:cNvSpPr>
          <p:nvPr/>
        </p:nvSpPr>
        <p:spPr bwMode="auto">
          <a:xfrm flipV="1">
            <a:off x="7127883" y="4898898"/>
            <a:ext cx="720000" cy="720000"/>
          </a:xfrm>
          <a:prstGeom prst="upArrow">
            <a:avLst>
              <a:gd name="adj1" fmla="val 50000"/>
              <a:gd name="adj2" fmla="val 64344"/>
            </a:avLst>
          </a:prstGeom>
          <a:solidFill>
            <a:srgbClr val="F5823C"/>
          </a:solidFill>
          <a:ln w="50800">
            <a:noFill/>
            <a:miter lim="800000"/>
            <a:headEnd/>
            <a:tailEnd/>
          </a:ln>
        </p:spPr>
        <p:txBody>
          <a:bodyPr wrap="none" anchor="ctr"/>
          <a:lstStyle/>
          <a:p>
            <a:pPr algn="ctr">
              <a:lnSpc>
                <a:spcPts val="2000"/>
              </a:lnSpc>
              <a:spcBef>
                <a:spcPct val="50000"/>
              </a:spcBef>
            </a:pPr>
            <a:endParaRPr lang="fr-BE" sz="2000" b="1">
              <a:solidFill>
                <a:schemeClr val="bg2"/>
              </a:solidFill>
              <a:latin typeface="+mj-lt"/>
            </a:endParaRPr>
          </a:p>
        </p:txBody>
      </p:sp>
    </p:spTree>
    <p:extLst>
      <p:ext uri="{BB962C8B-B14F-4D97-AF65-F5344CB8AC3E}">
        <p14:creationId xmlns:p14="http://schemas.microsoft.com/office/powerpoint/2010/main" val="240673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1" grpId="0"/>
      <p:bldP spid="12" grpId="0" animBg="1"/>
      <p:bldP spid="22" grpId="0" animBg="1"/>
      <p:bldP spid="23" grpId="0"/>
      <p:bldP spid="24"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357299"/>
            <a:ext cx="7286676" cy="714380"/>
          </a:xfrm>
        </p:spPr>
        <p:txBody>
          <a:bodyPr/>
          <a:lstStyle/>
          <a:p>
            <a:r>
              <a:rPr lang="nl-NL" sz="2800" dirty="0"/>
              <a:t>GOVERNMENT FISCAL CONSTRAINT EQUATION</a:t>
            </a:r>
            <a:endParaRPr lang="el-GR" sz="2800" dirty="0"/>
          </a:p>
        </p:txBody>
      </p:sp>
      <p:sp>
        <p:nvSpPr>
          <p:cNvPr id="3" name="Content Placeholder 2"/>
          <p:cNvSpPr>
            <a:spLocks noGrp="1"/>
          </p:cNvSpPr>
          <p:nvPr>
            <p:ph idx="1"/>
          </p:nvPr>
        </p:nvSpPr>
        <p:spPr>
          <a:xfrm>
            <a:off x="928662" y="2189185"/>
            <a:ext cx="7355160" cy="3597269"/>
          </a:xfrm>
        </p:spPr>
        <p:txBody>
          <a:bodyPr anchor="t"/>
          <a:lstStyle/>
          <a:p>
            <a:pPr>
              <a:buNone/>
            </a:pPr>
            <a:endParaRPr lang="en-GB" dirty="0"/>
          </a:p>
          <a:p>
            <a:pPr marL="0" indent="0" algn="ctr">
              <a:buNone/>
            </a:pPr>
            <a:r>
              <a:rPr lang="en-GB" dirty="0"/>
              <a:t>G</a:t>
            </a:r>
            <a:r>
              <a:rPr lang="en-GB" baseline="30000" dirty="0"/>
              <a:t>K</a:t>
            </a:r>
            <a:r>
              <a:rPr lang="en-GB" dirty="0"/>
              <a:t>+ G</a:t>
            </a:r>
            <a:r>
              <a:rPr lang="en-GB" baseline="30000" dirty="0"/>
              <a:t>R</a:t>
            </a:r>
            <a:r>
              <a:rPr lang="en-GB" dirty="0"/>
              <a:t> + r(D</a:t>
            </a:r>
            <a:r>
              <a:rPr lang="el-GR" dirty="0"/>
              <a:t>) </a:t>
            </a:r>
            <a:r>
              <a:rPr lang="en-GB" dirty="0"/>
              <a:t>= T + GRANTS + </a:t>
            </a:r>
            <a:r>
              <a:rPr lang="el-GR" dirty="0"/>
              <a:t>Δ(</a:t>
            </a:r>
            <a:r>
              <a:rPr lang="en-GB" dirty="0"/>
              <a:t>D)</a:t>
            </a:r>
          </a:p>
          <a:p>
            <a:pPr>
              <a:buNone/>
            </a:pPr>
            <a:endParaRPr lang="en-GB" dirty="0"/>
          </a:p>
          <a:p>
            <a:pPr marL="1433513" indent="-709613">
              <a:spcBef>
                <a:spcPts val="0"/>
              </a:spcBef>
              <a:spcAft>
                <a:spcPts val="600"/>
              </a:spcAft>
              <a:buNone/>
              <a:tabLst>
                <a:tab pos="1433513" algn="l"/>
              </a:tabLst>
            </a:pPr>
            <a:r>
              <a:rPr lang="en-GB" sz="1800" dirty="0"/>
              <a:t>G</a:t>
            </a:r>
            <a:r>
              <a:rPr lang="en-GB" sz="1800" baseline="30000" dirty="0"/>
              <a:t>K </a:t>
            </a:r>
            <a:r>
              <a:rPr lang="en-GB" sz="1800" dirty="0"/>
              <a:t>	– Capital Expenditure</a:t>
            </a:r>
          </a:p>
          <a:p>
            <a:pPr marL="1433513" indent="-709613">
              <a:spcBef>
                <a:spcPts val="0"/>
              </a:spcBef>
              <a:spcAft>
                <a:spcPts val="600"/>
              </a:spcAft>
              <a:buNone/>
              <a:tabLst>
                <a:tab pos="1433513" algn="l"/>
              </a:tabLst>
            </a:pPr>
            <a:r>
              <a:rPr lang="en-GB" sz="1800" dirty="0"/>
              <a:t>G</a:t>
            </a:r>
            <a:r>
              <a:rPr lang="en-GB" sz="1800" baseline="30000" dirty="0"/>
              <a:t>R </a:t>
            </a:r>
            <a:r>
              <a:rPr lang="en-GB" sz="1800" dirty="0"/>
              <a:t>	– Recurrent Expenditure</a:t>
            </a:r>
          </a:p>
          <a:p>
            <a:pPr marL="1433513" indent="-709613">
              <a:spcBef>
                <a:spcPts val="0"/>
              </a:spcBef>
              <a:spcAft>
                <a:spcPts val="600"/>
              </a:spcAft>
              <a:buNone/>
              <a:tabLst>
                <a:tab pos="1433513" algn="l"/>
              </a:tabLst>
            </a:pPr>
            <a:r>
              <a:rPr lang="en-GB" sz="1800" dirty="0"/>
              <a:t>r(D)	– Interest payments on Debt</a:t>
            </a:r>
          </a:p>
          <a:p>
            <a:pPr marL="1433513" indent="-709613">
              <a:spcBef>
                <a:spcPts val="0"/>
              </a:spcBef>
              <a:spcAft>
                <a:spcPts val="600"/>
              </a:spcAft>
              <a:buNone/>
              <a:tabLst>
                <a:tab pos="1433513" algn="l"/>
              </a:tabLst>
            </a:pPr>
            <a:r>
              <a:rPr lang="en-GB" sz="1800" dirty="0"/>
              <a:t>T	– Domestic Resources (Tax and Non-Tax Revenues)</a:t>
            </a:r>
          </a:p>
          <a:p>
            <a:pPr marL="1433513" indent="-709613">
              <a:spcBef>
                <a:spcPts val="0"/>
              </a:spcBef>
              <a:spcAft>
                <a:spcPts val="600"/>
              </a:spcAft>
              <a:buNone/>
              <a:tabLst>
                <a:tab pos="1433513" algn="l"/>
              </a:tabLst>
            </a:pPr>
            <a:r>
              <a:rPr lang="el-GR" sz="1800" dirty="0"/>
              <a:t>Δ(</a:t>
            </a:r>
            <a:r>
              <a:rPr lang="en-GB" sz="1800" dirty="0"/>
              <a:t>D) 	– Borrowing (change in the stock of Debt)</a:t>
            </a:r>
            <a:endParaRPr lang="el-G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effectLst/>
              <a:latin typeface="+mn-lt"/>
            </a:endParaRPr>
          </a:p>
        </p:txBody>
      </p:sp>
      <p:pic>
        <p:nvPicPr>
          <p:cNvPr id="4" name="Image 3">
            <a:extLst>
              <a:ext uri="{FF2B5EF4-FFF2-40B4-BE49-F238E27FC236}">
                <a16:creationId xmlns:a16="http://schemas.microsoft.com/office/drawing/2014/main" id="{811C8D68-43B3-47F0-B06B-B565282A6F58}"/>
              </a:ext>
            </a:extLst>
          </p:cNvPr>
          <p:cNvPicPr>
            <a:picLocks noChangeAspect="1"/>
          </p:cNvPicPr>
          <p:nvPr/>
        </p:nvPicPr>
        <p:blipFill>
          <a:blip r:embed="rId3"/>
          <a:stretch>
            <a:fillRect/>
          </a:stretch>
        </p:blipFill>
        <p:spPr>
          <a:xfrm>
            <a:off x="35496" y="4728900"/>
            <a:ext cx="1551152" cy="2129100"/>
          </a:xfrm>
          <a:prstGeom prst="rect">
            <a:avLst/>
          </a:prstGeom>
        </p:spPr>
      </p:pic>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359578"/>
            <a:ext cx="8460000" cy="773278"/>
          </a:xfrm>
        </p:spPr>
        <p:txBody>
          <a:bodyPr/>
          <a:lstStyle/>
          <a:p>
            <a:pPr marL="0"/>
            <a:r>
              <a:rPr lang="en-GB" sz="2400" cap="all" dirty="0">
                <a:latin typeface="+mn-lt"/>
              </a:rPr>
              <a:t>Two principles for the specific objectives of a BS contract</a:t>
            </a:r>
            <a:endParaRPr lang="fr-BE" sz="2400" cap="all" dirty="0">
              <a:latin typeface="+mn-lt"/>
            </a:endParaRPr>
          </a:p>
        </p:txBody>
      </p:sp>
      <p:sp>
        <p:nvSpPr>
          <p:cNvPr id="6" name="Rectangle 3">
            <a:extLst>
              <a:ext uri="{FF2B5EF4-FFF2-40B4-BE49-F238E27FC236}">
                <a16:creationId xmlns:a16="http://schemas.microsoft.com/office/drawing/2014/main" id="{90404BF6-3681-4D47-8415-CF52B76C03DA}"/>
              </a:ext>
            </a:extLst>
          </p:cNvPr>
          <p:cNvSpPr txBox="1">
            <a:spLocks noChangeArrowheads="1"/>
          </p:cNvSpPr>
          <p:nvPr/>
        </p:nvSpPr>
        <p:spPr bwMode="auto">
          <a:xfrm>
            <a:off x="342000" y="2276872"/>
            <a:ext cx="8622488" cy="46802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1" indent="0" eaLnBrk="1" hangingPunct="1">
              <a:lnSpc>
                <a:spcPct val="130000"/>
              </a:lnSpc>
              <a:spcBef>
                <a:spcPts val="1200"/>
              </a:spcBef>
              <a:spcAft>
                <a:spcPts val="1200"/>
              </a:spcAft>
              <a:buClrTx/>
              <a:buNone/>
              <a:defRPr/>
            </a:pPr>
            <a:r>
              <a:rPr lang="en-US" sz="1800" kern="0" dirty="0"/>
              <a:t>Formulation of specific objectives to be based on two principles:</a:t>
            </a:r>
          </a:p>
          <a:p>
            <a:pPr marL="360363" lvl="1" indent="-360363" eaLnBrk="1" hangingPunct="1">
              <a:lnSpc>
                <a:spcPct val="130000"/>
              </a:lnSpc>
              <a:spcBef>
                <a:spcPts val="1200"/>
              </a:spcBef>
              <a:spcAft>
                <a:spcPts val="1200"/>
              </a:spcAft>
              <a:buClr>
                <a:srgbClr val="0F5494"/>
              </a:buClr>
              <a:buFont typeface="+mj-lt"/>
              <a:buAutoNum type="arabicPeriod"/>
              <a:defRPr/>
            </a:pPr>
            <a:r>
              <a:rPr lang="en-US" sz="1800" kern="0" dirty="0"/>
              <a:t>Alignment and </a:t>
            </a:r>
            <a:r>
              <a:rPr lang="en-US" sz="1800" kern="0" dirty="0" err="1"/>
              <a:t>harmonisation</a:t>
            </a:r>
            <a:endParaRPr lang="en-US" sz="1800" kern="0" dirty="0"/>
          </a:p>
          <a:p>
            <a:pPr marL="360363" lvl="1" indent="-360363" eaLnBrk="1" hangingPunct="1">
              <a:lnSpc>
                <a:spcPct val="130000"/>
              </a:lnSpc>
              <a:spcBef>
                <a:spcPts val="1200"/>
              </a:spcBef>
              <a:spcAft>
                <a:spcPts val="1200"/>
              </a:spcAft>
              <a:buClr>
                <a:srgbClr val="0F5494"/>
              </a:buClr>
              <a:buFont typeface="+mj-lt"/>
              <a:buAutoNum type="arabicPeriod"/>
              <a:defRPr/>
            </a:pPr>
            <a:r>
              <a:rPr lang="en-US" sz="1800" kern="0" dirty="0"/>
              <a:t>Consistency with EU external action policy </a:t>
            </a:r>
            <a:r>
              <a:rPr lang="en-US" sz="1800" b="0" kern="0" dirty="0"/>
              <a:t>(2017 Consensus and EU enlargement and neighborhood policies)</a:t>
            </a:r>
          </a:p>
        </p:txBody>
      </p:sp>
      <p:sp>
        <p:nvSpPr>
          <p:cNvPr id="12" name="Espace réservé du numéro de diapositive 9">
            <a:extLst>
              <a:ext uri="{FF2B5EF4-FFF2-40B4-BE49-F238E27FC236}">
                <a16:creationId xmlns:a16="http://schemas.microsoft.com/office/drawing/2014/main" id="{85AD822F-F5C2-4342-BC15-17B540E40F4B}"/>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12</a:t>
            </a:fld>
            <a:endParaRPr lang="en-GB" sz="1100" b="1">
              <a:solidFill>
                <a:schemeClr val="bg1"/>
              </a:solidFill>
              <a:latin typeface="+mn-lt"/>
            </a:endParaRPr>
          </a:p>
        </p:txBody>
      </p:sp>
      <p:sp>
        <p:nvSpPr>
          <p:cNvPr id="7" name="Rectangle 3">
            <a:extLst>
              <a:ext uri="{FF2B5EF4-FFF2-40B4-BE49-F238E27FC236}">
                <a16:creationId xmlns:a16="http://schemas.microsoft.com/office/drawing/2014/main" id="{C281C5EC-AA54-407C-8B59-ACE788008A1D}"/>
              </a:ext>
            </a:extLst>
          </p:cNvPr>
          <p:cNvSpPr txBox="1">
            <a:spLocks noChangeArrowheads="1"/>
          </p:cNvSpPr>
          <p:nvPr/>
        </p:nvSpPr>
        <p:spPr bwMode="auto">
          <a:xfrm>
            <a:off x="342000" y="4575663"/>
            <a:ext cx="8622488" cy="1805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1" indent="0" algn="ctr" eaLnBrk="1" hangingPunct="1">
              <a:spcBef>
                <a:spcPts val="600"/>
              </a:spcBef>
              <a:spcAft>
                <a:spcPts val="1200"/>
              </a:spcAft>
              <a:buClrTx/>
              <a:buNone/>
              <a:defRPr/>
            </a:pPr>
            <a:r>
              <a:rPr lang="en-US" sz="1800" kern="0" dirty="0"/>
              <a:t>Specific objectives should also reflect the key challenges addressed by the operation</a:t>
            </a:r>
          </a:p>
          <a:p>
            <a:pPr marL="0" lvl="3" indent="0" algn="ctr">
              <a:spcBef>
                <a:spcPts val="600"/>
              </a:spcBef>
              <a:spcAft>
                <a:spcPts val="1200"/>
              </a:spcAft>
              <a:buNone/>
              <a:defRPr/>
            </a:pPr>
            <a:r>
              <a:rPr lang="en-US" sz="1200" dirty="0">
                <a:solidFill>
                  <a:srgbClr val="FF0000"/>
                </a:solidFill>
              </a:rPr>
              <a:t> </a:t>
            </a:r>
            <a:r>
              <a:rPr lang="en-US" sz="1800" b="1" kern="0" dirty="0">
                <a:solidFill>
                  <a:srgbClr val="C00000"/>
                </a:solidFill>
                <a:latin typeface="+mn-lt"/>
              </a:rPr>
              <a:t>Specific objectives to be specified by </a:t>
            </a:r>
            <a:br>
              <a:rPr lang="en-US" sz="1800" b="1" kern="0" dirty="0">
                <a:solidFill>
                  <a:srgbClr val="C00000"/>
                </a:solidFill>
                <a:latin typeface="+mn-lt"/>
              </a:rPr>
            </a:br>
            <a:r>
              <a:rPr lang="en-US" sz="1800" b="1" kern="0" dirty="0">
                <a:solidFill>
                  <a:srgbClr val="C00000"/>
                </a:solidFill>
                <a:latin typeface="+mn-lt"/>
              </a:rPr>
              <a:t>type of contracts </a:t>
            </a:r>
            <a:endParaRPr lang="fr-BE" sz="1800" b="1" kern="0" dirty="0">
              <a:solidFill>
                <a:srgbClr val="C00000"/>
              </a:solidFill>
              <a:latin typeface="+mn-lt"/>
            </a:endParaRPr>
          </a:p>
        </p:txBody>
      </p:sp>
    </p:spTree>
    <p:extLst>
      <p:ext uri="{BB962C8B-B14F-4D97-AF65-F5344CB8AC3E}">
        <p14:creationId xmlns:p14="http://schemas.microsoft.com/office/powerpoint/2010/main" val="214015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15562"/>
            <a:ext cx="8460000" cy="773278"/>
          </a:xfrm>
        </p:spPr>
        <p:txBody>
          <a:bodyPr/>
          <a:lstStyle/>
          <a:p>
            <a:pPr marL="0"/>
            <a:r>
              <a:rPr lang="en-GB" sz="2800" cap="all" dirty="0">
                <a:solidFill>
                  <a:srgbClr val="004494"/>
                </a:solidFill>
                <a:latin typeface="+mn-lt"/>
              </a:rPr>
              <a:t>Outline Module </a:t>
            </a:r>
            <a:r>
              <a:rPr lang="en-GB" sz="2800" dirty="0"/>
              <a:t>1</a:t>
            </a:r>
            <a:endParaRPr lang="fr-BE" sz="2800" cap="all" dirty="0">
              <a:solidFill>
                <a:srgbClr val="004494"/>
              </a:solidFill>
              <a:latin typeface="+mn-lt"/>
            </a:endParaRPr>
          </a:p>
        </p:txBody>
      </p:sp>
      <p:sp>
        <p:nvSpPr>
          <p:cNvPr id="45" name="Content Placeholder 2">
            <a:extLst>
              <a:ext uri="{FF2B5EF4-FFF2-40B4-BE49-F238E27FC236}">
                <a16:creationId xmlns:a16="http://schemas.microsoft.com/office/drawing/2014/main" id="{CB3C7777-2334-4391-9C62-3213EAF2C265}"/>
              </a:ext>
            </a:extLst>
          </p:cNvPr>
          <p:cNvSpPr>
            <a:spLocks noGrp="1"/>
          </p:cNvSpPr>
          <p:nvPr>
            <p:ph idx="1"/>
          </p:nvPr>
        </p:nvSpPr>
        <p:spPr>
          <a:xfrm>
            <a:off x="342000" y="2276872"/>
            <a:ext cx="8460000" cy="4752528"/>
          </a:xfrm>
        </p:spPr>
        <p:txBody>
          <a:bodyPr/>
          <a:lstStyle/>
          <a:p>
            <a:pPr marL="360363" indent="-360363">
              <a:spcBef>
                <a:spcPts val="1200"/>
              </a:spcBef>
              <a:spcAft>
                <a:spcPts val="1200"/>
              </a:spcAft>
              <a:buClrTx/>
              <a:buFontTx/>
              <a:buAutoNum type="arabicPeriod"/>
            </a:pPr>
            <a:r>
              <a:rPr lang="en-GB" sz="2000" i="0" dirty="0">
                <a:solidFill>
                  <a:srgbClr val="004494"/>
                </a:solidFill>
              </a:rPr>
              <a:t>Objectives of Budget Support</a:t>
            </a:r>
          </a:p>
          <a:p>
            <a:pPr marL="360363" indent="-360363">
              <a:spcBef>
                <a:spcPts val="1200"/>
              </a:spcBef>
              <a:spcAft>
                <a:spcPts val="1200"/>
              </a:spcAft>
              <a:buClrTx/>
              <a:buFontTx/>
              <a:buAutoNum type="arabicPeriod"/>
            </a:pPr>
            <a:r>
              <a:rPr lang="en-GB" sz="2000" b="1" i="0" cap="all" dirty="0">
                <a:solidFill>
                  <a:srgbClr val="C00000"/>
                </a:solidFill>
              </a:rPr>
              <a:t>Three types of contract</a:t>
            </a:r>
          </a:p>
          <a:p>
            <a:pPr marL="360363" indent="-360363">
              <a:spcBef>
                <a:spcPts val="1200"/>
              </a:spcBef>
              <a:spcAft>
                <a:spcPts val="1200"/>
              </a:spcAft>
              <a:buClrTx/>
              <a:buFontTx/>
              <a:buAutoNum type="arabicPeriod"/>
            </a:pPr>
            <a:r>
              <a:rPr lang="en-GB" sz="2000" i="0" dirty="0">
                <a:solidFill>
                  <a:srgbClr val="004494"/>
                </a:solidFill>
              </a:rPr>
              <a:t>Fundamental values and rights-based approach</a:t>
            </a:r>
          </a:p>
          <a:p>
            <a:pPr marL="360363" indent="-360363">
              <a:spcBef>
                <a:spcPts val="1200"/>
              </a:spcBef>
              <a:spcAft>
                <a:spcPts val="1200"/>
              </a:spcAft>
              <a:buClrTx/>
              <a:buFontTx/>
              <a:buAutoNum type="arabicPeriod"/>
            </a:pPr>
            <a:r>
              <a:rPr lang="en-GB" sz="2000" i="0" dirty="0">
                <a:solidFill>
                  <a:srgbClr val="004494"/>
                </a:solidFill>
              </a:rPr>
              <a:t>Intervention logic</a:t>
            </a:r>
          </a:p>
          <a:p>
            <a:pPr marL="360363" indent="-360363">
              <a:spcBef>
                <a:spcPts val="1200"/>
              </a:spcBef>
              <a:spcAft>
                <a:spcPts val="1200"/>
              </a:spcAft>
              <a:buClrTx/>
              <a:buFontTx/>
              <a:buAutoNum type="arabicPeriod"/>
            </a:pPr>
            <a:r>
              <a:rPr lang="en-GB" sz="2000" i="0" dirty="0">
                <a:solidFill>
                  <a:srgbClr val="004494"/>
                </a:solidFill>
              </a:rPr>
              <a:t>Complementary measures</a:t>
            </a:r>
          </a:p>
          <a:p>
            <a:pPr marL="360363" indent="-360363">
              <a:spcBef>
                <a:spcPts val="1200"/>
              </a:spcBef>
              <a:spcAft>
                <a:spcPts val="1200"/>
              </a:spcAft>
              <a:buClrTx/>
              <a:buFontTx/>
              <a:buAutoNum type="arabicPeriod"/>
            </a:pPr>
            <a:r>
              <a:rPr lang="en-GB" sz="2000" i="0" dirty="0">
                <a:solidFill>
                  <a:srgbClr val="004494"/>
                </a:solidFill>
              </a:rPr>
              <a:t>Support to BS governance</a:t>
            </a:r>
          </a:p>
        </p:txBody>
      </p:sp>
      <p:sp>
        <p:nvSpPr>
          <p:cNvPr id="6" name="Espace réservé du numéro de diapositive 9">
            <a:extLst>
              <a:ext uri="{FF2B5EF4-FFF2-40B4-BE49-F238E27FC236}">
                <a16:creationId xmlns:a16="http://schemas.microsoft.com/office/drawing/2014/main" id="{1F129C28-9975-4887-8E01-34C359F83208}"/>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13</a:t>
            </a:fld>
            <a:endParaRPr lang="en-GB" sz="1100" b="1">
              <a:solidFill>
                <a:schemeClr val="bg1"/>
              </a:solidFill>
              <a:latin typeface="+mn-lt"/>
            </a:endParaRPr>
          </a:p>
        </p:txBody>
      </p:sp>
    </p:spTree>
    <p:extLst>
      <p:ext uri="{BB962C8B-B14F-4D97-AF65-F5344CB8AC3E}">
        <p14:creationId xmlns:p14="http://schemas.microsoft.com/office/powerpoint/2010/main" val="321263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effectLst/>
              <a:latin typeface="+mn-lt"/>
            </a:endParaRPr>
          </a:p>
        </p:txBody>
      </p:sp>
      <p:sp>
        <p:nvSpPr>
          <p:cNvPr id="12" name="Rectangle 11">
            <a:extLst>
              <a:ext uri="{FF2B5EF4-FFF2-40B4-BE49-F238E27FC236}">
                <a16:creationId xmlns:a16="http://schemas.microsoft.com/office/drawing/2014/main" id="{1EF54795-A1CE-4AC4-B5B7-83E8C665DAC4}"/>
              </a:ext>
            </a:extLst>
          </p:cNvPr>
          <p:cNvSpPr/>
          <p:nvPr/>
        </p:nvSpPr>
        <p:spPr bwMode="auto">
          <a:xfrm>
            <a:off x="6096851" y="2952340"/>
            <a:ext cx="2835548" cy="3600000"/>
          </a:xfrm>
          <a:prstGeom prst="rect">
            <a:avLst/>
          </a:prstGeom>
          <a:solidFill>
            <a:schemeClr val="bg1"/>
          </a:solidFill>
          <a:ln w="9525" cap="flat" cmpd="sng" algn="ctr">
            <a:solidFill>
              <a:srgbClr val="1FACE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26" name="Rectangle 25">
            <a:extLst>
              <a:ext uri="{FF2B5EF4-FFF2-40B4-BE49-F238E27FC236}">
                <a16:creationId xmlns:a16="http://schemas.microsoft.com/office/drawing/2014/main" id="{E0183033-5B6E-4D16-9485-9132F83C59CD}"/>
              </a:ext>
            </a:extLst>
          </p:cNvPr>
          <p:cNvSpPr/>
          <p:nvPr/>
        </p:nvSpPr>
        <p:spPr bwMode="auto">
          <a:xfrm>
            <a:off x="138446" y="2952340"/>
            <a:ext cx="2835548" cy="3600000"/>
          </a:xfrm>
          <a:prstGeom prst="rect">
            <a:avLst/>
          </a:prstGeom>
          <a:solidFill>
            <a:schemeClr val="bg1"/>
          </a:solidFill>
          <a:ln w="9525" cap="flat" cmpd="sng" algn="ctr">
            <a:solidFill>
              <a:srgbClr val="33964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339649"/>
              </a:solidFill>
              <a:effectLst/>
              <a:latin typeface="Verdana" pitchFamily="34" charset="0"/>
            </a:endParaRPr>
          </a:p>
        </p:txBody>
      </p:sp>
      <p:sp>
        <p:nvSpPr>
          <p:cNvPr id="27" name="Rectangle 26">
            <a:extLst>
              <a:ext uri="{FF2B5EF4-FFF2-40B4-BE49-F238E27FC236}">
                <a16:creationId xmlns:a16="http://schemas.microsoft.com/office/drawing/2014/main" id="{B8E842F4-5630-46A5-B314-C904A03D741B}"/>
              </a:ext>
            </a:extLst>
          </p:cNvPr>
          <p:cNvSpPr/>
          <p:nvPr/>
        </p:nvSpPr>
        <p:spPr bwMode="auto">
          <a:xfrm>
            <a:off x="3128278" y="2952340"/>
            <a:ext cx="2835548" cy="3600000"/>
          </a:xfrm>
          <a:prstGeom prst="rect">
            <a:avLst/>
          </a:prstGeom>
          <a:solidFill>
            <a:schemeClr val="bg1"/>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35" name="ZoneTexte 34">
            <a:extLst>
              <a:ext uri="{FF2B5EF4-FFF2-40B4-BE49-F238E27FC236}">
                <a16:creationId xmlns:a16="http://schemas.microsoft.com/office/drawing/2014/main" id="{405AD4ED-6C3C-4547-93FA-E7A0EE2B8419}"/>
              </a:ext>
            </a:extLst>
          </p:cNvPr>
          <p:cNvSpPr txBox="1"/>
          <p:nvPr/>
        </p:nvSpPr>
        <p:spPr>
          <a:xfrm>
            <a:off x="6099673" y="4198995"/>
            <a:ext cx="2828571" cy="2200602"/>
          </a:xfrm>
          <a:prstGeom prst="rect">
            <a:avLst/>
          </a:prstGeom>
          <a:noFill/>
        </p:spPr>
        <p:txBody>
          <a:bodyPr wrap="square" rtlCol="0">
            <a:spAutoFit/>
          </a:bodyPr>
          <a:lstStyle/>
          <a:p>
            <a:pPr marL="171450" lvl="1" indent="-171450">
              <a:spcBef>
                <a:spcPts val="300"/>
              </a:spcBef>
              <a:buClr>
                <a:srgbClr val="1FACE0"/>
              </a:buClr>
              <a:buFont typeface="Verdana" panose="020B0604030504040204" pitchFamily="34" charset="0"/>
              <a:buChar char="&gt;"/>
              <a:defRPr/>
            </a:pPr>
            <a:r>
              <a:rPr lang="en-GB" dirty="0">
                <a:solidFill>
                  <a:schemeClr val="tx1"/>
                </a:solidFill>
                <a:latin typeface="+mj-lt"/>
              </a:rPr>
              <a:t>To help partner countries </a:t>
            </a:r>
            <a:r>
              <a:rPr lang="en-US" dirty="0">
                <a:solidFill>
                  <a:schemeClr val="tx1"/>
                </a:solidFill>
                <a:latin typeface="+mj-lt"/>
              </a:rPr>
              <a:t>to improve financial capability of Govt to restore peace and macro-economic stability and to ensure vital state functions and deliver basic services</a:t>
            </a:r>
          </a:p>
          <a:p>
            <a:pPr marL="171450" lvl="1" indent="-171450">
              <a:spcBef>
                <a:spcPts val="300"/>
              </a:spcBef>
              <a:buClr>
                <a:srgbClr val="1FACE0"/>
              </a:buClr>
              <a:buFont typeface="Verdana" panose="020B0604030504040204" pitchFamily="34" charset="0"/>
              <a:buChar char="&gt;"/>
              <a:defRPr/>
            </a:pPr>
            <a:r>
              <a:rPr lang="en-US" dirty="0">
                <a:solidFill>
                  <a:schemeClr val="tx1"/>
                </a:solidFill>
                <a:latin typeface="+mj-lt"/>
              </a:rPr>
              <a:t>To be based on forward looking political commitment and on institutional reforms. </a:t>
            </a:r>
          </a:p>
          <a:p>
            <a:pPr marL="171450" lvl="1" indent="-171450">
              <a:spcBef>
                <a:spcPts val="300"/>
              </a:spcBef>
              <a:buClr>
                <a:srgbClr val="1FACE0"/>
              </a:buClr>
              <a:buFont typeface="Verdana" panose="020B0604030504040204" pitchFamily="34" charset="0"/>
              <a:buChar char="&gt;"/>
              <a:defRPr/>
            </a:pPr>
            <a:r>
              <a:rPr lang="en-US" dirty="0">
                <a:solidFill>
                  <a:schemeClr val="tx1"/>
                </a:solidFill>
                <a:latin typeface="+mj-lt"/>
              </a:rPr>
              <a:t>Requires a stronger political and policy dialogue.</a:t>
            </a:r>
          </a:p>
        </p:txBody>
      </p:sp>
      <p:sp>
        <p:nvSpPr>
          <p:cNvPr id="36" name="ZoneTexte 35">
            <a:extLst>
              <a:ext uri="{FF2B5EF4-FFF2-40B4-BE49-F238E27FC236}">
                <a16:creationId xmlns:a16="http://schemas.microsoft.com/office/drawing/2014/main" id="{173FA557-1590-4875-8664-15D7FBA8BC74}"/>
              </a:ext>
            </a:extLst>
          </p:cNvPr>
          <p:cNvSpPr txBox="1"/>
          <p:nvPr/>
        </p:nvSpPr>
        <p:spPr>
          <a:xfrm>
            <a:off x="134291" y="4686789"/>
            <a:ext cx="2835547" cy="1600438"/>
          </a:xfrm>
          <a:prstGeom prst="rect">
            <a:avLst/>
          </a:prstGeom>
          <a:noFill/>
        </p:spPr>
        <p:txBody>
          <a:bodyPr wrap="square" rtlCol="0">
            <a:spAutoFit/>
          </a:bodyPr>
          <a:lstStyle/>
          <a:p>
            <a:pPr marL="171450" lvl="1" indent="-171450">
              <a:spcBef>
                <a:spcPts val="600"/>
              </a:spcBef>
              <a:buClr>
                <a:srgbClr val="2D9E48"/>
              </a:buClr>
              <a:buFont typeface="Verdana" panose="020B0604030504040204" pitchFamily="34" charset="0"/>
              <a:buChar char="&gt;"/>
              <a:defRPr/>
            </a:pPr>
            <a:r>
              <a:rPr lang="en-GB" dirty="0">
                <a:solidFill>
                  <a:schemeClr val="tx1"/>
                </a:solidFill>
                <a:latin typeface="+mj-lt"/>
              </a:rPr>
              <a:t>Support to the attainment of the SDGs. </a:t>
            </a:r>
          </a:p>
          <a:p>
            <a:pPr marL="171450" lvl="1" indent="-171450">
              <a:spcBef>
                <a:spcPts val="600"/>
              </a:spcBef>
              <a:buClr>
                <a:srgbClr val="2D9E48"/>
              </a:buClr>
              <a:buFont typeface="Verdana" panose="020B0604030504040204" pitchFamily="34" charset="0"/>
              <a:buChar char="&gt;"/>
              <a:defRPr/>
            </a:pPr>
            <a:r>
              <a:rPr lang="en-GB" dirty="0">
                <a:solidFill>
                  <a:schemeClr val="tx1"/>
                </a:solidFill>
                <a:latin typeface="+mj-lt"/>
              </a:rPr>
              <a:t>Supports higher-level strategic development objectives. </a:t>
            </a:r>
          </a:p>
          <a:p>
            <a:pPr marL="171450" lvl="1" indent="-171450">
              <a:spcBef>
                <a:spcPts val="600"/>
              </a:spcBef>
              <a:buClr>
                <a:srgbClr val="2D9E48"/>
              </a:buClr>
              <a:buFont typeface="Verdana" panose="020B0604030504040204" pitchFamily="34" charset="0"/>
              <a:buChar char="&gt;"/>
              <a:defRPr/>
            </a:pPr>
            <a:r>
              <a:rPr lang="en-GB" dirty="0">
                <a:solidFill>
                  <a:schemeClr val="tx1"/>
                </a:solidFill>
                <a:latin typeface="+mj-lt"/>
              </a:rPr>
              <a:t>Adherence to Fundamental Values as pre-condition. </a:t>
            </a:r>
          </a:p>
          <a:p>
            <a:pPr marL="171450" indent="-171450">
              <a:spcBef>
                <a:spcPts val="600"/>
              </a:spcBef>
              <a:buClr>
                <a:srgbClr val="89C765"/>
              </a:buClr>
              <a:buFont typeface="EC Square Sans Pro" panose="020B0506040000020004" pitchFamily="34" charset="0"/>
              <a:buChar char="‣"/>
            </a:pPr>
            <a:endParaRPr lang="fr-BE" sz="1100" dirty="0">
              <a:solidFill>
                <a:schemeClr val="tx1"/>
              </a:solidFill>
              <a:latin typeface="+mj-lt"/>
            </a:endParaRPr>
          </a:p>
        </p:txBody>
      </p:sp>
      <p:sp>
        <p:nvSpPr>
          <p:cNvPr id="37" name="ZoneTexte 36">
            <a:extLst>
              <a:ext uri="{FF2B5EF4-FFF2-40B4-BE49-F238E27FC236}">
                <a16:creationId xmlns:a16="http://schemas.microsoft.com/office/drawing/2014/main" id="{15E5351A-DC7B-457E-9286-B30A58F464E5}"/>
              </a:ext>
            </a:extLst>
          </p:cNvPr>
          <p:cNvSpPr txBox="1"/>
          <p:nvPr/>
        </p:nvSpPr>
        <p:spPr>
          <a:xfrm>
            <a:off x="3125575" y="5314563"/>
            <a:ext cx="2835547" cy="1138773"/>
          </a:xfrm>
          <a:prstGeom prst="rect">
            <a:avLst/>
          </a:prstGeom>
          <a:noFill/>
        </p:spPr>
        <p:txBody>
          <a:bodyPr wrap="square" rtlCol="0">
            <a:spAutoFit/>
          </a:bodyPr>
          <a:lstStyle/>
          <a:p>
            <a:pPr marL="171450" lvl="1" indent="-171450" eaLnBrk="1" hangingPunct="1">
              <a:spcBef>
                <a:spcPts val="600"/>
              </a:spcBef>
              <a:buClr>
                <a:srgbClr val="F5823C"/>
              </a:buClr>
              <a:buFont typeface="Verdana" panose="020B0604030504040204" pitchFamily="34" charset="0"/>
              <a:buChar char="&gt;"/>
              <a:defRPr/>
            </a:pPr>
            <a:r>
              <a:rPr lang="en-US" dirty="0">
                <a:solidFill>
                  <a:schemeClr val="tx1"/>
                </a:solidFill>
                <a:latin typeface="+mj-lt"/>
              </a:rPr>
              <a:t>Emphasis on equitable access and quality of public service delivery. </a:t>
            </a:r>
          </a:p>
          <a:p>
            <a:pPr marL="171450" lvl="1" indent="-171450">
              <a:spcBef>
                <a:spcPts val="600"/>
              </a:spcBef>
              <a:buClr>
                <a:srgbClr val="2D9E48"/>
              </a:buClr>
              <a:buFont typeface="EC Square Sans Pro" panose="020B0506040000020004" pitchFamily="34" charset="0"/>
              <a:buChar char="‣"/>
              <a:defRPr/>
            </a:pPr>
            <a:endParaRPr lang="fr-BE" sz="1100" dirty="0">
              <a:solidFill>
                <a:schemeClr val="tx1"/>
              </a:solidFill>
              <a:latin typeface="+mj-lt"/>
            </a:endParaRPr>
          </a:p>
          <a:p>
            <a:pPr marL="171450" indent="-171450">
              <a:spcBef>
                <a:spcPts val="600"/>
              </a:spcBef>
              <a:buClr>
                <a:srgbClr val="89C765"/>
              </a:buClr>
              <a:buFont typeface="EC Square Sans Pro" panose="020B0506040000020004" pitchFamily="34" charset="0"/>
              <a:buChar char="‣"/>
            </a:pPr>
            <a:endParaRPr lang="fr-BE" sz="1100" dirty="0">
              <a:solidFill>
                <a:schemeClr val="tx1"/>
              </a:solidFill>
              <a:latin typeface="+mj-lt"/>
            </a:endParaRPr>
          </a:p>
        </p:txBody>
      </p:sp>
      <p:sp>
        <p:nvSpPr>
          <p:cNvPr id="11" name="Espace réservé du numéro de diapositive 9">
            <a:extLst>
              <a:ext uri="{FF2B5EF4-FFF2-40B4-BE49-F238E27FC236}">
                <a16:creationId xmlns:a16="http://schemas.microsoft.com/office/drawing/2014/main" id="{733DD0CE-95ED-4F4E-9659-A63BC560D818}"/>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14</a:t>
            </a:fld>
            <a:endParaRPr lang="en-GB" sz="1100" b="1">
              <a:solidFill>
                <a:schemeClr val="bg1"/>
              </a:solidFill>
              <a:latin typeface="+mn-lt"/>
            </a:endParaRPr>
          </a:p>
        </p:txBody>
      </p:sp>
      <p:sp>
        <p:nvSpPr>
          <p:cNvPr id="13" name="ZoneTexte 12">
            <a:extLst>
              <a:ext uri="{FF2B5EF4-FFF2-40B4-BE49-F238E27FC236}">
                <a16:creationId xmlns:a16="http://schemas.microsoft.com/office/drawing/2014/main" id="{1B64622E-CAE2-47E9-A7DE-A7783A03FAC8}"/>
              </a:ext>
            </a:extLst>
          </p:cNvPr>
          <p:cNvSpPr txBox="1"/>
          <p:nvPr/>
        </p:nvSpPr>
        <p:spPr>
          <a:xfrm>
            <a:off x="6103828" y="3242273"/>
            <a:ext cx="2828571" cy="892552"/>
          </a:xfrm>
          <a:prstGeom prst="rect">
            <a:avLst/>
          </a:prstGeom>
          <a:noFill/>
        </p:spPr>
        <p:txBody>
          <a:bodyPr wrap="square" rtlCol="0">
            <a:spAutoFit/>
          </a:bodyPr>
          <a:lstStyle/>
          <a:p>
            <a:pPr marL="0" lvl="1" algn="ctr">
              <a:spcBef>
                <a:spcPts val="0"/>
              </a:spcBef>
              <a:defRPr/>
            </a:pPr>
            <a:r>
              <a:rPr lang="en-US" sz="1300" b="1" dirty="0">
                <a:solidFill>
                  <a:srgbClr val="1FACE0"/>
                </a:solidFill>
                <a:latin typeface="+mj-lt"/>
              </a:rPr>
              <a:t>Used in situations of fragility and transition, also to build up state and societal resilience.</a:t>
            </a:r>
          </a:p>
        </p:txBody>
      </p:sp>
      <p:sp>
        <p:nvSpPr>
          <p:cNvPr id="14" name="Flèche : pentagone 13">
            <a:extLst>
              <a:ext uri="{FF2B5EF4-FFF2-40B4-BE49-F238E27FC236}">
                <a16:creationId xmlns:a16="http://schemas.microsoft.com/office/drawing/2014/main" id="{1D3FE135-CF23-4EC5-A46A-3E5D679143FD}"/>
              </a:ext>
            </a:extLst>
          </p:cNvPr>
          <p:cNvSpPr/>
          <p:nvPr/>
        </p:nvSpPr>
        <p:spPr bwMode="auto">
          <a:xfrm rot="16200000">
            <a:off x="1096577" y="1034944"/>
            <a:ext cx="936000" cy="2844000"/>
          </a:xfrm>
          <a:prstGeom prst="homePlate">
            <a:avLst/>
          </a:prstGeom>
          <a:solidFill>
            <a:srgbClr val="2D9E4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a:ln>
                <a:noFill/>
              </a:ln>
              <a:solidFill>
                <a:srgbClr val="0F5494"/>
              </a:solidFill>
              <a:effectLst/>
              <a:latin typeface="Verdana" pitchFamily="34" charset="0"/>
            </a:endParaRPr>
          </a:p>
        </p:txBody>
      </p:sp>
      <p:sp>
        <p:nvSpPr>
          <p:cNvPr id="15" name="Espace réservé du contenu 2">
            <a:extLst>
              <a:ext uri="{FF2B5EF4-FFF2-40B4-BE49-F238E27FC236}">
                <a16:creationId xmlns:a16="http://schemas.microsoft.com/office/drawing/2014/main" id="{A7A49DB9-A323-4153-9A0F-F5D37F4FC24D}"/>
              </a:ext>
            </a:extLst>
          </p:cNvPr>
          <p:cNvSpPr txBox="1">
            <a:spLocks/>
          </p:cNvSpPr>
          <p:nvPr/>
        </p:nvSpPr>
        <p:spPr bwMode="auto">
          <a:xfrm>
            <a:off x="142577" y="2302258"/>
            <a:ext cx="2835548" cy="622686"/>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pPr>
            <a:r>
              <a:rPr lang="en-US" sz="1300" b="1" i="0" kern="0" dirty="0">
                <a:solidFill>
                  <a:schemeClr val="bg1"/>
                </a:solidFill>
                <a:latin typeface="+mj-lt"/>
              </a:rPr>
              <a:t>Sustainable Development Goals Contract</a:t>
            </a:r>
          </a:p>
        </p:txBody>
      </p:sp>
      <p:sp>
        <p:nvSpPr>
          <p:cNvPr id="16" name="Ellipse 15">
            <a:extLst>
              <a:ext uri="{FF2B5EF4-FFF2-40B4-BE49-F238E27FC236}">
                <a16:creationId xmlns:a16="http://schemas.microsoft.com/office/drawing/2014/main" id="{7A6F25A3-5CD9-4935-960E-2F66D67FABF4}"/>
              </a:ext>
            </a:extLst>
          </p:cNvPr>
          <p:cNvSpPr/>
          <p:nvPr/>
        </p:nvSpPr>
        <p:spPr bwMode="auto">
          <a:xfrm>
            <a:off x="1308657" y="1754932"/>
            <a:ext cx="473356" cy="473356"/>
          </a:xfrm>
          <a:prstGeom prst="ellipse">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a:ln>
                <a:noFill/>
              </a:ln>
              <a:solidFill>
                <a:srgbClr val="0F5494"/>
              </a:solidFill>
              <a:effectLst/>
              <a:latin typeface="Verdana" pitchFamily="34" charset="0"/>
            </a:endParaRPr>
          </a:p>
        </p:txBody>
      </p:sp>
      <p:sp>
        <p:nvSpPr>
          <p:cNvPr id="17" name="Rectangle 16">
            <a:extLst>
              <a:ext uri="{FF2B5EF4-FFF2-40B4-BE49-F238E27FC236}">
                <a16:creationId xmlns:a16="http://schemas.microsoft.com/office/drawing/2014/main" id="{246F7E7A-43FF-46CC-9DAB-2C8A42F1A7B3}"/>
              </a:ext>
            </a:extLst>
          </p:cNvPr>
          <p:cNvSpPr/>
          <p:nvPr/>
        </p:nvSpPr>
        <p:spPr bwMode="auto">
          <a:xfrm>
            <a:off x="1656742" y="1754932"/>
            <a:ext cx="5867538" cy="37073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18" name="Titre 1">
            <a:extLst>
              <a:ext uri="{FF2B5EF4-FFF2-40B4-BE49-F238E27FC236}">
                <a16:creationId xmlns:a16="http://schemas.microsoft.com/office/drawing/2014/main" id="{C20F754D-9D50-456F-BAE7-B472B7BD6F6D}"/>
              </a:ext>
            </a:extLst>
          </p:cNvPr>
          <p:cNvSpPr txBox="1">
            <a:spLocks/>
          </p:cNvSpPr>
          <p:nvPr/>
        </p:nvSpPr>
        <p:spPr bwMode="auto">
          <a:xfrm>
            <a:off x="342000" y="1052215"/>
            <a:ext cx="84600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lgn="ctr"/>
            <a:r>
              <a:rPr lang="nl-NL" sz="2800" cap="all" dirty="0">
                <a:latin typeface="+mn-lt"/>
              </a:rPr>
              <a:t>The </a:t>
            </a:r>
            <a:r>
              <a:rPr lang="nl-NL" sz="2800" cap="all" dirty="0" err="1">
                <a:latin typeface="+mn-lt"/>
              </a:rPr>
              <a:t>three</a:t>
            </a:r>
            <a:r>
              <a:rPr lang="nl-NL" sz="2800" cap="all" dirty="0">
                <a:latin typeface="+mn-lt"/>
              </a:rPr>
              <a:t> types of BS </a:t>
            </a:r>
            <a:r>
              <a:rPr lang="nl-NL" sz="2800" cap="all" dirty="0" err="1">
                <a:latin typeface="+mn-lt"/>
              </a:rPr>
              <a:t>contracts</a:t>
            </a:r>
            <a:r>
              <a:rPr lang="nl-NL" sz="2800" cap="all" dirty="0">
                <a:latin typeface="+mn-lt"/>
              </a:rPr>
              <a:t>:</a:t>
            </a:r>
            <a:endParaRPr lang="fr-BE" sz="2800" cap="all" dirty="0">
              <a:latin typeface="+mn-lt"/>
            </a:endParaRPr>
          </a:p>
        </p:txBody>
      </p:sp>
      <p:sp>
        <p:nvSpPr>
          <p:cNvPr id="19" name="Flèche : pentagone 18">
            <a:extLst>
              <a:ext uri="{FF2B5EF4-FFF2-40B4-BE49-F238E27FC236}">
                <a16:creationId xmlns:a16="http://schemas.microsoft.com/office/drawing/2014/main" id="{457C95BE-A422-403A-B65C-44B584670DD4}"/>
              </a:ext>
            </a:extLst>
          </p:cNvPr>
          <p:cNvSpPr/>
          <p:nvPr/>
        </p:nvSpPr>
        <p:spPr bwMode="auto">
          <a:xfrm rot="16200000">
            <a:off x="4075445" y="1034944"/>
            <a:ext cx="936000" cy="2844000"/>
          </a:xfrm>
          <a:prstGeom prst="homePlate">
            <a:avLst/>
          </a:prstGeom>
          <a:solidFill>
            <a:srgbClr val="F582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a:ln>
                <a:noFill/>
              </a:ln>
              <a:solidFill>
                <a:srgbClr val="0F5494"/>
              </a:solidFill>
              <a:effectLst/>
              <a:latin typeface="Verdana" pitchFamily="34" charset="0"/>
            </a:endParaRPr>
          </a:p>
        </p:txBody>
      </p:sp>
      <p:sp>
        <p:nvSpPr>
          <p:cNvPr id="20" name="Flèche : pentagone 19">
            <a:extLst>
              <a:ext uri="{FF2B5EF4-FFF2-40B4-BE49-F238E27FC236}">
                <a16:creationId xmlns:a16="http://schemas.microsoft.com/office/drawing/2014/main" id="{E6C837C1-837C-431B-8150-0EE8303B1BAA}"/>
              </a:ext>
            </a:extLst>
          </p:cNvPr>
          <p:cNvSpPr/>
          <p:nvPr/>
        </p:nvSpPr>
        <p:spPr bwMode="auto">
          <a:xfrm rot="16200000">
            <a:off x="7058441" y="1034944"/>
            <a:ext cx="936000" cy="2844000"/>
          </a:xfrm>
          <a:prstGeom prst="homePlate">
            <a:avLst/>
          </a:prstGeom>
          <a:solidFill>
            <a:srgbClr val="1FACE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a:ln>
                <a:noFill/>
              </a:ln>
              <a:solidFill>
                <a:srgbClr val="0F5494"/>
              </a:solidFill>
              <a:effectLst/>
              <a:latin typeface="Verdana" pitchFamily="34" charset="0"/>
            </a:endParaRPr>
          </a:p>
        </p:txBody>
      </p:sp>
      <p:sp>
        <p:nvSpPr>
          <p:cNvPr id="21" name="Espace réservé du contenu 2">
            <a:extLst>
              <a:ext uri="{FF2B5EF4-FFF2-40B4-BE49-F238E27FC236}">
                <a16:creationId xmlns:a16="http://schemas.microsoft.com/office/drawing/2014/main" id="{51A0BE6E-C454-4B0E-83A6-D8D0CB894C9A}"/>
              </a:ext>
            </a:extLst>
          </p:cNvPr>
          <p:cNvSpPr txBox="1">
            <a:spLocks/>
          </p:cNvSpPr>
          <p:nvPr/>
        </p:nvSpPr>
        <p:spPr bwMode="auto">
          <a:xfrm>
            <a:off x="3154224" y="2302258"/>
            <a:ext cx="2835548" cy="622686"/>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pPr>
            <a:r>
              <a:rPr lang="en-US" sz="1300" b="1" i="0" kern="0" dirty="0">
                <a:solidFill>
                  <a:schemeClr val="bg1"/>
                </a:solidFill>
                <a:latin typeface="+mj-lt"/>
              </a:rPr>
              <a:t>Sector Reform </a:t>
            </a:r>
            <a:br>
              <a:rPr lang="en-US" sz="1300" b="1" i="0" kern="0" dirty="0">
                <a:solidFill>
                  <a:schemeClr val="bg1"/>
                </a:solidFill>
                <a:latin typeface="+mj-lt"/>
              </a:rPr>
            </a:br>
            <a:r>
              <a:rPr lang="en-US" sz="1300" b="1" i="0" kern="0" dirty="0">
                <a:solidFill>
                  <a:schemeClr val="bg1"/>
                </a:solidFill>
                <a:latin typeface="+mj-lt"/>
              </a:rPr>
              <a:t>Performance Contract</a:t>
            </a:r>
          </a:p>
        </p:txBody>
      </p:sp>
      <p:sp>
        <p:nvSpPr>
          <p:cNvPr id="22" name="Espace réservé du contenu 2">
            <a:extLst>
              <a:ext uri="{FF2B5EF4-FFF2-40B4-BE49-F238E27FC236}">
                <a16:creationId xmlns:a16="http://schemas.microsoft.com/office/drawing/2014/main" id="{C270EDD3-FAD8-43CC-9E56-B9D5A4D53195}"/>
              </a:ext>
            </a:extLst>
          </p:cNvPr>
          <p:cNvSpPr txBox="1">
            <a:spLocks/>
          </p:cNvSpPr>
          <p:nvPr/>
        </p:nvSpPr>
        <p:spPr bwMode="auto">
          <a:xfrm>
            <a:off x="6106506" y="2302258"/>
            <a:ext cx="2835548" cy="622686"/>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pPr>
            <a:r>
              <a:rPr lang="en-US" sz="1300" b="1" i="0" kern="0" dirty="0">
                <a:solidFill>
                  <a:schemeClr val="bg1"/>
                </a:solidFill>
                <a:latin typeface="+mj-lt"/>
              </a:rPr>
              <a:t>State and Resilience Building Contract</a:t>
            </a:r>
            <a:endParaRPr lang="nl-NL" sz="1300" b="1" i="0" kern="0" dirty="0">
              <a:solidFill>
                <a:schemeClr val="bg1"/>
              </a:solidFill>
              <a:latin typeface="+mj-lt"/>
            </a:endParaRPr>
          </a:p>
        </p:txBody>
      </p:sp>
      <p:sp>
        <p:nvSpPr>
          <p:cNvPr id="23" name="Ellipse 22">
            <a:extLst>
              <a:ext uri="{FF2B5EF4-FFF2-40B4-BE49-F238E27FC236}">
                <a16:creationId xmlns:a16="http://schemas.microsoft.com/office/drawing/2014/main" id="{B2E7A68D-493A-4E2D-8E59-43BA874BF227}"/>
              </a:ext>
            </a:extLst>
          </p:cNvPr>
          <p:cNvSpPr/>
          <p:nvPr/>
        </p:nvSpPr>
        <p:spPr bwMode="auto">
          <a:xfrm>
            <a:off x="4353833" y="1754932"/>
            <a:ext cx="473356" cy="473356"/>
          </a:xfrm>
          <a:prstGeom prst="ellipse">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a:ln>
                <a:noFill/>
              </a:ln>
              <a:solidFill>
                <a:srgbClr val="0F5494"/>
              </a:solidFill>
              <a:effectLst/>
              <a:latin typeface="Verdana" pitchFamily="34" charset="0"/>
            </a:endParaRPr>
          </a:p>
        </p:txBody>
      </p:sp>
      <p:sp>
        <p:nvSpPr>
          <p:cNvPr id="24" name="Ellipse 23">
            <a:extLst>
              <a:ext uri="{FF2B5EF4-FFF2-40B4-BE49-F238E27FC236}">
                <a16:creationId xmlns:a16="http://schemas.microsoft.com/office/drawing/2014/main" id="{312615C2-F2EA-45EC-BD4E-A79C38BB750F}"/>
              </a:ext>
            </a:extLst>
          </p:cNvPr>
          <p:cNvSpPr/>
          <p:nvPr/>
        </p:nvSpPr>
        <p:spPr bwMode="auto">
          <a:xfrm>
            <a:off x="7287602" y="1754932"/>
            <a:ext cx="473356" cy="473356"/>
          </a:xfrm>
          <a:prstGeom prst="ellipse">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a:ln>
                <a:noFill/>
              </a:ln>
              <a:solidFill>
                <a:srgbClr val="0F5494"/>
              </a:solidFill>
              <a:effectLst/>
              <a:latin typeface="Verdana" pitchFamily="34" charset="0"/>
            </a:endParaRPr>
          </a:p>
        </p:txBody>
      </p:sp>
      <p:pic>
        <p:nvPicPr>
          <p:cNvPr id="25" name="Image 24">
            <a:extLst>
              <a:ext uri="{FF2B5EF4-FFF2-40B4-BE49-F238E27FC236}">
                <a16:creationId xmlns:a16="http://schemas.microsoft.com/office/drawing/2014/main" id="{76B97E19-678F-475A-A24E-78741A6302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102" y="1754932"/>
            <a:ext cx="370735" cy="370735"/>
          </a:xfrm>
          <a:prstGeom prst="rect">
            <a:avLst/>
          </a:prstGeom>
        </p:spPr>
      </p:pic>
      <p:pic>
        <p:nvPicPr>
          <p:cNvPr id="28" name="Image 27">
            <a:extLst>
              <a:ext uri="{FF2B5EF4-FFF2-40B4-BE49-F238E27FC236}">
                <a16:creationId xmlns:a16="http://schemas.microsoft.com/office/drawing/2014/main" id="{0D1CD706-BAD0-46F7-9B85-C0C206A4D568}"/>
              </a:ext>
            </a:extLst>
          </p:cNvPr>
          <p:cNvPicPr>
            <a:picLocks noChangeAspect="1"/>
          </p:cNvPicPr>
          <p:nvPr/>
        </p:nvPicPr>
        <p:blipFill>
          <a:blip r:embed="rId4"/>
          <a:stretch>
            <a:fillRect/>
          </a:stretch>
        </p:blipFill>
        <p:spPr>
          <a:xfrm>
            <a:off x="4427969" y="1754932"/>
            <a:ext cx="325083" cy="399997"/>
          </a:xfrm>
          <a:prstGeom prst="rect">
            <a:avLst/>
          </a:prstGeom>
        </p:spPr>
      </p:pic>
      <p:sp>
        <p:nvSpPr>
          <p:cNvPr id="29" name="Espace réservé du contenu 8">
            <a:extLst>
              <a:ext uri="{FF2B5EF4-FFF2-40B4-BE49-F238E27FC236}">
                <a16:creationId xmlns:a16="http://schemas.microsoft.com/office/drawing/2014/main" id="{17EE0EA7-97CA-4C48-8493-09B9FA04A713}"/>
              </a:ext>
            </a:extLst>
          </p:cNvPr>
          <p:cNvSpPr txBox="1">
            <a:spLocks/>
          </p:cNvSpPr>
          <p:nvPr/>
        </p:nvSpPr>
        <p:spPr>
          <a:xfrm>
            <a:off x="142576" y="2884967"/>
            <a:ext cx="2831418" cy="368920"/>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pPr>
            <a:r>
              <a:rPr lang="en-US" sz="2000" b="1" i="0" kern="0" dirty="0">
                <a:solidFill>
                  <a:srgbClr val="2D9E48"/>
                </a:solidFill>
                <a:latin typeface="+mn-lt"/>
              </a:rPr>
              <a:t>SDG-C</a:t>
            </a:r>
            <a:endParaRPr lang="fr-BE" sz="2000" b="1" i="0" kern="0" dirty="0">
              <a:solidFill>
                <a:srgbClr val="2D9E48"/>
              </a:solidFill>
              <a:latin typeface="+mn-lt"/>
            </a:endParaRPr>
          </a:p>
        </p:txBody>
      </p:sp>
      <p:sp>
        <p:nvSpPr>
          <p:cNvPr id="30" name="Espace réservé du contenu 8">
            <a:extLst>
              <a:ext uri="{FF2B5EF4-FFF2-40B4-BE49-F238E27FC236}">
                <a16:creationId xmlns:a16="http://schemas.microsoft.com/office/drawing/2014/main" id="{CF1F8B73-5A2A-4EBD-85DC-89530DD1E2C9}"/>
              </a:ext>
            </a:extLst>
          </p:cNvPr>
          <p:cNvSpPr txBox="1">
            <a:spLocks/>
          </p:cNvSpPr>
          <p:nvPr/>
        </p:nvSpPr>
        <p:spPr>
          <a:xfrm>
            <a:off x="3115716" y="2884967"/>
            <a:ext cx="2831418" cy="368920"/>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pPr>
            <a:r>
              <a:rPr lang="fr-BE" sz="2000" b="1" i="0" kern="0" dirty="0">
                <a:solidFill>
                  <a:srgbClr val="F5823C"/>
                </a:solidFill>
                <a:latin typeface="+mn-lt"/>
              </a:rPr>
              <a:t>SRPC</a:t>
            </a:r>
          </a:p>
        </p:txBody>
      </p:sp>
      <p:sp>
        <p:nvSpPr>
          <p:cNvPr id="31" name="Espace réservé du contenu 8">
            <a:extLst>
              <a:ext uri="{FF2B5EF4-FFF2-40B4-BE49-F238E27FC236}">
                <a16:creationId xmlns:a16="http://schemas.microsoft.com/office/drawing/2014/main" id="{1507A73F-C2A9-46A1-8C25-343BCABA2CD7}"/>
              </a:ext>
            </a:extLst>
          </p:cNvPr>
          <p:cNvSpPr txBox="1">
            <a:spLocks/>
          </p:cNvSpPr>
          <p:nvPr/>
        </p:nvSpPr>
        <p:spPr>
          <a:xfrm>
            <a:off x="6107957" y="2884967"/>
            <a:ext cx="2831418" cy="368920"/>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pPr>
            <a:r>
              <a:rPr lang="fr-BE" sz="2000" b="1" i="0" kern="0" dirty="0">
                <a:solidFill>
                  <a:srgbClr val="1FACE0"/>
                </a:solidFill>
                <a:latin typeface="+mn-lt"/>
              </a:rPr>
              <a:t>SRBC</a:t>
            </a:r>
          </a:p>
        </p:txBody>
      </p:sp>
      <p:sp>
        <p:nvSpPr>
          <p:cNvPr id="32" name="ZoneTexte 31">
            <a:extLst>
              <a:ext uri="{FF2B5EF4-FFF2-40B4-BE49-F238E27FC236}">
                <a16:creationId xmlns:a16="http://schemas.microsoft.com/office/drawing/2014/main" id="{49F42030-06A8-4F0D-9E03-770978593601}"/>
              </a:ext>
            </a:extLst>
          </p:cNvPr>
          <p:cNvSpPr txBox="1"/>
          <p:nvPr/>
        </p:nvSpPr>
        <p:spPr>
          <a:xfrm>
            <a:off x="138446" y="3242273"/>
            <a:ext cx="2835547" cy="1292662"/>
          </a:xfrm>
          <a:prstGeom prst="rect">
            <a:avLst/>
          </a:prstGeom>
          <a:noFill/>
        </p:spPr>
        <p:txBody>
          <a:bodyPr wrap="square" rtlCol="0">
            <a:spAutoFit/>
          </a:bodyPr>
          <a:lstStyle/>
          <a:p>
            <a:pPr marL="0" lvl="1" algn="ctr">
              <a:buClr>
                <a:srgbClr val="89C765"/>
              </a:buClr>
              <a:defRPr/>
            </a:pPr>
            <a:r>
              <a:rPr lang="en-US" sz="1300" b="1" dirty="0">
                <a:solidFill>
                  <a:srgbClr val="2D9E48"/>
                </a:solidFill>
                <a:latin typeface="+mj-lt"/>
              </a:rPr>
              <a:t>Supports partner countries to implement their national development policies and strategies, based on fundamental values such as human rights.</a:t>
            </a:r>
            <a:endParaRPr lang="fr-BE" sz="1300" b="1" dirty="0">
              <a:solidFill>
                <a:srgbClr val="2D9E48"/>
              </a:solidFill>
              <a:latin typeface="+mj-lt"/>
            </a:endParaRPr>
          </a:p>
        </p:txBody>
      </p:sp>
      <p:sp>
        <p:nvSpPr>
          <p:cNvPr id="33" name="ZoneTexte 32">
            <a:extLst>
              <a:ext uri="{FF2B5EF4-FFF2-40B4-BE49-F238E27FC236}">
                <a16:creationId xmlns:a16="http://schemas.microsoft.com/office/drawing/2014/main" id="{0E67546A-7D36-4018-A3C2-88A148EBA70C}"/>
              </a:ext>
            </a:extLst>
          </p:cNvPr>
          <p:cNvSpPr txBox="1"/>
          <p:nvPr/>
        </p:nvSpPr>
        <p:spPr>
          <a:xfrm>
            <a:off x="3129730" y="3242273"/>
            <a:ext cx="2835547" cy="1892826"/>
          </a:xfrm>
          <a:prstGeom prst="rect">
            <a:avLst/>
          </a:prstGeom>
          <a:noFill/>
        </p:spPr>
        <p:txBody>
          <a:bodyPr wrap="square" rtlCol="0">
            <a:spAutoFit/>
          </a:bodyPr>
          <a:lstStyle/>
          <a:p>
            <a:pPr marL="0" lvl="1" algn="ctr">
              <a:buClr>
                <a:srgbClr val="2D9E48"/>
              </a:buClr>
              <a:defRPr/>
            </a:pPr>
            <a:r>
              <a:rPr lang="en-US" sz="1300" b="1" dirty="0">
                <a:solidFill>
                  <a:srgbClr val="F5823C"/>
                </a:solidFill>
                <a:latin typeface="+mj-lt"/>
              </a:rPr>
              <a:t>Supports sector reforms and improved service delivery. </a:t>
            </a:r>
          </a:p>
          <a:p>
            <a:pPr marL="0" lvl="1" algn="ctr">
              <a:buClr>
                <a:srgbClr val="2D9E48"/>
              </a:buClr>
              <a:defRPr/>
            </a:pPr>
            <a:r>
              <a:rPr lang="en-GB" altLang="es-ES" sz="1300" dirty="0">
                <a:solidFill>
                  <a:srgbClr val="F5823C"/>
                </a:solidFill>
                <a:latin typeface="+mj-lt"/>
              </a:rPr>
              <a:t>Supports legislative and regulatory approximation and/or policy convergence process with the EU (ENI/IPA) (</a:t>
            </a:r>
            <a:r>
              <a:rPr lang="en-US" sz="1300" dirty="0">
                <a:solidFill>
                  <a:srgbClr val="F5823C"/>
                </a:solidFill>
                <a:latin typeface="+mj-lt"/>
              </a:rPr>
              <a:t>the Union’s standards, policies and practices)</a:t>
            </a:r>
          </a:p>
        </p:txBody>
      </p:sp>
      <p:pic>
        <p:nvPicPr>
          <p:cNvPr id="34" name="Image 33">
            <a:extLst>
              <a:ext uri="{FF2B5EF4-FFF2-40B4-BE49-F238E27FC236}">
                <a16:creationId xmlns:a16="http://schemas.microsoft.com/office/drawing/2014/main" id="{705E160E-7FE7-4702-A85A-B66D7BE4F8BD}"/>
              </a:ext>
            </a:extLst>
          </p:cNvPr>
          <p:cNvPicPr>
            <a:picLocks noChangeAspect="1"/>
          </p:cNvPicPr>
          <p:nvPr/>
        </p:nvPicPr>
        <p:blipFill>
          <a:blip r:embed="rId5"/>
          <a:stretch>
            <a:fillRect/>
          </a:stretch>
        </p:blipFill>
        <p:spPr>
          <a:xfrm>
            <a:off x="7371188" y="1754932"/>
            <a:ext cx="300825" cy="286667"/>
          </a:xfrm>
          <a:prstGeom prst="rect">
            <a:avLst/>
          </a:prstGeom>
        </p:spPr>
      </p:pic>
    </p:spTree>
    <p:extLst>
      <p:ext uri="{BB962C8B-B14F-4D97-AF65-F5344CB8AC3E}">
        <p14:creationId xmlns:p14="http://schemas.microsoft.com/office/powerpoint/2010/main" val="202658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6" grpId="0" animBg="1"/>
      <p:bldP spid="27" grpId="0" animBg="1"/>
      <p:bldP spid="35" grpId="0"/>
      <p:bldP spid="36" grpId="0"/>
      <p:bldP spid="37" grpId="0"/>
      <p:bldP spid="13" grpId="0"/>
      <p:bldP spid="14" grpId="0" animBg="1"/>
      <p:bldP spid="15" grpId="0"/>
      <p:bldP spid="16" grpId="0" animBg="1"/>
      <p:bldP spid="19" grpId="0" animBg="1"/>
      <p:bldP spid="20" grpId="0" animBg="1"/>
      <p:bldP spid="21" grpId="0"/>
      <p:bldP spid="22" grpId="0"/>
      <p:bldP spid="23" grpId="0" animBg="1"/>
      <p:bldP spid="24" grpId="0" animBg="1"/>
      <p:bldP spid="29"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effectLst/>
              <a:latin typeface="+mn-lt"/>
            </a:endParaRPr>
          </a:p>
        </p:txBody>
      </p:sp>
      <p:sp>
        <p:nvSpPr>
          <p:cNvPr id="11" name="Espace réservé du numéro de diapositive 9">
            <a:extLst>
              <a:ext uri="{FF2B5EF4-FFF2-40B4-BE49-F238E27FC236}">
                <a16:creationId xmlns:a16="http://schemas.microsoft.com/office/drawing/2014/main" id="{733DD0CE-95ED-4F4E-9659-A63BC560D818}"/>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15</a:t>
            </a:fld>
            <a:endParaRPr lang="en-GB" sz="1100" b="1">
              <a:solidFill>
                <a:schemeClr val="bg1"/>
              </a:solidFill>
              <a:latin typeface="+mn-lt"/>
            </a:endParaRPr>
          </a:p>
        </p:txBody>
      </p:sp>
      <p:pic>
        <p:nvPicPr>
          <p:cNvPr id="5" name="Tijdelijke aanduiding voor inhoud 6">
            <a:extLst>
              <a:ext uri="{FF2B5EF4-FFF2-40B4-BE49-F238E27FC236}">
                <a16:creationId xmlns:a16="http://schemas.microsoft.com/office/drawing/2014/main" id="{9D865091-7244-4D4A-ACA1-D46B7D0C19C3}"/>
              </a:ext>
            </a:extLst>
          </p:cNvPr>
          <p:cNvPicPr>
            <a:picLocks noGrp="1" noChangeAspect="1"/>
          </p:cNvPicPr>
          <p:nvPr>
            <p:ph idx="1"/>
          </p:nvPr>
        </p:nvPicPr>
        <p:blipFill>
          <a:blip r:embed="rId3" cstate="print"/>
          <a:stretch>
            <a:fillRect/>
          </a:stretch>
        </p:blipFill>
        <p:spPr>
          <a:xfrm>
            <a:off x="522000" y="1358218"/>
            <a:ext cx="8100000" cy="4951102"/>
          </a:xfrm>
          <a:prstGeom prst="rect">
            <a:avLst/>
          </a:prstGeom>
        </p:spPr>
      </p:pic>
    </p:spTree>
    <p:extLst>
      <p:ext uri="{BB962C8B-B14F-4D97-AF65-F5344CB8AC3E}">
        <p14:creationId xmlns:p14="http://schemas.microsoft.com/office/powerpoint/2010/main" val="396175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431586"/>
            <a:ext cx="8460000" cy="773278"/>
          </a:xfrm>
        </p:spPr>
        <p:txBody>
          <a:bodyPr/>
          <a:lstStyle/>
          <a:p>
            <a:pPr marL="0"/>
            <a:r>
              <a:rPr lang="nl-NL" sz="2800" cap="all" dirty="0" err="1">
                <a:solidFill>
                  <a:srgbClr val="004494"/>
                </a:solidFill>
                <a:latin typeface="+mn-lt"/>
              </a:rPr>
              <a:t>Since</a:t>
            </a:r>
            <a:r>
              <a:rPr lang="nl-NL" sz="2800" cap="all" dirty="0">
                <a:solidFill>
                  <a:srgbClr val="004494"/>
                </a:solidFill>
                <a:latin typeface="+mn-lt"/>
              </a:rPr>
              <a:t> 2017 in SRBC:</a:t>
            </a:r>
            <a:endParaRPr lang="fr-BE" sz="28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1744" y="2636912"/>
            <a:ext cx="8694752" cy="30243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lvl="1" indent="-355600">
              <a:lnSpc>
                <a:spcPct val="130000"/>
              </a:lnSpc>
              <a:spcBef>
                <a:spcPts val="1200"/>
              </a:spcBef>
              <a:spcAft>
                <a:spcPts val="1200"/>
              </a:spcAft>
              <a:buClr>
                <a:srgbClr val="004494"/>
              </a:buClr>
              <a:buFont typeface="Verdana" panose="020B0604030504040204" pitchFamily="34" charset="0"/>
              <a:buChar char="&gt;"/>
              <a:defRPr/>
            </a:pPr>
            <a:r>
              <a:rPr lang="en-GB" dirty="0">
                <a:solidFill>
                  <a:srgbClr val="004494"/>
                </a:solidFill>
                <a:latin typeface="+mj-lt"/>
              </a:rPr>
              <a:t>More flexibility and broader concept </a:t>
            </a:r>
            <a:r>
              <a:rPr lang="en-GB" b="0" dirty="0">
                <a:solidFill>
                  <a:srgbClr val="004494"/>
                </a:solidFill>
                <a:latin typeface="+mj-lt"/>
              </a:rPr>
              <a:t>(societal resilience) </a:t>
            </a:r>
            <a:r>
              <a:rPr lang="en-GB" dirty="0">
                <a:solidFill>
                  <a:srgbClr val="004494"/>
                </a:solidFill>
                <a:latin typeface="+mj-lt"/>
              </a:rPr>
              <a:t>than previous SBC </a:t>
            </a:r>
            <a:r>
              <a:rPr lang="en-GB" b="0" dirty="0">
                <a:solidFill>
                  <a:srgbClr val="004494"/>
                </a:solidFill>
                <a:latin typeface="+mj-lt"/>
              </a:rPr>
              <a:t>(State Building Contract)</a:t>
            </a:r>
          </a:p>
          <a:p>
            <a:pPr marL="355600" lvl="1" indent="-355600">
              <a:lnSpc>
                <a:spcPct val="130000"/>
              </a:lnSpc>
              <a:spcBef>
                <a:spcPts val="1200"/>
              </a:spcBef>
              <a:spcAft>
                <a:spcPts val="1200"/>
              </a:spcAft>
              <a:buClr>
                <a:srgbClr val="004494"/>
              </a:buClr>
              <a:buFont typeface="Verdana" panose="020B0604030504040204" pitchFamily="34" charset="0"/>
              <a:buChar char="&gt;"/>
              <a:defRPr/>
            </a:pPr>
            <a:r>
              <a:rPr lang="en-GB" dirty="0">
                <a:solidFill>
                  <a:srgbClr val="004494"/>
                </a:solidFill>
                <a:latin typeface="+mj-lt"/>
              </a:rPr>
              <a:t>SRBC can be of a longer duration </a:t>
            </a:r>
            <a:r>
              <a:rPr lang="en-GB" b="0" dirty="0">
                <a:solidFill>
                  <a:srgbClr val="004494"/>
                </a:solidFill>
                <a:latin typeface="+mj-lt"/>
              </a:rPr>
              <a:t>(&gt; 2 years)  </a:t>
            </a:r>
          </a:p>
          <a:p>
            <a:pPr marL="355600" lvl="1" indent="-355600">
              <a:lnSpc>
                <a:spcPct val="130000"/>
              </a:lnSpc>
              <a:spcBef>
                <a:spcPts val="1200"/>
              </a:spcBef>
              <a:spcAft>
                <a:spcPts val="1200"/>
              </a:spcAft>
              <a:buClr>
                <a:srgbClr val="004494"/>
              </a:buClr>
              <a:buFont typeface="Verdana" panose="020B0604030504040204" pitchFamily="34" charset="0"/>
              <a:buChar char="&gt;"/>
              <a:defRPr/>
            </a:pPr>
            <a:r>
              <a:rPr lang="en-GB" dirty="0">
                <a:solidFill>
                  <a:srgbClr val="004494"/>
                </a:solidFill>
                <a:latin typeface="+mj-lt"/>
              </a:rPr>
              <a:t>National level SRBC can be combined with </a:t>
            </a:r>
            <a:r>
              <a:rPr lang="en-GB" b="0" dirty="0">
                <a:solidFill>
                  <a:srgbClr val="004494"/>
                </a:solidFill>
                <a:latin typeface="+mj-lt"/>
              </a:rPr>
              <a:t>(sector)</a:t>
            </a:r>
            <a:r>
              <a:rPr lang="en-GB" dirty="0">
                <a:solidFill>
                  <a:srgbClr val="004494"/>
                </a:solidFill>
                <a:latin typeface="+mj-lt"/>
              </a:rPr>
              <a:t> SRPC, if and when a sector policy is in place</a:t>
            </a:r>
            <a:endParaRPr lang="nl-NL" dirty="0">
              <a:solidFill>
                <a:srgbClr val="004494"/>
              </a:solidFill>
              <a:latin typeface="+mj-lt"/>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16</a:t>
            </a:fld>
            <a:endParaRPr lang="fr-BE" sz="1100" b="1">
              <a:solidFill>
                <a:schemeClr val="bg1"/>
              </a:solidFill>
              <a:latin typeface="+mn-lt"/>
            </a:endParaRPr>
          </a:p>
        </p:txBody>
      </p:sp>
    </p:spTree>
    <p:extLst>
      <p:ext uri="{BB962C8B-B14F-4D97-AF65-F5344CB8AC3E}">
        <p14:creationId xmlns:p14="http://schemas.microsoft.com/office/powerpoint/2010/main" val="11561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87570"/>
            <a:ext cx="8460000" cy="773278"/>
          </a:xfrm>
        </p:spPr>
        <p:txBody>
          <a:bodyPr/>
          <a:lstStyle/>
          <a:p>
            <a:pPr marL="0"/>
            <a:r>
              <a:rPr lang="nl-NL" sz="2800" cap="all" dirty="0" err="1">
                <a:solidFill>
                  <a:srgbClr val="004494"/>
                </a:solidFill>
                <a:latin typeface="+mn-lt"/>
              </a:rPr>
              <a:t>Also</a:t>
            </a:r>
            <a:r>
              <a:rPr lang="nl-NL" sz="2800" cap="all" dirty="0">
                <a:solidFill>
                  <a:srgbClr val="004494"/>
                </a:solidFill>
                <a:latin typeface="+mn-lt"/>
              </a:rPr>
              <a:t> </a:t>
            </a:r>
            <a:br>
              <a:rPr lang="nl-NL" sz="2800" cap="all" dirty="0">
                <a:solidFill>
                  <a:srgbClr val="004494"/>
                </a:solidFill>
                <a:latin typeface="+mn-lt"/>
              </a:rPr>
            </a:br>
            <a:r>
              <a:rPr lang="nl-NL" sz="2800" cap="all" dirty="0">
                <a:solidFill>
                  <a:srgbClr val="004494"/>
                </a:solidFill>
                <a:latin typeface="+mn-lt"/>
              </a:rPr>
              <a:t>public - private </a:t>
            </a:r>
            <a:r>
              <a:rPr lang="nl-NL" sz="2800" cap="all" dirty="0" err="1">
                <a:solidFill>
                  <a:srgbClr val="004494"/>
                </a:solidFill>
                <a:latin typeface="+mn-lt"/>
              </a:rPr>
              <a:t>funding</a:t>
            </a:r>
            <a:endParaRPr lang="fr-BE" sz="28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2000" y="2780928"/>
            <a:ext cx="4734056" cy="30243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lvl="1" indent="-355600">
              <a:lnSpc>
                <a:spcPct val="130000"/>
              </a:lnSpc>
              <a:spcBef>
                <a:spcPts val="1200"/>
              </a:spcBef>
              <a:spcAft>
                <a:spcPts val="1200"/>
              </a:spcAft>
              <a:buClr>
                <a:srgbClr val="004494"/>
              </a:buClr>
              <a:buFont typeface="Verdana" panose="020B0604030504040204" pitchFamily="34" charset="0"/>
              <a:buChar char="&gt;"/>
              <a:defRPr/>
            </a:pPr>
            <a:r>
              <a:rPr lang="nl-NL" dirty="0">
                <a:solidFill>
                  <a:srgbClr val="004494"/>
                </a:solidFill>
                <a:latin typeface="+mj-lt"/>
              </a:rPr>
              <a:t>BS </a:t>
            </a:r>
            <a:r>
              <a:rPr lang="nl-NL" dirty="0" err="1">
                <a:solidFill>
                  <a:srgbClr val="004494"/>
                </a:solidFill>
                <a:latin typeface="+mj-lt"/>
              </a:rPr>
              <a:t>linked</a:t>
            </a:r>
            <a:r>
              <a:rPr lang="nl-NL" dirty="0">
                <a:solidFill>
                  <a:srgbClr val="004494"/>
                </a:solidFill>
                <a:latin typeface="+mj-lt"/>
              </a:rPr>
              <a:t> </a:t>
            </a:r>
            <a:r>
              <a:rPr lang="nl-NL" dirty="0" err="1">
                <a:solidFill>
                  <a:srgbClr val="004494"/>
                </a:solidFill>
                <a:latin typeface="+mj-lt"/>
              </a:rPr>
              <a:t>to</a:t>
            </a:r>
            <a:r>
              <a:rPr lang="nl-NL" dirty="0">
                <a:solidFill>
                  <a:srgbClr val="004494"/>
                </a:solidFill>
                <a:latin typeface="+mj-lt"/>
              </a:rPr>
              <a:t> private / public investment </a:t>
            </a:r>
            <a:r>
              <a:rPr lang="nl-NL" dirty="0" err="1">
                <a:solidFill>
                  <a:srgbClr val="004494"/>
                </a:solidFill>
                <a:latin typeface="+mj-lt"/>
              </a:rPr>
              <a:t>climate</a:t>
            </a:r>
            <a:endParaRPr lang="nl-NL" dirty="0">
              <a:solidFill>
                <a:srgbClr val="004494"/>
              </a:solidFill>
              <a:latin typeface="+mj-lt"/>
            </a:endParaRPr>
          </a:p>
          <a:p>
            <a:pPr marL="355600" lvl="1" indent="-355600">
              <a:lnSpc>
                <a:spcPct val="130000"/>
              </a:lnSpc>
              <a:spcBef>
                <a:spcPts val="1200"/>
              </a:spcBef>
              <a:spcAft>
                <a:spcPts val="1200"/>
              </a:spcAft>
              <a:buClr>
                <a:srgbClr val="004494"/>
              </a:buClr>
              <a:buFont typeface="Verdana" panose="020B0604030504040204" pitchFamily="34" charset="0"/>
              <a:buChar char="&gt;"/>
              <a:defRPr/>
            </a:pPr>
            <a:r>
              <a:rPr lang="nl-NL" dirty="0">
                <a:solidFill>
                  <a:srgbClr val="004494"/>
                </a:solidFill>
                <a:latin typeface="+mj-lt"/>
              </a:rPr>
              <a:t>Focus on </a:t>
            </a:r>
            <a:r>
              <a:rPr lang="nl-NL" dirty="0" err="1">
                <a:solidFill>
                  <a:srgbClr val="004494"/>
                </a:solidFill>
                <a:latin typeface="+mj-lt"/>
              </a:rPr>
              <a:t>Africa</a:t>
            </a:r>
            <a:r>
              <a:rPr lang="nl-NL" dirty="0">
                <a:solidFill>
                  <a:srgbClr val="004494"/>
                </a:solidFill>
                <a:latin typeface="+mj-lt"/>
              </a:rPr>
              <a:t> </a:t>
            </a:r>
            <a:r>
              <a:rPr lang="nl-NL" dirty="0" err="1">
                <a:solidFill>
                  <a:srgbClr val="004494"/>
                </a:solidFill>
                <a:latin typeface="+mj-lt"/>
              </a:rPr>
              <a:t>and</a:t>
            </a:r>
            <a:r>
              <a:rPr lang="nl-NL" dirty="0">
                <a:solidFill>
                  <a:srgbClr val="004494"/>
                </a:solidFill>
                <a:latin typeface="+mj-lt"/>
              </a:rPr>
              <a:t> ENI: EU </a:t>
            </a:r>
            <a:r>
              <a:rPr lang="nl-NL" dirty="0" err="1">
                <a:solidFill>
                  <a:srgbClr val="004494"/>
                </a:solidFill>
                <a:latin typeface="+mj-lt"/>
              </a:rPr>
              <a:t>External</a:t>
            </a:r>
            <a:r>
              <a:rPr lang="nl-NL" dirty="0">
                <a:solidFill>
                  <a:srgbClr val="004494"/>
                </a:solidFill>
                <a:latin typeface="+mj-lt"/>
              </a:rPr>
              <a:t> Investment Plan</a:t>
            </a: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fr-BE" sz="1100" b="1" smtClean="0">
                <a:solidFill>
                  <a:schemeClr val="bg1"/>
                </a:solidFill>
                <a:latin typeface="+mn-lt"/>
              </a:rPr>
              <a:pPr/>
              <a:t>17</a:t>
            </a:fld>
            <a:endParaRPr lang="fr-BE" sz="1100" b="1">
              <a:solidFill>
                <a:schemeClr val="bg1"/>
              </a:solidFill>
              <a:latin typeface="+mn-lt"/>
            </a:endParaRPr>
          </a:p>
        </p:txBody>
      </p:sp>
      <p:pic>
        <p:nvPicPr>
          <p:cNvPr id="6" name="Content Placeholder 4">
            <a:extLst>
              <a:ext uri="{FF2B5EF4-FFF2-40B4-BE49-F238E27FC236}">
                <a16:creationId xmlns:a16="http://schemas.microsoft.com/office/drawing/2014/main" id="{3881809B-8C4B-4277-B26B-764E2F50D3F6}"/>
              </a:ext>
            </a:extLst>
          </p:cNvPr>
          <p:cNvPicPr>
            <a:picLocks noChangeAspect="1"/>
          </p:cNvPicPr>
          <p:nvPr/>
        </p:nvPicPr>
        <p:blipFill>
          <a:blip r:embed="rId3"/>
          <a:stretch>
            <a:fillRect/>
          </a:stretch>
        </p:blipFill>
        <p:spPr>
          <a:xfrm>
            <a:off x="5148424" y="2131862"/>
            <a:ext cx="3240000" cy="4465490"/>
          </a:xfrm>
          <a:prstGeom prst="rect">
            <a:avLst/>
          </a:prstGeom>
          <a:ln>
            <a:solidFill>
              <a:srgbClr val="004494"/>
            </a:solidFill>
          </a:ln>
          <a:effectLst>
            <a:outerShdw blurRad="50800" dist="38100" dir="2700000" algn="tl" rotWithShape="0">
              <a:srgbClr val="004494">
                <a:alpha val="40000"/>
              </a:srgbClr>
            </a:outerShdw>
          </a:effectLst>
        </p:spPr>
      </p:pic>
    </p:spTree>
    <p:extLst>
      <p:ext uri="{BB962C8B-B14F-4D97-AF65-F5344CB8AC3E}">
        <p14:creationId xmlns:p14="http://schemas.microsoft.com/office/powerpoint/2010/main" val="410621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096890"/>
            <a:ext cx="8622488" cy="773278"/>
          </a:xfrm>
        </p:spPr>
        <p:txBody>
          <a:bodyPr/>
          <a:lstStyle/>
          <a:p>
            <a:pPr marL="0"/>
            <a:r>
              <a:rPr lang="nl-NL" sz="2800" cap="all" dirty="0">
                <a:solidFill>
                  <a:srgbClr val="004494"/>
                </a:solidFill>
                <a:latin typeface="+mn-lt"/>
              </a:rPr>
              <a:t>Budget support as per 31st Dec 2017</a:t>
            </a:r>
            <a:endParaRPr lang="fr-BE" sz="28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75149" y="1766646"/>
            <a:ext cx="8460000" cy="49424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1200"/>
              </a:spcBef>
              <a:spcAft>
                <a:spcPts val="600"/>
              </a:spcAft>
              <a:buClr>
                <a:srgbClr val="0F5494"/>
              </a:buClr>
              <a:buNone/>
            </a:pPr>
            <a:r>
              <a:rPr lang="en-GB" sz="1800" b="1" i="0" kern="0" dirty="0">
                <a:solidFill>
                  <a:srgbClr val="004494"/>
                </a:solidFill>
              </a:rPr>
              <a:t>Average size of the BS contracts per type (in millions of Euros)</a:t>
            </a:r>
          </a:p>
          <a:p>
            <a:pPr marL="0" indent="0">
              <a:spcBef>
                <a:spcPts val="1200"/>
              </a:spcBef>
              <a:spcAft>
                <a:spcPts val="600"/>
              </a:spcAft>
              <a:buClr>
                <a:srgbClr val="0F5494"/>
              </a:buClr>
              <a:buFont typeface="Wingdings" panose="05000000000000000000" pitchFamily="2" charset="2"/>
              <a:buNone/>
            </a:pPr>
            <a:endParaRPr lang="fr-BE" altLang="es-ES" sz="1800" b="1" i="0" kern="0" dirty="0">
              <a:solidFill>
                <a:srgbClr val="004494"/>
              </a:solidFill>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18</a:t>
            </a:fld>
            <a:endParaRPr lang="en-GB" sz="1100" b="1">
              <a:solidFill>
                <a:schemeClr val="bg1"/>
              </a:solidFill>
              <a:latin typeface="+mn-lt"/>
            </a:endParaRPr>
          </a:p>
        </p:txBody>
      </p:sp>
      <p:pic>
        <p:nvPicPr>
          <p:cNvPr id="3" name="Picture 2">
            <a:extLst>
              <a:ext uri="{FF2B5EF4-FFF2-40B4-BE49-F238E27FC236}">
                <a16:creationId xmlns:a16="http://schemas.microsoft.com/office/drawing/2014/main" id="{5CE10397-256B-4513-A437-E582D772BBC7}"/>
              </a:ext>
            </a:extLst>
          </p:cNvPr>
          <p:cNvPicPr>
            <a:picLocks noChangeAspect="1"/>
          </p:cNvPicPr>
          <p:nvPr/>
        </p:nvPicPr>
        <p:blipFill>
          <a:blip r:embed="rId3"/>
          <a:stretch>
            <a:fillRect/>
          </a:stretch>
        </p:blipFill>
        <p:spPr>
          <a:xfrm>
            <a:off x="375149" y="2204864"/>
            <a:ext cx="8230313" cy="3438442"/>
          </a:xfrm>
          <a:prstGeom prst="rect">
            <a:avLst/>
          </a:prstGeom>
        </p:spPr>
      </p:pic>
      <p:sp>
        <p:nvSpPr>
          <p:cNvPr id="7" name="Tekstvak 2">
            <a:extLst>
              <a:ext uri="{FF2B5EF4-FFF2-40B4-BE49-F238E27FC236}">
                <a16:creationId xmlns:a16="http://schemas.microsoft.com/office/drawing/2014/main" id="{80834AEB-75F6-4801-B2E8-FFD501CD0802}"/>
              </a:ext>
            </a:extLst>
          </p:cNvPr>
          <p:cNvSpPr txBox="1"/>
          <p:nvPr/>
        </p:nvSpPr>
        <p:spPr>
          <a:xfrm>
            <a:off x="342000" y="5718568"/>
            <a:ext cx="4115470" cy="830997"/>
          </a:xfrm>
          <a:prstGeom prst="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600" b="0" i="0" u="none" strike="noStrike" kern="1200" cap="none" spc="0" normalizeH="0" baseline="0" noProof="0" dirty="0">
                <a:ln>
                  <a:noFill/>
                </a:ln>
                <a:solidFill>
                  <a:schemeClr val="accent6">
                    <a:lumMod val="50000"/>
                  </a:schemeClr>
                </a:solidFill>
                <a:effectLst/>
                <a:uLnTx/>
                <a:uFillTx/>
                <a:latin typeface="Verdana" pitchFamily="34" charset="0"/>
                <a:ea typeface="+mn-ea"/>
                <a:cs typeface="+mn-cs"/>
              </a:rPr>
              <a:t>SRPC = 86% = 74% of </a:t>
            </a:r>
            <a:r>
              <a:rPr kumimoji="0" lang="nl-NL" sz="1600" b="0" i="0" u="none" strike="noStrike" kern="1200" cap="none" spc="0" normalizeH="0" baseline="0" noProof="0" dirty="0" err="1">
                <a:ln>
                  <a:noFill/>
                </a:ln>
                <a:solidFill>
                  <a:schemeClr val="accent6">
                    <a:lumMod val="50000"/>
                  </a:schemeClr>
                </a:solidFill>
                <a:effectLst/>
                <a:uLnTx/>
                <a:uFillTx/>
                <a:latin typeface="Verdana" pitchFamily="34" charset="0"/>
                <a:ea typeface="+mn-ea"/>
                <a:cs typeface="+mn-cs"/>
              </a:rPr>
              <a:t>commitments</a:t>
            </a:r>
            <a:endParaRPr kumimoji="0" lang="nl-NL" sz="1600" b="0" i="0" u="none" strike="noStrike" kern="1200" cap="none" spc="0" normalizeH="0" baseline="0" noProof="0" dirty="0">
              <a:ln>
                <a:noFill/>
              </a:ln>
              <a:solidFill>
                <a:schemeClr val="accent6">
                  <a:lumMod val="50000"/>
                </a:schemeClr>
              </a:solidFill>
              <a:effectLst/>
              <a:uLnTx/>
              <a:uFillTx/>
              <a:latin typeface="Verdana"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600" b="0" i="0" u="none" strike="noStrike" kern="1200" cap="none" spc="0" normalizeH="0" baseline="0" noProof="0" dirty="0">
                <a:ln>
                  <a:noFill/>
                </a:ln>
                <a:solidFill>
                  <a:schemeClr val="accent6">
                    <a:lumMod val="50000"/>
                  </a:schemeClr>
                </a:solidFill>
                <a:effectLst/>
                <a:uLnTx/>
                <a:uFillTx/>
                <a:latin typeface="Verdana" pitchFamily="34" charset="0"/>
                <a:ea typeface="+mn-ea"/>
                <a:cs typeface="+mn-cs"/>
              </a:rPr>
              <a:t>SDG-C = 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600" b="0" i="0" u="none" strike="noStrike" kern="1200" cap="none" spc="0" normalizeH="0" baseline="0" noProof="0" dirty="0">
                <a:ln>
                  <a:noFill/>
                </a:ln>
                <a:solidFill>
                  <a:schemeClr val="accent6">
                    <a:lumMod val="50000"/>
                  </a:schemeClr>
                </a:solidFill>
                <a:effectLst/>
                <a:uLnTx/>
                <a:uFillTx/>
                <a:latin typeface="Verdana" pitchFamily="34" charset="0"/>
                <a:ea typeface="+mn-ea"/>
                <a:cs typeface="+mn-cs"/>
              </a:rPr>
              <a:t>SRBC = 9%</a:t>
            </a:r>
          </a:p>
        </p:txBody>
      </p:sp>
      <p:sp>
        <p:nvSpPr>
          <p:cNvPr id="9" name="Tekstvak 2">
            <a:extLst>
              <a:ext uri="{FF2B5EF4-FFF2-40B4-BE49-F238E27FC236}">
                <a16:creationId xmlns:a16="http://schemas.microsoft.com/office/drawing/2014/main" id="{58B0B711-7241-4C6A-AB98-76586FC8020B}"/>
              </a:ext>
            </a:extLst>
          </p:cNvPr>
          <p:cNvSpPr txBox="1"/>
          <p:nvPr/>
        </p:nvSpPr>
        <p:spPr>
          <a:xfrm>
            <a:off x="4573014" y="5718568"/>
            <a:ext cx="4032448" cy="830997"/>
          </a:xfrm>
          <a:prstGeom prst="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600" b="0" i="0" u="none" strike="noStrike" kern="1200" cap="none" spc="0" normalizeH="0" baseline="0" noProof="0" dirty="0">
                <a:ln>
                  <a:noFill/>
                </a:ln>
                <a:solidFill>
                  <a:schemeClr val="accent6">
                    <a:lumMod val="50000"/>
                  </a:schemeClr>
                </a:solidFill>
                <a:effectLst/>
                <a:uLnTx/>
                <a:uFillTx/>
                <a:latin typeface="Verdana" pitchFamily="34" charset="0"/>
                <a:ea typeface="+mn-ea"/>
                <a:cs typeface="+mn-cs"/>
              </a:rPr>
              <a:t>In % of </a:t>
            </a:r>
            <a:r>
              <a:rPr kumimoji="0" lang="nl-NL" sz="1600" b="0" i="0" u="none" strike="noStrike" kern="1200" cap="none" spc="0" normalizeH="0" baseline="0" noProof="0" dirty="0" err="1">
                <a:ln>
                  <a:noFill/>
                </a:ln>
                <a:solidFill>
                  <a:schemeClr val="accent6">
                    <a:lumMod val="50000"/>
                  </a:schemeClr>
                </a:solidFill>
                <a:effectLst/>
                <a:uLnTx/>
                <a:uFillTx/>
                <a:latin typeface="Verdana" pitchFamily="34" charset="0"/>
                <a:ea typeface="+mn-ea"/>
                <a:cs typeface="+mn-cs"/>
              </a:rPr>
              <a:t>number</a:t>
            </a:r>
            <a:r>
              <a:rPr kumimoji="0" lang="nl-NL" sz="1600" b="0" i="0" u="none" strike="noStrike" kern="1200" cap="none" spc="0" normalizeH="0" baseline="0" noProof="0" dirty="0">
                <a:ln>
                  <a:noFill/>
                </a:ln>
                <a:solidFill>
                  <a:schemeClr val="accent6">
                    <a:lumMod val="50000"/>
                  </a:schemeClr>
                </a:solidFill>
                <a:effectLst/>
                <a:uLnTx/>
                <a:uFillTx/>
                <a:latin typeface="Verdana" pitchFamily="34" charset="0"/>
                <a:ea typeface="+mn-ea"/>
                <a:cs typeface="+mn-cs"/>
              </a:rPr>
              <a:t>: </a:t>
            </a:r>
            <a:r>
              <a:rPr kumimoji="0" lang="nl-NL" sz="1600" b="0" i="0" u="none" strike="noStrike" kern="1200" cap="none" spc="0" normalizeH="0" baseline="0" noProof="0" dirty="0" err="1">
                <a:ln>
                  <a:noFill/>
                </a:ln>
                <a:solidFill>
                  <a:schemeClr val="accent6">
                    <a:lumMod val="50000"/>
                  </a:schemeClr>
                </a:solidFill>
                <a:effectLst/>
                <a:uLnTx/>
                <a:uFillTx/>
                <a:latin typeface="Verdana" pitchFamily="34" charset="0"/>
                <a:ea typeface="+mn-ea"/>
                <a:cs typeface="+mn-cs"/>
              </a:rPr>
              <a:t>increasingly</a:t>
            </a:r>
            <a:r>
              <a:rPr kumimoji="0" lang="nl-NL" sz="1600" b="0" i="0" u="none" strike="noStrike" kern="1200" cap="none" spc="0" normalizeH="0" baseline="0" noProof="0" dirty="0">
                <a:ln>
                  <a:noFill/>
                </a:ln>
                <a:solidFill>
                  <a:schemeClr val="accent6">
                    <a:lumMod val="50000"/>
                  </a:schemeClr>
                </a:solidFill>
                <a:effectLst/>
                <a:uLnTx/>
                <a:uFillTx/>
                <a:latin typeface="Verdana" pitchFamily="34" charset="0"/>
                <a:ea typeface="+mn-ea"/>
                <a:cs typeface="+mn-cs"/>
              </a:rPr>
              <a:t> SRPC. </a:t>
            </a:r>
            <a:r>
              <a:rPr kumimoji="0" lang="nl-NL" sz="1600" b="0" i="0" u="none" strike="noStrike" kern="1200" cap="none" spc="0" normalizeH="0" baseline="0" noProof="0" dirty="0" err="1">
                <a:ln>
                  <a:noFill/>
                </a:ln>
                <a:solidFill>
                  <a:schemeClr val="accent6">
                    <a:lumMod val="50000"/>
                  </a:schemeClr>
                </a:solidFill>
                <a:effectLst/>
                <a:uLnTx/>
                <a:uFillTx/>
                <a:latin typeface="Verdana" pitchFamily="34" charset="0"/>
                <a:ea typeface="+mn-ea"/>
                <a:cs typeface="+mn-cs"/>
              </a:rPr>
              <a:t>Average</a:t>
            </a:r>
            <a:r>
              <a:rPr kumimoji="0" lang="nl-NL" sz="1600" b="0" i="0" u="none" strike="noStrike" kern="1200" cap="none" spc="0" normalizeH="0" baseline="0" noProof="0" dirty="0">
                <a:ln>
                  <a:noFill/>
                </a:ln>
                <a:solidFill>
                  <a:schemeClr val="accent6">
                    <a:lumMod val="50000"/>
                  </a:schemeClr>
                </a:solidFill>
                <a:effectLst/>
                <a:uLnTx/>
                <a:uFillTx/>
                <a:latin typeface="Verdana" pitchFamily="34" charset="0"/>
                <a:ea typeface="+mn-ea"/>
                <a:cs typeface="+mn-cs"/>
              </a:rPr>
              <a:t> </a:t>
            </a:r>
            <a:r>
              <a:rPr kumimoji="0" lang="nl-NL" sz="1600" b="0" i="0" u="none" strike="noStrike" kern="1200" cap="none" spc="0" normalizeH="0" baseline="0" noProof="0" dirty="0" err="1">
                <a:ln>
                  <a:noFill/>
                </a:ln>
                <a:solidFill>
                  <a:schemeClr val="accent6">
                    <a:lumMod val="50000"/>
                  </a:schemeClr>
                </a:solidFill>
                <a:effectLst/>
                <a:uLnTx/>
                <a:uFillTx/>
                <a:latin typeface="Verdana" pitchFamily="34" charset="0"/>
                <a:ea typeface="+mn-ea"/>
                <a:cs typeface="+mn-cs"/>
              </a:rPr>
              <a:t>size</a:t>
            </a:r>
            <a:r>
              <a:rPr kumimoji="0" lang="nl-NL" sz="1600" b="0" i="0" u="none" strike="noStrike" kern="1200" cap="none" spc="0" normalizeH="0" baseline="0" noProof="0" dirty="0">
                <a:ln>
                  <a:noFill/>
                </a:ln>
                <a:solidFill>
                  <a:schemeClr val="accent6">
                    <a:lumMod val="50000"/>
                  </a:schemeClr>
                </a:solidFill>
                <a:effectLst/>
                <a:uLnTx/>
                <a:uFillTx/>
                <a:latin typeface="Verdana" pitchFamily="34" charset="0"/>
                <a:ea typeface="+mn-ea"/>
                <a:cs typeface="+mn-cs"/>
              </a:rPr>
              <a:t> </a:t>
            </a:r>
            <a:r>
              <a:rPr kumimoji="0" lang="nl-NL" sz="1600" b="0" i="0" u="none" strike="noStrike" kern="1200" cap="none" spc="0" normalizeH="0" baseline="0" noProof="0" dirty="0" err="1">
                <a:ln>
                  <a:noFill/>
                </a:ln>
                <a:solidFill>
                  <a:schemeClr val="accent6">
                    <a:lumMod val="50000"/>
                  </a:schemeClr>
                </a:solidFill>
                <a:effectLst/>
                <a:uLnTx/>
                <a:uFillTx/>
                <a:latin typeface="Verdana" pitchFamily="34" charset="0"/>
                <a:ea typeface="+mn-ea"/>
                <a:cs typeface="+mn-cs"/>
              </a:rPr>
              <a:t>reduced</a:t>
            </a:r>
            <a:r>
              <a:rPr kumimoji="0" lang="nl-NL" sz="1600" b="0" i="0" u="none" strike="noStrike" kern="1200" cap="none" spc="0" normalizeH="0" baseline="0" noProof="0" dirty="0">
                <a:ln>
                  <a:noFill/>
                </a:ln>
                <a:solidFill>
                  <a:schemeClr val="accent6">
                    <a:lumMod val="50000"/>
                  </a:schemeClr>
                </a:solidFill>
                <a:effectLst/>
                <a:uLnTx/>
                <a:uFillTx/>
                <a:latin typeface="Verdana" pitchFamily="34" charset="0"/>
                <a:ea typeface="+mn-ea"/>
                <a:cs typeface="+mn-cs"/>
              </a:rPr>
              <a:t> </a:t>
            </a:r>
            <a:r>
              <a:rPr kumimoji="0" lang="nl-NL" sz="1600" b="0" i="0" u="none" strike="noStrike" kern="1200" cap="none" spc="0" normalizeH="0" baseline="0" noProof="0" dirty="0" err="1">
                <a:ln>
                  <a:noFill/>
                </a:ln>
                <a:solidFill>
                  <a:schemeClr val="accent6">
                    <a:lumMod val="50000"/>
                  </a:schemeClr>
                </a:solidFill>
                <a:effectLst/>
                <a:uLnTx/>
                <a:uFillTx/>
                <a:latin typeface="Verdana" pitchFamily="34" charset="0"/>
                <a:ea typeface="+mn-ea"/>
                <a:cs typeface="+mn-cs"/>
              </a:rPr>
              <a:t>slightly</a:t>
            </a:r>
            <a:r>
              <a:rPr kumimoji="0" lang="nl-NL" sz="1600" b="0" i="0" u="none" strike="noStrike" kern="1200" cap="none" spc="0" normalizeH="0" baseline="0" noProof="0" dirty="0">
                <a:ln>
                  <a:noFill/>
                </a:ln>
                <a:solidFill>
                  <a:schemeClr val="accent6">
                    <a:lumMod val="50000"/>
                  </a:schemeClr>
                </a:solidFill>
                <a:effectLst/>
                <a:uLnTx/>
                <a:uFillTx/>
                <a:latin typeface="Verdana" pitchFamily="34" charset="0"/>
                <a:ea typeface="+mn-ea"/>
                <a:cs typeface="+mn-cs"/>
              </a:rPr>
              <a:t> </a:t>
            </a:r>
            <a:r>
              <a:rPr kumimoji="0" lang="nl-NL" sz="1600" b="0" i="0" u="none" strike="noStrike" kern="1200" cap="none" spc="0" normalizeH="0" baseline="0" noProof="0" dirty="0" err="1">
                <a:ln>
                  <a:noFill/>
                </a:ln>
                <a:solidFill>
                  <a:schemeClr val="accent6">
                    <a:lumMod val="50000"/>
                  </a:schemeClr>
                </a:solidFill>
                <a:effectLst/>
                <a:uLnTx/>
                <a:uFillTx/>
                <a:latin typeface="Verdana" pitchFamily="34" charset="0"/>
                <a:ea typeface="+mn-ea"/>
                <a:cs typeface="+mn-cs"/>
              </a:rPr>
              <a:t>since</a:t>
            </a:r>
            <a:r>
              <a:rPr kumimoji="0" lang="nl-NL" sz="1600" b="0" i="0" u="none" strike="noStrike" kern="1200" cap="none" spc="0" normalizeH="0" baseline="0" noProof="0" dirty="0">
                <a:ln>
                  <a:noFill/>
                </a:ln>
                <a:solidFill>
                  <a:schemeClr val="accent6">
                    <a:lumMod val="50000"/>
                  </a:schemeClr>
                </a:solidFill>
                <a:effectLst/>
                <a:uLnTx/>
                <a:uFillTx/>
                <a:latin typeface="Verdana" pitchFamily="34" charset="0"/>
                <a:ea typeface="+mn-ea"/>
                <a:cs typeface="+mn-cs"/>
              </a:rPr>
              <a:t> 2014</a:t>
            </a:r>
          </a:p>
        </p:txBody>
      </p:sp>
    </p:spTree>
    <p:extLst>
      <p:ext uri="{BB962C8B-B14F-4D97-AF65-F5344CB8AC3E}">
        <p14:creationId xmlns:p14="http://schemas.microsoft.com/office/powerpoint/2010/main" val="2807625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5272"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1745" y="2204864"/>
            <a:ext cx="8460000" cy="30243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lvl="1" indent="-355600">
              <a:lnSpc>
                <a:spcPct val="130000"/>
              </a:lnSpc>
              <a:spcBef>
                <a:spcPts val="1200"/>
              </a:spcBef>
              <a:spcAft>
                <a:spcPts val="1200"/>
              </a:spcAft>
              <a:buClr>
                <a:srgbClr val="004494"/>
              </a:buClr>
              <a:buFont typeface="EC Square Sans Pro" panose="020B0506040000020004" pitchFamily="34" charset="0"/>
              <a:buChar char="‣"/>
              <a:defRPr/>
            </a:pPr>
            <a:endParaRPr lang="fr-BE" altLang="es-ES" dirty="0">
              <a:solidFill>
                <a:srgbClr val="004494"/>
              </a:solidFill>
              <a:latin typeface="+mj-lt"/>
            </a:endParaRP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19</a:t>
            </a:fld>
            <a:endParaRPr lang="en-GB" sz="1100" b="1">
              <a:solidFill>
                <a:schemeClr val="bg1"/>
              </a:solidFill>
              <a:latin typeface="+mn-lt"/>
            </a:endParaRPr>
          </a:p>
        </p:txBody>
      </p:sp>
      <p:pic>
        <p:nvPicPr>
          <p:cNvPr id="9" name="Picture 8">
            <a:extLst>
              <a:ext uri="{FF2B5EF4-FFF2-40B4-BE49-F238E27FC236}">
                <a16:creationId xmlns:a16="http://schemas.microsoft.com/office/drawing/2014/main" id="{4151BA45-F1A1-4B3D-AD86-EE600D73C43F}"/>
              </a:ext>
            </a:extLst>
          </p:cNvPr>
          <p:cNvPicPr>
            <a:picLocks noChangeAspect="1"/>
          </p:cNvPicPr>
          <p:nvPr/>
        </p:nvPicPr>
        <p:blipFill rotWithShape="1">
          <a:blip r:embed="rId3"/>
          <a:srcRect l="66497" t="15899" r="12504" b="11204"/>
          <a:stretch/>
        </p:blipFill>
        <p:spPr>
          <a:xfrm>
            <a:off x="1326094" y="-6708"/>
            <a:ext cx="6552727" cy="6824238"/>
          </a:xfrm>
          <a:prstGeom prst="rect">
            <a:avLst/>
          </a:prstGeom>
        </p:spPr>
      </p:pic>
      <p:sp>
        <p:nvSpPr>
          <p:cNvPr id="11" name="Tekstvak 6">
            <a:extLst>
              <a:ext uri="{FF2B5EF4-FFF2-40B4-BE49-F238E27FC236}">
                <a16:creationId xmlns:a16="http://schemas.microsoft.com/office/drawing/2014/main" id="{DD3C8B75-BB82-4C19-92C7-1A8311F65C57}"/>
              </a:ext>
            </a:extLst>
          </p:cNvPr>
          <p:cNvSpPr txBox="1"/>
          <p:nvPr/>
        </p:nvSpPr>
        <p:spPr>
          <a:xfrm>
            <a:off x="1372916" y="6466187"/>
            <a:ext cx="6552728" cy="276999"/>
          </a:xfrm>
          <a:prstGeom prst="rect">
            <a:avLst/>
          </a:prstGeom>
          <a:noFill/>
        </p:spPr>
        <p:txBody>
          <a:bodyPr wrap="square" rtlCol="0">
            <a:spAutoFit/>
          </a:bodyPr>
          <a:lstStyle/>
          <a:p>
            <a:r>
              <a:rPr lang="nl-NL" dirty="0">
                <a:solidFill>
                  <a:schemeClr val="accent6">
                    <a:lumMod val="50000"/>
                  </a:schemeClr>
                </a:solidFill>
              </a:rPr>
              <a:t>Source: Budget Support, Trends </a:t>
            </a:r>
            <a:r>
              <a:rPr lang="nl-NL" dirty="0" err="1">
                <a:solidFill>
                  <a:schemeClr val="accent6">
                    <a:lumMod val="50000"/>
                  </a:schemeClr>
                </a:solidFill>
              </a:rPr>
              <a:t>and</a:t>
            </a:r>
            <a:r>
              <a:rPr lang="nl-NL" dirty="0">
                <a:solidFill>
                  <a:schemeClr val="accent6">
                    <a:lumMod val="50000"/>
                  </a:schemeClr>
                </a:solidFill>
              </a:rPr>
              <a:t> </a:t>
            </a:r>
            <a:r>
              <a:rPr lang="nl-NL" dirty="0" err="1">
                <a:solidFill>
                  <a:schemeClr val="accent6">
                    <a:lumMod val="50000"/>
                  </a:schemeClr>
                </a:solidFill>
              </a:rPr>
              <a:t>Results</a:t>
            </a:r>
            <a:r>
              <a:rPr lang="nl-NL" dirty="0">
                <a:solidFill>
                  <a:schemeClr val="accent6">
                    <a:lumMod val="50000"/>
                  </a:schemeClr>
                </a:solidFill>
              </a:rPr>
              <a:t> 2018. European </a:t>
            </a:r>
            <a:r>
              <a:rPr lang="nl-NL" dirty="0" err="1">
                <a:solidFill>
                  <a:schemeClr val="accent6">
                    <a:lumMod val="50000"/>
                  </a:schemeClr>
                </a:solidFill>
              </a:rPr>
              <a:t>Commission</a:t>
            </a:r>
            <a:endParaRPr lang="nl-NL" dirty="0">
              <a:solidFill>
                <a:schemeClr val="accent6">
                  <a:lumMod val="50000"/>
                </a:schemeClr>
              </a:solidFill>
            </a:endParaRPr>
          </a:p>
        </p:txBody>
      </p:sp>
    </p:spTree>
    <p:extLst>
      <p:ext uri="{BB962C8B-B14F-4D97-AF65-F5344CB8AC3E}">
        <p14:creationId xmlns:p14="http://schemas.microsoft.com/office/powerpoint/2010/main" val="14707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15562"/>
            <a:ext cx="8460000" cy="773278"/>
          </a:xfrm>
        </p:spPr>
        <p:txBody>
          <a:bodyPr/>
          <a:lstStyle/>
          <a:p>
            <a:pPr marL="0"/>
            <a:r>
              <a:rPr lang="en-GB" sz="2800" cap="all" dirty="0">
                <a:solidFill>
                  <a:srgbClr val="004494"/>
                </a:solidFill>
                <a:latin typeface="+mn-lt"/>
              </a:rPr>
              <a:t>Outline Module 1</a:t>
            </a:r>
            <a:endParaRPr lang="fr-BE" sz="2800" cap="all" dirty="0">
              <a:solidFill>
                <a:srgbClr val="004494"/>
              </a:solidFill>
              <a:latin typeface="+mn-lt"/>
            </a:endParaRPr>
          </a:p>
        </p:txBody>
      </p:sp>
      <p:sp>
        <p:nvSpPr>
          <p:cNvPr id="45" name="Content Placeholder 2">
            <a:extLst>
              <a:ext uri="{FF2B5EF4-FFF2-40B4-BE49-F238E27FC236}">
                <a16:creationId xmlns:a16="http://schemas.microsoft.com/office/drawing/2014/main" id="{CB3C7777-2334-4391-9C62-3213EAF2C265}"/>
              </a:ext>
            </a:extLst>
          </p:cNvPr>
          <p:cNvSpPr>
            <a:spLocks noGrp="1"/>
          </p:cNvSpPr>
          <p:nvPr>
            <p:ph idx="1"/>
          </p:nvPr>
        </p:nvSpPr>
        <p:spPr>
          <a:xfrm>
            <a:off x="342000" y="2276872"/>
            <a:ext cx="8460000" cy="4752528"/>
          </a:xfrm>
        </p:spPr>
        <p:txBody>
          <a:bodyPr/>
          <a:lstStyle/>
          <a:p>
            <a:pPr marL="360363" indent="-360363">
              <a:spcBef>
                <a:spcPts val="1200"/>
              </a:spcBef>
              <a:spcAft>
                <a:spcPts val="1200"/>
              </a:spcAft>
              <a:buClrTx/>
              <a:buFontTx/>
              <a:buAutoNum type="arabicPeriod"/>
            </a:pPr>
            <a:r>
              <a:rPr lang="en-GB" sz="2000" b="1" i="0" cap="all" dirty="0">
                <a:solidFill>
                  <a:srgbClr val="C00000"/>
                </a:solidFill>
              </a:rPr>
              <a:t>Objectives of Budget Support</a:t>
            </a:r>
          </a:p>
          <a:p>
            <a:pPr marL="360363" indent="-360363">
              <a:spcBef>
                <a:spcPts val="1200"/>
              </a:spcBef>
              <a:spcAft>
                <a:spcPts val="1200"/>
              </a:spcAft>
              <a:buClrTx/>
              <a:buFontTx/>
              <a:buAutoNum type="arabicPeriod"/>
            </a:pPr>
            <a:r>
              <a:rPr lang="en-GB" sz="2000" i="0" dirty="0">
                <a:solidFill>
                  <a:srgbClr val="004494"/>
                </a:solidFill>
              </a:rPr>
              <a:t>Three types of contract</a:t>
            </a:r>
          </a:p>
          <a:p>
            <a:pPr marL="360363" indent="-360363">
              <a:spcBef>
                <a:spcPts val="1200"/>
              </a:spcBef>
              <a:spcAft>
                <a:spcPts val="1200"/>
              </a:spcAft>
              <a:buClrTx/>
              <a:buFontTx/>
              <a:buAutoNum type="arabicPeriod"/>
            </a:pPr>
            <a:r>
              <a:rPr lang="en-GB" sz="2000" i="0" dirty="0">
                <a:solidFill>
                  <a:srgbClr val="004494"/>
                </a:solidFill>
              </a:rPr>
              <a:t>Fundamental values and rights-based approach</a:t>
            </a:r>
          </a:p>
          <a:p>
            <a:pPr marL="360363" indent="-360363">
              <a:spcBef>
                <a:spcPts val="1200"/>
              </a:spcBef>
              <a:spcAft>
                <a:spcPts val="1200"/>
              </a:spcAft>
              <a:buClrTx/>
              <a:buFontTx/>
              <a:buAutoNum type="arabicPeriod"/>
            </a:pPr>
            <a:r>
              <a:rPr lang="en-GB" sz="2000" i="0" dirty="0">
                <a:solidFill>
                  <a:srgbClr val="004494"/>
                </a:solidFill>
              </a:rPr>
              <a:t>Intervention logic</a:t>
            </a:r>
          </a:p>
          <a:p>
            <a:pPr marL="360363" indent="-360363">
              <a:spcBef>
                <a:spcPts val="1200"/>
              </a:spcBef>
              <a:spcAft>
                <a:spcPts val="1200"/>
              </a:spcAft>
              <a:buClrTx/>
              <a:buFontTx/>
              <a:buAutoNum type="arabicPeriod"/>
            </a:pPr>
            <a:r>
              <a:rPr lang="en-GB" sz="2000" i="0" dirty="0">
                <a:solidFill>
                  <a:srgbClr val="004494"/>
                </a:solidFill>
              </a:rPr>
              <a:t>Complementary measures</a:t>
            </a:r>
          </a:p>
          <a:p>
            <a:pPr marL="360363" indent="-360363">
              <a:spcBef>
                <a:spcPts val="1200"/>
              </a:spcBef>
              <a:spcAft>
                <a:spcPts val="1200"/>
              </a:spcAft>
              <a:buClrTx/>
              <a:buFontTx/>
              <a:buAutoNum type="arabicPeriod"/>
            </a:pPr>
            <a:r>
              <a:rPr lang="en-GB" sz="2000" i="0" dirty="0">
                <a:solidFill>
                  <a:srgbClr val="004494"/>
                </a:solidFill>
              </a:rPr>
              <a:t>Support to BS governance</a:t>
            </a:r>
          </a:p>
        </p:txBody>
      </p:sp>
      <p:sp>
        <p:nvSpPr>
          <p:cNvPr id="48" name="Espace réservé du numéro de diapositive 9">
            <a:extLst>
              <a:ext uri="{FF2B5EF4-FFF2-40B4-BE49-F238E27FC236}">
                <a16:creationId xmlns:a16="http://schemas.microsoft.com/office/drawing/2014/main" id="{9E6C56E6-8C19-415C-8560-1960B8183805}"/>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2</a:t>
            </a:fld>
            <a:endParaRPr lang="en-GB" sz="1100" b="1">
              <a:solidFill>
                <a:schemeClr val="bg1"/>
              </a:solidFill>
              <a:latin typeface="+mn-lt"/>
            </a:endParaRPr>
          </a:p>
        </p:txBody>
      </p:sp>
    </p:spTree>
    <p:extLst>
      <p:ext uri="{BB962C8B-B14F-4D97-AF65-F5344CB8AC3E}">
        <p14:creationId xmlns:p14="http://schemas.microsoft.com/office/powerpoint/2010/main" val="31344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3D59D5-FDBC-4BB9-A7AE-938E12A70C4A}"/>
              </a:ext>
            </a:extLst>
          </p:cNvPr>
          <p:cNvSpPr>
            <a:spLocks noGrp="1" noChangeArrowheads="1"/>
          </p:cNvSpPr>
          <p:nvPr>
            <p:ph type="subTitle" idx="1"/>
          </p:nvPr>
        </p:nvSpPr>
        <p:spPr>
          <a:xfrm>
            <a:off x="305594" y="2636912"/>
            <a:ext cx="8532812" cy="23050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lgn="ctr">
              <a:defRPr/>
            </a:pPr>
            <a:r>
              <a:rPr lang="fr-BE" sz="3600" dirty="0" err="1"/>
              <a:t>Thank</a:t>
            </a:r>
            <a:r>
              <a:rPr lang="fr-BE" sz="3600" dirty="0"/>
              <a:t> </a:t>
            </a:r>
            <a:r>
              <a:rPr lang="fr-BE" sz="3600" dirty="0" err="1"/>
              <a:t>you</a:t>
            </a:r>
            <a:r>
              <a:rPr lang="fr-BE" sz="3600"/>
              <a:t> </a:t>
            </a:r>
          </a:p>
          <a:p>
            <a:pPr algn="ctr">
              <a:defRPr/>
            </a:pPr>
            <a:r>
              <a:rPr lang="fr-BE" sz="3600"/>
              <a:t>for </a:t>
            </a:r>
            <a:r>
              <a:rPr lang="fr-BE" sz="3600" dirty="0" err="1"/>
              <a:t>your</a:t>
            </a:r>
            <a:r>
              <a:rPr lang="fr-BE" sz="3600" dirty="0"/>
              <a:t> attention</a:t>
            </a:r>
          </a:p>
          <a:p>
            <a:pPr algn="ctr" eaLnBrk="1" hangingPunct="1">
              <a:defRPr/>
            </a:pPr>
            <a:endParaRPr lang="fr-BE" sz="3600" dirty="0"/>
          </a:p>
        </p:txBody>
      </p:sp>
    </p:spTree>
    <p:extLst>
      <p:ext uri="{BB962C8B-B14F-4D97-AF65-F5344CB8AC3E}">
        <p14:creationId xmlns:p14="http://schemas.microsoft.com/office/powerpoint/2010/main" val="147144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083700"/>
            <a:ext cx="8739864" cy="773278"/>
          </a:xfrm>
        </p:spPr>
        <p:txBody>
          <a:bodyPr/>
          <a:lstStyle/>
          <a:p>
            <a:pPr marL="0"/>
            <a:r>
              <a:rPr lang="nl-NL" sz="2400" cap="all" dirty="0">
                <a:solidFill>
                  <a:srgbClr val="004494"/>
                </a:solidFill>
                <a:latin typeface="+mn-lt"/>
              </a:rPr>
              <a:t>European Consensus on Development 2017</a:t>
            </a:r>
            <a:endParaRPr lang="fr-BE" sz="2400" cap="all" dirty="0">
              <a:solidFill>
                <a:srgbClr val="004494"/>
              </a:solidFill>
              <a:latin typeface="+mn-lt"/>
            </a:endParaRPr>
          </a:p>
        </p:txBody>
      </p:sp>
      <p:pic>
        <p:nvPicPr>
          <p:cNvPr id="7" name="Tijdelijke aanduiding voor inhoud 4">
            <a:extLst>
              <a:ext uri="{FF2B5EF4-FFF2-40B4-BE49-F238E27FC236}">
                <a16:creationId xmlns:a16="http://schemas.microsoft.com/office/drawing/2014/main" id="{FDCCA41B-95C8-4730-B7F7-341A48A35769}"/>
              </a:ext>
            </a:extLst>
          </p:cNvPr>
          <p:cNvPicPr>
            <a:picLocks noGrp="1" noChangeAspect="1"/>
          </p:cNvPicPr>
          <p:nvPr>
            <p:ph idx="1"/>
          </p:nvPr>
        </p:nvPicPr>
        <p:blipFill>
          <a:blip r:embed="rId3" cstate="print"/>
          <a:stretch>
            <a:fillRect/>
          </a:stretch>
        </p:blipFill>
        <p:spPr>
          <a:xfrm>
            <a:off x="755576" y="1796005"/>
            <a:ext cx="7848872" cy="4614335"/>
          </a:xfrm>
          <a:prstGeom prst="rect">
            <a:avLst/>
          </a:prstGeom>
          <a:ln>
            <a:solidFill>
              <a:srgbClr val="0F5494"/>
            </a:solidFill>
          </a:ln>
          <a:effectLst>
            <a:outerShdw dist="38100" dir="2700000" algn="tl" rotWithShape="0">
              <a:prstClr val="black">
                <a:alpha val="40000"/>
              </a:prstClr>
            </a:outerShdw>
          </a:effectLst>
        </p:spPr>
      </p:pic>
      <p:sp>
        <p:nvSpPr>
          <p:cNvPr id="12" name="Tekstvak 5">
            <a:extLst>
              <a:ext uri="{FF2B5EF4-FFF2-40B4-BE49-F238E27FC236}">
                <a16:creationId xmlns:a16="http://schemas.microsoft.com/office/drawing/2014/main" id="{3661D2AE-8AC4-4494-815E-86D827112A95}"/>
              </a:ext>
            </a:extLst>
          </p:cNvPr>
          <p:cNvSpPr txBox="1"/>
          <p:nvPr/>
        </p:nvSpPr>
        <p:spPr>
          <a:xfrm flipH="1">
            <a:off x="755576" y="5629036"/>
            <a:ext cx="7848872" cy="781304"/>
          </a:xfrm>
          <a:prstGeom prst="rect">
            <a:avLst/>
          </a:prstGeom>
          <a:solidFill>
            <a:srgbClr val="0F5494"/>
          </a:solidFill>
        </p:spPr>
        <p:txBody>
          <a:bodyPr wrap="square" rtlCol="0">
            <a:spAutoFit/>
          </a:bodyPr>
          <a:lstStyle/>
          <a:p>
            <a:pPr algn="ctr">
              <a:lnSpc>
                <a:spcPct val="110000"/>
              </a:lnSpc>
            </a:pPr>
            <a:r>
              <a:rPr lang="en-GB" sz="1400" b="1" dirty="0">
                <a:solidFill>
                  <a:schemeClr val="bg1"/>
                </a:solidFill>
                <a:latin typeface="+mn-lt"/>
              </a:rPr>
              <a:t>Joint programming, joint actions, but also</a:t>
            </a:r>
          </a:p>
          <a:p>
            <a:pPr algn="ctr">
              <a:lnSpc>
                <a:spcPct val="110000"/>
              </a:lnSpc>
            </a:pPr>
            <a:r>
              <a:rPr lang="en-GB" sz="1400" i="1" dirty="0">
                <a:solidFill>
                  <a:schemeClr val="bg1"/>
                </a:solidFill>
                <a:latin typeface="+mn-lt"/>
              </a:rPr>
              <a:t>“The EU and its MS must be united in diversity, using a variety of experiences and approaches”</a:t>
            </a:r>
          </a:p>
        </p:txBody>
      </p:sp>
      <p:sp>
        <p:nvSpPr>
          <p:cNvPr id="13" name="Espace réservé du numéro de diapositive 9">
            <a:extLst>
              <a:ext uri="{FF2B5EF4-FFF2-40B4-BE49-F238E27FC236}">
                <a16:creationId xmlns:a16="http://schemas.microsoft.com/office/drawing/2014/main" id="{77731610-4049-4A8C-9133-D7C93B0E7CC0}"/>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3</a:t>
            </a:fld>
            <a:endParaRPr lang="en-GB" sz="1100" b="1">
              <a:solidFill>
                <a:schemeClr val="bg1"/>
              </a:solidFill>
              <a:latin typeface="+mn-lt"/>
            </a:endParaRPr>
          </a:p>
        </p:txBody>
      </p:sp>
    </p:spTree>
    <p:extLst>
      <p:ext uri="{BB962C8B-B14F-4D97-AF65-F5344CB8AC3E}">
        <p14:creationId xmlns:p14="http://schemas.microsoft.com/office/powerpoint/2010/main" val="313588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238026"/>
            <a:ext cx="8460000" cy="773278"/>
          </a:xfrm>
        </p:spPr>
        <p:txBody>
          <a:bodyPr/>
          <a:lstStyle/>
          <a:p>
            <a:pPr marL="0"/>
            <a:r>
              <a:rPr lang="en-GB" altLang="es-ES" sz="2800" cap="all" dirty="0">
                <a:solidFill>
                  <a:srgbClr val="004494"/>
                </a:solidFill>
                <a:latin typeface="+mn-lt"/>
              </a:rPr>
              <a:t>Rationale</a:t>
            </a:r>
            <a:endParaRPr lang="fr-BE" sz="28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2000" y="1942886"/>
            <a:ext cx="8460000" cy="49424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eaLnBrk="1" hangingPunct="1">
              <a:lnSpc>
                <a:spcPct val="110000"/>
              </a:lnSpc>
              <a:spcBef>
                <a:spcPts val="1200"/>
              </a:spcBef>
              <a:spcAft>
                <a:spcPts val="600"/>
              </a:spcAft>
              <a:buClr>
                <a:srgbClr val="0F5494"/>
              </a:buClr>
              <a:buNone/>
            </a:pPr>
            <a:r>
              <a:rPr lang="en-GB" altLang="es-ES" sz="1800" b="1" i="0" kern="0" dirty="0">
                <a:solidFill>
                  <a:srgbClr val="004494"/>
                </a:solidFill>
              </a:rPr>
              <a:t>Budget Support is to address 5 challenges (‘vectors of change’): </a:t>
            </a:r>
          </a:p>
          <a:p>
            <a:pPr marL="342900" lvl="1" indent="-342900" eaLnBrk="1" hangingPunct="1">
              <a:lnSpc>
                <a:spcPct val="110000"/>
              </a:lnSpc>
              <a:spcBef>
                <a:spcPts val="1200"/>
              </a:spcBef>
              <a:spcAft>
                <a:spcPts val="600"/>
              </a:spcAft>
              <a:buClr>
                <a:srgbClr val="004494"/>
              </a:buClr>
              <a:buFont typeface="+mj-lt"/>
              <a:buAutoNum type="arabicPeriod"/>
              <a:defRPr/>
            </a:pPr>
            <a:r>
              <a:rPr lang="en-GB" altLang="es-ES" sz="1600" b="0" dirty="0">
                <a:solidFill>
                  <a:srgbClr val="004494"/>
                </a:solidFill>
                <a:latin typeface="+mj-lt"/>
              </a:rPr>
              <a:t>Improving PFM, macroeconomic stability, sustainable and inclusive growth and the fight against corruption and fraud</a:t>
            </a:r>
          </a:p>
          <a:p>
            <a:pPr marL="342900" lvl="1" indent="-342900">
              <a:lnSpc>
                <a:spcPct val="110000"/>
              </a:lnSpc>
              <a:spcBef>
                <a:spcPts val="1200"/>
              </a:spcBef>
              <a:spcAft>
                <a:spcPts val="600"/>
              </a:spcAft>
              <a:buClr>
                <a:srgbClr val="004494"/>
              </a:buClr>
              <a:buFont typeface="+mj-lt"/>
              <a:buAutoNum type="arabicPeriod"/>
              <a:defRPr/>
            </a:pPr>
            <a:r>
              <a:rPr lang="en-GB" altLang="es-ES" sz="1600" b="0" dirty="0">
                <a:solidFill>
                  <a:srgbClr val="004494"/>
                </a:solidFill>
                <a:latin typeface="+mj-lt"/>
              </a:rPr>
              <a:t>Promoting sector reforms and improving sector service delivery</a:t>
            </a:r>
          </a:p>
          <a:p>
            <a:pPr marL="342900" lvl="1" indent="-342900" eaLnBrk="1" hangingPunct="1">
              <a:lnSpc>
                <a:spcPct val="110000"/>
              </a:lnSpc>
              <a:spcBef>
                <a:spcPts val="1200"/>
              </a:spcBef>
              <a:spcAft>
                <a:spcPts val="600"/>
              </a:spcAft>
              <a:buClr>
                <a:srgbClr val="004494"/>
              </a:buClr>
              <a:buFont typeface="+mj-lt"/>
              <a:buAutoNum type="arabicPeriod"/>
              <a:defRPr/>
            </a:pPr>
            <a:r>
              <a:rPr lang="en-GB" altLang="es-ES" sz="1600" b="0" dirty="0">
                <a:solidFill>
                  <a:srgbClr val="004494"/>
                </a:solidFill>
                <a:latin typeface="+mj-lt"/>
              </a:rPr>
              <a:t>State-building in fragile states, and addressing development challenges of SIDS and OCTs</a:t>
            </a:r>
          </a:p>
          <a:p>
            <a:pPr marL="342900" lvl="1" indent="-342900" eaLnBrk="1" hangingPunct="1">
              <a:lnSpc>
                <a:spcPct val="110000"/>
              </a:lnSpc>
              <a:spcBef>
                <a:spcPts val="1200"/>
              </a:spcBef>
              <a:spcAft>
                <a:spcPts val="600"/>
              </a:spcAft>
              <a:buClr>
                <a:srgbClr val="004494"/>
              </a:buClr>
              <a:buFont typeface="+mj-lt"/>
              <a:buAutoNum type="arabicPeriod"/>
              <a:defRPr/>
            </a:pPr>
            <a:r>
              <a:rPr lang="en-GB" altLang="es-ES" sz="1600" b="0" dirty="0">
                <a:solidFill>
                  <a:srgbClr val="004494"/>
                </a:solidFill>
                <a:latin typeface="+mj-lt"/>
              </a:rPr>
              <a:t>Improving domestic revenue mobilisation (and reducing dependency on aid)</a:t>
            </a:r>
          </a:p>
          <a:p>
            <a:pPr marL="342900" lvl="1" indent="-342900" eaLnBrk="1" hangingPunct="1">
              <a:lnSpc>
                <a:spcPct val="110000"/>
              </a:lnSpc>
              <a:spcBef>
                <a:spcPts val="1200"/>
              </a:spcBef>
              <a:spcAft>
                <a:spcPts val="600"/>
              </a:spcAft>
              <a:buClr>
                <a:srgbClr val="004494"/>
              </a:buClr>
              <a:buFont typeface="+mj-lt"/>
              <a:buAutoNum type="arabicPeriod"/>
              <a:defRPr/>
            </a:pPr>
            <a:r>
              <a:rPr lang="en-GB" altLang="es-ES" sz="1600" b="0" dirty="0">
                <a:solidFill>
                  <a:srgbClr val="004494"/>
                </a:solidFill>
                <a:latin typeface="+mj-lt"/>
              </a:rPr>
              <a:t>Promoting human rights, democratic values, peaceful societies, and gender equality</a:t>
            </a:r>
          </a:p>
          <a:p>
            <a:pPr marL="0" indent="0" eaLnBrk="1" hangingPunct="1">
              <a:lnSpc>
                <a:spcPct val="110000"/>
              </a:lnSpc>
              <a:spcBef>
                <a:spcPts val="1200"/>
              </a:spcBef>
              <a:spcAft>
                <a:spcPts val="600"/>
              </a:spcAft>
              <a:buClr>
                <a:srgbClr val="0F5494"/>
              </a:buClr>
              <a:buNone/>
            </a:pPr>
            <a:r>
              <a:rPr lang="en-GB" altLang="es-ES" sz="1400" kern="0" dirty="0">
                <a:solidFill>
                  <a:srgbClr val="004494"/>
                </a:solidFill>
              </a:rPr>
              <a:t>Com (2011) 638/2; Guidelines 2017</a:t>
            </a: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4</a:t>
            </a:fld>
            <a:endParaRPr lang="en-GB" sz="1100" b="1">
              <a:solidFill>
                <a:schemeClr val="bg1"/>
              </a:solidFill>
              <a:latin typeface="+mn-lt"/>
            </a:endParaRPr>
          </a:p>
        </p:txBody>
      </p:sp>
    </p:spTree>
    <p:extLst>
      <p:ext uri="{BB962C8B-B14F-4D97-AF65-F5344CB8AC3E}">
        <p14:creationId xmlns:p14="http://schemas.microsoft.com/office/powerpoint/2010/main" val="41897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359578"/>
            <a:ext cx="8460000" cy="773278"/>
          </a:xfrm>
        </p:spPr>
        <p:txBody>
          <a:bodyPr/>
          <a:lstStyle/>
          <a:p>
            <a:pPr marL="0"/>
            <a:r>
              <a:rPr lang="en-US" sz="2800" cap="all" dirty="0">
                <a:solidFill>
                  <a:srgbClr val="004494"/>
                </a:solidFill>
                <a:latin typeface="+mn-lt"/>
              </a:rPr>
              <a:t>General objectives </a:t>
            </a:r>
            <a:br>
              <a:rPr lang="en-US" sz="2800" cap="all" dirty="0">
                <a:solidFill>
                  <a:srgbClr val="004494"/>
                </a:solidFill>
                <a:latin typeface="+mn-lt"/>
              </a:rPr>
            </a:br>
            <a:r>
              <a:rPr lang="en-US" sz="2800" cap="all" dirty="0">
                <a:solidFill>
                  <a:srgbClr val="004494"/>
                </a:solidFill>
                <a:latin typeface="+mn-lt"/>
              </a:rPr>
              <a:t>of EU Budget Support</a:t>
            </a:r>
            <a:endParaRPr lang="fr-BE" sz="2800" cap="all" dirty="0">
              <a:solidFill>
                <a:srgbClr val="004494"/>
              </a:solidFill>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341745" y="2420888"/>
            <a:ext cx="8460000" cy="30243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lvl="1" indent="-355600" eaLnBrk="1" hangingPunct="1">
              <a:lnSpc>
                <a:spcPct val="130000"/>
              </a:lnSpc>
              <a:spcBef>
                <a:spcPts val="1200"/>
              </a:spcBef>
              <a:spcAft>
                <a:spcPts val="1200"/>
              </a:spcAft>
              <a:buClr>
                <a:srgbClr val="004494"/>
              </a:buClr>
              <a:buFont typeface="Verdana" panose="020B0604030504040204" pitchFamily="34" charset="0"/>
              <a:buChar char="&gt;"/>
              <a:defRPr/>
            </a:pPr>
            <a:r>
              <a:rPr lang="en-US" dirty="0">
                <a:solidFill>
                  <a:srgbClr val="004494"/>
                </a:solidFill>
                <a:latin typeface="+mj-lt"/>
              </a:rPr>
              <a:t>Eradication of poverty and reduction of inequality </a:t>
            </a:r>
            <a:r>
              <a:rPr lang="en-US" b="0" dirty="0">
                <a:solidFill>
                  <a:srgbClr val="004494"/>
                </a:solidFill>
                <a:latin typeface="+mj-lt"/>
              </a:rPr>
              <a:t>(primary objective)</a:t>
            </a:r>
          </a:p>
          <a:p>
            <a:pPr marL="355600" lvl="1" indent="-355600" eaLnBrk="1" hangingPunct="1">
              <a:lnSpc>
                <a:spcPct val="130000"/>
              </a:lnSpc>
              <a:spcBef>
                <a:spcPts val="1200"/>
              </a:spcBef>
              <a:spcAft>
                <a:spcPts val="1200"/>
              </a:spcAft>
              <a:buClr>
                <a:srgbClr val="004494"/>
              </a:buClr>
              <a:buFont typeface="Verdana" panose="020B0604030504040204" pitchFamily="34" charset="0"/>
              <a:buChar char="&gt;"/>
              <a:defRPr/>
            </a:pPr>
            <a:r>
              <a:rPr lang="en-US" dirty="0">
                <a:solidFill>
                  <a:srgbClr val="004494"/>
                </a:solidFill>
                <a:latin typeface="+mj-lt"/>
              </a:rPr>
              <a:t>Promotion of sustainable, inclusive economic growth and job creation</a:t>
            </a:r>
          </a:p>
          <a:p>
            <a:pPr marL="355600" lvl="1" indent="-355600" eaLnBrk="1" hangingPunct="1">
              <a:lnSpc>
                <a:spcPct val="130000"/>
              </a:lnSpc>
              <a:spcBef>
                <a:spcPts val="1200"/>
              </a:spcBef>
              <a:spcAft>
                <a:spcPts val="1200"/>
              </a:spcAft>
              <a:buClr>
                <a:srgbClr val="004494"/>
              </a:buClr>
              <a:buFont typeface="Verdana" panose="020B0604030504040204" pitchFamily="34" charset="0"/>
              <a:buChar char="&gt;"/>
              <a:defRPr/>
            </a:pPr>
            <a:r>
              <a:rPr lang="en-US" dirty="0">
                <a:solidFill>
                  <a:srgbClr val="004494"/>
                </a:solidFill>
                <a:latin typeface="+mj-lt"/>
              </a:rPr>
              <a:t>Consolidation of democracies and peaceful societies and promotion of gender equality</a:t>
            </a:r>
          </a:p>
          <a:p>
            <a:pPr marL="355600" lvl="1" indent="-355600" eaLnBrk="1" hangingPunct="1">
              <a:lnSpc>
                <a:spcPct val="130000"/>
              </a:lnSpc>
              <a:spcBef>
                <a:spcPts val="1200"/>
              </a:spcBef>
              <a:spcAft>
                <a:spcPts val="1200"/>
              </a:spcAft>
              <a:buClr>
                <a:srgbClr val="004494"/>
              </a:buClr>
              <a:buFont typeface="Verdana" panose="020B0604030504040204" pitchFamily="34" charset="0"/>
              <a:buChar char="&gt;"/>
              <a:defRPr/>
            </a:pPr>
            <a:r>
              <a:rPr lang="en-US" dirty="0">
                <a:solidFill>
                  <a:srgbClr val="004494"/>
                </a:solidFill>
                <a:latin typeface="+mj-lt"/>
              </a:rPr>
              <a:t>Sectoral impacts </a:t>
            </a:r>
          </a:p>
        </p:txBody>
      </p:sp>
      <p:sp>
        <p:nvSpPr>
          <p:cNvPr id="10" name="Espace réservé du numéro de diapositive 9">
            <a:extLst>
              <a:ext uri="{FF2B5EF4-FFF2-40B4-BE49-F238E27FC236}">
                <a16:creationId xmlns:a16="http://schemas.microsoft.com/office/drawing/2014/main" id="{0F145ABD-FA89-4BDB-A080-61057BC50B94}"/>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5</a:t>
            </a:fld>
            <a:endParaRPr lang="en-GB" sz="1100" b="1">
              <a:solidFill>
                <a:schemeClr val="bg1"/>
              </a:solidFill>
              <a:latin typeface="+mn-lt"/>
            </a:endParaRPr>
          </a:p>
        </p:txBody>
      </p:sp>
    </p:spTree>
    <p:extLst>
      <p:ext uri="{BB962C8B-B14F-4D97-AF65-F5344CB8AC3E}">
        <p14:creationId xmlns:p14="http://schemas.microsoft.com/office/powerpoint/2010/main" val="16708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pic>
        <p:nvPicPr>
          <p:cNvPr id="7" name="Tijdelijke aanduiding voor inhoud 4">
            <a:extLst>
              <a:ext uri="{FF2B5EF4-FFF2-40B4-BE49-F238E27FC236}">
                <a16:creationId xmlns:a16="http://schemas.microsoft.com/office/drawing/2014/main" id="{BD6EEC0B-12C1-4E1B-A12A-CE793A94E510}"/>
              </a:ext>
            </a:extLst>
          </p:cNvPr>
          <p:cNvPicPr>
            <a:picLocks noGrp="1" noChangeAspect="1"/>
          </p:cNvPicPr>
          <p:nvPr>
            <p:ph idx="1"/>
          </p:nvPr>
        </p:nvPicPr>
        <p:blipFill>
          <a:blip r:embed="rId3"/>
          <a:stretch>
            <a:fillRect/>
          </a:stretch>
        </p:blipFill>
        <p:spPr>
          <a:xfrm>
            <a:off x="252000" y="1584331"/>
            <a:ext cx="8640000" cy="3952798"/>
          </a:xfrm>
          <a:prstGeom prst="rect">
            <a:avLst/>
          </a:prstGeom>
        </p:spPr>
      </p:pic>
      <p:sp>
        <p:nvSpPr>
          <p:cNvPr id="9" name="Vermenigvuldigingsteken 5">
            <a:extLst>
              <a:ext uri="{FF2B5EF4-FFF2-40B4-BE49-F238E27FC236}">
                <a16:creationId xmlns:a16="http://schemas.microsoft.com/office/drawing/2014/main" id="{DB1A3B98-C7AB-43FD-91AD-477407322BC7}"/>
              </a:ext>
            </a:extLst>
          </p:cNvPr>
          <p:cNvSpPr/>
          <p:nvPr/>
        </p:nvSpPr>
        <p:spPr bwMode="auto">
          <a:xfrm>
            <a:off x="2772000" y="1593256"/>
            <a:ext cx="3600000" cy="4140000"/>
          </a:xfrm>
          <a:prstGeom prst="mathMultiply">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nl-NL" sz="1200" b="0" i="0" u="none" strike="noStrike" cap="none" normalizeH="0" baseline="0" dirty="0">
              <a:ln>
                <a:noFill/>
              </a:ln>
              <a:solidFill>
                <a:srgbClr val="0F5494"/>
              </a:solidFill>
              <a:effectLst/>
              <a:highlight>
                <a:srgbClr val="FFFF00"/>
              </a:highlight>
              <a:latin typeface="+mn-lt"/>
            </a:endParaRPr>
          </a:p>
        </p:txBody>
      </p:sp>
      <p:sp>
        <p:nvSpPr>
          <p:cNvPr id="12" name="Espace réservé du numéro de diapositive 9">
            <a:extLst>
              <a:ext uri="{FF2B5EF4-FFF2-40B4-BE49-F238E27FC236}">
                <a16:creationId xmlns:a16="http://schemas.microsoft.com/office/drawing/2014/main" id="{09F5EE69-2767-4594-A2E3-F73087DCC0DD}"/>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6</a:t>
            </a:fld>
            <a:endParaRPr lang="en-GB" sz="1100" b="1">
              <a:solidFill>
                <a:schemeClr val="bg1"/>
              </a:solidFill>
              <a:latin typeface="+mn-lt"/>
            </a:endParaRPr>
          </a:p>
        </p:txBody>
      </p:sp>
    </p:spTree>
    <p:extLst>
      <p:ext uri="{BB962C8B-B14F-4D97-AF65-F5344CB8AC3E}">
        <p14:creationId xmlns:p14="http://schemas.microsoft.com/office/powerpoint/2010/main" val="238944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50982" y="1238026"/>
            <a:ext cx="8451018" cy="773278"/>
          </a:xfrm>
        </p:spPr>
        <p:txBody>
          <a:bodyPr/>
          <a:lstStyle/>
          <a:p>
            <a:pPr marL="0"/>
            <a:r>
              <a:rPr lang="en-GB" sz="2800" cap="all" dirty="0">
                <a:solidFill>
                  <a:srgbClr val="004494"/>
                </a:solidFill>
                <a:latin typeface="+mn-lt"/>
              </a:rPr>
              <a:t>EU approach to Budget Support</a:t>
            </a:r>
            <a:endParaRPr lang="fr-BE" sz="2800" cap="all" dirty="0">
              <a:solidFill>
                <a:srgbClr val="004494"/>
              </a:solidFill>
              <a:latin typeface="+mn-lt"/>
            </a:endParaRPr>
          </a:p>
        </p:txBody>
      </p:sp>
      <p:sp>
        <p:nvSpPr>
          <p:cNvPr id="6" name="TextBox 5">
            <a:extLst>
              <a:ext uri="{FF2B5EF4-FFF2-40B4-BE49-F238E27FC236}">
                <a16:creationId xmlns:a16="http://schemas.microsoft.com/office/drawing/2014/main" id="{4D468AAD-9EBA-4DD5-BB29-250DB454F289}"/>
              </a:ext>
            </a:extLst>
          </p:cNvPr>
          <p:cNvSpPr txBox="1"/>
          <p:nvPr/>
        </p:nvSpPr>
        <p:spPr>
          <a:xfrm>
            <a:off x="350982" y="2143884"/>
            <a:ext cx="4281439" cy="4370427"/>
          </a:xfrm>
          <a:prstGeom prst="rect">
            <a:avLst/>
          </a:prstGeom>
          <a:noFill/>
        </p:spPr>
        <p:txBody>
          <a:bodyPr wrap="square" rtlCol="0">
            <a:spAutoFit/>
          </a:bodyPr>
          <a:lstStyle/>
          <a:p>
            <a:pPr>
              <a:spcBef>
                <a:spcPts val="600"/>
              </a:spcBef>
              <a:spcAft>
                <a:spcPts val="600"/>
              </a:spcAft>
              <a:defRPr/>
            </a:pPr>
            <a:r>
              <a:rPr lang="en-GB" sz="1800" b="1" dirty="0">
                <a:solidFill>
                  <a:srgbClr val="004494"/>
                </a:solidFill>
                <a:latin typeface="+mn-lt"/>
                <a:cs typeface="Tw Cen MT"/>
              </a:rPr>
              <a:t>BS is a financial assistance modality: </a:t>
            </a:r>
          </a:p>
          <a:p>
            <a:pPr>
              <a:spcBef>
                <a:spcPts val="600"/>
              </a:spcBef>
              <a:spcAft>
                <a:spcPts val="600"/>
              </a:spcAft>
              <a:defRPr/>
            </a:pPr>
            <a:r>
              <a:rPr lang="en-GB" sz="1800" dirty="0">
                <a:solidFill>
                  <a:srgbClr val="004494"/>
                </a:solidFill>
                <a:latin typeface="+mn-lt"/>
                <a:cs typeface="Tw Cen MT"/>
              </a:rPr>
              <a:t>It is about </a:t>
            </a:r>
            <a:r>
              <a:rPr lang="en-GB" sz="1800" b="1" dirty="0">
                <a:solidFill>
                  <a:srgbClr val="004494"/>
                </a:solidFill>
                <a:latin typeface="+mn-lt"/>
                <a:cs typeface="Tw Cen MT"/>
              </a:rPr>
              <a:t>finance</a:t>
            </a:r>
            <a:r>
              <a:rPr lang="en-GB" sz="1800" dirty="0">
                <a:solidFill>
                  <a:srgbClr val="004494"/>
                </a:solidFill>
                <a:latin typeface="+mn-lt"/>
                <a:cs typeface="Tw Cen MT"/>
              </a:rPr>
              <a:t> and </a:t>
            </a:r>
            <a:r>
              <a:rPr lang="en-GB" sz="1800" b="1" dirty="0">
                <a:solidFill>
                  <a:srgbClr val="004494"/>
                </a:solidFill>
                <a:latin typeface="+mn-lt"/>
                <a:cs typeface="Tw Cen MT"/>
              </a:rPr>
              <a:t>incentives</a:t>
            </a:r>
            <a:r>
              <a:rPr lang="en-GB" sz="1800" dirty="0">
                <a:solidFill>
                  <a:srgbClr val="004494"/>
                </a:solidFill>
                <a:latin typeface="+mn-lt"/>
                <a:cs typeface="Tw Cen MT"/>
              </a:rPr>
              <a:t> to deliver more effective support to national and sector policies</a:t>
            </a:r>
          </a:p>
          <a:p>
            <a:pPr lvl="0">
              <a:spcBef>
                <a:spcPts val="600"/>
              </a:spcBef>
              <a:spcAft>
                <a:spcPts val="600"/>
              </a:spcAft>
              <a:defRPr/>
            </a:pPr>
            <a:endParaRPr lang="en-GB" sz="1800" dirty="0">
              <a:solidFill>
                <a:srgbClr val="2D2D8A"/>
              </a:solidFill>
              <a:cs typeface="Tw Cen MT"/>
            </a:endParaRPr>
          </a:p>
          <a:p>
            <a:pPr>
              <a:spcBef>
                <a:spcPts val="600"/>
              </a:spcBef>
              <a:spcAft>
                <a:spcPts val="600"/>
              </a:spcAft>
              <a:defRPr/>
            </a:pPr>
            <a:r>
              <a:rPr lang="en-GB" sz="1800" b="1" dirty="0">
                <a:solidFill>
                  <a:srgbClr val="004494"/>
                </a:solidFill>
                <a:latin typeface="+mn-lt"/>
                <a:cs typeface="Tw Cen MT"/>
              </a:rPr>
              <a:t>It involves:</a:t>
            </a:r>
          </a:p>
          <a:p>
            <a:pPr marL="285750" lvl="1" indent="-285750">
              <a:spcBef>
                <a:spcPts val="600"/>
              </a:spcBef>
              <a:spcAft>
                <a:spcPts val="600"/>
              </a:spcAft>
              <a:buClr>
                <a:srgbClr val="004494"/>
              </a:buClr>
              <a:buFont typeface="Verdana" panose="020B0604030504040204" pitchFamily="34" charset="0"/>
              <a:buChar char="&gt;"/>
              <a:defRPr/>
            </a:pPr>
            <a:r>
              <a:rPr lang="en-GB" sz="1600" b="1" dirty="0">
                <a:solidFill>
                  <a:srgbClr val="004494"/>
                </a:solidFill>
                <a:latin typeface="+mj-lt"/>
              </a:rPr>
              <a:t>Financial transfers</a:t>
            </a:r>
          </a:p>
          <a:p>
            <a:pPr marL="285750" lvl="1" indent="-285750">
              <a:spcBef>
                <a:spcPts val="600"/>
              </a:spcBef>
              <a:spcAft>
                <a:spcPts val="600"/>
              </a:spcAft>
              <a:buClr>
                <a:srgbClr val="004494"/>
              </a:buClr>
              <a:buFont typeface="Verdana" panose="020B0604030504040204" pitchFamily="34" charset="0"/>
              <a:buChar char="&gt;"/>
              <a:defRPr/>
            </a:pPr>
            <a:r>
              <a:rPr lang="en-GB" sz="1600" b="1" dirty="0">
                <a:solidFill>
                  <a:srgbClr val="004494"/>
                </a:solidFill>
                <a:latin typeface="+mj-lt"/>
              </a:rPr>
              <a:t>Policy Dialogue</a:t>
            </a:r>
          </a:p>
          <a:p>
            <a:pPr marL="285750" lvl="1" indent="-285750">
              <a:spcBef>
                <a:spcPts val="600"/>
              </a:spcBef>
              <a:spcAft>
                <a:spcPts val="600"/>
              </a:spcAft>
              <a:buClr>
                <a:srgbClr val="004494"/>
              </a:buClr>
              <a:buFont typeface="Verdana" panose="020B0604030504040204" pitchFamily="34" charset="0"/>
              <a:buChar char="&gt;"/>
              <a:defRPr/>
            </a:pPr>
            <a:r>
              <a:rPr lang="en-GB" sz="1600" b="1" dirty="0">
                <a:solidFill>
                  <a:srgbClr val="004494"/>
                </a:solidFill>
                <a:latin typeface="+mj-lt"/>
              </a:rPr>
              <a:t>Performance assessment</a:t>
            </a:r>
          </a:p>
          <a:p>
            <a:pPr marL="285750" lvl="1" indent="-285750">
              <a:spcBef>
                <a:spcPts val="600"/>
              </a:spcBef>
              <a:spcAft>
                <a:spcPts val="600"/>
              </a:spcAft>
              <a:buClr>
                <a:srgbClr val="004494"/>
              </a:buClr>
              <a:buFont typeface="Verdana" panose="020B0604030504040204" pitchFamily="34" charset="0"/>
              <a:buChar char="&gt;"/>
              <a:defRPr/>
            </a:pPr>
            <a:r>
              <a:rPr lang="en-GB" sz="1600" b="1" dirty="0">
                <a:solidFill>
                  <a:srgbClr val="004494"/>
                </a:solidFill>
                <a:latin typeface="+mj-lt"/>
              </a:rPr>
              <a:t>Capacity development  </a:t>
            </a:r>
          </a:p>
        </p:txBody>
      </p:sp>
      <p:sp>
        <p:nvSpPr>
          <p:cNvPr id="22" name="Espace réservé du numéro de diapositive 9">
            <a:extLst>
              <a:ext uri="{FF2B5EF4-FFF2-40B4-BE49-F238E27FC236}">
                <a16:creationId xmlns:a16="http://schemas.microsoft.com/office/drawing/2014/main" id="{A7E11C4F-07FB-43BB-9AFB-81916BA7AD6E}"/>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7</a:t>
            </a:fld>
            <a:endParaRPr lang="en-GB" sz="1100" b="1">
              <a:solidFill>
                <a:schemeClr val="bg1"/>
              </a:solidFill>
              <a:latin typeface="+mn-lt"/>
            </a:endParaRPr>
          </a:p>
        </p:txBody>
      </p:sp>
      <p:pic>
        <p:nvPicPr>
          <p:cNvPr id="8" name="Image 7">
            <a:extLst>
              <a:ext uri="{FF2B5EF4-FFF2-40B4-BE49-F238E27FC236}">
                <a16:creationId xmlns:a16="http://schemas.microsoft.com/office/drawing/2014/main" id="{8908CF65-3A96-4DA7-BB54-63ACABA563DC}"/>
              </a:ext>
            </a:extLst>
          </p:cNvPr>
          <p:cNvPicPr>
            <a:picLocks noChangeAspect="1"/>
          </p:cNvPicPr>
          <p:nvPr/>
        </p:nvPicPr>
        <p:blipFill>
          <a:blip r:embed="rId3"/>
          <a:stretch>
            <a:fillRect/>
          </a:stretch>
        </p:blipFill>
        <p:spPr>
          <a:xfrm>
            <a:off x="4355976" y="1844824"/>
            <a:ext cx="4437041" cy="4752441"/>
          </a:xfrm>
          <a:prstGeom prst="rect">
            <a:avLst/>
          </a:prstGeom>
        </p:spPr>
      </p:pic>
      <p:sp>
        <p:nvSpPr>
          <p:cNvPr id="26" name="Espace réservé du contenu 8">
            <a:extLst>
              <a:ext uri="{FF2B5EF4-FFF2-40B4-BE49-F238E27FC236}">
                <a16:creationId xmlns:a16="http://schemas.microsoft.com/office/drawing/2014/main" id="{F4EF3981-8F93-47A9-9E8A-49294095982D}"/>
              </a:ext>
            </a:extLst>
          </p:cNvPr>
          <p:cNvSpPr txBox="1">
            <a:spLocks/>
          </p:cNvSpPr>
          <p:nvPr/>
        </p:nvSpPr>
        <p:spPr>
          <a:xfrm>
            <a:off x="4499992" y="1976831"/>
            <a:ext cx="2016224" cy="2000573"/>
          </a:xfrm>
          <a:prstGeom prst="rect">
            <a:avLst/>
          </a:prstGeom>
        </p:spPr>
        <p:txBody>
          <a:bodyPr anchor="ct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spcBef>
                <a:spcPct val="0"/>
              </a:spcBef>
              <a:buClrTx/>
              <a:buNone/>
              <a:defRPr/>
            </a:pPr>
            <a:r>
              <a:rPr lang="en-AU" sz="1600" b="1" i="0" kern="0" dirty="0">
                <a:solidFill>
                  <a:srgbClr val="004494"/>
                </a:solidFill>
                <a:latin typeface="+mn-lt"/>
              </a:rPr>
              <a:t>Policy </a:t>
            </a:r>
            <a:br>
              <a:rPr lang="en-AU" sz="1600" b="1" i="0" kern="0" dirty="0">
                <a:solidFill>
                  <a:srgbClr val="004494"/>
                </a:solidFill>
                <a:latin typeface="+mn-lt"/>
              </a:rPr>
            </a:br>
            <a:r>
              <a:rPr lang="en-AU" sz="1600" b="1" i="0" kern="0" dirty="0">
                <a:solidFill>
                  <a:srgbClr val="004494"/>
                </a:solidFill>
                <a:latin typeface="+mn-lt"/>
              </a:rPr>
              <a:t>Dialogue</a:t>
            </a:r>
          </a:p>
        </p:txBody>
      </p:sp>
      <p:sp>
        <p:nvSpPr>
          <p:cNvPr id="27" name="Espace réservé du contenu 8">
            <a:extLst>
              <a:ext uri="{FF2B5EF4-FFF2-40B4-BE49-F238E27FC236}">
                <a16:creationId xmlns:a16="http://schemas.microsoft.com/office/drawing/2014/main" id="{AB781E62-D385-4DFF-867B-770BCB5584EA}"/>
              </a:ext>
            </a:extLst>
          </p:cNvPr>
          <p:cNvSpPr txBox="1">
            <a:spLocks/>
          </p:cNvSpPr>
          <p:nvPr/>
        </p:nvSpPr>
        <p:spPr>
          <a:xfrm>
            <a:off x="6661595" y="2348793"/>
            <a:ext cx="2016224" cy="2000573"/>
          </a:xfrm>
          <a:prstGeom prst="rect">
            <a:avLst/>
          </a:prstGeom>
        </p:spPr>
        <p:txBody>
          <a:bodyPr anchor="ct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0" indent="0" algn="ctr">
              <a:spcBef>
                <a:spcPct val="0"/>
              </a:spcBef>
              <a:buClrTx/>
              <a:buNone/>
              <a:defRPr/>
            </a:pPr>
            <a:r>
              <a:rPr lang="en-AU" sz="1600" b="1" i="0" kern="0" dirty="0">
                <a:solidFill>
                  <a:srgbClr val="004494"/>
                </a:solidFill>
                <a:latin typeface="+mn-lt"/>
              </a:rPr>
              <a:t>Progress / Performance assessment</a:t>
            </a:r>
          </a:p>
        </p:txBody>
      </p:sp>
      <p:sp>
        <p:nvSpPr>
          <p:cNvPr id="28" name="Espace réservé du contenu 8">
            <a:extLst>
              <a:ext uri="{FF2B5EF4-FFF2-40B4-BE49-F238E27FC236}">
                <a16:creationId xmlns:a16="http://schemas.microsoft.com/office/drawing/2014/main" id="{24A288A0-DA37-435D-9424-3717A9FFC742}"/>
              </a:ext>
            </a:extLst>
          </p:cNvPr>
          <p:cNvSpPr txBox="1">
            <a:spLocks/>
          </p:cNvSpPr>
          <p:nvPr/>
        </p:nvSpPr>
        <p:spPr>
          <a:xfrm>
            <a:off x="6670479" y="4452676"/>
            <a:ext cx="2016224" cy="2000573"/>
          </a:xfrm>
          <a:prstGeom prst="rect">
            <a:avLst/>
          </a:prstGeom>
        </p:spPr>
        <p:txBody>
          <a:bodyPr anchor="ct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0" indent="0" algn="ctr">
              <a:spcBef>
                <a:spcPct val="0"/>
              </a:spcBef>
              <a:buClrTx/>
              <a:buNone/>
              <a:defRPr/>
            </a:pPr>
            <a:r>
              <a:rPr lang="en-AU" sz="1600" b="1" i="0" kern="0" dirty="0">
                <a:solidFill>
                  <a:srgbClr val="004494"/>
                </a:solidFill>
                <a:latin typeface="+mn-lt"/>
              </a:rPr>
              <a:t>Financial transfers</a:t>
            </a:r>
          </a:p>
        </p:txBody>
      </p:sp>
      <p:sp>
        <p:nvSpPr>
          <p:cNvPr id="29" name="Espace réservé du contenu 8">
            <a:extLst>
              <a:ext uri="{FF2B5EF4-FFF2-40B4-BE49-F238E27FC236}">
                <a16:creationId xmlns:a16="http://schemas.microsoft.com/office/drawing/2014/main" id="{83C16BCD-CD56-4549-8950-0C9C2BCAA546}"/>
              </a:ext>
            </a:extLst>
          </p:cNvPr>
          <p:cNvSpPr txBox="1">
            <a:spLocks/>
          </p:cNvSpPr>
          <p:nvPr/>
        </p:nvSpPr>
        <p:spPr>
          <a:xfrm>
            <a:off x="4510277" y="4123992"/>
            <a:ext cx="2016224" cy="2000573"/>
          </a:xfrm>
          <a:prstGeom prst="rect">
            <a:avLst/>
          </a:prstGeom>
        </p:spPr>
        <p:txBody>
          <a:bodyPr anchor="ct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0" indent="0" algn="ctr">
              <a:spcBef>
                <a:spcPct val="0"/>
              </a:spcBef>
              <a:buClrTx/>
              <a:buNone/>
              <a:defRPr/>
            </a:pPr>
            <a:r>
              <a:rPr lang="en-AU" sz="1600" b="1" i="0" kern="0" dirty="0">
                <a:solidFill>
                  <a:srgbClr val="004494"/>
                </a:solidFill>
                <a:latin typeface="+mn-lt"/>
              </a:rPr>
              <a:t>Capacity development</a:t>
            </a:r>
          </a:p>
        </p:txBody>
      </p:sp>
    </p:spTree>
    <p:extLst>
      <p:ext uri="{BB962C8B-B14F-4D97-AF65-F5344CB8AC3E}">
        <p14:creationId xmlns:p14="http://schemas.microsoft.com/office/powerpoint/2010/main" val="363921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6" grpId="1"/>
      <p:bldP spid="27" grpId="0"/>
      <p:bldP spid="27" grpId="1"/>
      <p:bldP spid="28" grpId="0"/>
      <p:bldP spid="28" grpId="1"/>
      <p:bldP spid="29" grpId="0"/>
      <p:bldP spid="2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43">
            <a:extLst>
              <a:ext uri="{FF2B5EF4-FFF2-40B4-BE49-F238E27FC236}">
                <a16:creationId xmlns:a16="http://schemas.microsoft.com/office/drawing/2014/main" id="{FF445E8D-DE11-4C81-9E0A-8122184C7521}"/>
              </a:ext>
            </a:extLst>
          </p:cNvPr>
          <p:cNvPicPr>
            <a:picLocks noChangeAspect="1"/>
          </p:cNvPicPr>
          <p:nvPr/>
        </p:nvPicPr>
        <p:blipFill>
          <a:blip r:embed="rId3"/>
          <a:stretch>
            <a:fillRect/>
          </a:stretch>
        </p:blipFill>
        <p:spPr>
          <a:xfrm>
            <a:off x="2269834" y="2532983"/>
            <a:ext cx="4587426" cy="529076"/>
          </a:xfrm>
          <a:prstGeom prst="rect">
            <a:avLst/>
          </a:prstGeom>
          <a:ln>
            <a:solidFill>
              <a:srgbClr val="FFFFFF"/>
            </a:solidFill>
          </a:ln>
        </p:spPr>
      </p:pic>
      <p:sp>
        <p:nvSpPr>
          <p:cNvPr id="2" name="Rectangle 1">
            <a:extLst>
              <a:ext uri="{FF2B5EF4-FFF2-40B4-BE49-F238E27FC236}">
                <a16:creationId xmlns:a16="http://schemas.microsoft.com/office/drawing/2014/main" id="{DF373056-465C-4A16-9922-33B431417A1B}"/>
              </a:ext>
            </a:extLst>
          </p:cNvPr>
          <p:cNvSpPr/>
          <p:nvPr/>
        </p:nvSpPr>
        <p:spPr bwMode="auto">
          <a:xfrm>
            <a:off x="2555776" y="2204864"/>
            <a:ext cx="4013452" cy="693005"/>
          </a:xfrm>
          <a:prstGeom prst="rect">
            <a:avLst/>
          </a:prstGeom>
          <a:solidFill>
            <a:srgbClr val="33964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37" name="Rectangle 36">
            <a:extLst>
              <a:ext uri="{FF2B5EF4-FFF2-40B4-BE49-F238E27FC236}">
                <a16:creationId xmlns:a16="http://schemas.microsoft.com/office/drawing/2014/main" id="{74328256-59B6-4788-B164-576F27DFA065}"/>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Verdana" pitchFamily="34" charset="0"/>
            </a:endParaRPr>
          </a:p>
        </p:txBody>
      </p:sp>
      <p:sp>
        <p:nvSpPr>
          <p:cNvPr id="13" name="Espace réservé du contenu 8">
            <a:extLst>
              <a:ext uri="{FF2B5EF4-FFF2-40B4-BE49-F238E27FC236}">
                <a16:creationId xmlns:a16="http://schemas.microsoft.com/office/drawing/2014/main" id="{176D97E5-9A18-4E90-ACE1-1052A41EB93D}"/>
              </a:ext>
            </a:extLst>
          </p:cNvPr>
          <p:cNvSpPr txBox="1">
            <a:spLocks/>
          </p:cNvSpPr>
          <p:nvPr/>
        </p:nvSpPr>
        <p:spPr>
          <a:xfrm>
            <a:off x="358964" y="1268760"/>
            <a:ext cx="5867538" cy="641122"/>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sz="2800" b="1" i="0" kern="0" cap="all" dirty="0">
                <a:solidFill>
                  <a:srgbClr val="284492"/>
                </a:solidFill>
                <a:latin typeface="+mn-lt"/>
              </a:rPr>
              <a:t>FLOW OF FUNDS</a:t>
            </a:r>
            <a:endParaRPr lang="fr-BE" sz="2800" b="1" i="0" kern="0" cap="all" dirty="0">
              <a:solidFill>
                <a:srgbClr val="284492"/>
              </a:solidFill>
              <a:latin typeface="+mn-lt"/>
            </a:endParaRPr>
          </a:p>
        </p:txBody>
      </p:sp>
      <p:sp>
        <p:nvSpPr>
          <p:cNvPr id="32" name="Rectangle 31">
            <a:extLst>
              <a:ext uri="{FF2B5EF4-FFF2-40B4-BE49-F238E27FC236}">
                <a16:creationId xmlns:a16="http://schemas.microsoft.com/office/drawing/2014/main" id="{554FC7C0-61EE-4EBB-8FC2-4BD5377EBF4A}"/>
              </a:ext>
            </a:extLst>
          </p:cNvPr>
          <p:cNvSpPr/>
          <p:nvPr/>
        </p:nvSpPr>
        <p:spPr bwMode="auto">
          <a:xfrm>
            <a:off x="4226370" y="4631718"/>
            <a:ext cx="4306070" cy="15814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36" name="Rectangle 35">
            <a:extLst>
              <a:ext uri="{FF2B5EF4-FFF2-40B4-BE49-F238E27FC236}">
                <a16:creationId xmlns:a16="http://schemas.microsoft.com/office/drawing/2014/main" id="{D8F28B32-A64C-4855-B7EF-094B5D4FB562}"/>
              </a:ext>
            </a:extLst>
          </p:cNvPr>
          <p:cNvSpPr/>
          <p:nvPr/>
        </p:nvSpPr>
        <p:spPr bwMode="auto">
          <a:xfrm>
            <a:off x="2576611" y="2946611"/>
            <a:ext cx="3992617" cy="1259946"/>
          </a:xfrm>
          <a:prstGeom prst="rect">
            <a:avLst/>
          </a:prstGeom>
          <a:gradFill flip="none" rotWithShape="1">
            <a:gsLst>
              <a:gs pos="0">
                <a:srgbClr val="2D9E48">
                  <a:alpha val="2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38" name="Flèche : pentagone 81">
            <a:extLst>
              <a:ext uri="{FF2B5EF4-FFF2-40B4-BE49-F238E27FC236}">
                <a16:creationId xmlns:a16="http://schemas.microsoft.com/office/drawing/2014/main" id="{B8B88D6F-DD4B-40F6-8E47-F374403A999B}"/>
              </a:ext>
            </a:extLst>
          </p:cNvPr>
          <p:cNvSpPr/>
          <p:nvPr/>
        </p:nvSpPr>
        <p:spPr bwMode="auto">
          <a:xfrm rot="10800000">
            <a:off x="7308303" y="2410681"/>
            <a:ext cx="1860316" cy="2000571"/>
          </a:xfrm>
          <a:custGeom>
            <a:avLst/>
            <a:gdLst>
              <a:gd name="connsiteX0" fmla="*/ 0 w 1098316"/>
              <a:gd name="connsiteY0" fmla="*/ 0 h 2000571"/>
              <a:gd name="connsiteX1" fmla="*/ 549158 w 1098316"/>
              <a:gd name="connsiteY1" fmla="*/ 0 h 2000571"/>
              <a:gd name="connsiteX2" fmla="*/ 1098316 w 1098316"/>
              <a:gd name="connsiteY2" fmla="*/ 1000286 h 2000571"/>
              <a:gd name="connsiteX3" fmla="*/ 549158 w 1098316"/>
              <a:gd name="connsiteY3" fmla="*/ 2000571 h 2000571"/>
              <a:gd name="connsiteX4" fmla="*/ 0 w 1098316"/>
              <a:gd name="connsiteY4" fmla="*/ 2000571 h 2000571"/>
              <a:gd name="connsiteX5" fmla="*/ 0 w 1098316"/>
              <a:gd name="connsiteY5" fmla="*/ 0 h 2000571"/>
              <a:gd name="connsiteX0" fmla="*/ 914400 w 2012716"/>
              <a:gd name="connsiteY0" fmla="*/ 0 h 2000571"/>
              <a:gd name="connsiteX1" fmla="*/ 1463558 w 2012716"/>
              <a:gd name="connsiteY1" fmla="*/ 0 h 2000571"/>
              <a:gd name="connsiteX2" fmla="*/ 2012716 w 2012716"/>
              <a:gd name="connsiteY2" fmla="*/ 1000286 h 2000571"/>
              <a:gd name="connsiteX3" fmla="*/ 1463558 w 2012716"/>
              <a:gd name="connsiteY3" fmla="*/ 2000571 h 2000571"/>
              <a:gd name="connsiteX4" fmla="*/ 0 w 2012716"/>
              <a:gd name="connsiteY4" fmla="*/ 1981521 h 2000571"/>
              <a:gd name="connsiteX5" fmla="*/ 914400 w 2012716"/>
              <a:gd name="connsiteY5" fmla="*/ 0 h 2000571"/>
              <a:gd name="connsiteX0" fmla="*/ 0 w 2012716"/>
              <a:gd name="connsiteY0" fmla="*/ 9525 h 2000571"/>
              <a:gd name="connsiteX1" fmla="*/ 1463558 w 2012716"/>
              <a:gd name="connsiteY1" fmla="*/ 0 h 2000571"/>
              <a:gd name="connsiteX2" fmla="*/ 2012716 w 2012716"/>
              <a:gd name="connsiteY2" fmla="*/ 1000286 h 2000571"/>
              <a:gd name="connsiteX3" fmla="*/ 1463558 w 2012716"/>
              <a:gd name="connsiteY3" fmla="*/ 2000571 h 2000571"/>
              <a:gd name="connsiteX4" fmla="*/ 0 w 2012716"/>
              <a:gd name="connsiteY4" fmla="*/ 1981521 h 2000571"/>
              <a:gd name="connsiteX5" fmla="*/ 0 w 2012716"/>
              <a:gd name="connsiteY5" fmla="*/ 9525 h 2000571"/>
              <a:gd name="connsiteX0" fmla="*/ 19050 w 2031766"/>
              <a:gd name="connsiteY0" fmla="*/ 9525 h 2000571"/>
              <a:gd name="connsiteX1" fmla="*/ 1482608 w 2031766"/>
              <a:gd name="connsiteY1" fmla="*/ 0 h 2000571"/>
              <a:gd name="connsiteX2" fmla="*/ 2031766 w 2031766"/>
              <a:gd name="connsiteY2" fmla="*/ 1000286 h 2000571"/>
              <a:gd name="connsiteX3" fmla="*/ 1482608 w 2031766"/>
              <a:gd name="connsiteY3" fmla="*/ 2000571 h 2000571"/>
              <a:gd name="connsiteX4" fmla="*/ 0 w 2031766"/>
              <a:gd name="connsiteY4" fmla="*/ 2000571 h 2000571"/>
              <a:gd name="connsiteX5" fmla="*/ 19050 w 2031766"/>
              <a:gd name="connsiteY5" fmla="*/ 9525 h 2000571"/>
              <a:gd name="connsiteX0" fmla="*/ 9525 w 2031766"/>
              <a:gd name="connsiteY0" fmla="*/ 9525 h 2000571"/>
              <a:gd name="connsiteX1" fmla="*/ 1482608 w 2031766"/>
              <a:gd name="connsiteY1" fmla="*/ 0 h 2000571"/>
              <a:gd name="connsiteX2" fmla="*/ 2031766 w 2031766"/>
              <a:gd name="connsiteY2" fmla="*/ 1000286 h 2000571"/>
              <a:gd name="connsiteX3" fmla="*/ 1482608 w 2031766"/>
              <a:gd name="connsiteY3" fmla="*/ 2000571 h 2000571"/>
              <a:gd name="connsiteX4" fmla="*/ 0 w 2031766"/>
              <a:gd name="connsiteY4" fmla="*/ 2000571 h 2000571"/>
              <a:gd name="connsiteX5" fmla="*/ 9525 w 2031766"/>
              <a:gd name="connsiteY5" fmla="*/ 9525 h 2000571"/>
              <a:gd name="connsiteX0" fmla="*/ 9525 w 2031766"/>
              <a:gd name="connsiteY0" fmla="*/ 9525 h 2000571"/>
              <a:gd name="connsiteX1" fmla="*/ 1482608 w 2031766"/>
              <a:gd name="connsiteY1" fmla="*/ 0 h 2000571"/>
              <a:gd name="connsiteX2" fmla="*/ 2031766 w 2031766"/>
              <a:gd name="connsiteY2" fmla="*/ 1000286 h 2000571"/>
              <a:gd name="connsiteX3" fmla="*/ 1482608 w 2031766"/>
              <a:gd name="connsiteY3" fmla="*/ 2000571 h 2000571"/>
              <a:gd name="connsiteX4" fmla="*/ 0 w 2031766"/>
              <a:gd name="connsiteY4" fmla="*/ 2000571 h 2000571"/>
              <a:gd name="connsiteX5" fmla="*/ 9525 w 2031766"/>
              <a:gd name="connsiteY5" fmla="*/ 9525 h 2000571"/>
              <a:gd name="connsiteX0" fmla="*/ 0 w 2022241"/>
              <a:gd name="connsiteY0" fmla="*/ 9525 h 2000571"/>
              <a:gd name="connsiteX1" fmla="*/ 1473083 w 2022241"/>
              <a:gd name="connsiteY1" fmla="*/ 0 h 2000571"/>
              <a:gd name="connsiteX2" fmla="*/ 2022241 w 2022241"/>
              <a:gd name="connsiteY2" fmla="*/ 1000286 h 2000571"/>
              <a:gd name="connsiteX3" fmla="*/ 1473083 w 2022241"/>
              <a:gd name="connsiteY3" fmla="*/ 2000571 h 2000571"/>
              <a:gd name="connsiteX4" fmla="*/ 161925 w 2022241"/>
              <a:gd name="connsiteY4" fmla="*/ 2000571 h 2000571"/>
              <a:gd name="connsiteX5" fmla="*/ 0 w 2022241"/>
              <a:gd name="connsiteY5" fmla="*/ 9525 h 2000571"/>
              <a:gd name="connsiteX0" fmla="*/ 0 w 1860316"/>
              <a:gd name="connsiteY0" fmla="*/ 9525 h 2000571"/>
              <a:gd name="connsiteX1" fmla="*/ 1311158 w 1860316"/>
              <a:gd name="connsiteY1" fmla="*/ 0 h 2000571"/>
              <a:gd name="connsiteX2" fmla="*/ 1860316 w 1860316"/>
              <a:gd name="connsiteY2" fmla="*/ 1000286 h 2000571"/>
              <a:gd name="connsiteX3" fmla="*/ 1311158 w 1860316"/>
              <a:gd name="connsiteY3" fmla="*/ 2000571 h 2000571"/>
              <a:gd name="connsiteX4" fmla="*/ 0 w 1860316"/>
              <a:gd name="connsiteY4" fmla="*/ 2000571 h 2000571"/>
              <a:gd name="connsiteX5" fmla="*/ 0 w 1860316"/>
              <a:gd name="connsiteY5" fmla="*/ 9525 h 200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0316" h="2000571">
                <a:moveTo>
                  <a:pt x="0" y="9525"/>
                </a:moveTo>
                <a:lnTo>
                  <a:pt x="1311158" y="0"/>
                </a:lnTo>
                <a:lnTo>
                  <a:pt x="1860316" y="1000286"/>
                </a:lnTo>
                <a:lnTo>
                  <a:pt x="1311158" y="2000571"/>
                </a:lnTo>
                <a:lnTo>
                  <a:pt x="0" y="2000571"/>
                </a:lnTo>
                <a:lnTo>
                  <a:pt x="0" y="9525"/>
                </a:lnTo>
                <a:close/>
              </a:path>
            </a:pathLst>
          </a:custGeom>
          <a:solidFill>
            <a:srgbClr val="28449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a:ln>
                <a:noFill/>
              </a:ln>
              <a:solidFill>
                <a:srgbClr val="0F5494"/>
              </a:solidFill>
              <a:effectLst/>
              <a:latin typeface="Verdana" pitchFamily="34" charset="0"/>
            </a:endParaRPr>
          </a:p>
        </p:txBody>
      </p:sp>
      <p:sp>
        <p:nvSpPr>
          <p:cNvPr id="39" name="Flèche : bas 38">
            <a:extLst>
              <a:ext uri="{FF2B5EF4-FFF2-40B4-BE49-F238E27FC236}">
                <a16:creationId xmlns:a16="http://schemas.microsoft.com/office/drawing/2014/main" id="{D2457682-D0FC-444E-BEC9-DD1E37049989}"/>
              </a:ext>
            </a:extLst>
          </p:cNvPr>
          <p:cNvSpPr/>
          <p:nvPr/>
        </p:nvSpPr>
        <p:spPr bwMode="auto">
          <a:xfrm>
            <a:off x="5314988" y="3997820"/>
            <a:ext cx="622688" cy="815163"/>
          </a:xfrm>
          <a:prstGeom prst="downArrow">
            <a:avLst/>
          </a:prstGeom>
          <a:gradFill flip="none" rotWithShape="1">
            <a:gsLst>
              <a:gs pos="0">
                <a:srgbClr val="2D9E48"/>
              </a:gs>
              <a:gs pos="100000">
                <a:srgbClr val="89C765"/>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mj-lt"/>
            </a:endParaRPr>
          </a:p>
        </p:txBody>
      </p:sp>
      <p:sp>
        <p:nvSpPr>
          <p:cNvPr id="41" name="Flèche : bas 40">
            <a:extLst>
              <a:ext uri="{FF2B5EF4-FFF2-40B4-BE49-F238E27FC236}">
                <a16:creationId xmlns:a16="http://schemas.microsoft.com/office/drawing/2014/main" id="{E8BCA832-D550-49ED-804C-0DBEF7BB23F7}"/>
              </a:ext>
            </a:extLst>
          </p:cNvPr>
          <p:cNvSpPr/>
          <p:nvPr/>
        </p:nvSpPr>
        <p:spPr bwMode="auto">
          <a:xfrm rot="16200000">
            <a:off x="4222360" y="3103635"/>
            <a:ext cx="622688" cy="614665"/>
          </a:xfrm>
          <a:prstGeom prst="downArrow">
            <a:avLst/>
          </a:prstGeom>
          <a:gradFill flip="none" rotWithShape="1">
            <a:gsLst>
              <a:gs pos="0">
                <a:srgbClr val="2D9E48"/>
              </a:gs>
              <a:gs pos="100000">
                <a:srgbClr val="89C765"/>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dirty="0">
              <a:ln>
                <a:noFill/>
              </a:ln>
              <a:solidFill>
                <a:srgbClr val="0F5494"/>
              </a:solidFill>
              <a:effectLst/>
              <a:latin typeface="+mj-lt"/>
            </a:endParaRPr>
          </a:p>
        </p:txBody>
      </p:sp>
      <p:sp>
        <p:nvSpPr>
          <p:cNvPr id="42" name="Flèche : bas 41">
            <a:extLst>
              <a:ext uri="{FF2B5EF4-FFF2-40B4-BE49-F238E27FC236}">
                <a16:creationId xmlns:a16="http://schemas.microsoft.com/office/drawing/2014/main" id="{1F071F7C-BA3C-40B6-B8B5-90C85CF498F2}"/>
              </a:ext>
            </a:extLst>
          </p:cNvPr>
          <p:cNvSpPr/>
          <p:nvPr/>
        </p:nvSpPr>
        <p:spPr bwMode="auto">
          <a:xfrm rot="16200000">
            <a:off x="1685024" y="3185165"/>
            <a:ext cx="622688" cy="491842"/>
          </a:xfrm>
          <a:prstGeom prst="downArrow">
            <a:avLst/>
          </a:prstGeom>
          <a:gradFill flip="none" rotWithShape="1">
            <a:gsLst>
              <a:gs pos="0">
                <a:srgbClr val="2D9E48"/>
              </a:gs>
              <a:gs pos="100000">
                <a:srgbClr val="89C765"/>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mj-lt"/>
            </a:endParaRPr>
          </a:p>
        </p:txBody>
      </p:sp>
      <p:sp>
        <p:nvSpPr>
          <p:cNvPr id="43" name="Flèche : bas 42">
            <a:extLst>
              <a:ext uri="{FF2B5EF4-FFF2-40B4-BE49-F238E27FC236}">
                <a16:creationId xmlns:a16="http://schemas.microsoft.com/office/drawing/2014/main" id="{AEB3F45A-5141-4D39-8F21-E80A7CDAF151}"/>
              </a:ext>
            </a:extLst>
          </p:cNvPr>
          <p:cNvSpPr/>
          <p:nvPr/>
        </p:nvSpPr>
        <p:spPr bwMode="auto">
          <a:xfrm rot="10800000">
            <a:off x="1541096" y="4025958"/>
            <a:ext cx="622688" cy="614665"/>
          </a:xfrm>
          <a:prstGeom prst="downArrow">
            <a:avLst/>
          </a:prstGeom>
          <a:gradFill flip="none" rotWithShape="1">
            <a:gsLst>
              <a:gs pos="0">
                <a:srgbClr val="2D9E48"/>
              </a:gs>
              <a:gs pos="100000">
                <a:srgbClr val="89C765"/>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mj-lt"/>
            </a:endParaRPr>
          </a:p>
        </p:txBody>
      </p:sp>
      <p:sp>
        <p:nvSpPr>
          <p:cNvPr id="45" name="Rectangle 44">
            <a:extLst>
              <a:ext uri="{FF2B5EF4-FFF2-40B4-BE49-F238E27FC236}">
                <a16:creationId xmlns:a16="http://schemas.microsoft.com/office/drawing/2014/main" id="{C2602A4B-3DD5-4FFB-B80A-A86CB7DB55CE}"/>
              </a:ext>
            </a:extLst>
          </p:cNvPr>
          <p:cNvSpPr/>
          <p:nvPr/>
        </p:nvSpPr>
        <p:spPr bwMode="auto">
          <a:xfrm>
            <a:off x="2752804" y="2884140"/>
            <a:ext cx="1475656" cy="1113680"/>
          </a:xfrm>
          <a:prstGeom prst="rect">
            <a:avLst/>
          </a:prstGeom>
          <a:solidFill>
            <a:schemeClr val="bg1"/>
          </a:solidFill>
          <a:ln w="2857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46" name="Rectangle 45">
            <a:extLst>
              <a:ext uri="{FF2B5EF4-FFF2-40B4-BE49-F238E27FC236}">
                <a16:creationId xmlns:a16="http://schemas.microsoft.com/office/drawing/2014/main" id="{6BAA85A0-2B4A-4E9F-A08E-57DC786FA3E4}"/>
              </a:ext>
            </a:extLst>
          </p:cNvPr>
          <p:cNvSpPr/>
          <p:nvPr/>
        </p:nvSpPr>
        <p:spPr bwMode="auto">
          <a:xfrm>
            <a:off x="4877548" y="2884140"/>
            <a:ext cx="1475656" cy="1113680"/>
          </a:xfrm>
          <a:prstGeom prst="rect">
            <a:avLst/>
          </a:prstGeom>
          <a:solidFill>
            <a:schemeClr val="bg1"/>
          </a:solidFill>
          <a:ln w="2857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55" name="Espace réservé du contenu 8">
            <a:extLst>
              <a:ext uri="{FF2B5EF4-FFF2-40B4-BE49-F238E27FC236}">
                <a16:creationId xmlns:a16="http://schemas.microsoft.com/office/drawing/2014/main" id="{A830E6B3-F5A5-4AFD-B7E2-6E88BB28163F}"/>
              </a:ext>
            </a:extLst>
          </p:cNvPr>
          <p:cNvSpPr txBox="1">
            <a:spLocks/>
          </p:cNvSpPr>
          <p:nvPr/>
        </p:nvSpPr>
        <p:spPr>
          <a:xfrm>
            <a:off x="2690971" y="2924944"/>
            <a:ext cx="1634819" cy="883143"/>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pPr>
            <a:r>
              <a:rPr lang="en-GB" sz="1600" b="1" i="0" kern="0" dirty="0">
                <a:solidFill>
                  <a:srgbClr val="2D9E48"/>
                </a:solidFill>
                <a:latin typeface="+mn-lt"/>
              </a:rPr>
              <a:t>Foreign Exchange Reserves </a:t>
            </a:r>
            <a:r>
              <a:rPr lang="fr-BE" sz="1600" b="1" i="0" kern="0" dirty="0">
                <a:solidFill>
                  <a:srgbClr val="2D9E48"/>
                </a:solidFill>
                <a:latin typeface="+mn-lt"/>
              </a:rPr>
              <a:t>(€)</a:t>
            </a:r>
          </a:p>
        </p:txBody>
      </p:sp>
      <p:sp>
        <p:nvSpPr>
          <p:cNvPr id="56" name="Espace réservé du contenu 8">
            <a:extLst>
              <a:ext uri="{FF2B5EF4-FFF2-40B4-BE49-F238E27FC236}">
                <a16:creationId xmlns:a16="http://schemas.microsoft.com/office/drawing/2014/main" id="{74DD3C92-1013-46C7-A303-D85E562464AB}"/>
              </a:ext>
            </a:extLst>
          </p:cNvPr>
          <p:cNvSpPr txBox="1">
            <a:spLocks/>
          </p:cNvSpPr>
          <p:nvPr/>
        </p:nvSpPr>
        <p:spPr>
          <a:xfrm>
            <a:off x="4877548" y="3092404"/>
            <a:ext cx="1475656" cy="637129"/>
          </a:xfrm>
          <a:prstGeom prst="rect">
            <a:avLst/>
          </a:prstGeom>
        </p:spPr>
        <p:txBody>
          <a:bodyP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0" indent="0" algn="ctr">
              <a:spcBef>
                <a:spcPct val="0"/>
              </a:spcBef>
              <a:buClrTx/>
              <a:buNone/>
              <a:defRPr/>
            </a:pPr>
            <a:r>
              <a:rPr lang="en-GB" sz="1600" b="1" i="0" kern="0" dirty="0">
                <a:solidFill>
                  <a:srgbClr val="2D9E48"/>
                </a:solidFill>
                <a:latin typeface="+mn-lt"/>
              </a:rPr>
              <a:t>Treasury Account</a:t>
            </a:r>
          </a:p>
        </p:txBody>
      </p:sp>
      <p:sp>
        <p:nvSpPr>
          <p:cNvPr id="57" name="Rectangle 56">
            <a:extLst>
              <a:ext uri="{FF2B5EF4-FFF2-40B4-BE49-F238E27FC236}">
                <a16:creationId xmlns:a16="http://schemas.microsoft.com/office/drawing/2014/main" id="{E389EB45-3448-4FC7-A0C3-2F0F779F3F41}"/>
              </a:ext>
            </a:extLst>
          </p:cNvPr>
          <p:cNvSpPr/>
          <p:nvPr/>
        </p:nvSpPr>
        <p:spPr bwMode="auto">
          <a:xfrm>
            <a:off x="151967" y="2884140"/>
            <a:ext cx="1602620" cy="1113680"/>
          </a:xfrm>
          <a:prstGeom prst="rect">
            <a:avLst/>
          </a:prstGeom>
          <a:noFill/>
          <a:ln w="2857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58" name="Espace réservé du contenu 8">
            <a:extLst>
              <a:ext uri="{FF2B5EF4-FFF2-40B4-BE49-F238E27FC236}">
                <a16:creationId xmlns:a16="http://schemas.microsoft.com/office/drawing/2014/main" id="{2EE29DB4-D2B2-4845-B439-A1E7F55A6CAC}"/>
              </a:ext>
            </a:extLst>
          </p:cNvPr>
          <p:cNvSpPr txBox="1">
            <a:spLocks/>
          </p:cNvSpPr>
          <p:nvPr/>
        </p:nvSpPr>
        <p:spPr>
          <a:xfrm>
            <a:off x="136634" y="2907741"/>
            <a:ext cx="1613811" cy="1121436"/>
          </a:xfrm>
          <a:prstGeom prst="rect">
            <a:avLst/>
          </a:prstGeom>
        </p:spPr>
        <p:txBody>
          <a:bodyPr anchor="ct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0" indent="0" algn="ctr">
              <a:buNone/>
              <a:defRPr/>
            </a:pPr>
            <a:r>
              <a:rPr lang="en-GB" sz="1600" b="1" i="0" kern="0" dirty="0">
                <a:solidFill>
                  <a:srgbClr val="2D9E48"/>
                </a:solidFill>
                <a:latin typeface="+mn-lt"/>
              </a:rPr>
              <a:t>EC External </a:t>
            </a:r>
          </a:p>
          <a:p>
            <a:pPr marL="0" lvl="0" indent="0" algn="ctr">
              <a:buNone/>
              <a:defRPr/>
            </a:pPr>
            <a:r>
              <a:rPr lang="en-GB" sz="1600" b="1" i="0" kern="0" dirty="0">
                <a:solidFill>
                  <a:srgbClr val="2D9E48"/>
                </a:solidFill>
                <a:latin typeface="+mn-lt"/>
              </a:rPr>
              <a:t>Assistance €</a:t>
            </a:r>
          </a:p>
        </p:txBody>
      </p:sp>
      <p:sp>
        <p:nvSpPr>
          <p:cNvPr id="59" name="Espace réservé du contenu 8">
            <a:extLst>
              <a:ext uri="{FF2B5EF4-FFF2-40B4-BE49-F238E27FC236}">
                <a16:creationId xmlns:a16="http://schemas.microsoft.com/office/drawing/2014/main" id="{BCE184F7-7376-4D87-9346-FE27DC8B4520}"/>
              </a:ext>
            </a:extLst>
          </p:cNvPr>
          <p:cNvSpPr txBox="1">
            <a:spLocks/>
          </p:cNvSpPr>
          <p:nvPr/>
        </p:nvSpPr>
        <p:spPr>
          <a:xfrm>
            <a:off x="7476994" y="2404618"/>
            <a:ext cx="1703518" cy="2000573"/>
          </a:xfrm>
          <a:prstGeom prst="rect">
            <a:avLst/>
          </a:prstGeom>
        </p:spPr>
        <p:txBody>
          <a:bodyPr anchor="ct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0" indent="0" algn="ctr">
              <a:buNone/>
              <a:defRPr/>
            </a:pPr>
            <a:r>
              <a:rPr lang="en-GB" sz="1600" b="1" i="0" kern="0" dirty="0">
                <a:solidFill>
                  <a:schemeClr val="bg1"/>
                </a:solidFill>
                <a:latin typeface="+mn-lt"/>
              </a:rPr>
              <a:t>Tax &amp; </a:t>
            </a:r>
          </a:p>
          <a:p>
            <a:pPr marL="0" lvl="0" indent="0" algn="ctr">
              <a:buNone/>
              <a:defRPr/>
            </a:pPr>
            <a:r>
              <a:rPr lang="en-GB" sz="1600" b="1" i="0" kern="0" dirty="0">
                <a:solidFill>
                  <a:schemeClr val="bg1"/>
                </a:solidFill>
                <a:latin typeface="+mn-lt"/>
              </a:rPr>
              <a:t>non tax revenues (incl. financing)</a:t>
            </a:r>
          </a:p>
        </p:txBody>
      </p:sp>
      <p:pic>
        <p:nvPicPr>
          <p:cNvPr id="61" name="Image 60">
            <a:extLst>
              <a:ext uri="{FF2B5EF4-FFF2-40B4-BE49-F238E27FC236}">
                <a16:creationId xmlns:a16="http://schemas.microsoft.com/office/drawing/2014/main" id="{8C4C265F-BBDA-461A-9E8D-176310E7C6B2}"/>
              </a:ext>
            </a:extLst>
          </p:cNvPr>
          <p:cNvPicPr>
            <a:picLocks noChangeAspect="1"/>
          </p:cNvPicPr>
          <p:nvPr/>
        </p:nvPicPr>
        <p:blipFill>
          <a:blip r:embed="rId4"/>
          <a:stretch>
            <a:fillRect/>
          </a:stretch>
        </p:blipFill>
        <p:spPr>
          <a:xfrm flipH="1">
            <a:off x="5469042" y="3676232"/>
            <a:ext cx="757460" cy="771435"/>
          </a:xfrm>
          <a:prstGeom prst="rect">
            <a:avLst/>
          </a:prstGeom>
        </p:spPr>
      </p:pic>
      <p:sp>
        <p:nvSpPr>
          <p:cNvPr id="62" name="Rectangle 61">
            <a:extLst>
              <a:ext uri="{FF2B5EF4-FFF2-40B4-BE49-F238E27FC236}">
                <a16:creationId xmlns:a16="http://schemas.microsoft.com/office/drawing/2014/main" id="{72E8AFFA-BF7B-496C-8D89-432B4C152AF7}"/>
              </a:ext>
            </a:extLst>
          </p:cNvPr>
          <p:cNvSpPr/>
          <p:nvPr/>
        </p:nvSpPr>
        <p:spPr bwMode="auto">
          <a:xfrm>
            <a:off x="4283968" y="5013176"/>
            <a:ext cx="4248472" cy="111000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6213" indent="-176213">
              <a:spcBef>
                <a:spcPts val="1200"/>
              </a:spcBef>
              <a:buFont typeface="Wingdings" panose="05000000000000000000" pitchFamily="2" charset="2"/>
              <a:buChar char="§"/>
              <a:defRPr/>
            </a:pPr>
            <a:r>
              <a:rPr lang="en-GB" sz="1400" b="1" dirty="0"/>
              <a:t>Budget implementation through the partner country's PFM System, subject to its previous positive eligibility assessment</a:t>
            </a:r>
          </a:p>
        </p:txBody>
      </p:sp>
      <p:pic>
        <p:nvPicPr>
          <p:cNvPr id="63" name="Image 62">
            <a:extLst>
              <a:ext uri="{FF2B5EF4-FFF2-40B4-BE49-F238E27FC236}">
                <a16:creationId xmlns:a16="http://schemas.microsoft.com/office/drawing/2014/main" id="{E68CEFD7-FE48-43ED-ACA7-98541481196E}"/>
              </a:ext>
            </a:extLst>
          </p:cNvPr>
          <p:cNvPicPr>
            <a:picLocks noChangeAspect="1"/>
          </p:cNvPicPr>
          <p:nvPr/>
        </p:nvPicPr>
        <p:blipFill>
          <a:blip r:embed="rId5"/>
          <a:stretch>
            <a:fillRect/>
          </a:stretch>
        </p:blipFill>
        <p:spPr>
          <a:xfrm>
            <a:off x="5680736" y="3858518"/>
            <a:ext cx="334072" cy="254042"/>
          </a:xfrm>
          <a:prstGeom prst="rect">
            <a:avLst/>
          </a:prstGeom>
        </p:spPr>
      </p:pic>
      <p:pic>
        <p:nvPicPr>
          <p:cNvPr id="64" name="Image 63">
            <a:extLst>
              <a:ext uri="{FF2B5EF4-FFF2-40B4-BE49-F238E27FC236}">
                <a16:creationId xmlns:a16="http://schemas.microsoft.com/office/drawing/2014/main" id="{D5882195-2B1C-4CCB-AABD-69FD7155FD93}"/>
              </a:ext>
            </a:extLst>
          </p:cNvPr>
          <p:cNvPicPr>
            <a:picLocks noChangeAspect="1"/>
          </p:cNvPicPr>
          <p:nvPr/>
        </p:nvPicPr>
        <p:blipFill>
          <a:blip r:embed="rId4"/>
          <a:stretch>
            <a:fillRect/>
          </a:stretch>
        </p:blipFill>
        <p:spPr>
          <a:xfrm flipH="1">
            <a:off x="8014387" y="5673601"/>
            <a:ext cx="757460" cy="771435"/>
          </a:xfrm>
          <a:prstGeom prst="rect">
            <a:avLst/>
          </a:prstGeom>
        </p:spPr>
      </p:pic>
      <p:pic>
        <p:nvPicPr>
          <p:cNvPr id="68" name="Image 67">
            <a:extLst>
              <a:ext uri="{FF2B5EF4-FFF2-40B4-BE49-F238E27FC236}">
                <a16:creationId xmlns:a16="http://schemas.microsoft.com/office/drawing/2014/main" id="{9DFDC783-3EEB-470F-951D-1F4296097E62}"/>
              </a:ext>
            </a:extLst>
          </p:cNvPr>
          <p:cNvPicPr>
            <a:picLocks noChangeAspect="1"/>
          </p:cNvPicPr>
          <p:nvPr/>
        </p:nvPicPr>
        <p:blipFill>
          <a:blip r:embed="rId5"/>
          <a:stretch>
            <a:fillRect/>
          </a:stretch>
        </p:blipFill>
        <p:spPr>
          <a:xfrm>
            <a:off x="8226081" y="5850931"/>
            <a:ext cx="334072" cy="254042"/>
          </a:xfrm>
          <a:prstGeom prst="rect">
            <a:avLst/>
          </a:prstGeom>
        </p:spPr>
      </p:pic>
      <p:sp>
        <p:nvSpPr>
          <p:cNvPr id="70" name="Rectangle 69">
            <a:extLst>
              <a:ext uri="{FF2B5EF4-FFF2-40B4-BE49-F238E27FC236}">
                <a16:creationId xmlns:a16="http://schemas.microsoft.com/office/drawing/2014/main" id="{81587209-CAEF-4AF2-9410-A72C343DAB57}"/>
              </a:ext>
            </a:extLst>
          </p:cNvPr>
          <p:cNvSpPr/>
          <p:nvPr/>
        </p:nvSpPr>
        <p:spPr bwMode="auto">
          <a:xfrm>
            <a:off x="165221" y="4641607"/>
            <a:ext cx="1998563" cy="965340"/>
          </a:xfrm>
          <a:prstGeom prst="rect">
            <a:avLst/>
          </a:prstGeom>
          <a:solidFill>
            <a:schemeClr val="bg1"/>
          </a:solidFill>
          <a:ln w="28575" cap="flat" cmpd="sng" algn="ctr">
            <a:solidFill>
              <a:srgbClr val="2D9E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71" name="Espace réservé du contenu 8">
            <a:extLst>
              <a:ext uri="{FF2B5EF4-FFF2-40B4-BE49-F238E27FC236}">
                <a16:creationId xmlns:a16="http://schemas.microsoft.com/office/drawing/2014/main" id="{1A249854-EA52-4F8B-942D-8D22FDD71998}"/>
              </a:ext>
            </a:extLst>
          </p:cNvPr>
          <p:cNvSpPr txBox="1">
            <a:spLocks/>
          </p:cNvSpPr>
          <p:nvPr/>
        </p:nvSpPr>
        <p:spPr>
          <a:xfrm>
            <a:off x="165220" y="4652847"/>
            <a:ext cx="1998562" cy="938989"/>
          </a:xfrm>
          <a:prstGeom prst="rect">
            <a:avLst/>
          </a:prstGeom>
        </p:spPr>
        <p:txBody>
          <a:bodyPr anchor="ctr"/>
          <a:lstStyle>
            <a:lvl1pPr marL="342900" indent="-342900" algn="l" rtl="0" fontAlgn="base">
              <a:spcBef>
                <a:spcPct val="20000"/>
              </a:spcBef>
              <a:spcAft>
                <a:spcPct val="0"/>
              </a:spcAft>
              <a:buClr>
                <a:schemeClr val="bg1"/>
              </a:buClr>
              <a:buChar char="•"/>
              <a:defRPr sz="2400" i="1">
                <a:solidFill>
                  <a:srgbClr val="0F5494"/>
                </a:solidFill>
                <a:latin typeface="EC Square Sans Pro Medium" panose="02000500000000020004" pitchFamily="50" charset="0"/>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EC Square Sans Pro Medium" panose="02000500000000020004" pitchFamily="50" charset="0"/>
              </a:defRPr>
            </a:lvl2pPr>
            <a:lvl3pPr marL="1143000" indent="-228600" algn="l" rtl="0" fontAlgn="base">
              <a:spcBef>
                <a:spcPct val="20000"/>
              </a:spcBef>
              <a:spcAft>
                <a:spcPct val="0"/>
              </a:spcAft>
              <a:defRPr sz="1400">
                <a:solidFill>
                  <a:srgbClr val="0F5494"/>
                </a:solidFill>
                <a:latin typeface="EC Square Sans Pro Medium" panose="02000500000000020004" pitchFamily="50"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lvl="0" algn="ctr">
              <a:buClr>
                <a:srgbClr val="FFFFFF"/>
              </a:buClr>
              <a:buNone/>
              <a:defRPr/>
            </a:pPr>
            <a:r>
              <a:rPr lang="en-GB" sz="1600" b="1" i="0" kern="0" dirty="0">
                <a:solidFill>
                  <a:srgbClr val="2D9E48"/>
                </a:solidFill>
                <a:latin typeface="+mn-lt"/>
              </a:rPr>
              <a:t>Conditions for</a:t>
            </a:r>
          </a:p>
          <a:p>
            <a:pPr lvl="0" algn="ctr">
              <a:buClr>
                <a:srgbClr val="FFFFFF"/>
              </a:buClr>
              <a:buNone/>
              <a:defRPr/>
            </a:pPr>
            <a:r>
              <a:rPr lang="en-GB" sz="1600" b="1" i="0" kern="0" dirty="0">
                <a:solidFill>
                  <a:srgbClr val="2D9E48"/>
                </a:solidFill>
                <a:latin typeface="+mn-lt"/>
              </a:rPr>
              <a:t>disbursement</a:t>
            </a:r>
          </a:p>
        </p:txBody>
      </p:sp>
      <p:pic>
        <p:nvPicPr>
          <p:cNvPr id="72" name="Image 71">
            <a:extLst>
              <a:ext uri="{FF2B5EF4-FFF2-40B4-BE49-F238E27FC236}">
                <a16:creationId xmlns:a16="http://schemas.microsoft.com/office/drawing/2014/main" id="{37493E55-7B55-4722-973D-7A9835EAB969}"/>
              </a:ext>
            </a:extLst>
          </p:cNvPr>
          <p:cNvPicPr>
            <a:picLocks noChangeAspect="1"/>
          </p:cNvPicPr>
          <p:nvPr/>
        </p:nvPicPr>
        <p:blipFill>
          <a:blip r:embed="rId6"/>
          <a:stretch>
            <a:fillRect/>
          </a:stretch>
        </p:blipFill>
        <p:spPr>
          <a:xfrm>
            <a:off x="6804248" y="4142733"/>
            <a:ext cx="747625" cy="748059"/>
          </a:xfrm>
          <a:prstGeom prst="rect">
            <a:avLst/>
          </a:prstGeom>
        </p:spPr>
      </p:pic>
      <p:pic>
        <p:nvPicPr>
          <p:cNvPr id="73" name="Image 72">
            <a:extLst>
              <a:ext uri="{FF2B5EF4-FFF2-40B4-BE49-F238E27FC236}">
                <a16:creationId xmlns:a16="http://schemas.microsoft.com/office/drawing/2014/main" id="{EF951AB9-046E-47C9-89DD-3D5E917E0152}"/>
              </a:ext>
            </a:extLst>
          </p:cNvPr>
          <p:cNvPicPr>
            <a:picLocks noChangeAspect="1"/>
          </p:cNvPicPr>
          <p:nvPr/>
        </p:nvPicPr>
        <p:blipFill>
          <a:blip r:embed="rId6"/>
          <a:stretch>
            <a:fillRect/>
          </a:stretch>
        </p:blipFill>
        <p:spPr>
          <a:xfrm>
            <a:off x="1808151" y="5362944"/>
            <a:ext cx="747625" cy="748059"/>
          </a:xfrm>
          <a:prstGeom prst="rect">
            <a:avLst/>
          </a:prstGeom>
        </p:spPr>
      </p:pic>
      <p:pic>
        <p:nvPicPr>
          <p:cNvPr id="74" name="Image 73">
            <a:extLst>
              <a:ext uri="{FF2B5EF4-FFF2-40B4-BE49-F238E27FC236}">
                <a16:creationId xmlns:a16="http://schemas.microsoft.com/office/drawing/2014/main" id="{D616BDA2-5F87-4CF5-B491-0C9C2BD8023A}"/>
              </a:ext>
            </a:extLst>
          </p:cNvPr>
          <p:cNvPicPr>
            <a:picLocks noChangeAspect="1"/>
          </p:cNvPicPr>
          <p:nvPr/>
        </p:nvPicPr>
        <p:blipFill>
          <a:blip r:embed="rId6"/>
          <a:stretch>
            <a:fillRect/>
          </a:stretch>
        </p:blipFill>
        <p:spPr>
          <a:xfrm>
            <a:off x="8024222" y="1916832"/>
            <a:ext cx="747625" cy="748059"/>
          </a:xfrm>
          <a:prstGeom prst="rect">
            <a:avLst/>
          </a:prstGeom>
        </p:spPr>
      </p:pic>
      <p:sp>
        <p:nvSpPr>
          <p:cNvPr id="77" name="Espace réservé du numéro de diapositive 9">
            <a:extLst>
              <a:ext uri="{FF2B5EF4-FFF2-40B4-BE49-F238E27FC236}">
                <a16:creationId xmlns:a16="http://schemas.microsoft.com/office/drawing/2014/main" id="{9D299BEB-0045-4CF4-AAA2-803ECE7C2525}"/>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8</a:t>
            </a:fld>
            <a:endParaRPr lang="en-GB" sz="1100" b="1">
              <a:solidFill>
                <a:schemeClr val="bg1"/>
              </a:solidFill>
              <a:latin typeface="+mn-lt"/>
            </a:endParaRPr>
          </a:p>
        </p:txBody>
      </p:sp>
      <p:sp>
        <p:nvSpPr>
          <p:cNvPr id="5" name="Rectangle 4">
            <a:extLst>
              <a:ext uri="{FF2B5EF4-FFF2-40B4-BE49-F238E27FC236}">
                <a16:creationId xmlns:a16="http://schemas.microsoft.com/office/drawing/2014/main" id="{1B32B2D8-A80D-4B5E-8C39-2CB3337C09D0}"/>
              </a:ext>
            </a:extLst>
          </p:cNvPr>
          <p:cNvSpPr/>
          <p:nvPr/>
        </p:nvSpPr>
        <p:spPr>
          <a:xfrm>
            <a:off x="2924516" y="2209817"/>
            <a:ext cx="3267477" cy="646331"/>
          </a:xfrm>
          <a:prstGeom prst="rect">
            <a:avLst/>
          </a:prstGeom>
        </p:spPr>
        <p:txBody>
          <a:bodyPr wrap="square">
            <a:spAutoFit/>
          </a:bodyPr>
          <a:lstStyle/>
          <a:p>
            <a:pPr lvl="0" algn="ctr">
              <a:defRPr/>
            </a:pPr>
            <a:r>
              <a:rPr lang="en-GB" sz="1800" b="1" kern="0" cap="all" dirty="0">
                <a:solidFill>
                  <a:schemeClr val="bg1"/>
                </a:solidFill>
                <a:latin typeface="+mn-lt"/>
              </a:rPr>
              <a:t>Partner country</a:t>
            </a:r>
            <a:r>
              <a:rPr lang="ja-JP" altLang="en-GB" sz="1800" b="1" kern="0" cap="all" dirty="0">
                <a:solidFill>
                  <a:schemeClr val="bg1"/>
                </a:solidFill>
                <a:latin typeface="+mn-lt"/>
              </a:rPr>
              <a:t>’</a:t>
            </a:r>
            <a:r>
              <a:rPr lang="en-GB" sz="1800" b="1" kern="0" cap="all" dirty="0">
                <a:solidFill>
                  <a:schemeClr val="bg1"/>
                </a:solidFill>
                <a:latin typeface="+mn-lt"/>
              </a:rPr>
              <a:t>s Central Bank</a:t>
            </a:r>
          </a:p>
        </p:txBody>
      </p:sp>
    </p:spTree>
    <p:extLst>
      <p:ext uri="{BB962C8B-B14F-4D97-AF65-F5344CB8AC3E}">
        <p14:creationId xmlns:p14="http://schemas.microsoft.com/office/powerpoint/2010/main" val="102527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1+#ppt_w/2"/>
                                          </p:val>
                                        </p:tav>
                                        <p:tav tm="100000">
                                          <p:val>
                                            <p:strVal val="#ppt_x"/>
                                          </p:val>
                                        </p:tav>
                                      </p:tavLst>
                                    </p:anim>
                                    <p:anim calcmode="lin" valueType="num">
                                      <p:cBhvr additive="base">
                                        <p:cTn id="34" dur="500" fill="hold"/>
                                        <p:tgtEl>
                                          <p:spTgt spid="3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1+#ppt_w/2"/>
                                          </p:val>
                                        </p:tav>
                                        <p:tav tm="100000">
                                          <p:val>
                                            <p:strVal val="#ppt_x"/>
                                          </p:val>
                                        </p:tav>
                                      </p:tavLst>
                                    </p:anim>
                                    <p:anim calcmode="lin" valueType="num">
                                      <p:cBhvr additive="base">
                                        <p:cTn id="38"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par>
                                <p:cTn id="46" presetID="53" presetClass="entr" presetSubtype="16" fill="hold" nodeType="with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ppt_w</p:attrName>
                                        </p:attrNameLst>
                                      </p:cBhvr>
                                      <p:tavLst>
                                        <p:tav tm="0">
                                          <p:val>
                                            <p:fltVal val="0"/>
                                          </p:val>
                                        </p:tav>
                                        <p:tav tm="100000">
                                          <p:val>
                                            <p:strVal val="#ppt_w"/>
                                          </p:val>
                                        </p:tav>
                                      </p:tavLst>
                                    </p:anim>
                                    <p:anim calcmode="lin" valueType="num">
                                      <p:cBhvr>
                                        <p:cTn id="49" dur="500" fill="hold"/>
                                        <p:tgtEl>
                                          <p:spTgt spid="61"/>
                                        </p:tgtEl>
                                        <p:attrNameLst>
                                          <p:attrName>ppt_h</p:attrName>
                                        </p:attrNameLst>
                                      </p:cBhvr>
                                      <p:tavLst>
                                        <p:tav tm="0">
                                          <p:val>
                                            <p:fltVal val="0"/>
                                          </p:val>
                                        </p:tav>
                                        <p:tav tm="100000">
                                          <p:val>
                                            <p:strVal val="#ppt_h"/>
                                          </p:val>
                                        </p:tav>
                                      </p:tavLst>
                                    </p:anim>
                                    <p:animEffect transition="in" filter="fade">
                                      <p:cBhvr>
                                        <p:cTn id="50" dur="50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63"/>
                                        </p:tgtEl>
                                      </p:cBhvr>
                                    </p:animEffect>
                                    <p:set>
                                      <p:cBhvr>
                                        <p:cTn id="66" dur="1" fill="hold">
                                          <p:stCondLst>
                                            <p:cond delay="499"/>
                                          </p:stCondLst>
                                        </p:cTn>
                                        <p:tgtEl>
                                          <p:spTgt spid="63"/>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61"/>
                                        </p:tgtEl>
                                      </p:cBhvr>
                                    </p:animEffect>
                                    <p:set>
                                      <p:cBhvr>
                                        <p:cTn id="69" dur="1" fill="hold">
                                          <p:stCondLst>
                                            <p:cond delay="499"/>
                                          </p:stCondLst>
                                        </p:cTn>
                                        <p:tgtEl>
                                          <p:spTgt spid="6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73"/>
                                        </p:tgtEl>
                                        <p:attrNameLst>
                                          <p:attrName>style.visibility</p:attrName>
                                        </p:attrNameLst>
                                      </p:cBhvr>
                                      <p:to>
                                        <p:strVal val="visible"/>
                                      </p:to>
                                    </p:set>
                                    <p:anim calcmode="lin" valueType="num">
                                      <p:cBhvr>
                                        <p:cTn id="74" dur="500" fill="hold"/>
                                        <p:tgtEl>
                                          <p:spTgt spid="73"/>
                                        </p:tgtEl>
                                        <p:attrNameLst>
                                          <p:attrName>ppt_w</p:attrName>
                                        </p:attrNameLst>
                                      </p:cBhvr>
                                      <p:tavLst>
                                        <p:tav tm="0">
                                          <p:val>
                                            <p:fltVal val="0"/>
                                          </p:val>
                                        </p:tav>
                                        <p:tav tm="100000">
                                          <p:val>
                                            <p:strVal val="#ppt_w"/>
                                          </p:val>
                                        </p:tav>
                                      </p:tavLst>
                                    </p:anim>
                                    <p:anim calcmode="lin" valueType="num">
                                      <p:cBhvr>
                                        <p:cTn id="75" dur="500" fill="hold"/>
                                        <p:tgtEl>
                                          <p:spTgt spid="73"/>
                                        </p:tgtEl>
                                        <p:attrNameLst>
                                          <p:attrName>ppt_h</p:attrName>
                                        </p:attrNameLst>
                                      </p:cBhvr>
                                      <p:tavLst>
                                        <p:tav tm="0">
                                          <p:val>
                                            <p:fltVal val="0"/>
                                          </p:val>
                                        </p:tav>
                                        <p:tav tm="100000">
                                          <p:val>
                                            <p:strVal val="#ppt_h"/>
                                          </p:val>
                                        </p:tav>
                                      </p:tavLst>
                                    </p:anim>
                                    <p:animEffect transition="in" filter="fade">
                                      <p:cBhvr>
                                        <p:cTn id="76" dur="500"/>
                                        <p:tgtEl>
                                          <p:spTgt spid="73"/>
                                        </p:tgtEl>
                                      </p:cBhvr>
                                    </p:animEffect>
                                  </p:childTnLst>
                                </p:cTn>
                              </p:par>
                              <p:par>
                                <p:cTn id="77" presetID="53" presetClass="entr" presetSubtype="16" fill="hold" nodeType="with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Effect transition="in" filter="fade">
                                      <p:cBhvr>
                                        <p:cTn id="81" dur="500"/>
                                        <p:tgtEl>
                                          <p:spTgt spid="72"/>
                                        </p:tgtEl>
                                      </p:cBhvr>
                                    </p:animEffect>
                                  </p:childTnLst>
                                </p:cTn>
                              </p:par>
                              <p:par>
                                <p:cTn id="82" presetID="53" presetClass="entr" presetSubtype="16" fill="hold" nodeType="with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p:cTn id="84" dur="500" fill="hold"/>
                                        <p:tgtEl>
                                          <p:spTgt spid="74"/>
                                        </p:tgtEl>
                                        <p:attrNameLst>
                                          <p:attrName>ppt_w</p:attrName>
                                        </p:attrNameLst>
                                      </p:cBhvr>
                                      <p:tavLst>
                                        <p:tav tm="0">
                                          <p:val>
                                            <p:fltVal val="0"/>
                                          </p:val>
                                        </p:tav>
                                        <p:tav tm="100000">
                                          <p:val>
                                            <p:strVal val="#ppt_w"/>
                                          </p:val>
                                        </p:tav>
                                      </p:tavLst>
                                    </p:anim>
                                    <p:anim calcmode="lin" valueType="num">
                                      <p:cBhvr>
                                        <p:cTn id="85" dur="500" fill="hold"/>
                                        <p:tgtEl>
                                          <p:spTgt spid="74"/>
                                        </p:tgtEl>
                                        <p:attrNameLst>
                                          <p:attrName>ppt_h</p:attrName>
                                        </p:attrNameLst>
                                      </p:cBhvr>
                                      <p:tavLst>
                                        <p:tav tm="0">
                                          <p:val>
                                            <p:fltVal val="0"/>
                                          </p:val>
                                        </p:tav>
                                        <p:tav tm="100000">
                                          <p:val>
                                            <p:strVal val="#ppt_h"/>
                                          </p:val>
                                        </p:tav>
                                      </p:tavLst>
                                    </p:anim>
                                    <p:animEffect transition="in" filter="fade">
                                      <p:cBhvr>
                                        <p:cTn id="86" dur="500"/>
                                        <p:tgtEl>
                                          <p:spTgt spid="74"/>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p:cTn id="91" dur="500" fill="hold"/>
                                        <p:tgtEl>
                                          <p:spTgt spid="64"/>
                                        </p:tgtEl>
                                        <p:attrNameLst>
                                          <p:attrName>ppt_w</p:attrName>
                                        </p:attrNameLst>
                                      </p:cBhvr>
                                      <p:tavLst>
                                        <p:tav tm="0">
                                          <p:val>
                                            <p:fltVal val="0"/>
                                          </p:val>
                                        </p:tav>
                                        <p:tav tm="100000">
                                          <p:val>
                                            <p:strVal val="#ppt_w"/>
                                          </p:val>
                                        </p:tav>
                                      </p:tavLst>
                                    </p:anim>
                                    <p:anim calcmode="lin" valueType="num">
                                      <p:cBhvr>
                                        <p:cTn id="92" dur="500" fill="hold"/>
                                        <p:tgtEl>
                                          <p:spTgt spid="64"/>
                                        </p:tgtEl>
                                        <p:attrNameLst>
                                          <p:attrName>ppt_h</p:attrName>
                                        </p:attrNameLst>
                                      </p:cBhvr>
                                      <p:tavLst>
                                        <p:tav tm="0">
                                          <p:val>
                                            <p:fltVal val="0"/>
                                          </p:val>
                                        </p:tav>
                                        <p:tav tm="100000">
                                          <p:val>
                                            <p:strVal val="#ppt_h"/>
                                          </p:val>
                                        </p:tav>
                                      </p:tavLst>
                                    </p:anim>
                                    <p:animEffect transition="in" filter="fade">
                                      <p:cBhvr>
                                        <p:cTn id="93" dur="500"/>
                                        <p:tgtEl>
                                          <p:spTgt spid="64"/>
                                        </p:tgtEl>
                                      </p:cBhvr>
                                    </p:animEffect>
                                  </p:childTnLst>
                                </p:cTn>
                              </p:par>
                              <p:par>
                                <p:cTn id="94" presetID="53" presetClass="entr" presetSubtype="16" fill="hold" nodeType="with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animBg="1"/>
      <p:bldP spid="38" grpId="0" animBg="1"/>
      <p:bldP spid="39" grpId="0" animBg="1"/>
      <p:bldP spid="41" grpId="0" animBg="1"/>
      <p:bldP spid="42" grpId="0" animBg="1"/>
      <p:bldP spid="43" grpId="0" animBg="1"/>
      <p:bldP spid="59" grpId="0"/>
      <p:bldP spid="62" grpId="0"/>
      <p:bldP spid="70" grpId="0" animBg="1"/>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342000" y="1196752"/>
            <a:ext cx="8460000" cy="773278"/>
          </a:xfrm>
        </p:spPr>
        <p:txBody>
          <a:bodyPr/>
          <a:lstStyle/>
          <a:p>
            <a:pPr marL="0"/>
            <a:r>
              <a:rPr lang="en-GB" sz="2800" cap="all" dirty="0">
                <a:latin typeface="+mn-lt"/>
              </a:rPr>
              <a:t>DONOR’s DILEMMA: Fungibility  </a:t>
            </a:r>
            <a:endParaRPr lang="fr-BE" sz="2800" cap="all" dirty="0">
              <a:latin typeface="+mn-lt"/>
            </a:endParaRPr>
          </a:p>
        </p:txBody>
      </p:sp>
      <p:pic>
        <p:nvPicPr>
          <p:cNvPr id="6" name="Content Placeholder 5" descr="IMGP0522.JPG">
            <a:extLst>
              <a:ext uri="{FF2B5EF4-FFF2-40B4-BE49-F238E27FC236}">
                <a16:creationId xmlns:a16="http://schemas.microsoft.com/office/drawing/2014/main" id="{B19B38B9-5AC4-492E-9C69-F28940AD0662}"/>
              </a:ext>
            </a:extLst>
          </p:cNvPr>
          <p:cNvPicPr>
            <a:picLocks noGrp="1" noChangeAspect="1"/>
          </p:cNvPicPr>
          <p:nvPr>
            <p:ph idx="1"/>
          </p:nvPr>
        </p:nvPicPr>
        <p:blipFill rotWithShape="1">
          <a:blip r:embed="rId3" cstate="print"/>
          <a:srcRect t="5976" b="4537"/>
          <a:stretch/>
        </p:blipFill>
        <p:spPr>
          <a:xfrm>
            <a:off x="252000" y="1988840"/>
            <a:ext cx="8640000" cy="4252896"/>
          </a:xfrm>
        </p:spPr>
      </p:pic>
      <p:sp>
        <p:nvSpPr>
          <p:cNvPr id="7" name="Tekstvak 1">
            <a:extLst>
              <a:ext uri="{FF2B5EF4-FFF2-40B4-BE49-F238E27FC236}">
                <a16:creationId xmlns:a16="http://schemas.microsoft.com/office/drawing/2014/main" id="{78AA08D4-34E3-4DDD-AB3B-DF06B0CB0F25}"/>
              </a:ext>
            </a:extLst>
          </p:cNvPr>
          <p:cNvSpPr txBox="1"/>
          <p:nvPr/>
        </p:nvSpPr>
        <p:spPr>
          <a:xfrm>
            <a:off x="5358916" y="6241736"/>
            <a:ext cx="3178696" cy="230832"/>
          </a:xfrm>
          <a:prstGeom prst="rect">
            <a:avLst/>
          </a:prstGeom>
          <a:noFill/>
        </p:spPr>
        <p:txBody>
          <a:bodyPr wrap="square" rtlCol="0">
            <a:spAutoFit/>
          </a:bodyPr>
          <a:lstStyle/>
          <a:p>
            <a:pPr algn="r"/>
            <a:r>
              <a:rPr lang="nl-NL" sz="900" i="1" dirty="0">
                <a:solidFill>
                  <a:srgbClr val="004494"/>
                </a:solidFill>
              </a:rPr>
              <a:t>Photo: Willem Cornelissen 2012</a:t>
            </a:r>
          </a:p>
        </p:txBody>
      </p:sp>
      <p:sp>
        <p:nvSpPr>
          <p:cNvPr id="10" name="Espace réservé du numéro de diapositive 9">
            <a:extLst>
              <a:ext uri="{FF2B5EF4-FFF2-40B4-BE49-F238E27FC236}">
                <a16:creationId xmlns:a16="http://schemas.microsoft.com/office/drawing/2014/main" id="{6DB36758-4560-4DE0-92AE-541C4DCD4875}"/>
              </a:ext>
            </a:extLst>
          </p:cNvPr>
          <p:cNvSpPr>
            <a:spLocks noGrp="1"/>
          </p:cNvSpPr>
          <p:nvPr>
            <p:ph type="sldNum" sz="quarter" idx="12"/>
          </p:nvPr>
        </p:nvSpPr>
        <p:spPr>
          <a:xfrm>
            <a:off x="6948264" y="6525344"/>
            <a:ext cx="2133600" cy="476250"/>
          </a:xfrm>
        </p:spPr>
        <p:txBody>
          <a:bodyPr/>
          <a:lstStyle/>
          <a:p>
            <a:fld id="{37B83C0C-BC65-4367-9B8A-060D4801009D}" type="slidenum">
              <a:rPr lang="en-GB" sz="1100" b="1" smtClean="0">
                <a:solidFill>
                  <a:schemeClr val="bg1"/>
                </a:solidFill>
                <a:latin typeface="+mn-lt"/>
              </a:rPr>
              <a:pPr/>
              <a:t>9</a:t>
            </a:fld>
            <a:endParaRPr lang="en-GB" sz="1100" b="1">
              <a:solidFill>
                <a:schemeClr val="bg1"/>
              </a:solidFill>
              <a:latin typeface="+mn-lt"/>
            </a:endParaRPr>
          </a:p>
        </p:txBody>
      </p:sp>
    </p:spTree>
    <p:extLst>
      <p:ext uri="{BB962C8B-B14F-4D97-AF65-F5344CB8AC3E}">
        <p14:creationId xmlns:p14="http://schemas.microsoft.com/office/powerpoint/2010/main" val="108846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14190</TotalTime>
  <Words>2367</Words>
  <Application>Microsoft Office PowerPoint</Application>
  <PresentationFormat>Diavoorstelling (4:3)</PresentationFormat>
  <Paragraphs>211</Paragraphs>
  <Slides>20</Slides>
  <Notes>18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20</vt:i4>
      </vt:variant>
    </vt:vector>
  </HeadingPairs>
  <TitlesOfParts>
    <vt:vector size="27" baseType="lpstr">
      <vt:lpstr>Arial</vt:lpstr>
      <vt:lpstr>Calibri</vt:lpstr>
      <vt:lpstr>EC Square Sans Pro</vt:lpstr>
      <vt:lpstr>Times New Roman</vt:lpstr>
      <vt:lpstr>Verdana</vt:lpstr>
      <vt:lpstr>Wingdings</vt:lpstr>
      <vt:lpstr>Slide_Master</vt:lpstr>
      <vt:lpstr>Budget Support</vt:lpstr>
      <vt:lpstr>Outline Module 1</vt:lpstr>
      <vt:lpstr>European Consensus on Development 2017</vt:lpstr>
      <vt:lpstr>Rationale</vt:lpstr>
      <vt:lpstr>General objectives  of EU Budget Support</vt:lpstr>
      <vt:lpstr>PowerPoint-presentatie</vt:lpstr>
      <vt:lpstr>EU approach to Budget Support</vt:lpstr>
      <vt:lpstr>PowerPoint-presentatie</vt:lpstr>
      <vt:lpstr>DONOR’s DILEMMA: Fungibility  </vt:lpstr>
      <vt:lpstr>THE HAPPY POLITICIAN</vt:lpstr>
      <vt:lpstr>GOVERNMENT FISCAL CONSTRAINT EQUATION</vt:lpstr>
      <vt:lpstr>Two principles for the specific objectives of a BS contract</vt:lpstr>
      <vt:lpstr>Outline Module 1</vt:lpstr>
      <vt:lpstr>PowerPoint-presentatie</vt:lpstr>
      <vt:lpstr>PowerPoint-presentatie</vt:lpstr>
      <vt:lpstr>Since 2017 in SRBC:</vt:lpstr>
      <vt:lpstr>Also  public - private funding</vt:lpstr>
      <vt:lpstr>Budget support as per 31st Dec 2017</vt:lpstr>
      <vt:lpstr>PowerPoint-presentatie</vt:lpstr>
      <vt:lpstr>PowerPoint-presentatie</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willem</dc:creator>
  <cp:lastModifiedBy>Willem Cornelissen</cp:lastModifiedBy>
  <cp:revision>589</cp:revision>
  <cp:lastPrinted>2018-04-18T13:38:12Z</cp:lastPrinted>
  <dcterms:created xsi:type="dcterms:W3CDTF">2011-10-28T10:25:18Z</dcterms:created>
  <dcterms:modified xsi:type="dcterms:W3CDTF">2019-01-26T14:58:10Z</dcterms:modified>
</cp:coreProperties>
</file>