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91" r:id="rId2"/>
    <p:sldId id="272" r:id="rId3"/>
    <p:sldId id="274" r:id="rId4"/>
    <p:sldId id="280" r:id="rId5"/>
    <p:sldId id="292" r:id="rId6"/>
    <p:sldId id="282" r:id="rId7"/>
    <p:sldId id="294" r:id="rId8"/>
    <p:sldId id="295" r:id="rId9"/>
    <p:sldId id="285" r:id="rId10"/>
    <p:sldId id="279" r:id="rId11"/>
    <p:sldId id="275" r:id="rId12"/>
    <p:sldId id="293" r:id="rId13"/>
    <p:sldId id="287" r:id="rId14"/>
    <p:sldId id="288" r:id="rId15"/>
    <p:sldId id="289" r:id="rId16"/>
    <p:sldId id="290" r:id="rId17"/>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em" initials="w" lastIdx="0" clrIdx="0">
    <p:extLst/>
  </p:cmAuthor>
  <p:cmAuthor id="2" name="Cecilia Cortese" initials="CC" lastIdx="1" clrIdx="1">
    <p:extLst>
      <p:ext uri="{19B8F6BF-5375-455C-9EA6-DF929625EA0E}">
        <p15:presenceInfo xmlns:p15="http://schemas.microsoft.com/office/powerpoint/2012/main" userId="S-1-5-21-3696899713-1092277557-3387184092-2275" providerId="AD"/>
      </p:ext>
    </p:extLst>
  </p:cmAuthor>
  <p:cmAuthor id="3" name="Florence Brosset-Heckel" initials="FB" lastIdx="2" clrIdx="2">
    <p:extLst>
      <p:ext uri="{19B8F6BF-5375-455C-9EA6-DF929625EA0E}">
        <p15:presenceInfo xmlns:p15="http://schemas.microsoft.com/office/powerpoint/2012/main" userId="S-1-12-1-3149515318-1160582553-765632182-25588534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9E48"/>
    <a:srgbClr val="FF3300"/>
    <a:srgbClr val="89C765"/>
    <a:srgbClr val="F5823C"/>
    <a:srgbClr val="FDB932"/>
    <a:srgbClr val="0F5494"/>
    <a:srgbClr val="FFFFCC"/>
    <a:srgbClr val="FFFF66"/>
    <a:srgbClr val="2D5EC1"/>
    <a:srgbClr val="3166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3837" autoAdjust="0"/>
  </p:normalViewPr>
  <p:slideViewPr>
    <p:cSldViewPr>
      <p:cViewPr varScale="1">
        <p:scale>
          <a:sx n="63" d="100"/>
          <a:sy n="63" d="100"/>
        </p:scale>
        <p:origin x="1602"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2619266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lnSpc>
                <a:spcPct val="80000"/>
              </a:lnSpc>
            </a:pPr>
            <a:r>
              <a:rPr lang="fr-BE" sz="1000" dirty="0">
                <a:latin typeface="Times New Roman" charset="0"/>
                <a:cs typeface="Times New Roman" charset="0"/>
              </a:rPr>
              <a:t>« inclusive institutions » are </a:t>
            </a:r>
            <a:r>
              <a:rPr lang="fr-BE" sz="1000" dirty="0" err="1">
                <a:latin typeface="Times New Roman" charset="0"/>
                <a:cs typeface="Times New Roman" charset="0"/>
              </a:rPr>
              <a:t>those</a:t>
            </a:r>
            <a:r>
              <a:rPr lang="fr-BE" sz="1000" dirty="0">
                <a:latin typeface="Times New Roman" charset="0"/>
                <a:cs typeface="Times New Roman" charset="0"/>
              </a:rPr>
              <a:t> </a:t>
            </a:r>
            <a:r>
              <a:rPr lang="fr-BE" sz="1000" dirty="0" err="1">
                <a:latin typeface="Times New Roman" charset="0"/>
                <a:cs typeface="Times New Roman" charset="0"/>
              </a:rPr>
              <a:t>that</a:t>
            </a:r>
            <a:r>
              <a:rPr lang="fr-BE" sz="1000" dirty="0">
                <a:latin typeface="Times New Roman" charset="0"/>
                <a:cs typeface="Times New Roman" charset="0"/>
              </a:rPr>
              <a:t> are </a:t>
            </a:r>
            <a:r>
              <a:rPr lang="fr-BE" sz="1000" dirty="0" err="1">
                <a:latin typeface="Times New Roman" charset="0"/>
                <a:cs typeface="Times New Roman" charset="0"/>
              </a:rPr>
              <a:t>functional</a:t>
            </a:r>
            <a:r>
              <a:rPr lang="fr-BE" sz="1000" dirty="0">
                <a:latin typeface="Times New Roman" charset="0"/>
                <a:cs typeface="Times New Roman" charset="0"/>
              </a:rPr>
              <a:t> to the </a:t>
            </a:r>
            <a:r>
              <a:rPr lang="fr-BE" sz="1000" dirty="0" err="1">
                <a:latin typeface="Times New Roman" charset="0"/>
                <a:cs typeface="Times New Roman" charset="0"/>
              </a:rPr>
              <a:t>entire</a:t>
            </a:r>
            <a:r>
              <a:rPr lang="fr-BE" sz="1000" dirty="0">
                <a:latin typeface="Times New Roman" charset="0"/>
                <a:cs typeface="Times New Roman" charset="0"/>
              </a:rPr>
              <a:t> population, or </a:t>
            </a:r>
            <a:r>
              <a:rPr lang="fr-BE" sz="1000" dirty="0" err="1">
                <a:latin typeface="Times New Roman" charset="0"/>
                <a:cs typeface="Times New Roman" charset="0"/>
              </a:rPr>
              <a:t>provide</a:t>
            </a:r>
            <a:r>
              <a:rPr lang="fr-BE" sz="1000" dirty="0">
                <a:latin typeface="Times New Roman" charset="0"/>
                <a:cs typeface="Times New Roman" charset="0"/>
              </a:rPr>
              <a:t> services </a:t>
            </a:r>
            <a:r>
              <a:rPr lang="fr-BE" sz="1000" dirty="0" err="1">
                <a:latin typeface="Times New Roman" charset="0"/>
                <a:cs typeface="Times New Roman" charset="0"/>
              </a:rPr>
              <a:t>that</a:t>
            </a:r>
            <a:r>
              <a:rPr lang="fr-BE" sz="1000" dirty="0">
                <a:latin typeface="Times New Roman" charset="0"/>
                <a:cs typeface="Times New Roman" charset="0"/>
              </a:rPr>
              <a:t> are in </a:t>
            </a:r>
            <a:r>
              <a:rPr lang="fr-BE" sz="1000" dirty="0" err="1">
                <a:latin typeface="Times New Roman" charset="0"/>
                <a:cs typeface="Times New Roman" charset="0"/>
              </a:rPr>
              <a:t>principle</a:t>
            </a:r>
            <a:r>
              <a:rPr lang="fr-BE" sz="1000" dirty="0">
                <a:latin typeface="Times New Roman" charset="0"/>
                <a:cs typeface="Times New Roman" charset="0"/>
              </a:rPr>
              <a:t> open to all, and –</a:t>
            </a:r>
            <a:r>
              <a:rPr lang="fr-BE" sz="1000" dirty="0" err="1">
                <a:latin typeface="Times New Roman" charset="0"/>
                <a:cs typeface="Times New Roman" charset="0"/>
              </a:rPr>
              <a:t>hence</a:t>
            </a:r>
            <a:r>
              <a:rPr lang="fr-BE" sz="1000" dirty="0">
                <a:latin typeface="Times New Roman" charset="0"/>
                <a:cs typeface="Times New Roman" charset="0"/>
              </a:rPr>
              <a:t>- are not </a:t>
            </a:r>
            <a:r>
              <a:rPr lang="fr-BE" sz="1000" dirty="0" err="1">
                <a:latin typeface="Times New Roman" charset="0"/>
                <a:cs typeface="Times New Roman" charset="0"/>
              </a:rPr>
              <a:t>restricted</a:t>
            </a:r>
            <a:r>
              <a:rPr lang="fr-BE" sz="1000" dirty="0">
                <a:latin typeface="Times New Roman" charset="0"/>
                <a:cs typeface="Times New Roman" charset="0"/>
              </a:rPr>
              <a:t> to a </a:t>
            </a:r>
            <a:r>
              <a:rPr lang="fr-BE" sz="1000" dirty="0" err="1">
                <a:latin typeface="Times New Roman" charset="0"/>
                <a:cs typeface="Times New Roman" charset="0"/>
              </a:rPr>
              <a:t>small</a:t>
            </a:r>
            <a:r>
              <a:rPr lang="fr-BE" sz="1000" dirty="0">
                <a:latin typeface="Times New Roman" charset="0"/>
                <a:cs typeface="Times New Roman" charset="0"/>
              </a:rPr>
              <a:t> group in society (</a:t>
            </a:r>
            <a:r>
              <a:rPr lang="fr-BE" sz="1000" dirty="0" err="1">
                <a:latin typeface="Times New Roman" charset="0"/>
                <a:cs typeface="Times New Roman" charset="0"/>
              </a:rPr>
              <a:t>be</a:t>
            </a:r>
            <a:r>
              <a:rPr lang="fr-BE" sz="1000" dirty="0">
                <a:latin typeface="Times New Roman" charset="0"/>
                <a:cs typeface="Times New Roman" charset="0"/>
              </a:rPr>
              <a:t> </a:t>
            </a:r>
            <a:r>
              <a:rPr lang="fr-BE" sz="1000" dirty="0" err="1">
                <a:latin typeface="Times New Roman" charset="0"/>
                <a:cs typeface="Times New Roman" charset="0"/>
              </a:rPr>
              <a:t>it</a:t>
            </a:r>
            <a:r>
              <a:rPr lang="fr-BE" sz="1000" dirty="0">
                <a:latin typeface="Times New Roman" charset="0"/>
                <a:cs typeface="Times New Roman" charset="0"/>
              </a:rPr>
              <a:t> </a:t>
            </a:r>
            <a:r>
              <a:rPr lang="fr-BE" sz="1000" dirty="0" err="1">
                <a:latin typeface="Times New Roman" charset="0"/>
                <a:cs typeface="Times New Roman" charset="0"/>
              </a:rPr>
              <a:t>either</a:t>
            </a:r>
            <a:r>
              <a:rPr lang="fr-BE" sz="1000" dirty="0">
                <a:latin typeface="Times New Roman" charset="0"/>
                <a:cs typeface="Times New Roman" charset="0"/>
              </a:rPr>
              <a:t> </a:t>
            </a:r>
            <a:r>
              <a:rPr lang="fr-BE" sz="1000" dirty="0" err="1">
                <a:latin typeface="Times New Roman" charset="0"/>
                <a:cs typeface="Times New Roman" charset="0"/>
              </a:rPr>
              <a:t>restricted</a:t>
            </a:r>
            <a:r>
              <a:rPr lang="fr-BE" sz="1000" dirty="0">
                <a:latin typeface="Times New Roman" charset="0"/>
                <a:cs typeface="Times New Roman" charset="0"/>
              </a:rPr>
              <a:t> to one population group, or the </a:t>
            </a:r>
            <a:r>
              <a:rPr lang="fr-BE" sz="1000" dirty="0" err="1">
                <a:latin typeface="Times New Roman" charset="0"/>
                <a:cs typeface="Times New Roman" charset="0"/>
              </a:rPr>
              <a:t>elite</a:t>
            </a:r>
            <a:r>
              <a:rPr lang="fr-BE" sz="1000" dirty="0">
                <a:latin typeface="Times New Roman" charset="0"/>
                <a:cs typeface="Times New Roman" charset="0"/>
              </a:rPr>
              <a:t>, or </a:t>
            </a:r>
            <a:r>
              <a:rPr lang="fr-BE" sz="1000" dirty="0" err="1">
                <a:latin typeface="Times New Roman" charset="0"/>
                <a:cs typeface="Times New Roman" charset="0"/>
              </a:rPr>
              <a:t>exclude</a:t>
            </a:r>
            <a:r>
              <a:rPr lang="fr-BE" sz="1000" dirty="0">
                <a:latin typeface="Times New Roman" charset="0"/>
                <a:cs typeface="Times New Roman" charset="0"/>
              </a:rPr>
              <a:t> </a:t>
            </a:r>
            <a:r>
              <a:rPr lang="fr-BE" sz="1000" dirty="0" err="1">
                <a:latin typeface="Times New Roman" charset="0"/>
                <a:cs typeface="Times New Roman" charset="0"/>
              </a:rPr>
              <a:t>women</a:t>
            </a:r>
            <a:r>
              <a:rPr lang="fr-BE" sz="1000" dirty="0">
                <a:latin typeface="Times New Roman" charset="0"/>
                <a:cs typeface="Times New Roman" charset="0"/>
              </a:rPr>
              <a:t>, </a:t>
            </a:r>
            <a:r>
              <a:rPr lang="fr-BE" sz="1000" dirty="0" err="1">
                <a:latin typeface="Times New Roman" charset="0"/>
                <a:cs typeface="Times New Roman" charset="0"/>
              </a:rPr>
              <a:t>etc</a:t>
            </a:r>
            <a:r>
              <a:rPr lang="fr-BE" sz="1000" dirty="0">
                <a:latin typeface="Times New Roman" charset="0"/>
                <a:cs typeface="Times New Roman" charset="0"/>
              </a:rPr>
              <a:t>)</a:t>
            </a:r>
          </a:p>
          <a:p>
            <a:pPr eaLnBrk="1" hangingPunct="1">
              <a:lnSpc>
                <a:spcPct val="80000"/>
              </a:lnSpc>
            </a:pPr>
            <a:endParaRPr lang="fr-BE" sz="1000" dirty="0">
              <a:latin typeface="Times New Roman" charset="0"/>
              <a:cs typeface="Times New Roman" charset="0"/>
            </a:endParaRPr>
          </a:p>
          <a:p>
            <a:pPr eaLnBrk="1" hangingPunct="1">
              <a:lnSpc>
                <a:spcPct val="80000"/>
              </a:lnSpc>
            </a:pPr>
            <a:endParaRPr lang="fr-BE" sz="1000" dirty="0">
              <a:latin typeface="Times New Roman" charset="0"/>
              <a:cs typeface="Times New Roman" charset="0"/>
            </a:endParaRPr>
          </a:p>
          <a:p>
            <a:pPr eaLnBrk="1" hangingPunct="1">
              <a:lnSpc>
                <a:spcPct val="80000"/>
              </a:lnSpc>
            </a:pPr>
            <a:r>
              <a:rPr lang="fr-BE" sz="1050" dirty="0">
                <a:latin typeface="Calibri"/>
                <a:cs typeface="Calibri"/>
              </a:rPr>
              <a:t>Very</a:t>
            </a:r>
            <a:r>
              <a:rPr lang="fr-BE" sz="1050" baseline="0" dirty="0">
                <a:latin typeface="Calibri"/>
                <a:cs typeface="Calibri"/>
              </a:rPr>
              <a:t> </a:t>
            </a:r>
            <a:r>
              <a:rPr lang="fr-BE" sz="1050" baseline="0" dirty="0" err="1">
                <a:latin typeface="Calibri"/>
                <a:cs typeface="Calibri"/>
              </a:rPr>
              <a:t>little</a:t>
            </a:r>
            <a:r>
              <a:rPr lang="fr-BE" sz="1050" baseline="0" dirty="0">
                <a:latin typeface="Calibri"/>
                <a:cs typeface="Calibri"/>
              </a:rPr>
              <a:t> </a:t>
            </a:r>
            <a:r>
              <a:rPr lang="fr-BE" sz="1050" baseline="0" dirty="0" err="1">
                <a:latin typeface="Calibri"/>
                <a:cs typeface="Calibri"/>
              </a:rPr>
              <a:t>is</a:t>
            </a:r>
            <a:r>
              <a:rPr lang="fr-BE" sz="1050" baseline="0" dirty="0">
                <a:latin typeface="Calibri"/>
                <a:cs typeface="Calibri"/>
              </a:rPr>
              <a:t> </a:t>
            </a:r>
            <a:r>
              <a:rPr lang="fr-BE" sz="1050" baseline="0" dirty="0" err="1">
                <a:latin typeface="Calibri"/>
                <a:cs typeface="Calibri"/>
              </a:rPr>
              <a:t>actually</a:t>
            </a:r>
            <a:r>
              <a:rPr lang="fr-BE" sz="1050" baseline="0" dirty="0">
                <a:latin typeface="Calibri"/>
                <a:cs typeface="Calibri"/>
              </a:rPr>
              <a:t> </a:t>
            </a:r>
            <a:r>
              <a:rPr lang="fr-BE" sz="1050" baseline="0" dirty="0" err="1">
                <a:latin typeface="Calibri"/>
                <a:cs typeface="Calibri"/>
              </a:rPr>
              <a:t>said</a:t>
            </a:r>
            <a:r>
              <a:rPr lang="fr-BE" sz="1050" baseline="0" dirty="0">
                <a:latin typeface="Calibri"/>
                <a:cs typeface="Calibri"/>
              </a:rPr>
              <a:t> in the guidelines about CB; </a:t>
            </a:r>
            <a:r>
              <a:rPr lang="fr-BE" sz="1050" baseline="0" dirty="0" err="1">
                <a:latin typeface="Calibri"/>
                <a:cs typeface="Calibri"/>
              </a:rPr>
              <a:t>it</a:t>
            </a:r>
            <a:r>
              <a:rPr lang="fr-BE" sz="1050" baseline="0" dirty="0">
                <a:latin typeface="Calibri"/>
                <a:cs typeface="Calibri"/>
              </a:rPr>
              <a:t> </a:t>
            </a:r>
            <a:r>
              <a:rPr lang="fr-BE" sz="1050" baseline="0" dirty="0" err="1">
                <a:latin typeface="Calibri"/>
                <a:cs typeface="Calibri"/>
              </a:rPr>
              <a:t>is</a:t>
            </a:r>
            <a:r>
              <a:rPr lang="fr-BE" sz="1050" baseline="0" dirty="0">
                <a:latin typeface="Calibri"/>
                <a:cs typeface="Calibri"/>
              </a:rPr>
              <a:t> </a:t>
            </a:r>
            <a:r>
              <a:rPr lang="fr-BE" sz="1050" baseline="0" dirty="0" err="1">
                <a:latin typeface="Calibri"/>
                <a:cs typeface="Calibri"/>
              </a:rPr>
              <a:t>mostly</a:t>
            </a:r>
            <a:r>
              <a:rPr lang="fr-BE" sz="1050" baseline="0" dirty="0">
                <a:latin typeface="Calibri"/>
                <a:cs typeface="Calibri"/>
              </a:rPr>
              <a:t> </a:t>
            </a:r>
            <a:r>
              <a:rPr lang="fr-BE" sz="1050" baseline="0" dirty="0" err="1">
                <a:latin typeface="Calibri"/>
                <a:cs typeface="Calibri"/>
              </a:rPr>
              <a:t>scattered</a:t>
            </a:r>
            <a:r>
              <a:rPr lang="fr-BE" sz="1050" baseline="0" dirty="0">
                <a:latin typeface="Calibri"/>
                <a:cs typeface="Calibri"/>
              </a:rPr>
              <a:t> </a:t>
            </a:r>
            <a:r>
              <a:rPr lang="fr-BE" sz="1050" baseline="0" dirty="0" err="1">
                <a:latin typeface="Calibri"/>
                <a:cs typeface="Calibri"/>
              </a:rPr>
              <a:t>around</a:t>
            </a:r>
            <a:r>
              <a:rPr lang="fr-BE" sz="1050" baseline="0" dirty="0">
                <a:latin typeface="Calibri"/>
                <a:cs typeface="Calibri"/>
              </a:rPr>
              <a:t> différent sections and </a:t>
            </a:r>
            <a:r>
              <a:rPr lang="fr-BE" sz="1050" baseline="0" dirty="0" err="1">
                <a:latin typeface="Calibri"/>
                <a:cs typeface="Calibri"/>
              </a:rPr>
              <a:t>chapters</a:t>
            </a:r>
            <a:r>
              <a:rPr lang="fr-BE" sz="1050" baseline="0" dirty="0">
                <a:latin typeface="Calibri"/>
                <a:cs typeface="Calibri"/>
              </a:rPr>
              <a:t>.</a:t>
            </a:r>
          </a:p>
          <a:p>
            <a:pPr eaLnBrk="1" hangingPunct="1">
              <a:lnSpc>
                <a:spcPct val="80000"/>
              </a:lnSpc>
            </a:pPr>
            <a:r>
              <a:rPr lang="fr-BE" sz="1050" baseline="0" dirty="0" err="1">
                <a:latin typeface="Calibri"/>
                <a:cs typeface="Calibri"/>
              </a:rPr>
              <a:t>See</a:t>
            </a:r>
            <a:r>
              <a:rPr lang="fr-BE" sz="1050" baseline="0" dirty="0">
                <a:latin typeface="Calibri"/>
                <a:cs typeface="Calibri"/>
              </a:rPr>
              <a:t> </a:t>
            </a:r>
            <a:r>
              <a:rPr lang="fr-BE" sz="1050" baseline="0" dirty="0" err="1">
                <a:latin typeface="Calibri"/>
                <a:cs typeface="Calibri"/>
              </a:rPr>
              <a:t>nevertheless</a:t>
            </a:r>
            <a:r>
              <a:rPr lang="fr-BE" sz="1050" baseline="0" dirty="0">
                <a:latin typeface="Calibri"/>
                <a:cs typeface="Calibri"/>
              </a:rPr>
              <a:t> page 5 a </a:t>
            </a:r>
            <a:r>
              <a:rPr lang="fr-BE" sz="1050" baseline="0" dirty="0" err="1">
                <a:latin typeface="Calibri"/>
                <a:cs typeface="Calibri"/>
              </a:rPr>
              <a:t>paragraph</a:t>
            </a:r>
            <a:r>
              <a:rPr lang="fr-BE" sz="1050" baseline="0" dirty="0">
                <a:latin typeface="Calibri"/>
                <a:cs typeface="Calibri"/>
              </a:rPr>
              <a:t> :</a:t>
            </a:r>
          </a:p>
          <a:p>
            <a:r>
              <a:rPr lang="en-GB" sz="1050" b="1" kern="1200" dirty="0">
                <a:solidFill>
                  <a:schemeClr val="tx1"/>
                </a:solidFill>
                <a:effectLst/>
                <a:latin typeface="Calibri"/>
                <a:ea typeface="ＭＳ Ｐゴシック" charset="0"/>
                <a:cs typeface="Calibri"/>
              </a:rPr>
              <a:t>Capacity development support</a:t>
            </a:r>
            <a:endParaRPr lang="en-GB" sz="1050" kern="1200" dirty="0">
              <a:solidFill>
                <a:schemeClr val="tx1"/>
              </a:solidFill>
              <a:effectLst/>
              <a:latin typeface="Calibri"/>
              <a:ea typeface="ＭＳ Ｐゴシック" charset="0"/>
              <a:cs typeface="Calibri"/>
            </a:endParaRPr>
          </a:p>
          <a:p>
            <a:r>
              <a:rPr lang="en-GB" sz="1050" kern="1200" dirty="0">
                <a:solidFill>
                  <a:schemeClr val="tx1"/>
                </a:solidFill>
                <a:effectLst/>
                <a:latin typeface="Calibri"/>
                <a:ea typeface="ＭＳ Ｐゴシック" charset="0"/>
                <a:cs typeface="Calibri"/>
              </a:rPr>
              <a:t>Budget support aims to strengthen the capacity of partner countries in a sustainable way by using the country's policy and public finance systems, improving the accountability of the government towards its citizens, rather than creating parallel structures administered outside the budget by third parties. In addition, specific actions can be designed to strengthen key institutions and policy-making processes. Capacity development needs should be assessed for that purpose and support provided to (</a:t>
            </a:r>
            <a:r>
              <a:rPr lang="en-GB" sz="1050" kern="1200" dirty="0" err="1">
                <a:solidFill>
                  <a:schemeClr val="tx1"/>
                </a:solidFill>
                <a:effectLst/>
                <a:latin typeface="Calibri"/>
                <a:ea typeface="ＭＳ Ｐゴシック" charset="0"/>
                <a:cs typeface="Calibri"/>
              </a:rPr>
              <a:t>i</a:t>
            </a:r>
            <a:r>
              <a:rPr lang="en-GB" sz="1050" kern="1200" dirty="0">
                <a:solidFill>
                  <a:schemeClr val="tx1"/>
                </a:solidFill>
                <a:effectLst/>
                <a:latin typeface="Calibri"/>
                <a:ea typeface="ＭＳ Ｐゴシック" charset="0"/>
                <a:cs typeface="Calibri"/>
              </a:rPr>
              <a:t>) promote effective, accountable and inclusive institutions, (ii) enhance the government's capacity to design, implement, monitor, evaluate policies and deliver better services to final beneficiaries (rights holders); (iii) promote the active engagement of all relevant domestic stakeholders in policy design, implementation and monitoring; (iv) strengthen the national monitoring and evaluation framework, including statistical systems; and v) integrate gender equality measures in planning, budgeting and monitoring. The Commission provides support to capacity development based on identified needs and demand, linked to clear results, and through harmonised and aligned initiatives. </a:t>
            </a:r>
          </a:p>
          <a:p>
            <a:pPr eaLnBrk="1" hangingPunct="1">
              <a:lnSpc>
                <a:spcPct val="80000"/>
              </a:lnSpc>
            </a:pPr>
            <a:endParaRPr lang="fr-BE" sz="1050" dirty="0">
              <a:latin typeface="Calibri"/>
              <a:cs typeface="Calibri"/>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34322509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t>BUZZ EXERCISE OPTION</a:t>
            </a:r>
          </a:p>
          <a:p>
            <a:r>
              <a:rPr lang="en-US" dirty="0"/>
              <a:t>What limits to budget support and what gains from budget support can you identify for:</a:t>
            </a:r>
          </a:p>
          <a:p>
            <a:r>
              <a:rPr lang="en-US" dirty="0"/>
              <a:t>•       The recipient country:</a:t>
            </a:r>
          </a:p>
          <a:p>
            <a:r>
              <a:rPr lang="en-US" dirty="0"/>
              <a:t>-       For the Government as a whole?</a:t>
            </a:r>
          </a:p>
          <a:p>
            <a:r>
              <a:rPr lang="en-US" dirty="0"/>
              <a:t>-       For the Ministry of Finance?</a:t>
            </a:r>
          </a:p>
          <a:p>
            <a:pPr marL="171450" indent="-171450">
              <a:buFontTx/>
              <a:buChar char="-"/>
            </a:pPr>
            <a:r>
              <a:rPr lang="en-US" dirty="0"/>
              <a:t>For a line Ministry</a:t>
            </a:r>
          </a:p>
          <a:p>
            <a:r>
              <a:rPr lang="en-US" dirty="0"/>
              <a:t>•       The EUD</a:t>
            </a:r>
          </a:p>
          <a:p>
            <a:pPr marL="171450" indent="-171450">
              <a:buFontTx/>
              <a:buChar char="-"/>
            </a:pPr>
            <a:r>
              <a:rPr lang="en-US" dirty="0"/>
              <a:t>For the Delegation</a:t>
            </a:r>
          </a:p>
          <a:p>
            <a:pPr marL="171450" indent="-171450">
              <a:buFontTx/>
              <a:buChar char="-"/>
            </a:pPr>
            <a:r>
              <a:rPr lang="en-US" dirty="0"/>
              <a:t>For Headquarters</a:t>
            </a:r>
          </a:p>
          <a:p>
            <a:endParaRPr lang="en-US" dirty="0"/>
          </a:p>
          <a:p>
            <a:r>
              <a:rPr lang="en-US" dirty="0"/>
              <a:t>15 min discussion in small groups. Make a table with limits and gains</a:t>
            </a:r>
          </a:p>
          <a:p>
            <a:r>
              <a:rPr lang="en-US" dirty="0"/>
              <a:t>-       15 min plenary</a:t>
            </a: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12</a:t>
            </a:fld>
            <a:endParaRPr lang="en-GB"/>
          </a:p>
        </p:txBody>
      </p:sp>
    </p:spTree>
    <p:extLst>
      <p:ext uri="{BB962C8B-B14F-4D97-AF65-F5344CB8AC3E}">
        <p14:creationId xmlns:p14="http://schemas.microsoft.com/office/powerpoint/2010/main" val="5991334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In line with the 2011 Communication on The Future Approach to EU Budget Support to Third Countries, a strengthened budget support governance structure has been put in place within the Commission to monitor and implement budget support </a:t>
            </a:r>
            <a:r>
              <a:rPr lang="en-US" dirty="0" err="1"/>
              <a:t>programmes</a:t>
            </a:r>
            <a:r>
              <a:rPr lang="en-US" dirty="0"/>
              <a:t>.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b="1" i="0" dirty="0"/>
              <a:t>DEVCO budget support unit </a:t>
            </a:r>
            <a:r>
              <a:rPr lang="en-US" i="0" dirty="0"/>
              <a:t>advices the Geographical Directorates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nl-NL" dirty="0"/>
          </a:p>
          <a:p>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13</a:t>
            </a:fld>
            <a:endParaRPr lang="en-GB"/>
          </a:p>
        </p:txBody>
      </p:sp>
    </p:spTree>
    <p:extLst>
      <p:ext uri="{BB962C8B-B14F-4D97-AF65-F5344CB8AC3E}">
        <p14:creationId xmlns:p14="http://schemas.microsoft.com/office/powerpoint/2010/main" val="4047033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The BSSC meets regularly (approximately once a month) to allow for timely decision-making and swift processing of budget support commitments and disbursements. </a:t>
            </a:r>
          </a:p>
          <a:p>
            <a:r>
              <a:rPr lang="en-US" dirty="0"/>
              <a:t>The Geographical Directors are responsible for proposing agenda items for BSSC meetings, as regards new budget support commitments or forthcoming disbursements. Other BSSC members may also request referral of a budget support operation to the BSSC. </a:t>
            </a:r>
          </a:p>
          <a:p>
            <a:endParaRPr lang="nl-NL"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14</a:t>
            </a:fld>
            <a:endParaRPr lang="en-GB"/>
          </a:p>
        </p:txBody>
      </p:sp>
    </p:spTree>
    <p:extLst>
      <p:ext uri="{BB962C8B-B14F-4D97-AF65-F5344CB8AC3E}">
        <p14:creationId xmlns:p14="http://schemas.microsoft.com/office/powerpoint/2010/main" val="41382087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nl-NL" dirty="0"/>
              <a:t>The </a:t>
            </a:r>
            <a:r>
              <a:rPr lang="nl-NL" dirty="0" err="1"/>
              <a:t>annual</a:t>
            </a:r>
            <a:r>
              <a:rPr lang="nl-NL" dirty="0"/>
              <a:t> assessment of </a:t>
            </a:r>
            <a:r>
              <a:rPr lang="nl-NL" dirty="0" err="1"/>
              <a:t>RMFs</a:t>
            </a:r>
            <a:r>
              <a:rPr lang="nl-NL" dirty="0"/>
              <a:t> </a:t>
            </a:r>
            <a:r>
              <a:rPr lang="nl-NL" dirty="0" err="1"/>
              <a:t>and</a:t>
            </a:r>
            <a:r>
              <a:rPr lang="nl-NL" dirty="0"/>
              <a:t> </a:t>
            </a:r>
            <a:r>
              <a:rPr lang="nl-NL" dirty="0" err="1"/>
              <a:t>to</a:t>
            </a:r>
            <a:r>
              <a:rPr lang="nl-NL" dirty="0"/>
              <a:t> </a:t>
            </a:r>
            <a:r>
              <a:rPr lang="nl-NL" dirty="0" err="1"/>
              <a:t>group</a:t>
            </a:r>
            <a:r>
              <a:rPr lang="nl-NL" dirty="0"/>
              <a:t> </a:t>
            </a:r>
            <a:r>
              <a:rPr lang="nl-NL" dirty="0" err="1"/>
              <a:t>them</a:t>
            </a:r>
            <a:r>
              <a:rPr lang="nl-NL" dirty="0"/>
              <a:t> </a:t>
            </a:r>
            <a:r>
              <a:rPr lang="nl-NL" dirty="0" err="1"/>
              <a:t>into</a:t>
            </a:r>
            <a:r>
              <a:rPr lang="nl-NL" dirty="0"/>
              <a:t> ‘</a:t>
            </a:r>
            <a:r>
              <a:rPr lang="nl-NL" dirty="0" err="1"/>
              <a:t>countries</a:t>
            </a:r>
            <a:r>
              <a:rPr lang="nl-NL" dirty="0"/>
              <a:t> </a:t>
            </a:r>
            <a:r>
              <a:rPr lang="nl-NL" dirty="0" err="1"/>
              <a:t>to</a:t>
            </a:r>
            <a:r>
              <a:rPr lang="nl-NL" dirty="0"/>
              <a:t> </a:t>
            </a:r>
            <a:r>
              <a:rPr lang="nl-NL" dirty="0" err="1"/>
              <a:t>be</a:t>
            </a:r>
            <a:r>
              <a:rPr lang="nl-NL" dirty="0"/>
              <a:t> dealt </a:t>
            </a:r>
            <a:r>
              <a:rPr lang="nl-NL" dirty="0" err="1"/>
              <a:t>with</a:t>
            </a:r>
            <a:r>
              <a:rPr lang="nl-NL" dirty="0"/>
              <a:t> </a:t>
            </a:r>
            <a:r>
              <a:rPr lang="nl-NL" dirty="0" err="1"/>
              <a:t>by</a:t>
            </a:r>
            <a:r>
              <a:rPr lang="nl-NL" dirty="0"/>
              <a:t> SBBC” </a:t>
            </a:r>
            <a:r>
              <a:rPr lang="nl-NL" dirty="0" err="1"/>
              <a:t>and</a:t>
            </a:r>
            <a:r>
              <a:rPr lang="nl-NL" dirty="0"/>
              <a:t> </a:t>
            </a:r>
            <a:r>
              <a:rPr lang="nl-NL" dirty="0" err="1"/>
              <a:t>others</a:t>
            </a:r>
            <a:r>
              <a:rPr lang="nl-NL" dirty="0"/>
              <a:t>, is NEW.</a:t>
            </a:r>
          </a:p>
          <a:p>
            <a:r>
              <a:rPr lang="nl-NL" dirty="0" err="1"/>
              <a:t>Delegations</a:t>
            </a:r>
            <a:r>
              <a:rPr lang="nl-NL" dirty="0"/>
              <a:t> have </a:t>
            </a:r>
            <a:r>
              <a:rPr lang="nl-NL" dirty="0" err="1"/>
              <a:t>to</a:t>
            </a:r>
            <a:r>
              <a:rPr lang="nl-NL" dirty="0"/>
              <a:t> </a:t>
            </a:r>
            <a:r>
              <a:rPr lang="nl-NL" dirty="0" err="1"/>
              <a:t>submit</a:t>
            </a:r>
            <a:r>
              <a:rPr lang="nl-NL" dirty="0"/>
              <a:t> RMF </a:t>
            </a:r>
            <a:r>
              <a:rPr lang="nl-NL" dirty="0" err="1"/>
              <a:t>by</a:t>
            </a:r>
            <a:r>
              <a:rPr lang="nl-NL" dirty="0"/>
              <a:t> </a:t>
            </a:r>
            <a:r>
              <a:rPr lang="nl-NL" dirty="0" err="1"/>
              <a:t>January</a:t>
            </a:r>
            <a:r>
              <a:rPr lang="nl-NL" dirty="0"/>
              <a:t> at </a:t>
            </a:r>
            <a:r>
              <a:rPr lang="nl-NL" dirty="0" err="1"/>
              <a:t>the</a:t>
            </a:r>
            <a:r>
              <a:rPr lang="nl-NL" dirty="0"/>
              <a:t> </a:t>
            </a:r>
            <a:r>
              <a:rPr lang="nl-NL" dirty="0" err="1"/>
              <a:t>latest</a:t>
            </a:r>
            <a:r>
              <a:rPr lang="nl-NL" dirty="0"/>
              <a:t>. </a:t>
            </a:r>
            <a:r>
              <a:rPr lang="nl-NL" dirty="0" err="1"/>
              <a:t>Considered</a:t>
            </a:r>
            <a:r>
              <a:rPr lang="nl-NL" dirty="0"/>
              <a:t> </a:t>
            </a:r>
            <a:r>
              <a:rPr lang="nl-NL" dirty="0" err="1"/>
              <a:t>by</a:t>
            </a:r>
            <a:r>
              <a:rPr lang="nl-NL" dirty="0"/>
              <a:t> BSSC in </a:t>
            </a:r>
            <a:r>
              <a:rPr lang="nl-NL" dirty="0" err="1"/>
              <a:t>February</a:t>
            </a:r>
            <a:r>
              <a:rPr lang="nl-NL" dirty="0"/>
              <a:t>.</a:t>
            </a:r>
          </a:p>
          <a:p>
            <a:r>
              <a:rPr lang="nl-NL" dirty="0"/>
              <a:t>See </a:t>
            </a:r>
            <a:r>
              <a:rPr lang="nl-NL" dirty="0" err="1"/>
              <a:t>for</a:t>
            </a:r>
            <a:r>
              <a:rPr lang="nl-NL" dirty="0"/>
              <a:t> RMF, module 3.</a:t>
            </a:r>
          </a:p>
          <a:p>
            <a:r>
              <a:rPr lang="nl-NL" dirty="0"/>
              <a:t>The ‘</a:t>
            </a:r>
            <a:r>
              <a:rPr lang="nl-NL" dirty="0" err="1"/>
              <a:t>strategic</a:t>
            </a:r>
            <a:r>
              <a:rPr lang="nl-NL" dirty="0"/>
              <a:t> </a:t>
            </a:r>
            <a:r>
              <a:rPr lang="nl-NL" dirty="0" err="1"/>
              <a:t>discussion</a:t>
            </a:r>
            <a:r>
              <a:rPr lang="nl-NL" dirty="0"/>
              <a:t>’ is </a:t>
            </a:r>
            <a:r>
              <a:rPr lang="nl-NL" dirty="0" err="1"/>
              <a:t>also</a:t>
            </a:r>
            <a:r>
              <a:rPr lang="nl-NL" dirty="0"/>
              <a:t> NEW. Is a kind of ‘tour </a:t>
            </a:r>
            <a:r>
              <a:rPr lang="nl-NL" dirty="0" err="1"/>
              <a:t>d’horizon</a:t>
            </a:r>
            <a:r>
              <a:rPr lang="nl-NL" dirty="0"/>
              <a:t>’. </a:t>
            </a: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15</a:t>
            </a:fld>
            <a:endParaRPr lang="en-GB"/>
          </a:p>
        </p:txBody>
      </p:sp>
    </p:spTree>
    <p:extLst>
      <p:ext uri="{BB962C8B-B14F-4D97-AF65-F5344CB8AC3E}">
        <p14:creationId xmlns:p14="http://schemas.microsoft.com/office/powerpoint/2010/main" val="396437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r>
              <a:rPr lang="en-GB" dirty="0"/>
              <a:t>Key messages</a:t>
            </a:r>
          </a:p>
          <a:p>
            <a:pPr eaLnBrk="1" hangingPunct="1">
              <a:buFontTx/>
              <a:buChar char="-"/>
            </a:pPr>
            <a:r>
              <a:rPr lang="en-GB" dirty="0"/>
              <a:t>The guiding principles and the 3 FV are defined in the article 21 of the EU Treaty and art 208 of the Treaty on the Functioning of the European Union. A pro-active approach is required to implement these guiding principles which requires coherence between the EU development policy and the EU CFSP (Common Foreign and Security Policy). </a:t>
            </a:r>
          </a:p>
          <a:p>
            <a:pPr eaLnBrk="1" hangingPunct="1">
              <a:buFontTx/>
              <a:buChar char="-"/>
            </a:pPr>
            <a:r>
              <a:rPr lang="en-GB" dirty="0"/>
              <a:t>P. 15 : that applies to all partnerships, association and cooperation agreements: Cotonou Partnership Agreement; the Association and Partnership Agreements with Neighbourhood countries; the Stabilisation and Association Agreements with candidate countries and potential candidates in the Balkans. </a:t>
            </a:r>
            <a:r>
              <a:rPr lang="nl-NL" dirty="0"/>
              <a:t>In </a:t>
            </a:r>
            <a:r>
              <a:rPr lang="nl-NL" dirty="0" err="1"/>
              <a:t>enlargement</a:t>
            </a:r>
            <a:r>
              <a:rPr lang="nl-NL" dirty="0"/>
              <a:t> </a:t>
            </a:r>
            <a:r>
              <a:rPr lang="nl-NL" dirty="0" err="1"/>
              <a:t>countries</a:t>
            </a:r>
            <a:r>
              <a:rPr lang="nl-NL" dirty="0"/>
              <a:t> </a:t>
            </a:r>
            <a:r>
              <a:rPr lang="nl-NL" dirty="0" err="1"/>
              <a:t>the</a:t>
            </a:r>
            <a:r>
              <a:rPr lang="nl-NL" dirty="0"/>
              <a:t> subjects form part of </a:t>
            </a:r>
            <a:r>
              <a:rPr lang="nl-NL" dirty="0" err="1"/>
              <a:t>the</a:t>
            </a:r>
            <a:r>
              <a:rPr lang="nl-NL" dirty="0"/>
              <a:t> criteria </a:t>
            </a:r>
            <a:r>
              <a:rPr lang="nl-NL" dirty="0" err="1"/>
              <a:t>covered</a:t>
            </a:r>
            <a:r>
              <a:rPr lang="nl-NL" dirty="0"/>
              <a:t> </a:t>
            </a:r>
            <a:r>
              <a:rPr lang="nl-NL" dirty="0" err="1"/>
              <a:t>by</a:t>
            </a:r>
            <a:r>
              <a:rPr lang="nl-NL" dirty="0"/>
              <a:t> </a:t>
            </a:r>
            <a:r>
              <a:rPr lang="nl-NL" dirty="0" err="1"/>
              <a:t>the</a:t>
            </a:r>
            <a:r>
              <a:rPr lang="nl-NL" dirty="0"/>
              <a:t> European </a:t>
            </a:r>
            <a:r>
              <a:rPr lang="nl-NL" dirty="0" err="1"/>
              <a:t>Commission’s</a:t>
            </a:r>
            <a:r>
              <a:rPr lang="nl-NL" dirty="0"/>
              <a:t> </a:t>
            </a:r>
            <a:r>
              <a:rPr lang="nl-NL" dirty="0" err="1"/>
              <a:t>Enlargement</a:t>
            </a:r>
            <a:r>
              <a:rPr lang="nl-NL" dirty="0"/>
              <a:t> </a:t>
            </a:r>
            <a:r>
              <a:rPr lang="nl-NL" dirty="0" err="1"/>
              <a:t>Strategy</a:t>
            </a:r>
            <a:r>
              <a:rPr lang="nl-NL" dirty="0"/>
              <a:t> </a:t>
            </a:r>
            <a:r>
              <a:rPr lang="nl-NL" dirty="0" err="1"/>
              <a:t>and</a:t>
            </a:r>
            <a:r>
              <a:rPr lang="nl-NL" dirty="0"/>
              <a:t> </a:t>
            </a:r>
            <a:r>
              <a:rPr lang="nl-NL" dirty="0" err="1"/>
              <a:t>reports</a:t>
            </a:r>
            <a:r>
              <a:rPr lang="nl-NL" dirty="0"/>
              <a:t>.</a:t>
            </a: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2307940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1">
              <a:buFontTx/>
              <a:buChar char="-"/>
              <a:defRPr/>
            </a:pPr>
            <a:r>
              <a:rPr lang="en-GB" dirty="0">
                <a:solidFill>
                  <a:srgbClr val="FF0000"/>
                </a:solidFill>
              </a:rPr>
              <a:t> Through </a:t>
            </a:r>
            <a:r>
              <a:rPr lang="en-GB" b="1" dirty="0">
                <a:solidFill>
                  <a:srgbClr val="FF0000"/>
                </a:solidFill>
              </a:rPr>
              <a:t>a SDG-C</a:t>
            </a:r>
            <a:r>
              <a:rPr lang="en-GB" dirty="0">
                <a:solidFill>
                  <a:srgbClr val="FF0000"/>
                </a:solidFill>
              </a:rPr>
              <a:t>, delivering assistance is to be seen as an implicit recognition that a partner country’s overall policy stance and democratic governance is on track. </a:t>
            </a:r>
            <a:r>
              <a:rPr lang="en-US" dirty="0">
                <a:solidFill>
                  <a:schemeClr val="accent6"/>
                </a:solidFill>
              </a:rPr>
              <a:t>Assessment to be prepared by Delegations during the programming phase.</a:t>
            </a:r>
            <a:endParaRPr lang="en-GB" dirty="0">
              <a:solidFill>
                <a:srgbClr val="FF0000"/>
              </a:solidFill>
            </a:endParaRPr>
          </a:p>
          <a:p>
            <a:pPr lvl="1" eaLnBrk="1" hangingPunct="1">
              <a:buFontTx/>
              <a:buChar char="-"/>
              <a:defRPr/>
            </a:pPr>
            <a:r>
              <a:rPr lang="en-GB" dirty="0">
                <a:solidFill>
                  <a:srgbClr val="FF0000"/>
                </a:solidFill>
              </a:rPr>
              <a:t> Through a </a:t>
            </a:r>
            <a:r>
              <a:rPr lang="en-GB" b="1" dirty="0">
                <a:solidFill>
                  <a:srgbClr val="FF0000"/>
                </a:solidFill>
              </a:rPr>
              <a:t>SRPC</a:t>
            </a:r>
            <a:r>
              <a:rPr lang="en-GB" dirty="0">
                <a:solidFill>
                  <a:srgbClr val="FF0000"/>
                </a:solidFill>
              </a:rPr>
              <a:t>, adherence to FV should be taken into account; Particular care will be taken when supported sectors by the SRPC have a strong relation with FV (e.g. Justice or Security) and implications of the interventions within the sector assessed (rights-based approach).</a:t>
            </a:r>
          </a:p>
          <a:p>
            <a:pPr lvl="1" eaLnBrk="1" hangingPunct="1">
              <a:buFontTx/>
              <a:buChar char="-"/>
              <a:defRPr/>
            </a:pPr>
            <a:r>
              <a:rPr lang="en-GB" dirty="0">
                <a:solidFill>
                  <a:srgbClr val="FF0000"/>
                </a:solidFill>
              </a:rPr>
              <a:t> In the case of </a:t>
            </a:r>
            <a:r>
              <a:rPr lang="en-GB" b="1" dirty="0">
                <a:solidFill>
                  <a:srgbClr val="FF0000"/>
                </a:solidFill>
              </a:rPr>
              <a:t>SRBC</a:t>
            </a:r>
            <a:r>
              <a:rPr lang="en-GB" dirty="0">
                <a:solidFill>
                  <a:srgbClr val="FF0000"/>
                </a:solidFill>
              </a:rPr>
              <a:t>, the assessment should be considered when deciding to engage with the concerned country and should focus on the government’s commitment to FV and particularly the political response to address them. In the specific case of fragile/conflict affected situations/countries, the EU should  adopt a </a:t>
            </a:r>
            <a:r>
              <a:rPr lang="en-GB" b="1" dirty="0">
                <a:solidFill>
                  <a:srgbClr val="FF0000"/>
                </a:solidFill>
              </a:rPr>
              <a:t>“forward looking approach</a:t>
            </a:r>
            <a:r>
              <a:rPr lang="en-GB" dirty="0">
                <a:solidFill>
                  <a:srgbClr val="FF0000"/>
                </a:solidFill>
              </a:rPr>
              <a:t>” accompanied by a reinforced political and BS policy dialogues. Risk of inaction should be balanced with development/basic needs implications of not engaging. </a:t>
            </a:r>
          </a:p>
          <a:p>
            <a:pPr lvl="1" eaLnBrk="1" hangingPunct="1">
              <a:defRPr/>
            </a:pPr>
            <a:endParaRPr lang="en-GB" b="1" dirty="0">
              <a:solidFill>
                <a:srgbClr val="FF0000"/>
              </a:solidFill>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1095960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itchFamily="34" charset="0"/>
                <a:ea typeface="+mn-ea"/>
                <a:cs typeface="+mn-cs"/>
              </a:rPr>
              <a:t>Guidance: </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itchFamily="34" charset="0"/>
                <a:ea typeface="+mn-ea"/>
                <a:cs typeface="+mn-cs"/>
              </a:rPr>
              <a:t>EEAS/COM Joint COM: “HR and democracy at the heart of EU external action – Towards a more effective approach” (12.12.2011)</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Arial" pitchFamily="34" charset="0"/>
                <a:ea typeface="+mn-ea"/>
                <a:cs typeface="+mn-cs"/>
              </a:rPr>
              <a:t>Staff working document on the Right based Approach (tool box) SWD (2014)/152</a:t>
            </a:r>
          </a:p>
          <a:p>
            <a:endParaRPr lang="nl-NL"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1212434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2622453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Policy Dialogue </a:t>
            </a:r>
          </a:p>
          <a:p>
            <a:r>
              <a:rPr lang="fr-FR" dirty="0" err="1"/>
              <a:t>Technical</a:t>
            </a:r>
            <a:r>
              <a:rPr lang="fr-FR" dirty="0"/>
              <a:t> Assistance </a:t>
            </a:r>
            <a:r>
              <a:rPr lang="fr-FR" b="1" dirty="0" err="1"/>
              <a:t>sed</a:t>
            </a:r>
            <a:r>
              <a:rPr lang="fr-FR" b="1" dirty="0"/>
              <a:t> on </a:t>
            </a:r>
            <a:r>
              <a:rPr lang="fr-FR" b="1" dirty="0" err="1"/>
              <a:t>conditionality</a:t>
            </a:r>
            <a:r>
              <a:rPr lang="fr-FR" b="1" dirty="0"/>
              <a:t> </a:t>
            </a:r>
            <a:endParaRPr lang="fr-FR" dirty="0"/>
          </a:p>
          <a:p>
            <a:r>
              <a:rPr lang="fr-FR" dirty="0">
                <a:latin typeface="Wingdings"/>
              </a:rPr>
              <a:t></a:t>
            </a:r>
            <a:r>
              <a:rPr lang="fr-FR" b="1" dirty="0"/>
              <a:t>Policy dialogue and performance </a:t>
            </a:r>
            <a:r>
              <a:rPr lang="fr-FR" b="1" dirty="0" err="1"/>
              <a:t>indicators</a:t>
            </a:r>
            <a:r>
              <a:rPr lang="fr-FR" b="1" dirty="0"/>
              <a:t> </a:t>
            </a:r>
            <a:endParaRPr lang="fr-FR" dirty="0"/>
          </a:p>
          <a:p>
            <a:r>
              <a:rPr lang="fr-FR" dirty="0">
                <a:latin typeface="Wingdings"/>
              </a:rPr>
              <a:t></a:t>
            </a:r>
            <a:r>
              <a:rPr lang="fr-FR" b="1" dirty="0" err="1"/>
              <a:t>Capacity</a:t>
            </a:r>
            <a:r>
              <a:rPr lang="fr-FR" b="1" dirty="0"/>
              <a:t> building </a:t>
            </a:r>
            <a:r>
              <a:rPr lang="fr-FR" b="1" dirty="0" err="1"/>
              <a:t>activities</a:t>
            </a:r>
            <a:endParaRPr lang="fr-FR" b="1" dirty="0"/>
          </a:p>
          <a:p>
            <a:endParaRPr lang="fr-FR" dirty="0"/>
          </a:p>
          <a:p>
            <a:r>
              <a:rPr lang="fr-FR" b="1" dirty="0" err="1"/>
              <a:t>Improved</a:t>
            </a:r>
            <a:r>
              <a:rPr lang="fr-FR" b="1" dirty="0"/>
              <a:t> relations </a:t>
            </a:r>
            <a:r>
              <a:rPr lang="fr-FR" b="1" dirty="0" err="1"/>
              <a:t>between</a:t>
            </a:r>
            <a:r>
              <a:rPr lang="fr-FR" b="1" dirty="0"/>
              <a:t> </a:t>
            </a:r>
            <a:r>
              <a:rPr lang="fr-FR" b="1" dirty="0" err="1"/>
              <a:t>aid</a:t>
            </a:r>
            <a:r>
              <a:rPr lang="fr-FR" b="1" dirty="0"/>
              <a:t> and national budget and </a:t>
            </a:r>
            <a:r>
              <a:rPr lang="fr-FR" b="1" dirty="0" err="1"/>
              <a:t>policy</a:t>
            </a:r>
            <a:r>
              <a:rPr lang="fr-FR" b="1" dirty="0"/>
              <a:t> </a:t>
            </a:r>
            <a:r>
              <a:rPr lang="fr-FR" b="1" dirty="0" err="1"/>
              <a:t>processes</a:t>
            </a:r>
            <a:r>
              <a:rPr lang="fr-FR" b="1" dirty="0"/>
              <a:t>: </a:t>
            </a:r>
            <a:endParaRPr lang="fr-FR" dirty="0"/>
          </a:p>
          <a:p>
            <a:r>
              <a:rPr lang="fr-FR" dirty="0">
                <a:latin typeface="Wingdings"/>
              </a:rPr>
              <a:t> ?</a:t>
            </a:r>
            <a:r>
              <a:rPr lang="fr-FR" b="1" dirty="0"/>
              <a:t>More </a:t>
            </a:r>
            <a:r>
              <a:rPr lang="fr-FR" b="1" dirty="0" err="1"/>
              <a:t>aid</a:t>
            </a:r>
            <a:r>
              <a:rPr lang="fr-FR" b="1" dirty="0"/>
              <a:t> </a:t>
            </a:r>
            <a:r>
              <a:rPr lang="fr-FR" b="1" dirty="0" err="1"/>
              <a:t>channelled</a:t>
            </a:r>
            <a:r>
              <a:rPr lang="fr-FR" b="1" dirty="0"/>
              <a:t> via the national budget </a:t>
            </a:r>
            <a:endParaRPr lang="fr-FR" dirty="0"/>
          </a:p>
          <a:p>
            <a:r>
              <a:rPr lang="fr-FR" dirty="0">
                <a:latin typeface="Wingdings"/>
              </a:rPr>
              <a:t> ?</a:t>
            </a:r>
            <a:r>
              <a:rPr lang="fr-FR" b="1" dirty="0"/>
              <a:t>More </a:t>
            </a:r>
            <a:r>
              <a:rPr lang="fr-FR" b="1" dirty="0" err="1"/>
              <a:t>aid</a:t>
            </a:r>
            <a:r>
              <a:rPr lang="fr-FR" b="1" dirty="0"/>
              <a:t> un-</a:t>
            </a:r>
            <a:r>
              <a:rPr lang="fr-FR" b="1" dirty="0" err="1"/>
              <a:t>earmarked</a:t>
            </a:r>
            <a:r>
              <a:rPr lang="fr-FR" b="1" dirty="0"/>
              <a:t> and </a:t>
            </a:r>
            <a:r>
              <a:rPr lang="fr-FR" b="1" dirty="0" err="1"/>
              <a:t>using</a:t>
            </a:r>
            <a:r>
              <a:rPr lang="fr-FR" b="1" dirty="0"/>
              <a:t> </a:t>
            </a:r>
            <a:r>
              <a:rPr lang="fr-FR" b="1" dirty="0" err="1"/>
              <a:t>gov</a:t>
            </a:r>
            <a:r>
              <a:rPr lang="fr-FR" b="1" dirty="0"/>
              <a:t> </a:t>
            </a:r>
            <a:r>
              <a:rPr lang="fr-FR" b="1" dirty="0" err="1"/>
              <a:t>procedures</a:t>
            </a:r>
            <a:r>
              <a:rPr lang="fr-FR" b="1" dirty="0"/>
              <a:t> </a:t>
            </a:r>
            <a:endParaRPr lang="fr-FR" dirty="0"/>
          </a:p>
          <a:p>
            <a:r>
              <a:rPr lang="fr-FR" dirty="0">
                <a:latin typeface="Wingdings"/>
              </a:rPr>
              <a:t> ?</a:t>
            </a:r>
            <a:r>
              <a:rPr lang="fr-FR" b="1" dirty="0" err="1"/>
              <a:t>Increased</a:t>
            </a:r>
            <a:r>
              <a:rPr lang="fr-FR" b="1" dirty="0"/>
              <a:t> </a:t>
            </a:r>
            <a:r>
              <a:rPr lang="fr-FR" b="1" dirty="0" err="1"/>
              <a:t>predictability</a:t>
            </a:r>
            <a:r>
              <a:rPr lang="fr-FR" b="1" dirty="0"/>
              <a:t> of </a:t>
            </a:r>
            <a:r>
              <a:rPr lang="fr-FR" b="1" dirty="0" err="1"/>
              <a:t>disbursements</a:t>
            </a:r>
            <a:r>
              <a:rPr lang="fr-FR" b="1" dirty="0"/>
              <a:t> </a:t>
            </a:r>
            <a:endParaRPr lang="fr-FR" dirty="0"/>
          </a:p>
          <a:p>
            <a:r>
              <a:rPr lang="fr-FR" dirty="0">
                <a:latin typeface="Wingdings"/>
              </a:rPr>
              <a:t> ?</a:t>
            </a:r>
            <a:r>
              <a:rPr lang="fr-FR" b="1" dirty="0"/>
              <a:t>More </a:t>
            </a:r>
            <a:r>
              <a:rPr lang="fr-FR" b="1" dirty="0" err="1"/>
              <a:t>meaningful</a:t>
            </a:r>
            <a:r>
              <a:rPr lang="fr-FR" b="1" dirty="0"/>
              <a:t> </a:t>
            </a:r>
            <a:r>
              <a:rPr lang="fr-FR" b="1" dirty="0" err="1"/>
              <a:t>policy</a:t>
            </a:r>
            <a:r>
              <a:rPr lang="fr-FR" b="1" dirty="0"/>
              <a:t> dialogues </a:t>
            </a:r>
            <a:endParaRPr lang="fr-FR" dirty="0"/>
          </a:p>
          <a:p>
            <a:r>
              <a:rPr lang="fr-FR" dirty="0">
                <a:latin typeface="Wingdings"/>
              </a:rPr>
              <a:t> ?</a:t>
            </a:r>
            <a:r>
              <a:rPr lang="fr-FR" b="1" dirty="0" err="1"/>
              <a:t>Foreign</a:t>
            </a:r>
            <a:r>
              <a:rPr lang="fr-FR" b="1" dirty="0"/>
              <a:t> </a:t>
            </a:r>
            <a:r>
              <a:rPr lang="fr-FR" b="1" dirty="0" err="1"/>
              <a:t>aid</a:t>
            </a:r>
            <a:r>
              <a:rPr lang="fr-FR" b="1" dirty="0"/>
              <a:t> more </a:t>
            </a:r>
            <a:r>
              <a:rPr lang="fr-FR" b="1" dirty="0" err="1"/>
              <a:t>strongly</a:t>
            </a:r>
            <a:r>
              <a:rPr lang="fr-FR" b="1" dirty="0"/>
              <a:t> </a:t>
            </a:r>
            <a:r>
              <a:rPr lang="fr-FR" b="1" dirty="0" err="1"/>
              <a:t>harmonised</a:t>
            </a:r>
            <a:r>
              <a:rPr lang="fr-FR" b="1" dirty="0"/>
              <a:t> </a:t>
            </a:r>
            <a:endParaRPr lang="fr-FR" dirty="0"/>
          </a:p>
          <a:p>
            <a:r>
              <a:rPr lang="fr-FR" dirty="0">
                <a:latin typeface="Wingdings"/>
              </a:rPr>
              <a:t> ?</a:t>
            </a:r>
            <a:r>
              <a:rPr lang="fr-FR" b="1" dirty="0" err="1"/>
              <a:t>Reduced</a:t>
            </a:r>
            <a:r>
              <a:rPr lang="fr-FR" b="1" dirty="0"/>
              <a:t> transaction </a:t>
            </a:r>
            <a:r>
              <a:rPr lang="fr-FR" b="1" dirty="0" err="1"/>
              <a:t>costs</a:t>
            </a:r>
            <a:r>
              <a:rPr lang="fr-FR" b="1" dirty="0"/>
              <a:t> </a:t>
            </a:r>
            <a:endParaRPr lang="fr-FR" dirty="0"/>
          </a:p>
          <a:p>
            <a:r>
              <a:rPr lang="en-GB" sz="1000" kern="1200" baseline="0" dirty="0">
                <a:solidFill>
                  <a:schemeClr val="tx1"/>
                </a:solidFill>
                <a:latin typeface="Arial" pitchFamily="34" charset="0"/>
                <a:ea typeface="+mn-ea"/>
                <a:cs typeface="+mn-cs"/>
              </a:rPr>
              <a:t>Level 3: </a:t>
            </a:r>
            <a:endParaRPr lang="fr-FR" dirty="0"/>
          </a:p>
          <a:p>
            <a:r>
              <a:rPr lang="fr-FR" b="1" dirty="0"/>
              <a:t>Positive changes at the </a:t>
            </a:r>
            <a:r>
              <a:rPr lang="fr-FR" b="1" dirty="0" err="1"/>
              <a:t>level</a:t>
            </a:r>
            <a:r>
              <a:rPr lang="fr-FR" b="1" dirty="0"/>
              <a:t> of the </a:t>
            </a:r>
            <a:r>
              <a:rPr lang="fr-FR" b="1" dirty="0" err="1"/>
              <a:t>recipient</a:t>
            </a:r>
            <a:r>
              <a:rPr lang="fr-FR" b="1" dirty="0"/>
              <a:t> </a:t>
            </a:r>
            <a:r>
              <a:rPr lang="fr-FR" b="1" dirty="0" err="1"/>
              <a:t>Government</a:t>
            </a:r>
            <a:r>
              <a:rPr lang="fr-FR" b="1" dirty="0"/>
              <a:t> as regards: </a:t>
            </a:r>
            <a:endParaRPr lang="fr-FR" dirty="0"/>
          </a:p>
          <a:p>
            <a:r>
              <a:rPr lang="fr-FR" dirty="0">
                <a:latin typeface="Wingdings"/>
              </a:rPr>
              <a:t></a:t>
            </a:r>
            <a:r>
              <a:rPr lang="fr-FR" b="1" dirty="0" err="1"/>
              <a:t>Improved</a:t>
            </a:r>
            <a:r>
              <a:rPr lang="fr-FR" b="1" dirty="0"/>
              <a:t> </a:t>
            </a:r>
            <a:r>
              <a:rPr lang="fr-FR" b="1" dirty="0" err="1"/>
              <a:t>macro-economic</a:t>
            </a:r>
            <a:r>
              <a:rPr lang="fr-FR" b="1" dirty="0"/>
              <a:t> and budget management </a:t>
            </a:r>
            <a:endParaRPr lang="fr-FR" dirty="0"/>
          </a:p>
          <a:p>
            <a:r>
              <a:rPr lang="fr-FR" dirty="0">
                <a:latin typeface="Wingdings"/>
              </a:rPr>
              <a:t></a:t>
            </a:r>
            <a:r>
              <a:rPr lang="fr-FR" b="1" dirty="0" err="1"/>
              <a:t>Increased</a:t>
            </a:r>
            <a:r>
              <a:rPr lang="fr-FR" b="1" dirty="0"/>
              <a:t> </a:t>
            </a:r>
            <a:r>
              <a:rPr lang="fr-FR" b="1" dirty="0" err="1"/>
              <a:t>quantity</a:t>
            </a:r>
            <a:r>
              <a:rPr lang="fr-FR" b="1" dirty="0"/>
              <a:t> and </a:t>
            </a:r>
            <a:r>
              <a:rPr lang="fr-FR" b="1" dirty="0" err="1"/>
              <a:t>quality</a:t>
            </a:r>
            <a:r>
              <a:rPr lang="fr-FR" b="1" dirty="0"/>
              <a:t> of </a:t>
            </a:r>
            <a:r>
              <a:rPr lang="fr-FR" b="1" dirty="0" err="1"/>
              <a:t>goods</a:t>
            </a:r>
            <a:r>
              <a:rPr lang="fr-FR" b="1" dirty="0"/>
              <a:t> and services </a:t>
            </a:r>
            <a:endParaRPr lang="fr-FR" dirty="0"/>
          </a:p>
          <a:p>
            <a:r>
              <a:rPr lang="fr-FR" dirty="0">
                <a:latin typeface="Wingdings"/>
              </a:rPr>
              <a:t></a:t>
            </a:r>
            <a:r>
              <a:rPr lang="fr-FR" b="1" dirty="0" err="1"/>
              <a:t>Strengthened</a:t>
            </a:r>
            <a:r>
              <a:rPr lang="fr-FR" b="1" dirty="0"/>
              <a:t> PFM (incl. </a:t>
            </a:r>
            <a:r>
              <a:rPr lang="fr-FR" b="1" dirty="0" err="1"/>
              <a:t>procurement</a:t>
            </a:r>
            <a:r>
              <a:rPr lang="fr-FR" b="1" dirty="0"/>
              <a:t> </a:t>
            </a:r>
            <a:r>
              <a:rPr lang="fr-FR" b="1" dirty="0" err="1"/>
              <a:t>systems</a:t>
            </a:r>
            <a:r>
              <a:rPr lang="fr-FR" b="1" dirty="0"/>
              <a:t>) </a:t>
            </a:r>
            <a:endParaRPr lang="fr-FR" dirty="0"/>
          </a:p>
          <a:p>
            <a:r>
              <a:rPr lang="fr-FR" dirty="0">
                <a:latin typeface="Wingdings"/>
              </a:rPr>
              <a:t></a:t>
            </a:r>
            <a:r>
              <a:rPr lang="fr-FR" b="1" dirty="0" err="1"/>
              <a:t>Improved</a:t>
            </a:r>
            <a:r>
              <a:rPr lang="fr-FR" b="1" dirty="0"/>
              <a:t> public </a:t>
            </a:r>
            <a:r>
              <a:rPr lang="fr-FR" b="1" dirty="0" err="1"/>
              <a:t>policy</a:t>
            </a:r>
            <a:r>
              <a:rPr lang="fr-FR" b="1" dirty="0"/>
              <a:t> formulation and </a:t>
            </a:r>
            <a:r>
              <a:rPr lang="fr-FR" b="1" dirty="0" err="1"/>
              <a:t>execution</a:t>
            </a:r>
            <a:r>
              <a:rPr lang="fr-FR" b="1" dirty="0"/>
              <a:t> </a:t>
            </a:r>
            <a:endParaRPr lang="fr-FR" dirty="0"/>
          </a:p>
          <a:p>
            <a:r>
              <a:rPr lang="fr-FR" dirty="0">
                <a:latin typeface="Wingdings"/>
              </a:rPr>
              <a:t></a:t>
            </a:r>
            <a:r>
              <a:rPr lang="fr-FR" b="1" dirty="0" err="1"/>
              <a:t>Other</a:t>
            </a:r>
            <a:r>
              <a:rPr lang="fr-FR" b="1" dirty="0"/>
              <a:t> </a:t>
            </a:r>
            <a:r>
              <a:rPr lang="fr-FR" b="1" dirty="0" err="1"/>
              <a:t>strengthened</a:t>
            </a:r>
            <a:r>
              <a:rPr lang="fr-FR" b="1" dirty="0"/>
              <a:t> </a:t>
            </a:r>
            <a:r>
              <a:rPr lang="fr-FR" b="1" dirty="0" err="1"/>
              <a:t>governance</a:t>
            </a:r>
            <a:r>
              <a:rPr lang="fr-FR" b="1" dirty="0"/>
              <a:t> </a:t>
            </a:r>
            <a:endParaRPr lang="fr-FR" dirty="0"/>
          </a:p>
          <a:p>
            <a:r>
              <a:rPr lang="fr-FR" dirty="0">
                <a:latin typeface="Wingdings"/>
              </a:rPr>
              <a:t></a:t>
            </a:r>
            <a:r>
              <a:rPr lang="fr-FR" b="1" dirty="0" err="1"/>
              <a:t>Strengthened</a:t>
            </a:r>
            <a:r>
              <a:rPr lang="fr-FR" b="1" dirty="0"/>
              <a:t> public </a:t>
            </a:r>
            <a:r>
              <a:rPr lang="fr-FR" b="1" dirty="0" err="1"/>
              <a:t>sector</a:t>
            </a:r>
            <a:r>
              <a:rPr lang="fr-FR" b="1" dirty="0"/>
              <a:t> institutions </a:t>
            </a:r>
            <a:endParaRPr lang="fr-FR" dirty="0"/>
          </a:p>
          <a:p>
            <a:r>
              <a:rPr lang="fr-FR" dirty="0">
                <a:latin typeface="Wingdings"/>
              </a:rPr>
              <a:t></a:t>
            </a:r>
            <a:r>
              <a:rPr lang="fr-FR" b="1" dirty="0" err="1"/>
              <a:t>Strengthened</a:t>
            </a:r>
            <a:r>
              <a:rPr lang="fr-FR" b="1" dirty="0"/>
              <a:t> links </a:t>
            </a:r>
            <a:r>
              <a:rPr lang="fr-FR" b="1" dirty="0" err="1"/>
              <a:t>between</a:t>
            </a:r>
            <a:r>
              <a:rPr lang="fr-FR" b="1" dirty="0"/>
              <a:t> </a:t>
            </a:r>
            <a:r>
              <a:rPr lang="fr-FR" b="1" dirty="0" err="1"/>
              <a:t>Government</a:t>
            </a:r>
            <a:r>
              <a:rPr lang="fr-FR" b="1" dirty="0"/>
              <a:t> and </a:t>
            </a:r>
            <a:r>
              <a:rPr lang="fr-FR" b="1" dirty="0" err="1"/>
              <a:t>oversight</a:t>
            </a:r>
            <a:r>
              <a:rPr lang="fr-FR" b="1" dirty="0"/>
              <a:t> bodies </a:t>
            </a:r>
          </a:p>
          <a:p>
            <a:r>
              <a:rPr lang="fr-FR" b="1" dirty="0" err="1"/>
              <a:t>Level</a:t>
            </a:r>
            <a:r>
              <a:rPr lang="fr-FR" b="1" dirty="0"/>
              <a:t> 4: </a:t>
            </a:r>
            <a:endParaRPr lang="fr-FR" dirty="0"/>
          </a:p>
          <a:p>
            <a:r>
              <a:rPr lang="fr-FR" b="1" dirty="0"/>
              <a:t>Positive </a:t>
            </a:r>
            <a:r>
              <a:rPr lang="fr-FR" b="1" dirty="0" err="1"/>
              <a:t>responses</a:t>
            </a:r>
            <a:r>
              <a:rPr lang="fr-FR" b="1" dirty="0"/>
              <a:t> by the </a:t>
            </a:r>
            <a:r>
              <a:rPr lang="fr-FR" b="1" dirty="0" err="1"/>
              <a:t>beneficiaries</a:t>
            </a:r>
            <a:r>
              <a:rPr lang="fr-FR" b="1" dirty="0"/>
              <a:t>: </a:t>
            </a:r>
            <a:r>
              <a:rPr lang="fr-FR" b="1" dirty="0" err="1"/>
              <a:t>users</a:t>
            </a:r>
            <a:r>
              <a:rPr lang="fr-FR" b="1" dirty="0"/>
              <a:t> of public services and </a:t>
            </a:r>
            <a:r>
              <a:rPr lang="fr-FR" b="1" dirty="0" err="1"/>
              <a:t>economic</a:t>
            </a:r>
            <a:r>
              <a:rPr lang="fr-FR" b="1" dirty="0"/>
              <a:t> </a:t>
            </a:r>
            <a:r>
              <a:rPr lang="fr-FR" b="1" dirty="0" err="1"/>
              <a:t>actors</a:t>
            </a:r>
            <a:r>
              <a:rPr lang="fr-FR" b="1" dirty="0"/>
              <a:t>: </a:t>
            </a:r>
            <a:endParaRPr lang="fr-FR" dirty="0"/>
          </a:p>
          <a:p>
            <a:r>
              <a:rPr lang="fr-FR" dirty="0">
                <a:latin typeface="Wingdings"/>
              </a:rPr>
              <a:t></a:t>
            </a:r>
            <a:r>
              <a:rPr lang="fr-FR" b="1" dirty="0" err="1"/>
              <a:t>Increased</a:t>
            </a:r>
            <a:r>
              <a:rPr lang="fr-FR" b="1" dirty="0"/>
              <a:t> use of public </a:t>
            </a:r>
            <a:r>
              <a:rPr lang="fr-FR" b="1" dirty="0" err="1"/>
              <a:t>goods</a:t>
            </a:r>
            <a:r>
              <a:rPr lang="fr-FR" b="1" dirty="0"/>
              <a:t> and services and </a:t>
            </a:r>
            <a:r>
              <a:rPr lang="fr-FR" b="1" dirty="0" err="1"/>
              <a:t>enhanced</a:t>
            </a:r>
            <a:r>
              <a:rPr lang="fr-FR" b="1" dirty="0"/>
              <a:t> </a:t>
            </a:r>
            <a:r>
              <a:rPr lang="fr-FR" b="1" dirty="0" err="1"/>
              <a:t>resulting</a:t>
            </a:r>
            <a:r>
              <a:rPr lang="fr-FR" b="1" dirty="0"/>
              <a:t> </a:t>
            </a:r>
            <a:r>
              <a:rPr lang="fr-FR" b="1" dirty="0" err="1"/>
              <a:t>benefits</a:t>
            </a:r>
            <a:r>
              <a:rPr lang="fr-FR" b="1" dirty="0"/>
              <a:t> </a:t>
            </a:r>
            <a:endParaRPr lang="fr-FR" dirty="0"/>
          </a:p>
          <a:p>
            <a:r>
              <a:rPr lang="fr-FR" dirty="0">
                <a:latin typeface="Wingdings"/>
              </a:rPr>
              <a:t> ?</a:t>
            </a:r>
            <a:r>
              <a:rPr lang="fr-FR" b="1" dirty="0" err="1"/>
              <a:t>Increased</a:t>
            </a:r>
            <a:r>
              <a:rPr lang="fr-FR" b="1" dirty="0"/>
              <a:t> business confidence and </a:t>
            </a:r>
            <a:r>
              <a:rPr lang="fr-FR" b="1" dirty="0" err="1"/>
              <a:t>private</a:t>
            </a:r>
            <a:r>
              <a:rPr lang="fr-FR" b="1" dirty="0"/>
              <a:t> </a:t>
            </a:r>
            <a:r>
              <a:rPr lang="fr-FR" b="1" dirty="0" err="1"/>
              <a:t>sector</a:t>
            </a:r>
            <a:r>
              <a:rPr lang="fr-FR" b="1" dirty="0"/>
              <a:t> </a:t>
            </a:r>
            <a:r>
              <a:rPr lang="fr-FR" b="1" dirty="0" err="1"/>
              <a:t>investment</a:t>
            </a:r>
            <a:r>
              <a:rPr lang="fr-FR" b="1" dirty="0"/>
              <a:t> and production. </a:t>
            </a:r>
            <a:endParaRPr lang="fr-FR" dirty="0"/>
          </a:p>
          <a:p>
            <a:r>
              <a:rPr lang="fr-FR" dirty="0">
                <a:latin typeface="Wingdings"/>
              </a:rPr>
              <a:t> ?</a:t>
            </a:r>
            <a:r>
              <a:rPr lang="fr-FR" b="1" dirty="0" err="1"/>
              <a:t>Improved</a:t>
            </a:r>
            <a:r>
              <a:rPr lang="fr-FR" b="1" dirty="0"/>
              <a:t> </a:t>
            </a:r>
            <a:r>
              <a:rPr lang="fr-FR" b="1" dirty="0" err="1"/>
              <a:t>competiveness</a:t>
            </a:r>
            <a:r>
              <a:rPr lang="fr-FR" b="1" dirty="0"/>
              <a:t> of the </a:t>
            </a:r>
            <a:r>
              <a:rPr lang="fr-FR" b="1" dirty="0" err="1"/>
              <a:t>economy</a:t>
            </a:r>
            <a:r>
              <a:rPr lang="fr-FR" b="1" dirty="0"/>
              <a:t> </a:t>
            </a:r>
            <a:endParaRPr lang="fr-FR" dirty="0"/>
          </a:p>
          <a:p>
            <a:pPr marL="174039" indent="-174039">
              <a:buFont typeface="Wingdings" charset="0"/>
              <a:buChar char="§"/>
            </a:pPr>
            <a:r>
              <a:rPr lang="fr-FR" dirty="0">
                <a:latin typeface="Wingdings"/>
              </a:rPr>
              <a:t>?</a:t>
            </a:r>
            <a:r>
              <a:rPr lang="fr-FR" b="1" dirty="0" err="1"/>
              <a:t>Improved</a:t>
            </a:r>
            <a:r>
              <a:rPr lang="fr-FR" b="1" dirty="0"/>
              <a:t> confidence of the population in the performance of the </a:t>
            </a:r>
            <a:r>
              <a:rPr lang="fr-FR" b="1" dirty="0" err="1"/>
              <a:t>Government</a:t>
            </a:r>
            <a:r>
              <a:rPr lang="fr-FR" b="1" dirty="0"/>
              <a:t> as regards </a:t>
            </a:r>
            <a:r>
              <a:rPr lang="fr-FR" b="1" dirty="0" err="1"/>
              <a:t>governance</a:t>
            </a:r>
            <a:r>
              <a:rPr lang="fr-FR" b="1" dirty="0"/>
              <a:t>, PFM and service </a:t>
            </a:r>
            <a:r>
              <a:rPr lang="fr-FR" b="1" dirty="0" err="1"/>
              <a:t>delivery</a:t>
            </a:r>
            <a:r>
              <a:rPr lang="fr-FR" b="1" dirty="0"/>
              <a:t>. </a:t>
            </a:r>
          </a:p>
          <a:p>
            <a:r>
              <a:rPr lang="fr-FR" b="1" dirty="0" err="1"/>
              <a:t>Level</a:t>
            </a:r>
            <a:r>
              <a:rPr lang="fr-FR" b="1" dirty="0"/>
              <a:t> 5: </a:t>
            </a:r>
            <a:endParaRPr lang="fr-FR" dirty="0"/>
          </a:p>
          <a:p>
            <a:endParaRPr lang="fr-FR" dirty="0"/>
          </a:p>
          <a:p>
            <a:r>
              <a:rPr lang="fr-FR" b="1" dirty="0" err="1"/>
              <a:t>Enhanced</a:t>
            </a:r>
            <a:r>
              <a:rPr lang="fr-FR" b="1" dirty="0"/>
              <a:t> </a:t>
            </a:r>
            <a:r>
              <a:rPr lang="fr-FR" b="1" dirty="0" err="1"/>
              <a:t>sustainable</a:t>
            </a:r>
            <a:r>
              <a:rPr lang="fr-FR" b="1" dirty="0"/>
              <a:t> and inclusive </a:t>
            </a:r>
            <a:r>
              <a:rPr lang="fr-FR" b="1" dirty="0" err="1"/>
              <a:t>economic</a:t>
            </a:r>
            <a:r>
              <a:rPr lang="fr-FR" b="1" dirty="0"/>
              <a:t> </a:t>
            </a:r>
            <a:r>
              <a:rPr lang="fr-FR" b="1" dirty="0" err="1"/>
              <a:t>growth</a:t>
            </a:r>
            <a:r>
              <a:rPr lang="fr-FR" b="1" dirty="0"/>
              <a:t> </a:t>
            </a:r>
            <a:endParaRPr lang="fr-FR" dirty="0"/>
          </a:p>
          <a:p>
            <a:r>
              <a:rPr lang="fr-FR" dirty="0">
                <a:latin typeface="Wingdings"/>
              </a:rPr>
              <a:t></a:t>
            </a:r>
            <a:r>
              <a:rPr lang="fr-FR" b="1" dirty="0" err="1"/>
              <a:t>Reductions</a:t>
            </a:r>
            <a:r>
              <a:rPr lang="fr-FR" b="1" dirty="0"/>
              <a:t> in </a:t>
            </a:r>
            <a:r>
              <a:rPr lang="fr-FR" b="1" dirty="0" err="1"/>
              <a:t>income</a:t>
            </a:r>
            <a:r>
              <a:rPr lang="fr-FR" b="1" dirty="0"/>
              <a:t> and non-</a:t>
            </a:r>
            <a:r>
              <a:rPr lang="fr-FR" b="1" dirty="0" err="1"/>
              <a:t>income</a:t>
            </a:r>
            <a:r>
              <a:rPr lang="fr-FR" b="1" dirty="0"/>
              <a:t> </a:t>
            </a:r>
            <a:r>
              <a:rPr lang="fr-FR" b="1" dirty="0" err="1"/>
              <a:t>poverty</a:t>
            </a:r>
            <a:r>
              <a:rPr lang="fr-FR" b="1" dirty="0"/>
              <a:t> </a:t>
            </a:r>
            <a:endParaRPr lang="fr-FR" dirty="0"/>
          </a:p>
          <a:p>
            <a:r>
              <a:rPr lang="fr-FR" dirty="0">
                <a:latin typeface="Wingdings"/>
              </a:rPr>
              <a:t></a:t>
            </a:r>
            <a:r>
              <a:rPr lang="fr-FR" b="1" dirty="0" err="1"/>
              <a:t>Empowerment</a:t>
            </a:r>
            <a:r>
              <a:rPr lang="fr-FR" b="1" dirty="0"/>
              <a:t> and social inclusion of </a:t>
            </a:r>
            <a:r>
              <a:rPr lang="fr-FR" b="1" dirty="0" err="1"/>
              <a:t>poor</a:t>
            </a:r>
            <a:r>
              <a:rPr lang="fr-FR" b="1" dirty="0"/>
              <a:t> people and </a:t>
            </a:r>
            <a:r>
              <a:rPr lang="fr-FR" b="1" dirty="0" err="1"/>
              <a:t>disadvantaged</a:t>
            </a:r>
            <a:r>
              <a:rPr lang="fr-FR" b="1" dirty="0"/>
              <a:t> groups </a:t>
            </a:r>
            <a:endParaRPr lang="fr-FR" dirty="0"/>
          </a:p>
          <a:p>
            <a:r>
              <a:rPr lang="fr-FR" dirty="0">
                <a:latin typeface="Wingdings"/>
              </a:rPr>
              <a:t></a:t>
            </a:r>
            <a:r>
              <a:rPr lang="fr-FR" b="1" dirty="0" err="1"/>
              <a:t>Other</a:t>
            </a:r>
            <a:r>
              <a:rPr lang="fr-FR" b="1" dirty="0"/>
              <a:t> issues as </a:t>
            </a:r>
            <a:r>
              <a:rPr lang="fr-FR" b="1" dirty="0" err="1"/>
              <a:t>defined</a:t>
            </a:r>
            <a:r>
              <a:rPr lang="fr-FR" b="1" dirty="0"/>
              <a:t> in the partnership </a:t>
            </a:r>
            <a:r>
              <a:rPr lang="fr-FR" b="1" dirty="0" err="1"/>
              <a:t>frameworks</a:t>
            </a:r>
            <a:r>
              <a:rPr lang="fr-FR" b="1" dirty="0"/>
              <a:t> </a:t>
            </a:r>
            <a:endParaRPr lang="fr-FR" dirty="0"/>
          </a:p>
          <a:p>
            <a:pPr marL="174039" indent="-174039">
              <a:buFont typeface="Wingdings" charset="0"/>
              <a:buChar char="§"/>
            </a:pPr>
            <a:endParaRPr lang="fr-FR" dirty="0"/>
          </a:p>
          <a:p>
            <a:endParaRPr lang="fr-FR" dirty="0"/>
          </a:p>
          <a:p>
            <a:endParaRPr lang="en-GB" sz="1000" kern="1200" baseline="0" dirty="0">
              <a:solidFill>
                <a:schemeClr val="tx1"/>
              </a:solidFill>
              <a:latin typeface="Arial" pitchFamily="34" charset="0"/>
              <a:ea typeface="+mn-ea"/>
              <a:cs typeface="+mn-cs"/>
            </a:endParaRP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835190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altLang="nl-NL" dirty="0">
                <a:latin typeface="Arial" panose="020B0604020202020204" pitchFamily="34" charset="0"/>
              </a:rPr>
              <a:t>This slide shows that the </a:t>
            </a:r>
            <a:r>
              <a:rPr lang="en-GB" altLang="nl-NL" dirty="0" err="1">
                <a:latin typeface="Arial" panose="020B0604020202020204" pitchFamily="34" charset="0"/>
              </a:rPr>
              <a:t>logframe</a:t>
            </a:r>
            <a:r>
              <a:rPr lang="en-GB" altLang="nl-NL" dirty="0">
                <a:latin typeface="Arial" panose="020B0604020202020204" pitchFamily="34" charset="0"/>
              </a:rPr>
              <a:t> results from the convergence and merger of two separate </a:t>
            </a:r>
            <a:r>
              <a:rPr lang="en-GB" altLang="nl-NL" dirty="0" err="1">
                <a:latin typeface="Arial" panose="020B0604020202020204" pitchFamily="34" charset="0"/>
              </a:rPr>
              <a:t>logframes</a:t>
            </a:r>
            <a:r>
              <a:rPr lang="en-GB" altLang="nl-NL" dirty="0">
                <a:latin typeface="Arial" panose="020B0604020202020204" pitchFamily="34" charset="0"/>
              </a:rPr>
              <a:t>: the one from the government describing the chain from inputs to impacts, and the one from the BS programme which describes the chain from the inputs provided by the support programme to the induced outputs, </a:t>
            </a:r>
            <a:r>
              <a:rPr lang="en-GB" altLang="nl-NL" u="sng" dirty="0">
                <a:latin typeface="Arial" panose="020B0604020202020204" pitchFamily="34" charset="0"/>
              </a:rPr>
              <a:t>which constitute a contribution to the realisation of the government strategy. </a:t>
            </a:r>
          </a:p>
          <a:p>
            <a:r>
              <a:rPr lang="en-GB" altLang="nl-NL" dirty="0">
                <a:latin typeface="Arial" panose="020B0604020202020204" pitchFamily="34" charset="0"/>
              </a:rPr>
              <a:t>The evaluation methodology (three step approach) that has been developed is based on this essential distinction. </a:t>
            </a:r>
          </a:p>
          <a:p>
            <a:endParaRPr lang="en-GB" altLang="nl-NL" dirty="0">
              <a:latin typeface="Arial" panose="020B0604020202020204" pitchFamily="34" charset="0"/>
            </a:endParaRPr>
          </a:p>
          <a:p>
            <a:endParaRPr lang="en-GB" altLang="nl-NL" dirty="0">
              <a:latin typeface="Arial" panose="020B0604020202020204" pitchFamily="34" charset="0"/>
            </a:endParaRPr>
          </a:p>
        </p:txBody>
      </p:sp>
      <p:sp>
        <p:nvSpPr>
          <p:cNvPr id="4" name="Espace réservé du numéro de diapositive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D581910-1000-4934-A4DB-C00CB7F3B0B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095708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253167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spcBef>
                <a:spcPct val="0"/>
              </a:spcBef>
            </a:pPr>
            <a:r>
              <a:rPr lang="en-GB" sz="1000" i="0" dirty="0">
                <a:latin typeface="Times New Roman" charset="0"/>
                <a:cs typeface="Times New Roman" charset="0"/>
              </a:rPr>
              <a:t>Complementary measures in various forms. Can be as BS component (hence to be managed by the partner country, but usually as a ‘project modality’).</a:t>
            </a:r>
          </a:p>
          <a:p>
            <a:pPr>
              <a:spcBef>
                <a:spcPct val="0"/>
              </a:spcBef>
            </a:pPr>
            <a:r>
              <a:rPr lang="en-GB" sz="1000" i="0" dirty="0">
                <a:latin typeface="Times New Roman" charset="0"/>
                <a:cs typeface="Times New Roman" charset="0"/>
              </a:rPr>
              <a:t>In NEAR BS the complementary measures may form a substantial component (well over a third of the financial package).</a:t>
            </a:r>
          </a:p>
          <a:p>
            <a:pPr>
              <a:spcBef>
                <a:spcPct val="0"/>
              </a:spcBef>
            </a:pPr>
            <a:r>
              <a:rPr lang="fr-BE" sz="1000" i="0" dirty="0">
                <a:latin typeface="Times New Roman" charset="0"/>
                <a:cs typeface="Times New Roman" charset="0"/>
              </a:rPr>
              <a:t>This </a:t>
            </a:r>
            <a:r>
              <a:rPr lang="fr-BE" sz="1000" i="0" dirty="0" err="1">
                <a:latin typeface="Times New Roman" charset="0"/>
                <a:cs typeface="Times New Roman" charset="0"/>
              </a:rPr>
              <a:t>is</a:t>
            </a:r>
            <a:r>
              <a:rPr lang="fr-BE" sz="1000" i="0" dirty="0">
                <a:latin typeface="Times New Roman" charset="0"/>
                <a:cs typeface="Times New Roman" charset="0"/>
              </a:rPr>
              <a:t>,</a:t>
            </a:r>
            <a:r>
              <a:rPr lang="fr-BE" sz="1000" i="0" baseline="0" dirty="0">
                <a:latin typeface="Times New Roman" charset="0"/>
                <a:cs typeface="Times New Roman" charset="0"/>
              </a:rPr>
              <a:t> </a:t>
            </a:r>
            <a:r>
              <a:rPr lang="fr-BE" sz="1000" i="0" baseline="0" dirty="0" err="1">
                <a:latin typeface="Times New Roman" charset="0"/>
                <a:cs typeface="Times New Roman" charset="0"/>
              </a:rPr>
              <a:t>among</a:t>
            </a:r>
            <a:r>
              <a:rPr lang="fr-BE" sz="1000" i="0" baseline="0" dirty="0">
                <a:latin typeface="Times New Roman" charset="0"/>
                <a:cs typeface="Times New Roman" charset="0"/>
              </a:rPr>
              <a:t> </a:t>
            </a:r>
            <a:r>
              <a:rPr lang="fr-BE" sz="1000" i="0" baseline="0" dirty="0" err="1">
                <a:latin typeface="Times New Roman" charset="0"/>
                <a:cs typeface="Times New Roman" charset="0"/>
              </a:rPr>
              <a:t>other</a:t>
            </a:r>
            <a:r>
              <a:rPr lang="fr-BE" sz="1000" i="0" baseline="0" dirty="0">
                <a:latin typeface="Times New Roman" charset="0"/>
                <a:cs typeface="Times New Roman" charset="0"/>
              </a:rPr>
              <a:t> </a:t>
            </a:r>
            <a:r>
              <a:rPr lang="fr-BE" sz="1000" i="0" baseline="0" dirty="0" err="1">
                <a:latin typeface="Times New Roman" charset="0"/>
                <a:cs typeface="Times New Roman" charset="0"/>
              </a:rPr>
              <a:t>reasons</a:t>
            </a:r>
            <a:r>
              <a:rPr lang="fr-BE" sz="1000" i="0" baseline="0" dirty="0">
                <a:latin typeface="Times New Roman" charset="0"/>
                <a:cs typeface="Times New Roman" charset="0"/>
              </a:rPr>
              <a:t>, </a:t>
            </a:r>
            <a:r>
              <a:rPr lang="fr-BE" sz="1000" i="0" baseline="0" dirty="0" err="1">
                <a:latin typeface="Times New Roman" charset="0"/>
                <a:cs typeface="Times New Roman" charset="0"/>
              </a:rPr>
              <a:t>since</a:t>
            </a:r>
            <a:r>
              <a:rPr lang="fr-BE" sz="1000" i="0" baseline="0" dirty="0">
                <a:latin typeface="Times New Roman" charset="0"/>
                <a:cs typeface="Times New Roman" charset="0"/>
              </a:rPr>
              <a:t> in IPA a major objective </a:t>
            </a:r>
            <a:r>
              <a:rPr lang="fr-BE" sz="1000" i="0" baseline="0" dirty="0" err="1">
                <a:latin typeface="Times New Roman" charset="0"/>
                <a:cs typeface="Times New Roman" charset="0"/>
              </a:rPr>
              <a:t>is</a:t>
            </a:r>
            <a:r>
              <a:rPr lang="fr-BE" sz="1000" i="0" baseline="0" dirty="0">
                <a:latin typeface="Times New Roman" charset="0"/>
                <a:cs typeface="Times New Roman" charset="0"/>
              </a:rPr>
              <a:t> the adoption of the « acquis communautaire », </a:t>
            </a:r>
            <a:r>
              <a:rPr lang="fr-BE" sz="1000" i="0" baseline="0" dirty="0" err="1">
                <a:latin typeface="Times New Roman" charset="0"/>
                <a:cs typeface="Times New Roman" charset="0"/>
              </a:rPr>
              <a:t>which</a:t>
            </a:r>
            <a:r>
              <a:rPr lang="fr-BE" sz="1000" i="0" baseline="0" dirty="0">
                <a:latin typeface="Times New Roman" charset="0"/>
                <a:cs typeface="Times New Roman" charset="0"/>
              </a:rPr>
              <a:t> in </a:t>
            </a:r>
            <a:r>
              <a:rPr lang="fr-BE" sz="1000" i="0" baseline="0" dirty="0" err="1">
                <a:latin typeface="Times New Roman" charset="0"/>
                <a:cs typeface="Times New Roman" charset="0"/>
              </a:rPr>
              <a:t>several</a:t>
            </a:r>
            <a:r>
              <a:rPr lang="fr-BE" sz="1000" i="0" baseline="0" dirty="0">
                <a:latin typeface="Times New Roman" charset="0"/>
                <a:cs typeface="Times New Roman" charset="0"/>
              </a:rPr>
              <a:t> </a:t>
            </a:r>
            <a:r>
              <a:rPr lang="fr-BE" sz="1000" i="0" baseline="0" dirty="0" err="1">
                <a:latin typeface="Times New Roman" charset="0"/>
                <a:cs typeface="Times New Roman" charset="0"/>
              </a:rPr>
              <a:t>domains</a:t>
            </a:r>
            <a:r>
              <a:rPr lang="fr-BE" sz="1000" i="0" baseline="0" dirty="0">
                <a:latin typeface="Times New Roman" charset="0"/>
                <a:cs typeface="Times New Roman" charset="0"/>
              </a:rPr>
              <a:t> </a:t>
            </a:r>
            <a:r>
              <a:rPr lang="fr-BE" sz="1000" i="0" baseline="0" dirty="0" err="1">
                <a:latin typeface="Times New Roman" charset="0"/>
                <a:cs typeface="Times New Roman" charset="0"/>
              </a:rPr>
              <a:t>may</a:t>
            </a:r>
            <a:r>
              <a:rPr lang="fr-BE" sz="1000" i="0" baseline="0" dirty="0">
                <a:latin typeface="Times New Roman" charset="0"/>
                <a:cs typeface="Times New Roman" charset="0"/>
              </a:rPr>
              <a:t> </a:t>
            </a:r>
            <a:r>
              <a:rPr lang="fr-BE" sz="1000" i="0" baseline="0" dirty="0" err="1">
                <a:latin typeface="Times New Roman" charset="0"/>
                <a:cs typeface="Times New Roman" charset="0"/>
              </a:rPr>
              <a:t>require</a:t>
            </a:r>
            <a:r>
              <a:rPr lang="fr-BE" sz="1000" i="0" baseline="0" dirty="0">
                <a:latin typeface="Times New Roman" charset="0"/>
                <a:cs typeface="Times New Roman" charset="0"/>
              </a:rPr>
              <a:t> </a:t>
            </a:r>
            <a:r>
              <a:rPr lang="fr-BE" sz="1000" i="0" baseline="0" dirty="0" err="1">
                <a:latin typeface="Times New Roman" charset="0"/>
                <a:cs typeface="Times New Roman" charset="0"/>
              </a:rPr>
              <a:t>substantial</a:t>
            </a:r>
            <a:r>
              <a:rPr lang="fr-BE" sz="1000" i="0" baseline="0" dirty="0">
                <a:latin typeface="Times New Roman" charset="0"/>
                <a:cs typeface="Times New Roman" charset="0"/>
              </a:rPr>
              <a:t> </a:t>
            </a:r>
            <a:r>
              <a:rPr lang="fr-BE" sz="1000" i="0" baseline="0" dirty="0" err="1">
                <a:latin typeface="Times New Roman" charset="0"/>
                <a:cs typeface="Times New Roman" charset="0"/>
              </a:rPr>
              <a:t>technical</a:t>
            </a:r>
            <a:r>
              <a:rPr lang="fr-BE" sz="1000" i="0" baseline="0" dirty="0">
                <a:latin typeface="Times New Roman" charset="0"/>
                <a:cs typeface="Times New Roman" charset="0"/>
              </a:rPr>
              <a:t> assistance. </a:t>
            </a:r>
            <a:endParaRPr lang="en-GB" sz="1000" i="0" dirty="0">
              <a:latin typeface="Times New Roman" charset="0"/>
              <a:cs typeface="Times New Roman" charset="0"/>
            </a:endParaRPr>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2752782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7" Type="http://schemas.openxmlformats.org/officeDocument/2006/relationships/image" Target="../media/image13.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dirty="0">
                <a:latin typeface="+mn-lt"/>
              </a:rPr>
              <a:t>Budget Support</a:t>
            </a: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defRPr/>
            </a:pPr>
            <a:r>
              <a:rPr lang="fr-BE" dirty="0"/>
              <a:t>Module 1</a:t>
            </a:r>
          </a:p>
          <a:p>
            <a:pPr algn="ctr" eaLnBrk="1" hangingPunct="1">
              <a:defRPr/>
            </a:pPr>
            <a:endParaRPr lang="fr-BE" dirty="0"/>
          </a:p>
          <a:p>
            <a:pPr algn="ctr">
              <a:defRPr/>
            </a:pPr>
            <a:r>
              <a:rPr lang="fr-BE" sz="3600" dirty="0" err="1"/>
              <a:t>Core</a:t>
            </a:r>
            <a:r>
              <a:rPr lang="fr-BE" sz="3600" dirty="0"/>
              <a:t> Concepts</a:t>
            </a:r>
          </a:p>
          <a:p>
            <a:pPr algn="ctr">
              <a:defRPr/>
            </a:pPr>
            <a:r>
              <a:rPr lang="fr-BE" b="0" dirty="0"/>
              <a:t>(Continuation)</a:t>
            </a:r>
            <a:endParaRPr lang="en-GB" b="0" dirty="0"/>
          </a:p>
        </p:txBody>
      </p:sp>
    </p:spTree>
    <p:extLst>
      <p:ext uri="{BB962C8B-B14F-4D97-AF65-F5344CB8AC3E}">
        <p14:creationId xmlns:p14="http://schemas.microsoft.com/office/powerpoint/2010/main" val="918821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68760"/>
            <a:ext cx="8460000" cy="773278"/>
          </a:xfrm>
        </p:spPr>
        <p:txBody>
          <a:bodyPr/>
          <a:lstStyle/>
          <a:p>
            <a:pPr marL="0"/>
            <a:r>
              <a:rPr lang="en-GB" sz="2400" cap="all" dirty="0">
                <a:latin typeface="+mn-lt"/>
              </a:rPr>
              <a:t>Complementary measures</a:t>
            </a:r>
            <a:endParaRPr lang="fr-BE" sz="2400" cap="all" dirty="0">
              <a:latin typeface="+mn-lt"/>
            </a:endParaRPr>
          </a:p>
        </p:txBody>
      </p:sp>
      <p:sp>
        <p:nvSpPr>
          <p:cNvPr id="6" name="Rectangle 3">
            <a:extLst>
              <a:ext uri="{FF2B5EF4-FFF2-40B4-BE49-F238E27FC236}">
                <a16:creationId xmlns:a16="http://schemas.microsoft.com/office/drawing/2014/main" id="{90404BF6-3681-4D47-8415-CF52B76C03DA}"/>
              </a:ext>
            </a:extLst>
          </p:cNvPr>
          <p:cNvSpPr txBox="1">
            <a:spLocks noChangeArrowheads="1"/>
          </p:cNvSpPr>
          <p:nvPr/>
        </p:nvSpPr>
        <p:spPr bwMode="auto">
          <a:xfrm>
            <a:off x="370496" y="2263181"/>
            <a:ext cx="3913472" cy="237626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42900" lvl="1" indent="-342900">
              <a:lnSpc>
                <a:spcPct val="130000"/>
              </a:lnSpc>
              <a:spcBef>
                <a:spcPts val="600"/>
              </a:spcBef>
              <a:spcAft>
                <a:spcPts val="600"/>
              </a:spcAft>
              <a:buClr>
                <a:srgbClr val="004494"/>
              </a:buClr>
              <a:buFont typeface="Verdana" panose="020B0604030504040204" pitchFamily="34" charset="0"/>
              <a:buChar char="&gt;"/>
              <a:defRPr/>
            </a:pPr>
            <a:r>
              <a:rPr lang="en-GB" dirty="0">
                <a:solidFill>
                  <a:srgbClr val="004494"/>
                </a:solidFill>
                <a:latin typeface="+mj-lt"/>
              </a:rPr>
              <a:t>Usually project modality</a:t>
            </a:r>
          </a:p>
        </p:txBody>
      </p:sp>
      <p:sp>
        <p:nvSpPr>
          <p:cNvPr id="12" name="Espace réservé du numéro de diapositive 9">
            <a:extLst>
              <a:ext uri="{FF2B5EF4-FFF2-40B4-BE49-F238E27FC236}">
                <a16:creationId xmlns:a16="http://schemas.microsoft.com/office/drawing/2014/main" id="{85AD822F-F5C2-4342-BC15-17B540E40F4B}"/>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dirty="0">
              <a:solidFill>
                <a:schemeClr val="bg1"/>
              </a:solidFill>
              <a:latin typeface="+mn-lt"/>
            </a:endParaRPr>
          </a:p>
        </p:txBody>
      </p:sp>
      <p:pic>
        <p:nvPicPr>
          <p:cNvPr id="8" name="Image 7">
            <a:extLst>
              <a:ext uri="{FF2B5EF4-FFF2-40B4-BE49-F238E27FC236}">
                <a16:creationId xmlns:a16="http://schemas.microsoft.com/office/drawing/2014/main" id="{C9F7CF93-2C4B-4AF9-BF08-8B34A6348C91}"/>
              </a:ext>
            </a:extLst>
          </p:cNvPr>
          <p:cNvPicPr>
            <a:picLocks noChangeAspect="1"/>
          </p:cNvPicPr>
          <p:nvPr/>
        </p:nvPicPr>
        <p:blipFill>
          <a:blip r:embed="rId3"/>
          <a:stretch>
            <a:fillRect/>
          </a:stretch>
        </p:blipFill>
        <p:spPr>
          <a:xfrm>
            <a:off x="4599455" y="1844824"/>
            <a:ext cx="4437041" cy="4752441"/>
          </a:xfrm>
          <a:prstGeom prst="rect">
            <a:avLst/>
          </a:prstGeom>
        </p:spPr>
      </p:pic>
      <p:sp>
        <p:nvSpPr>
          <p:cNvPr id="9" name="Espace réservé du contenu 8">
            <a:extLst>
              <a:ext uri="{FF2B5EF4-FFF2-40B4-BE49-F238E27FC236}">
                <a16:creationId xmlns:a16="http://schemas.microsoft.com/office/drawing/2014/main" id="{FB098AD1-6CBA-4482-9C20-7D71EA984D17}"/>
              </a:ext>
            </a:extLst>
          </p:cNvPr>
          <p:cNvSpPr txBox="1">
            <a:spLocks/>
          </p:cNvSpPr>
          <p:nvPr/>
        </p:nvSpPr>
        <p:spPr>
          <a:xfrm>
            <a:off x="4743471" y="1976831"/>
            <a:ext cx="2016224"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600" b="1" i="0" kern="0" dirty="0">
                <a:solidFill>
                  <a:srgbClr val="004494"/>
                </a:solidFill>
                <a:latin typeface="+mn-lt"/>
              </a:rPr>
              <a:t>Policy </a:t>
            </a:r>
          </a:p>
          <a:p>
            <a:pPr marL="0" indent="0" algn="ctr">
              <a:buNone/>
            </a:pPr>
            <a:r>
              <a:rPr lang="fr-BE" sz="1600" b="1" i="0" kern="0" dirty="0">
                <a:solidFill>
                  <a:srgbClr val="004494"/>
                </a:solidFill>
                <a:latin typeface="+mn-lt"/>
              </a:rPr>
              <a:t>dialogue</a:t>
            </a:r>
          </a:p>
        </p:txBody>
      </p:sp>
      <p:sp>
        <p:nvSpPr>
          <p:cNvPr id="10" name="Espace réservé du contenu 8">
            <a:extLst>
              <a:ext uri="{FF2B5EF4-FFF2-40B4-BE49-F238E27FC236}">
                <a16:creationId xmlns:a16="http://schemas.microsoft.com/office/drawing/2014/main" id="{60484912-A58B-4C72-B072-E2CA41CB84DA}"/>
              </a:ext>
            </a:extLst>
          </p:cNvPr>
          <p:cNvSpPr txBox="1">
            <a:spLocks/>
          </p:cNvSpPr>
          <p:nvPr/>
        </p:nvSpPr>
        <p:spPr>
          <a:xfrm>
            <a:off x="6905074" y="2348793"/>
            <a:ext cx="2016224"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buClrTx/>
              <a:buNone/>
              <a:defRPr/>
            </a:pPr>
            <a:r>
              <a:rPr lang="en-AU" sz="1600" b="1" i="0" kern="0" dirty="0">
                <a:solidFill>
                  <a:srgbClr val="004494"/>
                </a:solidFill>
                <a:latin typeface="+mn-lt"/>
              </a:rPr>
              <a:t>Progress / Performance assessment</a:t>
            </a:r>
          </a:p>
        </p:txBody>
      </p:sp>
      <p:sp>
        <p:nvSpPr>
          <p:cNvPr id="11" name="Espace réservé du contenu 8">
            <a:extLst>
              <a:ext uri="{FF2B5EF4-FFF2-40B4-BE49-F238E27FC236}">
                <a16:creationId xmlns:a16="http://schemas.microsoft.com/office/drawing/2014/main" id="{441D0BCD-516C-4D75-AAD5-22265727A30C}"/>
              </a:ext>
            </a:extLst>
          </p:cNvPr>
          <p:cNvSpPr txBox="1">
            <a:spLocks/>
          </p:cNvSpPr>
          <p:nvPr/>
        </p:nvSpPr>
        <p:spPr>
          <a:xfrm>
            <a:off x="6913958" y="4452676"/>
            <a:ext cx="2016224"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spcBef>
                <a:spcPct val="0"/>
              </a:spcBef>
              <a:buClrTx/>
              <a:buNone/>
              <a:defRPr/>
            </a:pPr>
            <a:r>
              <a:rPr lang="en-AU" sz="1600" b="1" i="0" kern="0" dirty="0">
                <a:solidFill>
                  <a:srgbClr val="004494"/>
                </a:solidFill>
                <a:latin typeface="+mn-lt"/>
              </a:rPr>
              <a:t>Financial transfers</a:t>
            </a:r>
          </a:p>
        </p:txBody>
      </p:sp>
      <p:sp>
        <p:nvSpPr>
          <p:cNvPr id="13" name="Espace réservé du contenu 8">
            <a:extLst>
              <a:ext uri="{FF2B5EF4-FFF2-40B4-BE49-F238E27FC236}">
                <a16:creationId xmlns:a16="http://schemas.microsoft.com/office/drawing/2014/main" id="{05FADB7E-CCDA-4704-9ABD-1FF57F61498C}"/>
              </a:ext>
            </a:extLst>
          </p:cNvPr>
          <p:cNvSpPr txBox="1">
            <a:spLocks/>
          </p:cNvSpPr>
          <p:nvPr/>
        </p:nvSpPr>
        <p:spPr>
          <a:xfrm>
            <a:off x="4753756" y="4123992"/>
            <a:ext cx="2016224"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buClrTx/>
              <a:buNone/>
              <a:defRPr/>
            </a:pPr>
            <a:r>
              <a:rPr lang="en-AU" sz="1600" b="1" i="0" kern="0" dirty="0">
                <a:solidFill>
                  <a:srgbClr val="004494"/>
                </a:solidFill>
                <a:latin typeface="+mn-lt"/>
              </a:rPr>
              <a:t>Capacity development</a:t>
            </a:r>
          </a:p>
        </p:txBody>
      </p:sp>
      <p:sp>
        <p:nvSpPr>
          <p:cNvPr id="15" name="Shape 24">
            <a:extLst>
              <a:ext uri="{FF2B5EF4-FFF2-40B4-BE49-F238E27FC236}">
                <a16:creationId xmlns:a16="http://schemas.microsoft.com/office/drawing/2014/main" id="{E40BEAB0-E13E-429D-8A34-F6ABD6EE6325}"/>
              </a:ext>
            </a:extLst>
          </p:cNvPr>
          <p:cNvSpPr/>
          <p:nvPr/>
        </p:nvSpPr>
        <p:spPr>
          <a:xfrm>
            <a:off x="1990157" y="3345333"/>
            <a:ext cx="2880000" cy="2880000"/>
          </a:xfrm>
          <a:prstGeom prst="gear9">
            <a:avLst/>
          </a:prstGeom>
          <a:solidFill>
            <a:srgbClr val="0F5494"/>
          </a:solidFill>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txBody>
          <a:bodyPr wrap="square" lIns="0" rIns="0" anchor="ctr"/>
          <a:lstStyle/>
          <a:p>
            <a:pPr marR="0" lvl="0" algn="ctr" defTabSz="914400" rtl="0" eaLnBrk="1" fontAlgn="base" latinLnBrk="0" hangingPunct="1">
              <a:lnSpc>
                <a:spcPct val="100000"/>
              </a:lnSpc>
              <a:spcBef>
                <a:spcPct val="0"/>
              </a:spcBef>
              <a:spcAft>
                <a:spcPct val="0"/>
              </a:spcAft>
              <a:buClrTx/>
              <a:buSzTx/>
              <a:buFontTx/>
              <a:buNone/>
              <a:tabLst>
                <a:tab pos="1798638" algn="l"/>
              </a:tabLst>
              <a:defRPr/>
            </a:pPr>
            <a:endParaRPr lang="fr-BE" sz="1600" b="1" kern="0" dirty="0">
              <a:solidFill>
                <a:schemeClr val="bg1"/>
              </a:solidFill>
            </a:endParaRPr>
          </a:p>
        </p:txBody>
      </p:sp>
      <p:sp>
        <p:nvSpPr>
          <p:cNvPr id="16" name="Espace réservé du contenu 8">
            <a:extLst>
              <a:ext uri="{FF2B5EF4-FFF2-40B4-BE49-F238E27FC236}">
                <a16:creationId xmlns:a16="http://schemas.microsoft.com/office/drawing/2014/main" id="{EDE90395-AF6B-4E6E-A943-56B30CD28E15}"/>
              </a:ext>
            </a:extLst>
          </p:cNvPr>
          <p:cNvSpPr txBox="1">
            <a:spLocks/>
          </p:cNvSpPr>
          <p:nvPr/>
        </p:nvSpPr>
        <p:spPr>
          <a:xfrm>
            <a:off x="2296157" y="4155333"/>
            <a:ext cx="2268000" cy="1260000"/>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AU" sz="1600" b="1" i="0" kern="0" dirty="0">
                <a:solidFill>
                  <a:schemeClr val="bg1"/>
                </a:solidFill>
                <a:latin typeface="+mn-lt"/>
              </a:rPr>
              <a:t>Complementary measures</a:t>
            </a:r>
            <a:endParaRPr lang="fr-BE" sz="1600" b="1" i="0" kern="0" dirty="0">
              <a:solidFill>
                <a:schemeClr val="bg1"/>
              </a:solidFill>
              <a:latin typeface="+mn-lt"/>
            </a:endParaRPr>
          </a:p>
        </p:txBody>
      </p:sp>
    </p:spTree>
    <p:extLst>
      <p:ext uri="{BB962C8B-B14F-4D97-AF65-F5344CB8AC3E}">
        <p14:creationId xmlns:p14="http://schemas.microsoft.com/office/powerpoint/2010/main" val="214015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1+#ppt_w/2"/>
                                          </p:val>
                                        </p:tav>
                                        <p:tav tm="100000">
                                          <p:val>
                                            <p:strVal val="#ppt_x"/>
                                          </p:val>
                                        </p:tav>
                                      </p:tavLst>
                                    </p:anim>
                                    <p:anim calcmode="lin" valueType="num">
                                      <p:cBhvr additive="base">
                                        <p:cTn id="20" dur="500" fill="hold"/>
                                        <p:tgtEl>
                                          <p:spTgt spid="13"/>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1+#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9" grpId="1"/>
      <p:bldP spid="10" grpId="0"/>
      <p:bldP spid="10" grpId="1"/>
      <p:bldP spid="11" grpId="0"/>
      <p:bldP spid="11" grpId="1"/>
      <p:bldP spid="13" grpId="0"/>
      <p:bldP spid="13" grpId="1"/>
      <p:bldP spid="15" grpId="0" animBg="1"/>
      <p:bldP spid="16" grpId="0"/>
      <p:bldP spid="16"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en-GB" sz="2400" cap="all" dirty="0">
                <a:solidFill>
                  <a:srgbClr val="004494"/>
                </a:solidFill>
                <a:latin typeface="+mn-lt"/>
              </a:rPr>
              <a:t>Objectives of complementary support </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1988840"/>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Promote effective, accountable and inclusive institutions</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Enhance Government capacity to design, implement, monitor, and evaluate policies and to deliver public services</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Promote the active engagement of all stakeholders in policy design, implementation and monitoring </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Strengthen the national monitoring and evaluation framework, including statistical system</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Integrate gender equality measures in planning, budgeting and monitoring </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GB" sz="1500" dirty="0">
                <a:solidFill>
                  <a:srgbClr val="004494"/>
                </a:solidFill>
              </a:rPr>
              <a:t>Mitigate risks where there is commitment to reform but lack of capacity</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6" name="Tekstvak 1">
            <a:extLst>
              <a:ext uri="{FF2B5EF4-FFF2-40B4-BE49-F238E27FC236}">
                <a16:creationId xmlns:a16="http://schemas.microsoft.com/office/drawing/2014/main" id="{8009BE62-903F-4E03-A68E-7846FA67A482}"/>
              </a:ext>
            </a:extLst>
          </p:cNvPr>
          <p:cNvSpPr txBox="1"/>
          <p:nvPr/>
        </p:nvSpPr>
        <p:spPr>
          <a:xfrm>
            <a:off x="1943836" y="6320353"/>
            <a:ext cx="5256329" cy="461665"/>
          </a:xfrm>
          <a:prstGeom prst="rect">
            <a:avLst/>
          </a:prstGeom>
          <a:noFill/>
        </p:spPr>
        <p:txBody>
          <a:bodyPr wrap="square" rtlCol="0">
            <a:spAutoFit/>
          </a:bodyPr>
          <a:lstStyle/>
          <a:p>
            <a:pPr algn="ctr"/>
            <a:r>
              <a:rPr lang="nl-NL" b="1" kern="0" cap="all" dirty="0">
                <a:solidFill>
                  <a:srgbClr val="C00000"/>
                </a:solidFill>
                <a:latin typeface="+mn-lt"/>
              </a:rPr>
              <a:t>More details in Module 5</a:t>
            </a:r>
          </a:p>
          <a:p>
            <a:pPr algn="ctr"/>
            <a:endParaRPr lang="nl-NL" b="1" kern="0" cap="all" dirty="0">
              <a:solidFill>
                <a:srgbClr val="C00000"/>
              </a:solidFill>
              <a:latin typeface="+mn-lt"/>
            </a:endParaRPr>
          </a:p>
        </p:txBody>
      </p:sp>
    </p:spTree>
    <p:extLst>
      <p:ext uri="{BB962C8B-B14F-4D97-AF65-F5344CB8AC3E}">
        <p14:creationId xmlns:p14="http://schemas.microsoft.com/office/powerpoint/2010/main" val="406118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 Module 1</a:t>
            </a:r>
            <a:endParaRPr lang="fr-BE" sz="2800" cap="all" dirty="0">
              <a:solidFill>
                <a:srgbClr val="004494"/>
              </a:solidFill>
              <a:latin typeface="+mn-lt"/>
            </a:endParaRP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Objectives of Budget Support</a:t>
            </a:r>
          </a:p>
          <a:p>
            <a:pPr marL="360363" indent="-360363">
              <a:spcBef>
                <a:spcPts val="1200"/>
              </a:spcBef>
              <a:spcAft>
                <a:spcPts val="1200"/>
              </a:spcAft>
              <a:buClrTx/>
              <a:buFontTx/>
              <a:buAutoNum type="arabicPeriod"/>
            </a:pPr>
            <a:r>
              <a:rPr lang="en-GB" sz="2000" i="0" dirty="0">
                <a:solidFill>
                  <a:srgbClr val="004494"/>
                </a:solidFill>
              </a:rPr>
              <a:t>Three types of contract</a:t>
            </a:r>
          </a:p>
          <a:p>
            <a:pPr marL="360363" indent="-360363">
              <a:spcBef>
                <a:spcPts val="1200"/>
              </a:spcBef>
              <a:spcAft>
                <a:spcPts val="1200"/>
              </a:spcAft>
              <a:buClrTx/>
              <a:buFontTx/>
              <a:buAutoNum type="arabicPeriod"/>
            </a:pPr>
            <a:r>
              <a:rPr lang="en-GB" sz="2000" i="0" dirty="0">
                <a:solidFill>
                  <a:srgbClr val="004494"/>
                </a:solidFill>
              </a:rPr>
              <a:t>Fundamental values and rights-based approach</a:t>
            </a:r>
          </a:p>
          <a:p>
            <a:pPr marL="360363" indent="-360363">
              <a:spcBef>
                <a:spcPts val="1200"/>
              </a:spcBef>
              <a:spcAft>
                <a:spcPts val="1200"/>
              </a:spcAft>
              <a:buClrTx/>
              <a:buFontTx/>
              <a:buAutoNum type="arabicPeriod"/>
            </a:pPr>
            <a:r>
              <a:rPr lang="en-GB" sz="2000" i="0" dirty="0">
                <a:solidFill>
                  <a:srgbClr val="004494"/>
                </a:solidFill>
              </a:rPr>
              <a:t>Intervention logic</a:t>
            </a:r>
          </a:p>
          <a:p>
            <a:pPr marL="360363" indent="-360363">
              <a:spcBef>
                <a:spcPts val="1200"/>
              </a:spcBef>
              <a:spcAft>
                <a:spcPts val="1200"/>
              </a:spcAft>
              <a:buClrTx/>
              <a:buFontTx/>
              <a:buAutoNum type="arabicPeriod"/>
            </a:pPr>
            <a:r>
              <a:rPr lang="en-GB" sz="2000" i="0" dirty="0">
                <a:solidFill>
                  <a:srgbClr val="004494"/>
                </a:solidFill>
              </a:rPr>
              <a:t>Complementary measures</a:t>
            </a:r>
          </a:p>
          <a:p>
            <a:pPr marL="360363" indent="-360363">
              <a:spcBef>
                <a:spcPts val="1200"/>
              </a:spcBef>
              <a:spcAft>
                <a:spcPts val="1200"/>
              </a:spcAft>
              <a:buClrTx/>
              <a:buFontTx/>
              <a:buAutoNum type="arabicPeriod"/>
            </a:pPr>
            <a:r>
              <a:rPr lang="en-GB" sz="2000" b="1" i="0" cap="all" dirty="0">
                <a:solidFill>
                  <a:srgbClr val="C00000"/>
                </a:solidFill>
              </a:rPr>
              <a:t>Support to BS governance</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12</a:t>
            </a:fld>
            <a:endParaRPr lang="en-GB" sz="1100" b="1">
              <a:solidFill>
                <a:schemeClr val="bg1"/>
              </a:solidFill>
              <a:latin typeface="+mn-lt"/>
            </a:endParaRPr>
          </a:p>
        </p:txBody>
      </p:sp>
    </p:spTree>
    <p:extLst>
      <p:ext uri="{BB962C8B-B14F-4D97-AF65-F5344CB8AC3E}">
        <p14:creationId xmlns:p14="http://schemas.microsoft.com/office/powerpoint/2010/main" val="3029268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nl-NL" sz="2400" cap="all" dirty="0" err="1">
                <a:solidFill>
                  <a:srgbClr val="004494"/>
                </a:solidFill>
                <a:latin typeface="+mn-lt"/>
              </a:rPr>
              <a:t>Roles</a:t>
            </a:r>
            <a:r>
              <a:rPr lang="nl-NL" sz="2400" cap="all" dirty="0">
                <a:solidFill>
                  <a:srgbClr val="004494"/>
                </a:solidFill>
                <a:latin typeface="+mn-lt"/>
              </a:rPr>
              <a:t> </a:t>
            </a:r>
            <a:r>
              <a:rPr lang="nl-NL" sz="2400" cap="all" dirty="0" err="1">
                <a:solidFill>
                  <a:srgbClr val="004494"/>
                </a:solidFill>
                <a:latin typeface="+mn-lt"/>
              </a:rPr>
              <a:t>and</a:t>
            </a:r>
            <a:r>
              <a:rPr lang="nl-NL" sz="2400" cap="all" dirty="0">
                <a:solidFill>
                  <a:srgbClr val="004494"/>
                </a:solidFill>
                <a:latin typeface="+mn-lt"/>
              </a:rPr>
              <a:t> </a:t>
            </a:r>
            <a:r>
              <a:rPr lang="nl-NL" sz="2400" cap="all" dirty="0" err="1">
                <a:solidFill>
                  <a:srgbClr val="004494"/>
                </a:solidFill>
                <a:latin typeface="+mn-lt"/>
              </a:rPr>
              <a:t>Responsibilities</a:t>
            </a:r>
            <a:r>
              <a:rPr lang="nl-NL" sz="2400" cap="all" dirty="0">
                <a:solidFill>
                  <a:srgbClr val="004494"/>
                </a:solidFill>
                <a:latin typeface="+mn-lt"/>
              </a:rPr>
              <a:t> (DEVCO)</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060848"/>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1200"/>
              </a:spcBef>
              <a:spcAft>
                <a:spcPts val="1200"/>
              </a:spcAft>
              <a:buClr>
                <a:srgbClr val="004494"/>
              </a:buClr>
              <a:buSzPct val="100000"/>
              <a:buFont typeface="Verdana" panose="020B0604030504040204" pitchFamily="34" charset="0"/>
              <a:buChar char="&gt;"/>
              <a:defRPr/>
            </a:pPr>
            <a:r>
              <a:rPr lang="en-US" sz="1800" dirty="0">
                <a:solidFill>
                  <a:srgbClr val="004494"/>
                </a:solidFill>
              </a:rPr>
              <a:t>Delegations </a:t>
            </a:r>
            <a:r>
              <a:rPr lang="en-US" sz="1800" b="0" dirty="0">
                <a:solidFill>
                  <a:srgbClr val="004494"/>
                </a:solidFill>
              </a:rPr>
              <a:t>prepare, perform policy dialogue, monitor (performance assessment), and report </a:t>
            </a:r>
          </a:p>
          <a:p>
            <a:pPr marL="355600" lvl="1" indent="-355600" defTabSz="457200">
              <a:lnSpc>
                <a:spcPct val="130000"/>
              </a:lnSpc>
              <a:spcBef>
                <a:spcPts val="1200"/>
              </a:spcBef>
              <a:spcAft>
                <a:spcPts val="1200"/>
              </a:spcAft>
              <a:buClr>
                <a:srgbClr val="004494"/>
              </a:buClr>
              <a:buSzPct val="100000"/>
              <a:buFont typeface="Verdana" panose="020B0604030504040204" pitchFamily="34" charset="0"/>
              <a:buChar char="&gt;"/>
              <a:defRPr/>
            </a:pPr>
            <a:r>
              <a:rPr lang="en-US" sz="1800" dirty="0">
                <a:solidFill>
                  <a:srgbClr val="004494"/>
                </a:solidFill>
              </a:rPr>
              <a:t>Geographical Directors </a:t>
            </a:r>
            <a:r>
              <a:rPr lang="en-US" sz="1800" b="0" dirty="0">
                <a:solidFill>
                  <a:srgbClr val="004494"/>
                </a:solidFill>
              </a:rPr>
              <a:t>are responsible for BS in their region (centralized management)</a:t>
            </a:r>
          </a:p>
          <a:p>
            <a:pPr marL="355600" lvl="1" indent="-355600" defTabSz="457200">
              <a:lnSpc>
                <a:spcPct val="130000"/>
              </a:lnSpc>
              <a:spcBef>
                <a:spcPts val="1200"/>
              </a:spcBef>
              <a:spcAft>
                <a:spcPts val="1200"/>
              </a:spcAft>
              <a:buClr>
                <a:srgbClr val="004494"/>
              </a:buClr>
              <a:buSzPct val="100000"/>
              <a:buFont typeface="Verdana" panose="020B0604030504040204" pitchFamily="34" charset="0"/>
              <a:buChar char="&gt;"/>
              <a:defRPr/>
            </a:pPr>
            <a:r>
              <a:rPr lang="en-US" sz="1800" dirty="0">
                <a:solidFill>
                  <a:srgbClr val="004494"/>
                </a:solidFill>
              </a:rPr>
              <a:t>EEAS and thematic directorates </a:t>
            </a:r>
            <a:r>
              <a:rPr lang="en-US" sz="1800" b="0" dirty="0">
                <a:solidFill>
                  <a:srgbClr val="004494"/>
                </a:solidFill>
              </a:rPr>
              <a:t>are involved to ensure overall coherence</a:t>
            </a:r>
          </a:p>
          <a:p>
            <a:pPr marL="355600" lvl="1" indent="-355600" defTabSz="457200">
              <a:lnSpc>
                <a:spcPct val="130000"/>
              </a:lnSpc>
              <a:spcBef>
                <a:spcPts val="1200"/>
              </a:spcBef>
              <a:spcAft>
                <a:spcPts val="1200"/>
              </a:spcAft>
              <a:buClr>
                <a:srgbClr val="004494"/>
              </a:buClr>
              <a:buSzPct val="100000"/>
              <a:buFont typeface="Verdana" panose="020B0604030504040204" pitchFamily="34" charset="0"/>
              <a:buChar char="&gt;"/>
              <a:defRPr/>
            </a:pPr>
            <a:r>
              <a:rPr lang="en-US" sz="1800" dirty="0">
                <a:solidFill>
                  <a:srgbClr val="004494"/>
                </a:solidFill>
              </a:rPr>
              <a:t>DEVCO / NEAR Budget Support Units: </a:t>
            </a:r>
            <a:r>
              <a:rPr lang="en-US" sz="1800" b="0" dirty="0">
                <a:solidFill>
                  <a:srgbClr val="004494"/>
                </a:solidFill>
              </a:rPr>
              <a:t>Quality support, advice, orient on disbursement conditions, systematic review of disbursement files</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13</a:t>
            </a:fld>
            <a:endParaRPr lang="fr-BE" sz="1100" b="1">
              <a:solidFill>
                <a:schemeClr val="bg1"/>
              </a:solidFill>
              <a:latin typeface="+mn-lt"/>
            </a:endParaRPr>
          </a:p>
        </p:txBody>
      </p:sp>
    </p:spTree>
    <p:extLst>
      <p:ext uri="{BB962C8B-B14F-4D97-AF65-F5344CB8AC3E}">
        <p14:creationId xmlns:p14="http://schemas.microsoft.com/office/powerpoint/2010/main" val="6236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26" name="Rectangle 25">
            <a:extLst>
              <a:ext uri="{FF2B5EF4-FFF2-40B4-BE49-F238E27FC236}">
                <a16:creationId xmlns:a16="http://schemas.microsoft.com/office/drawing/2014/main" id="{E0183033-5B6E-4D16-9485-9132F83C59CD}"/>
              </a:ext>
            </a:extLst>
          </p:cNvPr>
          <p:cNvSpPr/>
          <p:nvPr/>
        </p:nvSpPr>
        <p:spPr bwMode="auto">
          <a:xfrm>
            <a:off x="140512" y="2977288"/>
            <a:ext cx="4140000" cy="1730568"/>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14</a:t>
            </a:fld>
            <a:endParaRPr lang="fr-BE" sz="1100" b="1">
              <a:solidFill>
                <a:schemeClr val="bg1"/>
              </a:solidFill>
              <a:latin typeface="+mn-lt"/>
            </a:endParaRPr>
          </a:p>
        </p:txBody>
      </p:sp>
      <p:sp>
        <p:nvSpPr>
          <p:cNvPr id="12" name="Rectangle 11">
            <a:extLst>
              <a:ext uri="{FF2B5EF4-FFF2-40B4-BE49-F238E27FC236}">
                <a16:creationId xmlns:a16="http://schemas.microsoft.com/office/drawing/2014/main" id="{1EF54795-A1CE-4AC4-B5B7-83E8C665DAC4}"/>
              </a:ext>
            </a:extLst>
          </p:cNvPr>
          <p:cNvSpPr/>
          <p:nvPr/>
        </p:nvSpPr>
        <p:spPr bwMode="auto">
          <a:xfrm>
            <a:off x="4832465" y="2977288"/>
            <a:ext cx="4140000" cy="1730568"/>
          </a:xfrm>
          <a:prstGeom prst="rect">
            <a:avLst/>
          </a:prstGeom>
          <a:solidFill>
            <a:schemeClr val="bg1"/>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3" name="ZoneTexte 12">
            <a:extLst>
              <a:ext uri="{FF2B5EF4-FFF2-40B4-BE49-F238E27FC236}">
                <a16:creationId xmlns:a16="http://schemas.microsoft.com/office/drawing/2014/main" id="{1B64622E-CAE2-47E9-A7DE-A7783A03FAC8}"/>
              </a:ext>
            </a:extLst>
          </p:cNvPr>
          <p:cNvSpPr txBox="1"/>
          <p:nvPr/>
        </p:nvSpPr>
        <p:spPr>
          <a:xfrm>
            <a:off x="4832465" y="3329697"/>
            <a:ext cx="4140000" cy="1323439"/>
          </a:xfrm>
          <a:prstGeom prst="rect">
            <a:avLst/>
          </a:prstGeom>
          <a:noFill/>
        </p:spPr>
        <p:txBody>
          <a:bodyPr wrap="square" rtlCol="0">
            <a:spAutoFit/>
          </a:bodyPr>
          <a:lstStyle/>
          <a:p>
            <a:pPr algn="ctr"/>
            <a:r>
              <a:rPr lang="en-GB" sz="1600" b="1" dirty="0">
                <a:latin typeface="+mn-lt"/>
              </a:rPr>
              <a:t>NEAR Senior Management, Geographical directors, sometimes thematic units, EEAS, DG ECFIN</a:t>
            </a:r>
          </a:p>
          <a:p>
            <a:pPr algn="ctr"/>
            <a:r>
              <a:rPr lang="en-GB" sz="1600" b="1" dirty="0">
                <a:latin typeface="+mn-lt"/>
              </a:rPr>
              <a:t>NEAR A4 = secretariat</a:t>
            </a:r>
            <a:endParaRPr lang="nl-NL" sz="1600" b="1" dirty="0">
              <a:latin typeface="+mn-lt"/>
            </a:endParaRP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1634450" y="566913"/>
            <a:ext cx="1152126" cy="4139999"/>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0" name="Flèche : pentagone 19">
            <a:extLst>
              <a:ext uri="{FF2B5EF4-FFF2-40B4-BE49-F238E27FC236}">
                <a16:creationId xmlns:a16="http://schemas.microsoft.com/office/drawing/2014/main" id="{E6C837C1-837C-431B-8150-0EE8303B1BAA}"/>
              </a:ext>
            </a:extLst>
          </p:cNvPr>
          <p:cNvSpPr/>
          <p:nvPr/>
        </p:nvSpPr>
        <p:spPr bwMode="auto">
          <a:xfrm rot="16200000">
            <a:off x="6326401" y="566913"/>
            <a:ext cx="1152128" cy="4140000"/>
          </a:xfrm>
          <a:prstGeom prst="homePlate">
            <a:avLst/>
          </a:prstGeom>
          <a:solidFill>
            <a:srgbClr val="0F5494"/>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40512" y="2348922"/>
            <a:ext cx="4140000" cy="864053"/>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600" b="1" i="0" kern="0" dirty="0">
                <a:solidFill>
                  <a:schemeClr val="bg1"/>
                </a:solidFill>
                <a:latin typeface="+mn-lt"/>
              </a:rPr>
              <a:t>DEVCO </a:t>
            </a:r>
          </a:p>
          <a:p>
            <a:pPr marL="0" indent="0" algn="ctr">
              <a:buNone/>
            </a:pPr>
            <a:r>
              <a:rPr lang="nl-NL" sz="1400" b="1" i="0" kern="0" dirty="0">
                <a:solidFill>
                  <a:schemeClr val="bg1"/>
                </a:solidFill>
                <a:latin typeface="+mn-lt"/>
              </a:rPr>
              <a:t>Budget Support Steering </a:t>
            </a:r>
            <a:br>
              <a:rPr lang="nl-NL" sz="1400" b="1" i="0" kern="0" dirty="0">
                <a:solidFill>
                  <a:schemeClr val="bg1"/>
                </a:solidFill>
                <a:latin typeface="+mn-lt"/>
              </a:rPr>
            </a:br>
            <a:r>
              <a:rPr lang="nl-NL" sz="1400" b="1" i="0" kern="0" dirty="0" err="1">
                <a:solidFill>
                  <a:schemeClr val="bg1"/>
                </a:solidFill>
                <a:latin typeface="+mn-lt"/>
              </a:rPr>
              <a:t>Committee</a:t>
            </a:r>
            <a:r>
              <a:rPr lang="nl-NL" sz="1400" b="1" i="0" kern="0" dirty="0">
                <a:solidFill>
                  <a:schemeClr val="bg1"/>
                </a:solidFill>
                <a:latin typeface="+mn-lt"/>
              </a:rPr>
              <a:t> (BSSC)</a:t>
            </a:r>
          </a:p>
        </p:txBody>
      </p:sp>
      <p:sp>
        <p:nvSpPr>
          <p:cNvPr id="31" name="Espace réservé du contenu 8">
            <a:extLst>
              <a:ext uri="{FF2B5EF4-FFF2-40B4-BE49-F238E27FC236}">
                <a16:creationId xmlns:a16="http://schemas.microsoft.com/office/drawing/2014/main" id="{1507A73F-C2A9-46A1-8C25-343BCABA2CD7}"/>
              </a:ext>
            </a:extLst>
          </p:cNvPr>
          <p:cNvSpPr txBox="1">
            <a:spLocks/>
          </p:cNvSpPr>
          <p:nvPr/>
        </p:nvSpPr>
        <p:spPr>
          <a:xfrm>
            <a:off x="4832465" y="2348923"/>
            <a:ext cx="4140000" cy="864052"/>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1600" b="1" i="0" kern="0" dirty="0">
                <a:solidFill>
                  <a:schemeClr val="bg1"/>
                </a:solidFill>
                <a:latin typeface="+mn-lt"/>
              </a:rPr>
              <a:t>DG NEAR</a:t>
            </a:r>
          </a:p>
          <a:p>
            <a:pPr marL="0" indent="0" algn="ctr">
              <a:buNone/>
            </a:pPr>
            <a:r>
              <a:rPr lang="nl-NL" sz="1400" b="1" i="0" kern="0" dirty="0">
                <a:solidFill>
                  <a:schemeClr val="bg1"/>
                </a:solidFill>
                <a:latin typeface="+mn-lt"/>
              </a:rPr>
              <a:t>Financial Assistance Steering </a:t>
            </a:r>
            <a:r>
              <a:rPr lang="nl-NL" sz="1400" b="1" i="0" kern="0" dirty="0" err="1">
                <a:solidFill>
                  <a:schemeClr val="bg1"/>
                </a:solidFill>
                <a:latin typeface="+mn-lt"/>
              </a:rPr>
              <a:t>Committee</a:t>
            </a:r>
            <a:r>
              <a:rPr lang="nl-NL" sz="1400" b="1" i="0" kern="0" dirty="0">
                <a:solidFill>
                  <a:schemeClr val="bg1"/>
                </a:solidFill>
                <a:latin typeface="+mn-lt"/>
              </a:rPr>
              <a:t> (FAST)</a:t>
            </a:r>
          </a:p>
        </p:txBody>
      </p:sp>
      <p:sp>
        <p:nvSpPr>
          <p:cNvPr id="32" name="ZoneTexte 31">
            <a:extLst>
              <a:ext uri="{FF2B5EF4-FFF2-40B4-BE49-F238E27FC236}">
                <a16:creationId xmlns:a16="http://schemas.microsoft.com/office/drawing/2014/main" id="{49F42030-06A8-4F0D-9E03-770978593601}"/>
              </a:ext>
            </a:extLst>
          </p:cNvPr>
          <p:cNvSpPr txBox="1"/>
          <p:nvPr/>
        </p:nvSpPr>
        <p:spPr>
          <a:xfrm>
            <a:off x="140512" y="3329697"/>
            <a:ext cx="4140000" cy="1077218"/>
          </a:xfrm>
          <a:prstGeom prst="rect">
            <a:avLst/>
          </a:prstGeom>
          <a:noFill/>
        </p:spPr>
        <p:txBody>
          <a:bodyPr wrap="square" rtlCol="0">
            <a:spAutoFit/>
          </a:bodyPr>
          <a:lstStyle/>
          <a:p>
            <a:pPr marL="0" lvl="1" algn="ctr">
              <a:spcBef>
                <a:spcPts val="600"/>
              </a:spcBef>
              <a:spcAft>
                <a:spcPts val="600"/>
              </a:spcAft>
              <a:buClr>
                <a:srgbClr val="89C765"/>
              </a:buClr>
              <a:defRPr/>
            </a:pPr>
            <a:r>
              <a:rPr lang="en-GB" sz="1600" b="1" dirty="0">
                <a:solidFill>
                  <a:srgbClr val="2D9E48"/>
                </a:solidFill>
                <a:latin typeface="+mn-lt"/>
              </a:rPr>
              <a:t>Chaired by Director General DEVCO, DEVCO Senior Management, EEAS, others if needed. DEVCO A4 = secretariat</a:t>
            </a:r>
            <a:endParaRPr lang="fr-BE" sz="1400" dirty="0">
              <a:solidFill>
                <a:schemeClr val="tx1"/>
              </a:solidFill>
              <a:latin typeface="+mn-lt"/>
            </a:endParaRPr>
          </a:p>
        </p:txBody>
      </p:sp>
      <p:sp>
        <p:nvSpPr>
          <p:cNvPr id="38" name="Title 1">
            <a:extLst>
              <a:ext uri="{FF2B5EF4-FFF2-40B4-BE49-F238E27FC236}">
                <a16:creationId xmlns:a16="http://schemas.microsoft.com/office/drawing/2014/main" id="{305E2DDB-2FBB-49C5-81D0-B9A5CC69578D}"/>
              </a:ext>
            </a:extLst>
          </p:cNvPr>
          <p:cNvSpPr>
            <a:spLocks noGrp="1"/>
          </p:cNvSpPr>
          <p:nvPr>
            <p:ph type="title"/>
          </p:nvPr>
        </p:nvSpPr>
        <p:spPr>
          <a:xfrm>
            <a:off x="342000" y="1238026"/>
            <a:ext cx="8460000" cy="773278"/>
          </a:xfrm>
        </p:spPr>
        <p:txBody>
          <a:bodyPr/>
          <a:lstStyle/>
          <a:p>
            <a:pPr marL="0"/>
            <a:r>
              <a:rPr lang="en-GB" altLang="es-ES" sz="2400" cap="all" dirty="0">
                <a:solidFill>
                  <a:srgbClr val="004494"/>
                </a:solidFill>
                <a:latin typeface="+mn-lt"/>
              </a:rPr>
              <a:t>Governance Structure </a:t>
            </a:r>
            <a:r>
              <a:rPr lang="fr-BE" altLang="es-ES" sz="2400" cap="all" dirty="0">
                <a:solidFill>
                  <a:srgbClr val="004494"/>
                </a:solidFill>
                <a:latin typeface="+mn-lt"/>
              </a:rPr>
              <a:t>for EU BS</a:t>
            </a:r>
            <a:endParaRPr lang="fr-BE" sz="2400" cap="all" dirty="0">
              <a:solidFill>
                <a:srgbClr val="004494"/>
              </a:solidFill>
              <a:latin typeface="+mn-lt"/>
            </a:endParaRPr>
          </a:p>
        </p:txBody>
      </p:sp>
      <p:sp>
        <p:nvSpPr>
          <p:cNvPr id="4" name="ZoneTexte 3">
            <a:extLst>
              <a:ext uri="{FF2B5EF4-FFF2-40B4-BE49-F238E27FC236}">
                <a16:creationId xmlns:a16="http://schemas.microsoft.com/office/drawing/2014/main" id="{12E6471D-605F-4B42-9FE1-2026C7D86899}"/>
              </a:ext>
            </a:extLst>
          </p:cNvPr>
          <p:cNvSpPr txBox="1"/>
          <p:nvPr/>
        </p:nvSpPr>
        <p:spPr>
          <a:xfrm>
            <a:off x="140512" y="4839496"/>
            <a:ext cx="8831953" cy="1613840"/>
          </a:xfrm>
          <a:prstGeom prst="rect">
            <a:avLst/>
          </a:prstGeom>
          <a:solidFill>
            <a:schemeClr val="bg1"/>
          </a:solidFill>
          <a:ln>
            <a:solidFill>
              <a:srgbClr val="0F5494"/>
            </a:solidFill>
          </a:ln>
          <a:effectLst>
            <a:outerShdw dist="38100" dir="2700000" algn="tl" rotWithShape="0">
              <a:srgbClr val="0F5494">
                <a:alpha val="40000"/>
              </a:srgbClr>
            </a:outerShdw>
          </a:effectLst>
        </p:spPr>
        <p:txBody>
          <a:bodyPr wrap="square" rtlCol="0">
            <a:spAutoFit/>
          </a:bodyPr>
          <a:lstStyle/>
          <a:p>
            <a:pPr marL="355600" lvl="1" indent="-355600" defTabSz="457200">
              <a:lnSpc>
                <a:spcPct val="130000"/>
              </a:lnSpc>
              <a:spcBef>
                <a:spcPts val="600"/>
              </a:spcBef>
              <a:spcAft>
                <a:spcPts val="0"/>
              </a:spcAft>
              <a:buClr>
                <a:srgbClr val="0F5494"/>
              </a:buClr>
              <a:buSzPct val="100000"/>
              <a:buFont typeface="Verdana" panose="020B0604030504040204" pitchFamily="34" charset="0"/>
              <a:buChar char="&gt;"/>
              <a:defRPr/>
            </a:pPr>
            <a:r>
              <a:rPr lang="en-GB" sz="1400" b="1" dirty="0">
                <a:solidFill>
                  <a:srgbClr val="004494"/>
                </a:solidFill>
                <a:latin typeface="+mn-lt"/>
              </a:rPr>
              <a:t>Enhances policy dialogue; reinforces risk management and risk mitigation mechanisms</a:t>
            </a:r>
          </a:p>
          <a:p>
            <a:pPr marL="355600" lvl="1" indent="-355600" defTabSz="457200">
              <a:lnSpc>
                <a:spcPct val="130000"/>
              </a:lnSpc>
              <a:spcBef>
                <a:spcPts val="600"/>
              </a:spcBef>
              <a:spcAft>
                <a:spcPts val="0"/>
              </a:spcAft>
              <a:buClr>
                <a:srgbClr val="0F5494"/>
              </a:buClr>
              <a:buSzPct val="100000"/>
              <a:buFont typeface="Verdana" panose="020B0604030504040204" pitchFamily="34" charset="0"/>
              <a:buChar char="&gt;"/>
              <a:defRPr/>
            </a:pPr>
            <a:r>
              <a:rPr lang="en-GB" sz="1400" b="1" dirty="0">
                <a:solidFill>
                  <a:srgbClr val="004494"/>
                </a:solidFill>
                <a:latin typeface="+mn-lt"/>
              </a:rPr>
              <a:t>Provides continuous political/policy steering of BS at senior Management and Commissioner level</a:t>
            </a:r>
          </a:p>
          <a:p>
            <a:pPr marL="355600" lvl="1" indent="-355600" defTabSz="457200">
              <a:lnSpc>
                <a:spcPct val="130000"/>
              </a:lnSpc>
              <a:spcBef>
                <a:spcPts val="600"/>
              </a:spcBef>
              <a:spcAft>
                <a:spcPts val="0"/>
              </a:spcAft>
              <a:buClr>
                <a:srgbClr val="0F5494"/>
              </a:buClr>
              <a:buSzPct val="100000"/>
              <a:buFont typeface="Verdana" panose="020B0604030504040204" pitchFamily="34" charset="0"/>
              <a:buChar char="&gt;"/>
              <a:defRPr/>
            </a:pPr>
            <a:r>
              <a:rPr lang="en-GB" sz="1400" b="1" dirty="0">
                <a:solidFill>
                  <a:srgbClr val="004494"/>
                </a:solidFill>
                <a:latin typeface="+mn-lt"/>
              </a:rPr>
              <a:t>Ensures policy coherence across countries and regions</a:t>
            </a:r>
          </a:p>
        </p:txBody>
      </p:sp>
    </p:spTree>
    <p:extLst>
      <p:ext uri="{BB962C8B-B14F-4D97-AF65-F5344CB8AC3E}">
        <p14:creationId xmlns:p14="http://schemas.microsoft.com/office/powerpoint/2010/main" val="121189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12" grpId="0" animBg="1"/>
      <p:bldP spid="13" grpId="0"/>
      <p:bldP spid="14" grpId="0" animBg="1"/>
      <p:bldP spid="20" grpId="0" animBg="1"/>
      <p:bldP spid="29" grpId="0"/>
      <p:bldP spid="31" grpId="0"/>
      <p:bldP spid="32" grpId="0"/>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nl-NL" sz="2400" cap="all" dirty="0" err="1">
                <a:solidFill>
                  <a:srgbClr val="004494"/>
                </a:solidFill>
                <a:latin typeface="+mn-lt"/>
              </a:rPr>
              <a:t>Key</a:t>
            </a:r>
            <a:r>
              <a:rPr lang="nl-NL" sz="2400" cap="all" dirty="0">
                <a:solidFill>
                  <a:srgbClr val="004494"/>
                </a:solidFill>
                <a:latin typeface="+mn-lt"/>
              </a:rPr>
              <a:t> </a:t>
            </a:r>
            <a:r>
              <a:rPr lang="nl-NL" sz="2400" cap="all" dirty="0" err="1">
                <a:solidFill>
                  <a:srgbClr val="004494"/>
                </a:solidFill>
                <a:latin typeface="+mn-lt"/>
              </a:rPr>
              <a:t>tasks</a:t>
            </a:r>
            <a:r>
              <a:rPr lang="nl-NL" sz="2400" cap="all" dirty="0">
                <a:solidFill>
                  <a:srgbClr val="004494"/>
                </a:solidFill>
                <a:latin typeface="+mn-lt"/>
              </a:rPr>
              <a:t> of BSSC</a:t>
            </a:r>
            <a:endParaRPr lang="fr-BE" sz="2400" cap="all" dirty="0">
              <a:solidFill>
                <a:srgbClr val="004494"/>
              </a:solidFill>
              <a:latin typeface="+mn-lt"/>
            </a:endParaRPr>
          </a:p>
        </p:txBody>
      </p:sp>
      <p:sp>
        <p:nvSpPr>
          <p:cNvPr id="8" name="Rectangle 3">
            <a:extLst>
              <a:ext uri="{FF2B5EF4-FFF2-40B4-BE49-F238E27FC236}">
                <a16:creationId xmlns:a16="http://schemas.microsoft.com/office/drawing/2014/main" id="{51467D5D-AA67-4739-8709-FDB0DC9AA892}"/>
              </a:ext>
            </a:extLst>
          </p:cNvPr>
          <p:cNvSpPr txBox="1">
            <a:spLocks noChangeArrowheads="1"/>
          </p:cNvSpPr>
          <p:nvPr/>
        </p:nvSpPr>
        <p:spPr bwMode="auto">
          <a:xfrm>
            <a:off x="341745" y="2132856"/>
            <a:ext cx="8460000" cy="30243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US" sz="1800" dirty="0">
                <a:solidFill>
                  <a:srgbClr val="004494"/>
                </a:solidFill>
              </a:rPr>
              <a:t>Assessment of the pre-conditions and FV for new SDG-Cs </a:t>
            </a:r>
            <a:r>
              <a:rPr lang="en-US" sz="1800" b="0" dirty="0">
                <a:solidFill>
                  <a:srgbClr val="004494"/>
                </a:solidFill>
              </a:rPr>
              <a:t>(prior to identification)</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US" sz="1800" dirty="0">
                <a:solidFill>
                  <a:srgbClr val="004494"/>
                </a:solidFill>
              </a:rPr>
              <a:t>Assessment of Risk Management Frameworks and agreement on the countries or operations requiring BSSC review</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US" sz="1800" dirty="0">
                <a:solidFill>
                  <a:srgbClr val="004494"/>
                </a:solidFill>
              </a:rPr>
              <a:t>Approval of new BS contracts subject to BSSC review</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US" sz="1800" dirty="0">
                <a:solidFill>
                  <a:srgbClr val="004494"/>
                </a:solidFill>
              </a:rPr>
              <a:t>Approval of disbursements subject to BSSC review</a:t>
            </a:r>
          </a:p>
          <a:p>
            <a:pPr marL="355600" lvl="1" indent="-355600" defTabSz="457200">
              <a:lnSpc>
                <a:spcPct val="130000"/>
              </a:lnSpc>
              <a:spcBef>
                <a:spcPts val="600"/>
              </a:spcBef>
              <a:spcAft>
                <a:spcPts val="600"/>
              </a:spcAft>
              <a:buClr>
                <a:srgbClr val="0F5494"/>
              </a:buClr>
              <a:buSzPct val="100000"/>
              <a:buFont typeface="Verdana" panose="020B0604030504040204" pitchFamily="34" charset="0"/>
              <a:buChar char="&gt;"/>
              <a:defRPr/>
            </a:pPr>
            <a:r>
              <a:rPr lang="en-US" sz="1800" dirty="0">
                <a:solidFill>
                  <a:srgbClr val="004494"/>
                </a:solidFill>
              </a:rPr>
              <a:t>Strategic discussion on country budget support portfolio (once per year)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15</a:t>
            </a:fld>
            <a:endParaRPr lang="fr-BE" sz="1100" b="1">
              <a:solidFill>
                <a:schemeClr val="bg1"/>
              </a:solidFill>
              <a:latin typeface="+mn-lt"/>
            </a:endParaRPr>
          </a:p>
        </p:txBody>
      </p:sp>
    </p:spTree>
    <p:extLst>
      <p:ext uri="{BB962C8B-B14F-4D97-AF65-F5344CB8AC3E}">
        <p14:creationId xmlns:p14="http://schemas.microsoft.com/office/powerpoint/2010/main" val="1261827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eaLnBrk="1" hangingPunct="1"/>
            <a:r>
              <a:rPr lang="en-US" sz="3600" dirty="0"/>
              <a:t>Thank you </a:t>
            </a:r>
          </a:p>
          <a:p>
            <a:pPr algn="ctr" eaLnBrk="1" hangingPunct="1"/>
            <a:r>
              <a:rPr lang="en-US" sz="3600" dirty="0"/>
              <a:t>for your 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 Module 1</a:t>
            </a:r>
            <a:endParaRPr lang="fr-BE" sz="2800" cap="all" dirty="0">
              <a:solidFill>
                <a:srgbClr val="004494"/>
              </a:solidFill>
              <a:latin typeface="+mn-lt"/>
            </a:endParaRP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Objectives of Budget Support</a:t>
            </a:r>
          </a:p>
          <a:p>
            <a:pPr marL="360363" indent="-360363">
              <a:spcBef>
                <a:spcPts val="1200"/>
              </a:spcBef>
              <a:spcAft>
                <a:spcPts val="1200"/>
              </a:spcAft>
              <a:buClrTx/>
              <a:buFontTx/>
              <a:buAutoNum type="arabicPeriod"/>
            </a:pPr>
            <a:r>
              <a:rPr lang="en-GB" sz="2000" i="0" dirty="0">
                <a:solidFill>
                  <a:srgbClr val="004494"/>
                </a:solidFill>
              </a:rPr>
              <a:t>Three types of contract</a:t>
            </a:r>
          </a:p>
          <a:p>
            <a:pPr marL="360363" indent="-360363">
              <a:spcBef>
                <a:spcPts val="1200"/>
              </a:spcBef>
              <a:spcAft>
                <a:spcPts val="1200"/>
              </a:spcAft>
              <a:buClrTx/>
              <a:buFontTx/>
              <a:buAutoNum type="arabicPeriod"/>
            </a:pPr>
            <a:r>
              <a:rPr lang="en-GB" sz="2000" b="1" i="0" cap="all" dirty="0">
                <a:solidFill>
                  <a:srgbClr val="C00000"/>
                </a:solidFill>
              </a:rPr>
              <a:t>Fundamental values and rights-based approach</a:t>
            </a:r>
          </a:p>
          <a:p>
            <a:pPr marL="360363" indent="-360363">
              <a:spcBef>
                <a:spcPts val="1200"/>
              </a:spcBef>
              <a:spcAft>
                <a:spcPts val="1200"/>
              </a:spcAft>
              <a:buClrTx/>
              <a:buFontTx/>
              <a:buAutoNum type="arabicPeriod"/>
            </a:pPr>
            <a:r>
              <a:rPr lang="en-GB" sz="2000" i="0" dirty="0">
                <a:solidFill>
                  <a:srgbClr val="004494"/>
                </a:solidFill>
              </a:rPr>
              <a:t>Intervention logic</a:t>
            </a:r>
          </a:p>
          <a:p>
            <a:pPr marL="360363" indent="-360363">
              <a:spcBef>
                <a:spcPts val="1200"/>
              </a:spcBef>
              <a:spcAft>
                <a:spcPts val="1200"/>
              </a:spcAft>
              <a:buClrTx/>
              <a:buFontTx/>
              <a:buAutoNum type="arabicPeriod"/>
            </a:pPr>
            <a:r>
              <a:rPr lang="en-GB" sz="2000" i="0" dirty="0">
                <a:solidFill>
                  <a:srgbClr val="004494"/>
                </a:solidFill>
              </a:rPr>
              <a:t>Complementary measures</a:t>
            </a:r>
          </a:p>
          <a:p>
            <a:pPr marL="360363" indent="-360363">
              <a:spcBef>
                <a:spcPts val="1200"/>
              </a:spcBef>
              <a:spcAft>
                <a:spcPts val="1200"/>
              </a:spcAft>
              <a:buClrTx/>
              <a:buFontTx/>
              <a:buAutoNum type="arabicPeriod"/>
            </a:pPr>
            <a:r>
              <a:rPr lang="en-GB" sz="2000" i="0" dirty="0">
                <a:solidFill>
                  <a:srgbClr val="004494"/>
                </a:solidFill>
              </a:rPr>
              <a:t>Support to BS governance</a:t>
            </a:r>
          </a:p>
          <a:p>
            <a:pPr marL="0" indent="0">
              <a:spcBef>
                <a:spcPts val="1200"/>
              </a:spcBef>
              <a:buClrTx/>
              <a:buNone/>
            </a:pPr>
            <a:endParaRPr lang="fr-BE" sz="2000" i="0" dirty="0"/>
          </a:p>
          <a:p>
            <a:pPr marL="457200" indent="-457200">
              <a:spcBef>
                <a:spcPts val="1200"/>
              </a:spcBef>
              <a:buClrTx/>
              <a:buFont typeface="+mj-lt"/>
              <a:buAutoNum type="arabicPeriod" startAt="5"/>
            </a:pPr>
            <a:endParaRPr lang="en-GB" sz="2000" i="0" dirty="0"/>
          </a:p>
          <a:p>
            <a:pPr marL="457200" indent="-457200">
              <a:buClrTx/>
              <a:buNone/>
            </a:pPr>
            <a:endParaRPr lang="en-GB" sz="2000" i="0" dirty="0"/>
          </a:p>
          <a:p>
            <a:endParaRPr lang="en-GB" sz="2000" dirty="0"/>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2</a:t>
            </a:fld>
            <a:endParaRPr lang="en-GB" sz="1100" b="1">
              <a:solidFill>
                <a:schemeClr val="bg1"/>
              </a:solidFill>
              <a:latin typeface="+mn-lt"/>
            </a:endParaRPr>
          </a:p>
        </p:txBody>
      </p:sp>
    </p:spTree>
    <p:extLst>
      <p:ext uri="{BB962C8B-B14F-4D97-AF65-F5344CB8AC3E}">
        <p14:creationId xmlns:p14="http://schemas.microsoft.com/office/powerpoint/2010/main" val="4048821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38026"/>
            <a:ext cx="8460000" cy="773278"/>
          </a:xfrm>
        </p:spPr>
        <p:txBody>
          <a:bodyPr/>
          <a:lstStyle/>
          <a:p>
            <a:pPr marL="0"/>
            <a:r>
              <a:rPr lang="nl-NL" sz="2800" cap="all" dirty="0" err="1">
                <a:solidFill>
                  <a:srgbClr val="004494"/>
                </a:solidFill>
                <a:latin typeface="+mn-lt"/>
              </a:rPr>
              <a:t>Fundamental</a:t>
            </a:r>
            <a:r>
              <a:rPr lang="nl-NL" sz="2800" cap="all" dirty="0">
                <a:solidFill>
                  <a:srgbClr val="004494"/>
                </a:solidFill>
                <a:latin typeface="+mn-lt"/>
              </a:rPr>
              <a:t> </a:t>
            </a:r>
            <a:r>
              <a:rPr lang="nl-NL" sz="2800" cap="all" dirty="0" err="1">
                <a:solidFill>
                  <a:srgbClr val="004494"/>
                </a:solidFill>
                <a:latin typeface="+mn-lt"/>
              </a:rPr>
              <a:t>Values</a:t>
            </a:r>
            <a:endParaRPr lang="fr-BE" sz="2800" cap="all" dirty="0">
              <a:solidFill>
                <a:srgbClr val="004494"/>
              </a:solidFill>
              <a:latin typeface="+mn-lt"/>
            </a:endParaRPr>
          </a:p>
        </p:txBody>
      </p:sp>
      <p:sp>
        <p:nvSpPr>
          <p:cNvPr id="12" name="Espace réservé du numéro de diapositive 9">
            <a:extLst>
              <a:ext uri="{FF2B5EF4-FFF2-40B4-BE49-F238E27FC236}">
                <a16:creationId xmlns:a16="http://schemas.microsoft.com/office/drawing/2014/main" id="{DA0CFD1C-1453-4FF3-AC7C-C31D8A43B81B}"/>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a:solidFill>
                <a:schemeClr val="bg1"/>
              </a:solidFill>
              <a:latin typeface="+mn-lt"/>
            </a:endParaRPr>
          </a:p>
        </p:txBody>
      </p:sp>
      <p:pic>
        <p:nvPicPr>
          <p:cNvPr id="6" name="Tijdelijke aanduiding voor inhoud 9">
            <a:extLst>
              <a:ext uri="{FF2B5EF4-FFF2-40B4-BE49-F238E27FC236}">
                <a16:creationId xmlns:a16="http://schemas.microsoft.com/office/drawing/2014/main" id="{93D24DE0-C2B6-4BB9-BC18-6AA6597A346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79730" y="4437352"/>
            <a:ext cx="4384540" cy="2160000"/>
          </a:xfrm>
          <a:ln>
            <a:solidFill>
              <a:srgbClr val="0F5494"/>
            </a:solidFill>
          </a:ln>
          <a:effectLst>
            <a:outerShdw dist="38100" dir="2700000" algn="tl" rotWithShape="0">
              <a:srgbClr val="0F5494">
                <a:alpha val="40000"/>
              </a:srgbClr>
            </a:outerShdw>
          </a:effectLst>
        </p:spPr>
      </p:pic>
      <p:pic>
        <p:nvPicPr>
          <p:cNvPr id="7" name="Afbeelding 5">
            <a:extLst>
              <a:ext uri="{FF2B5EF4-FFF2-40B4-BE49-F238E27FC236}">
                <a16:creationId xmlns:a16="http://schemas.microsoft.com/office/drawing/2014/main" id="{9AD4F3C8-DADE-4926-977B-4D1BCD4A8B32}"/>
              </a:ext>
            </a:extLst>
          </p:cNvPr>
          <p:cNvPicPr>
            <a:picLocks noChangeAspect="1"/>
          </p:cNvPicPr>
          <p:nvPr/>
        </p:nvPicPr>
        <p:blipFill>
          <a:blip r:embed="rId4"/>
          <a:stretch>
            <a:fillRect/>
          </a:stretch>
        </p:blipFill>
        <p:spPr>
          <a:xfrm>
            <a:off x="5131780" y="2083312"/>
            <a:ext cx="3264980" cy="2160000"/>
          </a:xfrm>
          <a:prstGeom prst="rect">
            <a:avLst/>
          </a:prstGeom>
          <a:ln>
            <a:solidFill>
              <a:srgbClr val="0F5494"/>
            </a:solidFill>
          </a:ln>
          <a:effectLst>
            <a:outerShdw dist="38100" dir="2700000" algn="tl" rotWithShape="0">
              <a:srgbClr val="0F5494">
                <a:alpha val="40000"/>
              </a:srgbClr>
            </a:outerShdw>
          </a:effectLst>
        </p:spPr>
      </p:pic>
      <p:pic>
        <p:nvPicPr>
          <p:cNvPr id="9" name="Afbeelding 7">
            <a:extLst>
              <a:ext uri="{FF2B5EF4-FFF2-40B4-BE49-F238E27FC236}">
                <a16:creationId xmlns:a16="http://schemas.microsoft.com/office/drawing/2014/main" id="{9854761A-C011-4A43-83D1-B53B4000454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6780" y="2083312"/>
            <a:ext cx="3385899" cy="2160000"/>
          </a:xfrm>
          <a:prstGeom prst="rect">
            <a:avLst/>
          </a:prstGeom>
          <a:ln>
            <a:solidFill>
              <a:srgbClr val="0F5494"/>
            </a:solidFill>
          </a:ln>
          <a:effectLst>
            <a:outerShdw dist="38100" dir="2700000" algn="tl" rotWithShape="0">
              <a:srgbClr val="0F5494">
                <a:alpha val="40000"/>
              </a:srgbClr>
            </a:outerShdw>
          </a:effectLst>
        </p:spPr>
      </p:pic>
    </p:spTree>
    <p:extLst>
      <p:ext uri="{BB962C8B-B14F-4D97-AF65-F5344CB8AC3E}">
        <p14:creationId xmlns:p14="http://schemas.microsoft.com/office/powerpoint/2010/main" val="2807625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a:solidFill>
                <a:schemeClr val="bg1"/>
              </a:solidFill>
              <a:latin typeface="+mn-lt"/>
            </a:endParaRPr>
          </a:p>
        </p:txBody>
      </p:sp>
      <p:sp>
        <p:nvSpPr>
          <p:cNvPr id="12" name="Rectangle 11">
            <a:extLst>
              <a:ext uri="{FF2B5EF4-FFF2-40B4-BE49-F238E27FC236}">
                <a16:creationId xmlns:a16="http://schemas.microsoft.com/office/drawing/2014/main" id="{1EF54795-A1CE-4AC4-B5B7-83E8C665DAC4}"/>
              </a:ext>
            </a:extLst>
          </p:cNvPr>
          <p:cNvSpPr/>
          <p:nvPr/>
        </p:nvSpPr>
        <p:spPr bwMode="auto">
          <a:xfrm>
            <a:off x="6096851" y="2920070"/>
            <a:ext cx="2835548" cy="3600986"/>
          </a:xfrm>
          <a:prstGeom prst="rect">
            <a:avLst/>
          </a:prstGeom>
          <a:solidFill>
            <a:schemeClr val="bg1"/>
          </a:solidFill>
          <a:ln w="9525" cap="flat" cmpd="sng" algn="ctr">
            <a:solidFill>
              <a:srgbClr val="00B0F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3" name="ZoneTexte 12">
            <a:extLst>
              <a:ext uri="{FF2B5EF4-FFF2-40B4-BE49-F238E27FC236}">
                <a16:creationId xmlns:a16="http://schemas.microsoft.com/office/drawing/2014/main" id="{1B64622E-CAE2-47E9-A7DE-A7783A03FAC8}"/>
              </a:ext>
            </a:extLst>
          </p:cNvPr>
          <p:cNvSpPr txBox="1"/>
          <p:nvPr/>
        </p:nvSpPr>
        <p:spPr>
          <a:xfrm>
            <a:off x="6103828" y="3458611"/>
            <a:ext cx="2828571" cy="3046988"/>
          </a:xfrm>
          <a:prstGeom prst="rect">
            <a:avLst/>
          </a:prstGeom>
          <a:noFill/>
        </p:spPr>
        <p:txBody>
          <a:bodyPr wrap="square" rtlCol="0">
            <a:spAutoFit/>
          </a:bodyPr>
          <a:lstStyle/>
          <a:p>
            <a:pPr lvl="0" algn="ctr" eaLnBrk="0" hangingPunct="0">
              <a:defRPr/>
            </a:pPr>
            <a:r>
              <a:rPr lang="en-GB" sz="1600" dirty="0">
                <a:solidFill>
                  <a:srgbClr val="1FACE0"/>
                </a:solidFill>
                <a:latin typeface="+mn-lt"/>
              </a:rPr>
              <a:t>Country’s commitment to </a:t>
            </a:r>
            <a:r>
              <a:rPr lang="en-US" sz="1600" dirty="0">
                <a:solidFill>
                  <a:srgbClr val="1FACE0"/>
                </a:solidFill>
                <a:latin typeface="+mn-lt"/>
              </a:rPr>
              <a:t>Fundamental Values</a:t>
            </a:r>
            <a:r>
              <a:rPr lang="en-GB" sz="1600" dirty="0">
                <a:solidFill>
                  <a:srgbClr val="1FACE0"/>
                </a:solidFill>
                <a:latin typeface="+mn-lt"/>
              </a:rPr>
              <a:t>  and/or political response to improve the situation should be taken into account as part of the RMF.</a:t>
            </a:r>
            <a:r>
              <a:rPr lang="en-US" sz="1600" dirty="0">
                <a:solidFill>
                  <a:srgbClr val="1FACE0"/>
                </a:solidFill>
                <a:latin typeface="+mn-lt"/>
              </a:rPr>
              <a:t> </a:t>
            </a:r>
          </a:p>
          <a:p>
            <a:pPr lvl="0" algn="ctr" eaLnBrk="0" hangingPunct="0">
              <a:defRPr/>
            </a:pPr>
            <a:r>
              <a:rPr lang="en-US" sz="1600" b="1" dirty="0">
                <a:solidFill>
                  <a:srgbClr val="1FACE0"/>
                </a:solidFill>
                <a:latin typeface="+mn-lt"/>
              </a:rPr>
              <a:t>A forward looking approach. </a:t>
            </a:r>
            <a:br>
              <a:rPr lang="en-US" sz="1600" dirty="0">
                <a:solidFill>
                  <a:srgbClr val="1FACE0"/>
                </a:solidFill>
                <a:latin typeface="+mn-lt"/>
              </a:rPr>
            </a:br>
            <a:r>
              <a:rPr lang="en-US" sz="1600" dirty="0">
                <a:solidFill>
                  <a:srgbClr val="1FACE0"/>
                </a:solidFill>
                <a:latin typeface="+mn-lt"/>
              </a:rPr>
              <a:t>Opportunity of intervention vs. risk of inaction</a:t>
            </a:r>
            <a:endParaRPr lang="fr-BE" sz="1600" dirty="0">
              <a:solidFill>
                <a:srgbClr val="1FACE0"/>
              </a:solidFill>
              <a:latin typeface="+mn-lt"/>
            </a:endParaRP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1060577" y="1004397"/>
            <a:ext cx="1008000" cy="2844000"/>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15" name="Espace réservé du contenu 2">
            <a:extLst>
              <a:ext uri="{FF2B5EF4-FFF2-40B4-BE49-F238E27FC236}">
                <a16:creationId xmlns:a16="http://schemas.microsoft.com/office/drawing/2014/main" id="{A7A49DB9-A323-4153-9A0F-F5D37F4FC24D}"/>
              </a:ext>
            </a:extLst>
          </p:cNvPr>
          <p:cNvSpPr txBox="1">
            <a:spLocks/>
          </p:cNvSpPr>
          <p:nvPr/>
        </p:nvSpPr>
        <p:spPr bwMode="auto">
          <a:xfrm>
            <a:off x="142577" y="2302258"/>
            <a:ext cx="2835548"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US" sz="1400" b="1" i="0" kern="0" dirty="0">
                <a:solidFill>
                  <a:schemeClr val="bg1"/>
                </a:solidFill>
                <a:latin typeface="+mn-lt"/>
              </a:rPr>
              <a:t>Sustainable Development Goals Contract</a:t>
            </a:r>
          </a:p>
        </p:txBody>
      </p:sp>
      <p:sp>
        <p:nvSpPr>
          <p:cNvPr id="16" name="Ellipse 15">
            <a:extLst>
              <a:ext uri="{FF2B5EF4-FFF2-40B4-BE49-F238E27FC236}">
                <a16:creationId xmlns:a16="http://schemas.microsoft.com/office/drawing/2014/main" id="{7A6F25A3-5CD9-4935-960E-2F66D67FABF4}"/>
              </a:ext>
            </a:extLst>
          </p:cNvPr>
          <p:cNvSpPr/>
          <p:nvPr/>
        </p:nvSpPr>
        <p:spPr bwMode="auto">
          <a:xfrm>
            <a:off x="1308657" y="172266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17" name="Rectangle 16">
            <a:extLst>
              <a:ext uri="{FF2B5EF4-FFF2-40B4-BE49-F238E27FC236}">
                <a16:creationId xmlns:a16="http://schemas.microsoft.com/office/drawing/2014/main" id="{246F7E7A-43FF-46CC-9DAB-2C8A42F1A7B3}"/>
              </a:ext>
            </a:extLst>
          </p:cNvPr>
          <p:cNvSpPr/>
          <p:nvPr/>
        </p:nvSpPr>
        <p:spPr bwMode="auto">
          <a:xfrm>
            <a:off x="1656742" y="1722662"/>
            <a:ext cx="5867538" cy="37073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9" name="Flèche : pentagone 18">
            <a:extLst>
              <a:ext uri="{FF2B5EF4-FFF2-40B4-BE49-F238E27FC236}">
                <a16:creationId xmlns:a16="http://schemas.microsoft.com/office/drawing/2014/main" id="{457C95BE-A422-403A-B65C-44B584670DD4}"/>
              </a:ext>
            </a:extLst>
          </p:cNvPr>
          <p:cNvSpPr/>
          <p:nvPr/>
        </p:nvSpPr>
        <p:spPr bwMode="auto">
          <a:xfrm rot="16200000">
            <a:off x="4039445" y="1004396"/>
            <a:ext cx="1008000" cy="2844000"/>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0" name="Flèche : pentagone 19">
            <a:extLst>
              <a:ext uri="{FF2B5EF4-FFF2-40B4-BE49-F238E27FC236}">
                <a16:creationId xmlns:a16="http://schemas.microsoft.com/office/drawing/2014/main" id="{E6C837C1-837C-431B-8150-0EE8303B1BAA}"/>
              </a:ext>
            </a:extLst>
          </p:cNvPr>
          <p:cNvSpPr/>
          <p:nvPr/>
        </p:nvSpPr>
        <p:spPr bwMode="auto">
          <a:xfrm rot="16200000">
            <a:off x="7022441" y="1004397"/>
            <a:ext cx="1008000" cy="2844000"/>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1" name="Espace réservé du contenu 2">
            <a:extLst>
              <a:ext uri="{FF2B5EF4-FFF2-40B4-BE49-F238E27FC236}">
                <a16:creationId xmlns:a16="http://schemas.microsoft.com/office/drawing/2014/main" id="{51A0BE6E-C454-4B0E-83A6-D8D0CB894C9A}"/>
              </a:ext>
            </a:extLst>
          </p:cNvPr>
          <p:cNvSpPr txBox="1">
            <a:spLocks/>
          </p:cNvSpPr>
          <p:nvPr/>
        </p:nvSpPr>
        <p:spPr bwMode="auto">
          <a:xfrm>
            <a:off x="3154224" y="2302258"/>
            <a:ext cx="2835548"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US" sz="1400" b="1" i="0" kern="0" dirty="0">
                <a:solidFill>
                  <a:schemeClr val="bg1"/>
                </a:solidFill>
                <a:latin typeface="+mn-lt"/>
              </a:rPr>
              <a:t>Sector Reform </a:t>
            </a:r>
            <a:br>
              <a:rPr lang="en-US" sz="1400" b="1" i="0" kern="0" dirty="0">
                <a:solidFill>
                  <a:schemeClr val="bg1"/>
                </a:solidFill>
                <a:latin typeface="+mn-lt"/>
              </a:rPr>
            </a:br>
            <a:r>
              <a:rPr lang="en-US" sz="1400" b="1" i="0" kern="0" dirty="0">
                <a:solidFill>
                  <a:schemeClr val="bg1"/>
                </a:solidFill>
                <a:latin typeface="+mn-lt"/>
              </a:rPr>
              <a:t>Performance Contract</a:t>
            </a:r>
          </a:p>
        </p:txBody>
      </p:sp>
      <p:sp>
        <p:nvSpPr>
          <p:cNvPr id="22" name="Espace réservé du contenu 2">
            <a:extLst>
              <a:ext uri="{FF2B5EF4-FFF2-40B4-BE49-F238E27FC236}">
                <a16:creationId xmlns:a16="http://schemas.microsoft.com/office/drawing/2014/main" id="{C270EDD3-FAD8-43CC-9E56-B9D5A4D53195}"/>
              </a:ext>
            </a:extLst>
          </p:cNvPr>
          <p:cNvSpPr txBox="1">
            <a:spLocks/>
          </p:cNvSpPr>
          <p:nvPr/>
        </p:nvSpPr>
        <p:spPr bwMode="auto">
          <a:xfrm>
            <a:off x="6106506" y="2302258"/>
            <a:ext cx="2835548"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US" sz="1400" b="1" i="0" kern="0" dirty="0">
                <a:solidFill>
                  <a:schemeClr val="bg1"/>
                </a:solidFill>
                <a:latin typeface="+mn-lt"/>
              </a:rPr>
              <a:t>State and Resilience Building Contract</a:t>
            </a:r>
            <a:endParaRPr lang="nl-NL" sz="1400" b="1" i="0" kern="0" dirty="0">
              <a:solidFill>
                <a:schemeClr val="bg1"/>
              </a:solidFill>
              <a:latin typeface="+mn-lt"/>
            </a:endParaRPr>
          </a:p>
        </p:txBody>
      </p:sp>
      <p:sp>
        <p:nvSpPr>
          <p:cNvPr id="23" name="Ellipse 22">
            <a:extLst>
              <a:ext uri="{FF2B5EF4-FFF2-40B4-BE49-F238E27FC236}">
                <a16:creationId xmlns:a16="http://schemas.microsoft.com/office/drawing/2014/main" id="{B2E7A68D-493A-4E2D-8E59-43BA874BF227}"/>
              </a:ext>
            </a:extLst>
          </p:cNvPr>
          <p:cNvSpPr/>
          <p:nvPr/>
        </p:nvSpPr>
        <p:spPr bwMode="auto">
          <a:xfrm>
            <a:off x="4353833" y="172266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4" name="Ellipse 23">
            <a:extLst>
              <a:ext uri="{FF2B5EF4-FFF2-40B4-BE49-F238E27FC236}">
                <a16:creationId xmlns:a16="http://schemas.microsoft.com/office/drawing/2014/main" id="{312615C2-F2EA-45EC-BD4E-A79C38BB750F}"/>
              </a:ext>
            </a:extLst>
          </p:cNvPr>
          <p:cNvSpPr/>
          <p:nvPr/>
        </p:nvSpPr>
        <p:spPr bwMode="auto">
          <a:xfrm>
            <a:off x="7287602" y="1722662"/>
            <a:ext cx="473356" cy="473356"/>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pic>
        <p:nvPicPr>
          <p:cNvPr id="25" name="Image 24">
            <a:extLst>
              <a:ext uri="{FF2B5EF4-FFF2-40B4-BE49-F238E27FC236}">
                <a16:creationId xmlns:a16="http://schemas.microsoft.com/office/drawing/2014/main" id="{76B97E19-678F-475A-A24E-78741A6302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3102" y="1770177"/>
            <a:ext cx="370735" cy="370735"/>
          </a:xfrm>
          <a:prstGeom prst="rect">
            <a:avLst/>
          </a:prstGeom>
        </p:spPr>
      </p:pic>
      <p:sp>
        <p:nvSpPr>
          <p:cNvPr id="26" name="Rectangle 25">
            <a:extLst>
              <a:ext uri="{FF2B5EF4-FFF2-40B4-BE49-F238E27FC236}">
                <a16:creationId xmlns:a16="http://schemas.microsoft.com/office/drawing/2014/main" id="{E0183033-5B6E-4D16-9485-9132F83C59CD}"/>
              </a:ext>
            </a:extLst>
          </p:cNvPr>
          <p:cNvSpPr/>
          <p:nvPr/>
        </p:nvSpPr>
        <p:spPr bwMode="auto">
          <a:xfrm>
            <a:off x="138446" y="2918564"/>
            <a:ext cx="2835548" cy="3600986"/>
          </a:xfrm>
          <a:prstGeom prst="rect">
            <a:avLst/>
          </a:prstGeom>
          <a:solidFill>
            <a:schemeClr val="bg1"/>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7" name="Rectangle 26">
            <a:extLst>
              <a:ext uri="{FF2B5EF4-FFF2-40B4-BE49-F238E27FC236}">
                <a16:creationId xmlns:a16="http://schemas.microsoft.com/office/drawing/2014/main" id="{B8E842F4-5630-46A5-B314-C904A03D741B}"/>
              </a:ext>
            </a:extLst>
          </p:cNvPr>
          <p:cNvSpPr/>
          <p:nvPr/>
        </p:nvSpPr>
        <p:spPr bwMode="auto">
          <a:xfrm>
            <a:off x="3128278" y="2910927"/>
            <a:ext cx="2835548" cy="3600986"/>
          </a:xfrm>
          <a:prstGeom prst="rect">
            <a:avLst/>
          </a:prstGeom>
          <a:solidFill>
            <a:schemeClr val="bg1"/>
          </a:solidFill>
          <a:ln w="9525" cap="flat" cmpd="sng" algn="ctr">
            <a:solidFill>
              <a:srgbClr val="FF33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pic>
        <p:nvPicPr>
          <p:cNvPr id="28" name="Image 27">
            <a:extLst>
              <a:ext uri="{FF2B5EF4-FFF2-40B4-BE49-F238E27FC236}">
                <a16:creationId xmlns:a16="http://schemas.microsoft.com/office/drawing/2014/main" id="{0D1CD706-BAD0-46F7-9B85-C0C206A4D568}"/>
              </a:ext>
            </a:extLst>
          </p:cNvPr>
          <p:cNvPicPr>
            <a:picLocks noChangeAspect="1"/>
          </p:cNvPicPr>
          <p:nvPr/>
        </p:nvPicPr>
        <p:blipFill>
          <a:blip r:embed="rId4"/>
          <a:stretch>
            <a:fillRect/>
          </a:stretch>
        </p:blipFill>
        <p:spPr>
          <a:xfrm>
            <a:off x="4427969" y="1730871"/>
            <a:ext cx="325083" cy="399997"/>
          </a:xfrm>
          <a:prstGeom prst="rect">
            <a:avLst/>
          </a:prstGeom>
        </p:spPr>
      </p:pic>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42576" y="2988072"/>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US" sz="2000" b="1" i="0" kern="0" dirty="0">
                <a:solidFill>
                  <a:srgbClr val="2D9E48"/>
                </a:solidFill>
                <a:latin typeface="+mn-lt"/>
              </a:rPr>
              <a:t>SDG-C</a:t>
            </a:r>
            <a:endParaRPr lang="fr-BE" sz="2000" b="1" i="0" kern="0" dirty="0">
              <a:solidFill>
                <a:srgbClr val="2D9E48"/>
              </a:solidFill>
              <a:latin typeface="+mn-lt"/>
            </a:endParaRPr>
          </a:p>
        </p:txBody>
      </p:sp>
      <p:sp>
        <p:nvSpPr>
          <p:cNvPr id="30" name="Espace réservé du contenu 8">
            <a:extLst>
              <a:ext uri="{FF2B5EF4-FFF2-40B4-BE49-F238E27FC236}">
                <a16:creationId xmlns:a16="http://schemas.microsoft.com/office/drawing/2014/main" id="{CF1F8B73-5A2A-4EBD-85DC-89530DD1E2C9}"/>
              </a:ext>
            </a:extLst>
          </p:cNvPr>
          <p:cNvSpPr txBox="1">
            <a:spLocks/>
          </p:cNvSpPr>
          <p:nvPr/>
        </p:nvSpPr>
        <p:spPr>
          <a:xfrm>
            <a:off x="3115716" y="2988072"/>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2000" b="1" i="0" kern="0" dirty="0">
                <a:solidFill>
                  <a:srgbClr val="F5823C"/>
                </a:solidFill>
                <a:latin typeface="+mn-lt"/>
              </a:rPr>
              <a:t>SRPC</a:t>
            </a:r>
          </a:p>
        </p:txBody>
      </p:sp>
      <p:sp>
        <p:nvSpPr>
          <p:cNvPr id="31" name="Espace réservé du contenu 8">
            <a:extLst>
              <a:ext uri="{FF2B5EF4-FFF2-40B4-BE49-F238E27FC236}">
                <a16:creationId xmlns:a16="http://schemas.microsoft.com/office/drawing/2014/main" id="{1507A73F-C2A9-46A1-8C25-343BCABA2CD7}"/>
              </a:ext>
            </a:extLst>
          </p:cNvPr>
          <p:cNvSpPr txBox="1">
            <a:spLocks/>
          </p:cNvSpPr>
          <p:nvPr/>
        </p:nvSpPr>
        <p:spPr>
          <a:xfrm>
            <a:off x="6107957" y="2988072"/>
            <a:ext cx="2831418" cy="36892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2000" b="1" i="0" kern="0" dirty="0">
                <a:solidFill>
                  <a:srgbClr val="1FACE0"/>
                </a:solidFill>
                <a:latin typeface="+mn-lt"/>
              </a:rPr>
              <a:t>SRBC</a:t>
            </a:r>
          </a:p>
        </p:txBody>
      </p:sp>
      <p:sp>
        <p:nvSpPr>
          <p:cNvPr id="32" name="ZoneTexte 31">
            <a:extLst>
              <a:ext uri="{FF2B5EF4-FFF2-40B4-BE49-F238E27FC236}">
                <a16:creationId xmlns:a16="http://schemas.microsoft.com/office/drawing/2014/main" id="{49F42030-06A8-4F0D-9E03-770978593601}"/>
              </a:ext>
            </a:extLst>
          </p:cNvPr>
          <p:cNvSpPr txBox="1"/>
          <p:nvPr/>
        </p:nvSpPr>
        <p:spPr>
          <a:xfrm>
            <a:off x="138446" y="3458611"/>
            <a:ext cx="2835547" cy="2585323"/>
          </a:xfrm>
          <a:prstGeom prst="rect">
            <a:avLst/>
          </a:prstGeom>
          <a:noFill/>
        </p:spPr>
        <p:txBody>
          <a:bodyPr wrap="square" rtlCol="0">
            <a:spAutoFit/>
          </a:bodyPr>
          <a:lstStyle/>
          <a:p>
            <a:pPr marL="0" lvl="1" algn="ctr">
              <a:spcBef>
                <a:spcPts val="600"/>
              </a:spcBef>
              <a:spcAft>
                <a:spcPts val="600"/>
              </a:spcAft>
              <a:buClr>
                <a:srgbClr val="89C765"/>
              </a:buClr>
              <a:defRPr/>
            </a:pPr>
            <a:r>
              <a:rPr lang="en-US" sz="1600" dirty="0">
                <a:solidFill>
                  <a:srgbClr val="2D9E48"/>
                </a:solidFill>
                <a:latin typeface="+mn-lt"/>
              </a:rPr>
              <a:t>A mutual and shared commitment to universal Fundamental Values assumed.</a:t>
            </a:r>
          </a:p>
          <a:p>
            <a:pPr marL="0" lvl="1" algn="ctr">
              <a:spcBef>
                <a:spcPts val="600"/>
              </a:spcBef>
              <a:spcAft>
                <a:spcPts val="600"/>
              </a:spcAft>
              <a:buClr>
                <a:srgbClr val="89C765"/>
              </a:buClr>
              <a:defRPr/>
            </a:pPr>
            <a:r>
              <a:rPr lang="en-US" sz="1600" dirty="0">
                <a:solidFill>
                  <a:srgbClr val="2D9E48"/>
                </a:solidFill>
                <a:latin typeface="+mn-lt"/>
              </a:rPr>
              <a:t>Positive assessment of country’s adherence and </a:t>
            </a:r>
            <a:r>
              <a:rPr lang="en-US" sz="1600" b="1" dirty="0">
                <a:solidFill>
                  <a:srgbClr val="2D9E48"/>
                </a:solidFill>
                <a:latin typeface="+mn-lt"/>
              </a:rPr>
              <a:t>commitment to Fundamental Values</a:t>
            </a:r>
            <a:r>
              <a:rPr lang="en-US" sz="1600" dirty="0">
                <a:solidFill>
                  <a:srgbClr val="2D9E48"/>
                </a:solidFill>
                <a:latin typeface="+mn-lt"/>
              </a:rPr>
              <a:t>. </a:t>
            </a:r>
          </a:p>
          <a:p>
            <a:pPr marL="0" lvl="1" algn="ctr">
              <a:spcBef>
                <a:spcPts val="600"/>
              </a:spcBef>
              <a:spcAft>
                <a:spcPts val="600"/>
              </a:spcAft>
              <a:buClr>
                <a:srgbClr val="89C765"/>
              </a:buClr>
              <a:defRPr/>
            </a:pPr>
            <a:endParaRPr lang="fr-BE" sz="1400" dirty="0">
              <a:solidFill>
                <a:schemeClr val="tx1"/>
              </a:solidFill>
              <a:latin typeface="+mn-lt"/>
            </a:endParaRPr>
          </a:p>
        </p:txBody>
      </p:sp>
      <p:sp>
        <p:nvSpPr>
          <p:cNvPr id="33" name="ZoneTexte 32">
            <a:extLst>
              <a:ext uri="{FF2B5EF4-FFF2-40B4-BE49-F238E27FC236}">
                <a16:creationId xmlns:a16="http://schemas.microsoft.com/office/drawing/2014/main" id="{0E67546A-7D36-4018-A3C2-88A148EBA70C}"/>
              </a:ext>
            </a:extLst>
          </p:cNvPr>
          <p:cNvSpPr txBox="1"/>
          <p:nvPr/>
        </p:nvSpPr>
        <p:spPr>
          <a:xfrm>
            <a:off x="3129730" y="3458611"/>
            <a:ext cx="2835547" cy="3354765"/>
          </a:xfrm>
          <a:prstGeom prst="rect">
            <a:avLst/>
          </a:prstGeom>
          <a:noFill/>
        </p:spPr>
        <p:txBody>
          <a:bodyPr wrap="square" rtlCol="0">
            <a:spAutoFit/>
          </a:bodyPr>
          <a:lstStyle/>
          <a:p>
            <a:pPr algn="ctr" eaLnBrk="0" hangingPunct="0">
              <a:spcBef>
                <a:spcPts val="600"/>
              </a:spcBef>
              <a:spcAft>
                <a:spcPts val="600"/>
              </a:spcAft>
            </a:pPr>
            <a:r>
              <a:rPr lang="en-US" sz="1600" dirty="0">
                <a:solidFill>
                  <a:srgbClr val="F5823C"/>
                </a:solidFill>
                <a:latin typeface="+mn-lt"/>
              </a:rPr>
              <a:t>Country’s adherence to Fundamental Values </a:t>
            </a:r>
            <a:r>
              <a:rPr lang="en-US" sz="1600" b="1" dirty="0">
                <a:solidFill>
                  <a:srgbClr val="F5823C"/>
                </a:solidFill>
                <a:latin typeface="+mn-lt"/>
              </a:rPr>
              <a:t>taken into consideration </a:t>
            </a:r>
            <a:r>
              <a:rPr lang="en-US" sz="1600" dirty="0">
                <a:solidFill>
                  <a:srgbClr val="F5823C"/>
                </a:solidFill>
                <a:latin typeface="+mn-lt"/>
              </a:rPr>
              <a:t>as part of the Risk Management Framework (RMF). </a:t>
            </a:r>
            <a:endParaRPr lang="fr-BE" sz="1600" dirty="0">
              <a:solidFill>
                <a:srgbClr val="F5823C"/>
              </a:solidFill>
              <a:latin typeface="+mn-lt"/>
            </a:endParaRPr>
          </a:p>
          <a:p>
            <a:pPr algn="ctr" eaLnBrk="0" hangingPunct="0">
              <a:spcBef>
                <a:spcPts val="600"/>
              </a:spcBef>
              <a:spcAft>
                <a:spcPts val="600"/>
              </a:spcAft>
            </a:pPr>
            <a:r>
              <a:rPr lang="en-US" sz="1600" dirty="0">
                <a:solidFill>
                  <a:srgbClr val="F5823C"/>
                </a:solidFill>
                <a:latin typeface="+mn-lt"/>
              </a:rPr>
              <a:t>At sector level the supported interventions should not harm and do maximum good (Rights-based approach) </a:t>
            </a:r>
            <a:endParaRPr lang="fr-BE" sz="1600" dirty="0">
              <a:solidFill>
                <a:srgbClr val="F5823C"/>
              </a:solidFill>
              <a:latin typeface="+mn-lt"/>
            </a:endParaRPr>
          </a:p>
          <a:p>
            <a:pPr marL="0" lvl="1" algn="ctr">
              <a:spcBef>
                <a:spcPts val="600"/>
              </a:spcBef>
              <a:spcAft>
                <a:spcPts val="600"/>
              </a:spcAft>
              <a:buClr>
                <a:srgbClr val="2D9E48"/>
              </a:buClr>
              <a:defRPr/>
            </a:pPr>
            <a:endParaRPr lang="fr-BE" sz="1600" dirty="0">
              <a:solidFill>
                <a:schemeClr val="tx1"/>
              </a:solidFill>
              <a:latin typeface="+mn-lt"/>
            </a:endParaRPr>
          </a:p>
        </p:txBody>
      </p:sp>
      <p:pic>
        <p:nvPicPr>
          <p:cNvPr id="34" name="Image 33">
            <a:extLst>
              <a:ext uri="{FF2B5EF4-FFF2-40B4-BE49-F238E27FC236}">
                <a16:creationId xmlns:a16="http://schemas.microsoft.com/office/drawing/2014/main" id="{705E160E-7FE7-4702-A85A-B66D7BE4F8BD}"/>
              </a:ext>
            </a:extLst>
          </p:cNvPr>
          <p:cNvPicPr>
            <a:picLocks noChangeAspect="1"/>
          </p:cNvPicPr>
          <p:nvPr/>
        </p:nvPicPr>
        <p:blipFill>
          <a:blip r:embed="rId5"/>
          <a:stretch>
            <a:fillRect/>
          </a:stretch>
        </p:blipFill>
        <p:spPr>
          <a:xfrm>
            <a:off x="7371188" y="1794670"/>
            <a:ext cx="300825" cy="286667"/>
          </a:xfrm>
          <a:prstGeom prst="rect">
            <a:avLst/>
          </a:prstGeom>
        </p:spPr>
      </p:pic>
      <p:sp>
        <p:nvSpPr>
          <p:cNvPr id="38" name="Title 1">
            <a:extLst>
              <a:ext uri="{FF2B5EF4-FFF2-40B4-BE49-F238E27FC236}">
                <a16:creationId xmlns:a16="http://schemas.microsoft.com/office/drawing/2014/main" id="{305E2DDB-2FBB-49C5-81D0-B9A5CC69578D}"/>
              </a:ext>
            </a:extLst>
          </p:cNvPr>
          <p:cNvSpPr>
            <a:spLocks noGrp="1"/>
          </p:cNvSpPr>
          <p:nvPr>
            <p:ph type="title"/>
          </p:nvPr>
        </p:nvSpPr>
        <p:spPr>
          <a:xfrm>
            <a:off x="342000" y="1124744"/>
            <a:ext cx="8460000" cy="773278"/>
          </a:xfrm>
        </p:spPr>
        <p:txBody>
          <a:bodyPr/>
          <a:lstStyle/>
          <a:p>
            <a:pPr marL="0"/>
            <a:r>
              <a:rPr lang="en-US" sz="2800" cap="all" dirty="0">
                <a:solidFill>
                  <a:srgbClr val="004494"/>
                </a:solidFill>
                <a:latin typeface="+mn-lt"/>
              </a:rPr>
              <a:t>Differentiation</a:t>
            </a:r>
            <a:endParaRPr lang="fr-BE" sz="2800" cap="all" dirty="0">
              <a:solidFill>
                <a:srgbClr val="004494"/>
              </a:solidFill>
              <a:latin typeface="+mn-lt"/>
            </a:endParaRPr>
          </a:p>
        </p:txBody>
      </p:sp>
    </p:spTree>
    <p:extLst>
      <p:ext uri="{BB962C8B-B14F-4D97-AF65-F5344CB8AC3E}">
        <p14:creationId xmlns:p14="http://schemas.microsoft.com/office/powerpoint/2010/main" val="244149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15" grpId="0"/>
      <p:bldP spid="16" grpId="0" animBg="1"/>
      <p:bldP spid="19" grpId="0" animBg="1"/>
      <p:bldP spid="20" grpId="0" animBg="1"/>
      <p:bldP spid="21" grpId="0"/>
      <p:bldP spid="22" grpId="0"/>
      <p:bldP spid="23" grpId="0" animBg="1"/>
      <p:bldP spid="24" grpId="0" animBg="1"/>
      <p:bldP spid="26" grpId="0" animBg="1"/>
      <p:bldP spid="27" grpId="0" animBg="1"/>
      <p:bldP spid="29" grpId="0"/>
      <p:bldP spid="30" grpId="0"/>
      <p:bldP spid="31" grpId="0"/>
      <p:bldP spid="32"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effectLst/>
              <a:latin typeface="+mn-lt"/>
            </a:endParaRPr>
          </a:p>
        </p:txBody>
      </p:sp>
      <p:sp>
        <p:nvSpPr>
          <p:cNvPr id="11" name="Espace réservé du numéro de diapositive 9">
            <a:extLst>
              <a:ext uri="{FF2B5EF4-FFF2-40B4-BE49-F238E27FC236}">
                <a16:creationId xmlns:a16="http://schemas.microsoft.com/office/drawing/2014/main" id="{733DD0CE-95ED-4F4E-9659-A63BC560D818}"/>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5</a:t>
            </a:fld>
            <a:endParaRPr lang="fr-BE" sz="1100" b="1">
              <a:solidFill>
                <a:schemeClr val="bg1"/>
              </a:solidFill>
              <a:latin typeface="+mn-lt"/>
            </a:endParaRPr>
          </a:p>
        </p:txBody>
      </p:sp>
      <p:sp>
        <p:nvSpPr>
          <p:cNvPr id="12" name="Rectangle 11">
            <a:extLst>
              <a:ext uri="{FF2B5EF4-FFF2-40B4-BE49-F238E27FC236}">
                <a16:creationId xmlns:a16="http://schemas.microsoft.com/office/drawing/2014/main" id="{1EF54795-A1CE-4AC4-B5B7-83E8C665DAC4}"/>
              </a:ext>
            </a:extLst>
          </p:cNvPr>
          <p:cNvSpPr/>
          <p:nvPr/>
        </p:nvSpPr>
        <p:spPr bwMode="auto">
          <a:xfrm>
            <a:off x="4832465" y="2833268"/>
            <a:ext cx="4140000" cy="360098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3" name="ZoneTexte 12">
            <a:extLst>
              <a:ext uri="{FF2B5EF4-FFF2-40B4-BE49-F238E27FC236}">
                <a16:creationId xmlns:a16="http://schemas.microsoft.com/office/drawing/2014/main" id="{1B64622E-CAE2-47E9-A7DE-A7783A03FAC8}"/>
              </a:ext>
            </a:extLst>
          </p:cNvPr>
          <p:cNvSpPr txBox="1"/>
          <p:nvPr/>
        </p:nvSpPr>
        <p:spPr>
          <a:xfrm>
            <a:off x="4832465" y="2996954"/>
            <a:ext cx="4140000" cy="3414653"/>
          </a:xfrm>
          <a:prstGeom prst="rect">
            <a:avLst/>
          </a:prstGeom>
          <a:noFill/>
        </p:spPr>
        <p:txBody>
          <a:bodyPr wrap="square" rtlCol="0">
            <a:spAutoFit/>
          </a:bodyPr>
          <a:lstStyle/>
          <a:p>
            <a:pPr algn="ctr" eaLnBrk="0" hangingPunct="0">
              <a:lnSpc>
                <a:spcPts val="2500"/>
              </a:lnSpc>
              <a:spcBef>
                <a:spcPts val="200"/>
              </a:spcBef>
              <a:spcAft>
                <a:spcPts val="0"/>
              </a:spcAft>
              <a:buClr>
                <a:srgbClr val="C00000"/>
              </a:buClr>
              <a:buSzPct val="90000"/>
              <a:defRPr/>
            </a:pPr>
            <a:r>
              <a:rPr lang="en-GB" sz="1600" b="1" dirty="0">
                <a:latin typeface="+mn-lt"/>
              </a:rPr>
              <a:t>Do not harm</a:t>
            </a:r>
          </a:p>
          <a:p>
            <a:pPr algn="ctr" eaLnBrk="0" hangingPunct="0">
              <a:lnSpc>
                <a:spcPts val="2500"/>
              </a:lnSpc>
              <a:spcBef>
                <a:spcPts val="200"/>
              </a:spcBef>
              <a:spcAft>
                <a:spcPts val="0"/>
              </a:spcAft>
              <a:buClr>
                <a:srgbClr val="FFFFFF"/>
              </a:buClr>
              <a:defRPr/>
            </a:pPr>
            <a:r>
              <a:rPr lang="en-GB" sz="1600" dirty="0">
                <a:latin typeface="+mn-lt"/>
              </a:rPr>
              <a:t>No unintended negative impact on human rights or freedoms (i.e. forced displacement, disrespect sacred areas, undermining labour rights) </a:t>
            </a:r>
          </a:p>
          <a:p>
            <a:pPr lvl="0">
              <a:lnSpc>
                <a:spcPts val="2500"/>
              </a:lnSpc>
              <a:spcBef>
                <a:spcPts val="200"/>
              </a:spcBef>
              <a:spcAft>
                <a:spcPts val="0"/>
              </a:spcAft>
              <a:buClr>
                <a:srgbClr val="FFFFFF"/>
              </a:buClr>
              <a:defRPr/>
            </a:pPr>
            <a:endParaRPr lang="en-GB" sz="1600" dirty="0">
              <a:latin typeface="+mn-lt"/>
            </a:endParaRPr>
          </a:p>
          <a:p>
            <a:pPr lvl="0" algn="ctr" eaLnBrk="0" hangingPunct="0">
              <a:lnSpc>
                <a:spcPts val="2500"/>
              </a:lnSpc>
              <a:spcBef>
                <a:spcPts val="200"/>
              </a:spcBef>
              <a:spcAft>
                <a:spcPts val="0"/>
              </a:spcAft>
              <a:buClr>
                <a:srgbClr val="C00000"/>
              </a:buClr>
              <a:buSzPct val="90000"/>
              <a:defRPr/>
            </a:pPr>
            <a:r>
              <a:rPr lang="en-GB" sz="1600" b="1" dirty="0">
                <a:latin typeface="+mn-lt"/>
              </a:rPr>
              <a:t>Do maximum Good</a:t>
            </a:r>
          </a:p>
          <a:p>
            <a:pPr marL="0" lvl="0" indent="0" algn="ctr" eaLnBrk="0" hangingPunct="0">
              <a:lnSpc>
                <a:spcPts val="2500"/>
              </a:lnSpc>
              <a:spcBef>
                <a:spcPts val="200"/>
              </a:spcBef>
              <a:spcAft>
                <a:spcPts val="0"/>
              </a:spcAft>
              <a:buClr>
                <a:srgbClr val="FFFFFF"/>
              </a:buClr>
              <a:buNone/>
              <a:defRPr/>
            </a:pPr>
            <a:r>
              <a:rPr lang="en-GB" sz="1600" dirty="0">
                <a:latin typeface="+mn-lt"/>
              </a:rPr>
              <a:t>Empowerment on human rights, fostering participation of vulnerable groups. </a:t>
            </a:r>
          </a:p>
        </p:txBody>
      </p:sp>
      <p:sp>
        <p:nvSpPr>
          <p:cNvPr id="14" name="Flèche : pentagone 13">
            <a:extLst>
              <a:ext uri="{FF2B5EF4-FFF2-40B4-BE49-F238E27FC236}">
                <a16:creationId xmlns:a16="http://schemas.microsoft.com/office/drawing/2014/main" id="{1D3FE135-CF23-4EC5-A46A-3E5D679143FD}"/>
              </a:ext>
            </a:extLst>
          </p:cNvPr>
          <p:cNvSpPr/>
          <p:nvPr/>
        </p:nvSpPr>
        <p:spPr bwMode="auto">
          <a:xfrm rot="16200000">
            <a:off x="1809104" y="320249"/>
            <a:ext cx="838814" cy="4176000"/>
          </a:xfrm>
          <a:prstGeom prst="homePlate">
            <a:avLst/>
          </a:prstGeom>
          <a:solidFill>
            <a:srgbClr val="2D9E48"/>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0" name="Flèche : pentagone 19">
            <a:extLst>
              <a:ext uri="{FF2B5EF4-FFF2-40B4-BE49-F238E27FC236}">
                <a16:creationId xmlns:a16="http://schemas.microsoft.com/office/drawing/2014/main" id="{E6C837C1-837C-431B-8150-0EE8303B1BAA}"/>
              </a:ext>
            </a:extLst>
          </p:cNvPr>
          <p:cNvSpPr/>
          <p:nvPr/>
        </p:nvSpPr>
        <p:spPr bwMode="auto">
          <a:xfrm rot="16200000">
            <a:off x="6483057" y="338249"/>
            <a:ext cx="838816" cy="4140000"/>
          </a:xfrm>
          <a:prstGeom prst="homePlat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6" name="Rectangle 25">
            <a:extLst>
              <a:ext uri="{FF2B5EF4-FFF2-40B4-BE49-F238E27FC236}">
                <a16:creationId xmlns:a16="http://schemas.microsoft.com/office/drawing/2014/main" id="{E0183033-5B6E-4D16-9485-9132F83C59CD}"/>
              </a:ext>
            </a:extLst>
          </p:cNvPr>
          <p:cNvSpPr/>
          <p:nvPr/>
        </p:nvSpPr>
        <p:spPr bwMode="auto">
          <a:xfrm>
            <a:off x="158511" y="2833268"/>
            <a:ext cx="4140000" cy="360098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29" name="Espace réservé du contenu 8">
            <a:extLst>
              <a:ext uri="{FF2B5EF4-FFF2-40B4-BE49-F238E27FC236}">
                <a16:creationId xmlns:a16="http://schemas.microsoft.com/office/drawing/2014/main" id="{17EE0EA7-97CA-4C48-8493-09B9FA04A713}"/>
              </a:ext>
            </a:extLst>
          </p:cNvPr>
          <p:cNvSpPr txBox="1">
            <a:spLocks/>
          </p:cNvSpPr>
          <p:nvPr/>
        </p:nvSpPr>
        <p:spPr>
          <a:xfrm>
            <a:off x="158511" y="2420928"/>
            <a:ext cx="4140000" cy="36000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buClr>
                <a:srgbClr val="0F5494"/>
              </a:buClr>
              <a:buNone/>
            </a:pPr>
            <a:r>
              <a:rPr lang="en-GB" altLang="nl-NL" sz="2000" b="1" i="0" kern="0" dirty="0">
                <a:solidFill>
                  <a:schemeClr val="bg1"/>
                </a:solidFill>
                <a:latin typeface="+mn-lt"/>
              </a:rPr>
              <a:t>Tool-box (April 2014)</a:t>
            </a:r>
          </a:p>
          <a:p>
            <a:pPr marL="0" indent="0" algn="ctr">
              <a:buNone/>
            </a:pPr>
            <a:endParaRPr lang="fr-BE" sz="2000" b="1" i="0" kern="0" dirty="0">
              <a:solidFill>
                <a:schemeClr val="bg1"/>
              </a:solidFill>
              <a:latin typeface="+mn-lt"/>
            </a:endParaRPr>
          </a:p>
        </p:txBody>
      </p:sp>
      <p:sp>
        <p:nvSpPr>
          <p:cNvPr id="31" name="Espace réservé du contenu 8">
            <a:extLst>
              <a:ext uri="{FF2B5EF4-FFF2-40B4-BE49-F238E27FC236}">
                <a16:creationId xmlns:a16="http://schemas.microsoft.com/office/drawing/2014/main" id="{1507A73F-C2A9-46A1-8C25-343BCABA2CD7}"/>
              </a:ext>
            </a:extLst>
          </p:cNvPr>
          <p:cNvSpPr txBox="1">
            <a:spLocks/>
          </p:cNvSpPr>
          <p:nvPr/>
        </p:nvSpPr>
        <p:spPr>
          <a:xfrm>
            <a:off x="4832465" y="2420928"/>
            <a:ext cx="4140000" cy="360000"/>
          </a:xfrm>
          <a:prstGeom prst="rect">
            <a:avLst/>
          </a:prstGeom>
        </p:spPr>
        <p:txBody>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fr-BE" sz="2000" b="1" i="0" kern="0" dirty="0">
                <a:solidFill>
                  <a:schemeClr val="bg1"/>
                </a:solidFill>
                <a:latin typeface="+mn-lt"/>
              </a:rPr>
              <a:t>Principles</a:t>
            </a:r>
          </a:p>
        </p:txBody>
      </p:sp>
      <p:sp>
        <p:nvSpPr>
          <p:cNvPr id="32" name="ZoneTexte 31">
            <a:extLst>
              <a:ext uri="{FF2B5EF4-FFF2-40B4-BE49-F238E27FC236}">
                <a16:creationId xmlns:a16="http://schemas.microsoft.com/office/drawing/2014/main" id="{49F42030-06A8-4F0D-9E03-770978593601}"/>
              </a:ext>
            </a:extLst>
          </p:cNvPr>
          <p:cNvSpPr txBox="1"/>
          <p:nvPr/>
        </p:nvSpPr>
        <p:spPr>
          <a:xfrm>
            <a:off x="158511" y="3168530"/>
            <a:ext cx="4140000" cy="3572838"/>
          </a:xfrm>
          <a:prstGeom prst="rect">
            <a:avLst/>
          </a:prstGeom>
          <a:noFill/>
        </p:spPr>
        <p:txBody>
          <a:bodyPr wrap="square" rtlCol="0">
            <a:spAutoFit/>
          </a:bodyPr>
          <a:lstStyle/>
          <a:p>
            <a:pPr marL="0" lvl="1" algn="ctr">
              <a:lnSpc>
                <a:spcPct val="150000"/>
              </a:lnSpc>
              <a:spcBef>
                <a:spcPts val="600"/>
              </a:spcBef>
              <a:spcAft>
                <a:spcPts val="600"/>
              </a:spcAft>
              <a:buClr>
                <a:srgbClr val="89C765"/>
              </a:buClr>
              <a:defRPr/>
            </a:pPr>
            <a:r>
              <a:rPr lang="en-GB" altLang="nl-NL" sz="1600" b="1" dirty="0">
                <a:solidFill>
                  <a:srgbClr val="2D9E48"/>
                </a:solidFill>
                <a:latin typeface="+mn-lt"/>
              </a:rPr>
              <a:t>Encompasses all Human Rights for EU Development Cooperation </a:t>
            </a:r>
          </a:p>
          <a:p>
            <a:pPr marL="0" lvl="1" algn="ctr">
              <a:lnSpc>
                <a:spcPct val="150000"/>
              </a:lnSpc>
              <a:spcBef>
                <a:spcPts val="600"/>
              </a:spcBef>
              <a:spcAft>
                <a:spcPts val="600"/>
              </a:spcAft>
              <a:buClr>
                <a:srgbClr val="89C765"/>
              </a:buClr>
              <a:defRPr/>
            </a:pPr>
            <a:r>
              <a:rPr lang="en-GB" altLang="nl-NL" sz="1600" dirty="0">
                <a:solidFill>
                  <a:srgbClr val="2D9E48"/>
                </a:solidFill>
                <a:latin typeface="+mn-lt"/>
              </a:rPr>
              <a:t>(incl. property rights, sexual and reproductive health and rights; gender; displaced persons / groups)</a:t>
            </a:r>
          </a:p>
          <a:p>
            <a:pPr marL="0" lvl="1" algn="ctr">
              <a:lnSpc>
                <a:spcPct val="150000"/>
              </a:lnSpc>
              <a:spcBef>
                <a:spcPts val="600"/>
              </a:spcBef>
              <a:spcAft>
                <a:spcPts val="600"/>
              </a:spcAft>
              <a:buClr>
                <a:srgbClr val="89C765"/>
              </a:buClr>
              <a:defRPr/>
            </a:pPr>
            <a:endParaRPr lang="fr-BE" altLang="nl-NL" sz="1600" dirty="0">
              <a:solidFill>
                <a:srgbClr val="2D9E48"/>
              </a:solidFill>
              <a:latin typeface="+mn-lt"/>
            </a:endParaRPr>
          </a:p>
          <a:p>
            <a:pPr marL="0" lvl="1" algn="ctr">
              <a:lnSpc>
                <a:spcPct val="150000"/>
              </a:lnSpc>
              <a:spcBef>
                <a:spcPts val="600"/>
              </a:spcBef>
              <a:spcAft>
                <a:spcPts val="600"/>
              </a:spcAft>
              <a:buClr>
                <a:srgbClr val="89C765"/>
              </a:buClr>
              <a:defRPr/>
            </a:pPr>
            <a:endParaRPr lang="fr-BE" sz="1600" dirty="0">
              <a:solidFill>
                <a:srgbClr val="2D9E48"/>
              </a:solidFill>
              <a:latin typeface="+mn-lt"/>
            </a:endParaRPr>
          </a:p>
          <a:p>
            <a:pPr marL="0" lvl="1" algn="ctr">
              <a:lnSpc>
                <a:spcPct val="150000"/>
              </a:lnSpc>
              <a:spcBef>
                <a:spcPts val="600"/>
              </a:spcBef>
              <a:spcAft>
                <a:spcPts val="600"/>
              </a:spcAft>
              <a:buClr>
                <a:srgbClr val="89C765"/>
              </a:buClr>
              <a:defRPr/>
            </a:pPr>
            <a:endParaRPr lang="fr-BE" sz="1400" dirty="0">
              <a:solidFill>
                <a:schemeClr val="tx1"/>
              </a:solidFill>
              <a:latin typeface="+mn-lt"/>
            </a:endParaRPr>
          </a:p>
        </p:txBody>
      </p:sp>
      <p:sp>
        <p:nvSpPr>
          <p:cNvPr id="38" name="Title 1">
            <a:extLst>
              <a:ext uri="{FF2B5EF4-FFF2-40B4-BE49-F238E27FC236}">
                <a16:creationId xmlns:a16="http://schemas.microsoft.com/office/drawing/2014/main" id="{305E2DDB-2FBB-49C5-81D0-B9A5CC69578D}"/>
              </a:ext>
            </a:extLst>
          </p:cNvPr>
          <p:cNvSpPr>
            <a:spLocks noGrp="1"/>
          </p:cNvSpPr>
          <p:nvPr>
            <p:ph type="title"/>
          </p:nvPr>
        </p:nvSpPr>
        <p:spPr>
          <a:xfrm>
            <a:off x="342000" y="1238026"/>
            <a:ext cx="8460000" cy="773278"/>
          </a:xfrm>
        </p:spPr>
        <p:txBody>
          <a:bodyPr/>
          <a:lstStyle/>
          <a:p>
            <a:pPr marL="0"/>
            <a:r>
              <a:rPr lang="en-GB" sz="2800" cap="all" dirty="0">
                <a:solidFill>
                  <a:srgbClr val="004494"/>
                </a:solidFill>
                <a:latin typeface="+mn-lt"/>
              </a:rPr>
              <a:t>Rights-based approach</a:t>
            </a:r>
            <a:endParaRPr lang="fr-BE" sz="2800" cap="all" dirty="0">
              <a:solidFill>
                <a:srgbClr val="004494"/>
              </a:solidFill>
              <a:latin typeface="+mn-lt"/>
            </a:endParaRPr>
          </a:p>
        </p:txBody>
      </p:sp>
    </p:spTree>
    <p:extLst>
      <p:ext uri="{BB962C8B-B14F-4D97-AF65-F5344CB8AC3E}">
        <p14:creationId xmlns:p14="http://schemas.microsoft.com/office/powerpoint/2010/main" val="407184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animBg="1"/>
      <p:bldP spid="20" grpId="0" animBg="1"/>
      <p:bldP spid="26" grpId="0" animBg="1"/>
      <p:bldP spid="29" grpId="0"/>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 Module 1</a:t>
            </a:r>
            <a:endParaRPr lang="fr-BE" sz="2800" cap="all" dirty="0">
              <a:solidFill>
                <a:srgbClr val="004494"/>
              </a:solidFill>
              <a:latin typeface="+mn-lt"/>
            </a:endParaRP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Objectives of Budget Support</a:t>
            </a:r>
          </a:p>
          <a:p>
            <a:pPr marL="360363" indent="-360363">
              <a:spcBef>
                <a:spcPts val="1200"/>
              </a:spcBef>
              <a:spcAft>
                <a:spcPts val="1200"/>
              </a:spcAft>
              <a:buClrTx/>
              <a:buFontTx/>
              <a:buAutoNum type="arabicPeriod"/>
            </a:pPr>
            <a:r>
              <a:rPr lang="en-GB" sz="2000" i="0" dirty="0">
                <a:solidFill>
                  <a:srgbClr val="004494"/>
                </a:solidFill>
              </a:rPr>
              <a:t>Three contracts</a:t>
            </a:r>
          </a:p>
          <a:p>
            <a:pPr marL="360363" indent="-360363">
              <a:spcBef>
                <a:spcPts val="1200"/>
              </a:spcBef>
              <a:spcAft>
                <a:spcPts val="1200"/>
              </a:spcAft>
              <a:buClrTx/>
              <a:buFontTx/>
              <a:buAutoNum type="arabicPeriod"/>
            </a:pPr>
            <a:r>
              <a:rPr lang="en-GB" sz="2000" i="0" dirty="0">
                <a:solidFill>
                  <a:srgbClr val="004494"/>
                </a:solidFill>
              </a:rPr>
              <a:t>Fundamental values and rights-based approach</a:t>
            </a:r>
          </a:p>
          <a:p>
            <a:pPr marL="360363" indent="-360363">
              <a:spcBef>
                <a:spcPts val="1200"/>
              </a:spcBef>
              <a:spcAft>
                <a:spcPts val="1200"/>
              </a:spcAft>
              <a:buClrTx/>
              <a:buFontTx/>
              <a:buAutoNum type="arabicPeriod"/>
            </a:pPr>
            <a:r>
              <a:rPr lang="en-GB" sz="2000" b="1" i="0" cap="all" dirty="0">
                <a:solidFill>
                  <a:srgbClr val="C00000"/>
                </a:solidFill>
              </a:rPr>
              <a:t>Intervention logic</a:t>
            </a:r>
          </a:p>
          <a:p>
            <a:pPr marL="360363" indent="-360363">
              <a:spcBef>
                <a:spcPts val="1200"/>
              </a:spcBef>
              <a:spcAft>
                <a:spcPts val="1200"/>
              </a:spcAft>
              <a:buClrTx/>
              <a:buFontTx/>
              <a:buAutoNum type="arabicPeriod"/>
            </a:pPr>
            <a:r>
              <a:rPr lang="en-GB" sz="2000" i="0" dirty="0">
                <a:solidFill>
                  <a:srgbClr val="004494"/>
                </a:solidFill>
              </a:rPr>
              <a:t>Complementary measures</a:t>
            </a:r>
          </a:p>
          <a:p>
            <a:pPr marL="360363" indent="-360363">
              <a:spcBef>
                <a:spcPts val="1200"/>
              </a:spcBef>
              <a:spcAft>
                <a:spcPts val="1200"/>
              </a:spcAft>
              <a:buClrTx/>
              <a:buFontTx/>
              <a:buAutoNum type="arabicPeriod"/>
            </a:pPr>
            <a:r>
              <a:rPr lang="en-GB" sz="2000" i="0" dirty="0">
                <a:solidFill>
                  <a:srgbClr val="004494"/>
                </a:solidFill>
              </a:rPr>
              <a:t>Support to BS governance</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6</a:t>
            </a:fld>
            <a:endParaRPr lang="en-GB" sz="1100" b="1">
              <a:solidFill>
                <a:schemeClr val="bg1"/>
              </a:solidFill>
              <a:latin typeface="+mn-lt"/>
            </a:endParaRPr>
          </a:p>
        </p:txBody>
      </p:sp>
    </p:spTree>
    <p:extLst>
      <p:ext uri="{BB962C8B-B14F-4D97-AF65-F5344CB8AC3E}">
        <p14:creationId xmlns:p14="http://schemas.microsoft.com/office/powerpoint/2010/main" val="288966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12065" y="4813952"/>
            <a:ext cx="9146503" cy="2040840"/>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2D9E48"/>
              </a:solidFill>
              <a:effectLst/>
              <a:uLnTx/>
              <a:uFillTx/>
              <a:latin typeface="Verdana"/>
              <a:ea typeface="+mn-ea"/>
              <a:cs typeface="+mn-cs"/>
            </a:endParaRPr>
          </a:p>
        </p:txBody>
      </p:sp>
      <p:sp>
        <p:nvSpPr>
          <p:cNvPr id="64" name="Flèche : pentagone 63">
            <a:extLst>
              <a:ext uri="{FF2B5EF4-FFF2-40B4-BE49-F238E27FC236}">
                <a16:creationId xmlns:a16="http://schemas.microsoft.com/office/drawing/2014/main" id="{99658697-84A2-4DC2-A30F-49D824C318AC}"/>
              </a:ext>
            </a:extLst>
          </p:cNvPr>
          <p:cNvSpPr/>
          <p:nvPr/>
        </p:nvSpPr>
        <p:spPr bwMode="auto">
          <a:xfrm rot="5400000">
            <a:off x="637096" y="1615982"/>
            <a:ext cx="705943" cy="1477095"/>
          </a:xfrm>
          <a:prstGeom prst="homePlate">
            <a:avLst/>
          </a:prstGeom>
          <a:solidFill>
            <a:srgbClr val="1FACE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1" i="0" u="none" strike="noStrike" kern="1200" cap="none" spc="0" normalizeH="0" baseline="0" noProof="0">
              <a:ln>
                <a:noFill/>
              </a:ln>
              <a:solidFill>
                <a:srgbClr val="0F5494"/>
              </a:solidFill>
              <a:effectLst/>
              <a:uLnTx/>
              <a:uFillTx/>
              <a:latin typeface="Verdana"/>
              <a:ea typeface="+mn-ea"/>
              <a:cs typeface="+mn-cs"/>
            </a:endParaRPr>
          </a:p>
        </p:txBody>
      </p:sp>
      <p:sp>
        <p:nvSpPr>
          <p:cNvPr id="63" name="Flèche : pentagone 62">
            <a:extLst>
              <a:ext uri="{FF2B5EF4-FFF2-40B4-BE49-F238E27FC236}">
                <a16:creationId xmlns:a16="http://schemas.microsoft.com/office/drawing/2014/main" id="{7A7610B7-71CA-46A7-BD96-AC56CD8BC43C}"/>
              </a:ext>
            </a:extLst>
          </p:cNvPr>
          <p:cNvSpPr/>
          <p:nvPr/>
        </p:nvSpPr>
        <p:spPr bwMode="auto">
          <a:xfrm rot="5400000">
            <a:off x="2428107" y="1616583"/>
            <a:ext cx="704843" cy="1474793"/>
          </a:xfrm>
          <a:prstGeom prst="homePlate">
            <a:avLst/>
          </a:prstGeom>
          <a:solidFill>
            <a:srgbClr val="FF3300"/>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62" name="Flèche : pentagone 61">
            <a:extLst>
              <a:ext uri="{FF2B5EF4-FFF2-40B4-BE49-F238E27FC236}">
                <a16:creationId xmlns:a16="http://schemas.microsoft.com/office/drawing/2014/main" id="{E9F1D5FD-37B2-4A88-A01F-916C4A6F7329}"/>
              </a:ext>
            </a:extLst>
          </p:cNvPr>
          <p:cNvSpPr/>
          <p:nvPr/>
        </p:nvSpPr>
        <p:spPr bwMode="auto">
          <a:xfrm rot="5400000">
            <a:off x="6015644" y="1622320"/>
            <a:ext cx="707130" cy="1465607"/>
          </a:xfrm>
          <a:prstGeom prst="homePlate">
            <a:avLst/>
          </a:prstGeom>
          <a:solidFill>
            <a:srgbClr val="F5823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61" name="Flèche : pentagone 60">
            <a:extLst>
              <a:ext uri="{FF2B5EF4-FFF2-40B4-BE49-F238E27FC236}">
                <a16:creationId xmlns:a16="http://schemas.microsoft.com/office/drawing/2014/main" id="{8D2D616E-D62C-46F7-B2B7-A4650AE22DAF}"/>
              </a:ext>
            </a:extLst>
          </p:cNvPr>
          <p:cNvSpPr/>
          <p:nvPr/>
        </p:nvSpPr>
        <p:spPr bwMode="auto">
          <a:xfrm rot="5400000">
            <a:off x="4217346" y="1614144"/>
            <a:ext cx="709309" cy="1484138"/>
          </a:xfrm>
          <a:prstGeom prst="homePlate">
            <a:avLst/>
          </a:prstGeom>
          <a:solidFill>
            <a:srgbClr val="FDB932"/>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55" name="Flèche : pentagone 54">
            <a:extLst>
              <a:ext uri="{FF2B5EF4-FFF2-40B4-BE49-F238E27FC236}">
                <a16:creationId xmlns:a16="http://schemas.microsoft.com/office/drawing/2014/main" id="{2EBFADFC-B6E9-4AC8-A752-6994CC8496D0}"/>
              </a:ext>
            </a:extLst>
          </p:cNvPr>
          <p:cNvSpPr/>
          <p:nvPr/>
        </p:nvSpPr>
        <p:spPr bwMode="auto">
          <a:xfrm rot="5400000">
            <a:off x="7812046" y="1635349"/>
            <a:ext cx="707130" cy="1465608"/>
          </a:xfrm>
          <a:prstGeom prst="homePlate">
            <a:avLst/>
          </a:prstGeom>
          <a:solidFill>
            <a:srgbClr val="89C765"/>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3" name="Espace réservé du contenu 2">
            <a:extLst>
              <a:ext uri="{FF2B5EF4-FFF2-40B4-BE49-F238E27FC236}">
                <a16:creationId xmlns:a16="http://schemas.microsoft.com/office/drawing/2014/main" id="{3DCB32AF-80BE-44A2-81E2-92063D0E44AB}"/>
              </a:ext>
            </a:extLst>
          </p:cNvPr>
          <p:cNvSpPr>
            <a:spLocks noGrp="1"/>
          </p:cNvSpPr>
          <p:nvPr>
            <p:ph idx="1"/>
          </p:nvPr>
        </p:nvSpPr>
        <p:spPr>
          <a:xfrm>
            <a:off x="3829931" y="1988840"/>
            <a:ext cx="1484138" cy="555517"/>
          </a:xfrm>
          <a:ln w="12700">
            <a:noFill/>
          </a:ln>
        </p:spPr>
        <p:txBody>
          <a:bodyPr/>
          <a:lstStyle/>
          <a:p>
            <a:pPr marL="0" indent="0" algn="ctr" eaLnBrk="0" hangingPunct="0">
              <a:lnSpc>
                <a:spcPct val="90000"/>
              </a:lnSpc>
              <a:buNone/>
            </a:pPr>
            <a:r>
              <a:rPr lang="en-GB" sz="1400" b="1" i="0" cap="all" dirty="0">
                <a:solidFill>
                  <a:schemeClr val="bg1"/>
                </a:solidFill>
              </a:rPr>
              <a:t>Induced outputs</a:t>
            </a:r>
          </a:p>
        </p:txBody>
      </p:sp>
      <p:sp>
        <p:nvSpPr>
          <p:cNvPr id="8" name="Espace réservé du contenu 2">
            <a:extLst>
              <a:ext uri="{FF2B5EF4-FFF2-40B4-BE49-F238E27FC236}">
                <a16:creationId xmlns:a16="http://schemas.microsoft.com/office/drawing/2014/main" id="{7ADF27CE-530B-4A40-B035-CC3F0E733DF0}"/>
              </a:ext>
            </a:extLst>
          </p:cNvPr>
          <p:cNvSpPr txBox="1">
            <a:spLocks/>
          </p:cNvSpPr>
          <p:nvPr/>
        </p:nvSpPr>
        <p:spPr bwMode="auto">
          <a:xfrm>
            <a:off x="2043132" y="1988840"/>
            <a:ext cx="1474906" cy="546902"/>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marR="0" lvl="0" indent="0" algn="ctr" defTabSz="914400" rtl="0" eaLnBrk="1" fontAlgn="base" latinLnBrk="0" hangingPunct="1">
              <a:lnSpc>
                <a:spcPct val="90000"/>
              </a:lnSpc>
              <a:spcBef>
                <a:spcPts val="0"/>
              </a:spcBef>
              <a:spcAft>
                <a:spcPct val="0"/>
              </a:spcAft>
              <a:buClr>
                <a:srgbClr val="FFFFFF"/>
              </a:buClr>
              <a:buSzTx/>
              <a:buFontTx/>
              <a:buNone/>
              <a:tabLst/>
              <a:defRPr/>
            </a:pPr>
            <a:r>
              <a:rPr kumimoji="0" lang="en-GB" sz="1400" b="1" i="0" u="none" strike="noStrike" kern="0" cap="all" spc="0" normalizeH="0" baseline="0" noProof="0" dirty="0">
                <a:ln>
                  <a:noFill/>
                </a:ln>
                <a:solidFill>
                  <a:srgbClr val="FFFFFF"/>
                </a:solidFill>
                <a:effectLst/>
                <a:uLnTx/>
                <a:uFillTx/>
                <a:latin typeface="Verdana"/>
                <a:ea typeface="+mn-ea"/>
                <a:cs typeface="+mn-cs"/>
              </a:rPr>
              <a:t>DIRECT</a:t>
            </a:r>
          </a:p>
          <a:p>
            <a:pPr marL="0" marR="0" lvl="0" indent="0" algn="ctr" defTabSz="914400" rtl="0" eaLnBrk="1" fontAlgn="base" latinLnBrk="0" hangingPunct="1">
              <a:lnSpc>
                <a:spcPct val="90000"/>
              </a:lnSpc>
              <a:spcBef>
                <a:spcPts val="0"/>
              </a:spcBef>
              <a:spcAft>
                <a:spcPct val="0"/>
              </a:spcAft>
              <a:buClr>
                <a:srgbClr val="FFFFFF"/>
              </a:buClr>
              <a:buSzTx/>
              <a:buFontTx/>
              <a:buNone/>
              <a:tabLst/>
              <a:defRPr/>
            </a:pPr>
            <a:r>
              <a:rPr kumimoji="0" lang="en-GB" sz="1400" b="1" i="0" u="none" strike="noStrike" kern="0" cap="all" spc="0" normalizeH="0" baseline="0" noProof="0" dirty="0">
                <a:ln>
                  <a:noFill/>
                </a:ln>
                <a:solidFill>
                  <a:srgbClr val="FFFFFF"/>
                </a:solidFill>
                <a:effectLst/>
                <a:uLnTx/>
                <a:uFillTx/>
                <a:latin typeface="Verdana"/>
                <a:ea typeface="+mn-ea"/>
                <a:cs typeface="+mn-cs"/>
              </a:rPr>
              <a:t>Outputs</a:t>
            </a:r>
            <a:endParaRPr kumimoji="0" lang="fr-BE" sz="1400" b="1" i="0" u="none" strike="noStrike" kern="0" cap="all" spc="0" normalizeH="0" baseline="0" noProof="0" dirty="0">
              <a:ln>
                <a:noFill/>
              </a:ln>
              <a:solidFill>
                <a:srgbClr val="FFFFFF"/>
              </a:solidFill>
              <a:effectLst/>
              <a:uLnTx/>
              <a:uFillTx/>
              <a:latin typeface="Verdana"/>
              <a:ea typeface="+mn-ea"/>
              <a:cs typeface="+mn-cs"/>
            </a:endParaRPr>
          </a:p>
        </p:txBody>
      </p:sp>
      <p:sp>
        <p:nvSpPr>
          <p:cNvPr id="9" name="Espace réservé du contenu 2">
            <a:extLst>
              <a:ext uri="{FF2B5EF4-FFF2-40B4-BE49-F238E27FC236}">
                <a16:creationId xmlns:a16="http://schemas.microsoft.com/office/drawing/2014/main" id="{241378A5-0830-4208-845D-48C26593C8A8}"/>
              </a:ext>
            </a:extLst>
          </p:cNvPr>
          <p:cNvSpPr txBox="1">
            <a:spLocks/>
          </p:cNvSpPr>
          <p:nvPr/>
        </p:nvSpPr>
        <p:spPr bwMode="auto">
          <a:xfrm>
            <a:off x="257262" y="1916832"/>
            <a:ext cx="1465611"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
                <a:srgbClr val="FFFFFF"/>
              </a:buClr>
              <a:buSzTx/>
              <a:buFontTx/>
              <a:buNone/>
              <a:tabLst/>
              <a:defRPr/>
            </a:pPr>
            <a:r>
              <a:rPr kumimoji="0" lang="en-GB" sz="1400" b="1" i="0" u="none" strike="noStrike" kern="0" cap="all" spc="0" normalizeH="0" baseline="0" noProof="0" dirty="0">
                <a:ln>
                  <a:noFill/>
                </a:ln>
                <a:solidFill>
                  <a:srgbClr val="FFFFFF"/>
                </a:solidFill>
                <a:effectLst/>
                <a:uLnTx/>
                <a:uFillTx/>
                <a:latin typeface="Verdana"/>
                <a:ea typeface="+mn-ea"/>
                <a:cs typeface="+mn-cs"/>
              </a:rPr>
              <a:t>Inputs</a:t>
            </a:r>
            <a:endParaRPr kumimoji="0" lang="fr-BE" sz="1400" b="1" i="0" u="none" strike="noStrike" kern="0" cap="all" spc="0" normalizeH="0" baseline="0" noProof="0" dirty="0">
              <a:ln>
                <a:noFill/>
              </a:ln>
              <a:solidFill>
                <a:srgbClr val="FFFFFF"/>
              </a:solidFill>
              <a:effectLst/>
              <a:uLnTx/>
              <a:uFillTx/>
              <a:latin typeface="Verdana"/>
              <a:ea typeface="+mn-ea"/>
              <a:cs typeface="+mn-cs"/>
            </a:endParaRPr>
          </a:p>
        </p:txBody>
      </p:sp>
      <p:sp>
        <p:nvSpPr>
          <p:cNvPr id="11" name="Espace réservé du contenu 2">
            <a:extLst>
              <a:ext uri="{FF2B5EF4-FFF2-40B4-BE49-F238E27FC236}">
                <a16:creationId xmlns:a16="http://schemas.microsoft.com/office/drawing/2014/main" id="{3786537F-C996-4A8B-A8BD-B5B0EA660750}"/>
              </a:ext>
            </a:extLst>
          </p:cNvPr>
          <p:cNvSpPr txBox="1">
            <a:spLocks/>
          </p:cNvSpPr>
          <p:nvPr/>
        </p:nvSpPr>
        <p:spPr bwMode="auto">
          <a:xfrm>
            <a:off x="5636405" y="1916832"/>
            <a:ext cx="1465608" cy="547295"/>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
                <a:srgbClr val="FFFFFF"/>
              </a:buClr>
              <a:buSzTx/>
              <a:buFontTx/>
              <a:buNone/>
              <a:tabLst/>
              <a:defRPr/>
            </a:pPr>
            <a:r>
              <a:rPr kumimoji="0" lang="en-GB" sz="1400" b="1" i="0" u="none" strike="noStrike" kern="1200" cap="all" spc="0" normalizeH="0" baseline="0" noProof="0" dirty="0">
                <a:ln>
                  <a:noFill/>
                </a:ln>
                <a:solidFill>
                  <a:srgbClr val="FFFFFF"/>
                </a:solidFill>
                <a:effectLst/>
                <a:uLnTx/>
                <a:uFillTx/>
                <a:latin typeface="Verdana"/>
                <a:ea typeface="+mn-ea"/>
                <a:cs typeface="+mn-cs"/>
              </a:rPr>
              <a:t>OUTCOMES</a:t>
            </a:r>
            <a:endParaRPr kumimoji="0" lang="fr-BE" sz="1400" b="1" i="0" u="none" strike="noStrike" kern="1200" cap="all" spc="0" normalizeH="0" baseline="0" noProof="0" dirty="0">
              <a:ln>
                <a:noFill/>
              </a:ln>
              <a:solidFill>
                <a:srgbClr val="FFFFFF"/>
              </a:solidFill>
              <a:effectLst/>
              <a:uLnTx/>
              <a:uFillTx/>
              <a:latin typeface="Verdana"/>
              <a:ea typeface="+mn-ea"/>
              <a:cs typeface="+mn-cs"/>
            </a:endParaRPr>
          </a:p>
        </p:txBody>
      </p:sp>
      <p:sp>
        <p:nvSpPr>
          <p:cNvPr id="19" name="Espace réservé du contenu 2">
            <a:extLst>
              <a:ext uri="{FF2B5EF4-FFF2-40B4-BE49-F238E27FC236}">
                <a16:creationId xmlns:a16="http://schemas.microsoft.com/office/drawing/2014/main" id="{8602FF76-4794-4D4B-B2D7-C295D2DF8AF6}"/>
              </a:ext>
            </a:extLst>
          </p:cNvPr>
          <p:cNvSpPr txBox="1">
            <a:spLocks/>
          </p:cNvSpPr>
          <p:nvPr/>
        </p:nvSpPr>
        <p:spPr bwMode="auto">
          <a:xfrm>
            <a:off x="7428738" y="1916832"/>
            <a:ext cx="1471517" cy="549487"/>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marR="0" lvl="0" indent="0" algn="ctr" defTabSz="914400" rtl="0" eaLnBrk="1" fontAlgn="base" latinLnBrk="0" hangingPunct="1">
              <a:lnSpc>
                <a:spcPct val="100000"/>
              </a:lnSpc>
              <a:spcBef>
                <a:spcPct val="20000"/>
              </a:spcBef>
              <a:spcAft>
                <a:spcPct val="0"/>
              </a:spcAft>
              <a:buClr>
                <a:srgbClr val="FFFFFF"/>
              </a:buClr>
              <a:buSzTx/>
              <a:buFontTx/>
              <a:buNone/>
              <a:tabLst/>
              <a:defRPr/>
            </a:pPr>
            <a:r>
              <a:rPr kumimoji="0" lang="fr-BE" sz="1400" b="1" i="0" u="none" strike="noStrike" kern="0" cap="none" spc="0" normalizeH="0" baseline="0" noProof="0" dirty="0">
                <a:ln>
                  <a:noFill/>
                </a:ln>
                <a:solidFill>
                  <a:srgbClr val="FFFFFF"/>
                </a:solidFill>
                <a:effectLst/>
                <a:uLnTx/>
                <a:uFillTx/>
                <a:latin typeface="Verdana"/>
                <a:ea typeface="+mn-ea"/>
                <a:cs typeface="+mn-cs"/>
              </a:rPr>
              <a:t>IMPACTS</a:t>
            </a:r>
          </a:p>
        </p:txBody>
      </p:sp>
      <p:sp>
        <p:nvSpPr>
          <p:cNvPr id="29" name="ZoneTexte 28">
            <a:extLst>
              <a:ext uri="{FF2B5EF4-FFF2-40B4-BE49-F238E27FC236}">
                <a16:creationId xmlns:a16="http://schemas.microsoft.com/office/drawing/2014/main" id="{582D9CEE-48D8-4B90-97F4-52517B3D5D34}"/>
              </a:ext>
            </a:extLst>
          </p:cNvPr>
          <p:cNvSpPr txBox="1"/>
          <p:nvPr/>
        </p:nvSpPr>
        <p:spPr>
          <a:xfrm>
            <a:off x="3607187" y="3068960"/>
            <a:ext cx="1908000" cy="1800493"/>
          </a:xfrm>
          <a:prstGeom prst="rect">
            <a:avLst/>
          </a:prstGeom>
          <a:noFill/>
        </p:spPr>
        <p:txBody>
          <a:bodyPr wrap="square" rtlCol="0">
            <a:spAutoFit/>
          </a:bodyPr>
          <a:lstStyle/>
          <a:p>
            <a:pPr marL="171450" marR="0" lvl="1" indent="-171450" algn="l" defTabSz="914400" rtl="0" eaLnBrk="1" fontAlgn="base" latinLnBrk="0" hangingPunct="1">
              <a:lnSpc>
                <a:spcPct val="100000"/>
              </a:lnSpc>
              <a:spcBef>
                <a:spcPts val="600"/>
              </a:spcBef>
              <a:spcAft>
                <a:spcPct val="0"/>
              </a:spcAft>
              <a:buClr>
                <a:srgbClr val="FDB932"/>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Strengthened public policies</a:t>
            </a:r>
          </a:p>
          <a:p>
            <a:pPr marL="171450" marR="0" lvl="1" indent="-171450" algn="l" defTabSz="914400" rtl="0" eaLnBrk="1" fontAlgn="base" latinLnBrk="0" hangingPunct="1">
              <a:lnSpc>
                <a:spcPct val="100000"/>
              </a:lnSpc>
              <a:spcBef>
                <a:spcPts val="600"/>
              </a:spcBef>
              <a:spcAft>
                <a:spcPct val="0"/>
              </a:spcAft>
              <a:buClr>
                <a:srgbClr val="FDB932"/>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Strengthened public sector institutions</a:t>
            </a:r>
          </a:p>
          <a:p>
            <a:pPr marL="171450" marR="0" lvl="1" indent="-171450" algn="l" defTabSz="914400" rtl="0" eaLnBrk="1" fontAlgn="base" latinLnBrk="0" hangingPunct="1">
              <a:lnSpc>
                <a:spcPct val="100000"/>
              </a:lnSpc>
              <a:spcBef>
                <a:spcPts val="600"/>
              </a:spcBef>
              <a:spcAft>
                <a:spcPct val="0"/>
              </a:spcAft>
              <a:buClr>
                <a:srgbClr val="FDB932"/>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Strengthened public spending</a:t>
            </a:r>
          </a:p>
          <a:p>
            <a:pPr marL="171450" marR="0" lvl="1" indent="-171450" algn="l" defTabSz="914400" rtl="0" eaLnBrk="1" fontAlgn="base" latinLnBrk="0" hangingPunct="1">
              <a:lnSpc>
                <a:spcPct val="100000"/>
              </a:lnSpc>
              <a:spcBef>
                <a:spcPts val="600"/>
              </a:spcBef>
              <a:spcAft>
                <a:spcPct val="0"/>
              </a:spcAft>
              <a:buClr>
                <a:srgbClr val="FDB932"/>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Strengthened public service delivery</a:t>
            </a:r>
          </a:p>
        </p:txBody>
      </p:sp>
      <p:sp>
        <p:nvSpPr>
          <p:cNvPr id="70" name="Ellipse 69">
            <a:extLst>
              <a:ext uri="{FF2B5EF4-FFF2-40B4-BE49-F238E27FC236}">
                <a16:creationId xmlns:a16="http://schemas.microsoft.com/office/drawing/2014/main" id="{B1007ABE-4B53-4006-B0FD-C46F0B146B12}"/>
              </a:ext>
            </a:extLst>
          </p:cNvPr>
          <p:cNvSpPr/>
          <p:nvPr/>
        </p:nvSpPr>
        <p:spPr bwMode="auto">
          <a:xfrm>
            <a:off x="8024710" y="2557090"/>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71" name="Ellipse 70">
            <a:extLst>
              <a:ext uri="{FF2B5EF4-FFF2-40B4-BE49-F238E27FC236}">
                <a16:creationId xmlns:a16="http://schemas.microsoft.com/office/drawing/2014/main" id="{AFD8D190-8A65-48B2-A066-68FE0C641378}"/>
              </a:ext>
            </a:extLst>
          </p:cNvPr>
          <p:cNvSpPr/>
          <p:nvPr/>
        </p:nvSpPr>
        <p:spPr bwMode="auto">
          <a:xfrm>
            <a:off x="6142955" y="2574445"/>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74" name="Ellipse 73">
            <a:extLst>
              <a:ext uri="{FF2B5EF4-FFF2-40B4-BE49-F238E27FC236}">
                <a16:creationId xmlns:a16="http://schemas.microsoft.com/office/drawing/2014/main" id="{ABE0F537-A5E5-4C06-BBC5-AEF971BA08B4}"/>
              </a:ext>
            </a:extLst>
          </p:cNvPr>
          <p:cNvSpPr/>
          <p:nvPr/>
        </p:nvSpPr>
        <p:spPr bwMode="auto">
          <a:xfrm>
            <a:off x="4345746" y="2573447"/>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75" name="Ellipse 74">
            <a:extLst>
              <a:ext uri="{FF2B5EF4-FFF2-40B4-BE49-F238E27FC236}">
                <a16:creationId xmlns:a16="http://schemas.microsoft.com/office/drawing/2014/main" id="{C75BEAE0-A23D-4F2E-9A01-A0224210BE9F}"/>
              </a:ext>
            </a:extLst>
          </p:cNvPr>
          <p:cNvSpPr/>
          <p:nvPr/>
        </p:nvSpPr>
        <p:spPr bwMode="auto">
          <a:xfrm>
            <a:off x="2554331" y="2568199"/>
            <a:ext cx="452509" cy="45250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76" name="Ellipse 75">
            <a:extLst>
              <a:ext uri="{FF2B5EF4-FFF2-40B4-BE49-F238E27FC236}">
                <a16:creationId xmlns:a16="http://schemas.microsoft.com/office/drawing/2014/main" id="{C86D6C2C-1595-4073-B6CE-7E355F07C172}"/>
              </a:ext>
            </a:extLst>
          </p:cNvPr>
          <p:cNvSpPr/>
          <p:nvPr/>
        </p:nvSpPr>
        <p:spPr bwMode="auto">
          <a:xfrm>
            <a:off x="789648" y="2524105"/>
            <a:ext cx="400839" cy="400839"/>
          </a:xfrm>
          <a:prstGeom prst="ellipse">
            <a:avLst/>
          </a:prstGeom>
          <a:solidFill>
            <a:schemeClr val="bg1"/>
          </a:solidFill>
          <a:ln w="381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1" i="0" u="none" strike="noStrike" kern="1200" cap="none" spc="0" normalizeH="0" baseline="0" noProof="0">
              <a:ln>
                <a:noFill/>
              </a:ln>
              <a:solidFill>
                <a:srgbClr val="0F5494"/>
              </a:solidFill>
              <a:effectLst/>
              <a:uLnTx/>
              <a:uFillTx/>
              <a:latin typeface="Verdana"/>
              <a:ea typeface="+mn-ea"/>
              <a:cs typeface="+mn-cs"/>
            </a:endParaRPr>
          </a:p>
        </p:txBody>
      </p:sp>
      <p:pic>
        <p:nvPicPr>
          <p:cNvPr id="93" name="Image 92">
            <a:extLst>
              <a:ext uri="{FF2B5EF4-FFF2-40B4-BE49-F238E27FC236}">
                <a16:creationId xmlns:a16="http://schemas.microsoft.com/office/drawing/2014/main" id="{4A2D2A58-1131-499E-863D-F37CD6396631}"/>
              </a:ext>
            </a:extLst>
          </p:cNvPr>
          <p:cNvPicPr>
            <a:picLocks noChangeAspect="1"/>
          </p:cNvPicPr>
          <p:nvPr/>
        </p:nvPicPr>
        <p:blipFill>
          <a:blip r:embed="rId3"/>
          <a:stretch>
            <a:fillRect/>
          </a:stretch>
        </p:blipFill>
        <p:spPr>
          <a:xfrm rot="10800000">
            <a:off x="8024710" y="2634141"/>
            <a:ext cx="343864" cy="312786"/>
          </a:xfrm>
          <a:prstGeom prst="rect">
            <a:avLst/>
          </a:prstGeom>
        </p:spPr>
      </p:pic>
      <p:pic>
        <p:nvPicPr>
          <p:cNvPr id="96" name="Image 95">
            <a:extLst>
              <a:ext uri="{FF2B5EF4-FFF2-40B4-BE49-F238E27FC236}">
                <a16:creationId xmlns:a16="http://schemas.microsoft.com/office/drawing/2014/main" id="{6DBCB3A9-0F3D-41DA-9E0E-335DF7EA30B0}"/>
              </a:ext>
            </a:extLst>
          </p:cNvPr>
          <p:cNvPicPr>
            <a:picLocks noChangeAspect="1"/>
          </p:cNvPicPr>
          <p:nvPr/>
        </p:nvPicPr>
        <p:blipFill>
          <a:blip r:embed="rId4"/>
          <a:stretch>
            <a:fillRect/>
          </a:stretch>
        </p:blipFill>
        <p:spPr>
          <a:xfrm>
            <a:off x="6225194" y="2673043"/>
            <a:ext cx="288031" cy="189340"/>
          </a:xfrm>
          <a:prstGeom prst="rect">
            <a:avLst/>
          </a:prstGeom>
        </p:spPr>
      </p:pic>
      <p:sp>
        <p:nvSpPr>
          <p:cNvPr id="42" name="Espace réservé du contenu 2">
            <a:extLst>
              <a:ext uri="{FF2B5EF4-FFF2-40B4-BE49-F238E27FC236}">
                <a16:creationId xmlns:a16="http://schemas.microsoft.com/office/drawing/2014/main" id="{130E9414-C14D-417B-ADBA-30A1CD110839}"/>
              </a:ext>
            </a:extLst>
          </p:cNvPr>
          <p:cNvSpPr txBox="1">
            <a:spLocks/>
          </p:cNvSpPr>
          <p:nvPr/>
        </p:nvSpPr>
        <p:spPr bwMode="auto">
          <a:xfrm>
            <a:off x="1125920" y="4963274"/>
            <a:ext cx="2390804" cy="353872"/>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marR="0" lvl="0" indent="0" algn="ctr" defTabSz="914400" rtl="0" eaLnBrk="1" fontAlgn="base" latinLnBrk="0" hangingPunct="1">
              <a:lnSpc>
                <a:spcPct val="115000"/>
              </a:lnSpc>
              <a:spcBef>
                <a:spcPct val="20000"/>
              </a:spcBef>
              <a:spcAft>
                <a:spcPct val="0"/>
              </a:spcAft>
              <a:buClr>
                <a:srgbClr val="FFFFFF"/>
              </a:buClr>
              <a:buSzTx/>
              <a:buFontTx/>
              <a:buNone/>
              <a:tabLst/>
              <a:defRPr/>
            </a:pPr>
            <a:r>
              <a:rPr kumimoji="0" lang="en-GB" sz="1400" b="1" i="1" u="none" strike="noStrike" kern="0" cap="none" spc="0" normalizeH="0" baseline="0" noProof="0" dirty="0">
                <a:ln>
                  <a:noFill/>
                </a:ln>
                <a:solidFill>
                  <a:srgbClr val="284492"/>
                </a:solidFill>
                <a:effectLst/>
                <a:uLnTx/>
                <a:uFillTx/>
                <a:latin typeface="Verdana"/>
                <a:ea typeface="+mn-ea"/>
                <a:cs typeface="+mn-cs"/>
              </a:rPr>
              <a:t>BS contribution</a:t>
            </a:r>
          </a:p>
        </p:txBody>
      </p:sp>
      <p:sp>
        <p:nvSpPr>
          <p:cNvPr id="50" name="ZoneTexte 49">
            <a:extLst>
              <a:ext uri="{FF2B5EF4-FFF2-40B4-BE49-F238E27FC236}">
                <a16:creationId xmlns:a16="http://schemas.microsoft.com/office/drawing/2014/main" id="{6FE01FC1-5027-40D7-B803-47786386295F}"/>
              </a:ext>
            </a:extLst>
          </p:cNvPr>
          <p:cNvSpPr txBox="1"/>
          <p:nvPr/>
        </p:nvSpPr>
        <p:spPr>
          <a:xfrm>
            <a:off x="1893410" y="3068960"/>
            <a:ext cx="1764000" cy="1200329"/>
          </a:xfrm>
          <a:prstGeom prst="rect">
            <a:avLst/>
          </a:prstGeom>
          <a:noFill/>
        </p:spPr>
        <p:txBody>
          <a:bodyPr wrap="square" rtlCol="0">
            <a:spAutoFit/>
          </a:bodyPr>
          <a:lstStyle/>
          <a:p>
            <a:pPr marL="171450" marR="0" lvl="1" indent="-171450" algn="l" defTabSz="914400" rtl="0" eaLnBrk="1" fontAlgn="base" latinLnBrk="0" hangingPunct="1">
              <a:lnSpc>
                <a:spcPct val="100000"/>
              </a:lnSpc>
              <a:spcBef>
                <a:spcPts val="300"/>
              </a:spcBef>
              <a:spcAft>
                <a:spcPct val="0"/>
              </a:spcAft>
              <a:buClr>
                <a:srgbClr val="FF3300"/>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Improved relations between external support and national budget and policy processes </a:t>
            </a:r>
          </a:p>
        </p:txBody>
      </p:sp>
      <p:sp>
        <p:nvSpPr>
          <p:cNvPr id="56" name="ZoneTexte 55">
            <a:extLst>
              <a:ext uri="{FF2B5EF4-FFF2-40B4-BE49-F238E27FC236}">
                <a16:creationId xmlns:a16="http://schemas.microsoft.com/office/drawing/2014/main" id="{9D846B86-09CA-43E9-A348-F13F0C03FB7A}"/>
              </a:ext>
            </a:extLst>
          </p:cNvPr>
          <p:cNvSpPr txBox="1"/>
          <p:nvPr/>
        </p:nvSpPr>
        <p:spPr>
          <a:xfrm>
            <a:off x="5514084" y="3068960"/>
            <a:ext cx="1800000" cy="1200329"/>
          </a:xfrm>
          <a:prstGeom prst="rect">
            <a:avLst/>
          </a:prstGeom>
          <a:noFill/>
        </p:spPr>
        <p:txBody>
          <a:bodyPr wrap="square" rtlCol="0">
            <a:spAutoFit/>
          </a:bodyPr>
          <a:lstStyle/>
          <a:p>
            <a:pPr marL="171450" marR="0" lvl="1" indent="-171450" algn="l" defTabSz="914400" rtl="0" eaLnBrk="1" fontAlgn="base" latinLnBrk="0" hangingPunct="1">
              <a:lnSpc>
                <a:spcPct val="100000"/>
              </a:lnSpc>
              <a:spcBef>
                <a:spcPts val="300"/>
              </a:spcBef>
              <a:spcAft>
                <a:spcPct val="0"/>
              </a:spcAft>
              <a:buClr>
                <a:srgbClr val="F5823C"/>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Positive beneficiaries’ responses to government policy management and service delivery </a:t>
            </a:r>
          </a:p>
        </p:txBody>
      </p:sp>
      <p:sp>
        <p:nvSpPr>
          <p:cNvPr id="57" name="ZoneTexte 56">
            <a:extLst>
              <a:ext uri="{FF2B5EF4-FFF2-40B4-BE49-F238E27FC236}">
                <a16:creationId xmlns:a16="http://schemas.microsoft.com/office/drawing/2014/main" id="{50E57755-8188-4901-88B2-CC58FF4B50E5}"/>
              </a:ext>
            </a:extLst>
          </p:cNvPr>
          <p:cNvSpPr txBox="1"/>
          <p:nvPr/>
        </p:nvSpPr>
        <p:spPr>
          <a:xfrm>
            <a:off x="7346503" y="3068960"/>
            <a:ext cx="1800000" cy="1692771"/>
          </a:xfrm>
          <a:prstGeom prst="rect">
            <a:avLst/>
          </a:prstGeom>
          <a:noFill/>
        </p:spPr>
        <p:txBody>
          <a:bodyPr wrap="square" rtlCol="0">
            <a:spAutoFit/>
          </a:bodyPr>
          <a:lstStyle/>
          <a:p>
            <a:pPr marL="171450" marR="0" lvl="1" indent="-171450" algn="l" defTabSz="914400" rtl="0" eaLnBrk="1" fontAlgn="base" latinLnBrk="0" hangingPunct="1">
              <a:lnSpc>
                <a:spcPct val="100000"/>
              </a:lnSpc>
              <a:spcBef>
                <a:spcPts val="600"/>
              </a:spcBef>
              <a:spcAft>
                <a:spcPct val="0"/>
              </a:spcAft>
              <a:buClr>
                <a:srgbClr val="89C765"/>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Sustainable and inclusive growth</a:t>
            </a:r>
          </a:p>
          <a:p>
            <a:pPr marL="171450" marR="0" lvl="1" indent="-171450" algn="l" defTabSz="914400" rtl="0" eaLnBrk="1" fontAlgn="base" latinLnBrk="0" hangingPunct="1">
              <a:lnSpc>
                <a:spcPct val="100000"/>
              </a:lnSpc>
              <a:spcBef>
                <a:spcPts val="600"/>
              </a:spcBef>
              <a:spcAft>
                <a:spcPct val="0"/>
              </a:spcAft>
              <a:buClr>
                <a:srgbClr val="89C765"/>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Poverty reduction</a:t>
            </a:r>
          </a:p>
          <a:p>
            <a:pPr marL="171450" marR="0" lvl="1" indent="-171450" algn="l" defTabSz="914400" rtl="0" eaLnBrk="1" fontAlgn="base" latinLnBrk="0" hangingPunct="1">
              <a:lnSpc>
                <a:spcPct val="100000"/>
              </a:lnSpc>
              <a:spcBef>
                <a:spcPts val="600"/>
              </a:spcBef>
              <a:spcAft>
                <a:spcPct val="0"/>
              </a:spcAft>
              <a:buClr>
                <a:srgbClr val="89C765"/>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Empowerment </a:t>
            </a:r>
          </a:p>
          <a:p>
            <a:pPr marL="171450" marR="0" lvl="1" indent="-171450" algn="l" defTabSz="914400" rtl="0" eaLnBrk="1" fontAlgn="base" latinLnBrk="0" hangingPunct="1">
              <a:lnSpc>
                <a:spcPct val="100000"/>
              </a:lnSpc>
              <a:spcBef>
                <a:spcPts val="600"/>
              </a:spcBef>
              <a:spcAft>
                <a:spcPct val="0"/>
              </a:spcAft>
              <a:buClr>
                <a:srgbClr val="89C765"/>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Social inclusion</a:t>
            </a:r>
          </a:p>
          <a:p>
            <a:pPr marL="171450" marR="0" lvl="1" indent="-171450" algn="l" defTabSz="914400" rtl="0" eaLnBrk="1" fontAlgn="base" latinLnBrk="0" hangingPunct="1">
              <a:lnSpc>
                <a:spcPct val="100000"/>
              </a:lnSpc>
              <a:spcBef>
                <a:spcPts val="600"/>
              </a:spcBef>
              <a:spcAft>
                <a:spcPct val="0"/>
              </a:spcAft>
              <a:buClr>
                <a:srgbClr val="89C765"/>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Other areas (sector specific)</a:t>
            </a:r>
          </a:p>
        </p:txBody>
      </p:sp>
      <p:sp>
        <p:nvSpPr>
          <p:cNvPr id="58" name="ZoneTexte 57">
            <a:extLst>
              <a:ext uri="{FF2B5EF4-FFF2-40B4-BE49-F238E27FC236}">
                <a16:creationId xmlns:a16="http://schemas.microsoft.com/office/drawing/2014/main" id="{A1FCC93D-F00E-484B-8142-ABA7E2ED82EC}"/>
              </a:ext>
            </a:extLst>
          </p:cNvPr>
          <p:cNvSpPr txBox="1"/>
          <p:nvPr/>
        </p:nvSpPr>
        <p:spPr>
          <a:xfrm>
            <a:off x="107504" y="3068960"/>
            <a:ext cx="1800000" cy="1431161"/>
          </a:xfrm>
          <a:prstGeom prst="rect">
            <a:avLst/>
          </a:prstGeom>
          <a:noFill/>
        </p:spPr>
        <p:txBody>
          <a:bodyPr wrap="square" rtlCol="0">
            <a:spAutoFit/>
          </a:bodyPr>
          <a:lstStyle/>
          <a:p>
            <a:pPr marL="171450" marR="0" lvl="1" indent="-171450" algn="l" defTabSz="914400" rtl="0" eaLnBrk="1" fontAlgn="base" latinLnBrk="0" hangingPunct="1">
              <a:lnSpc>
                <a:spcPct val="100000"/>
              </a:lnSpc>
              <a:spcBef>
                <a:spcPts val="600"/>
              </a:spcBef>
              <a:spcAft>
                <a:spcPct val="0"/>
              </a:spcAft>
              <a:buClr>
                <a:srgbClr val="1FACE0"/>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Financial transfers </a:t>
            </a:r>
          </a:p>
          <a:p>
            <a:pPr marL="171450" marR="0" lvl="1" indent="-171450" algn="l" defTabSz="914400" rtl="0" eaLnBrk="1" fontAlgn="base" latinLnBrk="0" hangingPunct="1">
              <a:lnSpc>
                <a:spcPct val="100000"/>
              </a:lnSpc>
              <a:spcBef>
                <a:spcPts val="600"/>
              </a:spcBef>
              <a:spcAft>
                <a:spcPct val="0"/>
              </a:spcAft>
              <a:buClr>
                <a:srgbClr val="1FACE0"/>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Policy Dialogue</a:t>
            </a:r>
          </a:p>
          <a:p>
            <a:pPr marL="171450" marR="0" lvl="1" indent="-171450" algn="l" defTabSz="914400" rtl="0" eaLnBrk="1" fontAlgn="base" latinLnBrk="0" hangingPunct="1">
              <a:lnSpc>
                <a:spcPct val="100000"/>
              </a:lnSpc>
              <a:spcBef>
                <a:spcPts val="600"/>
              </a:spcBef>
              <a:spcAft>
                <a:spcPct val="0"/>
              </a:spcAft>
              <a:buClr>
                <a:srgbClr val="1FACE0"/>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Disbursement conditions</a:t>
            </a:r>
          </a:p>
          <a:p>
            <a:pPr marL="171450" marR="0" lvl="1" indent="-171450" algn="l" defTabSz="914400" rtl="0" eaLnBrk="1" fontAlgn="base" latinLnBrk="0" hangingPunct="1">
              <a:lnSpc>
                <a:spcPct val="100000"/>
              </a:lnSpc>
              <a:spcBef>
                <a:spcPts val="600"/>
              </a:spcBef>
              <a:spcAft>
                <a:spcPct val="0"/>
              </a:spcAft>
              <a:buClr>
                <a:srgbClr val="1FACE0"/>
              </a:buClr>
              <a:buSzTx/>
              <a:buFont typeface="Verdana" panose="020B0604030504040204" pitchFamily="34" charset="0"/>
              <a:buChar char="&gt;"/>
              <a:tabLst/>
              <a:defRPr/>
            </a:pPr>
            <a:r>
              <a:rPr kumimoji="0" lang="en-GB" sz="1200" b="0" i="0" u="none" strike="noStrike" kern="1200" cap="none" spc="0" normalizeH="0" baseline="0" noProof="0" dirty="0">
                <a:ln>
                  <a:noFill/>
                </a:ln>
                <a:solidFill>
                  <a:srgbClr val="000000"/>
                </a:solidFill>
                <a:effectLst/>
                <a:uLnTx/>
                <a:uFillTx/>
                <a:latin typeface="Verdana"/>
                <a:ea typeface="+mn-ea"/>
                <a:cs typeface="+mn-cs"/>
              </a:rPr>
              <a:t>Capacity development</a:t>
            </a:r>
          </a:p>
        </p:txBody>
      </p:sp>
      <p:pic>
        <p:nvPicPr>
          <p:cNvPr id="4" name="Image 3">
            <a:extLst>
              <a:ext uri="{FF2B5EF4-FFF2-40B4-BE49-F238E27FC236}">
                <a16:creationId xmlns:a16="http://schemas.microsoft.com/office/drawing/2014/main" id="{F1F40D2B-136A-4C9D-80CE-0C159214D564}"/>
              </a:ext>
            </a:extLst>
          </p:cNvPr>
          <p:cNvPicPr>
            <a:picLocks noChangeAspect="1"/>
          </p:cNvPicPr>
          <p:nvPr/>
        </p:nvPicPr>
        <p:blipFill>
          <a:blip r:embed="rId5"/>
          <a:stretch>
            <a:fillRect/>
          </a:stretch>
        </p:blipFill>
        <p:spPr>
          <a:xfrm>
            <a:off x="2621864" y="2643515"/>
            <a:ext cx="317443" cy="269175"/>
          </a:xfrm>
          <a:prstGeom prst="rect">
            <a:avLst/>
          </a:prstGeom>
        </p:spPr>
      </p:pic>
      <p:pic>
        <p:nvPicPr>
          <p:cNvPr id="12" name="Image 11">
            <a:extLst>
              <a:ext uri="{FF2B5EF4-FFF2-40B4-BE49-F238E27FC236}">
                <a16:creationId xmlns:a16="http://schemas.microsoft.com/office/drawing/2014/main" id="{8FEBEA1D-9467-422B-82C9-ABDC4969D8AD}"/>
              </a:ext>
            </a:extLst>
          </p:cNvPr>
          <p:cNvPicPr>
            <a:picLocks noChangeAspect="1"/>
          </p:cNvPicPr>
          <p:nvPr/>
        </p:nvPicPr>
        <p:blipFill>
          <a:blip r:embed="rId6"/>
          <a:stretch>
            <a:fillRect/>
          </a:stretch>
        </p:blipFill>
        <p:spPr>
          <a:xfrm>
            <a:off x="854214" y="2651969"/>
            <a:ext cx="271706" cy="291756"/>
          </a:xfrm>
          <a:prstGeom prst="rect">
            <a:avLst/>
          </a:prstGeom>
        </p:spPr>
      </p:pic>
      <p:pic>
        <p:nvPicPr>
          <p:cNvPr id="18" name="Image 17">
            <a:extLst>
              <a:ext uri="{FF2B5EF4-FFF2-40B4-BE49-F238E27FC236}">
                <a16:creationId xmlns:a16="http://schemas.microsoft.com/office/drawing/2014/main" id="{8CE1107D-C334-4413-979F-4597A114D219}"/>
              </a:ext>
            </a:extLst>
          </p:cNvPr>
          <p:cNvPicPr>
            <a:picLocks noChangeAspect="1"/>
          </p:cNvPicPr>
          <p:nvPr/>
        </p:nvPicPr>
        <p:blipFill>
          <a:blip r:embed="rId7"/>
          <a:stretch>
            <a:fillRect/>
          </a:stretch>
        </p:blipFill>
        <p:spPr>
          <a:xfrm>
            <a:off x="4439321" y="2651889"/>
            <a:ext cx="265359" cy="252870"/>
          </a:xfrm>
          <a:prstGeom prst="rect">
            <a:avLst/>
          </a:prstGeom>
        </p:spPr>
      </p:pic>
      <p:sp>
        <p:nvSpPr>
          <p:cNvPr id="47" name="Espace réservé du contenu 2">
            <a:extLst>
              <a:ext uri="{FF2B5EF4-FFF2-40B4-BE49-F238E27FC236}">
                <a16:creationId xmlns:a16="http://schemas.microsoft.com/office/drawing/2014/main" id="{C4D6FB5D-39D6-4983-AD68-77D7999CB262}"/>
              </a:ext>
            </a:extLst>
          </p:cNvPr>
          <p:cNvSpPr txBox="1">
            <a:spLocks/>
          </p:cNvSpPr>
          <p:nvPr/>
        </p:nvSpPr>
        <p:spPr bwMode="auto">
          <a:xfrm>
            <a:off x="3668120" y="4936313"/>
            <a:ext cx="3266883" cy="425427"/>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175" marR="0" lvl="0" indent="0" algn="ctr" defTabSz="914400" rtl="0" eaLnBrk="1" fontAlgn="base" latinLnBrk="0" hangingPunct="1">
              <a:lnSpc>
                <a:spcPct val="100000"/>
              </a:lnSpc>
              <a:spcBef>
                <a:spcPct val="0"/>
              </a:spcBef>
              <a:spcAft>
                <a:spcPct val="0"/>
              </a:spcAft>
              <a:buClrTx/>
              <a:buSzTx/>
              <a:buFontTx/>
              <a:buNone/>
              <a:tabLst/>
              <a:defRPr/>
            </a:pPr>
            <a:r>
              <a:rPr kumimoji="0" lang="en-GB" sz="1400" b="1" i="1" u="none" strike="noStrike" kern="0" cap="none" spc="0" normalizeH="0" baseline="0" noProof="0" dirty="0">
                <a:ln>
                  <a:noFill/>
                </a:ln>
                <a:solidFill>
                  <a:srgbClr val="284492"/>
                </a:solidFill>
                <a:effectLst/>
                <a:uLnTx/>
                <a:uFillTx/>
                <a:latin typeface="Verdana"/>
                <a:ea typeface="+mn-ea"/>
                <a:cs typeface="+mn-cs"/>
              </a:rPr>
              <a:t>Government</a:t>
            </a:r>
            <a:r>
              <a:rPr kumimoji="0" lang="en-GB" sz="1200" b="0" i="1" u="none" strike="noStrike" kern="1200" cap="none" spc="0" normalizeH="0" baseline="0" noProof="0" dirty="0">
                <a:ln>
                  <a:noFill/>
                </a:ln>
                <a:solidFill>
                  <a:srgbClr val="000000"/>
                </a:solidFill>
                <a:effectLst/>
                <a:uLnTx/>
                <a:uFillTx/>
                <a:latin typeface="Verdana"/>
                <a:ea typeface="+mn-ea"/>
                <a:cs typeface="Verdana"/>
              </a:rPr>
              <a:t> </a:t>
            </a:r>
            <a:r>
              <a:rPr kumimoji="0" lang="en-GB" sz="1400" b="1" i="1" u="none" strike="noStrike" kern="0" cap="none" spc="0" normalizeH="0" baseline="0" noProof="0" dirty="0">
                <a:ln>
                  <a:noFill/>
                </a:ln>
                <a:solidFill>
                  <a:srgbClr val="284492"/>
                </a:solidFill>
                <a:effectLst/>
                <a:uLnTx/>
                <a:uFillTx/>
                <a:latin typeface="Verdana"/>
                <a:ea typeface="+mn-ea"/>
                <a:cs typeface="+mn-cs"/>
              </a:rPr>
              <a:t>policies</a:t>
            </a:r>
          </a:p>
        </p:txBody>
      </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342000" y="1215562"/>
            <a:ext cx="8460000" cy="773278"/>
          </a:xfrm>
        </p:spPr>
        <p:txBody>
          <a:bodyPr/>
          <a:lstStyle/>
          <a:p>
            <a:pPr marL="0"/>
            <a:r>
              <a:rPr lang="en-GB" sz="2000" cap="all" dirty="0">
                <a:solidFill>
                  <a:srgbClr val="004494"/>
                </a:solidFill>
                <a:latin typeface="+mn-lt"/>
              </a:rPr>
              <a:t>Intervention Logic of Budget Support</a:t>
            </a:r>
            <a:endParaRPr lang="fr-BE" sz="2000" cap="all" dirty="0">
              <a:solidFill>
                <a:srgbClr val="004494"/>
              </a:solidFill>
              <a:latin typeface="+mn-lt"/>
            </a:endParaRPr>
          </a:p>
        </p:txBody>
      </p:sp>
      <p:cxnSp>
        <p:nvCxnSpPr>
          <p:cNvPr id="52" name="Connecteur droit 51">
            <a:extLst>
              <a:ext uri="{FF2B5EF4-FFF2-40B4-BE49-F238E27FC236}">
                <a16:creationId xmlns:a16="http://schemas.microsoft.com/office/drawing/2014/main" id="{8401725E-C632-4E7B-8845-45EB90E420B9}"/>
              </a:ext>
            </a:extLst>
          </p:cNvPr>
          <p:cNvCxnSpPr>
            <a:cxnSpLocks/>
          </p:cNvCxnSpPr>
          <p:nvPr/>
        </p:nvCxnSpPr>
        <p:spPr bwMode="auto">
          <a:xfrm flipH="1" flipV="1">
            <a:off x="3646227" y="2353980"/>
            <a:ext cx="11183" cy="2422494"/>
          </a:xfrm>
          <a:prstGeom prst="line">
            <a:avLst/>
          </a:prstGeom>
          <a:noFill/>
          <a:ln w="19050" cap="flat" cmpd="sng" algn="ctr">
            <a:solidFill>
              <a:srgbClr val="284492"/>
            </a:solidFill>
            <a:prstDash val="sysDot"/>
            <a:round/>
            <a:headEnd type="none" w="lg" len="lg"/>
            <a:tailEnd type="none" w="lg" len="lg"/>
          </a:ln>
          <a:effectLst/>
        </p:spPr>
      </p:cxnSp>
      <p:cxnSp>
        <p:nvCxnSpPr>
          <p:cNvPr id="53" name="Connecteur droit 52">
            <a:extLst>
              <a:ext uri="{FF2B5EF4-FFF2-40B4-BE49-F238E27FC236}">
                <a16:creationId xmlns:a16="http://schemas.microsoft.com/office/drawing/2014/main" id="{9DDE5233-7609-4CDE-8D63-43DEB321140D}"/>
              </a:ext>
            </a:extLst>
          </p:cNvPr>
          <p:cNvCxnSpPr>
            <a:cxnSpLocks/>
          </p:cNvCxnSpPr>
          <p:nvPr/>
        </p:nvCxnSpPr>
        <p:spPr bwMode="auto">
          <a:xfrm flipH="1" flipV="1">
            <a:off x="5497774" y="2368153"/>
            <a:ext cx="17190" cy="2408321"/>
          </a:xfrm>
          <a:prstGeom prst="line">
            <a:avLst/>
          </a:prstGeom>
          <a:noFill/>
          <a:ln w="19050" cap="flat" cmpd="sng" algn="ctr">
            <a:solidFill>
              <a:srgbClr val="284492"/>
            </a:solidFill>
            <a:prstDash val="sysDot"/>
            <a:round/>
            <a:headEnd type="none" w="lg" len="lg"/>
            <a:tailEnd type="none" w="lg" len="lg"/>
          </a:ln>
          <a:effectLst/>
        </p:spPr>
      </p:cxnSp>
      <p:sp>
        <p:nvSpPr>
          <p:cNvPr id="54" name="Triangle isocèle 53">
            <a:extLst>
              <a:ext uri="{FF2B5EF4-FFF2-40B4-BE49-F238E27FC236}">
                <a16:creationId xmlns:a16="http://schemas.microsoft.com/office/drawing/2014/main" id="{092A141C-4FDB-4684-B455-E39C077D0F58}"/>
              </a:ext>
            </a:extLst>
          </p:cNvPr>
          <p:cNvSpPr/>
          <p:nvPr/>
        </p:nvSpPr>
        <p:spPr bwMode="auto">
          <a:xfrm rot="5400000" flipH="1">
            <a:off x="3474642" y="5005356"/>
            <a:ext cx="343168" cy="259003"/>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59" name="Triangle isocèle 58">
            <a:extLst>
              <a:ext uri="{FF2B5EF4-FFF2-40B4-BE49-F238E27FC236}">
                <a16:creationId xmlns:a16="http://schemas.microsoft.com/office/drawing/2014/main" id="{8721E764-C5E1-458E-A9ED-6A3FFE0AA1B7}"/>
              </a:ext>
            </a:extLst>
          </p:cNvPr>
          <p:cNvSpPr/>
          <p:nvPr/>
        </p:nvSpPr>
        <p:spPr bwMode="auto">
          <a:xfrm rot="5400000">
            <a:off x="828049" y="5008063"/>
            <a:ext cx="324035" cy="294132"/>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60" name="Triangle isocèle 59">
            <a:extLst>
              <a:ext uri="{FF2B5EF4-FFF2-40B4-BE49-F238E27FC236}">
                <a16:creationId xmlns:a16="http://schemas.microsoft.com/office/drawing/2014/main" id="{DC09A3A3-8134-4696-AB80-C82161D6A104}"/>
              </a:ext>
            </a:extLst>
          </p:cNvPr>
          <p:cNvSpPr/>
          <p:nvPr/>
        </p:nvSpPr>
        <p:spPr bwMode="auto">
          <a:xfrm rot="5400000">
            <a:off x="6997917" y="5014552"/>
            <a:ext cx="338201" cy="294132"/>
          </a:xfrm>
          <a:prstGeom prst="triangle">
            <a:avLst/>
          </a:prstGeom>
          <a:solidFill>
            <a:schemeClr val="bg1"/>
          </a:solidFill>
          <a:ln w="19050" cap="flat" cmpd="sng" algn="ctr">
            <a:solidFill>
              <a:srgbClr val="284492"/>
            </a:solidFill>
            <a:prstDash val="sysDot"/>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44" name="Rectangle 43">
            <a:extLst>
              <a:ext uri="{FF2B5EF4-FFF2-40B4-BE49-F238E27FC236}">
                <a16:creationId xmlns:a16="http://schemas.microsoft.com/office/drawing/2014/main" id="{7B5966C2-7AAD-45F8-A045-4FF4890E05D8}"/>
              </a:ext>
            </a:extLst>
          </p:cNvPr>
          <p:cNvSpPr/>
          <p:nvPr/>
        </p:nvSpPr>
        <p:spPr bwMode="auto">
          <a:xfrm>
            <a:off x="1677166" y="5589240"/>
            <a:ext cx="7221247" cy="693005"/>
          </a:xfrm>
          <a:prstGeom prst="rect">
            <a:avLst/>
          </a:prstGeom>
          <a:solidFill>
            <a:srgbClr val="33964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0F5494"/>
              </a:solidFill>
              <a:effectLst/>
              <a:uLnTx/>
              <a:uFillTx/>
              <a:latin typeface="Verdana"/>
              <a:ea typeface="+mn-ea"/>
              <a:cs typeface="+mn-cs"/>
            </a:endParaRPr>
          </a:p>
        </p:txBody>
      </p:sp>
      <p:sp>
        <p:nvSpPr>
          <p:cNvPr id="45" name="Rectangle 44">
            <a:extLst>
              <a:ext uri="{FF2B5EF4-FFF2-40B4-BE49-F238E27FC236}">
                <a16:creationId xmlns:a16="http://schemas.microsoft.com/office/drawing/2014/main" id="{52AA6F29-0DA6-4525-A093-1CFA1C181157}"/>
              </a:ext>
            </a:extLst>
          </p:cNvPr>
          <p:cNvSpPr/>
          <p:nvPr/>
        </p:nvSpPr>
        <p:spPr>
          <a:xfrm>
            <a:off x="1677167" y="5764732"/>
            <a:ext cx="7221247" cy="338554"/>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600" b="1" i="0" u="none" strike="noStrike" kern="0" cap="all" spc="0" normalizeH="0" baseline="0" noProof="0" dirty="0">
                <a:ln>
                  <a:noFill/>
                </a:ln>
                <a:solidFill>
                  <a:srgbClr val="FFFFFF"/>
                </a:solidFill>
                <a:effectLst/>
                <a:uLnTx/>
                <a:uFillTx/>
                <a:latin typeface="Verdana"/>
                <a:ea typeface="+mn-ea"/>
                <a:cs typeface="+mn-cs"/>
              </a:rPr>
              <a:t>External factors, context, feedback processes</a:t>
            </a:r>
          </a:p>
        </p:txBody>
      </p:sp>
      <p:sp>
        <p:nvSpPr>
          <p:cNvPr id="69" name="Espace réservé du numéro de diapositive 9">
            <a:extLst>
              <a:ext uri="{FF2B5EF4-FFF2-40B4-BE49-F238E27FC236}">
                <a16:creationId xmlns:a16="http://schemas.microsoft.com/office/drawing/2014/main" id="{A2302730-96DA-448B-8BCF-95667891D605}"/>
              </a:ext>
            </a:extLst>
          </p:cNvPr>
          <p:cNvSpPr>
            <a:spLocks noGrp="1"/>
          </p:cNvSpPr>
          <p:nvPr>
            <p:ph type="sldNum" sz="quarter" idx="12"/>
          </p:nvPr>
        </p:nvSpPr>
        <p:spPr>
          <a:xfrm>
            <a:off x="6948264" y="6525344"/>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100" b="1" i="0" u="none" strike="noStrike" kern="1200" cap="none" spc="0" normalizeH="0" baseline="0" noProof="0" smtClean="0">
                <a:ln>
                  <a:noFill/>
                </a:ln>
                <a:solidFill>
                  <a:srgbClr val="FFFFFF"/>
                </a:solidFill>
                <a:effectLst/>
                <a:uLnTx/>
                <a:uFillTx/>
                <a:latin typeface="Verdana"/>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100" b="1" i="0" u="none" strike="noStrike" kern="1200" cap="none" spc="0" normalizeH="0" baseline="0" noProof="0">
              <a:ln>
                <a:noFill/>
              </a:ln>
              <a:solidFill>
                <a:srgbClr val="FFFFFF"/>
              </a:solidFill>
              <a:effectLst/>
              <a:uLnTx/>
              <a:uFillTx/>
              <a:latin typeface="Verdana"/>
              <a:ea typeface="+mn-ea"/>
              <a:cs typeface="+mn-cs"/>
            </a:endParaRPr>
          </a:p>
        </p:txBody>
      </p:sp>
    </p:spTree>
    <p:extLst>
      <p:ext uri="{BB962C8B-B14F-4D97-AF65-F5344CB8AC3E}">
        <p14:creationId xmlns:p14="http://schemas.microsoft.com/office/powerpoint/2010/main" val="55278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 calcmode="lin" valueType="num">
                                      <p:cBhvr additive="base">
                                        <p:cTn id="7" dur="500" fill="hold"/>
                                        <p:tgtEl>
                                          <p:spTgt spid="64"/>
                                        </p:tgtEl>
                                        <p:attrNameLst>
                                          <p:attrName>ppt_x</p:attrName>
                                        </p:attrNameLst>
                                      </p:cBhvr>
                                      <p:tavLst>
                                        <p:tav tm="0">
                                          <p:val>
                                            <p:strVal val="#ppt_x"/>
                                          </p:val>
                                        </p:tav>
                                        <p:tav tm="100000">
                                          <p:val>
                                            <p:strVal val="#ppt_x"/>
                                          </p:val>
                                        </p:tav>
                                      </p:tavLst>
                                    </p:anim>
                                    <p:anim calcmode="lin" valueType="num">
                                      <p:cBhvr additive="base">
                                        <p:cTn id="8" dur="500" fill="hold"/>
                                        <p:tgtEl>
                                          <p:spTgt spid="6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3"/>
                                        </p:tgtEl>
                                        <p:attrNameLst>
                                          <p:attrName>style.visibility</p:attrName>
                                        </p:attrNameLst>
                                      </p:cBhvr>
                                      <p:to>
                                        <p:strVal val="visible"/>
                                      </p:to>
                                    </p:set>
                                    <p:anim calcmode="lin" valueType="num">
                                      <p:cBhvr additive="base">
                                        <p:cTn id="11" dur="500" fill="hold"/>
                                        <p:tgtEl>
                                          <p:spTgt spid="63"/>
                                        </p:tgtEl>
                                        <p:attrNameLst>
                                          <p:attrName>ppt_x</p:attrName>
                                        </p:attrNameLst>
                                      </p:cBhvr>
                                      <p:tavLst>
                                        <p:tav tm="0">
                                          <p:val>
                                            <p:strVal val="#ppt_x"/>
                                          </p:val>
                                        </p:tav>
                                        <p:tav tm="100000">
                                          <p:val>
                                            <p:strVal val="#ppt_x"/>
                                          </p:val>
                                        </p:tav>
                                      </p:tavLst>
                                    </p:anim>
                                    <p:anim calcmode="lin" valueType="num">
                                      <p:cBhvr additive="base">
                                        <p:cTn id="12" dur="500" fill="hold"/>
                                        <p:tgtEl>
                                          <p:spTgt spid="6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75"/>
                                        </p:tgtEl>
                                        <p:attrNameLst>
                                          <p:attrName>style.visibility</p:attrName>
                                        </p:attrNameLst>
                                      </p:cBhvr>
                                      <p:to>
                                        <p:strVal val="visible"/>
                                      </p:to>
                                    </p:set>
                                    <p:anim calcmode="lin" valueType="num">
                                      <p:cBhvr additive="base">
                                        <p:cTn id="23" dur="500" fill="hold"/>
                                        <p:tgtEl>
                                          <p:spTgt spid="75"/>
                                        </p:tgtEl>
                                        <p:attrNameLst>
                                          <p:attrName>ppt_x</p:attrName>
                                        </p:attrNameLst>
                                      </p:cBhvr>
                                      <p:tavLst>
                                        <p:tav tm="0">
                                          <p:val>
                                            <p:strVal val="#ppt_x"/>
                                          </p:val>
                                        </p:tav>
                                        <p:tav tm="100000">
                                          <p:val>
                                            <p:strVal val="#ppt_x"/>
                                          </p:val>
                                        </p:tav>
                                      </p:tavLst>
                                    </p:anim>
                                    <p:anim calcmode="lin" valueType="num">
                                      <p:cBhvr additive="base">
                                        <p:cTn id="24" dur="500" fill="hold"/>
                                        <p:tgtEl>
                                          <p:spTgt spid="7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6"/>
                                        </p:tgtEl>
                                        <p:attrNameLst>
                                          <p:attrName>style.visibility</p:attrName>
                                        </p:attrNameLst>
                                      </p:cBhvr>
                                      <p:to>
                                        <p:strVal val="visible"/>
                                      </p:to>
                                    </p:set>
                                    <p:anim calcmode="lin" valueType="num">
                                      <p:cBhvr additive="base">
                                        <p:cTn id="27" dur="500" fill="hold"/>
                                        <p:tgtEl>
                                          <p:spTgt spid="76"/>
                                        </p:tgtEl>
                                        <p:attrNameLst>
                                          <p:attrName>ppt_x</p:attrName>
                                        </p:attrNameLst>
                                      </p:cBhvr>
                                      <p:tavLst>
                                        <p:tav tm="0">
                                          <p:val>
                                            <p:strVal val="#ppt_x"/>
                                          </p:val>
                                        </p:tav>
                                        <p:tav tm="100000">
                                          <p:val>
                                            <p:strVal val="#ppt_x"/>
                                          </p:val>
                                        </p:tav>
                                      </p:tavLst>
                                    </p:anim>
                                    <p:anim calcmode="lin" valueType="num">
                                      <p:cBhvr additive="base">
                                        <p:cTn id="28" dur="500" fill="hold"/>
                                        <p:tgtEl>
                                          <p:spTgt spid="76"/>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50"/>
                                        </p:tgtEl>
                                        <p:attrNameLst>
                                          <p:attrName>style.visibility</p:attrName>
                                        </p:attrNameLst>
                                      </p:cBhvr>
                                      <p:to>
                                        <p:strVal val="visible"/>
                                      </p:to>
                                    </p:set>
                                    <p:anim calcmode="lin" valueType="num">
                                      <p:cBhvr additive="base">
                                        <p:cTn id="31" dur="500" fill="hold"/>
                                        <p:tgtEl>
                                          <p:spTgt spid="50"/>
                                        </p:tgtEl>
                                        <p:attrNameLst>
                                          <p:attrName>ppt_x</p:attrName>
                                        </p:attrNameLst>
                                      </p:cBhvr>
                                      <p:tavLst>
                                        <p:tav tm="0">
                                          <p:val>
                                            <p:strVal val="#ppt_x"/>
                                          </p:val>
                                        </p:tav>
                                        <p:tav tm="100000">
                                          <p:val>
                                            <p:strVal val="#ppt_x"/>
                                          </p:val>
                                        </p:tav>
                                      </p:tavLst>
                                    </p:anim>
                                    <p:anim calcmode="lin" valueType="num">
                                      <p:cBhvr additive="base">
                                        <p:cTn id="32" dur="500" fill="hold"/>
                                        <p:tgtEl>
                                          <p:spTgt spid="50"/>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anim calcmode="lin" valueType="num">
                                      <p:cBhvr additive="base">
                                        <p:cTn id="35" dur="500" fill="hold"/>
                                        <p:tgtEl>
                                          <p:spTgt spid="58"/>
                                        </p:tgtEl>
                                        <p:attrNameLst>
                                          <p:attrName>ppt_x</p:attrName>
                                        </p:attrNameLst>
                                      </p:cBhvr>
                                      <p:tavLst>
                                        <p:tav tm="0">
                                          <p:val>
                                            <p:strVal val="#ppt_x"/>
                                          </p:val>
                                        </p:tav>
                                        <p:tav tm="100000">
                                          <p:val>
                                            <p:strVal val="#ppt_x"/>
                                          </p:val>
                                        </p:tav>
                                      </p:tavLst>
                                    </p:anim>
                                    <p:anim calcmode="lin" valueType="num">
                                      <p:cBhvr additive="base">
                                        <p:cTn id="36" dur="500" fill="hold"/>
                                        <p:tgtEl>
                                          <p:spTgt spid="58"/>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ppt_x"/>
                                          </p:val>
                                        </p:tav>
                                        <p:tav tm="100000">
                                          <p:val>
                                            <p:strVal val="#ppt_x"/>
                                          </p:val>
                                        </p:tav>
                                      </p:tavLst>
                                    </p:anim>
                                    <p:anim calcmode="lin" valueType="num">
                                      <p:cBhvr additive="base">
                                        <p:cTn id="40" dur="500" fill="hold"/>
                                        <p:tgtEl>
                                          <p:spTgt spid="4"/>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
                                        </p:tgtEl>
                                        <p:attrNameLst>
                                          <p:attrName>style.visibility</p:attrName>
                                        </p:attrNameLst>
                                      </p:cBhvr>
                                      <p:to>
                                        <p:strVal val="visible"/>
                                      </p:to>
                                    </p:set>
                                    <p:anim calcmode="lin" valueType="num">
                                      <p:cBhvr additive="base">
                                        <p:cTn id="49" dur="500" fill="hold"/>
                                        <p:tgtEl>
                                          <p:spTgt spid="61"/>
                                        </p:tgtEl>
                                        <p:attrNameLst>
                                          <p:attrName>ppt_x</p:attrName>
                                        </p:attrNameLst>
                                      </p:cBhvr>
                                      <p:tavLst>
                                        <p:tav tm="0">
                                          <p:val>
                                            <p:strVal val="#ppt_x"/>
                                          </p:val>
                                        </p:tav>
                                        <p:tav tm="100000">
                                          <p:val>
                                            <p:strVal val="#ppt_x"/>
                                          </p:val>
                                        </p:tav>
                                      </p:tavLst>
                                    </p:anim>
                                    <p:anim calcmode="lin" valueType="num">
                                      <p:cBhvr additive="base">
                                        <p:cTn id="50" dur="500" fill="hold"/>
                                        <p:tgtEl>
                                          <p:spTgt spid="61"/>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3">
                                            <p:txEl>
                                              <p:pRg st="0" end="0"/>
                                            </p:txEl>
                                          </p:spTgt>
                                        </p:tgtEl>
                                        <p:attrNameLst>
                                          <p:attrName>style.visibility</p:attrName>
                                        </p:attrNameLst>
                                      </p:cBhvr>
                                      <p:to>
                                        <p:strVal val="visible"/>
                                      </p:to>
                                    </p:set>
                                    <p:anim calcmode="lin" valueType="num">
                                      <p:cBhvr additive="base">
                                        <p:cTn id="5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74"/>
                                        </p:tgtEl>
                                        <p:attrNameLst>
                                          <p:attrName>style.visibility</p:attrName>
                                        </p:attrNameLst>
                                      </p:cBhvr>
                                      <p:to>
                                        <p:strVal val="visible"/>
                                      </p:to>
                                    </p:set>
                                    <p:anim calcmode="lin" valueType="num">
                                      <p:cBhvr additive="base">
                                        <p:cTn id="57" dur="500" fill="hold"/>
                                        <p:tgtEl>
                                          <p:spTgt spid="74"/>
                                        </p:tgtEl>
                                        <p:attrNameLst>
                                          <p:attrName>ppt_x</p:attrName>
                                        </p:attrNameLst>
                                      </p:cBhvr>
                                      <p:tavLst>
                                        <p:tav tm="0">
                                          <p:val>
                                            <p:strVal val="#ppt_x"/>
                                          </p:val>
                                        </p:tav>
                                        <p:tav tm="100000">
                                          <p:val>
                                            <p:strVal val="#ppt_x"/>
                                          </p:val>
                                        </p:tav>
                                      </p:tavLst>
                                    </p:anim>
                                    <p:anim calcmode="lin" valueType="num">
                                      <p:cBhvr additive="base">
                                        <p:cTn id="58" dur="500" fill="hold"/>
                                        <p:tgtEl>
                                          <p:spTgt spid="74"/>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29"/>
                                        </p:tgtEl>
                                        <p:attrNameLst>
                                          <p:attrName>style.visibility</p:attrName>
                                        </p:attrNameLst>
                                      </p:cBhvr>
                                      <p:to>
                                        <p:strVal val="visible"/>
                                      </p:to>
                                    </p:set>
                                    <p:anim calcmode="lin" valueType="num">
                                      <p:cBhvr additive="base">
                                        <p:cTn id="65" dur="500" fill="hold"/>
                                        <p:tgtEl>
                                          <p:spTgt spid="29"/>
                                        </p:tgtEl>
                                        <p:attrNameLst>
                                          <p:attrName>ppt_x</p:attrName>
                                        </p:attrNameLst>
                                      </p:cBhvr>
                                      <p:tavLst>
                                        <p:tav tm="0">
                                          <p:val>
                                            <p:strVal val="#ppt_x"/>
                                          </p:val>
                                        </p:tav>
                                        <p:tav tm="100000">
                                          <p:val>
                                            <p:strVal val="#ppt_x"/>
                                          </p:val>
                                        </p:tav>
                                      </p:tavLst>
                                    </p:anim>
                                    <p:anim calcmode="lin" valueType="num">
                                      <p:cBhvr additive="base">
                                        <p:cTn id="6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62"/>
                                        </p:tgtEl>
                                        <p:attrNameLst>
                                          <p:attrName>style.visibility</p:attrName>
                                        </p:attrNameLst>
                                      </p:cBhvr>
                                      <p:to>
                                        <p:strVal val="visible"/>
                                      </p:to>
                                    </p:set>
                                    <p:anim calcmode="lin" valueType="num">
                                      <p:cBhvr additive="base">
                                        <p:cTn id="71" dur="500" fill="hold"/>
                                        <p:tgtEl>
                                          <p:spTgt spid="62"/>
                                        </p:tgtEl>
                                        <p:attrNameLst>
                                          <p:attrName>ppt_x</p:attrName>
                                        </p:attrNameLst>
                                      </p:cBhvr>
                                      <p:tavLst>
                                        <p:tav tm="0">
                                          <p:val>
                                            <p:strVal val="#ppt_x"/>
                                          </p:val>
                                        </p:tav>
                                        <p:tav tm="100000">
                                          <p:val>
                                            <p:strVal val="#ppt_x"/>
                                          </p:val>
                                        </p:tav>
                                      </p:tavLst>
                                    </p:anim>
                                    <p:anim calcmode="lin" valueType="num">
                                      <p:cBhvr additive="base">
                                        <p:cTn id="72" dur="500" fill="hold"/>
                                        <p:tgtEl>
                                          <p:spTgt spid="62"/>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55"/>
                                        </p:tgtEl>
                                        <p:attrNameLst>
                                          <p:attrName>style.visibility</p:attrName>
                                        </p:attrNameLst>
                                      </p:cBhvr>
                                      <p:to>
                                        <p:strVal val="visible"/>
                                      </p:to>
                                    </p:set>
                                    <p:anim calcmode="lin" valueType="num">
                                      <p:cBhvr additive="base">
                                        <p:cTn id="75" dur="500" fill="hold"/>
                                        <p:tgtEl>
                                          <p:spTgt spid="55"/>
                                        </p:tgtEl>
                                        <p:attrNameLst>
                                          <p:attrName>ppt_x</p:attrName>
                                        </p:attrNameLst>
                                      </p:cBhvr>
                                      <p:tavLst>
                                        <p:tav tm="0">
                                          <p:val>
                                            <p:strVal val="#ppt_x"/>
                                          </p:val>
                                        </p:tav>
                                        <p:tav tm="100000">
                                          <p:val>
                                            <p:strVal val="#ppt_x"/>
                                          </p:val>
                                        </p:tav>
                                      </p:tavLst>
                                    </p:anim>
                                    <p:anim calcmode="lin" valueType="num">
                                      <p:cBhvr additive="base">
                                        <p:cTn id="76" dur="500" fill="hold"/>
                                        <p:tgtEl>
                                          <p:spTgt spid="55"/>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70"/>
                                        </p:tgtEl>
                                        <p:attrNameLst>
                                          <p:attrName>style.visibility</p:attrName>
                                        </p:attrNameLst>
                                      </p:cBhvr>
                                      <p:to>
                                        <p:strVal val="visible"/>
                                      </p:to>
                                    </p:set>
                                    <p:anim calcmode="lin" valueType="num">
                                      <p:cBhvr additive="base">
                                        <p:cTn id="79" dur="500" fill="hold"/>
                                        <p:tgtEl>
                                          <p:spTgt spid="70"/>
                                        </p:tgtEl>
                                        <p:attrNameLst>
                                          <p:attrName>ppt_x</p:attrName>
                                        </p:attrNameLst>
                                      </p:cBhvr>
                                      <p:tavLst>
                                        <p:tav tm="0">
                                          <p:val>
                                            <p:strVal val="#ppt_x"/>
                                          </p:val>
                                        </p:tav>
                                        <p:tav tm="100000">
                                          <p:val>
                                            <p:strVal val="#ppt_x"/>
                                          </p:val>
                                        </p:tav>
                                      </p:tavLst>
                                    </p:anim>
                                    <p:anim calcmode="lin" valueType="num">
                                      <p:cBhvr additive="base">
                                        <p:cTn id="80" dur="500" fill="hold"/>
                                        <p:tgtEl>
                                          <p:spTgt spid="70"/>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71"/>
                                        </p:tgtEl>
                                        <p:attrNameLst>
                                          <p:attrName>style.visibility</p:attrName>
                                        </p:attrNameLst>
                                      </p:cBhvr>
                                      <p:to>
                                        <p:strVal val="visible"/>
                                      </p:to>
                                    </p:set>
                                    <p:anim calcmode="lin" valueType="num">
                                      <p:cBhvr additive="base">
                                        <p:cTn id="83" dur="500" fill="hold"/>
                                        <p:tgtEl>
                                          <p:spTgt spid="71"/>
                                        </p:tgtEl>
                                        <p:attrNameLst>
                                          <p:attrName>ppt_x</p:attrName>
                                        </p:attrNameLst>
                                      </p:cBhvr>
                                      <p:tavLst>
                                        <p:tav tm="0">
                                          <p:val>
                                            <p:strVal val="#ppt_x"/>
                                          </p:val>
                                        </p:tav>
                                        <p:tav tm="100000">
                                          <p:val>
                                            <p:strVal val="#ppt_x"/>
                                          </p:val>
                                        </p:tav>
                                      </p:tavLst>
                                    </p:anim>
                                    <p:anim calcmode="lin" valueType="num">
                                      <p:cBhvr additive="base">
                                        <p:cTn id="84" dur="500" fill="hold"/>
                                        <p:tgtEl>
                                          <p:spTgt spid="71"/>
                                        </p:tgtEl>
                                        <p:attrNameLst>
                                          <p:attrName>ppt_y</p:attrName>
                                        </p:attrNameLst>
                                      </p:cBhvr>
                                      <p:tavLst>
                                        <p:tav tm="0">
                                          <p:val>
                                            <p:strVal val="1+#ppt_h/2"/>
                                          </p:val>
                                        </p:tav>
                                        <p:tav tm="100000">
                                          <p:val>
                                            <p:strVal val="#ppt_y"/>
                                          </p:val>
                                        </p:tav>
                                      </p:tavLst>
                                    </p:anim>
                                  </p:childTnLst>
                                </p:cTn>
                              </p:par>
                              <p:par>
                                <p:cTn id="85" presetID="2" presetClass="entr" presetSubtype="4" fill="hold" nodeType="withEffect">
                                  <p:stCondLst>
                                    <p:cond delay="0"/>
                                  </p:stCondLst>
                                  <p:childTnLst>
                                    <p:set>
                                      <p:cBhvr>
                                        <p:cTn id="86" dur="1" fill="hold">
                                          <p:stCondLst>
                                            <p:cond delay="0"/>
                                          </p:stCondLst>
                                        </p:cTn>
                                        <p:tgtEl>
                                          <p:spTgt spid="93"/>
                                        </p:tgtEl>
                                        <p:attrNameLst>
                                          <p:attrName>style.visibility</p:attrName>
                                        </p:attrNameLst>
                                      </p:cBhvr>
                                      <p:to>
                                        <p:strVal val="visible"/>
                                      </p:to>
                                    </p:set>
                                    <p:anim calcmode="lin" valueType="num">
                                      <p:cBhvr additive="base">
                                        <p:cTn id="87" dur="500" fill="hold"/>
                                        <p:tgtEl>
                                          <p:spTgt spid="93"/>
                                        </p:tgtEl>
                                        <p:attrNameLst>
                                          <p:attrName>ppt_x</p:attrName>
                                        </p:attrNameLst>
                                      </p:cBhvr>
                                      <p:tavLst>
                                        <p:tav tm="0">
                                          <p:val>
                                            <p:strVal val="#ppt_x"/>
                                          </p:val>
                                        </p:tav>
                                        <p:tav tm="100000">
                                          <p:val>
                                            <p:strVal val="#ppt_x"/>
                                          </p:val>
                                        </p:tav>
                                      </p:tavLst>
                                    </p:anim>
                                    <p:anim calcmode="lin" valueType="num">
                                      <p:cBhvr additive="base">
                                        <p:cTn id="88" dur="500" fill="hold"/>
                                        <p:tgtEl>
                                          <p:spTgt spid="93"/>
                                        </p:tgtEl>
                                        <p:attrNameLst>
                                          <p:attrName>ppt_y</p:attrName>
                                        </p:attrNameLst>
                                      </p:cBhvr>
                                      <p:tavLst>
                                        <p:tav tm="0">
                                          <p:val>
                                            <p:strVal val="1+#ppt_h/2"/>
                                          </p:val>
                                        </p:tav>
                                        <p:tav tm="100000">
                                          <p:val>
                                            <p:strVal val="#ppt_y"/>
                                          </p:val>
                                        </p:tav>
                                      </p:tavLst>
                                    </p:anim>
                                  </p:childTnLst>
                                </p:cTn>
                              </p:par>
                              <p:par>
                                <p:cTn id="89" presetID="2" presetClass="entr" presetSubtype="4" fill="hold" nodeType="withEffect">
                                  <p:stCondLst>
                                    <p:cond delay="0"/>
                                  </p:stCondLst>
                                  <p:childTnLst>
                                    <p:set>
                                      <p:cBhvr>
                                        <p:cTn id="90" dur="1" fill="hold">
                                          <p:stCondLst>
                                            <p:cond delay="0"/>
                                          </p:stCondLst>
                                        </p:cTn>
                                        <p:tgtEl>
                                          <p:spTgt spid="96"/>
                                        </p:tgtEl>
                                        <p:attrNameLst>
                                          <p:attrName>style.visibility</p:attrName>
                                        </p:attrNameLst>
                                      </p:cBhvr>
                                      <p:to>
                                        <p:strVal val="visible"/>
                                      </p:to>
                                    </p:set>
                                    <p:anim calcmode="lin" valueType="num">
                                      <p:cBhvr additive="base">
                                        <p:cTn id="91" dur="500" fill="hold"/>
                                        <p:tgtEl>
                                          <p:spTgt spid="96"/>
                                        </p:tgtEl>
                                        <p:attrNameLst>
                                          <p:attrName>ppt_x</p:attrName>
                                        </p:attrNameLst>
                                      </p:cBhvr>
                                      <p:tavLst>
                                        <p:tav tm="0">
                                          <p:val>
                                            <p:strVal val="#ppt_x"/>
                                          </p:val>
                                        </p:tav>
                                        <p:tav tm="100000">
                                          <p:val>
                                            <p:strVal val="#ppt_x"/>
                                          </p:val>
                                        </p:tav>
                                      </p:tavLst>
                                    </p:anim>
                                    <p:anim calcmode="lin" valueType="num">
                                      <p:cBhvr additive="base">
                                        <p:cTn id="92" dur="500" fill="hold"/>
                                        <p:tgtEl>
                                          <p:spTgt spid="96"/>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57"/>
                                        </p:tgtEl>
                                        <p:attrNameLst>
                                          <p:attrName>style.visibility</p:attrName>
                                        </p:attrNameLst>
                                      </p:cBhvr>
                                      <p:to>
                                        <p:strVal val="visible"/>
                                      </p:to>
                                    </p:set>
                                    <p:anim calcmode="lin" valueType="num">
                                      <p:cBhvr additive="base">
                                        <p:cTn id="95" dur="500" fill="hold"/>
                                        <p:tgtEl>
                                          <p:spTgt spid="57"/>
                                        </p:tgtEl>
                                        <p:attrNameLst>
                                          <p:attrName>ppt_x</p:attrName>
                                        </p:attrNameLst>
                                      </p:cBhvr>
                                      <p:tavLst>
                                        <p:tav tm="0">
                                          <p:val>
                                            <p:strVal val="#ppt_x"/>
                                          </p:val>
                                        </p:tav>
                                        <p:tav tm="100000">
                                          <p:val>
                                            <p:strVal val="#ppt_x"/>
                                          </p:val>
                                        </p:tav>
                                      </p:tavLst>
                                    </p:anim>
                                    <p:anim calcmode="lin" valueType="num">
                                      <p:cBhvr additive="base">
                                        <p:cTn id="96" dur="500" fill="hold"/>
                                        <p:tgtEl>
                                          <p:spTgt spid="57"/>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56"/>
                                        </p:tgtEl>
                                        <p:attrNameLst>
                                          <p:attrName>style.visibility</p:attrName>
                                        </p:attrNameLst>
                                      </p:cBhvr>
                                      <p:to>
                                        <p:strVal val="visible"/>
                                      </p:to>
                                    </p:set>
                                    <p:anim calcmode="lin" valueType="num">
                                      <p:cBhvr additive="base">
                                        <p:cTn id="99" dur="500" fill="hold"/>
                                        <p:tgtEl>
                                          <p:spTgt spid="56"/>
                                        </p:tgtEl>
                                        <p:attrNameLst>
                                          <p:attrName>ppt_x</p:attrName>
                                        </p:attrNameLst>
                                      </p:cBhvr>
                                      <p:tavLst>
                                        <p:tav tm="0">
                                          <p:val>
                                            <p:strVal val="#ppt_x"/>
                                          </p:val>
                                        </p:tav>
                                        <p:tav tm="100000">
                                          <p:val>
                                            <p:strVal val="#ppt_x"/>
                                          </p:val>
                                        </p:tav>
                                      </p:tavLst>
                                    </p:anim>
                                    <p:anim calcmode="lin" valueType="num">
                                      <p:cBhvr additive="base">
                                        <p:cTn id="100"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nodeType="clickEffect">
                                  <p:stCondLst>
                                    <p:cond delay="0"/>
                                  </p:stCondLst>
                                  <p:childTnLst>
                                    <p:set>
                                      <p:cBhvr>
                                        <p:cTn id="104" dur="1" fill="hold">
                                          <p:stCondLst>
                                            <p:cond delay="0"/>
                                          </p:stCondLst>
                                        </p:cTn>
                                        <p:tgtEl>
                                          <p:spTgt spid="52"/>
                                        </p:tgtEl>
                                        <p:attrNameLst>
                                          <p:attrName>style.visibility</p:attrName>
                                        </p:attrNameLst>
                                      </p:cBhvr>
                                      <p:to>
                                        <p:strVal val="visible"/>
                                      </p:to>
                                    </p:set>
                                    <p:animEffect transition="in" filter="fade">
                                      <p:cBhvr>
                                        <p:cTn id="105" dur="500"/>
                                        <p:tgtEl>
                                          <p:spTgt spid="52"/>
                                        </p:tgtEl>
                                      </p:cBhvr>
                                    </p:animEffect>
                                  </p:childTnLst>
                                </p:cTn>
                              </p:par>
                              <p:par>
                                <p:cTn id="106" presetID="10" presetClass="entr" presetSubtype="0" fill="hold" nodeType="withEffect">
                                  <p:stCondLst>
                                    <p:cond delay="0"/>
                                  </p:stCondLst>
                                  <p:childTnLst>
                                    <p:set>
                                      <p:cBhvr>
                                        <p:cTn id="107" dur="1" fill="hold">
                                          <p:stCondLst>
                                            <p:cond delay="0"/>
                                          </p:stCondLst>
                                        </p:cTn>
                                        <p:tgtEl>
                                          <p:spTgt spid="53"/>
                                        </p:tgtEl>
                                        <p:attrNameLst>
                                          <p:attrName>style.visibility</p:attrName>
                                        </p:attrNameLst>
                                      </p:cBhvr>
                                      <p:to>
                                        <p:strVal val="visible"/>
                                      </p:to>
                                    </p:set>
                                    <p:animEffect transition="in" filter="fade">
                                      <p:cBhvr>
                                        <p:cTn id="108" dur="500"/>
                                        <p:tgtEl>
                                          <p:spTgt spid="53"/>
                                        </p:tgtEl>
                                      </p:cBhvr>
                                    </p:animEffect>
                                  </p:childTnLst>
                                </p:cTn>
                              </p:par>
                              <p:par>
                                <p:cTn id="109" presetID="53" presetClass="entr" presetSubtype="16" fill="hold" grpId="0" nodeType="withEffect">
                                  <p:stCondLst>
                                    <p:cond delay="0"/>
                                  </p:stCondLst>
                                  <p:childTnLst>
                                    <p:set>
                                      <p:cBhvr>
                                        <p:cTn id="110" dur="1" fill="hold">
                                          <p:stCondLst>
                                            <p:cond delay="0"/>
                                          </p:stCondLst>
                                        </p:cTn>
                                        <p:tgtEl>
                                          <p:spTgt spid="42"/>
                                        </p:tgtEl>
                                        <p:attrNameLst>
                                          <p:attrName>style.visibility</p:attrName>
                                        </p:attrNameLst>
                                      </p:cBhvr>
                                      <p:to>
                                        <p:strVal val="visible"/>
                                      </p:to>
                                    </p:set>
                                    <p:anim calcmode="lin" valueType="num">
                                      <p:cBhvr>
                                        <p:cTn id="111" dur="500" fill="hold"/>
                                        <p:tgtEl>
                                          <p:spTgt spid="42"/>
                                        </p:tgtEl>
                                        <p:attrNameLst>
                                          <p:attrName>ppt_w</p:attrName>
                                        </p:attrNameLst>
                                      </p:cBhvr>
                                      <p:tavLst>
                                        <p:tav tm="0">
                                          <p:val>
                                            <p:fltVal val="0"/>
                                          </p:val>
                                        </p:tav>
                                        <p:tav tm="100000">
                                          <p:val>
                                            <p:strVal val="#ppt_w"/>
                                          </p:val>
                                        </p:tav>
                                      </p:tavLst>
                                    </p:anim>
                                    <p:anim calcmode="lin" valueType="num">
                                      <p:cBhvr>
                                        <p:cTn id="112" dur="500" fill="hold"/>
                                        <p:tgtEl>
                                          <p:spTgt spid="42"/>
                                        </p:tgtEl>
                                        <p:attrNameLst>
                                          <p:attrName>ppt_h</p:attrName>
                                        </p:attrNameLst>
                                      </p:cBhvr>
                                      <p:tavLst>
                                        <p:tav tm="0">
                                          <p:val>
                                            <p:fltVal val="0"/>
                                          </p:val>
                                        </p:tav>
                                        <p:tav tm="100000">
                                          <p:val>
                                            <p:strVal val="#ppt_h"/>
                                          </p:val>
                                        </p:tav>
                                      </p:tavLst>
                                    </p:anim>
                                    <p:animEffect transition="in" filter="fade">
                                      <p:cBhvr>
                                        <p:cTn id="113" dur="500"/>
                                        <p:tgtEl>
                                          <p:spTgt spid="42"/>
                                        </p:tgtEl>
                                      </p:cBhvr>
                                    </p:animEffect>
                                  </p:childTnLst>
                                </p:cTn>
                              </p:par>
                              <p:par>
                                <p:cTn id="114" presetID="53" presetClass="entr" presetSubtype="16" fill="hold" grpId="0" nodeType="withEffect">
                                  <p:stCondLst>
                                    <p:cond delay="0"/>
                                  </p:stCondLst>
                                  <p:childTnLst>
                                    <p:set>
                                      <p:cBhvr>
                                        <p:cTn id="115" dur="1" fill="hold">
                                          <p:stCondLst>
                                            <p:cond delay="0"/>
                                          </p:stCondLst>
                                        </p:cTn>
                                        <p:tgtEl>
                                          <p:spTgt spid="47"/>
                                        </p:tgtEl>
                                        <p:attrNameLst>
                                          <p:attrName>style.visibility</p:attrName>
                                        </p:attrNameLst>
                                      </p:cBhvr>
                                      <p:to>
                                        <p:strVal val="visible"/>
                                      </p:to>
                                    </p:set>
                                    <p:anim calcmode="lin" valueType="num">
                                      <p:cBhvr>
                                        <p:cTn id="116" dur="500" fill="hold"/>
                                        <p:tgtEl>
                                          <p:spTgt spid="47"/>
                                        </p:tgtEl>
                                        <p:attrNameLst>
                                          <p:attrName>ppt_w</p:attrName>
                                        </p:attrNameLst>
                                      </p:cBhvr>
                                      <p:tavLst>
                                        <p:tav tm="0">
                                          <p:val>
                                            <p:fltVal val="0"/>
                                          </p:val>
                                        </p:tav>
                                        <p:tav tm="100000">
                                          <p:val>
                                            <p:strVal val="#ppt_w"/>
                                          </p:val>
                                        </p:tav>
                                      </p:tavLst>
                                    </p:anim>
                                    <p:anim calcmode="lin" valueType="num">
                                      <p:cBhvr>
                                        <p:cTn id="117" dur="500" fill="hold"/>
                                        <p:tgtEl>
                                          <p:spTgt spid="47"/>
                                        </p:tgtEl>
                                        <p:attrNameLst>
                                          <p:attrName>ppt_h</p:attrName>
                                        </p:attrNameLst>
                                      </p:cBhvr>
                                      <p:tavLst>
                                        <p:tav tm="0">
                                          <p:val>
                                            <p:fltVal val="0"/>
                                          </p:val>
                                        </p:tav>
                                        <p:tav tm="100000">
                                          <p:val>
                                            <p:strVal val="#ppt_h"/>
                                          </p:val>
                                        </p:tav>
                                      </p:tavLst>
                                    </p:anim>
                                    <p:animEffect transition="in" filter="fade">
                                      <p:cBhvr>
                                        <p:cTn id="118" dur="500"/>
                                        <p:tgtEl>
                                          <p:spTgt spid="47"/>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59"/>
                                        </p:tgtEl>
                                        <p:attrNameLst>
                                          <p:attrName>style.visibility</p:attrName>
                                        </p:attrNameLst>
                                      </p:cBhvr>
                                      <p:to>
                                        <p:strVal val="visible"/>
                                      </p:to>
                                    </p:set>
                                    <p:animEffect transition="in" filter="fade">
                                      <p:cBhvr>
                                        <p:cTn id="121" dur="500"/>
                                        <p:tgtEl>
                                          <p:spTgt spid="59"/>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54"/>
                                        </p:tgtEl>
                                        <p:attrNameLst>
                                          <p:attrName>style.visibility</p:attrName>
                                        </p:attrNameLst>
                                      </p:cBhvr>
                                      <p:to>
                                        <p:strVal val="visible"/>
                                      </p:to>
                                    </p:set>
                                    <p:animEffect transition="in" filter="fade">
                                      <p:cBhvr>
                                        <p:cTn id="124" dur="500"/>
                                        <p:tgtEl>
                                          <p:spTgt spid="54"/>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60"/>
                                        </p:tgtEl>
                                        <p:attrNameLst>
                                          <p:attrName>style.visibility</p:attrName>
                                        </p:attrNameLst>
                                      </p:cBhvr>
                                      <p:to>
                                        <p:strVal val="visible"/>
                                      </p:to>
                                    </p:set>
                                    <p:animEffect transition="in" filter="fade">
                                      <p:cBhvr>
                                        <p:cTn id="127"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63" grpId="0" animBg="1"/>
      <p:bldP spid="62" grpId="0" animBg="1"/>
      <p:bldP spid="61" grpId="0" animBg="1"/>
      <p:bldP spid="55" grpId="0" animBg="1"/>
      <p:bldP spid="3" grpId="0" build="p"/>
      <p:bldP spid="8" grpId="0"/>
      <p:bldP spid="9" grpId="0"/>
      <p:bldP spid="29" grpId="0"/>
      <p:bldP spid="70" grpId="0" animBg="1"/>
      <p:bldP spid="71" grpId="0" animBg="1"/>
      <p:bldP spid="74" grpId="0" animBg="1"/>
      <p:bldP spid="75" grpId="0" animBg="1"/>
      <p:bldP spid="76" grpId="0" animBg="1"/>
      <p:bldP spid="42" grpId="0"/>
      <p:bldP spid="50" grpId="0"/>
      <p:bldP spid="56" grpId="0"/>
      <p:bldP spid="57" grpId="0"/>
      <p:bldP spid="58" grpId="0"/>
      <p:bldP spid="47" grpId="0"/>
      <p:bldP spid="54" grpId="0" animBg="1"/>
      <p:bldP spid="59" grpId="0" animBg="1"/>
      <p:bldP spid="6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lvl="0" indent="0" algn="l"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noProof="0">
              <a:ln>
                <a:noFill/>
              </a:ln>
              <a:solidFill>
                <a:srgbClr val="2D9E48"/>
              </a:solidFill>
              <a:effectLst/>
              <a:uLnTx/>
              <a:uFillTx/>
              <a:latin typeface="Verdana"/>
              <a:ea typeface="+mn-ea"/>
              <a:cs typeface="+mn-cs"/>
            </a:endParaRPr>
          </a:p>
        </p:txBody>
      </p:sp>
      <p:sp>
        <p:nvSpPr>
          <p:cNvPr id="41" name="Title 1">
            <a:extLst>
              <a:ext uri="{FF2B5EF4-FFF2-40B4-BE49-F238E27FC236}">
                <a16:creationId xmlns:a16="http://schemas.microsoft.com/office/drawing/2014/main" id="{299F2B91-4EEC-40AC-BAC4-C241DE90D8B9}"/>
              </a:ext>
            </a:extLst>
          </p:cNvPr>
          <p:cNvSpPr>
            <a:spLocks noGrp="1"/>
          </p:cNvSpPr>
          <p:nvPr>
            <p:ph type="title"/>
          </p:nvPr>
        </p:nvSpPr>
        <p:spPr>
          <a:xfrm>
            <a:off x="342000" y="1052736"/>
            <a:ext cx="8460000" cy="773278"/>
          </a:xfrm>
        </p:spPr>
        <p:txBody>
          <a:bodyPr/>
          <a:lstStyle/>
          <a:p>
            <a:pPr marL="0"/>
            <a:r>
              <a:rPr lang="en-GB" sz="1800" cap="all" dirty="0">
                <a:solidFill>
                  <a:srgbClr val="004494"/>
                </a:solidFill>
                <a:latin typeface="+mn-lt"/>
              </a:rPr>
              <a:t>Intervention Logic</a:t>
            </a:r>
            <a:br>
              <a:rPr lang="en-GB" sz="1800" cap="all" dirty="0">
                <a:solidFill>
                  <a:srgbClr val="004494"/>
                </a:solidFill>
                <a:latin typeface="+mn-lt"/>
              </a:rPr>
            </a:br>
            <a:r>
              <a:rPr lang="en-GB" sz="1800" cap="all" dirty="0">
                <a:solidFill>
                  <a:srgbClr val="004494"/>
                </a:solidFill>
                <a:latin typeface="+mn-lt"/>
              </a:rPr>
              <a:t>of budget support and government strategy</a:t>
            </a:r>
            <a:br>
              <a:rPr lang="en-GB" sz="1800" cap="all" dirty="0">
                <a:solidFill>
                  <a:srgbClr val="004494"/>
                </a:solidFill>
                <a:latin typeface="+mn-lt"/>
              </a:rPr>
            </a:br>
            <a:endParaRPr lang="en-GB" sz="1800" cap="all" dirty="0">
              <a:solidFill>
                <a:srgbClr val="004494"/>
              </a:solidFill>
              <a:latin typeface="+mn-lt"/>
            </a:endParaRPr>
          </a:p>
        </p:txBody>
      </p:sp>
      <p:graphicFrame>
        <p:nvGraphicFramePr>
          <p:cNvPr id="43" name="Table 2">
            <a:extLst>
              <a:ext uri="{FF2B5EF4-FFF2-40B4-BE49-F238E27FC236}">
                <a16:creationId xmlns:a16="http://schemas.microsoft.com/office/drawing/2014/main" id="{C0CB3D1E-12CB-47E3-8D90-214B0ED0D25C}"/>
              </a:ext>
            </a:extLst>
          </p:cNvPr>
          <p:cNvGraphicFramePr>
            <a:graphicFrameLocks noGrp="1"/>
          </p:cNvGraphicFramePr>
          <p:nvPr>
            <p:extLst/>
          </p:nvPr>
        </p:nvGraphicFramePr>
        <p:xfrm>
          <a:off x="179512" y="1700808"/>
          <a:ext cx="8856663" cy="4965820"/>
        </p:xfrm>
        <a:graphic>
          <a:graphicData uri="http://schemas.openxmlformats.org/drawingml/2006/table">
            <a:tbl>
              <a:tblPr/>
              <a:tblGrid>
                <a:gridCol w="899940">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gridCol w="720080">
                  <a:extLst>
                    <a:ext uri="{9D8B030D-6E8A-4147-A177-3AD203B41FA5}">
                      <a16:colId xmlns:a16="http://schemas.microsoft.com/office/drawing/2014/main" val="4139441663"/>
                    </a:ext>
                  </a:extLst>
                </a:gridCol>
                <a:gridCol w="4572347">
                  <a:extLst>
                    <a:ext uri="{9D8B030D-6E8A-4147-A177-3AD203B41FA5}">
                      <a16:colId xmlns:a16="http://schemas.microsoft.com/office/drawing/2014/main" val="20002"/>
                    </a:ext>
                  </a:extLst>
                </a:gridCol>
              </a:tblGrid>
              <a:tr h="325652">
                <a:tc gridSpan="3">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b="1" kern="1200" dirty="0">
                          <a:solidFill>
                            <a:schemeClr val="bg1"/>
                          </a:solidFill>
                          <a:latin typeface="+mn-lt"/>
                          <a:ea typeface="Calibri"/>
                          <a:cs typeface="Arial" pitchFamily="34" charset="0"/>
                        </a:rPr>
                        <a:t>Government strategy</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pPr algn="ctr">
                        <a:lnSpc>
                          <a:spcPct val="115000"/>
                        </a:lnSpc>
                        <a:spcAft>
                          <a:spcPts val="0"/>
                        </a:spcAft>
                      </a:pPr>
                      <a:endParaRPr lang="en-US" sz="1100" b="1" dirty="0">
                        <a:solidFill>
                          <a:schemeClr val="bg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fr-BE" sz="1400" b="1" kern="1200" noProof="0" dirty="0">
                          <a:solidFill>
                            <a:schemeClr val="bg1"/>
                          </a:solidFill>
                          <a:latin typeface="+mn-lt"/>
                          <a:ea typeface="Calibri"/>
                          <a:cs typeface="Arial" pitchFamily="34" charset="0"/>
                        </a:rPr>
                        <a:t>Budget Support</a:t>
                      </a:r>
                    </a:p>
                  </a:txBody>
                  <a:tcPr marL="36140" marR="3614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F5494"/>
                    </a:solidFill>
                  </a:tcPr>
                </a:tc>
                <a:extLst>
                  <a:ext uri="{0D108BD9-81ED-4DB2-BD59-A6C34878D82A}">
                    <a16:rowId xmlns:a16="http://schemas.microsoft.com/office/drawing/2014/main" val="10000"/>
                  </a:ext>
                </a:extLst>
              </a:tr>
              <a:tr h="468517">
                <a:tc>
                  <a:txBody>
                    <a:bodyPr/>
                    <a:lstStyle/>
                    <a:p>
                      <a:pPr algn="ctr">
                        <a:lnSpc>
                          <a:spcPct val="115000"/>
                        </a:lnSpc>
                        <a:spcAft>
                          <a:spcPts val="0"/>
                        </a:spcAft>
                      </a:pPr>
                      <a:r>
                        <a:rPr lang="fr-BE" sz="1100" b="0" noProof="0" dirty="0">
                          <a:latin typeface="+mn-lt"/>
                          <a:ea typeface="Calibri"/>
                          <a:cs typeface="Arial" pitchFamily="34" charset="0"/>
                        </a:rPr>
                        <a:t>Impacts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77800" lvl="0" indent="-177800">
                        <a:lnSpc>
                          <a:spcPct val="115000"/>
                        </a:lnSpc>
                        <a:spcAft>
                          <a:spcPts val="0"/>
                        </a:spcAft>
                        <a:buFont typeface="Symbol"/>
                        <a:buChar char=""/>
                      </a:pPr>
                      <a:r>
                        <a:rPr lang="en-GB" sz="1100" noProof="0" dirty="0">
                          <a:latin typeface="+mn-lt"/>
                          <a:ea typeface="Calibri"/>
                          <a:cs typeface="Arial" pitchFamily="34" charset="0"/>
                        </a:rPr>
                        <a:t>Sustainable and inclusive growth</a:t>
                      </a:r>
                    </a:p>
                    <a:p>
                      <a:pPr marL="177800" lvl="0" indent="-177800">
                        <a:lnSpc>
                          <a:spcPct val="115000"/>
                        </a:lnSpc>
                        <a:spcAft>
                          <a:spcPts val="0"/>
                        </a:spcAft>
                        <a:buFont typeface="Symbol"/>
                        <a:buChar char=""/>
                      </a:pPr>
                      <a:r>
                        <a:rPr lang="en-GB" sz="1100" noProof="0" dirty="0">
                          <a:latin typeface="+mn-lt"/>
                          <a:ea typeface="Calibri"/>
                          <a:cs typeface="Arial" pitchFamily="34" charset="0"/>
                        </a:rPr>
                        <a:t>Poverty reduction</a:t>
                      </a:r>
                    </a:p>
                    <a:p>
                      <a:pPr marL="177800" lvl="0" indent="-177800">
                        <a:lnSpc>
                          <a:spcPct val="115000"/>
                        </a:lnSpc>
                        <a:spcAft>
                          <a:spcPts val="0"/>
                        </a:spcAft>
                        <a:buFont typeface="Symbol"/>
                        <a:buChar char=""/>
                      </a:pPr>
                      <a:r>
                        <a:rPr lang="en-GB" sz="1100" noProof="0" dirty="0">
                          <a:latin typeface="+mn-lt"/>
                          <a:ea typeface="Calibri"/>
                          <a:cs typeface="Arial" pitchFamily="34" charset="0"/>
                        </a:rPr>
                        <a:t>Other</a:t>
                      </a:r>
                      <a:r>
                        <a:rPr lang="en-GB" sz="1100" baseline="0" noProof="0" dirty="0">
                          <a:latin typeface="+mn-lt"/>
                          <a:ea typeface="Calibri"/>
                          <a:cs typeface="Arial" pitchFamily="34" charset="0"/>
                        </a:rPr>
                        <a:t> areas (sector specific)</a:t>
                      </a:r>
                      <a:endParaRPr lang="en-GB"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182563" marR="0" lvl="0" indent="-182563" algn="l"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endParaRPr lang="en-GB" sz="1050" kern="1200" noProof="0" dirty="0">
                        <a:solidFill>
                          <a:schemeClr val="tx1"/>
                        </a:solidFill>
                        <a:latin typeface="+mn-lt"/>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100" b="0" i="1" noProof="0" dirty="0">
                          <a:solidFill>
                            <a:schemeClr val="tx1"/>
                          </a:solidFill>
                          <a:latin typeface="+mn-lt"/>
                          <a:ea typeface="Calibri"/>
                          <a:cs typeface="Arial" pitchFamily="34" charset="0"/>
                        </a:rPr>
                        <a:t>same</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622679">
                <a:tc>
                  <a:txBody>
                    <a:bodyPr/>
                    <a:lstStyle/>
                    <a:p>
                      <a:pPr algn="ctr">
                        <a:lnSpc>
                          <a:spcPct val="115000"/>
                        </a:lnSpc>
                        <a:spcAft>
                          <a:spcPts val="0"/>
                        </a:spcAft>
                      </a:pPr>
                      <a:r>
                        <a:rPr lang="en-GB" sz="1100" b="0" noProof="0" dirty="0">
                          <a:latin typeface="+mn-lt"/>
                          <a:ea typeface="Calibri"/>
                          <a:cs typeface="Arial" pitchFamily="34" charset="0"/>
                        </a:rPr>
                        <a:t>Outcomes</a:t>
                      </a:r>
                      <a:endParaRPr lang="fr-BE" sz="1100" b="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gridSpan="2">
                  <a:txBody>
                    <a:bodyPr/>
                    <a:lstStyle/>
                    <a:p>
                      <a:pPr marL="177800" lvl="0" indent="-177800">
                        <a:lnSpc>
                          <a:spcPct val="115000"/>
                        </a:lnSpc>
                        <a:spcAft>
                          <a:spcPts val="0"/>
                        </a:spcAft>
                        <a:buFont typeface="Symbol"/>
                        <a:buChar char=""/>
                      </a:pPr>
                      <a:r>
                        <a:rPr lang="en-GB" sz="1100" noProof="0" dirty="0">
                          <a:latin typeface="+mn-lt"/>
                          <a:ea typeface="Calibri"/>
                          <a:cs typeface="Arial" pitchFamily="34" charset="0"/>
                        </a:rPr>
                        <a:t>Positive responses by service users and economic actors to government  policy management and service delivery</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BE"/>
                    </a:p>
                  </a:txBody>
                  <a:tcPr/>
                </a:tc>
                <a:tc>
                  <a:txBody>
                    <a:bodyPr/>
                    <a:lstStyle/>
                    <a:p>
                      <a:pPr algn="ctr">
                        <a:lnSpc>
                          <a:spcPct val="115000"/>
                        </a:lnSpc>
                        <a:spcAft>
                          <a:spcPts val="0"/>
                        </a:spcAft>
                      </a:pPr>
                      <a:r>
                        <a:rPr lang="en-GB" sz="1050" i="1" noProof="0" dirty="0">
                          <a:latin typeface="+mn-lt"/>
                          <a:ea typeface="Calibri"/>
                          <a:cs typeface="Arial" pitchFamily="34" charset="0"/>
                        </a:rPr>
                        <a:t>same</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052083">
                <a:tc>
                  <a:txBody>
                    <a:bodyPr/>
                    <a:lstStyle/>
                    <a:p>
                      <a:pPr algn="ctr">
                        <a:lnSpc>
                          <a:spcPct val="115000"/>
                        </a:lnSpc>
                        <a:spcAft>
                          <a:spcPts val="0"/>
                        </a:spcAft>
                      </a:pPr>
                      <a:r>
                        <a:rPr lang="en-GB" sz="1100" b="0" noProof="0" dirty="0">
                          <a:latin typeface="+mn-lt"/>
                          <a:ea typeface="Calibri"/>
                          <a:cs typeface="Arial" pitchFamily="34" charset="0"/>
                        </a:rPr>
                        <a:t>Outputs</a:t>
                      </a:r>
                      <a:endParaRPr lang="fr-BE" sz="1100" b="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Execution of the budget</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Monitoring of</a:t>
                      </a:r>
                      <a:r>
                        <a:rPr lang="en-GB" sz="1100" baseline="0" noProof="0" dirty="0">
                          <a:latin typeface="+mn-lt"/>
                          <a:ea typeface="Calibri"/>
                          <a:cs typeface="Arial" pitchFamily="34" charset="0"/>
                        </a:rPr>
                        <a:t> results</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baseline="0" noProof="0" dirty="0">
                          <a:latin typeface="+mn-lt"/>
                          <a:ea typeface="Calibri"/>
                          <a:cs typeface="Arial" pitchFamily="34" charset="0"/>
                        </a:rPr>
                        <a:t>Improved macro-economic management</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baseline="0" noProof="0" dirty="0">
                          <a:latin typeface="+mn-lt"/>
                          <a:ea typeface="Calibri"/>
                          <a:cs typeface="Arial" pitchFamily="34" charset="0"/>
                        </a:rPr>
                        <a:t>Improved public services, etc.</a:t>
                      </a:r>
                      <a:endParaRPr lang="fr-BE" sz="1100" baseline="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15000"/>
                        </a:lnSpc>
                        <a:spcBef>
                          <a:spcPts val="0"/>
                        </a:spcBef>
                        <a:spcAft>
                          <a:spcPts val="0"/>
                        </a:spcAft>
                        <a:buClrTx/>
                        <a:buSzTx/>
                        <a:buFont typeface="Symbol"/>
                        <a:buNone/>
                        <a:tabLst/>
                        <a:defRPr/>
                      </a:pPr>
                      <a:r>
                        <a:rPr lang="en-GB" sz="1100" noProof="0" dirty="0">
                          <a:latin typeface="+mn-lt"/>
                          <a:ea typeface="Calibri"/>
                          <a:cs typeface="Arial" pitchFamily="34" charset="0"/>
                        </a:rPr>
                        <a:t>Induced</a:t>
                      </a:r>
                      <a:r>
                        <a:rPr lang="en-GB" sz="1100" baseline="0" noProof="0" dirty="0">
                          <a:latin typeface="+mn-lt"/>
                          <a:ea typeface="Calibri"/>
                          <a:cs typeface="Arial" pitchFamily="34" charset="0"/>
                        </a:rPr>
                        <a:t> outputs</a:t>
                      </a:r>
                      <a:endParaRPr lang="fr-BE"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77800" lvl="0" indent="-177800">
                        <a:lnSpc>
                          <a:spcPct val="115000"/>
                        </a:lnSpc>
                        <a:spcAft>
                          <a:spcPts val="0"/>
                        </a:spcAft>
                        <a:buFont typeface="Symbol"/>
                        <a:buChar char=""/>
                      </a:pPr>
                      <a:r>
                        <a:rPr lang="en-GB" sz="1100" noProof="0" dirty="0">
                          <a:latin typeface="+mn-lt"/>
                          <a:ea typeface="Calibri"/>
                          <a:cs typeface="Arial" pitchFamily="34" charset="0"/>
                        </a:rPr>
                        <a:t>Improved macro-economic and budget management</a:t>
                      </a:r>
                    </a:p>
                    <a:p>
                      <a:pPr marL="177800" lvl="0" indent="-177800">
                        <a:lnSpc>
                          <a:spcPct val="115000"/>
                        </a:lnSpc>
                        <a:spcAft>
                          <a:spcPts val="0"/>
                        </a:spcAft>
                        <a:buFont typeface="Symbol"/>
                        <a:buChar char=""/>
                      </a:pPr>
                      <a:r>
                        <a:rPr lang="en-GB" sz="1100" noProof="0" dirty="0">
                          <a:latin typeface="+mn-lt"/>
                          <a:ea typeface="Calibri"/>
                          <a:cs typeface="Arial" pitchFamily="34" charset="0"/>
                        </a:rPr>
                        <a:t>Improved availability</a:t>
                      </a:r>
                      <a:r>
                        <a:rPr lang="en-GB" sz="1100" baseline="0" noProof="0" dirty="0">
                          <a:latin typeface="+mn-lt"/>
                          <a:ea typeface="Calibri"/>
                          <a:cs typeface="Arial" pitchFamily="34" charset="0"/>
                        </a:rPr>
                        <a:t> and quality of public services</a:t>
                      </a:r>
                    </a:p>
                    <a:p>
                      <a:pPr marL="177800" lvl="0" indent="-177800">
                        <a:lnSpc>
                          <a:spcPct val="115000"/>
                        </a:lnSpc>
                        <a:spcAft>
                          <a:spcPts val="0"/>
                        </a:spcAft>
                        <a:buFont typeface="Symbol"/>
                        <a:buChar char=""/>
                      </a:pPr>
                      <a:r>
                        <a:rPr lang="en-GB" sz="1100" baseline="0" noProof="0" dirty="0">
                          <a:latin typeface="+mn-lt"/>
                          <a:ea typeface="Calibri"/>
                          <a:cs typeface="Arial" pitchFamily="34" charset="0"/>
                        </a:rPr>
                        <a:t>Strengthened PFM and procurement systems</a:t>
                      </a:r>
                      <a:endParaRPr lang="en-GB" sz="1100" noProof="0" dirty="0">
                        <a:latin typeface="+mn-lt"/>
                        <a:ea typeface="Calibri"/>
                        <a:cs typeface="Arial" pitchFamily="34" charset="0"/>
                      </a:endParaRPr>
                    </a:p>
                    <a:p>
                      <a:pPr marL="177800" lvl="0" indent="-177800">
                        <a:lnSpc>
                          <a:spcPct val="115000"/>
                        </a:lnSpc>
                        <a:spcAft>
                          <a:spcPts val="0"/>
                        </a:spcAft>
                        <a:buFont typeface="Symbol"/>
                        <a:buChar char=""/>
                      </a:pPr>
                      <a:r>
                        <a:rPr lang="en-GB" sz="1100" noProof="0" dirty="0">
                          <a:latin typeface="+mn-lt"/>
                          <a:ea typeface="Calibri"/>
                          <a:cs typeface="Arial" pitchFamily="34" charset="0"/>
                        </a:rPr>
                        <a:t>Improved public</a:t>
                      </a:r>
                      <a:r>
                        <a:rPr lang="en-GB" sz="1100" baseline="0" noProof="0" dirty="0">
                          <a:latin typeface="+mn-lt"/>
                          <a:ea typeface="Calibri"/>
                          <a:cs typeface="Arial" pitchFamily="34" charset="0"/>
                        </a:rPr>
                        <a:t> </a:t>
                      </a:r>
                      <a:r>
                        <a:rPr lang="en-GB" sz="1100" noProof="0" dirty="0">
                          <a:latin typeface="+mn-lt"/>
                          <a:ea typeface="Calibri"/>
                          <a:cs typeface="Arial" pitchFamily="34" charset="0"/>
                        </a:rPr>
                        <a:t>policy formulation and execution</a:t>
                      </a:r>
                    </a:p>
                    <a:p>
                      <a:pPr marL="177800" lvl="0" indent="-177800">
                        <a:lnSpc>
                          <a:spcPct val="115000"/>
                        </a:lnSpc>
                        <a:spcAft>
                          <a:spcPts val="0"/>
                        </a:spcAft>
                        <a:buFont typeface="Symbol"/>
                        <a:buChar char=""/>
                      </a:pPr>
                      <a:r>
                        <a:rPr lang="en-GB" sz="1100" noProof="0" dirty="0">
                          <a:latin typeface="+mn-lt"/>
                          <a:ea typeface="Calibri"/>
                          <a:cs typeface="Arial" pitchFamily="34" charset="0"/>
                        </a:rPr>
                        <a:t>Strengthened public sector institutions, etc.</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449528">
                <a:tc>
                  <a:txBody>
                    <a:bodyPr/>
                    <a:lstStyle/>
                    <a:p>
                      <a:pPr algn="ctr">
                        <a:lnSpc>
                          <a:spcPct val="115000"/>
                        </a:lnSpc>
                        <a:spcAft>
                          <a:spcPts val="0"/>
                        </a:spcAft>
                      </a:pPr>
                      <a:r>
                        <a:rPr lang="en-GB" sz="1100" b="0" noProof="0" dirty="0">
                          <a:latin typeface="+mn-lt"/>
                          <a:ea typeface="Calibri"/>
                          <a:cs typeface="Arial" pitchFamily="34" charset="0"/>
                        </a:rPr>
                        <a:t>Inputs</a:t>
                      </a:r>
                      <a:endParaRPr lang="fr-BE" sz="1100" b="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National and  sector policies</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Budgetary resources</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Human resources</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Institutional structures</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Strategies and operational programmes</a:t>
                      </a:r>
                      <a:endParaRPr lang="fr-BE"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lvl="0" indent="0" algn="ctr">
                        <a:lnSpc>
                          <a:spcPct val="115000"/>
                        </a:lnSpc>
                        <a:spcAft>
                          <a:spcPts val="0"/>
                        </a:spcAft>
                        <a:buFont typeface="Symbol"/>
                        <a:buNone/>
                      </a:pPr>
                      <a:r>
                        <a:rPr lang="en-GB" sz="1100" noProof="0" dirty="0">
                          <a:latin typeface="+mn-lt"/>
                          <a:ea typeface="Calibri"/>
                          <a:cs typeface="Arial" pitchFamily="34" charset="0"/>
                        </a:rPr>
                        <a:t>Direct</a:t>
                      </a:r>
                    </a:p>
                    <a:p>
                      <a:pPr marL="0" lvl="0" indent="0" algn="ctr">
                        <a:lnSpc>
                          <a:spcPct val="115000"/>
                        </a:lnSpc>
                        <a:spcAft>
                          <a:spcPts val="0"/>
                        </a:spcAft>
                        <a:buFont typeface="Symbol"/>
                        <a:buNone/>
                      </a:pPr>
                      <a:r>
                        <a:rPr lang="en-GB" sz="1100" noProof="0" dirty="0">
                          <a:latin typeface="+mn-lt"/>
                          <a:ea typeface="Calibri"/>
                          <a:cs typeface="Arial" pitchFamily="34" charset="0"/>
                        </a:rPr>
                        <a:t>outputs</a:t>
                      </a:r>
                      <a:endParaRPr lang="fr-BE"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77800" lvl="0" indent="-177800">
                        <a:lnSpc>
                          <a:spcPct val="115000"/>
                        </a:lnSpc>
                        <a:spcAft>
                          <a:spcPts val="0"/>
                        </a:spcAft>
                        <a:buFont typeface="Symbol"/>
                        <a:buChar char=""/>
                      </a:pPr>
                      <a:r>
                        <a:rPr lang="en-GB" sz="1100" noProof="0" dirty="0">
                          <a:latin typeface="+mn-lt"/>
                          <a:ea typeface="Calibri"/>
                          <a:cs typeface="Arial" pitchFamily="34" charset="0"/>
                        </a:rPr>
                        <a:t>Increased fiscal</a:t>
                      </a:r>
                      <a:r>
                        <a:rPr lang="en-GB" sz="1100" baseline="0" noProof="0" dirty="0">
                          <a:latin typeface="+mn-lt"/>
                          <a:ea typeface="Calibri"/>
                          <a:cs typeface="Arial" pitchFamily="34" charset="0"/>
                        </a:rPr>
                        <a:t> space for discretionary spending</a:t>
                      </a:r>
                    </a:p>
                    <a:p>
                      <a:pPr marL="177800" lvl="0" indent="-177800">
                        <a:lnSpc>
                          <a:spcPct val="115000"/>
                        </a:lnSpc>
                        <a:spcAft>
                          <a:spcPts val="0"/>
                        </a:spcAft>
                        <a:buFont typeface="Symbol"/>
                        <a:buChar char=""/>
                      </a:pPr>
                      <a:r>
                        <a:rPr lang="en-GB" sz="1100" baseline="0" noProof="0" dirty="0">
                          <a:latin typeface="+mn-lt"/>
                          <a:ea typeface="Calibri"/>
                          <a:cs typeface="Arial" pitchFamily="34" charset="0"/>
                        </a:rPr>
                        <a:t>Increased availability of funding for national/sector priorities</a:t>
                      </a:r>
                      <a:endParaRPr lang="en-GB" sz="1100" noProof="0" dirty="0">
                        <a:latin typeface="+mn-lt"/>
                        <a:ea typeface="Calibri"/>
                        <a:cs typeface="Arial" pitchFamily="34" charset="0"/>
                      </a:endParaRPr>
                    </a:p>
                    <a:p>
                      <a:pPr marL="177800" lvl="0" indent="-177800">
                        <a:lnSpc>
                          <a:spcPct val="115000"/>
                        </a:lnSpc>
                        <a:spcAft>
                          <a:spcPts val="0"/>
                        </a:spcAft>
                        <a:buFont typeface="Symbol"/>
                        <a:buChar char=""/>
                      </a:pPr>
                      <a:r>
                        <a:rPr lang="en-GB" sz="1100" noProof="0" dirty="0">
                          <a:latin typeface="+mn-lt"/>
                          <a:ea typeface="Calibri"/>
                          <a:cs typeface="Arial" pitchFamily="34" charset="0"/>
                        </a:rPr>
                        <a:t>Higher predictability of external funds disbursement </a:t>
                      </a:r>
                    </a:p>
                    <a:p>
                      <a:pPr marL="177800" lvl="0" indent="-177800">
                        <a:lnSpc>
                          <a:spcPct val="115000"/>
                        </a:lnSpc>
                        <a:spcAft>
                          <a:spcPts val="0"/>
                        </a:spcAft>
                        <a:buFont typeface="Symbol"/>
                        <a:buChar char=""/>
                      </a:pPr>
                      <a:r>
                        <a:rPr lang="en-GB" sz="1100" noProof="0" dirty="0">
                          <a:latin typeface="+mn-lt"/>
                          <a:ea typeface="Calibri"/>
                          <a:cs typeface="Arial" pitchFamily="34" charset="0"/>
                        </a:rPr>
                        <a:t>Policy</a:t>
                      </a:r>
                      <a:r>
                        <a:rPr lang="en-GB" sz="1100" baseline="0" noProof="0" dirty="0">
                          <a:latin typeface="+mn-lt"/>
                          <a:ea typeface="Calibri"/>
                          <a:cs typeface="Arial" pitchFamily="34" charset="0"/>
                        </a:rPr>
                        <a:t> dialogue, conditionalities, TA and CB better coordinated and more conducive for government strategies</a:t>
                      </a:r>
                      <a:endParaRPr lang="en-GB" sz="1100" noProof="0" dirty="0">
                        <a:latin typeface="+mn-lt"/>
                        <a:ea typeface="Calibri"/>
                        <a:cs typeface="Arial" pitchFamily="34" charset="0"/>
                      </a:endParaRP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Improved harmonisation and alignment</a:t>
                      </a:r>
                    </a:p>
                    <a:p>
                      <a:pPr marL="177800" marR="0" lvl="0" indent="-177800" algn="l" defTabSz="914400" rtl="0" eaLnBrk="1" fontAlgn="auto" latinLnBrk="0" hangingPunct="1">
                        <a:lnSpc>
                          <a:spcPct val="115000"/>
                        </a:lnSpc>
                        <a:spcBef>
                          <a:spcPts val="0"/>
                        </a:spcBef>
                        <a:spcAft>
                          <a:spcPts val="0"/>
                        </a:spcAft>
                        <a:buClrTx/>
                        <a:buSzTx/>
                        <a:buFont typeface="Symbol"/>
                        <a:buChar char=""/>
                        <a:tabLst/>
                        <a:defRPr/>
                      </a:pPr>
                      <a:r>
                        <a:rPr lang="en-GB" sz="1100" noProof="0" dirty="0">
                          <a:latin typeface="+mn-lt"/>
                          <a:ea typeface="Calibri"/>
                          <a:cs typeface="Arial" pitchFamily="34" charset="0"/>
                        </a:rPr>
                        <a:t>Reduced transaction costs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956760">
                <a:tc>
                  <a:txBody>
                    <a:bodyPr/>
                    <a:lstStyle/>
                    <a:p>
                      <a:pPr>
                        <a:lnSpc>
                          <a:spcPct val="115000"/>
                        </a:lnSpc>
                        <a:spcAft>
                          <a:spcPts val="0"/>
                        </a:spcAft>
                      </a:pPr>
                      <a:endParaRPr lang="fr-BE" sz="1050" noProof="0">
                        <a:latin typeface="+mn-lt"/>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BE" sz="1050" noProof="0" dirty="0">
                        <a:latin typeface="+mn-lt"/>
                        <a:ea typeface="Calibri"/>
                        <a:cs typeface="Arial" pitchFamily="34" charset="0"/>
                      </a:endParaRPr>
                    </a:p>
                  </a:txBody>
                  <a:tcPr marL="36140" marR="3614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en-GB" sz="1100" noProof="0" dirty="0">
                          <a:latin typeface="+mn-lt"/>
                          <a:ea typeface="Calibri"/>
                          <a:cs typeface="Arial" pitchFamily="34" charset="0"/>
                        </a:rPr>
                        <a:t>Inputs</a:t>
                      </a:r>
                      <a:endParaRPr lang="fr-BE"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L="177800" lvl="0" indent="-177800">
                        <a:lnSpc>
                          <a:spcPct val="115000"/>
                        </a:lnSpc>
                        <a:spcAft>
                          <a:spcPts val="0"/>
                        </a:spcAft>
                        <a:buFont typeface="Symbol"/>
                        <a:buChar char=""/>
                      </a:pPr>
                      <a:r>
                        <a:rPr lang="en-GB" sz="1100" noProof="0" dirty="0">
                          <a:latin typeface="+mn-lt"/>
                          <a:ea typeface="Calibri"/>
                          <a:cs typeface="Arial" pitchFamily="34" charset="0"/>
                        </a:rPr>
                        <a:t>Transfer of funds to the national Treasury</a:t>
                      </a:r>
                    </a:p>
                    <a:p>
                      <a:pPr marL="177800" lvl="0" indent="-177800">
                        <a:lnSpc>
                          <a:spcPct val="115000"/>
                        </a:lnSpc>
                        <a:spcAft>
                          <a:spcPts val="0"/>
                        </a:spcAft>
                        <a:buFont typeface="Symbol"/>
                        <a:buChar char=""/>
                      </a:pPr>
                      <a:r>
                        <a:rPr lang="en-GB" sz="1100" noProof="0" dirty="0">
                          <a:latin typeface="+mn-lt"/>
                          <a:ea typeface="Calibri"/>
                          <a:cs typeface="Arial" pitchFamily="34" charset="0"/>
                        </a:rPr>
                        <a:t>Disbursement conditions</a:t>
                      </a:r>
                    </a:p>
                    <a:p>
                      <a:pPr marL="177800" lvl="0" indent="-177800">
                        <a:lnSpc>
                          <a:spcPct val="115000"/>
                        </a:lnSpc>
                        <a:spcAft>
                          <a:spcPts val="0"/>
                        </a:spcAft>
                        <a:buFont typeface="Symbol"/>
                        <a:buChar char=""/>
                      </a:pPr>
                      <a:r>
                        <a:rPr lang="en-GB" sz="1100" noProof="0" dirty="0">
                          <a:latin typeface="+mn-lt"/>
                          <a:ea typeface="Calibri"/>
                          <a:cs typeface="Arial" pitchFamily="34" charset="0"/>
                        </a:rPr>
                        <a:t>Policy dialogue and performance indicators</a:t>
                      </a:r>
                    </a:p>
                    <a:p>
                      <a:pPr marL="177800" lvl="0" indent="-177800">
                        <a:lnSpc>
                          <a:spcPct val="115000"/>
                        </a:lnSpc>
                        <a:spcAft>
                          <a:spcPts val="0"/>
                        </a:spcAft>
                        <a:buFont typeface="Symbol"/>
                        <a:buChar char=""/>
                      </a:pPr>
                      <a:r>
                        <a:rPr lang="en-GB" sz="1100" baseline="0" noProof="0" dirty="0">
                          <a:latin typeface="+mn-lt"/>
                          <a:ea typeface="Calibri"/>
                          <a:cs typeface="Arial" pitchFamily="34" charset="0"/>
                        </a:rPr>
                        <a:t>Capacity building and TA</a:t>
                      </a:r>
                      <a:endParaRPr lang="en-GB" sz="1100" noProof="0" dirty="0">
                        <a:latin typeface="+mn-lt"/>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2612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800" cap="all" dirty="0">
                <a:solidFill>
                  <a:srgbClr val="004494"/>
                </a:solidFill>
                <a:latin typeface="+mn-lt"/>
              </a:rPr>
              <a:t>Outline Module 1</a:t>
            </a:r>
            <a:endParaRPr lang="fr-BE" sz="2800" cap="all" dirty="0">
              <a:solidFill>
                <a:srgbClr val="004494"/>
              </a:solidFill>
              <a:latin typeface="+mn-lt"/>
            </a:endParaRPr>
          </a:p>
        </p:txBody>
      </p:sp>
      <p:sp>
        <p:nvSpPr>
          <p:cNvPr id="45" name="Content Placeholder 2">
            <a:extLst>
              <a:ext uri="{FF2B5EF4-FFF2-40B4-BE49-F238E27FC236}">
                <a16:creationId xmlns:a16="http://schemas.microsoft.com/office/drawing/2014/main" id="{CB3C7777-2334-4391-9C62-3213EAF2C265}"/>
              </a:ext>
            </a:extLst>
          </p:cNvPr>
          <p:cNvSpPr>
            <a:spLocks noGrp="1"/>
          </p:cNvSpPr>
          <p:nvPr>
            <p:ph idx="1"/>
          </p:nvPr>
        </p:nvSpPr>
        <p:spPr>
          <a:xfrm>
            <a:off x="342000" y="2276872"/>
            <a:ext cx="8460000" cy="4752528"/>
          </a:xfrm>
        </p:spPr>
        <p:txBody>
          <a:bodyPr/>
          <a:lstStyle/>
          <a:p>
            <a:pPr marL="360363" indent="-360363">
              <a:spcBef>
                <a:spcPts val="1200"/>
              </a:spcBef>
              <a:spcAft>
                <a:spcPts val="1200"/>
              </a:spcAft>
              <a:buClrTx/>
              <a:buFontTx/>
              <a:buAutoNum type="arabicPeriod"/>
            </a:pPr>
            <a:r>
              <a:rPr lang="en-GB" sz="2000" i="0" dirty="0">
                <a:solidFill>
                  <a:srgbClr val="004494"/>
                </a:solidFill>
              </a:rPr>
              <a:t>Objectives of Budget Support</a:t>
            </a:r>
          </a:p>
          <a:p>
            <a:pPr marL="360363" indent="-360363">
              <a:spcBef>
                <a:spcPts val="1200"/>
              </a:spcBef>
              <a:spcAft>
                <a:spcPts val="1200"/>
              </a:spcAft>
              <a:buClrTx/>
              <a:buFontTx/>
              <a:buAutoNum type="arabicPeriod"/>
            </a:pPr>
            <a:r>
              <a:rPr lang="en-GB" sz="2000" i="0" dirty="0">
                <a:solidFill>
                  <a:srgbClr val="004494"/>
                </a:solidFill>
              </a:rPr>
              <a:t>Three contracts</a:t>
            </a:r>
          </a:p>
          <a:p>
            <a:pPr marL="360363" indent="-360363">
              <a:spcBef>
                <a:spcPts val="1200"/>
              </a:spcBef>
              <a:spcAft>
                <a:spcPts val="1200"/>
              </a:spcAft>
              <a:buClrTx/>
              <a:buFontTx/>
              <a:buAutoNum type="arabicPeriod"/>
            </a:pPr>
            <a:r>
              <a:rPr lang="en-GB" sz="2000" i="0" dirty="0">
                <a:solidFill>
                  <a:srgbClr val="004494"/>
                </a:solidFill>
              </a:rPr>
              <a:t>Fundamental values and rights-based approach</a:t>
            </a:r>
          </a:p>
          <a:p>
            <a:pPr marL="360363" indent="-360363">
              <a:spcBef>
                <a:spcPts val="1200"/>
              </a:spcBef>
              <a:spcAft>
                <a:spcPts val="1200"/>
              </a:spcAft>
              <a:buClrTx/>
              <a:buFontTx/>
              <a:buAutoNum type="arabicPeriod"/>
            </a:pPr>
            <a:r>
              <a:rPr lang="en-GB" sz="2000" i="0" dirty="0">
                <a:solidFill>
                  <a:srgbClr val="004494"/>
                </a:solidFill>
              </a:rPr>
              <a:t>Intervention logic</a:t>
            </a:r>
          </a:p>
          <a:p>
            <a:pPr marL="360363" indent="-360363">
              <a:spcBef>
                <a:spcPts val="1200"/>
              </a:spcBef>
              <a:spcAft>
                <a:spcPts val="1200"/>
              </a:spcAft>
              <a:buClrTx/>
              <a:buFontTx/>
              <a:buAutoNum type="arabicPeriod"/>
            </a:pPr>
            <a:r>
              <a:rPr lang="en-GB" sz="2000" b="1" i="0" cap="all" dirty="0">
                <a:solidFill>
                  <a:srgbClr val="C00000"/>
                </a:solidFill>
              </a:rPr>
              <a:t>Complementary measures</a:t>
            </a:r>
          </a:p>
          <a:p>
            <a:pPr marL="360363" indent="-360363">
              <a:spcBef>
                <a:spcPts val="1200"/>
              </a:spcBef>
              <a:spcAft>
                <a:spcPts val="1200"/>
              </a:spcAft>
              <a:buClrTx/>
              <a:buFontTx/>
              <a:buAutoNum type="arabicPeriod"/>
            </a:pPr>
            <a:r>
              <a:rPr lang="en-GB" sz="2000" i="0" dirty="0">
                <a:solidFill>
                  <a:srgbClr val="004494"/>
                </a:solidFill>
              </a:rPr>
              <a:t>Support to BS governance</a:t>
            </a:r>
          </a:p>
        </p:txBody>
      </p:sp>
      <p:sp>
        <p:nvSpPr>
          <p:cNvPr id="48" name="Espace réservé du numéro de diapositive 9">
            <a:extLst>
              <a:ext uri="{FF2B5EF4-FFF2-40B4-BE49-F238E27FC236}">
                <a16:creationId xmlns:a16="http://schemas.microsoft.com/office/drawing/2014/main" id="{9E6C56E6-8C19-415C-8560-1960B8183805}"/>
              </a:ext>
            </a:extLst>
          </p:cNvPr>
          <p:cNvSpPr>
            <a:spLocks noGrp="1"/>
          </p:cNvSpPr>
          <p:nvPr>
            <p:ph type="sldNum" sz="quarter" idx="12"/>
          </p:nvPr>
        </p:nvSpPr>
        <p:spPr>
          <a:xfrm>
            <a:off x="6948264" y="6525344"/>
            <a:ext cx="2133600" cy="476250"/>
          </a:xfrm>
        </p:spPr>
        <p:txBody>
          <a:bodyPr/>
          <a:lstStyle/>
          <a:p>
            <a:fld id="{37B83C0C-BC65-4367-9B8A-060D4801009D}" type="slidenum">
              <a:rPr lang="en-GB" sz="1100" b="1" smtClean="0">
                <a:solidFill>
                  <a:schemeClr val="bg1"/>
                </a:solidFill>
                <a:latin typeface="+mn-lt"/>
              </a:rPr>
              <a:pPr/>
              <a:t>9</a:t>
            </a:fld>
            <a:endParaRPr lang="en-GB" sz="1100" b="1">
              <a:solidFill>
                <a:schemeClr val="bg1"/>
              </a:solidFill>
              <a:latin typeface="+mn-lt"/>
            </a:endParaRPr>
          </a:p>
        </p:txBody>
      </p:sp>
    </p:spTree>
    <p:extLst>
      <p:ext uri="{BB962C8B-B14F-4D97-AF65-F5344CB8AC3E}">
        <p14:creationId xmlns:p14="http://schemas.microsoft.com/office/powerpoint/2010/main" val="403057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12814</TotalTime>
  <Words>1867</Words>
  <Application>Microsoft Office PowerPoint</Application>
  <PresentationFormat>Diavoorstelling (4:3)</PresentationFormat>
  <Paragraphs>269</Paragraphs>
  <Slides>16</Slides>
  <Notes>14</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16</vt:i4>
      </vt:variant>
    </vt:vector>
  </HeadingPairs>
  <TitlesOfParts>
    <vt:vector size="23" baseType="lpstr">
      <vt:lpstr>Arial</vt:lpstr>
      <vt:lpstr>Calibri</vt:lpstr>
      <vt:lpstr>Symbol</vt:lpstr>
      <vt:lpstr>Times New Roman</vt:lpstr>
      <vt:lpstr>Verdana</vt:lpstr>
      <vt:lpstr>Wingdings</vt:lpstr>
      <vt:lpstr>Slide_Master</vt:lpstr>
      <vt:lpstr>Budget Support</vt:lpstr>
      <vt:lpstr>Outline Module 1</vt:lpstr>
      <vt:lpstr>Fundamental Values</vt:lpstr>
      <vt:lpstr>Differentiation</vt:lpstr>
      <vt:lpstr>Rights-based approach</vt:lpstr>
      <vt:lpstr>Outline Module 1</vt:lpstr>
      <vt:lpstr>Intervention Logic of Budget Support</vt:lpstr>
      <vt:lpstr>Intervention Logic of budget support and government strategy </vt:lpstr>
      <vt:lpstr>Outline Module 1</vt:lpstr>
      <vt:lpstr>Complementary measures</vt:lpstr>
      <vt:lpstr>Objectives of complementary support </vt:lpstr>
      <vt:lpstr>Outline Module 1</vt:lpstr>
      <vt:lpstr>Roles and Responsibilities (DEVCO)</vt:lpstr>
      <vt:lpstr>Governance Structure for EU BS</vt:lpstr>
      <vt:lpstr>Key tasks of BSSC</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TDB</dc:creator>
  <cp:lastModifiedBy>Willem Cornelissen</cp:lastModifiedBy>
  <cp:revision>535</cp:revision>
  <cp:lastPrinted>2018-05-29T09:29:18Z</cp:lastPrinted>
  <dcterms:created xsi:type="dcterms:W3CDTF">2011-10-28T10:25:18Z</dcterms:created>
  <dcterms:modified xsi:type="dcterms:W3CDTF">2019-01-23T14:11:48Z</dcterms:modified>
</cp:coreProperties>
</file>