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1" r:id="rId2"/>
  </p:sldMasterIdLst>
  <p:notesMasterIdLst>
    <p:notesMasterId r:id="rId21"/>
  </p:notesMasterIdLst>
  <p:handoutMasterIdLst>
    <p:handoutMasterId r:id="rId22"/>
  </p:handoutMasterIdLst>
  <p:sldIdLst>
    <p:sldId id="258" r:id="rId3"/>
    <p:sldId id="272" r:id="rId4"/>
    <p:sldId id="302" r:id="rId5"/>
    <p:sldId id="288" r:id="rId6"/>
    <p:sldId id="289" r:id="rId7"/>
    <p:sldId id="416" r:id="rId8"/>
    <p:sldId id="290" r:id="rId9"/>
    <p:sldId id="292" r:id="rId10"/>
    <p:sldId id="291" r:id="rId11"/>
    <p:sldId id="304" r:id="rId12"/>
    <p:sldId id="294" r:id="rId13"/>
    <p:sldId id="295" r:id="rId14"/>
    <p:sldId id="296" r:id="rId15"/>
    <p:sldId id="297" r:id="rId16"/>
    <p:sldId id="271" r:id="rId17"/>
    <p:sldId id="298" r:id="rId18"/>
    <p:sldId id="299" r:id="rId19"/>
    <p:sldId id="300" r:id="rId20"/>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lorence Brosset-Heckel" initials="FB" lastIdx="2" clrIdx="0">
    <p:extLst>
      <p:ext uri="{19B8F6BF-5375-455C-9EA6-DF929625EA0E}">
        <p15:presenceInfo xmlns:p15="http://schemas.microsoft.com/office/powerpoint/2012/main" userId="S-1-12-1-3149515318-1160582553-765632182-25588534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ACE0"/>
    <a:srgbClr val="FDB932"/>
    <a:srgbClr val="F5823C"/>
    <a:srgbClr val="2D9E48"/>
    <a:srgbClr val="0F5494"/>
    <a:srgbClr val="FF3300"/>
    <a:srgbClr val="89C765"/>
    <a:srgbClr val="FFD624"/>
    <a:srgbClr val="FFFFFF"/>
    <a:srgbClr val="2D5E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879" autoAdjust="0"/>
  </p:normalViewPr>
  <p:slideViewPr>
    <p:cSldViewPr>
      <p:cViewPr varScale="1">
        <p:scale>
          <a:sx n="58" d="100"/>
          <a:sy n="58" d="100"/>
        </p:scale>
        <p:origin x="1746" y="54"/>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‹nr.›</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‹nr.›</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a:t>
            </a:fld>
            <a:endParaRPr lang="en-GB"/>
          </a:p>
        </p:txBody>
      </p:sp>
    </p:spTree>
    <p:extLst>
      <p:ext uri="{BB962C8B-B14F-4D97-AF65-F5344CB8AC3E}">
        <p14:creationId xmlns:p14="http://schemas.microsoft.com/office/powerpoint/2010/main" val="927327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defRPr/>
            </a:pPr>
            <a:r>
              <a:rPr lang="en-US" dirty="0">
                <a:ea typeface="ＭＳ Ｐゴシック" charset="0"/>
                <a:cs typeface="+mn-cs"/>
              </a:rPr>
              <a:t>For the different steps, see the AD Instruction document</a:t>
            </a:r>
          </a:p>
          <a:p>
            <a:pPr eaLnBrk="1" hangingPunct="1">
              <a:defRPr/>
            </a:pPr>
            <a:endParaRPr lang="en-US" dirty="0">
              <a:ea typeface="ＭＳ Ｐゴシック" charset="0"/>
              <a:cs typeface="+mn-cs"/>
            </a:endParaRPr>
          </a:p>
          <a:p>
            <a:endParaRPr lang="fr-BE"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903964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r>
              <a:rPr lang="en-GB" altLang="nl-NL" dirty="0">
                <a:latin typeface="Times New Roman" panose="02020603050405020304" pitchFamily="18" charset="0"/>
                <a:cs typeface="Times New Roman" panose="02020603050405020304" pitchFamily="18" charset="0"/>
              </a:rPr>
              <a:t>In this section, and in the next one on policy dialogue, key points for implementation are regrouped, coming explicitly or </a:t>
            </a:r>
            <a:r>
              <a:rPr lang="en-GB" altLang="nl-NL" dirty="0" err="1">
                <a:latin typeface="Times New Roman" panose="02020603050405020304" pitchFamily="18" charset="0"/>
                <a:cs typeface="Times New Roman" panose="02020603050405020304" pitchFamily="18" charset="0"/>
              </a:rPr>
              <a:t>implictiely</a:t>
            </a:r>
            <a:r>
              <a:rPr lang="en-GB" altLang="nl-NL" dirty="0">
                <a:latin typeface="Times New Roman" panose="02020603050405020304" pitchFamily="18" charset="0"/>
                <a:cs typeface="Times New Roman" panose="02020603050405020304" pitchFamily="18" charset="0"/>
              </a:rPr>
              <a:t> from different parts of the guidelines and the annexes. </a:t>
            </a:r>
          </a:p>
          <a:p>
            <a:endParaRPr lang="fr-BE" altLang="nl-NL" dirty="0">
              <a:latin typeface="Times New Roman" panose="02020603050405020304" pitchFamily="18" charset="0"/>
              <a:cs typeface="Times New Roman" panose="02020603050405020304" pitchFamily="18" charset="0"/>
            </a:endParaRPr>
          </a:p>
          <a:p>
            <a:r>
              <a:rPr lang="fr-BE" altLang="nl-NL" dirty="0">
                <a:latin typeface="Times New Roman" panose="02020603050405020304" pitchFamily="18" charset="0"/>
                <a:cs typeface="Times New Roman" panose="02020603050405020304" pitchFamily="18" charset="0"/>
              </a:rPr>
              <a:t>Key message of </a:t>
            </a:r>
            <a:r>
              <a:rPr lang="fr-BE" altLang="nl-NL" dirty="0" err="1">
                <a:latin typeface="Times New Roman" panose="02020603050405020304" pitchFamily="18" charset="0"/>
                <a:cs typeface="Times New Roman" panose="02020603050405020304" pitchFamily="18" charset="0"/>
              </a:rPr>
              <a:t>this</a:t>
            </a:r>
            <a:r>
              <a:rPr lang="fr-BE" altLang="nl-NL" dirty="0">
                <a:latin typeface="Times New Roman" panose="02020603050405020304" pitchFamily="18" charset="0"/>
                <a:cs typeface="Times New Roman" panose="02020603050405020304" pitchFamily="18" charset="0"/>
              </a:rPr>
              <a:t> section:</a:t>
            </a:r>
          </a:p>
          <a:p>
            <a:pPr>
              <a:buFontTx/>
              <a:buChar char="•"/>
            </a:pP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Implementation</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is</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done</a:t>
            </a:r>
            <a:r>
              <a:rPr lang="fr-BE" altLang="nl-NL" dirty="0">
                <a:latin typeface="Times New Roman" panose="02020603050405020304" pitchFamily="18" charset="0"/>
                <a:cs typeface="Times New Roman" panose="02020603050405020304" pitchFamily="18" charset="0"/>
              </a:rPr>
              <a:t> in the </a:t>
            </a:r>
            <a:r>
              <a:rPr lang="fr-BE" altLang="nl-NL" dirty="0" err="1">
                <a:latin typeface="Times New Roman" panose="02020603050405020304" pitchFamily="18" charset="0"/>
                <a:cs typeface="Times New Roman" panose="02020603050405020304" pitchFamily="18" charset="0"/>
              </a:rPr>
              <a:t>context</a:t>
            </a:r>
            <a:r>
              <a:rPr lang="fr-BE" altLang="nl-NL" dirty="0">
                <a:latin typeface="Times New Roman" panose="02020603050405020304" pitchFamily="18" charset="0"/>
                <a:cs typeface="Times New Roman" panose="02020603050405020304" pitchFamily="18" charset="0"/>
              </a:rPr>
              <a:t> of the new </a:t>
            </a:r>
            <a:r>
              <a:rPr lang="fr-BE" altLang="nl-NL" dirty="0" err="1">
                <a:latin typeface="Times New Roman" panose="02020603050405020304" pitchFamily="18" charset="0"/>
                <a:cs typeface="Times New Roman" panose="02020603050405020304" pitchFamily="18" charset="0"/>
              </a:rPr>
              <a:t>governance</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mechanisms</a:t>
            </a:r>
            <a:endParaRPr lang="fr-BE" altLang="nl-NL" dirty="0">
              <a:latin typeface="Times New Roman" panose="02020603050405020304" pitchFamily="18" charset="0"/>
              <a:cs typeface="Times New Roman" panose="02020603050405020304" pitchFamily="18" charset="0"/>
            </a:endParaRPr>
          </a:p>
          <a:p>
            <a:pPr>
              <a:buFontTx/>
              <a:buChar char="•"/>
            </a:pPr>
            <a:r>
              <a:rPr lang="fr-BE" altLang="nl-NL" dirty="0">
                <a:latin typeface="Times New Roman" panose="02020603050405020304" pitchFamily="18" charset="0"/>
                <a:cs typeface="Times New Roman" panose="02020603050405020304" pitchFamily="18" charset="0"/>
              </a:rPr>
              <a:t> Monitoring </a:t>
            </a:r>
            <a:r>
              <a:rPr lang="fr-BE" altLang="nl-NL" dirty="0" err="1">
                <a:latin typeface="Times New Roman" panose="02020603050405020304" pitchFamily="18" charset="0"/>
                <a:cs typeface="Times New Roman" panose="02020603050405020304" pitchFamily="18" charset="0"/>
              </a:rPr>
              <a:t>is</a:t>
            </a:r>
            <a:r>
              <a:rPr lang="fr-BE" altLang="nl-NL" dirty="0">
                <a:latin typeface="Times New Roman" panose="02020603050405020304" pitchFamily="18" charset="0"/>
                <a:cs typeface="Times New Roman" panose="02020603050405020304" pitchFamily="18" charset="0"/>
              </a:rPr>
              <a:t> a </a:t>
            </a:r>
            <a:r>
              <a:rPr lang="fr-BE" altLang="nl-NL" u="sng" dirty="0" err="1">
                <a:latin typeface="Times New Roman" panose="02020603050405020304" pitchFamily="18" charset="0"/>
                <a:cs typeface="Times New Roman" panose="02020603050405020304" pitchFamily="18" charset="0"/>
              </a:rPr>
              <a:t>continuous</a:t>
            </a:r>
            <a:r>
              <a:rPr lang="fr-BE" altLang="nl-NL" dirty="0">
                <a:latin typeface="Times New Roman" panose="02020603050405020304" pitchFamily="18" charset="0"/>
                <a:cs typeface="Times New Roman" panose="02020603050405020304" pitchFamily="18" charset="0"/>
              </a:rPr>
              <a:t> process, of </a:t>
            </a:r>
            <a:r>
              <a:rPr lang="fr-BE" altLang="nl-NL" dirty="0" err="1">
                <a:latin typeface="Times New Roman" panose="02020603050405020304" pitchFamily="18" charset="0"/>
                <a:cs typeface="Times New Roman" panose="02020603050405020304" pitchFamily="18" charset="0"/>
              </a:rPr>
              <a:t>which</a:t>
            </a:r>
            <a:r>
              <a:rPr lang="fr-BE" altLang="nl-NL" dirty="0">
                <a:latin typeface="Times New Roman" panose="02020603050405020304" pitchFamily="18" charset="0"/>
                <a:cs typeface="Times New Roman" panose="02020603050405020304" pitchFamily="18" charset="0"/>
              </a:rPr>
              <a:t> the </a:t>
            </a:r>
            <a:r>
              <a:rPr lang="fr-BE" altLang="nl-NL" dirty="0" err="1">
                <a:latin typeface="Times New Roman" panose="02020603050405020304" pitchFamily="18" charset="0"/>
                <a:cs typeface="Times New Roman" panose="02020603050405020304" pitchFamily="18" charset="0"/>
              </a:rPr>
              <a:t>policy</a:t>
            </a:r>
            <a:r>
              <a:rPr lang="fr-BE" altLang="nl-NL" dirty="0">
                <a:latin typeface="Times New Roman" panose="02020603050405020304" pitchFamily="18" charset="0"/>
                <a:cs typeface="Times New Roman" panose="02020603050405020304" pitchFamily="18" charset="0"/>
              </a:rPr>
              <a:t> dialogue </a:t>
            </a:r>
            <a:r>
              <a:rPr lang="fr-BE" altLang="nl-NL" dirty="0" err="1">
                <a:latin typeface="Times New Roman" panose="02020603050405020304" pitchFamily="18" charset="0"/>
                <a:cs typeface="Times New Roman" panose="02020603050405020304" pitchFamily="18" charset="0"/>
              </a:rPr>
              <a:t>is</a:t>
            </a:r>
            <a:r>
              <a:rPr lang="fr-BE" altLang="nl-NL" dirty="0">
                <a:latin typeface="Times New Roman" panose="02020603050405020304" pitchFamily="18" charset="0"/>
                <a:cs typeface="Times New Roman" panose="02020603050405020304" pitchFamily="18" charset="0"/>
              </a:rPr>
              <a:t> a key component. </a:t>
            </a:r>
          </a:p>
          <a:p>
            <a:pPr>
              <a:buFontTx/>
              <a:buChar char="•"/>
            </a:pP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Capacity</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development</a:t>
            </a:r>
            <a:r>
              <a:rPr lang="fr-BE" altLang="nl-NL" dirty="0">
                <a:latin typeface="Times New Roman" panose="02020603050405020304" pitchFamily="18" charset="0"/>
                <a:cs typeface="Times New Roman" panose="02020603050405020304" pitchFamily="18" charset="0"/>
              </a:rPr>
              <a:t> needs must </a:t>
            </a:r>
            <a:r>
              <a:rPr lang="fr-BE" altLang="nl-NL" dirty="0" err="1">
                <a:latin typeface="Times New Roman" panose="02020603050405020304" pitchFamily="18" charset="0"/>
                <a:cs typeface="Times New Roman" panose="02020603050405020304" pitchFamily="18" charset="0"/>
              </a:rPr>
              <a:t>be</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assessed</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conctinuously</a:t>
            </a:r>
            <a:r>
              <a:rPr lang="fr-BE" altLang="nl-NL" dirty="0">
                <a:latin typeface="Times New Roman" panose="02020603050405020304" pitchFamily="18" charset="0"/>
                <a:cs typeface="Times New Roman" panose="02020603050405020304" pitchFamily="18" charset="0"/>
              </a:rPr>
              <a:t> as </a:t>
            </a:r>
            <a:r>
              <a:rPr lang="fr-BE" altLang="nl-NL" dirty="0" err="1">
                <a:latin typeface="Times New Roman" panose="02020603050405020304" pitchFamily="18" charset="0"/>
                <a:cs typeface="Times New Roman" panose="02020603050405020304" pitchFamily="18" charset="0"/>
              </a:rPr>
              <a:t>they</a:t>
            </a:r>
            <a:r>
              <a:rPr lang="fr-BE" altLang="nl-NL" dirty="0">
                <a:latin typeface="Times New Roman" panose="02020603050405020304" pitchFamily="18" charset="0"/>
                <a:cs typeface="Times New Roman" panose="02020603050405020304" pitchFamily="18" charset="0"/>
              </a:rPr>
              <a:t> are a major </a:t>
            </a:r>
            <a:r>
              <a:rPr lang="fr-BE" altLang="nl-NL" dirty="0" err="1">
                <a:latin typeface="Times New Roman" panose="02020603050405020304" pitchFamily="18" charset="0"/>
                <a:cs typeface="Times New Roman" panose="02020603050405020304" pitchFamily="18" charset="0"/>
              </a:rPr>
              <a:t>constraint</a:t>
            </a:r>
            <a:r>
              <a:rPr lang="fr-BE" altLang="nl-NL" dirty="0">
                <a:latin typeface="Times New Roman" panose="02020603050405020304" pitchFamily="18" charset="0"/>
                <a:cs typeface="Times New Roman" panose="02020603050405020304" pitchFamily="18" charset="0"/>
              </a:rPr>
              <a:t> to the </a:t>
            </a:r>
            <a:r>
              <a:rPr lang="fr-BE" altLang="nl-NL" dirty="0" err="1">
                <a:latin typeface="Times New Roman" panose="02020603050405020304" pitchFamily="18" charset="0"/>
                <a:cs typeface="Times New Roman" panose="02020603050405020304" pitchFamily="18" charset="0"/>
              </a:rPr>
              <a:t>achievements</a:t>
            </a:r>
            <a:r>
              <a:rPr lang="fr-BE" altLang="nl-NL" dirty="0">
                <a:latin typeface="Times New Roman" panose="02020603050405020304" pitchFamily="18" charset="0"/>
                <a:cs typeface="Times New Roman" panose="02020603050405020304" pitchFamily="18" charset="0"/>
              </a:rPr>
              <a:t> of the objectives of the </a:t>
            </a:r>
            <a:r>
              <a:rPr lang="fr-BE" altLang="nl-NL" dirty="0" err="1">
                <a:latin typeface="Times New Roman" panose="02020603050405020304" pitchFamily="18" charset="0"/>
                <a:cs typeface="Times New Roman" panose="02020603050405020304" pitchFamily="18" charset="0"/>
              </a:rPr>
              <a:t>government</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policy</a:t>
            </a:r>
            <a:r>
              <a:rPr lang="fr-BE" altLang="nl-NL" dirty="0">
                <a:latin typeface="Times New Roman" panose="02020603050405020304" pitchFamily="18" charset="0"/>
                <a:cs typeface="Times New Roman" panose="02020603050405020304" pitchFamily="18" charset="0"/>
              </a:rPr>
              <a:t> and the BS programme </a:t>
            </a:r>
            <a:r>
              <a:rPr lang="fr-BE" altLang="nl-NL" dirty="0" err="1">
                <a:latin typeface="Times New Roman" panose="02020603050405020304" pitchFamily="18" charset="0"/>
                <a:cs typeface="Times New Roman" panose="02020603050405020304" pitchFamily="18" charset="0"/>
              </a:rPr>
              <a:t>supporting</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it</a:t>
            </a:r>
            <a:r>
              <a:rPr lang="fr-BE" altLang="nl-NL" dirty="0">
                <a:latin typeface="Times New Roman" panose="02020603050405020304" pitchFamily="18" charset="0"/>
                <a:cs typeface="Times New Roman" panose="02020603050405020304" pitchFamily="18" charset="0"/>
              </a:rPr>
              <a:t>.</a:t>
            </a:r>
          </a:p>
          <a:p>
            <a:pPr>
              <a:buFontTx/>
              <a:buChar char="•"/>
            </a:pPr>
            <a:r>
              <a:rPr lang="fr-BE" altLang="nl-NL" dirty="0">
                <a:latin typeface="Times New Roman" panose="02020603050405020304" pitchFamily="18" charset="0"/>
                <a:cs typeface="Times New Roman" panose="02020603050405020304" pitchFamily="18" charset="0"/>
              </a:rPr>
              <a:t> </a:t>
            </a:r>
          </a:p>
          <a:p>
            <a:endParaRPr lang="en-GB" altLang="nl-NL" dirty="0">
              <a:latin typeface="Times New Roman" panose="02020603050405020304" pitchFamily="18" charset="0"/>
              <a:cs typeface="Times New Roman" panose="02020603050405020304" pitchFamily="18"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35046618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12</a:t>
            </a:fld>
            <a:endParaRPr lang="en-GB"/>
          </a:p>
        </p:txBody>
      </p:sp>
    </p:spTree>
    <p:extLst>
      <p:ext uri="{BB962C8B-B14F-4D97-AF65-F5344CB8AC3E}">
        <p14:creationId xmlns:p14="http://schemas.microsoft.com/office/powerpoint/2010/main" val="36393101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13</a:t>
            </a:fld>
            <a:endParaRPr lang="en-GB"/>
          </a:p>
        </p:txBody>
      </p:sp>
    </p:spTree>
    <p:extLst>
      <p:ext uri="{BB962C8B-B14F-4D97-AF65-F5344CB8AC3E}">
        <p14:creationId xmlns:p14="http://schemas.microsoft.com/office/powerpoint/2010/main" val="389816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ltLang="nl-NL" sz="1000" dirty="0" err="1">
                <a:latin typeface="Calibri" panose="020F0502020204030204" pitchFamily="34" charset="0"/>
              </a:rPr>
              <a:t>See</a:t>
            </a:r>
            <a:r>
              <a:rPr lang="fr-FR" altLang="nl-NL" sz="1000" dirty="0">
                <a:latin typeface="Calibri" panose="020F0502020204030204" pitchFamily="34" charset="0"/>
              </a:rPr>
              <a:t> section 3 of the </a:t>
            </a:r>
            <a:r>
              <a:rPr lang="fr-FR" altLang="nl-NL" sz="1000" dirty="0" err="1">
                <a:latin typeface="Calibri" panose="020F0502020204030204" pitchFamily="34" charset="0"/>
              </a:rPr>
              <a:t>same</a:t>
            </a:r>
            <a:r>
              <a:rPr lang="fr-FR" altLang="nl-NL" sz="1000" dirty="0">
                <a:latin typeface="Calibri" panose="020F0502020204030204" pitchFamily="34" charset="0"/>
              </a:rPr>
              <a:t> Annex 9.</a:t>
            </a:r>
          </a:p>
          <a:p>
            <a:r>
              <a:rPr lang="fr-FR" altLang="nl-NL" sz="1000" dirty="0">
                <a:latin typeface="Calibri" panose="020F0502020204030204" pitchFamily="34" charset="0"/>
              </a:rPr>
              <a:t>The simplification to the roadmap </a:t>
            </a:r>
            <a:r>
              <a:rPr lang="fr-FR" altLang="nl-NL" sz="1000" dirty="0" err="1">
                <a:latin typeface="Calibri" panose="020F0502020204030204" pitchFamily="34" charset="0"/>
              </a:rPr>
              <a:t>is</a:t>
            </a:r>
            <a:r>
              <a:rPr lang="fr-FR" altLang="nl-NL" sz="1000" dirty="0">
                <a:latin typeface="Calibri" panose="020F0502020204030204" pitchFamily="34" charset="0"/>
              </a:rPr>
              <a:t> not </a:t>
            </a:r>
            <a:r>
              <a:rPr lang="fr-FR" altLang="nl-NL" sz="1000" dirty="0" err="1">
                <a:latin typeface="Calibri" panose="020F0502020204030204" pitchFamily="34" charset="0"/>
              </a:rPr>
              <a:t>entirely</a:t>
            </a:r>
            <a:r>
              <a:rPr lang="fr-FR" altLang="nl-NL" sz="1000" dirty="0">
                <a:latin typeface="Calibri" panose="020F0502020204030204" pitchFamily="34" charset="0"/>
              </a:rPr>
              <a:t> new, but </a:t>
            </a:r>
            <a:r>
              <a:rPr lang="fr-FR" altLang="nl-NL" sz="1000" dirty="0" err="1">
                <a:latin typeface="Calibri" panose="020F0502020204030204" pitchFamily="34" charset="0"/>
              </a:rPr>
              <a:t>gets</a:t>
            </a:r>
            <a:r>
              <a:rPr lang="fr-FR" altLang="nl-NL" sz="1000" dirty="0">
                <a:latin typeface="Calibri" panose="020F0502020204030204" pitchFamily="34" charset="0"/>
              </a:rPr>
              <a:t> more </a:t>
            </a:r>
            <a:r>
              <a:rPr lang="fr-FR" altLang="nl-NL" sz="1000" dirty="0" err="1">
                <a:latin typeface="Calibri" panose="020F0502020204030204" pitchFamily="34" charset="0"/>
              </a:rPr>
              <a:t>emphasis</a:t>
            </a:r>
            <a:r>
              <a:rPr lang="fr-FR" altLang="nl-NL" sz="1000" dirty="0">
                <a:latin typeface="Calibri" panose="020F0502020204030204" pitchFamily="34" charset="0"/>
              </a:rPr>
              <a:t>.</a:t>
            </a:r>
          </a:p>
          <a:p>
            <a:r>
              <a:rPr lang="fr-FR" altLang="nl-NL" sz="1000" dirty="0">
                <a:latin typeface="Calibri" panose="020F0502020204030204" pitchFamily="34" charset="0"/>
              </a:rPr>
              <a:t>It </a:t>
            </a:r>
            <a:r>
              <a:rPr lang="fr-FR" altLang="nl-NL" sz="1000" dirty="0" err="1">
                <a:latin typeface="Calibri" panose="020F0502020204030204" pitchFamily="34" charset="0"/>
              </a:rPr>
              <a:t>is</a:t>
            </a:r>
            <a:r>
              <a:rPr lang="fr-FR" altLang="nl-NL" sz="1000" dirty="0">
                <a:latin typeface="Calibri" panose="020F0502020204030204" pitchFamily="34" charset="0"/>
              </a:rPr>
              <a:t> not </a:t>
            </a:r>
            <a:r>
              <a:rPr lang="fr-FR" altLang="nl-NL" sz="1000" dirty="0" err="1">
                <a:latin typeface="Calibri" panose="020F0502020204030204" pitchFamily="34" charset="0"/>
              </a:rPr>
              <a:t>required</a:t>
            </a:r>
            <a:r>
              <a:rPr lang="fr-FR" altLang="nl-NL" sz="1000" dirty="0">
                <a:latin typeface="Calibri" panose="020F0502020204030204" pitchFamily="34" charset="0"/>
              </a:rPr>
              <a:t> to </a:t>
            </a:r>
            <a:r>
              <a:rPr lang="fr-FR" altLang="nl-NL" sz="1000" dirty="0" err="1">
                <a:latin typeface="Calibri" panose="020F0502020204030204" pitchFamily="34" charset="0"/>
              </a:rPr>
              <a:t>consult</a:t>
            </a:r>
            <a:r>
              <a:rPr lang="fr-FR" altLang="nl-NL" sz="1000" dirty="0">
                <a:latin typeface="Calibri" panose="020F0502020204030204" pitchFamily="34" charset="0"/>
              </a:rPr>
              <a:t> QSG1, but one </a:t>
            </a:r>
            <a:r>
              <a:rPr lang="fr-FR" altLang="nl-NL" sz="1000" dirty="0" err="1">
                <a:latin typeface="Calibri" panose="020F0502020204030204" pitchFamily="34" charset="0"/>
              </a:rPr>
              <a:t>is</a:t>
            </a:r>
            <a:r>
              <a:rPr lang="fr-FR" altLang="nl-NL" sz="1000" dirty="0">
                <a:latin typeface="Calibri" panose="020F0502020204030204" pitchFamily="34" charset="0"/>
              </a:rPr>
              <a:t> free to do </a:t>
            </a:r>
            <a:r>
              <a:rPr lang="fr-FR" altLang="nl-NL" sz="1000" dirty="0" err="1">
                <a:latin typeface="Calibri" panose="020F0502020204030204" pitchFamily="34" charset="0"/>
              </a:rPr>
              <a:t>so</a:t>
            </a:r>
            <a:r>
              <a:rPr lang="fr-FR" altLang="nl-NL" sz="1000" dirty="0">
                <a:latin typeface="Calibri" panose="020F0502020204030204" pitchFamily="34" charset="0"/>
              </a:rPr>
              <a:t>. If the SRBC </a:t>
            </a:r>
            <a:r>
              <a:rPr lang="fr-FR" altLang="nl-NL" sz="1000" dirty="0" err="1">
                <a:latin typeface="Calibri" panose="020F0502020204030204" pitchFamily="34" charset="0"/>
              </a:rPr>
              <a:t>is</a:t>
            </a:r>
            <a:r>
              <a:rPr lang="fr-FR" altLang="nl-NL" sz="1000" dirty="0">
                <a:latin typeface="Calibri" panose="020F0502020204030204" pitchFamily="34" charset="0"/>
              </a:rPr>
              <a:t> an </a:t>
            </a:r>
            <a:r>
              <a:rPr lang="fr-FR" altLang="nl-NL" sz="1000" dirty="0" err="1">
                <a:latin typeface="Calibri" panose="020F0502020204030204" pitchFamily="34" charset="0"/>
              </a:rPr>
              <a:t>anwer</a:t>
            </a:r>
            <a:r>
              <a:rPr lang="fr-FR" altLang="nl-NL" sz="1000" dirty="0">
                <a:latin typeface="Calibri" panose="020F0502020204030204" pitchFamily="34" charset="0"/>
              </a:rPr>
              <a:t> to an </a:t>
            </a:r>
            <a:r>
              <a:rPr lang="fr-FR" altLang="nl-NL" sz="1000" dirty="0" err="1">
                <a:latin typeface="Calibri" panose="020F0502020204030204" pitchFamily="34" charset="0"/>
              </a:rPr>
              <a:t>inmediate</a:t>
            </a:r>
            <a:r>
              <a:rPr lang="fr-FR" altLang="nl-NL" sz="1000" dirty="0">
                <a:latin typeface="Calibri" panose="020F0502020204030204" pitchFamily="34" charset="0"/>
              </a:rPr>
              <a:t> </a:t>
            </a:r>
            <a:r>
              <a:rPr lang="fr-FR" altLang="nl-NL" sz="1000" dirty="0" err="1">
                <a:latin typeface="Calibri" panose="020F0502020204030204" pitchFamily="34" charset="0"/>
              </a:rPr>
              <a:t>problem</a:t>
            </a:r>
            <a:r>
              <a:rPr lang="fr-FR" altLang="nl-NL" sz="1000" dirty="0">
                <a:latin typeface="Calibri" panose="020F0502020204030204" pitchFamily="34" charset="0"/>
              </a:rPr>
              <a:t>, </a:t>
            </a:r>
            <a:r>
              <a:rPr lang="fr-FR" altLang="nl-NL" sz="1000" dirty="0" err="1">
                <a:latin typeface="Calibri" panose="020F0502020204030204" pitchFamily="34" charset="0"/>
              </a:rPr>
              <a:t>say</a:t>
            </a:r>
            <a:r>
              <a:rPr lang="fr-FR" altLang="nl-NL" sz="1000" dirty="0">
                <a:latin typeface="Calibri" panose="020F0502020204030204" pitchFamily="34" charset="0"/>
              </a:rPr>
              <a:t> an </a:t>
            </a:r>
            <a:r>
              <a:rPr lang="fr-FR" altLang="nl-NL" sz="1000" dirty="0" err="1">
                <a:latin typeface="Calibri" panose="020F0502020204030204" pitchFamily="34" charset="0"/>
              </a:rPr>
              <a:t>earthquake</a:t>
            </a:r>
            <a:r>
              <a:rPr lang="fr-FR" altLang="nl-NL" sz="1000" dirty="0">
                <a:latin typeface="Calibri" panose="020F0502020204030204" pitchFamily="34" charset="0"/>
              </a:rPr>
              <a:t>, </a:t>
            </a:r>
            <a:r>
              <a:rPr lang="fr-FR" altLang="nl-NL" sz="1000" dirty="0" err="1">
                <a:latin typeface="Calibri" panose="020F0502020204030204" pitchFamily="34" charset="0"/>
              </a:rPr>
              <a:t>it</a:t>
            </a:r>
            <a:r>
              <a:rPr lang="fr-FR" altLang="nl-NL" sz="1000" dirty="0">
                <a:latin typeface="Calibri" panose="020F0502020204030204" pitchFamily="34" charset="0"/>
              </a:rPr>
              <a:t> </a:t>
            </a:r>
            <a:r>
              <a:rPr lang="fr-FR" altLang="nl-NL" sz="1000" dirty="0" err="1">
                <a:latin typeface="Calibri" panose="020F0502020204030204" pitchFamily="34" charset="0"/>
              </a:rPr>
              <a:t>could</a:t>
            </a:r>
            <a:r>
              <a:rPr lang="fr-FR" altLang="nl-NL" sz="1000" dirty="0">
                <a:latin typeface="Calibri" panose="020F0502020204030204" pitchFamily="34" charset="0"/>
              </a:rPr>
              <a:t> </a:t>
            </a:r>
            <a:r>
              <a:rPr lang="fr-FR" altLang="nl-NL" sz="1000" dirty="0" err="1">
                <a:latin typeface="Calibri" panose="020F0502020204030204" pitchFamily="34" charset="0"/>
              </a:rPr>
              <a:t>be</a:t>
            </a:r>
            <a:r>
              <a:rPr lang="fr-FR" altLang="nl-NL" sz="1000" dirty="0">
                <a:latin typeface="Calibri" panose="020F0502020204030204" pitchFamily="34" charset="0"/>
              </a:rPr>
              <a:t> </a:t>
            </a:r>
            <a:r>
              <a:rPr lang="fr-FR" altLang="nl-NL" sz="1000" dirty="0" err="1">
                <a:latin typeface="Calibri" panose="020F0502020204030204" pitchFamily="34" charset="0"/>
              </a:rPr>
              <a:t>quicker</a:t>
            </a:r>
            <a:r>
              <a:rPr lang="fr-FR" altLang="nl-NL" sz="1000" dirty="0">
                <a:latin typeface="Calibri" panose="020F0502020204030204" pitchFamily="34" charset="0"/>
              </a:rPr>
              <a:t> to skip QSG1, but if SRBC </a:t>
            </a:r>
            <a:r>
              <a:rPr lang="fr-FR" altLang="nl-NL" sz="1000" dirty="0" err="1">
                <a:latin typeface="Calibri" panose="020F0502020204030204" pitchFamily="34" charset="0"/>
              </a:rPr>
              <a:t>is</a:t>
            </a:r>
            <a:r>
              <a:rPr lang="fr-FR" altLang="nl-NL" sz="1000" dirty="0">
                <a:latin typeface="Calibri" panose="020F0502020204030204" pitchFamily="34" charset="0"/>
              </a:rPr>
              <a:t> the </a:t>
            </a:r>
            <a:r>
              <a:rPr lang="fr-FR" altLang="nl-NL" sz="1000" dirty="0" err="1">
                <a:latin typeface="Calibri" panose="020F0502020204030204" pitchFamily="34" charset="0"/>
              </a:rPr>
              <a:t>answer</a:t>
            </a:r>
            <a:r>
              <a:rPr lang="fr-FR" altLang="nl-NL" sz="1000" dirty="0">
                <a:latin typeface="Calibri" panose="020F0502020204030204" pitchFamily="34" charset="0"/>
              </a:rPr>
              <a:t> to a more structural </a:t>
            </a:r>
            <a:r>
              <a:rPr lang="fr-FR" altLang="nl-NL" sz="1000" dirty="0" err="1">
                <a:latin typeface="Calibri" panose="020F0502020204030204" pitchFamily="34" charset="0"/>
              </a:rPr>
              <a:t>problem</a:t>
            </a:r>
            <a:r>
              <a:rPr lang="fr-FR" altLang="nl-NL" sz="1000" dirty="0">
                <a:latin typeface="Calibri" panose="020F0502020204030204" pitchFamily="34" charset="0"/>
              </a:rPr>
              <a:t>, </a:t>
            </a:r>
            <a:r>
              <a:rPr lang="fr-FR" altLang="nl-NL" sz="1000" dirty="0" err="1">
                <a:latin typeface="Calibri" panose="020F0502020204030204" pitchFamily="34" charset="0"/>
              </a:rPr>
              <a:t>it</a:t>
            </a:r>
            <a:r>
              <a:rPr lang="fr-FR" altLang="nl-NL" sz="1000" dirty="0">
                <a:latin typeface="Calibri" panose="020F0502020204030204" pitchFamily="34" charset="0"/>
              </a:rPr>
              <a:t> </a:t>
            </a:r>
            <a:r>
              <a:rPr lang="fr-FR" altLang="nl-NL" sz="1000" dirty="0" err="1">
                <a:latin typeface="Calibri" panose="020F0502020204030204" pitchFamily="34" charset="0"/>
              </a:rPr>
              <a:t>is</a:t>
            </a:r>
            <a:r>
              <a:rPr lang="fr-FR" altLang="nl-NL" sz="1000" dirty="0">
                <a:latin typeface="Calibri" panose="020F0502020204030204" pitchFamily="34" charset="0"/>
              </a:rPr>
              <a:t> </a:t>
            </a:r>
            <a:r>
              <a:rPr lang="fr-FR" altLang="nl-NL" sz="1000" dirty="0" err="1">
                <a:latin typeface="Calibri" panose="020F0502020204030204" pitchFamily="34" charset="0"/>
              </a:rPr>
              <a:t>better</a:t>
            </a:r>
            <a:r>
              <a:rPr lang="fr-FR" altLang="nl-NL" sz="1000" dirty="0">
                <a:latin typeface="Calibri" panose="020F0502020204030204" pitchFamily="34" charset="0"/>
              </a:rPr>
              <a:t> to go </a:t>
            </a:r>
            <a:r>
              <a:rPr lang="fr-FR" altLang="nl-NL" sz="1000" dirty="0" err="1">
                <a:latin typeface="Calibri" panose="020F0502020204030204" pitchFamily="34" charset="0"/>
              </a:rPr>
              <a:t>through</a:t>
            </a:r>
            <a:r>
              <a:rPr lang="fr-FR" altLang="nl-NL" sz="1000" dirty="0">
                <a:latin typeface="Calibri" panose="020F0502020204030204" pitchFamily="34" charset="0"/>
              </a:rPr>
              <a:t> QSG1.</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14</a:t>
            </a:fld>
            <a:endParaRPr lang="en-GB"/>
          </a:p>
        </p:txBody>
      </p:sp>
    </p:spTree>
    <p:extLst>
      <p:ext uri="{BB962C8B-B14F-4D97-AF65-F5344CB8AC3E}">
        <p14:creationId xmlns:p14="http://schemas.microsoft.com/office/powerpoint/2010/main" val="2508685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nl-NL" altLang="nl-NL" dirty="0" err="1">
                <a:latin typeface="Arial" panose="020B0604020202020204" pitchFamily="34" charset="0"/>
              </a:rPr>
              <a:t>Once</a:t>
            </a:r>
            <a:r>
              <a:rPr lang="nl-NL" altLang="nl-NL" dirty="0">
                <a:latin typeface="Arial" panose="020B0604020202020204" pitchFamily="34" charset="0"/>
              </a:rPr>
              <a:t> more: </a:t>
            </a:r>
            <a:r>
              <a:rPr lang="nl-NL" altLang="nl-NL" dirty="0" err="1">
                <a:latin typeface="Arial" panose="020B0604020202020204" pitchFamily="34" charset="0"/>
              </a:rPr>
              <a:t>arguments</a:t>
            </a:r>
            <a:r>
              <a:rPr lang="nl-NL" altLang="nl-NL" dirty="0">
                <a:latin typeface="Arial" panose="020B0604020202020204" pitchFamily="34" charset="0"/>
              </a:rPr>
              <a:t> are </a:t>
            </a:r>
            <a:r>
              <a:rPr lang="nl-NL" altLang="nl-NL" dirty="0" err="1">
                <a:latin typeface="Arial" panose="020B0604020202020204" pitchFamily="34" charset="0"/>
              </a:rPr>
              <a:t>slightly</a:t>
            </a:r>
            <a:r>
              <a:rPr lang="nl-NL" altLang="nl-NL" dirty="0">
                <a:latin typeface="Arial" panose="020B0604020202020204" pitchFamily="34" charset="0"/>
              </a:rPr>
              <a:t> different in </a:t>
            </a:r>
            <a:r>
              <a:rPr lang="nl-NL" altLang="nl-NL" dirty="0" err="1">
                <a:latin typeface="Arial" panose="020B0604020202020204" pitchFamily="34" charset="0"/>
              </a:rPr>
              <a:t>the</a:t>
            </a:r>
            <a:r>
              <a:rPr lang="nl-NL" altLang="nl-NL" dirty="0">
                <a:latin typeface="Arial" panose="020B0604020202020204" pitchFamily="34" charset="0"/>
              </a:rPr>
              <a:t> case of SRBC. </a:t>
            </a:r>
            <a:r>
              <a:rPr lang="nl-NL" altLang="nl-NL" dirty="0" err="1">
                <a:latin typeface="Arial" panose="020B0604020202020204" pitchFamily="34" charset="0"/>
              </a:rPr>
              <a:t>This</a:t>
            </a:r>
            <a:r>
              <a:rPr lang="nl-NL" altLang="nl-NL" dirty="0">
                <a:latin typeface="Arial" panose="020B0604020202020204" pitchFamily="34" charset="0"/>
              </a:rPr>
              <a:t> has </a:t>
            </a:r>
            <a:r>
              <a:rPr lang="nl-NL" altLang="nl-NL" dirty="0" err="1">
                <a:latin typeface="Arial" panose="020B0604020202020204" pitchFamily="34" charset="0"/>
              </a:rPr>
              <a:t>to</a:t>
            </a:r>
            <a:r>
              <a:rPr lang="nl-NL" altLang="nl-NL" dirty="0">
                <a:latin typeface="Arial" panose="020B0604020202020204" pitchFamily="34" charset="0"/>
              </a:rPr>
              <a:t> </a:t>
            </a:r>
            <a:r>
              <a:rPr lang="nl-NL" altLang="nl-NL" dirty="0" err="1">
                <a:latin typeface="Arial" panose="020B0604020202020204" pitchFamily="34" charset="0"/>
              </a:rPr>
              <a:t>be</a:t>
            </a:r>
            <a:r>
              <a:rPr lang="nl-NL" altLang="nl-NL" dirty="0">
                <a:latin typeface="Arial" panose="020B0604020202020204" pitchFamily="34" charset="0"/>
              </a:rPr>
              <a:t> </a:t>
            </a:r>
            <a:r>
              <a:rPr lang="nl-NL" altLang="nl-NL" dirty="0" err="1">
                <a:latin typeface="Arial" panose="020B0604020202020204" pitchFamily="34" charset="0"/>
              </a:rPr>
              <a:t>considered</a:t>
            </a:r>
            <a:r>
              <a:rPr lang="nl-NL" altLang="nl-NL" dirty="0">
                <a:latin typeface="Arial" panose="020B0604020202020204" pitchFamily="34" charset="0"/>
              </a:rPr>
              <a:t> as a complex set of </a:t>
            </a:r>
            <a:r>
              <a:rPr lang="nl-NL" altLang="nl-NL" dirty="0" err="1">
                <a:latin typeface="Arial" panose="020B0604020202020204" pitchFamily="34" charset="0"/>
              </a:rPr>
              <a:t>considerations</a:t>
            </a:r>
            <a:r>
              <a:rPr lang="nl-NL" altLang="nl-NL" dirty="0">
                <a:latin typeface="Arial" panose="020B0604020202020204" pitchFamily="34" charset="0"/>
              </a:rPr>
              <a:t>.</a:t>
            </a:r>
          </a:p>
          <a:p>
            <a:r>
              <a:rPr lang="nl-NL" altLang="nl-NL" dirty="0">
                <a:latin typeface="Arial" panose="020B0604020202020204" pitchFamily="34" charset="0"/>
              </a:rPr>
              <a:t>The short term is focus is at </a:t>
            </a:r>
            <a:r>
              <a:rPr lang="nl-NL" altLang="nl-NL" dirty="0" err="1">
                <a:latin typeface="Arial" panose="020B0604020202020204" pitchFamily="34" charset="0"/>
              </a:rPr>
              <a:t>the</a:t>
            </a:r>
            <a:r>
              <a:rPr lang="nl-NL" altLang="nl-NL" dirty="0">
                <a:latin typeface="Arial" panose="020B0604020202020204" pitchFamily="34" charset="0"/>
              </a:rPr>
              <a:t> </a:t>
            </a:r>
            <a:r>
              <a:rPr lang="nl-NL" altLang="nl-NL" dirty="0" err="1">
                <a:latin typeface="Arial" panose="020B0604020202020204" pitchFamily="34" charset="0"/>
              </a:rPr>
              <a:t>functioning</a:t>
            </a:r>
            <a:r>
              <a:rPr lang="nl-NL" altLang="nl-NL" dirty="0">
                <a:latin typeface="Arial" panose="020B0604020202020204" pitchFamily="34" charset="0"/>
              </a:rPr>
              <a:t> of </a:t>
            </a:r>
            <a:r>
              <a:rPr lang="nl-NL" altLang="nl-NL" dirty="0" err="1">
                <a:latin typeface="Arial" panose="020B0604020202020204" pitchFamily="34" charset="0"/>
              </a:rPr>
              <a:t>the</a:t>
            </a:r>
            <a:r>
              <a:rPr lang="nl-NL" altLang="nl-NL" dirty="0">
                <a:latin typeface="Arial" panose="020B0604020202020204" pitchFamily="34" charset="0"/>
              </a:rPr>
              <a:t> state; </a:t>
            </a:r>
            <a:r>
              <a:rPr lang="nl-NL" altLang="nl-NL" dirty="0" err="1">
                <a:latin typeface="Arial" panose="020B0604020202020204" pitchFamily="34" charset="0"/>
              </a:rPr>
              <a:t>the</a:t>
            </a:r>
            <a:r>
              <a:rPr lang="nl-NL" altLang="nl-NL" dirty="0">
                <a:latin typeface="Arial" panose="020B0604020202020204" pitchFamily="34" charset="0"/>
              </a:rPr>
              <a:t> </a:t>
            </a:r>
            <a:r>
              <a:rPr lang="nl-NL" altLang="nl-NL" dirty="0" err="1">
                <a:latin typeface="Arial" panose="020B0604020202020204" pitchFamily="34" charset="0"/>
              </a:rPr>
              <a:t>underlying</a:t>
            </a:r>
            <a:r>
              <a:rPr lang="nl-NL" altLang="nl-NL" dirty="0">
                <a:latin typeface="Arial" panose="020B0604020202020204" pitchFamily="34" charset="0"/>
              </a:rPr>
              <a:t> focus is at </a:t>
            </a:r>
            <a:r>
              <a:rPr lang="nl-NL" altLang="nl-NL" dirty="0" err="1">
                <a:latin typeface="Arial" panose="020B0604020202020204" pitchFamily="34" charset="0"/>
              </a:rPr>
              <a:t>the</a:t>
            </a:r>
            <a:r>
              <a:rPr lang="nl-NL" altLang="nl-NL" dirty="0">
                <a:latin typeface="Arial" panose="020B0604020202020204" pitchFamily="34" charset="0"/>
              </a:rPr>
              <a:t> </a:t>
            </a:r>
            <a:r>
              <a:rPr lang="nl-NL" altLang="nl-NL" dirty="0" err="1">
                <a:latin typeface="Arial" panose="020B0604020202020204" pitchFamily="34" charset="0"/>
              </a:rPr>
              <a:t>structural</a:t>
            </a:r>
            <a:r>
              <a:rPr lang="nl-NL" altLang="nl-NL" dirty="0">
                <a:latin typeface="Arial" panose="020B0604020202020204" pitchFamily="34" charset="0"/>
              </a:rPr>
              <a:t> </a:t>
            </a:r>
            <a:r>
              <a:rPr lang="nl-NL" altLang="nl-NL" dirty="0" err="1">
                <a:latin typeface="Arial" panose="020B0604020202020204" pitchFamily="34" charset="0"/>
              </a:rPr>
              <a:t>causes</a:t>
            </a:r>
            <a:r>
              <a:rPr lang="nl-NL" altLang="nl-NL" dirty="0">
                <a:latin typeface="Arial" panose="020B0604020202020204" pitchFamily="34" charset="0"/>
              </a:rPr>
              <a:t> of </a:t>
            </a:r>
            <a:r>
              <a:rPr lang="nl-NL" altLang="nl-NL" dirty="0" err="1">
                <a:latin typeface="Arial" panose="020B0604020202020204" pitchFamily="34" charset="0"/>
              </a:rPr>
              <a:t>fragility</a:t>
            </a:r>
            <a:r>
              <a:rPr lang="nl-NL" altLang="nl-NL" dirty="0">
                <a:latin typeface="Arial" panose="020B0604020202020204" pitchFamily="34" charset="0"/>
              </a:rPr>
              <a:t>. In case these </a:t>
            </a:r>
            <a:r>
              <a:rPr lang="nl-NL" altLang="nl-NL" dirty="0" err="1">
                <a:latin typeface="Arial" panose="020B0604020202020204" pitchFamily="34" charset="0"/>
              </a:rPr>
              <a:t>find</a:t>
            </a:r>
            <a:r>
              <a:rPr lang="nl-NL" altLang="nl-NL" dirty="0">
                <a:latin typeface="Arial" panose="020B0604020202020204" pitchFamily="34" charset="0"/>
              </a:rPr>
              <a:t> </a:t>
            </a:r>
            <a:r>
              <a:rPr lang="nl-NL" altLang="nl-NL" dirty="0" err="1">
                <a:latin typeface="Arial" panose="020B0604020202020204" pitchFamily="34" charset="0"/>
              </a:rPr>
              <a:t>their</a:t>
            </a:r>
            <a:r>
              <a:rPr lang="nl-NL" altLang="nl-NL" dirty="0">
                <a:latin typeface="Arial" panose="020B0604020202020204" pitchFamily="34" charset="0"/>
              </a:rPr>
              <a:t> </a:t>
            </a:r>
            <a:r>
              <a:rPr lang="nl-NL" altLang="nl-NL" dirty="0" err="1">
                <a:latin typeface="Arial" panose="020B0604020202020204" pitchFamily="34" charset="0"/>
              </a:rPr>
              <a:t>origin</a:t>
            </a:r>
            <a:r>
              <a:rPr lang="nl-NL" altLang="nl-NL" dirty="0">
                <a:latin typeface="Arial" panose="020B0604020202020204" pitchFamily="34" charset="0"/>
              </a:rPr>
              <a:t> in </a:t>
            </a:r>
            <a:r>
              <a:rPr lang="nl-NL" altLang="nl-NL" dirty="0" err="1">
                <a:latin typeface="Arial" panose="020B0604020202020204" pitchFamily="34" charset="0"/>
              </a:rPr>
              <a:t>societal</a:t>
            </a:r>
            <a:r>
              <a:rPr lang="nl-NL" altLang="nl-NL" dirty="0">
                <a:latin typeface="Arial" panose="020B0604020202020204" pitchFamily="34" charset="0"/>
              </a:rPr>
              <a:t> </a:t>
            </a:r>
            <a:r>
              <a:rPr lang="nl-NL" altLang="nl-NL" dirty="0" err="1">
                <a:latin typeface="Arial" panose="020B0604020202020204" pitchFamily="34" charset="0"/>
              </a:rPr>
              <a:t>tensions</a:t>
            </a:r>
            <a:r>
              <a:rPr lang="nl-NL" altLang="nl-NL" dirty="0">
                <a:latin typeface="Arial" panose="020B0604020202020204" pitchFamily="34" charset="0"/>
              </a:rPr>
              <a:t>, </a:t>
            </a:r>
            <a:r>
              <a:rPr lang="nl-NL" altLang="nl-NL" dirty="0" err="1">
                <a:latin typeface="Arial" panose="020B0604020202020204" pitchFamily="34" charset="0"/>
              </a:rPr>
              <a:t>the</a:t>
            </a:r>
            <a:r>
              <a:rPr lang="nl-NL" altLang="nl-NL" dirty="0">
                <a:latin typeface="Arial" panose="020B0604020202020204" pitchFamily="34" charset="0"/>
              </a:rPr>
              <a:t> </a:t>
            </a:r>
            <a:r>
              <a:rPr lang="nl-NL" altLang="nl-NL" dirty="0" err="1">
                <a:latin typeface="Arial" panose="020B0604020202020204" pitchFamily="34" charset="0"/>
              </a:rPr>
              <a:t>process</a:t>
            </a:r>
            <a:r>
              <a:rPr lang="nl-NL" altLang="nl-NL" dirty="0">
                <a:latin typeface="Arial" panose="020B0604020202020204" pitchFamily="34" charset="0"/>
              </a:rPr>
              <a:t> is long. The first </a:t>
            </a:r>
            <a:r>
              <a:rPr lang="nl-NL" altLang="nl-NL" dirty="0" err="1">
                <a:latin typeface="Arial" panose="020B0604020202020204" pitchFamily="34" charset="0"/>
              </a:rPr>
              <a:t>resilience</a:t>
            </a:r>
            <a:r>
              <a:rPr lang="nl-NL" altLang="nl-NL" dirty="0">
                <a:latin typeface="Arial" panose="020B0604020202020204" pitchFamily="34" charset="0"/>
              </a:rPr>
              <a:t> steps </a:t>
            </a:r>
            <a:r>
              <a:rPr lang="nl-NL" altLang="nl-NL" dirty="0" err="1">
                <a:latin typeface="Arial" panose="020B0604020202020204" pitchFamily="34" charset="0"/>
              </a:rPr>
              <a:t>can</a:t>
            </a:r>
            <a:r>
              <a:rPr lang="nl-NL" altLang="nl-NL" dirty="0">
                <a:latin typeface="Arial" panose="020B0604020202020204" pitchFamily="34" charset="0"/>
              </a:rPr>
              <a:t> </a:t>
            </a:r>
            <a:r>
              <a:rPr lang="nl-NL" altLang="nl-NL" dirty="0" err="1">
                <a:latin typeface="Arial" panose="020B0604020202020204" pitchFamily="34" charset="0"/>
              </a:rPr>
              <a:t>be</a:t>
            </a:r>
            <a:r>
              <a:rPr lang="nl-NL" altLang="nl-NL" dirty="0">
                <a:latin typeface="Arial" panose="020B0604020202020204" pitchFamily="34" charset="0"/>
              </a:rPr>
              <a:t> taken </a:t>
            </a:r>
            <a:r>
              <a:rPr lang="nl-NL" altLang="nl-NL" dirty="0" err="1">
                <a:latin typeface="Arial" panose="020B0604020202020204" pitchFamily="34" charset="0"/>
              </a:rPr>
              <a:t>with</a:t>
            </a:r>
            <a:r>
              <a:rPr lang="nl-NL" altLang="nl-NL" dirty="0">
                <a:latin typeface="Arial" panose="020B0604020202020204" pitchFamily="34" charset="0"/>
              </a:rPr>
              <a:t> SRBC support; but </a:t>
            </a:r>
            <a:r>
              <a:rPr lang="nl-NL" altLang="nl-NL" dirty="0" err="1">
                <a:latin typeface="Arial" panose="020B0604020202020204" pitchFamily="34" charset="0"/>
              </a:rPr>
              <a:t>the</a:t>
            </a:r>
            <a:r>
              <a:rPr lang="nl-NL" altLang="nl-NL" dirty="0">
                <a:latin typeface="Arial" panose="020B0604020202020204" pitchFamily="34" charset="0"/>
              </a:rPr>
              <a:t> support </a:t>
            </a:r>
            <a:r>
              <a:rPr lang="nl-NL" altLang="nl-NL" dirty="0" err="1">
                <a:latin typeface="Arial" panose="020B0604020202020204" pitchFamily="34" charset="0"/>
              </a:rPr>
              <a:t>should</a:t>
            </a:r>
            <a:r>
              <a:rPr lang="nl-NL" altLang="nl-NL" dirty="0">
                <a:latin typeface="Arial" panose="020B0604020202020204" pitchFamily="34" charset="0"/>
              </a:rPr>
              <a:t> </a:t>
            </a:r>
            <a:r>
              <a:rPr lang="nl-NL" altLang="nl-NL" dirty="0" err="1">
                <a:latin typeface="Arial" panose="020B0604020202020204" pitchFamily="34" charset="0"/>
              </a:rPr>
              <a:t>be</a:t>
            </a:r>
            <a:r>
              <a:rPr lang="nl-NL" altLang="nl-NL" dirty="0">
                <a:latin typeface="Arial" panose="020B0604020202020204" pitchFamily="34" charset="0"/>
              </a:rPr>
              <a:t> </a:t>
            </a:r>
            <a:r>
              <a:rPr lang="nl-NL" altLang="nl-NL" dirty="0" err="1">
                <a:latin typeface="Arial" panose="020B0604020202020204" pitchFamily="34" charset="0"/>
              </a:rPr>
              <a:t>considered</a:t>
            </a:r>
            <a:r>
              <a:rPr lang="nl-NL" altLang="nl-NL" dirty="0">
                <a:latin typeface="Arial" panose="020B0604020202020204" pitchFamily="34" charset="0"/>
              </a:rPr>
              <a:t> over a </a:t>
            </a:r>
            <a:r>
              <a:rPr lang="nl-NL" altLang="nl-NL" dirty="0" err="1">
                <a:latin typeface="Arial" panose="020B0604020202020204" pitchFamily="34" charset="0"/>
              </a:rPr>
              <a:t>longer</a:t>
            </a:r>
            <a:r>
              <a:rPr lang="nl-NL" altLang="nl-NL" dirty="0">
                <a:latin typeface="Arial" panose="020B0604020202020204" pitchFamily="34" charset="0"/>
              </a:rPr>
              <a:t> </a:t>
            </a:r>
            <a:r>
              <a:rPr lang="nl-NL" altLang="nl-NL" dirty="0" err="1">
                <a:latin typeface="Arial" panose="020B0604020202020204" pitchFamily="34" charset="0"/>
              </a:rPr>
              <a:t>period</a:t>
            </a:r>
            <a:r>
              <a:rPr lang="nl-NL" altLang="nl-NL" dirty="0">
                <a:latin typeface="Arial" panose="020B0604020202020204" pitchFamily="34" charset="0"/>
              </a:rPr>
              <a:t> of time.</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15</a:t>
            </a:fld>
            <a:endParaRPr lang="en-GB"/>
          </a:p>
        </p:txBody>
      </p:sp>
    </p:spTree>
    <p:extLst>
      <p:ext uri="{BB962C8B-B14F-4D97-AF65-F5344CB8AC3E}">
        <p14:creationId xmlns:p14="http://schemas.microsoft.com/office/powerpoint/2010/main" val="33072173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r>
              <a:rPr lang="en-GB" altLang="nl-NL" dirty="0">
                <a:latin typeface="Times New Roman" panose="02020603050405020304" pitchFamily="18" charset="0"/>
                <a:cs typeface="Times New Roman" panose="02020603050405020304" pitchFamily="18" charset="0"/>
              </a:rPr>
              <a:t>In this section, and in the next one on policy dialogue, key points for implementation are regrouped, coming explicitly or </a:t>
            </a:r>
            <a:r>
              <a:rPr lang="en-GB" altLang="nl-NL" dirty="0" err="1">
                <a:latin typeface="Times New Roman" panose="02020603050405020304" pitchFamily="18" charset="0"/>
                <a:cs typeface="Times New Roman" panose="02020603050405020304" pitchFamily="18" charset="0"/>
              </a:rPr>
              <a:t>implictiely</a:t>
            </a:r>
            <a:r>
              <a:rPr lang="en-GB" altLang="nl-NL" dirty="0">
                <a:latin typeface="Times New Roman" panose="02020603050405020304" pitchFamily="18" charset="0"/>
                <a:cs typeface="Times New Roman" panose="02020603050405020304" pitchFamily="18" charset="0"/>
              </a:rPr>
              <a:t> from different parts of the guidelines and the annexes. </a:t>
            </a:r>
          </a:p>
          <a:p>
            <a:endParaRPr lang="fr-BE" altLang="nl-NL" dirty="0">
              <a:latin typeface="Times New Roman" panose="02020603050405020304" pitchFamily="18" charset="0"/>
              <a:cs typeface="Times New Roman" panose="02020603050405020304" pitchFamily="18" charset="0"/>
            </a:endParaRPr>
          </a:p>
          <a:p>
            <a:r>
              <a:rPr lang="fr-BE" altLang="nl-NL" dirty="0">
                <a:latin typeface="Times New Roman" panose="02020603050405020304" pitchFamily="18" charset="0"/>
                <a:cs typeface="Times New Roman" panose="02020603050405020304" pitchFamily="18" charset="0"/>
              </a:rPr>
              <a:t>Key message of </a:t>
            </a:r>
            <a:r>
              <a:rPr lang="fr-BE" altLang="nl-NL" dirty="0" err="1">
                <a:latin typeface="Times New Roman" panose="02020603050405020304" pitchFamily="18" charset="0"/>
                <a:cs typeface="Times New Roman" panose="02020603050405020304" pitchFamily="18" charset="0"/>
              </a:rPr>
              <a:t>this</a:t>
            </a:r>
            <a:r>
              <a:rPr lang="fr-BE" altLang="nl-NL" dirty="0">
                <a:latin typeface="Times New Roman" panose="02020603050405020304" pitchFamily="18" charset="0"/>
                <a:cs typeface="Times New Roman" panose="02020603050405020304" pitchFamily="18" charset="0"/>
              </a:rPr>
              <a:t> section:</a:t>
            </a:r>
          </a:p>
          <a:p>
            <a:pPr>
              <a:buFontTx/>
              <a:buChar char="•"/>
            </a:pP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Implementation</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is</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done</a:t>
            </a:r>
            <a:r>
              <a:rPr lang="fr-BE" altLang="nl-NL" dirty="0">
                <a:latin typeface="Times New Roman" panose="02020603050405020304" pitchFamily="18" charset="0"/>
                <a:cs typeface="Times New Roman" panose="02020603050405020304" pitchFamily="18" charset="0"/>
              </a:rPr>
              <a:t> in the </a:t>
            </a:r>
            <a:r>
              <a:rPr lang="fr-BE" altLang="nl-NL" dirty="0" err="1">
                <a:latin typeface="Times New Roman" panose="02020603050405020304" pitchFamily="18" charset="0"/>
                <a:cs typeface="Times New Roman" panose="02020603050405020304" pitchFamily="18" charset="0"/>
              </a:rPr>
              <a:t>context</a:t>
            </a:r>
            <a:r>
              <a:rPr lang="fr-BE" altLang="nl-NL" dirty="0">
                <a:latin typeface="Times New Roman" panose="02020603050405020304" pitchFamily="18" charset="0"/>
                <a:cs typeface="Times New Roman" panose="02020603050405020304" pitchFamily="18" charset="0"/>
              </a:rPr>
              <a:t> of the new </a:t>
            </a:r>
            <a:r>
              <a:rPr lang="fr-BE" altLang="nl-NL" dirty="0" err="1">
                <a:latin typeface="Times New Roman" panose="02020603050405020304" pitchFamily="18" charset="0"/>
                <a:cs typeface="Times New Roman" panose="02020603050405020304" pitchFamily="18" charset="0"/>
              </a:rPr>
              <a:t>governance</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mechanisms</a:t>
            </a:r>
            <a:endParaRPr lang="fr-BE" altLang="nl-NL" dirty="0">
              <a:latin typeface="Times New Roman" panose="02020603050405020304" pitchFamily="18" charset="0"/>
              <a:cs typeface="Times New Roman" panose="02020603050405020304" pitchFamily="18" charset="0"/>
            </a:endParaRPr>
          </a:p>
          <a:p>
            <a:pPr>
              <a:buFontTx/>
              <a:buChar char="•"/>
            </a:pPr>
            <a:r>
              <a:rPr lang="fr-BE" altLang="nl-NL" dirty="0">
                <a:latin typeface="Times New Roman" panose="02020603050405020304" pitchFamily="18" charset="0"/>
                <a:cs typeface="Times New Roman" panose="02020603050405020304" pitchFamily="18" charset="0"/>
              </a:rPr>
              <a:t> Monitoring </a:t>
            </a:r>
            <a:r>
              <a:rPr lang="fr-BE" altLang="nl-NL" dirty="0" err="1">
                <a:latin typeface="Times New Roman" panose="02020603050405020304" pitchFamily="18" charset="0"/>
                <a:cs typeface="Times New Roman" panose="02020603050405020304" pitchFamily="18" charset="0"/>
              </a:rPr>
              <a:t>is</a:t>
            </a:r>
            <a:r>
              <a:rPr lang="fr-BE" altLang="nl-NL" dirty="0">
                <a:latin typeface="Times New Roman" panose="02020603050405020304" pitchFamily="18" charset="0"/>
                <a:cs typeface="Times New Roman" panose="02020603050405020304" pitchFamily="18" charset="0"/>
              </a:rPr>
              <a:t> a </a:t>
            </a:r>
            <a:r>
              <a:rPr lang="fr-BE" altLang="nl-NL" u="sng" dirty="0" err="1">
                <a:latin typeface="Times New Roman" panose="02020603050405020304" pitchFamily="18" charset="0"/>
                <a:cs typeface="Times New Roman" panose="02020603050405020304" pitchFamily="18" charset="0"/>
              </a:rPr>
              <a:t>continuous</a:t>
            </a:r>
            <a:r>
              <a:rPr lang="fr-BE" altLang="nl-NL" dirty="0">
                <a:latin typeface="Times New Roman" panose="02020603050405020304" pitchFamily="18" charset="0"/>
                <a:cs typeface="Times New Roman" panose="02020603050405020304" pitchFamily="18" charset="0"/>
              </a:rPr>
              <a:t> process, of </a:t>
            </a:r>
            <a:r>
              <a:rPr lang="fr-BE" altLang="nl-NL" dirty="0" err="1">
                <a:latin typeface="Times New Roman" panose="02020603050405020304" pitchFamily="18" charset="0"/>
                <a:cs typeface="Times New Roman" panose="02020603050405020304" pitchFamily="18" charset="0"/>
              </a:rPr>
              <a:t>which</a:t>
            </a:r>
            <a:r>
              <a:rPr lang="fr-BE" altLang="nl-NL" dirty="0">
                <a:latin typeface="Times New Roman" panose="02020603050405020304" pitchFamily="18" charset="0"/>
                <a:cs typeface="Times New Roman" panose="02020603050405020304" pitchFamily="18" charset="0"/>
              </a:rPr>
              <a:t> the </a:t>
            </a:r>
            <a:r>
              <a:rPr lang="fr-BE" altLang="nl-NL" dirty="0" err="1">
                <a:latin typeface="Times New Roman" panose="02020603050405020304" pitchFamily="18" charset="0"/>
                <a:cs typeface="Times New Roman" panose="02020603050405020304" pitchFamily="18" charset="0"/>
              </a:rPr>
              <a:t>policy</a:t>
            </a:r>
            <a:r>
              <a:rPr lang="fr-BE" altLang="nl-NL" dirty="0">
                <a:latin typeface="Times New Roman" panose="02020603050405020304" pitchFamily="18" charset="0"/>
                <a:cs typeface="Times New Roman" panose="02020603050405020304" pitchFamily="18" charset="0"/>
              </a:rPr>
              <a:t> dialogue </a:t>
            </a:r>
            <a:r>
              <a:rPr lang="fr-BE" altLang="nl-NL" dirty="0" err="1">
                <a:latin typeface="Times New Roman" panose="02020603050405020304" pitchFamily="18" charset="0"/>
                <a:cs typeface="Times New Roman" panose="02020603050405020304" pitchFamily="18" charset="0"/>
              </a:rPr>
              <a:t>is</a:t>
            </a:r>
            <a:r>
              <a:rPr lang="fr-BE" altLang="nl-NL" dirty="0">
                <a:latin typeface="Times New Roman" panose="02020603050405020304" pitchFamily="18" charset="0"/>
                <a:cs typeface="Times New Roman" panose="02020603050405020304" pitchFamily="18" charset="0"/>
              </a:rPr>
              <a:t> a key component. </a:t>
            </a:r>
          </a:p>
          <a:p>
            <a:pPr>
              <a:buFontTx/>
              <a:buChar char="•"/>
            </a:pP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Capacity</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development</a:t>
            </a:r>
            <a:r>
              <a:rPr lang="fr-BE" altLang="nl-NL" dirty="0">
                <a:latin typeface="Times New Roman" panose="02020603050405020304" pitchFamily="18" charset="0"/>
                <a:cs typeface="Times New Roman" panose="02020603050405020304" pitchFamily="18" charset="0"/>
              </a:rPr>
              <a:t> needs must </a:t>
            </a:r>
            <a:r>
              <a:rPr lang="fr-BE" altLang="nl-NL" dirty="0" err="1">
                <a:latin typeface="Times New Roman" panose="02020603050405020304" pitchFamily="18" charset="0"/>
                <a:cs typeface="Times New Roman" panose="02020603050405020304" pitchFamily="18" charset="0"/>
              </a:rPr>
              <a:t>be</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assessed</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conctinuously</a:t>
            </a:r>
            <a:r>
              <a:rPr lang="fr-BE" altLang="nl-NL" dirty="0">
                <a:latin typeface="Times New Roman" panose="02020603050405020304" pitchFamily="18" charset="0"/>
                <a:cs typeface="Times New Roman" panose="02020603050405020304" pitchFamily="18" charset="0"/>
              </a:rPr>
              <a:t> as </a:t>
            </a:r>
            <a:r>
              <a:rPr lang="fr-BE" altLang="nl-NL" dirty="0" err="1">
                <a:latin typeface="Times New Roman" panose="02020603050405020304" pitchFamily="18" charset="0"/>
                <a:cs typeface="Times New Roman" panose="02020603050405020304" pitchFamily="18" charset="0"/>
              </a:rPr>
              <a:t>they</a:t>
            </a:r>
            <a:r>
              <a:rPr lang="fr-BE" altLang="nl-NL" dirty="0">
                <a:latin typeface="Times New Roman" panose="02020603050405020304" pitchFamily="18" charset="0"/>
                <a:cs typeface="Times New Roman" panose="02020603050405020304" pitchFamily="18" charset="0"/>
              </a:rPr>
              <a:t> are a major </a:t>
            </a:r>
            <a:r>
              <a:rPr lang="fr-BE" altLang="nl-NL" dirty="0" err="1">
                <a:latin typeface="Times New Roman" panose="02020603050405020304" pitchFamily="18" charset="0"/>
                <a:cs typeface="Times New Roman" panose="02020603050405020304" pitchFamily="18" charset="0"/>
              </a:rPr>
              <a:t>constraint</a:t>
            </a:r>
            <a:r>
              <a:rPr lang="fr-BE" altLang="nl-NL" dirty="0">
                <a:latin typeface="Times New Roman" panose="02020603050405020304" pitchFamily="18" charset="0"/>
                <a:cs typeface="Times New Roman" panose="02020603050405020304" pitchFamily="18" charset="0"/>
              </a:rPr>
              <a:t> to the </a:t>
            </a:r>
            <a:r>
              <a:rPr lang="fr-BE" altLang="nl-NL" dirty="0" err="1">
                <a:latin typeface="Times New Roman" panose="02020603050405020304" pitchFamily="18" charset="0"/>
                <a:cs typeface="Times New Roman" panose="02020603050405020304" pitchFamily="18" charset="0"/>
              </a:rPr>
              <a:t>achievements</a:t>
            </a:r>
            <a:r>
              <a:rPr lang="fr-BE" altLang="nl-NL" dirty="0">
                <a:latin typeface="Times New Roman" panose="02020603050405020304" pitchFamily="18" charset="0"/>
                <a:cs typeface="Times New Roman" panose="02020603050405020304" pitchFamily="18" charset="0"/>
              </a:rPr>
              <a:t> of the objectives of the </a:t>
            </a:r>
            <a:r>
              <a:rPr lang="fr-BE" altLang="nl-NL" dirty="0" err="1">
                <a:latin typeface="Times New Roman" panose="02020603050405020304" pitchFamily="18" charset="0"/>
                <a:cs typeface="Times New Roman" panose="02020603050405020304" pitchFamily="18" charset="0"/>
              </a:rPr>
              <a:t>government</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policy</a:t>
            </a:r>
            <a:r>
              <a:rPr lang="fr-BE" altLang="nl-NL" dirty="0">
                <a:latin typeface="Times New Roman" panose="02020603050405020304" pitchFamily="18" charset="0"/>
                <a:cs typeface="Times New Roman" panose="02020603050405020304" pitchFamily="18" charset="0"/>
              </a:rPr>
              <a:t> and the BS programme </a:t>
            </a:r>
            <a:r>
              <a:rPr lang="fr-BE" altLang="nl-NL" dirty="0" err="1">
                <a:latin typeface="Times New Roman" panose="02020603050405020304" pitchFamily="18" charset="0"/>
                <a:cs typeface="Times New Roman" panose="02020603050405020304" pitchFamily="18" charset="0"/>
              </a:rPr>
              <a:t>supporting</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it</a:t>
            </a:r>
            <a:r>
              <a:rPr lang="fr-BE" altLang="nl-NL" dirty="0">
                <a:latin typeface="Times New Roman" panose="02020603050405020304" pitchFamily="18" charset="0"/>
                <a:cs typeface="Times New Roman" panose="02020603050405020304" pitchFamily="18" charset="0"/>
              </a:rPr>
              <a:t>.</a:t>
            </a:r>
          </a:p>
          <a:p>
            <a:pPr>
              <a:buFontTx/>
              <a:buChar char="•"/>
            </a:pPr>
            <a:r>
              <a:rPr lang="fr-BE" altLang="nl-NL" dirty="0">
                <a:latin typeface="Times New Roman" panose="02020603050405020304" pitchFamily="18" charset="0"/>
                <a:cs typeface="Times New Roman" panose="02020603050405020304" pitchFamily="18" charset="0"/>
              </a:rPr>
              <a:t> </a:t>
            </a:r>
          </a:p>
          <a:p>
            <a:endParaRPr lang="en-GB" altLang="nl-NL" dirty="0">
              <a:latin typeface="Times New Roman" panose="02020603050405020304" pitchFamily="18" charset="0"/>
              <a:cs typeface="Times New Roman" panose="02020603050405020304" pitchFamily="18"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16</a:t>
            </a:fld>
            <a:endParaRPr lang="en-GB"/>
          </a:p>
        </p:txBody>
      </p:sp>
    </p:spTree>
    <p:extLst>
      <p:ext uri="{BB962C8B-B14F-4D97-AF65-F5344CB8AC3E}">
        <p14:creationId xmlns:p14="http://schemas.microsoft.com/office/powerpoint/2010/main" val="14915045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altLang="nl-NL" sz="1000" dirty="0">
                <a:latin typeface="Arial" panose="020B0604020202020204" pitchFamily="34" charset="0"/>
              </a:rPr>
              <a:t>Note: Part of the budget support can be absorbed, but not spent in the budget…</a:t>
            </a:r>
            <a:r>
              <a:rPr lang="en-US" altLang="nl-NL" sz="1000" dirty="0" err="1">
                <a:latin typeface="Arial" panose="020B0604020202020204" pitchFamily="34" charset="0"/>
              </a:rPr>
              <a:t>absorbtion</a:t>
            </a:r>
            <a:r>
              <a:rPr lang="en-US" altLang="nl-NL" sz="1000" dirty="0">
                <a:latin typeface="Arial" panose="020B0604020202020204" pitchFamily="34" charset="0"/>
              </a:rPr>
              <a:t> i.e. in not contracting new loans for financing, or additions to the reserves.</a:t>
            </a:r>
          </a:p>
          <a:p>
            <a:r>
              <a:rPr lang="en-US" altLang="nl-NL" sz="1000" dirty="0">
                <a:latin typeface="Arial" panose="020B0604020202020204" pitchFamily="34" charset="0"/>
              </a:rPr>
              <a:t>Section 5.2.2:</a:t>
            </a:r>
          </a:p>
          <a:p>
            <a:r>
              <a:rPr lang="en-GB" altLang="nl-NL" sz="1000" i="1" u="sng" dirty="0">
                <a:latin typeface="Arial" panose="020B0604020202020204" pitchFamily="34" charset="0"/>
              </a:rPr>
              <a:t>Financing</a:t>
            </a:r>
            <a:r>
              <a:rPr lang="en-GB" altLang="nl-NL" sz="1000" i="1" dirty="0">
                <a:latin typeface="Arial" panose="020B0604020202020204" pitchFamily="34" charset="0"/>
              </a:rPr>
              <a:t> </a:t>
            </a:r>
            <a:r>
              <a:rPr lang="en-GB" altLang="nl-NL" sz="1000" dirty="0">
                <a:latin typeface="Arial" panose="020B0604020202020204" pitchFamily="34" charset="0"/>
              </a:rPr>
              <a:t>takes into account the PC’s current and projected levels of domestic revenues, expenditures, fiscal deficit and financial needs, including aid (and budget support) dependency, and the country's own stated preferences for choice or mix of assistance modalities. The greater its current and projected reliance on budget support, and the stronger its own preferences for budget support, the larger the share of the programme would be provided as budget support. </a:t>
            </a:r>
          </a:p>
          <a:p>
            <a:r>
              <a:rPr lang="en-GB" altLang="nl-NL" sz="1000" i="1" u="sng" dirty="0">
                <a:latin typeface="Arial" panose="020B0604020202020204" pitchFamily="34" charset="0"/>
              </a:rPr>
              <a:t>Allocation according to policy priorities</a:t>
            </a:r>
            <a:r>
              <a:rPr lang="en-GB" altLang="nl-NL" sz="1000" dirty="0">
                <a:latin typeface="Arial" panose="020B0604020202020204" pitchFamily="34" charset="0"/>
              </a:rPr>
              <a:t> this should consider both the process of budget formulation, and its outcome in terms of budget allocations in line with development strategies and objectives and execution rates. The greater the confidence in both the process and outcome of the partner country's budget allocation system, the greater the share of the country programme that can be provided as budget support. </a:t>
            </a:r>
          </a:p>
          <a:p>
            <a:r>
              <a:rPr lang="en-GB" altLang="nl-NL" sz="1000" i="1" u="sng" dirty="0">
                <a:latin typeface="Arial" panose="020B0604020202020204" pitchFamily="34" charset="0"/>
              </a:rPr>
              <a:t>Effectiveness, VFM and impact</a:t>
            </a:r>
            <a:r>
              <a:rPr lang="en-GB" altLang="nl-NL" sz="1000" i="1" dirty="0">
                <a:latin typeface="Arial" panose="020B0604020202020204" pitchFamily="34" charset="0"/>
              </a:rPr>
              <a:t> </a:t>
            </a:r>
            <a:r>
              <a:rPr lang="en-GB" altLang="nl-NL" sz="1000" dirty="0">
                <a:latin typeface="Arial" panose="020B0604020202020204" pitchFamily="34" charset="0"/>
              </a:rPr>
              <a:t>assess potential impact of BS relative to other modalities, on policy objectives and on indicators covering relations with the government, human resource capacity, and financial leverage. The greater the impact, the larger the share to be provided as budget support. Similarly, the stronger the quality of policies and institutions in partner countries (likely to impact positively on aid effectiveness), the larger the share to be provided as budget support.</a:t>
            </a:r>
          </a:p>
          <a:p>
            <a:r>
              <a:rPr lang="en-GB" altLang="nl-NL" sz="1000" i="1" u="sng" dirty="0">
                <a:latin typeface="Arial" panose="020B0604020202020204" pitchFamily="34" charset="0"/>
              </a:rPr>
              <a:t>Track record and absorption capacity</a:t>
            </a:r>
            <a:r>
              <a:rPr lang="en-GB" altLang="nl-NL" sz="1000" i="1" dirty="0">
                <a:latin typeface="Arial" panose="020B0604020202020204" pitchFamily="34" charset="0"/>
              </a:rPr>
              <a:t> of past disbursements and how effectively agreed objectives were achieved with budget support contracts</a:t>
            </a:r>
            <a:r>
              <a:rPr lang="en-GB" altLang="nl-NL" sz="1000" dirty="0">
                <a:latin typeface="Arial" panose="020B0604020202020204" pitchFamily="34" charset="0"/>
              </a:rPr>
              <a:t>: the greater the rate and timeliness of previous disbursements of both fixed and variable tranches, the greater the share of the country programme that can be provided as budget support. </a:t>
            </a:r>
          </a:p>
          <a:p>
            <a:r>
              <a:rPr lang="en-GB" altLang="nl-NL" i="1" u="sng" dirty="0">
                <a:latin typeface="Arial" panose="020B0604020202020204" pitchFamily="34" charset="0"/>
              </a:rPr>
              <a:t>Result orientation</a:t>
            </a:r>
            <a:r>
              <a:rPr lang="en-GB" altLang="nl-NL" i="1" dirty="0">
                <a:latin typeface="Arial" panose="020B0604020202020204" pitchFamily="34" charset="0"/>
              </a:rPr>
              <a:t> in the partner country's national/sector policy including a monitoring system</a:t>
            </a:r>
            <a:r>
              <a:rPr lang="en-GB" altLang="nl-NL" dirty="0">
                <a:latin typeface="Arial" panose="020B0604020202020204" pitchFamily="34" charset="0"/>
              </a:rPr>
              <a:t>: the stronger the monitoring system and the greater the willingness of the partner country to be held accountable for key reforms and outcomes in budget support contracts, the greater the share of the country programme should be provided as budget support. </a:t>
            </a:r>
          </a:p>
          <a:p>
            <a:endParaRPr lang="en-US" altLang="nl-NL" dirty="0">
              <a:latin typeface="Arial" panose="020B0604020202020204" pitchFamily="34"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17</a:t>
            </a:fld>
            <a:endParaRPr lang="en-GB"/>
          </a:p>
        </p:txBody>
      </p:sp>
    </p:spTree>
    <p:extLst>
      <p:ext uri="{BB962C8B-B14F-4D97-AF65-F5344CB8AC3E}">
        <p14:creationId xmlns:p14="http://schemas.microsoft.com/office/powerpoint/2010/main" val="463424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r>
              <a:rPr lang="en-GB" altLang="nl-NL" dirty="0">
                <a:latin typeface="Times New Roman" panose="02020603050405020304" pitchFamily="18" charset="0"/>
                <a:cs typeface="Times New Roman" panose="02020603050405020304" pitchFamily="18" charset="0"/>
              </a:rPr>
              <a:t>In this section, and in the next one on policy dialogue, key points for implementation are regrouped, coming explicitly or </a:t>
            </a:r>
            <a:r>
              <a:rPr lang="en-GB" altLang="nl-NL" dirty="0" err="1">
                <a:latin typeface="Times New Roman" panose="02020603050405020304" pitchFamily="18" charset="0"/>
                <a:cs typeface="Times New Roman" panose="02020603050405020304" pitchFamily="18" charset="0"/>
              </a:rPr>
              <a:t>implictiely</a:t>
            </a:r>
            <a:r>
              <a:rPr lang="en-GB" altLang="nl-NL" dirty="0">
                <a:latin typeface="Times New Roman" panose="02020603050405020304" pitchFamily="18" charset="0"/>
                <a:cs typeface="Times New Roman" panose="02020603050405020304" pitchFamily="18" charset="0"/>
              </a:rPr>
              <a:t> from different parts of the guidelines and the annexes. </a:t>
            </a:r>
          </a:p>
          <a:p>
            <a:endParaRPr lang="fr-BE" altLang="nl-NL" dirty="0">
              <a:latin typeface="Times New Roman" panose="02020603050405020304" pitchFamily="18" charset="0"/>
              <a:cs typeface="Times New Roman" panose="02020603050405020304" pitchFamily="18" charset="0"/>
            </a:endParaRPr>
          </a:p>
          <a:p>
            <a:r>
              <a:rPr lang="fr-BE" altLang="nl-NL" dirty="0">
                <a:latin typeface="Times New Roman" panose="02020603050405020304" pitchFamily="18" charset="0"/>
                <a:cs typeface="Times New Roman" panose="02020603050405020304" pitchFamily="18" charset="0"/>
              </a:rPr>
              <a:t>Key message of </a:t>
            </a:r>
            <a:r>
              <a:rPr lang="fr-BE" altLang="nl-NL" dirty="0" err="1">
                <a:latin typeface="Times New Roman" panose="02020603050405020304" pitchFamily="18" charset="0"/>
                <a:cs typeface="Times New Roman" panose="02020603050405020304" pitchFamily="18" charset="0"/>
              </a:rPr>
              <a:t>this</a:t>
            </a:r>
            <a:r>
              <a:rPr lang="fr-BE" altLang="nl-NL" dirty="0">
                <a:latin typeface="Times New Roman" panose="02020603050405020304" pitchFamily="18" charset="0"/>
                <a:cs typeface="Times New Roman" panose="02020603050405020304" pitchFamily="18" charset="0"/>
              </a:rPr>
              <a:t> section:</a:t>
            </a:r>
          </a:p>
          <a:p>
            <a:pPr>
              <a:buFontTx/>
              <a:buChar char="•"/>
            </a:pP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Implementation</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is</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done</a:t>
            </a:r>
            <a:r>
              <a:rPr lang="fr-BE" altLang="nl-NL" dirty="0">
                <a:latin typeface="Times New Roman" panose="02020603050405020304" pitchFamily="18" charset="0"/>
                <a:cs typeface="Times New Roman" panose="02020603050405020304" pitchFamily="18" charset="0"/>
              </a:rPr>
              <a:t> in the </a:t>
            </a:r>
            <a:r>
              <a:rPr lang="fr-BE" altLang="nl-NL" dirty="0" err="1">
                <a:latin typeface="Times New Roman" panose="02020603050405020304" pitchFamily="18" charset="0"/>
                <a:cs typeface="Times New Roman" panose="02020603050405020304" pitchFamily="18" charset="0"/>
              </a:rPr>
              <a:t>context</a:t>
            </a:r>
            <a:r>
              <a:rPr lang="fr-BE" altLang="nl-NL" dirty="0">
                <a:latin typeface="Times New Roman" panose="02020603050405020304" pitchFamily="18" charset="0"/>
                <a:cs typeface="Times New Roman" panose="02020603050405020304" pitchFamily="18" charset="0"/>
              </a:rPr>
              <a:t> of the new </a:t>
            </a:r>
            <a:r>
              <a:rPr lang="fr-BE" altLang="nl-NL" dirty="0" err="1">
                <a:latin typeface="Times New Roman" panose="02020603050405020304" pitchFamily="18" charset="0"/>
                <a:cs typeface="Times New Roman" panose="02020603050405020304" pitchFamily="18" charset="0"/>
              </a:rPr>
              <a:t>governance</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mechanisms</a:t>
            </a:r>
            <a:endParaRPr lang="fr-BE" altLang="nl-NL" dirty="0">
              <a:latin typeface="Times New Roman" panose="02020603050405020304" pitchFamily="18" charset="0"/>
              <a:cs typeface="Times New Roman" panose="02020603050405020304" pitchFamily="18" charset="0"/>
            </a:endParaRPr>
          </a:p>
          <a:p>
            <a:pPr>
              <a:buFontTx/>
              <a:buChar char="•"/>
            </a:pPr>
            <a:r>
              <a:rPr lang="fr-BE" altLang="nl-NL" dirty="0">
                <a:latin typeface="Times New Roman" panose="02020603050405020304" pitchFamily="18" charset="0"/>
                <a:cs typeface="Times New Roman" panose="02020603050405020304" pitchFamily="18" charset="0"/>
              </a:rPr>
              <a:t> Monitoring </a:t>
            </a:r>
            <a:r>
              <a:rPr lang="fr-BE" altLang="nl-NL" dirty="0" err="1">
                <a:latin typeface="Times New Roman" panose="02020603050405020304" pitchFamily="18" charset="0"/>
                <a:cs typeface="Times New Roman" panose="02020603050405020304" pitchFamily="18" charset="0"/>
              </a:rPr>
              <a:t>is</a:t>
            </a:r>
            <a:r>
              <a:rPr lang="fr-BE" altLang="nl-NL" dirty="0">
                <a:latin typeface="Times New Roman" panose="02020603050405020304" pitchFamily="18" charset="0"/>
                <a:cs typeface="Times New Roman" panose="02020603050405020304" pitchFamily="18" charset="0"/>
              </a:rPr>
              <a:t> a </a:t>
            </a:r>
            <a:r>
              <a:rPr lang="fr-BE" altLang="nl-NL" u="sng" dirty="0" err="1">
                <a:latin typeface="Times New Roman" panose="02020603050405020304" pitchFamily="18" charset="0"/>
                <a:cs typeface="Times New Roman" panose="02020603050405020304" pitchFamily="18" charset="0"/>
              </a:rPr>
              <a:t>continuous</a:t>
            </a:r>
            <a:r>
              <a:rPr lang="fr-BE" altLang="nl-NL" dirty="0">
                <a:latin typeface="Times New Roman" panose="02020603050405020304" pitchFamily="18" charset="0"/>
                <a:cs typeface="Times New Roman" panose="02020603050405020304" pitchFamily="18" charset="0"/>
              </a:rPr>
              <a:t> process, of </a:t>
            </a:r>
            <a:r>
              <a:rPr lang="fr-BE" altLang="nl-NL" dirty="0" err="1">
                <a:latin typeface="Times New Roman" panose="02020603050405020304" pitchFamily="18" charset="0"/>
                <a:cs typeface="Times New Roman" panose="02020603050405020304" pitchFamily="18" charset="0"/>
              </a:rPr>
              <a:t>which</a:t>
            </a:r>
            <a:r>
              <a:rPr lang="fr-BE" altLang="nl-NL" dirty="0">
                <a:latin typeface="Times New Roman" panose="02020603050405020304" pitchFamily="18" charset="0"/>
                <a:cs typeface="Times New Roman" panose="02020603050405020304" pitchFamily="18" charset="0"/>
              </a:rPr>
              <a:t> the </a:t>
            </a:r>
            <a:r>
              <a:rPr lang="fr-BE" altLang="nl-NL" dirty="0" err="1">
                <a:latin typeface="Times New Roman" panose="02020603050405020304" pitchFamily="18" charset="0"/>
                <a:cs typeface="Times New Roman" panose="02020603050405020304" pitchFamily="18" charset="0"/>
              </a:rPr>
              <a:t>policy</a:t>
            </a:r>
            <a:r>
              <a:rPr lang="fr-BE" altLang="nl-NL" dirty="0">
                <a:latin typeface="Times New Roman" panose="02020603050405020304" pitchFamily="18" charset="0"/>
                <a:cs typeface="Times New Roman" panose="02020603050405020304" pitchFamily="18" charset="0"/>
              </a:rPr>
              <a:t> dialogue </a:t>
            </a:r>
            <a:r>
              <a:rPr lang="fr-BE" altLang="nl-NL" dirty="0" err="1">
                <a:latin typeface="Times New Roman" panose="02020603050405020304" pitchFamily="18" charset="0"/>
                <a:cs typeface="Times New Roman" panose="02020603050405020304" pitchFamily="18" charset="0"/>
              </a:rPr>
              <a:t>is</a:t>
            </a:r>
            <a:r>
              <a:rPr lang="fr-BE" altLang="nl-NL" dirty="0">
                <a:latin typeface="Times New Roman" panose="02020603050405020304" pitchFamily="18" charset="0"/>
                <a:cs typeface="Times New Roman" panose="02020603050405020304" pitchFamily="18" charset="0"/>
              </a:rPr>
              <a:t> a key component. </a:t>
            </a:r>
          </a:p>
          <a:p>
            <a:pPr>
              <a:buFontTx/>
              <a:buChar char="•"/>
            </a:pP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Capacity</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development</a:t>
            </a:r>
            <a:r>
              <a:rPr lang="fr-BE" altLang="nl-NL" dirty="0">
                <a:latin typeface="Times New Roman" panose="02020603050405020304" pitchFamily="18" charset="0"/>
                <a:cs typeface="Times New Roman" panose="02020603050405020304" pitchFamily="18" charset="0"/>
              </a:rPr>
              <a:t> needs must </a:t>
            </a:r>
            <a:r>
              <a:rPr lang="fr-BE" altLang="nl-NL" dirty="0" err="1">
                <a:latin typeface="Times New Roman" panose="02020603050405020304" pitchFamily="18" charset="0"/>
                <a:cs typeface="Times New Roman" panose="02020603050405020304" pitchFamily="18" charset="0"/>
              </a:rPr>
              <a:t>be</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assessed</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conctinuously</a:t>
            </a:r>
            <a:r>
              <a:rPr lang="fr-BE" altLang="nl-NL" dirty="0">
                <a:latin typeface="Times New Roman" panose="02020603050405020304" pitchFamily="18" charset="0"/>
                <a:cs typeface="Times New Roman" panose="02020603050405020304" pitchFamily="18" charset="0"/>
              </a:rPr>
              <a:t> as </a:t>
            </a:r>
            <a:r>
              <a:rPr lang="fr-BE" altLang="nl-NL" dirty="0" err="1">
                <a:latin typeface="Times New Roman" panose="02020603050405020304" pitchFamily="18" charset="0"/>
                <a:cs typeface="Times New Roman" panose="02020603050405020304" pitchFamily="18" charset="0"/>
              </a:rPr>
              <a:t>they</a:t>
            </a:r>
            <a:r>
              <a:rPr lang="fr-BE" altLang="nl-NL" dirty="0">
                <a:latin typeface="Times New Roman" panose="02020603050405020304" pitchFamily="18" charset="0"/>
                <a:cs typeface="Times New Roman" panose="02020603050405020304" pitchFamily="18" charset="0"/>
              </a:rPr>
              <a:t> are a major </a:t>
            </a:r>
            <a:r>
              <a:rPr lang="fr-BE" altLang="nl-NL" dirty="0" err="1">
                <a:latin typeface="Times New Roman" panose="02020603050405020304" pitchFamily="18" charset="0"/>
                <a:cs typeface="Times New Roman" panose="02020603050405020304" pitchFamily="18" charset="0"/>
              </a:rPr>
              <a:t>constraint</a:t>
            </a:r>
            <a:r>
              <a:rPr lang="fr-BE" altLang="nl-NL" dirty="0">
                <a:latin typeface="Times New Roman" panose="02020603050405020304" pitchFamily="18" charset="0"/>
                <a:cs typeface="Times New Roman" panose="02020603050405020304" pitchFamily="18" charset="0"/>
              </a:rPr>
              <a:t> to the </a:t>
            </a:r>
            <a:r>
              <a:rPr lang="fr-BE" altLang="nl-NL" dirty="0" err="1">
                <a:latin typeface="Times New Roman" panose="02020603050405020304" pitchFamily="18" charset="0"/>
                <a:cs typeface="Times New Roman" panose="02020603050405020304" pitchFamily="18" charset="0"/>
              </a:rPr>
              <a:t>achievements</a:t>
            </a:r>
            <a:r>
              <a:rPr lang="fr-BE" altLang="nl-NL" dirty="0">
                <a:latin typeface="Times New Roman" panose="02020603050405020304" pitchFamily="18" charset="0"/>
                <a:cs typeface="Times New Roman" panose="02020603050405020304" pitchFamily="18" charset="0"/>
              </a:rPr>
              <a:t> of the objectives of the </a:t>
            </a:r>
            <a:r>
              <a:rPr lang="fr-BE" altLang="nl-NL" dirty="0" err="1">
                <a:latin typeface="Times New Roman" panose="02020603050405020304" pitchFamily="18" charset="0"/>
                <a:cs typeface="Times New Roman" panose="02020603050405020304" pitchFamily="18" charset="0"/>
              </a:rPr>
              <a:t>government</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policy</a:t>
            </a:r>
            <a:r>
              <a:rPr lang="fr-BE" altLang="nl-NL" dirty="0">
                <a:latin typeface="Times New Roman" panose="02020603050405020304" pitchFamily="18" charset="0"/>
                <a:cs typeface="Times New Roman" panose="02020603050405020304" pitchFamily="18" charset="0"/>
              </a:rPr>
              <a:t> and the BS programme </a:t>
            </a:r>
            <a:r>
              <a:rPr lang="fr-BE" altLang="nl-NL" dirty="0" err="1">
                <a:latin typeface="Times New Roman" panose="02020603050405020304" pitchFamily="18" charset="0"/>
                <a:cs typeface="Times New Roman" panose="02020603050405020304" pitchFamily="18" charset="0"/>
              </a:rPr>
              <a:t>supporting</a:t>
            </a:r>
            <a:r>
              <a:rPr lang="fr-BE" altLang="nl-NL" dirty="0">
                <a:latin typeface="Times New Roman" panose="02020603050405020304" pitchFamily="18" charset="0"/>
                <a:cs typeface="Times New Roman" panose="02020603050405020304" pitchFamily="18" charset="0"/>
              </a:rPr>
              <a:t> </a:t>
            </a:r>
            <a:r>
              <a:rPr lang="fr-BE" altLang="nl-NL" dirty="0" err="1">
                <a:latin typeface="Times New Roman" panose="02020603050405020304" pitchFamily="18" charset="0"/>
                <a:cs typeface="Times New Roman" panose="02020603050405020304" pitchFamily="18" charset="0"/>
              </a:rPr>
              <a:t>it</a:t>
            </a:r>
            <a:r>
              <a:rPr lang="fr-BE" altLang="nl-NL" dirty="0">
                <a:latin typeface="Times New Roman" panose="02020603050405020304" pitchFamily="18" charset="0"/>
                <a:cs typeface="Times New Roman" panose="02020603050405020304" pitchFamily="18" charset="0"/>
              </a:rPr>
              <a:t>.</a:t>
            </a:r>
          </a:p>
          <a:p>
            <a:pPr>
              <a:buFontTx/>
              <a:buChar char="•"/>
            </a:pPr>
            <a:r>
              <a:rPr lang="fr-BE" altLang="nl-NL" dirty="0">
                <a:latin typeface="Times New Roman" panose="02020603050405020304" pitchFamily="18" charset="0"/>
                <a:cs typeface="Times New Roman" panose="02020603050405020304" pitchFamily="18" charset="0"/>
              </a:rPr>
              <a:t> </a:t>
            </a:r>
          </a:p>
          <a:p>
            <a:endParaRPr lang="en-GB" altLang="nl-NL" dirty="0">
              <a:latin typeface="Times New Roman" panose="02020603050405020304" pitchFamily="18" charset="0"/>
              <a:cs typeface="Times New Roman" panose="02020603050405020304" pitchFamily="18"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929530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u="none" dirty="0">
                <a:solidFill>
                  <a:srgbClr val="FF0000"/>
                </a:solidFill>
                <a:latin typeface="Calibri"/>
                <a:ea typeface="MS PGothic" charset="0"/>
                <a:cs typeface="Calibri"/>
              </a:rPr>
              <a:t>This</a:t>
            </a:r>
            <a:r>
              <a:rPr lang="en-GB" sz="1200" u="none" baseline="0" dirty="0">
                <a:solidFill>
                  <a:srgbClr val="FF0000"/>
                </a:solidFill>
                <a:latin typeface="Calibri"/>
                <a:ea typeface="MS PGothic" charset="0"/>
                <a:cs typeface="Calibri"/>
              </a:rPr>
              <a:t> is a reminder…</a:t>
            </a:r>
            <a:endParaRPr lang="en-GB" sz="1200" u="none" dirty="0">
              <a:solidFill>
                <a:srgbClr val="FF0000"/>
              </a:solidFill>
              <a:latin typeface="Calibri"/>
              <a:ea typeface="MS PGothic" charset="0"/>
              <a:cs typeface="Calibri"/>
            </a:endParaRPr>
          </a:p>
          <a:p>
            <a:endParaRPr lang="fr-BE"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3723101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r>
              <a:rPr lang="en-GB" altLang="nl-NL" sz="1000" b="1" dirty="0">
                <a:latin typeface="Arial" panose="020B0604020202020204" pitchFamily="34" charset="0"/>
              </a:rPr>
              <a:t>EU Programming cycle: putting context analysis at the centre</a:t>
            </a:r>
            <a:endParaRPr lang="en-GB" altLang="nl-NL" sz="1000" dirty="0">
              <a:latin typeface="Arial" panose="020B0604020202020204" pitchFamily="34" charset="0"/>
            </a:endParaRPr>
          </a:p>
          <a:p>
            <a:pPr eaLnBrk="1" hangingPunct="1"/>
            <a:r>
              <a:rPr lang="en-GB" altLang="nl-NL" sz="1000" dirty="0">
                <a:latin typeface="Arial" panose="020B0604020202020204" pitchFamily="34" charset="0"/>
              </a:rPr>
              <a:t>See Sections 5.2.5 (identification),  5.4 (formulation) and 5.7 (monitoring and final report) as well the Instructions for AD template</a:t>
            </a:r>
          </a:p>
          <a:p>
            <a:pPr eaLnBrk="1" hangingPunct="1"/>
            <a:r>
              <a:rPr lang="en-GB" altLang="nl-NL" sz="1000" b="1" dirty="0">
                <a:latin typeface="Arial" panose="020B0604020202020204" pitchFamily="34" charset="0"/>
              </a:rPr>
              <a:t>1. Identification</a:t>
            </a:r>
            <a:r>
              <a:rPr lang="en-GB" altLang="nl-NL" sz="1000" dirty="0">
                <a:latin typeface="Arial" panose="020B0604020202020204" pitchFamily="34" charset="0"/>
              </a:rPr>
              <a:t>: preliminary proposal with XX in box and accompanied by the latest validated RMF. </a:t>
            </a:r>
            <a:r>
              <a:rPr lang="en-US" altLang="nl-NL" sz="1000" dirty="0">
                <a:latin typeface="Arial" panose="020B0604020202020204" pitchFamily="34" charset="0"/>
              </a:rPr>
              <a:t>The purpose of </a:t>
            </a:r>
            <a:r>
              <a:rPr lang="en-US" altLang="nl-NL" sz="1000" b="1" dirty="0">
                <a:latin typeface="Arial" panose="020B0604020202020204" pitchFamily="34" charset="0"/>
              </a:rPr>
              <a:t>identification </a:t>
            </a:r>
            <a:r>
              <a:rPr lang="en-US" altLang="nl-NL" sz="1000" dirty="0">
                <a:latin typeface="Arial" panose="020B0604020202020204" pitchFamily="34" charset="0"/>
              </a:rPr>
              <a:t>is to define an appropriate basis for the formulation/design of an action, in accordance with the relevant MIP. </a:t>
            </a:r>
            <a:r>
              <a:rPr lang="en-US" altLang="nl-NL" sz="1000" u="sng" dirty="0">
                <a:latin typeface="Arial" panose="020B0604020202020204" pitchFamily="34" charset="0"/>
              </a:rPr>
              <a:t>Whatever the aid modality, identification requires a thorough understanding of the context through mapping and analysis of sector and other relevant policies, institutions and stakeholders with the goal of focusing on the priority areas and/or problems to be addressed.</a:t>
            </a:r>
            <a:endParaRPr lang="en-GB" altLang="nl-NL" sz="1000" dirty="0">
              <a:latin typeface="Arial" panose="020B0604020202020204" pitchFamily="34" charset="0"/>
            </a:endParaRPr>
          </a:p>
          <a:p>
            <a:pPr eaLnBrk="1" hangingPunct="1"/>
            <a:r>
              <a:rPr lang="en-GB" altLang="nl-NL" sz="1000" b="1" dirty="0">
                <a:latin typeface="Arial" panose="020B0604020202020204" pitchFamily="34" charset="0"/>
              </a:rPr>
              <a:t>2. Formulation</a:t>
            </a:r>
            <a:r>
              <a:rPr lang="en-GB" altLang="nl-NL" sz="1000" dirty="0">
                <a:latin typeface="Arial" panose="020B0604020202020204" pitchFamily="34" charset="0"/>
              </a:rPr>
              <a:t> leads to the preparation of the AD and of the relevant annexes to the FA. Main activity here is to complete (if necessary) the context analysis and the indicative list of indicators, etc (box)</a:t>
            </a:r>
          </a:p>
          <a:p>
            <a:pPr eaLnBrk="1" hangingPunct="1"/>
            <a:r>
              <a:rPr lang="en-GB" altLang="nl-NL" sz="1000" dirty="0">
                <a:latin typeface="Arial" panose="020B0604020202020204" pitchFamily="34" charset="0"/>
              </a:rPr>
              <a:t>Draft AD, when transmitted by the EU Delegation to Headquarters, should be accompanied by the latest validated RMF and the relevant supplementary assessments. It should also include the annexes to the FA (which spell out in detail the general/specific disbursement conditions and the performance indicators attached to variable tranches).</a:t>
            </a:r>
          </a:p>
          <a:p>
            <a:pPr eaLnBrk="1" hangingPunct="1"/>
            <a:r>
              <a:rPr lang="en-GB" altLang="nl-NL" sz="1000" dirty="0">
                <a:latin typeface="Arial" panose="020B0604020202020204" pitchFamily="34" charset="0"/>
              </a:rPr>
              <a:t>After approval by the geographic director, the contract is submitted for approval to the relevant Committee of EU Member States for each instrument, before the European Commission takes a financing decision. The FA including relevant annexes will be signed with the partner country after the financing decision and forms the legal agreement with the partner country.</a:t>
            </a:r>
          </a:p>
          <a:p>
            <a:pPr eaLnBrk="1" hangingPunct="1"/>
            <a:r>
              <a:rPr lang="en-GB" altLang="nl-NL" sz="1000" b="1" dirty="0">
                <a:latin typeface="Arial" panose="020B0604020202020204" pitchFamily="34" charset="0"/>
              </a:rPr>
              <a:t>3. Implementation</a:t>
            </a:r>
            <a:r>
              <a:rPr lang="en-GB" altLang="nl-NL" sz="1000" dirty="0">
                <a:latin typeface="Arial" panose="020B0604020202020204" pitchFamily="34" charset="0"/>
              </a:rPr>
              <a:t>: requires verifying regularly the provisions of the FA to ensure the success of the contract and at anticipate any factor that could derail its implementation. Corrective measures, reinforced policy dialogue and, when needed, amendments to the FA, could then be enforced well ahead of payment:</a:t>
            </a:r>
          </a:p>
          <a:p>
            <a:pPr eaLnBrk="1" hangingPunct="1"/>
            <a:r>
              <a:rPr lang="en-GB" altLang="nl-NL" sz="1000" b="1" dirty="0">
                <a:latin typeface="Arial" panose="020B0604020202020204" pitchFamily="34" charset="0"/>
              </a:rPr>
              <a:t>4. Closure</a:t>
            </a:r>
            <a:r>
              <a:rPr lang="en-GB" altLang="nl-NL" sz="1000" dirty="0">
                <a:latin typeface="Arial" panose="020B0604020202020204" pitchFamily="34" charset="0"/>
              </a:rPr>
              <a:t>: Following the last budget support disbursement, a brief final report needs to be prepared by the delegation and submitted to headquarters. These final reviews are meant to remain internal, to assess the results achieved during the implementation of the contract and to draw lessons for future contracts. They are also used for communication and visibility. Should be sent to HQ within 3 months of last disbursement.</a:t>
            </a:r>
          </a:p>
          <a:p>
            <a:pPr eaLnBrk="1" hangingPunct="1"/>
            <a:r>
              <a:rPr lang="en-GB" altLang="nl-NL" sz="1000" dirty="0">
                <a:latin typeface="Arial" panose="020B0604020202020204" pitchFamily="34" charset="0"/>
              </a:rPr>
              <a:t>CD: capacity development</a:t>
            </a:r>
          </a:p>
          <a:p>
            <a:pPr eaLnBrk="1" hangingPunct="1"/>
            <a:r>
              <a:rPr lang="en-GB" altLang="nl-NL" sz="1000" dirty="0">
                <a:latin typeface="Arial" panose="020B0604020202020204" pitchFamily="34" charset="0"/>
              </a:rPr>
              <a:t>PD: policy dialogue</a:t>
            </a:r>
          </a:p>
          <a:p>
            <a:pPr eaLnBrk="1" hangingPunct="1"/>
            <a:r>
              <a:rPr lang="en-GB" altLang="nl-NL" sz="1000" dirty="0">
                <a:latin typeface="Arial" panose="020B0604020202020204" pitchFamily="34" charset="0"/>
              </a:rPr>
              <a:t>C&amp;V: communication and visibility</a:t>
            </a:r>
          </a:p>
          <a:p>
            <a:pPr eaLnBrk="1" hangingPunct="1"/>
            <a:r>
              <a:rPr lang="en-GB" altLang="nl-NL" sz="1000" dirty="0">
                <a:latin typeface="Arial" panose="020B0604020202020204" pitchFamily="34" charset="0"/>
              </a:rPr>
              <a:t>FA: financing agreement</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1496130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2149639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endParaRPr lang="en-US" altLang="en-US" baseline="0" dirty="0">
              <a:latin typeface="Arial" pitchFamily="34" charset="0"/>
            </a:endParaRPr>
          </a:p>
        </p:txBody>
      </p:sp>
      <p:sp>
        <p:nvSpPr>
          <p:cNvPr id="17412" name="Slide Number Placeholder 3"/>
          <p:cNvSpPr>
            <a:spLocks noGrp="1"/>
          </p:cNvSpPr>
          <p:nvPr>
            <p:ph type="sldNum" sz="quarter" idx="5"/>
          </p:nvPr>
        </p:nvSpPr>
        <p:spPr>
          <a:noFill/>
        </p:spPr>
        <p:txBody>
          <a:bodyPr/>
          <a:lstStyle>
            <a:lvl1pPr eaLnBrk="0" hangingPunct="0">
              <a:defRPr sz="1200">
                <a:solidFill>
                  <a:srgbClr val="0F5494"/>
                </a:solidFill>
                <a:latin typeface="Verdana" pitchFamily="34" charset="0"/>
              </a:defRPr>
            </a:lvl1pPr>
            <a:lvl2pPr marL="745586" indent="-286764" eaLnBrk="0" hangingPunct="0">
              <a:defRPr sz="1200">
                <a:solidFill>
                  <a:srgbClr val="0F5494"/>
                </a:solidFill>
                <a:latin typeface="Verdana" pitchFamily="34" charset="0"/>
              </a:defRPr>
            </a:lvl2pPr>
            <a:lvl3pPr marL="1147056" indent="-229411" eaLnBrk="0" hangingPunct="0">
              <a:defRPr sz="1200">
                <a:solidFill>
                  <a:srgbClr val="0F5494"/>
                </a:solidFill>
                <a:latin typeface="Verdana" pitchFamily="34" charset="0"/>
              </a:defRPr>
            </a:lvl3pPr>
            <a:lvl4pPr marL="1605878" indent="-229411" eaLnBrk="0" hangingPunct="0">
              <a:defRPr sz="1200">
                <a:solidFill>
                  <a:srgbClr val="0F5494"/>
                </a:solidFill>
                <a:latin typeface="Verdana" pitchFamily="34" charset="0"/>
              </a:defRPr>
            </a:lvl4pPr>
            <a:lvl5pPr marL="2064701" indent="-229411" eaLnBrk="0" hangingPunct="0">
              <a:defRPr sz="1200">
                <a:solidFill>
                  <a:srgbClr val="0F5494"/>
                </a:solidFill>
                <a:latin typeface="Verdana" pitchFamily="34" charset="0"/>
              </a:defRPr>
            </a:lvl5pPr>
            <a:lvl6pPr marL="2523523" indent="-229411" eaLnBrk="0" fontAlgn="base" hangingPunct="0">
              <a:spcBef>
                <a:spcPct val="0"/>
              </a:spcBef>
              <a:spcAft>
                <a:spcPct val="0"/>
              </a:spcAft>
              <a:defRPr sz="1200">
                <a:solidFill>
                  <a:srgbClr val="0F5494"/>
                </a:solidFill>
                <a:latin typeface="Verdana" pitchFamily="34" charset="0"/>
              </a:defRPr>
            </a:lvl6pPr>
            <a:lvl7pPr marL="2982346" indent="-229411" eaLnBrk="0" fontAlgn="base" hangingPunct="0">
              <a:spcBef>
                <a:spcPct val="0"/>
              </a:spcBef>
              <a:spcAft>
                <a:spcPct val="0"/>
              </a:spcAft>
              <a:defRPr sz="1200">
                <a:solidFill>
                  <a:srgbClr val="0F5494"/>
                </a:solidFill>
                <a:latin typeface="Verdana" pitchFamily="34" charset="0"/>
              </a:defRPr>
            </a:lvl7pPr>
            <a:lvl8pPr marL="3441168" indent="-229411" eaLnBrk="0" fontAlgn="base" hangingPunct="0">
              <a:spcBef>
                <a:spcPct val="0"/>
              </a:spcBef>
              <a:spcAft>
                <a:spcPct val="0"/>
              </a:spcAft>
              <a:defRPr sz="1200">
                <a:solidFill>
                  <a:srgbClr val="0F5494"/>
                </a:solidFill>
                <a:latin typeface="Verdana" pitchFamily="34" charset="0"/>
              </a:defRPr>
            </a:lvl8pPr>
            <a:lvl9pPr marL="3899990" indent="-229411" eaLnBrk="0" fontAlgn="base" hangingPunct="0">
              <a:spcBef>
                <a:spcPct val="0"/>
              </a:spcBef>
              <a:spcAft>
                <a:spcPct val="0"/>
              </a:spcAft>
              <a:defRPr sz="1200">
                <a:solidFill>
                  <a:srgbClr val="0F5494"/>
                </a:solidFill>
                <a:latin typeface="Verdana" pitchFamily="34"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A7F97E84-4F59-4ECC-878C-ACAAA2DCAE1F}" type="slidenum">
              <a:rPr kumimoji="0" lang="en-GB" altLang="en-US"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altLang="en-US" sz="1200" b="0" i="0" u="none" strike="noStrike" kern="1200" cap="none" spc="0" normalizeH="0" baseline="0" noProof="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3323942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defRPr/>
            </a:pPr>
            <a:endParaRPr lang="en-GB" altLang="nl-NL" sz="1000" kern="1200" baseline="0" dirty="0">
              <a:solidFill>
                <a:schemeClr val="tx1"/>
              </a:solidFill>
              <a:latin typeface="Arial" pitchFamily="34" charset="0"/>
              <a:ea typeface="+mn-ea"/>
              <a:cs typeface="+mn-cs"/>
            </a:endParaRPr>
          </a:p>
          <a:p>
            <a:pPr eaLnBrk="1" hangingPunct="1">
              <a:defRPr/>
            </a:pPr>
            <a:endParaRPr lang="en-GB" altLang="nl-NL" sz="1000" kern="1200" baseline="0" dirty="0">
              <a:solidFill>
                <a:schemeClr val="tx1"/>
              </a:solidFill>
              <a:latin typeface="Arial" pitchFamily="34" charset="0"/>
              <a:ea typeface="+mn-ea"/>
              <a:cs typeface="+mn-cs"/>
            </a:endParaRPr>
          </a:p>
          <a:p>
            <a:pPr marL="355600" marR="0" lvl="1" indent="-355600" algn="l" defTabSz="457200" rtl="0" eaLnBrk="1" fontAlgn="base" latinLnBrk="0" hangingPunct="1">
              <a:lnSpc>
                <a:spcPct val="130000"/>
              </a:lnSpc>
              <a:spcBef>
                <a:spcPts val="1200"/>
              </a:spcBef>
              <a:spcAft>
                <a:spcPts val="600"/>
              </a:spcAft>
              <a:buClr>
                <a:srgbClr val="004494"/>
              </a:buClr>
              <a:buSzPct val="100000"/>
              <a:buFont typeface="Verdana" panose="020B0604030504040204" pitchFamily="34" charset="0"/>
              <a:buChar char="&gt;"/>
              <a:tabLst/>
              <a:defRPr/>
            </a:pPr>
            <a:r>
              <a:rPr kumimoji="0" lang="en-GB" sz="2000" b="1" i="0" u="none" strike="noStrike" kern="1200" cap="none" spc="0" normalizeH="0" baseline="0" noProof="0" dirty="0">
                <a:ln>
                  <a:noFill/>
                </a:ln>
                <a:solidFill>
                  <a:srgbClr val="004494"/>
                </a:solidFill>
                <a:effectLst/>
                <a:uLnTx/>
                <a:uFillTx/>
                <a:latin typeface="Verdana"/>
                <a:ea typeface="+mn-ea"/>
                <a:cs typeface="+mn-cs"/>
              </a:rPr>
              <a:t>Action Document are submitted with 2 supplementary documents instead of 4 </a:t>
            </a:r>
            <a:r>
              <a:rPr kumimoji="0" lang="en-GB" sz="2000" b="0" i="0" u="none" strike="noStrike" kern="1200" cap="none" spc="0" normalizeH="0" baseline="0" noProof="0" dirty="0">
                <a:ln>
                  <a:noFill/>
                </a:ln>
                <a:solidFill>
                  <a:srgbClr val="004494"/>
                </a:solidFill>
                <a:effectLst/>
                <a:uLnTx/>
                <a:uFillTx/>
                <a:latin typeface="Verdana"/>
                <a:ea typeface="+mn-ea"/>
                <a:cs typeface="+mn-cs"/>
              </a:rPr>
              <a:t>(PFM &amp; Transparency report + Public policy)</a:t>
            </a:r>
            <a:r>
              <a:rPr kumimoji="0" lang="en-GB" sz="2000" b="1" i="0" u="none" strike="noStrike" kern="1200" cap="none" spc="0" normalizeH="0" baseline="0" noProof="0" dirty="0">
                <a:ln>
                  <a:noFill/>
                </a:ln>
                <a:solidFill>
                  <a:srgbClr val="004494"/>
                </a:solidFill>
                <a:effectLst/>
                <a:uLnTx/>
                <a:uFillTx/>
                <a:latin typeface="Verdana"/>
                <a:ea typeface="+mn-ea"/>
                <a:cs typeface="+mn-cs"/>
              </a:rPr>
              <a:t>. </a:t>
            </a:r>
          </a:p>
          <a:p>
            <a:pPr marL="355600" marR="0" lvl="1" indent="-355600" algn="l" defTabSz="457200" rtl="0" eaLnBrk="1" fontAlgn="base" latinLnBrk="0" hangingPunct="1">
              <a:lnSpc>
                <a:spcPct val="130000"/>
              </a:lnSpc>
              <a:spcBef>
                <a:spcPts val="1200"/>
              </a:spcBef>
              <a:spcAft>
                <a:spcPts val="600"/>
              </a:spcAft>
              <a:buClr>
                <a:srgbClr val="004494"/>
              </a:buClr>
              <a:buSzPct val="100000"/>
              <a:buFont typeface="Verdana" panose="020B0604030504040204" pitchFamily="34" charset="0"/>
              <a:buChar char="&gt;"/>
              <a:tabLst/>
              <a:defRPr/>
            </a:pPr>
            <a:r>
              <a:rPr kumimoji="0" lang="en-GB" sz="2000" b="1" i="0" u="none" strike="noStrike" kern="1200" cap="none" spc="0" normalizeH="0" baseline="0" noProof="0" dirty="0">
                <a:ln>
                  <a:noFill/>
                </a:ln>
                <a:solidFill>
                  <a:srgbClr val="004494"/>
                </a:solidFill>
                <a:effectLst/>
                <a:uLnTx/>
                <a:uFillTx/>
                <a:latin typeface="Verdana"/>
                <a:ea typeface="+mn-ea"/>
                <a:cs typeface="+mn-cs"/>
              </a:rPr>
              <a:t>Macro-economic stability in AD narrative + table. </a:t>
            </a:r>
          </a:p>
          <a:p>
            <a:pPr marL="355600" marR="0" lvl="1" indent="-355600" algn="l" defTabSz="457200" rtl="0" eaLnBrk="1" fontAlgn="base" latinLnBrk="0" hangingPunct="1">
              <a:lnSpc>
                <a:spcPct val="130000"/>
              </a:lnSpc>
              <a:spcBef>
                <a:spcPts val="1200"/>
              </a:spcBef>
              <a:spcAft>
                <a:spcPts val="600"/>
              </a:spcAft>
              <a:buClr>
                <a:srgbClr val="004494"/>
              </a:buClr>
              <a:buSzPct val="100000"/>
              <a:buFont typeface="Verdana" panose="020B0604030504040204" pitchFamily="34" charset="0"/>
              <a:buChar char="&gt;"/>
              <a:tabLst/>
              <a:defRPr/>
            </a:pPr>
            <a:r>
              <a:rPr kumimoji="0" lang="en-GB" sz="2000" b="1" i="0" u="none" strike="noStrike" kern="1200" cap="none" spc="0" normalizeH="0" baseline="0" noProof="0" dirty="0">
                <a:ln>
                  <a:noFill/>
                </a:ln>
                <a:solidFill>
                  <a:srgbClr val="004494"/>
                </a:solidFill>
                <a:effectLst/>
                <a:uLnTx/>
                <a:uFillTx/>
                <a:latin typeface="Verdana"/>
                <a:ea typeface="+mn-ea"/>
                <a:cs typeface="+mn-cs"/>
              </a:rPr>
              <a:t>PFM and Budget Transparency/Oversight in one simplified document.</a:t>
            </a:r>
          </a:p>
          <a:p>
            <a:pPr eaLnBrk="1" hangingPunct="1">
              <a:defRPr/>
            </a:pPr>
            <a:endParaRPr lang="en-GB" altLang="nl-NL" sz="1000" kern="1200" baseline="0" dirty="0">
              <a:solidFill>
                <a:schemeClr val="tx1"/>
              </a:solidFill>
              <a:latin typeface="Arial" pitchFamily="34" charset="0"/>
              <a:ea typeface="+mn-ea"/>
              <a:cs typeface="+mn-cs"/>
            </a:endParaRPr>
          </a:p>
          <a:p>
            <a:pPr eaLnBrk="1" hangingPunct="1">
              <a:defRPr/>
            </a:pPr>
            <a:r>
              <a:rPr lang="en-GB" altLang="nl-NL" sz="1000" kern="1200" baseline="0" dirty="0">
                <a:solidFill>
                  <a:schemeClr val="tx1"/>
                </a:solidFill>
                <a:latin typeface="Arial" pitchFamily="34" charset="0"/>
                <a:ea typeface="+mn-ea"/>
                <a:cs typeface="+mn-cs"/>
              </a:rPr>
              <a:t>All BS AD follow the same format (BS guidelines section 5.4):</a:t>
            </a:r>
          </a:p>
          <a:p>
            <a:pPr eaLnBrk="1" hangingPunct="1">
              <a:defRPr/>
            </a:pPr>
            <a:r>
              <a:rPr lang="en-GB" altLang="nl-NL" sz="1000" kern="1200" baseline="0" dirty="0">
                <a:solidFill>
                  <a:schemeClr val="tx1"/>
                </a:solidFill>
                <a:latin typeface="Arial" pitchFamily="34" charset="0"/>
                <a:ea typeface="+mn-ea"/>
                <a:cs typeface="+mn-cs"/>
              </a:rPr>
              <a:t>Rationale, objectives and expected benefits of the budget support contract constitute the key elements of the strategic framework;</a:t>
            </a:r>
          </a:p>
          <a:p>
            <a:pPr eaLnBrk="1" hangingPunct="1">
              <a:defRPr/>
            </a:pPr>
            <a:r>
              <a:rPr lang="en-GB" altLang="nl-NL" sz="1000" kern="1200" baseline="0" dirty="0">
                <a:solidFill>
                  <a:schemeClr val="tx1"/>
                </a:solidFill>
                <a:latin typeface="Arial" pitchFamily="34" charset="0"/>
                <a:ea typeface="+mn-ea"/>
                <a:cs typeface="+mn-cs"/>
              </a:rPr>
              <a:t>Assessment of country context and budget support eligibility, summarising the main issues and results of the assessment of the four eligibility criteria;</a:t>
            </a:r>
          </a:p>
          <a:p>
            <a:pPr eaLnBrk="1" hangingPunct="1">
              <a:defRPr/>
            </a:pPr>
            <a:r>
              <a:rPr lang="en-GB" altLang="nl-NL" sz="1000" kern="1200" baseline="0" dirty="0">
                <a:solidFill>
                  <a:schemeClr val="tx1"/>
                </a:solidFill>
                <a:latin typeface="Arial" pitchFamily="34" charset="0"/>
                <a:ea typeface="+mn-ea"/>
                <a:cs typeface="+mn-cs"/>
              </a:rPr>
              <a:t>Risk Management covers the main issues identified in the risk management framework focusing on a description of the major risks and mitigating measures;</a:t>
            </a:r>
          </a:p>
          <a:p>
            <a:pPr eaLnBrk="1" hangingPunct="1">
              <a:defRPr/>
            </a:pPr>
            <a:r>
              <a:rPr lang="en-GB" altLang="nl-NL" sz="1000" kern="1200" baseline="0" dirty="0">
                <a:solidFill>
                  <a:schemeClr val="tx1"/>
                </a:solidFill>
                <a:latin typeface="Arial" pitchFamily="34" charset="0"/>
                <a:ea typeface="+mn-ea"/>
                <a:cs typeface="+mn-cs"/>
              </a:rPr>
              <a:t>Design of the contract covers the implementation issues, including the expected benefits and results, budget and indicative disbursement calendar, stakeholders and donor coordination, performance monitoring, criteria for disbursement, complementary measures (in particular for capacity development), domestic accountability, and crosscutting objectives particularly in relation to gender, the rights-based approach, and the environment; and</a:t>
            </a:r>
          </a:p>
          <a:p>
            <a:pPr eaLnBrk="1" hangingPunct="1">
              <a:defRPr/>
            </a:pPr>
            <a:r>
              <a:rPr lang="en-GB" altLang="nl-NL" sz="1000" kern="1200" baseline="0" dirty="0">
                <a:solidFill>
                  <a:schemeClr val="tx1"/>
                </a:solidFill>
                <a:latin typeface="Arial" pitchFamily="34" charset="0"/>
                <a:ea typeface="+mn-ea"/>
                <a:cs typeface="+mn-cs"/>
              </a:rPr>
              <a:t>Evaluation and audit, communication and visibility.</a:t>
            </a:r>
          </a:p>
          <a:p>
            <a:pPr eaLnBrk="1" hangingPunct="1">
              <a:defRPr/>
            </a:pPr>
            <a:endParaRPr lang="fr-FR" altLang="nl-NL" dirty="0">
              <a:latin typeface="Arial" panose="020B0604020202020204" pitchFamily="34"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2993162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nl-NL" dirty="0" err="1"/>
              <a:t>Note</a:t>
            </a:r>
            <a:r>
              <a:rPr lang="nl-NL" dirty="0"/>
              <a:t>: The top-part is </a:t>
            </a:r>
            <a:r>
              <a:rPr lang="nl-NL" dirty="0" err="1"/>
              <a:t>about</a:t>
            </a:r>
            <a:r>
              <a:rPr lang="nl-NL" dirty="0"/>
              <a:t> </a:t>
            </a:r>
            <a:r>
              <a:rPr lang="nl-NL" dirty="0" err="1"/>
              <a:t>Formulation</a:t>
            </a:r>
            <a:r>
              <a:rPr lang="nl-NL" dirty="0"/>
              <a:t>. Do </a:t>
            </a:r>
            <a:r>
              <a:rPr lang="nl-NL" dirty="0" err="1"/>
              <a:t>not</a:t>
            </a:r>
            <a:r>
              <a:rPr lang="nl-NL" dirty="0"/>
              <a:t> </a:t>
            </a:r>
            <a:r>
              <a:rPr lang="nl-NL" dirty="0" err="1"/>
              <a:t>dwell</a:t>
            </a:r>
            <a:r>
              <a:rPr lang="nl-NL" dirty="0"/>
              <a:t> on </a:t>
            </a:r>
            <a:r>
              <a:rPr lang="nl-NL" dirty="0" err="1"/>
              <a:t>implementation</a:t>
            </a:r>
            <a:r>
              <a:rPr lang="nl-NL" dirty="0"/>
              <a:t>, </a:t>
            </a:r>
            <a:r>
              <a:rPr lang="nl-NL" dirty="0" err="1"/>
              <a:t>since</a:t>
            </a:r>
            <a:r>
              <a:rPr lang="nl-NL" dirty="0"/>
              <a:t> </a:t>
            </a:r>
            <a:r>
              <a:rPr lang="nl-NL" dirty="0" err="1"/>
              <a:t>that</a:t>
            </a:r>
            <a:r>
              <a:rPr lang="nl-NL" dirty="0"/>
              <a:t> </a:t>
            </a:r>
            <a:r>
              <a:rPr lang="nl-NL" dirty="0" err="1"/>
              <a:t>will</a:t>
            </a:r>
            <a:r>
              <a:rPr lang="nl-NL" dirty="0"/>
              <a:t> </a:t>
            </a:r>
            <a:r>
              <a:rPr lang="nl-NL" dirty="0" err="1"/>
              <a:t>come</a:t>
            </a:r>
            <a:r>
              <a:rPr lang="nl-NL" dirty="0"/>
              <a:t> </a:t>
            </a:r>
            <a:r>
              <a:rPr lang="nl-NL" dirty="0" err="1"/>
              <a:t>afterwards</a:t>
            </a:r>
            <a:r>
              <a:rPr lang="nl-NL" dirty="0"/>
              <a:t>.</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8</a:t>
            </a:fld>
            <a:endParaRPr lang="en-GB"/>
          </a:p>
        </p:txBody>
      </p:sp>
    </p:spTree>
    <p:extLst>
      <p:ext uri="{BB962C8B-B14F-4D97-AF65-F5344CB8AC3E}">
        <p14:creationId xmlns:p14="http://schemas.microsoft.com/office/powerpoint/2010/main" val="3108912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41593506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‹nr.›</a:t>
            </a:fld>
            <a:endParaRPr lang="en-GB"/>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‹nr.›</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‹nr.›</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‹nr.›</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9" y="258765"/>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sp>
        <p:nvSpPr>
          <p:cNvPr id="3076" name="Rectangle 4"/>
          <p:cNvSpPr>
            <a:spLocks noGrp="1" noChangeArrowheads="1"/>
          </p:cNvSpPr>
          <p:nvPr>
            <p:ph type="ctrTitle"/>
          </p:nvPr>
        </p:nvSpPr>
        <p:spPr>
          <a:xfrm>
            <a:off x="3995738" y="2565402"/>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40"/>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latin typeface="Verdana"/>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latin typeface="Verdana"/>
            </a:endParaRPr>
          </a:p>
        </p:txBody>
      </p:sp>
      <p:sp>
        <p:nvSpPr>
          <p:cNvPr id="9" name="Slide Number Placeholder 8"/>
          <p:cNvSpPr>
            <a:spLocks noGrp="1" noChangeArrowheads="1"/>
          </p:cNvSpPr>
          <p:nvPr>
            <p:ph type="sldNum" sz="quarter" idx="12"/>
          </p:nvPr>
        </p:nvSpPr>
        <p:spPr>
          <a:xfrm>
            <a:off x="6553200" y="6245225"/>
            <a:ext cx="2133600" cy="476250"/>
          </a:xfrm>
          <a:prstGeom prst="rect">
            <a:avLst/>
          </a:prstGeom>
        </p:spPr>
        <p:txBody>
          <a:bodyPr/>
          <a:lstStyle>
            <a:lvl1pPr>
              <a:defRPr>
                <a:solidFill>
                  <a:schemeClr val="bg1"/>
                </a:solidFill>
                <a:latin typeface="Verdana" charset="0"/>
              </a:defRPr>
            </a:lvl1pPr>
          </a:lstStyle>
          <a:p>
            <a:fld id="{A2FCDD82-3184-094C-8D62-2581BD1EC5E1}" type="slidenum">
              <a:rPr lang="en-GB">
                <a:solidFill>
                  <a:srgbClr val="FFFFFF"/>
                </a:solidFill>
              </a:rPr>
              <a:pPr/>
              <a:t>‹nr.›</a:t>
            </a:fld>
            <a:endParaRPr lang="en-GB">
              <a:solidFill>
                <a:srgbClr val="FFFFFF"/>
              </a:solidFill>
            </a:endParaRPr>
          </a:p>
        </p:txBody>
      </p:sp>
    </p:spTree>
    <p:extLst>
      <p:ext uri="{BB962C8B-B14F-4D97-AF65-F5344CB8AC3E}">
        <p14:creationId xmlns:p14="http://schemas.microsoft.com/office/powerpoint/2010/main" val="2979047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989B88F7-18C3-2941-98CD-71B7F9BC40D0}"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3682660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GB"/>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4034DDA2-4E52-2A41-AADD-69C959DFE293}"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5076901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457200" y="2492377"/>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4648200" y="2492377"/>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3510F2EC-6B41-164F-856B-8F9321481A3C}"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1879185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4F2E421C-701B-7645-97E3-610B99339538}"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42299799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98710B1A-C2E2-AE46-B2EB-9764A9CE1785}"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11612812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51C98BD0-6B2E-4240-8EC7-9F4FA3C6CCDC}"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3211975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‹nr.›</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7EB44F7C-27E9-0043-9A3C-A510B6A2FDF2}"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2592712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E7E8CB21-4386-D346-BB82-F9BC5C91459A}"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2525577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FB1BDE13-CE4B-1E4A-824A-2F4CD1A08A7C}"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2471986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4" y="1339850"/>
            <a:ext cx="2071687" cy="46815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fld id="{C9D70B72-3DE1-DC47-A1C8-323CD5B2C9CA}" type="slidenum">
              <a:rPr lang="en-GB">
                <a:solidFill>
                  <a:srgbClr val="000000"/>
                </a:solidFill>
              </a:rPr>
              <a:pPr/>
              <a:t>‹nr.›</a:t>
            </a:fld>
            <a:endParaRPr lang="en-GB">
              <a:solidFill>
                <a:srgbClr val="000000"/>
              </a:solidFill>
            </a:endParaRPr>
          </a:p>
        </p:txBody>
      </p:sp>
    </p:spTree>
    <p:extLst>
      <p:ext uri="{BB962C8B-B14F-4D97-AF65-F5344CB8AC3E}">
        <p14:creationId xmlns:p14="http://schemas.microsoft.com/office/powerpoint/2010/main" val="2139772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‹nr.›</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‹nr.›</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‹nr.›</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‹nr.›</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‹nr.›</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‹nr.›</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‹nr.›</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vmlDrawing" Target="../drawings/vmlDrawing1.v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17" Type="http://schemas.openxmlformats.org/officeDocument/2006/relationships/image" Target="../media/image4.png"/><Relationship Id="rId2" Type="http://schemas.openxmlformats.org/officeDocument/2006/relationships/slideLayout" Target="../slideLayouts/slideLayout14.xml"/><Relationship Id="rId16" Type="http://schemas.openxmlformats.org/officeDocument/2006/relationships/image" Target="../media/image3.emf"/><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oleObject" Target="../embeddings/oleObject1.bin"/><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4"/>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32" name="think-cell Slide" r:id="rId15" imgW="524" imgH="526" progId="TCLayout.ActiveDocument.1">
                  <p:embed/>
                </p:oleObj>
              </mc:Choice>
              <mc:Fallback>
                <p:oleObj name="think-cell Slide" r:id="rId15" imgW="524" imgH="526" progId="TCLayout.ActiveDocument.1">
                  <p:embed/>
                  <p:pic>
                    <p:nvPicPr>
                      <p:cNvPr id="2" name="Object 1" hidden="1"/>
                      <p:cNvPicPr/>
                      <p:nvPr/>
                    </p:nvPicPr>
                    <p:blipFill>
                      <a:blip r:embed="rId16"/>
                      <a:stretch>
                        <a:fillRect/>
                      </a:stretch>
                    </p:blipFill>
                    <p:spPr>
                      <a:xfrm>
                        <a:off x="1588" y="1588"/>
                        <a:ext cx="1587" cy="1587"/>
                      </a:xfrm>
                      <a:prstGeom prst="rect">
                        <a:avLst/>
                      </a:prstGeom>
                    </p:spPr>
                  </p:pic>
                </p:oleObj>
              </mc:Fallback>
            </mc:AlternateContent>
          </a:graphicData>
        </a:graphic>
      </p:graphicFrame>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7"/>
            <a:ext cx="8229600" cy="35290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Verdana"/>
              <a:ea typeface="ＭＳ Ｐゴシック"/>
            </a:endParaRPr>
          </a:p>
        </p:txBody>
      </p:sp>
      <p:sp>
        <p:nvSpPr>
          <p:cNvPr id="7" name="Rectangle 6"/>
          <p:cNvSpPr>
            <a:spLocks noChangeArrowheads="1"/>
          </p:cNvSpPr>
          <p:nvPr/>
        </p:nvSpPr>
        <p:spPr bwMode="auto">
          <a:xfrm>
            <a:off x="4262439" y="6659565"/>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1033" name="Picture 17" descr="LOGO CE_Vertical_EN_NEG_quadri_HR"/>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3957639" y="258765"/>
            <a:ext cx="1436687"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113426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marL="358775" indent="-358775" algn="l" rtl="0" eaLnBrk="0" fontAlgn="base" hangingPunct="0">
        <a:spcBef>
          <a:spcPct val="0"/>
        </a:spcBef>
        <a:spcAft>
          <a:spcPct val="0"/>
        </a:spcAft>
        <a:defRPr sz="3000" b="1" i="0" u="none">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5850539-7066-47AD-98AB-308808A464B0}"/>
              </a:ext>
            </a:extLst>
          </p:cNvPr>
          <p:cNvSpPr>
            <a:spLocks noGrp="1"/>
          </p:cNvSpPr>
          <p:nvPr>
            <p:ph type="ctrTitle"/>
          </p:nvPr>
        </p:nvSpPr>
        <p:spPr>
          <a:xfrm>
            <a:off x="0" y="2565400"/>
            <a:ext cx="9180512" cy="790575"/>
          </a:xfrm>
        </p:spPr>
        <p:txBody>
          <a:bodyPr/>
          <a:lstStyle/>
          <a:p>
            <a:pPr algn="ctr"/>
            <a:r>
              <a:rPr lang="fr-BE" sz="6000" dirty="0"/>
              <a:t>Budget Support</a:t>
            </a:r>
            <a:endParaRPr lang="fr-BE" sz="6000" dirty="0">
              <a:latin typeface="+mj-lt"/>
            </a:endParaRPr>
          </a:p>
        </p:txBody>
      </p:sp>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3716338"/>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eaLnBrk="1" hangingPunct="1">
              <a:defRPr/>
            </a:pPr>
            <a:r>
              <a:rPr lang="fr-BE" dirty="0">
                <a:ea typeface="+mn-ea"/>
                <a:cs typeface="+mn-cs"/>
              </a:rPr>
              <a:t>Module 4</a:t>
            </a:r>
          </a:p>
          <a:p>
            <a:pPr algn="ctr" eaLnBrk="1" hangingPunct="1">
              <a:defRPr/>
            </a:pPr>
            <a:endParaRPr lang="fr-BE" dirty="0">
              <a:ea typeface="+mn-ea"/>
              <a:cs typeface="+mn-cs"/>
            </a:endParaRPr>
          </a:p>
          <a:p>
            <a:pPr algn="ctr" eaLnBrk="1" hangingPunct="1">
              <a:defRPr/>
            </a:pPr>
            <a:r>
              <a:rPr lang="en-GB" sz="3600" dirty="0"/>
              <a:t>Design</a:t>
            </a:r>
            <a:endParaRPr lang="fr-BE" sz="3600" dirty="0"/>
          </a:p>
          <a:p>
            <a:pPr algn="ctr">
              <a:defRPr/>
            </a:pPr>
            <a:r>
              <a:rPr lang="fr-BE" b="0" dirty="0"/>
              <a:t>(</a:t>
            </a:r>
            <a:r>
              <a:rPr lang="en-GB" b="0" dirty="0"/>
              <a:t>Action Document</a:t>
            </a:r>
            <a:r>
              <a:rPr lang="fr-BE" b="0" dirty="0"/>
              <a:t>)</a:t>
            </a:r>
            <a:endParaRPr lang="en-GB" b="0" dirty="0"/>
          </a:p>
          <a:p>
            <a:pPr algn="ctr">
              <a:defRPr/>
            </a:pPr>
            <a:endParaRPr lang="fr-BE" b="0" dirty="0"/>
          </a:p>
          <a:p>
            <a:pPr algn="ctr" eaLnBrk="1" hangingPunct="1">
              <a:defRPr/>
            </a:pPr>
            <a:endParaRPr lang="en-GB" b="0" dirty="0">
              <a:ea typeface="+mn-ea"/>
              <a:cs typeface="+mn-cs"/>
            </a:endParaRPr>
          </a:p>
        </p:txBody>
      </p:sp>
    </p:spTree>
    <p:extLst>
      <p:ext uri="{BB962C8B-B14F-4D97-AF65-F5344CB8AC3E}">
        <p14:creationId xmlns:p14="http://schemas.microsoft.com/office/powerpoint/2010/main" val="11659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2D9E48"/>
              </a:solidFill>
              <a:effectLst/>
              <a:uLnTx/>
              <a:uFillTx/>
              <a:latin typeface="Verdana"/>
              <a:ea typeface="+mn-ea"/>
              <a:cs typeface="+mn-cs"/>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fr-BE" altLang="nl-NL" sz="2400" cap="all" dirty="0" err="1">
                <a:solidFill>
                  <a:srgbClr val="004494"/>
                </a:solidFill>
                <a:latin typeface="+mn-lt"/>
              </a:rPr>
              <a:t>From</a:t>
            </a:r>
            <a:r>
              <a:rPr lang="fr-BE" altLang="nl-NL" sz="2400" cap="all" dirty="0">
                <a:solidFill>
                  <a:srgbClr val="004494"/>
                </a:solidFill>
                <a:latin typeface="+mn-lt"/>
              </a:rPr>
              <a:t> AD to FA:  Annexes / </a:t>
            </a:r>
            <a:r>
              <a:rPr lang="fr-BE" altLang="nl-NL" sz="2400" cap="all" dirty="0" err="1">
                <a:solidFill>
                  <a:srgbClr val="004494"/>
                </a:solidFill>
                <a:latin typeface="+mn-lt"/>
              </a:rPr>
              <a:t>TAPs</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1844824"/>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The latest validated Risk Management Framework</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Public Policy </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Indicative list of indicators</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Macro-economic stability</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Public Finance Management </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Budget transparency and oversight</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Fundamental Values assessment (SDG-Cs only)</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Annex 1: Performance indicators for disbursement</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Annex 2: Disbursement arrangements and time table</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Annex 3: Intervention Logic Table</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Assessment of cross-cutting issues</a:t>
            </a:r>
          </a:p>
          <a:p>
            <a:pPr marL="355600" marR="0" lvl="1" indent="-355600" algn="l" defTabSz="457200" rtl="0" eaLnBrk="1" fontAlgn="base" latinLnBrk="0" hangingPunct="1">
              <a:lnSpc>
                <a:spcPct val="100000"/>
              </a:lnSpc>
              <a:spcBef>
                <a:spcPts val="600"/>
              </a:spcBef>
              <a:spcAft>
                <a:spcPts val="600"/>
              </a:spcAft>
              <a:buClr>
                <a:srgbClr val="004494"/>
              </a:buClr>
              <a:buSzPct val="100000"/>
              <a:buFont typeface="Verdana" panose="020B0604030504040204" pitchFamily="34" charset="0"/>
              <a:buChar char="&gt;"/>
              <a:tabLst/>
              <a:defRPr/>
            </a:pPr>
            <a:r>
              <a:rPr kumimoji="0" lang="en-US" sz="1600" b="1" i="0" u="none" strike="noStrike" kern="1200" cap="none" spc="0" normalizeH="0" baseline="0" noProof="0" dirty="0">
                <a:ln>
                  <a:noFill/>
                </a:ln>
                <a:solidFill>
                  <a:srgbClr val="004494"/>
                </a:solidFill>
                <a:effectLst/>
                <a:uLnTx/>
                <a:uFillTx/>
                <a:latin typeface="Verdana"/>
                <a:ea typeface="+mn-ea"/>
                <a:cs typeface="+mn-cs"/>
              </a:rPr>
              <a:t>Donor Matrix (optional)</a:t>
            </a:r>
          </a:p>
          <a:p>
            <a:pPr marL="342900" marR="0" lvl="0" indent="-342900" algn="l" defTabSz="914400" rtl="0" eaLnBrk="1" fontAlgn="base" latinLnBrk="0" hangingPunct="1">
              <a:lnSpc>
                <a:spcPct val="100000"/>
              </a:lnSpc>
              <a:spcBef>
                <a:spcPts val="600"/>
              </a:spcBef>
              <a:spcAft>
                <a:spcPts val="600"/>
              </a:spcAft>
              <a:buClr>
                <a:srgbClr val="FFFFFF"/>
              </a:buClr>
              <a:buSzTx/>
              <a:buFontTx/>
              <a:buChar char="•"/>
              <a:tabLst/>
              <a:defRPr/>
            </a:pPr>
            <a:endParaRPr kumimoji="0" lang="fr-BE" sz="1700" b="0" i="1" u="none" strike="noStrike" kern="1200" cap="none" spc="0" normalizeH="0" baseline="0" noProof="0" dirty="0">
              <a:ln>
                <a:noFill/>
              </a:ln>
              <a:solidFill>
                <a:srgbClr val="0F5494"/>
              </a:solidFill>
              <a:effectLst/>
              <a:uLnTx/>
              <a:uFillTx/>
              <a:latin typeface="Verdana"/>
              <a:ea typeface="+mn-ea"/>
              <a:cs typeface="+mn-cs"/>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fr-BE" sz="1100" b="1" i="0" u="none" strike="noStrike" kern="1200" cap="none" spc="0" normalizeH="0" baseline="0" noProof="0" smtClean="0">
                <a:ln>
                  <a:noFill/>
                </a:ln>
                <a:solidFill>
                  <a:srgbClr val="FFFFFF"/>
                </a:solidFill>
                <a:effectLst/>
                <a:uLnTx/>
                <a:uFillTx/>
                <a:latin typeface="Verdana"/>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fr-BE" sz="1100" b="1" i="0" u="none" strike="noStrike" kern="1200" cap="none" spc="0" normalizeH="0" baseline="0" noProof="0">
              <a:ln>
                <a:noFill/>
              </a:ln>
              <a:solidFill>
                <a:srgbClr val="FFFFFF"/>
              </a:solidFill>
              <a:effectLst/>
              <a:uLnTx/>
              <a:uFillTx/>
              <a:latin typeface="Verdana"/>
              <a:ea typeface="+mn-ea"/>
              <a:cs typeface="+mn-cs"/>
            </a:endParaRPr>
          </a:p>
        </p:txBody>
      </p:sp>
    </p:spTree>
    <p:extLst>
      <p:ext uri="{BB962C8B-B14F-4D97-AF65-F5344CB8AC3E}">
        <p14:creationId xmlns:p14="http://schemas.microsoft.com/office/powerpoint/2010/main" val="2089046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err="1">
                <a:solidFill>
                  <a:srgbClr val="004494"/>
                </a:solidFill>
                <a:latin typeface="+mn-lt"/>
              </a:rPr>
              <a:t>outline</a:t>
            </a:r>
            <a:r>
              <a:rPr lang="fr-BE" sz="2800" cap="all" dirty="0">
                <a:solidFill>
                  <a:srgbClr val="004494"/>
                </a:solidFill>
                <a:latin typeface="+mn-lt"/>
              </a:rPr>
              <a:t> Module 5</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defRPr/>
            </a:pPr>
            <a:r>
              <a:rPr lang="en-GB" sz="2000" i="0" dirty="0">
                <a:solidFill>
                  <a:srgbClr val="004494"/>
                </a:solidFill>
              </a:rPr>
              <a:t>The EU cycle of Operations</a:t>
            </a:r>
          </a:p>
          <a:p>
            <a:pPr marL="360363" indent="-360363">
              <a:spcBef>
                <a:spcPts val="1200"/>
              </a:spcBef>
              <a:spcAft>
                <a:spcPts val="1200"/>
              </a:spcAft>
              <a:buClrTx/>
              <a:buFontTx/>
              <a:buAutoNum type="arabicPeriod"/>
              <a:defRPr/>
            </a:pPr>
            <a:r>
              <a:rPr lang="en-GB" sz="2000" i="0" dirty="0">
                <a:solidFill>
                  <a:srgbClr val="004494"/>
                </a:solidFill>
              </a:rPr>
              <a:t>The Action Document</a:t>
            </a:r>
          </a:p>
          <a:p>
            <a:pPr marL="360363" indent="-360363">
              <a:spcBef>
                <a:spcPts val="1200"/>
              </a:spcBef>
              <a:spcAft>
                <a:spcPts val="1200"/>
              </a:spcAft>
              <a:buClrTx/>
              <a:buFontTx/>
              <a:buAutoNum type="arabicPeriod"/>
              <a:defRPr/>
            </a:pPr>
            <a:r>
              <a:rPr lang="en-GB" sz="2000" b="1" i="0" cap="all" dirty="0">
                <a:solidFill>
                  <a:srgbClr val="C00000"/>
                </a:solidFill>
              </a:rPr>
              <a:t>The Action Document in fragile states</a:t>
            </a:r>
          </a:p>
          <a:p>
            <a:pPr marL="360363" indent="-360363">
              <a:spcBef>
                <a:spcPts val="1200"/>
              </a:spcBef>
              <a:spcAft>
                <a:spcPts val="1200"/>
              </a:spcAft>
              <a:buClrTx/>
              <a:buFontTx/>
              <a:buAutoNum type="arabicPeriod"/>
              <a:defRPr/>
            </a:pPr>
            <a:r>
              <a:rPr lang="en-GB" sz="2000" i="0" dirty="0">
                <a:solidFill>
                  <a:srgbClr val="004494"/>
                </a:solidFill>
              </a:rPr>
              <a:t>How much budget support?</a:t>
            </a:r>
          </a:p>
          <a:p>
            <a:pPr marL="0" indent="0">
              <a:spcBef>
                <a:spcPts val="1200"/>
              </a:spcBef>
              <a:spcAft>
                <a:spcPts val="1200"/>
              </a:spcAft>
              <a:buClrTx/>
              <a:buNone/>
              <a:defRPr/>
            </a:pPr>
            <a:endParaRPr lang="fr-BE" sz="2000" i="0" dirty="0">
              <a:solidFill>
                <a:srgbClr val="004494"/>
              </a:solidFill>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11</a:t>
            </a:fld>
            <a:endParaRPr lang="fr-BE" sz="1100" b="1">
              <a:solidFill>
                <a:schemeClr val="bg1"/>
              </a:solidFill>
              <a:latin typeface="+mn-lt"/>
            </a:endParaRPr>
          </a:p>
        </p:txBody>
      </p:sp>
    </p:spTree>
    <p:extLst>
      <p:ext uri="{BB962C8B-B14F-4D97-AF65-F5344CB8AC3E}">
        <p14:creationId xmlns:p14="http://schemas.microsoft.com/office/powerpoint/2010/main" val="2497105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99538"/>
            <a:ext cx="8460000" cy="773278"/>
          </a:xfrm>
        </p:spPr>
        <p:txBody>
          <a:bodyPr/>
          <a:lstStyle/>
          <a:p>
            <a:pPr marL="0"/>
            <a:r>
              <a:rPr lang="en-GB" altLang="nl-NL" sz="2400" cap="all" dirty="0">
                <a:solidFill>
                  <a:srgbClr val="004494"/>
                </a:solidFill>
                <a:latin typeface="+mn-lt"/>
              </a:rPr>
              <a:t>Situations of </a:t>
            </a:r>
            <a:br>
              <a:rPr lang="en-GB" altLang="nl-NL" sz="2400" cap="all" dirty="0">
                <a:solidFill>
                  <a:srgbClr val="004494"/>
                </a:solidFill>
                <a:latin typeface="+mn-lt"/>
              </a:rPr>
            </a:br>
            <a:r>
              <a:rPr lang="en-GB" altLang="nl-NL" sz="2400" cap="all" dirty="0">
                <a:solidFill>
                  <a:srgbClr val="004494"/>
                </a:solidFill>
                <a:latin typeface="+mn-lt"/>
              </a:rPr>
              <a:t>conflict and fragility</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12</a:t>
            </a:fld>
            <a:endParaRPr lang="fr-BE" sz="1100" b="1" dirty="0">
              <a:solidFill>
                <a:schemeClr val="bg1"/>
              </a:solidFill>
              <a:latin typeface="+mn-lt"/>
            </a:endParaRPr>
          </a:p>
        </p:txBody>
      </p:sp>
      <p:sp>
        <p:nvSpPr>
          <p:cNvPr id="6" name="Title 1">
            <a:extLst>
              <a:ext uri="{FF2B5EF4-FFF2-40B4-BE49-F238E27FC236}">
                <a16:creationId xmlns:a16="http://schemas.microsoft.com/office/drawing/2014/main" id="{E3F02423-584C-4459-B80F-640873EE7655}"/>
              </a:ext>
            </a:extLst>
          </p:cNvPr>
          <p:cNvSpPr txBox="1">
            <a:spLocks/>
          </p:cNvSpPr>
          <p:nvPr/>
        </p:nvSpPr>
        <p:spPr bwMode="auto">
          <a:xfrm>
            <a:off x="5290053" y="1089561"/>
            <a:ext cx="3779912" cy="7732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en-GB" altLang="nl-NL" sz="1600" dirty="0">
                <a:latin typeface="+mn-lt"/>
              </a:rPr>
              <a:t>Possible policy responses that can be supported by EU</a:t>
            </a:r>
          </a:p>
        </p:txBody>
      </p:sp>
      <p:sp>
        <p:nvSpPr>
          <p:cNvPr id="7" name="Rectangle 6">
            <a:extLst>
              <a:ext uri="{FF2B5EF4-FFF2-40B4-BE49-F238E27FC236}">
                <a16:creationId xmlns:a16="http://schemas.microsoft.com/office/drawing/2014/main" id="{B43EEA51-FBD6-40B8-BF5E-30A91F834ACF}"/>
              </a:ext>
            </a:extLst>
          </p:cNvPr>
          <p:cNvSpPr/>
          <p:nvPr/>
        </p:nvSpPr>
        <p:spPr bwMode="auto">
          <a:xfrm>
            <a:off x="2699792" y="1808968"/>
            <a:ext cx="6336000" cy="1332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9" name="ZoneTexte 8">
            <a:extLst>
              <a:ext uri="{FF2B5EF4-FFF2-40B4-BE49-F238E27FC236}">
                <a16:creationId xmlns:a16="http://schemas.microsoft.com/office/drawing/2014/main" id="{39ADA32C-86D7-4B6E-BAA3-460441772481}"/>
              </a:ext>
            </a:extLst>
          </p:cNvPr>
          <p:cNvSpPr txBox="1"/>
          <p:nvPr/>
        </p:nvSpPr>
        <p:spPr>
          <a:xfrm>
            <a:off x="2699792" y="1859415"/>
            <a:ext cx="6336000" cy="1231106"/>
          </a:xfrm>
          <a:prstGeom prst="rect">
            <a:avLst/>
          </a:prstGeom>
          <a:noFill/>
        </p:spPr>
        <p:txBody>
          <a:bodyPr wrap="square" rtlCol="0">
            <a:spAutoFit/>
          </a:bodyPr>
          <a:lstStyle/>
          <a:p>
            <a:pPr marL="173038" lvl="1" indent="-173038">
              <a:spcBef>
                <a:spcPts val="600"/>
              </a:spcBef>
              <a:buClr>
                <a:srgbClr val="2D9E48"/>
              </a:buClr>
              <a:buFont typeface="Verdana" panose="020B0604030504040204" pitchFamily="34" charset="0"/>
              <a:buChar char="&gt;"/>
              <a:defRPr/>
            </a:pPr>
            <a:r>
              <a:rPr lang="en-GB" sz="1600" dirty="0">
                <a:solidFill>
                  <a:schemeClr val="tx1"/>
                </a:solidFill>
                <a:latin typeface="+mn-lt"/>
              </a:rPr>
              <a:t>Investing in economic, social and political inclusion</a:t>
            </a:r>
          </a:p>
          <a:p>
            <a:pPr marL="173038" lvl="1" indent="-173038">
              <a:spcBef>
                <a:spcPts val="600"/>
              </a:spcBef>
              <a:buClr>
                <a:srgbClr val="2D9E48"/>
              </a:buClr>
              <a:buFont typeface="Verdana" panose="020B0604030504040204" pitchFamily="34" charset="0"/>
              <a:buChar char="&gt;"/>
              <a:defRPr/>
            </a:pPr>
            <a:r>
              <a:rPr lang="en-GB" sz="1600" dirty="0">
                <a:solidFill>
                  <a:schemeClr val="tx1"/>
                </a:solidFill>
                <a:latin typeface="+mn-lt"/>
              </a:rPr>
              <a:t>Supporting meaningful dialogue with citizens and across social groups</a:t>
            </a:r>
          </a:p>
          <a:p>
            <a:pPr marL="173038" lvl="1" indent="-173038">
              <a:spcBef>
                <a:spcPts val="600"/>
              </a:spcBef>
              <a:buClr>
                <a:srgbClr val="2D9E48"/>
              </a:buClr>
              <a:buFont typeface="Verdana" panose="020B0604030504040204" pitchFamily="34" charset="0"/>
              <a:buChar char="&gt;"/>
              <a:defRPr/>
            </a:pPr>
            <a:r>
              <a:rPr lang="en-GB" sz="1600" dirty="0">
                <a:solidFill>
                  <a:schemeClr val="tx1"/>
                </a:solidFill>
                <a:latin typeface="+mn-lt"/>
              </a:rPr>
              <a:t>Developing or reforming the security and justice systems</a:t>
            </a:r>
          </a:p>
        </p:txBody>
      </p:sp>
      <p:sp>
        <p:nvSpPr>
          <p:cNvPr id="11" name="Rectangle 10">
            <a:extLst>
              <a:ext uri="{FF2B5EF4-FFF2-40B4-BE49-F238E27FC236}">
                <a16:creationId xmlns:a16="http://schemas.microsoft.com/office/drawing/2014/main" id="{C88AD6B2-049A-49FA-BC82-7854D30800E8}"/>
              </a:ext>
            </a:extLst>
          </p:cNvPr>
          <p:cNvSpPr/>
          <p:nvPr/>
        </p:nvSpPr>
        <p:spPr bwMode="auto">
          <a:xfrm>
            <a:off x="2699792" y="3218669"/>
            <a:ext cx="6336000" cy="1116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2" name="Rectangle 11">
            <a:extLst>
              <a:ext uri="{FF2B5EF4-FFF2-40B4-BE49-F238E27FC236}">
                <a16:creationId xmlns:a16="http://schemas.microsoft.com/office/drawing/2014/main" id="{674D6EC9-C35E-4A11-8A0C-239263573428}"/>
              </a:ext>
            </a:extLst>
          </p:cNvPr>
          <p:cNvSpPr/>
          <p:nvPr/>
        </p:nvSpPr>
        <p:spPr bwMode="auto">
          <a:xfrm>
            <a:off x="2699792" y="4379797"/>
            <a:ext cx="6336000" cy="1080000"/>
          </a:xfrm>
          <a:prstGeom prst="rect">
            <a:avLst/>
          </a:prstGeom>
          <a:solidFill>
            <a:schemeClr val="bg1"/>
          </a:solidFill>
          <a:ln w="9525" cap="flat" cmpd="sng" algn="ctr">
            <a:solidFill>
              <a:srgbClr val="FDB93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nvGrpSpPr>
          <p:cNvPr id="13" name="Groupe 12">
            <a:extLst>
              <a:ext uri="{FF2B5EF4-FFF2-40B4-BE49-F238E27FC236}">
                <a16:creationId xmlns:a16="http://schemas.microsoft.com/office/drawing/2014/main" id="{CB613475-A173-4DF2-AF93-340DE74B7271}"/>
              </a:ext>
            </a:extLst>
          </p:cNvPr>
          <p:cNvGrpSpPr/>
          <p:nvPr/>
        </p:nvGrpSpPr>
        <p:grpSpPr>
          <a:xfrm>
            <a:off x="30829" y="1808968"/>
            <a:ext cx="2700218" cy="1332000"/>
            <a:chOff x="215598" y="1700808"/>
            <a:chExt cx="2700218" cy="1512000"/>
          </a:xfrm>
        </p:grpSpPr>
        <p:sp>
          <p:nvSpPr>
            <p:cNvPr id="14" name="Flèche : pentagone 13">
              <a:extLst>
                <a:ext uri="{FF2B5EF4-FFF2-40B4-BE49-F238E27FC236}">
                  <a16:creationId xmlns:a16="http://schemas.microsoft.com/office/drawing/2014/main" id="{8D390A72-1188-48F6-9400-2DA94E037CB8}"/>
                </a:ext>
              </a:extLst>
            </p:cNvPr>
            <p:cNvSpPr/>
            <p:nvPr/>
          </p:nvSpPr>
          <p:spPr bwMode="auto">
            <a:xfrm rot="10800000">
              <a:off x="215598" y="1700808"/>
              <a:ext cx="756000" cy="1512000"/>
            </a:xfrm>
            <a:prstGeom prst="homePlate">
              <a:avLst>
                <a:gd name="adj" fmla="val 50000"/>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15" name="Rectangle 14">
              <a:extLst>
                <a:ext uri="{FF2B5EF4-FFF2-40B4-BE49-F238E27FC236}">
                  <a16:creationId xmlns:a16="http://schemas.microsoft.com/office/drawing/2014/main" id="{51053431-C800-4F38-BA8D-2DFF5CFD1CD9}"/>
                </a:ext>
              </a:extLst>
            </p:cNvPr>
            <p:cNvSpPr/>
            <p:nvPr/>
          </p:nvSpPr>
          <p:spPr bwMode="auto">
            <a:xfrm>
              <a:off x="901484" y="1701737"/>
              <a:ext cx="2014332" cy="1510143"/>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grpSp>
        <p:nvGrpSpPr>
          <p:cNvPr id="16" name="Groupe 15">
            <a:extLst>
              <a:ext uri="{FF2B5EF4-FFF2-40B4-BE49-F238E27FC236}">
                <a16:creationId xmlns:a16="http://schemas.microsoft.com/office/drawing/2014/main" id="{8B779DC9-2AAD-47FB-A633-5633BE494918}"/>
              </a:ext>
            </a:extLst>
          </p:cNvPr>
          <p:cNvGrpSpPr/>
          <p:nvPr/>
        </p:nvGrpSpPr>
        <p:grpSpPr>
          <a:xfrm>
            <a:off x="30830" y="3218669"/>
            <a:ext cx="2700217" cy="1116000"/>
            <a:chOff x="215599" y="3349700"/>
            <a:chExt cx="2700217" cy="1512000"/>
          </a:xfrm>
        </p:grpSpPr>
        <p:sp>
          <p:nvSpPr>
            <p:cNvPr id="17" name="Flèche : pentagone 16">
              <a:extLst>
                <a:ext uri="{FF2B5EF4-FFF2-40B4-BE49-F238E27FC236}">
                  <a16:creationId xmlns:a16="http://schemas.microsoft.com/office/drawing/2014/main" id="{9572CCF3-7A09-4C36-94D7-A08F9C84888E}"/>
                </a:ext>
              </a:extLst>
            </p:cNvPr>
            <p:cNvSpPr/>
            <p:nvPr/>
          </p:nvSpPr>
          <p:spPr bwMode="auto">
            <a:xfrm rot="10800000">
              <a:off x="215599" y="3349700"/>
              <a:ext cx="756000" cy="1512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18" name="Rectangle 17">
              <a:extLst>
                <a:ext uri="{FF2B5EF4-FFF2-40B4-BE49-F238E27FC236}">
                  <a16:creationId xmlns:a16="http://schemas.microsoft.com/office/drawing/2014/main" id="{08BCF996-1E9A-4B07-AF9D-626A11DB8E92}"/>
                </a:ext>
              </a:extLst>
            </p:cNvPr>
            <p:cNvSpPr/>
            <p:nvPr/>
          </p:nvSpPr>
          <p:spPr bwMode="auto">
            <a:xfrm>
              <a:off x="901484" y="3350629"/>
              <a:ext cx="2014332" cy="1510143"/>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grpSp>
        <p:nvGrpSpPr>
          <p:cNvPr id="19" name="Groupe 18">
            <a:extLst>
              <a:ext uri="{FF2B5EF4-FFF2-40B4-BE49-F238E27FC236}">
                <a16:creationId xmlns:a16="http://schemas.microsoft.com/office/drawing/2014/main" id="{3749EE2A-37BB-4B31-8A14-EFC4634636C3}"/>
              </a:ext>
            </a:extLst>
          </p:cNvPr>
          <p:cNvGrpSpPr/>
          <p:nvPr/>
        </p:nvGrpSpPr>
        <p:grpSpPr>
          <a:xfrm>
            <a:off x="30830" y="4379797"/>
            <a:ext cx="2700217" cy="1080000"/>
            <a:chOff x="215599" y="5008282"/>
            <a:chExt cx="2700217" cy="1512000"/>
          </a:xfrm>
          <a:solidFill>
            <a:srgbClr val="FDB932"/>
          </a:solidFill>
        </p:grpSpPr>
        <p:sp>
          <p:nvSpPr>
            <p:cNvPr id="20" name="Flèche : pentagone 19">
              <a:extLst>
                <a:ext uri="{FF2B5EF4-FFF2-40B4-BE49-F238E27FC236}">
                  <a16:creationId xmlns:a16="http://schemas.microsoft.com/office/drawing/2014/main" id="{26FA4636-C95D-4296-86F6-E04CA02B4789}"/>
                </a:ext>
              </a:extLst>
            </p:cNvPr>
            <p:cNvSpPr/>
            <p:nvPr/>
          </p:nvSpPr>
          <p:spPr bwMode="auto">
            <a:xfrm rot="10800000">
              <a:off x="215599" y="5008282"/>
              <a:ext cx="756000" cy="1512000"/>
            </a:xfrm>
            <a:prstGeom prst="homePlate">
              <a:avLst/>
            </a:prstGeom>
            <a:grpFill/>
            <a:ln w="9525" cap="flat" cmpd="sng" algn="ctr">
              <a:solidFill>
                <a:srgbClr val="FDB93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21" name="Rectangle 20">
              <a:extLst>
                <a:ext uri="{FF2B5EF4-FFF2-40B4-BE49-F238E27FC236}">
                  <a16:creationId xmlns:a16="http://schemas.microsoft.com/office/drawing/2014/main" id="{18A7F278-695F-4A39-BC68-9F9A9BF56A27}"/>
                </a:ext>
              </a:extLst>
            </p:cNvPr>
            <p:cNvSpPr/>
            <p:nvPr/>
          </p:nvSpPr>
          <p:spPr bwMode="auto">
            <a:xfrm>
              <a:off x="901484" y="5009210"/>
              <a:ext cx="2014332" cy="1510143"/>
            </a:xfrm>
            <a:prstGeom prst="rect">
              <a:avLst/>
            </a:prstGeom>
            <a:grpFill/>
            <a:ln w="9525" cap="flat" cmpd="sng" algn="ctr">
              <a:solidFill>
                <a:srgbClr val="FDB93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22" name="ZoneTexte 21">
            <a:extLst>
              <a:ext uri="{FF2B5EF4-FFF2-40B4-BE49-F238E27FC236}">
                <a16:creationId xmlns:a16="http://schemas.microsoft.com/office/drawing/2014/main" id="{522532A8-D1D9-426F-BF19-CF3880830CD0}"/>
              </a:ext>
            </a:extLst>
          </p:cNvPr>
          <p:cNvSpPr txBox="1"/>
          <p:nvPr/>
        </p:nvSpPr>
        <p:spPr>
          <a:xfrm>
            <a:off x="251808" y="2044081"/>
            <a:ext cx="2484000" cy="861774"/>
          </a:xfrm>
          <a:prstGeom prst="rect">
            <a:avLst/>
          </a:prstGeom>
          <a:noFill/>
        </p:spPr>
        <p:txBody>
          <a:bodyPr wrap="square" rtlCol="0">
            <a:spAutoFit/>
          </a:bodyPr>
          <a:lstStyle/>
          <a:p>
            <a:pPr algn="ctr" eaLnBrk="1" hangingPunct="1">
              <a:defRPr/>
            </a:pPr>
            <a:r>
              <a:rPr lang="en-GB" sz="1800" b="1" dirty="0">
                <a:solidFill>
                  <a:schemeClr val="bg1"/>
                </a:solidFill>
                <a:latin typeface="+mn-lt"/>
              </a:rPr>
              <a:t>Security issues</a:t>
            </a:r>
          </a:p>
          <a:p>
            <a:pPr algn="ctr" eaLnBrk="1" hangingPunct="1">
              <a:defRPr/>
            </a:pPr>
            <a:r>
              <a:rPr lang="en-GB" sz="1600" dirty="0">
                <a:solidFill>
                  <a:schemeClr val="bg1"/>
                </a:solidFill>
                <a:latin typeface="+mn-lt"/>
              </a:rPr>
              <a:t>chronic violence, illegal trafficking</a:t>
            </a:r>
          </a:p>
        </p:txBody>
      </p:sp>
      <p:sp>
        <p:nvSpPr>
          <p:cNvPr id="23" name="ZoneTexte 22">
            <a:extLst>
              <a:ext uri="{FF2B5EF4-FFF2-40B4-BE49-F238E27FC236}">
                <a16:creationId xmlns:a16="http://schemas.microsoft.com/office/drawing/2014/main" id="{287DE4D8-3FB0-4045-97D2-DEDDA3CBBB85}"/>
              </a:ext>
            </a:extLst>
          </p:cNvPr>
          <p:cNvSpPr txBox="1"/>
          <p:nvPr/>
        </p:nvSpPr>
        <p:spPr>
          <a:xfrm>
            <a:off x="251808" y="3345782"/>
            <a:ext cx="2484000" cy="861774"/>
          </a:xfrm>
          <a:prstGeom prst="rect">
            <a:avLst/>
          </a:prstGeom>
          <a:noFill/>
        </p:spPr>
        <p:txBody>
          <a:bodyPr wrap="square" rtlCol="0">
            <a:spAutoFit/>
          </a:bodyPr>
          <a:lstStyle/>
          <a:p>
            <a:pPr algn="ctr" eaLnBrk="1" hangingPunct="1">
              <a:buClr>
                <a:srgbClr val="FFFFFF"/>
              </a:buClr>
              <a:defRPr/>
            </a:pPr>
            <a:r>
              <a:rPr lang="en-GB" sz="1800" b="1" dirty="0">
                <a:solidFill>
                  <a:schemeClr val="bg1"/>
                </a:solidFill>
                <a:latin typeface="+mn-lt"/>
              </a:rPr>
              <a:t>Capacity issues</a:t>
            </a:r>
          </a:p>
          <a:p>
            <a:pPr algn="ctr" eaLnBrk="1" hangingPunct="1">
              <a:buClr>
                <a:srgbClr val="FFFFFF"/>
              </a:buClr>
              <a:defRPr/>
            </a:pPr>
            <a:r>
              <a:rPr lang="en-GB" sz="1600" dirty="0">
                <a:solidFill>
                  <a:schemeClr val="bg1"/>
                </a:solidFill>
                <a:latin typeface="+mn-lt"/>
              </a:rPr>
              <a:t>low capacity to deliver services</a:t>
            </a:r>
          </a:p>
        </p:txBody>
      </p:sp>
      <p:sp>
        <p:nvSpPr>
          <p:cNvPr id="24" name="ZoneTexte 23">
            <a:extLst>
              <a:ext uri="{FF2B5EF4-FFF2-40B4-BE49-F238E27FC236}">
                <a16:creationId xmlns:a16="http://schemas.microsoft.com/office/drawing/2014/main" id="{F1EE7E75-6CF6-4DB4-A614-4BBE8CB16656}"/>
              </a:ext>
            </a:extLst>
          </p:cNvPr>
          <p:cNvSpPr txBox="1"/>
          <p:nvPr/>
        </p:nvSpPr>
        <p:spPr>
          <a:xfrm>
            <a:off x="251808" y="4365799"/>
            <a:ext cx="2484000" cy="1107996"/>
          </a:xfrm>
          <a:prstGeom prst="rect">
            <a:avLst/>
          </a:prstGeom>
          <a:noFill/>
        </p:spPr>
        <p:txBody>
          <a:bodyPr wrap="square" rtlCol="0">
            <a:spAutoFit/>
          </a:bodyPr>
          <a:lstStyle/>
          <a:p>
            <a:pPr algn="ctr" eaLnBrk="1" hangingPunct="1">
              <a:buClr>
                <a:srgbClr val="FFFFFF"/>
              </a:buClr>
              <a:defRPr/>
            </a:pPr>
            <a:r>
              <a:rPr lang="en-GB" sz="1800" b="1" dirty="0">
                <a:solidFill>
                  <a:schemeClr val="bg1"/>
                </a:solidFill>
                <a:latin typeface="+mn-lt"/>
              </a:rPr>
              <a:t>Legitimacy issues</a:t>
            </a:r>
          </a:p>
          <a:p>
            <a:pPr algn="ctr">
              <a:buClr>
                <a:srgbClr val="FFFFFF"/>
              </a:buClr>
              <a:defRPr/>
            </a:pPr>
            <a:r>
              <a:rPr lang="en-GB" sz="1600" dirty="0">
                <a:solidFill>
                  <a:schemeClr val="bg1"/>
                </a:solidFill>
                <a:latin typeface="+mn-lt"/>
              </a:rPr>
              <a:t>weak legitimacy (violation of agreed rules)</a:t>
            </a:r>
          </a:p>
        </p:txBody>
      </p:sp>
      <p:sp>
        <p:nvSpPr>
          <p:cNvPr id="25" name="ZoneTexte 24">
            <a:extLst>
              <a:ext uri="{FF2B5EF4-FFF2-40B4-BE49-F238E27FC236}">
                <a16:creationId xmlns:a16="http://schemas.microsoft.com/office/drawing/2014/main" id="{CA701511-68F7-4AAF-846F-A6F8C1E8A440}"/>
              </a:ext>
            </a:extLst>
          </p:cNvPr>
          <p:cNvSpPr txBox="1"/>
          <p:nvPr/>
        </p:nvSpPr>
        <p:spPr>
          <a:xfrm>
            <a:off x="2699792" y="3284227"/>
            <a:ext cx="6336000" cy="984885"/>
          </a:xfrm>
          <a:prstGeom prst="rect">
            <a:avLst/>
          </a:prstGeom>
          <a:noFill/>
        </p:spPr>
        <p:txBody>
          <a:bodyPr wrap="square" rtlCol="0">
            <a:spAutoFit/>
          </a:bodyPr>
          <a:lstStyle/>
          <a:p>
            <a:pPr marL="173038" lvl="1" indent="-173038" eaLnBrk="1" hangingPunct="1">
              <a:spcBef>
                <a:spcPts val="600"/>
              </a:spcBef>
              <a:buClr>
                <a:srgbClr val="F5823C"/>
              </a:buClr>
              <a:buFont typeface="Verdana" panose="020B0604030504040204" pitchFamily="34" charset="0"/>
              <a:buChar char="&gt;"/>
              <a:defRPr/>
            </a:pPr>
            <a:r>
              <a:rPr lang="en-GB" sz="1600" dirty="0">
                <a:solidFill>
                  <a:schemeClr val="tx1"/>
                </a:solidFill>
                <a:latin typeface="+mn-lt"/>
              </a:rPr>
              <a:t>Developing capacity to deliver services</a:t>
            </a:r>
          </a:p>
          <a:p>
            <a:pPr marL="173038" lvl="1" indent="-173038" eaLnBrk="1" hangingPunct="1">
              <a:spcBef>
                <a:spcPts val="600"/>
              </a:spcBef>
              <a:buClr>
                <a:srgbClr val="F5823C"/>
              </a:buClr>
              <a:buFont typeface="Verdana" panose="020B0604030504040204" pitchFamily="34" charset="0"/>
              <a:buChar char="&gt;"/>
              <a:defRPr/>
            </a:pPr>
            <a:r>
              <a:rPr lang="en-GB" sz="1600" dirty="0">
                <a:solidFill>
                  <a:schemeClr val="tx1"/>
                </a:solidFill>
                <a:latin typeface="+mn-lt"/>
              </a:rPr>
              <a:t>Investing in the business climate (incl. the judiciary)</a:t>
            </a:r>
          </a:p>
          <a:p>
            <a:pPr marL="173038" lvl="1" indent="-173038" eaLnBrk="1" hangingPunct="1">
              <a:spcBef>
                <a:spcPts val="600"/>
              </a:spcBef>
              <a:buClr>
                <a:srgbClr val="F5823C"/>
              </a:buClr>
              <a:buFont typeface="Verdana" panose="020B0604030504040204" pitchFamily="34" charset="0"/>
              <a:buChar char="&gt;"/>
              <a:defRPr/>
            </a:pPr>
            <a:r>
              <a:rPr lang="en-GB" sz="1600" dirty="0">
                <a:solidFill>
                  <a:schemeClr val="tx1"/>
                </a:solidFill>
                <a:latin typeface="+mn-lt"/>
              </a:rPr>
              <a:t>Increasing domestic revenue mobilisation</a:t>
            </a:r>
          </a:p>
        </p:txBody>
      </p:sp>
      <p:sp>
        <p:nvSpPr>
          <p:cNvPr id="26" name="ZoneTexte 25">
            <a:extLst>
              <a:ext uri="{FF2B5EF4-FFF2-40B4-BE49-F238E27FC236}">
                <a16:creationId xmlns:a16="http://schemas.microsoft.com/office/drawing/2014/main" id="{64A0D20B-8AE3-472C-8DD2-E50986F547DA}"/>
              </a:ext>
            </a:extLst>
          </p:cNvPr>
          <p:cNvSpPr txBox="1"/>
          <p:nvPr/>
        </p:nvSpPr>
        <p:spPr>
          <a:xfrm>
            <a:off x="2699792" y="4465827"/>
            <a:ext cx="6336000" cy="907941"/>
          </a:xfrm>
          <a:prstGeom prst="rect">
            <a:avLst/>
          </a:prstGeom>
          <a:noFill/>
        </p:spPr>
        <p:txBody>
          <a:bodyPr wrap="square" rtlCol="0">
            <a:spAutoFit/>
          </a:bodyPr>
          <a:lstStyle/>
          <a:p>
            <a:pPr marL="173038" lvl="1" indent="-173038">
              <a:spcBef>
                <a:spcPts val="600"/>
              </a:spcBef>
              <a:spcAft>
                <a:spcPts val="0"/>
              </a:spcAft>
              <a:buClr>
                <a:srgbClr val="FDB932"/>
              </a:buClr>
              <a:buFont typeface="Verdana" panose="020B0604030504040204" pitchFamily="34" charset="0"/>
              <a:buChar char="&gt;"/>
              <a:defRPr/>
            </a:pPr>
            <a:r>
              <a:rPr lang="en-GB" sz="1600" dirty="0">
                <a:solidFill>
                  <a:schemeClr val="tx1"/>
                </a:solidFill>
                <a:latin typeface="+mn-lt"/>
              </a:rPr>
              <a:t>Supporting civil society and the media</a:t>
            </a:r>
          </a:p>
          <a:p>
            <a:pPr marL="173038" lvl="1" indent="-173038">
              <a:spcBef>
                <a:spcPts val="600"/>
              </a:spcBef>
              <a:spcAft>
                <a:spcPts val="0"/>
              </a:spcAft>
              <a:buClr>
                <a:srgbClr val="FDB932"/>
              </a:buClr>
              <a:buFont typeface="Verdana" panose="020B0604030504040204" pitchFamily="34" charset="0"/>
              <a:buChar char="&gt;"/>
              <a:defRPr/>
            </a:pPr>
            <a:r>
              <a:rPr lang="en-GB" sz="1600" dirty="0">
                <a:solidFill>
                  <a:schemeClr val="tx1"/>
                </a:solidFill>
                <a:latin typeface="+mn-lt"/>
              </a:rPr>
              <a:t>Supporting the complete electoral cycle and political parties</a:t>
            </a:r>
          </a:p>
        </p:txBody>
      </p:sp>
      <p:sp>
        <p:nvSpPr>
          <p:cNvPr id="27" name="Rectangle 26">
            <a:extLst>
              <a:ext uri="{FF2B5EF4-FFF2-40B4-BE49-F238E27FC236}">
                <a16:creationId xmlns:a16="http://schemas.microsoft.com/office/drawing/2014/main" id="{563915A8-713A-4BDB-87CD-D657423B3297}"/>
              </a:ext>
            </a:extLst>
          </p:cNvPr>
          <p:cNvSpPr/>
          <p:nvPr/>
        </p:nvSpPr>
        <p:spPr bwMode="auto">
          <a:xfrm>
            <a:off x="2699792" y="5517232"/>
            <a:ext cx="6336000" cy="1008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nvGrpSpPr>
          <p:cNvPr id="28" name="Groupe 27">
            <a:extLst>
              <a:ext uri="{FF2B5EF4-FFF2-40B4-BE49-F238E27FC236}">
                <a16:creationId xmlns:a16="http://schemas.microsoft.com/office/drawing/2014/main" id="{57FB3780-9963-4E0E-8283-4E68CC1482F8}"/>
              </a:ext>
            </a:extLst>
          </p:cNvPr>
          <p:cNvGrpSpPr/>
          <p:nvPr/>
        </p:nvGrpSpPr>
        <p:grpSpPr>
          <a:xfrm>
            <a:off x="52065" y="5517232"/>
            <a:ext cx="2700217" cy="1008000"/>
            <a:chOff x="215599" y="5008282"/>
            <a:chExt cx="2700217" cy="1512000"/>
          </a:xfrm>
        </p:grpSpPr>
        <p:sp>
          <p:nvSpPr>
            <p:cNvPr id="29" name="Flèche : pentagone 28">
              <a:extLst>
                <a:ext uri="{FF2B5EF4-FFF2-40B4-BE49-F238E27FC236}">
                  <a16:creationId xmlns:a16="http://schemas.microsoft.com/office/drawing/2014/main" id="{C14FFE5A-EF14-4976-8C0B-76B16CB04133}"/>
                </a:ext>
              </a:extLst>
            </p:cNvPr>
            <p:cNvSpPr/>
            <p:nvPr/>
          </p:nvSpPr>
          <p:spPr bwMode="auto">
            <a:xfrm rot="10800000">
              <a:off x="215599" y="5008282"/>
              <a:ext cx="756000" cy="1512000"/>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30" name="Rectangle 29">
              <a:extLst>
                <a:ext uri="{FF2B5EF4-FFF2-40B4-BE49-F238E27FC236}">
                  <a16:creationId xmlns:a16="http://schemas.microsoft.com/office/drawing/2014/main" id="{586DF5FE-1762-4B30-AB33-C4E1049AF0A3}"/>
                </a:ext>
              </a:extLst>
            </p:cNvPr>
            <p:cNvSpPr/>
            <p:nvPr/>
          </p:nvSpPr>
          <p:spPr bwMode="auto">
            <a:xfrm>
              <a:off x="901484" y="5009210"/>
              <a:ext cx="2014332" cy="1510143"/>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31" name="ZoneTexte 30">
            <a:extLst>
              <a:ext uri="{FF2B5EF4-FFF2-40B4-BE49-F238E27FC236}">
                <a16:creationId xmlns:a16="http://schemas.microsoft.com/office/drawing/2014/main" id="{B8693D11-F391-47F0-B7C6-57ED99F7B56C}"/>
              </a:ext>
            </a:extLst>
          </p:cNvPr>
          <p:cNvSpPr txBox="1"/>
          <p:nvPr/>
        </p:nvSpPr>
        <p:spPr>
          <a:xfrm>
            <a:off x="251808" y="5836566"/>
            <a:ext cx="2484000" cy="369332"/>
          </a:xfrm>
          <a:prstGeom prst="rect">
            <a:avLst/>
          </a:prstGeom>
          <a:noFill/>
        </p:spPr>
        <p:txBody>
          <a:bodyPr wrap="square" rtlCol="0">
            <a:spAutoFit/>
          </a:bodyPr>
          <a:lstStyle/>
          <a:p>
            <a:pPr algn="ctr">
              <a:buClr>
                <a:srgbClr val="FFFFFF"/>
              </a:buClr>
              <a:defRPr/>
            </a:pPr>
            <a:r>
              <a:rPr lang="en-GB" sz="1800" b="1" dirty="0">
                <a:solidFill>
                  <a:schemeClr val="bg1"/>
                </a:solidFill>
                <a:latin typeface="+mn-lt"/>
              </a:rPr>
              <a:t>Multiple issues</a:t>
            </a:r>
          </a:p>
        </p:txBody>
      </p:sp>
      <p:sp>
        <p:nvSpPr>
          <p:cNvPr id="32" name="ZoneTexte 31">
            <a:extLst>
              <a:ext uri="{FF2B5EF4-FFF2-40B4-BE49-F238E27FC236}">
                <a16:creationId xmlns:a16="http://schemas.microsoft.com/office/drawing/2014/main" id="{444AC1BC-DCD2-47F0-ABB4-93E13B338217}"/>
              </a:ext>
            </a:extLst>
          </p:cNvPr>
          <p:cNvSpPr txBox="1"/>
          <p:nvPr/>
        </p:nvSpPr>
        <p:spPr>
          <a:xfrm>
            <a:off x="2699792" y="5528790"/>
            <a:ext cx="6336000" cy="984885"/>
          </a:xfrm>
          <a:prstGeom prst="rect">
            <a:avLst/>
          </a:prstGeom>
          <a:noFill/>
        </p:spPr>
        <p:txBody>
          <a:bodyPr wrap="square" rtlCol="0">
            <a:spAutoFit/>
          </a:bodyPr>
          <a:lstStyle/>
          <a:p>
            <a:pPr marL="0" lvl="1" eaLnBrk="1" hangingPunct="1">
              <a:spcBef>
                <a:spcPts val="600"/>
              </a:spcBef>
              <a:buClr>
                <a:srgbClr val="1FACE0"/>
              </a:buClr>
              <a:defRPr/>
            </a:pPr>
            <a:r>
              <a:rPr lang="en-GB" sz="1600" dirty="0">
                <a:solidFill>
                  <a:schemeClr val="tx1"/>
                </a:solidFill>
                <a:latin typeface="+mn-lt"/>
              </a:rPr>
              <a:t>Holistic and sequenced approach:</a:t>
            </a:r>
          </a:p>
          <a:p>
            <a:pPr marL="173038" lvl="1" indent="-173038" eaLnBrk="1" hangingPunct="1">
              <a:spcBef>
                <a:spcPts val="600"/>
              </a:spcBef>
              <a:buClr>
                <a:srgbClr val="1FACE0"/>
              </a:buClr>
              <a:buFont typeface="Verdana" panose="020B0604030504040204" pitchFamily="34" charset="0"/>
              <a:buChar char="&gt;"/>
              <a:defRPr/>
            </a:pPr>
            <a:r>
              <a:rPr lang="en-GB" sz="1600" dirty="0">
                <a:solidFill>
                  <a:schemeClr val="tx1"/>
                </a:solidFill>
                <a:latin typeface="+mn-lt"/>
              </a:rPr>
              <a:t>Focus on humanitarian assistance and security</a:t>
            </a:r>
          </a:p>
          <a:p>
            <a:pPr marL="173038" lvl="1" indent="-173038" eaLnBrk="1" hangingPunct="1">
              <a:spcBef>
                <a:spcPts val="600"/>
              </a:spcBef>
              <a:buClr>
                <a:srgbClr val="1FACE0"/>
              </a:buClr>
              <a:buFont typeface="Verdana" panose="020B0604030504040204" pitchFamily="34" charset="0"/>
              <a:buChar char="&gt;"/>
              <a:defRPr/>
            </a:pPr>
            <a:r>
              <a:rPr lang="en-GB" sz="1600" dirty="0">
                <a:solidFill>
                  <a:schemeClr val="tx1"/>
                </a:solidFill>
                <a:latin typeface="+mn-lt"/>
              </a:rPr>
              <a:t>Establish the basis for legitimate politics</a:t>
            </a:r>
          </a:p>
        </p:txBody>
      </p:sp>
    </p:spTree>
    <p:extLst>
      <p:ext uri="{BB962C8B-B14F-4D97-AF65-F5344CB8AC3E}">
        <p14:creationId xmlns:p14="http://schemas.microsoft.com/office/powerpoint/2010/main" val="1543335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p:bldP spid="11" grpId="0" animBg="1"/>
      <p:bldP spid="12" grpId="0" animBg="1"/>
      <p:bldP spid="22" grpId="0"/>
      <p:bldP spid="23" grpId="0"/>
      <p:bldP spid="24" grpId="0"/>
      <p:bldP spid="25" grpId="0"/>
      <p:bldP spid="26" grpId="0"/>
      <p:bldP spid="27" grpId="0" animBg="1"/>
      <p:bldP spid="31" grpId="0"/>
      <p:bldP spid="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80728"/>
            <a:ext cx="8460000" cy="773278"/>
          </a:xfrm>
        </p:spPr>
        <p:txBody>
          <a:bodyPr/>
          <a:lstStyle/>
          <a:p>
            <a:pPr marL="0"/>
            <a:r>
              <a:rPr lang="fr-BE" altLang="nl-NL" sz="2400" cap="all" dirty="0">
                <a:solidFill>
                  <a:srgbClr val="004494"/>
                </a:solidFill>
                <a:latin typeface="+mn-lt"/>
              </a:rPr>
              <a:t>Roadmap to a SRBC</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1772816"/>
            <a:ext cx="8460000" cy="4824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a:spcBef>
                <a:spcPts val="600"/>
              </a:spcBef>
              <a:spcAft>
                <a:spcPts val="1200"/>
              </a:spcAft>
              <a:buClr>
                <a:srgbClr val="0F5494"/>
              </a:buClr>
              <a:buSzPct val="100000"/>
              <a:buFont typeface="+mj-lt"/>
              <a:buAutoNum type="arabicPeriod"/>
              <a:defRPr/>
            </a:pPr>
            <a:r>
              <a:rPr lang="fr-BE" sz="1800" b="1" i="0" dirty="0" err="1"/>
              <a:t>Assessment</a:t>
            </a:r>
            <a:r>
              <a:rPr lang="fr-BE" sz="1800" b="1" i="0" dirty="0"/>
              <a:t> </a:t>
            </a:r>
            <a:r>
              <a:rPr lang="fr-BE" sz="1800" i="0" dirty="0"/>
              <a:t>of the </a:t>
            </a:r>
            <a:r>
              <a:rPr lang="fr-BE" sz="1800" i="0" dirty="0" err="1"/>
              <a:t>fragility</a:t>
            </a:r>
            <a:r>
              <a:rPr lang="fr-BE" sz="1800" i="0" dirty="0"/>
              <a:t> situation. </a:t>
            </a:r>
          </a:p>
          <a:p>
            <a:pPr>
              <a:spcBef>
                <a:spcPts val="600"/>
              </a:spcBef>
              <a:spcAft>
                <a:spcPts val="1200"/>
              </a:spcAft>
              <a:buClr>
                <a:srgbClr val="0F5494"/>
              </a:buClr>
              <a:buSzPct val="100000"/>
              <a:buFont typeface="+mj-lt"/>
              <a:buAutoNum type="arabicPeriod"/>
              <a:defRPr/>
            </a:pPr>
            <a:r>
              <a:rPr lang="fr-BE" sz="1800" b="1" i="0" dirty="0"/>
              <a:t>Identification of the objectives </a:t>
            </a:r>
            <a:r>
              <a:rPr lang="fr-BE" sz="1800" i="0" dirty="0"/>
              <a:t>of the transition process. </a:t>
            </a:r>
          </a:p>
          <a:p>
            <a:pPr>
              <a:spcBef>
                <a:spcPts val="600"/>
              </a:spcBef>
              <a:spcAft>
                <a:spcPts val="1200"/>
              </a:spcAft>
              <a:buClr>
                <a:srgbClr val="0F5494"/>
              </a:buClr>
              <a:buSzPct val="100000"/>
              <a:buFont typeface="+mj-lt"/>
              <a:buAutoNum type="arabicPeriod"/>
              <a:defRPr/>
            </a:pPr>
            <a:r>
              <a:rPr lang="en-GB" sz="1800" b="1" i="0" dirty="0"/>
              <a:t>Government commitment </a:t>
            </a:r>
            <a:r>
              <a:rPr lang="en-GB" sz="1800" i="0" dirty="0"/>
              <a:t>to objectives and democratisation.</a:t>
            </a:r>
          </a:p>
          <a:p>
            <a:pPr>
              <a:spcBef>
                <a:spcPts val="600"/>
              </a:spcBef>
              <a:spcAft>
                <a:spcPts val="1200"/>
              </a:spcAft>
              <a:buClr>
                <a:srgbClr val="0F5494"/>
              </a:buClr>
              <a:buSzPct val="100000"/>
              <a:buFont typeface="+mj-lt"/>
              <a:buAutoNum type="arabicPeriod"/>
              <a:defRPr/>
            </a:pPr>
            <a:r>
              <a:rPr lang="en-GB" sz="1800" b="1" i="0" dirty="0"/>
              <a:t>Assessment of eligibility </a:t>
            </a:r>
            <a:r>
              <a:rPr lang="en-GB" sz="1800" i="0" dirty="0"/>
              <a:t>according to specific circumstances and capacity constraints. </a:t>
            </a:r>
          </a:p>
          <a:p>
            <a:pPr>
              <a:spcBef>
                <a:spcPts val="600"/>
              </a:spcBef>
              <a:spcAft>
                <a:spcPts val="1200"/>
              </a:spcAft>
              <a:buClr>
                <a:srgbClr val="0F5494"/>
              </a:buClr>
              <a:buSzPct val="100000"/>
              <a:buFont typeface="+mj-lt"/>
              <a:buAutoNum type="arabicPeriod"/>
              <a:defRPr/>
            </a:pPr>
            <a:r>
              <a:rPr lang="en-GB" sz="1800" b="1" i="0" dirty="0"/>
              <a:t>Forward looking assessment of risks </a:t>
            </a:r>
            <a:r>
              <a:rPr lang="en-GB" sz="1800" i="0" dirty="0"/>
              <a:t>and expected results. </a:t>
            </a:r>
          </a:p>
          <a:p>
            <a:pPr>
              <a:spcBef>
                <a:spcPts val="600"/>
              </a:spcBef>
              <a:spcAft>
                <a:spcPts val="1200"/>
              </a:spcAft>
              <a:buClr>
                <a:srgbClr val="0F5494"/>
              </a:buClr>
              <a:buSzPct val="100000"/>
              <a:buFont typeface="+mj-lt"/>
              <a:buAutoNum type="arabicPeriod"/>
              <a:defRPr/>
            </a:pPr>
            <a:r>
              <a:rPr lang="en-GB" sz="1800" b="1" i="0" dirty="0"/>
              <a:t>Identification </a:t>
            </a:r>
            <a:r>
              <a:rPr lang="en-GB" sz="1800" i="0" dirty="0"/>
              <a:t>of other international support and coordination.  </a:t>
            </a:r>
          </a:p>
          <a:p>
            <a:pPr>
              <a:spcBef>
                <a:spcPts val="600"/>
              </a:spcBef>
              <a:spcAft>
                <a:spcPts val="1200"/>
              </a:spcAft>
              <a:buClr>
                <a:srgbClr val="0F5494"/>
              </a:buClr>
              <a:buSzPct val="100000"/>
              <a:buFont typeface="+mj-lt"/>
              <a:buAutoNum type="arabicPeriod"/>
              <a:defRPr/>
            </a:pPr>
            <a:r>
              <a:rPr lang="en-GB" sz="1800" b="1" i="0" dirty="0"/>
              <a:t>Specific design features </a:t>
            </a:r>
            <a:r>
              <a:rPr lang="en-GB" sz="1800" i="0" dirty="0"/>
              <a:t>(short engagement, large base tranche, simple realistic output indicators). </a:t>
            </a:r>
          </a:p>
          <a:p>
            <a:pPr>
              <a:spcBef>
                <a:spcPts val="600"/>
              </a:spcBef>
              <a:spcAft>
                <a:spcPts val="1200"/>
              </a:spcAft>
              <a:buClr>
                <a:srgbClr val="0F5494"/>
              </a:buClr>
              <a:buSzPct val="100000"/>
              <a:buFont typeface="+mj-lt"/>
              <a:buAutoNum type="arabicPeriod"/>
              <a:defRPr/>
            </a:pPr>
            <a:r>
              <a:rPr lang="en-GB" sz="1800" b="1" i="0" dirty="0"/>
              <a:t>Elaboration of the roadmap itself. </a:t>
            </a:r>
          </a:p>
          <a:p>
            <a:pPr marL="0" indent="0">
              <a:spcBef>
                <a:spcPts val="600"/>
              </a:spcBef>
              <a:spcAft>
                <a:spcPts val="1200"/>
              </a:spcAft>
              <a:buNone/>
              <a:defRPr/>
            </a:pPr>
            <a:endParaRPr lang="fr-BE" sz="1700" dirty="0"/>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13</a:t>
            </a:fld>
            <a:endParaRPr lang="fr-BE" sz="1100" b="1">
              <a:solidFill>
                <a:schemeClr val="bg1"/>
              </a:solidFill>
              <a:latin typeface="+mn-lt"/>
            </a:endParaRPr>
          </a:p>
        </p:txBody>
      </p:sp>
    </p:spTree>
    <p:extLst>
      <p:ext uri="{BB962C8B-B14F-4D97-AF65-F5344CB8AC3E}">
        <p14:creationId xmlns:p14="http://schemas.microsoft.com/office/powerpoint/2010/main" val="2058124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fr-BE" altLang="nl-NL" sz="2400" cap="all" dirty="0">
                <a:solidFill>
                  <a:srgbClr val="004494"/>
                </a:solidFill>
                <a:latin typeface="+mn-lt"/>
              </a:rPr>
              <a:t>Design of SRBC: </a:t>
            </a:r>
            <a:br>
              <a:rPr lang="fr-BE" altLang="nl-NL" sz="2400" cap="all" dirty="0">
                <a:solidFill>
                  <a:srgbClr val="004494"/>
                </a:solidFill>
                <a:latin typeface="+mn-lt"/>
              </a:rPr>
            </a:br>
            <a:r>
              <a:rPr lang="fr-BE" altLang="nl-NL" sz="2400" cap="all" dirty="0">
                <a:solidFill>
                  <a:srgbClr val="004494"/>
                </a:solidFill>
                <a:latin typeface="+mn-lt"/>
              </a:rPr>
              <a:t>an </a:t>
            </a:r>
            <a:r>
              <a:rPr lang="fr-BE" altLang="nl-NL" sz="2400" cap="all" dirty="0" err="1">
                <a:solidFill>
                  <a:srgbClr val="004494"/>
                </a:solidFill>
                <a:latin typeface="+mn-lt"/>
              </a:rPr>
              <a:t>accelerated</a:t>
            </a:r>
            <a:r>
              <a:rPr lang="fr-BE" altLang="nl-NL" sz="2400" cap="all" dirty="0">
                <a:solidFill>
                  <a:srgbClr val="004494"/>
                </a:solidFill>
                <a:latin typeface="+mn-lt"/>
              </a:rPr>
              <a:t> process</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1988840"/>
            <a:ext cx="8460000" cy="4824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spcBef>
                <a:spcPts val="600"/>
              </a:spcBef>
              <a:spcAft>
                <a:spcPts val="0"/>
              </a:spcAft>
              <a:buClr>
                <a:srgbClr val="2D5EC1"/>
              </a:buClr>
              <a:buNone/>
              <a:defRPr/>
            </a:pPr>
            <a:r>
              <a:rPr lang="en-GB" sz="1800" b="1" i="0" cap="all" dirty="0">
                <a:solidFill>
                  <a:srgbClr val="004494"/>
                </a:solidFill>
                <a:ea typeface="+mj-ea"/>
                <a:cs typeface="+mj-cs"/>
              </a:rPr>
              <a:t>No identification step required </a:t>
            </a:r>
            <a:br>
              <a:rPr lang="en-GB" sz="1800" b="1" i="0" cap="all" dirty="0">
                <a:solidFill>
                  <a:srgbClr val="004494"/>
                </a:solidFill>
                <a:ea typeface="+mj-ea"/>
                <a:cs typeface="+mj-cs"/>
              </a:rPr>
            </a:br>
            <a:endParaRPr lang="en-GB" sz="1800" i="0" cap="all" dirty="0">
              <a:solidFill>
                <a:srgbClr val="004494"/>
              </a:solidFill>
              <a:ea typeface="+mj-ea"/>
              <a:cs typeface="+mj-cs"/>
            </a:endParaRPr>
          </a:p>
          <a:p>
            <a:pPr marL="0" indent="0">
              <a:spcBef>
                <a:spcPts val="600"/>
              </a:spcBef>
              <a:spcAft>
                <a:spcPts val="0"/>
              </a:spcAft>
              <a:buNone/>
              <a:defRPr/>
            </a:pPr>
            <a:endParaRPr lang="fr-BE" sz="1800" i="0" dirty="0"/>
          </a:p>
          <a:p>
            <a:pPr marL="180000" lvl="1" indent="-360000">
              <a:spcBef>
                <a:spcPts val="600"/>
              </a:spcBef>
              <a:spcAft>
                <a:spcPts val="0"/>
              </a:spcAft>
              <a:buNone/>
              <a:defRPr/>
            </a:pPr>
            <a:r>
              <a:rPr lang="en-GB" dirty="0"/>
              <a:t>1. Preparation of the road map:</a:t>
            </a:r>
          </a:p>
          <a:p>
            <a:pPr marL="355600" lvl="1" indent="-355600" defTabSz="457200">
              <a:spcBef>
                <a:spcPts val="600"/>
              </a:spcBef>
              <a:spcAft>
                <a:spcPts val="0"/>
              </a:spcAft>
              <a:buClr>
                <a:srgbClr val="004494"/>
              </a:buClr>
              <a:buSzPct val="100000"/>
              <a:buFont typeface="Verdana" panose="020B0604030504040204" pitchFamily="34" charset="0"/>
              <a:buChar char="&gt;"/>
              <a:defRPr/>
            </a:pPr>
            <a:r>
              <a:rPr lang="en-GB" sz="1600" dirty="0">
                <a:solidFill>
                  <a:srgbClr val="004494"/>
                </a:solidFill>
              </a:rPr>
              <a:t>Preliminary analysis of the eligibility </a:t>
            </a:r>
            <a:r>
              <a:rPr lang="en-GB" sz="1600" b="0" dirty="0">
                <a:solidFill>
                  <a:srgbClr val="004494"/>
                </a:solidFill>
              </a:rPr>
              <a:t>(or further steps needed to become eligible)</a:t>
            </a:r>
          </a:p>
          <a:p>
            <a:pPr marL="355600" lvl="1" indent="-355600" defTabSz="457200">
              <a:spcBef>
                <a:spcPts val="600"/>
              </a:spcBef>
              <a:spcAft>
                <a:spcPts val="0"/>
              </a:spcAft>
              <a:buClr>
                <a:srgbClr val="004494"/>
              </a:buClr>
              <a:buSzPct val="100000"/>
              <a:buFont typeface="Verdana" panose="020B0604030504040204" pitchFamily="34" charset="0"/>
              <a:buChar char="&gt;"/>
              <a:defRPr/>
            </a:pPr>
            <a:r>
              <a:rPr lang="en-GB" sz="1600" dirty="0">
                <a:solidFill>
                  <a:srgbClr val="004494"/>
                </a:solidFill>
              </a:rPr>
              <a:t>Define the role of the different actors </a:t>
            </a:r>
            <a:r>
              <a:rPr lang="en-GB" sz="1600" b="0" dirty="0">
                <a:solidFill>
                  <a:srgbClr val="004494"/>
                </a:solidFill>
              </a:rPr>
              <a:t>in the process</a:t>
            </a:r>
          </a:p>
          <a:p>
            <a:pPr marL="355600" lvl="1" indent="-355600" defTabSz="457200">
              <a:spcBef>
                <a:spcPts val="600"/>
              </a:spcBef>
              <a:spcAft>
                <a:spcPts val="0"/>
              </a:spcAft>
              <a:buClr>
                <a:srgbClr val="004494"/>
              </a:buClr>
              <a:buSzPct val="100000"/>
              <a:buFont typeface="Verdana" panose="020B0604030504040204" pitchFamily="34" charset="0"/>
              <a:buChar char="&gt;"/>
              <a:defRPr/>
            </a:pPr>
            <a:r>
              <a:rPr lang="en-GB" sz="1600" dirty="0">
                <a:solidFill>
                  <a:srgbClr val="004494"/>
                </a:solidFill>
              </a:rPr>
              <a:t>Chart the identification/formulation phases, </a:t>
            </a:r>
            <a:r>
              <a:rPr lang="en-GB" sz="1600" b="0" dirty="0">
                <a:solidFill>
                  <a:srgbClr val="004494"/>
                </a:solidFill>
              </a:rPr>
              <a:t>including timetable</a:t>
            </a:r>
          </a:p>
          <a:p>
            <a:pPr marL="355600" lvl="1" indent="-355600" defTabSz="457200">
              <a:spcBef>
                <a:spcPts val="600"/>
              </a:spcBef>
              <a:spcAft>
                <a:spcPts val="0"/>
              </a:spcAft>
              <a:buClr>
                <a:srgbClr val="004494"/>
              </a:buClr>
              <a:buSzPct val="100000"/>
              <a:buFont typeface="Verdana" panose="020B0604030504040204" pitchFamily="34" charset="0"/>
              <a:buChar char="&gt;"/>
              <a:defRPr/>
            </a:pPr>
            <a:r>
              <a:rPr lang="en-GB" sz="1600" dirty="0">
                <a:solidFill>
                  <a:srgbClr val="004494"/>
                </a:solidFill>
              </a:rPr>
              <a:t>To be shared </a:t>
            </a:r>
            <a:r>
              <a:rPr lang="en-GB" sz="1600" b="0" dirty="0">
                <a:solidFill>
                  <a:srgbClr val="004494"/>
                </a:solidFill>
              </a:rPr>
              <a:t>with the authorities and partners</a:t>
            </a:r>
          </a:p>
          <a:p>
            <a:pPr lvl="1">
              <a:spcBef>
                <a:spcPts val="600"/>
              </a:spcBef>
              <a:spcAft>
                <a:spcPts val="0"/>
              </a:spcAft>
              <a:buClr>
                <a:schemeClr val="accent2">
                  <a:lumMod val="50000"/>
                </a:schemeClr>
              </a:buClr>
              <a:buFont typeface="Wingdings" panose="05000000000000000000" pitchFamily="2" charset="2"/>
              <a:buChar char="§"/>
              <a:defRPr/>
            </a:pPr>
            <a:endParaRPr lang="fr-BE" sz="1000" b="0" dirty="0"/>
          </a:p>
          <a:p>
            <a:pPr marL="180000" lvl="1" indent="-360000">
              <a:spcBef>
                <a:spcPts val="600"/>
              </a:spcBef>
              <a:spcAft>
                <a:spcPts val="0"/>
              </a:spcAft>
              <a:buNone/>
              <a:defRPr/>
            </a:pPr>
            <a:r>
              <a:rPr lang="fr-BE" dirty="0"/>
              <a:t>2. </a:t>
            </a:r>
            <a:r>
              <a:rPr lang="en-GB" dirty="0"/>
              <a:t>Formulation of the Action Document</a:t>
            </a:r>
            <a:endParaRPr lang="fr-BE" dirty="0"/>
          </a:p>
          <a:p>
            <a:pPr marL="457200" lvl="1" indent="0">
              <a:spcBef>
                <a:spcPts val="600"/>
              </a:spcBef>
              <a:spcAft>
                <a:spcPts val="0"/>
              </a:spcAft>
              <a:buFontTx/>
              <a:buNone/>
              <a:defRPr/>
            </a:pPr>
            <a:endParaRPr lang="fr-BE" sz="1000" dirty="0"/>
          </a:p>
          <a:p>
            <a:pPr marL="180000" lvl="1" indent="-360000">
              <a:spcBef>
                <a:spcPts val="600"/>
              </a:spcBef>
              <a:spcAft>
                <a:spcPts val="0"/>
              </a:spcAft>
              <a:buNone/>
              <a:defRPr/>
            </a:pPr>
            <a:r>
              <a:rPr lang="fr-BE" dirty="0"/>
              <a:t>3. </a:t>
            </a:r>
            <a:r>
              <a:rPr lang="en-GB" dirty="0"/>
              <a:t>Systematic involvement of BSSC (in all steps) </a:t>
            </a:r>
            <a:endParaRPr lang="fr-BE" dirty="0"/>
          </a:p>
          <a:p>
            <a:pPr>
              <a:spcBef>
                <a:spcPts val="600"/>
              </a:spcBef>
              <a:spcAft>
                <a:spcPts val="0"/>
              </a:spcAft>
              <a:buClr>
                <a:srgbClr val="2D5EC1"/>
              </a:buClr>
              <a:defRPr/>
            </a:pPr>
            <a:endParaRPr lang="fr-BE" sz="1800" i="0" dirty="0"/>
          </a:p>
          <a:p>
            <a:pPr marL="0" indent="0">
              <a:spcBef>
                <a:spcPts val="600"/>
              </a:spcBef>
              <a:spcAft>
                <a:spcPts val="0"/>
              </a:spcAft>
              <a:buClr>
                <a:srgbClr val="2D5EC1"/>
              </a:buClr>
              <a:buFontTx/>
              <a:buNone/>
              <a:defRPr/>
            </a:pPr>
            <a:endParaRPr lang="fr-BE" sz="1800" i="0" dirty="0"/>
          </a:p>
          <a:p>
            <a:pPr>
              <a:spcBef>
                <a:spcPts val="600"/>
              </a:spcBef>
              <a:spcAft>
                <a:spcPts val="0"/>
              </a:spcAft>
              <a:defRPr/>
            </a:pPr>
            <a:endParaRPr lang="fr-BE" sz="1800" i="0" dirty="0"/>
          </a:p>
          <a:p>
            <a:pPr>
              <a:spcBef>
                <a:spcPts val="600"/>
              </a:spcBef>
              <a:spcAft>
                <a:spcPts val="0"/>
              </a:spcAft>
              <a:defRPr/>
            </a:pPr>
            <a:endParaRPr lang="fr-BE" sz="1800" i="0" dirty="0"/>
          </a:p>
          <a:p>
            <a:pPr>
              <a:spcBef>
                <a:spcPts val="600"/>
              </a:spcBef>
              <a:spcAft>
                <a:spcPts val="0"/>
              </a:spcAft>
              <a:defRPr/>
            </a:pPr>
            <a:endParaRPr lang="fr-BE" sz="1700" dirty="0"/>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14</a:t>
            </a:fld>
            <a:endParaRPr lang="fr-BE" sz="1100" b="1">
              <a:solidFill>
                <a:schemeClr val="bg1"/>
              </a:solidFill>
              <a:latin typeface="+mn-lt"/>
            </a:endParaRPr>
          </a:p>
        </p:txBody>
      </p:sp>
    </p:spTree>
    <p:extLst>
      <p:ext uri="{BB962C8B-B14F-4D97-AF65-F5344CB8AC3E}">
        <p14:creationId xmlns:p14="http://schemas.microsoft.com/office/powerpoint/2010/main" val="384424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re 1">
            <a:extLst>
              <a:ext uri="{FF2B5EF4-FFF2-40B4-BE49-F238E27FC236}">
                <a16:creationId xmlns:a16="http://schemas.microsoft.com/office/drawing/2014/main" id="{208118D7-D373-4FB8-B3D2-8A20F3D4948B}"/>
              </a:ext>
            </a:extLst>
          </p:cNvPr>
          <p:cNvSpPr txBox="1">
            <a:spLocks/>
          </p:cNvSpPr>
          <p:nvPr/>
        </p:nvSpPr>
        <p:spPr bwMode="auto">
          <a:xfrm>
            <a:off x="-252536" y="1094606"/>
            <a:ext cx="91440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fr-BE" altLang="nl-NL" sz="1800" cap="all" dirty="0">
                <a:solidFill>
                  <a:srgbClr val="004494"/>
                </a:solidFill>
                <a:latin typeface="+mn-lt"/>
              </a:rPr>
              <a:t>SRBC: a </a:t>
            </a:r>
            <a:r>
              <a:rPr lang="fr-BE" altLang="nl-NL" sz="1800" cap="all" dirty="0" err="1">
                <a:solidFill>
                  <a:srgbClr val="004494"/>
                </a:solidFill>
                <a:latin typeface="+mn-lt"/>
              </a:rPr>
              <a:t>coordinated</a:t>
            </a:r>
            <a:r>
              <a:rPr lang="fr-BE" altLang="nl-NL" sz="1800" cap="all" dirty="0">
                <a:solidFill>
                  <a:srgbClr val="004494"/>
                </a:solidFill>
                <a:latin typeface="+mn-lt"/>
              </a:rPr>
              <a:t> package </a:t>
            </a:r>
            <a:br>
              <a:rPr lang="fr-BE" altLang="nl-NL" sz="1800" cap="all" dirty="0">
                <a:solidFill>
                  <a:srgbClr val="004494"/>
                </a:solidFill>
                <a:latin typeface="+mn-lt"/>
              </a:rPr>
            </a:br>
            <a:r>
              <a:rPr lang="fr-BE" altLang="nl-NL" sz="1800" cap="all" dirty="0">
                <a:solidFill>
                  <a:srgbClr val="004494"/>
                </a:solidFill>
                <a:latin typeface="+mn-lt"/>
              </a:rPr>
              <a:t>to </a:t>
            </a:r>
            <a:r>
              <a:rPr lang="fr-BE" altLang="nl-NL" sz="1800" cap="all" dirty="0" err="1">
                <a:solidFill>
                  <a:srgbClr val="004494"/>
                </a:solidFill>
                <a:latin typeface="+mn-lt"/>
              </a:rPr>
              <a:t>address</a:t>
            </a:r>
            <a:r>
              <a:rPr lang="fr-BE" altLang="nl-NL" sz="1800" cap="all" dirty="0">
                <a:solidFill>
                  <a:srgbClr val="004494"/>
                </a:solidFill>
                <a:latin typeface="+mn-lt"/>
              </a:rPr>
              <a:t> the </a:t>
            </a:r>
            <a:r>
              <a:rPr lang="fr-BE" altLang="nl-NL" sz="1800" cap="all" dirty="0" err="1">
                <a:solidFill>
                  <a:srgbClr val="004494"/>
                </a:solidFill>
                <a:latin typeface="+mn-lt"/>
              </a:rPr>
              <a:t>underlying</a:t>
            </a:r>
            <a:r>
              <a:rPr lang="fr-BE" altLang="nl-NL" sz="1800" cap="all" dirty="0">
                <a:solidFill>
                  <a:srgbClr val="004494"/>
                </a:solidFill>
                <a:latin typeface="+mn-lt"/>
              </a:rPr>
              <a:t> causes of </a:t>
            </a:r>
            <a:r>
              <a:rPr lang="fr-BE" altLang="nl-NL" sz="1800" cap="all" dirty="0" err="1">
                <a:solidFill>
                  <a:srgbClr val="004494"/>
                </a:solidFill>
                <a:latin typeface="+mn-lt"/>
              </a:rPr>
              <a:t>fragility</a:t>
            </a:r>
            <a:endParaRPr lang="fr-BE" sz="1800" cap="all" dirty="0">
              <a:solidFill>
                <a:srgbClr val="004494"/>
              </a:solidFill>
              <a:latin typeface="+mn-lt"/>
            </a:endParaRPr>
          </a:p>
        </p:txBody>
      </p:sp>
      <p:sp>
        <p:nvSpPr>
          <p:cNvPr id="28" name="Rectangle 27">
            <a:extLst>
              <a:ext uri="{FF2B5EF4-FFF2-40B4-BE49-F238E27FC236}">
                <a16:creationId xmlns:a16="http://schemas.microsoft.com/office/drawing/2014/main" id="{BFC5F911-130C-4F46-8696-B816939F1BA5}"/>
              </a:ext>
            </a:extLst>
          </p:cNvPr>
          <p:cNvSpPr/>
          <p:nvPr/>
        </p:nvSpPr>
        <p:spPr bwMode="auto">
          <a:xfrm>
            <a:off x="1656742" y="1916832"/>
            <a:ext cx="5867538" cy="37073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30" name="Espace réservé du contenu 8">
            <a:extLst>
              <a:ext uri="{FF2B5EF4-FFF2-40B4-BE49-F238E27FC236}">
                <a16:creationId xmlns:a16="http://schemas.microsoft.com/office/drawing/2014/main" id="{8D4F7213-13BD-4CFE-AF23-4B7197CE07CD}"/>
              </a:ext>
            </a:extLst>
          </p:cNvPr>
          <p:cNvSpPr txBox="1">
            <a:spLocks/>
          </p:cNvSpPr>
          <p:nvPr/>
        </p:nvSpPr>
        <p:spPr>
          <a:xfrm>
            <a:off x="413792" y="1961777"/>
            <a:ext cx="8316416" cy="1594661"/>
          </a:xfrm>
          <a:prstGeom prst="rect">
            <a:avLst/>
          </a:prstGeom>
          <a:ln>
            <a:solidFill>
              <a:srgbClr val="002060"/>
            </a:solidFill>
          </a:ln>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600" b="1" i="0" kern="0" dirty="0" err="1">
                <a:solidFill>
                  <a:schemeClr val="accent6">
                    <a:lumMod val="50000"/>
                  </a:schemeClr>
                </a:solidFill>
                <a:latin typeface="+mn-lt"/>
              </a:rPr>
              <a:t>Specific</a:t>
            </a:r>
            <a:r>
              <a:rPr lang="fr-BE" sz="1600" b="1" i="0" kern="0" dirty="0">
                <a:solidFill>
                  <a:schemeClr val="accent6">
                    <a:lumMod val="50000"/>
                  </a:schemeClr>
                </a:solidFill>
                <a:latin typeface="+mn-lt"/>
              </a:rPr>
              <a:t> objectives SRBC</a:t>
            </a:r>
          </a:p>
          <a:p>
            <a:pPr marL="357188" lvl="1" indent="-171450">
              <a:spcBef>
                <a:spcPts val="400"/>
              </a:spcBef>
              <a:buClr>
                <a:srgbClr val="3CA54D"/>
              </a:buClr>
              <a:buFont typeface="Wingdings" panose="05000000000000000000" pitchFamily="2" charset="2"/>
              <a:buChar char="§"/>
              <a:defRPr/>
            </a:pPr>
            <a:r>
              <a:rPr lang="en-US" sz="1250" b="0" dirty="0">
                <a:solidFill>
                  <a:schemeClr val="accent6">
                    <a:lumMod val="50000"/>
                  </a:schemeClr>
                </a:solidFill>
                <a:latin typeface="+mj-lt"/>
              </a:rPr>
              <a:t>Used in situations of fragility and transition &gt; to build up state and societal resilience.</a:t>
            </a:r>
          </a:p>
          <a:p>
            <a:pPr marL="357188" lvl="1" indent="-171450">
              <a:spcBef>
                <a:spcPts val="400"/>
              </a:spcBef>
              <a:buClr>
                <a:srgbClr val="3CA54D"/>
              </a:buClr>
              <a:buFont typeface="Wingdings" panose="05000000000000000000" pitchFamily="2" charset="2"/>
              <a:buChar char="§"/>
              <a:defRPr/>
            </a:pPr>
            <a:r>
              <a:rPr lang="en-GB" sz="1250" b="0" dirty="0">
                <a:solidFill>
                  <a:schemeClr val="accent6">
                    <a:lumMod val="50000"/>
                  </a:schemeClr>
                </a:solidFill>
                <a:latin typeface="+mj-lt"/>
              </a:rPr>
              <a:t>To help partner countries </a:t>
            </a:r>
            <a:r>
              <a:rPr lang="en-US" sz="1250" b="0" dirty="0">
                <a:solidFill>
                  <a:schemeClr val="accent6">
                    <a:lumMod val="50000"/>
                  </a:schemeClr>
                </a:solidFill>
                <a:latin typeface="+mj-lt"/>
              </a:rPr>
              <a:t>to improve financial capability of Govt to restore peace and macro-economic stability and to ensure vital state functions and deliver basic services. </a:t>
            </a:r>
          </a:p>
          <a:p>
            <a:pPr marL="357188" lvl="1" indent="-171450">
              <a:spcBef>
                <a:spcPts val="400"/>
              </a:spcBef>
              <a:buClr>
                <a:srgbClr val="3CA54D"/>
              </a:buClr>
              <a:buFont typeface="Wingdings" panose="05000000000000000000" pitchFamily="2" charset="2"/>
              <a:buChar char="§"/>
              <a:defRPr/>
            </a:pPr>
            <a:r>
              <a:rPr lang="en-US" sz="1250" b="0" dirty="0">
                <a:solidFill>
                  <a:schemeClr val="accent6">
                    <a:lumMod val="50000"/>
                  </a:schemeClr>
                </a:solidFill>
                <a:latin typeface="+mj-lt"/>
              </a:rPr>
              <a:t>To be based on forward looking political commitment and on institutional reforms. </a:t>
            </a:r>
          </a:p>
          <a:p>
            <a:pPr marL="357188" lvl="1" indent="-171450">
              <a:spcBef>
                <a:spcPts val="400"/>
              </a:spcBef>
              <a:buClr>
                <a:srgbClr val="3CA54D"/>
              </a:buClr>
              <a:buFont typeface="Wingdings" panose="05000000000000000000" pitchFamily="2" charset="2"/>
              <a:buChar char="§"/>
              <a:defRPr/>
            </a:pPr>
            <a:r>
              <a:rPr lang="en-US" sz="1250" b="0" dirty="0">
                <a:solidFill>
                  <a:schemeClr val="accent6">
                    <a:lumMod val="50000"/>
                  </a:schemeClr>
                </a:solidFill>
                <a:latin typeface="+mj-lt"/>
              </a:rPr>
              <a:t>Requires a stronger political and policy dialogue.</a:t>
            </a:r>
          </a:p>
          <a:p>
            <a:pPr marL="185738" lvl="1" indent="0">
              <a:spcBef>
                <a:spcPts val="400"/>
              </a:spcBef>
              <a:buClr>
                <a:srgbClr val="3CA54D"/>
              </a:buClr>
              <a:buNone/>
              <a:defRPr/>
            </a:pPr>
            <a:endParaRPr lang="fr-BE" sz="1300" dirty="0">
              <a:solidFill>
                <a:schemeClr val="accent6">
                  <a:lumMod val="50000"/>
                </a:schemeClr>
              </a:solidFill>
            </a:endParaRPr>
          </a:p>
          <a:p>
            <a:pPr marL="0" indent="0" algn="ctr">
              <a:buNone/>
            </a:pPr>
            <a:endParaRPr lang="fr-BE" sz="1600" b="1" i="0" kern="0" dirty="0">
              <a:solidFill>
                <a:schemeClr val="accent6">
                  <a:lumMod val="50000"/>
                </a:schemeClr>
              </a:solidFill>
              <a:latin typeface="+mn-lt"/>
            </a:endParaRPr>
          </a:p>
        </p:txBody>
      </p:sp>
      <p:sp>
        <p:nvSpPr>
          <p:cNvPr id="32" name="Espace réservé du contenu 8">
            <a:extLst>
              <a:ext uri="{FF2B5EF4-FFF2-40B4-BE49-F238E27FC236}">
                <a16:creationId xmlns:a16="http://schemas.microsoft.com/office/drawing/2014/main" id="{F34660CC-5699-4BBA-AAB1-2D544C9A5EFF}"/>
              </a:ext>
            </a:extLst>
          </p:cNvPr>
          <p:cNvSpPr txBox="1">
            <a:spLocks/>
          </p:cNvSpPr>
          <p:nvPr/>
        </p:nvSpPr>
        <p:spPr>
          <a:xfrm>
            <a:off x="0" y="3614886"/>
            <a:ext cx="2973994"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defRPr/>
            </a:pPr>
            <a:r>
              <a:rPr lang="en-GB" sz="1400" b="1" i="0" kern="0" dirty="0">
                <a:solidFill>
                  <a:srgbClr val="FDB932"/>
                </a:solidFill>
                <a:latin typeface="+mj-lt"/>
              </a:rPr>
              <a:t>Financial Transfers</a:t>
            </a:r>
          </a:p>
          <a:p>
            <a:pPr marL="0" indent="0" algn="ctr" eaLnBrk="1" hangingPunct="1">
              <a:buNone/>
              <a:defRPr/>
            </a:pPr>
            <a:endParaRPr lang="fr-BE" sz="1400" b="1" i="0" kern="0" dirty="0">
              <a:solidFill>
                <a:srgbClr val="FDB932"/>
              </a:solidFill>
              <a:latin typeface="+mj-lt"/>
            </a:endParaRPr>
          </a:p>
        </p:txBody>
      </p:sp>
      <p:sp>
        <p:nvSpPr>
          <p:cNvPr id="33" name="Espace réservé du contenu 8">
            <a:extLst>
              <a:ext uri="{FF2B5EF4-FFF2-40B4-BE49-F238E27FC236}">
                <a16:creationId xmlns:a16="http://schemas.microsoft.com/office/drawing/2014/main" id="{6125B226-2DD0-4666-8B40-A6F51A98DAD9}"/>
              </a:ext>
            </a:extLst>
          </p:cNvPr>
          <p:cNvSpPr txBox="1">
            <a:spLocks/>
          </p:cNvSpPr>
          <p:nvPr/>
        </p:nvSpPr>
        <p:spPr>
          <a:xfrm>
            <a:off x="2926265" y="3614886"/>
            <a:ext cx="3328492"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1400" b="1" i="0" kern="0" dirty="0">
                <a:solidFill>
                  <a:srgbClr val="F5823C"/>
                </a:solidFill>
                <a:latin typeface="+mj-lt"/>
              </a:rPr>
              <a:t>Policy </a:t>
            </a:r>
            <a:r>
              <a:rPr lang="fr-BE" sz="1400" b="1" i="0" kern="0" dirty="0">
                <a:solidFill>
                  <a:srgbClr val="F5823C"/>
                </a:solidFill>
                <a:latin typeface="+mj-lt"/>
              </a:rPr>
              <a:t>Dialogue</a:t>
            </a:r>
          </a:p>
        </p:txBody>
      </p:sp>
      <p:sp>
        <p:nvSpPr>
          <p:cNvPr id="34" name="Espace réservé du contenu 8">
            <a:extLst>
              <a:ext uri="{FF2B5EF4-FFF2-40B4-BE49-F238E27FC236}">
                <a16:creationId xmlns:a16="http://schemas.microsoft.com/office/drawing/2014/main" id="{8FAF630D-1F94-4585-8D04-5308420B59E3}"/>
              </a:ext>
            </a:extLst>
          </p:cNvPr>
          <p:cNvSpPr txBox="1">
            <a:spLocks/>
          </p:cNvSpPr>
          <p:nvPr/>
        </p:nvSpPr>
        <p:spPr>
          <a:xfrm>
            <a:off x="6107956" y="3636144"/>
            <a:ext cx="3036043"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1400" b="1" i="0" kern="0" dirty="0">
                <a:solidFill>
                  <a:srgbClr val="89C765"/>
                </a:solidFill>
                <a:latin typeface="+mn-lt"/>
              </a:rPr>
              <a:t>Capacity Building</a:t>
            </a:r>
          </a:p>
          <a:p>
            <a:pPr marL="0" indent="0" algn="ctr">
              <a:buNone/>
            </a:pPr>
            <a:endParaRPr lang="fr-BE" sz="1400" b="1" i="0" kern="0" dirty="0">
              <a:solidFill>
                <a:srgbClr val="89C765"/>
              </a:solidFill>
              <a:latin typeface="+mn-lt"/>
            </a:endParaRPr>
          </a:p>
        </p:txBody>
      </p:sp>
      <p:pic>
        <p:nvPicPr>
          <p:cNvPr id="41" name="Image 40">
            <a:extLst>
              <a:ext uri="{FF2B5EF4-FFF2-40B4-BE49-F238E27FC236}">
                <a16:creationId xmlns:a16="http://schemas.microsoft.com/office/drawing/2014/main" id="{CC14C060-5AC0-41EE-BD1B-6BCD5C42332F}"/>
              </a:ext>
            </a:extLst>
          </p:cNvPr>
          <p:cNvPicPr>
            <a:picLocks noChangeAspect="1"/>
          </p:cNvPicPr>
          <p:nvPr/>
        </p:nvPicPr>
        <p:blipFill>
          <a:blip r:embed="rId3"/>
          <a:stretch>
            <a:fillRect/>
          </a:stretch>
        </p:blipFill>
        <p:spPr>
          <a:xfrm>
            <a:off x="-26849" y="3891186"/>
            <a:ext cx="9234719" cy="2990390"/>
          </a:xfrm>
          <a:prstGeom prst="rect">
            <a:avLst/>
          </a:prstGeom>
        </p:spPr>
      </p:pic>
      <p:sp>
        <p:nvSpPr>
          <p:cNvPr id="42" name="ZoneTexte 41">
            <a:extLst>
              <a:ext uri="{FF2B5EF4-FFF2-40B4-BE49-F238E27FC236}">
                <a16:creationId xmlns:a16="http://schemas.microsoft.com/office/drawing/2014/main" id="{A25C95EB-CC1C-4B8B-A589-FB8A0477A0CF}"/>
              </a:ext>
            </a:extLst>
          </p:cNvPr>
          <p:cNvSpPr txBox="1"/>
          <p:nvPr/>
        </p:nvSpPr>
        <p:spPr>
          <a:xfrm>
            <a:off x="90718" y="3940670"/>
            <a:ext cx="2835547" cy="1169551"/>
          </a:xfrm>
          <a:prstGeom prst="rect">
            <a:avLst/>
          </a:prstGeom>
          <a:noFill/>
        </p:spPr>
        <p:txBody>
          <a:bodyPr wrap="square" rtlCol="0">
            <a:spAutoFit/>
          </a:bodyPr>
          <a:lstStyle/>
          <a:p>
            <a:pPr marL="171450" lvl="1" indent="-171450" defTabSz="711200" eaLnBrk="1" hangingPunct="1">
              <a:spcBef>
                <a:spcPts val="600"/>
              </a:spcBef>
              <a:buClr>
                <a:schemeClr val="bg1"/>
              </a:buClr>
              <a:buFont typeface="Verdana" panose="020B0604030504040204" pitchFamily="34" charset="0"/>
              <a:buChar char="&gt;"/>
              <a:defRPr/>
            </a:pPr>
            <a:r>
              <a:rPr lang="en-GB" dirty="0">
                <a:solidFill>
                  <a:schemeClr val="tx1"/>
                </a:solidFill>
                <a:latin typeface="+mj-lt"/>
              </a:rPr>
              <a:t>Amount : to be discussed with IMF. </a:t>
            </a:r>
          </a:p>
          <a:p>
            <a:pPr marL="171450" lvl="1" indent="-171450" defTabSz="711200" eaLnBrk="1" hangingPunct="1">
              <a:spcBef>
                <a:spcPts val="600"/>
              </a:spcBef>
              <a:buClr>
                <a:schemeClr val="bg1"/>
              </a:buClr>
              <a:buFont typeface="Verdana" panose="020B0604030504040204" pitchFamily="34" charset="0"/>
              <a:buChar char="&gt;"/>
              <a:defRPr/>
            </a:pPr>
            <a:r>
              <a:rPr lang="en-GB" dirty="0">
                <a:solidFill>
                  <a:schemeClr val="tx1"/>
                </a:solidFill>
                <a:latin typeface="+mj-lt"/>
              </a:rPr>
              <a:t>Disbursement profile in line with cash flow needs. </a:t>
            </a:r>
          </a:p>
          <a:p>
            <a:pPr marL="171450" lvl="1" indent="-171450" defTabSz="711200" eaLnBrk="1" hangingPunct="1">
              <a:spcBef>
                <a:spcPts val="600"/>
              </a:spcBef>
              <a:buClr>
                <a:schemeClr val="bg1"/>
              </a:buClr>
              <a:buFont typeface="Verdana" panose="020B0604030504040204" pitchFamily="34" charset="0"/>
              <a:buChar char="&gt;"/>
              <a:defRPr/>
            </a:pPr>
            <a:r>
              <a:rPr lang="en-GB" dirty="0">
                <a:solidFill>
                  <a:schemeClr val="tx1"/>
                </a:solidFill>
                <a:latin typeface="+mj-lt"/>
              </a:rPr>
              <a:t>Predictability of aid flows. </a:t>
            </a:r>
            <a:endParaRPr lang="fr-BE" dirty="0">
              <a:solidFill>
                <a:schemeClr val="tx1"/>
              </a:solidFill>
              <a:latin typeface="+mj-lt"/>
            </a:endParaRPr>
          </a:p>
        </p:txBody>
      </p:sp>
      <p:sp>
        <p:nvSpPr>
          <p:cNvPr id="43" name="ZoneTexte 42">
            <a:extLst>
              <a:ext uri="{FF2B5EF4-FFF2-40B4-BE49-F238E27FC236}">
                <a16:creationId xmlns:a16="http://schemas.microsoft.com/office/drawing/2014/main" id="{8285B190-0AC4-45A3-904B-9CA12015C589}"/>
              </a:ext>
            </a:extLst>
          </p:cNvPr>
          <p:cNvSpPr txBox="1"/>
          <p:nvPr/>
        </p:nvSpPr>
        <p:spPr>
          <a:xfrm>
            <a:off x="90718" y="5303412"/>
            <a:ext cx="2835547" cy="1320361"/>
          </a:xfrm>
          <a:prstGeom prst="rect">
            <a:avLst/>
          </a:prstGeom>
          <a:noFill/>
        </p:spPr>
        <p:txBody>
          <a:bodyPr wrap="square" rtlCol="0">
            <a:spAutoFit/>
          </a:bodyPr>
          <a:lstStyle/>
          <a:p>
            <a:pPr marL="171450" lvl="1" indent="-171450" defTabSz="711200">
              <a:lnSpc>
                <a:spcPct val="90000"/>
              </a:lnSpc>
              <a:spcBef>
                <a:spcPts val="600"/>
              </a:spcBef>
              <a:buSzPct val="90000"/>
              <a:buFont typeface="Arial" panose="020B0604020202020204" pitchFamily="34" charset="0"/>
              <a:buChar char="•"/>
              <a:defRPr/>
            </a:pPr>
            <a:r>
              <a:rPr lang="en-GB" dirty="0">
                <a:solidFill>
                  <a:schemeClr val="tx1"/>
                </a:solidFill>
                <a:latin typeface="+mj-lt"/>
              </a:rPr>
              <a:t>One disbursement a year</a:t>
            </a:r>
          </a:p>
          <a:p>
            <a:pPr marL="171450" lvl="1" indent="-171450" defTabSz="711200">
              <a:lnSpc>
                <a:spcPct val="90000"/>
              </a:lnSpc>
              <a:spcBef>
                <a:spcPts val="600"/>
              </a:spcBef>
              <a:buSzPct val="90000"/>
              <a:buFont typeface="Arial" panose="020B0604020202020204" pitchFamily="34" charset="0"/>
              <a:buChar char="•"/>
              <a:defRPr/>
            </a:pPr>
            <a:r>
              <a:rPr lang="en-GB" dirty="0">
                <a:solidFill>
                  <a:schemeClr val="tx1"/>
                </a:solidFill>
                <a:latin typeface="+mj-lt"/>
              </a:rPr>
              <a:t>As far as possible: in the first half of the budget year</a:t>
            </a:r>
          </a:p>
          <a:p>
            <a:pPr marL="171450" lvl="1" indent="-171450" defTabSz="711200">
              <a:lnSpc>
                <a:spcPct val="90000"/>
              </a:lnSpc>
              <a:spcBef>
                <a:spcPts val="600"/>
              </a:spcBef>
              <a:buSzPct val="90000"/>
              <a:buFont typeface="Arial" panose="020B0604020202020204" pitchFamily="34" charset="0"/>
              <a:buChar char="•"/>
              <a:defRPr/>
            </a:pPr>
            <a:r>
              <a:rPr lang="en-GB" dirty="0">
                <a:solidFill>
                  <a:schemeClr val="tx1"/>
                </a:solidFill>
                <a:latin typeface="+mj-lt"/>
              </a:rPr>
              <a:t>1st Y: single fixed tranche</a:t>
            </a:r>
          </a:p>
          <a:p>
            <a:pPr marL="171450" lvl="1" indent="-171450" defTabSz="711200">
              <a:lnSpc>
                <a:spcPct val="90000"/>
              </a:lnSpc>
              <a:spcBef>
                <a:spcPts val="600"/>
              </a:spcBef>
              <a:buSzPct val="90000"/>
              <a:buFont typeface="Arial" panose="020B0604020202020204" pitchFamily="34" charset="0"/>
              <a:buChar char="•"/>
              <a:defRPr/>
            </a:pPr>
            <a:r>
              <a:rPr lang="en-GB" dirty="0">
                <a:solidFill>
                  <a:schemeClr val="tx1"/>
                </a:solidFill>
                <a:latin typeface="+mj-lt"/>
              </a:rPr>
              <a:t>2d Y: VT usually not more than 30%</a:t>
            </a:r>
          </a:p>
        </p:txBody>
      </p:sp>
      <p:sp>
        <p:nvSpPr>
          <p:cNvPr id="45" name="ZoneTexte 44">
            <a:extLst>
              <a:ext uri="{FF2B5EF4-FFF2-40B4-BE49-F238E27FC236}">
                <a16:creationId xmlns:a16="http://schemas.microsoft.com/office/drawing/2014/main" id="{3C199154-227E-4D14-948A-5C00951C798E}"/>
              </a:ext>
            </a:extLst>
          </p:cNvPr>
          <p:cNvSpPr txBox="1"/>
          <p:nvPr/>
        </p:nvSpPr>
        <p:spPr>
          <a:xfrm>
            <a:off x="3237574" y="3940670"/>
            <a:ext cx="3041122" cy="1255728"/>
          </a:xfrm>
          <a:prstGeom prst="rect">
            <a:avLst/>
          </a:prstGeom>
          <a:noFill/>
        </p:spPr>
        <p:txBody>
          <a:bodyPr wrap="square" rtlCol="0">
            <a:spAutoFit/>
          </a:bodyPr>
          <a:lstStyle/>
          <a:p>
            <a:pPr marL="0" lvl="1" defTabSz="711200">
              <a:lnSpc>
                <a:spcPct val="90000"/>
              </a:lnSpc>
              <a:spcBef>
                <a:spcPts val="0"/>
              </a:spcBef>
              <a:buClr>
                <a:schemeClr val="bg1"/>
              </a:buClr>
              <a:defRPr/>
            </a:pPr>
            <a:r>
              <a:rPr lang="en-GB" dirty="0">
                <a:solidFill>
                  <a:schemeClr val="tx1"/>
                </a:solidFill>
                <a:latin typeface="+mj-lt"/>
              </a:rPr>
              <a:t>Focus on</a:t>
            </a:r>
          </a:p>
          <a:p>
            <a:pPr marL="171450" lvl="1" indent="-171450" defTabSz="711200">
              <a:lnSpc>
                <a:spcPct val="90000"/>
              </a:lnSpc>
              <a:spcBef>
                <a:spcPts val="0"/>
              </a:spcBef>
              <a:buClr>
                <a:schemeClr val="bg1"/>
              </a:buClr>
              <a:buFont typeface="Verdana" panose="020B0604030504040204" pitchFamily="34" charset="0"/>
              <a:buChar char="&gt;"/>
              <a:defRPr/>
            </a:pPr>
            <a:r>
              <a:rPr lang="en-GB" dirty="0">
                <a:solidFill>
                  <a:schemeClr val="tx1"/>
                </a:solidFill>
                <a:latin typeface="+mj-lt"/>
              </a:rPr>
              <a:t>National responses to fragility and instability factors. </a:t>
            </a:r>
          </a:p>
          <a:p>
            <a:pPr marL="171450" lvl="1" indent="-171450" defTabSz="711200">
              <a:lnSpc>
                <a:spcPct val="90000"/>
              </a:lnSpc>
              <a:spcBef>
                <a:spcPts val="0"/>
              </a:spcBef>
              <a:buClr>
                <a:schemeClr val="bg1"/>
              </a:buClr>
              <a:buFont typeface="Verdana" panose="020B0604030504040204" pitchFamily="34" charset="0"/>
              <a:buChar char="&gt;"/>
              <a:defRPr/>
            </a:pPr>
            <a:r>
              <a:rPr lang="en-GB" dirty="0">
                <a:solidFill>
                  <a:schemeClr val="tx1"/>
                </a:solidFill>
                <a:latin typeface="+mj-lt"/>
              </a:rPr>
              <a:t>Ownership of policies and management systems. </a:t>
            </a:r>
          </a:p>
          <a:p>
            <a:pPr marL="171450" lvl="1" indent="-171450" defTabSz="711200">
              <a:lnSpc>
                <a:spcPct val="90000"/>
              </a:lnSpc>
              <a:spcBef>
                <a:spcPts val="0"/>
              </a:spcBef>
              <a:buClr>
                <a:schemeClr val="bg1"/>
              </a:buClr>
              <a:buFont typeface="Verdana" panose="020B0604030504040204" pitchFamily="34" charset="0"/>
              <a:buChar char="&gt;"/>
              <a:defRPr/>
            </a:pPr>
            <a:r>
              <a:rPr lang="en-GB" dirty="0">
                <a:solidFill>
                  <a:schemeClr val="tx1"/>
                </a:solidFill>
                <a:latin typeface="+mj-lt"/>
              </a:rPr>
              <a:t>Macroeconomic Governance. </a:t>
            </a:r>
          </a:p>
          <a:p>
            <a:pPr marL="171450" lvl="1" indent="-171450" defTabSz="711200">
              <a:lnSpc>
                <a:spcPct val="90000"/>
              </a:lnSpc>
              <a:spcBef>
                <a:spcPts val="0"/>
              </a:spcBef>
              <a:buClr>
                <a:schemeClr val="bg1"/>
              </a:buClr>
              <a:buFont typeface="Verdana" panose="020B0604030504040204" pitchFamily="34" charset="0"/>
              <a:buChar char="&gt;"/>
              <a:defRPr/>
            </a:pPr>
            <a:r>
              <a:rPr lang="en-GB" dirty="0">
                <a:solidFill>
                  <a:schemeClr val="tx1"/>
                </a:solidFill>
                <a:latin typeface="+mj-lt"/>
              </a:rPr>
              <a:t>Institutional capacity. </a:t>
            </a:r>
          </a:p>
        </p:txBody>
      </p:sp>
      <p:sp>
        <p:nvSpPr>
          <p:cNvPr id="46" name="ZoneTexte 45">
            <a:extLst>
              <a:ext uri="{FF2B5EF4-FFF2-40B4-BE49-F238E27FC236}">
                <a16:creationId xmlns:a16="http://schemas.microsoft.com/office/drawing/2014/main" id="{366D8946-11EB-4E6C-926F-F016F92B3ED3}"/>
              </a:ext>
            </a:extLst>
          </p:cNvPr>
          <p:cNvSpPr txBox="1"/>
          <p:nvPr/>
        </p:nvSpPr>
        <p:spPr>
          <a:xfrm>
            <a:off x="3237574" y="5303412"/>
            <a:ext cx="2870382" cy="1243417"/>
          </a:xfrm>
          <a:prstGeom prst="rect">
            <a:avLst/>
          </a:prstGeom>
          <a:noFill/>
        </p:spPr>
        <p:txBody>
          <a:bodyPr wrap="square" rtlCol="0">
            <a:spAutoFit/>
          </a:bodyPr>
          <a:lstStyle/>
          <a:p>
            <a:pPr marL="171450" lvl="1" indent="-171450" defTabSz="711200" eaLnBrk="1" hangingPunct="1">
              <a:lnSpc>
                <a:spcPct val="90000"/>
              </a:lnSpc>
              <a:spcBef>
                <a:spcPts val="600"/>
              </a:spcBef>
              <a:buSzPct val="90000"/>
              <a:buFont typeface="Arial" panose="020B0604020202020204" pitchFamily="34" charset="0"/>
              <a:buChar char="•"/>
              <a:defRPr/>
            </a:pPr>
            <a:r>
              <a:rPr lang="en-GB" dirty="0">
                <a:solidFill>
                  <a:schemeClr val="tx1"/>
                </a:solidFill>
                <a:latin typeface="+mj-lt"/>
              </a:rPr>
              <a:t>Continuous process</a:t>
            </a:r>
          </a:p>
          <a:p>
            <a:pPr marL="171450" lvl="1" indent="-171450" defTabSz="711200" eaLnBrk="1" hangingPunct="1">
              <a:lnSpc>
                <a:spcPct val="90000"/>
              </a:lnSpc>
              <a:spcBef>
                <a:spcPts val="600"/>
              </a:spcBef>
              <a:buSzPct val="90000"/>
              <a:buFont typeface="Arial" panose="020B0604020202020204" pitchFamily="34" charset="0"/>
              <a:buChar char="•"/>
              <a:defRPr/>
            </a:pPr>
            <a:r>
              <a:rPr lang="en-GB" dirty="0">
                <a:solidFill>
                  <a:schemeClr val="tx1"/>
                </a:solidFill>
                <a:latin typeface="+mj-lt"/>
              </a:rPr>
              <a:t>Coordinated with donors</a:t>
            </a:r>
          </a:p>
          <a:p>
            <a:pPr marL="171450" lvl="1" indent="-171450" defTabSz="711200" eaLnBrk="1" hangingPunct="1">
              <a:lnSpc>
                <a:spcPct val="90000"/>
              </a:lnSpc>
              <a:spcBef>
                <a:spcPts val="600"/>
              </a:spcBef>
              <a:buSzPct val="90000"/>
              <a:buFont typeface="Arial" panose="020B0604020202020204" pitchFamily="34" charset="0"/>
              <a:buChar char="•"/>
              <a:defRPr/>
            </a:pPr>
            <a:r>
              <a:rPr lang="en-GB" dirty="0">
                <a:solidFill>
                  <a:schemeClr val="tx1"/>
                </a:solidFill>
                <a:latin typeface="+mj-lt"/>
              </a:rPr>
              <a:t>Based on a close monitoring of BS program and on evolution of the political, economic and social situation</a:t>
            </a:r>
          </a:p>
        </p:txBody>
      </p:sp>
      <p:sp>
        <p:nvSpPr>
          <p:cNvPr id="47" name="ZoneTexte 46">
            <a:extLst>
              <a:ext uri="{FF2B5EF4-FFF2-40B4-BE49-F238E27FC236}">
                <a16:creationId xmlns:a16="http://schemas.microsoft.com/office/drawing/2014/main" id="{24A008F5-5D4F-408C-87B5-835C09D90004}"/>
              </a:ext>
            </a:extLst>
          </p:cNvPr>
          <p:cNvSpPr txBox="1"/>
          <p:nvPr/>
        </p:nvSpPr>
        <p:spPr>
          <a:xfrm>
            <a:off x="6420666" y="3940670"/>
            <a:ext cx="2654111" cy="987963"/>
          </a:xfrm>
          <a:prstGeom prst="rect">
            <a:avLst/>
          </a:prstGeom>
          <a:noFill/>
        </p:spPr>
        <p:txBody>
          <a:bodyPr wrap="square" rtlCol="0">
            <a:spAutoFit/>
          </a:bodyPr>
          <a:lstStyle/>
          <a:p>
            <a:pPr marL="0" lvl="1" defTabSz="711200">
              <a:lnSpc>
                <a:spcPct val="90000"/>
              </a:lnSpc>
              <a:spcBef>
                <a:spcPts val="600"/>
              </a:spcBef>
              <a:buClr>
                <a:schemeClr val="bg1"/>
              </a:buClr>
              <a:defRPr/>
            </a:pPr>
            <a:r>
              <a:rPr lang="en-GB" dirty="0">
                <a:solidFill>
                  <a:schemeClr val="tx1"/>
                </a:solidFill>
                <a:latin typeface="+mj-lt"/>
              </a:rPr>
              <a:t>Support to:</a:t>
            </a:r>
          </a:p>
          <a:p>
            <a:pPr marL="171450" lvl="1" indent="-171450" defTabSz="711200">
              <a:lnSpc>
                <a:spcPct val="90000"/>
              </a:lnSpc>
              <a:spcBef>
                <a:spcPts val="600"/>
              </a:spcBef>
              <a:buClr>
                <a:schemeClr val="bg1"/>
              </a:buClr>
              <a:buFont typeface="Verdana" panose="020B0604030504040204" pitchFamily="34" charset="0"/>
              <a:buChar char="&gt;"/>
              <a:defRPr/>
            </a:pPr>
            <a:r>
              <a:rPr lang="en-GB" dirty="0">
                <a:solidFill>
                  <a:schemeClr val="tx1"/>
                </a:solidFill>
                <a:latin typeface="+mj-lt"/>
              </a:rPr>
              <a:t>PFM. </a:t>
            </a:r>
          </a:p>
          <a:p>
            <a:pPr marL="171450" lvl="1" indent="-171450" defTabSz="711200">
              <a:lnSpc>
                <a:spcPct val="90000"/>
              </a:lnSpc>
              <a:spcBef>
                <a:spcPts val="600"/>
              </a:spcBef>
              <a:buClr>
                <a:schemeClr val="bg1"/>
              </a:buClr>
              <a:buFont typeface="Verdana" panose="020B0604030504040204" pitchFamily="34" charset="0"/>
              <a:buChar char="&gt;"/>
              <a:defRPr/>
            </a:pPr>
            <a:r>
              <a:rPr lang="en-GB" dirty="0">
                <a:solidFill>
                  <a:schemeClr val="tx1"/>
                </a:solidFill>
                <a:latin typeface="+mj-lt"/>
              </a:rPr>
              <a:t>Public administration reform.</a:t>
            </a:r>
          </a:p>
          <a:p>
            <a:pPr marL="171450" lvl="1" indent="-171450" defTabSz="711200">
              <a:lnSpc>
                <a:spcPct val="90000"/>
              </a:lnSpc>
              <a:spcBef>
                <a:spcPts val="600"/>
              </a:spcBef>
              <a:buClr>
                <a:schemeClr val="bg1"/>
              </a:buClr>
              <a:buFont typeface="Verdana" panose="020B0604030504040204" pitchFamily="34" charset="0"/>
              <a:buChar char="&gt;"/>
              <a:defRPr/>
            </a:pPr>
            <a:r>
              <a:rPr lang="en-GB" dirty="0">
                <a:solidFill>
                  <a:schemeClr val="tx1"/>
                </a:solidFill>
                <a:latin typeface="+mj-lt"/>
              </a:rPr>
              <a:t>BS implementation. </a:t>
            </a:r>
          </a:p>
        </p:txBody>
      </p:sp>
      <p:sp>
        <p:nvSpPr>
          <p:cNvPr id="48" name="ZoneTexte 47">
            <a:extLst>
              <a:ext uri="{FF2B5EF4-FFF2-40B4-BE49-F238E27FC236}">
                <a16:creationId xmlns:a16="http://schemas.microsoft.com/office/drawing/2014/main" id="{E941EFE1-BFB4-4CD6-B0D3-C00FCBA402F6}"/>
              </a:ext>
            </a:extLst>
          </p:cNvPr>
          <p:cNvSpPr txBox="1"/>
          <p:nvPr/>
        </p:nvSpPr>
        <p:spPr>
          <a:xfrm>
            <a:off x="6420666" y="5303412"/>
            <a:ext cx="2632616" cy="1055674"/>
          </a:xfrm>
          <a:prstGeom prst="rect">
            <a:avLst/>
          </a:prstGeom>
          <a:noFill/>
        </p:spPr>
        <p:txBody>
          <a:bodyPr wrap="square" rtlCol="0">
            <a:spAutoFit/>
          </a:bodyPr>
          <a:lstStyle/>
          <a:p>
            <a:pPr marL="171450" lvl="1" indent="-171450" defTabSz="711200" eaLnBrk="1" hangingPunct="1">
              <a:lnSpc>
                <a:spcPct val="90000"/>
              </a:lnSpc>
              <a:spcBef>
                <a:spcPts val="600"/>
              </a:spcBef>
              <a:buSzPct val="90000"/>
              <a:buFont typeface="Arial" panose="020B0604020202020204" pitchFamily="34" charset="0"/>
              <a:buChar char="•"/>
              <a:defRPr/>
            </a:pPr>
            <a:r>
              <a:rPr lang="en-GB" dirty="0">
                <a:solidFill>
                  <a:schemeClr val="tx1"/>
                </a:solidFill>
                <a:latin typeface="+mj-lt"/>
              </a:rPr>
              <a:t>Variety of support: TA, twinning, IT equipment</a:t>
            </a:r>
          </a:p>
          <a:p>
            <a:pPr marL="171450" lvl="1" indent="-171450" defTabSz="711200" eaLnBrk="1" hangingPunct="1">
              <a:lnSpc>
                <a:spcPct val="90000"/>
              </a:lnSpc>
              <a:spcBef>
                <a:spcPts val="600"/>
              </a:spcBef>
              <a:buSzPct val="90000"/>
              <a:buFont typeface="Arial" panose="020B0604020202020204" pitchFamily="34" charset="0"/>
              <a:buChar char="•"/>
              <a:defRPr/>
            </a:pPr>
            <a:r>
              <a:rPr lang="en-GB" dirty="0">
                <a:solidFill>
                  <a:schemeClr val="tx1"/>
                </a:solidFill>
                <a:latin typeface="+mj-lt"/>
              </a:rPr>
              <a:t>Scale to be set according to needs.</a:t>
            </a:r>
          </a:p>
          <a:p>
            <a:pPr marL="285750" indent="-285750" defTabSz="711200" eaLnBrk="1" hangingPunct="1">
              <a:lnSpc>
                <a:spcPct val="90000"/>
              </a:lnSpc>
              <a:spcAft>
                <a:spcPts val="600"/>
              </a:spcAft>
              <a:buFont typeface="Wingdings" charset="2"/>
              <a:buChar char="Ø"/>
              <a:defRPr/>
            </a:pPr>
            <a:endParaRPr lang="en-GB" sz="1600" dirty="0">
              <a:solidFill>
                <a:srgbClr val="333399">
                  <a:lumMod val="50000"/>
                </a:srgbClr>
              </a:solidFill>
            </a:endParaRPr>
          </a:p>
        </p:txBody>
      </p:sp>
      <p:sp>
        <p:nvSpPr>
          <p:cNvPr id="16" name="Espace réservé du numéro de diapositive 9">
            <a:extLst>
              <a:ext uri="{FF2B5EF4-FFF2-40B4-BE49-F238E27FC236}">
                <a16:creationId xmlns:a16="http://schemas.microsoft.com/office/drawing/2014/main" id="{967C0968-7F6A-4704-A8B6-1B64E7ADCA71}"/>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15</a:t>
            </a:fld>
            <a:endParaRPr lang="fr-BE" sz="1100" b="1">
              <a:solidFill>
                <a:schemeClr val="bg1"/>
              </a:solidFill>
              <a:latin typeface="+mn-lt"/>
            </a:endParaRPr>
          </a:p>
        </p:txBody>
      </p:sp>
    </p:spTree>
    <p:extLst>
      <p:ext uri="{BB962C8B-B14F-4D97-AF65-F5344CB8AC3E}">
        <p14:creationId xmlns:p14="http://schemas.microsoft.com/office/powerpoint/2010/main" val="2365563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P spid="34" grpId="0"/>
      <p:bldP spid="42" grpId="0"/>
      <p:bldP spid="43" grpId="0"/>
      <p:bldP spid="45" grpId="0"/>
      <p:bldP spid="46" grpId="0"/>
      <p:bldP spid="47" grpId="0"/>
      <p:bldP spid="4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err="1">
                <a:solidFill>
                  <a:srgbClr val="004494"/>
                </a:solidFill>
                <a:latin typeface="+mn-lt"/>
              </a:rPr>
              <a:t>Ouline</a:t>
            </a:r>
            <a:r>
              <a:rPr lang="fr-BE" sz="2800" cap="all" dirty="0">
                <a:solidFill>
                  <a:srgbClr val="004494"/>
                </a:solidFill>
                <a:latin typeface="+mn-lt"/>
              </a:rPr>
              <a:t> Module 5</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eaLnBrk="1" hangingPunct="1">
              <a:spcBef>
                <a:spcPts val="1200"/>
              </a:spcBef>
              <a:spcAft>
                <a:spcPts val="1200"/>
              </a:spcAft>
              <a:buClrTx/>
              <a:buFontTx/>
              <a:buAutoNum type="arabicPeriod"/>
              <a:defRPr/>
            </a:pPr>
            <a:r>
              <a:rPr lang="en-GB" sz="2000" i="0" dirty="0">
                <a:solidFill>
                  <a:srgbClr val="004494"/>
                </a:solidFill>
              </a:rPr>
              <a:t>The EU cycle of Operations</a:t>
            </a:r>
          </a:p>
          <a:p>
            <a:pPr marL="360363" indent="-360363" eaLnBrk="1" hangingPunct="1">
              <a:spcBef>
                <a:spcPts val="1200"/>
              </a:spcBef>
              <a:spcAft>
                <a:spcPts val="1200"/>
              </a:spcAft>
              <a:buClrTx/>
              <a:buFontTx/>
              <a:buAutoNum type="arabicPeriod"/>
              <a:defRPr/>
            </a:pPr>
            <a:r>
              <a:rPr lang="en-GB" sz="2000" i="0" dirty="0">
                <a:solidFill>
                  <a:srgbClr val="004494"/>
                </a:solidFill>
              </a:rPr>
              <a:t>The Action Document</a:t>
            </a:r>
          </a:p>
          <a:p>
            <a:pPr marL="360363" indent="-360363" eaLnBrk="1" hangingPunct="1">
              <a:spcBef>
                <a:spcPts val="1200"/>
              </a:spcBef>
              <a:spcAft>
                <a:spcPts val="1200"/>
              </a:spcAft>
              <a:buClrTx/>
              <a:buFontTx/>
              <a:buAutoNum type="arabicPeriod"/>
              <a:defRPr/>
            </a:pPr>
            <a:r>
              <a:rPr lang="en-GB" sz="2000" i="0" dirty="0">
                <a:solidFill>
                  <a:srgbClr val="004494"/>
                </a:solidFill>
              </a:rPr>
              <a:t>The Action Document in fragile states</a:t>
            </a:r>
          </a:p>
          <a:p>
            <a:pPr marL="360363" indent="-360363" eaLnBrk="1" hangingPunct="1">
              <a:spcBef>
                <a:spcPts val="1200"/>
              </a:spcBef>
              <a:spcAft>
                <a:spcPts val="1200"/>
              </a:spcAft>
              <a:buClrTx/>
              <a:buFontTx/>
              <a:buAutoNum type="arabicPeriod"/>
              <a:defRPr/>
            </a:pPr>
            <a:r>
              <a:rPr lang="en-GB" sz="2000" b="1" i="0" cap="all" dirty="0">
                <a:solidFill>
                  <a:srgbClr val="C00000"/>
                </a:solidFill>
              </a:rPr>
              <a:t>How much budget support?</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16</a:t>
            </a:fld>
            <a:endParaRPr lang="fr-BE" sz="1100" b="1">
              <a:solidFill>
                <a:schemeClr val="bg1"/>
              </a:solidFill>
              <a:latin typeface="+mn-lt"/>
            </a:endParaRPr>
          </a:p>
        </p:txBody>
      </p:sp>
    </p:spTree>
    <p:extLst>
      <p:ext uri="{BB962C8B-B14F-4D97-AF65-F5344CB8AC3E}">
        <p14:creationId xmlns:p14="http://schemas.microsoft.com/office/powerpoint/2010/main" val="30586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en-US" altLang="nl-NL" sz="2400" cap="all" dirty="0">
                <a:solidFill>
                  <a:srgbClr val="004494"/>
                </a:solidFill>
                <a:latin typeface="+mn-lt"/>
              </a:rPr>
              <a:t>How much </a:t>
            </a:r>
            <a:br>
              <a:rPr lang="en-US" altLang="nl-NL" sz="2400" cap="all" dirty="0">
                <a:solidFill>
                  <a:srgbClr val="004494"/>
                </a:solidFill>
                <a:latin typeface="+mn-lt"/>
              </a:rPr>
            </a:br>
            <a:r>
              <a:rPr lang="en-US" altLang="nl-NL" sz="2400" cap="all" dirty="0">
                <a:solidFill>
                  <a:srgbClr val="004494"/>
                </a:solidFill>
                <a:latin typeface="+mn-lt"/>
              </a:rPr>
              <a:t>budget support?</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288000" y="1988840"/>
            <a:ext cx="8568000" cy="4824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1" indent="0" eaLnBrk="1" hangingPunct="1">
              <a:spcBef>
                <a:spcPts val="600"/>
              </a:spcBef>
              <a:spcAft>
                <a:spcPts val="600"/>
              </a:spcAft>
              <a:buClr>
                <a:schemeClr val="accent2"/>
              </a:buClr>
              <a:buFontTx/>
              <a:buNone/>
              <a:defRPr/>
            </a:pPr>
            <a:r>
              <a:rPr lang="en-US" dirty="0"/>
              <a:t>Decision to be based on broad qualitative assessment of:</a:t>
            </a:r>
          </a:p>
          <a:p>
            <a:pPr marL="355600" lvl="1" indent="-355600" defTabSz="457200">
              <a:spcBef>
                <a:spcPts val="600"/>
              </a:spcBef>
              <a:spcAft>
                <a:spcPts val="600"/>
              </a:spcAft>
              <a:buClr>
                <a:srgbClr val="004494"/>
              </a:buClr>
              <a:buSzPct val="100000"/>
              <a:buFont typeface="Verdana" panose="020B0604030504040204" pitchFamily="34" charset="0"/>
              <a:buChar char="&gt;"/>
              <a:defRPr/>
            </a:pPr>
            <a:r>
              <a:rPr lang="en-US" sz="1600" dirty="0">
                <a:solidFill>
                  <a:srgbClr val="004494"/>
                </a:solidFill>
              </a:rPr>
              <a:t>Financing needs of the partner country </a:t>
            </a:r>
            <a:r>
              <a:rPr lang="en-US" sz="1600" b="0" dirty="0">
                <a:solidFill>
                  <a:srgbClr val="004494"/>
                </a:solidFill>
              </a:rPr>
              <a:t>at national and sector level (MTFF/MTEF)</a:t>
            </a:r>
          </a:p>
          <a:p>
            <a:pPr marL="355600" lvl="1" indent="-355600" defTabSz="457200">
              <a:spcBef>
                <a:spcPts val="600"/>
              </a:spcBef>
              <a:spcAft>
                <a:spcPts val="600"/>
              </a:spcAft>
              <a:buClr>
                <a:srgbClr val="004494"/>
              </a:buClr>
              <a:buSzPct val="100000"/>
              <a:buFont typeface="Verdana" panose="020B0604030504040204" pitchFamily="34" charset="0"/>
              <a:buChar char="&gt;"/>
              <a:defRPr/>
            </a:pPr>
            <a:r>
              <a:rPr lang="en-US" sz="1600" dirty="0">
                <a:solidFill>
                  <a:srgbClr val="004494"/>
                </a:solidFill>
              </a:rPr>
              <a:t>Commitment of partner country to allocate national budget resources in line with country </a:t>
            </a:r>
            <a:r>
              <a:rPr lang="en-GB" sz="1600" dirty="0">
                <a:solidFill>
                  <a:srgbClr val="004494"/>
                </a:solidFill>
              </a:rPr>
              <a:t>national/sector reform strategy objective</a:t>
            </a:r>
            <a:r>
              <a:rPr lang="en-US" sz="1600" dirty="0">
                <a:solidFill>
                  <a:srgbClr val="004494"/>
                </a:solidFill>
              </a:rPr>
              <a:t> </a:t>
            </a:r>
            <a:r>
              <a:rPr lang="en-US" sz="1600" b="0" dirty="0">
                <a:solidFill>
                  <a:srgbClr val="004494"/>
                </a:solidFill>
              </a:rPr>
              <a:t>and to follow standard national budget procedures</a:t>
            </a:r>
          </a:p>
          <a:p>
            <a:pPr marL="355600" lvl="1" indent="-355600" defTabSz="457200">
              <a:spcBef>
                <a:spcPts val="600"/>
              </a:spcBef>
              <a:spcAft>
                <a:spcPts val="600"/>
              </a:spcAft>
              <a:buClr>
                <a:srgbClr val="004494"/>
              </a:buClr>
              <a:buSzPct val="100000"/>
              <a:buFont typeface="Verdana" panose="020B0604030504040204" pitchFamily="34" charset="0"/>
              <a:buChar char="&gt;"/>
              <a:defRPr/>
            </a:pPr>
            <a:r>
              <a:rPr lang="en-US" sz="1600" dirty="0">
                <a:solidFill>
                  <a:srgbClr val="004494"/>
                </a:solidFill>
              </a:rPr>
              <a:t>Effectiveness, value for money and impact of specific added value of BS as regards enhancing the achievement of PC’s policy objectives </a:t>
            </a:r>
            <a:r>
              <a:rPr lang="en-US" sz="1600" b="0" dirty="0">
                <a:solidFill>
                  <a:srgbClr val="004494"/>
                </a:solidFill>
              </a:rPr>
              <a:t>and </a:t>
            </a:r>
            <a:r>
              <a:rPr lang="en-GB" sz="1600" b="0" dirty="0">
                <a:solidFill>
                  <a:srgbClr val="004494"/>
                </a:solidFill>
              </a:rPr>
              <a:t>on indicators covering relations with the government, human resource capacity, and financial leverage </a:t>
            </a:r>
            <a:endParaRPr lang="en-US" sz="1600" b="0" dirty="0">
              <a:solidFill>
                <a:srgbClr val="004494"/>
              </a:solidFill>
            </a:endParaRPr>
          </a:p>
          <a:p>
            <a:pPr marL="355600" lvl="1" indent="-355600" defTabSz="457200">
              <a:spcBef>
                <a:spcPts val="600"/>
              </a:spcBef>
              <a:spcAft>
                <a:spcPts val="600"/>
              </a:spcAft>
              <a:buClr>
                <a:srgbClr val="004494"/>
              </a:buClr>
              <a:buSzPct val="100000"/>
              <a:buFont typeface="Verdana" panose="020B0604030504040204" pitchFamily="34" charset="0"/>
              <a:buChar char="&gt;"/>
              <a:defRPr/>
            </a:pPr>
            <a:r>
              <a:rPr lang="en-US" sz="1600" dirty="0">
                <a:solidFill>
                  <a:srgbClr val="004494"/>
                </a:solidFill>
              </a:rPr>
              <a:t>Track record and absorption capacity of previous BS operations </a:t>
            </a:r>
            <a:r>
              <a:rPr lang="en-US" sz="1600" b="0" dirty="0">
                <a:solidFill>
                  <a:srgbClr val="004494"/>
                </a:solidFill>
              </a:rPr>
              <a:t>and effectiveness of reaching agreed objectives of previous BS contracts</a:t>
            </a:r>
          </a:p>
          <a:p>
            <a:pPr marL="355600" lvl="1" indent="-355600" defTabSz="457200">
              <a:spcBef>
                <a:spcPts val="600"/>
              </a:spcBef>
              <a:spcAft>
                <a:spcPts val="600"/>
              </a:spcAft>
              <a:buClr>
                <a:srgbClr val="004494"/>
              </a:buClr>
              <a:buSzPct val="100000"/>
              <a:buFont typeface="Verdana" panose="020B0604030504040204" pitchFamily="34" charset="0"/>
              <a:buChar char="&gt;"/>
              <a:defRPr/>
            </a:pPr>
            <a:r>
              <a:rPr lang="en-GB" sz="1600" dirty="0">
                <a:solidFill>
                  <a:srgbClr val="004494"/>
                </a:solidFill>
              </a:rPr>
              <a:t>Results orientation </a:t>
            </a:r>
            <a:r>
              <a:rPr lang="en-GB" sz="1600" b="0" dirty="0">
                <a:solidFill>
                  <a:srgbClr val="004494"/>
                </a:solidFill>
              </a:rPr>
              <a:t>in the PC’s national/sector policy including monitoring system</a:t>
            </a:r>
            <a:endParaRPr lang="en-US" sz="1600" b="0" dirty="0">
              <a:solidFill>
                <a:srgbClr val="004494"/>
              </a:solidFill>
            </a:endParaRPr>
          </a:p>
          <a:p>
            <a:pPr>
              <a:spcBef>
                <a:spcPts val="600"/>
              </a:spcBef>
              <a:spcAft>
                <a:spcPts val="600"/>
              </a:spcAft>
              <a:defRPr/>
            </a:pPr>
            <a:endParaRPr lang="fr-BE" sz="1700" dirty="0"/>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17</a:t>
            </a:fld>
            <a:endParaRPr lang="fr-BE" sz="1100" b="1">
              <a:solidFill>
                <a:schemeClr val="bg1"/>
              </a:solidFill>
              <a:latin typeface="+mn-lt"/>
            </a:endParaRPr>
          </a:p>
        </p:txBody>
      </p:sp>
    </p:spTree>
    <p:extLst>
      <p:ext uri="{BB962C8B-B14F-4D97-AF65-F5344CB8AC3E}">
        <p14:creationId xmlns:p14="http://schemas.microsoft.com/office/powerpoint/2010/main" val="2762670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2636912"/>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defRPr/>
            </a:pPr>
            <a:r>
              <a:rPr lang="en-US" altLang="nl-NL" sz="3600" dirty="0"/>
              <a:t>Thank you </a:t>
            </a:r>
            <a:br>
              <a:rPr lang="en-US" altLang="nl-NL" sz="3600" dirty="0"/>
            </a:br>
            <a:r>
              <a:rPr lang="en-US" altLang="nl-NL" sz="3600" dirty="0"/>
              <a:t>for your </a:t>
            </a:r>
            <a:r>
              <a:rPr lang="fr-BE" sz="3600" dirty="0"/>
              <a:t>attention</a:t>
            </a:r>
          </a:p>
          <a:p>
            <a:pPr algn="ctr" eaLnBrk="1" hangingPunct="1">
              <a:defRPr/>
            </a:pPr>
            <a:endParaRPr lang="fr-BE" sz="3600" dirty="0"/>
          </a:p>
        </p:txBody>
      </p:sp>
    </p:spTree>
    <p:extLst>
      <p:ext uri="{BB962C8B-B14F-4D97-AF65-F5344CB8AC3E}">
        <p14:creationId xmlns:p14="http://schemas.microsoft.com/office/powerpoint/2010/main" val="147144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err="1">
                <a:solidFill>
                  <a:srgbClr val="004494"/>
                </a:solidFill>
                <a:latin typeface="+mn-lt"/>
              </a:rPr>
              <a:t>OUtline</a:t>
            </a:r>
            <a:r>
              <a:rPr lang="fr-BE" sz="2800" cap="all" dirty="0">
                <a:solidFill>
                  <a:srgbClr val="004494"/>
                </a:solidFill>
                <a:latin typeface="+mn-lt"/>
              </a:rPr>
              <a:t> Module 5</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defRPr/>
            </a:pPr>
            <a:r>
              <a:rPr lang="en-GB" sz="2000" b="1" i="0" cap="all" dirty="0">
                <a:solidFill>
                  <a:srgbClr val="C00000"/>
                </a:solidFill>
              </a:rPr>
              <a:t>The EU cycle of BS Contracts</a:t>
            </a:r>
          </a:p>
          <a:p>
            <a:pPr marL="360363" indent="-360363">
              <a:spcBef>
                <a:spcPts val="1200"/>
              </a:spcBef>
              <a:spcAft>
                <a:spcPts val="1200"/>
              </a:spcAft>
              <a:buClrTx/>
              <a:buFontTx/>
              <a:buAutoNum type="arabicPeriod"/>
              <a:defRPr/>
            </a:pPr>
            <a:r>
              <a:rPr lang="en-GB" sz="2000" i="0" dirty="0">
                <a:solidFill>
                  <a:srgbClr val="004494"/>
                </a:solidFill>
              </a:rPr>
              <a:t>The Action Document</a:t>
            </a:r>
          </a:p>
          <a:p>
            <a:pPr marL="360363" indent="-360363">
              <a:spcBef>
                <a:spcPts val="1200"/>
              </a:spcBef>
              <a:spcAft>
                <a:spcPts val="1200"/>
              </a:spcAft>
              <a:buClrTx/>
              <a:buFontTx/>
              <a:buAutoNum type="arabicPeriod"/>
              <a:defRPr/>
            </a:pPr>
            <a:r>
              <a:rPr lang="en-GB" sz="2000" i="0" dirty="0">
                <a:solidFill>
                  <a:srgbClr val="004494"/>
                </a:solidFill>
              </a:rPr>
              <a:t>The Action Document in fragile states</a:t>
            </a:r>
          </a:p>
          <a:p>
            <a:pPr marL="360363" indent="-360363">
              <a:spcBef>
                <a:spcPts val="1200"/>
              </a:spcBef>
              <a:spcAft>
                <a:spcPts val="1200"/>
              </a:spcAft>
              <a:buClrTx/>
              <a:buFontTx/>
              <a:buAutoNum type="arabicPeriod"/>
              <a:defRPr/>
            </a:pPr>
            <a:r>
              <a:rPr lang="en-GB" sz="2000" i="0" dirty="0">
                <a:solidFill>
                  <a:srgbClr val="004494"/>
                </a:solidFill>
              </a:rPr>
              <a:t>How much budget support?</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a:t>
            </a:fld>
            <a:endParaRPr lang="fr-BE" sz="1100" b="1">
              <a:solidFill>
                <a:schemeClr val="bg1"/>
              </a:solidFill>
              <a:latin typeface="+mn-lt"/>
            </a:endParaRPr>
          </a:p>
        </p:txBody>
      </p:sp>
    </p:spTree>
    <p:extLst>
      <p:ext uri="{BB962C8B-B14F-4D97-AF65-F5344CB8AC3E}">
        <p14:creationId xmlns:p14="http://schemas.microsoft.com/office/powerpoint/2010/main" val="4048821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AutoShape 16">
            <a:extLst>
              <a:ext uri="{FF2B5EF4-FFF2-40B4-BE49-F238E27FC236}">
                <a16:creationId xmlns:a16="http://schemas.microsoft.com/office/drawing/2014/main" id="{C2CCDD03-AEC0-4EF8-9CC6-3764A6B3700A}"/>
              </a:ext>
            </a:extLst>
          </p:cNvPr>
          <p:cNvCxnSpPr>
            <a:cxnSpLocks noChangeShapeType="1"/>
          </p:cNvCxnSpPr>
          <p:nvPr/>
        </p:nvCxnSpPr>
        <p:spPr bwMode="auto">
          <a:xfrm>
            <a:off x="5136654" y="2091498"/>
            <a:ext cx="0" cy="303088"/>
          </a:xfrm>
          <a:prstGeom prst="straightConnector1">
            <a:avLst/>
          </a:prstGeom>
          <a:noFill/>
          <a:ln w="12700">
            <a:solidFill>
              <a:srgbClr val="0F5494"/>
            </a:solidFill>
            <a:round/>
            <a:headEnd/>
            <a:tailEnd type="none" w="med" len="me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7803E0D6-69B1-420E-B2B6-D647BE51E51F}"/>
              </a:ext>
            </a:extLst>
          </p:cNvPr>
          <p:cNvSpPr/>
          <p:nvPr/>
        </p:nvSpPr>
        <p:spPr bwMode="auto">
          <a:xfrm>
            <a:off x="0" y="4885872"/>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dirty="0">
              <a:ln>
                <a:noFill/>
              </a:ln>
              <a:solidFill>
                <a:srgbClr val="2D9E48"/>
              </a:solidFill>
              <a:effectLst/>
              <a:uLnTx/>
              <a:uFillTx/>
              <a:latin typeface="Verdana"/>
              <a:ea typeface="+mn-ea"/>
              <a:cs typeface="+mn-cs"/>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80728"/>
            <a:ext cx="8460000" cy="773278"/>
          </a:xfrm>
        </p:spPr>
        <p:txBody>
          <a:bodyPr/>
          <a:lstStyle/>
          <a:p>
            <a:pPr marL="0"/>
            <a:r>
              <a:rPr lang="fr-BE" sz="2400" cap="all" dirty="0">
                <a:solidFill>
                  <a:srgbClr val="004494"/>
                </a:solidFill>
                <a:latin typeface="+mn-lt"/>
              </a:rPr>
              <a:t>EU Cycle of </a:t>
            </a:r>
            <a:r>
              <a:rPr lang="fr-BE" sz="2400" cap="all" dirty="0" err="1">
                <a:solidFill>
                  <a:srgbClr val="004494"/>
                </a:solidFill>
                <a:latin typeface="+mn-lt"/>
              </a:rPr>
              <a:t>operations</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fr-BE" sz="1100" b="1" i="0" u="none" strike="noStrike" kern="1200" cap="none" spc="0" normalizeH="0" baseline="0" noProof="0" smtClean="0">
                <a:ln>
                  <a:noFill/>
                </a:ln>
                <a:solidFill>
                  <a:srgbClr val="FFFFFF"/>
                </a:solidFill>
                <a:effectLst/>
                <a:uLnTx/>
                <a:uFillTx/>
                <a:latin typeface="Verdana"/>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fr-BE" sz="1100" b="1" i="0" u="none" strike="noStrike" kern="1200" cap="none" spc="0" normalizeH="0" baseline="0" noProof="0" dirty="0">
              <a:ln>
                <a:noFill/>
              </a:ln>
              <a:solidFill>
                <a:srgbClr val="FFFFFF"/>
              </a:solidFill>
              <a:effectLst/>
              <a:uLnTx/>
              <a:uFillTx/>
              <a:latin typeface="Verdana"/>
              <a:ea typeface="+mn-ea"/>
              <a:cs typeface="+mn-cs"/>
            </a:endParaRPr>
          </a:p>
        </p:txBody>
      </p:sp>
      <p:sp>
        <p:nvSpPr>
          <p:cNvPr id="6" name="AutoShape 4">
            <a:extLst>
              <a:ext uri="{FF2B5EF4-FFF2-40B4-BE49-F238E27FC236}">
                <a16:creationId xmlns:a16="http://schemas.microsoft.com/office/drawing/2014/main" id="{D0122CD4-55CA-4CB8-A84A-A5922D8CC49B}"/>
              </a:ext>
            </a:extLst>
          </p:cNvPr>
          <p:cNvSpPr>
            <a:spLocks noChangeArrowheads="1"/>
          </p:cNvSpPr>
          <p:nvPr/>
        </p:nvSpPr>
        <p:spPr bwMode="auto">
          <a:xfrm rot="5400000">
            <a:off x="2609261" y="2276045"/>
            <a:ext cx="3363912" cy="3375025"/>
          </a:xfrm>
          <a:custGeom>
            <a:avLst/>
            <a:gdLst>
              <a:gd name="T0" fmla="*/ 1 w 21600"/>
              <a:gd name="T1" fmla="*/ 0 h 21600"/>
              <a:gd name="T2" fmla="*/ 0 w 21600"/>
              <a:gd name="T3" fmla="*/ 0 h 21600"/>
              <a:gd name="T4" fmla="*/ 1 w 21600"/>
              <a:gd name="T5" fmla="*/ 0 h 21600"/>
              <a:gd name="T6" fmla="*/ 0 w 21600"/>
              <a:gd name="T7" fmla="*/ 1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5 h 21600"/>
              <a:gd name="T20" fmla="*/ 18435 w 21600"/>
              <a:gd name="T21" fmla="*/ 18435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rgbClr val="0F5494"/>
          </a:solidFill>
          <a:ln w="19050">
            <a:noFill/>
            <a:miter lim="800000"/>
            <a:headEnd/>
            <a:tailEnd/>
          </a:ln>
        </p:spPr>
        <p:txBody>
          <a:bodyPr rot="10800000" vert="eaVert" lIns="95555" tIns="47776" rIns="95555" bIns="47776"/>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BE" sz="1100" b="0" i="0" u="none" strike="noStrike" kern="1200" cap="none" spc="0" normalizeH="0" baseline="0" noProof="0" dirty="0">
              <a:ln>
                <a:noFill/>
              </a:ln>
              <a:solidFill>
                <a:srgbClr val="0F5494"/>
              </a:solidFill>
              <a:effectLst/>
              <a:uLnTx/>
              <a:uFillTx/>
              <a:latin typeface="Verdana"/>
              <a:ea typeface="ＭＳ Ｐゴシック" charset="0"/>
              <a:cs typeface="Tw Cen MT"/>
            </a:endParaRPr>
          </a:p>
        </p:txBody>
      </p:sp>
      <p:sp>
        <p:nvSpPr>
          <p:cNvPr id="7" name="Rectangle 5">
            <a:extLst>
              <a:ext uri="{FF2B5EF4-FFF2-40B4-BE49-F238E27FC236}">
                <a16:creationId xmlns:a16="http://schemas.microsoft.com/office/drawing/2014/main" id="{15DF2224-CCD1-4AE1-95FE-EEBA7EC83C87}"/>
              </a:ext>
            </a:extLst>
          </p:cNvPr>
          <p:cNvSpPr>
            <a:spLocks noChangeArrowheads="1"/>
          </p:cNvSpPr>
          <p:nvPr/>
        </p:nvSpPr>
        <p:spPr bwMode="auto">
          <a:xfrm>
            <a:off x="4572000" y="2385441"/>
            <a:ext cx="1484973" cy="576790"/>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en-GB" sz="1200" b="1" i="0" u="none" strike="noStrike" kern="1200" cap="none" spc="0" normalizeH="0" baseline="0" noProof="0" dirty="0">
                <a:ln>
                  <a:noFill/>
                </a:ln>
                <a:solidFill>
                  <a:srgbClr val="000000"/>
                </a:solidFill>
                <a:effectLst/>
                <a:uLnTx/>
                <a:uFillTx/>
                <a:latin typeface="Verdana"/>
                <a:ea typeface="+mn-ea"/>
                <a:cs typeface="Tw Cen MT"/>
              </a:rPr>
              <a:t>Programming/ Strategic Planning</a:t>
            </a:r>
            <a:endParaRPr kumimoji="0" lang="en-US" sz="12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9" name="Rectangle 7">
            <a:extLst>
              <a:ext uri="{FF2B5EF4-FFF2-40B4-BE49-F238E27FC236}">
                <a16:creationId xmlns:a16="http://schemas.microsoft.com/office/drawing/2014/main" id="{833CACA9-9093-4217-9F71-F7874F604713}"/>
              </a:ext>
            </a:extLst>
          </p:cNvPr>
          <p:cNvSpPr>
            <a:spLocks noChangeArrowheads="1"/>
          </p:cNvSpPr>
          <p:nvPr/>
        </p:nvSpPr>
        <p:spPr bwMode="auto">
          <a:xfrm>
            <a:off x="4921315" y="4109863"/>
            <a:ext cx="1260000" cy="252000"/>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fr-BE" sz="1200" b="1" i="0" u="none" strike="noStrike" kern="1200" cap="none" spc="0" normalizeH="0" baseline="0" noProof="0" dirty="0">
                <a:ln>
                  <a:noFill/>
                </a:ln>
                <a:solidFill>
                  <a:srgbClr val="000000"/>
                </a:solidFill>
                <a:effectLst/>
                <a:uLnTx/>
                <a:uFillTx/>
                <a:latin typeface="Verdana"/>
                <a:ea typeface="+mn-ea"/>
                <a:cs typeface="Tw Cen MT"/>
              </a:rPr>
              <a:t>Identification</a:t>
            </a:r>
            <a:endParaRPr kumimoji="0" lang="fr-BE" sz="13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11" name="Rectangle 8">
            <a:extLst>
              <a:ext uri="{FF2B5EF4-FFF2-40B4-BE49-F238E27FC236}">
                <a16:creationId xmlns:a16="http://schemas.microsoft.com/office/drawing/2014/main" id="{0E7E438F-A9DF-4A52-BA47-692B477A34D3}"/>
              </a:ext>
            </a:extLst>
          </p:cNvPr>
          <p:cNvSpPr>
            <a:spLocks noChangeArrowheads="1"/>
          </p:cNvSpPr>
          <p:nvPr/>
        </p:nvSpPr>
        <p:spPr bwMode="auto">
          <a:xfrm>
            <a:off x="2587273" y="4195439"/>
            <a:ext cx="1528022"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en-GB" sz="1200" b="1" i="0" u="none" strike="noStrike" kern="1200" cap="none" spc="0" normalizeH="0" baseline="0" noProof="0" dirty="0">
                <a:ln>
                  <a:noFill/>
                </a:ln>
                <a:solidFill>
                  <a:srgbClr val="000000"/>
                </a:solidFill>
                <a:effectLst/>
                <a:uLnTx/>
                <a:uFillTx/>
                <a:latin typeface="Verdana"/>
                <a:ea typeface="+mn-ea"/>
                <a:cs typeface="Tw Cen MT"/>
              </a:rPr>
              <a:t>Implementation</a:t>
            </a:r>
            <a:endParaRPr kumimoji="0" lang="en-US" sz="12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12" name="Rectangle 9">
            <a:extLst>
              <a:ext uri="{FF2B5EF4-FFF2-40B4-BE49-F238E27FC236}">
                <a16:creationId xmlns:a16="http://schemas.microsoft.com/office/drawing/2014/main" id="{4135963E-924B-4996-9E6F-8522EE0CD5CE}"/>
              </a:ext>
            </a:extLst>
          </p:cNvPr>
          <p:cNvSpPr>
            <a:spLocks noChangeArrowheads="1"/>
          </p:cNvSpPr>
          <p:nvPr/>
        </p:nvSpPr>
        <p:spPr bwMode="auto">
          <a:xfrm>
            <a:off x="2525461" y="3098999"/>
            <a:ext cx="1207610" cy="392124"/>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sp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en-GB" sz="1200" b="1" i="0" u="none" strike="noStrike" kern="1200" cap="none" spc="0" normalizeH="0" baseline="0" noProof="0" dirty="0">
                <a:ln>
                  <a:noFill/>
                </a:ln>
                <a:solidFill>
                  <a:srgbClr val="000000"/>
                </a:solidFill>
                <a:effectLst/>
                <a:uLnTx/>
                <a:uFillTx/>
                <a:latin typeface="Verdana"/>
                <a:ea typeface="+mn-ea"/>
                <a:cs typeface="Tw Cen MT"/>
              </a:rPr>
              <a:t> Evaluation &amp; follow-up</a:t>
            </a:r>
            <a:endParaRPr kumimoji="0" lang="fr-BE" sz="12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13" name="Rectangle 8">
            <a:extLst>
              <a:ext uri="{FF2B5EF4-FFF2-40B4-BE49-F238E27FC236}">
                <a16:creationId xmlns:a16="http://schemas.microsoft.com/office/drawing/2014/main" id="{63B3ABC6-9BE2-430B-B550-BE23C27834B1}"/>
              </a:ext>
            </a:extLst>
          </p:cNvPr>
          <p:cNvSpPr>
            <a:spLocks noChangeArrowheads="1"/>
          </p:cNvSpPr>
          <p:nvPr/>
        </p:nvSpPr>
        <p:spPr bwMode="auto">
          <a:xfrm>
            <a:off x="3733071" y="5103690"/>
            <a:ext cx="1260000" cy="252000"/>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fr-BE" sz="1200" b="1" i="0" u="none" strike="noStrike" kern="1200" cap="none" spc="0" normalizeH="0" baseline="0" noProof="0" dirty="0">
                <a:ln>
                  <a:noFill/>
                </a:ln>
                <a:solidFill>
                  <a:srgbClr val="000000"/>
                </a:solidFill>
                <a:effectLst/>
                <a:uLnTx/>
                <a:uFillTx/>
                <a:latin typeface="Verdana"/>
                <a:ea typeface="+mn-ea"/>
                <a:cs typeface="Tw Cen MT"/>
              </a:rPr>
              <a:t>Formulation</a:t>
            </a:r>
            <a:endParaRPr kumimoji="0" lang="fr-BE" sz="1300" b="1" i="0" u="none" strike="noStrike" kern="1200" cap="none" spc="0" normalizeH="0" baseline="0" noProof="0" dirty="0">
              <a:ln>
                <a:noFill/>
              </a:ln>
              <a:solidFill>
                <a:srgbClr val="000000"/>
              </a:solidFill>
              <a:effectLst/>
              <a:uLnTx/>
              <a:uFillTx/>
              <a:latin typeface="Verdana"/>
              <a:ea typeface="+mn-ea"/>
              <a:cs typeface="Tw Cen MT"/>
            </a:endParaRPr>
          </a:p>
        </p:txBody>
      </p:sp>
      <p:sp>
        <p:nvSpPr>
          <p:cNvPr id="14" name="AutoShape 14">
            <a:extLst>
              <a:ext uri="{FF2B5EF4-FFF2-40B4-BE49-F238E27FC236}">
                <a16:creationId xmlns:a16="http://schemas.microsoft.com/office/drawing/2014/main" id="{0511EF54-08B7-4E01-8C92-9C78DC8AE069}"/>
              </a:ext>
            </a:extLst>
          </p:cNvPr>
          <p:cNvSpPr>
            <a:spLocks noChangeArrowheads="1"/>
          </p:cNvSpPr>
          <p:nvPr/>
        </p:nvSpPr>
        <p:spPr bwMode="auto">
          <a:xfrm>
            <a:off x="3174827" y="1772816"/>
            <a:ext cx="3174766" cy="474510"/>
          </a:xfrm>
          <a:prstGeom prst="roundRect">
            <a:avLst>
              <a:gd name="adj" fmla="val 16667"/>
            </a:avLst>
          </a:prstGeom>
          <a:solidFill>
            <a:schemeClr val="bg1"/>
          </a:solidFill>
          <a:ln w="12700">
            <a:noFill/>
            <a:miter lim="800000"/>
            <a:headEnd/>
            <a:tailEnd/>
          </a:ln>
        </p:spPr>
        <p:txBody>
          <a:bodyPr wrap="square" lIns="95555" tIns="47776" rIns="95555" bIns="47776">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EU External Action Policy</a:t>
            </a:r>
          </a:p>
          <a:p>
            <a:pPr marL="0" marR="0" lvl="0" indent="0" algn="ctr" defTabSz="914400" rtl="0" eaLnBrk="1" fontAlgn="base" latinLnBrk="0" hangingPunct="1">
              <a:lnSpc>
                <a:spcPct val="9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Partner Government Policy</a:t>
            </a:r>
            <a:endParaRPr kumimoji="0" lang="en-US"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endParaRPr>
          </a:p>
        </p:txBody>
      </p:sp>
      <p:sp>
        <p:nvSpPr>
          <p:cNvPr id="16" name="AutoShape 12">
            <a:extLst>
              <a:ext uri="{FF2B5EF4-FFF2-40B4-BE49-F238E27FC236}">
                <a16:creationId xmlns:a16="http://schemas.microsoft.com/office/drawing/2014/main" id="{A2975D53-B880-4B49-A288-EA5D65C600B5}"/>
              </a:ext>
            </a:extLst>
          </p:cNvPr>
          <p:cNvSpPr>
            <a:spLocks noChangeArrowheads="1"/>
          </p:cNvSpPr>
          <p:nvPr/>
        </p:nvSpPr>
        <p:spPr bwMode="auto">
          <a:xfrm>
            <a:off x="5868144" y="3165614"/>
            <a:ext cx="3022015" cy="835149"/>
          </a:xfrm>
          <a:prstGeom prst="leftArrowCallout">
            <a:avLst>
              <a:gd name="adj1" fmla="val 8324"/>
              <a:gd name="adj2" fmla="val 12266"/>
              <a:gd name="adj3" fmla="val 12462"/>
              <a:gd name="adj4" fmla="val 86167"/>
            </a:avLst>
          </a:prstGeom>
          <a:solidFill>
            <a:srgbClr val="FFD624"/>
          </a:solidFill>
          <a:ln w="12700">
            <a:no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Strategic Steering Committee (DEVCO) –</a:t>
            </a:r>
            <a:r>
              <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Country Annual Action Plan, including BS</a:t>
            </a:r>
          </a:p>
        </p:txBody>
      </p:sp>
      <p:sp>
        <p:nvSpPr>
          <p:cNvPr id="17" name="AutoShape 15">
            <a:extLst>
              <a:ext uri="{FF2B5EF4-FFF2-40B4-BE49-F238E27FC236}">
                <a16:creationId xmlns:a16="http://schemas.microsoft.com/office/drawing/2014/main" id="{D362B8C4-0E42-4A00-87DC-16CB9125FD21}"/>
              </a:ext>
            </a:extLst>
          </p:cNvPr>
          <p:cNvSpPr>
            <a:spLocks noChangeArrowheads="1"/>
          </p:cNvSpPr>
          <p:nvPr/>
        </p:nvSpPr>
        <p:spPr bwMode="auto">
          <a:xfrm>
            <a:off x="6074577" y="2044107"/>
            <a:ext cx="2807966" cy="1019815"/>
          </a:xfrm>
          <a:prstGeom prst="leftArrowCallout">
            <a:avLst>
              <a:gd name="adj1" fmla="val 4507"/>
              <a:gd name="adj2" fmla="val 7649"/>
              <a:gd name="adj3" fmla="val 9615"/>
              <a:gd name="adj4" fmla="val 85270"/>
            </a:avLst>
          </a:prstGeom>
          <a:solidFill>
            <a:srgbClr val="FFD624"/>
          </a:solidFill>
          <a:ln w="12700">
            <a:no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Multiannual Indicative programme, Single Support Framework, Indicative Strategy Paper:</a:t>
            </a:r>
            <a:r>
              <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 focal sectors</a:t>
            </a:r>
          </a:p>
        </p:txBody>
      </p:sp>
      <p:sp>
        <p:nvSpPr>
          <p:cNvPr id="18" name="AutoShape 12">
            <a:extLst>
              <a:ext uri="{FF2B5EF4-FFF2-40B4-BE49-F238E27FC236}">
                <a16:creationId xmlns:a16="http://schemas.microsoft.com/office/drawing/2014/main" id="{0946A998-C376-4E9C-BB9A-AD8AB97C7A52}"/>
              </a:ext>
            </a:extLst>
          </p:cNvPr>
          <p:cNvSpPr>
            <a:spLocks noChangeArrowheads="1"/>
          </p:cNvSpPr>
          <p:nvPr/>
        </p:nvSpPr>
        <p:spPr bwMode="auto">
          <a:xfrm>
            <a:off x="6211721" y="4157173"/>
            <a:ext cx="2402257" cy="465817"/>
          </a:xfrm>
          <a:prstGeom prst="leftArrowCallout">
            <a:avLst>
              <a:gd name="adj1" fmla="val 12414"/>
              <a:gd name="adj2" fmla="val 14311"/>
              <a:gd name="adj3" fmla="val 12462"/>
              <a:gd name="adj4" fmla="val 86167"/>
            </a:avLst>
          </a:prstGeom>
          <a:solidFill>
            <a:srgbClr val="FFD624"/>
          </a:solidFill>
          <a:ln w="19050">
            <a:solidFill>
              <a:srgbClr val="0F5494"/>
            </a:solid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RMF + FV assessment</a:t>
            </a:r>
            <a:endPar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(for SDG-C only)</a:t>
            </a:r>
            <a:endPar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endParaRPr>
          </a:p>
        </p:txBody>
      </p:sp>
      <p:sp>
        <p:nvSpPr>
          <p:cNvPr id="20" name="AutoShape 12">
            <a:extLst>
              <a:ext uri="{FF2B5EF4-FFF2-40B4-BE49-F238E27FC236}">
                <a16:creationId xmlns:a16="http://schemas.microsoft.com/office/drawing/2014/main" id="{E044796B-6404-4BF4-921B-AA24D99828DB}"/>
              </a:ext>
            </a:extLst>
          </p:cNvPr>
          <p:cNvSpPr>
            <a:spLocks noChangeArrowheads="1"/>
          </p:cNvSpPr>
          <p:nvPr/>
        </p:nvSpPr>
        <p:spPr bwMode="auto">
          <a:xfrm>
            <a:off x="5401809" y="4702417"/>
            <a:ext cx="2435505" cy="835149"/>
          </a:xfrm>
          <a:prstGeom prst="leftArrowCallout">
            <a:avLst>
              <a:gd name="adj1" fmla="val 8324"/>
              <a:gd name="adj2" fmla="val 12266"/>
              <a:gd name="adj3" fmla="val 12462"/>
              <a:gd name="adj4" fmla="val 82941"/>
            </a:avLst>
          </a:prstGeom>
          <a:solidFill>
            <a:srgbClr val="FFD624"/>
          </a:solidFill>
          <a:ln w="19050">
            <a:solidFill>
              <a:srgbClr val="0F5494"/>
            </a:solid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Strategic guidance choice </a:t>
            </a:r>
            <a:r>
              <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of BS modality, contract type, design, policy dialogue</a:t>
            </a:r>
          </a:p>
        </p:txBody>
      </p:sp>
      <p:sp>
        <p:nvSpPr>
          <p:cNvPr id="21" name="AutoShape 10">
            <a:extLst>
              <a:ext uri="{FF2B5EF4-FFF2-40B4-BE49-F238E27FC236}">
                <a16:creationId xmlns:a16="http://schemas.microsoft.com/office/drawing/2014/main" id="{2B61A73F-5DFF-4DCB-8C09-C3F0C419FBCF}"/>
              </a:ext>
            </a:extLst>
          </p:cNvPr>
          <p:cNvSpPr>
            <a:spLocks noChangeArrowheads="1"/>
          </p:cNvSpPr>
          <p:nvPr/>
        </p:nvSpPr>
        <p:spPr bwMode="auto">
          <a:xfrm>
            <a:off x="190602" y="2969950"/>
            <a:ext cx="2281473" cy="650483"/>
          </a:xfrm>
          <a:prstGeom prst="rightArrowCallout">
            <a:avLst>
              <a:gd name="adj1" fmla="val 5326"/>
              <a:gd name="adj2" fmla="val 9261"/>
              <a:gd name="adj3" fmla="val 7926"/>
              <a:gd name="adj4" fmla="val 85832"/>
            </a:avLst>
          </a:prstGeom>
          <a:solidFill>
            <a:srgbClr val="FFD624"/>
          </a:solidFill>
          <a:ln w="12700">
            <a:no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Final Report </a:t>
            </a:r>
            <a:r>
              <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and</a:t>
            </a: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 Evaluation: </a:t>
            </a:r>
            <a:r>
              <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focus on joint evaluations</a:t>
            </a:r>
            <a:endParaRPr kumimoji="0" lang="en-US"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endParaRPr>
          </a:p>
        </p:txBody>
      </p:sp>
      <p:sp>
        <p:nvSpPr>
          <p:cNvPr id="22" name="AutoShape 11">
            <a:extLst>
              <a:ext uri="{FF2B5EF4-FFF2-40B4-BE49-F238E27FC236}">
                <a16:creationId xmlns:a16="http://schemas.microsoft.com/office/drawing/2014/main" id="{F2F1A357-A7C6-4374-9B39-46A15394CD9C}"/>
              </a:ext>
            </a:extLst>
          </p:cNvPr>
          <p:cNvSpPr>
            <a:spLocks noChangeArrowheads="1"/>
          </p:cNvSpPr>
          <p:nvPr/>
        </p:nvSpPr>
        <p:spPr bwMode="auto">
          <a:xfrm>
            <a:off x="190602" y="3696928"/>
            <a:ext cx="2413102" cy="650483"/>
          </a:xfrm>
          <a:prstGeom prst="rightArrowCallout">
            <a:avLst>
              <a:gd name="adj1" fmla="val 8870"/>
              <a:gd name="adj2" fmla="val 14220"/>
              <a:gd name="adj3" fmla="val 24075"/>
              <a:gd name="adj4" fmla="val 88065"/>
            </a:avLst>
          </a:prstGeom>
          <a:solidFill>
            <a:srgbClr val="FFD624"/>
          </a:solidFill>
          <a:ln w="12700">
            <a:noFill/>
            <a:miter lim="800000"/>
            <a:headEnd/>
            <a:tailEnd/>
          </a:ln>
        </p:spPr>
        <p:txBody>
          <a:bodyPr wrap="square" lIns="95555" tIns="47776" rIns="95555" bIns="47776">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Disbursement process </a:t>
            </a:r>
            <a:r>
              <a:rPr kumimoji="0" lang="en-GB"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Monitoring, dialogue, assessment of conditions</a:t>
            </a:r>
            <a:endParaRPr kumimoji="0" lang="en-US" sz="1200" b="0"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endParaRPr>
          </a:p>
        </p:txBody>
      </p:sp>
      <p:sp>
        <p:nvSpPr>
          <p:cNvPr id="23" name="Right Arrow Callout 29">
            <a:extLst>
              <a:ext uri="{FF2B5EF4-FFF2-40B4-BE49-F238E27FC236}">
                <a16:creationId xmlns:a16="http://schemas.microsoft.com/office/drawing/2014/main" id="{42650E52-B164-4C12-8F45-B365829FD80D}"/>
              </a:ext>
            </a:extLst>
          </p:cNvPr>
          <p:cNvSpPr/>
          <p:nvPr/>
        </p:nvSpPr>
        <p:spPr bwMode="auto">
          <a:xfrm>
            <a:off x="185080" y="2317274"/>
            <a:ext cx="2552343" cy="465817"/>
          </a:xfrm>
          <a:prstGeom prst="rightArrowCallout">
            <a:avLst>
              <a:gd name="adj1" fmla="val 13324"/>
              <a:gd name="adj2" fmla="val 22672"/>
              <a:gd name="adj3" fmla="val 19384"/>
              <a:gd name="adj4" fmla="val 76504"/>
            </a:avLst>
          </a:prstGeom>
          <a:solidFill>
            <a:srgbClr val="FFD624"/>
          </a:solidFill>
          <a:ln w="12700">
            <a:noFill/>
            <a:miter lim="800000"/>
            <a:headEnd/>
            <a:tailEnd/>
          </a:ln>
          <a:extLst/>
        </p:spPr>
        <p:txBody>
          <a:bodyPr wrap="square" lIns="95555" tIns="47776" rIns="95555" bIns="47776"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Preparation </a:t>
            </a:r>
            <a:b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b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of next BS</a:t>
            </a:r>
          </a:p>
        </p:txBody>
      </p:sp>
      <p:sp>
        <p:nvSpPr>
          <p:cNvPr id="24" name="Up Arrow Callout 1">
            <a:extLst>
              <a:ext uri="{FF2B5EF4-FFF2-40B4-BE49-F238E27FC236}">
                <a16:creationId xmlns:a16="http://schemas.microsoft.com/office/drawing/2014/main" id="{EDD40300-99F4-479F-ABB4-AB4D00271F73}"/>
              </a:ext>
            </a:extLst>
          </p:cNvPr>
          <p:cNvSpPr>
            <a:spLocks noChangeArrowheads="1"/>
          </p:cNvSpPr>
          <p:nvPr/>
        </p:nvSpPr>
        <p:spPr bwMode="auto">
          <a:xfrm>
            <a:off x="3005429" y="5477874"/>
            <a:ext cx="2718259" cy="550338"/>
          </a:xfrm>
          <a:prstGeom prst="upArrowCallout">
            <a:avLst>
              <a:gd name="adj1" fmla="val 11305"/>
              <a:gd name="adj2" fmla="val 19964"/>
              <a:gd name="adj3" fmla="val 17880"/>
              <a:gd name="adj4" fmla="val 50736"/>
            </a:avLst>
          </a:prstGeom>
          <a:solidFill>
            <a:srgbClr val="FFD624"/>
          </a:solidFill>
          <a:ln w="12700">
            <a:noFill/>
            <a:miter lim="800000"/>
            <a:headEnd/>
            <a:tailEnd/>
          </a:ln>
        </p:spPr>
        <p:txBody>
          <a:bodyPr wrap="square" lIns="95555" tIns="47776" rIns="95555" bIns="47776" anchor="ctr">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BE" altLang="nl-NL" sz="1200" b="1" i="0" u="none" strike="noStrike" kern="1200" cap="none" spc="0" normalizeH="0" baseline="0" noProof="0" dirty="0">
                <a:ln>
                  <a:noFill/>
                </a:ln>
                <a:solidFill>
                  <a:srgbClr val="0F5494"/>
                </a:solidFill>
                <a:effectLst/>
                <a:uLnTx/>
                <a:uFillTx/>
                <a:latin typeface="Verdana"/>
                <a:ea typeface="MS PGothic" panose="020B0600070205080204" pitchFamily="34" charset="-128"/>
                <a:cs typeface="+mn-cs"/>
              </a:rPr>
              <a:t>QRG: AD &amp; </a:t>
            </a:r>
            <a:r>
              <a:rPr kumimoji="0" lang="fr-BE" altLang="nl-NL" sz="1200" b="1" i="0" u="none" strike="noStrike" kern="1200" cap="none" spc="0" normalizeH="0" baseline="0" noProof="0" dirty="0" err="1">
                <a:ln>
                  <a:noFill/>
                </a:ln>
                <a:solidFill>
                  <a:srgbClr val="0F5494"/>
                </a:solidFill>
                <a:effectLst/>
                <a:uLnTx/>
                <a:uFillTx/>
                <a:latin typeface="Verdana"/>
                <a:ea typeface="MS PGothic" panose="020B0600070205080204" pitchFamily="34" charset="-128"/>
                <a:cs typeface="+mn-cs"/>
              </a:rPr>
              <a:t>supp</a:t>
            </a:r>
            <a:r>
              <a:rPr kumimoji="0" lang="fr-BE" altLang="nl-NL" sz="1200" b="1" i="0" u="none" strike="noStrike" kern="1200" cap="none" spc="0" normalizeH="0" baseline="0" noProof="0" dirty="0">
                <a:ln>
                  <a:noFill/>
                </a:ln>
                <a:solidFill>
                  <a:srgbClr val="0F5494"/>
                </a:solidFill>
                <a:effectLst/>
                <a:uLnTx/>
                <a:uFillTx/>
                <a:latin typeface="Verdana"/>
                <a:ea typeface="MS PGothic" panose="020B0600070205080204" pitchFamily="34" charset="-128"/>
                <a:cs typeface="+mn-cs"/>
              </a:rPr>
              <a:t>. documents</a:t>
            </a:r>
          </a:p>
        </p:txBody>
      </p:sp>
      <p:sp>
        <p:nvSpPr>
          <p:cNvPr id="36" name="Up Arrow 33">
            <a:extLst>
              <a:ext uri="{FF2B5EF4-FFF2-40B4-BE49-F238E27FC236}">
                <a16:creationId xmlns:a16="http://schemas.microsoft.com/office/drawing/2014/main" id="{14B0528C-7271-4A17-BD15-5222D2B7805D}"/>
              </a:ext>
            </a:extLst>
          </p:cNvPr>
          <p:cNvSpPr>
            <a:spLocks noChangeArrowheads="1"/>
          </p:cNvSpPr>
          <p:nvPr/>
        </p:nvSpPr>
        <p:spPr bwMode="auto">
          <a:xfrm>
            <a:off x="924621" y="5010749"/>
            <a:ext cx="495330" cy="1119228"/>
          </a:xfrm>
          <a:prstGeom prst="upArrow">
            <a:avLst>
              <a:gd name="adj1" fmla="val 50000"/>
              <a:gd name="adj2" fmla="val 49991"/>
            </a:avLst>
          </a:prstGeom>
          <a:solidFill>
            <a:srgbClr val="0F5494"/>
          </a:solidFill>
          <a:ln w="9525">
            <a:noFill/>
            <a:round/>
            <a:headEnd/>
            <a:tailEnd/>
          </a:ln>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altLang="nl-NL" sz="1200" b="0" i="0" u="none" strike="noStrike" kern="1200" cap="none" spc="0" normalizeH="0" baseline="0" noProof="0" dirty="0">
              <a:ln>
                <a:noFill/>
              </a:ln>
              <a:solidFill>
                <a:srgbClr val="FFFFFF"/>
              </a:solidFill>
              <a:effectLst/>
              <a:uLnTx/>
              <a:uFillTx/>
              <a:latin typeface="Verdana"/>
              <a:ea typeface="MS PGothic" panose="020B0600070205080204" pitchFamily="34" charset="-128"/>
              <a:cs typeface="+mn-cs"/>
            </a:endParaRPr>
          </a:p>
        </p:txBody>
      </p:sp>
      <p:sp>
        <p:nvSpPr>
          <p:cNvPr id="37" name="Text Box 18">
            <a:extLst>
              <a:ext uri="{FF2B5EF4-FFF2-40B4-BE49-F238E27FC236}">
                <a16:creationId xmlns:a16="http://schemas.microsoft.com/office/drawing/2014/main" id="{26180082-C8EC-4EEC-B797-BEC0D788074A}"/>
              </a:ext>
            </a:extLst>
          </p:cNvPr>
          <p:cNvSpPr txBox="1">
            <a:spLocks noChangeArrowheads="1"/>
          </p:cNvSpPr>
          <p:nvPr/>
        </p:nvSpPr>
        <p:spPr bwMode="auto">
          <a:xfrm>
            <a:off x="611845" y="6113579"/>
            <a:ext cx="8028124" cy="503850"/>
          </a:xfrm>
          <a:prstGeom prst="rect">
            <a:avLst/>
          </a:prstGeom>
          <a:solidFill>
            <a:srgbClr val="0F5494"/>
          </a:solidFill>
          <a:ln w="9525">
            <a:noFill/>
            <a:miter lim="800000"/>
            <a:headEnd/>
            <a:tailEnd/>
          </a:ln>
        </p:spPr>
        <p:txBody>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dirty="0">
                <a:ln>
                  <a:noFill/>
                </a:ln>
                <a:solidFill>
                  <a:srgbClr val="FFFFFF"/>
                </a:solidFill>
                <a:effectLst/>
                <a:uLnTx/>
                <a:uFillTx/>
                <a:latin typeface="Verdana"/>
                <a:ea typeface="ＭＳ Ｐゴシック" charset="0"/>
                <a:cs typeface="Tw Cen MT"/>
              </a:rPr>
              <a:t>Budget Support Steering Committee (DEVCO) or Financial Assistance Steering Committee </a:t>
            </a:r>
            <a:r>
              <a:rPr kumimoji="0" lang="en-GB" sz="1200" b="0" i="0" u="none" strike="noStrike" kern="1200" cap="none" spc="0" normalizeH="0" baseline="0" noProof="0" dirty="0">
                <a:ln>
                  <a:noFill/>
                </a:ln>
                <a:solidFill>
                  <a:srgbClr val="FFFFFF"/>
                </a:solidFill>
                <a:effectLst/>
                <a:uLnTx/>
                <a:uFillTx/>
                <a:latin typeface="Verdana"/>
                <a:ea typeface="ＭＳ Ｐゴシック" charset="0"/>
                <a:cs typeface="Tw Cen MT"/>
              </a:rPr>
              <a:t>(NEAR): Continuous political and policy steer of BS programmes</a:t>
            </a:r>
            <a:endParaRPr kumimoji="0" lang="en-US" sz="1200" b="0" i="0" u="none" strike="noStrike" kern="1200" cap="none" spc="0" normalizeH="0" baseline="0" noProof="0" dirty="0">
              <a:ln>
                <a:noFill/>
              </a:ln>
              <a:solidFill>
                <a:srgbClr val="FFFFFF"/>
              </a:solidFill>
              <a:effectLst/>
              <a:uLnTx/>
              <a:uFillTx/>
              <a:latin typeface="Verdana"/>
              <a:ea typeface="ＭＳ Ｐゴシック" charset="0"/>
              <a:cs typeface="Tw Cen MT"/>
            </a:endParaRPr>
          </a:p>
          <a:p>
            <a:pPr marL="0" marR="0" lvl="0" indent="0" algn="ctr" defTabSz="914400" rtl="0" eaLnBrk="1" fontAlgn="base" latinLnBrk="0" hangingPunct="1">
              <a:lnSpc>
                <a:spcPct val="100000"/>
              </a:lnSpc>
              <a:spcBef>
                <a:spcPct val="0"/>
              </a:spcBef>
              <a:spcAft>
                <a:spcPts val="0"/>
              </a:spcAft>
              <a:buClrTx/>
              <a:buSzTx/>
              <a:buFontTx/>
              <a:buNone/>
              <a:tabLst/>
              <a:defRPr/>
            </a:pPr>
            <a:endParaRPr kumimoji="0" lang="fr-BE" sz="1200" b="0" i="0" u="none" strike="noStrike" kern="1200" cap="none" spc="0" normalizeH="0" baseline="0" noProof="0" dirty="0">
              <a:ln>
                <a:noFill/>
              </a:ln>
              <a:solidFill>
                <a:srgbClr val="FFFFFF"/>
              </a:solidFill>
              <a:effectLst/>
              <a:uLnTx/>
              <a:uFillTx/>
              <a:latin typeface="Verdana"/>
              <a:ea typeface="ＭＳ Ｐゴシック" charset="0"/>
              <a:cs typeface="Tw Cen MT"/>
            </a:endParaRPr>
          </a:p>
        </p:txBody>
      </p:sp>
      <p:sp>
        <p:nvSpPr>
          <p:cNvPr id="27" name="Up Arrow 33">
            <a:extLst>
              <a:ext uri="{FF2B5EF4-FFF2-40B4-BE49-F238E27FC236}">
                <a16:creationId xmlns:a16="http://schemas.microsoft.com/office/drawing/2014/main" id="{33760DD3-4FA8-440D-B05A-B76B4008C6EC}"/>
              </a:ext>
            </a:extLst>
          </p:cNvPr>
          <p:cNvSpPr>
            <a:spLocks noChangeArrowheads="1"/>
          </p:cNvSpPr>
          <p:nvPr/>
        </p:nvSpPr>
        <p:spPr bwMode="auto">
          <a:xfrm>
            <a:off x="6824483" y="5555357"/>
            <a:ext cx="483822" cy="568101"/>
          </a:xfrm>
          <a:prstGeom prst="upArrow">
            <a:avLst>
              <a:gd name="adj1" fmla="val 50000"/>
              <a:gd name="adj2" fmla="val 49991"/>
            </a:avLst>
          </a:prstGeom>
          <a:solidFill>
            <a:srgbClr val="0F5494"/>
          </a:solidFill>
          <a:ln w="9525">
            <a:solidFill>
              <a:srgbClr val="0F5494"/>
            </a:solidFill>
            <a:round/>
            <a:headEnd/>
            <a:tailEnd/>
          </a:ln>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altLang="nl-NL" sz="1200" b="0" i="0" u="none" strike="noStrike" kern="1200" cap="none" spc="0" normalizeH="0" baseline="0" noProof="0" dirty="0">
              <a:ln>
                <a:noFill/>
              </a:ln>
              <a:solidFill>
                <a:srgbClr val="FFFFFF"/>
              </a:solidFill>
              <a:effectLst/>
              <a:uLnTx/>
              <a:uFillTx/>
              <a:latin typeface="Verdana"/>
              <a:ea typeface="MS PGothic" panose="020B0600070205080204" pitchFamily="34" charset="-128"/>
              <a:cs typeface="+mn-cs"/>
            </a:endParaRPr>
          </a:p>
        </p:txBody>
      </p:sp>
      <p:sp>
        <p:nvSpPr>
          <p:cNvPr id="28" name="Up Arrow 33">
            <a:extLst>
              <a:ext uri="{FF2B5EF4-FFF2-40B4-BE49-F238E27FC236}">
                <a16:creationId xmlns:a16="http://schemas.microsoft.com/office/drawing/2014/main" id="{159DAC5A-EE2A-4038-BAE0-E2DD153F2C43}"/>
              </a:ext>
            </a:extLst>
          </p:cNvPr>
          <p:cNvSpPr>
            <a:spLocks noChangeArrowheads="1"/>
          </p:cNvSpPr>
          <p:nvPr/>
        </p:nvSpPr>
        <p:spPr bwMode="auto">
          <a:xfrm>
            <a:off x="7953271" y="4622990"/>
            <a:ext cx="528849" cy="1515579"/>
          </a:xfrm>
          <a:prstGeom prst="upArrow">
            <a:avLst>
              <a:gd name="adj1" fmla="val 50000"/>
              <a:gd name="adj2" fmla="val 49991"/>
            </a:avLst>
          </a:prstGeom>
          <a:solidFill>
            <a:srgbClr val="0F5494"/>
          </a:solidFill>
          <a:ln w="9525">
            <a:solidFill>
              <a:srgbClr val="0F5494"/>
            </a:solidFill>
            <a:round/>
            <a:headEnd/>
            <a:tailEnd/>
          </a:ln>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altLang="nl-NL" sz="1200" b="0" i="0" u="none" strike="noStrike" kern="1200" cap="none" spc="0" normalizeH="0" baseline="0" noProof="0" dirty="0">
              <a:ln>
                <a:noFill/>
              </a:ln>
              <a:solidFill>
                <a:srgbClr val="FFFFFF"/>
              </a:solidFill>
              <a:effectLst/>
              <a:uLnTx/>
              <a:uFillTx/>
              <a:latin typeface="Verdana"/>
              <a:ea typeface="MS PGothic" panose="020B0600070205080204" pitchFamily="34" charset="-128"/>
              <a:cs typeface="+mn-cs"/>
            </a:endParaRPr>
          </a:p>
        </p:txBody>
      </p:sp>
      <p:sp>
        <p:nvSpPr>
          <p:cNvPr id="30" name="Right Arrow Callout 29">
            <a:extLst>
              <a:ext uri="{FF2B5EF4-FFF2-40B4-BE49-F238E27FC236}">
                <a16:creationId xmlns:a16="http://schemas.microsoft.com/office/drawing/2014/main" id="{42650E52-B164-4C12-8F45-B365829FD80D}"/>
              </a:ext>
            </a:extLst>
          </p:cNvPr>
          <p:cNvSpPr/>
          <p:nvPr/>
        </p:nvSpPr>
        <p:spPr bwMode="auto">
          <a:xfrm>
            <a:off x="1502554" y="5307725"/>
            <a:ext cx="2230517" cy="465817"/>
          </a:xfrm>
          <a:prstGeom prst="rightArrowCallout">
            <a:avLst>
              <a:gd name="adj1" fmla="val 13324"/>
              <a:gd name="adj2" fmla="val 22672"/>
              <a:gd name="adj3" fmla="val 19384"/>
              <a:gd name="adj4" fmla="val 76504"/>
            </a:avLst>
          </a:prstGeom>
          <a:solidFill>
            <a:srgbClr val="FFD624"/>
          </a:solidFill>
          <a:ln w="12700">
            <a:noFill/>
            <a:miter lim="800000"/>
            <a:headEnd/>
            <a:tailEnd/>
          </a:ln>
          <a:extLst/>
        </p:spPr>
        <p:txBody>
          <a:bodyPr wrap="square" lIns="95555" tIns="47776" rIns="95555" bIns="47776"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ＭＳ Ｐゴシック" charset="0"/>
                <a:cs typeface="Tw Cen MT"/>
              </a:rPr>
              <a:t>Finalisation of TAPs (indicators)</a:t>
            </a:r>
          </a:p>
        </p:txBody>
      </p:sp>
      <p:sp>
        <p:nvSpPr>
          <p:cNvPr id="32" name="Right Arrow Callout 31">
            <a:extLst>
              <a:ext uri="{FF2B5EF4-FFF2-40B4-BE49-F238E27FC236}">
                <a16:creationId xmlns:a16="http://schemas.microsoft.com/office/drawing/2014/main" id="{42650E52-B164-4C12-8F45-B365829FD80D}"/>
              </a:ext>
            </a:extLst>
          </p:cNvPr>
          <p:cNvSpPr/>
          <p:nvPr/>
        </p:nvSpPr>
        <p:spPr bwMode="auto">
          <a:xfrm>
            <a:off x="611845" y="4343867"/>
            <a:ext cx="2230517" cy="650483"/>
          </a:xfrm>
          <a:prstGeom prst="rightArrowCallout">
            <a:avLst>
              <a:gd name="adj1" fmla="val 13324"/>
              <a:gd name="adj2" fmla="val 22672"/>
              <a:gd name="adj3" fmla="val 19384"/>
              <a:gd name="adj4" fmla="val 76504"/>
            </a:avLst>
          </a:prstGeom>
          <a:solidFill>
            <a:srgbClr val="FFD624"/>
          </a:solidFill>
          <a:ln w="19050">
            <a:solidFill>
              <a:srgbClr val="0F5494"/>
            </a:solidFill>
            <a:miter lim="800000"/>
            <a:headEnd/>
            <a:tailEnd/>
          </a:ln>
          <a:extLst/>
        </p:spPr>
        <p:txBody>
          <a:bodyPr wrap="square" lIns="95555" tIns="47776" rIns="95555" bIns="47776"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0F5494"/>
                </a:solidFill>
                <a:effectLst/>
                <a:uLnTx/>
                <a:uFillTx/>
                <a:latin typeface="Verdana" pitchFamily="34" charset="0"/>
                <a:ea typeface="+mn-ea"/>
                <a:cs typeface="+mn-cs"/>
              </a:rPr>
              <a:t>Opinion on disbursements when applicable</a:t>
            </a:r>
          </a:p>
        </p:txBody>
      </p:sp>
    </p:spTree>
    <p:extLst>
      <p:ext uri="{BB962C8B-B14F-4D97-AF65-F5344CB8AC3E}">
        <p14:creationId xmlns:p14="http://schemas.microsoft.com/office/powerpoint/2010/main" val="349797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18" grpId="0" animBg="1"/>
      <p:bldP spid="20" grpId="0" animBg="1"/>
      <p:bldP spid="21" grpId="0" animBg="1"/>
      <p:bldP spid="22" grpId="0" animBg="1"/>
      <p:bldP spid="23" grpId="0" animBg="1"/>
      <p:bldP spid="24" grpId="0" animBg="1"/>
      <p:bldP spid="36" grpId="0" animBg="1"/>
      <p:bldP spid="37" grpId="0" animBg="1"/>
      <p:bldP spid="27" grpId="0" animBg="1"/>
      <p:bldP spid="28" grpId="0" animBg="1"/>
      <p:bldP spid="30" grpId="0" animBg="1"/>
      <p:bldP spid="3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4</a:t>
            </a:fld>
            <a:endParaRPr lang="fr-BE" sz="1100" b="1">
              <a:solidFill>
                <a:schemeClr val="bg1"/>
              </a:solidFill>
              <a:latin typeface="+mn-lt"/>
            </a:endParaRPr>
          </a:p>
        </p:txBody>
      </p:sp>
      <p:sp>
        <p:nvSpPr>
          <p:cNvPr id="6" name="AutoShape 4">
            <a:extLst>
              <a:ext uri="{FF2B5EF4-FFF2-40B4-BE49-F238E27FC236}">
                <a16:creationId xmlns:a16="http://schemas.microsoft.com/office/drawing/2014/main" id="{D0122CD4-55CA-4CB8-A84A-A5922D8CC49B}"/>
              </a:ext>
            </a:extLst>
          </p:cNvPr>
          <p:cNvSpPr>
            <a:spLocks noChangeArrowheads="1"/>
          </p:cNvSpPr>
          <p:nvPr/>
        </p:nvSpPr>
        <p:spPr bwMode="auto">
          <a:xfrm rot="5400000">
            <a:off x="2418344" y="1757715"/>
            <a:ext cx="3985850" cy="3999018"/>
          </a:xfrm>
          <a:custGeom>
            <a:avLst/>
            <a:gdLst>
              <a:gd name="T0" fmla="*/ 1 w 21600"/>
              <a:gd name="T1" fmla="*/ 0 h 21600"/>
              <a:gd name="T2" fmla="*/ 0 w 21600"/>
              <a:gd name="T3" fmla="*/ 0 h 21600"/>
              <a:gd name="T4" fmla="*/ 1 w 21600"/>
              <a:gd name="T5" fmla="*/ 0 h 21600"/>
              <a:gd name="T6" fmla="*/ 0 w 21600"/>
              <a:gd name="T7" fmla="*/ 1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5 h 21600"/>
              <a:gd name="T20" fmla="*/ 18435 w 21600"/>
              <a:gd name="T21" fmla="*/ 18435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rgbClr val="0F5494"/>
          </a:solidFill>
          <a:ln w="19050">
            <a:noFill/>
            <a:miter lim="800000"/>
            <a:headEnd/>
            <a:tailEnd/>
          </a:ln>
        </p:spPr>
        <p:txBody>
          <a:bodyPr rot="10800000" vert="eaVert" lIns="95555" tIns="47776" rIns="95555" bIns="47776"/>
          <a:lstStyle/>
          <a:p>
            <a:pPr eaLnBrk="1" hangingPunct="1">
              <a:defRPr/>
            </a:pPr>
            <a:endParaRPr lang="fr-BE" sz="1100">
              <a:latin typeface="+mn-lt"/>
              <a:ea typeface="ＭＳ Ｐゴシック" charset="0"/>
              <a:cs typeface="Tw Cen MT"/>
            </a:endParaRPr>
          </a:p>
        </p:txBody>
      </p:sp>
      <p:sp>
        <p:nvSpPr>
          <p:cNvPr id="7" name="Rectangle 5">
            <a:extLst>
              <a:ext uri="{FF2B5EF4-FFF2-40B4-BE49-F238E27FC236}">
                <a16:creationId xmlns:a16="http://schemas.microsoft.com/office/drawing/2014/main" id="{15DF2224-CCD1-4AE1-95FE-EEBA7EC83C87}"/>
              </a:ext>
            </a:extLst>
          </p:cNvPr>
          <p:cNvSpPr>
            <a:spLocks noChangeArrowheads="1"/>
          </p:cNvSpPr>
          <p:nvPr/>
        </p:nvSpPr>
        <p:spPr bwMode="auto">
          <a:xfrm>
            <a:off x="4113317" y="2811362"/>
            <a:ext cx="1484973"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algn="ctr">
              <a:spcAft>
                <a:spcPts val="1000"/>
              </a:spcAft>
              <a:defRPr/>
            </a:pPr>
            <a:r>
              <a:rPr lang="en-US" b="1" dirty="0">
                <a:solidFill>
                  <a:schemeClr val="tx1"/>
                </a:solidFill>
              </a:rPr>
              <a:t>Programming</a:t>
            </a:r>
          </a:p>
        </p:txBody>
      </p:sp>
      <p:sp>
        <p:nvSpPr>
          <p:cNvPr id="11" name="Rectangle 8">
            <a:extLst>
              <a:ext uri="{FF2B5EF4-FFF2-40B4-BE49-F238E27FC236}">
                <a16:creationId xmlns:a16="http://schemas.microsoft.com/office/drawing/2014/main" id="{0E7E438F-A9DF-4A52-BA47-692B477A34D3}"/>
              </a:ext>
            </a:extLst>
          </p:cNvPr>
          <p:cNvSpPr>
            <a:spLocks noChangeArrowheads="1"/>
          </p:cNvSpPr>
          <p:nvPr/>
        </p:nvSpPr>
        <p:spPr bwMode="auto">
          <a:xfrm>
            <a:off x="2676127" y="4713834"/>
            <a:ext cx="1735142"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lvl="0" algn="ctr"/>
            <a:r>
              <a:rPr lang="en-US" b="1" dirty="0">
                <a:solidFill>
                  <a:schemeClr val="tx1"/>
                </a:solidFill>
              </a:rPr>
              <a:t>Implementation</a:t>
            </a:r>
            <a:endParaRPr lang="fr-BE" b="1" dirty="0">
              <a:solidFill>
                <a:schemeClr val="tx1"/>
              </a:solidFill>
            </a:endParaRPr>
          </a:p>
        </p:txBody>
      </p:sp>
      <p:sp>
        <p:nvSpPr>
          <p:cNvPr id="12" name="Rectangle 9">
            <a:extLst>
              <a:ext uri="{FF2B5EF4-FFF2-40B4-BE49-F238E27FC236}">
                <a16:creationId xmlns:a16="http://schemas.microsoft.com/office/drawing/2014/main" id="{4135963E-924B-4996-9E6F-8522EE0CD5CE}"/>
              </a:ext>
            </a:extLst>
          </p:cNvPr>
          <p:cNvSpPr>
            <a:spLocks noChangeArrowheads="1"/>
          </p:cNvSpPr>
          <p:nvPr/>
        </p:nvSpPr>
        <p:spPr bwMode="auto">
          <a:xfrm>
            <a:off x="2671185" y="2664014"/>
            <a:ext cx="1007912"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spAutoFit/>
          </a:bodyPr>
          <a:lstStyle/>
          <a:p>
            <a:pPr algn="ctr" eaLnBrk="1" hangingPunct="1">
              <a:spcAft>
                <a:spcPts val="1000"/>
              </a:spcAft>
              <a:defRPr/>
            </a:pPr>
            <a:r>
              <a:rPr lang="fr-BE" b="1" dirty="0" err="1">
                <a:solidFill>
                  <a:schemeClr val="tx1"/>
                </a:solidFill>
                <a:cs typeface="Tw Cen MT"/>
              </a:rPr>
              <a:t>Closure</a:t>
            </a:r>
            <a:endParaRPr lang="fr-BE" b="1" dirty="0">
              <a:solidFill>
                <a:schemeClr val="tx1"/>
              </a:solidFill>
              <a:cs typeface="Tw Cen MT"/>
            </a:endParaRPr>
          </a:p>
        </p:txBody>
      </p:sp>
      <p:sp>
        <p:nvSpPr>
          <p:cNvPr id="13" name="Rectangle 8">
            <a:extLst>
              <a:ext uri="{FF2B5EF4-FFF2-40B4-BE49-F238E27FC236}">
                <a16:creationId xmlns:a16="http://schemas.microsoft.com/office/drawing/2014/main" id="{63B3ABC6-9BE2-430B-B550-BE23C27834B1}"/>
              </a:ext>
            </a:extLst>
          </p:cNvPr>
          <p:cNvSpPr>
            <a:spLocks noChangeArrowheads="1"/>
          </p:cNvSpPr>
          <p:nvPr/>
        </p:nvSpPr>
        <p:spPr bwMode="auto">
          <a:xfrm>
            <a:off x="4960324" y="4825598"/>
            <a:ext cx="1260000"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algn="ctr" eaLnBrk="1" hangingPunct="1">
              <a:spcAft>
                <a:spcPts val="1000"/>
              </a:spcAft>
              <a:defRPr/>
            </a:pPr>
            <a:r>
              <a:rPr lang="fr-BE" b="1">
                <a:solidFill>
                  <a:schemeClr val="tx1"/>
                </a:solidFill>
                <a:cs typeface="Tw Cen MT"/>
              </a:rPr>
              <a:t>Formulation</a:t>
            </a:r>
            <a:endParaRPr lang="fr-BE" sz="1300" b="1">
              <a:solidFill>
                <a:schemeClr val="tx1"/>
              </a:solidFill>
              <a:cs typeface="Tw Cen MT"/>
            </a:endParaRPr>
          </a:p>
        </p:txBody>
      </p:sp>
      <p:sp>
        <p:nvSpPr>
          <p:cNvPr id="26" name="TextBox 4">
            <a:extLst>
              <a:ext uri="{FF2B5EF4-FFF2-40B4-BE49-F238E27FC236}">
                <a16:creationId xmlns:a16="http://schemas.microsoft.com/office/drawing/2014/main" id="{DB461FBE-A97B-4065-B1AC-AF5A70DBC4F7}"/>
              </a:ext>
            </a:extLst>
          </p:cNvPr>
          <p:cNvSpPr txBox="1"/>
          <p:nvPr/>
        </p:nvSpPr>
        <p:spPr>
          <a:xfrm>
            <a:off x="2956763" y="3370347"/>
            <a:ext cx="2800764" cy="1138773"/>
          </a:xfrm>
          <a:prstGeom prst="rect">
            <a:avLst/>
          </a:prstGeom>
          <a:solidFill>
            <a:srgbClr val="0F5494"/>
          </a:solidFill>
          <a:ln>
            <a:noFill/>
          </a:ln>
        </p:spPr>
        <p:txBody>
          <a:bodyPr wrap="square">
            <a:spAutoFit/>
          </a:bodyPr>
          <a:lstStyle/>
          <a:p>
            <a:pPr algn="ctr">
              <a:defRPr/>
            </a:pPr>
            <a:r>
              <a:rPr lang="en-US" sz="1600" b="1" dirty="0">
                <a:solidFill>
                  <a:schemeClr val="bg1"/>
                </a:solidFill>
                <a:latin typeface="+mn-lt"/>
                <a:ea typeface="ＭＳ Ｐゴシック" charset="0"/>
              </a:rPr>
              <a:t> Country context analysis</a:t>
            </a:r>
          </a:p>
          <a:p>
            <a:pPr algn="ctr">
              <a:defRPr/>
            </a:pPr>
            <a:r>
              <a:rPr lang="en-US" dirty="0">
                <a:solidFill>
                  <a:schemeClr val="bg1"/>
                </a:solidFill>
                <a:latin typeface="+mn-lt"/>
                <a:ea typeface="ＭＳ Ｐゴシック" charset="0"/>
              </a:rPr>
              <a:t>Public Policy Analysis</a:t>
            </a:r>
          </a:p>
          <a:p>
            <a:pPr algn="ctr">
              <a:defRPr/>
            </a:pPr>
            <a:r>
              <a:rPr lang="en-US" dirty="0">
                <a:solidFill>
                  <a:schemeClr val="bg1"/>
                </a:solidFill>
                <a:latin typeface="+mn-lt"/>
                <a:ea typeface="ＭＳ Ｐゴシック" charset="0"/>
              </a:rPr>
              <a:t>Stakeholders analysis</a:t>
            </a:r>
          </a:p>
          <a:p>
            <a:pPr algn="ctr">
              <a:defRPr/>
            </a:pPr>
            <a:r>
              <a:rPr lang="en-US" dirty="0">
                <a:solidFill>
                  <a:schemeClr val="bg1"/>
                </a:solidFill>
                <a:latin typeface="+mn-lt"/>
                <a:ea typeface="ＭＳ Ｐゴシック" charset="0"/>
              </a:rPr>
              <a:t>Political economy analysis</a:t>
            </a:r>
            <a:endParaRPr lang="fr-BE" dirty="0">
              <a:solidFill>
                <a:schemeClr val="bg1"/>
              </a:solidFill>
              <a:latin typeface="+mn-lt"/>
              <a:ea typeface="ＭＳ Ｐゴシック" charset="0"/>
            </a:endParaRPr>
          </a:p>
        </p:txBody>
      </p:sp>
      <p:sp>
        <p:nvSpPr>
          <p:cNvPr id="45" name="Rounded Rectangular Callout 10">
            <a:extLst>
              <a:ext uri="{FF2B5EF4-FFF2-40B4-BE49-F238E27FC236}">
                <a16:creationId xmlns:a16="http://schemas.microsoft.com/office/drawing/2014/main" id="{CBD66A40-4D7B-427B-A38F-539C9952DC73}"/>
              </a:ext>
            </a:extLst>
          </p:cNvPr>
          <p:cNvSpPr>
            <a:spLocks noChangeArrowheads="1"/>
          </p:cNvSpPr>
          <p:nvPr/>
        </p:nvSpPr>
        <p:spPr bwMode="auto">
          <a:xfrm>
            <a:off x="179512" y="1724758"/>
            <a:ext cx="2257296" cy="1123712"/>
          </a:xfrm>
          <a:prstGeom prst="wedgeRoundRectCallout">
            <a:avLst>
              <a:gd name="adj1" fmla="val 35219"/>
              <a:gd name="adj2" fmla="val 66637"/>
              <a:gd name="adj3" fmla="val 16667"/>
            </a:avLst>
          </a:prstGeom>
          <a:ln>
            <a:solidFill>
              <a:schemeClr val="accent2"/>
            </a:solidFill>
          </a:ln>
        </p:spPr>
        <p:style>
          <a:lnRef idx="2">
            <a:schemeClr val="dk1"/>
          </a:lnRef>
          <a:fillRef idx="1">
            <a:schemeClr val="lt1"/>
          </a:fillRef>
          <a:effectRef idx="0">
            <a:schemeClr val="dk1"/>
          </a:effectRef>
          <a:fontRef idx="minor">
            <a:schemeClr val="dk1"/>
          </a:fontRef>
        </p:style>
        <p:txBody>
          <a:bodyPr wrap="square">
            <a:spAutoFit/>
            <a:scene3d>
              <a:camera prst="orthographicFront">
                <a:rot lat="0" lon="0" rev="0"/>
              </a:camera>
              <a:lightRig rig="threePt" dir="t"/>
            </a:scene3d>
          </a:bodyPr>
          <a:lstStyle/>
          <a:p>
            <a:pPr eaLnBrk="1" hangingPunct="1">
              <a:defRPr/>
            </a:pPr>
            <a:r>
              <a:rPr lang="en-US" dirty="0">
                <a:solidFill>
                  <a:srgbClr val="0F5494"/>
                </a:solidFill>
                <a:cs typeface="Tw Cen MT"/>
              </a:rPr>
              <a:t>Results achieved versus what was planned. Final Report incl. analysis of the reasons for possible ‘gaps’</a:t>
            </a:r>
          </a:p>
        </p:txBody>
      </p:sp>
      <p:sp>
        <p:nvSpPr>
          <p:cNvPr id="58" name="Rounded Rectangular Callout 10">
            <a:extLst>
              <a:ext uri="{FF2B5EF4-FFF2-40B4-BE49-F238E27FC236}">
                <a16:creationId xmlns:a16="http://schemas.microsoft.com/office/drawing/2014/main" id="{6E81B7CD-7BC7-4042-8315-0C6E30ED9581}"/>
              </a:ext>
            </a:extLst>
          </p:cNvPr>
          <p:cNvSpPr>
            <a:spLocks noChangeArrowheads="1"/>
          </p:cNvSpPr>
          <p:nvPr/>
        </p:nvSpPr>
        <p:spPr bwMode="auto">
          <a:xfrm>
            <a:off x="179512" y="3144589"/>
            <a:ext cx="2108385" cy="715089"/>
          </a:xfrm>
          <a:prstGeom prst="wedgeRoundRectCallout">
            <a:avLst>
              <a:gd name="adj1" fmla="val 52816"/>
              <a:gd name="adj2" fmla="val 100435"/>
              <a:gd name="adj3" fmla="val 16667"/>
            </a:avLst>
          </a:prstGeom>
          <a:ln>
            <a:solidFill>
              <a:schemeClr val="accent2"/>
            </a:solidFill>
          </a:ln>
        </p:spPr>
        <p:style>
          <a:lnRef idx="2">
            <a:schemeClr val="dk1"/>
          </a:lnRef>
          <a:fillRef idx="1">
            <a:schemeClr val="lt1"/>
          </a:fillRef>
          <a:effectRef idx="0">
            <a:schemeClr val="dk1"/>
          </a:effectRef>
          <a:fontRef idx="minor">
            <a:schemeClr val="dk1"/>
          </a:fontRef>
        </p:style>
        <p:txBody>
          <a:bodyPr wrap="square">
            <a:spAutoFit/>
            <a:scene3d>
              <a:camera prst="orthographicFront">
                <a:rot lat="0" lon="0" rev="0"/>
              </a:camera>
              <a:lightRig rig="threePt" dir="t"/>
            </a:scene3d>
          </a:bodyPr>
          <a:lstStyle/>
          <a:p>
            <a:pPr eaLnBrk="1" hangingPunct="1">
              <a:defRPr/>
            </a:pPr>
            <a:r>
              <a:rPr lang="en-US" dirty="0">
                <a:solidFill>
                  <a:srgbClr val="0F5494"/>
                </a:solidFill>
                <a:cs typeface="Tw Cen MT"/>
              </a:rPr>
              <a:t>Disbursement upon proven performance and progress</a:t>
            </a:r>
          </a:p>
        </p:txBody>
      </p:sp>
      <p:sp>
        <p:nvSpPr>
          <p:cNvPr id="59" name="Rounded Rectangular Callout 10">
            <a:extLst>
              <a:ext uri="{FF2B5EF4-FFF2-40B4-BE49-F238E27FC236}">
                <a16:creationId xmlns:a16="http://schemas.microsoft.com/office/drawing/2014/main" id="{CB6614A0-0BD6-49AD-BFB4-812975F96B7D}"/>
              </a:ext>
            </a:extLst>
          </p:cNvPr>
          <p:cNvSpPr>
            <a:spLocks noChangeArrowheads="1"/>
          </p:cNvSpPr>
          <p:nvPr/>
        </p:nvSpPr>
        <p:spPr bwMode="auto">
          <a:xfrm>
            <a:off x="101863" y="4883868"/>
            <a:ext cx="2640391" cy="1532334"/>
          </a:xfrm>
          <a:prstGeom prst="wedgeRoundRectCallout">
            <a:avLst>
              <a:gd name="adj1" fmla="val 42374"/>
              <a:gd name="adj2" fmla="val -70368"/>
              <a:gd name="adj3" fmla="val 16667"/>
            </a:avLst>
          </a:prstGeom>
          <a:ln>
            <a:solidFill>
              <a:schemeClr val="accent2"/>
            </a:solidFill>
          </a:ln>
        </p:spPr>
        <p:style>
          <a:lnRef idx="2">
            <a:schemeClr val="dk1"/>
          </a:lnRef>
          <a:fillRef idx="1">
            <a:schemeClr val="lt1"/>
          </a:fillRef>
          <a:effectRef idx="0">
            <a:schemeClr val="dk1"/>
          </a:effectRef>
          <a:fontRef idx="minor">
            <a:schemeClr val="dk1"/>
          </a:fontRef>
        </p:style>
        <p:txBody>
          <a:bodyPr wrap="square">
            <a:spAutoFit/>
            <a:scene3d>
              <a:camera prst="orthographicFront">
                <a:rot lat="0" lon="0" rev="0"/>
              </a:camera>
              <a:lightRig rig="threePt" dir="t"/>
            </a:scene3d>
          </a:bodyPr>
          <a:lstStyle/>
          <a:p>
            <a:pPr eaLnBrk="1" hangingPunct="1">
              <a:defRPr/>
            </a:pPr>
            <a:r>
              <a:rPr lang="en-US" dirty="0">
                <a:ea typeface="ＭＳ Ｐゴシック" charset="0"/>
                <a:cs typeface="Tw Cen MT"/>
              </a:rPr>
              <a:t>Continuous monitoring: </a:t>
            </a:r>
          </a:p>
          <a:p>
            <a:pPr eaLnBrk="1" hangingPunct="1">
              <a:defRPr/>
            </a:pPr>
            <a:r>
              <a:rPr lang="en-US" dirty="0">
                <a:ea typeface="ＭＳ Ｐゴシック" charset="0"/>
                <a:cs typeface="Tw Cen MT"/>
              </a:rPr>
              <a:t>Verify IL, contract timeliness, conditions, factors affecting performance</a:t>
            </a:r>
          </a:p>
          <a:p>
            <a:pPr eaLnBrk="1" hangingPunct="1">
              <a:defRPr/>
            </a:pPr>
            <a:r>
              <a:rPr lang="en-US" dirty="0">
                <a:ea typeface="ＭＳ Ｐゴシック" charset="0"/>
                <a:cs typeface="Tw Cen MT"/>
              </a:rPr>
              <a:t>Identify corrective measures, undertake PD, amend FA if needed</a:t>
            </a:r>
          </a:p>
        </p:txBody>
      </p:sp>
      <p:sp>
        <p:nvSpPr>
          <p:cNvPr id="60" name="Rounded Rectangular Callout 10">
            <a:extLst>
              <a:ext uri="{FF2B5EF4-FFF2-40B4-BE49-F238E27FC236}">
                <a16:creationId xmlns:a16="http://schemas.microsoft.com/office/drawing/2014/main" id="{B1D3A5C7-F38E-4C35-811C-28C5D9609D63}"/>
              </a:ext>
            </a:extLst>
          </p:cNvPr>
          <p:cNvSpPr>
            <a:spLocks noChangeArrowheads="1"/>
          </p:cNvSpPr>
          <p:nvPr/>
        </p:nvSpPr>
        <p:spPr bwMode="auto">
          <a:xfrm>
            <a:off x="2841619" y="5539124"/>
            <a:ext cx="6080528" cy="715089"/>
          </a:xfrm>
          <a:prstGeom prst="wedgeRoundRectCallout">
            <a:avLst>
              <a:gd name="adj1" fmla="val -6238"/>
              <a:gd name="adj2" fmla="val -97131"/>
              <a:gd name="adj3" fmla="val 16667"/>
            </a:avLst>
          </a:prstGeom>
          <a:ln>
            <a:solidFill>
              <a:schemeClr val="accent2"/>
            </a:solidFill>
          </a:ln>
        </p:spPr>
        <p:style>
          <a:lnRef idx="2">
            <a:schemeClr val="dk1"/>
          </a:lnRef>
          <a:fillRef idx="1">
            <a:schemeClr val="lt1"/>
          </a:fillRef>
          <a:effectRef idx="0">
            <a:schemeClr val="dk1"/>
          </a:effectRef>
          <a:fontRef idx="minor">
            <a:schemeClr val="dk1"/>
          </a:fontRef>
        </p:style>
        <p:txBody>
          <a:bodyPr wrap="square">
            <a:spAutoFit/>
            <a:scene3d>
              <a:camera prst="orthographicFront">
                <a:rot lat="0" lon="0" rev="0"/>
              </a:camera>
              <a:lightRig rig="threePt" dir="t"/>
            </a:scene3d>
          </a:bodyPr>
          <a:lstStyle/>
          <a:p>
            <a:r>
              <a:rPr lang="en-US" altLang="nl-NL" dirty="0"/>
              <a:t>Finalize intervention logic, budget &amp; calendar, stakeholders, donor coordination, implementing modalities (disbursement criteria, CD, PD, M&amp;E, domestic accountability, …), C&amp;V</a:t>
            </a:r>
            <a:endParaRPr lang="fr-BE" altLang="nl-NL" dirty="0"/>
          </a:p>
        </p:txBody>
      </p:sp>
      <p:sp>
        <p:nvSpPr>
          <p:cNvPr id="57" name="Oval 28">
            <a:extLst>
              <a:ext uri="{FF2B5EF4-FFF2-40B4-BE49-F238E27FC236}">
                <a16:creationId xmlns:a16="http://schemas.microsoft.com/office/drawing/2014/main" id="{316CDD4C-9EC3-42FD-AFC4-152C2BC236C6}"/>
              </a:ext>
            </a:extLst>
          </p:cNvPr>
          <p:cNvSpPr/>
          <p:nvPr/>
        </p:nvSpPr>
        <p:spPr bwMode="auto">
          <a:xfrm>
            <a:off x="7439320" y="6197872"/>
            <a:ext cx="1390287" cy="468313"/>
          </a:xfrm>
          <a:prstGeom prst="ellipse">
            <a:avLst/>
          </a:prstGeom>
          <a:solidFill>
            <a:srgbClr val="0F5494"/>
          </a:solidFill>
          <a:ln>
            <a:noFill/>
          </a:ln>
        </p:spPr>
        <p:style>
          <a:lnRef idx="2">
            <a:schemeClr val="dk1"/>
          </a:lnRef>
          <a:fillRef idx="1">
            <a:schemeClr val="lt1"/>
          </a:fillRef>
          <a:effectRef idx="0">
            <a:schemeClr val="dk1"/>
          </a:effectRef>
          <a:fontRef idx="minor">
            <a:schemeClr val="dk1"/>
          </a:fontRef>
        </p:style>
        <p:txBody>
          <a:bodyPr anchor="ctr"/>
          <a:lstStyle/>
          <a:p>
            <a:pPr marL="3175" algn="ctr" eaLnBrk="1" hangingPunct="1">
              <a:defRPr/>
            </a:pPr>
            <a:r>
              <a:rPr lang="fr-BE" sz="1100" b="1" dirty="0">
                <a:solidFill>
                  <a:schemeClr val="bg1"/>
                </a:solidFill>
              </a:rPr>
              <a:t>RMF + FA</a:t>
            </a:r>
          </a:p>
          <a:p>
            <a:pPr marL="3175" algn="ctr" eaLnBrk="1" hangingPunct="1">
              <a:defRPr/>
            </a:pPr>
            <a:r>
              <a:rPr lang="fr-BE" sz="1100" b="1" dirty="0">
                <a:solidFill>
                  <a:schemeClr val="bg1"/>
                </a:solidFill>
              </a:rPr>
              <a:t>Annexes</a:t>
            </a:r>
          </a:p>
        </p:txBody>
      </p:sp>
      <p:sp>
        <p:nvSpPr>
          <p:cNvPr id="61" name="Rounded Rectangular Callout 10">
            <a:extLst>
              <a:ext uri="{FF2B5EF4-FFF2-40B4-BE49-F238E27FC236}">
                <a16:creationId xmlns:a16="http://schemas.microsoft.com/office/drawing/2014/main" id="{CD563BDE-23BE-4819-AEDE-AEA145E5EC28}"/>
              </a:ext>
            </a:extLst>
          </p:cNvPr>
          <p:cNvSpPr>
            <a:spLocks noChangeArrowheads="1"/>
          </p:cNvSpPr>
          <p:nvPr/>
        </p:nvSpPr>
        <p:spPr bwMode="auto">
          <a:xfrm>
            <a:off x="6518292" y="3005592"/>
            <a:ext cx="2508482" cy="2145268"/>
          </a:xfrm>
          <a:prstGeom prst="wedgeRoundRectCallout">
            <a:avLst>
              <a:gd name="adj1" fmla="val -62514"/>
              <a:gd name="adj2" fmla="val -21835"/>
              <a:gd name="adj3" fmla="val 16667"/>
            </a:avLst>
          </a:prstGeom>
          <a:ln>
            <a:solidFill>
              <a:schemeClr val="accent2"/>
            </a:solidFill>
          </a:ln>
        </p:spPr>
        <p:style>
          <a:lnRef idx="2">
            <a:schemeClr val="dk1"/>
          </a:lnRef>
          <a:fillRef idx="1">
            <a:schemeClr val="lt1"/>
          </a:fillRef>
          <a:effectRef idx="0">
            <a:schemeClr val="dk1"/>
          </a:effectRef>
          <a:fontRef idx="minor">
            <a:schemeClr val="dk1"/>
          </a:fontRef>
        </p:style>
        <p:txBody>
          <a:bodyPr wrap="square">
            <a:spAutoFit/>
            <a:scene3d>
              <a:camera prst="orthographicFront">
                <a:rot lat="0" lon="0" rev="0"/>
              </a:camera>
              <a:lightRig rig="threePt" dir="t"/>
            </a:scene3d>
          </a:bodyPr>
          <a:lstStyle/>
          <a:p>
            <a:pPr marL="3175" eaLnBrk="1" hangingPunct="1">
              <a:defRPr/>
            </a:pPr>
            <a:r>
              <a:rPr lang="en-US" dirty="0">
                <a:ea typeface="ＭＳ Ｐゴシック" charset="0"/>
                <a:cs typeface="Tw Cen MT"/>
              </a:rPr>
              <a:t>Proposed objectives &amp; results</a:t>
            </a:r>
          </a:p>
          <a:p>
            <a:pPr marL="3175" eaLnBrk="1" hangingPunct="1">
              <a:defRPr/>
            </a:pPr>
            <a:r>
              <a:rPr lang="en-US" dirty="0">
                <a:ea typeface="ＭＳ Ｐゴシック" charset="0"/>
                <a:cs typeface="Tw Cen MT"/>
              </a:rPr>
              <a:t>Proposed scale and form</a:t>
            </a:r>
          </a:p>
          <a:p>
            <a:pPr marL="3175" eaLnBrk="1" hangingPunct="1">
              <a:defRPr/>
            </a:pPr>
            <a:r>
              <a:rPr lang="en-US" dirty="0">
                <a:ea typeface="ＭＳ Ｐゴシック" charset="0"/>
                <a:cs typeface="Tw Cen MT"/>
              </a:rPr>
              <a:t>Status of 4 eligibility criteria</a:t>
            </a:r>
          </a:p>
          <a:p>
            <a:pPr marL="3175" eaLnBrk="1" hangingPunct="1">
              <a:defRPr/>
            </a:pPr>
            <a:r>
              <a:rPr lang="en-US" dirty="0">
                <a:ea typeface="ＭＳ Ｐゴシック" charset="0"/>
                <a:cs typeface="Tw Cen MT"/>
              </a:rPr>
              <a:t>Prior actions &amp; supporting measures</a:t>
            </a:r>
          </a:p>
          <a:p>
            <a:pPr marL="3175" eaLnBrk="1" hangingPunct="1">
              <a:defRPr/>
            </a:pPr>
            <a:r>
              <a:rPr lang="en-US" dirty="0">
                <a:ea typeface="ＭＳ Ｐゴシック" charset="0"/>
                <a:cs typeface="Tw Cen MT"/>
              </a:rPr>
              <a:t>Preliminary design &amp; implementation proposals</a:t>
            </a:r>
          </a:p>
          <a:p>
            <a:pPr marL="3175" eaLnBrk="1" hangingPunct="1">
              <a:defRPr/>
            </a:pPr>
            <a:r>
              <a:rPr lang="en-US" dirty="0">
                <a:ea typeface="ＭＳ Ｐゴシック" charset="0"/>
                <a:cs typeface="Tw Cen MT"/>
              </a:rPr>
              <a:t>Main risks &amp; next steps</a:t>
            </a:r>
          </a:p>
        </p:txBody>
      </p:sp>
      <p:sp>
        <p:nvSpPr>
          <p:cNvPr id="9" name="Rectangle 7">
            <a:extLst>
              <a:ext uri="{FF2B5EF4-FFF2-40B4-BE49-F238E27FC236}">
                <a16:creationId xmlns:a16="http://schemas.microsoft.com/office/drawing/2014/main" id="{833CACA9-9093-4217-9F71-F7874F604713}"/>
              </a:ext>
            </a:extLst>
          </p:cNvPr>
          <p:cNvSpPr>
            <a:spLocks noChangeArrowheads="1"/>
          </p:cNvSpPr>
          <p:nvPr/>
        </p:nvSpPr>
        <p:spPr bwMode="auto">
          <a:xfrm>
            <a:off x="4932040" y="3192974"/>
            <a:ext cx="1260000"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algn="ctr" eaLnBrk="1" hangingPunct="1">
              <a:spcAft>
                <a:spcPts val="0"/>
              </a:spcAft>
              <a:defRPr/>
            </a:pPr>
            <a:r>
              <a:rPr lang="fr-BE" b="1">
                <a:solidFill>
                  <a:schemeClr val="tx1"/>
                </a:solidFill>
                <a:cs typeface="Tw Cen MT"/>
              </a:rPr>
              <a:t>Identification</a:t>
            </a:r>
            <a:endParaRPr lang="fr-BE" sz="1300" b="1">
              <a:solidFill>
                <a:schemeClr val="tx1"/>
              </a:solidFill>
              <a:cs typeface="Tw Cen MT"/>
            </a:endParaRPr>
          </a:p>
        </p:txBody>
      </p:sp>
      <p:sp>
        <p:nvSpPr>
          <p:cNvPr id="56" name="Oval 6">
            <a:extLst>
              <a:ext uri="{FF2B5EF4-FFF2-40B4-BE49-F238E27FC236}">
                <a16:creationId xmlns:a16="http://schemas.microsoft.com/office/drawing/2014/main" id="{D6D23A97-1F16-4E05-9084-0447F31626D7}"/>
              </a:ext>
            </a:extLst>
          </p:cNvPr>
          <p:cNvSpPr/>
          <p:nvPr/>
        </p:nvSpPr>
        <p:spPr bwMode="auto">
          <a:xfrm>
            <a:off x="8235082" y="5082705"/>
            <a:ext cx="863600" cy="395288"/>
          </a:xfrm>
          <a:prstGeom prst="ellipse">
            <a:avLst/>
          </a:prstGeom>
          <a:solidFill>
            <a:srgbClr val="0F5494"/>
          </a:solidFill>
          <a:ln>
            <a:noFill/>
          </a:ln>
        </p:spPr>
        <p:style>
          <a:lnRef idx="2">
            <a:schemeClr val="dk1"/>
          </a:lnRef>
          <a:fillRef idx="1">
            <a:schemeClr val="lt1"/>
          </a:fillRef>
          <a:effectRef idx="0">
            <a:schemeClr val="dk1"/>
          </a:effectRef>
          <a:fontRef idx="minor">
            <a:schemeClr val="dk1"/>
          </a:fontRef>
        </p:style>
        <p:txBody>
          <a:bodyPr anchor="ctr"/>
          <a:lstStyle/>
          <a:p>
            <a:pPr marL="3175" eaLnBrk="1" hangingPunct="1">
              <a:defRPr/>
            </a:pPr>
            <a:r>
              <a:rPr lang="fr-BE" b="1" dirty="0">
                <a:solidFill>
                  <a:schemeClr val="bg1"/>
                </a:solidFill>
              </a:rPr>
              <a:t>RMF</a:t>
            </a:r>
          </a:p>
        </p:txBody>
      </p:sp>
      <p:sp>
        <p:nvSpPr>
          <p:cNvPr id="62" name="Rounded Rectangular Callout 10">
            <a:extLst>
              <a:ext uri="{FF2B5EF4-FFF2-40B4-BE49-F238E27FC236}">
                <a16:creationId xmlns:a16="http://schemas.microsoft.com/office/drawing/2014/main" id="{2F4AAB23-1A2F-4674-AA29-388680A98968}"/>
              </a:ext>
            </a:extLst>
          </p:cNvPr>
          <p:cNvSpPr>
            <a:spLocks noChangeArrowheads="1"/>
          </p:cNvSpPr>
          <p:nvPr/>
        </p:nvSpPr>
        <p:spPr bwMode="auto">
          <a:xfrm>
            <a:off x="5583061" y="1695767"/>
            <a:ext cx="3236483" cy="1123712"/>
          </a:xfrm>
          <a:prstGeom prst="wedgeRoundRectCallout">
            <a:avLst>
              <a:gd name="adj1" fmla="val -56401"/>
              <a:gd name="adj2" fmla="val 42682"/>
              <a:gd name="adj3" fmla="val 16667"/>
            </a:avLst>
          </a:prstGeom>
          <a:ln>
            <a:solidFill>
              <a:schemeClr val="accent2"/>
            </a:solidFill>
          </a:ln>
        </p:spPr>
        <p:style>
          <a:lnRef idx="2">
            <a:schemeClr val="dk1"/>
          </a:lnRef>
          <a:fillRef idx="1">
            <a:schemeClr val="lt1"/>
          </a:fillRef>
          <a:effectRef idx="0">
            <a:schemeClr val="dk1"/>
          </a:effectRef>
          <a:fontRef idx="minor">
            <a:schemeClr val="dk1"/>
          </a:fontRef>
        </p:style>
        <p:txBody>
          <a:bodyPr wrap="square">
            <a:spAutoFit/>
            <a:scene3d>
              <a:camera prst="orthographicFront">
                <a:rot lat="0" lon="0" rev="0"/>
              </a:camera>
              <a:lightRig rig="threePt" dir="t"/>
            </a:scene3d>
          </a:bodyPr>
          <a:lstStyle/>
          <a:p>
            <a:r>
              <a:rPr lang="en-US" altLang="nl-NL" dirty="0"/>
              <a:t>Overall national policy</a:t>
            </a:r>
          </a:p>
          <a:p>
            <a:r>
              <a:rPr lang="en-US" altLang="nl-NL" dirty="0"/>
              <a:t>Choice of overall objectives/results</a:t>
            </a:r>
          </a:p>
          <a:p>
            <a:r>
              <a:rPr lang="en-US" altLang="nl-NL" dirty="0"/>
              <a:t>Harmonization and synchronization</a:t>
            </a:r>
          </a:p>
          <a:p>
            <a:r>
              <a:rPr lang="en-US" altLang="nl-NL" dirty="0"/>
              <a:t>Choice of sectors</a:t>
            </a:r>
          </a:p>
          <a:p>
            <a:r>
              <a:rPr lang="en-US" altLang="nl-NL" dirty="0"/>
              <a:t>Identification of </a:t>
            </a:r>
            <a:r>
              <a:rPr lang="en-US" altLang="fr-FR" dirty="0"/>
              <a:t>“</a:t>
            </a:r>
            <a:r>
              <a:rPr lang="en-US" altLang="nl-NL" dirty="0"/>
              <a:t>global goods</a:t>
            </a:r>
            <a:r>
              <a:rPr lang="en-US" altLang="fr-FR" dirty="0"/>
              <a:t>”</a:t>
            </a:r>
            <a:endParaRPr lang="en-US" altLang="nl-NL" dirty="0"/>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206882" y="934300"/>
            <a:ext cx="8460000" cy="773278"/>
          </a:xfrm>
        </p:spPr>
        <p:txBody>
          <a:bodyPr/>
          <a:lstStyle/>
          <a:p>
            <a:pPr marL="0"/>
            <a:r>
              <a:rPr lang="fr-BE" sz="1800" cap="all" dirty="0">
                <a:solidFill>
                  <a:srgbClr val="004494"/>
                </a:solidFill>
                <a:latin typeface="+mn-lt"/>
              </a:rPr>
              <a:t>The </a:t>
            </a:r>
            <a:r>
              <a:rPr lang="fr-BE" sz="1800" cap="all" dirty="0" err="1">
                <a:solidFill>
                  <a:srgbClr val="004494"/>
                </a:solidFill>
                <a:latin typeface="+mn-lt"/>
              </a:rPr>
              <a:t>context</a:t>
            </a:r>
            <a:r>
              <a:rPr lang="fr-BE" sz="1800" cap="all" dirty="0">
                <a:solidFill>
                  <a:srgbClr val="004494"/>
                </a:solidFill>
                <a:latin typeface="+mn-lt"/>
              </a:rPr>
              <a:t> </a:t>
            </a:r>
            <a:r>
              <a:rPr lang="fr-BE" sz="1800" cap="all" dirty="0" err="1">
                <a:solidFill>
                  <a:srgbClr val="004494"/>
                </a:solidFill>
                <a:latin typeface="+mn-lt"/>
              </a:rPr>
              <a:t>analysis</a:t>
            </a:r>
            <a:r>
              <a:rPr lang="fr-BE" sz="1800" cap="all" dirty="0">
                <a:solidFill>
                  <a:srgbClr val="004494"/>
                </a:solidFill>
                <a:latin typeface="+mn-lt"/>
              </a:rPr>
              <a:t> </a:t>
            </a:r>
            <a:br>
              <a:rPr lang="fr-BE" sz="1800" cap="all" dirty="0">
                <a:solidFill>
                  <a:srgbClr val="004494"/>
                </a:solidFill>
                <a:latin typeface="+mn-lt"/>
              </a:rPr>
            </a:br>
            <a:r>
              <a:rPr lang="fr-BE" sz="1800" cap="all" dirty="0">
                <a:solidFill>
                  <a:srgbClr val="004494"/>
                </a:solidFill>
                <a:latin typeface="+mn-lt"/>
              </a:rPr>
              <a:t>at the centre: a </a:t>
            </a:r>
            <a:r>
              <a:rPr lang="fr-BE" sz="1800" cap="all" dirty="0" err="1">
                <a:solidFill>
                  <a:srgbClr val="004494"/>
                </a:solidFill>
                <a:latin typeface="+mn-lt"/>
              </a:rPr>
              <a:t>continuous</a:t>
            </a:r>
            <a:r>
              <a:rPr lang="fr-BE" sz="1800" cap="all" dirty="0">
                <a:solidFill>
                  <a:srgbClr val="004494"/>
                </a:solidFill>
                <a:latin typeface="+mn-lt"/>
              </a:rPr>
              <a:t> and </a:t>
            </a:r>
            <a:r>
              <a:rPr lang="fr-BE" sz="1800" cap="all" dirty="0" err="1">
                <a:solidFill>
                  <a:srgbClr val="004494"/>
                </a:solidFill>
                <a:latin typeface="+mn-lt"/>
              </a:rPr>
              <a:t>iterative</a:t>
            </a:r>
            <a:r>
              <a:rPr lang="fr-BE" sz="1800" cap="all" dirty="0">
                <a:solidFill>
                  <a:srgbClr val="004494"/>
                </a:solidFill>
                <a:latin typeface="+mn-lt"/>
              </a:rPr>
              <a:t> process</a:t>
            </a:r>
          </a:p>
        </p:txBody>
      </p:sp>
    </p:spTree>
    <p:extLst>
      <p:ext uri="{BB962C8B-B14F-4D97-AF65-F5344CB8AC3E}">
        <p14:creationId xmlns:p14="http://schemas.microsoft.com/office/powerpoint/2010/main" val="268596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58" grpId="0" animBg="1"/>
      <p:bldP spid="59" grpId="0" animBg="1"/>
      <p:bldP spid="60" grpId="0" animBg="1"/>
      <p:bldP spid="57" grpId="0" animBg="1"/>
      <p:bldP spid="61" grpId="0" animBg="1"/>
      <p:bldP spid="56" grpId="0" animBg="1"/>
      <p:bldP spid="6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err="1">
                <a:solidFill>
                  <a:srgbClr val="004494"/>
                </a:solidFill>
                <a:latin typeface="+mn-lt"/>
              </a:rPr>
              <a:t>outline</a:t>
            </a:r>
            <a:r>
              <a:rPr lang="fr-BE" sz="2800" cap="all" dirty="0">
                <a:solidFill>
                  <a:srgbClr val="004494"/>
                </a:solidFill>
                <a:latin typeface="+mn-lt"/>
              </a:rPr>
              <a:t> Module 5</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defRPr/>
            </a:pPr>
            <a:r>
              <a:rPr lang="en-GB" sz="2000" i="0" dirty="0">
                <a:solidFill>
                  <a:srgbClr val="004494"/>
                </a:solidFill>
              </a:rPr>
              <a:t>The EU cycle of BS Contract</a:t>
            </a:r>
          </a:p>
          <a:p>
            <a:pPr marL="360363" indent="-360363">
              <a:spcBef>
                <a:spcPts val="1200"/>
              </a:spcBef>
              <a:spcAft>
                <a:spcPts val="1200"/>
              </a:spcAft>
              <a:buClrTx/>
              <a:buFontTx/>
              <a:buAutoNum type="arabicPeriod"/>
              <a:defRPr/>
            </a:pPr>
            <a:r>
              <a:rPr lang="en-GB" sz="2000" b="1" i="0" cap="all" dirty="0">
                <a:solidFill>
                  <a:srgbClr val="C00000"/>
                </a:solidFill>
              </a:rPr>
              <a:t>The Action Document</a:t>
            </a:r>
          </a:p>
          <a:p>
            <a:pPr marL="360363" indent="-360363">
              <a:spcBef>
                <a:spcPts val="1200"/>
              </a:spcBef>
              <a:spcAft>
                <a:spcPts val="1200"/>
              </a:spcAft>
              <a:buClrTx/>
              <a:buFontTx/>
              <a:buAutoNum type="arabicPeriod"/>
              <a:defRPr/>
            </a:pPr>
            <a:r>
              <a:rPr lang="en-GB" sz="2000" i="0" dirty="0">
                <a:solidFill>
                  <a:srgbClr val="004494"/>
                </a:solidFill>
              </a:rPr>
              <a:t>The Action Document in fragile states</a:t>
            </a:r>
          </a:p>
          <a:p>
            <a:pPr marL="360363" indent="-360363">
              <a:spcBef>
                <a:spcPts val="1200"/>
              </a:spcBef>
              <a:spcAft>
                <a:spcPts val="1200"/>
              </a:spcAft>
              <a:buClrTx/>
              <a:buFontTx/>
              <a:buAutoNum type="arabicPeriod"/>
              <a:defRPr/>
            </a:pPr>
            <a:r>
              <a:rPr lang="en-GB" sz="2000" i="0" dirty="0">
                <a:solidFill>
                  <a:srgbClr val="004494"/>
                </a:solidFill>
              </a:rPr>
              <a:t>How much budget support?</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5</a:t>
            </a:fld>
            <a:endParaRPr lang="fr-BE" sz="1100" b="1">
              <a:solidFill>
                <a:schemeClr val="bg1"/>
              </a:solidFill>
              <a:latin typeface="+mn-lt"/>
            </a:endParaRPr>
          </a:p>
        </p:txBody>
      </p:sp>
    </p:spTree>
    <p:extLst>
      <p:ext uri="{BB962C8B-B14F-4D97-AF65-F5344CB8AC3E}">
        <p14:creationId xmlns:p14="http://schemas.microsoft.com/office/powerpoint/2010/main" val="3419558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56" name="think-cell Slide" r:id="rId5" imgW="524" imgH="526" progId="TCLayout.ActiveDocument.1">
                  <p:embed/>
                </p:oleObj>
              </mc:Choice>
              <mc:Fallback>
                <p:oleObj name="think-cell Slide" r:id="rId5" imgW="524" imgH="526" progId="TCLayout.ActiveDocument.1">
                  <p:embed/>
                  <p:pic>
                    <p:nvPicPr>
                      <p:cNvPr id="3" name="Object 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9" name="Rectangle 18"/>
          <p:cNvSpPr/>
          <p:nvPr/>
        </p:nvSpPr>
        <p:spPr bwMode="auto">
          <a:xfrm>
            <a:off x="260116" y="2079069"/>
            <a:ext cx="7411708" cy="4384361"/>
          </a:xfrm>
          <a:prstGeom prst="rect">
            <a:avLst/>
          </a:prstGeom>
          <a:solidFill>
            <a:schemeClr val="bg1"/>
          </a:solidFill>
          <a:ln w="19050" cap="flat" cmpd="sng" algn="ctr">
            <a:solidFill>
              <a:srgbClr val="2A53A6"/>
            </a:solidFill>
            <a:prstDash val="solid"/>
            <a:round/>
            <a:headEnd type="none" w="med" len="med"/>
            <a:tailEnd type="none" w="med" len="med"/>
          </a:ln>
          <a:effectLst>
            <a:outerShdw blurRad="63500" dist="35921" dir="2700000" algn="ctr" rotWithShape="0">
              <a:schemeClr val="bg2"/>
            </a:outerShdw>
          </a:effectLst>
          <a:ex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en-GB" sz="1400" b="0" i="0" u="none" strike="noStrike" kern="1200" cap="none" spc="0" normalizeH="0" baseline="0" noProof="0" dirty="0">
              <a:ln>
                <a:noFill/>
              </a:ln>
              <a:solidFill>
                <a:srgbClr val="0F5494"/>
              </a:solidFill>
              <a:effectLst/>
              <a:uLnTx/>
              <a:uFillTx/>
              <a:latin typeface="Verdana"/>
              <a:ea typeface="ＭＳ Ｐゴシック" charset="0"/>
              <a:cs typeface="+mn-cs"/>
            </a:endParaRPr>
          </a:p>
        </p:txBody>
      </p:sp>
      <p:sp>
        <p:nvSpPr>
          <p:cNvPr id="5122" name="Rectangle 12"/>
          <p:cNvSpPr>
            <a:spLocks noChangeArrowheads="1"/>
          </p:cNvSpPr>
          <p:nvPr/>
        </p:nvSpPr>
        <p:spPr bwMode="auto">
          <a:xfrm>
            <a:off x="0" y="90100"/>
            <a:ext cx="184731" cy="27699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altLang="en-US" sz="1200" b="0" i="0" u="none" strike="noStrike" kern="1200" cap="none" spc="0" normalizeH="0" baseline="0" noProof="0" dirty="0">
              <a:ln>
                <a:noFill/>
              </a:ln>
              <a:solidFill>
                <a:srgbClr val="0F5494"/>
              </a:solidFill>
              <a:effectLst/>
              <a:uLnTx/>
              <a:uFillTx/>
              <a:latin typeface="Verdana" pitchFamily="34" charset="0"/>
              <a:ea typeface="ＭＳ Ｐゴシック"/>
              <a:cs typeface="+mn-cs"/>
            </a:endParaRPr>
          </a:p>
        </p:txBody>
      </p:sp>
      <p:sp>
        <p:nvSpPr>
          <p:cNvPr id="7" name="Text Box 56"/>
          <p:cNvSpPr txBox="1">
            <a:spLocks/>
          </p:cNvSpPr>
          <p:nvPr/>
        </p:nvSpPr>
        <p:spPr bwMode="auto">
          <a:xfrm>
            <a:off x="4720851" y="2303960"/>
            <a:ext cx="2574282" cy="1391306"/>
          </a:xfrm>
          <a:prstGeom prst="rect">
            <a:avLst/>
          </a:prstGeom>
          <a:solidFill>
            <a:schemeClr val="bg1"/>
          </a:solidFill>
          <a:ln w="9525" cap="flat" cmpd="sng" algn="ctr">
            <a:solidFill>
              <a:srgbClr val="000000"/>
            </a:solidFill>
            <a:prstDash val="solid"/>
          </a:ln>
          <a:effectLst>
            <a:outerShdw blurRad="40000" dist="20000" dir="5400000" rotWithShape="0">
              <a:srgbClr val="000000">
                <a:alpha val="38000"/>
              </a:srgbClr>
            </a:outerShdw>
          </a:effectLst>
        </p:spPr>
        <p:txBody>
          <a:bodyPr anchor="ctr"/>
          <a:lstStyle/>
          <a:p>
            <a:pPr marL="0" marR="0" lvl="0" indent="0" algn="ctr" defTabSz="457200" rtl="0" eaLnBrk="1" fontAlgn="auto" latinLnBrk="0" hangingPunct="1">
              <a:lnSpc>
                <a:spcPts val="1400"/>
              </a:lnSpc>
              <a:spcBef>
                <a:spcPts val="0"/>
              </a:spcBef>
              <a:spcAft>
                <a:spcPts val="0"/>
              </a:spcAft>
              <a:buClrTx/>
              <a:buSzTx/>
              <a:buFontTx/>
              <a:buNone/>
              <a:tabLst/>
              <a:defRPr/>
            </a:pPr>
            <a:endParaRPr kumimoji="0" lang="en-GB" sz="2400" b="0" i="0" u="none" strike="noStrike" kern="1200" cap="none" spc="0" normalizeH="0" baseline="0" noProof="0" dirty="0">
              <a:ln w="4496" cap="flat" cmpd="sng" algn="ctr">
                <a:solidFill>
                  <a:srgbClr val="0F5494"/>
                </a:solidFill>
                <a:prstDash val="solid"/>
                <a:round/>
              </a:ln>
              <a:solidFill>
                <a:srgbClr val="000000"/>
              </a:solidFill>
              <a:effectLst/>
              <a:uLnTx/>
              <a:uFillTx/>
              <a:latin typeface="Verdana"/>
              <a:ea typeface="Times New Roman"/>
              <a:cs typeface="+mn-cs"/>
            </a:endParaRPr>
          </a:p>
        </p:txBody>
      </p:sp>
      <p:sp>
        <p:nvSpPr>
          <p:cNvPr id="5131" name="Rectangle 21"/>
          <p:cNvSpPr>
            <a:spLocks noChangeArrowheads="1"/>
          </p:cNvSpPr>
          <p:nvPr/>
        </p:nvSpPr>
        <p:spPr bwMode="auto">
          <a:xfrm>
            <a:off x="0" y="470356"/>
            <a:ext cx="2900153" cy="430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marL="0" marR="0" lvl="0" indent="0" algn="l" defTabSz="457200" rtl="0" eaLnBrk="0" fontAlgn="auto" latinLnBrk="0" hangingPunct="0">
              <a:lnSpc>
                <a:spcPct val="100000"/>
              </a:lnSpc>
              <a:spcBef>
                <a:spcPts val="0"/>
              </a:spcBef>
              <a:spcAft>
                <a:spcPts val="0"/>
              </a:spcAft>
              <a:buClrTx/>
              <a:buSzTx/>
              <a:buFontTx/>
              <a:buNone/>
              <a:tabLst/>
              <a:defRPr/>
            </a:pPr>
            <a:endParaRPr kumimoji="0" lang="en-GB" altLang="en-US" sz="1100" b="1" i="0" u="none" strike="noStrike" kern="1200" cap="none" spc="0" normalizeH="0" baseline="0" noProof="0" dirty="0">
              <a:ln>
                <a:noFill/>
              </a:ln>
              <a:solidFill>
                <a:srgbClr val="0F5494"/>
              </a:solidFill>
              <a:effectLst/>
              <a:uLnTx/>
              <a:uFillTx/>
              <a:latin typeface="Cambria" pitchFamily="18" charset="0"/>
              <a:ea typeface="Times New Roman" pitchFamily="18" charset="0"/>
              <a:cs typeface="Arial+FPEF"/>
            </a:endParaRPr>
          </a:p>
          <a:p>
            <a:pPr marL="0" marR="0" lvl="0" indent="0" algn="l" defTabSz="457200" rtl="0" eaLnBrk="0" fontAlgn="auto" latinLnBrk="0" hangingPunct="0">
              <a:lnSpc>
                <a:spcPct val="100000"/>
              </a:lnSpc>
              <a:spcBef>
                <a:spcPts val="0"/>
              </a:spcBef>
              <a:spcAft>
                <a:spcPts val="0"/>
              </a:spcAft>
              <a:buClrTx/>
              <a:buSzTx/>
              <a:buFontTx/>
              <a:buNone/>
              <a:tabLst/>
              <a:defRPr/>
            </a:pPr>
            <a:r>
              <a:rPr kumimoji="0" lang="en-GB" altLang="en-US" sz="1100" b="1" i="0" u="none" strike="noStrike" kern="1200" cap="none" spc="0" normalizeH="0" baseline="0" noProof="0" dirty="0">
                <a:ln>
                  <a:noFill/>
                </a:ln>
                <a:solidFill>
                  <a:srgbClr val="0F5494"/>
                </a:solidFill>
                <a:effectLst/>
                <a:uLnTx/>
                <a:uFillTx/>
                <a:latin typeface="Cambria" pitchFamily="18" charset="0"/>
                <a:ea typeface="Times New Roman" pitchFamily="18" charset="0"/>
                <a:cs typeface="Arial+FPEF"/>
              </a:rPr>
              <a:t>Box 7: aid modalities and their categories </a:t>
            </a:r>
            <a:endParaRPr kumimoji="0" lang="en-GB" altLang="en-US" sz="1200" b="0" i="0" u="none" strike="noStrike" kern="1200" cap="none" spc="0" normalizeH="0" baseline="0" noProof="0" dirty="0">
              <a:ln>
                <a:noFill/>
              </a:ln>
              <a:solidFill>
                <a:srgbClr val="0F5494"/>
              </a:solidFill>
              <a:effectLst/>
              <a:uLnTx/>
              <a:uFillTx/>
              <a:latin typeface="Verdana" pitchFamily="34" charset="0"/>
              <a:ea typeface="Times New Roman" pitchFamily="18" charset="0"/>
              <a:cs typeface="Arial+FPEF"/>
            </a:endParaRPr>
          </a:p>
        </p:txBody>
      </p:sp>
      <p:sp>
        <p:nvSpPr>
          <p:cNvPr id="5132" name="TextBox 14"/>
          <p:cNvSpPr txBox="1">
            <a:spLocks noChangeArrowheads="1"/>
          </p:cNvSpPr>
          <p:nvPr/>
        </p:nvSpPr>
        <p:spPr bwMode="auto">
          <a:xfrm>
            <a:off x="101455" y="1270035"/>
            <a:ext cx="8712075"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altLang="en-US" sz="3000" b="1" i="0" u="none" strike="noStrike" kern="1200" cap="none" spc="0" normalizeH="0" baseline="0" noProof="0" dirty="0">
                <a:ln>
                  <a:noFill/>
                </a:ln>
                <a:solidFill>
                  <a:srgbClr val="0F5494"/>
                </a:solidFill>
                <a:effectLst/>
                <a:uLnTx/>
                <a:uFillTx/>
                <a:latin typeface="Verdana"/>
                <a:ea typeface="ＭＳ Ｐゴシック"/>
                <a:cs typeface="+mn-cs"/>
              </a:rPr>
              <a:t>Two aid modalities</a:t>
            </a:r>
          </a:p>
        </p:txBody>
      </p:sp>
      <p:sp>
        <p:nvSpPr>
          <p:cNvPr id="10" name="Rectangle 4"/>
          <p:cNvSpPr txBox="1">
            <a:spLocks noChangeArrowheads="1"/>
          </p:cNvSpPr>
          <p:nvPr/>
        </p:nvSpPr>
        <p:spPr bwMode="auto">
          <a:xfrm>
            <a:off x="338772" y="1929792"/>
            <a:ext cx="4382080" cy="1217005"/>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a:lstStyle>
          <a:p>
            <a:pPr marL="0" marR="0" lvl="0" indent="0" algn="l" defTabSz="457200" rtl="0" eaLnBrk="0" fontAlgn="base" latinLnBrk="0" hangingPunct="0">
              <a:lnSpc>
                <a:spcPct val="100000"/>
              </a:lnSpc>
              <a:spcBef>
                <a:spcPct val="20000"/>
              </a:spcBef>
              <a:spcAft>
                <a:spcPct val="0"/>
              </a:spcAft>
              <a:buClr>
                <a:srgbClr val="FFFFFF"/>
              </a:buClr>
              <a:buSzTx/>
              <a:buFontTx/>
              <a:buNone/>
              <a:tabLst/>
              <a:defRPr/>
            </a:pPr>
            <a:endParaRPr kumimoji="0" lang="en-GB" sz="1600" b="0" i="0" u="none" strike="noStrike" kern="1200" cap="none" spc="0" normalizeH="0" baseline="0" noProof="0" dirty="0">
              <a:ln>
                <a:noFill/>
              </a:ln>
              <a:solidFill>
                <a:srgbClr val="0F5494"/>
              </a:solidFill>
              <a:effectLst/>
              <a:uLnTx/>
              <a:uFillTx/>
              <a:latin typeface="Verdana"/>
              <a:ea typeface="ＭＳ Ｐゴシック"/>
            </a:endParaRPr>
          </a:p>
          <a:p>
            <a:pPr marL="0" marR="0" lvl="0" indent="0" algn="l" defTabSz="457200" rtl="0" eaLnBrk="0" fontAlgn="base" latinLnBrk="0" hangingPunct="0">
              <a:lnSpc>
                <a:spcPct val="100000"/>
              </a:lnSpc>
              <a:spcBef>
                <a:spcPct val="20000"/>
              </a:spcBef>
              <a:spcAft>
                <a:spcPct val="0"/>
              </a:spcAft>
              <a:buClr>
                <a:srgbClr val="FFFFFF"/>
              </a:buClr>
              <a:buSzTx/>
              <a:buFontTx/>
              <a:buNone/>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a:rPr>
              <a:t>Aid modality options are </a:t>
            </a:r>
            <a:r>
              <a:rPr kumimoji="0" lang="en-GB" sz="1600" b="1" i="0" u="none" strike="noStrike" kern="1200" cap="none" spc="0" normalizeH="0" baseline="0" noProof="0" dirty="0">
                <a:ln>
                  <a:noFill/>
                </a:ln>
                <a:solidFill>
                  <a:srgbClr val="0F5494"/>
                </a:solidFill>
                <a:effectLst/>
                <a:uLnTx/>
                <a:uFillTx/>
                <a:latin typeface="Verdana"/>
                <a:ea typeface="ＭＳ Ｐゴシック"/>
              </a:rPr>
              <a:t>selected during identification </a:t>
            </a:r>
            <a:r>
              <a:rPr kumimoji="0" lang="en-GB" sz="1600" b="0" i="0" u="none" strike="noStrike" kern="1200" cap="none" spc="0" normalizeH="0" baseline="0" noProof="0" dirty="0">
                <a:ln>
                  <a:noFill/>
                </a:ln>
                <a:solidFill>
                  <a:srgbClr val="0F5494"/>
                </a:solidFill>
                <a:effectLst/>
                <a:uLnTx/>
                <a:uFillTx/>
                <a:latin typeface="Verdana"/>
                <a:ea typeface="ＭＳ Ｐゴシック"/>
              </a:rPr>
              <a:t>and </a:t>
            </a:r>
            <a:r>
              <a:rPr kumimoji="0" lang="en-GB" sz="1600" b="1" i="0" u="none" strike="noStrike" kern="1200" cap="none" spc="0" normalizeH="0" baseline="0" noProof="0" dirty="0">
                <a:ln>
                  <a:noFill/>
                </a:ln>
                <a:solidFill>
                  <a:srgbClr val="0F5494"/>
                </a:solidFill>
                <a:effectLst/>
                <a:uLnTx/>
                <a:uFillTx/>
                <a:latin typeface="Verdana"/>
                <a:ea typeface="ＭＳ Ｐゴシック"/>
              </a:rPr>
              <a:t>decided upon during formulation</a:t>
            </a:r>
          </a:p>
          <a:p>
            <a:pPr marL="0" marR="0" lvl="0" indent="0" algn="l" defTabSz="457200" rtl="0" eaLnBrk="0" fontAlgn="base" latinLnBrk="0" hangingPunct="0">
              <a:lnSpc>
                <a:spcPct val="100000"/>
              </a:lnSpc>
              <a:spcBef>
                <a:spcPct val="20000"/>
              </a:spcBef>
              <a:spcAft>
                <a:spcPct val="0"/>
              </a:spcAft>
              <a:buClr>
                <a:srgbClr val="FFFFFF"/>
              </a:buClr>
              <a:buSzTx/>
              <a:buFontTx/>
              <a:buNone/>
              <a:tabLst/>
              <a:defRPr/>
            </a:pPr>
            <a:endParaRPr kumimoji="0" lang="en-GB" sz="1600" b="0" i="0" u="none" strike="noStrike" kern="1200" cap="none" spc="0" normalizeH="0" baseline="0" noProof="0" dirty="0">
              <a:ln>
                <a:noFill/>
              </a:ln>
              <a:solidFill>
                <a:srgbClr val="0F5494"/>
              </a:solidFill>
              <a:effectLst/>
              <a:uLnTx/>
              <a:uFillTx/>
              <a:latin typeface="Verdana"/>
              <a:ea typeface="ＭＳ Ｐゴシック"/>
            </a:endParaRPr>
          </a:p>
          <a:p>
            <a:pPr marL="0" marR="0" lvl="0" indent="0" algn="l" defTabSz="457200" rtl="0" eaLnBrk="0" fontAlgn="base" latinLnBrk="0" hangingPunct="0">
              <a:lnSpc>
                <a:spcPct val="100000"/>
              </a:lnSpc>
              <a:spcBef>
                <a:spcPct val="20000"/>
              </a:spcBef>
              <a:spcAft>
                <a:spcPct val="0"/>
              </a:spcAft>
              <a:buClr>
                <a:srgbClr val="FFFFFF"/>
              </a:buClr>
              <a:buSzTx/>
              <a:buFontTx/>
              <a:buNone/>
              <a:tabLst/>
              <a:defRPr/>
            </a:pPr>
            <a:endParaRPr kumimoji="0" lang="en-GB" sz="1600" b="0" i="0" u="none" strike="noStrike" kern="1200" cap="none" spc="0" normalizeH="0" baseline="0" noProof="0" dirty="0">
              <a:ln>
                <a:noFill/>
              </a:ln>
              <a:solidFill>
                <a:srgbClr val="0F5494"/>
              </a:solidFill>
              <a:effectLst/>
              <a:uLnTx/>
              <a:uFillTx/>
              <a:latin typeface="Verdana"/>
              <a:ea typeface="ＭＳ Ｐゴシック"/>
            </a:endParaRPr>
          </a:p>
          <a:p>
            <a:pPr marL="342900" marR="0" lvl="0" indent="-342900" algn="l" defTabSz="457200" rtl="0" eaLnBrk="0" fontAlgn="base" latinLnBrk="0" hangingPunct="0">
              <a:lnSpc>
                <a:spcPct val="100000"/>
              </a:lnSpc>
              <a:spcBef>
                <a:spcPct val="20000"/>
              </a:spcBef>
              <a:spcAft>
                <a:spcPct val="0"/>
              </a:spcAft>
              <a:buClr>
                <a:srgbClr val="FFFFFF"/>
              </a:buClr>
              <a:buSzTx/>
              <a:buFontTx/>
              <a:buChar char="•"/>
              <a:tabLst/>
              <a:defRPr/>
            </a:pPr>
            <a:endParaRPr kumimoji="0" lang="en-GB" sz="1600" b="0" i="0" u="none" strike="noStrike" kern="1200" cap="none" spc="0" normalizeH="0" baseline="0" noProof="0" dirty="0">
              <a:ln>
                <a:noFill/>
              </a:ln>
              <a:solidFill>
                <a:srgbClr val="0F5494"/>
              </a:solidFill>
              <a:effectLst/>
              <a:uLnTx/>
              <a:uFillTx/>
              <a:latin typeface="Verdana"/>
              <a:ea typeface="ＭＳ Ｐゴシック"/>
            </a:endParaRPr>
          </a:p>
        </p:txBody>
      </p:sp>
      <p:sp>
        <p:nvSpPr>
          <p:cNvPr id="11" name="Rectangle 4"/>
          <p:cNvSpPr txBox="1">
            <a:spLocks noChangeArrowheads="1"/>
          </p:cNvSpPr>
          <p:nvPr/>
        </p:nvSpPr>
        <p:spPr bwMode="auto">
          <a:xfrm>
            <a:off x="362977" y="3146797"/>
            <a:ext cx="4216255" cy="2464941"/>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a:lstStyle>
          <a:p>
            <a:pPr marL="0" marR="0" lvl="0" indent="0" algn="l" defTabSz="457200" rtl="0" eaLnBrk="0" fontAlgn="base" latinLnBrk="0" hangingPunct="0">
              <a:lnSpc>
                <a:spcPct val="100000"/>
              </a:lnSpc>
              <a:spcBef>
                <a:spcPct val="20000"/>
              </a:spcBef>
              <a:spcAft>
                <a:spcPct val="0"/>
              </a:spcAft>
              <a:buClr>
                <a:srgbClr val="FFFFFF"/>
              </a:buClr>
              <a:buSzTx/>
              <a:buFontTx/>
              <a:buNone/>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a:rPr>
              <a:t>Both types have </a:t>
            </a:r>
            <a:r>
              <a:rPr kumimoji="0" lang="en-GB" sz="1600" b="1" i="0" u="sng" strike="noStrike" kern="1200" cap="none" spc="0" normalizeH="0" baseline="0" noProof="0" dirty="0">
                <a:ln>
                  <a:noFill/>
                </a:ln>
                <a:solidFill>
                  <a:srgbClr val="0F5494"/>
                </a:solidFill>
                <a:effectLst/>
                <a:uLnTx/>
                <a:uFillTx/>
                <a:latin typeface="Verdana"/>
                <a:ea typeface="ＭＳ Ｐゴシック"/>
              </a:rPr>
              <a:t>common features</a:t>
            </a:r>
            <a:r>
              <a:rPr kumimoji="0" lang="en-GB" sz="1600" b="0" i="0" u="sng" strike="noStrike" kern="1200" cap="none" spc="0" normalizeH="0" baseline="0" noProof="0" dirty="0">
                <a:ln>
                  <a:noFill/>
                </a:ln>
                <a:solidFill>
                  <a:srgbClr val="0F5494"/>
                </a:solidFill>
                <a:effectLst/>
                <a:uLnTx/>
                <a:uFillTx/>
                <a:latin typeface="Verdana"/>
                <a:ea typeface="ＭＳ Ｐゴシック"/>
              </a:rPr>
              <a:t>:</a:t>
            </a:r>
            <a:endParaRPr kumimoji="0" lang="en-GB" sz="1600" b="0" i="0" u="none" strike="noStrike" kern="1200" cap="none" spc="0" normalizeH="0" baseline="0" noProof="0" dirty="0">
              <a:ln>
                <a:noFill/>
              </a:ln>
              <a:solidFill>
                <a:srgbClr val="0F5494"/>
              </a:solidFill>
              <a:effectLst/>
              <a:uLnTx/>
              <a:uFillTx/>
              <a:latin typeface="Verdana"/>
              <a:ea typeface="ＭＳ Ｐゴシック"/>
            </a:endParaRPr>
          </a:p>
          <a:p>
            <a:pPr marL="342900" marR="0" lvl="0" indent="-342900" algn="l" defTabSz="457200" rtl="0" eaLnBrk="0" fontAlgn="base" latinLnBrk="0" hangingPunct="0">
              <a:lnSpc>
                <a:spcPct val="100000"/>
              </a:lnSpc>
              <a:spcBef>
                <a:spcPct val="20000"/>
              </a:spcBef>
              <a:spcAft>
                <a:spcPct val="0"/>
              </a:spcAft>
              <a:buClr>
                <a:srgbClr val="2A53A6"/>
              </a:buClr>
              <a:buSzTx/>
              <a:buFont typeface="Arial" panose="020B0604020202020204" pitchFamily="34" charset="0"/>
              <a:buChar char="•"/>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a:rPr>
              <a:t>Context analysis</a:t>
            </a:r>
          </a:p>
          <a:p>
            <a:pPr marL="342900" marR="0" lvl="0" indent="-342900" algn="l" defTabSz="457200" rtl="0" eaLnBrk="0" fontAlgn="base" latinLnBrk="0" hangingPunct="0">
              <a:lnSpc>
                <a:spcPct val="100000"/>
              </a:lnSpc>
              <a:spcBef>
                <a:spcPct val="20000"/>
              </a:spcBef>
              <a:spcAft>
                <a:spcPct val="0"/>
              </a:spcAft>
              <a:buClr>
                <a:srgbClr val="2A53A6"/>
              </a:buClr>
              <a:buSzTx/>
              <a:buFont typeface="Arial" panose="020B0604020202020204" pitchFamily="34" charset="0"/>
              <a:buChar char="•"/>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a:rPr>
              <a:t>Risk analysis </a:t>
            </a:r>
          </a:p>
          <a:p>
            <a:pPr marL="342900" marR="0" lvl="0" indent="-342900" algn="l" defTabSz="457200" rtl="0" eaLnBrk="0" fontAlgn="base" latinLnBrk="0" hangingPunct="0">
              <a:lnSpc>
                <a:spcPct val="100000"/>
              </a:lnSpc>
              <a:spcBef>
                <a:spcPct val="20000"/>
              </a:spcBef>
              <a:spcAft>
                <a:spcPct val="0"/>
              </a:spcAft>
              <a:buClr>
                <a:srgbClr val="2A53A6"/>
              </a:buClr>
              <a:buSzTx/>
              <a:buFont typeface="Arial" panose="020B0604020202020204" pitchFamily="34" charset="0"/>
              <a:buChar char="•"/>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a:rPr>
              <a:t>Lessons learned</a:t>
            </a:r>
          </a:p>
          <a:p>
            <a:pPr marL="342900" marR="0" lvl="0" indent="-342900" algn="l" defTabSz="457200" rtl="0" eaLnBrk="0" fontAlgn="base" latinLnBrk="0" hangingPunct="0">
              <a:lnSpc>
                <a:spcPct val="100000"/>
              </a:lnSpc>
              <a:spcBef>
                <a:spcPct val="20000"/>
              </a:spcBef>
              <a:spcAft>
                <a:spcPct val="0"/>
              </a:spcAft>
              <a:buClr>
                <a:srgbClr val="2A53A6"/>
              </a:buClr>
              <a:buSzTx/>
              <a:buFont typeface="Arial" panose="020B0604020202020204" pitchFamily="34" charset="0"/>
              <a:buChar char="•"/>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a:rPr>
              <a:t>Policy dialogue</a:t>
            </a:r>
          </a:p>
          <a:p>
            <a:pPr marL="342900" marR="0" lvl="0" indent="-342900" algn="l" defTabSz="457200" rtl="0" eaLnBrk="0" fontAlgn="base" latinLnBrk="0" hangingPunct="0">
              <a:lnSpc>
                <a:spcPct val="100000"/>
              </a:lnSpc>
              <a:spcBef>
                <a:spcPct val="20000"/>
              </a:spcBef>
              <a:spcAft>
                <a:spcPct val="0"/>
              </a:spcAft>
              <a:buClr>
                <a:srgbClr val="2A53A6"/>
              </a:buClr>
              <a:buSzTx/>
              <a:buFont typeface="Arial" panose="020B0604020202020204" pitchFamily="34" charset="0"/>
              <a:buChar char="•"/>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a:rPr>
              <a:t>(Support to) Capacity Development</a:t>
            </a:r>
          </a:p>
          <a:p>
            <a:pPr marL="342900" marR="0" lvl="0" indent="-342900" algn="l" defTabSz="457200" rtl="0" eaLnBrk="0" fontAlgn="base" latinLnBrk="0" hangingPunct="0">
              <a:lnSpc>
                <a:spcPct val="100000"/>
              </a:lnSpc>
              <a:spcBef>
                <a:spcPct val="20000"/>
              </a:spcBef>
              <a:spcAft>
                <a:spcPct val="0"/>
              </a:spcAft>
              <a:buClr>
                <a:srgbClr val="2A53A6"/>
              </a:buClr>
              <a:buSzTx/>
              <a:buFont typeface="Arial" panose="020B0604020202020204" pitchFamily="34" charset="0"/>
              <a:buChar char="•"/>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a:rPr>
              <a:t>Results</a:t>
            </a:r>
          </a:p>
        </p:txBody>
      </p:sp>
      <p:sp>
        <p:nvSpPr>
          <p:cNvPr id="12" name="Rectangle 4"/>
          <p:cNvSpPr txBox="1">
            <a:spLocks noChangeArrowheads="1"/>
          </p:cNvSpPr>
          <p:nvPr/>
        </p:nvSpPr>
        <p:spPr bwMode="auto">
          <a:xfrm>
            <a:off x="447651" y="4762994"/>
            <a:ext cx="4283009" cy="1308380"/>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a:lstStyle>
          <a:p>
            <a:pPr marL="0" marR="0" lvl="0" indent="0" algn="l" defTabSz="457200" rtl="0" eaLnBrk="0" fontAlgn="base" latinLnBrk="0" hangingPunct="0">
              <a:lnSpc>
                <a:spcPct val="100000"/>
              </a:lnSpc>
              <a:spcBef>
                <a:spcPct val="20000"/>
              </a:spcBef>
              <a:spcAft>
                <a:spcPct val="0"/>
              </a:spcAft>
              <a:buClr>
                <a:srgbClr val="FFFFFF"/>
              </a:buClr>
              <a:buSzTx/>
              <a:buFontTx/>
              <a:buNone/>
              <a:tabLst/>
              <a:defRPr/>
            </a:pPr>
            <a:endParaRPr kumimoji="0" lang="en-GB" sz="1400" b="0" i="1" u="none" strike="noStrike" kern="1200" cap="none" spc="0" normalizeH="0" baseline="0" noProof="0" dirty="0">
              <a:ln>
                <a:noFill/>
              </a:ln>
              <a:solidFill>
                <a:srgbClr val="0F5494"/>
              </a:solidFill>
              <a:effectLst/>
              <a:uLnTx/>
              <a:uFillTx/>
              <a:latin typeface="Verdana"/>
              <a:ea typeface="ＭＳ Ｐゴシック"/>
            </a:endParaRPr>
          </a:p>
          <a:p>
            <a:pPr marL="0" marR="0" lvl="0" indent="0" algn="l" defTabSz="457200" rtl="0" eaLnBrk="0" fontAlgn="base" latinLnBrk="0" hangingPunct="0">
              <a:lnSpc>
                <a:spcPct val="100000"/>
              </a:lnSpc>
              <a:spcBef>
                <a:spcPct val="20000"/>
              </a:spcBef>
              <a:spcAft>
                <a:spcPct val="0"/>
              </a:spcAft>
              <a:buClr>
                <a:srgbClr val="FFFFFF"/>
              </a:buClr>
              <a:buSzTx/>
              <a:buFontTx/>
              <a:buNone/>
              <a:tabLst/>
              <a:defRPr/>
            </a:pPr>
            <a:endParaRPr kumimoji="0" lang="en-GB" sz="1000" b="0" i="1" u="none" strike="noStrike" kern="1200" cap="none" spc="0" normalizeH="0" baseline="0" noProof="0" dirty="0">
              <a:ln>
                <a:noFill/>
              </a:ln>
              <a:solidFill>
                <a:srgbClr val="0F5494"/>
              </a:solidFill>
              <a:effectLst/>
              <a:uLnTx/>
              <a:uFillTx/>
              <a:latin typeface="Verdana"/>
              <a:ea typeface="ＭＳ Ｐゴシック"/>
            </a:endParaRPr>
          </a:p>
          <a:p>
            <a:pPr marL="0" marR="0" lvl="0" indent="0" algn="l" defTabSz="457200" rtl="0" eaLnBrk="0" fontAlgn="base" latinLnBrk="0" hangingPunct="0">
              <a:lnSpc>
                <a:spcPct val="100000"/>
              </a:lnSpc>
              <a:spcBef>
                <a:spcPct val="20000"/>
              </a:spcBef>
              <a:spcAft>
                <a:spcPct val="0"/>
              </a:spcAft>
              <a:buClr>
                <a:srgbClr val="FFFFFF"/>
              </a:buClr>
              <a:buSzTx/>
              <a:buFontTx/>
              <a:buNone/>
              <a:tabLst/>
              <a:defRPr/>
            </a:pPr>
            <a:endParaRPr kumimoji="0" lang="en-GB" sz="1600" b="1" i="0" u="none" strike="noStrike" kern="1200" cap="none" spc="0" normalizeH="0" baseline="0" noProof="0" dirty="0">
              <a:ln>
                <a:noFill/>
              </a:ln>
              <a:solidFill>
                <a:srgbClr val="FF0000"/>
              </a:solidFill>
              <a:effectLst/>
              <a:uLnTx/>
              <a:uFillTx/>
              <a:latin typeface="Verdana"/>
              <a:ea typeface="ＭＳ Ｐゴシック"/>
            </a:endParaRPr>
          </a:p>
          <a:p>
            <a:pPr marL="0" marR="0" lvl="0" indent="0" algn="l" defTabSz="457200" rtl="0" eaLnBrk="0" fontAlgn="base" latinLnBrk="0" hangingPunct="0">
              <a:lnSpc>
                <a:spcPct val="100000"/>
              </a:lnSpc>
              <a:spcBef>
                <a:spcPct val="20000"/>
              </a:spcBef>
              <a:spcAft>
                <a:spcPct val="0"/>
              </a:spcAft>
              <a:buClr>
                <a:srgbClr val="FFFFFF"/>
              </a:buClr>
              <a:buSzTx/>
              <a:buFontTx/>
              <a:buNone/>
              <a:tabLst/>
              <a:defRPr/>
            </a:pPr>
            <a:r>
              <a:rPr kumimoji="0" lang="en-GB" sz="1600" b="1" i="0" u="none" strike="noStrike" kern="1200" cap="none" spc="0" normalizeH="0" baseline="0" noProof="0" dirty="0">
                <a:ln>
                  <a:noFill/>
                </a:ln>
                <a:solidFill>
                  <a:srgbClr val="FF0000"/>
                </a:solidFill>
                <a:effectLst/>
                <a:uLnTx/>
                <a:uFillTx/>
                <a:latin typeface="Verdana"/>
                <a:ea typeface="ＭＳ Ｐゴシック"/>
              </a:rPr>
              <a:t>!</a:t>
            </a:r>
            <a:r>
              <a:rPr kumimoji="0" lang="en-GB" sz="1600" b="0" i="1" u="none" strike="noStrike" kern="1200" cap="none" spc="0" normalizeH="0" baseline="0" noProof="0" dirty="0">
                <a:ln>
                  <a:noFill/>
                </a:ln>
                <a:solidFill>
                  <a:srgbClr val="0F5494"/>
                </a:solidFill>
                <a:effectLst/>
                <a:uLnTx/>
                <a:uFillTx/>
                <a:latin typeface="Verdana"/>
                <a:ea typeface="ＭＳ Ｐゴシック"/>
              </a:rPr>
              <a:t> There is only </a:t>
            </a:r>
            <a:r>
              <a:rPr kumimoji="0" lang="en-GB" sz="1600" b="1" i="1" u="none" strike="noStrike" kern="1200" cap="none" spc="0" normalizeH="0" baseline="0" noProof="0" dirty="0">
                <a:ln>
                  <a:noFill/>
                </a:ln>
                <a:solidFill>
                  <a:srgbClr val="0F5494"/>
                </a:solidFill>
                <a:effectLst/>
                <a:uLnTx/>
                <a:uFillTx/>
                <a:latin typeface="Verdana"/>
                <a:ea typeface="ＭＳ Ｐゴシック"/>
              </a:rPr>
              <a:t>one Action Document template </a:t>
            </a:r>
            <a:r>
              <a:rPr kumimoji="0" lang="en-GB" sz="1600" b="0" i="1" u="none" strike="noStrike" kern="1200" cap="none" spc="0" normalizeH="0" baseline="0" noProof="0" dirty="0">
                <a:ln>
                  <a:noFill/>
                </a:ln>
                <a:solidFill>
                  <a:srgbClr val="0F5494"/>
                </a:solidFill>
                <a:effectLst/>
                <a:uLnTx/>
                <a:uFillTx/>
                <a:latin typeface="Verdana"/>
                <a:ea typeface="ＭＳ Ｐゴシック"/>
              </a:rPr>
              <a:t>for both aid modalities</a:t>
            </a:r>
            <a:endParaRPr kumimoji="0" lang="en-GB" sz="1600" b="0" i="0" u="none" strike="noStrike" kern="1200" cap="none" spc="0" normalizeH="0" baseline="0" noProof="0" dirty="0">
              <a:ln>
                <a:noFill/>
              </a:ln>
              <a:solidFill>
                <a:srgbClr val="0F5494"/>
              </a:solidFill>
              <a:effectLst/>
              <a:uLnTx/>
              <a:uFillTx/>
              <a:latin typeface="Verdana"/>
              <a:ea typeface="ＭＳ Ｐゴシック"/>
            </a:endParaRPr>
          </a:p>
        </p:txBody>
      </p:sp>
      <p:sp>
        <p:nvSpPr>
          <p:cNvPr id="14" name="Rectangle 4"/>
          <p:cNvSpPr txBox="1">
            <a:spLocks noChangeArrowheads="1"/>
          </p:cNvSpPr>
          <p:nvPr/>
        </p:nvSpPr>
        <p:spPr bwMode="auto">
          <a:xfrm>
            <a:off x="4834189" y="2573954"/>
            <a:ext cx="2385315" cy="847371"/>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a:lstStyle>
          <a:p>
            <a:pPr marL="0" marR="0" lvl="0" indent="0" algn="ctr" defTabSz="457200" rtl="0" eaLnBrk="0" fontAlgn="base" latinLnBrk="0" hangingPunct="0">
              <a:lnSpc>
                <a:spcPct val="100000"/>
              </a:lnSpc>
              <a:spcBef>
                <a:spcPct val="20000"/>
              </a:spcBef>
              <a:spcAft>
                <a:spcPct val="0"/>
              </a:spcAft>
              <a:buClr>
                <a:srgbClr val="FFFFFF"/>
              </a:buClr>
              <a:buSzTx/>
              <a:buFontTx/>
              <a:buNone/>
              <a:tabLst/>
              <a:defRPr/>
            </a:pPr>
            <a:r>
              <a:rPr kumimoji="0" lang="en-GB" sz="1600" b="1" i="0" u="none" strike="noStrike" kern="1200" cap="none" spc="0" normalizeH="0" baseline="0" noProof="0" dirty="0">
                <a:ln>
                  <a:noFill/>
                </a:ln>
                <a:solidFill>
                  <a:srgbClr val="0F5494"/>
                </a:solidFill>
                <a:effectLst/>
                <a:uLnTx/>
                <a:uFillTx/>
                <a:latin typeface="Verdana"/>
                <a:ea typeface="ＭＳ Ｐゴシック"/>
              </a:rPr>
              <a:t>BUDGET SUPPORT</a:t>
            </a:r>
          </a:p>
          <a:p>
            <a:pPr marL="0" marR="0" lvl="0" indent="0" algn="ctr" defTabSz="457200" rtl="0" eaLnBrk="0" fontAlgn="base" latinLnBrk="0" hangingPunct="0">
              <a:lnSpc>
                <a:spcPct val="100000"/>
              </a:lnSpc>
              <a:spcBef>
                <a:spcPct val="20000"/>
              </a:spcBef>
              <a:spcAft>
                <a:spcPct val="0"/>
              </a:spcAft>
              <a:buClr>
                <a:srgbClr val="FFFFFF"/>
              </a:buClr>
              <a:buSzTx/>
              <a:buFontTx/>
              <a:buNone/>
              <a:tabLst/>
              <a:defRPr/>
            </a:pPr>
            <a:r>
              <a:rPr kumimoji="0" lang="en-GB" sz="1600" b="1" i="0" u="none" strike="noStrike" kern="1200" cap="none" spc="0" normalizeH="0" baseline="0" noProof="0" dirty="0">
                <a:ln>
                  <a:noFill/>
                </a:ln>
                <a:solidFill>
                  <a:srgbClr val="0F5494"/>
                </a:solidFill>
                <a:effectLst/>
                <a:uLnTx/>
                <a:uFillTx/>
                <a:latin typeface="Verdana"/>
                <a:ea typeface="ＭＳ Ｐゴシック"/>
              </a:rPr>
              <a:t>(BS)</a:t>
            </a:r>
          </a:p>
        </p:txBody>
      </p:sp>
      <p:sp>
        <p:nvSpPr>
          <p:cNvPr id="17" name="Text Box 56"/>
          <p:cNvSpPr txBox="1">
            <a:spLocks/>
          </p:cNvSpPr>
          <p:nvPr/>
        </p:nvSpPr>
        <p:spPr bwMode="auto">
          <a:xfrm>
            <a:off x="4711043" y="3967146"/>
            <a:ext cx="2574282" cy="1391306"/>
          </a:xfrm>
          <a:prstGeom prst="rect">
            <a:avLst/>
          </a:prstGeom>
          <a:solidFill>
            <a:schemeClr val="bg1"/>
          </a:solidFill>
          <a:ln w="9525" cap="flat" cmpd="sng" algn="ctr">
            <a:solidFill>
              <a:srgbClr val="000000"/>
            </a:solidFill>
            <a:prstDash val="solid"/>
          </a:ln>
          <a:effectLst>
            <a:outerShdw blurRad="40000" dist="20000" dir="5400000" rotWithShape="0">
              <a:srgbClr val="000000">
                <a:alpha val="38000"/>
              </a:srgbClr>
            </a:outerShdw>
          </a:effectLst>
        </p:spPr>
        <p:txBody>
          <a:bodyPr anchor="ctr"/>
          <a:lstStyle/>
          <a:p>
            <a:pPr marL="0" marR="0" lvl="0" indent="0" algn="ctr" defTabSz="457200" rtl="0" eaLnBrk="1" fontAlgn="auto" latinLnBrk="0" hangingPunct="1">
              <a:lnSpc>
                <a:spcPts val="1400"/>
              </a:lnSpc>
              <a:spcBef>
                <a:spcPts val="0"/>
              </a:spcBef>
              <a:spcAft>
                <a:spcPts val="0"/>
              </a:spcAft>
              <a:buClrTx/>
              <a:buSzTx/>
              <a:buFontTx/>
              <a:buNone/>
              <a:tabLst/>
              <a:defRPr/>
            </a:pPr>
            <a:endParaRPr kumimoji="0" lang="en-GB" sz="2400" b="0" i="0" u="none" strike="noStrike" kern="1200" cap="none" spc="0" normalizeH="0" baseline="0" noProof="0" dirty="0">
              <a:ln w="4496" cap="flat" cmpd="sng" algn="ctr">
                <a:solidFill>
                  <a:srgbClr val="0F5494"/>
                </a:solidFill>
                <a:prstDash val="solid"/>
                <a:round/>
              </a:ln>
              <a:solidFill>
                <a:srgbClr val="000000"/>
              </a:solidFill>
              <a:effectLst/>
              <a:uLnTx/>
              <a:uFillTx/>
              <a:latin typeface="Verdana"/>
              <a:ea typeface="Times New Roman"/>
              <a:cs typeface="+mn-cs"/>
            </a:endParaRPr>
          </a:p>
        </p:txBody>
      </p:sp>
      <p:sp>
        <p:nvSpPr>
          <p:cNvPr id="18" name="Rectangle 4"/>
          <p:cNvSpPr txBox="1">
            <a:spLocks noChangeArrowheads="1"/>
          </p:cNvSpPr>
          <p:nvPr/>
        </p:nvSpPr>
        <p:spPr bwMode="auto">
          <a:xfrm>
            <a:off x="4815335" y="4201674"/>
            <a:ext cx="2385315" cy="847371"/>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a:lstStyle>
          <a:p>
            <a:pPr marL="0" marR="0" lvl="0" indent="0" algn="ctr" defTabSz="457200" rtl="0" eaLnBrk="0" fontAlgn="base" latinLnBrk="0" hangingPunct="0">
              <a:lnSpc>
                <a:spcPct val="100000"/>
              </a:lnSpc>
              <a:spcBef>
                <a:spcPct val="20000"/>
              </a:spcBef>
              <a:spcAft>
                <a:spcPct val="0"/>
              </a:spcAft>
              <a:buClr>
                <a:srgbClr val="FFFFFF"/>
              </a:buClr>
              <a:buSzTx/>
              <a:buFontTx/>
              <a:buNone/>
              <a:tabLst/>
              <a:defRPr/>
            </a:pPr>
            <a:r>
              <a:rPr kumimoji="0" lang="en-GB" sz="1600" b="1" i="0" u="none" strike="noStrike" kern="1200" cap="none" spc="0" normalizeH="0" baseline="0" noProof="0" dirty="0">
                <a:ln>
                  <a:noFill/>
                </a:ln>
                <a:solidFill>
                  <a:srgbClr val="0F5494"/>
                </a:solidFill>
                <a:effectLst/>
                <a:uLnTx/>
                <a:uFillTx/>
                <a:latin typeface="Verdana"/>
                <a:ea typeface="ＭＳ Ｐゴシック"/>
              </a:rPr>
              <a:t>PROJECT MODALITY (PM)</a:t>
            </a:r>
          </a:p>
        </p:txBody>
      </p:sp>
      <p:sp>
        <p:nvSpPr>
          <p:cNvPr id="20" name="Rectangle 19"/>
          <p:cNvSpPr/>
          <p:nvPr/>
        </p:nvSpPr>
        <p:spPr bwMode="auto">
          <a:xfrm>
            <a:off x="7436752" y="3100611"/>
            <a:ext cx="1493126" cy="1469619"/>
          </a:xfrm>
          <a:prstGeom prst="rect">
            <a:avLst/>
          </a:prstGeom>
          <a:solidFill>
            <a:schemeClr val="bg1"/>
          </a:solidFill>
          <a:ln w="19050" cap="flat" cmpd="sng" algn="ctr">
            <a:solidFill>
              <a:srgbClr val="2A53A6"/>
            </a:solidFill>
            <a:prstDash val="solid"/>
            <a:round/>
            <a:headEnd type="none" w="med" len="med"/>
            <a:tailEnd type="none" w="med" len="med"/>
          </a:ln>
          <a:effectLst>
            <a:outerShdw blurRad="63500" dist="35921" dir="2700000" algn="ctr" rotWithShape="0">
              <a:schemeClr val="bg2"/>
            </a:outerShdw>
          </a:effectLst>
          <a:ex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r>
              <a:rPr kumimoji="0" lang="en-GB" sz="1400" b="0" i="0" u="none" strike="noStrike" kern="1200" cap="none" spc="0" normalizeH="0" baseline="0" noProof="0" dirty="0">
                <a:ln>
                  <a:noFill/>
                </a:ln>
                <a:solidFill>
                  <a:srgbClr val="0F5494"/>
                </a:solidFill>
                <a:effectLst/>
                <a:uLnTx/>
                <a:uFillTx/>
                <a:latin typeface="Verdana"/>
                <a:ea typeface="ＭＳ Ｐゴシック" charset="0"/>
                <a:cs typeface="+mn-cs"/>
              </a:rPr>
              <a:t>See also: </a:t>
            </a:r>
            <a:r>
              <a:rPr kumimoji="0" lang="en-GB" sz="1400" b="1" i="0" u="none" strike="noStrike" kern="1200" cap="none" spc="0" normalizeH="0" baseline="0" noProof="0" dirty="0">
                <a:ln>
                  <a:noFill/>
                </a:ln>
                <a:solidFill>
                  <a:srgbClr val="0F5494"/>
                </a:solidFill>
                <a:effectLst/>
                <a:uLnTx/>
                <a:uFillTx/>
                <a:latin typeface="Verdana"/>
                <a:ea typeface="ＭＳ Ｐゴシック" charset="0"/>
                <a:cs typeface="+mn-cs"/>
              </a:rPr>
              <a:t>training</a:t>
            </a:r>
            <a:r>
              <a:rPr kumimoji="0" lang="en-GB" sz="1400" b="0" i="0" u="none" strike="noStrike" kern="1200" cap="none" spc="0" normalizeH="0" baseline="0" noProof="0" dirty="0">
                <a:ln>
                  <a:noFill/>
                </a:ln>
                <a:solidFill>
                  <a:srgbClr val="0F5494"/>
                </a:solidFill>
                <a:effectLst/>
                <a:uLnTx/>
                <a:uFillTx/>
                <a:latin typeface="Verdana"/>
                <a:ea typeface="ＭＳ Ｐゴシック" charset="0"/>
                <a:cs typeface="+mn-cs"/>
              </a:rPr>
              <a:t> on Budget Support and on LFA</a:t>
            </a:r>
          </a:p>
        </p:txBody>
      </p:sp>
      <p:sp>
        <p:nvSpPr>
          <p:cNvPr id="4" name="Slide Number Placeholder 3"/>
          <p:cNvSpPr>
            <a:spLocks noGrp="1"/>
          </p:cNvSpPr>
          <p:nvPr>
            <p:ph type="sldNum" sz="quarter" idx="12"/>
          </p:nvPr>
        </p:nvSpPr>
        <p:spPr>
          <a:xfrm>
            <a:off x="6605024" y="6245225"/>
            <a:ext cx="2133600" cy="476250"/>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1C98BD0-6B2E-4240-8EC7-9F4FA3C6CCDC}" type="slidenum">
              <a:rPr kumimoji="0" lang="en-GB" sz="1400" b="0" i="0" u="none" strike="noStrike" kern="1200" cap="none" spc="0" normalizeH="0" baseline="0" noProof="0" smtClean="0">
                <a:ln>
                  <a:noFill/>
                </a:ln>
                <a:solidFill>
                  <a:srgbClr val="000000"/>
                </a:solidFill>
                <a:effectLst/>
                <a:uLnTx/>
                <a:uFillTx/>
                <a:latin typeface="Verdana"/>
                <a:ea typeface="ＭＳ Ｐゴシック"/>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400" b="0" i="0" u="none" strike="noStrike" kern="1200" cap="none" spc="0" normalizeH="0" baseline="0" noProof="0" dirty="0">
              <a:ln>
                <a:noFill/>
              </a:ln>
              <a:solidFill>
                <a:srgbClr val="000000"/>
              </a:solidFill>
              <a:effectLst/>
              <a:uLnTx/>
              <a:uFillTx/>
              <a:latin typeface="Verdana"/>
              <a:ea typeface="ＭＳ Ｐゴシック"/>
              <a:cs typeface="+mn-cs"/>
            </a:endParaRPr>
          </a:p>
        </p:txBody>
      </p:sp>
    </p:spTree>
    <p:extLst>
      <p:ext uri="{BB962C8B-B14F-4D97-AF65-F5344CB8AC3E}">
        <p14:creationId xmlns:p14="http://schemas.microsoft.com/office/powerpoint/2010/main" val="1239776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80728"/>
            <a:ext cx="8460000" cy="773278"/>
          </a:xfrm>
        </p:spPr>
        <p:txBody>
          <a:bodyPr/>
          <a:lstStyle/>
          <a:p>
            <a:pPr marL="0"/>
            <a:r>
              <a:rPr lang="fr-BE" altLang="nl-NL" sz="2400" cap="all" dirty="0">
                <a:solidFill>
                  <a:srgbClr val="004494"/>
                </a:solidFill>
                <a:latin typeface="+mn-lt"/>
              </a:rPr>
              <a:t>BS </a:t>
            </a:r>
            <a:r>
              <a:rPr lang="fr-BE" altLang="nl-NL" sz="2400" cap="all" dirty="0" err="1">
                <a:solidFill>
                  <a:srgbClr val="004494"/>
                </a:solidFill>
                <a:latin typeface="+mn-lt"/>
              </a:rPr>
              <a:t>Preparation</a:t>
            </a:r>
            <a:br>
              <a:rPr lang="fr-BE" altLang="nl-NL" sz="2400" cap="all" dirty="0">
                <a:solidFill>
                  <a:srgbClr val="004494"/>
                </a:solidFill>
                <a:latin typeface="+mn-lt"/>
              </a:rPr>
            </a:br>
            <a:r>
              <a:rPr lang="fr-BE" altLang="nl-NL" sz="2400" cap="all" dirty="0">
                <a:solidFill>
                  <a:srgbClr val="004494"/>
                </a:solidFill>
                <a:latin typeface="+mn-lt"/>
              </a:rPr>
              <a:t>process (SIMPLIFICATION)</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7</a:t>
            </a:fld>
            <a:endParaRPr lang="fr-BE" sz="1100" b="1">
              <a:solidFill>
                <a:schemeClr val="bg1"/>
              </a:solidFill>
              <a:latin typeface="+mn-lt"/>
            </a:endParaRPr>
          </a:p>
        </p:txBody>
      </p:sp>
      <p:sp>
        <p:nvSpPr>
          <p:cNvPr id="26" name="Rectángulo 9">
            <a:extLst>
              <a:ext uri="{FF2B5EF4-FFF2-40B4-BE49-F238E27FC236}">
                <a16:creationId xmlns:a16="http://schemas.microsoft.com/office/drawing/2014/main" id="{45A50897-6AC4-4FCC-840F-CBF291D12F9C}"/>
              </a:ext>
            </a:extLst>
          </p:cNvPr>
          <p:cNvSpPr/>
          <p:nvPr/>
        </p:nvSpPr>
        <p:spPr>
          <a:xfrm>
            <a:off x="1231013" y="4131869"/>
            <a:ext cx="7632000" cy="1620838"/>
          </a:xfrm>
          <a:prstGeom prst="rect">
            <a:avLst/>
          </a:prstGeom>
          <a:solidFill>
            <a:srgbClr val="1FACE0"/>
          </a:solidFill>
          <a:ln w="12700" cmpd="sng">
            <a:no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spcAft>
                <a:spcPts val="600"/>
              </a:spcAft>
              <a:buClr>
                <a:srgbClr val="D68B54"/>
              </a:buClr>
              <a:defRPr/>
            </a:pPr>
            <a:r>
              <a:rPr lang="en-US" sz="1600" b="1" dirty="0">
                <a:solidFill>
                  <a:schemeClr val="bg1"/>
                </a:solidFill>
              </a:rPr>
              <a:t>Assessment of four eligibility criteria:</a:t>
            </a:r>
          </a:p>
          <a:p>
            <a:pPr marL="285750" lvl="1" indent="-285750">
              <a:lnSpc>
                <a:spcPct val="90000"/>
              </a:lnSpc>
              <a:spcBef>
                <a:spcPts val="600"/>
              </a:spcBef>
              <a:buClr>
                <a:schemeClr val="bg1"/>
              </a:buClr>
              <a:buFont typeface="Verdana" panose="020B0604030504040204" pitchFamily="34" charset="0"/>
              <a:buChar char="&gt;"/>
              <a:defRPr/>
            </a:pPr>
            <a:r>
              <a:rPr lang="en-GB" sz="1400" b="1" dirty="0">
                <a:solidFill>
                  <a:schemeClr val="bg1"/>
                </a:solidFill>
              </a:rPr>
              <a:t>Relevant and credible national or sector development strategy</a:t>
            </a:r>
          </a:p>
          <a:p>
            <a:pPr marL="285750" lvl="1" indent="-285750">
              <a:lnSpc>
                <a:spcPct val="90000"/>
              </a:lnSpc>
              <a:spcBef>
                <a:spcPts val="600"/>
              </a:spcBef>
              <a:buClr>
                <a:schemeClr val="bg1"/>
              </a:buClr>
              <a:buFont typeface="Verdana" panose="020B0604030504040204" pitchFamily="34" charset="0"/>
              <a:buChar char="&gt;"/>
              <a:defRPr/>
            </a:pPr>
            <a:r>
              <a:rPr lang="en-GB" sz="1400" b="1" dirty="0">
                <a:solidFill>
                  <a:schemeClr val="bg1"/>
                </a:solidFill>
              </a:rPr>
              <a:t>Stability oriented macro-economic policy</a:t>
            </a:r>
          </a:p>
          <a:p>
            <a:pPr marL="285750" lvl="1" indent="-285750">
              <a:lnSpc>
                <a:spcPct val="90000"/>
              </a:lnSpc>
              <a:spcBef>
                <a:spcPts val="600"/>
              </a:spcBef>
              <a:buClr>
                <a:schemeClr val="bg1"/>
              </a:buClr>
              <a:buFont typeface="Verdana" panose="020B0604030504040204" pitchFamily="34" charset="0"/>
              <a:buChar char="&gt;"/>
              <a:defRPr/>
            </a:pPr>
            <a:r>
              <a:rPr lang="en-GB" sz="1400" b="1" dirty="0">
                <a:solidFill>
                  <a:schemeClr val="bg1"/>
                </a:solidFill>
              </a:rPr>
              <a:t>Relevant and credible PFM reform programme</a:t>
            </a:r>
          </a:p>
          <a:p>
            <a:pPr marL="285750" lvl="1" indent="-285750">
              <a:lnSpc>
                <a:spcPct val="90000"/>
              </a:lnSpc>
              <a:spcBef>
                <a:spcPts val="600"/>
              </a:spcBef>
              <a:buClr>
                <a:schemeClr val="bg1"/>
              </a:buClr>
              <a:buFont typeface="Verdana" panose="020B0604030504040204" pitchFamily="34" charset="0"/>
              <a:buChar char="&gt;"/>
              <a:defRPr/>
            </a:pPr>
            <a:r>
              <a:rPr lang="en-GB" sz="1400" b="1" dirty="0">
                <a:solidFill>
                  <a:schemeClr val="bg1"/>
                </a:solidFill>
              </a:rPr>
              <a:t>Publication of the budget </a:t>
            </a:r>
            <a:r>
              <a:rPr lang="en-GB" sz="1400" dirty="0">
                <a:solidFill>
                  <a:schemeClr val="bg1"/>
                </a:solidFill>
              </a:rPr>
              <a:t>(transparency and oversight of the budget)</a:t>
            </a:r>
          </a:p>
        </p:txBody>
      </p:sp>
      <p:sp>
        <p:nvSpPr>
          <p:cNvPr id="27" name="Rectángulo 11">
            <a:extLst>
              <a:ext uri="{FF2B5EF4-FFF2-40B4-BE49-F238E27FC236}">
                <a16:creationId xmlns:a16="http://schemas.microsoft.com/office/drawing/2014/main" id="{1ACD4935-BB7E-42C5-9165-39A4BF0E64A1}"/>
              </a:ext>
            </a:extLst>
          </p:cNvPr>
          <p:cNvSpPr/>
          <p:nvPr/>
        </p:nvSpPr>
        <p:spPr>
          <a:xfrm>
            <a:off x="1619672" y="3387683"/>
            <a:ext cx="6336878" cy="612000"/>
          </a:xfrm>
          <a:prstGeom prst="rect">
            <a:avLst/>
          </a:prstGeom>
          <a:solidFill>
            <a:srgbClr val="89C765"/>
          </a:solidFill>
          <a:ln w="12700" cmpd="sng">
            <a:no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lvl="1" algn="ctr" eaLnBrk="1" hangingPunct="1">
              <a:defRPr/>
            </a:pPr>
            <a:r>
              <a:rPr lang="en-GB" sz="1600" b="1" dirty="0">
                <a:solidFill>
                  <a:schemeClr val="bg1"/>
                </a:solidFill>
              </a:rPr>
              <a:t>Design of the Budget Support Programme</a:t>
            </a:r>
          </a:p>
          <a:p>
            <a:pPr lvl="1" algn="ctr" eaLnBrk="1" hangingPunct="1">
              <a:defRPr/>
            </a:pPr>
            <a:r>
              <a:rPr lang="en-GB" sz="1600" dirty="0">
                <a:solidFill>
                  <a:schemeClr val="bg1"/>
                </a:solidFill>
              </a:rPr>
              <a:t>Including complementary measures</a:t>
            </a:r>
          </a:p>
        </p:txBody>
      </p:sp>
      <p:sp>
        <p:nvSpPr>
          <p:cNvPr id="28" name="CuadroTexto 12">
            <a:extLst>
              <a:ext uri="{FF2B5EF4-FFF2-40B4-BE49-F238E27FC236}">
                <a16:creationId xmlns:a16="http://schemas.microsoft.com/office/drawing/2014/main" id="{3B909D83-B9D7-4A39-9088-D81C8F67B461}"/>
              </a:ext>
            </a:extLst>
          </p:cNvPr>
          <p:cNvSpPr txBox="1"/>
          <p:nvPr/>
        </p:nvSpPr>
        <p:spPr>
          <a:xfrm>
            <a:off x="2195738" y="2573776"/>
            <a:ext cx="5760812" cy="612000"/>
          </a:xfrm>
          <a:prstGeom prst="rect">
            <a:avLst/>
          </a:prstGeom>
          <a:solidFill>
            <a:srgbClr val="F5823C"/>
          </a:solidFill>
          <a:ln w="12700" cmpd="sng">
            <a:no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342900" indent="-342900" eaLnBrk="0" hangingPunct="0">
              <a:defRPr sz="1200">
                <a:solidFill>
                  <a:srgbClr val="0F5494"/>
                </a:solidFill>
                <a:latin typeface="Verdana" panose="020B0604030504040204" pitchFamily="34" charset="0"/>
                <a:ea typeface="MS PGothic" panose="020B0600070205080204" pitchFamily="34" charset="-128"/>
              </a:defRPr>
            </a:lvl1pPr>
            <a:lvl2pPr eaLnBrk="0" hangingPunct="0">
              <a:defRPr sz="1200">
                <a:solidFill>
                  <a:srgbClr val="0F5494"/>
                </a:solidFill>
                <a:latin typeface="Verdana" panose="020B0604030504040204" pitchFamily="34" charset="0"/>
                <a:ea typeface="MS PGothic" panose="020B0600070205080204" pitchFamily="34" charset="-128"/>
              </a:defRPr>
            </a:lvl2pPr>
            <a:lvl3pPr marL="1143000" indent="-228600" eaLnBrk="0" hangingPunct="0">
              <a:defRPr sz="1200">
                <a:solidFill>
                  <a:srgbClr val="0F5494"/>
                </a:solidFill>
                <a:latin typeface="Verdana" panose="020B0604030504040204" pitchFamily="34" charset="0"/>
                <a:ea typeface="MS PGothic" panose="020B0600070205080204" pitchFamily="34" charset="-128"/>
              </a:defRPr>
            </a:lvl3pPr>
            <a:lvl4pPr marL="1600200" indent="-228600" eaLnBrk="0" hangingPunct="0">
              <a:defRPr sz="1200">
                <a:solidFill>
                  <a:srgbClr val="0F5494"/>
                </a:solidFill>
                <a:latin typeface="Verdana" panose="020B0604030504040204" pitchFamily="34" charset="0"/>
                <a:ea typeface="MS PGothic" panose="020B0600070205080204" pitchFamily="34" charset="-128"/>
              </a:defRPr>
            </a:lvl4pPr>
            <a:lvl5pPr marL="2057400" indent="-228600" eaLnBrk="0" hangingPunct="0">
              <a:defRPr sz="1200">
                <a:solidFill>
                  <a:srgbClr val="0F5494"/>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rgbClr val="0F5494"/>
                </a:solidFill>
                <a:latin typeface="Verdana" panose="020B0604030504040204" pitchFamily="34" charset="0"/>
                <a:ea typeface="MS PGothic" panose="020B0600070205080204" pitchFamily="34" charset="-128"/>
              </a:defRPr>
            </a:lvl9pPr>
          </a:lstStyle>
          <a:p>
            <a:pPr lvl="1" algn="ctr" eaLnBrk="1" hangingPunct="1">
              <a:defRPr/>
            </a:pPr>
            <a:r>
              <a:rPr lang="en-GB" altLang="nl-NL" sz="1600" b="1" dirty="0">
                <a:solidFill>
                  <a:schemeClr val="bg1"/>
                </a:solidFill>
                <a:latin typeface="+mn-lt"/>
              </a:rPr>
              <a:t>Preparation of 2 supplementary documents </a:t>
            </a:r>
          </a:p>
          <a:p>
            <a:pPr lvl="1" algn="ctr" eaLnBrk="1" hangingPunct="1">
              <a:defRPr/>
            </a:pPr>
            <a:r>
              <a:rPr lang="en-GB" altLang="nl-NL" sz="1600" dirty="0">
                <a:solidFill>
                  <a:schemeClr val="bg1"/>
                </a:solidFill>
                <a:latin typeface="+mn-lt"/>
                <a:ea typeface="+mn-ea"/>
              </a:rPr>
              <a:t>(PFM and transparency; policy assessment)</a:t>
            </a:r>
          </a:p>
        </p:txBody>
      </p:sp>
      <p:cxnSp>
        <p:nvCxnSpPr>
          <p:cNvPr id="29" name="Conector recto de flecha 21">
            <a:extLst>
              <a:ext uri="{FF2B5EF4-FFF2-40B4-BE49-F238E27FC236}">
                <a16:creationId xmlns:a16="http://schemas.microsoft.com/office/drawing/2014/main" id="{A3CBB8B4-23CC-423D-B716-2DD1B943B8DC}"/>
              </a:ext>
            </a:extLst>
          </p:cNvPr>
          <p:cNvCxnSpPr>
            <a:cxnSpLocks/>
          </p:cNvCxnSpPr>
          <p:nvPr/>
        </p:nvCxnSpPr>
        <p:spPr>
          <a:xfrm flipV="1">
            <a:off x="393432" y="1886192"/>
            <a:ext cx="1802306" cy="2260357"/>
          </a:xfrm>
          <a:prstGeom prst="straightConnector1">
            <a:avLst/>
          </a:prstGeom>
          <a:ln w="38100" cmpd="sng">
            <a:solidFill>
              <a:srgbClr val="0F5494"/>
            </a:solidFill>
            <a:tailEnd type="triangle" w="lg" len="lg"/>
          </a:ln>
          <a:effectLst/>
        </p:spPr>
        <p:style>
          <a:lnRef idx="2">
            <a:schemeClr val="accent1"/>
          </a:lnRef>
          <a:fillRef idx="0">
            <a:schemeClr val="accent1"/>
          </a:fillRef>
          <a:effectRef idx="1">
            <a:schemeClr val="accent1"/>
          </a:effectRef>
          <a:fontRef idx="minor">
            <a:schemeClr val="tx1"/>
          </a:fontRef>
        </p:style>
      </p:cxnSp>
      <p:sp>
        <p:nvSpPr>
          <p:cNvPr id="30" name="CuadroTexto 12">
            <a:extLst>
              <a:ext uri="{FF2B5EF4-FFF2-40B4-BE49-F238E27FC236}">
                <a16:creationId xmlns:a16="http://schemas.microsoft.com/office/drawing/2014/main" id="{4CB4D33E-9B2C-4A84-BE6E-85335F4A05C0}"/>
              </a:ext>
            </a:extLst>
          </p:cNvPr>
          <p:cNvSpPr txBox="1"/>
          <p:nvPr/>
        </p:nvSpPr>
        <p:spPr>
          <a:xfrm>
            <a:off x="3636550" y="1969811"/>
            <a:ext cx="4320000" cy="396000"/>
          </a:xfrm>
          <a:prstGeom prst="rect">
            <a:avLst/>
          </a:prstGeom>
          <a:solidFill>
            <a:srgbClr val="FDB932"/>
          </a:solidFill>
          <a:ln w="12700" cmpd="sng">
            <a:noFill/>
            <a:prstDash val="solid"/>
          </a:ln>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a:defRPr>
                <a:solidFill>
                  <a:schemeClr val="lt1"/>
                </a:solidFill>
              </a:defRPr>
            </a:lvl1pPr>
            <a:lvl2pPr lvl="1" algn="ctr">
              <a:defRPr sz="2000" b="1">
                <a:solidFill>
                  <a:srgbClr val="000000"/>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1" eaLnBrk="1" hangingPunct="1">
              <a:defRPr/>
            </a:pPr>
            <a:r>
              <a:rPr lang="en-GB" sz="1600" dirty="0">
                <a:solidFill>
                  <a:schemeClr val="bg1"/>
                </a:solidFill>
                <a:ea typeface="MS PGothic" panose="020B0600070205080204" pitchFamily="34" charset="-128"/>
              </a:rPr>
              <a:t>Action Document + annexes</a:t>
            </a:r>
          </a:p>
        </p:txBody>
      </p:sp>
      <p:sp>
        <p:nvSpPr>
          <p:cNvPr id="31" name="Rectángulo 9">
            <a:extLst>
              <a:ext uri="{FF2B5EF4-FFF2-40B4-BE49-F238E27FC236}">
                <a16:creationId xmlns:a16="http://schemas.microsoft.com/office/drawing/2014/main" id="{0C6B59A5-7332-4DF0-A9FA-02CA181E4450}"/>
              </a:ext>
            </a:extLst>
          </p:cNvPr>
          <p:cNvSpPr/>
          <p:nvPr/>
        </p:nvSpPr>
        <p:spPr>
          <a:xfrm>
            <a:off x="683568" y="5861498"/>
            <a:ext cx="8179444" cy="612000"/>
          </a:xfrm>
          <a:prstGeom prst="rect">
            <a:avLst/>
          </a:prstGeom>
          <a:solidFill>
            <a:srgbClr val="0F5494"/>
          </a:solidFill>
          <a:ln w="12700" cmpd="sng">
            <a:no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buClr>
                <a:srgbClr val="D68B54"/>
              </a:buClr>
              <a:defRPr/>
            </a:pPr>
            <a:r>
              <a:rPr lang="en-GB" sz="1600" b="1" dirty="0">
                <a:solidFill>
                  <a:schemeClr val="bg1"/>
                </a:solidFill>
              </a:rPr>
              <a:t>Preparation of Sector Planning Document </a:t>
            </a:r>
          </a:p>
          <a:p>
            <a:pPr algn="ctr" eaLnBrk="1" hangingPunct="1">
              <a:buClr>
                <a:srgbClr val="D68B54"/>
              </a:buClr>
              <a:defRPr/>
            </a:pPr>
            <a:r>
              <a:rPr lang="en-GB" sz="1600" dirty="0">
                <a:solidFill>
                  <a:schemeClr val="bg1"/>
                </a:solidFill>
              </a:rPr>
              <a:t>(IPA II countries only when no sector strategy exists)</a:t>
            </a:r>
          </a:p>
        </p:txBody>
      </p:sp>
      <p:sp>
        <p:nvSpPr>
          <p:cNvPr id="32" name="Rectangle 31">
            <a:extLst>
              <a:ext uri="{FF2B5EF4-FFF2-40B4-BE49-F238E27FC236}">
                <a16:creationId xmlns:a16="http://schemas.microsoft.com/office/drawing/2014/main" id="{FF8F9117-4367-4887-A6D2-C708F7A7FC4D}"/>
              </a:ext>
            </a:extLst>
          </p:cNvPr>
          <p:cNvSpPr/>
          <p:nvPr/>
        </p:nvSpPr>
        <p:spPr>
          <a:xfrm rot="18563465">
            <a:off x="-517766" y="2549544"/>
            <a:ext cx="3046413" cy="50323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fr-BE" sz="1600" b="1" dirty="0">
                <a:solidFill>
                  <a:srgbClr val="0F5494"/>
                </a:solidFill>
              </a:rPr>
              <a:t>POLICY DIALOGUE</a:t>
            </a:r>
          </a:p>
        </p:txBody>
      </p:sp>
      <p:cxnSp>
        <p:nvCxnSpPr>
          <p:cNvPr id="33" name="Conector recto de flecha 21">
            <a:extLst>
              <a:ext uri="{FF2B5EF4-FFF2-40B4-BE49-F238E27FC236}">
                <a16:creationId xmlns:a16="http://schemas.microsoft.com/office/drawing/2014/main" id="{5ECCE7A2-0669-43D2-8F1D-8F84EFE99287}"/>
              </a:ext>
            </a:extLst>
          </p:cNvPr>
          <p:cNvCxnSpPr>
            <a:cxnSpLocks/>
          </p:cNvCxnSpPr>
          <p:nvPr/>
        </p:nvCxnSpPr>
        <p:spPr>
          <a:xfrm flipV="1">
            <a:off x="8172450" y="1268760"/>
            <a:ext cx="0" cy="2663927"/>
          </a:xfrm>
          <a:prstGeom prst="straightConnector1">
            <a:avLst/>
          </a:prstGeom>
          <a:ln w="38100" cmpd="sng">
            <a:solidFill>
              <a:srgbClr val="FF3300"/>
            </a:solidFill>
            <a:prstDash val="dash"/>
            <a:tailEnd type="triangle" w="lg" len="lg"/>
          </a:ln>
          <a:effectLst/>
        </p:spPr>
        <p:style>
          <a:lnRef idx="2">
            <a:schemeClr val="accent1"/>
          </a:lnRef>
          <a:fillRef idx="0">
            <a:schemeClr val="accent1"/>
          </a:fillRef>
          <a:effectRef idx="1">
            <a:schemeClr val="accent1"/>
          </a:effectRef>
          <a:fontRef idx="minor">
            <a:schemeClr val="tx1"/>
          </a:fontRef>
        </p:style>
      </p:cxnSp>
      <p:sp>
        <p:nvSpPr>
          <p:cNvPr id="34" name="Rectangle 33">
            <a:extLst>
              <a:ext uri="{FF2B5EF4-FFF2-40B4-BE49-F238E27FC236}">
                <a16:creationId xmlns:a16="http://schemas.microsoft.com/office/drawing/2014/main" id="{EF9BA448-79C1-49F0-AABE-52C1C64227F2}"/>
              </a:ext>
            </a:extLst>
          </p:cNvPr>
          <p:cNvSpPr/>
          <p:nvPr/>
        </p:nvSpPr>
        <p:spPr>
          <a:xfrm rot="16200000">
            <a:off x="7255619" y="2372916"/>
            <a:ext cx="2711549" cy="503238"/>
          </a:xfrm>
          <a:prstGeom prst="rect">
            <a:avLst/>
          </a:prstGeom>
          <a:solidFill>
            <a:srgbClr val="FF33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fr-FR" sz="1600" b="1" dirty="0">
                <a:solidFill>
                  <a:schemeClr val="bg1"/>
                </a:solidFill>
              </a:rPr>
              <a:t>ACTION DOCUMENT</a:t>
            </a:r>
          </a:p>
        </p:txBody>
      </p:sp>
    </p:spTree>
    <p:extLst>
      <p:ext uri="{BB962C8B-B14F-4D97-AF65-F5344CB8AC3E}">
        <p14:creationId xmlns:p14="http://schemas.microsoft.com/office/powerpoint/2010/main" val="1413260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71546"/>
            <a:ext cx="8460000" cy="773278"/>
          </a:xfrm>
        </p:spPr>
        <p:txBody>
          <a:bodyPr/>
          <a:lstStyle/>
          <a:p>
            <a:pPr marL="0"/>
            <a:r>
              <a:rPr lang="nl-NL" sz="2000" cap="all" dirty="0" err="1">
                <a:solidFill>
                  <a:srgbClr val="004494"/>
                </a:solidFill>
                <a:latin typeface="+mn-lt"/>
              </a:rPr>
              <a:t>Simplification</a:t>
            </a:r>
            <a:r>
              <a:rPr lang="nl-NL" sz="2000" cap="all" dirty="0">
                <a:solidFill>
                  <a:srgbClr val="004494"/>
                </a:solidFill>
                <a:latin typeface="+mn-lt"/>
              </a:rPr>
              <a:t> of reporting </a:t>
            </a:r>
            <a:r>
              <a:rPr lang="nl-NL" sz="2000" cap="all" dirty="0" err="1">
                <a:solidFill>
                  <a:srgbClr val="004494"/>
                </a:solidFill>
                <a:latin typeface="+mn-lt"/>
              </a:rPr>
              <a:t>requirements</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8</a:t>
            </a:fld>
            <a:endParaRPr lang="fr-BE" sz="1100" b="1">
              <a:solidFill>
                <a:schemeClr val="bg1"/>
              </a:solidFill>
              <a:latin typeface="+mn-lt"/>
            </a:endParaRPr>
          </a:p>
        </p:txBody>
      </p:sp>
      <p:pic>
        <p:nvPicPr>
          <p:cNvPr id="6" name="Tijdelijke aanduiding voor inhoud 4">
            <a:extLst>
              <a:ext uri="{FF2B5EF4-FFF2-40B4-BE49-F238E27FC236}">
                <a16:creationId xmlns:a16="http://schemas.microsoft.com/office/drawing/2014/main" id="{4363A291-8D5A-451C-8471-149E78A26572}"/>
              </a:ext>
            </a:extLst>
          </p:cNvPr>
          <p:cNvPicPr>
            <a:picLocks noGrp="1" noChangeAspect="1"/>
          </p:cNvPicPr>
          <p:nvPr>
            <p:ph idx="1"/>
          </p:nvPr>
        </p:nvPicPr>
        <p:blipFill>
          <a:blip r:embed="rId3"/>
          <a:stretch>
            <a:fillRect/>
          </a:stretch>
        </p:blipFill>
        <p:spPr>
          <a:xfrm>
            <a:off x="1043608" y="1642689"/>
            <a:ext cx="7056784" cy="5009571"/>
          </a:xfrm>
          <a:prstGeom prst="rect">
            <a:avLst/>
          </a:prstGeom>
        </p:spPr>
      </p:pic>
    </p:spTree>
    <p:extLst>
      <p:ext uri="{BB962C8B-B14F-4D97-AF65-F5344CB8AC3E}">
        <p14:creationId xmlns:p14="http://schemas.microsoft.com/office/powerpoint/2010/main" val="1252080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71546"/>
            <a:ext cx="8460000" cy="773278"/>
          </a:xfrm>
        </p:spPr>
        <p:txBody>
          <a:bodyPr/>
          <a:lstStyle/>
          <a:p>
            <a:pPr marL="0"/>
            <a:r>
              <a:rPr lang="en-US" altLang="nl-NL" sz="2400" cap="all" dirty="0">
                <a:solidFill>
                  <a:srgbClr val="004494"/>
                </a:solidFill>
                <a:latin typeface="+mn-lt"/>
              </a:rPr>
              <a:t>The role </a:t>
            </a:r>
            <a:br>
              <a:rPr lang="en-US" altLang="nl-NL" sz="2400" cap="all" dirty="0">
                <a:solidFill>
                  <a:srgbClr val="004494"/>
                </a:solidFill>
                <a:latin typeface="+mn-lt"/>
              </a:rPr>
            </a:br>
            <a:r>
              <a:rPr lang="en-US" altLang="nl-NL" sz="2400" cap="all" dirty="0">
                <a:solidFill>
                  <a:srgbClr val="004494"/>
                </a:solidFill>
                <a:latin typeface="+mn-lt"/>
              </a:rPr>
              <a:t>of Government Institutions</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9</a:t>
            </a:fld>
            <a:endParaRPr lang="fr-BE" sz="1100" b="1">
              <a:solidFill>
                <a:schemeClr val="bg1"/>
              </a:solidFill>
              <a:latin typeface="+mn-lt"/>
            </a:endParaRPr>
          </a:p>
        </p:txBody>
      </p:sp>
      <p:sp>
        <p:nvSpPr>
          <p:cNvPr id="14" name="Espace réservé du contenu 2">
            <a:extLst>
              <a:ext uri="{FF2B5EF4-FFF2-40B4-BE49-F238E27FC236}">
                <a16:creationId xmlns:a16="http://schemas.microsoft.com/office/drawing/2014/main" id="{0031BB31-B4E4-4EB9-9749-9473101FAF85}"/>
              </a:ext>
            </a:extLst>
          </p:cNvPr>
          <p:cNvSpPr>
            <a:spLocks noGrp="1" noChangeArrowheads="1"/>
          </p:cNvSpPr>
          <p:nvPr>
            <p:ph idx="1"/>
          </p:nvPr>
        </p:nvSpPr>
        <p:spPr>
          <a:xfrm>
            <a:off x="39833" y="5733256"/>
            <a:ext cx="8964613" cy="1152525"/>
          </a:xfrm>
        </p:spPr>
        <p:txBody>
          <a:bodyPr/>
          <a:lstStyle/>
          <a:p>
            <a:pPr marL="0" indent="0">
              <a:buNone/>
            </a:pPr>
            <a:r>
              <a:rPr lang="en-GB" altLang="nl-NL" sz="1600" b="1" dirty="0"/>
              <a:t>Fulfil the agreed policy implementation within specified timeframe:</a:t>
            </a:r>
          </a:p>
          <a:p>
            <a:pPr marL="465750" lvl="1">
              <a:buClr>
                <a:schemeClr val="bg1"/>
              </a:buClr>
              <a:buFont typeface="Verdana" panose="020B0604030504040204" pitchFamily="34" charset="0"/>
              <a:buChar char="&gt;"/>
            </a:pPr>
            <a:r>
              <a:rPr lang="en-GB" altLang="nl-NL" sz="1600" b="0" dirty="0"/>
              <a:t>A dynamic interpretation of each eligibility criterion</a:t>
            </a:r>
          </a:p>
          <a:p>
            <a:pPr marL="465750" lvl="1">
              <a:buClr>
                <a:schemeClr val="bg1"/>
              </a:buClr>
              <a:buFont typeface="Verdana" panose="020B0604030504040204" pitchFamily="34" charset="0"/>
              <a:buChar char="&gt;"/>
            </a:pPr>
            <a:r>
              <a:rPr lang="en-GB" altLang="nl-NL" sz="1600" dirty="0"/>
              <a:t>The fulfilment </a:t>
            </a:r>
            <a:r>
              <a:rPr lang="en-GB" altLang="nl-NL" sz="1600" b="0" dirty="0"/>
              <a:t>of agreed indicators for performance tranches</a:t>
            </a:r>
          </a:p>
          <a:p>
            <a:pPr marL="360000" lvl="1" indent="-180000">
              <a:buClr>
                <a:schemeClr val="accent6">
                  <a:lumMod val="75000"/>
                </a:schemeClr>
              </a:buClr>
            </a:pPr>
            <a:endParaRPr lang="fr-BE" altLang="nl-NL" sz="1600" b="0" dirty="0"/>
          </a:p>
        </p:txBody>
      </p:sp>
      <p:sp>
        <p:nvSpPr>
          <p:cNvPr id="16" name="Rectángulo 8">
            <a:extLst>
              <a:ext uri="{FF2B5EF4-FFF2-40B4-BE49-F238E27FC236}">
                <a16:creationId xmlns:a16="http://schemas.microsoft.com/office/drawing/2014/main" id="{DB0401BF-80E2-4B17-8E2B-AE3EAC0876C1}"/>
              </a:ext>
            </a:extLst>
          </p:cNvPr>
          <p:cNvSpPr/>
          <p:nvPr/>
        </p:nvSpPr>
        <p:spPr>
          <a:xfrm>
            <a:off x="20339" y="2365167"/>
            <a:ext cx="1661822" cy="2997231"/>
          </a:xfrm>
          <a:prstGeom prst="rect">
            <a:avLst/>
          </a:prstGeom>
          <a:noFill/>
          <a:ln>
            <a:noFill/>
          </a:ln>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algn="ctr">
              <a:lnSpc>
                <a:spcPct val="150000"/>
              </a:lnSpc>
              <a:defRPr/>
            </a:pPr>
            <a:r>
              <a:rPr lang="en-GB" sz="1600" b="1" dirty="0">
                <a:solidFill>
                  <a:srgbClr val="0F5494"/>
                </a:solidFill>
                <a:cs typeface="Verdana"/>
              </a:rPr>
              <a:t>Key institutions involved and roles in preparing budget support</a:t>
            </a:r>
          </a:p>
          <a:p>
            <a:pPr algn="ctr" eaLnBrk="1" hangingPunct="1">
              <a:lnSpc>
                <a:spcPct val="150000"/>
              </a:lnSpc>
              <a:defRPr/>
            </a:pPr>
            <a:endParaRPr lang="fr-BE" sz="1600" b="1" dirty="0">
              <a:solidFill>
                <a:srgbClr val="0F5494"/>
              </a:solidFill>
              <a:cs typeface="Verdana"/>
            </a:endParaRPr>
          </a:p>
        </p:txBody>
      </p:sp>
      <p:sp>
        <p:nvSpPr>
          <p:cNvPr id="17" name="Abrir llave 10">
            <a:extLst>
              <a:ext uri="{FF2B5EF4-FFF2-40B4-BE49-F238E27FC236}">
                <a16:creationId xmlns:a16="http://schemas.microsoft.com/office/drawing/2014/main" id="{79FDC631-21A4-4FC3-81E1-DA7D68A18D20}"/>
              </a:ext>
            </a:extLst>
          </p:cNvPr>
          <p:cNvSpPr/>
          <p:nvPr/>
        </p:nvSpPr>
        <p:spPr>
          <a:xfrm>
            <a:off x="1572275" y="2133153"/>
            <a:ext cx="145142" cy="3564732"/>
          </a:xfrm>
          <a:prstGeom prst="leftBrace">
            <a:avLst/>
          </a:prstGeom>
          <a:noFill/>
          <a:ln w="38100" cmpd="sng">
            <a:solidFill>
              <a:srgbClr val="0F5494"/>
            </a:solidFill>
          </a:ln>
          <a:effectLst/>
        </p:spPr>
        <p:style>
          <a:lnRef idx="2">
            <a:schemeClr val="accent1"/>
          </a:lnRef>
          <a:fillRef idx="0">
            <a:schemeClr val="accent1"/>
          </a:fillRef>
          <a:effectRef idx="1">
            <a:schemeClr val="accent1"/>
          </a:effectRef>
          <a:fontRef idx="minor">
            <a:schemeClr val="tx1"/>
          </a:fontRef>
        </p:style>
        <p:txBody>
          <a:bodyPr anchor="ctr"/>
          <a:lstStyle/>
          <a:p>
            <a:pPr algn="ctr" eaLnBrk="1" hangingPunct="1">
              <a:defRPr/>
            </a:pPr>
            <a:endParaRPr lang="fr-BE" sz="1800">
              <a:solidFill>
                <a:srgbClr val="808080"/>
              </a:solidFill>
              <a:cs typeface="Verdana"/>
            </a:endParaRPr>
          </a:p>
        </p:txBody>
      </p:sp>
      <p:sp>
        <p:nvSpPr>
          <p:cNvPr id="18" name="Rectángulo 12">
            <a:extLst>
              <a:ext uri="{FF2B5EF4-FFF2-40B4-BE49-F238E27FC236}">
                <a16:creationId xmlns:a16="http://schemas.microsoft.com/office/drawing/2014/main" id="{BC9BB595-FB62-4BF7-AF23-ACF247FCBADF}"/>
              </a:ext>
            </a:extLst>
          </p:cNvPr>
          <p:cNvSpPr/>
          <p:nvPr/>
        </p:nvSpPr>
        <p:spPr>
          <a:xfrm>
            <a:off x="1812098" y="2426047"/>
            <a:ext cx="1800000" cy="719138"/>
          </a:xfrm>
          <a:prstGeom prst="rect">
            <a:avLst/>
          </a:prstGeom>
          <a:solidFill>
            <a:srgbClr val="F5823C"/>
          </a:solidFill>
          <a:ln w="28575" cmpd="sng">
            <a:noFill/>
            <a:prstDash val="dot"/>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defRPr/>
            </a:pPr>
            <a:r>
              <a:rPr lang="en-GB" sz="1600" dirty="0">
                <a:solidFill>
                  <a:schemeClr val="bg1"/>
                </a:solidFill>
                <a:cs typeface="Verdana"/>
              </a:rPr>
              <a:t>Policy </a:t>
            </a:r>
            <a:br>
              <a:rPr lang="en-GB" sz="1600" dirty="0">
                <a:solidFill>
                  <a:schemeClr val="bg1"/>
                </a:solidFill>
                <a:cs typeface="Verdana"/>
              </a:rPr>
            </a:br>
            <a:r>
              <a:rPr lang="en-GB" sz="1600" dirty="0">
                <a:solidFill>
                  <a:schemeClr val="bg1"/>
                </a:solidFill>
                <a:cs typeface="Verdana"/>
              </a:rPr>
              <a:t>definition</a:t>
            </a:r>
          </a:p>
        </p:txBody>
      </p:sp>
      <p:sp>
        <p:nvSpPr>
          <p:cNvPr id="19" name="Rectángulo 13">
            <a:extLst>
              <a:ext uri="{FF2B5EF4-FFF2-40B4-BE49-F238E27FC236}">
                <a16:creationId xmlns:a16="http://schemas.microsoft.com/office/drawing/2014/main" id="{A248644B-F122-4EDA-B1AD-3918FEBE091D}"/>
              </a:ext>
            </a:extLst>
          </p:cNvPr>
          <p:cNvSpPr/>
          <p:nvPr/>
        </p:nvSpPr>
        <p:spPr>
          <a:xfrm>
            <a:off x="1812098" y="3240435"/>
            <a:ext cx="1800000" cy="1287462"/>
          </a:xfrm>
          <a:prstGeom prst="rect">
            <a:avLst/>
          </a:prstGeom>
          <a:solidFill>
            <a:srgbClr val="F5823C"/>
          </a:solidFill>
          <a:ln w="28575" cmpd="sng">
            <a:noFill/>
            <a:prstDash val="dot"/>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defRPr/>
            </a:pPr>
            <a:r>
              <a:rPr lang="en-GB" sz="1600" dirty="0">
                <a:solidFill>
                  <a:schemeClr val="bg1"/>
                </a:solidFill>
                <a:cs typeface="Verdana"/>
              </a:rPr>
              <a:t>Coordination within administration and with donors</a:t>
            </a:r>
          </a:p>
        </p:txBody>
      </p:sp>
      <p:sp>
        <p:nvSpPr>
          <p:cNvPr id="20" name="Rectángulo 14">
            <a:extLst>
              <a:ext uri="{FF2B5EF4-FFF2-40B4-BE49-F238E27FC236}">
                <a16:creationId xmlns:a16="http://schemas.microsoft.com/office/drawing/2014/main" id="{2E95C5C1-4CCE-4181-8F57-8C7541F5C9EB}"/>
              </a:ext>
            </a:extLst>
          </p:cNvPr>
          <p:cNvSpPr/>
          <p:nvPr/>
        </p:nvSpPr>
        <p:spPr>
          <a:xfrm>
            <a:off x="1812098" y="4618385"/>
            <a:ext cx="1800000" cy="1079500"/>
          </a:xfrm>
          <a:prstGeom prst="rect">
            <a:avLst/>
          </a:prstGeom>
          <a:solidFill>
            <a:srgbClr val="F5823C"/>
          </a:solidFill>
          <a:ln w="28575" cmpd="sng">
            <a:noFill/>
            <a:prstDash val="dot"/>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r>
              <a:rPr lang="en-GB" sz="1600" dirty="0">
                <a:solidFill>
                  <a:schemeClr val="bg1"/>
                </a:solidFill>
                <a:cs typeface="Verdana"/>
              </a:rPr>
              <a:t>Policy</a:t>
            </a:r>
          </a:p>
          <a:p>
            <a:pPr algn="ctr">
              <a:defRPr/>
            </a:pPr>
            <a:r>
              <a:rPr lang="en-GB" sz="1600" dirty="0">
                <a:solidFill>
                  <a:schemeClr val="bg1"/>
                </a:solidFill>
                <a:cs typeface="Verdana"/>
              </a:rPr>
              <a:t>dialogue</a:t>
            </a:r>
          </a:p>
        </p:txBody>
      </p:sp>
      <p:sp>
        <p:nvSpPr>
          <p:cNvPr id="21" name="Rectángulo 15">
            <a:extLst>
              <a:ext uri="{FF2B5EF4-FFF2-40B4-BE49-F238E27FC236}">
                <a16:creationId xmlns:a16="http://schemas.microsoft.com/office/drawing/2014/main" id="{A69221CC-5C02-47C2-A5E9-3FCDCEF1E1A7}"/>
              </a:ext>
            </a:extLst>
          </p:cNvPr>
          <p:cNvSpPr/>
          <p:nvPr/>
        </p:nvSpPr>
        <p:spPr>
          <a:xfrm>
            <a:off x="5658498" y="2419697"/>
            <a:ext cx="3276000" cy="720725"/>
          </a:xfrm>
          <a:prstGeom prst="rect">
            <a:avLst/>
          </a:prstGeom>
          <a:solidFill>
            <a:srgbClr val="FDB932"/>
          </a:solidFill>
          <a:ln w="28575" cmpd="sng">
            <a:noFill/>
            <a:prstDash val="dot"/>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defRPr/>
            </a:pPr>
            <a:r>
              <a:rPr lang="en-GB" sz="1600" dirty="0">
                <a:solidFill>
                  <a:schemeClr val="bg1"/>
                </a:solidFill>
                <a:cs typeface="Verdana"/>
              </a:rPr>
              <a:t>PFM Reform Strategy:</a:t>
            </a:r>
          </a:p>
          <a:p>
            <a:pPr algn="ctr" eaLnBrk="1" hangingPunct="1">
              <a:defRPr/>
            </a:pPr>
            <a:r>
              <a:rPr lang="en-GB" sz="1600" dirty="0">
                <a:solidFill>
                  <a:schemeClr val="bg1"/>
                </a:solidFill>
                <a:cs typeface="Verdana"/>
              </a:rPr>
              <a:t>Design and Implementation</a:t>
            </a:r>
          </a:p>
        </p:txBody>
      </p:sp>
      <p:sp>
        <p:nvSpPr>
          <p:cNvPr id="22" name="Rectángulo 16">
            <a:extLst>
              <a:ext uri="{FF2B5EF4-FFF2-40B4-BE49-F238E27FC236}">
                <a16:creationId xmlns:a16="http://schemas.microsoft.com/office/drawing/2014/main" id="{78FB4E84-3A18-4631-987F-FBCCDEDF6A59}"/>
              </a:ext>
            </a:extLst>
          </p:cNvPr>
          <p:cNvSpPr/>
          <p:nvPr/>
        </p:nvSpPr>
        <p:spPr>
          <a:xfrm>
            <a:off x="5658498" y="3256310"/>
            <a:ext cx="3276000" cy="1271587"/>
          </a:xfrm>
          <a:prstGeom prst="rect">
            <a:avLst/>
          </a:prstGeom>
          <a:solidFill>
            <a:srgbClr val="FDB932"/>
          </a:solidFill>
          <a:ln w="28575" cmpd="sng">
            <a:noFill/>
            <a:prstDash val="dot"/>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defRPr/>
            </a:pPr>
            <a:r>
              <a:rPr lang="en-GB" sz="1600" dirty="0">
                <a:solidFill>
                  <a:schemeClr val="bg1"/>
                </a:solidFill>
                <a:cs typeface="Verdana"/>
              </a:rPr>
              <a:t>Coordination of reform effort with other PFM institutions (SAI, Parliamentary Committee) and line ministries</a:t>
            </a:r>
          </a:p>
        </p:txBody>
      </p:sp>
      <p:sp>
        <p:nvSpPr>
          <p:cNvPr id="23" name="Rectángulo 17">
            <a:extLst>
              <a:ext uri="{FF2B5EF4-FFF2-40B4-BE49-F238E27FC236}">
                <a16:creationId xmlns:a16="http://schemas.microsoft.com/office/drawing/2014/main" id="{CFFA1912-1CD0-4FB3-A1FE-8D813A9F7216}"/>
              </a:ext>
            </a:extLst>
          </p:cNvPr>
          <p:cNvSpPr/>
          <p:nvPr/>
        </p:nvSpPr>
        <p:spPr>
          <a:xfrm>
            <a:off x="5658498" y="4618385"/>
            <a:ext cx="3276000" cy="1079500"/>
          </a:xfrm>
          <a:prstGeom prst="rect">
            <a:avLst/>
          </a:prstGeom>
          <a:solidFill>
            <a:srgbClr val="FDB932"/>
          </a:solidFill>
          <a:ln w="28575" cmpd="sng">
            <a:noFill/>
            <a:prstDash val="dot"/>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defRPr/>
            </a:pPr>
            <a:r>
              <a:rPr lang="en-GB" sz="1600" dirty="0">
                <a:solidFill>
                  <a:schemeClr val="bg1"/>
                </a:solidFill>
                <a:cs typeface="Verdana"/>
              </a:rPr>
              <a:t>Coordination through SWG with donors, strong monitoring and reporting</a:t>
            </a:r>
          </a:p>
        </p:txBody>
      </p:sp>
      <p:sp>
        <p:nvSpPr>
          <p:cNvPr id="24" name="Rectángulo 18">
            <a:extLst>
              <a:ext uri="{FF2B5EF4-FFF2-40B4-BE49-F238E27FC236}">
                <a16:creationId xmlns:a16="http://schemas.microsoft.com/office/drawing/2014/main" id="{FE229E3F-ABF6-4BD7-870E-88FF873ED16B}"/>
              </a:ext>
            </a:extLst>
          </p:cNvPr>
          <p:cNvSpPr>
            <a:spLocks noChangeArrowheads="1"/>
          </p:cNvSpPr>
          <p:nvPr/>
        </p:nvSpPr>
        <p:spPr bwMode="auto">
          <a:xfrm>
            <a:off x="5658498" y="1995835"/>
            <a:ext cx="3276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ClrTx/>
              <a:buFontTx/>
              <a:buNone/>
            </a:pPr>
            <a:r>
              <a:rPr lang="en-GB" altLang="nl-NL" sz="1800" b="1" i="0" dirty="0" err="1"/>
              <a:t>MoF</a:t>
            </a:r>
            <a:endParaRPr lang="fr-BE" altLang="nl-NL" sz="1800" b="1" i="0" dirty="0"/>
          </a:p>
        </p:txBody>
      </p:sp>
      <p:sp>
        <p:nvSpPr>
          <p:cNvPr id="25" name="Rectángulo 20">
            <a:extLst>
              <a:ext uri="{FF2B5EF4-FFF2-40B4-BE49-F238E27FC236}">
                <a16:creationId xmlns:a16="http://schemas.microsoft.com/office/drawing/2014/main" id="{6F84F19E-08EB-476C-8129-6F06BBB9CB17}"/>
              </a:ext>
            </a:extLst>
          </p:cNvPr>
          <p:cNvSpPr>
            <a:spLocks noChangeArrowheads="1"/>
          </p:cNvSpPr>
          <p:nvPr/>
        </p:nvSpPr>
        <p:spPr bwMode="auto">
          <a:xfrm>
            <a:off x="1812098" y="1995835"/>
            <a:ext cx="1800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ClrTx/>
              <a:buFontTx/>
              <a:buNone/>
            </a:pPr>
            <a:r>
              <a:rPr lang="en-GB" altLang="nl-NL" sz="1800" b="1" i="0" dirty="0"/>
              <a:t>Line Min.</a:t>
            </a:r>
          </a:p>
        </p:txBody>
      </p:sp>
      <p:sp>
        <p:nvSpPr>
          <p:cNvPr id="35" name="Rectángulo 18">
            <a:extLst>
              <a:ext uri="{FF2B5EF4-FFF2-40B4-BE49-F238E27FC236}">
                <a16:creationId xmlns:a16="http://schemas.microsoft.com/office/drawing/2014/main" id="{2C5105C8-DEDD-4A23-8021-A36FBF5E50C2}"/>
              </a:ext>
            </a:extLst>
          </p:cNvPr>
          <p:cNvSpPr>
            <a:spLocks noChangeArrowheads="1"/>
          </p:cNvSpPr>
          <p:nvPr/>
        </p:nvSpPr>
        <p:spPr bwMode="auto">
          <a:xfrm>
            <a:off x="3763817" y="1995557"/>
            <a:ext cx="17675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ClrTx/>
              <a:buFontTx/>
              <a:buNone/>
            </a:pPr>
            <a:r>
              <a:rPr lang="en-GB" altLang="nl-NL" sz="1800" b="1" i="0" dirty="0"/>
              <a:t>NAO/ ..</a:t>
            </a:r>
            <a:endParaRPr lang="en-GB" altLang="nl-NL" sz="1800" b="1" i="0" dirty="0">
              <a:solidFill>
                <a:srgbClr val="928F80"/>
              </a:solidFill>
            </a:endParaRPr>
          </a:p>
        </p:txBody>
      </p:sp>
      <p:sp>
        <p:nvSpPr>
          <p:cNvPr id="36" name="Rectángulo 12">
            <a:extLst>
              <a:ext uri="{FF2B5EF4-FFF2-40B4-BE49-F238E27FC236}">
                <a16:creationId xmlns:a16="http://schemas.microsoft.com/office/drawing/2014/main" id="{88F4C4C1-D49E-4B14-A2E8-011A92F11FC6}"/>
              </a:ext>
            </a:extLst>
          </p:cNvPr>
          <p:cNvSpPr/>
          <p:nvPr/>
        </p:nvSpPr>
        <p:spPr>
          <a:xfrm>
            <a:off x="3763817" y="2410172"/>
            <a:ext cx="1800000" cy="719138"/>
          </a:xfrm>
          <a:prstGeom prst="rect">
            <a:avLst/>
          </a:prstGeom>
          <a:solidFill>
            <a:srgbClr val="1FACE0"/>
          </a:solidFill>
          <a:ln w="28575" cmpd="sng">
            <a:noFill/>
            <a:prstDash val="dot"/>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defRPr/>
            </a:pPr>
            <a:r>
              <a:rPr lang="en-GB" sz="1600" dirty="0">
                <a:solidFill>
                  <a:schemeClr val="bg1"/>
                </a:solidFill>
                <a:cs typeface="Verdana"/>
              </a:rPr>
              <a:t>Programming</a:t>
            </a:r>
            <a:endParaRPr lang="fr-BE" sz="1600" dirty="0">
              <a:solidFill>
                <a:schemeClr val="bg1"/>
              </a:solidFill>
              <a:cs typeface="Verdana"/>
            </a:endParaRPr>
          </a:p>
        </p:txBody>
      </p:sp>
      <p:sp>
        <p:nvSpPr>
          <p:cNvPr id="37" name="Rectángulo 13">
            <a:extLst>
              <a:ext uri="{FF2B5EF4-FFF2-40B4-BE49-F238E27FC236}">
                <a16:creationId xmlns:a16="http://schemas.microsoft.com/office/drawing/2014/main" id="{C9363006-455E-4EFD-8B91-9EA5D0104217}"/>
              </a:ext>
            </a:extLst>
          </p:cNvPr>
          <p:cNvSpPr/>
          <p:nvPr/>
        </p:nvSpPr>
        <p:spPr>
          <a:xfrm>
            <a:off x="3763817" y="3240435"/>
            <a:ext cx="1800000" cy="1287462"/>
          </a:xfrm>
          <a:prstGeom prst="rect">
            <a:avLst/>
          </a:prstGeom>
          <a:solidFill>
            <a:srgbClr val="1FACE0"/>
          </a:solidFill>
          <a:ln w="28575" cmpd="sng">
            <a:noFill/>
            <a:prstDash val="dot"/>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defRPr/>
            </a:pPr>
            <a:r>
              <a:rPr lang="en-GB" sz="1600" dirty="0">
                <a:solidFill>
                  <a:schemeClr val="bg1"/>
                </a:solidFill>
                <a:cs typeface="Verdana"/>
              </a:rPr>
              <a:t>Alignment with cooperation (accession) strategy</a:t>
            </a:r>
          </a:p>
        </p:txBody>
      </p:sp>
      <p:sp>
        <p:nvSpPr>
          <p:cNvPr id="38" name="Rectángulo 14">
            <a:extLst>
              <a:ext uri="{FF2B5EF4-FFF2-40B4-BE49-F238E27FC236}">
                <a16:creationId xmlns:a16="http://schemas.microsoft.com/office/drawing/2014/main" id="{EF61BC92-B129-404E-B2B7-7EF70F24FCD7}"/>
              </a:ext>
            </a:extLst>
          </p:cNvPr>
          <p:cNvSpPr/>
          <p:nvPr/>
        </p:nvSpPr>
        <p:spPr>
          <a:xfrm>
            <a:off x="3763817" y="4618385"/>
            <a:ext cx="1800000" cy="1079500"/>
          </a:xfrm>
          <a:prstGeom prst="rect">
            <a:avLst/>
          </a:prstGeom>
          <a:solidFill>
            <a:srgbClr val="1FACE0"/>
          </a:solidFill>
          <a:ln w="28575" cmpd="sng">
            <a:noFill/>
            <a:prstDash val="dot"/>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defRPr/>
            </a:pPr>
            <a:r>
              <a:rPr lang="en-GB" sz="1600" dirty="0">
                <a:solidFill>
                  <a:schemeClr val="bg1"/>
                </a:solidFill>
                <a:cs typeface="Verdana"/>
              </a:rPr>
              <a:t>Monitoring link to IPA sub-committees</a:t>
            </a:r>
          </a:p>
        </p:txBody>
      </p:sp>
    </p:spTree>
    <p:extLst>
      <p:ext uri="{BB962C8B-B14F-4D97-AF65-F5344CB8AC3E}">
        <p14:creationId xmlns:p14="http://schemas.microsoft.com/office/powerpoint/2010/main" val="496321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xEl>
                                              <p:pRg st="0" end="0"/>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4">
                                            <p:txEl>
                                              <p:pRg st="1" end="1"/>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P spid="16" grpId="0"/>
      <p:bldP spid="17" grpId="0" animBg="1"/>
      <p:bldP spid="18" grpId="0" animBg="1"/>
      <p:bldP spid="19" grpId="0" animBg="1"/>
      <p:bldP spid="20" grpId="0" animBg="1"/>
      <p:bldP spid="21" grpId="0" animBg="1"/>
      <p:bldP spid="22" grpId="0" animBg="1"/>
      <p:bldP spid="23" grpId="0" animBg="1"/>
      <p:bldP spid="24" grpId="0"/>
      <p:bldP spid="25" grpId="0"/>
      <p:bldP spid="35" grpId="0"/>
      <p:bldP spid="36" grpId="0" animBg="1"/>
      <p:bldP spid="37" grpId="0" animBg="1"/>
      <p:bldP spid="3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9608</TotalTime>
  <Words>2799</Words>
  <Application>Microsoft Office PowerPoint</Application>
  <PresentationFormat>Diavoorstelling (4:3)</PresentationFormat>
  <Paragraphs>319</Paragraphs>
  <Slides>18</Slides>
  <Notes>17</Notes>
  <HiddenSlides>0</HiddenSlides>
  <MMClips>0</MMClips>
  <ScaleCrop>false</ScaleCrop>
  <HeadingPairs>
    <vt:vector size="8" baseType="variant">
      <vt:variant>
        <vt:lpstr>Gebruikte lettertypen</vt:lpstr>
      </vt:variant>
      <vt:variant>
        <vt:i4>7</vt:i4>
      </vt:variant>
      <vt:variant>
        <vt:lpstr>Thema</vt:lpstr>
      </vt:variant>
      <vt:variant>
        <vt:i4>2</vt:i4>
      </vt:variant>
      <vt:variant>
        <vt:lpstr>Ingesloten OLE-bronprogramma's</vt:lpstr>
      </vt:variant>
      <vt:variant>
        <vt:i4>1</vt:i4>
      </vt:variant>
      <vt:variant>
        <vt:lpstr>Diatitels</vt:lpstr>
      </vt:variant>
      <vt:variant>
        <vt:i4>18</vt:i4>
      </vt:variant>
    </vt:vector>
  </HeadingPairs>
  <TitlesOfParts>
    <vt:vector size="28" baseType="lpstr">
      <vt:lpstr>Arial</vt:lpstr>
      <vt:lpstr>Calibri</vt:lpstr>
      <vt:lpstr>Cambria</vt:lpstr>
      <vt:lpstr>EC Square Sans Pro Medium</vt:lpstr>
      <vt:lpstr>Times New Roman</vt:lpstr>
      <vt:lpstr>Verdana</vt:lpstr>
      <vt:lpstr>Wingdings</vt:lpstr>
      <vt:lpstr>Slide_Master</vt:lpstr>
      <vt:lpstr>1_Slide_Master</vt:lpstr>
      <vt:lpstr>think-cell Slide</vt:lpstr>
      <vt:lpstr>Budget Support</vt:lpstr>
      <vt:lpstr>OUtline Module 5</vt:lpstr>
      <vt:lpstr>EU Cycle of operations</vt:lpstr>
      <vt:lpstr>The context analysis  at the centre: a continuous and iterative process</vt:lpstr>
      <vt:lpstr>outline Module 5</vt:lpstr>
      <vt:lpstr>PowerPoint-presentatie</vt:lpstr>
      <vt:lpstr>BS Preparation process (SIMPLIFICATION)</vt:lpstr>
      <vt:lpstr>Simplification of reporting requirements</vt:lpstr>
      <vt:lpstr>The role  of Government Institutions</vt:lpstr>
      <vt:lpstr>From AD to FA:  Annexes / TAPs</vt:lpstr>
      <vt:lpstr>outline Module 5</vt:lpstr>
      <vt:lpstr>Situations of  conflict and fragility</vt:lpstr>
      <vt:lpstr>Roadmap to a SRBC</vt:lpstr>
      <vt:lpstr>Design of SRBC:  an accelerated process</vt:lpstr>
      <vt:lpstr>PowerPoint-presentatie</vt:lpstr>
      <vt:lpstr>Ouline Module 5</vt:lpstr>
      <vt:lpstr>How much  budget support?</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Willem Cornelissen</cp:lastModifiedBy>
  <cp:revision>344</cp:revision>
  <dcterms:created xsi:type="dcterms:W3CDTF">2011-10-28T10:25:18Z</dcterms:created>
  <dcterms:modified xsi:type="dcterms:W3CDTF">2019-01-23T15:18:18Z</dcterms:modified>
</cp:coreProperties>
</file>