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72" r:id="rId1"/>
    <p:sldMasterId id="2147483985" r:id="rId2"/>
  </p:sldMasterIdLst>
  <p:notesMasterIdLst>
    <p:notesMasterId r:id="rId21"/>
  </p:notesMasterIdLst>
  <p:handoutMasterIdLst>
    <p:handoutMasterId r:id="rId22"/>
  </p:handoutMasterIdLst>
  <p:sldIdLst>
    <p:sldId id="305" r:id="rId3"/>
    <p:sldId id="272" r:id="rId4"/>
    <p:sldId id="256" r:id="rId5"/>
    <p:sldId id="288" r:id="rId6"/>
    <p:sldId id="289" r:id="rId7"/>
    <p:sldId id="290" r:id="rId8"/>
    <p:sldId id="291" r:id="rId9"/>
    <p:sldId id="292" r:id="rId10"/>
    <p:sldId id="293" r:id="rId11"/>
    <p:sldId id="294" r:id="rId12"/>
    <p:sldId id="295" r:id="rId13"/>
    <p:sldId id="296" r:id="rId14"/>
    <p:sldId id="297" r:id="rId15"/>
    <p:sldId id="298" r:id="rId16"/>
    <p:sldId id="275" r:id="rId17"/>
    <p:sldId id="299" r:id="rId18"/>
    <p:sldId id="302" r:id="rId19"/>
    <p:sldId id="304" r:id="rId20"/>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ortese" initials="CC" lastIdx="1" clrIdx="0">
    <p:extLst>
      <p:ext uri="{19B8F6BF-5375-455C-9EA6-DF929625EA0E}">
        <p15:presenceInfo xmlns:p15="http://schemas.microsoft.com/office/powerpoint/2012/main" userId="S-1-5-21-3696899713-1092277557-3387184092-2275" providerId="AD"/>
      </p:ext>
    </p:extLst>
  </p:cmAuthor>
  <p:cmAuthor id="2" name="Florence Brosset-Heckel" initials="FB" lastIdx="1" clrIdx="1">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1FACE0"/>
    <a:srgbClr val="FDB932"/>
    <a:srgbClr val="F5823C"/>
    <a:srgbClr val="2D9E48"/>
    <a:srgbClr val="FFD624"/>
    <a:srgbClr val="2D5EC1"/>
    <a:srgbClr val="3E6FD2"/>
    <a:srgbClr val="F17C65"/>
    <a:srgbClr val="7F1E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02" autoAdjust="0"/>
    <p:restoredTop sz="79198" autoAdjust="0"/>
  </p:normalViewPr>
  <p:slideViewPr>
    <p:cSldViewPr>
      <p:cViewPr varScale="1">
        <p:scale>
          <a:sx n="53" d="100"/>
          <a:sy n="53" d="100"/>
        </p:scale>
        <p:origin x="196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430FC150-3BFE-4D28-A39B-2AF66E081152}" type="slidenum">
              <a:rPr lang="en-GB" altLang="en-US"/>
              <a:pPr>
                <a:defRPr/>
              </a:pPr>
              <a:t>‹nr.›</a:t>
            </a:fld>
            <a:endParaRPr lang="en-GB" altLang="en-US"/>
          </a:p>
        </p:txBody>
      </p:sp>
    </p:spTree>
    <p:extLst>
      <p:ext uri="{BB962C8B-B14F-4D97-AF65-F5344CB8AC3E}">
        <p14:creationId xmlns:p14="http://schemas.microsoft.com/office/powerpoint/2010/main" val="1296519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F21F286C-2FE4-4561-9DC2-6F2D0E2A973C}" type="slidenum">
              <a:rPr lang="en-GB" altLang="en-US"/>
              <a:pPr>
                <a:defRPr/>
              </a:pPr>
              <a:t>‹nr.›</a:t>
            </a:fld>
            <a:endParaRPr lang="en-GB" altLang="en-US"/>
          </a:p>
        </p:txBody>
      </p:sp>
    </p:spTree>
    <p:extLst>
      <p:ext uri="{BB962C8B-B14F-4D97-AF65-F5344CB8AC3E}">
        <p14:creationId xmlns:p14="http://schemas.microsoft.com/office/powerpoint/2010/main" val="35282757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b="1" dirty="0"/>
              <a:t>NOTE TO THE TRAINER: This module is aimed as back-up to the exercise on disbursement. The exercise should be done prior to the presentation of this module. For the exercise, you may indicate the participants to have a look at this print of this module in their folder. No need to present this module.</a:t>
            </a:r>
          </a:p>
          <a:p>
            <a:endParaRPr lang="en-GB" b="1" dirty="0"/>
          </a:p>
          <a:p>
            <a:endParaRPr lang="en-GB" b="1" dirty="0"/>
          </a:p>
          <a:p>
            <a:endParaRPr lang="en-GB" dirty="0"/>
          </a:p>
          <a:p>
            <a:r>
              <a:rPr lang="en-GB" dirty="0"/>
              <a:t>This presentation covers page 34-35</a:t>
            </a:r>
            <a:r>
              <a:rPr lang="en-GB" baseline="0" dirty="0"/>
              <a:t> of the BS Guidelines Part II (Tools and methods) as well as Annex  3 (pp78-82).</a:t>
            </a:r>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4052581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r>
              <a:rPr kumimoji="0" lang="en-US" sz="1200" b="0" i="0" u="none" strike="noStrike" kern="0" cap="none" spc="0" normalizeH="0" baseline="0" noProof="0" dirty="0">
                <a:ln>
                  <a:noFill/>
                </a:ln>
                <a:solidFill>
                  <a:srgbClr val="C00000"/>
                </a:solidFill>
                <a:effectLst/>
                <a:uLnTx/>
                <a:uFillTx/>
                <a:latin typeface="Verdana"/>
                <a:ea typeface="+mn-ea"/>
                <a:cs typeface="+mn-cs"/>
              </a:rPr>
              <a:t>See Financing Agreement</a:t>
            </a:r>
          </a:p>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endParaRPr kumimoji="0" lang="en-US" sz="1200" b="0" i="0" u="none" strike="noStrike" kern="0" cap="none" spc="0" normalizeH="0" baseline="0" noProof="0" dirty="0">
              <a:ln>
                <a:noFill/>
              </a:ln>
              <a:solidFill>
                <a:srgbClr val="0F5494"/>
              </a:solidFill>
              <a:effectLst/>
              <a:uLnTx/>
              <a:uFillTx/>
              <a:latin typeface="Verdana"/>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r>
              <a:rPr kumimoji="0" lang="en-US" sz="1200" b="0" i="0" u="none" strike="noStrike" kern="0" cap="none" spc="0" normalizeH="0" baseline="0" noProof="0" dirty="0">
                <a:ln>
                  <a:noFill/>
                </a:ln>
                <a:solidFill>
                  <a:srgbClr val="C00000"/>
                </a:solidFill>
                <a:effectLst/>
                <a:uLnTx/>
                <a:uFillTx/>
                <a:latin typeface="Verdana"/>
                <a:ea typeface="+mn-ea"/>
                <a:cs typeface="+mn-cs"/>
              </a:rPr>
              <a:t>Continuously</a:t>
            </a:r>
            <a:r>
              <a:rPr kumimoji="0" lang="en-US" sz="1200" b="0" i="0" u="none" strike="noStrike" kern="0" cap="none" spc="0" normalizeH="0" baseline="0" noProof="0" dirty="0">
                <a:ln>
                  <a:noFill/>
                </a:ln>
                <a:solidFill>
                  <a:srgbClr val="0F5494"/>
                </a:solidFill>
                <a:effectLst/>
                <a:uLnTx/>
                <a:uFillTx/>
                <a:latin typeface="Verdana"/>
                <a:ea typeface="+mn-ea"/>
                <a:cs typeface="+mn-cs"/>
              </a:rPr>
              <a:t> (BS is not just a cash transfer – there are general and specific objectives, activities to be implemented, policy dialogue)</a:t>
            </a:r>
          </a:p>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r>
              <a:rPr kumimoji="0" lang="en-US" sz="1200" b="0" i="0" u="none" strike="noStrike" kern="0" cap="none" spc="0" normalizeH="0" baseline="0" noProof="0" dirty="0">
                <a:ln>
                  <a:noFill/>
                </a:ln>
                <a:solidFill>
                  <a:srgbClr val="0F5494"/>
                </a:solidFill>
                <a:effectLst/>
                <a:uLnTx/>
                <a:uFillTx/>
                <a:latin typeface="Verdana"/>
                <a:ea typeface="+mn-ea"/>
                <a:cs typeface="+mn-cs"/>
              </a:rPr>
              <a:t>During implementation unforeseen issues may arise</a:t>
            </a:r>
          </a:p>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r>
              <a:rPr kumimoji="0" lang="en-US" sz="1200" b="0" i="0" u="none" strike="noStrike" kern="0" cap="none" spc="0" normalizeH="0" baseline="0" noProof="0" dirty="0">
                <a:ln>
                  <a:noFill/>
                </a:ln>
                <a:solidFill>
                  <a:srgbClr val="0F5494"/>
                </a:solidFill>
                <a:effectLst/>
                <a:uLnTx/>
                <a:uFillTx/>
                <a:latin typeface="Verdana"/>
                <a:ea typeface="+mn-ea"/>
                <a:cs typeface="+mn-cs"/>
              </a:rPr>
              <a:t>Time for a rider?</a:t>
            </a:r>
          </a:p>
          <a:p>
            <a:pPr marL="342900" marR="0" lvl="0" indent="-342900" algn="l" defTabSz="914400" rtl="0" eaLnBrk="0" fontAlgn="base" latinLnBrk="0" hangingPunct="0">
              <a:lnSpc>
                <a:spcPct val="100000"/>
              </a:lnSpc>
              <a:spcBef>
                <a:spcPct val="20000"/>
              </a:spcBef>
              <a:spcAft>
                <a:spcPct val="0"/>
              </a:spcAft>
              <a:buClr>
                <a:srgbClr val="FFFFFF"/>
              </a:buClr>
              <a:buSzTx/>
              <a:buFontTx/>
              <a:buChar char="•"/>
              <a:tabLst/>
              <a:defRPr/>
            </a:pPr>
            <a:r>
              <a:rPr kumimoji="0" lang="en-US" sz="1200" b="0" i="0" u="none" strike="noStrike" kern="0" cap="none" spc="0" normalizeH="0" baseline="0" noProof="0" dirty="0">
                <a:ln>
                  <a:noFill/>
                </a:ln>
                <a:solidFill>
                  <a:srgbClr val="0F5494"/>
                </a:solidFill>
                <a:effectLst/>
                <a:uLnTx/>
                <a:uFillTx/>
                <a:latin typeface="Verdana"/>
                <a:ea typeface="+mn-ea"/>
                <a:cs typeface="+mn-cs"/>
              </a:rPr>
              <a:t>Working on several disbursements at the same time</a:t>
            </a:r>
          </a:p>
          <a:p>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1431315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20563188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dirty="0" err="1"/>
              <a:t>Usually</a:t>
            </a:r>
            <a:r>
              <a:rPr lang="nl-NL" dirty="0"/>
              <a:t> </a:t>
            </a:r>
            <a:r>
              <a:rPr lang="nl-NL" dirty="0" err="1"/>
              <a:t>the</a:t>
            </a:r>
            <a:r>
              <a:rPr lang="nl-NL" dirty="0"/>
              <a:t> </a:t>
            </a:r>
            <a:r>
              <a:rPr lang="nl-NL" dirty="0" err="1"/>
              <a:t>proof</a:t>
            </a:r>
            <a:r>
              <a:rPr lang="nl-NL" dirty="0"/>
              <a:t> of transfer </a:t>
            </a:r>
            <a:r>
              <a:rPr lang="nl-NL" dirty="0" err="1"/>
              <a:t>to</a:t>
            </a:r>
            <a:r>
              <a:rPr lang="nl-NL" dirty="0"/>
              <a:t> </a:t>
            </a:r>
            <a:r>
              <a:rPr lang="nl-NL" dirty="0" err="1"/>
              <a:t>the</a:t>
            </a:r>
            <a:r>
              <a:rPr lang="nl-NL" dirty="0"/>
              <a:t> </a:t>
            </a:r>
            <a:r>
              <a:rPr lang="nl-NL" dirty="0" err="1"/>
              <a:t>Treasury</a:t>
            </a:r>
            <a:r>
              <a:rPr lang="nl-NL" dirty="0"/>
              <a:t> account (made </a:t>
            </a:r>
            <a:r>
              <a:rPr lang="nl-NL" dirty="0" err="1"/>
              <a:t>by</a:t>
            </a:r>
            <a:r>
              <a:rPr lang="nl-NL" dirty="0"/>
              <a:t> </a:t>
            </a:r>
            <a:r>
              <a:rPr lang="nl-NL" dirty="0" err="1"/>
              <a:t>the</a:t>
            </a:r>
            <a:r>
              <a:rPr lang="nl-NL" dirty="0"/>
              <a:t> Central</a:t>
            </a:r>
            <a:r>
              <a:rPr lang="nl-NL" baseline="0" dirty="0"/>
              <a:t> Bank) </a:t>
            </a:r>
            <a:r>
              <a:rPr lang="nl-NL" baseline="0" dirty="0" err="1"/>
              <a:t>and</a:t>
            </a:r>
            <a:r>
              <a:rPr lang="nl-NL" baseline="0" dirty="0"/>
              <a:t> </a:t>
            </a:r>
            <a:r>
              <a:rPr lang="nl-NL" baseline="0" dirty="0" err="1"/>
              <a:t>the</a:t>
            </a:r>
            <a:r>
              <a:rPr lang="nl-NL" baseline="0" dirty="0"/>
              <a:t> exchange </a:t>
            </a:r>
            <a:r>
              <a:rPr lang="nl-NL" baseline="0" dirty="0" err="1"/>
              <a:t>rate</a:t>
            </a:r>
            <a:r>
              <a:rPr lang="nl-NL" baseline="0" dirty="0"/>
              <a:t> </a:t>
            </a:r>
            <a:r>
              <a:rPr lang="nl-NL" baseline="0" dirty="0" err="1"/>
              <a:t>used</a:t>
            </a:r>
            <a:r>
              <a:rPr lang="nl-NL" baseline="0" dirty="0"/>
              <a:t> is </a:t>
            </a:r>
            <a:r>
              <a:rPr lang="nl-NL" baseline="0" dirty="0" err="1"/>
              <a:t>forwarded</a:t>
            </a:r>
            <a:r>
              <a:rPr lang="nl-NL" baseline="0" dirty="0"/>
              <a:t> </a:t>
            </a:r>
            <a:r>
              <a:rPr lang="nl-NL" baseline="0" dirty="0" err="1"/>
              <a:t>to</a:t>
            </a:r>
            <a:r>
              <a:rPr lang="nl-NL" baseline="0" dirty="0"/>
              <a:t> </a:t>
            </a:r>
            <a:r>
              <a:rPr lang="nl-NL" baseline="0" dirty="0" err="1"/>
              <a:t>the</a:t>
            </a:r>
            <a:r>
              <a:rPr lang="nl-NL" baseline="0" dirty="0"/>
              <a:t> </a:t>
            </a:r>
            <a:r>
              <a:rPr lang="nl-NL" baseline="0" dirty="0" err="1"/>
              <a:t>Delegation</a:t>
            </a:r>
            <a:r>
              <a:rPr lang="nl-NL" baseline="0" dirty="0"/>
              <a:t> (</a:t>
            </a:r>
            <a:r>
              <a:rPr lang="nl-NL" baseline="0" dirty="0" err="1"/>
              <a:t>and</a:t>
            </a:r>
            <a:r>
              <a:rPr lang="nl-NL" baseline="0" dirty="0"/>
              <a:t> </a:t>
            </a:r>
            <a:r>
              <a:rPr lang="nl-NL" baseline="0" dirty="0" err="1"/>
              <a:t>forwarded</a:t>
            </a:r>
            <a:r>
              <a:rPr lang="nl-NL" baseline="0" dirty="0"/>
              <a:t> </a:t>
            </a:r>
            <a:r>
              <a:rPr lang="nl-NL" baseline="0" dirty="0" err="1"/>
              <a:t>to</a:t>
            </a:r>
            <a:r>
              <a:rPr lang="nl-NL" baseline="0" dirty="0"/>
              <a:t> HQ) </a:t>
            </a:r>
            <a:r>
              <a:rPr lang="nl-NL" baseline="0" dirty="0" err="1"/>
              <a:t>immediately</a:t>
            </a:r>
            <a:r>
              <a:rPr lang="nl-NL" baseline="0" dirty="0"/>
              <a:t> </a:t>
            </a:r>
            <a:r>
              <a:rPr lang="nl-NL" baseline="0" dirty="0" err="1"/>
              <a:t>after</a:t>
            </a:r>
            <a:r>
              <a:rPr lang="nl-NL" baseline="0" dirty="0"/>
              <a:t> </a:t>
            </a:r>
            <a:r>
              <a:rPr lang="nl-NL" baseline="0" dirty="0" err="1"/>
              <a:t>the</a:t>
            </a:r>
            <a:r>
              <a:rPr lang="nl-NL" baseline="0" dirty="0"/>
              <a:t> </a:t>
            </a:r>
            <a:r>
              <a:rPr lang="nl-NL" baseline="0" dirty="0" err="1"/>
              <a:t>deposit</a:t>
            </a:r>
            <a:r>
              <a:rPr lang="nl-NL" baseline="0" dirty="0"/>
              <a:t>. </a:t>
            </a:r>
            <a:r>
              <a:rPr lang="nl-NL" baseline="0" dirty="0" err="1"/>
              <a:t>If</a:t>
            </a:r>
            <a:r>
              <a:rPr lang="nl-NL" baseline="0" dirty="0"/>
              <a:t> </a:t>
            </a:r>
            <a:r>
              <a:rPr lang="nl-NL" baseline="0" dirty="0" err="1"/>
              <a:t>not</a:t>
            </a:r>
            <a:r>
              <a:rPr lang="nl-NL" baseline="0" dirty="0"/>
              <a:t>, </a:t>
            </a:r>
            <a:r>
              <a:rPr lang="nl-NL" baseline="0" dirty="0" err="1"/>
              <a:t>the</a:t>
            </a:r>
            <a:r>
              <a:rPr lang="nl-NL" baseline="0" dirty="0"/>
              <a:t> </a:t>
            </a:r>
            <a:r>
              <a:rPr lang="nl-NL" baseline="0" dirty="0" err="1"/>
              <a:t>evidence</a:t>
            </a:r>
            <a:r>
              <a:rPr lang="nl-NL" baseline="0" dirty="0"/>
              <a:t> of </a:t>
            </a:r>
            <a:r>
              <a:rPr lang="nl-NL" baseline="0" dirty="0" err="1"/>
              <a:t>the</a:t>
            </a:r>
            <a:r>
              <a:rPr lang="nl-NL" baseline="0" dirty="0"/>
              <a:t> exchange </a:t>
            </a:r>
            <a:r>
              <a:rPr lang="nl-NL" baseline="0" dirty="0" err="1"/>
              <a:t>rate</a:t>
            </a:r>
            <a:r>
              <a:rPr lang="nl-NL" baseline="0" dirty="0"/>
              <a:t> </a:t>
            </a:r>
            <a:r>
              <a:rPr lang="nl-NL" baseline="0" dirty="0" err="1"/>
              <a:t>used</a:t>
            </a:r>
            <a:r>
              <a:rPr lang="nl-NL" baseline="0" dirty="0"/>
              <a:t> </a:t>
            </a:r>
            <a:r>
              <a:rPr lang="nl-NL" baseline="0" dirty="0" err="1"/>
              <a:t>shoud</a:t>
            </a:r>
            <a:r>
              <a:rPr lang="nl-NL" baseline="0" dirty="0"/>
              <a:t> </a:t>
            </a:r>
            <a:r>
              <a:rPr lang="nl-NL" baseline="0" dirty="0" err="1"/>
              <a:t>be</a:t>
            </a:r>
            <a:r>
              <a:rPr lang="nl-NL" baseline="0" dirty="0"/>
              <a:t> </a:t>
            </a:r>
            <a:r>
              <a:rPr lang="nl-NL" baseline="0" dirty="0" err="1"/>
              <a:t>added</a:t>
            </a:r>
            <a:r>
              <a:rPr lang="nl-NL" baseline="0" dirty="0"/>
              <a:t> </a:t>
            </a:r>
            <a:r>
              <a:rPr lang="nl-NL" baseline="0" dirty="0" err="1"/>
              <a:t>to</a:t>
            </a:r>
            <a:r>
              <a:rPr lang="nl-NL" baseline="0" dirty="0"/>
              <a:t> </a:t>
            </a:r>
            <a:r>
              <a:rPr lang="nl-NL" baseline="0" dirty="0" err="1"/>
              <a:t>the</a:t>
            </a:r>
            <a:r>
              <a:rPr lang="nl-NL" baseline="0" dirty="0"/>
              <a:t> </a:t>
            </a:r>
            <a:r>
              <a:rPr lang="nl-NL" baseline="0" dirty="0" err="1"/>
              <a:t>documentation</a:t>
            </a:r>
            <a:r>
              <a:rPr lang="nl-NL" baseline="0" dirty="0"/>
              <a:t> </a:t>
            </a:r>
            <a:r>
              <a:rPr lang="nl-NL" baseline="0" dirty="0" err="1"/>
              <a:t>for</a:t>
            </a:r>
            <a:r>
              <a:rPr lang="nl-NL" baseline="0" dirty="0"/>
              <a:t> </a:t>
            </a:r>
            <a:r>
              <a:rPr lang="nl-NL" baseline="0" dirty="0" err="1"/>
              <a:t>the</a:t>
            </a:r>
            <a:r>
              <a:rPr lang="nl-NL" baseline="0" dirty="0"/>
              <a:t> </a:t>
            </a:r>
            <a:r>
              <a:rPr lang="nl-NL" baseline="0" dirty="0" err="1"/>
              <a:t>request</a:t>
            </a:r>
            <a:r>
              <a:rPr lang="nl-NL" baseline="0" dirty="0"/>
              <a:t> </a:t>
            </a:r>
            <a:r>
              <a:rPr lang="nl-NL" baseline="0" dirty="0" err="1"/>
              <a:t>for</a:t>
            </a:r>
            <a:r>
              <a:rPr lang="nl-NL" baseline="0" dirty="0"/>
              <a:t> release of </a:t>
            </a:r>
            <a:r>
              <a:rPr lang="nl-NL" baseline="0" dirty="0" err="1"/>
              <a:t>the</a:t>
            </a:r>
            <a:r>
              <a:rPr lang="nl-NL" baseline="0" dirty="0"/>
              <a:t> next transfer.</a:t>
            </a:r>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1953123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374798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Arial" charset="0"/>
                <a:ea typeface="+mn-ea"/>
                <a:cs typeface="+mn-cs"/>
              </a:rPr>
              <a:t>No new eligibility assessment is required for a first disbursement if the formulation assessment was concluded less than 6 months ago, and if there are no major changes which could affect eligibility. Such a provision would need to be included in</a:t>
            </a:r>
            <a:r>
              <a:rPr lang="en-GB" sz="1200" kern="1200" baseline="0" dirty="0">
                <a:solidFill>
                  <a:schemeClr val="tx1"/>
                </a:solidFill>
                <a:effectLst/>
                <a:latin typeface="Arial" charset="0"/>
                <a:ea typeface="+mn-ea"/>
                <a:cs typeface="+mn-cs"/>
              </a:rPr>
              <a:t> the FA</a:t>
            </a:r>
            <a:r>
              <a:rPr lang="en-GB" dirty="0">
                <a:effectLst/>
              </a:rPr>
              <a:t> </a:t>
            </a:r>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1157867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b="1" dirty="0"/>
              <a:t>REFER TO TEMPLATE</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6734042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32145959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17</a:t>
            </a:fld>
            <a:endParaRPr lang="en-GB"/>
          </a:p>
        </p:txBody>
      </p:sp>
    </p:spTree>
    <p:extLst>
      <p:ext uri="{BB962C8B-B14F-4D97-AF65-F5344CB8AC3E}">
        <p14:creationId xmlns:p14="http://schemas.microsoft.com/office/powerpoint/2010/main" val="335453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latin typeface="Times New Roman" pitchFamily="18" charset="0"/>
                <a:cs typeface="Times New Roman" pitchFamily="18" charset="0"/>
              </a:rPr>
              <a:t>In this section, and in the next one on policy dialogue, key points for implementation are regrouped, coming explicitly or </a:t>
            </a:r>
            <a:r>
              <a:rPr lang="en-GB" baseline="0" noProof="0" dirty="0" err="1">
                <a:latin typeface="Times New Roman" pitchFamily="18" charset="0"/>
                <a:cs typeface="Times New Roman" pitchFamily="18" charset="0"/>
              </a:rPr>
              <a:t>implictiely</a:t>
            </a:r>
            <a:r>
              <a:rPr lang="en-GB" baseline="0" noProof="0" dirty="0">
                <a:latin typeface="Times New Roman" pitchFamily="18" charset="0"/>
                <a:cs typeface="Times New Roman" pitchFamily="18" charset="0"/>
              </a:rPr>
              <a:t> from different parts of the guidelines and the annexes. </a:t>
            </a:r>
            <a:endParaRPr lang="en-GB" noProof="0" dirty="0">
              <a:latin typeface="Times New Roman" pitchFamily="18" charset="0"/>
              <a:cs typeface="Times New Roman" pitchFamily="18" charset="0"/>
            </a:endParaRPr>
          </a:p>
          <a:p>
            <a:endParaRPr lang="fr-BE" noProof="0" dirty="0">
              <a:latin typeface="Times New Roman" pitchFamily="18" charset="0"/>
              <a:cs typeface="Times New Roman" pitchFamily="18" charset="0"/>
            </a:endParaRPr>
          </a:p>
          <a:p>
            <a:r>
              <a:rPr lang="fr-BE" noProof="0" dirty="0">
                <a:latin typeface="Times New Roman" pitchFamily="18" charset="0"/>
                <a:cs typeface="Times New Roman" pitchFamily="18" charset="0"/>
              </a:rPr>
              <a:t>Key message of </a:t>
            </a:r>
            <a:r>
              <a:rPr lang="fr-BE" noProof="0" dirty="0" err="1">
                <a:latin typeface="Times New Roman" pitchFamily="18" charset="0"/>
                <a:cs typeface="Times New Roman" pitchFamily="18" charset="0"/>
              </a:rPr>
              <a:t>this</a:t>
            </a:r>
            <a:r>
              <a:rPr lang="fr-BE" baseline="0" noProof="0" dirty="0">
                <a:latin typeface="Times New Roman" pitchFamily="18" charset="0"/>
                <a:cs typeface="Times New Roman" pitchFamily="18" charset="0"/>
              </a:rPr>
              <a:t> section:</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Implementation</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done</a:t>
            </a:r>
            <a:r>
              <a:rPr lang="fr-BE" baseline="0" noProof="0" dirty="0">
                <a:latin typeface="Times New Roman" pitchFamily="18" charset="0"/>
                <a:cs typeface="Times New Roman" pitchFamily="18" charset="0"/>
              </a:rPr>
              <a:t> in the </a:t>
            </a:r>
            <a:r>
              <a:rPr lang="fr-BE" baseline="0" noProof="0" dirty="0" err="1">
                <a:latin typeface="Times New Roman" pitchFamily="18" charset="0"/>
                <a:cs typeface="Times New Roman" pitchFamily="18" charset="0"/>
              </a:rPr>
              <a:t>context</a:t>
            </a:r>
            <a:r>
              <a:rPr lang="fr-BE" baseline="0" noProof="0" dirty="0">
                <a:latin typeface="Times New Roman" pitchFamily="18" charset="0"/>
                <a:cs typeface="Times New Roman" pitchFamily="18" charset="0"/>
              </a:rPr>
              <a:t> of the new </a:t>
            </a:r>
            <a:r>
              <a:rPr lang="fr-BE" baseline="0" noProof="0" dirty="0" err="1">
                <a:latin typeface="Times New Roman" pitchFamily="18" charset="0"/>
                <a:cs typeface="Times New Roman" pitchFamily="18" charset="0"/>
              </a:rPr>
              <a:t>governance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mechanisms</a:t>
            </a:r>
            <a:endParaRPr lang="fr-BE" baseline="0" noProof="0" dirty="0">
              <a:latin typeface="Times New Roman" pitchFamily="18" charset="0"/>
              <a:cs typeface="Times New Roman" pitchFamily="18" charset="0"/>
            </a:endParaRPr>
          </a:p>
          <a:p>
            <a:pPr>
              <a:buFont typeface="Arial" pitchFamily="34" charset="0"/>
              <a:buChar char="•"/>
            </a:pPr>
            <a:r>
              <a:rPr lang="fr-BE" baseline="0" noProof="0" dirty="0">
                <a:latin typeface="Times New Roman" pitchFamily="18" charset="0"/>
                <a:cs typeface="Times New Roman" pitchFamily="18" charset="0"/>
              </a:rPr>
              <a:t> Monitoring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u="sng" baseline="0" noProof="0" dirty="0" err="1">
                <a:latin typeface="Times New Roman" pitchFamily="18" charset="0"/>
                <a:cs typeface="Times New Roman" pitchFamily="18" charset="0"/>
              </a:rPr>
              <a:t>continuous</a:t>
            </a:r>
            <a:r>
              <a:rPr lang="fr-BE" baseline="0" noProof="0" dirty="0">
                <a:latin typeface="Times New Roman" pitchFamily="18" charset="0"/>
                <a:cs typeface="Times New Roman" pitchFamily="18" charset="0"/>
              </a:rPr>
              <a:t> process, of </a:t>
            </a:r>
            <a:r>
              <a:rPr lang="fr-BE" baseline="0" noProof="0" dirty="0" err="1">
                <a:latin typeface="Times New Roman" pitchFamily="18" charset="0"/>
                <a:cs typeface="Times New Roman" pitchFamily="18" charset="0"/>
              </a:rPr>
              <a:t>which</a:t>
            </a:r>
            <a:r>
              <a:rPr lang="fr-BE" baseline="0" noProof="0" dirty="0">
                <a:latin typeface="Times New Roman" pitchFamily="18" charset="0"/>
                <a:cs typeface="Times New Roman" pitchFamily="18" charset="0"/>
              </a:rPr>
              <a:t> the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dialogue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key component. </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Capacity</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development</a:t>
            </a:r>
            <a:r>
              <a:rPr lang="fr-BE" baseline="0" noProof="0" dirty="0">
                <a:latin typeface="Times New Roman" pitchFamily="18" charset="0"/>
                <a:cs typeface="Times New Roman" pitchFamily="18" charset="0"/>
              </a:rPr>
              <a:t> needs must </a:t>
            </a:r>
            <a:r>
              <a:rPr lang="fr-BE" baseline="0" noProof="0" dirty="0" err="1">
                <a:latin typeface="Times New Roman" pitchFamily="18" charset="0"/>
                <a:cs typeface="Times New Roman" pitchFamily="18" charset="0"/>
              </a:rPr>
              <a:t>be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assessed</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conctinuously</a:t>
            </a:r>
            <a:r>
              <a:rPr lang="fr-BE" baseline="0" noProof="0" dirty="0">
                <a:latin typeface="Times New Roman" pitchFamily="18" charset="0"/>
                <a:cs typeface="Times New Roman" pitchFamily="18" charset="0"/>
              </a:rPr>
              <a:t> as </a:t>
            </a:r>
            <a:r>
              <a:rPr lang="fr-BE" baseline="0" noProof="0" dirty="0" err="1">
                <a:latin typeface="Times New Roman" pitchFamily="18" charset="0"/>
                <a:cs typeface="Times New Roman" pitchFamily="18" charset="0"/>
              </a:rPr>
              <a:t>they</a:t>
            </a:r>
            <a:r>
              <a:rPr lang="fr-BE" baseline="0" noProof="0" dirty="0">
                <a:latin typeface="Times New Roman" pitchFamily="18" charset="0"/>
                <a:cs typeface="Times New Roman" pitchFamily="18" charset="0"/>
              </a:rPr>
              <a:t> are a major </a:t>
            </a:r>
            <a:r>
              <a:rPr lang="fr-BE" baseline="0" noProof="0" dirty="0" err="1">
                <a:latin typeface="Times New Roman" pitchFamily="18" charset="0"/>
                <a:cs typeface="Times New Roman" pitchFamily="18" charset="0"/>
              </a:rPr>
              <a:t>constraint</a:t>
            </a:r>
            <a:r>
              <a:rPr lang="fr-BE" baseline="0" noProof="0" dirty="0">
                <a:latin typeface="Times New Roman" pitchFamily="18" charset="0"/>
                <a:cs typeface="Times New Roman" pitchFamily="18" charset="0"/>
              </a:rPr>
              <a:t> to the </a:t>
            </a:r>
            <a:r>
              <a:rPr lang="fr-BE" baseline="0" noProof="0" dirty="0" err="1">
                <a:latin typeface="Times New Roman" pitchFamily="18" charset="0"/>
                <a:cs typeface="Times New Roman" pitchFamily="18" charset="0"/>
              </a:rPr>
              <a:t>achievements</a:t>
            </a:r>
            <a:r>
              <a:rPr lang="fr-BE" baseline="0" noProof="0" dirty="0">
                <a:latin typeface="Times New Roman" pitchFamily="18" charset="0"/>
                <a:cs typeface="Times New Roman" pitchFamily="18" charset="0"/>
              </a:rPr>
              <a:t> of the objectives of the </a:t>
            </a:r>
            <a:r>
              <a:rPr lang="fr-BE" baseline="0" noProof="0" dirty="0" err="1">
                <a:latin typeface="Times New Roman" pitchFamily="18" charset="0"/>
                <a:cs typeface="Times New Roman" pitchFamily="18" charset="0"/>
              </a:rPr>
              <a:t>government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and the BS programme </a:t>
            </a:r>
            <a:r>
              <a:rPr lang="fr-BE" baseline="0" noProof="0" dirty="0" err="1">
                <a:latin typeface="Times New Roman" pitchFamily="18" charset="0"/>
                <a:cs typeface="Times New Roman" pitchFamily="18" charset="0"/>
              </a:rPr>
              <a:t>supporting</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it</a:t>
            </a:r>
            <a:r>
              <a:rPr lang="fr-BE" baseline="0" noProof="0" dirty="0">
                <a:latin typeface="Times New Roman" pitchFamily="18" charset="0"/>
                <a:cs typeface="Times New Roman" pitchFamily="18" charset="0"/>
              </a:rPr>
              <a:t>.</a:t>
            </a:r>
          </a:p>
          <a:p>
            <a:pPr>
              <a:buFont typeface="Arial" pitchFamily="34" charset="0"/>
              <a:buChar char="•"/>
            </a:pPr>
            <a:r>
              <a:rPr lang="fr-BE" baseline="0" noProof="0" dirty="0">
                <a:latin typeface="Times New Roman" pitchFamily="18" charset="0"/>
                <a:cs typeface="Times New Roman" pitchFamily="18" charset="0"/>
              </a:rPr>
              <a:t> </a:t>
            </a:r>
          </a:p>
          <a:p>
            <a:endParaRPr lang="en-GB" noProof="0" dirty="0">
              <a:latin typeface="Times New Roman" pitchFamily="18" charset="0"/>
              <a:cs typeface="Times New Roman" pitchFamily="18"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2561616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u="none" dirty="0">
                <a:solidFill>
                  <a:srgbClr val="FF0000"/>
                </a:solidFill>
                <a:latin typeface="Calibri"/>
                <a:ea typeface="MS PGothic" charset="0"/>
                <a:cs typeface="Calibri"/>
              </a:rPr>
              <a:t>This</a:t>
            </a:r>
            <a:r>
              <a:rPr lang="en-GB" sz="1200" u="none" baseline="0" dirty="0">
                <a:solidFill>
                  <a:srgbClr val="FF0000"/>
                </a:solidFill>
                <a:latin typeface="Calibri"/>
                <a:ea typeface="MS PGothic" charset="0"/>
                <a:cs typeface="Calibri"/>
              </a:rPr>
              <a:t> is just a reminder, the module starts really on the next slide</a:t>
            </a:r>
            <a:endParaRPr lang="en-GB" sz="1200" u="none" dirty="0">
              <a:solidFill>
                <a:srgbClr val="FF0000"/>
              </a:solidFill>
              <a:latin typeface="Calibri"/>
              <a:ea typeface="MS PGothic" charset="0"/>
              <a:cs typeface="Calibri"/>
            </a:endParaRPr>
          </a:p>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40641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dirty="0">
                <a:ea typeface="MS PGothic" charset="0"/>
              </a:rPr>
              <a:t>Concentrate</a:t>
            </a:r>
            <a:r>
              <a:rPr lang="en-GB" baseline="0" dirty="0">
                <a:ea typeface="MS PGothic" charset="0"/>
              </a:rPr>
              <a:t> this module on the last but one step (see : the note on BS processes in NEAR of Sept 2017, the note on DEVCO BS internal arrangements of Sept 2017, the disbursement template note of Sept 2017 and for more background the Guidelines (see below)</a:t>
            </a:r>
          </a:p>
          <a:p>
            <a:pPr eaLnBrk="1" hangingPunct="1"/>
            <a:r>
              <a:rPr lang="en-GB" dirty="0">
                <a:ea typeface="MS PGothic" charset="0"/>
              </a:rPr>
              <a:t>7. Implementation with M&amp;E, dialogue, assessment of conditions  and again role of BSSC/FAST on disbursements</a:t>
            </a:r>
          </a:p>
          <a:p>
            <a:pPr eaLnBrk="1" hangingPunct="1"/>
            <a:r>
              <a:rPr lang="en-GB" u="none" dirty="0">
                <a:solidFill>
                  <a:schemeClr val="tx1"/>
                </a:solidFill>
                <a:ea typeface="MS PGothic" charset="0"/>
              </a:rPr>
              <a:t>Underline</a:t>
            </a:r>
            <a:r>
              <a:rPr lang="en-GB" u="none" baseline="0" dirty="0">
                <a:solidFill>
                  <a:schemeClr val="tx1"/>
                </a:solidFill>
                <a:ea typeface="MS PGothic" charset="0"/>
              </a:rPr>
              <a:t> that this stage of p</a:t>
            </a:r>
            <a:r>
              <a:rPr lang="en-GB" sz="1200" b="0" i="0" u="none" strike="noStrike" kern="1200" baseline="0" dirty="0">
                <a:solidFill>
                  <a:schemeClr val="tx1"/>
                </a:solidFill>
                <a:latin typeface="Arial" charset="0"/>
                <a:ea typeface="+mn-ea"/>
                <a:cs typeface="+mn-cs"/>
              </a:rPr>
              <a:t>reparation of a budget support payment file is typically an iterative process and can take months to compile. NB: in cases where external assistance will be necessary to analyse the achievements against the indicators, this should be contracted within 6 months of the signature of the Financing Agreement. </a:t>
            </a:r>
          </a:p>
          <a:p>
            <a:pPr eaLnBrk="1" hangingPunct="1"/>
            <a:r>
              <a:rPr lang="en-GB" u="none" dirty="0">
                <a:solidFill>
                  <a:srgbClr val="FF0000"/>
                </a:solidFill>
                <a:ea typeface="MS PGothic" charset="0"/>
              </a:rPr>
              <a:t>Refer to the ongoing</a:t>
            </a:r>
            <a:r>
              <a:rPr lang="en-GB" u="none" baseline="0" dirty="0">
                <a:solidFill>
                  <a:srgbClr val="FF0000"/>
                </a:solidFill>
                <a:ea typeface="MS PGothic" charset="0"/>
              </a:rPr>
              <a:t> monitoring arrangements and to:</a:t>
            </a:r>
          </a:p>
          <a:p>
            <a:pPr marL="171450" indent="-171450" eaLnBrk="1" hangingPunct="1">
              <a:buFontTx/>
              <a:buChar char="-"/>
            </a:pPr>
            <a:r>
              <a:rPr lang="en-GB" u="none" baseline="0" dirty="0">
                <a:solidFill>
                  <a:srgbClr val="FF0000"/>
                </a:solidFill>
                <a:ea typeface="MS PGothic" charset="0"/>
              </a:rPr>
              <a:t>Section 4.4.4 of the BS guidelines for the determination of the VT payments (</a:t>
            </a:r>
            <a:r>
              <a:rPr lang="en-GB" sz="1200" kern="1200" dirty="0">
                <a:solidFill>
                  <a:schemeClr val="tx1"/>
                </a:solidFill>
                <a:effectLst/>
                <a:latin typeface="Arial" charset="0"/>
                <a:ea typeface="+mn-ea"/>
                <a:cs typeface="+mn-cs"/>
              </a:rPr>
              <a:t>inclusive process led by the government and based on country's monitoring framework, whereby performance results are also subject to stakeholder consultations, are made publicly available and feed into domestic accountability mechanisms</a:t>
            </a:r>
            <a:r>
              <a:rPr lang="en-GB" dirty="0">
                <a:effectLst/>
              </a:rPr>
              <a:t> </a:t>
            </a:r>
            <a:r>
              <a:rPr lang="is-IS" dirty="0">
                <a:effectLst/>
              </a:rPr>
              <a:t>… etc.)</a:t>
            </a:r>
          </a:p>
          <a:p>
            <a:r>
              <a:rPr lang="is-IS" u="none" dirty="0">
                <a:solidFill>
                  <a:srgbClr val="FF0000"/>
                </a:solidFill>
                <a:effectLst/>
                <a:ea typeface="MS PGothic" charset="0"/>
              </a:rPr>
              <a:t>Section 5.6 on implementation and disbursement: ‘</a:t>
            </a:r>
            <a:r>
              <a:rPr lang="en-GB" sz="1200" kern="1200" dirty="0">
                <a:solidFill>
                  <a:schemeClr val="tx1"/>
                </a:solidFill>
                <a:effectLst/>
                <a:latin typeface="Arial" charset="0"/>
                <a:ea typeface="+mn-ea"/>
                <a:cs typeface="+mn-cs"/>
              </a:rPr>
              <a:t>Regular monitoring and dialogue will be key elements of all budget support contracts, and should generally follow the structure and principles laid down in chapters 3 and 4 as well as in sections 5.2, and 6.6. It is important to promote domestic ownership and accountability, strengthen team working within EU Delegations and across all budget support providers, and pay attention to appropriate communication and visibility activities.’ </a:t>
            </a:r>
          </a:p>
          <a:p>
            <a:r>
              <a:rPr lang="en-GB" sz="1200" kern="1200" dirty="0">
                <a:solidFill>
                  <a:schemeClr val="tx1"/>
                </a:solidFill>
                <a:effectLst/>
                <a:latin typeface="Arial" charset="0"/>
                <a:ea typeface="+mn-ea"/>
                <a:cs typeface="+mn-cs"/>
              </a:rPr>
              <a:t>This module is about the steps and arrangement</a:t>
            </a:r>
            <a:r>
              <a:rPr lang="en-GB" sz="1200" kern="1200" baseline="0" dirty="0">
                <a:solidFill>
                  <a:schemeClr val="tx1"/>
                </a:solidFill>
                <a:effectLst/>
                <a:latin typeface="Arial" charset="0"/>
                <a:ea typeface="+mn-ea"/>
                <a:cs typeface="+mn-cs"/>
              </a:rPr>
              <a:t>s for d</a:t>
            </a:r>
            <a:r>
              <a:rPr lang="en-GB" sz="1200" kern="1200" dirty="0">
                <a:solidFill>
                  <a:schemeClr val="tx1"/>
                </a:solidFill>
                <a:effectLst/>
                <a:latin typeface="Arial" charset="0"/>
                <a:ea typeface="+mn-ea"/>
                <a:cs typeface="+mn-cs"/>
              </a:rPr>
              <a:t>isbursements</a:t>
            </a:r>
            <a:endParaRPr lang="en-GB" u="none" dirty="0">
              <a:solidFill>
                <a:srgbClr val="FF0000"/>
              </a:solidFill>
              <a:ea typeface="MS PGothic"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434554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altLang="en-US" sz="1200" b="0" dirty="0">
                <a:latin typeface="Calibri"/>
                <a:cs typeface="Calibri"/>
              </a:rPr>
              <a:t>Five steps as described in guidelines section 5.6. We’ll be looking at these</a:t>
            </a:r>
            <a:r>
              <a:rPr lang="en-GB" altLang="en-US" sz="1200" b="0" baseline="0" dirty="0">
                <a:latin typeface="Calibri"/>
                <a:cs typeface="Calibri"/>
              </a:rPr>
              <a:t> steps, at whom is involved within each category, what is required and when.</a:t>
            </a:r>
            <a:endParaRPr lang="en-GB" altLang="en-US" sz="1200" b="0" dirty="0">
              <a:latin typeface="Calibri"/>
              <a:cs typeface="Calibri"/>
            </a:endParaRPr>
          </a:p>
          <a:p>
            <a:endParaRPr lang="en-GB" altLang="en-US" sz="1200" b="0" dirty="0">
              <a:latin typeface="Calibri"/>
              <a:cs typeface="Calibri"/>
            </a:endParaRPr>
          </a:p>
          <a:p>
            <a:pPr eaLnBrk="1" hangingPunct="1"/>
            <a:r>
              <a:rPr lang="en-GB" altLang="en-US" sz="1200" b="0" dirty="0">
                <a:latin typeface="Calibri"/>
                <a:cs typeface="Calibri"/>
              </a:rPr>
              <a:t>Reminder: Timeliness of payment is critical, and every effort should be made to adhere to the indicative </a:t>
            </a:r>
            <a:r>
              <a:rPr lang="en-GB" altLang="en-US" sz="1200" dirty="0">
                <a:latin typeface="Calibri"/>
                <a:cs typeface="Calibri"/>
              </a:rPr>
              <a:t>disbursement timetable set out in the Financing Agreement and/or disbursement schedule agreed subsequently between the partner country and its budget support partners. This may require the Delegation to be proactive in soliciting the request from the partner country well ahead of the due payment date, and for all parties to respect agreed approval times. </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354653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dirty="0"/>
              <a:t>The </a:t>
            </a:r>
            <a:r>
              <a:rPr lang="nl-NL" dirty="0" err="1"/>
              <a:t>process</a:t>
            </a:r>
            <a:r>
              <a:rPr lang="nl-NL" dirty="0"/>
              <a:t> = </a:t>
            </a:r>
            <a:r>
              <a:rPr lang="nl-NL" dirty="0" err="1"/>
              <a:t>the</a:t>
            </a:r>
            <a:r>
              <a:rPr lang="nl-NL" dirty="0"/>
              <a:t> </a:t>
            </a:r>
            <a:r>
              <a:rPr lang="nl-NL" dirty="0" err="1"/>
              <a:t>process</a:t>
            </a:r>
            <a:r>
              <a:rPr lang="nl-NL" dirty="0"/>
              <a:t> of </a:t>
            </a:r>
            <a:r>
              <a:rPr lang="nl-NL" dirty="0" err="1"/>
              <a:t>compiling</a:t>
            </a:r>
            <a:r>
              <a:rPr lang="nl-NL" baseline="0" dirty="0"/>
              <a:t> </a:t>
            </a:r>
            <a:r>
              <a:rPr lang="nl-NL" baseline="0" dirty="0" err="1"/>
              <a:t>the</a:t>
            </a:r>
            <a:r>
              <a:rPr lang="nl-NL" baseline="0" dirty="0"/>
              <a:t> </a:t>
            </a:r>
            <a:r>
              <a:rPr lang="nl-NL" baseline="0" dirty="0" err="1"/>
              <a:t>disbursement</a:t>
            </a:r>
            <a:r>
              <a:rPr lang="nl-NL" baseline="0" dirty="0"/>
              <a:t> file</a:t>
            </a:r>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1697136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Insist</a:t>
            </a:r>
            <a:r>
              <a:rPr lang="en-GB" baseline="0" dirty="0"/>
              <a:t> on the fact that now it is the EUD which does all the analysis, the </a:t>
            </a:r>
            <a:r>
              <a:rPr lang="en-GB" baseline="0" dirty="0" err="1"/>
              <a:t>questionning</a:t>
            </a:r>
            <a:r>
              <a:rPr lang="en-GB" baseline="0" dirty="0"/>
              <a:t> with the authorities etc, and basically assesses the amount of the tranche and makes the decision even though the decision is then to be approved by the geographical director in HQ</a:t>
            </a:r>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437103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Refer to earlier slide for the BSSC/FAST:</a:t>
            </a:r>
            <a:r>
              <a:rPr lang="en-GB" baseline="0" dirty="0"/>
              <a:t> they intervene only for those files which have been specified in the RMF validation process as requiring closer scrutiny. Also </a:t>
            </a:r>
            <a:r>
              <a:rPr lang="en-GB" sz="1200" b="0" i="0" u="none" strike="noStrike" kern="1200" baseline="0" dirty="0">
                <a:solidFill>
                  <a:schemeClr val="tx1"/>
                </a:solidFill>
                <a:latin typeface="Arial" charset="0"/>
                <a:ea typeface="+mn-ea"/>
                <a:cs typeface="+mn-cs"/>
              </a:rPr>
              <a:t>typically, the commitment and disbursement proposals, particularly in high risk environments, or the proposals to delay disbursement or suspend budget support in a country, are discussed at BSSC. </a:t>
            </a:r>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3574598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452197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rgbClr val="FFFFFF"/>
              </a:solidFill>
              <a:latin typeface="Verdana"/>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solidFill>
                <a:srgbClr val="FFFFFF"/>
              </a:solidFill>
            </a:endParaRPr>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solidFill>
                <a:srgbClr val="FFFFFF"/>
              </a:solidFill>
            </a:endParaRPr>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solidFill>
                  <a:srgbClr val="FFFFFF"/>
                </a:solidFill>
              </a:rPr>
              <a:pPr/>
              <a:t>‹nr.›</a:t>
            </a:fld>
            <a:endParaRPr lang="en-GB">
              <a:solidFill>
                <a:srgbClr val="FFFFFF"/>
              </a:solidFill>
            </a:endParaRPr>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spTree>
    <p:extLst>
      <p:ext uri="{BB962C8B-B14F-4D97-AF65-F5344CB8AC3E}">
        <p14:creationId xmlns:p14="http://schemas.microsoft.com/office/powerpoint/2010/main" val="187914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322265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265426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35912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5BEAF3B1-81D9-9D4C-9741-BABA87CBA464}" type="slidenum">
              <a:rPr lang="en-GB" altLang="en-US"/>
              <a:pPr>
                <a:defRPr/>
              </a:pPr>
              <a:t>‹nr.›</a:t>
            </a:fld>
            <a:endParaRPr lang="en-GB" altLang="en-US"/>
          </a:p>
        </p:txBody>
      </p:sp>
    </p:spTree>
    <p:extLst>
      <p:ext uri="{BB962C8B-B14F-4D97-AF65-F5344CB8AC3E}">
        <p14:creationId xmlns:p14="http://schemas.microsoft.com/office/powerpoint/2010/main" val="2348628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EDAF8FD-14D2-DE44-B84D-8F2A98BF4DFB}" type="slidenum">
              <a:rPr lang="en-GB" altLang="en-US"/>
              <a:pPr>
                <a:defRPr/>
              </a:pPr>
              <a:t>‹nr.›</a:t>
            </a:fld>
            <a:endParaRPr lang="en-GB" altLang="en-US"/>
          </a:p>
        </p:txBody>
      </p:sp>
    </p:spTree>
    <p:extLst>
      <p:ext uri="{BB962C8B-B14F-4D97-AF65-F5344CB8AC3E}">
        <p14:creationId xmlns:p14="http://schemas.microsoft.com/office/powerpoint/2010/main" val="3576697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5117176-FA2B-FF44-849F-3E08EAD1A8DC}" type="slidenum">
              <a:rPr lang="en-GB" altLang="en-US"/>
              <a:pPr>
                <a:defRPr/>
              </a:pPr>
              <a:t>‹nr.›</a:t>
            </a:fld>
            <a:endParaRPr lang="en-GB" altLang="en-US"/>
          </a:p>
        </p:txBody>
      </p:sp>
    </p:spTree>
    <p:extLst>
      <p:ext uri="{BB962C8B-B14F-4D97-AF65-F5344CB8AC3E}">
        <p14:creationId xmlns:p14="http://schemas.microsoft.com/office/powerpoint/2010/main" val="2991950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A89868C-DD93-FB44-9C64-14CCD1C8D871}" type="slidenum">
              <a:rPr lang="en-GB" altLang="en-US"/>
              <a:pPr>
                <a:defRPr/>
              </a:pPr>
              <a:t>‹nr.›</a:t>
            </a:fld>
            <a:endParaRPr lang="en-GB" altLang="en-US"/>
          </a:p>
        </p:txBody>
      </p:sp>
    </p:spTree>
    <p:extLst>
      <p:ext uri="{BB962C8B-B14F-4D97-AF65-F5344CB8AC3E}">
        <p14:creationId xmlns:p14="http://schemas.microsoft.com/office/powerpoint/2010/main" val="2639185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89BB9C0-D28E-5242-B41B-620F14E91B2C}" type="slidenum">
              <a:rPr lang="en-GB" altLang="en-US"/>
              <a:pPr>
                <a:defRPr/>
              </a:pPr>
              <a:t>‹nr.›</a:t>
            </a:fld>
            <a:endParaRPr lang="en-GB" altLang="en-US"/>
          </a:p>
        </p:txBody>
      </p:sp>
    </p:spTree>
    <p:extLst>
      <p:ext uri="{BB962C8B-B14F-4D97-AF65-F5344CB8AC3E}">
        <p14:creationId xmlns:p14="http://schemas.microsoft.com/office/powerpoint/2010/main" val="3929317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AC5925-CCA7-E648-9CDC-706644480B82}" type="slidenum">
              <a:rPr lang="en-GB" altLang="en-US"/>
              <a:pPr>
                <a:defRPr/>
              </a:pPr>
              <a:t>‹nr.›</a:t>
            </a:fld>
            <a:endParaRPr lang="en-GB" altLang="en-US"/>
          </a:p>
        </p:txBody>
      </p:sp>
    </p:spTree>
    <p:extLst>
      <p:ext uri="{BB962C8B-B14F-4D97-AF65-F5344CB8AC3E}">
        <p14:creationId xmlns:p14="http://schemas.microsoft.com/office/powerpoint/2010/main" val="1658387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E0EAF5F-760F-3F45-8351-67AA6815DF97}" type="slidenum">
              <a:rPr lang="en-GB" altLang="en-US"/>
              <a:pPr>
                <a:defRPr/>
              </a:pPr>
              <a:t>‹nr.›</a:t>
            </a:fld>
            <a:endParaRPr lang="en-GB" altLang="en-US"/>
          </a:p>
        </p:txBody>
      </p:sp>
    </p:spTree>
    <p:extLst>
      <p:ext uri="{BB962C8B-B14F-4D97-AF65-F5344CB8AC3E}">
        <p14:creationId xmlns:p14="http://schemas.microsoft.com/office/powerpoint/2010/main" val="834325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6748427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EDB795-BCDC-7543-82A7-AE9C0D736184}" type="slidenum">
              <a:rPr lang="en-GB" altLang="en-US"/>
              <a:pPr>
                <a:defRPr/>
              </a:pPr>
              <a:t>‹nr.›</a:t>
            </a:fld>
            <a:endParaRPr lang="en-GB" altLang="en-US"/>
          </a:p>
        </p:txBody>
      </p:sp>
    </p:spTree>
    <p:extLst>
      <p:ext uri="{BB962C8B-B14F-4D97-AF65-F5344CB8AC3E}">
        <p14:creationId xmlns:p14="http://schemas.microsoft.com/office/powerpoint/2010/main" val="38408477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CB594D8-256D-0647-9870-342186BF90D8}" type="slidenum">
              <a:rPr lang="en-GB" altLang="en-US"/>
              <a:pPr>
                <a:defRPr/>
              </a:pPr>
              <a:t>‹nr.›</a:t>
            </a:fld>
            <a:endParaRPr lang="en-GB" altLang="en-US"/>
          </a:p>
        </p:txBody>
      </p:sp>
    </p:spTree>
    <p:extLst>
      <p:ext uri="{BB962C8B-B14F-4D97-AF65-F5344CB8AC3E}">
        <p14:creationId xmlns:p14="http://schemas.microsoft.com/office/powerpoint/2010/main" val="40555707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E97E254-54C8-A54C-A53A-A8D7DAF60319}" type="slidenum">
              <a:rPr lang="en-GB" altLang="en-US"/>
              <a:pPr>
                <a:defRPr/>
              </a:pPr>
              <a:t>‹nr.›</a:t>
            </a:fld>
            <a:endParaRPr lang="en-GB" altLang="en-US"/>
          </a:p>
        </p:txBody>
      </p:sp>
    </p:spTree>
    <p:extLst>
      <p:ext uri="{BB962C8B-B14F-4D97-AF65-F5344CB8AC3E}">
        <p14:creationId xmlns:p14="http://schemas.microsoft.com/office/powerpoint/2010/main" val="182667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59B0207-97D0-164F-9F12-A405DC42AA7E}" type="slidenum">
              <a:rPr lang="en-GB" altLang="en-US"/>
              <a:pPr>
                <a:defRPr/>
              </a:pPr>
              <a:t>‹nr.›</a:t>
            </a:fld>
            <a:endParaRPr lang="en-GB" altLang="en-US"/>
          </a:p>
        </p:txBody>
      </p:sp>
    </p:spTree>
    <p:extLst>
      <p:ext uri="{BB962C8B-B14F-4D97-AF65-F5344CB8AC3E}">
        <p14:creationId xmlns:p14="http://schemas.microsoft.com/office/powerpoint/2010/main" val="3359140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390244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695884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GB">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46840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GB">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830938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GB">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358472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67152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537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eaLnBrk="1" hangingPunct="1"/>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eaLnBrk="1" hangingPunct="1"/>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eaLnBrk="1" hangingPunct="1"/>
            <a:fld id="{602768D2-4A8B-4330-BAE2-D1472A5B1CDF}" type="slidenum">
              <a:rPr lang="en-GB">
                <a:solidFill>
                  <a:srgbClr val="000000"/>
                </a:solidFill>
              </a:rPr>
              <a:pPr eaLnBrk="1" hangingPunct="1"/>
              <a:t>‹nr.›</a:t>
            </a:fld>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extLst>
      <p:ext uri="{BB962C8B-B14F-4D97-AF65-F5344CB8AC3E}">
        <p14:creationId xmlns:p14="http://schemas.microsoft.com/office/powerpoint/2010/main" val="1329971449"/>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1570106D-48A9-F340-A776-715D5AA14368}" type="slidenum">
              <a:rPr lang="en-GB" altLang="en-US"/>
              <a:pPr>
                <a:defRPr/>
              </a:pPr>
              <a:t>‹nr.›</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5424814"/>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en-US" sz="6000" dirty="0"/>
              <a:t>Budget support</a:t>
            </a:r>
            <a:endParaRPr lang="fr-BE" sz="6000" dirty="0">
              <a:latin typeface="+mj-lt"/>
            </a:endParaRP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eaLnBrk="1" hangingPunct="1">
              <a:defRPr/>
            </a:pPr>
            <a:r>
              <a:rPr lang="fr-BE" dirty="0">
                <a:ea typeface="+mn-ea"/>
                <a:cs typeface="+mn-cs"/>
              </a:rPr>
              <a:t>Module 9</a:t>
            </a:r>
          </a:p>
          <a:p>
            <a:pPr algn="ctr" eaLnBrk="1" hangingPunct="1">
              <a:defRPr/>
            </a:pPr>
            <a:endParaRPr lang="fr-BE" dirty="0">
              <a:ea typeface="+mn-ea"/>
              <a:cs typeface="+mn-cs"/>
            </a:endParaRPr>
          </a:p>
          <a:p>
            <a:pPr algn="ctr" eaLnBrk="1" hangingPunct="1">
              <a:defRPr/>
            </a:pPr>
            <a:r>
              <a:rPr lang="fr-BE" sz="3600" dirty="0" err="1"/>
              <a:t>Disbursement</a:t>
            </a:r>
            <a:endParaRPr lang="en-GB" b="0" dirty="0">
              <a:ea typeface="+mn-ea"/>
              <a:cs typeface="+mn-cs"/>
            </a:endParaRPr>
          </a:p>
        </p:txBody>
      </p:sp>
    </p:spTree>
    <p:extLst>
      <p:ext uri="{BB962C8B-B14F-4D97-AF65-F5344CB8AC3E}">
        <p14:creationId xmlns:p14="http://schemas.microsoft.com/office/powerpoint/2010/main" val="2151943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99538"/>
            <a:ext cx="8460000" cy="773278"/>
          </a:xfrm>
        </p:spPr>
        <p:txBody>
          <a:bodyPr/>
          <a:lstStyle/>
          <a:p>
            <a:pPr marL="0"/>
            <a:r>
              <a:rPr lang="en-US" sz="2000" cap="all" dirty="0">
                <a:solidFill>
                  <a:srgbClr val="004494"/>
                </a:solidFill>
                <a:latin typeface="+mn-lt"/>
              </a:rPr>
              <a:t>WHEN to prepare</a:t>
            </a:r>
            <a:br>
              <a:rPr lang="en-US" sz="2000" cap="all" dirty="0">
                <a:solidFill>
                  <a:srgbClr val="004494"/>
                </a:solidFill>
                <a:latin typeface="+mn-lt"/>
              </a:rPr>
            </a:br>
            <a:r>
              <a:rPr lang="en-US" sz="2000" cap="all" dirty="0">
                <a:solidFill>
                  <a:srgbClr val="004494"/>
                </a:solidFill>
                <a:latin typeface="+mn-lt"/>
              </a:rPr>
              <a:t>a disbursement file? </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1962998"/>
            <a:ext cx="8460000" cy="3062377"/>
          </a:xfrm>
          <a:prstGeom prst="rect">
            <a:avLst/>
          </a:prstGeom>
          <a:noFill/>
        </p:spPr>
        <p:txBody>
          <a:bodyPr wrap="square" anchor="ctr">
            <a:spAutoFit/>
          </a:bodyPr>
          <a:lstStyle/>
          <a:p>
            <a:pPr marL="342900" lvl="1" indent="-342900" defTabSz="457200">
              <a:spcBef>
                <a:spcPts val="600"/>
              </a:spcBef>
              <a:spcAft>
                <a:spcPts val="600"/>
              </a:spcAft>
              <a:buClr>
                <a:srgbClr val="0F5494"/>
              </a:buClr>
              <a:buSzPct val="100000"/>
              <a:buFont typeface="+mj-lt"/>
              <a:buAutoNum type="alphaUcPeriod"/>
              <a:defRPr/>
            </a:pPr>
            <a:r>
              <a:rPr lang="en-GB" sz="2000" b="1" dirty="0">
                <a:latin typeface="+mn-lt"/>
              </a:rPr>
              <a:t>Assessment stage</a:t>
            </a:r>
          </a:p>
          <a:p>
            <a:pPr marL="342900" lvl="1" indent="-342900" defTabSz="457200">
              <a:spcBef>
                <a:spcPts val="600"/>
              </a:spcBef>
              <a:spcAft>
                <a:spcPts val="600"/>
              </a:spcAft>
              <a:buClr>
                <a:srgbClr val="0F5494"/>
              </a:buClr>
              <a:buSzPct val="100000"/>
              <a:buFont typeface="+mj-lt"/>
              <a:buAutoNum type="alphaUcPeriod"/>
              <a:defRPr/>
            </a:pPr>
            <a:r>
              <a:rPr lang="en-US" sz="2000" b="1" dirty="0">
                <a:latin typeface="+mn-lt"/>
              </a:rPr>
              <a:t>Keep record and relevant reports throughout the Implementation of the BS contract </a:t>
            </a:r>
          </a:p>
          <a:p>
            <a:pPr marL="0" lvl="1" defTabSz="457200">
              <a:spcBef>
                <a:spcPts val="600"/>
              </a:spcBef>
              <a:spcAft>
                <a:spcPts val="600"/>
              </a:spcAft>
              <a:buClr>
                <a:srgbClr val="0F5494"/>
              </a:buClr>
              <a:buSzPct val="100000"/>
              <a:defRPr/>
            </a:pPr>
            <a:endParaRPr lang="fr-BE" sz="300" b="1" dirty="0">
              <a:latin typeface="+mn-lt"/>
            </a:endParaRP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latin typeface="+mn-lt"/>
              </a:rPr>
              <a:t>Preparation of the disbursement request </a:t>
            </a:r>
            <a:r>
              <a:rPr lang="en-GB" sz="1600" dirty="0">
                <a:solidFill>
                  <a:srgbClr val="004494"/>
                </a:solidFill>
                <a:latin typeface="+mn-lt"/>
              </a:rPr>
              <a:t>(possible several exchanges between PC, the Delegation and HQ)</a:t>
            </a:r>
            <a:r>
              <a:rPr lang="en-GB" sz="1600" b="1" dirty="0">
                <a:solidFill>
                  <a:srgbClr val="004494"/>
                </a:solidFill>
                <a:latin typeface="+mn-lt"/>
              </a:rPr>
              <a:t>. </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latin typeface="+mn-lt"/>
              </a:rPr>
              <a:t>Analysis of the request from PC by the Delegation. </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latin typeface="+mn-lt"/>
              </a:rPr>
              <a:t>Verification of EU Delegation analysis by HQ and preparation of a dossier for approval. </a:t>
            </a:r>
          </a:p>
        </p:txBody>
      </p:sp>
      <p:sp>
        <p:nvSpPr>
          <p:cNvPr id="6" name="Afgeronde rechthoek 4">
            <a:extLst>
              <a:ext uri="{FF2B5EF4-FFF2-40B4-BE49-F238E27FC236}">
                <a16:creationId xmlns:a16="http://schemas.microsoft.com/office/drawing/2014/main" id="{93801971-F401-416A-833A-A5D89B441479}"/>
              </a:ext>
            </a:extLst>
          </p:cNvPr>
          <p:cNvSpPr/>
          <p:nvPr/>
        </p:nvSpPr>
        <p:spPr bwMode="auto">
          <a:xfrm>
            <a:off x="431540" y="5517232"/>
            <a:ext cx="8280920" cy="800001"/>
          </a:xfrm>
          <a:prstGeom prst="roundRect">
            <a:avLst/>
          </a:prstGeom>
          <a:solidFill>
            <a:srgbClr val="0F5494"/>
          </a:solidFill>
          <a:ln>
            <a:noFill/>
          </a:ln>
          <a:effectLst/>
          <a:extLst/>
        </p:spPr>
        <p:txBody>
          <a:bodyPr vert="horz" wrap="square" lIns="91440" tIns="45720" rIns="91440" bIns="45720" numCol="1" rtlCol="0" anchor="ctr" anchorCtr="0" compatLnSpc="1">
            <a:prstTxWarp prst="textNoShape">
              <a:avLst/>
            </a:prstTxWarp>
          </a:bodyPr>
          <a:lstStyle/>
          <a:p>
            <a:pPr marL="3175" algn="ctr" eaLnBrk="1" hangingPunct="1"/>
            <a:r>
              <a:rPr lang="en-US" sz="1800" b="1" dirty="0">
                <a:solidFill>
                  <a:schemeClr val="bg1"/>
                </a:solidFill>
                <a:latin typeface="+mn-lt"/>
              </a:rPr>
              <a:t>Regular monitoring of the timetable in the Financing Agreement, TAPs and (other) Annexes</a:t>
            </a:r>
            <a:endParaRPr lang="nl-NL" sz="1800" b="1" dirty="0">
              <a:solidFill>
                <a:schemeClr val="bg1"/>
              </a:solidFill>
              <a:latin typeface="+mn-lt"/>
            </a:endParaRPr>
          </a:p>
        </p:txBody>
      </p:sp>
      <p:sp>
        <p:nvSpPr>
          <p:cNvPr id="7" name="Triangle isocèle 6">
            <a:extLst>
              <a:ext uri="{FF2B5EF4-FFF2-40B4-BE49-F238E27FC236}">
                <a16:creationId xmlns:a16="http://schemas.microsoft.com/office/drawing/2014/main" id="{4F15415A-436C-4024-B4F6-BF5E8A95AB3A}"/>
              </a:ext>
            </a:extLst>
          </p:cNvPr>
          <p:cNvSpPr/>
          <p:nvPr/>
        </p:nvSpPr>
        <p:spPr bwMode="auto">
          <a:xfrm flipV="1">
            <a:off x="3456000" y="5150387"/>
            <a:ext cx="2232000" cy="216000"/>
          </a:xfrm>
          <a:prstGeom prst="triangle">
            <a:avLst>
              <a:gd name="adj" fmla="val 50000"/>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Tree>
    <p:extLst>
      <p:ext uri="{BB962C8B-B14F-4D97-AF65-F5344CB8AC3E}">
        <p14:creationId xmlns:p14="http://schemas.microsoft.com/office/powerpoint/2010/main" val="283689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8460000" cy="773278"/>
          </a:xfrm>
        </p:spPr>
        <p:txBody>
          <a:bodyPr/>
          <a:lstStyle/>
          <a:p>
            <a:pPr marL="0"/>
            <a:r>
              <a:rPr lang="en-US" sz="2000" cap="all" dirty="0">
                <a:solidFill>
                  <a:srgbClr val="004494"/>
                </a:solidFill>
                <a:latin typeface="+mn-lt"/>
              </a:rPr>
              <a:t>HOW to prepare </a:t>
            </a:r>
            <a:br>
              <a:rPr lang="en-US" sz="2000" cap="all" dirty="0">
                <a:solidFill>
                  <a:srgbClr val="004494"/>
                </a:solidFill>
                <a:latin typeface="+mn-lt"/>
              </a:rPr>
            </a:br>
            <a:r>
              <a:rPr lang="en-US" sz="2000" cap="all" dirty="0">
                <a:solidFill>
                  <a:srgbClr val="004494"/>
                </a:solidFill>
                <a:latin typeface="+mn-lt"/>
              </a:rPr>
              <a:t>a disbursement file?</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2204864"/>
            <a:ext cx="8460000" cy="3585597"/>
          </a:xfrm>
          <a:prstGeom prst="rect">
            <a:avLst/>
          </a:prstGeom>
          <a:noFill/>
        </p:spPr>
        <p:txBody>
          <a:bodyPr wrap="square" anchor="ctr">
            <a:spAutoFit/>
          </a:bodyPr>
          <a:lstStyle/>
          <a:p>
            <a:pPr marL="355600" lvl="1" indent="-355600" defTabSz="457200">
              <a:spcBef>
                <a:spcPts val="1200"/>
              </a:spcBef>
              <a:spcAft>
                <a:spcPts val="1800"/>
              </a:spcAft>
              <a:buClr>
                <a:srgbClr val="004494"/>
              </a:buClr>
              <a:buSzPct val="100000"/>
              <a:buFont typeface="Verdana" panose="020B0604030504040204" pitchFamily="34" charset="0"/>
              <a:buChar char="&gt;"/>
              <a:defRPr/>
            </a:pPr>
            <a:r>
              <a:rPr lang="en-US" sz="2000" b="1" dirty="0">
                <a:solidFill>
                  <a:srgbClr val="004494"/>
                </a:solidFill>
                <a:latin typeface="+mn-lt"/>
              </a:rPr>
              <a:t>Assessment of General Conditions for continued eligibility</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US" sz="2000" b="1" dirty="0">
                <a:solidFill>
                  <a:srgbClr val="004494"/>
                </a:solidFill>
                <a:latin typeface="+mn-lt"/>
              </a:rPr>
              <a:t>Assessment of conditions </a:t>
            </a:r>
          </a:p>
          <a:p>
            <a:pPr marL="809625" lvl="1" indent="-457200" defTabSz="457200">
              <a:spcBef>
                <a:spcPts val="0"/>
              </a:spcBef>
              <a:spcAft>
                <a:spcPts val="600"/>
              </a:spcAft>
              <a:buClr>
                <a:srgbClr val="004494"/>
              </a:buClr>
              <a:buSzPct val="100000"/>
              <a:buFont typeface="+mj-lt"/>
              <a:buAutoNum type="alphaLcPeriod"/>
              <a:defRPr/>
            </a:pPr>
            <a:r>
              <a:rPr lang="en-US" sz="1600" b="1" dirty="0">
                <a:solidFill>
                  <a:srgbClr val="004494"/>
                </a:solidFill>
                <a:latin typeface="+mn-lt"/>
              </a:rPr>
              <a:t>Continued eligibility</a:t>
            </a:r>
          </a:p>
          <a:p>
            <a:pPr marL="809625" lvl="1" indent="-457200" defTabSz="457200">
              <a:spcBef>
                <a:spcPts val="0"/>
              </a:spcBef>
              <a:spcAft>
                <a:spcPts val="1800"/>
              </a:spcAft>
              <a:buClr>
                <a:srgbClr val="004494"/>
              </a:buClr>
              <a:buSzPct val="100000"/>
              <a:buFont typeface="+mj-lt"/>
              <a:buAutoNum type="alphaLcPeriod"/>
              <a:defRPr/>
            </a:pPr>
            <a:r>
              <a:rPr lang="en-US" sz="1600" b="1" dirty="0">
                <a:solidFill>
                  <a:srgbClr val="004494"/>
                </a:solidFill>
                <a:latin typeface="+mn-lt"/>
              </a:rPr>
              <a:t>Targets for variable tranches</a:t>
            </a:r>
          </a:p>
          <a:p>
            <a:pPr marL="355600" lvl="1" indent="-355600" defTabSz="457200">
              <a:spcBef>
                <a:spcPts val="1200"/>
              </a:spcBef>
              <a:spcAft>
                <a:spcPts val="1800"/>
              </a:spcAft>
              <a:buClr>
                <a:srgbClr val="004494"/>
              </a:buClr>
              <a:buSzPct val="100000"/>
              <a:buFont typeface="Verdana" panose="020B0604030504040204" pitchFamily="34" charset="0"/>
              <a:buChar char="&gt;"/>
              <a:defRPr/>
            </a:pPr>
            <a:r>
              <a:rPr lang="en-US" sz="2000" b="1" dirty="0">
                <a:solidFill>
                  <a:srgbClr val="004494"/>
                </a:solidFill>
                <a:latin typeface="+mn-lt"/>
              </a:rPr>
              <a:t>Sources of verification as indicated in the Financing Agreement</a:t>
            </a:r>
          </a:p>
          <a:p>
            <a:pPr marL="355600" lvl="1" indent="-355600" defTabSz="457200">
              <a:spcBef>
                <a:spcPts val="1200"/>
              </a:spcBef>
              <a:spcAft>
                <a:spcPts val="1800"/>
              </a:spcAft>
              <a:buClr>
                <a:srgbClr val="004494"/>
              </a:buClr>
              <a:buSzPct val="100000"/>
              <a:buFont typeface="Verdana" panose="020B0604030504040204" pitchFamily="34" charset="0"/>
              <a:buChar char="&gt;"/>
              <a:defRPr/>
            </a:pPr>
            <a:r>
              <a:rPr lang="en-US" sz="2000" b="1" dirty="0">
                <a:solidFill>
                  <a:srgbClr val="004494"/>
                </a:solidFill>
                <a:latin typeface="+mn-lt"/>
              </a:rPr>
              <a:t>Calculations</a:t>
            </a:r>
            <a:endParaRPr lang="nl-NL" sz="2000" b="1" dirty="0">
              <a:solidFill>
                <a:srgbClr val="004494"/>
              </a:solidFill>
              <a:latin typeface="+mn-lt"/>
            </a:endParaRPr>
          </a:p>
        </p:txBody>
      </p:sp>
    </p:spTree>
    <p:extLst>
      <p:ext uri="{BB962C8B-B14F-4D97-AF65-F5344CB8AC3E}">
        <p14:creationId xmlns:p14="http://schemas.microsoft.com/office/powerpoint/2010/main" val="174878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8460000" cy="773278"/>
          </a:xfrm>
        </p:spPr>
        <p:txBody>
          <a:bodyPr/>
          <a:lstStyle/>
          <a:p>
            <a:pPr marL="0"/>
            <a:r>
              <a:rPr lang="nl-NL" sz="2000" cap="all" dirty="0">
                <a:solidFill>
                  <a:srgbClr val="004494"/>
                </a:solidFill>
                <a:latin typeface="+mn-lt"/>
              </a:rPr>
              <a:t>WHICH </a:t>
            </a:r>
            <a:r>
              <a:rPr lang="nl-NL" sz="2000" cap="all" dirty="0" err="1">
                <a:solidFill>
                  <a:srgbClr val="004494"/>
                </a:solidFill>
                <a:latin typeface="+mn-lt"/>
              </a:rPr>
              <a:t>documents</a:t>
            </a:r>
            <a:br>
              <a:rPr lang="nl-NL" sz="2000" cap="all" dirty="0">
                <a:solidFill>
                  <a:srgbClr val="004494"/>
                </a:solidFill>
                <a:latin typeface="+mn-lt"/>
              </a:rPr>
            </a:br>
            <a:r>
              <a:rPr lang="nl-NL" sz="2000" cap="all" dirty="0" err="1">
                <a:solidFill>
                  <a:srgbClr val="004494"/>
                </a:solidFill>
                <a:latin typeface="+mn-lt"/>
              </a:rPr>
              <a:t>to</a:t>
            </a:r>
            <a:r>
              <a:rPr lang="nl-NL" sz="2000" cap="all" dirty="0">
                <a:solidFill>
                  <a:srgbClr val="004494"/>
                </a:solidFill>
                <a:latin typeface="+mn-lt"/>
              </a:rPr>
              <a:t> </a:t>
            </a:r>
            <a:r>
              <a:rPr lang="nl-NL" sz="2000" cap="all" dirty="0" err="1">
                <a:solidFill>
                  <a:srgbClr val="004494"/>
                </a:solidFill>
                <a:latin typeface="+mn-lt"/>
              </a:rPr>
              <a:t>insert</a:t>
            </a:r>
            <a:r>
              <a:rPr lang="nl-NL" sz="2000" cap="all" dirty="0">
                <a:solidFill>
                  <a:srgbClr val="004494"/>
                </a:solidFill>
                <a:latin typeface="+mn-lt"/>
              </a:rPr>
              <a:t> in a </a:t>
            </a:r>
            <a:r>
              <a:rPr lang="nl-NL" sz="2000" cap="all" dirty="0" err="1">
                <a:solidFill>
                  <a:srgbClr val="004494"/>
                </a:solidFill>
                <a:latin typeface="+mn-lt"/>
              </a:rPr>
              <a:t>disbursement</a:t>
            </a:r>
            <a:r>
              <a:rPr lang="nl-NL" sz="2000" cap="all" dirty="0">
                <a:solidFill>
                  <a:srgbClr val="004494"/>
                </a:solidFill>
                <a:latin typeface="+mn-lt"/>
              </a:rPr>
              <a:t> file </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dirty="0">
              <a:solidFill>
                <a:schemeClr val="bg1"/>
              </a:solidFill>
              <a:latin typeface="+mn-lt"/>
            </a:endParaRPr>
          </a:p>
        </p:txBody>
      </p:sp>
      <p:sp>
        <p:nvSpPr>
          <p:cNvPr id="6" name="Rectangle 5">
            <a:extLst>
              <a:ext uri="{FF2B5EF4-FFF2-40B4-BE49-F238E27FC236}">
                <a16:creationId xmlns:a16="http://schemas.microsoft.com/office/drawing/2014/main" id="{9B573ACB-AB4A-473C-819D-097BA38C7ADD}"/>
              </a:ext>
            </a:extLst>
          </p:cNvPr>
          <p:cNvSpPr/>
          <p:nvPr/>
        </p:nvSpPr>
        <p:spPr bwMode="auto">
          <a:xfrm>
            <a:off x="2870074" y="1992966"/>
            <a:ext cx="6012000" cy="2520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7" name="ZoneTexte 6">
            <a:extLst>
              <a:ext uri="{FF2B5EF4-FFF2-40B4-BE49-F238E27FC236}">
                <a16:creationId xmlns:a16="http://schemas.microsoft.com/office/drawing/2014/main" id="{7A215FF6-199A-4679-BC45-84F529A2436C}"/>
              </a:ext>
            </a:extLst>
          </p:cNvPr>
          <p:cNvSpPr txBox="1"/>
          <p:nvPr/>
        </p:nvSpPr>
        <p:spPr>
          <a:xfrm>
            <a:off x="3024488" y="2135993"/>
            <a:ext cx="5940000" cy="2233945"/>
          </a:xfrm>
          <a:prstGeom prst="rect">
            <a:avLst/>
          </a:prstGeom>
          <a:noFill/>
        </p:spPr>
        <p:txBody>
          <a:bodyPr wrap="square" rtlCol="0" anchor="ctr">
            <a:spAutoFit/>
          </a:bodyPr>
          <a:lstStyle/>
          <a:p>
            <a:pPr marL="285750" lvl="1" indent="-285750" eaLnBrk="1" hangingPunct="1">
              <a:lnSpc>
                <a:spcPct val="110000"/>
              </a:lnSpc>
              <a:buClr>
                <a:srgbClr val="89C765"/>
              </a:buClr>
              <a:buSzPct val="100000"/>
              <a:buFont typeface="Verdana" panose="020B0604030504040204" pitchFamily="34" charset="0"/>
              <a:buChar char="&gt;"/>
              <a:defRPr/>
            </a:pPr>
            <a:r>
              <a:rPr lang="en-GB" sz="1600" b="1" dirty="0">
                <a:solidFill>
                  <a:schemeClr val="tx1"/>
                </a:solidFill>
                <a:latin typeface="+mn-lt"/>
              </a:rPr>
              <a:t>Cover Letter </a:t>
            </a:r>
          </a:p>
          <a:p>
            <a:pPr marL="285750" lvl="1" indent="-285750" eaLnBrk="1" hangingPunct="1">
              <a:lnSpc>
                <a:spcPct val="110000"/>
              </a:lnSpc>
              <a:buClr>
                <a:srgbClr val="89C765"/>
              </a:buClr>
              <a:buSzPct val="100000"/>
              <a:buFont typeface="Verdana" panose="020B0604030504040204" pitchFamily="34" charset="0"/>
              <a:buChar char="&gt;"/>
              <a:defRPr/>
            </a:pPr>
            <a:r>
              <a:rPr lang="en-GB" sz="1600" b="1" dirty="0">
                <a:solidFill>
                  <a:schemeClr val="tx1"/>
                </a:solidFill>
                <a:latin typeface="+mn-lt"/>
              </a:rPr>
              <a:t>Analysis and evidence </a:t>
            </a:r>
            <a:r>
              <a:rPr lang="en-GB" sz="1600" dirty="0">
                <a:solidFill>
                  <a:schemeClr val="tx1"/>
                </a:solidFill>
                <a:latin typeface="+mn-lt"/>
              </a:rPr>
              <a:t>of continued eligibility and targets achieved for the indicators of the variable tranche</a:t>
            </a:r>
          </a:p>
          <a:p>
            <a:pPr marL="285750" lvl="1" indent="-285750" eaLnBrk="1" hangingPunct="1">
              <a:lnSpc>
                <a:spcPct val="110000"/>
              </a:lnSpc>
              <a:buClr>
                <a:srgbClr val="89C765"/>
              </a:buClr>
              <a:buSzPct val="100000"/>
              <a:buFont typeface="Verdana" panose="020B0604030504040204" pitchFamily="34" charset="0"/>
              <a:buChar char="&gt;"/>
              <a:defRPr/>
            </a:pPr>
            <a:r>
              <a:rPr lang="en-GB" sz="1600" b="1" dirty="0">
                <a:solidFill>
                  <a:schemeClr val="tx1"/>
                </a:solidFill>
                <a:latin typeface="+mn-lt"/>
              </a:rPr>
              <a:t>Amount requested</a:t>
            </a:r>
          </a:p>
          <a:p>
            <a:pPr marL="285750" lvl="1" indent="-285750" eaLnBrk="1" hangingPunct="1">
              <a:lnSpc>
                <a:spcPct val="110000"/>
              </a:lnSpc>
              <a:buClr>
                <a:srgbClr val="89C765"/>
              </a:buClr>
              <a:buSzPct val="100000"/>
              <a:buFont typeface="Verdana" panose="020B0604030504040204" pitchFamily="34" charset="0"/>
              <a:buChar char="&gt;"/>
              <a:defRPr/>
            </a:pPr>
            <a:r>
              <a:rPr lang="en-GB" sz="1600" b="1" dirty="0">
                <a:solidFill>
                  <a:schemeClr val="tx1"/>
                </a:solidFill>
                <a:latin typeface="+mn-lt"/>
              </a:rPr>
              <a:t>Proof of transfer previous disbursement </a:t>
            </a:r>
            <a:r>
              <a:rPr lang="en-GB" sz="1600" dirty="0">
                <a:solidFill>
                  <a:schemeClr val="tx1"/>
                </a:solidFill>
                <a:latin typeface="+mn-lt"/>
              </a:rPr>
              <a:t>(exchange rate) (if not done before)</a:t>
            </a:r>
          </a:p>
          <a:p>
            <a:pPr marL="285750" lvl="1" indent="-285750" eaLnBrk="1" hangingPunct="1">
              <a:lnSpc>
                <a:spcPct val="110000"/>
              </a:lnSpc>
              <a:buClr>
                <a:srgbClr val="89C765"/>
              </a:buClr>
              <a:buSzPct val="100000"/>
              <a:buFont typeface="Verdana" panose="020B0604030504040204" pitchFamily="34" charset="0"/>
              <a:buChar char="&gt;"/>
              <a:defRPr/>
            </a:pPr>
            <a:r>
              <a:rPr lang="en-GB" sz="1600" b="1" dirty="0">
                <a:solidFill>
                  <a:schemeClr val="tx1"/>
                </a:solidFill>
                <a:latin typeface="+mn-lt"/>
              </a:rPr>
              <a:t>Validity of bank account</a:t>
            </a:r>
          </a:p>
        </p:txBody>
      </p:sp>
      <p:sp>
        <p:nvSpPr>
          <p:cNvPr id="8" name="Rectangle 7">
            <a:extLst>
              <a:ext uri="{FF2B5EF4-FFF2-40B4-BE49-F238E27FC236}">
                <a16:creationId xmlns:a16="http://schemas.microsoft.com/office/drawing/2014/main" id="{2C3F4A63-7CC2-4A9A-B3CC-5B174AB0B2DB}"/>
              </a:ext>
            </a:extLst>
          </p:cNvPr>
          <p:cNvSpPr/>
          <p:nvPr/>
        </p:nvSpPr>
        <p:spPr bwMode="auto">
          <a:xfrm>
            <a:off x="2870074" y="4795539"/>
            <a:ext cx="6012000" cy="1656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1" name="Flèche : pentagone 10">
            <a:extLst>
              <a:ext uri="{FF2B5EF4-FFF2-40B4-BE49-F238E27FC236}">
                <a16:creationId xmlns:a16="http://schemas.microsoft.com/office/drawing/2014/main" id="{620490BC-C296-4D41-A9C2-8DC2C44083EE}"/>
              </a:ext>
            </a:extLst>
          </p:cNvPr>
          <p:cNvSpPr/>
          <p:nvPr/>
        </p:nvSpPr>
        <p:spPr bwMode="auto">
          <a:xfrm rot="10800000">
            <a:off x="201111" y="1992966"/>
            <a:ext cx="756000" cy="2520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2" name="Rectangle 11">
            <a:extLst>
              <a:ext uri="{FF2B5EF4-FFF2-40B4-BE49-F238E27FC236}">
                <a16:creationId xmlns:a16="http://schemas.microsoft.com/office/drawing/2014/main" id="{CE4960B3-8FEC-4E47-A22B-C04E546E3C2E}"/>
              </a:ext>
            </a:extLst>
          </p:cNvPr>
          <p:cNvSpPr/>
          <p:nvPr/>
        </p:nvSpPr>
        <p:spPr bwMode="auto">
          <a:xfrm>
            <a:off x="886997" y="1992966"/>
            <a:ext cx="2014332" cy="252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4" name="Flèche : pentagone 13">
            <a:extLst>
              <a:ext uri="{FF2B5EF4-FFF2-40B4-BE49-F238E27FC236}">
                <a16:creationId xmlns:a16="http://schemas.microsoft.com/office/drawing/2014/main" id="{78F6DD23-0640-47B2-BA3B-289A087FB2FA}"/>
              </a:ext>
            </a:extLst>
          </p:cNvPr>
          <p:cNvSpPr/>
          <p:nvPr/>
        </p:nvSpPr>
        <p:spPr bwMode="auto">
          <a:xfrm rot="10800000">
            <a:off x="201112" y="4795539"/>
            <a:ext cx="756000" cy="1656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5" name="Rectangle 14">
            <a:extLst>
              <a:ext uri="{FF2B5EF4-FFF2-40B4-BE49-F238E27FC236}">
                <a16:creationId xmlns:a16="http://schemas.microsoft.com/office/drawing/2014/main" id="{DA28BE3B-8497-4F4B-8F7A-72E426A81D4B}"/>
              </a:ext>
            </a:extLst>
          </p:cNvPr>
          <p:cNvSpPr/>
          <p:nvPr/>
        </p:nvSpPr>
        <p:spPr bwMode="auto">
          <a:xfrm>
            <a:off x="886997" y="4795539"/>
            <a:ext cx="2014332" cy="1656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6" name="ZoneTexte 15">
            <a:extLst>
              <a:ext uri="{FF2B5EF4-FFF2-40B4-BE49-F238E27FC236}">
                <a16:creationId xmlns:a16="http://schemas.microsoft.com/office/drawing/2014/main" id="{6C8E8184-E592-4308-B2BC-BC45B26C026D}"/>
              </a:ext>
            </a:extLst>
          </p:cNvPr>
          <p:cNvSpPr txBox="1"/>
          <p:nvPr/>
        </p:nvSpPr>
        <p:spPr>
          <a:xfrm>
            <a:off x="422090" y="2652802"/>
            <a:ext cx="2479239" cy="1200329"/>
          </a:xfrm>
          <a:prstGeom prst="rect">
            <a:avLst/>
          </a:prstGeom>
          <a:noFill/>
        </p:spPr>
        <p:txBody>
          <a:bodyPr wrap="square" rtlCol="0" anchor="ctr">
            <a:spAutoFit/>
          </a:bodyPr>
          <a:lstStyle/>
          <a:p>
            <a:pPr marL="0" indent="0" algn="ctr">
              <a:buNone/>
            </a:pPr>
            <a:r>
              <a:rPr lang="en-GB" sz="1800" b="1" dirty="0">
                <a:solidFill>
                  <a:schemeClr val="bg1"/>
                </a:solidFill>
                <a:latin typeface="+mn-lt"/>
              </a:rPr>
              <a:t>Partner Country</a:t>
            </a:r>
          </a:p>
          <a:p>
            <a:pPr marL="0" indent="0" algn="ctr">
              <a:buNone/>
            </a:pPr>
            <a:r>
              <a:rPr lang="en-GB" sz="1800" dirty="0">
                <a:solidFill>
                  <a:schemeClr val="bg1"/>
                </a:solidFill>
                <a:latin typeface="+mn-lt"/>
              </a:rPr>
              <a:t>Formal request from the Government</a:t>
            </a:r>
          </a:p>
        </p:txBody>
      </p:sp>
      <p:sp>
        <p:nvSpPr>
          <p:cNvPr id="17" name="ZoneTexte 16">
            <a:extLst>
              <a:ext uri="{FF2B5EF4-FFF2-40B4-BE49-F238E27FC236}">
                <a16:creationId xmlns:a16="http://schemas.microsoft.com/office/drawing/2014/main" id="{9F393BC7-FB8F-406B-B81A-57A4B610FC4D}"/>
              </a:ext>
            </a:extLst>
          </p:cNvPr>
          <p:cNvSpPr txBox="1"/>
          <p:nvPr/>
        </p:nvSpPr>
        <p:spPr>
          <a:xfrm>
            <a:off x="422090" y="5300373"/>
            <a:ext cx="2479239" cy="646331"/>
          </a:xfrm>
          <a:prstGeom prst="rect">
            <a:avLst/>
          </a:prstGeom>
          <a:noFill/>
        </p:spPr>
        <p:txBody>
          <a:bodyPr wrap="square" rtlCol="0" anchor="ctr">
            <a:spAutoFit/>
          </a:bodyPr>
          <a:lstStyle/>
          <a:p>
            <a:pPr algn="ctr"/>
            <a:r>
              <a:rPr lang="en-GB" sz="1800" b="1" dirty="0">
                <a:solidFill>
                  <a:schemeClr val="bg1"/>
                </a:solidFill>
                <a:latin typeface="+mn-lt"/>
              </a:rPr>
              <a:t>EU </a:t>
            </a:r>
            <a:br>
              <a:rPr lang="en-GB" sz="1800" b="1" dirty="0">
                <a:solidFill>
                  <a:schemeClr val="bg1"/>
                </a:solidFill>
                <a:latin typeface="+mn-lt"/>
              </a:rPr>
            </a:br>
            <a:r>
              <a:rPr lang="en-GB" sz="1800" b="1" dirty="0">
                <a:solidFill>
                  <a:schemeClr val="bg1"/>
                </a:solidFill>
                <a:latin typeface="+mn-lt"/>
              </a:rPr>
              <a:t>Delegation</a:t>
            </a:r>
          </a:p>
        </p:txBody>
      </p:sp>
      <p:sp>
        <p:nvSpPr>
          <p:cNvPr id="18" name="ZoneTexte 17">
            <a:extLst>
              <a:ext uri="{FF2B5EF4-FFF2-40B4-BE49-F238E27FC236}">
                <a16:creationId xmlns:a16="http://schemas.microsoft.com/office/drawing/2014/main" id="{84CF7AA6-5EE0-4BE3-863C-FBA51F732752}"/>
              </a:ext>
            </a:extLst>
          </p:cNvPr>
          <p:cNvSpPr txBox="1"/>
          <p:nvPr/>
        </p:nvSpPr>
        <p:spPr>
          <a:xfrm>
            <a:off x="3024488" y="4777409"/>
            <a:ext cx="5940000" cy="1692258"/>
          </a:xfrm>
          <a:prstGeom prst="rect">
            <a:avLst/>
          </a:prstGeom>
          <a:noFill/>
        </p:spPr>
        <p:txBody>
          <a:bodyPr wrap="square" rtlCol="0" anchor="ctr">
            <a:spAutoFit/>
          </a:bodyPr>
          <a:lstStyle/>
          <a:p>
            <a:pPr marL="0" indent="0" algn="just">
              <a:lnSpc>
                <a:spcPct val="110000"/>
              </a:lnSpc>
              <a:buFontTx/>
              <a:buNone/>
            </a:pPr>
            <a:r>
              <a:rPr lang="en-GB" sz="1600" b="1" dirty="0">
                <a:solidFill>
                  <a:schemeClr val="tx1"/>
                </a:solidFill>
                <a:latin typeface="+mn-lt"/>
              </a:rPr>
              <a:t>Template covering:</a:t>
            </a:r>
          </a:p>
          <a:p>
            <a:pPr marL="285750" lvl="1" indent="-285750" eaLnBrk="1" hangingPunct="1">
              <a:lnSpc>
                <a:spcPct val="110000"/>
              </a:lnSpc>
              <a:buClr>
                <a:srgbClr val="F5823C"/>
              </a:buClr>
              <a:buFont typeface="Verdana" panose="020B0604030504040204" pitchFamily="34" charset="0"/>
              <a:buChar char="&gt;"/>
              <a:defRPr/>
            </a:pPr>
            <a:r>
              <a:rPr lang="en-GB" sz="1600" dirty="0">
                <a:solidFill>
                  <a:schemeClr val="tx1"/>
                </a:solidFill>
                <a:latin typeface="+mn-lt"/>
              </a:rPr>
              <a:t>Introduction, including conclusion on proposed disbursement</a:t>
            </a:r>
          </a:p>
          <a:p>
            <a:pPr marL="285750" lvl="1" indent="-285750" eaLnBrk="1" hangingPunct="1">
              <a:lnSpc>
                <a:spcPct val="110000"/>
              </a:lnSpc>
              <a:buClr>
                <a:srgbClr val="F5823C"/>
              </a:buClr>
              <a:buFont typeface="Verdana" panose="020B0604030504040204" pitchFamily="34" charset="0"/>
              <a:buChar char="&gt;"/>
              <a:defRPr/>
            </a:pPr>
            <a:r>
              <a:rPr lang="en-GB" sz="1600" dirty="0">
                <a:solidFill>
                  <a:schemeClr val="tx1"/>
                </a:solidFill>
                <a:latin typeface="+mn-lt"/>
              </a:rPr>
              <a:t>Review of eligibility criteria and conclusions</a:t>
            </a:r>
          </a:p>
          <a:p>
            <a:pPr marL="285750" lvl="1" indent="-285750" eaLnBrk="1" hangingPunct="1">
              <a:lnSpc>
                <a:spcPct val="110000"/>
              </a:lnSpc>
              <a:buClr>
                <a:srgbClr val="F5823C"/>
              </a:buClr>
              <a:buFont typeface="Verdana" panose="020B0604030504040204" pitchFamily="34" charset="0"/>
              <a:buChar char="&gt;"/>
              <a:defRPr/>
            </a:pPr>
            <a:r>
              <a:rPr lang="en-GB" sz="1600" dirty="0">
                <a:solidFill>
                  <a:schemeClr val="tx1"/>
                </a:solidFill>
                <a:latin typeface="+mn-lt"/>
              </a:rPr>
              <a:t>Update of policy dialogue </a:t>
            </a:r>
          </a:p>
          <a:p>
            <a:pPr marL="285750" lvl="1" indent="-285750" eaLnBrk="1" hangingPunct="1">
              <a:lnSpc>
                <a:spcPct val="110000"/>
              </a:lnSpc>
              <a:buClr>
                <a:srgbClr val="F5823C"/>
              </a:buClr>
              <a:buFont typeface="Verdana" panose="020B0604030504040204" pitchFamily="34" charset="0"/>
              <a:buChar char="&gt;"/>
              <a:defRPr/>
            </a:pPr>
            <a:r>
              <a:rPr lang="en-GB" sz="1600" dirty="0">
                <a:solidFill>
                  <a:schemeClr val="tx1"/>
                </a:solidFill>
                <a:latin typeface="+mn-lt"/>
              </a:rPr>
              <a:t>Annexes</a:t>
            </a:r>
          </a:p>
        </p:txBody>
      </p:sp>
    </p:spTree>
    <p:extLst>
      <p:ext uri="{BB962C8B-B14F-4D97-AF65-F5344CB8AC3E}">
        <p14:creationId xmlns:p14="http://schemas.microsoft.com/office/powerpoint/2010/main" val="2471339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11" grpId="0" animBg="1"/>
      <p:bldP spid="12" grpId="0" animBg="1"/>
      <p:bldP spid="14" grpId="0" animBg="1"/>
      <p:bldP spid="15" grpId="0" animBg="1"/>
      <p:bldP spid="16" grpId="0"/>
      <p:bldP spid="17"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9</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The disbursement file </a:t>
            </a:r>
          </a:p>
          <a:p>
            <a:pPr marL="360363" indent="-360363">
              <a:spcBef>
                <a:spcPts val="1200"/>
              </a:spcBef>
              <a:spcAft>
                <a:spcPts val="1200"/>
              </a:spcAft>
              <a:buClrTx/>
              <a:buFontTx/>
              <a:buAutoNum type="arabicPeriod"/>
            </a:pPr>
            <a:r>
              <a:rPr lang="en-GB" sz="2000" b="1" i="0" cap="all" dirty="0">
                <a:solidFill>
                  <a:srgbClr val="C00000"/>
                </a:solidFill>
              </a:rPr>
              <a:t>Disbursement template</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13</a:t>
            </a:fld>
            <a:endParaRPr lang="fr-BE" sz="1100" b="1">
              <a:solidFill>
                <a:schemeClr val="bg1"/>
              </a:solidFill>
              <a:latin typeface="+mn-lt"/>
            </a:endParaRPr>
          </a:p>
        </p:txBody>
      </p:sp>
    </p:spTree>
    <p:extLst>
      <p:ext uri="{BB962C8B-B14F-4D97-AF65-F5344CB8AC3E}">
        <p14:creationId xmlns:p14="http://schemas.microsoft.com/office/powerpoint/2010/main" val="77527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nl-NL" sz="2000" cap="all" dirty="0">
                <a:solidFill>
                  <a:srgbClr val="004494"/>
                </a:solidFill>
                <a:latin typeface="+mn-lt"/>
              </a:rPr>
              <a:t>Template</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
        <p:nvSpPr>
          <p:cNvPr id="6" name="Tijdelijke aanduiding voor inhoud 2">
            <a:extLst>
              <a:ext uri="{FF2B5EF4-FFF2-40B4-BE49-F238E27FC236}">
                <a16:creationId xmlns:a16="http://schemas.microsoft.com/office/drawing/2014/main" id="{9A9CE302-2A23-48B2-9BA2-7128029A01EE}"/>
              </a:ext>
            </a:extLst>
          </p:cNvPr>
          <p:cNvSpPr>
            <a:spLocks noGrp="1"/>
          </p:cNvSpPr>
          <p:nvPr>
            <p:ph idx="1"/>
          </p:nvPr>
        </p:nvSpPr>
        <p:spPr>
          <a:xfrm>
            <a:off x="308611" y="1700808"/>
            <a:ext cx="8686800" cy="1296144"/>
          </a:xfrm>
        </p:spPr>
        <p:txBody>
          <a:bodyPr/>
          <a:lstStyle/>
          <a:p>
            <a:pPr marL="0" indent="0">
              <a:lnSpc>
                <a:spcPct val="110000"/>
              </a:lnSpc>
              <a:spcBef>
                <a:spcPts val="600"/>
              </a:spcBef>
              <a:buNone/>
            </a:pPr>
            <a:r>
              <a:rPr lang="en-GB" sz="2000" b="1" i="0" kern="1200" dirty="0"/>
              <a:t>Distinguish between first disbursement and subsequent ones:</a:t>
            </a:r>
          </a:p>
          <a:p>
            <a:pPr marL="285750" lvl="1" defTabSz="457200">
              <a:lnSpc>
                <a:spcPct val="110000"/>
              </a:lnSpc>
              <a:spcBef>
                <a:spcPts val="0"/>
              </a:spcBef>
              <a:spcAft>
                <a:spcPts val="600"/>
              </a:spcAft>
              <a:buClr>
                <a:srgbClr val="004494"/>
              </a:buClr>
              <a:buSzPct val="100000"/>
              <a:buFont typeface="Verdana" panose="020B0604030504040204" pitchFamily="34" charset="0"/>
              <a:buChar char="&gt;"/>
              <a:defRPr/>
            </a:pPr>
            <a:r>
              <a:rPr lang="en-GB" sz="1800" kern="1200" dirty="0">
                <a:ea typeface="+mn-ea"/>
                <a:cs typeface="+mn-cs"/>
              </a:rPr>
              <a:t>First: complete </a:t>
            </a:r>
            <a:r>
              <a:rPr lang="en-GB" sz="1600" b="0" kern="1200" dirty="0">
                <a:ea typeface="+mn-ea"/>
                <a:cs typeface="+mn-cs"/>
              </a:rPr>
              <a:t>unless formulation concluded less than 6 months ago</a:t>
            </a:r>
          </a:p>
          <a:p>
            <a:pPr marL="285750" lvl="1" defTabSz="457200">
              <a:lnSpc>
                <a:spcPct val="110000"/>
              </a:lnSpc>
              <a:spcBef>
                <a:spcPts val="0"/>
              </a:spcBef>
              <a:spcAft>
                <a:spcPts val="600"/>
              </a:spcAft>
              <a:buClr>
                <a:srgbClr val="004494"/>
              </a:buClr>
              <a:buSzPct val="100000"/>
              <a:buFont typeface="Verdana" panose="020B0604030504040204" pitchFamily="34" charset="0"/>
              <a:buChar char="&gt;"/>
              <a:defRPr/>
            </a:pPr>
            <a:r>
              <a:rPr lang="en-GB" sz="1800" kern="1200" dirty="0">
                <a:ea typeface="+mn-ea"/>
                <a:cs typeface="+mn-cs"/>
              </a:rPr>
              <a:t>Subsequent: </a:t>
            </a:r>
            <a:r>
              <a:rPr lang="en-GB" sz="1600" b="0" kern="1200" dirty="0">
                <a:ea typeface="+mn-ea"/>
                <a:cs typeface="+mn-cs"/>
              </a:rPr>
              <a:t>update on eligibility</a:t>
            </a:r>
          </a:p>
          <a:p>
            <a:pPr marL="173038" lvl="1" indent="-173038" defTabSz="457200">
              <a:spcBef>
                <a:spcPts val="0"/>
              </a:spcBef>
              <a:spcAft>
                <a:spcPts val="600"/>
              </a:spcAft>
              <a:buClr>
                <a:srgbClr val="004494"/>
              </a:buClr>
              <a:buSzPct val="100000"/>
              <a:buFont typeface="EC Square Sans Pro" panose="020B0506040000020004" pitchFamily="34" charset="0"/>
              <a:buChar char="‣"/>
              <a:defRPr/>
            </a:pPr>
            <a:endParaRPr lang="fr-BE" sz="1600" kern="1200" dirty="0">
              <a:ea typeface="+mn-ea"/>
              <a:cs typeface="+mn-cs"/>
            </a:endParaRPr>
          </a:p>
        </p:txBody>
      </p:sp>
      <p:sp>
        <p:nvSpPr>
          <p:cNvPr id="7" name="Tijdelijke aanduiding voor inhoud 2">
            <a:extLst>
              <a:ext uri="{FF2B5EF4-FFF2-40B4-BE49-F238E27FC236}">
                <a16:creationId xmlns:a16="http://schemas.microsoft.com/office/drawing/2014/main" id="{D67ADFF6-6695-4193-896E-B1787B6EA120}"/>
              </a:ext>
            </a:extLst>
          </p:cNvPr>
          <p:cNvSpPr txBox="1">
            <a:spLocks/>
          </p:cNvSpPr>
          <p:nvPr/>
        </p:nvSpPr>
        <p:spPr bwMode="auto">
          <a:xfrm>
            <a:off x="308611" y="3384376"/>
            <a:ext cx="8686800" cy="50851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just">
              <a:lnSpc>
                <a:spcPct val="110000"/>
              </a:lnSpc>
              <a:spcBef>
                <a:spcPts val="600"/>
              </a:spcBef>
              <a:spcAft>
                <a:spcPts val="600"/>
              </a:spcAft>
              <a:buFontTx/>
              <a:buNone/>
            </a:pPr>
            <a:r>
              <a:rPr lang="en-GB" sz="2000" b="1" i="0" dirty="0"/>
              <a:t>Template is comprised of:</a:t>
            </a:r>
          </a:p>
          <a:p>
            <a:pPr marL="285750" lvl="1"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800" dirty="0"/>
              <a:t>Introduction: </a:t>
            </a:r>
            <a:r>
              <a:rPr lang="en-GB" sz="1600" b="0" dirty="0"/>
              <a:t>summary including changes since previous assessment, country/sector context and RMF risk situation, eligibility and conclusion with proposed disbursement</a:t>
            </a:r>
          </a:p>
          <a:p>
            <a:pPr marL="285750" lvl="1"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800" dirty="0"/>
              <a:t>Review of eligibility criteria </a:t>
            </a:r>
            <a:r>
              <a:rPr lang="en-GB" sz="1600" b="0" dirty="0"/>
              <a:t>and update of policy dialogue</a:t>
            </a:r>
          </a:p>
          <a:p>
            <a:pPr marL="285750" lvl="1"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800" dirty="0"/>
              <a:t>Annexes: </a:t>
            </a:r>
          </a:p>
          <a:p>
            <a:pPr marL="625475" lvl="1" defTabSz="457200" eaLnBrk="1" hangingPunct="1">
              <a:spcBef>
                <a:spcPts val="0"/>
              </a:spcBef>
              <a:spcAft>
                <a:spcPts val="0"/>
              </a:spcAft>
              <a:buClr>
                <a:srgbClr val="004494"/>
              </a:buClr>
              <a:buSzPct val="100000"/>
              <a:buFont typeface="Courier New" panose="02070309020205020404" pitchFamily="49" charset="0"/>
              <a:buChar char="o"/>
              <a:defRPr/>
            </a:pPr>
            <a:r>
              <a:rPr lang="en-GB" sz="1600" b="0" dirty="0"/>
              <a:t>Government disbursement request</a:t>
            </a:r>
          </a:p>
          <a:p>
            <a:pPr marL="625475" lvl="1" defTabSz="457200" eaLnBrk="1" hangingPunct="1">
              <a:spcBef>
                <a:spcPts val="0"/>
              </a:spcBef>
              <a:spcAft>
                <a:spcPts val="0"/>
              </a:spcAft>
              <a:buClr>
                <a:srgbClr val="004494"/>
              </a:buClr>
              <a:buSzPct val="100000"/>
              <a:buFont typeface="Courier New" panose="02070309020205020404" pitchFamily="49" charset="0"/>
              <a:buChar char="o"/>
              <a:defRPr/>
            </a:pPr>
            <a:r>
              <a:rPr lang="en-GB" sz="1600" b="0" dirty="0"/>
              <a:t>PFM (</a:t>
            </a:r>
            <a:r>
              <a:rPr lang="en-GB" sz="1600" b="0" dirty="0" err="1"/>
              <a:t>incl</a:t>
            </a:r>
            <a:r>
              <a:rPr lang="en-GB" sz="1600" b="0" dirty="0"/>
              <a:t> DRM) and Transparency Report</a:t>
            </a:r>
          </a:p>
          <a:p>
            <a:pPr marL="625475" lvl="1" defTabSz="457200" eaLnBrk="1" hangingPunct="1">
              <a:spcBef>
                <a:spcPts val="0"/>
              </a:spcBef>
              <a:spcAft>
                <a:spcPts val="0"/>
              </a:spcAft>
              <a:buClr>
                <a:srgbClr val="004494"/>
              </a:buClr>
              <a:buSzPct val="100000"/>
              <a:buFont typeface="Courier New" panose="02070309020205020404" pitchFamily="49" charset="0"/>
              <a:buChar char="o"/>
              <a:defRPr/>
            </a:pPr>
            <a:r>
              <a:rPr lang="en-GB" sz="1600" b="0" dirty="0"/>
              <a:t>Latest validated RMF</a:t>
            </a:r>
          </a:p>
          <a:p>
            <a:pPr marL="625475" lvl="1" defTabSz="457200" eaLnBrk="1" hangingPunct="1">
              <a:spcBef>
                <a:spcPts val="0"/>
              </a:spcBef>
              <a:spcAft>
                <a:spcPts val="0"/>
              </a:spcAft>
              <a:buClr>
                <a:srgbClr val="004494"/>
              </a:buClr>
              <a:buSzPct val="100000"/>
              <a:buFont typeface="Courier New" panose="02070309020205020404" pitchFamily="49" charset="0"/>
              <a:buChar char="o"/>
              <a:defRPr/>
            </a:pPr>
            <a:r>
              <a:rPr lang="en-GB" sz="1600" b="0" dirty="0"/>
              <a:t>Sources of information </a:t>
            </a:r>
          </a:p>
          <a:p>
            <a:pPr marL="625475" lvl="1" defTabSz="457200" eaLnBrk="1" hangingPunct="1">
              <a:spcBef>
                <a:spcPts val="0"/>
              </a:spcBef>
              <a:spcAft>
                <a:spcPts val="0"/>
              </a:spcAft>
              <a:buClr>
                <a:srgbClr val="004494"/>
              </a:buClr>
              <a:buSzPct val="100000"/>
              <a:buFont typeface="Courier New" panose="02070309020205020404" pitchFamily="49" charset="0"/>
              <a:buChar char="o"/>
              <a:defRPr/>
            </a:pPr>
            <a:endParaRPr lang="fr-BE" sz="1600" dirty="0"/>
          </a:p>
        </p:txBody>
      </p:sp>
    </p:spTree>
    <p:extLst>
      <p:ext uri="{BB962C8B-B14F-4D97-AF65-F5344CB8AC3E}">
        <p14:creationId xmlns:p14="http://schemas.microsoft.com/office/powerpoint/2010/main" val="3463780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nl-NL" sz="2400" cap="all" dirty="0">
                <a:solidFill>
                  <a:srgbClr val="004494"/>
                </a:solidFill>
                <a:latin typeface="+mn-lt"/>
              </a:rPr>
              <a:t>Logic in </a:t>
            </a:r>
            <a:r>
              <a:rPr lang="nl-NL" sz="2400" cap="all" dirty="0" err="1">
                <a:solidFill>
                  <a:srgbClr val="004494"/>
                </a:solidFill>
                <a:latin typeface="+mn-lt"/>
              </a:rPr>
              <a:t>the</a:t>
            </a:r>
            <a:r>
              <a:rPr lang="nl-NL" sz="2400" cap="all" dirty="0">
                <a:solidFill>
                  <a:srgbClr val="004494"/>
                </a:solidFill>
                <a:latin typeface="+mn-lt"/>
              </a:rPr>
              <a:t> template</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132856"/>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285750" lvl="1" defTabSz="457200">
              <a:lnSpc>
                <a:spcPct val="110000"/>
              </a:lnSpc>
              <a:spcBef>
                <a:spcPts val="0"/>
              </a:spcBef>
              <a:spcAft>
                <a:spcPts val="600"/>
              </a:spcAft>
              <a:buClr>
                <a:srgbClr val="004494"/>
              </a:buClr>
              <a:buSzPct val="100000"/>
              <a:buFont typeface="Verdana" panose="020B0604030504040204" pitchFamily="34" charset="0"/>
              <a:buChar char="&gt;"/>
              <a:defRPr/>
            </a:pPr>
            <a:r>
              <a:rPr lang="nl-NL" sz="2400" dirty="0"/>
              <a:t>The policy review is </a:t>
            </a:r>
            <a:r>
              <a:rPr lang="nl-NL" sz="2400" dirty="0" err="1"/>
              <a:t>followed</a:t>
            </a:r>
            <a:r>
              <a:rPr lang="nl-NL" sz="2400" dirty="0"/>
              <a:t> </a:t>
            </a:r>
            <a:r>
              <a:rPr lang="nl-NL" sz="2400" dirty="0" err="1"/>
              <a:t>directly</a:t>
            </a:r>
            <a:r>
              <a:rPr lang="nl-NL" sz="2400" dirty="0"/>
              <a:t> </a:t>
            </a:r>
            <a:r>
              <a:rPr lang="nl-NL" sz="2400" dirty="0" err="1"/>
              <a:t>by</a:t>
            </a:r>
            <a:r>
              <a:rPr lang="nl-NL" sz="2400" dirty="0"/>
              <a:t> </a:t>
            </a:r>
            <a:r>
              <a:rPr lang="nl-NL" sz="2400" dirty="0" err="1"/>
              <a:t>the</a:t>
            </a:r>
            <a:r>
              <a:rPr lang="nl-NL" sz="2400" dirty="0"/>
              <a:t> assessment of VT indicators </a:t>
            </a:r>
            <a:r>
              <a:rPr lang="nl-NL" sz="2400" b="0" dirty="0"/>
              <a:t>(direct link </a:t>
            </a:r>
            <a:r>
              <a:rPr lang="nl-NL" sz="2400" b="0" dirty="0" err="1"/>
              <a:t>between</a:t>
            </a:r>
            <a:r>
              <a:rPr lang="nl-NL" sz="2400" b="0" dirty="0"/>
              <a:t> policy, support (BS) </a:t>
            </a:r>
            <a:r>
              <a:rPr lang="nl-NL" sz="2400" b="0" dirty="0" err="1"/>
              <a:t>and</a:t>
            </a:r>
            <a:r>
              <a:rPr lang="nl-NL" sz="2400" b="0" dirty="0"/>
              <a:t> performance).</a:t>
            </a:r>
          </a:p>
          <a:p>
            <a:pPr marL="285750" lvl="1" defTabSz="457200">
              <a:lnSpc>
                <a:spcPct val="110000"/>
              </a:lnSpc>
              <a:spcBef>
                <a:spcPts val="0"/>
              </a:spcBef>
              <a:spcAft>
                <a:spcPts val="600"/>
              </a:spcAft>
              <a:buClr>
                <a:srgbClr val="004494"/>
              </a:buClr>
              <a:buSzPct val="100000"/>
              <a:buFont typeface="Verdana" panose="020B0604030504040204" pitchFamily="34" charset="0"/>
              <a:buChar char="&gt;"/>
              <a:defRPr/>
            </a:pPr>
            <a:endParaRPr lang="nl-NL" sz="2400" dirty="0"/>
          </a:p>
          <a:p>
            <a:pPr marL="285750" lvl="1" defTabSz="457200">
              <a:lnSpc>
                <a:spcPct val="110000"/>
              </a:lnSpc>
              <a:spcBef>
                <a:spcPts val="0"/>
              </a:spcBef>
              <a:spcAft>
                <a:spcPts val="600"/>
              </a:spcAft>
              <a:buClr>
                <a:srgbClr val="004494"/>
              </a:buClr>
              <a:buSzPct val="100000"/>
              <a:buFont typeface="Verdana" panose="020B0604030504040204" pitchFamily="34" charset="0"/>
              <a:buChar char="&gt;"/>
              <a:defRPr/>
            </a:pPr>
            <a:r>
              <a:rPr lang="nl-NL" sz="2400" dirty="0"/>
              <a:t>The </a:t>
            </a:r>
            <a:r>
              <a:rPr lang="nl-NL" sz="2400" dirty="0" err="1"/>
              <a:t>macroeconomic</a:t>
            </a:r>
            <a:r>
              <a:rPr lang="nl-NL" sz="2400" dirty="0"/>
              <a:t> </a:t>
            </a:r>
            <a:r>
              <a:rPr lang="nl-NL" sz="2400" dirty="0" err="1"/>
              <a:t>eligibility</a:t>
            </a:r>
            <a:r>
              <a:rPr lang="nl-NL" sz="2400" dirty="0"/>
              <a:t> </a:t>
            </a:r>
            <a:r>
              <a:rPr lang="nl-NL" sz="2400" b="0" dirty="0"/>
              <a:t>(</a:t>
            </a:r>
            <a:r>
              <a:rPr lang="nl-NL" sz="2400" b="0" dirty="0" err="1"/>
              <a:t>table</a:t>
            </a:r>
            <a:r>
              <a:rPr lang="nl-NL" sz="2400" b="0" dirty="0"/>
              <a:t>) </a:t>
            </a:r>
            <a:r>
              <a:rPr lang="nl-NL" sz="2400" b="0" dirty="0" err="1"/>
              <a:t>reflects</a:t>
            </a:r>
            <a:r>
              <a:rPr lang="nl-NL" sz="2400" b="0" dirty="0"/>
              <a:t> </a:t>
            </a:r>
            <a:r>
              <a:rPr lang="nl-NL" sz="2400" b="0" dirty="0" err="1"/>
              <a:t>main</a:t>
            </a:r>
            <a:r>
              <a:rPr lang="nl-NL" sz="2400" b="0" dirty="0"/>
              <a:t> indicators </a:t>
            </a:r>
            <a:r>
              <a:rPr lang="nl-NL" sz="2400" b="0" dirty="0" err="1"/>
              <a:t>directly</a:t>
            </a:r>
            <a:r>
              <a:rPr lang="nl-NL" sz="2400" b="0" dirty="0"/>
              <a:t> </a:t>
            </a:r>
            <a:r>
              <a:rPr lang="nl-NL" sz="2400" b="0" dirty="0" err="1"/>
              <a:t>related</a:t>
            </a:r>
            <a:r>
              <a:rPr lang="nl-NL" sz="2400" b="0" dirty="0"/>
              <a:t> </a:t>
            </a:r>
            <a:r>
              <a:rPr lang="nl-NL" sz="2400" b="0" dirty="0" err="1"/>
              <a:t>to</a:t>
            </a:r>
            <a:r>
              <a:rPr lang="nl-NL" sz="2400" b="0" dirty="0"/>
              <a:t> (financial) </a:t>
            </a:r>
            <a:r>
              <a:rPr lang="nl-NL" sz="2400" b="0" dirty="0" err="1"/>
              <a:t>stability</a:t>
            </a:r>
            <a:r>
              <a:rPr lang="nl-NL" sz="2400" b="0" dirty="0"/>
              <a:t>: </a:t>
            </a:r>
            <a:r>
              <a:rPr lang="nl-NL" sz="2400" b="0" dirty="0" err="1"/>
              <a:t>revenues</a:t>
            </a:r>
            <a:r>
              <a:rPr lang="nl-NL" sz="2400" b="0" dirty="0"/>
              <a:t>, </a:t>
            </a:r>
            <a:r>
              <a:rPr lang="nl-NL" sz="2400" b="0" dirty="0" err="1"/>
              <a:t>lending</a:t>
            </a:r>
            <a:r>
              <a:rPr lang="nl-NL" sz="2400" b="0" dirty="0"/>
              <a:t>, </a:t>
            </a:r>
            <a:r>
              <a:rPr lang="nl-NL" sz="2400" b="0" dirty="0" err="1"/>
              <a:t>debt</a:t>
            </a:r>
            <a:r>
              <a:rPr lang="nl-NL" sz="2400" b="0" dirty="0"/>
              <a:t> </a:t>
            </a:r>
            <a:r>
              <a:rPr lang="nl-NL" sz="2400" b="0" dirty="0" err="1"/>
              <a:t>and</a:t>
            </a:r>
            <a:r>
              <a:rPr lang="nl-NL" sz="2400" b="0" dirty="0"/>
              <a:t> </a:t>
            </a:r>
            <a:r>
              <a:rPr lang="nl-NL" sz="2400" b="0" dirty="0" err="1"/>
              <a:t>current</a:t>
            </a:r>
            <a:r>
              <a:rPr lang="nl-NL" sz="2400" b="0" dirty="0"/>
              <a:t> account </a:t>
            </a:r>
            <a:r>
              <a:rPr lang="nl-NL" sz="2400" b="0" dirty="0" err="1"/>
              <a:t>balance</a:t>
            </a:r>
            <a:endParaRPr lang="nl-NL" sz="2400" b="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Tree>
    <p:extLst>
      <p:ext uri="{BB962C8B-B14F-4D97-AF65-F5344CB8AC3E}">
        <p14:creationId xmlns:p14="http://schemas.microsoft.com/office/powerpoint/2010/main" val="406118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en-GB" sz="2000" cap="all" dirty="0">
                <a:solidFill>
                  <a:srgbClr val="004494"/>
                </a:solidFill>
                <a:latin typeface="+mn-lt"/>
              </a:rPr>
              <a:t>Template: </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16</a:t>
            </a:fld>
            <a:endParaRPr lang="fr-BE" sz="1100" b="1">
              <a:solidFill>
                <a:schemeClr val="bg1"/>
              </a:solidFill>
              <a:latin typeface="+mn-lt"/>
            </a:endParaRPr>
          </a:p>
        </p:txBody>
      </p:sp>
      <p:sp>
        <p:nvSpPr>
          <p:cNvPr id="6" name="Tijdelijke aanduiding voor inhoud 2">
            <a:extLst>
              <a:ext uri="{FF2B5EF4-FFF2-40B4-BE49-F238E27FC236}">
                <a16:creationId xmlns:a16="http://schemas.microsoft.com/office/drawing/2014/main" id="{9A9CE302-2A23-48B2-9BA2-7128029A01EE}"/>
              </a:ext>
            </a:extLst>
          </p:cNvPr>
          <p:cNvSpPr>
            <a:spLocks noGrp="1"/>
          </p:cNvSpPr>
          <p:nvPr>
            <p:ph idx="1"/>
          </p:nvPr>
        </p:nvSpPr>
        <p:spPr>
          <a:xfrm>
            <a:off x="308611" y="1700808"/>
            <a:ext cx="8686800" cy="2104728"/>
          </a:xfrm>
        </p:spPr>
        <p:txBody>
          <a:bodyPr/>
          <a:lstStyle/>
          <a:p>
            <a:pPr marL="0" indent="0" algn="just" eaLnBrk="0" hangingPunct="0">
              <a:lnSpc>
                <a:spcPct val="110000"/>
              </a:lnSpc>
              <a:spcBef>
                <a:spcPts val="600"/>
              </a:spcBef>
              <a:spcAft>
                <a:spcPts val="0"/>
              </a:spcAft>
              <a:buNone/>
            </a:pPr>
            <a:r>
              <a:rPr lang="en-GB" sz="2000" b="1" i="0" kern="1200" dirty="0"/>
              <a:t>Involves:</a:t>
            </a:r>
          </a:p>
          <a:p>
            <a:pPr marL="644525" lvl="1" defTabSz="457200" eaLnBrk="0" hangingPunct="0">
              <a:lnSpc>
                <a:spcPct val="110000"/>
              </a:lnSpc>
              <a:spcBef>
                <a:spcPts val="600"/>
              </a:spcBef>
              <a:spcAft>
                <a:spcPts val="0"/>
              </a:spcAft>
              <a:buClr>
                <a:srgbClr val="004494"/>
              </a:buClr>
              <a:buSzPct val="100000"/>
              <a:buFont typeface="Verdana" panose="020B0604030504040204" pitchFamily="34" charset="0"/>
              <a:buChar char="&gt;"/>
              <a:defRPr/>
            </a:pPr>
            <a:r>
              <a:rPr lang="en-GB" sz="1600" kern="1200" dirty="0">
                <a:solidFill>
                  <a:srgbClr val="004494"/>
                </a:solidFill>
                <a:ea typeface="+mn-ea"/>
                <a:cs typeface="+mn-cs"/>
              </a:rPr>
              <a:t>Domestic Resource mobilisation.</a:t>
            </a:r>
          </a:p>
          <a:p>
            <a:pPr marL="644525" lvl="1" defTabSz="457200" eaLnBrk="0" hangingPunct="0">
              <a:lnSpc>
                <a:spcPct val="110000"/>
              </a:lnSpc>
              <a:spcBef>
                <a:spcPts val="600"/>
              </a:spcBef>
              <a:spcAft>
                <a:spcPts val="0"/>
              </a:spcAft>
              <a:buClr>
                <a:srgbClr val="004494"/>
              </a:buClr>
              <a:buSzPct val="100000"/>
              <a:buFont typeface="Verdana" panose="020B0604030504040204" pitchFamily="34" charset="0"/>
              <a:buChar char="&gt;"/>
              <a:defRPr/>
            </a:pPr>
            <a:r>
              <a:rPr lang="en-GB" sz="1600" kern="1200" dirty="0">
                <a:solidFill>
                  <a:srgbClr val="004494"/>
                </a:solidFill>
                <a:ea typeface="+mn-ea"/>
                <a:cs typeface="+mn-cs"/>
              </a:rPr>
              <a:t>Relation to investments </a:t>
            </a:r>
            <a:r>
              <a:rPr lang="en-GB" sz="1600" b="0" kern="1200" dirty="0">
                <a:solidFill>
                  <a:srgbClr val="004494"/>
                </a:solidFill>
                <a:ea typeface="+mn-ea"/>
                <a:cs typeface="+mn-cs"/>
              </a:rPr>
              <a:t>(incl. private investment).</a:t>
            </a:r>
          </a:p>
          <a:p>
            <a:pPr marL="644525" lvl="1" defTabSz="457200" eaLnBrk="0" hangingPunct="0">
              <a:lnSpc>
                <a:spcPct val="110000"/>
              </a:lnSpc>
              <a:spcBef>
                <a:spcPts val="600"/>
              </a:spcBef>
              <a:spcAft>
                <a:spcPts val="0"/>
              </a:spcAft>
              <a:buClr>
                <a:srgbClr val="004494"/>
              </a:buClr>
              <a:buSzPct val="100000"/>
              <a:buFont typeface="Verdana" panose="020B0604030504040204" pitchFamily="34" charset="0"/>
              <a:buChar char="&gt;"/>
              <a:defRPr/>
            </a:pPr>
            <a:r>
              <a:rPr lang="en-GB" sz="1600" kern="1200" dirty="0">
                <a:solidFill>
                  <a:srgbClr val="004494"/>
                </a:solidFill>
                <a:ea typeface="+mn-ea"/>
                <a:cs typeface="+mn-cs"/>
              </a:rPr>
              <a:t>Decentralisation </a:t>
            </a:r>
            <a:r>
              <a:rPr lang="en-GB" sz="1600" b="0" kern="1200" dirty="0">
                <a:solidFill>
                  <a:srgbClr val="004494"/>
                </a:solidFill>
                <a:ea typeface="+mn-ea"/>
                <a:cs typeface="+mn-cs"/>
              </a:rPr>
              <a:t>(if applicable).</a:t>
            </a:r>
          </a:p>
          <a:p>
            <a:pPr marL="644525" lvl="1" defTabSz="457200" eaLnBrk="0" hangingPunct="0">
              <a:lnSpc>
                <a:spcPct val="110000"/>
              </a:lnSpc>
              <a:spcBef>
                <a:spcPts val="600"/>
              </a:spcBef>
              <a:spcAft>
                <a:spcPts val="0"/>
              </a:spcAft>
              <a:buClr>
                <a:srgbClr val="004494"/>
              </a:buClr>
              <a:buSzPct val="100000"/>
              <a:buFont typeface="Verdana" panose="020B0604030504040204" pitchFamily="34" charset="0"/>
              <a:buChar char="&gt;"/>
              <a:defRPr/>
            </a:pPr>
            <a:r>
              <a:rPr lang="en-GB" sz="1600" kern="1200" dirty="0">
                <a:solidFill>
                  <a:srgbClr val="004494"/>
                </a:solidFill>
                <a:ea typeface="+mn-ea"/>
                <a:cs typeface="+mn-cs"/>
              </a:rPr>
              <a:t>Communication and visibility.</a:t>
            </a:r>
          </a:p>
          <a:p>
            <a:pPr marL="644525" lvl="1" defTabSz="457200" eaLnBrk="0" hangingPunct="0">
              <a:lnSpc>
                <a:spcPct val="110000"/>
              </a:lnSpc>
              <a:spcBef>
                <a:spcPts val="600"/>
              </a:spcBef>
              <a:spcAft>
                <a:spcPts val="0"/>
              </a:spcAft>
              <a:buClr>
                <a:srgbClr val="004494"/>
              </a:buClr>
              <a:buSzPct val="100000"/>
              <a:buFont typeface="Verdana" panose="020B0604030504040204" pitchFamily="34" charset="0"/>
              <a:buChar char="&gt;"/>
              <a:defRPr/>
            </a:pPr>
            <a:r>
              <a:rPr lang="en-GB" sz="1600" kern="1200" dirty="0">
                <a:solidFill>
                  <a:srgbClr val="004494"/>
                </a:solidFill>
                <a:ea typeface="+mn-ea"/>
                <a:cs typeface="+mn-cs"/>
              </a:rPr>
              <a:t>(Not necessarily, but eventually) report on policy dialogue. </a:t>
            </a:r>
          </a:p>
        </p:txBody>
      </p:sp>
      <p:sp>
        <p:nvSpPr>
          <p:cNvPr id="7" name="Tijdelijke aanduiding voor inhoud 2">
            <a:extLst>
              <a:ext uri="{FF2B5EF4-FFF2-40B4-BE49-F238E27FC236}">
                <a16:creationId xmlns:a16="http://schemas.microsoft.com/office/drawing/2014/main" id="{D67ADFF6-6695-4193-896E-B1787B6EA120}"/>
              </a:ext>
            </a:extLst>
          </p:cNvPr>
          <p:cNvSpPr txBox="1">
            <a:spLocks/>
          </p:cNvSpPr>
          <p:nvPr/>
        </p:nvSpPr>
        <p:spPr bwMode="auto">
          <a:xfrm>
            <a:off x="308611" y="4093146"/>
            <a:ext cx="8686800" cy="22886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just">
              <a:lnSpc>
                <a:spcPct val="110000"/>
              </a:lnSpc>
              <a:spcBef>
                <a:spcPts val="600"/>
              </a:spcBef>
              <a:spcAft>
                <a:spcPts val="0"/>
              </a:spcAft>
              <a:buNone/>
            </a:pPr>
            <a:r>
              <a:rPr lang="en-GB" sz="2000" b="1" i="0" dirty="0"/>
              <a:t>Involves less annexes:</a:t>
            </a:r>
          </a:p>
          <a:p>
            <a:pPr marL="644525" lvl="1"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For low/moderate PFM risk countries, </a:t>
            </a:r>
            <a:r>
              <a:rPr lang="en-GB" sz="1600" b="0" dirty="0">
                <a:solidFill>
                  <a:srgbClr val="004494"/>
                </a:solidFill>
              </a:rPr>
              <a:t>the PFM and Transparency report is normally valid for 3 year, but the PFM monitoring table is updated annually. </a:t>
            </a:r>
          </a:p>
          <a:p>
            <a:pPr marL="644525" lvl="1"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For countries with a low or moderate PFM risk profile: </a:t>
            </a:r>
            <a:r>
              <a:rPr lang="en-GB" sz="1600" b="0" dirty="0">
                <a:solidFill>
                  <a:srgbClr val="004494"/>
                </a:solidFill>
              </a:rPr>
              <a:t>update in template (valid for 3 years). </a:t>
            </a:r>
          </a:p>
          <a:p>
            <a:pPr marL="644525" lvl="1"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No annexes required for eligibility analysis</a:t>
            </a:r>
          </a:p>
        </p:txBody>
      </p:sp>
    </p:spTree>
    <p:extLst>
      <p:ext uri="{BB962C8B-B14F-4D97-AF65-F5344CB8AC3E}">
        <p14:creationId xmlns:p14="http://schemas.microsoft.com/office/powerpoint/2010/main" val="2346520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71546"/>
            <a:ext cx="8460000" cy="773278"/>
          </a:xfrm>
        </p:spPr>
        <p:txBody>
          <a:bodyPr/>
          <a:lstStyle/>
          <a:p>
            <a:pPr marL="0"/>
            <a:r>
              <a:rPr lang="nl-NL" sz="2000" cap="all" dirty="0" err="1">
                <a:solidFill>
                  <a:srgbClr val="004494"/>
                </a:solidFill>
                <a:latin typeface="+mn-lt"/>
              </a:rPr>
              <a:t>Simplification</a:t>
            </a:r>
            <a:r>
              <a:rPr lang="nl-NL" sz="2000" cap="all" dirty="0">
                <a:solidFill>
                  <a:srgbClr val="004494"/>
                </a:solidFill>
                <a:latin typeface="+mn-lt"/>
              </a:rPr>
              <a:t> of reporting </a:t>
            </a:r>
            <a:r>
              <a:rPr lang="nl-NL" sz="2000" cap="all" dirty="0" err="1">
                <a:solidFill>
                  <a:srgbClr val="004494"/>
                </a:solidFill>
                <a:latin typeface="+mn-lt"/>
              </a:rPr>
              <a:t>requirements</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17</a:t>
            </a:fld>
            <a:endParaRPr lang="fr-BE" sz="1100" b="1">
              <a:solidFill>
                <a:schemeClr val="bg1"/>
              </a:solidFill>
              <a:latin typeface="+mn-lt"/>
            </a:endParaRPr>
          </a:p>
        </p:txBody>
      </p:sp>
      <p:pic>
        <p:nvPicPr>
          <p:cNvPr id="6" name="Tijdelijke aanduiding voor inhoud 4">
            <a:extLst>
              <a:ext uri="{FF2B5EF4-FFF2-40B4-BE49-F238E27FC236}">
                <a16:creationId xmlns:a16="http://schemas.microsoft.com/office/drawing/2014/main" id="{AAC25A87-9FCB-4CC9-AB1C-3F9E3ED5B005}"/>
              </a:ext>
            </a:extLst>
          </p:cNvPr>
          <p:cNvPicPr>
            <a:picLocks noGrp="1" noChangeAspect="1"/>
          </p:cNvPicPr>
          <p:nvPr>
            <p:ph idx="1"/>
          </p:nvPr>
        </p:nvPicPr>
        <p:blipFill>
          <a:blip r:embed="rId3"/>
          <a:stretch>
            <a:fillRect/>
          </a:stretch>
        </p:blipFill>
        <p:spPr>
          <a:xfrm>
            <a:off x="1000629" y="1692877"/>
            <a:ext cx="7142741" cy="5070592"/>
          </a:xfrm>
          <a:prstGeom prst="rect">
            <a:avLst/>
          </a:prstGeom>
        </p:spPr>
      </p:pic>
    </p:spTree>
    <p:extLst>
      <p:ext uri="{BB962C8B-B14F-4D97-AF65-F5344CB8AC3E}">
        <p14:creationId xmlns:p14="http://schemas.microsoft.com/office/powerpoint/2010/main" val="2607254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en-US" sz="3600" dirty="0"/>
              <a:t>Thank you </a:t>
            </a:r>
            <a:br>
              <a:rPr lang="en-US" sz="3600" dirty="0"/>
            </a:br>
            <a:r>
              <a:rPr lang="en-US" sz="3600" dirty="0"/>
              <a:t>for your </a:t>
            </a:r>
            <a:r>
              <a:rPr lang="fr-BE" sz="3600" dirty="0"/>
              <a:t>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9</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b="1" i="0" cap="all" dirty="0">
                <a:solidFill>
                  <a:srgbClr val="C00000"/>
                </a:solidFill>
              </a:rPr>
              <a:t>The disbursement process </a:t>
            </a:r>
          </a:p>
          <a:p>
            <a:pPr marL="360363" indent="-360363">
              <a:spcBef>
                <a:spcPts val="1200"/>
              </a:spcBef>
              <a:spcAft>
                <a:spcPts val="1200"/>
              </a:spcAft>
              <a:buClrTx/>
              <a:buFontTx/>
              <a:buAutoNum type="arabicPeriod"/>
            </a:pPr>
            <a:r>
              <a:rPr lang="en-GB" sz="2000" i="0" dirty="0">
                <a:solidFill>
                  <a:srgbClr val="004494"/>
                </a:solidFill>
              </a:rPr>
              <a:t>Disbursement template</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AutoShape 16">
            <a:extLst>
              <a:ext uri="{FF2B5EF4-FFF2-40B4-BE49-F238E27FC236}">
                <a16:creationId xmlns:a16="http://schemas.microsoft.com/office/drawing/2014/main" id="{C2CCDD03-AEC0-4EF8-9CC6-3764A6B3700A}"/>
              </a:ext>
            </a:extLst>
          </p:cNvPr>
          <p:cNvCxnSpPr>
            <a:cxnSpLocks noChangeShapeType="1"/>
          </p:cNvCxnSpPr>
          <p:nvPr/>
        </p:nvCxnSpPr>
        <p:spPr bwMode="auto">
          <a:xfrm>
            <a:off x="5136654" y="2091498"/>
            <a:ext cx="0" cy="303088"/>
          </a:xfrm>
          <a:prstGeom prst="straightConnector1">
            <a:avLst/>
          </a:prstGeom>
          <a:noFill/>
          <a:ln w="12700">
            <a:solidFill>
              <a:srgbClr val="0F5494"/>
            </a:solidFill>
            <a:round/>
            <a:headEnd/>
            <a:tailEnd type="none" w="med" len="me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7803E0D6-69B1-420E-B2B6-D647BE51E51F}"/>
              </a:ext>
            </a:extLst>
          </p:cNvPr>
          <p:cNvSpPr/>
          <p:nvPr/>
        </p:nvSpPr>
        <p:spPr bwMode="auto">
          <a:xfrm>
            <a:off x="0" y="4885872"/>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dirty="0">
              <a:ln>
                <a:noFill/>
              </a:ln>
              <a:solidFill>
                <a:srgbClr val="2D9E48"/>
              </a:solidFill>
              <a:effectLst/>
              <a:uLnTx/>
              <a:uFillTx/>
              <a:latin typeface="Verdana"/>
              <a:ea typeface="+mn-ea"/>
              <a:cs typeface="+mn-cs"/>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sz="2400" cap="all" dirty="0">
                <a:solidFill>
                  <a:srgbClr val="004494"/>
                </a:solidFill>
                <a:latin typeface="+mn-lt"/>
              </a:rPr>
              <a:t>EU Cycle </a:t>
            </a:r>
            <a:br>
              <a:rPr lang="fr-BE" sz="2400" cap="all" dirty="0">
                <a:solidFill>
                  <a:srgbClr val="004494"/>
                </a:solidFill>
                <a:latin typeface="+mn-lt"/>
              </a:rPr>
            </a:br>
            <a:r>
              <a:rPr lang="fr-BE" sz="2400" cap="all" dirty="0">
                <a:solidFill>
                  <a:srgbClr val="004494"/>
                </a:solidFill>
                <a:latin typeface="+mn-lt"/>
              </a:rPr>
              <a:t>of </a:t>
            </a:r>
            <a:r>
              <a:rPr lang="fr-BE" sz="2400" cap="all" dirty="0" err="1">
                <a:solidFill>
                  <a:srgbClr val="004494"/>
                </a:solidFill>
                <a:latin typeface="+mn-lt"/>
              </a:rPr>
              <a:t>operations</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fr-BE" sz="1100" b="1" i="0" u="none" strike="noStrike" kern="1200" cap="none" spc="0" normalizeH="0" baseline="0" noProof="0" smtClean="0">
                <a:ln>
                  <a:noFill/>
                </a:ln>
                <a:solidFill>
                  <a:srgbClr val="FFFFFF"/>
                </a:solidFill>
                <a:effectLst/>
                <a:uLnTx/>
                <a:uFillTx/>
                <a:latin typeface="Verdana"/>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r-BE" sz="1100" b="1" i="0" u="none" strike="noStrike" kern="1200" cap="none" spc="0" normalizeH="0" baseline="0" noProof="0" dirty="0">
              <a:ln>
                <a:noFill/>
              </a:ln>
              <a:solidFill>
                <a:srgbClr val="FFFFFF"/>
              </a:solidFill>
              <a:effectLst/>
              <a:uLnTx/>
              <a:uFillTx/>
              <a:latin typeface="Verdana"/>
              <a:ea typeface="+mn-ea"/>
              <a:cs typeface="+mn-cs"/>
            </a:endParaRPr>
          </a:p>
        </p:txBody>
      </p:sp>
      <p:sp>
        <p:nvSpPr>
          <p:cNvPr id="6" name="AutoShape 4">
            <a:extLst>
              <a:ext uri="{FF2B5EF4-FFF2-40B4-BE49-F238E27FC236}">
                <a16:creationId xmlns:a16="http://schemas.microsoft.com/office/drawing/2014/main" id="{D0122CD4-55CA-4CB8-A84A-A5922D8CC49B}"/>
              </a:ext>
            </a:extLst>
          </p:cNvPr>
          <p:cNvSpPr>
            <a:spLocks noChangeArrowheads="1"/>
          </p:cNvSpPr>
          <p:nvPr/>
        </p:nvSpPr>
        <p:spPr bwMode="auto">
          <a:xfrm rot="5400000">
            <a:off x="2609261" y="2276045"/>
            <a:ext cx="3363912" cy="3375025"/>
          </a:xfrm>
          <a:custGeom>
            <a:avLst/>
            <a:gdLst>
              <a:gd name="T0" fmla="*/ 1 w 21600"/>
              <a:gd name="T1" fmla="*/ 0 h 21600"/>
              <a:gd name="T2" fmla="*/ 0 w 21600"/>
              <a:gd name="T3" fmla="*/ 0 h 21600"/>
              <a:gd name="T4" fmla="*/ 1 w 21600"/>
              <a:gd name="T5" fmla="*/ 0 h 21600"/>
              <a:gd name="T6" fmla="*/ 0 w 21600"/>
              <a:gd name="T7" fmla="*/ 1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0F5494"/>
          </a:solidFill>
          <a:ln w="19050">
            <a:noFill/>
            <a:miter lim="800000"/>
            <a:headEnd/>
            <a:tailEnd/>
          </a:ln>
        </p:spPr>
        <p:txBody>
          <a:bodyPr rot="10800000" vert="eaVert" lIns="95555" tIns="47776" rIns="95555" bIns="47776"/>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BE" sz="1100" b="0" i="0" u="none" strike="noStrike" kern="1200" cap="none" spc="0" normalizeH="0" baseline="0" noProof="0" dirty="0">
              <a:ln>
                <a:noFill/>
              </a:ln>
              <a:solidFill>
                <a:srgbClr val="0F5494"/>
              </a:solidFill>
              <a:effectLst/>
              <a:uLnTx/>
              <a:uFillTx/>
              <a:latin typeface="Verdana"/>
              <a:ea typeface="ＭＳ Ｐゴシック" charset="0"/>
              <a:cs typeface="Tw Cen MT"/>
            </a:endParaRPr>
          </a:p>
        </p:txBody>
      </p:sp>
      <p:sp>
        <p:nvSpPr>
          <p:cNvPr id="7" name="Rectangle 5">
            <a:extLst>
              <a:ext uri="{FF2B5EF4-FFF2-40B4-BE49-F238E27FC236}">
                <a16:creationId xmlns:a16="http://schemas.microsoft.com/office/drawing/2014/main" id="{15DF2224-CCD1-4AE1-95FE-EEBA7EC83C87}"/>
              </a:ext>
            </a:extLst>
          </p:cNvPr>
          <p:cNvSpPr>
            <a:spLocks noChangeArrowheads="1"/>
          </p:cNvSpPr>
          <p:nvPr/>
        </p:nvSpPr>
        <p:spPr bwMode="auto">
          <a:xfrm>
            <a:off x="4572000" y="2385441"/>
            <a:ext cx="1484973" cy="57679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Programming/ Strategic Planning</a:t>
            </a:r>
            <a:endParaRPr kumimoji="0" lang="en-US"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9" name="Rectangle 7">
            <a:extLst>
              <a:ext uri="{FF2B5EF4-FFF2-40B4-BE49-F238E27FC236}">
                <a16:creationId xmlns:a16="http://schemas.microsoft.com/office/drawing/2014/main" id="{833CACA9-9093-4217-9F71-F7874F604713}"/>
              </a:ext>
            </a:extLst>
          </p:cNvPr>
          <p:cNvSpPr>
            <a:spLocks noChangeArrowheads="1"/>
          </p:cNvSpPr>
          <p:nvPr/>
        </p:nvSpPr>
        <p:spPr bwMode="auto">
          <a:xfrm>
            <a:off x="4921315" y="4109863"/>
            <a:ext cx="1260000" cy="25200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fr-BE" sz="1200" b="1" i="0" u="none" strike="noStrike" kern="1200" cap="none" spc="0" normalizeH="0" baseline="0" noProof="0" dirty="0">
                <a:ln>
                  <a:noFill/>
                </a:ln>
                <a:solidFill>
                  <a:srgbClr val="000000"/>
                </a:solidFill>
                <a:effectLst/>
                <a:uLnTx/>
                <a:uFillTx/>
                <a:latin typeface="Verdana"/>
                <a:ea typeface="+mn-ea"/>
                <a:cs typeface="Tw Cen MT"/>
              </a:rPr>
              <a:t>Identification</a:t>
            </a:r>
            <a:endParaRPr kumimoji="0" lang="fr-BE" sz="13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1" name="Rectangle 8">
            <a:extLst>
              <a:ext uri="{FF2B5EF4-FFF2-40B4-BE49-F238E27FC236}">
                <a16:creationId xmlns:a16="http://schemas.microsoft.com/office/drawing/2014/main" id="{0E7E438F-A9DF-4A52-BA47-692B477A34D3}"/>
              </a:ext>
            </a:extLst>
          </p:cNvPr>
          <p:cNvSpPr>
            <a:spLocks noChangeArrowheads="1"/>
          </p:cNvSpPr>
          <p:nvPr/>
        </p:nvSpPr>
        <p:spPr bwMode="auto">
          <a:xfrm>
            <a:off x="2587273" y="4195439"/>
            <a:ext cx="1528022"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Implementation</a:t>
            </a:r>
            <a:endParaRPr kumimoji="0" lang="en-US"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2" name="Rectangle 9">
            <a:extLst>
              <a:ext uri="{FF2B5EF4-FFF2-40B4-BE49-F238E27FC236}">
                <a16:creationId xmlns:a16="http://schemas.microsoft.com/office/drawing/2014/main" id="{4135963E-924B-4996-9E6F-8522EE0CD5CE}"/>
              </a:ext>
            </a:extLst>
          </p:cNvPr>
          <p:cNvSpPr>
            <a:spLocks noChangeArrowheads="1"/>
          </p:cNvSpPr>
          <p:nvPr/>
        </p:nvSpPr>
        <p:spPr bwMode="auto">
          <a:xfrm>
            <a:off x="2525461" y="3098999"/>
            <a:ext cx="1207610" cy="392124"/>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 Evaluation &amp; follow-up</a:t>
            </a:r>
            <a:endParaRPr kumimoji="0" lang="fr-BE"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3" name="Rectangle 8">
            <a:extLst>
              <a:ext uri="{FF2B5EF4-FFF2-40B4-BE49-F238E27FC236}">
                <a16:creationId xmlns:a16="http://schemas.microsoft.com/office/drawing/2014/main" id="{63B3ABC6-9BE2-430B-B550-BE23C27834B1}"/>
              </a:ext>
            </a:extLst>
          </p:cNvPr>
          <p:cNvSpPr>
            <a:spLocks noChangeArrowheads="1"/>
          </p:cNvSpPr>
          <p:nvPr/>
        </p:nvSpPr>
        <p:spPr bwMode="auto">
          <a:xfrm>
            <a:off x="3733071" y="5103690"/>
            <a:ext cx="1260000" cy="25200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fr-BE" sz="1200" b="1" i="0" u="none" strike="noStrike" kern="1200" cap="none" spc="0" normalizeH="0" baseline="0" noProof="0" dirty="0">
                <a:ln>
                  <a:noFill/>
                </a:ln>
                <a:solidFill>
                  <a:srgbClr val="000000"/>
                </a:solidFill>
                <a:effectLst/>
                <a:uLnTx/>
                <a:uFillTx/>
                <a:latin typeface="Verdana"/>
                <a:ea typeface="+mn-ea"/>
                <a:cs typeface="Tw Cen MT"/>
              </a:rPr>
              <a:t>Formulation</a:t>
            </a:r>
            <a:endParaRPr kumimoji="0" lang="fr-BE" sz="13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4" name="AutoShape 14">
            <a:extLst>
              <a:ext uri="{FF2B5EF4-FFF2-40B4-BE49-F238E27FC236}">
                <a16:creationId xmlns:a16="http://schemas.microsoft.com/office/drawing/2014/main" id="{0511EF54-08B7-4E01-8C92-9C78DC8AE069}"/>
              </a:ext>
            </a:extLst>
          </p:cNvPr>
          <p:cNvSpPr>
            <a:spLocks noChangeArrowheads="1"/>
          </p:cNvSpPr>
          <p:nvPr/>
        </p:nvSpPr>
        <p:spPr bwMode="auto">
          <a:xfrm>
            <a:off x="3174827" y="1772816"/>
            <a:ext cx="3174766" cy="474510"/>
          </a:xfrm>
          <a:prstGeom prst="roundRect">
            <a:avLst>
              <a:gd name="adj" fmla="val 16667"/>
            </a:avLst>
          </a:prstGeom>
          <a:solidFill>
            <a:schemeClr val="bg1"/>
          </a:solidFill>
          <a:ln w="12700">
            <a:noFill/>
            <a:miter lim="800000"/>
            <a:headEnd/>
            <a:tailEnd/>
          </a:ln>
        </p:spPr>
        <p:txBody>
          <a:bodyPr wrap="square" lIns="95555" tIns="47776" rIns="95555" bIns="47776">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EU External Action Policy</a:t>
            </a:r>
          </a:p>
          <a:p>
            <a:pPr marL="0" marR="0" lvl="0" indent="0" algn="ctr" defTabSz="914400" rtl="0" eaLnBrk="1" fontAlgn="base" latinLnBrk="0" hangingPunct="1">
              <a:lnSpc>
                <a:spcPct val="9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Partner Government Policy</a:t>
            </a:r>
            <a:endParaRPr kumimoji="0" lang="en-US" sz="1200" b="0" i="0" u="none" strike="noStrike" kern="1200" cap="none" spc="0" normalizeH="0" baseline="0" noProof="0" dirty="0">
              <a:ln>
                <a:noFill/>
              </a:ln>
              <a:solidFill>
                <a:srgbClr val="0F5494"/>
              </a:solidFill>
              <a:effectLst/>
              <a:uLnTx/>
              <a:uFillTx/>
              <a:latin typeface="Verdana" charset="0"/>
              <a:ea typeface="ＭＳ Ｐゴシック" charset="0"/>
              <a:cs typeface="Tw Cen MT"/>
            </a:endParaRPr>
          </a:p>
        </p:txBody>
      </p:sp>
      <p:sp>
        <p:nvSpPr>
          <p:cNvPr id="16" name="AutoShape 12">
            <a:extLst>
              <a:ext uri="{FF2B5EF4-FFF2-40B4-BE49-F238E27FC236}">
                <a16:creationId xmlns:a16="http://schemas.microsoft.com/office/drawing/2014/main" id="{A2975D53-B880-4B49-A288-EA5D65C600B5}"/>
              </a:ext>
            </a:extLst>
          </p:cNvPr>
          <p:cNvSpPr>
            <a:spLocks noChangeArrowheads="1"/>
          </p:cNvSpPr>
          <p:nvPr/>
        </p:nvSpPr>
        <p:spPr bwMode="auto">
          <a:xfrm>
            <a:off x="5868144" y="3165614"/>
            <a:ext cx="3022015" cy="835149"/>
          </a:xfrm>
          <a:prstGeom prst="leftArrowCallout">
            <a:avLst>
              <a:gd name="adj1" fmla="val 8324"/>
              <a:gd name="adj2" fmla="val 12266"/>
              <a:gd name="adj3" fmla="val 12462"/>
              <a:gd name="adj4" fmla="val 86167"/>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Strategic Steering Committee (DEVCO) –</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Country Annual Action Plan, including BS</a:t>
            </a:r>
          </a:p>
        </p:txBody>
      </p:sp>
      <p:sp>
        <p:nvSpPr>
          <p:cNvPr id="17" name="AutoShape 15">
            <a:extLst>
              <a:ext uri="{FF2B5EF4-FFF2-40B4-BE49-F238E27FC236}">
                <a16:creationId xmlns:a16="http://schemas.microsoft.com/office/drawing/2014/main" id="{D362B8C4-0E42-4A00-87DC-16CB9125FD21}"/>
              </a:ext>
            </a:extLst>
          </p:cNvPr>
          <p:cNvSpPr>
            <a:spLocks noChangeArrowheads="1"/>
          </p:cNvSpPr>
          <p:nvPr/>
        </p:nvSpPr>
        <p:spPr bwMode="auto">
          <a:xfrm>
            <a:off x="6074577" y="2044107"/>
            <a:ext cx="2807966" cy="1019815"/>
          </a:xfrm>
          <a:prstGeom prst="leftArrowCallout">
            <a:avLst>
              <a:gd name="adj1" fmla="val 4507"/>
              <a:gd name="adj2" fmla="val 7649"/>
              <a:gd name="adj3" fmla="val 9615"/>
              <a:gd name="adj4" fmla="val 85270"/>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Multiannual Indicative programme, Single Support Framework, Indicative Strategy Paper:</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 focal sectors</a:t>
            </a:r>
          </a:p>
        </p:txBody>
      </p:sp>
      <p:sp>
        <p:nvSpPr>
          <p:cNvPr id="18" name="AutoShape 12">
            <a:extLst>
              <a:ext uri="{FF2B5EF4-FFF2-40B4-BE49-F238E27FC236}">
                <a16:creationId xmlns:a16="http://schemas.microsoft.com/office/drawing/2014/main" id="{0946A998-C376-4E9C-BB9A-AD8AB97C7A52}"/>
              </a:ext>
            </a:extLst>
          </p:cNvPr>
          <p:cNvSpPr>
            <a:spLocks noChangeArrowheads="1"/>
          </p:cNvSpPr>
          <p:nvPr/>
        </p:nvSpPr>
        <p:spPr bwMode="auto">
          <a:xfrm>
            <a:off x="6211721" y="4157173"/>
            <a:ext cx="2402257" cy="465817"/>
          </a:xfrm>
          <a:prstGeom prst="leftArrowCallout">
            <a:avLst>
              <a:gd name="adj1" fmla="val 12414"/>
              <a:gd name="adj2" fmla="val 14311"/>
              <a:gd name="adj3" fmla="val 12462"/>
              <a:gd name="adj4" fmla="val 86167"/>
            </a:avLst>
          </a:prstGeom>
          <a:solidFill>
            <a:srgbClr val="FFD624"/>
          </a:solidFill>
          <a:ln w="19050">
            <a:solidFill>
              <a:srgbClr val="0F5494"/>
            </a:solidFill>
            <a:miter lim="800000"/>
            <a:headEnd/>
            <a:tailEnd/>
          </a:ln>
        </p:spPr>
        <p:txBody>
          <a:bodyPr wrap="square" lIns="95555" tIns="47776" rIns="95555" bIns="47776">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RMF + FV assessment</a:t>
            </a:r>
            <a:endPar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(for SDG-C only)</a:t>
            </a:r>
            <a:endPar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endParaRPr>
          </a:p>
        </p:txBody>
      </p:sp>
      <p:sp>
        <p:nvSpPr>
          <p:cNvPr id="20" name="AutoShape 12">
            <a:extLst>
              <a:ext uri="{FF2B5EF4-FFF2-40B4-BE49-F238E27FC236}">
                <a16:creationId xmlns:a16="http://schemas.microsoft.com/office/drawing/2014/main" id="{E044796B-6404-4BF4-921B-AA24D99828DB}"/>
              </a:ext>
            </a:extLst>
          </p:cNvPr>
          <p:cNvSpPr>
            <a:spLocks noChangeArrowheads="1"/>
          </p:cNvSpPr>
          <p:nvPr/>
        </p:nvSpPr>
        <p:spPr bwMode="auto">
          <a:xfrm>
            <a:off x="5401809" y="4702417"/>
            <a:ext cx="2435505" cy="835149"/>
          </a:xfrm>
          <a:prstGeom prst="leftArrowCallout">
            <a:avLst>
              <a:gd name="adj1" fmla="val 8324"/>
              <a:gd name="adj2" fmla="val 12266"/>
              <a:gd name="adj3" fmla="val 12462"/>
              <a:gd name="adj4" fmla="val 82941"/>
            </a:avLst>
          </a:prstGeom>
          <a:solidFill>
            <a:srgbClr val="FFD624"/>
          </a:solidFill>
          <a:ln w="19050">
            <a:solidFill>
              <a:srgbClr val="0F5494"/>
            </a:solid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Strategic guidance choice </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of BS modality, contract type, design, policy dialogue</a:t>
            </a:r>
          </a:p>
        </p:txBody>
      </p:sp>
      <p:sp>
        <p:nvSpPr>
          <p:cNvPr id="21" name="AutoShape 10">
            <a:extLst>
              <a:ext uri="{FF2B5EF4-FFF2-40B4-BE49-F238E27FC236}">
                <a16:creationId xmlns:a16="http://schemas.microsoft.com/office/drawing/2014/main" id="{2B61A73F-5DFF-4DCB-8C09-C3F0C419FBCF}"/>
              </a:ext>
            </a:extLst>
          </p:cNvPr>
          <p:cNvSpPr>
            <a:spLocks noChangeArrowheads="1"/>
          </p:cNvSpPr>
          <p:nvPr/>
        </p:nvSpPr>
        <p:spPr bwMode="auto">
          <a:xfrm>
            <a:off x="190602" y="2969950"/>
            <a:ext cx="2281473" cy="650483"/>
          </a:xfrm>
          <a:prstGeom prst="rightArrowCallout">
            <a:avLst>
              <a:gd name="adj1" fmla="val 5326"/>
              <a:gd name="adj2" fmla="val 9261"/>
              <a:gd name="adj3" fmla="val 7926"/>
              <a:gd name="adj4" fmla="val 85832"/>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Final Report </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and</a:t>
            </a: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 Evaluation: </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focus on joint evaluations</a:t>
            </a:r>
            <a:endParaRPr kumimoji="0" lang="en-US" sz="1200" b="0" i="0" u="none" strike="noStrike" kern="1200" cap="none" spc="0" normalizeH="0" baseline="0" noProof="0" dirty="0">
              <a:ln>
                <a:noFill/>
              </a:ln>
              <a:solidFill>
                <a:srgbClr val="0F5494"/>
              </a:solidFill>
              <a:effectLst/>
              <a:uLnTx/>
              <a:uFillTx/>
              <a:latin typeface="Verdana" charset="0"/>
              <a:ea typeface="ＭＳ Ｐゴシック" charset="0"/>
              <a:cs typeface="Tw Cen MT"/>
            </a:endParaRPr>
          </a:p>
        </p:txBody>
      </p:sp>
      <p:sp>
        <p:nvSpPr>
          <p:cNvPr id="22" name="AutoShape 11">
            <a:extLst>
              <a:ext uri="{FF2B5EF4-FFF2-40B4-BE49-F238E27FC236}">
                <a16:creationId xmlns:a16="http://schemas.microsoft.com/office/drawing/2014/main" id="{F2F1A357-A7C6-4374-9B39-46A15394CD9C}"/>
              </a:ext>
            </a:extLst>
          </p:cNvPr>
          <p:cNvSpPr>
            <a:spLocks noChangeArrowheads="1"/>
          </p:cNvSpPr>
          <p:nvPr/>
        </p:nvSpPr>
        <p:spPr bwMode="auto">
          <a:xfrm>
            <a:off x="190602" y="3696928"/>
            <a:ext cx="2413102" cy="650483"/>
          </a:xfrm>
          <a:prstGeom prst="rightArrowCallout">
            <a:avLst>
              <a:gd name="adj1" fmla="val 8870"/>
              <a:gd name="adj2" fmla="val 14220"/>
              <a:gd name="adj3" fmla="val 24075"/>
              <a:gd name="adj4" fmla="val 88065"/>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Disbursement process </a:t>
            </a:r>
            <a:r>
              <a:rPr kumimoji="0" lang="en-GB" sz="1200" b="0" i="0" u="none" strike="noStrike" kern="1200" cap="none" spc="0" normalizeH="0" baseline="0" noProof="0" dirty="0">
                <a:ln>
                  <a:noFill/>
                </a:ln>
                <a:solidFill>
                  <a:srgbClr val="0F5494"/>
                </a:solidFill>
                <a:effectLst/>
                <a:uLnTx/>
                <a:uFillTx/>
                <a:latin typeface="Verdana" charset="0"/>
                <a:ea typeface="ＭＳ Ｐゴシック" charset="0"/>
                <a:cs typeface="Tw Cen MT"/>
              </a:rPr>
              <a:t>Monitoring, dialogue, assessment of conditions</a:t>
            </a:r>
            <a:endParaRPr kumimoji="0" lang="en-US" sz="1200" b="0" i="0" u="none" strike="noStrike" kern="1200" cap="none" spc="0" normalizeH="0" baseline="0" noProof="0" dirty="0">
              <a:ln>
                <a:noFill/>
              </a:ln>
              <a:solidFill>
                <a:srgbClr val="0F5494"/>
              </a:solidFill>
              <a:effectLst/>
              <a:uLnTx/>
              <a:uFillTx/>
              <a:latin typeface="Verdana" charset="0"/>
              <a:ea typeface="ＭＳ Ｐゴシック" charset="0"/>
              <a:cs typeface="Tw Cen MT"/>
            </a:endParaRPr>
          </a:p>
        </p:txBody>
      </p:sp>
      <p:sp>
        <p:nvSpPr>
          <p:cNvPr id="23" name="Right Arrow Callout 29">
            <a:extLst>
              <a:ext uri="{FF2B5EF4-FFF2-40B4-BE49-F238E27FC236}">
                <a16:creationId xmlns:a16="http://schemas.microsoft.com/office/drawing/2014/main" id="{42650E52-B164-4C12-8F45-B365829FD80D}"/>
              </a:ext>
            </a:extLst>
          </p:cNvPr>
          <p:cNvSpPr/>
          <p:nvPr/>
        </p:nvSpPr>
        <p:spPr bwMode="auto">
          <a:xfrm>
            <a:off x="185080" y="2317274"/>
            <a:ext cx="2552343" cy="465817"/>
          </a:xfrm>
          <a:prstGeom prst="rightArrowCallout">
            <a:avLst>
              <a:gd name="adj1" fmla="val 13324"/>
              <a:gd name="adj2" fmla="val 22672"/>
              <a:gd name="adj3" fmla="val 19384"/>
              <a:gd name="adj4" fmla="val 76504"/>
            </a:avLst>
          </a:prstGeom>
          <a:solidFill>
            <a:srgbClr val="FFD624"/>
          </a:solidFill>
          <a:ln w="12700">
            <a:no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Preparation </a:t>
            </a:r>
            <a:b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b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of next BS</a:t>
            </a:r>
          </a:p>
        </p:txBody>
      </p:sp>
      <p:sp>
        <p:nvSpPr>
          <p:cNvPr id="24" name="Up Arrow Callout 1">
            <a:extLst>
              <a:ext uri="{FF2B5EF4-FFF2-40B4-BE49-F238E27FC236}">
                <a16:creationId xmlns:a16="http://schemas.microsoft.com/office/drawing/2014/main" id="{EDD40300-99F4-479F-ABB4-AB4D00271F73}"/>
              </a:ext>
            </a:extLst>
          </p:cNvPr>
          <p:cNvSpPr>
            <a:spLocks noChangeArrowheads="1"/>
          </p:cNvSpPr>
          <p:nvPr/>
        </p:nvSpPr>
        <p:spPr bwMode="auto">
          <a:xfrm>
            <a:off x="3005429" y="5477874"/>
            <a:ext cx="2718259" cy="550338"/>
          </a:xfrm>
          <a:prstGeom prst="upArrowCallout">
            <a:avLst>
              <a:gd name="adj1" fmla="val 11305"/>
              <a:gd name="adj2" fmla="val 19964"/>
              <a:gd name="adj3" fmla="val 17880"/>
              <a:gd name="adj4" fmla="val 50736"/>
            </a:avLst>
          </a:prstGeom>
          <a:solidFill>
            <a:srgbClr val="FFD624"/>
          </a:solidFill>
          <a:ln w="12700">
            <a:noFill/>
            <a:miter lim="800000"/>
            <a:headEnd/>
            <a:tailEnd/>
          </a:ln>
        </p:spPr>
        <p:txBody>
          <a:bodyPr wrap="square" lIns="95555" tIns="47776" rIns="95555" bIns="47776" anchor="ctr">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BE" altLang="nl-NL" sz="1200" b="1" i="0" u="none" strike="noStrike" kern="1200" cap="none" spc="0" normalizeH="0" baseline="0" noProof="0" dirty="0">
                <a:ln>
                  <a:noFill/>
                </a:ln>
                <a:solidFill>
                  <a:srgbClr val="0F5494"/>
                </a:solidFill>
                <a:effectLst/>
                <a:uLnTx/>
                <a:uFillTx/>
                <a:latin typeface="Verdana"/>
                <a:ea typeface="MS PGothic" panose="020B0600070205080204" pitchFamily="34" charset="-128"/>
                <a:cs typeface="+mn-cs"/>
              </a:rPr>
              <a:t>QRG: AD &amp; </a:t>
            </a:r>
            <a:r>
              <a:rPr kumimoji="0" lang="fr-BE" altLang="nl-NL" sz="1200" b="1" i="0" u="none" strike="noStrike" kern="1200" cap="none" spc="0" normalizeH="0" baseline="0" noProof="0" dirty="0" err="1">
                <a:ln>
                  <a:noFill/>
                </a:ln>
                <a:solidFill>
                  <a:srgbClr val="0F5494"/>
                </a:solidFill>
                <a:effectLst/>
                <a:uLnTx/>
                <a:uFillTx/>
                <a:latin typeface="Verdana"/>
                <a:ea typeface="MS PGothic" panose="020B0600070205080204" pitchFamily="34" charset="-128"/>
                <a:cs typeface="+mn-cs"/>
              </a:rPr>
              <a:t>supp</a:t>
            </a:r>
            <a:r>
              <a:rPr kumimoji="0" lang="fr-BE" altLang="nl-NL" sz="1200" b="1" i="0" u="none" strike="noStrike" kern="1200" cap="none" spc="0" normalizeH="0" baseline="0" noProof="0" dirty="0">
                <a:ln>
                  <a:noFill/>
                </a:ln>
                <a:solidFill>
                  <a:srgbClr val="0F5494"/>
                </a:solidFill>
                <a:effectLst/>
                <a:uLnTx/>
                <a:uFillTx/>
                <a:latin typeface="Verdana"/>
                <a:ea typeface="MS PGothic" panose="020B0600070205080204" pitchFamily="34" charset="-128"/>
                <a:cs typeface="+mn-cs"/>
              </a:rPr>
              <a:t>. documents</a:t>
            </a:r>
          </a:p>
        </p:txBody>
      </p:sp>
      <p:sp>
        <p:nvSpPr>
          <p:cNvPr id="36" name="Up Arrow 33">
            <a:extLst>
              <a:ext uri="{FF2B5EF4-FFF2-40B4-BE49-F238E27FC236}">
                <a16:creationId xmlns:a16="http://schemas.microsoft.com/office/drawing/2014/main" id="{14B0528C-7271-4A17-BD15-5222D2B7805D}"/>
              </a:ext>
            </a:extLst>
          </p:cNvPr>
          <p:cNvSpPr>
            <a:spLocks noChangeArrowheads="1"/>
          </p:cNvSpPr>
          <p:nvPr/>
        </p:nvSpPr>
        <p:spPr bwMode="auto">
          <a:xfrm>
            <a:off x="924621" y="5010749"/>
            <a:ext cx="495330" cy="1119228"/>
          </a:xfrm>
          <a:prstGeom prst="upArrow">
            <a:avLst>
              <a:gd name="adj1" fmla="val 50000"/>
              <a:gd name="adj2" fmla="val 49991"/>
            </a:avLst>
          </a:prstGeom>
          <a:solidFill>
            <a:srgbClr val="0F5494"/>
          </a:solidFill>
          <a:ln w="9525">
            <a:no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37" name="Text Box 18">
            <a:extLst>
              <a:ext uri="{FF2B5EF4-FFF2-40B4-BE49-F238E27FC236}">
                <a16:creationId xmlns:a16="http://schemas.microsoft.com/office/drawing/2014/main" id="{26180082-C8EC-4EEC-B797-BEC0D788074A}"/>
              </a:ext>
            </a:extLst>
          </p:cNvPr>
          <p:cNvSpPr txBox="1">
            <a:spLocks noChangeArrowheads="1"/>
          </p:cNvSpPr>
          <p:nvPr/>
        </p:nvSpPr>
        <p:spPr bwMode="auto">
          <a:xfrm>
            <a:off x="611845" y="6113579"/>
            <a:ext cx="8028124" cy="503850"/>
          </a:xfrm>
          <a:prstGeom prst="rect">
            <a:avLst/>
          </a:prstGeom>
          <a:solidFill>
            <a:srgbClr val="0F5494"/>
          </a:solidFill>
          <a:ln w="9525">
            <a:noFill/>
            <a:miter lim="800000"/>
            <a:headEnd/>
            <a:tailEnd/>
          </a:ln>
        </p:spPr>
        <p:txBody>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Verdana"/>
                <a:ea typeface="ＭＳ Ｐゴシック" charset="0"/>
                <a:cs typeface="Tw Cen MT"/>
              </a:rPr>
              <a:t>Budget Support Steering Committee (DEVCO) or Financial Assistance Steering Committee </a:t>
            </a:r>
            <a:r>
              <a:rPr kumimoji="0" lang="en-GB" sz="1200" b="0" i="0" u="none" strike="noStrike" kern="1200" cap="none" spc="0" normalizeH="0" baseline="0" noProof="0" dirty="0">
                <a:ln>
                  <a:noFill/>
                </a:ln>
                <a:solidFill>
                  <a:srgbClr val="FFFFFF"/>
                </a:solidFill>
                <a:effectLst/>
                <a:uLnTx/>
                <a:uFillTx/>
                <a:latin typeface="Verdana"/>
                <a:ea typeface="ＭＳ Ｐゴシック" charset="0"/>
                <a:cs typeface="Tw Cen MT"/>
              </a:rPr>
              <a:t>(NEAR): Continuous political and policy steer of BS programmes</a:t>
            </a:r>
            <a:endParaRPr kumimoji="0" lang="en-US" sz="1200" b="0" i="0" u="none" strike="noStrike" kern="1200" cap="none" spc="0" normalizeH="0" baseline="0" noProof="0" dirty="0">
              <a:ln>
                <a:noFill/>
              </a:ln>
              <a:solidFill>
                <a:srgbClr val="FFFFFF"/>
              </a:solidFill>
              <a:effectLst/>
              <a:uLnTx/>
              <a:uFillTx/>
              <a:latin typeface="Verdana"/>
              <a:ea typeface="ＭＳ Ｐゴシック" charset="0"/>
              <a:cs typeface="Tw Cen MT"/>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kumimoji="0" lang="fr-BE" sz="1200" b="0" i="0" u="none" strike="noStrike" kern="1200" cap="none" spc="0" normalizeH="0" baseline="0" noProof="0" dirty="0">
              <a:ln>
                <a:noFill/>
              </a:ln>
              <a:solidFill>
                <a:srgbClr val="FFFFFF"/>
              </a:solidFill>
              <a:effectLst/>
              <a:uLnTx/>
              <a:uFillTx/>
              <a:latin typeface="Verdana"/>
              <a:ea typeface="ＭＳ Ｐゴシック" charset="0"/>
              <a:cs typeface="Tw Cen MT"/>
            </a:endParaRPr>
          </a:p>
        </p:txBody>
      </p:sp>
      <p:sp>
        <p:nvSpPr>
          <p:cNvPr id="26" name="TextBox 34">
            <a:extLst>
              <a:ext uri="{FF2B5EF4-FFF2-40B4-BE49-F238E27FC236}">
                <a16:creationId xmlns:a16="http://schemas.microsoft.com/office/drawing/2014/main" id="{536A8CA4-7474-4504-B4BC-986C0D25737B}"/>
              </a:ext>
            </a:extLst>
          </p:cNvPr>
          <p:cNvSpPr txBox="1"/>
          <p:nvPr/>
        </p:nvSpPr>
        <p:spPr>
          <a:xfrm>
            <a:off x="7020272" y="1182701"/>
            <a:ext cx="1593706" cy="369332"/>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800" b="1" i="0" u="none" strike="noStrike" kern="1200" cap="all" spc="0" normalizeH="0" baseline="0" noProof="0" dirty="0">
                <a:ln>
                  <a:noFill/>
                </a:ln>
                <a:solidFill>
                  <a:srgbClr val="004494"/>
                </a:solidFill>
                <a:effectLst/>
                <a:uLnTx/>
                <a:uFillTx/>
                <a:latin typeface="Verdana"/>
                <a:ea typeface="+mn-ea"/>
                <a:cs typeface="+mn-cs"/>
              </a:rPr>
              <a:t>Reminder</a:t>
            </a:r>
          </a:p>
        </p:txBody>
      </p:sp>
      <p:sp>
        <p:nvSpPr>
          <p:cNvPr id="27" name="Up Arrow 33">
            <a:extLst>
              <a:ext uri="{FF2B5EF4-FFF2-40B4-BE49-F238E27FC236}">
                <a16:creationId xmlns:a16="http://schemas.microsoft.com/office/drawing/2014/main" id="{33760DD3-4FA8-440D-B05A-B76B4008C6EC}"/>
              </a:ext>
            </a:extLst>
          </p:cNvPr>
          <p:cNvSpPr>
            <a:spLocks noChangeArrowheads="1"/>
          </p:cNvSpPr>
          <p:nvPr/>
        </p:nvSpPr>
        <p:spPr bwMode="auto">
          <a:xfrm>
            <a:off x="6824483" y="5555357"/>
            <a:ext cx="483822" cy="568101"/>
          </a:xfrm>
          <a:prstGeom prst="upArrow">
            <a:avLst>
              <a:gd name="adj1" fmla="val 50000"/>
              <a:gd name="adj2" fmla="val 49991"/>
            </a:avLst>
          </a:prstGeom>
          <a:solidFill>
            <a:srgbClr val="0F5494"/>
          </a:solidFill>
          <a:ln w="9525">
            <a:solidFill>
              <a:srgbClr val="0F5494"/>
            </a:solid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28" name="Up Arrow 33">
            <a:extLst>
              <a:ext uri="{FF2B5EF4-FFF2-40B4-BE49-F238E27FC236}">
                <a16:creationId xmlns:a16="http://schemas.microsoft.com/office/drawing/2014/main" id="{159DAC5A-EE2A-4038-BAE0-E2DD153F2C43}"/>
              </a:ext>
            </a:extLst>
          </p:cNvPr>
          <p:cNvSpPr>
            <a:spLocks noChangeArrowheads="1"/>
          </p:cNvSpPr>
          <p:nvPr/>
        </p:nvSpPr>
        <p:spPr bwMode="auto">
          <a:xfrm>
            <a:off x="7953271" y="4622990"/>
            <a:ext cx="528849" cy="1515579"/>
          </a:xfrm>
          <a:prstGeom prst="upArrow">
            <a:avLst>
              <a:gd name="adj1" fmla="val 50000"/>
              <a:gd name="adj2" fmla="val 49991"/>
            </a:avLst>
          </a:prstGeom>
          <a:solidFill>
            <a:srgbClr val="0F5494"/>
          </a:solidFill>
          <a:ln w="9525">
            <a:solidFill>
              <a:srgbClr val="0F5494"/>
            </a:solid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30" name="Right Arrow Callout 29">
            <a:extLst>
              <a:ext uri="{FF2B5EF4-FFF2-40B4-BE49-F238E27FC236}">
                <a16:creationId xmlns:a16="http://schemas.microsoft.com/office/drawing/2014/main" id="{42650E52-B164-4C12-8F45-B365829FD80D}"/>
              </a:ext>
            </a:extLst>
          </p:cNvPr>
          <p:cNvSpPr/>
          <p:nvPr/>
        </p:nvSpPr>
        <p:spPr bwMode="auto">
          <a:xfrm>
            <a:off x="1502554" y="5307725"/>
            <a:ext cx="2230517" cy="465817"/>
          </a:xfrm>
          <a:prstGeom prst="rightArrowCallout">
            <a:avLst>
              <a:gd name="adj1" fmla="val 13324"/>
              <a:gd name="adj2" fmla="val 22672"/>
              <a:gd name="adj3" fmla="val 19384"/>
              <a:gd name="adj4" fmla="val 76504"/>
            </a:avLst>
          </a:prstGeom>
          <a:solidFill>
            <a:srgbClr val="FFD624"/>
          </a:solidFill>
          <a:ln w="12700">
            <a:no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ＭＳ Ｐゴシック" charset="0"/>
                <a:cs typeface="Tw Cen MT"/>
              </a:rPr>
              <a:t>Finalisation of TAPs (indicators)</a:t>
            </a:r>
          </a:p>
        </p:txBody>
      </p:sp>
      <p:sp>
        <p:nvSpPr>
          <p:cNvPr id="32" name="Right Arrow Callout 31">
            <a:extLst>
              <a:ext uri="{FF2B5EF4-FFF2-40B4-BE49-F238E27FC236}">
                <a16:creationId xmlns:a16="http://schemas.microsoft.com/office/drawing/2014/main" id="{42650E52-B164-4C12-8F45-B365829FD80D}"/>
              </a:ext>
            </a:extLst>
          </p:cNvPr>
          <p:cNvSpPr/>
          <p:nvPr/>
        </p:nvSpPr>
        <p:spPr bwMode="auto">
          <a:xfrm>
            <a:off x="611845" y="4343867"/>
            <a:ext cx="2230517" cy="650483"/>
          </a:xfrm>
          <a:prstGeom prst="rightArrowCallout">
            <a:avLst>
              <a:gd name="adj1" fmla="val 13324"/>
              <a:gd name="adj2" fmla="val 22672"/>
              <a:gd name="adj3" fmla="val 19384"/>
              <a:gd name="adj4" fmla="val 76504"/>
            </a:avLst>
          </a:prstGeom>
          <a:solidFill>
            <a:srgbClr val="FFD624"/>
          </a:solidFill>
          <a:ln w="19050">
            <a:solidFill>
              <a:srgbClr val="0F5494"/>
            </a:solid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charset="0"/>
                <a:ea typeface="+mn-ea"/>
                <a:cs typeface="+mn-cs"/>
              </a:rPr>
              <a:t>Opinion on disbursements when applicable</a:t>
            </a:r>
          </a:p>
        </p:txBody>
      </p:sp>
    </p:spTree>
    <p:extLst>
      <p:ext uri="{BB962C8B-B14F-4D97-AF65-F5344CB8AC3E}">
        <p14:creationId xmlns:p14="http://schemas.microsoft.com/office/powerpoint/2010/main" val="1635914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20" grpId="0" animBg="1"/>
      <p:bldP spid="21" grpId="0" animBg="1"/>
      <p:bldP spid="22" grpId="0" animBg="1"/>
      <p:bldP spid="23" grpId="0" animBg="1"/>
      <p:bldP spid="24" grpId="0" animBg="1"/>
      <p:bldP spid="36" grpId="0" animBg="1"/>
      <p:bldP spid="37" grpId="0" animBg="1"/>
      <p:bldP spid="27" grpId="0" animBg="1"/>
      <p:bldP spid="28" grpId="0" animBg="1"/>
      <p:bldP spid="30"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4537370" cy="773278"/>
          </a:xfrm>
        </p:spPr>
        <p:txBody>
          <a:bodyPr/>
          <a:lstStyle/>
          <a:p>
            <a:pPr marL="0"/>
            <a:r>
              <a:rPr lang="fr-BE" sz="2400" cap="all" dirty="0">
                <a:solidFill>
                  <a:srgbClr val="004494"/>
                </a:solidFill>
                <a:latin typeface="+mn-lt"/>
              </a:rPr>
              <a:t>BS </a:t>
            </a:r>
            <a:r>
              <a:rPr lang="fr-BE" sz="2400" cap="all" dirty="0" err="1">
                <a:solidFill>
                  <a:srgbClr val="004494"/>
                </a:solidFill>
                <a:latin typeface="+mn-lt"/>
              </a:rPr>
              <a:t>Disbursement</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6" name="AutoShape 4">
            <a:extLst>
              <a:ext uri="{FF2B5EF4-FFF2-40B4-BE49-F238E27FC236}">
                <a16:creationId xmlns:a16="http://schemas.microsoft.com/office/drawing/2014/main" id="{D0122CD4-55CA-4CB8-A84A-A5922D8CC49B}"/>
              </a:ext>
            </a:extLst>
          </p:cNvPr>
          <p:cNvSpPr>
            <a:spLocks noChangeArrowheads="1"/>
          </p:cNvSpPr>
          <p:nvPr/>
        </p:nvSpPr>
        <p:spPr bwMode="auto">
          <a:xfrm rot="5400000">
            <a:off x="2254396" y="2276045"/>
            <a:ext cx="3363912" cy="3375025"/>
          </a:xfrm>
          <a:custGeom>
            <a:avLst/>
            <a:gdLst>
              <a:gd name="T0" fmla="*/ 1 w 21600"/>
              <a:gd name="T1" fmla="*/ 0 h 21600"/>
              <a:gd name="T2" fmla="*/ 0 w 21600"/>
              <a:gd name="T3" fmla="*/ 0 h 21600"/>
              <a:gd name="T4" fmla="*/ 1 w 21600"/>
              <a:gd name="T5" fmla="*/ 0 h 21600"/>
              <a:gd name="T6" fmla="*/ 0 w 21600"/>
              <a:gd name="T7" fmla="*/ 1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0F5494"/>
          </a:solidFill>
          <a:ln w="19050">
            <a:noFill/>
            <a:miter lim="800000"/>
            <a:headEnd/>
            <a:tailEnd/>
          </a:ln>
        </p:spPr>
        <p:txBody>
          <a:bodyPr rot="10800000" vert="eaVert" lIns="95555" tIns="47776" rIns="95555" bIns="47776"/>
          <a:lstStyle/>
          <a:p>
            <a:pPr eaLnBrk="1" hangingPunct="1">
              <a:defRPr/>
            </a:pPr>
            <a:endParaRPr lang="fr-BE" sz="1100">
              <a:latin typeface="+mn-lt"/>
              <a:ea typeface="ＭＳ Ｐゴシック" charset="0"/>
              <a:cs typeface="Tw Cen MT"/>
            </a:endParaRPr>
          </a:p>
        </p:txBody>
      </p:sp>
      <p:sp>
        <p:nvSpPr>
          <p:cNvPr id="7" name="Rectangle 5">
            <a:extLst>
              <a:ext uri="{FF2B5EF4-FFF2-40B4-BE49-F238E27FC236}">
                <a16:creationId xmlns:a16="http://schemas.microsoft.com/office/drawing/2014/main" id="{15DF2224-CCD1-4AE1-95FE-EEBA7EC83C87}"/>
              </a:ext>
            </a:extLst>
          </p:cNvPr>
          <p:cNvSpPr>
            <a:spLocks noChangeArrowheads="1"/>
          </p:cNvSpPr>
          <p:nvPr/>
        </p:nvSpPr>
        <p:spPr bwMode="auto">
          <a:xfrm>
            <a:off x="3774206" y="2427086"/>
            <a:ext cx="1728000" cy="669123"/>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algn="ctr" eaLnBrk="1" hangingPunct="1">
              <a:spcAft>
                <a:spcPts val="1000"/>
              </a:spcAft>
              <a:defRPr/>
            </a:pPr>
            <a:r>
              <a:rPr lang="en-GB" sz="1400" b="1" dirty="0">
                <a:solidFill>
                  <a:schemeClr val="bg1">
                    <a:lumMod val="65000"/>
                  </a:schemeClr>
                </a:solidFill>
                <a:cs typeface="Tw Cen MT"/>
              </a:rPr>
              <a:t>Programming/ Strategic Planning</a:t>
            </a:r>
            <a:endParaRPr lang="en-US" sz="1400" b="1" dirty="0">
              <a:solidFill>
                <a:schemeClr val="bg1">
                  <a:lumMod val="65000"/>
                </a:schemeClr>
              </a:solidFill>
              <a:cs typeface="Tw Cen MT"/>
            </a:endParaRPr>
          </a:p>
        </p:txBody>
      </p:sp>
      <p:sp>
        <p:nvSpPr>
          <p:cNvPr id="9" name="Rectangle 7">
            <a:extLst>
              <a:ext uri="{FF2B5EF4-FFF2-40B4-BE49-F238E27FC236}">
                <a16:creationId xmlns:a16="http://schemas.microsoft.com/office/drawing/2014/main" id="{833CACA9-9093-4217-9F71-F7874F604713}"/>
              </a:ext>
            </a:extLst>
          </p:cNvPr>
          <p:cNvSpPr>
            <a:spLocks noChangeArrowheads="1"/>
          </p:cNvSpPr>
          <p:nvPr/>
        </p:nvSpPr>
        <p:spPr bwMode="auto">
          <a:xfrm>
            <a:off x="4392120" y="4132134"/>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0"/>
              </a:spcAft>
              <a:defRPr/>
            </a:pPr>
            <a:r>
              <a:rPr lang="fr-BE">
                <a:solidFill>
                  <a:schemeClr val="bg1">
                    <a:lumMod val="50000"/>
                  </a:schemeClr>
                </a:solidFill>
                <a:cs typeface="Tw Cen MT"/>
              </a:rPr>
              <a:t>Identification</a:t>
            </a:r>
            <a:endParaRPr lang="fr-BE" sz="1300">
              <a:solidFill>
                <a:schemeClr val="bg1">
                  <a:lumMod val="50000"/>
                </a:schemeClr>
              </a:solidFill>
              <a:cs typeface="Tw Cen MT"/>
            </a:endParaRPr>
          </a:p>
        </p:txBody>
      </p:sp>
      <p:sp>
        <p:nvSpPr>
          <p:cNvPr id="11" name="Rectangle 8">
            <a:extLst>
              <a:ext uri="{FF2B5EF4-FFF2-40B4-BE49-F238E27FC236}">
                <a16:creationId xmlns:a16="http://schemas.microsoft.com/office/drawing/2014/main" id="{0E7E438F-A9DF-4A52-BA47-692B477A34D3}"/>
              </a:ext>
            </a:extLst>
          </p:cNvPr>
          <p:cNvSpPr>
            <a:spLocks noChangeArrowheads="1"/>
          </p:cNvSpPr>
          <p:nvPr/>
        </p:nvSpPr>
        <p:spPr bwMode="auto">
          <a:xfrm>
            <a:off x="2280046" y="4328810"/>
            <a:ext cx="1728000" cy="238236"/>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algn="ctr" eaLnBrk="1" hangingPunct="1">
              <a:spcAft>
                <a:spcPts val="1000"/>
              </a:spcAft>
              <a:defRPr/>
            </a:pPr>
            <a:r>
              <a:rPr lang="en-GB" sz="1400" b="1" dirty="0">
                <a:solidFill>
                  <a:schemeClr val="tx1"/>
                </a:solidFill>
                <a:cs typeface="Tw Cen MT"/>
              </a:rPr>
              <a:t>Implementation</a:t>
            </a:r>
            <a:endParaRPr lang="fr-BE" sz="1400" b="1" dirty="0">
              <a:solidFill>
                <a:srgbClr val="0F5494"/>
              </a:solidFill>
              <a:cs typeface="Tw Cen MT"/>
            </a:endParaRPr>
          </a:p>
        </p:txBody>
      </p:sp>
      <p:sp>
        <p:nvSpPr>
          <p:cNvPr id="12" name="Rectangle 9">
            <a:extLst>
              <a:ext uri="{FF2B5EF4-FFF2-40B4-BE49-F238E27FC236}">
                <a16:creationId xmlns:a16="http://schemas.microsoft.com/office/drawing/2014/main" id="{4135963E-924B-4996-9E6F-8522EE0CD5CE}"/>
              </a:ext>
            </a:extLst>
          </p:cNvPr>
          <p:cNvSpPr>
            <a:spLocks noChangeArrowheads="1"/>
          </p:cNvSpPr>
          <p:nvPr/>
        </p:nvSpPr>
        <p:spPr bwMode="auto">
          <a:xfrm>
            <a:off x="1990960" y="2943194"/>
            <a:ext cx="1187548" cy="392124"/>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spAutoFit/>
          </a:bodyPr>
          <a:lstStyle/>
          <a:p>
            <a:pPr algn="ctr" eaLnBrk="1" hangingPunct="1">
              <a:spcAft>
                <a:spcPts val="1000"/>
              </a:spcAft>
              <a:defRPr/>
            </a:pPr>
            <a:r>
              <a:rPr lang="en-GB" b="1" dirty="0">
                <a:solidFill>
                  <a:schemeClr val="bg1">
                    <a:lumMod val="65000"/>
                  </a:schemeClr>
                </a:solidFill>
                <a:cs typeface="Tw Cen MT"/>
              </a:rPr>
              <a:t> Evaluation &amp; follow-up</a:t>
            </a:r>
            <a:endParaRPr lang="fr-BE" dirty="0">
              <a:solidFill>
                <a:schemeClr val="bg1">
                  <a:lumMod val="50000"/>
                </a:schemeClr>
              </a:solidFill>
              <a:cs typeface="Tw Cen MT"/>
            </a:endParaRPr>
          </a:p>
        </p:txBody>
      </p:sp>
      <p:sp>
        <p:nvSpPr>
          <p:cNvPr id="13" name="Rectangle 8">
            <a:extLst>
              <a:ext uri="{FF2B5EF4-FFF2-40B4-BE49-F238E27FC236}">
                <a16:creationId xmlns:a16="http://schemas.microsoft.com/office/drawing/2014/main" id="{63B3ABC6-9BE2-430B-B550-BE23C27834B1}"/>
              </a:ext>
            </a:extLst>
          </p:cNvPr>
          <p:cNvSpPr>
            <a:spLocks noChangeArrowheads="1"/>
          </p:cNvSpPr>
          <p:nvPr/>
        </p:nvSpPr>
        <p:spPr bwMode="auto">
          <a:xfrm>
            <a:off x="3378206" y="5125961"/>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1000"/>
              </a:spcAft>
              <a:defRPr/>
            </a:pPr>
            <a:r>
              <a:rPr lang="fr-BE">
                <a:solidFill>
                  <a:schemeClr val="bg1">
                    <a:lumMod val="50000"/>
                  </a:schemeClr>
                </a:solidFill>
                <a:cs typeface="Tw Cen MT"/>
              </a:rPr>
              <a:t>Formulation</a:t>
            </a:r>
            <a:endParaRPr lang="fr-BE" sz="1300">
              <a:solidFill>
                <a:schemeClr val="bg1">
                  <a:lumMod val="50000"/>
                </a:schemeClr>
              </a:solidFill>
              <a:cs typeface="Tw Cen MT"/>
            </a:endParaRPr>
          </a:p>
        </p:txBody>
      </p:sp>
      <p:sp>
        <p:nvSpPr>
          <p:cNvPr id="22" name="AutoShape 11">
            <a:extLst>
              <a:ext uri="{FF2B5EF4-FFF2-40B4-BE49-F238E27FC236}">
                <a16:creationId xmlns:a16="http://schemas.microsoft.com/office/drawing/2014/main" id="{F2F1A357-A7C6-4374-9B39-46A15394CD9C}"/>
              </a:ext>
            </a:extLst>
          </p:cNvPr>
          <p:cNvSpPr>
            <a:spLocks noChangeArrowheads="1"/>
          </p:cNvSpPr>
          <p:nvPr/>
        </p:nvSpPr>
        <p:spPr bwMode="auto">
          <a:xfrm>
            <a:off x="262867" y="3696928"/>
            <a:ext cx="1990034" cy="1204481"/>
          </a:xfrm>
          <a:prstGeom prst="rightArrowCallout">
            <a:avLst>
              <a:gd name="adj1" fmla="val 3013"/>
              <a:gd name="adj2" fmla="val 6898"/>
              <a:gd name="adj3" fmla="val 6504"/>
              <a:gd name="adj4" fmla="val 92407"/>
            </a:avLst>
          </a:prstGeom>
          <a:solidFill>
            <a:srgbClr val="FFD624"/>
          </a:solidFill>
          <a:ln w="12700">
            <a:noFill/>
            <a:miter lim="800000"/>
            <a:headEnd/>
            <a:tailEnd/>
          </a:ln>
        </p:spPr>
        <p:txBody>
          <a:bodyPr wrap="square" lIns="95555" tIns="47776" rIns="95555" bIns="47776">
            <a:spAutoFit/>
          </a:bodyPr>
          <a:lstStyle/>
          <a:p>
            <a:pPr eaLnBrk="1" hangingPunct="1">
              <a:defRPr/>
            </a:pPr>
            <a:r>
              <a:rPr lang="en-GB" b="1" dirty="0">
                <a:ea typeface="ＭＳ Ｐゴシック" charset="0"/>
                <a:cs typeface="Tw Cen MT"/>
              </a:rPr>
              <a:t>Decision process for tranche release: </a:t>
            </a:r>
            <a:r>
              <a:rPr lang="en-GB" dirty="0">
                <a:ea typeface="ＭＳ Ｐゴシック" charset="0"/>
                <a:cs typeface="Tw Cen MT"/>
              </a:rPr>
              <a:t>Monitoring and dialogue, assessment of payment conditions</a:t>
            </a:r>
            <a:endParaRPr lang="en-US" dirty="0">
              <a:ea typeface="ＭＳ Ｐゴシック" charset="0"/>
              <a:cs typeface="Tw Cen MT"/>
            </a:endParaRPr>
          </a:p>
        </p:txBody>
      </p:sp>
      <p:sp>
        <p:nvSpPr>
          <p:cNvPr id="25" name="TextBox 31">
            <a:extLst>
              <a:ext uri="{FF2B5EF4-FFF2-40B4-BE49-F238E27FC236}">
                <a16:creationId xmlns:a16="http://schemas.microsoft.com/office/drawing/2014/main" id="{701D8DE8-DBD6-4B6F-A8EA-8E5CBA3DD85B}"/>
              </a:ext>
            </a:extLst>
          </p:cNvPr>
          <p:cNvSpPr txBox="1">
            <a:spLocks noChangeArrowheads="1"/>
          </p:cNvSpPr>
          <p:nvPr/>
        </p:nvSpPr>
        <p:spPr bwMode="auto">
          <a:xfrm>
            <a:off x="262867" y="5384984"/>
            <a:ext cx="2495602" cy="465817"/>
          </a:xfrm>
          <a:prstGeom prst="rect">
            <a:avLst/>
          </a:prstGeom>
          <a:solidFill>
            <a:srgbClr val="FFD624"/>
          </a:solidFill>
          <a:ln w="12700">
            <a:noFill/>
            <a:miter lim="800000"/>
            <a:headEnd/>
            <a:tailEnd/>
          </a:ln>
        </p:spPr>
        <p:txBody>
          <a:bodyPr wrap="square" lIns="95555" tIns="47776" rIns="95555" bIns="47776" anchor="ctr">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buNone/>
            </a:pPr>
            <a:r>
              <a:rPr lang="en-GB" sz="1200" b="1" i="0" dirty="0"/>
              <a:t>Opinion on disbursements when applicable</a:t>
            </a:r>
          </a:p>
        </p:txBody>
      </p:sp>
      <p:sp>
        <p:nvSpPr>
          <p:cNvPr id="35" name="Up Arrow 32">
            <a:extLst>
              <a:ext uri="{FF2B5EF4-FFF2-40B4-BE49-F238E27FC236}">
                <a16:creationId xmlns:a16="http://schemas.microsoft.com/office/drawing/2014/main" id="{7CA28988-894D-4079-92FD-F4B5CD931FA2}"/>
              </a:ext>
            </a:extLst>
          </p:cNvPr>
          <p:cNvSpPr>
            <a:spLocks noChangeArrowheads="1"/>
          </p:cNvSpPr>
          <p:nvPr/>
        </p:nvSpPr>
        <p:spPr bwMode="auto">
          <a:xfrm>
            <a:off x="2392356" y="4939967"/>
            <a:ext cx="252412" cy="504825"/>
          </a:xfrm>
          <a:prstGeom prst="upArrow">
            <a:avLst>
              <a:gd name="adj1" fmla="val 26481"/>
              <a:gd name="adj2" fmla="val 50000"/>
            </a:avLst>
          </a:prstGeom>
          <a:solidFill>
            <a:srgbClr val="FFD624"/>
          </a:solidFill>
          <a:ln w="9525">
            <a:noFill/>
            <a:round/>
            <a:headEnd/>
            <a:tailEnd/>
          </a:ln>
          <a:effectLs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endParaRPr lang="fr-BE" altLang="nl-NL" sz="1200" i="0">
              <a:latin typeface="+mn-lt"/>
            </a:endParaRPr>
          </a:p>
        </p:txBody>
      </p:sp>
      <p:sp>
        <p:nvSpPr>
          <p:cNvPr id="36" name="Up Arrow 33">
            <a:extLst>
              <a:ext uri="{FF2B5EF4-FFF2-40B4-BE49-F238E27FC236}">
                <a16:creationId xmlns:a16="http://schemas.microsoft.com/office/drawing/2014/main" id="{14B0528C-7271-4A17-BD15-5222D2B7805D}"/>
              </a:ext>
            </a:extLst>
          </p:cNvPr>
          <p:cNvSpPr>
            <a:spLocks noChangeArrowheads="1"/>
          </p:cNvSpPr>
          <p:nvPr/>
        </p:nvSpPr>
        <p:spPr bwMode="auto">
          <a:xfrm>
            <a:off x="1738548" y="5852293"/>
            <a:ext cx="252412" cy="504825"/>
          </a:xfrm>
          <a:prstGeom prst="upArrow">
            <a:avLst>
              <a:gd name="adj1" fmla="val 50000"/>
              <a:gd name="adj2" fmla="val 49991"/>
            </a:avLst>
          </a:prstGeom>
          <a:solidFill>
            <a:srgbClr val="0F5494"/>
          </a:solidFill>
          <a:ln w="9525">
            <a:no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endParaRPr lang="fr-BE" altLang="nl-NL" sz="1200" i="0">
              <a:solidFill>
                <a:schemeClr val="bg1"/>
              </a:solidFill>
              <a:latin typeface="+mn-lt"/>
            </a:endParaRPr>
          </a:p>
        </p:txBody>
      </p:sp>
      <p:sp>
        <p:nvSpPr>
          <p:cNvPr id="37" name="Text Box 18">
            <a:extLst>
              <a:ext uri="{FF2B5EF4-FFF2-40B4-BE49-F238E27FC236}">
                <a16:creationId xmlns:a16="http://schemas.microsoft.com/office/drawing/2014/main" id="{26180082-C8EC-4EEC-B797-BEC0D788074A}"/>
              </a:ext>
            </a:extLst>
          </p:cNvPr>
          <p:cNvSpPr txBox="1">
            <a:spLocks noChangeArrowheads="1"/>
          </p:cNvSpPr>
          <p:nvPr/>
        </p:nvSpPr>
        <p:spPr bwMode="auto">
          <a:xfrm>
            <a:off x="504031" y="6113579"/>
            <a:ext cx="8135938" cy="491713"/>
          </a:xfrm>
          <a:prstGeom prst="rect">
            <a:avLst/>
          </a:prstGeom>
          <a:solidFill>
            <a:srgbClr val="0F5494"/>
          </a:solidFill>
          <a:ln w="9525">
            <a:noFill/>
            <a:miter lim="800000"/>
            <a:headEnd/>
            <a:tailEnd/>
          </a:ln>
        </p:spPr>
        <p:txBody>
          <a:bodyPr/>
          <a:lstStyle/>
          <a:p>
            <a:pPr algn="ctr" eaLnBrk="1" hangingPunct="1">
              <a:spcAft>
                <a:spcPts val="0"/>
              </a:spcAft>
              <a:defRPr/>
            </a:pPr>
            <a:r>
              <a:rPr lang="en-GB" b="1" dirty="0">
                <a:solidFill>
                  <a:schemeClr val="bg1"/>
                </a:solidFill>
                <a:latin typeface="+mn-lt"/>
                <a:ea typeface="ＭＳ Ｐゴシック" charset="0"/>
                <a:cs typeface="Tw Cen MT"/>
              </a:rPr>
              <a:t>Budget Support Steering Committee (DEVCO) or Financial Assistance Steering Committee (NEAR): </a:t>
            </a:r>
            <a:r>
              <a:rPr lang="en-GB" dirty="0">
                <a:solidFill>
                  <a:schemeClr val="bg1"/>
                </a:solidFill>
                <a:latin typeface="+mn-lt"/>
                <a:ea typeface="ＭＳ Ｐゴシック" charset="0"/>
                <a:cs typeface="Tw Cen MT"/>
              </a:rPr>
              <a:t>Continuous political and policy steer of BS programmes</a:t>
            </a:r>
            <a:endParaRPr lang="en-US" dirty="0">
              <a:solidFill>
                <a:schemeClr val="bg1"/>
              </a:solidFill>
              <a:latin typeface="+mn-lt"/>
              <a:ea typeface="ＭＳ Ｐゴシック" charset="0"/>
              <a:cs typeface="Tw Cen MT"/>
            </a:endParaRPr>
          </a:p>
        </p:txBody>
      </p:sp>
      <p:sp>
        <p:nvSpPr>
          <p:cNvPr id="27" name="TextBox 1">
            <a:extLst>
              <a:ext uri="{FF2B5EF4-FFF2-40B4-BE49-F238E27FC236}">
                <a16:creationId xmlns:a16="http://schemas.microsoft.com/office/drawing/2014/main" id="{3CF69F5B-A67B-43BD-A5EE-E6EBFEC3A083}"/>
              </a:ext>
            </a:extLst>
          </p:cNvPr>
          <p:cNvSpPr txBox="1"/>
          <p:nvPr/>
        </p:nvSpPr>
        <p:spPr>
          <a:xfrm>
            <a:off x="5724128" y="1332692"/>
            <a:ext cx="3240000" cy="4493538"/>
          </a:xfrm>
          <a:prstGeom prst="rect">
            <a:avLst/>
          </a:prstGeom>
          <a:solidFill>
            <a:srgbClr val="0F5494"/>
          </a:solidFill>
          <a:ln>
            <a:solidFill>
              <a:srgbClr val="000090"/>
            </a:solidFill>
          </a:ln>
        </p:spPr>
        <p:txBody>
          <a:bodyPr wrap="square" rtlCol="0">
            <a:spAutoFit/>
          </a:bodyPr>
          <a:lstStyle/>
          <a:p>
            <a:pPr algn="ctr">
              <a:spcBef>
                <a:spcPts val="600"/>
              </a:spcBef>
              <a:spcAft>
                <a:spcPts val="600"/>
              </a:spcAft>
            </a:pPr>
            <a:r>
              <a:rPr lang="en-GB" sz="1800" b="1" dirty="0">
                <a:solidFill>
                  <a:schemeClr val="bg1"/>
                </a:solidFill>
                <a:latin typeface="+mn-lt"/>
              </a:rPr>
              <a:t>LEGAL BASIS:</a:t>
            </a:r>
          </a:p>
          <a:p>
            <a:pPr algn="ctr">
              <a:spcBef>
                <a:spcPts val="600"/>
              </a:spcBef>
              <a:spcAft>
                <a:spcPts val="600"/>
              </a:spcAft>
            </a:pPr>
            <a:r>
              <a:rPr lang="en-GB" sz="1600" b="1" dirty="0">
                <a:solidFill>
                  <a:schemeClr val="bg1"/>
                </a:solidFill>
                <a:latin typeface="+mn-lt"/>
              </a:rPr>
              <a:t>Financing Agreement,  including amendments, riders</a:t>
            </a:r>
          </a:p>
          <a:p>
            <a:pPr algn="ctr">
              <a:spcBef>
                <a:spcPts val="600"/>
              </a:spcBef>
              <a:spcAft>
                <a:spcPts val="600"/>
              </a:spcAft>
            </a:pPr>
            <a:r>
              <a:rPr lang="en-GB" sz="1600" b="1" dirty="0">
                <a:solidFill>
                  <a:schemeClr val="bg1"/>
                </a:solidFill>
                <a:latin typeface="+mn-lt"/>
              </a:rPr>
              <a:t>Annexes </a:t>
            </a:r>
            <a:br>
              <a:rPr lang="en-GB" sz="1600" b="1" dirty="0">
                <a:solidFill>
                  <a:schemeClr val="bg1"/>
                </a:solidFill>
                <a:latin typeface="+mn-lt"/>
              </a:rPr>
            </a:br>
            <a:r>
              <a:rPr lang="en-GB" sz="1600" dirty="0">
                <a:solidFill>
                  <a:schemeClr val="bg1"/>
                </a:solidFill>
                <a:latin typeface="+mn-lt"/>
              </a:rPr>
              <a:t>(Technical and Administrative Provisions)</a:t>
            </a:r>
            <a:endParaRPr lang="fr-BE" sz="1600" dirty="0">
              <a:solidFill>
                <a:schemeClr val="bg1"/>
              </a:solidFill>
              <a:latin typeface="+mn-lt"/>
            </a:endParaRPr>
          </a:p>
          <a:p>
            <a:pPr algn="ctr">
              <a:spcBef>
                <a:spcPts val="600"/>
              </a:spcBef>
              <a:spcAft>
                <a:spcPts val="600"/>
              </a:spcAft>
            </a:pPr>
            <a:r>
              <a:rPr lang="fr-BE" sz="1400" b="1" dirty="0">
                <a:solidFill>
                  <a:schemeClr val="bg1"/>
                </a:solidFill>
                <a:latin typeface="+mn-lt"/>
              </a:rPr>
              <a:t>Consult: </a:t>
            </a:r>
          </a:p>
          <a:p>
            <a:pPr marL="285750" indent="-285750" defTabSz="966788">
              <a:spcBef>
                <a:spcPts val="600"/>
              </a:spcBef>
              <a:spcAft>
                <a:spcPts val="600"/>
              </a:spcAft>
              <a:buClr>
                <a:schemeClr val="bg1"/>
              </a:buClr>
              <a:buFont typeface="Verdana" panose="020B0604030504040204" pitchFamily="34" charset="0"/>
              <a:buChar char="&gt;"/>
              <a:defRPr/>
            </a:pPr>
            <a:r>
              <a:rPr lang="fr-BE" sz="1400" dirty="0">
                <a:solidFill>
                  <a:schemeClr val="bg1"/>
                </a:solidFill>
                <a:latin typeface="+mn-lt"/>
              </a:rPr>
              <a:t>Guidelines section 5.6</a:t>
            </a:r>
          </a:p>
          <a:p>
            <a:pPr marL="285750" indent="-285750" defTabSz="966788">
              <a:spcBef>
                <a:spcPts val="600"/>
              </a:spcBef>
              <a:spcAft>
                <a:spcPts val="600"/>
              </a:spcAft>
              <a:buClr>
                <a:schemeClr val="bg1"/>
              </a:buClr>
              <a:buFont typeface="Verdana" panose="020B0604030504040204" pitchFamily="34" charset="0"/>
              <a:buChar char="&gt;"/>
              <a:defRPr/>
            </a:pPr>
            <a:r>
              <a:rPr lang="fr-BE" sz="1400" dirty="0" err="1">
                <a:solidFill>
                  <a:schemeClr val="bg1"/>
                </a:solidFill>
                <a:latin typeface="+mn-lt"/>
              </a:rPr>
              <a:t>Disbursement</a:t>
            </a:r>
            <a:r>
              <a:rPr lang="fr-BE" sz="1400" dirty="0">
                <a:solidFill>
                  <a:schemeClr val="bg1"/>
                </a:solidFill>
                <a:latin typeface="+mn-lt"/>
              </a:rPr>
              <a:t> </a:t>
            </a:r>
            <a:r>
              <a:rPr lang="fr-BE" sz="1400" dirty="0" err="1">
                <a:solidFill>
                  <a:schemeClr val="bg1"/>
                </a:solidFill>
                <a:latin typeface="+mn-lt"/>
              </a:rPr>
              <a:t>template</a:t>
            </a:r>
            <a:r>
              <a:rPr lang="fr-BE" sz="1400" dirty="0">
                <a:solidFill>
                  <a:schemeClr val="bg1"/>
                </a:solidFill>
                <a:latin typeface="+mn-lt"/>
              </a:rPr>
              <a:t> of </a:t>
            </a:r>
            <a:r>
              <a:rPr lang="fr-BE" sz="1400" dirty="0" err="1">
                <a:solidFill>
                  <a:schemeClr val="bg1"/>
                </a:solidFill>
                <a:latin typeface="+mn-lt"/>
              </a:rPr>
              <a:t>September</a:t>
            </a:r>
            <a:r>
              <a:rPr lang="fr-BE" sz="1400" dirty="0">
                <a:solidFill>
                  <a:schemeClr val="bg1"/>
                </a:solidFill>
                <a:latin typeface="+mn-lt"/>
              </a:rPr>
              <a:t> 2017 </a:t>
            </a:r>
          </a:p>
          <a:p>
            <a:pPr marL="285750" indent="-285750" defTabSz="966788">
              <a:spcBef>
                <a:spcPts val="600"/>
              </a:spcBef>
              <a:spcAft>
                <a:spcPts val="600"/>
              </a:spcAft>
              <a:buClr>
                <a:schemeClr val="bg1"/>
              </a:buClr>
              <a:buFont typeface="Verdana" panose="020B0604030504040204" pitchFamily="34" charset="0"/>
              <a:buChar char="&gt;"/>
              <a:defRPr/>
            </a:pPr>
            <a:r>
              <a:rPr lang="en-GB" sz="1400" dirty="0">
                <a:solidFill>
                  <a:schemeClr val="bg1"/>
                </a:solidFill>
                <a:latin typeface="+mn-lt"/>
              </a:rPr>
              <a:t>Note on BS processes in NEAR of Sept 2017 or Note on DEVCO BS internal arrangements of Sept 2017</a:t>
            </a:r>
          </a:p>
        </p:txBody>
      </p:sp>
    </p:spTree>
    <p:extLst>
      <p:ext uri="{BB962C8B-B14F-4D97-AF65-F5344CB8AC3E}">
        <p14:creationId xmlns:p14="http://schemas.microsoft.com/office/powerpoint/2010/main" val="406051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5" grpId="0" animBg="1"/>
      <p:bldP spid="35" grpId="0" animBg="1"/>
      <p:bldP spid="36" grpId="0" animBg="1"/>
      <p:bldP spid="37"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71546"/>
            <a:ext cx="7542368" cy="773278"/>
          </a:xfrm>
        </p:spPr>
        <p:txBody>
          <a:bodyPr/>
          <a:lstStyle/>
          <a:p>
            <a:pPr marL="0"/>
            <a:r>
              <a:rPr lang="en-US" altLang="en-US" sz="2400" cap="all" dirty="0">
                <a:solidFill>
                  <a:srgbClr val="004494"/>
                </a:solidFill>
                <a:latin typeface="+mn-lt"/>
              </a:rPr>
              <a:t>Disbursement </a:t>
            </a:r>
            <a:br>
              <a:rPr lang="en-US" altLang="en-US" sz="2400" cap="all" dirty="0">
                <a:solidFill>
                  <a:srgbClr val="004494"/>
                </a:solidFill>
                <a:latin typeface="+mn-lt"/>
              </a:rPr>
            </a:br>
            <a:r>
              <a:rPr lang="en-US" altLang="en-US" sz="2400" cap="all" dirty="0">
                <a:solidFill>
                  <a:srgbClr val="004494"/>
                </a:solidFill>
                <a:latin typeface="+mn-lt"/>
              </a:rPr>
              <a:t>process</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dirty="0">
              <a:solidFill>
                <a:schemeClr val="bg1"/>
              </a:solidFill>
              <a:latin typeface="+mn-lt"/>
            </a:endParaRPr>
          </a:p>
        </p:txBody>
      </p:sp>
      <p:sp>
        <p:nvSpPr>
          <p:cNvPr id="20" name="AutoShape 3">
            <a:extLst>
              <a:ext uri="{FF2B5EF4-FFF2-40B4-BE49-F238E27FC236}">
                <a16:creationId xmlns:a16="http://schemas.microsoft.com/office/drawing/2014/main" id="{6C2C501D-7016-4100-A90E-358F13D7E23C}"/>
              </a:ext>
            </a:extLst>
          </p:cNvPr>
          <p:cNvSpPr>
            <a:spLocks noChangeArrowheads="1"/>
          </p:cNvSpPr>
          <p:nvPr/>
        </p:nvSpPr>
        <p:spPr bwMode="auto">
          <a:xfrm>
            <a:off x="139417" y="1988840"/>
            <a:ext cx="1907998" cy="684000"/>
          </a:xfrm>
          <a:prstGeom prst="homePlate">
            <a:avLst>
              <a:gd name="adj" fmla="val 19175"/>
            </a:avLst>
          </a:prstGeom>
          <a:solidFill>
            <a:srgbClr val="2D9E48"/>
          </a:solidFill>
          <a:ln w="12700">
            <a:no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None/>
            </a:pPr>
            <a:r>
              <a:rPr lang="en-US" altLang="en-US" sz="1600" b="1" i="0" dirty="0">
                <a:solidFill>
                  <a:schemeClr val="bg1"/>
                </a:solidFill>
                <a:latin typeface="+mn-lt"/>
              </a:rPr>
              <a:t>Partner country</a:t>
            </a:r>
          </a:p>
        </p:txBody>
      </p:sp>
      <p:sp>
        <p:nvSpPr>
          <p:cNvPr id="21" name="Rectangle 4">
            <a:extLst>
              <a:ext uri="{FF2B5EF4-FFF2-40B4-BE49-F238E27FC236}">
                <a16:creationId xmlns:a16="http://schemas.microsoft.com/office/drawing/2014/main" id="{BECD4F34-9553-4F75-A55B-659F51B23ACF}"/>
              </a:ext>
            </a:extLst>
          </p:cNvPr>
          <p:cNvSpPr>
            <a:spLocks noChangeArrowheads="1"/>
          </p:cNvSpPr>
          <p:nvPr/>
        </p:nvSpPr>
        <p:spPr bwMode="auto">
          <a:xfrm>
            <a:off x="2156337" y="1988840"/>
            <a:ext cx="6848246" cy="684000"/>
          </a:xfrm>
          <a:prstGeom prst="rect">
            <a:avLst/>
          </a:prstGeom>
          <a:solidFill>
            <a:srgbClr val="2D9E48"/>
          </a:solidFill>
          <a:ln w="12700" algn="ctr">
            <a:noFill/>
            <a:miter lim="800000"/>
            <a:headEnd/>
            <a:tailEnd/>
          </a:ln>
        </p:spPr>
        <p:txBody>
          <a:bodyPr lIns="73152" tIns="73152" rIns="73152" bIns="73152" anchor="ctr"/>
          <a:lstStyle>
            <a:lvl1pPr marL="115888" indent="-115888">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spcBef>
                <a:spcPct val="30000"/>
              </a:spcBef>
              <a:buClr>
                <a:schemeClr val="bg2"/>
              </a:buClr>
              <a:buFontTx/>
              <a:buNone/>
            </a:pPr>
            <a:r>
              <a:rPr lang="en-GB" altLang="en-US" sz="1500" b="1" i="0" dirty="0">
                <a:solidFill>
                  <a:schemeClr val="bg1"/>
                </a:solidFill>
                <a:latin typeface="+mn-lt"/>
              </a:rPr>
              <a:t>Request for tranche release &amp; engage in dialogue with EUD</a:t>
            </a:r>
            <a:endParaRPr lang="en-US" altLang="en-US" sz="1500" b="1" i="0" dirty="0">
              <a:solidFill>
                <a:schemeClr val="bg1"/>
              </a:solidFill>
              <a:latin typeface="+mn-lt"/>
            </a:endParaRPr>
          </a:p>
        </p:txBody>
      </p:sp>
      <p:sp>
        <p:nvSpPr>
          <p:cNvPr id="26" name="AutoShape 3">
            <a:extLst>
              <a:ext uri="{FF2B5EF4-FFF2-40B4-BE49-F238E27FC236}">
                <a16:creationId xmlns:a16="http://schemas.microsoft.com/office/drawing/2014/main" id="{ED9F75BA-EBCB-4E4F-BEBC-4C9C52F0DBEB}"/>
              </a:ext>
            </a:extLst>
          </p:cNvPr>
          <p:cNvSpPr>
            <a:spLocks noChangeArrowheads="1"/>
          </p:cNvSpPr>
          <p:nvPr/>
        </p:nvSpPr>
        <p:spPr bwMode="auto">
          <a:xfrm>
            <a:off x="139417" y="2778038"/>
            <a:ext cx="1907998" cy="1116000"/>
          </a:xfrm>
          <a:prstGeom prst="homePlate">
            <a:avLst>
              <a:gd name="adj" fmla="val 19148"/>
            </a:avLst>
          </a:prstGeom>
          <a:solidFill>
            <a:srgbClr val="F5823C"/>
          </a:solidFill>
          <a:ln w="12700">
            <a:no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en-US" altLang="en-US" sz="1600" b="1" i="0" dirty="0">
                <a:solidFill>
                  <a:schemeClr val="bg1"/>
                </a:solidFill>
                <a:latin typeface="+mn-lt"/>
              </a:rPr>
              <a:t>EU Delegation </a:t>
            </a:r>
          </a:p>
        </p:txBody>
      </p:sp>
      <p:sp>
        <p:nvSpPr>
          <p:cNvPr id="28" name="Rectangle 4">
            <a:extLst>
              <a:ext uri="{FF2B5EF4-FFF2-40B4-BE49-F238E27FC236}">
                <a16:creationId xmlns:a16="http://schemas.microsoft.com/office/drawing/2014/main" id="{F0CA5D70-BF70-4F5D-80EE-4D5BC19F4F2F}"/>
              </a:ext>
            </a:extLst>
          </p:cNvPr>
          <p:cNvSpPr>
            <a:spLocks noChangeArrowheads="1"/>
          </p:cNvSpPr>
          <p:nvPr/>
        </p:nvSpPr>
        <p:spPr bwMode="auto">
          <a:xfrm>
            <a:off x="2156337" y="2778038"/>
            <a:ext cx="6848246" cy="1116000"/>
          </a:xfrm>
          <a:prstGeom prst="rect">
            <a:avLst/>
          </a:prstGeom>
          <a:solidFill>
            <a:srgbClr val="F5823C"/>
          </a:solidFill>
          <a:ln w="12700" algn="ctr">
            <a:noFill/>
            <a:miter lim="800000"/>
            <a:headEnd/>
            <a:tailEnd/>
          </a:ln>
          <a:effectLst/>
        </p:spPr>
        <p:txBody>
          <a:bodyPr lIns="73152" tIns="73152" rIns="73152" bIns="73152" anchor="ctr"/>
          <a:lstStyle/>
          <a:p>
            <a:pPr eaLnBrk="1" hangingPunct="1">
              <a:buClr>
                <a:schemeClr val="accent6"/>
              </a:buClr>
              <a:defRPr/>
            </a:pPr>
            <a:r>
              <a:rPr lang="en-GB" altLang="en-US" sz="1500" b="1" dirty="0">
                <a:solidFill>
                  <a:schemeClr val="bg1"/>
                </a:solidFill>
                <a:latin typeface="+mn-lt"/>
              </a:rPr>
              <a:t>Engage in dialogue with national authorities, analyse tranche release request, assess tranche release and prepare a disbursement file. Submit clear recommendation</a:t>
            </a:r>
            <a:endParaRPr lang="en-GB" sz="1500" b="1" dirty="0">
              <a:solidFill>
                <a:schemeClr val="bg1"/>
              </a:solidFill>
              <a:latin typeface="+mn-lt"/>
            </a:endParaRPr>
          </a:p>
        </p:txBody>
      </p:sp>
      <p:sp>
        <p:nvSpPr>
          <p:cNvPr id="31" name="AutoShape 3">
            <a:extLst>
              <a:ext uri="{FF2B5EF4-FFF2-40B4-BE49-F238E27FC236}">
                <a16:creationId xmlns:a16="http://schemas.microsoft.com/office/drawing/2014/main" id="{33C2746D-7334-4A64-A3FE-A07E633464CB}"/>
              </a:ext>
            </a:extLst>
          </p:cNvPr>
          <p:cNvSpPr>
            <a:spLocks noChangeArrowheads="1"/>
          </p:cNvSpPr>
          <p:nvPr/>
        </p:nvSpPr>
        <p:spPr bwMode="auto">
          <a:xfrm>
            <a:off x="139417" y="4065069"/>
            <a:ext cx="1907998" cy="1260000"/>
          </a:xfrm>
          <a:prstGeom prst="homePlate">
            <a:avLst>
              <a:gd name="adj" fmla="val 19172"/>
            </a:avLst>
          </a:prstGeom>
          <a:solidFill>
            <a:srgbClr val="FDB932"/>
          </a:solidFill>
          <a:ln w="12700">
            <a:no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fr-BE" altLang="en-US" sz="1600" b="1" i="0" dirty="0">
                <a:solidFill>
                  <a:schemeClr val="bg1"/>
                </a:solidFill>
                <a:latin typeface="+mn-lt"/>
              </a:rPr>
              <a:t>DEVCO / NEAR</a:t>
            </a:r>
          </a:p>
        </p:txBody>
      </p:sp>
      <p:sp>
        <p:nvSpPr>
          <p:cNvPr id="32" name="Rectangle 4">
            <a:extLst>
              <a:ext uri="{FF2B5EF4-FFF2-40B4-BE49-F238E27FC236}">
                <a16:creationId xmlns:a16="http://schemas.microsoft.com/office/drawing/2014/main" id="{3664A874-EB96-403D-96D1-F5BA88D07947}"/>
              </a:ext>
            </a:extLst>
          </p:cNvPr>
          <p:cNvSpPr>
            <a:spLocks noChangeArrowheads="1"/>
          </p:cNvSpPr>
          <p:nvPr/>
        </p:nvSpPr>
        <p:spPr bwMode="auto">
          <a:xfrm>
            <a:off x="2156337" y="4065069"/>
            <a:ext cx="6848246" cy="1260000"/>
          </a:xfrm>
          <a:prstGeom prst="rect">
            <a:avLst/>
          </a:prstGeom>
          <a:solidFill>
            <a:srgbClr val="FDB932"/>
          </a:solidFill>
          <a:ln w="12700" algn="ctr">
            <a:noFill/>
            <a:miter lim="800000"/>
            <a:headEnd/>
            <a:tailEnd/>
          </a:ln>
          <a:effectLst/>
        </p:spPr>
        <p:txBody>
          <a:bodyPr lIns="73152" tIns="73152" rIns="73152" bIns="73152" anchor="ctr"/>
          <a:lstStyle/>
          <a:p>
            <a:pPr eaLnBrk="1" hangingPunct="1">
              <a:buClr>
                <a:schemeClr val="accent6"/>
              </a:buClr>
              <a:defRPr/>
            </a:pPr>
            <a:r>
              <a:rPr lang="en-GB" sz="1500" b="1" dirty="0">
                <a:solidFill>
                  <a:schemeClr val="bg1"/>
                </a:solidFill>
                <a:latin typeface="+mn-lt"/>
              </a:rPr>
              <a:t>Geographical services prepare file for approval by the relevant Director; check by DEVCO/NEAR A4 BS Support Unit and thematic units; potentially involving BSSC/FAST</a:t>
            </a:r>
          </a:p>
          <a:p>
            <a:pPr eaLnBrk="1" hangingPunct="1">
              <a:buClr>
                <a:schemeClr val="accent6"/>
              </a:buClr>
              <a:defRPr/>
            </a:pPr>
            <a:r>
              <a:rPr lang="en-GB" sz="1500" b="1" dirty="0">
                <a:solidFill>
                  <a:schemeClr val="bg1"/>
                </a:solidFill>
                <a:latin typeface="+mn-lt"/>
              </a:rPr>
              <a:t>Geographical Director approves (or not) payment and conveys key messages to be taken up in dialogue</a:t>
            </a:r>
          </a:p>
        </p:txBody>
      </p:sp>
      <p:sp>
        <p:nvSpPr>
          <p:cNvPr id="38" name="AutoShape 3">
            <a:extLst>
              <a:ext uri="{FF2B5EF4-FFF2-40B4-BE49-F238E27FC236}">
                <a16:creationId xmlns:a16="http://schemas.microsoft.com/office/drawing/2014/main" id="{8A8090DB-4B98-44B1-8C54-A9CB51769534}"/>
              </a:ext>
            </a:extLst>
          </p:cNvPr>
          <p:cNvSpPr>
            <a:spLocks noChangeArrowheads="1"/>
          </p:cNvSpPr>
          <p:nvPr/>
        </p:nvSpPr>
        <p:spPr bwMode="auto">
          <a:xfrm>
            <a:off x="139417" y="5445224"/>
            <a:ext cx="1907998" cy="828000"/>
          </a:xfrm>
          <a:prstGeom prst="homePlate">
            <a:avLst>
              <a:gd name="adj" fmla="val 19130"/>
            </a:avLst>
          </a:prstGeom>
          <a:solidFill>
            <a:srgbClr val="1FACE0"/>
          </a:solidFill>
          <a:ln w="12700">
            <a:no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None/>
            </a:pPr>
            <a:r>
              <a:rPr lang="en-US" altLang="en-US" sz="1600" b="1" i="0" dirty="0">
                <a:solidFill>
                  <a:schemeClr val="bg1"/>
                </a:solidFill>
                <a:latin typeface="+mn-lt"/>
              </a:rPr>
              <a:t>EU Delegation </a:t>
            </a:r>
          </a:p>
        </p:txBody>
      </p:sp>
      <p:sp>
        <p:nvSpPr>
          <p:cNvPr id="39" name="Rectangle 4">
            <a:extLst>
              <a:ext uri="{FF2B5EF4-FFF2-40B4-BE49-F238E27FC236}">
                <a16:creationId xmlns:a16="http://schemas.microsoft.com/office/drawing/2014/main" id="{0FA55B05-DA03-4BC0-8E2D-6E90EC76074F}"/>
              </a:ext>
            </a:extLst>
          </p:cNvPr>
          <p:cNvSpPr>
            <a:spLocks noChangeArrowheads="1"/>
          </p:cNvSpPr>
          <p:nvPr/>
        </p:nvSpPr>
        <p:spPr bwMode="auto">
          <a:xfrm>
            <a:off x="2156337" y="5445224"/>
            <a:ext cx="6848246" cy="828000"/>
          </a:xfrm>
          <a:prstGeom prst="rect">
            <a:avLst/>
          </a:prstGeom>
          <a:solidFill>
            <a:srgbClr val="1FACE0"/>
          </a:solidFill>
          <a:ln w="12700" algn="ctr">
            <a:noFill/>
            <a:miter lim="800000"/>
            <a:headEnd/>
            <a:tailEnd/>
          </a:ln>
          <a:effectLst/>
        </p:spPr>
        <p:txBody>
          <a:bodyPr lIns="73152" tIns="73152" rIns="73152" bIns="73152" anchor="ctr"/>
          <a:lstStyle/>
          <a:p>
            <a:pPr eaLnBrk="1" hangingPunct="1">
              <a:buClr>
                <a:schemeClr val="accent6"/>
              </a:buClr>
              <a:defRPr/>
            </a:pPr>
            <a:r>
              <a:rPr lang="en-GB" sz="1500" b="1" dirty="0">
                <a:solidFill>
                  <a:schemeClr val="bg1"/>
                </a:solidFill>
                <a:latin typeface="+mn-lt"/>
              </a:rPr>
              <a:t>HOD provides authorising officer visa and letter with key messages to be taken up in dialogue</a:t>
            </a:r>
          </a:p>
          <a:p>
            <a:pPr eaLnBrk="1" hangingPunct="1">
              <a:buClr>
                <a:schemeClr val="accent6"/>
              </a:buClr>
              <a:defRPr/>
            </a:pPr>
            <a:r>
              <a:rPr lang="en-GB" sz="1500" b="1" dirty="0">
                <a:solidFill>
                  <a:schemeClr val="bg1"/>
                </a:solidFill>
                <a:latin typeface="+mn-lt"/>
              </a:rPr>
              <a:t>Verification of payments (incl. exchange rate verification)</a:t>
            </a:r>
          </a:p>
        </p:txBody>
      </p:sp>
    </p:spTree>
    <p:extLst>
      <p:ext uri="{BB962C8B-B14F-4D97-AF65-F5344CB8AC3E}">
        <p14:creationId xmlns:p14="http://schemas.microsoft.com/office/powerpoint/2010/main" val="3576758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6" grpId="0" animBg="1"/>
      <p:bldP spid="28" grpId="0" animBg="1"/>
      <p:bldP spid="31" grpId="0" animBg="1"/>
      <p:bldP spid="32" grpId="0" animBg="1"/>
      <p:bldP spid="38" grpId="0" animBg="1"/>
      <p:bldP spid="3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7542368" cy="773278"/>
          </a:xfrm>
        </p:spPr>
        <p:txBody>
          <a:bodyPr/>
          <a:lstStyle/>
          <a:p>
            <a:pPr marL="0"/>
            <a:r>
              <a:rPr lang="en-GB" sz="2400" cap="all" dirty="0">
                <a:solidFill>
                  <a:srgbClr val="004494"/>
                </a:solidFill>
                <a:latin typeface="+mn-lt"/>
              </a:rPr>
              <a:t>WHO is involved </a:t>
            </a:r>
            <a:br>
              <a:rPr lang="en-GB" sz="2400" cap="all" dirty="0">
                <a:solidFill>
                  <a:srgbClr val="004494"/>
                </a:solidFill>
                <a:latin typeface="+mn-lt"/>
              </a:rPr>
            </a:br>
            <a:r>
              <a:rPr lang="en-GB" sz="2400" cap="all" dirty="0">
                <a:solidFill>
                  <a:srgbClr val="004494"/>
                </a:solidFill>
                <a:latin typeface="+mn-lt"/>
              </a:rPr>
              <a:t>in the process &gt; partner</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a:solidFill>
                <a:schemeClr val="bg1"/>
              </a:solidFill>
              <a:latin typeface="+mn-lt"/>
            </a:endParaRPr>
          </a:p>
        </p:txBody>
      </p:sp>
      <p:sp>
        <p:nvSpPr>
          <p:cNvPr id="14" name="TextBox 9">
            <a:extLst>
              <a:ext uri="{FF2B5EF4-FFF2-40B4-BE49-F238E27FC236}">
                <a16:creationId xmlns:a16="http://schemas.microsoft.com/office/drawing/2014/main" id="{038CCF07-BCB3-4D83-A78E-B1CB4BDCDD7D}"/>
              </a:ext>
            </a:extLst>
          </p:cNvPr>
          <p:cNvSpPr txBox="1"/>
          <p:nvPr/>
        </p:nvSpPr>
        <p:spPr>
          <a:xfrm>
            <a:off x="983518" y="5157192"/>
            <a:ext cx="6425157" cy="1315040"/>
          </a:xfrm>
          <a:prstGeom prst="rect">
            <a:avLst/>
          </a:prstGeom>
          <a:noFill/>
          <a:ln>
            <a:noFill/>
          </a:ln>
        </p:spPr>
        <p:txBody>
          <a:bodyPr wrap="none" rtlCol="0">
            <a:spAutoFit/>
          </a:bodyPr>
          <a:lstStyle/>
          <a:p>
            <a:pPr marL="355600" lvl="1" indent="-355600" defTabSz="457200">
              <a:lnSpc>
                <a:spcPct val="120000"/>
              </a:lnSpc>
              <a:spcBef>
                <a:spcPts val="600"/>
              </a:spcBef>
              <a:spcAft>
                <a:spcPts val="0"/>
              </a:spcAft>
              <a:buClr>
                <a:srgbClr val="0F5494"/>
              </a:buClr>
              <a:buSzPct val="100000"/>
              <a:buFont typeface="Verdana" panose="020B0604030504040204" pitchFamily="34" charset="0"/>
              <a:buChar char="&gt;"/>
              <a:defRPr/>
            </a:pPr>
            <a:r>
              <a:rPr lang="en-GB" sz="2000" b="1" dirty="0">
                <a:latin typeface="+mn-lt"/>
              </a:rPr>
              <a:t>Preparation of the disbursement request</a:t>
            </a:r>
          </a:p>
          <a:p>
            <a:pPr marL="355600" lvl="1" indent="-355600" defTabSz="457200">
              <a:lnSpc>
                <a:spcPct val="120000"/>
              </a:lnSpc>
              <a:spcBef>
                <a:spcPts val="600"/>
              </a:spcBef>
              <a:spcAft>
                <a:spcPts val="0"/>
              </a:spcAft>
              <a:buClr>
                <a:srgbClr val="0F5494"/>
              </a:buClr>
              <a:buSzPct val="100000"/>
              <a:buFont typeface="Verdana" panose="020B0604030504040204" pitchFamily="34" charset="0"/>
              <a:buChar char="&gt;"/>
              <a:defRPr/>
            </a:pPr>
            <a:r>
              <a:rPr lang="en-GB" sz="2000" b="1" dirty="0">
                <a:latin typeface="+mn-lt"/>
              </a:rPr>
              <a:t>BS eligibility assessment </a:t>
            </a:r>
          </a:p>
          <a:p>
            <a:pPr marL="355600" lvl="1" indent="-355600" defTabSz="457200">
              <a:lnSpc>
                <a:spcPct val="120000"/>
              </a:lnSpc>
              <a:spcBef>
                <a:spcPts val="600"/>
              </a:spcBef>
              <a:spcAft>
                <a:spcPts val="0"/>
              </a:spcAft>
              <a:buClr>
                <a:srgbClr val="0F5494"/>
              </a:buClr>
              <a:buSzPct val="100000"/>
              <a:buFont typeface="Verdana" panose="020B0604030504040204" pitchFamily="34" charset="0"/>
              <a:buChar char="&gt;"/>
              <a:defRPr/>
            </a:pPr>
            <a:r>
              <a:rPr lang="en-GB" sz="2000" b="1" dirty="0">
                <a:latin typeface="+mn-lt"/>
              </a:rPr>
              <a:t>Formal disbursement request letter</a:t>
            </a:r>
          </a:p>
        </p:txBody>
      </p:sp>
      <p:sp>
        <p:nvSpPr>
          <p:cNvPr id="4" name="Triangle isocèle 3">
            <a:extLst>
              <a:ext uri="{FF2B5EF4-FFF2-40B4-BE49-F238E27FC236}">
                <a16:creationId xmlns:a16="http://schemas.microsoft.com/office/drawing/2014/main" id="{75587E32-27DB-4F2B-85F3-3D94C4245A5D}"/>
              </a:ext>
            </a:extLst>
          </p:cNvPr>
          <p:cNvSpPr/>
          <p:nvPr/>
        </p:nvSpPr>
        <p:spPr bwMode="auto">
          <a:xfrm flipV="1">
            <a:off x="3131840" y="4941200"/>
            <a:ext cx="2880320" cy="288000"/>
          </a:xfrm>
          <a:prstGeom prst="triangle">
            <a:avLst>
              <a:gd name="adj" fmla="val 50000"/>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Verdana" pitchFamily="34" charset="0"/>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1988840"/>
            <a:ext cx="8460000" cy="3024802"/>
          </a:xfrm>
          <a:prstGeom prst="rect">
            <a:avLst/>
          </a:prstGeom>
          <a:solidFill>
            <a:srgbClr val="0F5494"/>
          </a:solidFill>
        </p:spPr>
        <p:txBody>
          <a:bodyPr wrap="square">
            <a:spAutoFit/>
          </a:bodyPr>
          <a:lstStyle/>
          <a:p>
            <a:pPr marL="355600" lvl="1" indent="-355600" defTabSz="457200">
              <a:lnSpc>
                <a:spcPct val="110000"/>
              </a:lnSpc>
              <a:spcBef>
                <a:spcPts val="600"/>
              </a:spcBef>
              <a:spcAft>
                <a:spcPts val="1200"/>
              </a:spcAft>
              <a:buClr>
                <a:schemeClr val="bg1"/>
              </a:buClr>
              <a:buSzPct val="100000"/>
              <a:buFont typeface="Verdana" panose="020B0604030504040204" pitchFamily="34" charset="0"/>
              <a:buChar char="&gt;"/>
              <a:defRPr/>
            </a:pPr>
            <a:r>
              <a:rPr lang="en-GB" sz="1800" b="1" dirty="0">
                <a:solidFill>
                  <a:schemeClr val="bg1"/>
                </a:solidFill>
                <a:latin typeface="+mn-lt"/>
              </a:rPr>
              <a:t>Line Ministries </a:t>
            </a:r>
            <a:r>
              <a:rPr lang="en-GB" sz="1400" dirty="0">
                <a:solidFill>
                  <a:schemeClr val="bg1"/>
                </a:solidFill>
                <a:latin typeface="+mn-lt"/>
              </a:rPr>
              <a:t>(in particular in case of SRPC, preparation of sector policy update, sector performance and sector indicators)</a:t>
            </a:r>
          </a:p>
          <a:p>
            <a:pPr marL="355600" lvl="1" indent="-355600" defTabSz="457200">
              <a:lnSpc>
                <a:spcPct val="110000"/>
              </a:lnSpc>
              <a:spcBef>
                <a:spcPts val="600"/>
              </a:spcBef>
              <a:spcAft>
                <a:spcPts val="1200"/>
              </a:spcAft>
              <a:buClr>
                <a:schemeClr val="bg1"/>
              </a:buClr>
              <a:buSzPct val="100000"/>
              <a:buFont typeface="Verdana" panose="020B0604030504040204" pitchFamily="34" charset="0"/>
              <a:buChar char="&gt;"/>
              <a:defRPr/>
            </a:pPr>
            <a:r>
              <a:rPr lang="en-GB" sz="1800" b="1" dirty="0">
                <a:solidFill>
                  <a:schemeClr val="bg1"/>
                </a:solidFill>
                <a:latin typeface="+mn-lt"/>
              </a:rPr>
              <a:t>Ministry of Finance </a:t>
            </a:r>
            <a:r>
              <a:rPr lang="en-GB" sz="1400" dirty="0">
                <a:solidFill>
                  <a:schemeClr val="bg1"/>
                </a:solidFill>
                <a:latin typeface="+mn-lt"/>
              </a:rPr>
              <a:t>(Budget preparation and execution – Treasury, macroeconomic and fiscal policies and PFM reforms)</a:t>
            </a:r>
          </a:p>
          <a:p>
            <a:pPr marL="355600" lvl="1" indent="-355600" defTabSz="457200">
              <a:lnSpc>
                <a:spcPct val="110000"/>
              </a:lnSpc>
              <a:spcBef>
                <a:spcPts val="600"/>
              </a:spcBef>
              <a:spcAft>
                <a:spcPts val="1200"/>
              </a:spcAft>
              <a:buClr>
                <a:schemeClr val="bg1"/>
              </a:buClr>
              <a:buSzPct val="100000"/>
              <a:buFont typeface="Verdana" panose="020B0604030504040204" pitchFamily="34" charset="0"/>
              <a:buChar char="&gt;"/>
              <a:defRPr/>
            </a:pPr>
            <a:r>
              <a:rPr lang="en-GB" sz="1800" b="1" dirty="0">
                <a:solidFill>
                  <a:schemeClr val="bg1"/>
                </a:solidFill>
                <a:latin typeface="+mn-lt"/>
              </a:rPr>
              <a:t>National Authorising Officer/ Ministry of European Integration / Ministry of Finance… </a:t>
            </a:r>
            <a:r>
              <a:rPr lang="en-GB" sz="1600" dirty="0">
                <a:solidFill>
                  <a:schemeClr val="bg1"/>
                </a:solidFill>
                <a:latin typeface="+mn-lt"/>
              </a:rPr>
              <a:t>(coordination and preparation of disbursement request file and of request letter)</a:t>
            </a:r>
          </a:p>
          <a:p>
            <a:pPr marL="355600" lvl="1" indent="-355600" defTabSz="457200">
              <a:lnSpc>
                <a:spcPct val="110000"/>
              </a:lnSpc>
              <a:spcBef>
                <a:spcPts val="600"/>
              </a:spcBef>
              <a:spcAft>
                <a:spcPts val="1200"/>
              </a:spcAft>
              <a:buClr>
                <a:schemeClr val="bg1"/>
              </a:buClr>
              <a:buSzPct val="100000"/>
              <a:buFont typeface="Verdana" panose="020B0604030504040204" pitchFamily="34" charset="0"/>
              <a:buChar char="&gt;"/>
              <a:defRPr/>
            </a:pPr>
            <a:r>
              <a:rPr lang="en-GB" sz="1800" b="1" dirty="0">
                <a:solidFill>
                  <a:schemeClr val="bg1"/>
                </a:solidFill>
                <a:latin typeface="+mn-lt"/>
              </a:rPr>
              <a:t>Agencies and other stakeholders </a:t>
            </a:r>
            <a:r>
              <a:rPr lang="en-GB" sz="1600" dirty="0">
                <a:solidFill>
                  <a:schemeClr val="bg1"/>
                </a:solidFill>
                <a:latin typeface="+mn-lt"/>
              </a:rPr>
              <a:t>(if relevant)</a:t>
            </a:r>
            <a:endParaRPr lang="en-GB" sz="1800" dirty="0">
              <a:solidFill>
                <a:srgbClr val="000090"/>
              </a:solidFill>
            </a:endParaRPr>
          </a:p>
        </p:txBody>
      </p:sp>
    </p:spTree>
    <p:extLst>
      <p:ext uri="{BB962C8B-B14F-4D97-AF65-F5344CB8AC3E}">
        <p14:creationId xmlns:p14="http://schemas.microsoft.com/office/powerpoint/2010/main" val="128625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7542368" cy="773278"/>
          </a:xfrm>
        </p:spPr>
        <p:txBody>
          <a:bodyPr/>
          <a:lstStyle/>
          <a:p>
            <a:pPr marL="0"/>
            <a:r>
              <a:rPr lang="en-GB" sz="2400" cap="all" dirty="0">
                <a:solidFill>
                  <a:srgbClr val="004494"/>
                </a:solidFill>
                <a:latin typeface="+mn-lt"/>
              </a:rPr>
              <a:t>WHO is involved </a:t>
            </a:r>
            <a:br>
              <a:rPr lang="en-GB" sz="2400" cap="all" dirty="0">
                <a:solidFill>
                  <a:srgbClr val="004494"/>
                </a:solidFill>
                <a:latin typeface="+mn-lt"/>
              </a:rPr>
            </a:br>
            <a:r>
              <a:rPr lang="en-GB" sz="2400" cap="all" dirty="0">
                <a:solidFill>
                  <a:srgbClr val="004494"/>
                </a:solidFill>
                <a:latin typeface="+mn-lt"/>
              </a:rPr>
              <a:t>in the process? &gt; EU Delegation</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
        <p:nvSpPr>
          <p:cNvPr id="14" name="TextBox 9">
            <a:extLst>
              <a:ext uri="{FF2B5EF4-FFF2-40B4-BE49-F238E27FC236}">
                <a16:creationId xmlns:a16="http://schemas.microsoft.com/office/drawing/2014/main" id="{038CCF07-BCB3-4D83-A78E-B1CB4BDCDD7D}"/>
              </a:ext>
            </a:extLst>
          </p:cNvPr>
          <p:cNvSpPr txBox="1"/>
          <p:nvPr/>
        </p:nvSpPr>
        <p:spPr>
          <a:xfrm>
            <a:off x="467545" y="5006363"/>
            <a:ext cx="8208911" cy="1554272"/>
          </a:xfrm>
          <a:prstGeom prst="rect">
            <a:avLst/>
          </a:prstGeom>
          <a:noFill/>
          <a:ln>
            <a:noFill/>
          </a:ln>
        </p:spPr>
        <p:txBody>
          <a:bodyPr wrap="square" rtlCol="0">
            <a:spAutoFit/>
          </a:bodyPr>
          <a:lstStyle/>
          <a:p>
            <a:pPr marL="355600" lvl="1" indent="-355600" defTabSz="457200">
              <a:spcBef>
                <a:spcPts val="600"/>
              </a:spcBef>
              <a:spcAft>
                <a:spcPts val="0"/>
              </a:spcAft>
              <a:buClr>
                <a:srgbClr val="0F5494"/>
              </a:buClr>
              <a:buSzPct val="100000"/>
              <a:buFont typeface="Verdana" panose="020B0604030504040204" pitchFamily="34" charset="0"/>
              <a:buChar char="&gt;"/>
              <a:defRPr/>
            </a:pPr>
            <a:r>
              <a:rPr lang="en-GB" altLang="en-US" sz="1600" b="1" dirty="0">
                <a:latin typeface="+mn-lt"/>
              </a:rPr>
              <a:t>Analysis of disbursement request </a:t>
            </a:r>
            <a:r>
              <a:rPr lang="en-GB" altLang="en-US" sz="1600" dirty="0">
                <a:latin typeface="+mn-lt"/>
              </a:rPr>
              <a:t>(positive or negative)</a:t>
            </a:r>
          </a:p>
          <a:p>
            <a:pPr marL="355600" lvl="1" indent="-355600" defTabSz="457200">
              <a:spcBef>
                <a:spcPts val="600"/>
              </a:spcBef>
              <a:spcAft>
                <a:spcPts val="0"/>
              </a:spcAft>
              <a:buClr>
                <a:srgbClr val="0F5494"/>
              </a:buClr>
              <a:buSzPct val="100000"/>
              <a:buFont typeface="Verdana" panose="020B0604030504040204" pitchFamily="34" charset="0"/>
              <a:buChar char="&gt;"/>
              <a:defRPr/>
            </a:pPr>
            <a:r>
              <a:rPr lang="en-GB" altLang="en-US" sz="1600" b="1" dirty="0">
                <a:latin typeface="+mn-lt"/>
              </a:rPr>
              <a:t>Visa circuit</a:t>
            </a:r>
          </a:p>
          <a:p>
            <a:pPr marL="355600" lvl="1" indent="-355600" defTabSz="457200">
              <a:spcBef>
                <a:spcPts val="600"/>
              </a:spcBef>
              <a:spcAft>
                <a:spcPts val="0"/>
              </a:spcAft>
              <a:buClr>
                <a:srgbClr val="0F5494"/>
              </a:buClr>
              <a:buSzPct val="100000"/>
              <a:buFont typeface="Verdana" panose="020B0604030504040204" pitchFamily="34" charset="0"/>
              <a:buChar char="&gt;"/>
              <a:defRPr/>
            </a:pPr>
            <a:r>
              <a:rPr lang="en-GB" altLang="en-US" sz="1600" b="1" dirty="0">
                <a:latin typeface="+mn-lt"/>
              </a:rPr>
              <a:t>Head of Delegation conclusion on eligibility criteria </a:t>
            </a:r>
            <a:r>
              <a:rPr lang="en-GB" altLang="en-US" sz="1600" dirty="0">
                <a:latin typeface="+mn-lt"/>
              </a:rPr>
              <a:t>(</a:t>
            </a:r>
            <a:r>
              <a:rPr lang="en-GB" altLang="en-US" sz="1600" dirty="0" err="1">
                <a:latin typeface="+mn-lt"/>
              </a:rPr>
              <a:t>HoD</a:t>
            </a:r>
            <a:r>
              <a:rPr lang="en-GB" altLang="en-US" sz="1600" dirty="0">
                <a:latin typeface="+mn-lt"/>
              </a:rPr>
              <a:t> recommendation for disbursement or non-disbursement)</a:t>
            </a:r>
          </a:p>
          <a:p>
            <a:pPr marL="355600" lvl="1" indent="-355600" defTabSz="457200">
              <a:spcBef>
                <a:spcPts val="600"/>
              </a:spcBef>
              <a:spcAft>
                <a:spcPts val="0"/>
              </a:spcAft>
              <a:buClr>
                <a:srgbClr val="0F5494"/>
              </a:buClr>
              <a:buSzPct val="100000"/>
              <a:buFont typeface="Verdana" panose="020B0604030504040204" pitchFamily="34" charset="0"/>
              <a:buChar char="&gt;"/>
              <a:defRPr/>
            </a:pPr>
            <a:r>
              <a:rPr lang="en-GB" altLang="en-US" sz="1600" b="1" dirty="0">
                <a:latin typeface="+mn-lt"/>
              </a:rPr>
              <a:t>After approval: disbursement decision letter to NAO/MEI…</a:t>
            </a:r>
          </a:p>
        </p:txBody>
      </p:sp>
      <p:sp>
        <p:nvSpPr>
          <p:cNvPr id="4" name="Triangle isocèle 3">
            <a:extLst>
              <a:ext uri="{FF2B5EF4-FFF2-40B4-BE49-F238E27FC236}">
                <a16:creationId xmlns:a16="http://schemas.microsoft.com/office/drawing/2014/main" id="{75587E32-27DB-4F2B-85F3-3D94C4245A5D}"/>
              </a:ext>
            </a:extLst>
          </p:cNvPr>
          <p:cNvSpPr/>
          <p:nvPr/>
        </p:nvSpPr>
        <p:spPr bwMode="auto">
          <a:xfrm flipV="1">
            <a:off x="3131840" y="4654891"/>
            <a:ext cx="2880320" cy="288000"/>
          </a:xfrm>
          <a:prstGeom prst="triangle">
            <a:avLst>
              <a:gd name="adj" fmla="val 50000"/>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1988840"/>
            <a:ext cx="8460000" cy="2677015"/>
          </a:xfrm>
          <a:prstGeom prst="rect">
            <a:avLst/>
          </a:prstGeom>
          <a:solidFill>
            <a:srgbClr val="0F5494"/>
          </a:solidFill>
        </p:spPr>
        <p:txBody>
          <a:bodyPr wrap="square">
            <a:spAutoFit/>
          </a:bodyPr>
          <a:lstStyle/>
          <a:p>
            <a:pPr marL="355600" lvl="1" indent="-355600" defTabSz="457200">
              <a:lnSpc>
                <a:spcPct val="110000"/>
              </a:lnSpc>
              <a:spcBef>
                <a:spcPts val="60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Economic Section </a:t>
            </a:r>
            <a:r>
              <a:rPr lang="en-GB" sz="1400" dirty="0">
                <a:solidFill>
                  <a:schemeClr val="bg1"/>
                </a:solidFill>
                <a:latin typeface="+mn-lt"/>
              </a:rPr>
              <a:t>(dialogue with the Ministry of Finance, macro/fiscal policies analysis, PFM reforms dialogue and analysis, sector specific economic analysis)</a:t>
            </a:r>
          </a:p>
          <a:p>
            <a:pPr marL="355600" lvl="1" indent="-355600" defTabSz="457200">
              <a:lnSpc>
                <a:spcPct val="110000"/>
              </a:lnSpc>
              <a:spcBef>
                <a:spcPts val="60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Sector Sections </a:t>
            </a:r>
            <a:r>
              <a:rPr lang="en-GB" sz="1400" dirty="0">
                <a:solidFill>
                  <a:schemeClr val="bg1"/>
                </a:solidFill>
                <a:latin typeface="+mn-lt"/>
              </a:rPr>
              <a:t>(sector dialogue, sector policy analysis, targets for sector indicators)</a:t>
            </a:r>
          </a:p>
          <a:p>
            <a:pPr marL="355600" lvl="1" indent="-355600" defTabSz="457200">
              <a:lnSpc>
                <a:spcPct val="110000"/>
              </a:lnSpc>
              <a:spcBef>
                <a:spcPts val="60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Contract &amp; Finance </a:t>
            </a:r>
            <a:r>
              <a:rPr lang="en-GB" sz="1400" dirty="0">
                <a:solidFill>
                  <a:schemeClr val="bg1"/>
                </a:solidFill>
                <a:latin typeface="+mn-lt"/>
              </a:rPr>
              <a:t>(account for transfer, contract, invoice, forecasts)</a:t>
            </a:r>
          </a:p>
          <a:p>
            <a:pPr marL="355600" lvl="1" indent="-355600" defTabSz="457200">
              <a:lnSpc>
                <a:spcPct val="110000"/>
              </a:lnSpc>
              <a:spcBef>
                <a:spcPts val="60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Head of Co-operation, Political officer </a:t>
            </a:r>
            <a:r>
              <a:rPr lang="en-GB" sz="1400" dirty="0">
                <a:solidFill>
                  <a:schemeClr val="bg1"/>
                </a:solidFill>
                <a:latin typeface="+mn-lt"/>
              </a:rPr>
              <a:t>(if and when required)</a:t>
            </a:r>
          </a:p>
          <a:p>
            <a:pPr marL="355600" lvl="1" indent="-355600" defTabSz="457200">
              <a:lnSpc>
                <a:spcPct val="110000"/>
              </a:lnSpc>
              <a:spcBef>
                <a:spcPts val="60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Head of Delegation </a:t>
            </a:r>
            <a:r>
              <a:rPr lang="en-GB" sz="1400" dirty="0">
                <a:solidFill>
                  <a:schemeClr val="bg1"/>
                </a:solidFill>
                <a:latin typeface="+mn-lt"/>
              </a:rPr>
              <a:t>(recommendation for disbursement)</a:t>
            </a:r>
          </a:p>
        </p:txBody>
      </p:sp>
    </p:spTree>
    <p:extLst>
      <p:ext uri="{BB962C8B-B14F-4D97-AF65-F5344CB8AC3E}">
        <p14:creationId xmlns:p14="http://schemas.microsoft.com/office/powerpoint/2010/main" val="326248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000" cap="all" dirty="0">
                <a:solidFill>
                  <a:srgbClr val="004494"/>
                </a:solidFill>
                <a:latin typeface="+mn-lt"/>
              </a:rPr>
              <a:t>WHO is involved in the process? </a:t>
            </a:r>
            <a:br>
              <a:rPr lang="en-GB" sz="2000" cap="all" dirty="0">
                <a:solidFill>
                  <a:srgbClr val="004494"/>
                </a:solidFill>
                <a:latin typeface="+mn-lt"/>
              </a:rPr>
            </a:br>
            <a:r>
              <a:rPr lang="en-GB" sz="2000" cap="all" dirty="0">
                <a:solidFill>
                  <a:srgbClr val="004494"/>
                </a:solidFill>
                <a:latin typeface="+mn-lt"/>
              </a:rPr>
              <a:t>&gt; Geographic Directorate </a:t>
            </a:r>
            <a:r>
              <a:rPr lang="en-GB" sz="2000" b="0" cap="all" dirty="0">
                <a:solidFill>
                  <a:srgbClr val="004494"/>
                </a:solidFill>
                <a:latin typeface="+mn-lt"/>
              </a:rPr>
              <a:t>(DG DEVCO or DG NEAR)</a:t>
            </a:r>
            <a:endParaRPr lang="fr-BE" sz="2000" b="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sp>
        <p:nvSpPr>
          <p:cNvPr id="14" name="TextBox 9">
            <a:extLst>
              <a:ext uri="{FF2B5EF4-FFF2-40B4-BE49-F238E27FC236}">
                <a16:creationId xmlns:a16="http://schemas.microsoft.com/office/drawing/2014/main" id="{038CCF07-BCB3-4D83-A78E-B1CB4BDCDD7D}"/>
              </a:ext>
            </a:extLst>
          </p:cNvPr>
          <p:cNvSpPr txBox="1"/>
          <p:nvPr/>
        </p:nvSpPr>
        <p:spPr>
          <a:xfrm>
            <a:off x="467545" y="4653136"/>
            <a:ext cx="8208911" cy="2046714"/>
          </a:xfrm>
          <a:prstGeom prst="rect">
            <a:avLst/>
          </a:prstGeom>
          <a:noFill/>
          <a:ln>
            <a:noFill/>
          </a:ln>
        </p:spPr>
        <p:txBody>
          <a:bodyPr wrap="square" rtlCol="0">
            <a:spAutoFit/>
          </a:bodyPr>
          <a:lstStyle/>
          <a:p>
            <a:pPr marL="355600" lvl="1" indent="-355600" defTabSz="457200">
              <a:spcBef>
                <a:spcPts val="400"/>
              </a:spcBef>
              <a:spcAft>
                <a:spcPts val="0"/>
              </a:spcAft>
              <a:buClr>
                <a:srgbClr val="0F5494"/>
              </a:buClr>
              <a:buSzPct val="100000"/>
              <a:buFont typeface="Verdana" panose="020B0604030504040204" pitchFamily="34" charset="0"/>
              <a:buChar char="&gt;"/>
              <a:defRPr/>
            </a:pPr>
            <a:r>
              <a:rPr lang="en-GB" sz="1600" dirty="0">
                <a:latin typeface="+mn-lt"/>
              </a:rPr>
              <a:t>All relevant documents from EUD shared with </a:t>
            </a:r>
            <a:r>
              <a:rPr lang="en-GB" sz="1600" b="1" dirty="0">
                <a:latin typeface="+mn-lt"/>
              </a:rPr>
              <a:t>geographical </a:t>
            </a:r>
            <a:r>
              <a:rPr lang="en-GB" sz="1600" dirty="0">
                <a:latin typeface="+mn-lt"/>
              </a:rPr>
              <a:t>and</a:t>
            </a:r>
            <a:r>
              <a:rPr lang="en-GB" sz="1600" b="1" dirty="0">
                <a:latin typeface="+mn-lt"/>
              </a:rPr>
              <a:t> thematic units </a:t>
            </a:r>
            <a:r>
              <a:rPr lang="en-GB" sz="1600" dirty="0">
                <a:latin typeface="+mn-lt"/>
              </a:rPr>
              <a:t>and</a:t>
            </a:r>
            <a:r>
              <a:rPr lang="en-GB" sz="1600" b="1" dirty="0">
                <a:latin typeface="+mn-lt"/>
              </a:rPr>
              <a:t> EEAS</a:t>
            </a:r>
          </a:p>
          <a:p>
            <a:pPr marL="355600" lvl="1" indent="-355600" defTabSz="457200">
              <a:spcBef>
                <a:spcPts val="400"/>
              </a:spcBef>
              <a:spcAft>
                <a:spcPts val="0"/>
              </a:spcAft>
              <a:buClr>
                <a:srgbClr val="0F5494"/>
              </a:buClr>
              <a:buSzPct val="100000"/>
              <a:buFont typeface="Verdana" panose="020B0604030504040204" pitchFamily="34" charset="0"/>
              <a:buChar char="&gt;"/>
              <a:defRPr/>
            </a:pPr>
            <a:r>
              <a:rPr lang="en-GB" sz="1600" b="1" dirty="0">
                <a:latin typeface="+mn-lt"/>
              </a:rPr>
              <a:t>Geographical Unit: </a:t>
            </a:r>
            <a:r>
              <a:rPr lang="en-GB" sz="1600" dirty="0">
                <a:latin typeface="+mn-lt"/>
              </a:rPr>
              <a:t>Verification of EUD analysis and preparation of a dossier for Approval</a:t>
            </a:r>
          </a:p>
          <a:p>
            <a:pPr marL="355600" lvl="1" indent="-355600" defTabSz="457200">
              <a:spcBef>
                <a:spcPts val="400"/>
              </a:spcBef>
              <a:spcAft>
                <a:spcPts val="0"/>
              </a:spcAft>
              <a:buClr>
                <a:srgbClr val="0F5494"/>
              </a:buClr>
              <a:buSzPct val="100000"/>
              <a:buFont typeface="Verdana" panose="020B0604030504040204" pitchFamily="34" charset="0"/>
              <a:buChar char="&gt;"/>
              <a:defRPr/>
            </a:pPr>
            <a:r>
              <a:rPr lang="en-GB" sz="1600" b="1" dirty="0">
                <a:latin typeface="+mn-lt"/>
              </a:rPr>
              <a:t>Submission to BSSC or not : </a:t>
            </a:r>
            <a:r>
              <a:rPr lang="en-GB" sz="1600" dirty="0">
                <a:latin typeface="+mn-lt"/>
              </a:rPr>
              <a:t>depending on risk levels</a:t>
            </a:r>
          </a:p>
          <a:p>
            <a:pPr marL="355600" lvl="1" indent="-355600" defTabSz="457200">
              <a:spcBef>
                <a:spcPts val="400"/>
              </a:spcBef>
              <a:spcAft>
                <a:spcPts val="0"/>
              </a:spcAft>
              <a:buClr>
                <a:srgbClr val="0F5494"/>
              </a:buClr>
              <a:buSzPct val="100000"/>
              <a:buFont typeface="Verdana" panose="020B0604030504040204" pitchFamily="34" charset="0"/>
              <a:buChar char="&gt;"/>
              <a:defRPr/>
            </a:pPr>
            <a:r>
              <a:rPr lang="en-GB" sz="1600" b="1" dirty="0">
                <a:latin typeface="+mn-lt"/>
              </a:rPr>
              <a:t>Geo Director approval </a:t>
            </a:r>
            <a:r>
              <a:rPr lang="en-GB" sz="1600" dirty="0">
                <a:latin typeface="+mn-lt"/>
              </a:rPr>
              <a:t>and note to Delegation </a:t>
            </a:r>
            <a:r>
              <a:rPr lang="en-GB" sz="1600" b="1" dirty="0">
                <a:latin typeface="+mn-lt"/>
              </a:rPr>
              <a:t>or </a:t>
            </a:r>
            <a:r>
              <a:rPr lang="en-GB" sz="1600" dirty="0">
                <a:latin typeface="+mn-lt"/>
              </a:rPr>
              <a:t>postponement and request for additional information or action from NAO or Ministry</a:t>
            </a:r>
          </a:p>
        </p:txBody>
      </p:sp>
      <p:sp>
        <p:nvSpPr>
          <p:cNvPr id="4" name="Triangle isocèle 3">
            <a:extLst>
              <a:ext uri="{FF2B5EF4-FFF2-40B4-BE49-F238E27FC236}">
                <a16:creationId xmlns:a16="http://schemas.microsoft.com/office/drawing/2014/main" id="{75587E32-27DB-4F2B-85F3-3D94C4245A5D}"/>
              </a:ext>
            </a:extLst>
          </p:cNvPr>
          <p:cNvSpPr/>
          <p:nvPr/>
        </p:nvSpPr>
        <p:spPr bwMode="auto">
          <a:xfrm flipV="1">
            <a:off x="3131840" y="4365104"/>
            <a:ext cx="2880320" cy="288000"/>
          </a:xfrm>
          <a:prstGeom prst="triangle">
            <a:avLst>
              <a:gd name="adj" fmla="val 50000"/>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1988840"/>
            <a:ext cx="8460000" cy="2436949"/>
          </a:xfrm>
          <a:prstGeom prst="rect">
            <a:avLst/>
          </a:prstGeom>
          <a:solidFill>
            <a:srgbClr val="0F5494"/>
          </a:solidFill>
        </p:spPr>
        <p:txBody>
          <a:bodyPr wrap="square">
            <a:spAutoFit/>
          </a:bodyPr>
          <a:lstStyle/>
          <a:p>
            <a:pPr marL="355600" lvl="1" indent="-355600" defTabSz="457200">
              <a:lnSpc>
                <a:spcPct val="110000"/>
              </a:lnSpc>
              <a:spcBef>
                <a:spcPts val="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DEVCO/NEAR unit </a:t>
            </a:r>
            <a:r>
              <a:rPr lang="en-GB" sz="1600" dirty="0">
                <a:solidFill>
                  <a:schemeClr val="bg1"/>
                </a:solidFill>
                <a:latin typeface="+mn-lt"/>
              </a:rPr>
              <a:t>in charge of BS, macroeconomic governance and PFM</a:t>
            </a:r>
          </a:p>
          <a:p>
            <a:pPr marL="355600" lvl="1" indent="-355600" defTabSz="457200">
              <a:lnSpc>
                <a:spcPct val="110000"/>
              </a:lnSpc>
              <a:spcBef>
                <a:spcPts val="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Relevant Thematic units </a:t>
            </a:r>
            <a:r>
              <a:rPr lang="en-GB" sz="1600" dirty="0">
                <a:solidFill>
                  <a:schemeClr val="bg1"/>
                </a:solidFill>
                <a:latin typeface="+mn-lt"/>
              </a:rPr>
              <a:t>including horizontal aspects such as Fundamental values</a:t>
            </a:r>
          </a:p>
          <a:p>
            <a:pPr marL="355600" lvl="1" indent="-355600" defTabSz="457200">
              <a:lnSpc>
                <a:spcPct val="110000"/>
              </a:lnSpc>
              <a:spcBef>
                <a:spcPts val="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EEAS geographic directorate </a:t>
            </a:r>
            <a:r>
              <a:rPr lang="en-GB" sz="1600" dirty="0">
                <a:solidFill>
                  <a:schemeClr val="bg1"/>
                </a:solidFill>
                <a:latin typeface="+mn-lt"/>
              </a:rPr>
              <a:t>for political opportunity to disburse (not for IPA)</a:t>
            </a:r>
          </a:p>
          <a:p>
            <a:pPr marL="355600" lvl="1" indent="-355600" defTabSz="457200">
              <a:lnSpc>
                <a:spcPct val="110000"/>
              </a:lnSpc>
              <a:spcBef>
                <a:spcPts val="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ECFIN </a:t>
            </a:r>
            <a:r>
              <a:rPr lang="en-GB" sz="1600" dirty="0">
                <a:solidFill>
                  <a:schemeClr val="bg1"/>
                </a:solidFill>
                <a:latin typeface="+mn-lt"/>
              </a:rPr>
              <a:t>for the macroeconomic situation (ENI &amp; IPA only)</a:t>
            </a:r>
          </a:p>
          <a:p>
            <a:pPr marL="355600" lvl="1" indent="-355600" defTabSz="457200">
              <a:lnSpc>
                <a:spcPct val="110000"/>
              </a:lnSpc>
              <a:spcBef>
                <a:spcPts val="0"/>
              </a:spcBef>
              <a:spcAft>
                <a:spcPts val="600"/>
              </a:spcAft>
              <a:buClr>
                <a:schemeClr val="bg1"/>
              </a:buClr>
              <a:buSzPct val="100000"/>
              <a:buFont typeface="Verdana" panose="020B0604030504040204" pitchFamily="34" charset="0"/>
              <a:buChar char="&gt;"/>
              <a:defRPr/>
            </a:pPr>
            <a:r>
              <a:rPr lang="en-GB" sz="1800" b="1" dirty="0">
                <a:solidFill>
                  <a:schemeClr val="bg1"/>
                </a:solidFill>
                <a:latin typeface="+mn-lt"/>
              </a:rPr>
              <a:t>BSSC/FAST </a:t>
            </a:r>
            <a:r>
              <a:rPr lang="en-GB" sz="1600" dirty="0">
                <a:solidFill>
                  <a:schemeClr val="bg1"/>
                </a:solidFill>
                <a:latin typeface="+mn-lt"/>
              </a:rPr>
              <a:t>only when required</a:t>
            </a:r>
          </a:p>
        </p:txBody>
      </p:sp>
    </p:spTree>
    <p:extLst>
      <p:ext uri="{BB962C8B-B14F-4D97-AF65-F5344CB8AC3E}">
        <p14:creationId xmlns:p14="http://schemas.microsoft.com/office/powerpoint/2010/main" val="3813181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20107"/>
            <a:ext cx="8460000" cy="773278"/>
          </a:xfrm>
        </p:spPr>
        <p:txBody>
          <a:bodyPr/>
          <a:lstStyle/>
          <a:p>
            <a:pPr marL="0"/>
            <a:r>
              <a:rPr lang="nl-NL" sz="2000" cap="all" dirty="0">
                <a:solidFill>
                  <a:srgbClr val="004494"/>
                </a:solidFill>
                <a:latin typeface="+mn-lt"/>
              </a:rPr>
              <a:t>WHO </a:t>
            </a:r>
            <a:r>
              <a:rPr lang="nl-NL" sz="2000" cap="all" dirty="0" err="1">
                <a:solidFill>
                  <a:srgbClr val="004494"/>
                </a:solidFill>
                <a:latin typeface="+mn-lt"/>
              </a:rPr>
              <a:t>may</a:t>
            </a:r>
            <a:r>
              <a:rPr lang="nl-NL" sz="2000" cap="all" dirty="0">
                <a:solidFill>
                  <a:srgbClr val="004494"/>
                </a:solidFill>
                <a:latin typeface="+mn-lt"/>
              </a:rPr>
              <a:t> </a:t>
            </a:r>
            <a:r>
              <a:rPr lang="nl-NL" sz="2000" cap="all" dirty="0" err="1">
                <a:solidFill>
                  <a:srgbClr val="004494"/>
                </a:solidFill>
                <a:latin typeface="+mn-lt"/>
              </a:rPr>
              <a:t>be</a:t>
            </a:r>
            <a:r>
              <a:rPr lang="nl-NL" sz="2000" cap="all" dirty="0">
                <a:solidFill>
                  <a:srgbClr val="004494"/>
                </a:solidFill>
                <a:latin typeface="+mn-lt"/>
              </a:rPr>
              <a:t> </a:t>
            </a:r>
            <a:r>
              <a:rPr lang="nl-NL" sz="2000" cap="all" dirty="0" err="1">
                <a:solidFill>
                  <a:srgbClr val="004494"/>
                </a:solidFill>
                <a:latin typeface="+mn-lt"/>
              </a:rPr>
              <a:t>involved</a:t>
            </a:r>
            <a:r>
              <a:rPr lang="nl-NL" sz="2000" cap="all" dirty="0">
                <a:solidFill>
                  <a:srgbClr val="004494"/>
                </a:solidFill>
                <a:latin typeface="+mn-lt"/>
              </a:rPr>
              <a:t> in </a:t>
            </a:r>
            <a:r>
              <a:rPr lang="nl-NL" sz="2000" cap="all" dirty="0" err="1">
                <a:solidFill>
                  <a:srgbClr val="004494"/>
                </a:solidFill>
                <a:latin typeface="+mn-lt"/>
              </a:rPr>
              <a:t>the</a:t>
            </a:r>
            <a:r>
              <a:rPr lang="nl-NL" sz="2000" cap="all" dirty="0">
                <a:solidFill>
                  <a:srgbClr val="004494"/>
                </a:solidFill>
                <a:latin typeface="+mn-lt"/>
              </a:rPr>
              <a:t> </a:t>
            </a:r>
            <a:r>
              <a:rPr lang="nl-NL" sz="2000" cap="all" dirty="0" err="1">
                <a:solidFill>
                  <a:srgbClr val="004494"/>
                </a:solidFill>
                <a:latin typeface="+mn-lt"/>
              </a:rPr>
              <a:t>process</a:t>
            </a:r>
            <a:r>
              <a:rPr lang="nl-NL" sz="2000" cap="all" dirty="0">
                <a:solidFill>
                  <a:srgbClr val="004494"/>
                </a:solidFill>
                <a:latin typeface="+mn-lt"/>
              </a:rPr>
              <a:t> </a:t>
            </a:r>
            <a:br>
              <a:rPr lang="nl-NL" sz="2000" cap="all" dirty="0">
                <a:solidFill>
                  <a:srgbClr val="004494"/>
                </a:solidFill>
                <a:latin typeface="+mn-lt"/>
              </a:rPr>
            </a:br>
            <a:r>
              <a:rPr lang="nl-NL" sz="2000" cap="all" dirty="0">
                <a:solidFill>
                  <a:srgbClr val="004494"/>
                </a:solidFill>
                <a:latin typeface="+mn-lt"/>
              </a:rPr>
              <a:t>a</a:t>
            </a:r>
            <a:r>
              <a:rPr lang="en-GB" sz="2000" cap="all" dirty="0" err="1">
                <a:solidFill>
                  <a:srgbClr val="004494"/>
                </a:solidFill>
                <a:latin typeface="+mn-lt"/>
              </a:rPr>
              <a:t>fter</a:t>
            </a:r>
            <a:r>
              <a:rPr lang="en-GB" sz="2000" cap="all" dirty="0">
                <a:solidFill>
                  <a:srgbClr val="004494"/>
                </a:solidFill>
                <a:latin typeface="+mn-lt"/>
              </a:rPr>
              <a:t> the payment or indirectly?</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9</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2442980"/>
            <a:ext cx="8460000" cy="2907784"/>
          </a:xfrm>
          <a:prstGeom prst="rect">
            <a:avLst/>
          </a:prstGeom>
          <a:solidFill>
            <a:srgbClr val="0F5494"/>
          </a:solidFill>
        </p:spPr>
        <p:txBody>
          <a:bodyPr wrap="square" anchor="ctr">
            <a:spAutoFit/>
          </a:bodyPr>
          <a:lstStyle/>
          <a:p>
            <a:pPr marL="355600" lvl="1" indent="-355600" defTabSz="457200">
              <a:lnSpc>
                <a:spcPct val="110000"/>
              </a:lnSpc>
              <a:spcBef>
                <a:spcPts val="1800"/>
              </a:spcBef>
              <a:spcAft>
                <a:spcPts val="1200"/>
              </a:spcAft>
              <a:buClr>
                <a:schemeClr val="bg1"/>
              </a:buClr>
              <a:buSzPct val="100000"/>
              <a:buFont typeface="Verdana" panose="020B0604030504040204" pitchFamily="34" charset="0"/>
              <a:buChar char="&gt;"/>
              <a:defRPr/>
            </a:pPr>
            <a:r>
              <a:rPr lang="en-GB" sz="2000" b="1" dirty="0">
                <a:solidFill>
                  <a:schemeClr val="bg1"/>
                </a:solidFill>
                <a:latin typeface="+mn-lt"/>
              </a:rPr>
              <a:t>European Court of Auditors and European Parliament</a:t>
            </a:r>
          </a:p>
          <a:p>
            <a:pPr marL="355600" lvl="1" indent="-355600" defTabSz="457200">
              <a:lnSpc>
                <a:spcPct val="110000"/>
              </a:lnSpc>
              <a:spcBef>
                <a:spcPts val="1800"/>
              </a:spcBef>
              <a:spcAft>
                <a:spcPts val="1200"/>
              </a:spcAft>
              <a:buClr>
                <a:schemeClr val="bg1"/>
              </a:buClr>
              <a:buSzPct val="100000"/>
              <a:buFont typeface="Verdana" panose="020B0604030504040204" pitchFamily="34" charset="0"/>
              <a:buChar char="&gt;"/>
              <a:defRPr/>
            </a:pPr>
            <a:r>
              <a:rPr lang="en-GB" sz="2000" b="1" dirty="0">
                <a:solidFill>
                  <a:schemeClr val="bg1"/>
                </a:solidFill>
                <a:latin typeface="+mn-lt"/>
              </a:rPr>
              <a:t>External audit in partner country (Supreme Audit Institute)</a:t>
            </a:r>
          </a:p>
          <a:p>
            <a:pPr marL="355600" lvl="1" indent="-355600" defTabSz="457200">
              <a:lnSpc>
                <a:spcPct val="110000"/>
              </a:lnSpc>
              <a:spcBef>
                <a:spcPts val="1800"/>
              </a:spcBef>
              <a:spcAft>
                <a:spcPts val="1200"/>
              </a:spcAft>
              <a:buClr>
                <a:schemeClr val="bg1"/>
              </a:buClr>
              <a:buSzPct val="100000"/>
              <a:buFont typeface="Verdana" panose="020B0604030504040204" pitchFamily="34" charset="0"/>
              <a:buChar char="&gt;"/>
              <a:defRPr/>
            </a:pPr>
            <a:r>
              <a:rPr lang="en-GB" sz="2000" b="1" dirty="0">
                <a:solidFill>
                  <a:schemeClr val="bg1"/>
                </a:solidFill>
                <a:latin typeface="+mn-lt"/>
              </a:rPr>
              <a:t>Member States</a:t>
            </a:r>
          </a:p>
          <a:p>
            <a:pPr marL="355600" lvl="1" indent="-355600" defTabSz="457200">
              <a:lnSpc>
                <a:spcPct val="110000"/>
              </a:lnSpc>
              <a:spcBef>
                <a:spcPts val="1800"/>
              </a:spcBef>
              <a:spcAft>
                <a:spcPts val="1200"/>
              </a:spcAft>
              <a:buClr>
                <a:schemeClr val="bg1"/>
              </a:buClr>
              <a:buSzPct val="100000"/>
              <a:buFont typeface="Verdana" panose="020B0604030504040204" pitchFamily="34" charset="0"/>
              <a:buChar char="&gt;"/>
              <a:defRPr/>
            </a:pPr>
            <a:r>
              <a:rPr lang="en-GB" sz="2000" b="1" dirty="0">
                <a:solidFill>
                  <a:schemeClr val="bg1"/>
                </a:solidFill>
                <a:latin typeface="+mn-lt"/>
              </a:rPr>
              <a:t>Civil society (both in the EU and partner country)</a:t>
            </a:r>
          </a:p>
        </p:txBody>
      </p:sp>
    </p:spTree>
    <p:extLst>
      <p:ext uri="{BB962C8B-B14F-4D97-AF65-F5344CB8AC3E}">
        <p14:creationId xmlns:p14="http://schemas.microsoft.com/office/powerpoint/2010/main" val="243954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8136</TotalTime>
  <Words>2000</Words>
  <Application>Microsoft Office PowerPoint</Application>
  <PresentationFormat>Diavoorstelling (4:3)</PresentationFormat>
  <Paragraphs>217</Paragraphs>
  <Slides>18</Slides>
  <Notes>17</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18</vt:i4>
      </vt:variant>
    </vt:vector>
  </HeadingPairs>
  <TitlesOfParts>
    <vt:vector size="26" baseType="lpstr">
      <vt:lpstr>Arial</vt:lpstr>
      <vt:lpstr>Calibri</vt:lpstr>
      <vt:lpstr>Courier New</vt:lpstr>
      <vt:lpstr>EC Square Sans Pro</vt:lpstr>
      <vt:lpstr>Times New Roman</vt:lpstr>
      <vt:lpstr>Verdana</vt:lpstr>
      <vt:lpstr>1_Slide_Master</vt:lpstr>
      <vt:lpstr>Slide_Master</vt:lpstr>
      <vt:lpstr>Budget support</vt:lpstr>
      <vt:lpstr>Outline Module 9</vt:lpstr>
      <vt:lpstr>EU Cycle  of operations</vt:lpstr>
      <vt:lpstr>BS Disbursement</vt:lpstr>
      <vt:lpstr>Disbursement  process</vt:lpstr>
      <vt:lpstr>WHO is involved  in the process &gt; partner</vt:lpstr>
      <vt:lpstr>WHO is involved  in the process? &gt; EU Delegation</vt:lpstr>
      <vt:lpstr>WHO is involved in the process?  &gt; Geographic Directorate (DG DEVCO or DG NEAR)</vt:lpstr>
      <vt:lpstr>WHO may be involved in the process  after the payment or indirectly?</vt:lpstr>
      <vt:lpstr>WHEN to prepare a disbursement file? </vt:lpstr>
      <vt:lpstr>HOW to prepare  a disbursement file?</vt:lpstr>
      <vt:lpstr>WHICH documents to insert in a disbursement file </vt:lpstr>
      <vt:lpstr>Outline Module 9</vt:lpstr>
      <vt:lpstr>Template</vt:lpstr>
      <vt:lpstr>Logic in the template</vt:lpstr>
      <vt:lpstr>Template: </vt:lpstr>
      <vt:lpstr>Simplification of reporting requirements</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Willem Cornelissen</cp:lastModifiedBy>
  <cp:revision>428</cp:revision>
  <dcterms:created xsi:type="dcterms:W3CDTF">2011-10-28T10:25:18Z</dcterms:created>
  <dcterms:modified xsi:type="dcterms:W3CDTF">2019-01-26T14:37:51Z</dcterms:modified>
</cp:coreProperties>
</file>