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72" r:id="rId3"/>
    <p:sldId id="256" r:id="rId4"/>
    <p:sldId id="295" r:id="rId5"/>
    <p:sldId id="296" r:id="rId6"/>
    <p:sldId id="293" r:id="rId7"/>
    <p:sldId id="297" r:id="rId8"/>
    <p:sldId id="292" r:id="rId9"/>
    <p:sldId id="298" r:id="rId10"/>
    <p:sldId id="299" r:id="rId11"/>
    <p:sldId id="289" r:id="rId12"/>
    <p:sldId id="301" r:id="rId13"/>
    <p:sldId id="300" r:id="rId14"/>
    <p:sldId id="284" r:id="rId15"/>
    <p:sldId id="302" r:id="rId16"/>
    <p:sldId id="303" r:id="rId17"/>
    <p:sldId id="304" r:id="rId18"/>
    <p:sldId id="773" r:id="rId19"/>
    <p:sldId id="774" r:id="rId20"/>
    <p:sldId id="306" r:id="rId21"/>
    <p:sldId id="316" r:id="rId22"/>
    <p:sldId id="317" r:id="rId23"/>
    <p:sldId id="290" r:id="rId24"/>
    <p:sldId id="309" r:id="rId25"/>
    <p:sldId id="310" r:id="rId26"/>
    <p:sldId id="311" r:id="rId27"/>
    <p:sldId id="312" r:id="rId28"/>
    <p:sldId id="313" r:id="rId29"/>
    <p:sldId id="280" r:id="rId30"/>
    <p:sldId id="314" r:id="rId31"/>
    <p:sldId id="315" r:id="rId3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CE0"/>
    <a:srgbClr val="0F5494"/>
    <a:srgbClr val="F5823C"/>
    <a:srgbClr val="FFD624"/>
    <a:srgbClr val="89C765"/>
    <a:srgbClr val="FDB932"/>
    <a:srgbClr val="FF3300"/>
    <a:srgbClr val="F3F9FA"/>
    <a:srgbClr val="5E71A6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1" autoAdjust="0"/>
    <p:restoredTop sz="87811" autoAdjust="0"/>
  </p:normalViewPr>
  <p:slideViewPr>
    <p:cSldViewPr>
      <p:cViewPr varScale="1">
        <p:scale>
          <a:sx n="59" d="100"/>
          <a:sy n="59" d="100"/>
        </p:scale>
        <p:origin x="14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FD3F95-B78D-0748-B092-0A6C4DCB6283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46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608D76-7B1D-6146-8351-C280DEC211E4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37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See sections 6.2 and 6.3, Section 5.4 and annex 8 of the Guidelines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42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Preferably</a:t>
            </a:r>
            <a:r>
              <a:rPr lang="nl-NL" dirty="0"/>
              <a:t> joint </a:t>
            </a:r>
            <a:r>
              <a:rPr lang="nl-NL" dirty="0" err="1"/>
              <a:t>evaluation</a:t>
            </a:r>
            <a:r>
              <a:rPr lang="nl-NL" dirty="0"/>
              <a:t>…in </a:t>
            </a:r>
            <a:r>
              <a:rPr lang="nl-NL" dirty="0" err="1"/>
              <a:t>practice</a:t>
            </a:r>
            <a:r>
              <a:rPr lang="nl-NL" dirty="0"/>
              <a:t>, </a:t>
            </a: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less</a:t>
            </a:r>
            <a:r>
              <a:rPr lang="nl-NL" dirty="0"/>
              <a:t> BS providers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81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>
                <a:latin typeface="Arial" panose="020B0604020202020204" pitchFamily="34" charset="0"/>
              </a:rPr>
              <a:t>See Guidelines, p.22. The comprehensive Evaluation Framework has been developed in collaboration with the OECD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73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450" lvl="1" indent="-476250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200" b="0" dirty="0">
                <a:solidFill>
                  <a:schemeClr val="accent6"/>
                </a:solidFill>
              </a:rPr>
              <a:t>Based on intervention logic of BS: hypothesised sequence of effects.</a:t>
            </a:r>
          </a:p>
          <a:p>
            <a:pPr marL="933450" lvl="1" indent="-476250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200" b="0" dirty="0">
                <a:solidFill>
                  <a:srgbClr val="C00000"/>
                </a:solidFill>
              </a:rPr>
              <a:t>Central notion: </a:t>
            </a:r>
            <a:r>
              <a:rPr lang="en-GB" sz="1200" b="0" dirty="0">
                <a:solidFill>
                  <a:schemeClr val="accent6"/>
                </a:solidFill>
              </a:rPr>
              <a:t>BS is a contribution to the implementation of the policy and spending actions </a:t>
            </a:r>
            <a:r>
              <a:rPr lang="en-GB" sz="1200" dirty="0">
                <a:solidFill>
                  <a:schemeClr val="accent6"/>
                </a:solidFill>
              </a:rPr>
              <a:t>of a partner government.</a:t>
            </a:r>
          </a:p>
          <a:p>
            <a:pPr marL="933450" lvl="1" indent="-476250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200" b="0" dirty="0">
                <a:solidFill>
                  <a:schemeClr val="accent6"/>
                </a:solidFill>
              </a:rPr>
              <a:t>The Comprehensive Evaluation Framework (CEF) consists of five levels: See page ?? of BS Guidelines.</a:t>
            </a:r>
          </a:p>
          <a:p>
            <a:pPr marL="933450" lvl="1" indent="-476250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200" b="0" dirty="0">
                <a:solidFill>
                  <a:schemeClr val="accent6"/>
                </a:solidFill>
              </a:rPr>
              <a:t>Many external (non-BS) factors determine induced output, outcome and impact.</a:t>
            </a:r>
          </a:p>
          <a:p>
            <a:pPr marL="933450" lvl="1" indent="-476250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200" b="0" dirty="0">
                <a:solidFill>
                  <a:schemeClr val="accent6"/>
                </a:solidFill>
              </a:rPr>
              <a:t>Broad assessment of outcomes and impact of government policies needed.</a:t>
            </a:r>
          </a:p>
          <a:p>
            <a:pPr marL="933450" lvl="1" indent="-476250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200" b="0" dirty="0">
                <a:solidFill>
                  <a:schemeClr val="accent6"/>
                </a:solidFill>
              </a:rPr>
              <a:t>Specific CEF needed for a joint BS programme S</a:t>
            </a:r>
            <a:r>
              <a:rPr lang="en-GB" altLang="en-US" sz="1200" dirty="0">
                <a:latin typeface="Arial" panose="020B0604020202020204" pitchFamily="34" charset="0"/>
              </a:rPr>
              <a:t>ee page ?? of the BS Guidelines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8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67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26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06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028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nl-NL" alt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income BS recipient countries were less affected by the financial crisis than others;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nl-NL" alt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BS recipient countries have lower fiscal deficits;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nl-NL" alt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BS recipient countries have lower debt levels;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nl-NL" alt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BS recipient countries have increased domestic revenue generation (but non-BS countries did so as well);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nl-NL" alt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BS recipient countries have a higher current account deficit (higher imports).</a:t>
            </a:r>
          </a:p>
          <a:p>
            <a:endParaRPr lang="nl-NL" altLang="nl-NL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82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8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84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The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CPI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mean</a:t>
            </a:r>
            <a:r>
              <a:rPr lang="nl-NL" dirty="0"/>
              <a:t>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33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00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39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These slides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is time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.</a:t>
            </a:r>
          </a:p>
          <a:p>
            <a:r>
              <a:rPr lang="nl-NL" dirty="0"/>
              <a:t>But </a:t>
            </a:r>
            <a:r>
              <a:rPr lang="nl-NL" dirty="0" err="1"/>
              <a:t>reports</a:t>
            </a:r>
            <a:r>
              <a:rPr lang="nl-NL" dirty="0"/>
              <a:t> are </a:t>
            </a:r>
            <a:r>
              <a:rPr lang="nl-NL" dirty="0" err="1"/>
              <a:t>old</a:t>
            </a:r>
            <a:r>
              <a:rPr lang="nl-NL" dirty="0"/>
              <a:t> </a:t>
            </a:r>
            <a:r>
              <a:rPr lang="nl-NL" dirty="0" err="1"/>
              <a:t>now</a:t>
            </a:r>
            <a:r>
              <a:rPr lang="nl-NL" dirty="0"/>
              <a:t>…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skip.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608D76-7B1D-6146-8351-C280DEC211E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078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06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238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24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Strengthening</a:t>
            </a:r>
            <a:r>
              <a:rPr lang="nl-NL" dirty="0"/>
              <a:t> of SAI, as well as </a:t>
            </a:r>
            <a:r>
              <a:rPr lang="nl-NL" dirty="0" err="1"/>
              <a:t>internal</a:t>
            </a:r>
            <a:r>
              <a:rPr lang="nl-NL" dirty="0"/>
              <a:t> audit </a:t>
            </a:r>
            <a:r>
              <a:rPr lang="nl-NL" dirty="0" err="1"/>
              <a:t>and</a:t>
            </a:r>
            <a:r>
              <a:rPr lang="nl-NL" dirty="0"/>
              <a:t> control </a:t>
            </a:r>
            <a:r>
              <a:rPr lang="nl-NL" dirty="0" err="1"/>
              <a:t>institutions</a:t>
            </a:r>
            <a:r>
              <a:rPr lang="nl-NL" dirty="0"/>
              <a:t> </a:t>
            </a:r>
            <a:r>
              <a:rPr lang="nl-NL" dirty="0" err="1"/>
              <a:t>usually</a:t>
            </a:r>
            <a:r>
              <a:rPr lang="nl-NL" dirty="0"/>
              <a:t> </a:t>
            </a:r>
            <a:r>
              <a:rPr lang="nl-NL" dirty="0" err="1"/>
              <a:t>forms</a:t>
            </a:r>
            <a:r>
              <a:rPr lang="nl-NL" dirty="0"/>
              <a:t> part of </a:t>
            </a:r>
            <a:r>
              <a:rPr lang="nl-NL" dirty="0" err="1"/>
              <a:t>the</a:t>
            </a:r>
            <a:r>
              <a:rPr lang="nl-NL" dirty="0"/>
              <a:t> BS policy </a:t>
            </a:r>
            <a:r>
              <a:rPr lang="nl-NL" dirty="0" err="1"/>
              <a:t>dialogue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capacity</a:t>
            </a:r>
            <a:r>
              <a:rPr lang="nl-NL" dirty="0"/>
              <a:t> development </a:t>
            </a:r>
            <a:r>
              <a:rPr lang="nl-NL" dirty="0" err="1"/>
              <a:t>components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case of </a:t>
            </a:r>
            <a:r>
              <a:rPr lang="nl-NL" dirty="0" err="1"/>
              <a:t>targeted</a:t>
            </a:r>
            <a:r>
              <a:rPr lang="nl-NL" dirty="0"/>
              <a:t> budget support, </a:t>
            </a:r>
            <a:r>
              <a:rPr lang="nl-NL" dirty="0" err="1"/>
              <a:t>where</a:t>
            </a:r>
            <a:r>
              <a:rPr lang="nl-NL" dirty="0"/>
              <a:t> funds are </a:t>
            </a:r>
            <a:r>
              <a:rPr lang="nl-NL" dirty="0" err="1"/>
              <a:t>intended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finance</a:t>
            </a:r>
            <a:r>
              <a:rPr lang="nl-NL" dirty="0"/>
              <a:t> a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agreed</a:t>
            </a:r>
            <a:r>
              <a:rPr lang="nl-NL" dirty="0"/>
              <a:t> set of budget </a:t>
            </a:r>
            <a:r>
              <a:rPr lang="nl-NL" dirty="0" err="1"/>
              <a:t>lines</a:t>
            </a:r>
            <a:r>
              <a:rPr lang="nl-NL" dirty="0"/>
              <a:t>, </a:t>
            </a:r>
            <a:r>
              <a:rPr lang="nl-NL" dirty="0" err="1"/>
              <a:t>an</a:t>
            </a:r>
            <a:r>
              <a:rPr lang="nl-NL" dirty="0"/>
              <a:t> audit is </a:t>
            </a:r>
            <a:r>
              <a:rPr lang="nl-NL" dirty="0" err="1"/>
              <a:t>required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verify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eligible</a:t>
            </a:r>
            <a:r>
              <a:rPr lang="nl-NL" dirty="0"/>
              <a:t> </a:t>
            </a:r>
            <a:r>
              <a:rPr lang="nl-NL" dirty="0" err="1"/>
              <a:t>expenditure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has been made in </a:t>
            </a:r>
            <a:r>
              <a:rPr lang="nl-NL" dirty="0" err="1"/>
              <a:t>those</a:t>
            </a:r>
            <a:r>
              <a:rPr lang="nl-NL" dirty="0"/>
              <a:t> budget </a:t>
            </a:r>
            <a:r>
              <a:rPr lang="nl-NL" dirty="0" err="1"/>
              <a:t>lines</a:t>
            </a:r>
            <a:r>
              <a:rPr lang="nl-NL" dirty="0"/>
              <a:t>. The budget support </a:t>
            </a:r>
            <a:r>
              <a:rPr lang="nl-NL" dirty="0" err="1"/>
              <a:t>payment</a:t>
            </a:r>
            <a:r>
              <a:rPr lang="nl-NL" dirty="0"/>
              <a:t> is made ex-post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reimburse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eligible</a:t>
            </a:r>
            <a:r>
              <a:rPr lang="nl-NL" dirty="0"/>
              <a:t> </a:t>
            </a:r>
            <a:r>
              <a:rPr lang="nl-NL" dirty="0" err="1"/>
              <a:t>expenditure</a:t>
            </a:r>
            <a:r>
              <a:rPr lang="nl-NL" dirty="0"/>
              <a:t> in line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findings</a:t>
            </a:r>
            <a:r>
              <a:rPr lang="nl-NL" dirty="0"/>
              <a:t> 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02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84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6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This</a:t>
            </a:r>
            <a:r>
              <a:rPr lang="en-GB" sz="1200" u="none" baseline="0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 is just a reminder, the module starts really on the next slide</a:t>
            </a:r>
            <a:endParaRPr lang="en-GB" sz="1200" u="none" dirty="0">
              <a:solidFill>
                <a:srgbClr val="FF0000"/>
              </a:solidFill>
              <a:latin typeface="Calibri"/>
              <a:ea typeface="MS PGothic" charset="0"/>
              <a:cs typeface="Calibri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81910-1000-4934-A4DB-C00CB7F3B0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641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BBE0E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CH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H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ECA </a:t>
            </a:r>
            <a:r>
              <a:rPr lang="fr-CH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r>
              <a:rPr lang="fr-CH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files in </a:t>
            </a:r>
            <a:r>
              <a:rPr lang="fr-CH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fr-CH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sv-SE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BBE0E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Signed versions of documents (Financing Agreement, Service contract etc.)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BBE0E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pages of a document (including annexes)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BBE0E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Dated documentation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BBE0E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Signature with clarification + title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BBE0E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Scanned documents (pdf) in ”readable” format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BBE0E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there are calculations, preferably in excel</a:t>
            </a:r>
          </a:p>
          <a:p>
            <a:endParaRPr lang="nl-NL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06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5.7 Monitoring</a:t>
            </a:r>
          </a:p>
          <a:p>
            <a:r>
              <a:rPr lang="nl-NL" dirty="0" err="1"/>
              <a:t>Final</a:t>
            </a:r>
            <a:r>
              <a:rPr lang="nl-NL" dirty="0"/>
              <a:t> reviews are </a:t>
            </a:r>
            <a:r>
              <a:rPr lang="nl-NL" dirty="0" err="1"/>
              <a:t>meant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remain</a:t>
            </a:r>
            <a:r>
              <a:rPr lang="nl-NL" dirty="0"/>
              <a:t>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provide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input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contracts</a:t>
            </a:r>
            <a:endParaRPr lang="nl-NL" dirty="0"/>
          </a:p>
          <a:p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a </a:t>
            </a:r>
            <a:r>
              <a:rPr lang="nl-NL" dirty="0" err="1"/>
              <a:t>formal</a:t>
            </a:r>
            <a:r>
              <a:rPr lang="nl-NL" dirty="0"/>
              <a:t> </a:t>
            </a:r>
            <a:r>
              <a:rPr lang="nl-NL" dirty="0" err="1"/>
              <a:t>evaluation</a:t>
            </a:r>
            <a:r>
              <a:rPr lang="nl-NL" dirty="0"/>
              <a:t>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NOTE: THESE KEY QUESTIONS ARE ALSO IMPLICIT FOR THE DISBURSEMENT FILE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0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/>
              <a:t>Please</a:t>
            </a:r>
            <a:r>
              <a:rPr lang="fr-BE" dirty="0"/>
              <a:t> </a:t>
            </a:r>
            <a:r>
              <a:rPr lang="fr-BE" dirty="0" err="1"/>
              <a:t>always</a:t>
            </a:r>
            <a:r>
              <a:rPr lang="fr-BE" dirty="0"/>
              <a:t> </a:t>
            </a:r>
            <a:r>
              <a:rPr lang="fr-BE" dirty="0" err="1"/>
              <a:t>indicate</a:t>
            </a:r>
            <a:r>
              <a:rPr lang="fr-BE" dirty="0"/>
              <a:t> the date at </a:t>
            </a:r>
            <a:r>
              <a:rPr lang="fr-BE" dirty="0" err="1"/>
              <a:t>which</a:t>
            </a:r>
            <a:r>
              <a:rPr lang="fr-BE" dirty="0"/>
              <a:t> the document</a:t>
            </a:r>
            <a:r>
              <a:rPr lang="fr-BE" baseline="0" dirty="0"/>
              <a:t> has been </a:t>
            </a:r>
            <a:r>
              <a:rPr lang="fr-BE" baseline="0" dirty="0" err="1"/>
              <a:t>drafted</a:t>
            </a:r>
            <a:r>
              <a:rPr lang="fr-BE" baseline="0" dirty="0"/>
              <a:t>!</a:t>
            </a:r>
            <a:endParaRPr lang="en-GB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6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7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5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3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ctr" eaLnBrk="1" hangingPunct="1"/>
            <a:endParaRPr lang="en-US" altLang="x-none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BEAF3B1-81D9-9D4C-9741-BABA87CBA464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45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E254-54C8-A54C-A53A-A8D7DAF60319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45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0207-97D0-164F-9F12-A405DC42AA7E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00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F8FD-14D2-DE44-B84D-8F2A98BF4DFB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262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7176-FA2B-FF44-849F-3E08EAD1A8D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7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868C-DD93-FB44-9C64-14CCD1C8D871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3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B9C0-D28E-5242-B41B-620F14E91B2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6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5925-CCA7-E648-9CDC-706644480B82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05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AF5F-760F-3F45-8351-67AA6815DF97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022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B795-BCDC-7543-82A7-AE9C0D736184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3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94D8-256D-0647-9870-342186BF90D8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9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70106D-48A9-F340-A776-715D5AA14368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ctr" eaLnBrk="1" hangingPunct="1"/>
            <a:endParaRPr lang="en-US" altLang="x-none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5850539-7066-47AD-98AB-308808A46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65400"/>
            <a:ext cx="9180512" cy="790575"/>
          </a:xfrm>
        </p:spPr>
        <p:txBody>
          <a:bodyPr/>
          <a:lstStyle/>
          <a:p>
            <a:pPr algn="ctr"/>
            <a:r>
              <a:rPr lang="en-US" altLang="en-US" sz="6000" dirty="0"/>
              <a:t>Budget support</a:t>
            </a:r>
            <a:endParaRPr lang="fr-BE" sz="60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D59D5-FDBC-4BB9-A7AE-938E12A70C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594" y="3716338"/>
            <a:ext cx="8532812" cy="23050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fr-BE" dirty="0">
                <a:ea typeface="+mn-ea"/>
                <a:cs typeface="+mn-cs"/>
              </a:rPr>
              <a:t>Module 10</a:t>
            </a:r>
          </a:p>
          <a:p>
            <a:pPr algn="ctr" eaLnBrk="1" hangingPunct="1">
              <a:defRPr/>
            </a:pPr>
            <a:endParaRPr lang="fr-BE" dirty="0"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GB" altLang="en-US" sz="3600" dirty="0"/>
              <a:t>Reporting and evaluation </a:t>
            </a:r>
          </a:p>
          <a:p>
            <a:pPr algn="ctr" eaLnBrk="1" hangingPunct="1">
              <a:defRPr/>
            </a:pPr>
            <a:endParaRPr lang="fr-BE" altLang="en-US" sz="3600" dirty="0"/>
          </a:p>
          <a:p>
            <a:pPr algn="ctr" eaLnBrk="1" hangingPunct="1">
              <a:defRPr/>
            </a:pPr>
            <a:endParaRPr lang="fr-BE" b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98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359578"/>
            <a:ext cx="8460000" cy="773278"/>
          </a:xfrm>
        </p:spPr>
        <p:txBody>
          <a:bodyPr/>
          <a:lstStyle/>
          <a:p>
            <a:pPr marL="0"/>
            <a:r>
              <a:rPr lang="nl-NL" sz="2800" cap="all" dirty="0">
                <a:solidFill>
                  <a:srgbClr val="004494"/>
                </a:solidFill>
                <a:latin typeface="+mn-lt"/>
              </a:rPr>
              <a:t>Strategic Evaluation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348880"/>
            <a:ext cx="846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Relatively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long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period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: 7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to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10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years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. 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Donor independent,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preferably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joint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evaluation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. 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Managed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and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funded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by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DG DEVCO / DG NEAR Evaluation services. 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Focus on impact.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10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08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22" name="Isosceles Triangle 22">
            <a:extLst>
              <a:ext uri="{FF2B5EF4-FFF2-40B4-BE49-F238E27FC236}">
                <a16:creationId xmlns:a16="http://schemas.microsoft.com/office/drawing/2014/main" id="{CD37ADEC-1A35-42F0-A197-DB40F6603394}"/>
              </a:ext>
            </a:extLst>
          </p:cNvPr>
          <p:cNvSpPr/>
          <p:nvPr/>
        </p:nvSpPr>
        <p:spPr bwMode="auto">
          <a:xfrm rot="5400000">
            <a:off x="1349434" y="4171501"/>
            <a:ext cx="1152525" cy="180000"/>
          </a:xfrm>
          <a:prstGeom prst="triangle">
            <a:avLst/>
          </a:prstGeom>
          <a:solidFill>
            <a:srgbClr val="0F5494"/>
          </a:solidFill>
          <a:ln>
            <a:noFill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eaLnBrk="1" hangingPunct="1">
              <a:defRPr/>
            </a:pPr>
            <a:endParaRPr lang="fr-BE">
              <a:solidFill>
                <a:srgbClr val="0F5494"/>
              </a:solidFill>
            </a:endParaRPr>
          </a:p>
        </p:txBody>
      </p:sp>
      <p:sp>
        <p:nvSpPr>
          <p:cNvPr id="23" name="Isosceles Triangle 23">
            <a:extLst>
              <a:ext uri="{FF2B5EF4-FFF2-40B4-BE49-F238E27FC236}">
                <a16:creationId xmlns:a16="http://schemas.microsoft.com/office/drawing/2014/main" id="{FF887756-0666-4D52-ABE4-840FCF7700D7}"/>
              </a:ext>
            </a:extLst>
          </p:cNvPr>
          <p:cNvSpPr/>
          <p:nvPr/>
        </p:nvSpPr>
        <p:spPr bwMode="auto">
          <a:xfrm rot="5400000">
            <a:off x="3149634" y="4107976"/>
            <a:ext cx="1152525" cy="180000"/>
          </a:xfrm>
          <a:prstGeom prst="triangle">
            <a:avLst/>
          </a:prstGeom>
          <a:solidFill>
            <a:srgbClr val="0F5494"/>
          </a:solidFill>
          <a:ln>
            <a:noFill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eaLnBrk="1" hangingPunct="1">
              <a:defRPr/>
            </a:pPr>
            <a:endParaRPr lang="fr-BE">
              <a:solidFill>
                <a:srgbClr val="0F5494"/>
              </a:solidFill>
            </a:endParaRPr>
          </a:p>
        </p:txBody>
      </p:sp>
      <p:sp>
        <p:nvSpPr>
          <p:cNvPr id="24" name="Isosceles Triangle 24">
            <a:extLst>
              <a:ext uri="{FF2B5EF4-FFF2-40B4-BE49-F238E27FC236}">
                <a16:creationId xmlns:a16="http://schemas.microsoft.com/office/drawing/2014/main" id="{44A09B99-F0EE-4DDE-8C80-BE51C6CE6CE1}"/>
              </a:ext>
            </a:extLst>
          </p:cNvPr>
          <p:cNvSpPr/>
          <p:nvPr/>
        </p:nvSpPr>
        <p:spPr bwMode="auto">
          <a:xfrm rot="5400000">
            <a:off x="4913850" y="4107975"/>
            <a:ext cx="1152525" cy="180000"/>
          </a:xfrm>
          <a:prstGeom prst="triangle">
            <a:avLst/>
          </a:prstGeom>
          <a:solidFill>
            <a:srgbClr val="0F5494"/>
          </a:solidFill>
          <a:ln>
            <a:noFill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eaLnBrk="1" hangingPunct="1">
              <a:defRPr/>
            </a:pPr>
            <a:endParaRPr lang="fr-BE">
              <a:solidFill>
                <a:srgbClr val="0F5494"/>
              </a:solidFill>
            </a:endParaRPr>
          </a:p>
        </p:txBody>
      </p:sp>
      <p:sp>
        <p:nvSpPr>
          <p:cNvPr id="25" name="Isosceles Triangle 25">
            <a:extLst>
              <a:ext uri="{FF2B5EF4-FFF2-40B4-BE49-F238E27FC236}">
                <a16:creationId xmlns:a16="http://schemas.microsoft.com/office/drawing/2014/main" id="{7A65A8BF-854C-4FC4-92EF-0A561B900114}"/>
              </a:ext>
            </a:extLst>
          </p:cNvPr>
          <p:cNvSpPr/>
          <p:nvPr/>
        </p:nvSpPr>
        <p:spPr bwMode="auto">
          <a:xfrm rot="5400000">
            <a:off x="6693311" y="4107976"/>
            <a:ext cx="1152525" cy="180000"/>
          </a:xfrm>
          <a:prstGeom prst="triangle">
            <a:avLst/>
          </a:prstGeom>
          <a:solidFill>
            <a:srgbClr val="0F5494"/>
          </a:solidFill>
          <a:ln>
            <a:noFill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eaLnBrk="1" hangingPunct="1">
              <a:defRPr/>
            </a:pPr>
            <a:endParaRPr lang="fr-BE">
              <a:solidFill>
                <a:srgbClr val="0F5494"/>
              </a:solidFill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908720"/>
            <a:ext cx="8460000" cy="773278"/>
          </a:xfrm>
        </p:spPr>
        <p:txBody>
          <a:bodyPr/>
          <a:lstStyle/>
          <a:p>
            <a:pPr marL="0"/>
            <a:r>
              <a:rPr lang="en-GB" altLang="en-US" sz="2000" cap="all" dirty="0">
                <a:solidFill>
                  <a:srgbClr val="004494"/>
                </a:solidFill>
                <a:latin typeface="+mn-lt"/>
              </a:rPr>
              <a:t>A Comprehensive </a:t>
            </a:r>
            <a:br>
              <a:rPr lang="en-GB" altLang="en-US" sz="2000" cap="all" dirty="0">
                <a:solidFill>
                  <a:srgbClr val="004494"/>
                </a:solidFill>
                <a:latin typeface="+mn-lt"/>
              </a:rPr>
            </a:br>
            <a:r>
              <a:rPr lang="en-GB" altLang="en-US" sz="2000" cap="all" dirty="0">
                <a:solidFill>
                  <a:srgbClr val="004494"/>
                </a:solidFill>
                <a:latin typeface="+mn-lt"/>
              </a:rPr>
              <a:t>Evaluation Framework</a:t>
            </a:r>
            <a:endParaRPr lang="fr-BE" sz="20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11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30FE42-7850-4D1B-930B-7336E7B915E5}"/>
              </a:ext>
            </a:extLst>
          </p:cNvPr>
          <p:cNvSpPr/>
          <p:nvPr/>
        </p:nvSpPr>
        <p:spPr>
          <a:xfrm>
            <a:off x="251697" y="1768460"/>
            <a:ext cx="8712616" cy="307777"/>
          </a:xfrm>
          <a:prstGeom prst="rect">
            <a:avLst/>
          </a:prstGeom>
          <a:ln w="19050"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1400" b="1" cap="all" dirty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GOVERNMENT POLICY &amp; SPENDING ACTIONS (STRATEGY)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A6E4A6-9631-438B-B5BF-47042F35832D}"/>
              </a:ext>
            </a:extLst>
          </p:cNvPr>
          <p:cNvSpPr/>
          <p:nvPr/>
        </p:nvSpPr>
        <p:spPr>
          <a:xfrm>
            <a:off x="539750" y="5967774"/>
            <a:ext cx="8280400" cy="584775"/>
          </a:xfrm>
          <a:prstGeom prst="rect">
            <a:avLst/>
          </a:prstGeom>
          <a:solidFill>
            <a:srgbClr val="0F5494"/>
          </a:solidFill>
          <a:ln w="19050"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  <a:ea typeface="ＭＳ Ｐゴシック" charset="-128"/>
              </a:rPr>
              <a:t>EXTERNAL FACTORS, CONTEXT FEATURES </a:t>
            </a:r>
            <a:br>
              <a:rPr lang="en-GB" sz="1600" b="1" dirty="0">
                <a:solidFill>
                  <a:schemeClr val="bg1"/>
                </a:solidFill>
                <a:latin typeface="+mn-lt"/>
                <a:ea typeface="ＭＳ Ｐゴシック" charset="-128"/>
              </a:rPr>
            </a:br>
            <a:r>
              <a:rPr lang="en-GB" sz="1600" b="1" dirty="0">
                <a:solidFill>
                  <a:schemeClr val="bg1"/>
                </a:solidFill>
                <a:latin typeface="+mn-lt"/>
                <a:ea typeface="ＭＳ Ｐゴシック" charset="-128"/>
              </a:rPr>
              <a:t>AND FEED BACK PROCESSES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DFC780-3A32-4A32-A1C9-FD5BE570F543}"/>
              </a:ext>
            </a:extLst>
          </p:cNvPr>
          <p:cNvSpPr/>
          <p:nvPr/>
        </p:nvSpPr>
        <p:spPr bwMode="auto">
          <a:xfrm>
            <a:off x="251696" y="3261598"/>
            <a:ext cx="1584000" cy="2268000"/>
          </a:xfrm>
          <a:prstGeom prst="rect">
            <a:avLst/>
          </a:prstGeom>
          <a:ln w="12700">
            <a:solidFill>
              <a:srgbClr val="1FACE0"/>
            </a:solidFill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6"/>
                </a:solidFill>
              </a:rPr>
              <a:t>Funds</a:t>
            </a:r>
          </a:p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6"/>
                </a:solidFill>
              </a:rPr>
              <a:t>Conditions / indicators</a:t>
            </a:r>
          </a:p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6"/>
                </a:solidFill>
              </a:rPr>
              <a:t>Capacity development</a:t>
            </a:r>
          </a:p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400" dirty="0">
                <a:solidFill>
                  <a:schemeClr val="accent6"/>
                </a:solidFill>
              </a:rPr>
              <a:t>Policy Dialogue.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2B5FB2-3782-46B2-A36A-7CDAFB6F4E8C}"/>
              </a:ext>
            </a:extLst>
          </p:cNvPr>
          <p:cNvSpPr/>
          <p:nvPr/>
        </p:nvSpPr>
        <p:spPr bwMode="auto">
          <a:xfrm>
            <a:off x="2051720" y="3261597"/>
            <a:ext cx="1584000" cy="2268000"/>
          </a:xfrm>
          <a:prstGeom prst="rect">
            <a:avLst/>
          </a:prstGeom>
          <a:ln w="12700">
            <a:solidFill>
              <a:srgbClr val="FF3300"/>
            </a:solidFill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31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6"/>
                </a:solidFill>
              </a:rPr>
              <a:t>Improvement in the relationship between external assistance and the national budget and policy processes.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240CC-B3D7-4A6B-B2B6-03EFB780BF01}"/>
              </a:ext>
            </a:extLst>
          </p:cNvPr>
          <p:cNvSpPr/>
          <p:nvPr/>
        </p:nvSpPr>
        <p:spPr bwMode="auto">
          <a:xfrm>
            <a:off x="3816048" y="3261597"/>
            <a:ext cx="1584000" cy="2268000"/>
          </a:xfrm>
          <a:prstGeom prst="rect">
            <a:avLst/>
          </a:prstGeom>
          <a:ln w="12700">
            <a:solidFill>
              <a:srgbClr val="FDB932"/>
            </a:solidFill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6"/>
                </a:solidFill>
              </a:rPr>
              <a:t>Improved public policies, public sector institutions, public spending and public service delivery.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C330E-21F0-4137-B777-30145626962D}"/>
              </a:ext>
            </a:extLst>
          </p:cNvPr>
          <p:cNvSpPr/>
          <p:nvPr/>
        </p:nvSpPr>
        <p:spPr bwMode="auto">
          <a:xfrm>
            <a:off x="5580112" y="3261598"/>
            <a:ext cx="1584000" cy="2268000"/>
          </a:xfrm>
          <a:prstGeom prst="rect">
            <a:avLst/>
          </a:prstGeom>
          <a:ln w="12700">
            <a:solidFill>
              <a:srgbClr val="F5823C"/>
            </a:solidFill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6"/>
                </a:solidFill>
              </a:rPr>
              <a:t>Positive responses by beneficiaries to government policy management and service delivery.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259A0B-46A7-4A73-BD1F-C80B7C09DC5E}"/>
              </a:ext>
            </a:extLst>
          </p:cNvPr>
          <p:cNvSpPr/>
          <p:nvPr/>
        </p:nvSpPr>
        <p:spPr bwMode="auto">
          <a:xfrm>
            <a:off x="7380312" y="3241209"/>
            <a:ext cx="1584000" cy="2268000"/>
          </a:xfrm>
          <a:prstGeom prst="rect">
            <a:avLst/>
          </a:prstGeom>
          <a:ln w="12700">
            <a:solidFill>
              <a:srgbClr val="0F5494"/>
            </a:solidFill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6"/>
                </a:solidFill>
              </a:rPr>
              <a:t>Sustainable Growth &amp; Poverty Reduction,</a:t>
            </a:r>
          </a:p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6"/>
                </a:solidFill>
              </a:rPr>
              <a:t>Stability.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110C70-88CE-42CB-B0E7-2EAE18E68BC6}"/>
              </a:ext>
            </a:extLst>
          </p:cNvPr>
          <p:cNvSpPr/>
          <p:nvPr/>
        </p:nvSpPr>
        <p:spPr bwMode="auto">
          <a:xfrm>
            <a:off x="251696" y="2638356"/>
            <a:ext cx="1584000" cy="617537"/>
          </a:xfrm>
          <a:prstGeom prst="rect">
            <a:avLst/>
          </a:prstGeom>
          <a:solidFill>
            <a:srgbClr val="1FACE0"/>
          </a:solidFill>
          <a:ln w="12700">
            <a:solidFill>
              <a:srgbClr val="1FACE0"/>
            </a:solidFill>
          </a:ln>
          <a:effectLst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17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</a:rPr>
              <a:t>BS input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AAA2C-9144-4B49-B998-6D3C381F2238}"/>
              </a:ext>
            </a:extLst>
          </p:cNvPr>
          <p:cNvSpPr/>
          <p:nvPr/>
        </p:nvSpPr>
        <p:spPr bwMode="auto">
          <a:xfrm>
            <a:off x="2051720" y="2645674"/>
            <a:ext cx="1584000" cy="617537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</a:ln>
          <a:effectLst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</a:rPr>
              <a:t>Direct Outputs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B5A343-180A-4F2A-8D38-65859BD33D91}"/>
              </a:ext>
            </a:extLst>
          </p:cNvPr>
          <p:cNvSpPr/>
          <p:nvPr/>
        </p:nvSpPr>
        <p:spPr bwMode="auto">
          <a:xfrm>
            <a:off x="3816048" y="2645674"/>
            <a:ext cx="1584000" cy="617537"/>
          </a:xfrm>
          <a:prstGeom prst="rect">
            <a:avLst/>
          </a:prstGeom>
          <a:solidFill>
            <a:srgbClr val="FDB932"/>
          </a:solidFill>
          <a:ln w="12700">
            <a:solidFill>
              <a:srgbClr val="FDB932"/>
            </a:solidFill>
          </a:ln>
          <a:effectLst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</a:rPr>
              <a:t>Induced Outputs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FC350C-4AA7-434B-95F1-552513CCEA19}"/>
              </a:ext>
            </a:extLst>
          </p:cNvPr>
          <p:cNvSpPr/>
          <p:nvPr/>
        </p:nvSpPr>
        <p:spPr bwMode="auto">
          <a:xfrm>
            <a:off x="5580112" y="2645674"/>
            <a:ext cx="1584000" cy="617537"/>
          </a:xfrm>
          <a:prstGeom prst="rect">
            <a:avLst/>
          </a:prstGeom>
          <a:solidFill>
            <a:srgbClr val="F5823C"/>
          </a:solidFill>
          <a:ln w="12700">
            <a:solidFill>
              <a:srgbClr val="F5823C"/>
            </a:solidFill>
          </a:ln>
          <a:effectLst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</a:rPr>
              <a:t>Outcomes</a:t>
            </a:r>
            <a:endParaRPr lang="fr-BE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81669-82B5-4207-9AB8-F398A57F5384}"/>
              </a:ext>
            </a:extLst>
          </p:cNvPr>
          <p:cNvSpPr/>
          <p:nvPr/>
        </p:nvSpPr>
        <p:spPr bwMode="auto">
          <a:xfrm>
            <a:off x="7380312" y="2638356"/>
            <a:ext cx="1584000" cy="617537"/>
          </a:xfrm>
          <a:prstGeom prst="rect">
            <a:avLst/>
          </a:prstGeom>
          <a:solidFill>
            <a:srgbClr val="0F5494"/>
          </a:solidFill>
          <a:ln w="12700">
            <a:solidFill>
              <a:srgbClr val="0F5494"/>
            </a:solidFill>
          </a:ln>
          <a:effectLst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b="1" dirty="0">
                <a:solidFill>
                  <a:schemeClr val="bg1"/>
                </a:solidFill>
              </a:rPr>
              <a:t>Impacts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AA10DD-1C4C-4FA2-8550-BFDDD02FBAD6}"/>
              </a:ext>
            </a:extLst>
          </p:cNvPr>
          <p:cNvSpPr/>
          <p:nvPr/>
        </p:nvSpPr>
        <p:spPr>
          <a:xfrm>
            <a:off x="251696" y="2060848"/>
            <a:ext cx="3384024" cy="5775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F5494"/>
                </a:solidFill>
              </a:rPr>
              <a:t>Inputs to Government policy &amp; spending actions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9D55F42-3036-40EF-B417-775FE587B81E}"/>
              </a:ext>
            </a:extLst>
          </p:cNvPr>
          <p:cNvCxnSpPr/>
          <p:nvPr/>
        </p:nvCxnSpPr>
        <p:spPr bwMode="auto">
          <a:xfrm>
            <a:off x="1043608" y="5518675"/>
            <a:ext cx="0" cy="449099"/>
          </a:xfrm>
          <a:prstGeom prst="straightConnector1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6209A8D-E544-435B-86EF-825053F2F419}"/>
              </a:ext>
            </a:extLst>
          </p:cNvPr>
          <p:cNvCxnSpPr/>
          <p:nvPr/>
        </p:nvCxnSpPr>
        <p:spPr bwMode="auto">
          <a:xfrm>
            <a:off x="2843808" y="5518675"/>
            <a:ext cx="0" cy="449099"/>
          </a:xfrm>
          <a:prstGeom prst="straightConnector1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AC247BA1-A716-410D-B9F5-4515BDFF744F}"/>
              </a:ext>
            </a:extLst>
          </p:cNvPr>
          <p:cNvCxnSpPr/>
          <p:nvPr/>
        </p:nvCxnSpPr>
        <p:spPr bwMode="auto">
          <a:xfrm>
            <a:off x="4585384" y="5518675"/>
            <a:ext cx="0" cy="449099"/>
          </a:xfrm>
          <a:prstGeom prst="straightConnector1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C64212DC-0976-43C7-8BCE-476A7EF126A5}"/>
              </a:ext>
            </a:extLst>
          </p:cNvPr>
          <p:cNvCxnSpPr/>
          <p:nvPr/>
        </p:nvCxnSpPr>
        <p:spPr bwMode="auto">
          <a:xfrm>
            <a:off x="6444032" y="5518675"/>
            <a:ext cx="0" cy="449099"/>
          </a:xfrm>
          <a:prstGeom prst="straightConnector1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085D070-B310-4468-97CB-6EDA0AE13C01}"/>
              </a:ext>
            </a:extLst>
          </p:cNvPr>
          <p:cNvCxnSpPr/>
          <p:nvPr/>
        </p:nvCxnSpPr>
        <p:spPr bwMode="auto">
          <a:xfrm>
            <a:off x="8100216" y="5518675"/>
            <a:ext cx="0" cy="449099"/>
          </a:xfrm>
          <a:prstGeom prst="straightConnector1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36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999538"/>
            <a:ext cx="8460000" cy="773278"/>
          </a:xfrm>
        </p:spPr>
        <p:txBody>
          <a:bodyPr/>
          <a:lstStyle/>
          <a:p>
            <a:pPr marL="0"/>
            <a:r>
              <a:rPr lang="nl-NL" sz="2000" cap="all" dirty="0">
                <a:solidFill>
                  <a:srgbClr val="004494"/>
                </a:solidFill>
                <a:latin typeface="+mn-lt"/>
              </a:rPr>
              <a:t>See p. 22 </a:t>
            </a:r>
            <a:br>
              <a:rPr lang="nl-NL" sz="2000" cap="all" dirty="0">
                <a:solidFill>
                  <a:srgbClr val="004494"/>
                </a:solidFill>
                <a:latin typeface="+mn-lt"/>
              </a:rPr>
            </a:br>
            <a:r>
              <a:rPr lang="nl-NL" sz="2000" cap="all" dirty="0" err="1">
                <a:solidFill>
                  <a:srgbClr val="004494"/>
                </a:solidFill>
                <a:latin typeface="+mn-lt"/>
              </a:rPr>
              <a:t>Guidelines</a:t>
            </a:r>
            <a:endParaRPr lang="fr-BE" sz="20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12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4F8D6BE-0944-4E66-924C-0D8C709F5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" r="1102" b="6913"/>
          <a:stretch/>
        </p:blipFill>
        <p:spPr>
          <a:xfrm>
            <a:off x="467544" y="1772817"/>
            <a:ext cx="8240521" cy="4824536"/>
          </a:xfrm>
          <a:prstGeom prst="rect">
            <a:avLst/>
          </a:prstGeom>
          <a:ln>
            <a:solidFill>
              <a:srgbClr val="0F5494"/>
            </a:solidFill>
          </a:ln>
        </p:spPr>
      </p:pic>
    </p:spTree>
    <p:extLst>
      <p:ext uri="{BB962C8B-B14F-4D97-AF65-F5344CB8AC3E}">
        <p14:creationId xmlns:p14="http://schemas.microsoft.com/office/powerpoint/2010/main" val="81645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68760"/>
            <a:ext cx="8460000" cy="773278"/>
          </a:xfrm>
        </p:spPr>
        <p:txBody>
          <a:bodyPr/>
          <a:lstStyle/>
          <a:p>
            <a:pPr marL="0"/>
            <a:r>
              <a:rPr lang="en-GB" sz="2400" cap="all" dirty="0">
                <a:solidFill>
                  <a:srgbClr val="004494"/>
                </a:solidFill>
                <a:latin typeface="+mn-lt"/>
              </a:rPr>
              <a:t>A Comprehensive </a:t>
            </a:r>
            <a:br>
              <a:rPr lang="en-GB" sz="2400" cap="all" dirty="0">
                <a:solidFill>
                  <a:srgbClr val="004494"/>
                </a:solidFill>
                <a:latin typeface="+mn-lt"/>
              </a:rPr>
            </a:br>
            <a:r>
              <a:rPr lang="en-GB" sz="2400" cap="all" dirty="0">
                <a:solidFill>
                  <a:srgbClr val="004494"/>
                </a:solidFill>
                <a:latin typeface="+mn-lt"/>
              </a:rPr>
              <a:t>Evaluation Methodology</a:t>
            </a:r>
            <a:endParaRPr lang="fr-BE" sz="24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258062"/>
            <a:ext cx="846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4572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SzPct val="100000"/>
              <a:buNone/>
              <a:defRPr/>
            </a:pPr>
            <a:r>
              <a:rPr lang="en-GB" sz="2400" dirty="0"/>
              <a:t>A harmonized 3 step approach</a:t>
            </a:r>
            <a:r>
              <a:rPr lang="fr-BE" sz="2400" dirty="0"/>
              <a:t>: </a:t>
            </a:r>
          </a:p>
          <a:p>
            <a:pPr marL="804863" lvl="2" indent="-450850" algn="just" eaLnBrk="1" hangingPunct="1">
              <a:spcBef>
                <a:spcPts val="1800"/>
              </a:spcBef>
              <a:spcAft>
                <a:spcPts val="600"/>
              </a:spcAft>
              <a:buClr>
                <a:srgbClr val="0F5494"/>
              </a:buClr>
              <a:buFontTx/>
              <a:buAutoNum type="arabicPeriod"/>
            </a:pPr>
            <a:r>
              <a:rPr lang="en-GB" altLang="en-US" sz="2000" b="1" dirty="0"/>
              <a:t>An evaluation of the input, outputs and induced outputs </a:t>
            </a:r>
            <a:r>
              <a:rPr lang="en-GB" altLang="en-US" sz="2000" dirty="0"/>
              <a:t>of budget support</a:t>
            </a:r>
          </a:p>
          <a:p>
            <a:pPr marL="804863" lvl="2" indent="-4508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AutoNum type="arabicPeriod"/>
            </a:pPr>
            <a:r>
              <a:rPr lang="en-GB" altLang="en-US" sz="2000" b="1" dirty="0"/>
              <a:t>An assessment of the outcomes and impacts </a:t>
            </a:r>
            <a:r>
              <a:rPr lang="en-GB" altLang="en-US" sz="2000" dirty="0"/>
              <a:t>targeted by the govt. Policy / strategy / expenditure</a:t>
            </a:r>
          </a:p>
          <a:p>
            <a:pPr marL="804863" lvl="2" indent="-4508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AutoNum type="arabicPeriod"/>
            </a:pPr>
            <a:r>
              <a:rPr lang="en-GB" altLang="en-US" sz="2000" dirty="0"/>
              <a:t>An exploration of whether there is </a:t>
            </a:r>
            <a:r>
              <a:rPr lang="en-GB" altLang="en-US" sz="2000" b="1" dirty="0"/>
              <a:t>a linkage between:</a:t>
            </a:r>
          </a:p>
          <a:p>
            <a:pPr marL="355600" lvl="1" indent="-355600" defTabSz="457200"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EC Square Sans Pro" panose="020B0506040000020004" pitchFamily="34" charset="0"/>
              <a:buChar char="‣"/>
              <a:defRPr/>
            </a:pPr>
            <a:endParaRPr lang="fr-BE" sz="2400" dirty="0">
              <a:solidFill>
                <a:srgbClr val="004494"/>
              </a:solidFill>
              <a:ea typeface="+mj-ea"/>
              <a:cs typeface="+mj-cs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13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F86F094-DE62-450A-BA3B-282AACEDC1E2}"/>
              </a:ext>
            </a:extLst>
          </p:cNvPr>
          <p:cNvSpPr/>
          <p:nvPr/>
        </p:nvSpPr>
        <p:spPr bwMode="auto">
          <a:xfrm>
            <a:off x="755650" y="5300663"/>
            <a:ext cx="3455988" cy="1135062"/>
          </a:xfrm>
          <a:prstGeom prst="roundRect">
            <a:avLst/>
          </a:prstGeom>
          <a:solidFill>
            <a:srgbClr val="1FACE0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 eaLnBrk="1" hangingPunct="1">
              <a:defRPr/>
            </a:pPr>
            <a:r>
              <a:rPr lang="en-GB" sz="1800" b="1" dirty="0">
                <a:solidFill>
                  <a:schemeClr val="bg1"/>
                </a:solidFill>
              </a:rPr>
              <a:t>The budget support </a:t>
            </a:r>
          </a:p>
          <a:p>
            <a:pPr marL="3175" algn="ctr" eaLnBrk="1" hangingPunct="1">
              <a:defRPr/>
            </a:pPr>
            <a:r>
              <a:rPr lang="en-GB" sz="1800" b="1" dirty="0">
                <a:solidFill>
                  <a:schemeClr val="bg1"/>
                </a:solidFill>
              </a:rPr>
              <a:t>induced outputs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9DD0F23-EA1B-4476-A53E-7A91BDAAF6D1}"/>
              </a:ext>
            </a:extLst>
          </p:cNvPr>
          <p:cNvSpPr/>
          <p:nvPr/>
        </p:nvSpPr>
        <p:spPr bwMode="auto">
          <a:xfrm>
            <a:off x="4356100" y="5318125"/>
            <a:ext cx="4248150" cy="1135063"/>
          </a:xfrm>
          <a:prstGeom prst="roundRect">
            <a:avLst/>
          </a:prstGeom>
          <a:solidFill>
            <a:srgbClr val="FDB932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 eaLnBrk="1" hangingPunct="1">
              <a:defRPr/>
            </a:pPr>
            <a:r>
              <a:rPr lang="en-GB" sz="1800" b="1" dirty="0">
                <a:solidFill>
                  <a:schemeClr val="bg1"/>
                </a:solidFill>
              </a:rPr>
              <a:t>The determining factors of outcomes/impacts formulated as BS objectives </a:t>
            </a:r>
          </a:p>
        </p:txBody>
      </p:sp>
      <p:sp>
        <p:nvSpPr>
          <p:cNvPr id="9" name="Isosceles Triangle 6">
            <a:extLst>
              <a:ext uri="{FF2B5EF4-FFF2-40B4-BE49-F238E27FC236}">
                <a16:creationId xmlns:a16="http://schemas.microsoft.com/office/drawing/2014/main" id="{0D5D2A43-3644-475F-B6FF-E5FF01125D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03663" y="5759450"/>
            <a:ext cx="1003300" cy="187325"/>
          </a:xfrm>
          <a:prstGeom prst="triangle">
            <a:avLst>
              <a:gd name="adj" fmla="val 50000"/>
            </a:avLst>
          </a:prstGeom>
          <a:solidFill>
            <a:srgbClr val="0F5494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600" b="1" i="0">
              <a:latin typeface="+mn-lt"/>
            </a:endParaRPr>
          </a:p>
        </p:txBody>
      </p:sp>
      <p:sp>
        <p:nvSpPr>
          <p:cNvPr id="11" name="Isosceles Triangle 7">
            <a:extLst>
              <a:ext uri="{FF2B5EF4-FFF2-40B4-BE49-F238E27FC236}">
                <a16:creationId xmlns:a16="http://schemas.microsoft.com/office/drawing/2014/main" id="{66E70A6E-C294-42BA-8011-EA57301EF62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9957" y="5759450"/>
            <a:ext cx="1003300" cy="187325"/>
          </a:xfrm>
          <a:prstGeom prst="triangle">
            <a:avLst>
              <a:gd name="adj" fmla="val 50000"/>
            </a:avLst>
          </a:prstGeom>
          <a:solidFill>
            <a:srgbClr val="0F5494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600" b="1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8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99F2B91-4EEC-40AC-BAC4-C241DE90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052736"/>
            <a:ext cx="8460000" cy="773278"/>
          </a:xfrm>
        </p:spPr>
        <p:txBody>
          <a:bodyPr/>
          <a:lstStyle/>
          <a:p>
            <a:pPr marL="0"/>
            <a:r>
              <a:rPr lang="fr-FR" sz="1800" cap="all" dirty="0" err="1">
                <a:solidFill>
                  <a:srgbClr val="004494"/>
                </a:solidFill>
                <a:latin typeface="+mn-lt"/>
              </a:rPr>
              <a:t>Step</a:t>
            </a:r>
            <a:r>
              <a:rPr lang="fr-FR" sz="1800" cap="all" dirty="0">
                <a:solidFill>
                  <a:srgbClr val="004494"/>
                </a:solidFill>
                <a:latin typeface="+mn-lt"/>
              </a:rPr>
              <a:t> 1: Evaluation </a:t>
            </a:r>
            <a:br>
              <a:rPr lang="fr-FR" sz="1800" cap="all" dirty="0">
                <a:solidFill>
                  <a:srgbClr val="004494"/>
                </a:solidFill>
                <a:latin typeface="+mn-lt"/>
              </a:rPr>
            </a:br>
            <a:r>
              <a:rPr lang="fr-FR" sz="1800" cap="all" dirty="0">
                <a:solidFill>
                  <a:srgbClr val="004494"/>
                </a:solidFill>
                <a:latin typeface="+mn-lt"/>
              </a:rPr>
              <a:t>of the </a:t>
            </a:r>
            <a:r>
              <a:rPr lang="fr-FR" sz="1800" cap="all" dirty="0" err="1">
                <a:solidFill>
                  <a:srgbClr val="004494"/>
                </a:solidFill>
                <a:latin typeface="+mn-lt"/>
              </a:rPr>
              <a:t>chain</a:t>
            </a:r>
            <a:r>
              <a:rPr lang="fr-FR" sz="1800" cap="all" dirty="0">
                <a:solidFill>
                  <a:srgbClr val="004494"/>
                </a:solidFill>
                <a:latin typeface="+mn-lt"/>
              </a:rPr>
              <a:t> </a:t>
            </a:r>
            <a:r>
              <a:rPr lang="fr-FR" sz="1800" cap="all" dirty="0" err="1">
                <a:solidFill>
                  <a:srgbClr val="004494"/>
                </a:solidFill>
                <a:latin typeface="+mn-lt"/>
              </a:rPr>
              <a:t>from</a:t>
            </a:r>
            <a:r>
              <a:rPr lang="fr-FR" sz="1800" cap="all" dirty="0">
                <a:solidFill>
                  <a:srgbClr val="004494"/>
                </a:solidFill>
                <a:latin typeface="+mn-lt"/>
              </a:rPr>
              <a:t> inputs to </a:t>
            </a:r>
            <a:r>
              <a:rPr lang="fr-FR" sz="1800" cap="all" dirty="0" err="1">
                <a:solidFill>
                  <a:srgbClr val="004494"/>
                </a:solidFill>
                <a:latin typeface="+mn-lt"/>
              </a:rPr>
              <a:t>induced</a:t>
            </a:r>
            <a:r>
              <a:rPr lang="fr-FR" sz="1800" cap="all" dirty="0">
                <a:solidFill>
                  <a:srgbClr val="004494"/>
                </a:solidFill>
                <a:latin typeface="+mn-lt"/>
              </a:rPr>
              <a:t> outputs of the BS</a:t>
            </a:r>
            <a:br>
              <a:rPr lang="en-US" sz="1800" cap="all" dirty="0">
                <a:solidFill>
                  <a:srgbClr val="004494"/>
                </a:solidFill>
                <a:latin typeface="+mn-lt"/>
              </a:rPr>
            </a:br>
            <a:endParaRPr lang="fr-BE" sz="1800" cap="all" dirty="0">
              <a:solidFill>
                <a:srgbClr val="004494"/>
              </a:solidFill>
              <a:latin typeface="+mn-lt"/>
            </a:endParaRP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0CB3D1E-12CB-47E3-8D90-214B0ED0D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4860"/>
              </p:ext>
            </p:extLst>
          </p:nvPr>
        </p:nvGraphicFramePr>
        <p:xfrm>
          <a:off x="143668" y="1663188"/>
          <a:ext cx="8856663" cy="4908241"/>
        </p:xfrm>
        <a:graphic>
          <a:graphicData uri="http://schemas.openxmlformats.org/drawingml/2006/table">
            <a:tbl>
              <a:tblPr/>
              <a:tblGrid>
                <a:gridCol w="89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97">
                  <a:extLst>
                    <a:ext uri="{9D8B030D-6E8A-4147-A177-3AD203B41FA5}">
                      <a16:colId xmlns:a16="http://schemas.microsoft.com/office/drawing/2014/main" val="4139441663"/>
                    </a:ext>
                  </a:extLst>
                </a:gridCol>
                <a:gridCol w="1428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	</a:t>
                      </a:r>
                      <a:r>
                        <a:rPr lang="en-US" altLang="x-none" sz="1050" b="1" kern="1200" dirty="0">
                          <a:solidFill>
                            <a:schemeClr val="bg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Government strategy</a:t>
                      </a: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noProof="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noProof="0" dirty="0">
                        <a:solidFill>
                          <a:srgbClr val="FFFFFF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noProof="0" dirty="0">
                          <a:latin typeface="+mn-lt"/>
                          <a:ea typeface="Calibri"/>
                          <a:cs typeface="Arial" pitchFamily="34" charset="0"/>
                        </a:rPr>
                        <a:t>Impacts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Sustainable and inclusive growth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Poverty reduction</a:t>
                      </a: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b="1" noProof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Budget Support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b="1" noProof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Outcomes</a:t>
                      </a: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Positive responses by service users and economic actors to government  policy management and service delivery</a:t>
                      </a: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Execution of the budget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Monitoring of results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macro-economic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public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Etc.</a:t>
                      </a: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Induced outputs</a:t>
                      </a: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macro-economic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public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Strengthened PFM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policy formulation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Strengthened public sector institutions,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Etc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National and  sector policies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Budgetary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Human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Institutional structures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Strategies and operational programmes</a:t>
                      </a: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More aid provided through the budget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More funds available for discretionary spending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Increased predictability of disbursement of external funds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Policy dialogue, conditionalities, TA and capacity building better coordinated and more conducive for government strategies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harmonisation and alignment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Reduced transaction costs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Transfer of funds to the national Treasury and disbursement conditions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Policy dialogue and performance indicators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Capacity building and TA</a:t>
                      </a: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D9DEC0-10E4-4B24-840F-054C225BCA73}"/>
              </a:ext>
            </a:extLst>
          </p:cNvPr>
          <p:cNvSpPr/>
          <p:nvPr/>
        </p:nvSpPr>
        <p:spPr bwMode="auto">
          <a:xfrm>
            <a:off x="4716016" y="2780928"/>
            <a:ext cx="4176464" cy="3960440"/>
          </a:xfrm>
          <a:prstGeom prst="rect">
            <a:avLst/>
          </a:prstGeom>
          <a:solidFill>
            <a:srgbClr val="FDB932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FD75F2-6599-4D92-8E6F-5AB5A5DEB19B}"/>
              </a:ext>
            </a:extLst>
          </p:cNvPr>
          <p:cNvSpPr txBox="1">
            <a:spLocks/>
          </p:cNvSpPr>
          <p:nvPr/>
        </p:nvSpPr>
        <p:spPr bwMode="auto">
          <a:xfrm>
            <a:off x="6048164" y="2420888"/>
            <a:ext cx="1512168" cy="3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/>
            <a:r>
              <a:rPr lang="fr-BE" sz="1800" kern="0" cap="all" dirty="0">
                <a:solidFill>
                  <a:srgbClr val="F5823C"/>
                </a:solidFill>
                <a:latin typeface="+mn-lt"/>
              </a:rPr>
              <a:t>STEP 1</a:t>
            </a:r>
          </a:p>
        </p:txBody>
      </p:sp>
      <p:sp>
        <p:nvSpPr>
          <p:cNvPr id="7" name="Espace réservé du numéro de diapositive 9">
            <a:extLst>
              <a:ext uri="{FF2B5EF4-FFF2-40B4-BE49-F238E27FC236}">
                <a16:creationId xmlns:a16="http://schemas.microsoft.com/office/drawing/2014/main" id="{05A8EFAA-4F94-4F7C-9A74-995D9A01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14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5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84812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0CB3D1E-12CB-47E3-8D90-214B0ED0D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87270"/>
              </p:ext>
            </p:extLst>
          </p:nvPr>
        </p:nvGraphicFramePr>
        <p:xfrm>
          <a:off x="143668" y="1802971"/>
          <a:ext cx="8856663" cy="4498343"/>
        </p:xfrm>
        <a:graphic>
          <a:graphicData uri="http://schemas.openxmlformats.org/drawingml/2006/table">
            <a:tbl>
              <a:tblPr/>
              <a:tblGrid>
                <a:gridCol w="89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97">
                  <a:extLst>
                    <a:ext uri="{9D8B030D-6E8A-4147-A177-3AD203B41FA5}">
                      <a16:colId xmlns:a16="http://schemas.microsoft.com/office/drawing/2014/main" val="4139441663"/>
                    </a:ext>
                  </a:extLst>
                </a:gridCol>
                <a:gridCol w="1428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3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noProof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	</a:t>
                      </a:r>
                      <a:r>
                        <a:rPr lang="fr-BE" sz="1100" b="1" kern="1200" noProof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	</a:t>
                      </a:r>
                      <a:r>
                        <a:rPr lang="en-US" altLang="x-none" sz="1050" b="1" kern="1200" dirty="0">
                          <a:solidFill>
                            <a:schemeClr val="bg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Government strategy</a:t>
                      </a: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noProof="0">
                        <a:solidFill>
                          <a:srgbClr val="FFFFFF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noProof="0">
                        <a:solidFill>
                          <a:srgbClr val="FFFFFF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noProof="0" dirty="0">
                          <a:latin typeface="+mn-lt"/>
                          <a:ea typeface="Calibri"/>
                          <a:cs typeface="Arial" pitchFamily="34" charset="0"/>
                        </a:rPr>
                        <a:t>Impacts</a:t>
                      </a:r>
                      <a:endParaRPr lang="fr-BE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Sustainable and inclusive growth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Poverty reduction</a:t>
                      </a:r>
                      <a:endParaRPr lang="fr-BE" sz="1050" kern="12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b="1" kern="1200" noProof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Budget Support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Outcomes</a:t>
                      </a: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Positive responses by service users and economic actors to government  policy management and service delivery</a:t>
                      </a:r>
                      <a:endParaRPr lang="fr-BE" sz="1050" kern="12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Execution of the budget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Monitoring of results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macro-economic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public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Etc.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r-BE" sz="1050" kern="12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 err="1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Induced</a:t>
                      </a: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 outputs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macro-economic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public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Strengthened PFM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policy formulation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Strengthened public sector institutions,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Etc</a:t>
                      </a:r>
                      <a:endParaRPr lang="en-US" altLang="x-none" sz="105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National and  sector policies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Budgetary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Human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Institutional structures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Strategies and operational programmes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altLang="x-none" sz="105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r-BE" sz="1050" kern="12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More aid provided through the budget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More funds available for discretionary spending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Increased predictability of disbursement of external funds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Policy dialogue, conditionalities, TA and capacity building better coordinated and more conducive for government strategies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harmonisation and alignment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Reduced transaction costs</a:t>
                      </a:r>
                      <a:endParaRPr lang="en-US" altLang="x-none" sz="105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Transfer of funds to the national Treasury and disbursement conditions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Policy dialogue and performance indicators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Capacity building and TA</a:t>
                      </a: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Title 1">
            <a:extLst>
              <a:ext uri="{FF2B5EF4-FFF2-40B4-BE49-F238E27FC236}">
                <a16:creationId xmlns:a16="http://schemas.microsoft.com/office/drawing/2014/main" id="{299F2B91-4EEC-40AC-BAC4-C241DE90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24744"/>
            <a:ext cx="9486584" cy="773278"/>
          </a:xfrm>
        </p:spPr>
        <p:txBody>
          <a:bodyPr/>
          <a:lstStyle/>
          <a:p>
            <a:pPr marL="0"/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Step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2: Evaluation of </a:t>
            </a:r>
            <a:br>
              <a:rPr lang="fr-FR" sz="1600" cap="all" dirty="0">
                <a:solidFill>
                  <a:srgbClr val="004494"/>
                </a:solidFill>
                <a:latin typeface="+mn-lt"/>
              </a:rPr>
            </a:br>
            <a:r>
              <a:rPr lang="fr-FR" sz="1600" cap="all" dirty="0">
                <a:solidFill>
                  <a:srgbClr val="004494"/>
                </a:solidFill>
                <a:latin typeface="+mn-lt"/>
              </a:rPr>
              <a:t>the </a:t>
            </a:r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results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and impacts and </a:t>
            </a:r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assessment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</a:t>
            </a:r>
            <a:br>
              <a:rPr lang="fr-FR" sz="1600" cap="all" dirty="0">
                <a:solidFill>
                  <a:srgbClr val="004494"/>
                </a:solidFill>
                <a:latin typeface="+mn-lt"/>
              </a:rPr>
            </a:br>
            <a:r>
              <a:rPr lang="fr-FR" sz="1600" cap="all" dirty="0">
                <a:solidFill>
                  <a:srgbClr val="004494"/>
                </a:solidFill>
                <a:latin typeface="+mn-lt"/>
              </a:rPr>
              <a:t>of the contributions of </a:t>
            </a:r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Government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</a:t>
            </a:r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policies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and </a:t>
            </a:r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spending</a:t>
            </a:r>
            <a:r>
              <a:rPr lang="en-GB" sz="1600" cap="all" dirty="0">
                <a:solidFill>
                  <a:srgbClr val="004494"/>
                </a:solidFill>
                <a:latin typeface="+mn-lt"/>
              </a:rPr>
              <a:t>  </a:t>
            </a:r>
            <a:br>
              <a:rPr lang="en-US" sz="1600" cap="all" dirty="0">
                <a:solidFill>
                  <a:srgbClr val="004494"/>
                </a:solidFill>
                <a:latin typeface="+mn-lt"/>
              </a:rPr>
            </a:br>
            <a:endParaRPr lang="fr-BE" sz="16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D9DEC0-10E4-4B24-840F-054C225BCA73}"/>
              </a:ext>
            </a:extLst>
          </p:cNvPr>
          <p:cNvSpPr/>
          <p:nvPr/>
        </p:nvSpPr>
        <p:spPr bwMode="auto">
          <a:xfrm>
            <a:off x="908827" y="1973188"/>
            <a:ext cx="3663172" cy="2000572"/>
          </a:xfrm>
          <a:prstGeom prst="rect">
            <a:avLst/>
          </a:prstGeom>
          <a:solidFill>
            <a:srgbClr val="1FACE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FD75F2-6599-4D92-8E6F-5AB5A5DEB19B}"/>
              </a:ext>
            </a:extLst>
          </p:cNvPr>
          <p:cNvSpPr txBox="1">
            <a:spLocks/>
          </p:cNvSpPr>
          <p:nvPr/>
        </p:nvSpPr>
        <p:spPr bwMode="auto">
          <a:xfrm>
            <a:off x="3275856" y="2031777"/>
            <a:ext cx="1512168" cy="3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/>
            <a:r>
              <a:rPr lang="fr-BE" sz="1600" kern="0" cap="all" dirty="0">
                <a:latin typeface="+mn-lt"/>
              </a:rPr>
              <a:t>STEP 2</a:t>
            </a:r>
          </a:p>
        </p:txBody>
      </p:sp>
      <p:sp>
        <p:nvSpPr>
          <p:cNvPr id="7" name="Espace réservé du numéro de diapositive 9">
            <a:extLst>
              <a:ext uri="{FF2B5EF4-FFF2-40B4-BE49-F238E27FC236}">
                <a16:creationId xmlns:a16="http://schemas.microsoft.com/office/drawing/2014/main" id="{F23287C4-1111-4C80-ACE3-2BD6674D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15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4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99F2B91-4EEC-40AC-BAC4-C241DE90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052736"/>
            <a:ext cx="8460000" cy="773278"/>
          </a:xfrm>
        </p:spPr>
        <p:txBody>
          <a:bodyPr/>
          <a:lstStyle/>
          <a:p>
            <a:pPr marL="0"/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Step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3: Exploration of </a:t>
            </a:r>
            <a:br>
              <a:rPr lang="fr-FR" sz="1600" cap="all" dirty="0">
                <a:solidFill>
                  <a:srgbClr val="004494"/>
                </a:solidFill>
                <a:latin typeface="+mn-lt"/>
              </a:rPr>
            </a:br>
            <a:r>
              <a:rPr lang="fr-FR" sz="1600" cap="all" dirty="0">
                <a:solidFill>
                  <a:srgbClr val="004494"/>
                </a:solidFill>
                <a:latin typeface="+mn-lt"/>
              </a:rPr>
              <a:t>the links </a:t>
            </a:r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between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the BS </a:t>
            </a:r>
            <a:br>
              <a:rPr lang="fr-FR" sz="1600" cap="all" dirty="0">
                <a:solidFill>
                  <a:srgbClr val="004494"/>
                </a:solidFill>
                <a:latin typeface="+mn-lt"/>
              </a:rPr>
            </a:br>
            <a:r>
              <a:rPr lang="fr-FR" sz="1600" cap="all" dirty="0">
                <a:solidFill>
                  <a:srgbClr val="004494"/>
                </a:solidFill>
                <a:latin typeface="+mn-lt"/>
              </a:rPr>
              <a:t>and the </a:t>
            </a:r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results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and impacts of the </a:t>
            </a:r>
            <a:r>
              <a:rPr lang="fr-FR" sz="1600" cap="all" dirty="0" err="1">
                <a:solidFill>
                  <a:srgbClr val="004494"/>
                </a:solidFill>
                <a:latin typeface="+mn-lt"/>
              </a:rPr>
              <a:t>Government</a:t>
            </a:r>
            <a:r>
              <a:rPr lang="fr-FR" sz="1600" cap="all" dirty="0">
                <a:solidFill>
                  <a:srgbClr val="004494"/>
                </a:solidFill>
                <a:latin typeface="+mn-lt"/>
              </a:rPr>
              <a:t> action</a:t>
            </a:r>
            <a:br>
              <a:rPr lang="en-US" sz="1600" cap="all" dirty="0">
                <a:solidFill>
                  <a:srgbClr val="004494"/>
                </a:solidFill>
                <a:latin typeface="+mn-lt"/>
              </a:rPr>
            </a:br>
            <a:endParaRPr lang="fr-BE" sz="1600" cap="all" dirty="0">
              <a:solidFill>
                <a:srgbClr val="004494"/>
              </a:solidFill>
              <a:latin typeface="+mn-lt"/>
            </a:endParaRP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0CB3D1E-12CB-47E3-8D90-214B0ED0D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38112"/>
              </p:ext>
            </p:extLst>
          </p:nvPr>
        </p:nvGraphicFramePr>
        <p:xfrm>
          <a:off x="143668" y="1761504"/>
          <a:ext cx="8856663" cy="4753174"/>
        </p:xfrm>
        <a:graphic>
          <a:graphicData uri="http://schemas.openxmlformats.org/drawingml/2006/table">
            <a:tbl>
              <a:tblPr/>
              <a:tblGrid>
                <a:gridCol w="89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97">
                  <a:extLst>
                    <a:ext uri="{9D8B030D-6E8A-4147-A177-3AD203B41FA5}">
                      <a16:colId xmlns:a16="http://schemas.microsoft.com/office/drawing/2014/main" val="4139441663"/>
                    </a:ext>
                  </a:extLst>
                </a:gridCol>
                <a:gridCol w="1428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x-none" sz="1050" b="1" kern="1200" dirty="0">
                          <a:solidFill>
                            <a:schemeClr val="bg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Government strategy</a:t>
                      </a: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noProof="0">
                        <a:solidFill>
                          <a:srgbClr val="FFFFFF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noProof="0">
                        <a:solidFill>
                          <a:srgbClr val="FFFFFF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noProof="0" dirty="0">
                          <a:latin typeface="+mn-lt"/>
                          <a:ea typeface="Calibri"/>
                          <a:cs typeface="Arial" pitchFamily="34" charset="0"/>
                        </a:rPr>
                        <a:t>Impacts</a:t>
                      </a:r>
                      <a:endParaRPr lang="fr-BE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Sustainable and inclusive growth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Poverty reduction</a:t>
                      </a: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b="1" noProof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Budget Support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Outcomes</a:t>
                      </a: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Positive responses by service users and economic actors to government  policy management and service delivery</a:t>
                      </a: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Execution of the budget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Monitoring of results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macro-economic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public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Etc.</a:t>
                      </a: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 err="1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Induced</a:t>
                      </a: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 outputs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macro-economic management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public services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Strengthened PFM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policy formulation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Strengthened public sector institutions,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Etc</a:t>
                      </a:r>
                      <a:endParaRPr lang="en-US" altLang="x-none" sz="1050" i="0" kern="120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National and  sector policies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Budgetary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Human resources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Institutional structures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Strategies and operational programmes</a:t>
                      </a: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Outputs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More aid provided through the budget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More funds available for discretionary spending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Increased predictability of disbursement of external funds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Policy dialogue, conditionalities, TA and capacity building better coordinated and more conducive for government strategies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Improved harmonisation and alignment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Reduced transaction costs</a:t>
                      </a:r>
                      <a:endParaRPr lang="en-US" altLang="x-none" sz="1050" i="0" kern="120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x-none" sz="110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Inputs</a:t>
                      </a:r>
                      <a:endParaRPr lang="en-US" altLang="x-none" sz="1100" i="0" kern="1200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Arial" pitchFamily="34" charset="0"/>
                      </a:endParaRPr>
                    </a:p>
                  </a:txBody>
                  <a:tcPr marL="36140" marR="361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Transfer of funds to the national Treasury and disbursement conditions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Policy dialogue and performance indicators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altLang="x-none" sz="1050" i="0" kern="1200" dirty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Arial" pitchFamily="34" charset="0"/>
                        </a:rPr>
                        <a:t>Capacity building and TA</a:t>
                      </a:r>
                    </a:p>
                  </a:txBody>
                  <a:tcPr marL="36140" marR="361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D9DEC0-10E4-4B24-840F-054C225BCA73}"/>
              </a:ext>
            </a:extLst>
          </p:cNvPr>
          <p:cNvSpPr/>
          <p:nvPr/>
        </p:nvSpPr>
        <p:spPr bwMode="auto">
          <a:xfrm>
            <a:off x="899592" y="2000572"/>
            <a:ext cx="8100739" cy="1923198"/>
          </a:xfrm>
          <a:prstGeom prst="rect">
            <a:avLst/>
          </a:prstGeom>
          <a:solidFill>
            <a:srgbClr val="FF33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FD75F2-6599-4D92-8E6F-5AB5A5DEB19B}"/>
              </a:ext>
            </a:extLst>
          </p:cNvPr>
          <p:cNvSpPr txBox="1">
            <a:spLocks/>
          </p:cNvSpPr>
          <p:nvPr/>
        </p:nvSpPr>
        <p:spPr bwMode="auto">
          <a:xfrm>
            <a:off x="6048164" y="2420888"/>
            <a:ext cx="1512168" cy="3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/>
            <a:r>
              <a:rPr lang="fr-BE" sz="1800" kern="0" cap="all" dirty="0">
                <a:solidFill>
                  <a:srgbClr val="FF0000"/>
                </a:solidFill>
                <a:latin typeface="+mn-lt"/>
              </a:rPr>
              <a:t>STEP 3</a:t>
            </a:r>
          </a:p>
        </p:txBody>
      </p:sp>
      <p:sp>
        <p:nvSpPr>
          <p:cNvPr id="7" name="Espace réservé du numéro de diapositive 9">
            <a:extLst>
              <a:ext uri="{FF2B5EF4-FFF2-40B4-BE49-F238E27FC236}">
                <a16:creationId xmlns:a16="http://schemas.microsoft.com/office/drawing/2014/main" id="{05A8EFAA-4F94-4F7C-9A74-995D9A01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16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72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en-US" altLang="en-US" sz="2800" cap="all" dirty="0">
                <a:solidFill>
                  <a:srgbClr val="004494"/>
                </a:solidFill>
                <a:latin typeface="+mn-lt"/>
              </a:rPr>
              <a:t>Outline</a:t>
            </a:r>
            <a:r>
              <a:rPr lang="fr-BE" sz="2800" cap="all" dirty="0">
                <a:solidFill>
                  <a:srgbClr val="004494"/>
                </a:solidFill>
                <a:latin typeface="+mn-lt"/>
              </a:rPr>
              <a:t> Module 10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Final report on budget operation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Evaluation of budget support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cap="all" dirty="0">
                <a:solidFill>
                  <a:srgbClr val="C00000"/>
                </a:solidFill>
                <a:ea typeface="+mn-ea"/>
                <a:cs typeface="+mn-cs"/>
              </a:rPr>
              <a:t>Synthesis of country evaluations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Audit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endParaRPr lang="fr-BE" sz="2000" i="0" dirty="0">
              <a:solidFill>
                <a:srgbClr val="004494"/>
              </a:solidFill>
            </a:endParaRP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17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75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-53887" y="4762897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4304"/>
            <a:ext cx="8964056" cy="773278"/>
          </a:xfrm>
        </p:spPr>
        <p:txBody>
          <a:bodyPr/>
          <a:lstStyle/>
          <a:p>
            <a:pPr marL="0" algn="ctr"/>
            <a:r>
              <a:rPr lang="nl-NL" altLang="nl-NL" sz="2600" cap="all" dirty="0">
                <a:solidFill>
                  <a:srgbClr val="004494"/>
                </a:solidFill>
                <a:latin typeface="+mn-lt"/>
              </a:rPr>
              <a:t>Extreme poverty reduced; income bottom 40% increased</a:t>
            </a:r>
            <a:endParaRPr lang="fr-BE" sz="26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07551-77B0-49A4-92E7-0D0DE0BD3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39" t="25714" r="10731" b="15875"/>
          <a:stretch/>
        </p:blipFill>
        <p:spPr>
          <a:xfrm>
            <a:off x="49701" y="2051236"/>
            <a:ext cx="4027222" cy="2797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8ED79E-C031-4108-BA9F-517016F2F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67" t="18760" r="5481" b="20866"/>
          <a:stretch/>
        </p:blipFill>
        <p:spPr>
          <a:xfrm>
            <a:off x="4067287" y="2051235"/>
            <a:ext cx="5014577" cy="2797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kstvak 6">
            <a:extLst>
              <a:ext uri="{FF2B5EF4-FFF2-40B4-BE49-F238E27FC236}">
                <a16:creationId xmlns:a16="http://schemas.microsoft.com/office/drawing/2014/main" id="{456CCD55-544B-4723-BD8D-DDFDEBDA307B}"/>
              </a:ext>
            </a:extLst>
          </p:cNvPr>
          <p:cNvSpPr txBox="1"/>
          <p:nvPr/>
        </p:nvSpPr>
        <p:spPr>
          <a:xfrm>
            <a:off x="251520" y="549519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Source: Budget Support, Trends </a:t>
            </a:r>
            <a:r>
              <a:rPr lang="nl-NL" sz="1600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sz="1600" dirty="0" err="1">
                <a:solidFill>
                  <a:schemeClr val="accent6">
                    <a:lumMod val="50000"/>
                  </a:schemeClr>
                </a:solidFill>
              </a:rPr>
              <a:t>Results</a:t>
            </a:r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 2018. European </a:t>
            </a:r>
            <a:r>
              <a:rPr lang="nl-NL" sz="1600" dirty="0" err="1">
                <a:solidFill>
                  <a:schemeClr val="accent6">
                    <a:lumMod val="50000"/>
                  </a:schemeClr>
                </a:solidFill>
              </a:rPr>
              <a:t>Commission</a:t>
            </a:r>
            <a:endParaRPr lang="nl-NL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5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7" y="1227294"/>
            <a:ext cx="8820106" cy="773278"/>
          </a:xfrm>
        </p:spPr>
        <p:txBody>
          <a:bodyPr/>
          <a:lstStyle/>
          <a:p>
            <a:pPr marL="0" algn="ctr"/>
            <a:r>
              <a:rPr lang="nl-NL" sz="2600" cap="all" dirty="0">
                <a:solidFill>
                  <a:srgbClr val="004494"/>
                </a:solidFill>
                <a:latin typeface="+mn-lt"/>
              </a:rPr>
              <a:t>Real GDP growth follows world trends, but higher</a:t>
            </a:r>
            <a:endParaRPr lang="fr-BE" sz="26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628B9F-CC75-4742-B0ED-09C4CA288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339" t="21214" r="4928" b="13432"/>
          <a:stretch/>
        </p:blipFill>
        <p:spPr>
          <a:xfrm>
            <a:off x="586408" y="2018001"/>
            <a:ext cx="7971184" cy="4141890"/>
          </a:xfrm>
          <a:prstGeom prst="rect">
            <a:avLst/>
          </a:prstGeom>
        </p:spPr>
      </p:pic>
      <p:sp>
        <p:nvSpPr>
          <p:cNvPr id="9" name="Tekstvak 6">
            <a:extLst>
              <a:ext uri="{FF2B5EF4-FFF2-40B4-BE49-F238E27FC236}">
                <a16:creationId xmlns:a16="http://schemas.microsoft.com/office/drawing/2014/main" id="{662C74FB-0EE4-42E1-8BD7-15B275125837}"/>
              </a:ext>
            </a:extLst>
          </p:cNvPr>
          <p:cNvSpPr txBox="1"/>
          <p:nvPr/>
        </p:nvSpPr>
        <p:spPr>
          <a:xfrm>
            <a:off x="567656" y="6190947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Source: Budget Support, Trends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Results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2018. European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Commission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4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en-US" altLang="en-US" sz="2800" cap="all" dirty="0">
                <a:solidFill>
                  <a:srgbClr val="004494"/>
                </a:solidFill>
                <a:latin typeface="+mn-lt"/>
              </a:rPr>
              <a:t>Outline</a:t>
            </a:r>
            <a:r>
              <a:rPr lang="fr-BE" sz="2800" cap="all" dirty="0">
                <a:solidFill>
                  <a:srgbClr val="004494"/>
                </a:solidFill>
                <a:latin typeface="+mn-lt"/>
              </a:rPr>
              <a:t> Module 10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cap="all" dirty="0">
                <a:solidFill>
                  <a:srgbClr val="C00000"/>
                </a:solidFill>
                <a:ea typeface="+mn-ea"/>
                <a:cs typeface="+mn-cs"/>
              </a:rPr>
              <a:t>Final report on budget operation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Evaluation of budget support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Synthesis of country evaluations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Audit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endParaRPr lang="fr-BE" sz="2000" i="0" dirty="0">
              <a:solidFill>
                <a:srgbClr val="004494"/>
              </a:solidFill>
            </a:endParaRP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88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24744"/>
            <a:ext cx="8460000" cy="773278"/>
          </a:xfrm>
        </p:spPr>
        <p:txBody>
          <a:bodyPr/>
          <a:lstStyle/>
          <a:p>
            <a:pPr marL="0"/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Positive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correlation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with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CPI…..</a:t>
            </a:r>
            <a:endParaRPr lang="fr-BE" sz="24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20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E045EB7F-07E9-4830-93C0-DDA98375DA9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1733" r="51433" b="6896"/>
          <a:stretch/>
        </p:blipFill>
        <p:spPr bwMode="auto">
          <a:xfrm>
            <a:off x="539551" y="1995676"/>
            <a:ext cx="8262449" cy="4169628"/>
          </a:xfrm>
          <a:prstGeom prst="rect">
            <a:avLst/>
          </a:prstGeom>
          <a:noFill/>
          <a:ln>
            <a:solidFill>
              <a:srgbClr val="0F5494"/>
            </a:solidFill>
          </a:ln>
          <a:effectLst>
            <a:outerShdw dist="38100" dir="2700000" algn="tl" rotWithShape="0">
              <a:srgbClr val="0F5494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30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24744"/>
            <a:ext cx="8460000" cy="773278"/>
          </a:xfrm>
        </p:spPr>
        <p:txBody>
          <a:bodyPr/>
          <a:lstStyle/>
          <a:p>
            <a:pPr marL="0"/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DEval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Systematic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</a:t>
            </a:r>
            <a:br>
              <a:rPr lang="nl-NL" sz="2400" cap="all" dirty="0">
                <a:solidFill>
                  <a:srgbClr val="004494"/>
                </a:solidFill>
                <a:latin typeface="+mn-lt"/>
              </a:rPr>
            </a:br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literature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review 2017/18</a:t>
            </a:r>
            <a:endParaRPr lang="fr-BE" sz="24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21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1A9B5B8F-2CB8-486A-81A0-4AEBCCB5E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44" r="1178"/>
          <a:stretch/>
        </p:blipFill>
        <p:spPr>
          <a:xfrm>
            <a:off x="1583667" y="2070621"/>
            <a:ext cx="5976665" cy="4454723"/>
          </a:xfrm>
          <a:prstGeom prst="rect">
            <a:avLst/>
          </a:prstGeom>
          <a:ln w="15875">
            <a:solidFill>
              <a:srgbClr val="0F54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033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24744"/>
            <a:ext cx="8460000" cy="773278"/>
          </a:xfrm>
        </p:spPr>
        <p:txBody>
          <a:bodyPr/>
          <a:lstStyle/>
          <a:p>
            <a:pPr marL="0"/>
            <a:r>
              <a:rPr lang="fr-BE" sz="2400" cap="all" dirty="0">
                <a:solidFill>
                  <a:srgbClr val="004494"/>
                </a:solidFill>
                <a:latin typeface="+mn-lt"/>
              </a:rPr>
              <a:t>Qualitative  </a:t>
            </a:r>
            <a:br>
              <a:rPr lang="fr-BE" sz="2400" cap="all" dirty="0">
                <a:solidFill>
                  <a:srgbClr val="004494"/>
                </a:solidFill>
                <a:latin typeface="+mn-lt"/>
              </a:rPr>
            </a:br>
            <a:r>
              <a:rPr lang="fr-BE" sz="2400" cap="all" dirty="0">
                <a:solidFill>
                  <a:srgbClr val="004494"/>
                </a:solidFill>
                <a:latin typeface="+mn-lt"/>
              </a:rPr>
              <a:t>Content  </a:t>
            </a:r>
            <a:r>
              <a:rPr lang="fr-BE" sz="2400" cap="all" dirty="0" err="1">
                <a:solidFill>
                  <a:srgbClr val="004494"/>
                </a:solidFill>
                <a:latin typeface="+mn-lt"/>
              </a:rPr>
              <a:t>Analysis</a:t>
            </a:r>
            <a:r>
              <a:rPr lang="fr-BE" sz="2400" cap="all" dirty="0">
                <a:solidFill>
                  <a:srgbClr val="004494"/>
                </a:solidFill>
                <a:latin typeface="+mn-lt"/>
              </a:rPr>
              <a:t>  and  </a:t>
            </a:r>
            <a:r>
              <a:rPr lang="fr-BE" sz="2400" cap="all" dirty="0" err="1">
                <a:solidFill>
                  <a:srgbClr val="004494"/>
                </a:solidFill>
                <a:latin typeface="+mn-lt"/>
              </a:rPr>
              <a:t>Synthesis</a:t>
            </a:r>
            <a:endParaRPr lang="fr-BE" sz="24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22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4FE605CE-0E8C-42AC-BA85-C0C4D8D70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00572"/>
            <a:ext cx="5841497" cy="4350164"/>
          </a:xfrm>
          <a:prstGeom prst="rect">
            <a:avLst/>
          </a:prstGeom>
          <a:ln>
            <a:solidFill>
              <a:srgbClr val="0F54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">
            <a:extLst>
              <a:ext uri="{FF2B5EF4-FFF2-40B4-BE49-F238E27FC236}">
                <a16:creationId xmlns:a16="http://schemas.microsoft.com/office/drawing/2014/main" id="{161D0F1B-0C45-4B94-9BB0-C87BB327E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16" y="4064609"/>
            <a:ext cx="2283200" cy="731311"/>
          </a:xfrm>
          <a:prstGeom prst="rect">
            <a:avLst/>
          </a:prstGeom>
          <a:ln>
            <a:solidFill>
              <a:srgbClr val="0F54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1">
            <a:extLst>
              <a:ext uri="{FF2B5EF4-FFF2-40B4-BE49-F238E27FC236}">
                <a16:creationId xmlns:a16="http://schemas.microsoft.com/office/drawing/2014/main" id="{8D6CD8A6-E64E-4D2D-B414-A233ACAC998B}"/>
              </a:ext>
            </a:extLst>
          </p:cNvPr>
          <p:cNvSpPr txBox="1"/>
          <p:nvPr/>
        </p:nvSpPr>
        <p:spPr>
          <a:xfrm>
            <a:off x="7584948" y="6350736"/>
            <a:ext cx="668921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003A5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Source: own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5" name="Image">
            <a:extLst>
              <a:ext uri="{FF2B5EF4-FFF2-40B4-BE49-F238E27FC236}">
                <a16:creationId xmlns:a16="http://schemas.microsoft.com/office/drawing/2014/main" id="{603C189B-6E2C-495F-BE38-F2AABAE60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15" y="5264352"/>
            <a:ext cx="2339340" cy="213360"/>
          </a:xfrm>
          <a:prstGeom prst="rect">
            <a:avLst/>
          </a:prstGeom>
          <a:ln>
            <a:solidFill>
              <a:srgbClr val="0F54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">
            <a:extLst>
              <a:ext uri="{FF2B5EF4-FFF2-40B4-BE49-F238E27FC236}">
                <a16:creationId xmlns:a16="http://schemas.microsoft.com/office/drawing/2014/main" id="{206985C2-F41F-490D-BF90-AE698478D0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68" y="2473976"/>
            <a:ext cx="1813560" cy="9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7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>
            <a:extLst>
              <a:ext uri="{FF2B5EF4-FFF2-40B4-BE49-F238E27FC236}">
                <a16:creationId xmlns:a16="http://schemas.microsoft.com/office/drawing/2014/main" id="{7ABF32C7-F893-471E-98AC-562E212C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"/>
          <a:stretch/>
        </p:blipFill>
        <p:spPr bwMode="auto">
          <a:xfrm>
            <a:off x="1808207" y="188640"/>
            <a:ext cx="5527587" cy="428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0E4E97C4-200D-4DCF-8273-3A4B2A87D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149725"/>
            <a:ext cx="4216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4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359578"/>
            <a:ext cx="8460000" cy="773278"/>
          </a:xfrm>
        </p:spPr>
        <p:txBody>
          <a:bodyPr/>
          <a:lstStyle/>
          <a:p>
            <a:pPr marL="0"/>
            <a:r>
              <a:rPr lang="es-ES" altLang="nl-NL" sz="2800" cap="all" dirty="0" err="1">
                <a:solidFill>
                  <a:srgbClr val="004494"/>
                </a:solidFill>
                <a:latin typeface="+mn-lt"/>
              </a:rPr>
              <a:t>Overall</a:t>
            </a:r>
            <a:r>
              <a:rPr lang="es-ES" altLang="nl-NL" sz="2800" cap="all" dirty="0">
                <a:solidFill>
                  <a:srgbClr val="004494"/>
                </a:solidFill>
                <a:latin typeface="+mn-lt"/>
              </a:rPr>
              <a:t> </a:t>
            </a:r>
            <a:r>
              <a:rPr lang="es-ES" altLang="nl-NL" sz="2800" cap="all" dirty="0" err="1">
                <a:solidFill>
                  <a:srgbClr val="004494"/>
                </a:solidFill>
                <a:latin typeface="+mn-lt"/>
              </a:rPr>
              <a:t>Conclusions</a:t>
            </a:r>
            <a:r>
              <a:rPr lang="es-ES" altLang="nl-NL" sz="2800" cap="all" dirty="0">
                <a:solidFill>
                  <a:srgbClr val="004494"/>
                </a:solidFill>
                <a:latin typeface="+mn-lt"/>
              </a:rPr>
              <a:t> 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204864"/>
            <a:ext cx="8460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Expansion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of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social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service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utilisation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has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been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the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principal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outcome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achieved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.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PFM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systems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and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governance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improved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.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In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MICs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,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important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reforms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linked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to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market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deregulation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,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tariff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reduction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and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insertion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in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the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international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es-ES" altLang="nl-NL" dirty="0" err="1">
                <a:solidFill>
                  <a:srgbClr val="004494"/>
                </a:solidFill>
                <a:ea typeface="+mj-ea"/>
                <a:cs typeface="+mj-cs"/>
              </a:rPr>
              <a:t>economy</a:t>
            </a:r>
            <a:r>
              <a:rPr lang="es-ES" altLang="nl-NL" dirty="0">
                <a:solidFill>
                  <a:srgbClr val="004494"/>
                </a:solidFill>
                <a:ea typeface="+mj-ea"/>
                <a:cs typeface="+mj-cs"/>
              </a:rPr>
              <a:t>.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en-GB" altLang="nl-NL" dirty="0">
                <a:solidFill>
                  <a:srgbClr val="004494"/>
                </a:solidFill>
                <a:ea typeface="+mj-ea"/>
                <a:cs typeface="+mj-cs"/>
              </a:rPr>
              <a:t>Money can</a:t>
            </a:r>
            <a:r>
              <a:rPr lang="en-GB" altLang="fr-FR" dirty="0">
                <a:solidFill>
                  <a:srgbClr val="004494"/>
                </a:solidFill>
                <a:ea typeface="+mj-ea"/>
                <a:cs typeface="+mj-cs"/>
              </a:rPr>
              <a:t>’</a:t>
            </a:r>
            <a:r>
              <a:rPr lang="en-GB" altLang="nl-NL" dirty="0">
                <a:solidFill>
                  <a:srgbClr val="004494"/>
                </a:solidFill>
                <a:ea typeface="+mj-ea"/>
                <a:cs typeface="+mj-cs"/>
              </a:rPr>
              <a:t>t buy reform: budget support funding is not correlated with policy leverage.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24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8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96752"/>
            <a:ext cx="8460000" cy="773278"/>
          </a:xfrm>
        </p:spPr>
        <p:txBody>
          <a:bodyPr/>
          <a:lstStyle/>
          <a:p>
            <a:pPr marL="0"/>
            <a:r>
              <a:rPr lang="en-GB" altLang="x-none" sz="2800" cap="all" dirty="0">
                <a:solidFill>
                  <a:srgbClr val="004494"/>
                </a:solidFill>
                <a:latin typeface="+mn-lt"/>
              </a:rPr>
              <a:t>Synthesis BS Evaluations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1970030"/>
            <a:ext cx="8460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None/>
              <a:defRPr/>
            </a:pPr>
            <a:r>
              <a:rPr lang="en-GB" altLang="x-none" dirty="0">
                <a:solidFill>
                  <a:srgbClr val="004494"/>
                </a:solidFill>
                <a:ea typeface="+mj-ea"/>
                <a:cs typeface="+mj-cs"/>
              </a:rPr>
              <a:t>Nurture strategic problem-solving dialogue </a:t>
            </a:r>
            <a:r>
              <a:rPr lang="fr-BE" altLang="x-none" dirty="0">
                <a:solidFill>
                  <a:srgbClr val="004494"/>
                </a:solidFill>
                <a:ea typeface="+mj-ea"/>
                <a:cs typeface="+mj-cs"/>
              </a:rPr>
              <a:t> 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en-GB" altLang="x-none" sz="1800" dirty="0">
                <a:solidFill>
                  <a:srgbClr val="004494"/>
                </a:solidFill>
                <a:ea typeface="+mj-ea"/>
                <a:cs typeface="+mj-cs"/>
              </a:rPr>
              <a:t>The design, disbursement conditions and management processes should focus on strategic problem solving and policy orientation. 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en-GB" altLang="x-none" sz="1800" dirty="0">
                <a:solidFill>
                  <a:srgbClr val="004494"/>
                </a:solidFill>
                <a:ea typeface="+mj-ea"/>
                <a:cs typeface="+mj-cs"/>
              </a:rPr>
              <a:t> The scope of dialogue should be consistent with the capacity of the partner government and development partners alike. 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en-GB" altLang="x-none" sz="1800" dirty="0">
                <a:solidFill>
                  <a:srgbClr val="004494"/>
                </a:solidFill>
                <a:ea typeface="+mj-ea"/>
                <a:cs typeface="+mj-cs"/>
              </a:rPr>
              <a:t> Separate the forward-thinking dialogue from the “auditing” for disbursement decisions. 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25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43FD744F-9C4D-439F-AEF2-0632F184C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1" y="6068023"/>
            <a:ext cx="8460000" cy="861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x-none" sz="1000" b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Synthesis</a:t>
            </a:r>
            <a:r>
              <a:rPr kumimoji="0" lang="fr-BE" altLang="x-none" sz="10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 of Budget Support Evaluations (2014)</a:t>
            </a:r>
            <a:r>
              <a:rPr kumimoji="0" lang="fr-BE" altLang="x-none" sz="10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fr-BE" altLang="x-none" sz="10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Volume 1: </a:t>
            </a:r>
            <a:r>
              <a:rPr kumimoji="0" lang="fr-BE" altLang="x-none" sz="1000" b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Synthesis</a:t>
            </a:r>
            <a:r>
              <a:rPr kumimoji="0" lang="fr-BE" altLang="x-none" sz="10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 </a:t>
            </a:r>
            <a:r>
              <a:rPr kumimoji="0" lang="fr-BE" altLang="x-none" sz="1000" b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Analysis</a:t>
            </a:r>
            <a:r>
              <a:rPr kumimoji="0" lang="fr-BE" altLang="x-none" sz="10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 of  </a:t>
            </a:r>
            <a:r>
              <a:rPr kumimoji="0" lang="fr-BE" altLang="x-none" sz="1000" b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Findings</a:t>
            </a:r>
            <a:r>
              <a:rPr kumimoji="0" lang="fr-BE" altLang="x-none" sz="10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, Conclusions &amp; </a:t>
            </a:r>
            <a:r>
              <a:rPr kumimoji="0" lang="fr-BE" altLang="x-none" sz="1000" b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Recommendations</a:t>
            </a:r>
            <a:r>
              <a:rPr kumimoji="0" lang="fr-BE" altLang="x-none" sz="10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 of </a:t>
            </a:r>
            <a:r>
              <a:rPr kumimoji="0" lang="fr-BE" altLang="x-none" sz="1000" b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seven</a:t>
            </a:r>
            <a:r>
              <a:rPr kumimoji="0" lang="fr-BE" altLang="x-none" sz="10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 country </a:t>
            </a:r>
            <a:r>
              <a:rPr kumimoji="0" lang="fr-BE" altLang="x-none" sz="1000" b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evaluations</a:t>
            </a:r>
            <a:r>
              <a:rPr kumimoji="0" lang="fr-BE" altLang="x-none" sz="1000" b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   </a:t>
            </a:r>
            <a:endParaRPr kumimoji="0" lang="fr-BE" altLang="x-none" sz="1000" b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x-none" sz="10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http://capacity4dev.ec.europa.eu/sites/default/files/file/17/02/2015_-_1338/synthesis_of_bs_evaluations_final-9_dec_b_volume_one.docx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altLang="x-none" sz="1000" b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4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en-US" altLang="en-US" sz="2800" cap="all" dirty="0">
                <a:solidFill>
                  <a:srgbClr val="004494"/>
                </a:solidFill>
                <a:latin typeface="+mn-lt"/>
              </a:rPr>
              <a:t>Outline</a:t>
            </a:r>
            <a:r>
              <a:rPr lang="fr-BE" sz="2800" cap="all" dirty="0">
                <a:solidFill>
                  <a:srgbClr val="004494"/>
                </a:solidFill>
                <a:latin typeface="+mn-lt"/>
              </a:rPr>
              <a:t> Module 10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Final report on budget operation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Evaluation of budget support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Synthesis of country evaluation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cap="all" dirty="0">
                <a:solidFill>
                  <a:srgbClr val="C00000"/>
                </a:solidFill>
                <a:ea typeface="+mn-ea"/>
                <a:cs typeface="+mn-cs"/>
              </a:rPr>
              <a:t>Audit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endParaRPr lang="fr-BE" sz="2000" i="0" dirty="0">
              <a:solidFill>
                <a:srgbClr val="004494"/>
              </a:solidFill>
            </a:endParaRP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26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20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43554"/>
            <a:ext cx="8460000" cy="773278"/>
          </a:xfrm>
        </p:spPr>
        <p:txBody>
          <a:bodyPr/>
          <a:lstStyle/>
          <a:p>
            <a:pPr marL="0"/>
            <a:r>
              <a:rPr lang="nl-NL" sz="2800" cap="all" dirty="0">
                <a:solidFill>
                  <a:srgbClr val="004494"/>
                </a:solidFill>
                <a:latin typeface="+mn-lt"/>
              </a:rPr>
              <a:t>Audit of BS operations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3212976"/>
            <a:ext cx="8460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National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Supreme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Audit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Institution</a:t>
            </a:r>
            <a:endParaRPr lang="nl-NL" sz="1800" dirty="0">
              <a:solidFill>
                <a:srgbClr val="004494"/>
              </a:solidFill>
              <a:ea typeface="+mj-ea"/>
              <a:cs typeface="+mj-cs"/>
            </a:endParaRP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Verification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by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EU of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deposit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in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Treasury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Account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Complementary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activities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audited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by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EU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In case of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targeted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BS: audit of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corresponding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budget 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lines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(</a:t>
            </a:r>
            <a:r>
              <a:rPr lang="nl-NL" sz="1800" dirty="0" err="1">
                <a:solidFill>
                  <a:srgbClr val="004494"/>
                </a:solidFill>
                <a:ea typeface="+mj-ea"/>
                <a:cs typeface="+mj-cs"/>
              </a:rPr>
              <a:t>payment</a:t>
            </a:r>
            <a:r>
              <a:rPr lang="nl-NL" sz="1800" dirty="0">
                <a:solidFill>
                  <a:srgbClr val="004494"/>
                </a:solidFill>
                <a:ea typeface="+mj-ea"/>
                <a:cs typeface="+mj-cs"/>
              </a:rPr>
              <a:t> ex-post)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27</a:t>
            </a:fld>
            <a:endParaRPr lang="fr-BE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750A79D6-9B85-4E1F-AB39-C6050BD6D871}"/>
              </a:ext>
            </a:extLst>
          </p:cNvPr>
          <p:cNvSpPr/>
          <p:nvPr/>
        </p:nvSpPr>
        <p:spPr>
          <a:xfrm>
            <a:off x="234970" y="2060848"/>
            <a:ext cx="865751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FF"/>
              </a:buClr>
            </a:pPr>
            <a:r>
              <a:rPr lang="nl-NL" sz="2400" b="1" dirty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Audit of BS </a:t>
            </a:r>
            <a:r>
              <a:rPr lang="nl-NL" sz="2400" b="1" dirty="0" err="1">
                <a:solidFill>
                  <a:srgbClr val="004494"/>
                </a:solidFill>
                <a:latin typeface="+mn-lt"/>
                <a:ea typeface="+mj-ea"/>
                <a:cs typeface="+mj-cs"/>
              </a:rPr>
              <a:t>operation</a:t>
            </a:r>
            <a:r>
              <a:rPr lang="nl-NL" sz="2400" b="1" dirty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: </a:t>
            </a:r>
          </a:p>
          <a:p>
            <a:pPr lvl="0" algn="ctr">
              <a:spcBef>
                <a:spcPct val="20000"/>
              </a:spcBef>
              <a:buClr>
                <a:srgbClr val="FFFFFF"/>
              </a:buClr>
            </a:pPr>
            <a:r>
              <a:rPr lang="nl-NL" sz="2400" b="1" dirty="0" err="1">
                <a:solidFill>
                  <a:srgbClr val="004494"/>
                </a:solidFill>
                <a:latin typeface="+mn-lt"/>
                <a:ea typeface="+mj-ea"/>
                <a:cs typeface="+mj-cs"/>
              </a:rPr>
              <a:t>can</a:t>
            </a:r>
            <a:r>
              <a:rPr lang="nl-NL" sz="2400" b="1" dirty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004494"/>
                </a:solidFill>
                <a:latin typeface="+mn-lt"/>
                <a:ea typeface="+mj-ea"/>
                <a:cs typeface="+mj-cs"/>
              </a:rPr>
              <a:t>that</a:t>
            </a:r>
            <a:r>
              <a:rPr lang="nl-NL" sz="2400" b="1" dirty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004494"/>
                </a:solidFill>
                <a:latin typeface="+mn-lt"/>
                <a:ea typeface="+mj-ea"/>
                <a:cs typeface="+mj-cs"/>
              </a:rPr>
              <a:t>be</a:t>
            </a:r>
            <a:r>
              <a:rPr lang="nl-NL" sz="2400" b="1" dirty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004494"/>
                </a:solidFill>
                <a:latin typeface="+mn-lt"/>
                <a:ea typeface="+mj-ea"/>
                <a:cs typeface="+mj-cs"/>
              </a:rPr>
              <a:t>done</a:t>
            </a:r>
            <a:r>
              <a:rPr lang="nl-NL" sz="2400" b="1" dirty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? How?</a:t>
            </a:r>
          </a:p>
        </p:txBody>
      </p:sp>
    </p:spTree>
    <p:extLst>
      <p:ext uri="{BB962C8B-B14F-4D97-AF65-F5344CB8AC3E}">
        <p14:creationId xmlns:p14="http://schemas.microsoft.com/office/powerpoint/2010/main" val="32588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68760"/>
            <a:ext cx="8460000" cy="773278"/>
          </a:xfrm>
        </p:spPr>
        <p:txBody>
          <a:bodyPr/>
          <a:lstStyle/>
          <a:p>
            <a:pPr marL="0"/>
            <a:r>
              <a:rPr lang="en-GB" altLang="en-US" sz="2800" cap="all" dirty="0">
                <a:solidFill>
                  <a:srgbClr val="004494"/>
                </a:solidFill>
                <a:latin typeface="+mn-lt"/>
              </a:rPr>
              <a:t>European Court of Auditors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28</a:t>
            </a:fld>
            <a:endParaRPr lang="fr-BE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8082234-9F11-47EB-9E2B-88AA68C72B13}"/>
              </a:ext>
            </a:extLst>
          </p:cNvPr>
          <p:cNvSpPr/>
          <p:nvPr/>
        </p:nvSpPr>
        <p:spPr>
          <a:xfrm>
            <a:off x="3418886" y="3166318"/>
            <a:ext cx="2160000" cy="2160000"/>
          </a:xfrm>
          <a:custGeom>
            <a:avLst/>
            <a:gdLst>
              <a:gd name="connsiteX0" fmla="*/ 0 w 1947874"/>
              <a:gd name="connsiteY0" fmla="*/ 831098 h 1662195"/>
              <a:gd name="connsiteX1" fmla="*/ 973937 w 1947874"/>
              <a:gd name="connsiteY1" fmla="*/ 0 h 1662195"/>
              <a:gd name="connsiteX2" fmla="*/ 1947874 w 1947874"/>
              <a:gd name="connsiteY2" fmla="*/ 831098 h 1662195"/>
              <a:gd name="connsiteX3" fmla="*/ 973937 w 1947874"/>
              <a:gd name="connsiteY3" fmla="*/ 1662196 h 1662195"/>
              <a:gd name="connsiteX4" fmla="*/ 0 w 1947874"/>
              <a:gd name="connsiteY4" fmla="*/ 831098 h 166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74" h="1662195">
                <a:moveTo>
                  <a:pt x="0" y="831098"/>
                </a:moveTo>
                <a:cubicBezTo>
                  <a:pt x="0" y="372095"/>
                  <a:pt x="436046" y="0"/>
                  <a:pt x="973937" y="0"/>
                </a:cubicBezTo>
                <a:cubicBezTo>
                  <a:pt x="1511828" y="0"/>
                  <a:pt x="1947874" y="372095"/>
                  <a:pt x="1947874" y="831098"/>
                </a:cubicBezTo>
                <a:cubicBezTo>
                  <a:pt x="1947874" y="1290101"/>
                  <a:pt x="1511828" y="1662196"/>
                  <a:pt x="973937" y="1662196"/>
                </a:cubicBezTo>
                <a:cubicBezTo>
                  <a:pt x="436046" y="1662196"/>
                  <a:pt x="0" y="1290101"/>
                  <a:pt x="0" y="831098"/>
                </a:cubicBez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260" tIns="261203" rIns="285260" bIns="261203" numCol="1" spcCol="1270" anchor="ctr" anchorCtr="0">
            <a:noAutofit/>
          </a:bodyPr>
          <a:lstStyle/>
          <a:p>
            <a:pPr lvl="0" algn="ctr"/>
            <a:r>
              <a:rPr lang="fr-CH" sz="1400" b="1" dirty="0" err="1"/>
              <a:t>European</a:t>
            </a:r>
            <a:r>
              <a:rPr lang="fr-CH" sz="1400" b="1" dirty="0"/>
              <a:t> </a:t>
            </a:r>
            <a:br>
              <a:rPr lang="fr-CH" sz="1400" b="1" dirty="0"/>
            </a:br>
            <a:r>
              <a:rPr lang="fr-CH" sz="1400" b="1" dirty="0"/>
              <a:t>Court of </a:t>
            </a:r>
            <a:r>
              <a:rPr lang="fr-CH" sz="1400" b="1" dirty="0" err="1"/>
              <a:t>Auditors</a:t>
            </a:r>
            <a:r>
              <a:rPr lang="fr-CH" sz="1400" b="1" dirty="0"/>
              <a:t> </a:t>
            </a:r>
            <a:r>
              <a:rPr lang="fr-CH" sz="1400" b="1" dirty="0" err="1"/>
              <a:t>is</a:t>
            </a:r>
            <a:r>
              <a:rPr lang="fr-CH" sz="1400" b="1" dirty="0"/>
              <a:t> </a:t>
            </a:r>
            <a:r>
              <a:rPr lang="fr-CH" sz="1400" b="1" dirty="0" err="1"/>
              <a:t>EU’s</a:t>
            </a:r>
            <a:r>
              <a:rPr lang="fr-CH" sz="1400" b="1" dirty="0"/>
              <a:t> </a:t>
            </a:r>
            <a:r>
              <a:rPr lang="fr-CH" sz="1400" b="1" dirty="0" err="1"/>
              <a:t>independent</a:t>
            </a:r>
            <a:r>
              <a:rPr lang="fr-CH" sz="1400" b="1" dirty="0"/>
              <a:t> </a:t>
            </a:r>
            <a:r>
              <a:rPr lang="fr-CH" sz="1400" b="1" dirty="0" err="1"/>
              <a:t>external</a:t>
            </a:r>
            <a:r>
              <a:rPr lang="fr-CH" sz="1400" b="1" dirty="0"/>
              <a:t> </a:t>
            </a:r>
            <a:r>
              <a:rPr lang="fr-CH" sz="1400" b="1" dirty="0" err="1"/>
              <a:t>auditor</a:t>
            </a:r>
            <a:endParaRPr lang="en-GB" sz="1400" b="1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34DEF0C-6A0A-4A84-B71B-80FB0DFAE1CA}"/>
              </a:ext>
            </a:extLst>
          </p:cNvPr>
          <p:cNvSpPr/>
          <p:nvPr/>
        </p:nvSpPr>
        <p:spPr>
          <a:xfrm rot="58590">
            <a:off x="3132574" y="4066318"/>
            <a:ext cx="360000" cy="360000"/>
          </a:xfrm>
          <a:custGeom>
            <a:avLst/>
            <a:gdLst>
              <a:gd name="connsiteX0" fmla="*/ 0 w 381048"/>
              <a:gd name="connsiteY0" fmla="*/ 99093 h 495464"/>
              <a:gd name="connsiteX1" fmla="*/ 190524 w 381048"/>
              <a:gd name="connsiteY1" fmla="*/ 99093 h 495464"/>
              <a:gd name="connsiteX2" fmla="*/ 190524 w 381048"/>
              <a:gd name="connsiteY2" fmla="*/ 0 h 495464"/>
              <a:gd name="connsiteX3" fmla="*/ 381048 w 381048"/>
              <a:gd name="connsiteY3" fmla="*/ 247732 h 495464"/>
              <a:gd name="connsiteX4" fmla="*/ 190524 w 381048"/>
              <a:gd name="connsiteY4" fmla="*/ 495464 h 495464"/>
              <a:gd name="connsiteX5" fmla="*/ 190524 w 381048"/>
              <a:gd name="connsiteY5" fmla="*/ 396371 h 495464"/>
              <a:gd name="connsiteX6" fmla="*/ 0 w 381048"/>
              <a:gd name="connsiteY6" fmla="*/ 396371 h 495464"/>
              <a:gd name="connsiteX7" fmla="*/ 0 w 381048"/>
              <a:gd name="connsiteY7" fmla="*/ 9909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48" h="495464">
                <a:moveTo>
                  <a:pt x="381048" y="396371"/>
                </a:moveTo>
                <a:lnTo>
                  <a:pt x="190524" y="396371"/>
                </a:lnTo>
                <a:lnTo>
                  <a:pt x="190524" y="495464"/>
                </a:lnTo>
                <a:lnTo>
                  <a:pt x="0" y="247732"/>
                </a:lnTo>
                <a:lnTo>
                  <a:pt x="190524" y="0"/>
                </a:lnTo>
                <a:lnTo>
                  <a:pt x="190524" y="99093"/>
                </a:lnTo>
                <a:lnTo>
                  <a:pt x="381048" y="99093"/>
                </a:lnTo>
                <a:lnTo>
                  <a:pt x="381048" y="396371"/>
                </a:lnTo>
                <a:close/>
              </a:path>
            </a:pathLst>
          </a:custGeom>
          <a:solidFill>
            <a:srgbClr val="0F5494"/>
          </a:solidFill>
        </p:spPr>
        <p:style>
          <a:lnRef idx="0">
            <a:schemeClr val="accent4">
              <a:shade val="90000"/>
              <a:hueOff val="0"/>
              <a:satOff val="0"/>
              <a:lumOff val="58383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90000"/>
              <a:hueOff val="0"/>
              <a:satOff val="0"/>
              <a:lumOff val="583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4" tIns="99093" rIns="0" bIns="9909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2100" kern="1200" noProof="0" dirty="0"/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1768780F-BCE5-4FCA-A358-E5820A263A00}"/>
              </a:ext>
            </a:extLst>
          </p:cNvPr>
          <p:cNvSpPr/>
          <p:nvPr/>
        </p:nvSpPr>
        <p:spPr bwMode="auto">
          <a:xfrm>
            <a:off x="2662886" y="2132856"/>
            <a:ext cx="3672000" cy="684000"/>
          </a:xfrm>
          <a:prstGeom prst="roundRect">
            <a:avLst/>
          </a:prstGeom>
          <a:solidFill>
            <a:srgbClr val="1FACE0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1400" b="1" dirty="0">
                <a:solidFill>
                  <a:schemeClr val="bg1"/>
                </a:solidFill>
              </a:rPr>
              <a:t>Carries out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the audit of EU finances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B6F7D48-FA05-4589-9803-78B3E3F422B4}"/>
              </a:ext>
            </a:extLst>
          </p:cNvPr>
          <p:cNvSpPr/>
          <p:nvPr/>
        </p:nvSpPr>
        <p:spPr bwMode="auto">
          <a:xfrm>
            <a:off x="179512" y="3742318"/>
            <a:ext cx="2880000" cy="1008000"/>
          </a:xfrm>
          <a:prstGeom prst="roundRect">
            <a:avLst/>
          </a:prstGeom>
          <a:solidFill>
            <a:srgbClr val="FDB932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1400" b="1" dirty="0">
                <a:solidFill>
                  <a:schemeClr val="bg1"/>
                </a:solidFill>
              </a:rPr>
              <a:t>Acts as the independent guardian of the financial interests of the citizens of the Union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875A4DA-4E90-4D41-8A8F-58C89747A7D8}"/>
              </a:ext>
            </a:extLst>
          </p:cNvPr>
          <p:cNvSpPr/>
          <p:nvPr/>
        </p:nvSpPr>
        <p:spPr bwMode="auto">
          <a:xfrm>
            <a:off x="5901300" y="3742318"/>
            <a:ext cx="2880000" cy="1008000"/>
          </a:xfrm>
          <a:prstGeom prst="roundRect">
            <a:avLst/>
          </a:prstGeom>
          <a:solidFill>
            <a:srgbClr val="89C765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Contributes to improving EU financial management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1BB49868-AC75-48BC-8EAA-834343753636}"/>
              </a:ext>
            </a:extLst>
          </p:cNvPr>
          <p:cNvSpPr/>
          <p:nvPr/>
        </p:nvSpPr>
        <p:spPr bwMode="auto">
          <a:xfrm>
            <a:off x="2662886" y="5625320"/>
            <a:ext cx="3672000" cy="684000"/>
          </a:xfrm>
          <a:prstGeom prst="roundRect">
            <a:avLst/>
          </a:prstGeom>
          <a:solidFill>
            <a:srgbClr val="F5823C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1400" b="1" dirty="0">
                <a:solidFill>
                  <a:schemeClr val="bg1"/>
                </a:solidFill>
              </a:rPr>
              <a:t>Promotes accountability and transparency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35888173-3D9F-4F6C-B701-D3544F337484}"/>
              </a:ext>
            </a:extLst>
          </p:cNvPr>
          <p:cNvSpPr/>
          <p:nvPr/>
        </p:nvSpPr>
        <p:spPr>
          <a:xfrm rot="58590" flipH="1">
            <a:off x="5505200" y="4066318"/>
            <a:ext cx="360000" cy="360000"/>
          </a:xfrm>
          <a:custGeom>
            <a:avLst/>
            <a:gdLst>
              <a:gd name="connsiteX0" fmla="*/ 0 w 381048"/>
              <a:gd name="connsiteY0" fmla="*/ 99093 h 495464"/>
              <a:gd name="connsiteX1" fmla="*/ 190524 w 381048"/>
              <a:gd name="connsiteY1" fmla="*/ 99093 h 495464"/>
              <a:gd name="connsiteX2" fmla="*/ 190524 w 381048"/>
              <a:gd name="connsiteY2" fmla="*/ 0 h 495464"/>
              <a:gd name="connsiteX3" fmla="*/ 381048 w 381048"/>
              <a:gd name="connsiteY3" fmla="*/ 247732 h 495464"/>
              <a:gd name="connsiteX4" fmla="*/ 190524 w 381048"/>
              <a:gd name="connsiteY4" fmla="*/ 495464 h 495464"/>
              <a:gd name="connsiteX5" fmla="*/ 190524 w 381048"/>
              <a:gd name="connsiteY5" fmla="*/ 396371 h 495464"/>
              <a:gd name="connsiteX6" fmla="*/ 0 w 381048"/>
              <a:gd name="connsiteY6" fmla="*/ 396371 h 495464"/>
              <a:gd name="connsiteX7" fmla="*/ 0 w 381048"/>
              <a:gd name="connsiteY7" fmla="*/ 9909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48" h="495464">
                <a:moveTo>
                  <a:pt x="381048" y="396371"/>
                </a:moveTo>
                <a:lnTo>
                  <a:pt x="190524" y="396371"/>
                </a:lnTo>
                <a:lnTo>
                  <a:pt x="190524" y="495464"/>
                </a:lnTo>
                <a:lnTo>
                  <a:pt x="0" y="247732"/>
                </a:lnTo>
                <a:lnTo>
                  <a:pt x="190524" y="0"/>
                </a:lnTo>
                <a:lnTo>
                  <a:pt x="190524" y="99093"/>
                </a:lnTo>
                <a:lnTo>
                  <a:pt x="381048" y="99093"/>
                </a:lnTo>
                <a:lnTo>
                  <a:pt x="381048" y="396371"/>
                </a:lnTo>
                <a:close/>
              </a:path>
            </a:pathLst>
          </a:custGeom>
          <a:solidFill>
            <a:srgbClr val="0F5494"/>
          </a:solidFill>
        </p:spPr>
        <p:style>
          <a:lnRef idx="0">
            <a:schemeClr val="accent4">
              <a:shade val="90000"/>
              <a:hueOff val="0"/>
              <a:satOff val="0"/>
              <a:lumOff val="58383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90000"/>
              <a:hueOff val="0"/>
              <a:satOff val="0"/>
              <a:lumOff val="583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4" tIns="99093" rIns="0" bIns="9909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2100" kern="1200" noProof="0" dirty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A3C9DFD-76A9-4716-BE50-E91616CBA052}"/>
              </a:ext>
            </a:extLst>
          </p:cNvPr>
          <p:cNvSpPr/>
          <p:nvPr/>
        </p:nvSpPr>
        <p:spPr>
          <a:xfrm rot="16200000" flipH="1">
            <a:off x="4318886" y="2892230"/>
            <a:ext cx="360000" cy="360000"/>
          </a:xfrm>
          <a:custGeom>
            <a:avLst/>
            <a:gdLst>
              <a:gd name="connsiteX0" fmla="*/ 0 w 381048"/>
              <a:gd name="connsiteY0" fmla="*/ 99093 h 495464"/>
              <a:gd name="connsiteX1" fmla="*/ 190524 w 381048"/>
              <a:gd name="connsiteY1" fmla="*/ 99093 h 495464"/>
              <a:gd name="connsiteX2" fmla="*/ 190524 w 381048"/>
              <a:gd name="connsiteY2" fmla="*/ 0 h 495464"/>
              <a:gd name="connsiteX3" fmla="*/ 381048 w 381048"/>
              <a:gd name="connsiteY3" fmla="*/ 247732 h 495464"/>
              <a:gd name="connsiteX4" fmla="*/ 190524 w 381048"/>
              <a:gd name="connsiteY4" fmla="*/ 495464 h 495464"/>
              <a:gd name="connsiteX5" fmla="*/ 190524 w 381048"/>
              <a:gd name="connsiteY5" fmla="*/ 396371 h 495464"/>
              <a:gd name="connsiteX6" fmla="*/ 0 w 381048"/>
              <a:gd name="connsiteY6" fmla="*/ 396371 h 495464"/>
              <a:gd name="connsiteX7" fmla="*/ 0 w 381048"/>
              <a:gd name="connsiteY7" fmla="*/ 9909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48" h="495464">
                <a:moveTo>
                  <a:pt x="381048" y="396371"/>
                </a:moveTo>
                <a:lnTo>
                  <a:pt x="190524" y="396371"/>
                </a:lnTo>
                <a:lnTo>
                  <a:pt x="190524" y="495464"/>
                </a:lnTo>
                <a:lnTo>
                  <a:pt x="0" y="247732"/>
                </a:lnTo>
                <a:lnTo>
                  <a:pt x="190524" y="0"/>
                </a:lnTo>
                <a:lnTo>
                  <a:pt x="190524" y="99093"/>
                </a:lnTo>
                <a:lnTo>
                  <a:pt x="381048" y="99093"/>
                </a:lnTo>
                <a:lnTo>
                  <a:pt x="381048" y="396371"/>
                </a:lnTo>
                <a:close/>
              </a:path>
            </a:pathLst>
          </a:custGeom>
          <a:solidFill>
            <a:srgbClr val="0F5494"/>
          </a:solidFill>
        </p:spPr>
        <p:style>
          <a:lnRef idx="0">
            <a:schemeClr val="accent4">
              <a:shade val="90000"/>
              <a:hueOff val="0"/>
              <a:satOff val="0"/>
              <a:lumOff val="58383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90000"/>
              <a:hueOff val="0"/>
              <a:satOff val="0"/>
              <a:lumOff val="583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4" tIns="99093" rIns="0" bIns="9909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2100" kern="1200" noProof="0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A45FA741-BD5D-4F05-B31C-7D688AFBF05D}"/>
              </a:ext>
            </a:extLst>
          </p:cNvPr>
          <p:cNvSpPr/>
          <p:nvPr/>
        </p:nvSpPr>
        <p:spPr>
          <a:xfrm rot="5400000" flipH="1">
            <a:off x="4318886" y="5206594"/>
            <a:ext cx="360000" cy="360000"/>
          </a:xfrm>
          <a:custGeom>
            <a:avLst/>
            <a:gdLst>
              <a:gd name="connsiteX0" fmla="*/ 0 w 381048"/>
              <a:gd name="connsiteY0" fmla="*/ 99093 h 495464"/>
              <a:gd name="connsiteX1" fmla="*/ 190524 w 381048"/>
              <a:gd name="connsiteY1" fmla="*/ 99093 h 495464"/>
              <a:gd name="connsiteX2" fmla="*/ 190524 w 381048"/>
              <a:gd name="connsiteY2" fmla="*/ 0 h 495464"/>
              <a:gd name="connsiteX3" fmla="*/ 381048 w 381048"/>
              <a:gd name="connsiteY3" fmla="*/ 247732 h 495464"/>
              <a:gd name="connsiteX4" fmla="*/ 190524 w 381048"/>
              <a:gd name="connsiteY4" fmla="*/ 495464 h 495464"/>
              <a:gd name="connsiteX5" fmla="*/ 190524 w 381048"/>
              <a:gd name="connsiteY5" fmla="*/ 396371 h 495464"/>
              <a:gd name="connsiteX6" fmla="*/ 0 w 381048"/>
              <a:gd name="connsiteY6" fmla="*/ 396371 h 495464"/>
              <a:gd name="connsiteX7" fmla="*/ 0 w 381048"/>
              <a:gd name="connsiteY7" fmla="*/ 99093 h 4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48" h="495464">
                <a:moveTo>
                  <a:pt x="381048" y="396371"/>
                </a:moveTo>
                <a:lnTo>
                  <a:pt x="190524" y="396371"/>
                </a:lnTo>
                <a:lnTo>
                  <a:pt x="190524" y="495464"/>
                </a:lnTo>
                <a:lnTo>
                  <a:pt x="0" y="247732"/>
                </a:lnTo>
                <a:lnTo>
                  <a:pt x="190524" y="0"/>
                </a:lnTo>
                <a:lnTo>
                  <a:pt x="190524" y="99093"/>
                </a:lnTo>
                <a:lnTo>
                  <a:pt x="381048" y="99093"/>
                </a:lnTo>
                <a:lnTo>
                  <a:pt x="381048" y="396371"/>
                </a:lnTo>
                <a:close/>
              </a:path>
            </a:pathLst>
          </a:custGeom>
          <a:solidFill>
            <a:srgbClr val="0F5494"/>
          </a:solidFill>
        </p:spPr>
        <p:style>
          <a:lnRef idx="0">
            <a:schemeClr val="accent4">
              <a:shade val="90000"/>
              <a:hueOff val="0"/>
              <a:satOff val="0"/>
              <a:lumOff val="58383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90000"/>
              <a:hueOff val="0"/>
              <a:satOff val="0"/>
              <a:lumOff val="583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4" tIns="99093" rIns="0" bIns="9909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BE" sz="2100" kern="1200" noProof="0" dirty="0"/>
          </a:p>
        </p:txBody>
      </p:sp>
    </p:spTree>
    <p:extLst>
      <p:ext uri="{BB962C8B-B14F-4D97-AF65-F5344CB8AC3E}">
        <p14:creationId xmlns:p14="http://schemas.microsoft.com/office/powerpoint/2010/main" val="15992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733DD0CE-95ED-4F4E-9659-A63BC560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29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09B596-5595-4DEA-9B2A-D431E2D9897B}"/>
              </a:ext>
            </a:extLst>
          </p:cNvPr>
          <p:cNvSpPr/>
          <p:nvPr/>
        </p:nvSpPr>
        <p:spPr bwMode="auto">
          <a:xfrm>
            <a:off x="6116708" y="2969931"/>
            <a:ext cx="2844000" cy="30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fr-BE" sz="120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5CEE39E-0DAC-46FD-B7A1-9DB2F8CEB52B}"/>
              </a:ext>
            </a:extLst>
          </p:cNvPr>
          <p:cNvSpPr txBox="1"/>
          <p:nvPr/>
        </p:nvSpPr>
        <p:spPr>
          <a:xfrm>
            <a:off x="6116708" y="3429000"/>
            <a:ext cx="2844000" cy="1724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defRPr/>
            </a:pPr>
            <a:r>
              <a:rPr lang="en-GB" sz="1500" dirty="0">
                <a:solidFill>
                  <a:srgbClr val="1FACE0"/>
                </a:solidFill>
                <a:latin typeface="+mn-lt"/>
              </a:rPr>
              <a:t>Obtain evidence on the extent to which EU funds have been used economically, efficiently and effectively, and provide value for money</a:t>
            </a:r>
            <a:r>
              <a:rPr lang="fr-BE" sz="1500" dirty="0">
                <a:solidFill>
                  <a:srgbClr val="1FACE0"/>
                </a:solidFill>
                <a:latin typeface="+mn-lt"/>
              </a:rPr>
              <a:t>. </a:t>
            </a:r>
          </a:p>
        </p:txBody>
      </p:sp>
      <p:sp>
        <p:nvSpPr>
          <p:cNvPr id="37" name="Flèche : pentagone 36">
            <a:extLst>
              <a:ext uri="{FF2B5EF4-FFF2-40B4-BE49-F238E27FC236}">
                <a16:creationId xmlns:a16="http://schemas.microsoft.com/office/drawing/2014/main" id="{8A60E45F-217C-4A3B-89A8-A9E66F9B4B1E}"/>
              </a:ext>
            </a:extLst>
          </p:cNvPr>
          <p:cNvSpPr/>
          <p:nvPr/>
        </p:nvSpPr>
        <p:spPr bwMode="auto">
          <a:xfrm rot="16200000">
            <a:off x="1190903" y="953479"/>
            <a:ext cx="773278" cy="2844000"/>
          </a:xfrm>
          <a:prstGeom prst="homePlate">
            <a:avLst/>
          </a:prstGeom>
          <a:solidFill>
            <a:srgbClr val="2D9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fr-BE" sz="1200" b="1">
              <a:solidFill>
                <a:srgbClr val="0F5494"/>
              </a:solidFill>
              <a:latin typeface="+mn-lt"/>
            </a:endParaRP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CD0BA792-CE61-4D1F-B9CD-0C3770D17AA3}"/>
              </a:ext>
            </a:extLst>
          </p:cNvPr>
          <p:cNvSpPr txBox="1">
            <a:spLocks/>
          </p:cNvSpPr>
          <p:nvPr/>
        </p:nvSpPr>
        <p:spPr bwMode="auto">
          <a:xfrm>
            <a:off x="155542" y="2221370"/>
            <a:ext cx="2844000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300" b="1" i="0" kern="0" cap="all" dirty="0">
                <a:solidFill>
                  <a:schemeClr val="bg1"/>
                </a:solidFill>
                <a:latin typeface="+mn-lt"/>
              </a:rPr>
              <a:t>Financial audit</a:t>
            </a:r>
          </a:p>
        </p:txBody>
      </p:sp>
      <p:sp>
        <p:nvSpPr>
          <p:cNvPr id="40" name="Flèche : pentagone 39">
            <a:extLst>
              <a:ext uri="{FF2B5EF4-FFF2-40B4-BE49-F238E27FC236}">
                <a16:creationId xmlns:a16="http://schemas.microsoft.com/office/drawing/2014/main" id="{A7BC0D9A-38A2-45CB-856E-D4649C29856E}"/>
              </a:ext>
            </a:extLst>
          </p:cNvPr>
          <p:cNvSpPr/>
          <p:nvPr/>
        </p:nvSpPr>
        <p:spPr bwMode="auto">
          <a:xfrm rot="16200000">
            <a:off x="4185361" y="953480"/>
            <a:ext cx="773278" cy="2844000"/>
          </a:xfrm>
          <a:prstGeom prst="homePlate">
            <a:avLst/>
          </a:prstGeom>
          <a:solidFill>
            <a:srgbClr val="F582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fr-BE" sz="1200" b="1">
              <a:solidFill>
                <a:srgbClr val="0F5494"/>
              </a:solidFill>
              <a:latin typeface="+mn-lt"/>
            </a:endParaRPr>
          </a:p>
        </p:txBody>
      </p:sp>
      <p:sp>
        <p:nvSpPr>
          <p:cNvPr id="41" name="Flèche : pentagone 40">
            <a:extLst>
              <a:ext uri="{FF2B5EF4-FFF2-40B4-BE49-F238E27FC236}">
                <a16:creationId xmlns:a16="http://schemas.microsoft.com/office/drawing/2014/main" id="{095E9428-6447-4C95-BA5D-E04041A1CA81}"/>
              </a:ext>
            </a:extLst>
          </p:cNvPr>
          <p:cNvSpPr/>
          <p:nvPr/>
        </p:nvSpPr>
        <p:spPr bwMode="auto">
          <a:xfrm rot="16200000">
            <a:off x="7152069" y="953480"/>
            <a:ext cx="773278" cy="2844000"/>
          </a:xfrm>
          <a:prstGeom prst="homePlate">
            <a:avLst/>
          </a:prstGeom>
          <a:solidFill>
            <a:srgbClr val="1FA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fr-BE" sz="1200" b="1">
              <a:solidFill>
                <a:srgbClr val="0F5494"/>
              </a:solidFill>
              <a:latin typeface="+mn-lt"/>
            </a:endParaRP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9CF3FCF4-6DF9-4874-9C51-8EF376B2277A}"/>
              </a:ext>
            </a:extLst>
          </p:cNvPr>
          <p:cNvSpPr txBox="1">
            <a:spLocks/>
          </p:cNvSpPr>
          <p:nvPr/>
        </p:nvSpPr>
        <p:spPr bwMode="auto">
          <a:xfrm>
            <a:off x="3150000" y="2221370"/>
            <a:ext cx="2844000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300" b="1" i="0" kern="0" cap="all" dirty="0">
                <a:solidFill>
                  <a:schemeClr val="bg1"/>
                </a:solidFill>
                <a:latin typeface="+mn-lt"/>
              </a:rPr>
              <a:t>Compliance audit</a:t>
            </a:r>
          </a:p>
        </p:txBody>
      </p: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4B1ABA4D-2F6A-46F0-B01E-0DBD4E86CF58}"/>
              </a:ext>
            </a:extLst>
          </p:cNvPr>
          <p:cNvSpPr txBox="1">
            <a:spLocks/>
          </p:cNvSpPr>
          <p:nvPr/>
        </p:nvSpPr>
        <p:spPr bwMode="auto">
          <a:xfrm>
            <a:off x="6116708" y="2221370"/>
            <a:ext cx="2844000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300" b="1" i="0" kern="0" cap="all" dirty="0">
                <a:solidFill>
                  <a:schemeClr val="bg1"/>
                </a:solidFill>
                <a:latin typeface="+mn-lt"/>
              </a:rPr>
              <a:t>Performance audit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0F72DC-CDB9-461C-87A2-595E9F4ABB75}"/>
              </a:ext>
            </a:extLst>
          </p:cNvPr>
          <p:cNvSpPr/>
          <p:nvPr/>
        </p:nvSpPr>
        <p:spPr bwMode="auto">
          <a:xfrm>
            <a:off x="155542" y="2968425"/>
            <a:ext cx="2844000" cy="30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fr-BE" sz="120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AFBE32-400C-4F0A-BC54-2A4A98D6E0EC}"/>
              </a:ext>
            </a:extLst>
          </p:cNvPr>
          <p:cNvSpPr/>
          <p:nvPr/>
        </p:nvSpPr>
        <p:spPr bwMode="auto">
          <a:xfrm>
            <a:off x="3150000" y="2960788"/>
            <a:ext cx="2844000" cy="30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fr-BE" sz="120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46" name="Espace réservé du contenu 8">
            <a:extLst>
              <a:ext uri="{FF2B5EF4-FFF2-40B4-BE49-F238E27FC236}">
                <a16:creationId xmlns:a16="http://schemas.microsoft.com/office/drawing/2014/main" id="{486AA6E2-4572-4091-B0F4-9FADBA83618E}"/>
              </a:ext>
            </a:extLst>
          </p:cNvPr>
          <p:cNvSpPr txBox="1">
            <a:spLocks/>
          </p:cNvSpPr>
          <p:nvPr/>
        </p:nvSpPr>
        <p:spPr>
          <a:xfrm>
            <a:off x="161833" y="2844056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b="1" i="0" kern="0" dirty="0">
                <a:solidFill>
                  <a:srgbClr val="2D9E48"/>
                </a:solidFill>
                <a:latin typeface="+mn-lt"/>
              </a:rPr>
              <a:t>Reliability </a:t>
            </a:r>
            <a:br>
              <a:rPr lang="en-GB" sz="1600" b="1" i="0" kern="0" dirty="0">
                <a:solidFill>
                  <a:srgbClr val="2D9E48"/>
                </a:solidFill>
                <a:latin typeface="+mn-lt"/>
              </a:rPr>
            </a:br>
            <a:r>
              <a:rPr lang="en-GB" sz="1600" b="1" i="0" kern="0" dirty="0">
                <a:solidFill>
                  <a:srgbClr val="2D9E48"/>
                </a:solidFill>
                <a:latin typeface="+mn-lt"/>
              </a:rPr>
              <a:t>of the accounts</a:t>
            </a:r>
          </a:p>
          <a:p>
            <a:pPr marL="0" indent="0" algn="ctr">
              <a:spcBef>
                <a:spcPts val="0"/>
              </a:spcBef>
              <a:buNone/>
            </a:pPr>
            <a:endParaRPr lang="fr-BE" sz="1600" b="1" i="0" kern="0" dirty="0">
              <a:solidFill>
                <a:srgbClr val="2D9E48"/>
              </a:solidFill>
              <a:latin typeface="+mn-lt"/>
            </a:endParaRPr>
          </a:p>
        </p:txBody>
      </p:sp>
      <p:sp>
        <p:nvSpPr>
          <p:cNvPr id="47" name="Espace réservé du contenu 8">
            <a:extLst>
              <a:ext uri="{FF2B5EF4-FFF2-40B4-BE49-F238E27FC236}">
                <a16:creationId xmlns:a16="http://schemas.microsoft.com/office/drawing/2014/main" id="{51C82B08-2687-498B-B129-6DCECDDEBD45}"/>
              </a:ext>
            </a:extLst>
          </p:cNvPr>
          <p:cNvSpPr txBox="1">
            <a:spLocks/>
          </p:cNvSpPr>
          <p:nvPr/>
        </p:nvSpPr>
        <p:spPr>
          <a:xfrm>
            <a:off x="3156291" y="2844056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b="1" i="0" kern="0" dirty="0">
                <a:solidFill>
                  <a:srgbClr val="F5823C"/>
                </a:solidFill>
                <a:latin typeface="+mn-lt"/>
              </a:rPr>
              <a:t>Legality and regularity of transactions</a:t>
            </a:r>
            <a:endParaRPr lang="fr-BE" b="1" i="0" kern="0" dirty="0">
              <a:solidFill>
                <a:srgbClr val="F5823C"/>
              </a:solidFill>
              <a:latin typeface="+mn-lt"/>
            </a:endParaRPr>
          </a:p>
        </p:txBody>
      </p:sp>
      <p:sp>
        <p:nvSpPr>
          <p:cNvPr id="48" name="Espace réservé du contenu 8">
            <a:extLst>
              <a:ext uri="{FF2B5EF4-FFF2-40B4-BE49-F238E27FC236}">
                <a16:creationId xmlns:a16="http://schemas.microsoft.com/office/drawing/2014/main" id="{8A815E30-70AC-406A-ACE8-21F07F2C6464}"/>
              </a:ext>
            </a:extLst>
          </p:cNvPr>
          <p:cNvSpPr txBox="1">
            <a:spLocks/>
          </p:cNvSpPr>
          <p:nvPr/>
        </p:nvSpPr>
        <p:spPr>
          <a:xfrm>
            <a:off x="6122999" y="2844056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b="1" i="0" kern="0" dirty="0">
                <a:solidFill>
                  <a:srgbClr val="1FACE0"/>
                </a:solidFill>
                <a:latin typeface="+mn-lt"/>
              </a:rPr>
              <a:t>Soundness of </a:t>
            </a:r>
            <a:br>
              <a:rPr lang="en-GB" sz="1600" b="1" i="0" kern="0" dirty="0">
                <a:solidFill>
                  <a:srgbClr val="1FACE0"/>
                </a:solidFill>
                <a:latin typeface="+mn-lt"/>
              </a:rPr>
            </a:br>
            <a:r>
              <a:rPr lang="en-GB" sz="1600" b="1" i="0" kern="0" dirty="0">
                <a:solidFill>
                  <a:srgbClr val="1FACE0"/>
                </a:solidFill>
                <a:latin typeface="+mn-lt"/>
              </a:rPr>
              <a:t>financial management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ED53A76-5B3C-4893-8A02-AD91605B648B}"/>
              </a:ext>
            </a:extLst>
          </p:cNvPr>
          <p:cNvSpPr txBox="1"/>
          <p:nvPr/>
        </p:nvSpPr>
        <p:spPr>
          <a:xfrm>
            <a:off x="159770" y="3429000"/>
            <a:ext cx="2835547" cy="255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defRPr/>
            </a:pPr>
            <a:r>
              <a:rPr lang="en-GB" sz="1500" dirty="0">
                <a:solidFill>
                  <a:srgbClr val="2D9E48"/>
                </a:solidFill>
                <a:latin typeface="+mn-lt"/>
              </a:rPr>
              <a:t>Obtain evidence on the extent to which transactions, assets and liabilities have been completely, correctly and accurately entered in the accounting records and presented in the financial statements. </a:t>
            </a:r>
            <a:endParaRPr lang="fr-BE" sz="1500" dirty="0">
              <a:latin typeface="+mn-lt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ABD4AFE-D15B-4152-B878-36BB5D65FBFC}"/>
              </a:ext>
            </a:extLst>
          </p:cNvPr>
          <p:cNvSpPr txBox="1"/>
          <p:nvPr/>
        </p:nvSpPr>
        <p:spPr>
          <a:xfrm>
            <a:off x="3154228" y="3429000"/>
            <a:ext cx="2835547" cy="290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defRPr/>
            </a:pPr>
            <a:r>
              <a:rPr lang="en-GB" sz="1500" dirty="0">
                <a:solidFill>
                  <a:srgbClr val="F5823C"/>
                </a:solidFill>
                <a:latin typeface="+mn-lt"/>
              </a:rPr>
              <a:t>Obtain evidence on the extent to which EU revenue and spending operations have been carried out in accordance with contractual and legal requirements and are correctly and accurately calculated. </a:t>
            </a:r>
          </a:p>
          <a:p>
            <a:pPr marL="0" lvl="1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D9E48"/>
              </a:buClr>
              <a:defRPr/>
            </a:pPr>
            <a:endParaRPr lang="fr-BE" sz="1500" dirty="0">
              <a:latin typeface="+mn-lt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C7763EB-A3AD-4AF9-9AE9-E4E587E4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" y="989315"/>
            <a:ext cx="8460000" cy="773278"/>
          </a:xfrm>
        </p:spPr>
        <p:txBody>
          <a:bodyPr/>
          <a:lstStyle/>
          <a:p>
            <a:r>
              <a:rPr lang="en-GB" altLang="en-US" sz="2800" cap="all" dirty="0">
                <a:solidFill>
                  <a:srgbClr val="004494"/>
                </a:solidFill>
                <a:latin typeface="+mn-lt"/>
              </a:rPr>
              <a:t>Types of audits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7B089412-7350-4B6A-872F-2F785B77EA92}"/>
              </a:ext>
            </a:extLst>
          </p:cNvPr>
          <p:cNvCxnSpPr>
            <a:cxnSpLocks/>
          </p:cNvCxnSpPr>
          <p:nvPr/>
        </p:nvCxnSpPr>
        <p:spPr bwMode="auto">
          <a:xfrm>
            <a:off x="4533494" y="1888460"/>
            <a:ext cx="3005214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10">
            <a:extLst>
              <a:ext uri="{FF2B5EF4-FFF2-40B4-BE49-F238E27FC236}">
                <a16:creationId xmlns:a16="http://schemas.microsoft.com/office/drawing/2014/main" id="{31924B35-C682-4307-99AA-ECCEFCDE655C}"/>
              </a:ext>
            </a:extLst>
          </p:cNvPr>
          <p:cNvSpPr txBox="1"/>
          <p:nvPr/>
        </p:nvSpPr>
        <p:spPr>
          <a:xfrm>
            <a:off x="4733815" y="1309293"/>
            <a:ext cx="260457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BE0E3"/>
              </a:buClr>
              <a:buSzPct val="100000"/>
              <a:defRPr/>
            </a:pPr>
            <a:r>
              <a:rPr lang="en-GB" sz="1600" b="1" kern="0" dirty="0">
                <a:latin typeface="+mn-lt"/>
              </a:rPr>
              <a:t>Selected audits </a:t>
            </a:r>
            <a:r>
              <a:rPr lang="en-GB" sz="1600" kern="0" dirty="0">
                <a:latin typeface="+mn-lt"/>
              </a:rPr>
              <a:t>(special reports)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34D1FFF-5EF6-4975-8D51-1FCA3096A631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543" y="6153237"/>
            <a:ext cx="5832167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10">
            <a:extLst>
              <a:ext uri="{FF2B5EF4-FFF2-40B4-BE49-F238E27FC236}">
                <a16:creationId xmlns:a16="http://schemas.microsoft.com/office/drawing/2014/main" id="{9103BADB-037B-455B-93F4-A677A1B49076}"/>
              </a:ext>
            </a:extLst>
          </p:cNvPr>
          <p:cNvSpPr txBox="1"/>
          <p:nvPr/>
        </p:nvSpPr>
        <p:spPr>
          <a:xfrm>
            <a:off x="1499507" y="6156593"/>
            <a:ext cx="314423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BE0E3"/>
              </a:buClr>
              <a:buSzPct val="100000"/>
              <a:defRPr/>
            </a:pPr>
            <a:r>
              <a:rPr lang="en-GB" sz="1600" b="1" kern="0" dirty="0">
                <a:latin typeface="+mn-lt"/>
              </a:rPr>
              <a:t>Statement of assurance </a:t>
            </a:r>
            <a:r>
              <a:rPr lang="en-GB" sz="1600" kern="0" dirty="0">
                <a:latin typeface="+mn-lt"/>
              </a:rPr>
              <a:t>(annual reports)</a:t>
            </a:r>
          </a:p>
        </p:txBody>
      </p:sp>
    </p:spTree>
    <p:extLst>
      <p:ext uri="{BB962C8B-B14F-4D97-AF65-F5344CB8AC3E}">
        <p14:creationId xmlns:p14="http://schemas.microsoft.com/office/powerpoint/2010/main" val="24414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C2CCDD03-AEC0-4EF8-9CC6-3764A6B370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36654" y="2091498"/>
            <a:ext cx="0" cy="303088"/>
          </a:xfrm>
          <a:prstGeom prst="straightConnector1">
            <a:avLst/>
          </a:prstGeom>
          <a:noFill/>
          <a:ln w="12700">
            <a:solidFill>
              <a:srgbClr val="0F5494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85872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2D9E48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980728"/>
            <a:ext cx="8460000" cy="773278"/>
          </a:xfrm>
        </p:spPr>
        <p:txBody>
          <a:bodyPr/>
          <a:lstStyle/>
          <a:p>
            <a:pPr marL="0"/>
            <a:r>
              <a:rPr lang="fr-BE" sz="2400" cap="all" dirty="0">
                <a:solidFill>
                  <a:srgbClr val="004494"/>
                </a:solidFill>
                <a:latin typeface="+mn-lt"/>
              </a:rPr>
              <a:t>EU Cycle </a:t>
            </a:r>
            <a:br>
              <a:rPr lang="fr-BE" sz="2400" cap="all" dirty="0">
                <a:solidFill>
                  <a:srgbClr val="004494"/>
                </a:solidFill>
                <a:latin typeface="+mn-lt"/>
              </a:rPr>
            </a:br>
            <a:r>
              <a:rPr lang="fr-BE" sz="2400" cap="all" dirty="0">
                <a:solidFill>
                  <a:srgbClr val="004494"/>
                </a:solidFill>
                <a:latin typeface="+mn-lt"/>
              </a:rPr>
              <a:t>of </a:t>
            </a:r>
            <a:r>
              <a:rPr lang="fr-BE" sz="2400" cap="all" dirty="0" err="1">
                <a:solidFill>
                  <a:srgbClr val="004494"/>
                </a:solidFill>
                <a:latin typeface="+mn-lt"/>
              </a:rPr>
              <a:t>operations</a:t>
            </a:r>
            <a:endParaRPr lang="fr-BE" sz="24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B83C0C-BC65-4367-9B8A-060D4801009D}" type="slidenum">
              <a:rPr kumimoji="0" lang="fr-BE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0122CD4-55CA-4CB8-A84A-A5922D8CC49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09261" y="2276045"/>
            <a:ext cx="3363912" cy="3375025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0 w 21600"/>
              <a:gd name="T7" fmla="*/ 1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5 w 21600"/>
              <a:gd name="T19" fmla="*/ 3165 h 21600"/>
              <a:gd name="T20" fmla="*/ 18435 w 21600"/>
              <a:gd name="T21" fmla="*/ 1843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584" y="14980"/>
                </a:moveTo>
                <a:cubicBezTo>
                  <a:pt x="7699" y="16104"/>
                  <a:pt x="9216" y="16737"/>
                  <a:pt x="10800" y="16737"/>
                </a:cubicBezTo>
                <a:cubicBezTo>
                  <a:pt x="14078" y="16737"/>
                  <a:pt x="16737" y="14078"/>
                  <a:pt x="16737" y="10800"/>
                </a:cubicBezTo>
                <a:cubicBezTo>
                  <a:pt x="16737" y="7521"/>
                  <a:pt x="14078" y="4863"/>
                  <a:pt x="10800" y="4863"/>
                </a:cubicBezTo>
                <a:cubicBezTo>
                  <a:pt x="7521" y="4863"/>
                  <a:pt x="4863" y="7521"/>
                  <a:pt x="486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7920" y="21600"/>
                  <a:pt x="5159" y="20449"/>
                  <a:pt x="3131" y="18404"/>
                </a:cubicBezTo>
                <a:lnTo>
                  <a:pt x="1214" y="20306"/>
                </a:lnTo>
                <a:lnTo>
                  <a:pt x="1243" y="13049"/>
                </a:lnTo>
                <a:lnTo>
                  <a:pt x="8501" y="13079"/>
                </a:lnTo>
                <a:lnTo>
                  <a:pt x="6584" y="14980"/>
                </a:lnTo>
                <a:close/>
              </a:path>
            </a:pathLst>
          </a:custGeom>
          <a:solidFill>
            <a:srgbClr val="0F5494"/>
          </a:solidFill>
          <a:ln w="19050">
            <a:noFill/>
            <a:miter lim="800000"/>
            <a:headEnd/>
            <a:tailEnd/>
          </a:ln>
        </p:spPr>
        <p:txBody>
          <a:bodyPr rot="10800000" vert="eaVert" lIns="95555" tIns="47776" rIns="95555" bIns="47776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1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ＭＳ Ｐゴシック" charset="0"/>
              <a:cs typeface="Tw Cen MT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DF2224-CCD1-4AE1-95FE-EEBA7EC83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85441"/>
            <a:ext cx="1484973" cy="576790"/>
          </a:xfrm>
          <a:prstGeom prst="rect">
            <a:avLst/>
          </a:prstGeom>
          <a:solidFill>
            <a:schemeClr val="bg1"/>
          </a:solidFill>
          <a:ln>
            <a:solidFill>
              <a:srgbClr val="0F5494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810" tIns="11286" rIns="18810" bIns="11286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w Cen MT"/>
              </a:rPr>
              <a:t>Programming/ Strategic Planning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w Cen MT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33CACA9-9093-4217-9F71-F7874F60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15" y="4109863"/>
            <a:ext cx="126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0F5494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810" tIns="11286" rIns="18810" bIns="11286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w Cen MT"/>
              </a:rPr>
              <a:t>Identification</a:t>
            </a:r>
            <a:endParaRPr kumimoji="0" lang="fr-BE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w Cen M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E7E438F-A9DF-4A52-BA47-692B477A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73" y="4195439"/>
            <a:ext cx="1528022" cy="207458"/>
          </a:xfrm>
          <a:prstGeom prst="rect">
            <a:avLst/>
          </a:prstGeom>
          <a:solidFill>
            <a:schemeClr val="bg1"/>
          </a:solidFill>
          <a:ln>
            <a:solidFill>
              <a:srgbClr val="0F5494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810" tIns="11286" rIns="18810" bIns="11286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w Cen MT"/>
              </a:rPr>
              <a:t>Implementation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w Cen MT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135963E-924B-4996-9E6F-8522EE0C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61" y="3098999"/>
            <a:ext cx="1207610" cy="392124"/>
          </a:xfrm>
          <a:prstGeom prst="rect">
            <a:avLst/>
          </a:prstGeom>
          <a:solidFill>
            <a:schemeClr val="bg1"/>
          </a:solidFill>
          <a:ln>
            <a:solidFill>
              <a:srgbClr val="0F5494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810" tIns="11286" rIns="18810" bIns="11286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w Cen MT"/>
              </a:rPr>
              <a:t> Evaluation &amp; follow-up</a:t>
            </a:r>
            <a:endParaRPr kumimoji="0" lang="fr-B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w Cen M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3B3ABC6-9BE2-430B-B550-BE23C278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071" y="5103690"/>
            <a:ext cx="126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0F5494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810" tIns="11286" rIns="18810" bIns="11286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w Cen MT"/>
              </a:rPr>
              <a:t>Formulation</a:t>
            </a:r>
            <a:endParaRPr kumimoji="0" lang="fr-BE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w Cen MT"/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0511EF54-08B7-4E01-8C92-9C78DC8A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827" y="1772816"/>
            <a:ext cx="3174766" cy="4745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5555" tIns="47776" rIns="95555" bIns="47776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EU External Action Policy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Partner Government Policy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charset="0"/>
              <a:ea typeface="ＭＳ Ｐゴシック" charset="0"/>
              <a:cs typeface="Tw Cen MT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A2975D53-B880-4B49-A288-EA5D65C6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3165614"/>
            <a:ext cx="3022015" cy="835149"/>
          </a:xfrm>
          <a:prstGeom prst="leftArrowCallout">
            <a:avLst>
              <a:gd name="adj1" fmla="val 8324"/>
              <a:gd name="adj2" fmla="val 12266"/>
              <a:gd name="adj3" fmla="val 12462"/>
              <a:gd name="adj4" fmla="val 86167"/>
            </a:avLst>
          </a:prstGeom>
          <a:solidFill>
            <a:srgbClr val="FFD624"/>
          </a:solidFill>
          <a:ln w="12700">
            <a:noFill/>
            <a:miter lim="800000"/>
            <a:headEnd/>
            <a:tailEnd/>
          </a:ln>
        </p:spPr>
        <p:txBody>
          <a:bodyPr wrap="square" lIns="95555" tIns="47776" rIns="95555" bIns="4777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Strategic Steering Committee (DEVCO) –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Country Annual Action Plan, including BS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D362B8C4-0E42-4A00-87DC-16CB9125F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577" y="2044107"/>
            <a:ext cx="2807966" cy="1019815"/>
          </a:xfrm>
          <a:prstGeom prst="leftArrowCallout">
            <a:avLst>
              <a:gd name="adj1" fmla="val 4507"/>
              <a:gd name="adj2" fmla="val 7649"/>
              <a:gd name="adj3" fmla="val 9615"/>
              <a:gd name="adj4" fmla="val 85270"/>
            </a:avLst>
          </a:prstGeom>
          <a:solidFill>
            <a:srgbClr val="FFD624"/>
          </a:solidFill>
          <a:ln w="12700">
            <a:noFill/>
            <a:miter lim="800000"/>
            <a:headEnd/>
            <a:tailEnd/>
          </a:ln>
        </p:spPr>
        <p:txBody>
          <a:bodyPr wrap="square" lIns="95555" tIns="47776" rIns="95555" bIns="4777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Multiannual Indicative programme, Single Support Framework, Indicative Strategy Paper: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 focal sectors</a:t>
            </a: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0946A998-C376-4E9C-BB9A-AD8AB97C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721" y="4157173"/>
            <a:ext cx="2402257" cy="465817"/>
          </a:xfrm>
          <a:prstGeom prst="leftArrowCallout">
            <a:avLst>
              <a:gd name="adj1" fmla="val 12414"/>
              <a:gd name="adj2" fmla="val 14311"/>
              <a:gd name="adj3" fmla="val 12462"/>
              <a:gd name="adj4" fmla="val 86167"/>
            </a:avLst>
          </a:prstGeom>
          <a:solidFill>
            <a:srgbClr val="FFD624"/>
          </a:solidFill>
          <a:ln w="19050">
            <a:solidFill>
              <a:srgbClr val="0F5494"/>
            </a:solidFill>
            <a:miter lim="800000"/>
            <a:headEnd/>
            <a:tailEnd/>
          </a:ln>
        </p:spPr>
        <p:txBody>
          <a:bodyPr wrap="square" lIns="95555" tIns="47776" rIns="95555" bIns="4777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RMF + FV assessment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charset="0"/>
              <a:ea typeface="ＭＳ Ｐゴシック" charset="0"/>
              <a:cs typeface="Tw Cen 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(for SDG-C only)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charset="0"/>
              <a:ea typeface="ＭＳ Ｐゴシック" charset="0"/>
              <a:cs typeface="Tw Cen MT"/>
            </a:endParaRPr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E044796B-6404-4BF4-921B-AA24D9982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1809" y="4702417"/>
            <a:ext cx="2435505" cy="835149"/>
          </a:xfrm>
          <a:prstGeom prst="leftArrowCallout">
            <a:avLst>
              <a:gd name="adj1" fmla="val 8324"/>
              <a:gd name="adj2" fmla="val 12266"/>
              <a:gd name="adj3" fmla="val 12462"/>
              <a:gd name="adj4" fmla="val 82941"/>
            </a:avLst>
          </a:prstGeom>
          <a:solidFill>
            <a:srgbClr val="FFD624"/>
          </a:solidFill>
          <a:ln w="19050">
            <a:solidFill>
              <a:srgbClr val="0F5494"/>
            </a:solidFill>
            <a:miter lim="800000"/>
            <a:headEnd/>
            <a:tailEnd/>
          </a:ln>
        </p:spPr>
        <p:txBody>
          <a:bodyPr wrap="square" lIns="95555" tIns="47776" rIns="95555" bIns="4777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Strategic guidance choice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of BS modality, contract type, design, policy dialogue</a:t>
            </a: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2B61A73F-5DFF-4DCB-8C09-C3F0C419F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2" y="2969950"/>
            <a:ext cx="2281473" cy="650483"/>
          </a:xfrm>
          <a:prstGeom prst="rightArrowCallout">
            <a:avLst>
              <a:gd name="adj1" fmla="val 5326"/>
              <a:gd name="adj2" fmla="val 9261"/>
              <a:gd name="adj3" fmla="val 7926"/>
              <a:gd name="adj4" fmla="val 85832"/>
            </a:avLst>
          </a:prstGeom>
          <a:solidFill>
            <a:srgbClr val="FFD624"/>
          </a:solidFill>
          <a:ln w="12700">
            <a:noFill/>
            <a:miter lim="800000"/>
            <a:headEnd/>
            <a:tailEnd/>
          </a:ln>
        </p:spPr>
        <p:txBody>
          <a:bodyPr wrap="square" lIns="95555" tIns="47776" rIns="95555" bIns="4777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Final Report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and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 Evaluation: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focus on joint evaluations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charset="0"/>
              <a:ea typeface="ＭＳ Ｐゴシック" charset="0"/>
              <a:cs typeface="Tw Cen MT"/>
            </a:endParaRP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F2F1A357-A7C6-4374-9B39-46A15394C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2" y="3696928"/>
            <a:ext cx="2413102" cy="650483"/>
          </a:xfrm>
          <a:prstGeom prst="rightArrowCallout">
            <a:avLst>
              <a:gd name="adj1" fmla="val 8870"/>
              <a:gd name="adj2" fmla="val 14220"/>
              <a:gd name="adj3" fmla="val 24075"/>
              <a:gd name="adj4" fmla="val 88065"/>
            </a:avLst>
          </a:prstGeom>
          <a:solidFill>
            <a:srgbClr val="FFD624"/>
          </a:solidFill>
          <a:ln w="12700">
            <a:noFill/>
            <a:miter lim="800000"/>
            <a:headEnd/>
            <a:tailEnd/>
          </a:ln>
        </p:spPr>
        <p:txBody>
          <a:bodyPr wrap="square" lIns="95555" tIns="47776" rIns="95555" bIns="4777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Disbursement process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Monitoring, dialogue, assessment of conditions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charset="0"/>
              <a:ea typeface="ＭＳ Ｐゴシック" charset="0"/>
              <a:cs typeface="Tw Cen MT"/>
            </a:endParaRPr>
          </a:p>
        </p:txBody>
      </p:sp>
      <p:sp>
        <p:nvSpPr>
          <p:cNvPr id="23" name="Right Arrow Callout 29">
            <a:extLst>
              <a:ext uri="{FF2B5EF4-FFF2-40B4-BE49-F238E27FC236}">
                <a16:creationId xmlns:a16="http://schemas.microsoft.com/office/drawing/2014/main" id="{42650E52-B164-4C12-8F45-B365829FD80D}"/>
              </a:ext>
            </a:extLst>
          </p:cNvPr>
          <p:cNvSpPr/>
          <p:nvPr/>
        </p:nvSpPr>
        <p:spPr bwMode="auto">
          <a:xfrm>
            <a:off x="185080" y="2317274"/>
            <a:ext cx="2552343" cy="465817"/>
          </a:xfrm>
          <a:prstGeom prst="rightArrowCallout">
            <a:avLst>
              <a:gd name="adj1" fmla="val 13324"/>
              <a:gd name="adj2" fmla="val 22672"/>
              <a:gd name="adj3" fmla="val 19384"/>
              <a:gd name="adj4" fmla="val 76504"/>
            </a:avLst>
          </a:prstGeom>
          <a:solidFill>
            <a:srgbClr val="FFD624"/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95555" tIns="47776" rIns="95555" bIns="47776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Preparation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of next BS</a:t>
            </a:r>
          </a:p>
        </p:txBody>
      </p:sp>
      <p:sp>
        <p:nvSpPr>
          <p:cNvPr id="24" name="Up Arrow Callout 1">
            <a:extLst>
              <a:ext uri="{FF2B5EF4-FFF2-40B4-BE49-F238E27FC236}">
                <a16:creationId xmlns:a16="http://schemas.microsoft.com/office/drawing/2014/main" id="{EDD40300-99F4-479F-ABB4-AB4D00271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29" y="5477874"/>
            <a:ext cx="2718259" cy="550338"/>
          </a:xfrm>
          <a:prstGeom prst="upArrowCallout">
            <a:avLst>
              <a:gd name="adj1" fmla="val 11305"/>
              <a:gd name="adj2" fmla="val 19964"/>
              <a:gd name="adj3" fmla="val 17880"/>
              <a:gd name="adj4" fmla="val 50736"/>
            </a:avLst>
          </a:prstGeom>
          <a:solidFill>
            <a:srgbClr val="FFD624"/>
          </a:solidFill>
          <a:ln w="12700">
            <a:noFill/>
            <a:miter lim="800000"/>
            <a:headEnd/>
            <a:tailEnd/>
          </a:ln>
        </p:spPr>
        <p:txBody>
          <a:bodyPr wrap="square" lIns="95555" tIns="47776" rIns="95555" bIns="47776" anchor="ctr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QRG: AD &amp; </a:t>
            </a:r>
            <a:r>
              <a:rPr kumimoji="0" lang="fr-BE" altLang="nl-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supp</a:t>
            </a:r>
            <a:r>
              <a:rPr kumimoji="0" lang="fr-BE" alt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anose="020B0600070205080204" pitchFamily="34" charset="-128"/>
                <a:cs typeface="+mn-cs"/>
              </a:rPr>
              <a:t>. documents</a:t>
            </a:r>
          </a:p>
        </p:txBody>
      </p:sp>
      <p:sp>
        <p:nvSpPr>
          <p:cNvPr id="36" name="Up Arrow 33">
            <a:extLst>
              <a:ext uri="{FF2B5EF4-FFF2-40B4-BE49-F238E27FC236}">
                <a16:creationId xmlns:a16="http://schemas.microsoft.com/office/drawing/2014/main" id="{14B0528C-7271-4A17-BD15-5222D2B78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21" y="5010749"/>
            <a:ext cx="495330" cy="1119228"/>
          </a:xfrm>
          <a:prstGeom prst="upArrow">
            <a:avLst>
              <a:gd name="adj1" fmla="val 50000"/>
              <a:gd name="adj2" fmla="val 49991"/>
            </a:avLst>
          </a:prstGeom>
          <a:solidFill>
            <a:srgbClr val="0F5494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26180082-C8EC-4EEC-B797-BEC0D7880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45" y="6113579"/>
            <a:ext cx="8028124" cy="503850"/>
          </a:xfrm>
          <a:prstGeom prst="rect">
            <a:avLst/>
          </a:prstGeom>
          <a:solidFill>
            <a:srgbClr val="0F54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charset="0"/>
                <a:cs typeface="Tw Cen MT"/>
              </a:rPr>
              <a:t>Budget Support Steering Committee (DEVCO) or Financial Assistance Steering Committee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charset="0"/>
                <a:cs typeface="Tw Cen MT"/>
              </a:rPr>
              <a:t>(NEAR): Continuous political and policy steer of BS programmes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charset="0"/>
              <a:cs typeface="Tw Cen 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charset="0"/>
              <a:cs typeface="Tw Cen MT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36A8CA4-7474-4504-B4BC-986C0D25737B}"/>
              </a:ext>
            </a:extLst>
          </p:cNvPr>
          <p:cNvSpPr txBox="1"/>
          <p:nvPr/>
        </p:nvSpPr>
        <p:spPr>
          <a:xfrm>
            <a:off x="7020272" y="1182701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Reminder</a:t>
            </a:r>
          </a:p>
        </p:txBody>
      </p:sp>
      <p:sp>
        <p:nvSpPr>
          <p:cNvPr id="27" name="Up Arrow 33">
            <a:extLst>
              <a:ext uri="{FF2B5EF4-FFF2-40B4-BE49-F238E27FC236}">
                <a16:creationId xmlns:a16="http://schemas.microsoft.com/office/drawing/2014/main" id="{33760DD3-4FA8-440D-B05A-B76B4008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483" y="5555357"/>
            <a:ext cx="483822" cy="568101"/>
          </a:xfrm>
          <a:prstGeom prst="upArrow">
            <a:avLst>
              <a:gd name="adj1" fmla="val 50000"/>
              <a:gd name="adj2" fmla="val 49991"/>
            </a:avLst>
          </a:prstGeom>
          <a:solidFill>
            <a:srgbClr val="0F5494"/>
          </a:solidFill>
          <a:ln w="9525">
            <a:solidFill>
              <a:srgbClr val="0F5494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" name="Up Arrow 33">
            <a:extLst>
              <a:ext uri="{FF2B5EF4-FFF2-40B4-BE49-F238E27FC236}">
                <a16:creationId xmlns:a16="http://schemas.microsoft.com/office/drawing/2014/main" id="{159DAC5A-EE2A-4038-BAE0-E2DD153F2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271" y="4622990"/>
            <a:ext cx="528849" cy="1515579"/>
          </a:xfrm>
          <a:prstGeom prst="upArrow">
            <a:avLst>
              <a:gd name="adj1" fmla="val 50000"/>
              <a:gd name="adj2" fmla="val 49991"/>
            </a:avLst>
          </a:prstGeom>
          <a:solidFill>
            <a:srgbClr val="0F5494"/>
          </a:solidFill>
          <a:ln w="9525">
            <a:solidFill>
              <a:srgbClr val="0F5494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" name="Right Arrow Callout 29">
            <a:extLst>
              <a:ext uri="{FF2B5EF4-FFF2-40B4-BE49-F238E27FC236}">
                <a16:creationId xmlns:a16="http://schemas.microsoft.com/office/drawing/2014/main" id="{42650E52-B164-4C12-8F45-B365829FD80D}"/>
              </a:ext>
            </a:extLst>
          </p:cNvPr>
          <p:cNvSpPr/>
          <p:nvPr/>
        </p:nvSpPr>
        <p:spPr bwMode="auto">
          <a:xfrm>
            <a:off x="1502554" y="5307725"/>
            <a:ext cx="2230517" cy="465817"/>
          </a:xfrm>
          <a:prstGeom prst="rightArrowCallout">
            <a:avLst>
              <a:gd name="adj1" fmla="val 13324"/>
              <a:gd name="adj2" fmla="val 22672"/>
              <a:gd name="adj3" fmla="val 19384"/>
              <a:gd name="adj4" fmla="val 76504"/>
            </a:avLst>
          </a:prstGeom>
          <a:solidFill>
            <a:srgbClr val="FFD624"/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95555" tIns="47776" rIns="95555" bIns="47776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Tw Cen MT"/>
              </a:rPr>
              <a:t>Finalisation of TAPs (indicators)</a:t>
            </a:r>
          </a:p>
        </p:txBody>
      </p:sp>
      <p:sp>
        <p:nvSpPr>
          <p:cNvPr id="32" name="Right Arrow Callout 31">
            <a:extLst>
              <a:ext uri="{FF2B5EF4-FFF2-40B4-BE49-F238E27FC236}">
                <a16:creationId xmlns:a16="http://schemas.microsoft.com/office/drawing/2014/main" id="{42650E52-B164-4C12-8F45-B365829FD80D}"/>
              </a:ext>
            </a:extLst>
          </p:cNvPr>
          <p:cNvSpPr/>
          <p:nvPr/>
        </p:nvSpPr>
        <p:spPr bwMode="auto">
          <a:xfrm>
            <a:off x="611845" y="4343867"/>
            <a:ext cx="2230517" cy="650483"/>
          </a:xfrm>
          <a:prstGeom prst="rightArrowCallout">
            <a:avLst>
              <a:gd name="adj1" fmla="val 13324"/>
              <a:gd name="adj2" fmla="val 22672"/>
              <a:gd name="adj3" fmla="val 19384"/>
              <a:gd name="adj4" fmla="val 76504"/>
            </a:avLst>
          </a:prstGeom>
          <a:solidFill>
            <a:srgbClr val="FFD624"/>
          </a:solidFill>
          <a:ln w="19050">
            <a:solidFill>
              <a:srgbClr val="0F5494"/>
            </a:solidFill>
            <a:miter lim="800000"/>
            <a:headEnd/>
            <a:tailEnd/>
          </a:ln>
          <a:extLst/>
        </p:spPr>
        <p:txBody>
          <a:bodyPr wrap="square" lIns="95555" tIns="47776" rIns="95555" bIns="47776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Opinion on disbursements when applicable</a:t>
            </a:r>
          </a:p>
        </p:txBody>
      </p:sp>
    </p:spTree>
    <p:extLst>
      <p:ext uri="{BB962C8B-B14F-4D97-AF65-F5344CB8AC3E}">
        <p14:creationId xmlns:p14="http://schemas.microsoft.com/office/powerpoint/2010/main" val="16359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6" grpId="0" animBg="1"/>
      <p:bldP spid="37" grpId="0" animBg="1"/>
      <p:bldP spid="27" grpId="0" animBg="1"/>
      <p:bldP spid="28" grpId="0" animBg="1"/>
      <p:bldP spid="30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359578"/>
            <a:ext cx="8460000" cy="773278"/>
          </a:xfrm>
        </p:spPr>
        <p:txBody>
          <a:bodyPr/>
          <a:lstStyle/>
          <a:p>
            <a:pPr marL="0"/>
            <a:r>
              <a:rPr lang="fr-CH" altLang="en-US" sz="2400" cap="all" dirty="0" err="1">
                <a:solidFill>
                  <a:srgbClr val="004494"/>
                </a:solidFill>
                <a:latin typeface="+mn-lt"/>
              </a:rPr>
              <a:t>What</a:t>
            </a:r>
            <a:r>
              <a:rPr lang="fr-CH" altLang="en-US" sz="2400" cap="all" dirty="0">
                <a:solidFill>
                  <a:srgbClr val="004494"/>
                </a:solidFill>
                <a:latin typeface="+mn-lt"/>
              </a:rPr>
              <a:t> ECA </a:t>
            </a:r>
            <a:r>
              <a:rPr lang="fr-CH" altLang="en-US" sz="2400" cap="all" dirty="0" err="1">
                <a:solidFill>
                  <a:srgbClr val="004494"/>
                </a:solidFill>
                <a:latin typeface="+mn-lt"/>
              </a:rPr>
              <a:t>expects</a:t>
            </a:r>
            <a:r>
              <a:rPr lang="fr-CH" altLang="en-US" sz="2400" cap="all" dirty="0">
                <a:solidFill>
                  <a:srgbClr val="004494"/>
                </a:solidFill>
                <a:latin typeface="+mn-lt"/>
              </a:rPr>
              <a:t> </a:t>
            </a:r>
            <a:br>
              <a:rPr lang="fr-CH" altLang="en-US" sz="2400" cap="all" dirty="0">
                <a:solidFill>
                  <a:srgbClr val="004494"/>
                </a:solidFill>
                <a:latin typeface="+mn-lt"/>
              </a:rPr>
            </a:br>
            <a:r>
              <a:rPr lang="fr-CH" altLang="en-US" sz="2400" cap="all" dirty="0" err="1">
                <a:solidFill>
                  <a:srgbClr val="004494"/>
                </a:solidFill>
                <a:latin typeface="+mn-lt"/>
              </a:rPr>
              <a:t>from</a:t>
            </a:r>
            <a:r>
              <a:rPr lang="fr-CH" altLang="en-US" sz="2400" cap="all" dirty="0">
                <a:solidFill>
                  <a:srgbClr val="004494"/>
                </a:solidFill>
                <a:latin typeface="+mn-lt"/>
              </a:rPr>
              <a:t> Budget Support </a:t>
            </a:r>
            <a:r>
              <a:rPr lang="fr-CH" altLang="en-US" sz="2400" cap="all" dirty="0" err="1">
                <a:solidFill>
                  <a:srgbClr val="004494"/>
                </a:solidFill>
                <a:latin typeface="+mn-lt"/>
              </a:rPr>
              <a:t>disbursement</a:t>
            </a:r>
            <a:r>
              <a:rPr lang="fr-CH" altLang="en-US" sz="2400" cap="all" dirty="0">
                <a:solidFill>
                  <a:srgbClr val="004494"/>
                </a:solidFill>
                <a:latin typeface="+mn-lt"/>
              </a:rPr>
              <a:t> files</a:t>
            </a:r>
            <a:endParaRPr lang="fr-BE" sz="24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420888"/>
            <a:ext cx="8460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 defTabSz="4572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Clear conclusions on eligibility criteria. </a:t>
            </a:r>
          </a:p>
          <a:p>
            <a:pPr marL="355600" lvl="1" indent="-355600" defTabSz="4572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Disbursement according to FA </a:t>
            </a:r>
            <a:r>
              <a:rPr lang="sv-SE" altLang="en-US" sz="1800" b="0" dirty="0">
                <a:solidFill>
                  <a:srgbClr val="004494"/>
                </a:solidFill>
                <a:ea typeface="+mj-ea"/>
                <a:cs typeface="+mj-cs"/>
              </a:rPr>
              <a:t>(timing/amount/conditions)</a:t>
            </a: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.</a:t>
            </a:r>
            <a:endParaRPr lang="sv-SE" altLang="en-US" sz="1800" b="0" dirty="0">
              <a:solidFill>
                <a:srgbClr val="004494"/>
              </a:solidFill>
              <a:ea typeface="+mj-ea"/>
              <a:cs typeface="+mj-cs"/>
            </a:endParaRPr>
          </a:p>
          <a:p>
            <a:pPr marL="355600" lvl="1" indent="-355600" defTabSz="4572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Correct calculation of the variable tranche.</a:t>
            </a:r>
          </a:p>
          <a:p>
            <a:pPr marL="355600" lvl="1" indent="-355600" defTabSz="4572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Documentation showing that conditions/indicators were met </a:t>
            </a:r>
            <a:r>
              <a:rPr lang="sv-SE" altLang="en-US" sz="1800" b="0" dirty="0">
                <a:solidFill>
                  <a:srgbClr val="004494"/>
                </a:solidFill>
                <a:ea typeface="+mj-ea"/>
                <a:cs typeface="+mj-cs"/>
              </a:rPr>
              <a:t>(Financing Agreement: sources of verification)</a:t>
            </a: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.</a:t>
            </a:r>
          </a:p>
          <a:p>
            <a:pPr marL="355600" lvl="1" indent="-355600" defTabSz="4572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Proof of payment. </a:t>
            </a:r>
          </a:p>
          <a:p>
            <a:pPr marL="355600" lvl="1" indent="-355600" defTabSz="4572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Exchange rate used as defined in Financing Agreement. </a:t>
            </a:r>
          </a:p>
          <a:p>
            <a:pPr marL="355600" lvl="1" indent="-355600" defTabSz="4572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sv-SE" altLang="en-US" sz="1800" dirty="0">
                <a:solidFill>
                  <a:srgbClr val="004494"/>
                </a:solidFill>
                <a:ea typeface="+mj-ea"/>
                <a:cs typeface="+mj-cs"/>
              </a:rPr>
              <a:t>Documentation showing which rate was used + the source of the rate.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30</a:t>
            </a:fld>
            <a:endParaRPr lang="fr-BE" sz="11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5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3D59D5-FDBC-4BB9-A7AE-938E12A70C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594" y="2636912"/>
            <a:ext cx="8532812" cy="23050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nl-NL" sz="3600" dirty="0"/>
              <a:t>Thank you </a:t>
            </a:r>
            <a:br>
              <a:rPr lang="en-US" altLang="nl-NL" sz="3600" dirty="0"/>
            </a:br>
            <a:r>
              <a:rPr lang="en-US" altLang="nl-NL" sz="3600" dirty="0"/>
              <a:t>for your </a:t>
            </a:r>
            <a:r>
              <a:rPr lang="fr-BE" sz="3600" dirty="0"/>
              <a:t>attention</a:t>
            </a:r>
          </a:p>
          <a:p>
            <a:pPr algn="ctr" eaLnBrk="1" hangingPunct="1">
              <a:defRPr/>
            </a:pP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59194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43554"/>
            <a:ext cx="8460000" cy="773278"/>
          </a:xfrm>
        </p:spPr>
        <p:txBody>
          <a:bodyPr/>
          <a:lstStyle/>
          <a:p>
            <a:pPr marL="0"/>
            <a:r>
              <a:rPr lang="nl-NL" sz="2800" cap="all" dirty="0" err="1">
                <a:solidFill>
                  <a:srgbClr val="004494"/>
                </a:solidFill>
                <a:latin typeface="+mn-lt"/>
              </a:rPr>
              <a:t>Final</a:t>
            </a:r>
            <a:r>
              <a:rPr lang="nl-NL" sz="2800" cap="all" dirty="0">
                <a:solidFill>
                  <a:srgbClr val="004494"/>
                </a:solidFill>
                <a:latin typeface="+mn-lt"/>
              </a:rPr>
              <a:t> report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4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119E4-8368-4C21-A5F6-86749CA96EC8}"/>
              </a:ext>
            </a:extLst>
          </p:cNvPr>
          <p:cNvSpPr/>
          <p:nvPr/>
        </p:nvSpPr>
        <p:spPr>
          <a:xfrm>
            <a:off x="342000" y="2060847"/>
            <a:ext cx="8460000" cy="37663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55600" lvl="1" indent="-355600" defTabSz="457200">
              <a:lnSpc>
                <a:spcPct val="140000"/>
              </a:lnSpc>
              <a:spcBef>
                <a:spcPts val="1200"/>
              </a:spcBef>
              <a:spcAft>
                <a:spcPts val="18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Not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a </a:t>
            </a: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formal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evaluation</a:t>
            </a:r>
            <a:endParaRPr lang="nl-NL" sz="2400" b="1" dirty="0">
              <a:solidFill>
                <a:srgbClr val="004494"/>
              </a:solidFill>
              <a:latin typeface="+mn-lt"/>
            </a:endParaRPr>
          </a:p>
          <a:p>
            <a:pPr marL="355600" lvl="1" indent="-355600" defTabSz="457200">
              <a:lnSpc>
                <a:spcPct val="140000"/>
              </a:lnSpc>
              <a:spcBef>
                <a:spcPts val="1200"/>
              </a:spcBef>
              <a:spcAft>
                <a:spcPts val="18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Internal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document</a:t>
            </a:r>
          </a:p>
          <a:p>
            <a:pPr marL="355600" lvl="1" indent="-355600" defTabSz="457200">
              <a:lnSpc>
                <a:spcPct val="140000"/>
              </a:lnSpc>
              <a:spcBef>
                <a:spcPts val="1200"/>
              </a:spcBef>
              <a:spcAft>
                <a:spcPts val="18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To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be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submitted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within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3 </a:t>
            </a: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months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after</a:t>
            </a:r>
            <a:r>
              <a:rPr lang="nl-NL" sz="2400" b="1" dirty="0">
                <a:solidFill>
                  <a:srgbClr val="004494"/>
                </a:solidFill>
                <a:latin typeface="+mn-lt"/>
              </a:rPr>
              <a:t> last </a:t>
            </a:r>
            <a:r>
              <a:rPr lang="nl-NL" sz="2400" b="1" dirty="0" err="1">
                <a:solidFill>
                  <a:srgbClr val="004494"/>
                </a:solidFill>
                <a:latin typeface="+mn-lt"/>
              </a:rPr>
              <a:t>disbursement</a:t>
            </a:r>
            <a:endParaRPr lang="nl-NL" sz="2400" b="1" dirty="0">
              <a:solidFill>
                <a:srgbClr val="004494"/>
              </a:solidFill>
              <a:latin typeface="+mn-lt"/>
            </a:endParaRPr>
          </a:p>
          <a:p>
            <a:pPr marL="355600" lvl="1" indent="-355600" defTabSz="457200">
              <a:lnSpc>
                <a:spcPct val="140000"/>
              </a:lnSpc>
              <a:spcBef>
                <a:spcPts val="1200"/>
              </a:spcBef>
              <a:spcAft>
                <a:spcPts val="18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b="1" dirty="0">
                <a:solidFill>
                  <a:srgbClr val="004494"/>
                </a:solidFill>
                <a:latin typeface="+mn-lt"/>
              </a:rPr>
              <a:t>Special template (4-5 pages)</a:t>
            </a:r>
          </a:p>
        </p:txBody>
      </p:sp>
    </p:spTree>
    <p:extLst>
      <p:ext uri="{BB962C8B-B14F-4D97-AF65-F5344CB8AC3E}">
        <p14:creationId xmlns:p14="http://schemas.microsoft.com/office/powerpoint/2010/main" val="17487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nl-NL" sz="2400" cap="all" dirty="0">
                <a:solidFill>
                  <a:srgbClr val="004494"/>
                </a:solidFill>
                <a:latin typeface="+mn-lt"/>
              </a:rPr>
              <a:t>Five </a:t>
            </a:r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key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questions</a:t>
            </a:r>
            <a:endParaRPr lang="fr-BE" sz="24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5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119E4-8368-4C21-A5F6-86749CA96EC8}"/>
              </a:ext>
            </a:extLst>
          </p:cNvPr>
          <p:cNvSpPr/>
          <p:nvPr/>
        </p:nvSpPr>
        <p:spPr>
          <a:xfrm>
            <a:off x="342000" y="2060848"/>
            <a:ext cx="8460000" cy="38118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1" indent="-457200" defTabSz="4572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GB" sz="2000" b="1" dirty="0">
                <a:solidFill>
                  <a:srgbClr val="004494"/>
                </a:solidFill>
                <a:latin typeface="+mn-lt"/>
              </a:rPr>
              <a:t>What are the key country/sector results (outcome, induced output)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[1 page]</a:t>
            </a:r>
            <a:endParaRPr lang="nl-NL" sz="2000" dirty="0">
              <a:solidFill>
                <a:srgbClr val="004494"/>
              </a:solidFill>
              <a:latin typeface="+mn-lt"/>
            </a:endParaRPr>
          </a:p>
          <a:p>
            <a:pPr lvl="1" indent="-457200" defTabSz="4572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GB" sz="2000" b="1" dirty="0">
                <a:solidFill>
                  <a:srgbClr val="004494"/>
                </a:solidFill>
                <a:latin typeface="+mn-lt"/>
              </a:rPr>
              <a:t>How BS contributed to these results (direct outputs)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[½ page]</a:t>
            </a:r>
            <a:endParaRPr lang="nl-NL" sz="2000" dirty="0">
              <a:solidFill>
                <a:srgbClr val="004494"/>
              </a:solidFill>
              <a:latin typeface="+mn-lt"/>
            </a:endParaRPr>
          </a:p>
          <a:p>
            <a:pPr lvl="1" indent="-457200" defTabSz="4572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GB" sz="2000" b="1" dirty="0">
                <a:solidFill>
                  <a:srgbClr val="004494"/>
                </a:solidFill>
                <a:latin typeface="+mn-lt"/>
              </a:rPr>
              <a:t>What changed and how much the EU paid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[½ page]</a:t>
            </a:r>
            <a:endParaRPr lang="nl-NL" sz="2000" dirty="0">
              <a:solidFill>
                <a:srgbClr val="004494"/>
              </a:solidFill>
              <a:latin typeface="+mn-lt"/>
            </a:endParaRPr>
          </a:p>
          <a:p>
            <a:pPr lvl="1" indent="-457200" defTabSz="4572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GB" sz="2000" b="1" dirty="0">
                <a:solidFill>
                  <a:srgbClr val="004494"/>
                </a:solidFill>
                <a:latin typeface="+mn-lt"/>
              </a:rPr>
              <a:t>What we learnt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[½ page]</a:t>
            </a:r>
            <a:endParaRPr lang="nl-NL" sz="2000" dirty="0">
              <a:solidFill>
                <a:srgbClr val="004494"/>
              </a:solidFill>
              <a:latin typeface="+mn-lt"/>
            </a:endParaRPr>
          </a:p>
          <a:p>
            <a:pPr lvl="1" indent="-457200" defTabSz="4572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100000"/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GB" sz="2000" b="1" dirty="0">
                <a:solidFill>
                  <a:srgbClr val="004494"/>
                </a:solidFill>
                <a:latin typeface="+mn-lt"/>
              </a:rPr>
              <a:t>What the indicators of the variable tranches tell us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[1 or 2 pages, table ]</a:t>
            </a:r>
            <a:endParaRPr lang="nl-NL" sz="2000" dirty="0">
              <a:solidFill>
                <a:srgbClr val="0044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1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052736"/>
            <a:ext cx="8460000" cy="773278"/>
          </a:xfrm>
        </p:spPr>
        <p:txBody>
          <a:bodyPr/>
          <a:lstStyle/>
          <a:p>
            <a:pPr marL="0"/>
            <a:r>
              <a:rPr lang="nl-NL" sz="2400" cap="all" dirty="0">
                <a:solidFill>
                  <a:srgbClr val="004494"/>
                </a:solidFill>
                <a:latin typeface="+mn-lt"/>
              </a:rPr>
              <a:t>Template: </a:t>
            </a:r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the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</a:t>
            </a:r>
            <a:r>
              <a:rPr lang="nl-NL" sz="2400" cap="all" dirty="0" err="1">
                <a:solidFill>
                  <a:srgbClr val="004494"/>
                </a:solidFill>
                <a:latin typeface="+mn-lt"/>
              </a:rPr>
              <a:t>operation</a:t>
            </a:r>
            <a:r>
              <a:rPr lang="nl-NL" sz="2400" cap="all" dirty="0">
                <a:solidFill>
                  <a:srgbClr val="004494"/>
                </a:solidFill>
                <a:latin typeface="+mn-lt"/>
              </a:rPr>
              <a:t> in a nutshell</a:t>
            </a:r>
            <a:endParaRPr lang="fr-BE" sz="24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6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66617C3A-EB37-45E2-B0A6-2869D924E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411275"/>
              </p:ext>
            </p:extLst>
          </p:nvPr>
        </p:nvGraphicFramePr>
        <p:xfrm>
          <a:off x="207655" y="1826014"/>
          <a:ext cx="8598169" cy="4699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7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fr-BE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fr-BE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Same</a:t>
                      </a:r>
                      <a:r>
                        <a:rPr lang="fr-BE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r>
                        <a:rPr lang="fr-BE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as in </a:t>
                      </a:r>
                      <a:r>
                        <a:rPr lang="fr-BE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Financing</a:t>
                      </a:r>
                      <a:r>
                        <a:rPr lang="fr-BE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Agreement</a:t>
                      </a: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 number</a:t>
                      </a:r>
                      <a:endParaRPr lang="nl-N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20XX-XXX/XXX</a:t>
                      </a:r>
                      <a:endParaRPr lang="fr-BE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Type:</a:t>
                      </a:r>
                      <a:endParaRPr lang="fr-BE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GDDC/SDG-C </a:t>
                      </a:r>
                      <a:r>
                        <a:rPr lang="en-GB" sz="1200" b="1" u="sng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SRPC, SRBC</a:t>
                      </a:r>
                      <a:endParaRPr lang="nl-NL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DAC Code</a:t>
                      </a:r>
                      <a:r>
                        <a:rPr lang="fr-B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fr-BE" dirty="0"/>
                    </a:p>
                  </a:txBody>
                  <a:tcPr marL="8607" marR="8607" marT="86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XXXXX</a:t>
                      </a:r>
                      <a:endParaRPr lang="fr-BE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  <a:endParaRPr lang="fr-BE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Month/Year of first disbursement – Month/Year of last disbursement</a:t>
                      </a:r>
                      <a:endParaRPr lang="nl-NL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2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objectives</a:t>
                      </a:r>
                      <a:endParaRPr lang="nl-N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Summarize the general objectives (chapter 3.1, Action Document)</a:t>
                      </a:r>
                      <a:endParaRPr lang="nl-NL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2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1-</a:t>
                      </a:r>
                      <a:endParaRPr lang="fr-BE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2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fr-B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42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fr-B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2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objectives</a:t>
                      </a:r>
                      <a:endParaRPr lang="nl-N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Summarize the specific objectives (chapter 3.1, Action Document)</a:t>
                      </a:r>
                      <a:endParaRPr lang="nl-NL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42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1-</a:t>
                      </a:r>
                      <a:endParaRPr lang="fr-BE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42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2-</a:t>
                      </a:r>
                      <a:endParaRPr lang="fr-BE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42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3-</a:t>
                      </a:r>
                      <a:endParaRPr lang="fr-BE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426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4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Commitments</a:t>
                      </a:r>
                      <a:endParaRPr lang="nl-N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budget support, incl. amendments</a:t>
                      </a:r>
                      <a:endParaRPr lang="nl-N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= XX M€</a:t>
                      </a:r>
                      <a:endParaRPr lang="nl-NL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Fixed = XX M€</a:t>
                      </a:r>
                      <a:endParaRPr lang="nl-NL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Variable = XX M€</a:t>
                      </a:r>
                      <a:endParaRPr lang="fr-B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Disbursements</a:t>
                      </a:r>
                      <a:endParaRPr lang="nl-N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budget support, incl. amendments</a:t>
                      </a:r>
                      <a:endParaRPr lang="fr-BE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fr-BE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= XX M€</a:t>
                      </a:r>
                      <a:b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fr-BE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Fixed</a:t>
                      </a:r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= XX M€</a:t>
                      </a:r>
                      <a:b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Variable = XX M€</a:t>
                      </a:r>
                      <a:br>
                        <a:rPr lang="fr-B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fr-B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8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Complementary</a:t>
                      </a:r>
                      <a:endParaRPr lang="nl-N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endParaRPr lang="nl-N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Split by main beneficiaries or topics (e.g. court of auditors, tax collection, etc.) with management mode and amount (commitment &amp; payments in million €)</a:t>
                      </a:r>
                      <a:endParaRPr lang="nl-NL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point at DEL</a:t>
                      </a:r>
                      <a:endParaRPr lang="nl-NL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>
                    <a:solidFill>
                      <a:srgbClr val="0F549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rtl="0" fontAlgn="ctr"/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or two names who may be contacted for follow-up by DEVCO/NEAR HQs</a:t>
                      </a:r>
                      <a:endParaRPr lang="fr-B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07" marR="8607" marT="8607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en-US" altLang="en-US" sz="2800" cap="all" dirty="0">
                <a:solidFill>
                  <a:srgbClr val="004494"/>
                </a:solidFill>
                <a:latin typeface="+mn-lt"/>
              </a:rPr>
              <a:t>Outline</a:t>
            </a:r>
            <a:r>
              <a:rPr lang="fr-BE" sz="2800" cap="all" dirty="0">
                <a:solidFill>
                  <a:srgbClr val="004494"/>
                </a:solidFill>
                <a:latin typeface="+mn-lt"/>
              </a:rPr>
              <a:t> Module 10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Final report on budget operation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cap="all" dirty="0">
                <a:solidFill>
                  <a:srgbClr val="C00000"/>
                </a:solidFill>
                <a:ea typeface="+mn-ea"/>
                <a:cs typeface="+mn-cs"/>
              </a:rPr>
              <a:t>Evaluation of budget support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Synthesis of country evaluations</a:t>
            </a: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  <a:defRPr/>
            </a:pPr>
            <a:r>
              <a:rPr lang="en-GB" b="0" dirty="0">
                <a:solidFill>
                  <a:srgbClr val="004494"/>
                </a:solidFill>
                <a:ea typeface="+mn-ea"/>
                <a:cs typeface="+mn-cs"/>
              </a:rPr>
              <a:t>Audit</a:t>
            </a: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7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2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nl-NL" sz="2800" cap="all" dirty="0" err="1">
                <a:solidFill>
                  <a:srgbClr val="004494"/>
                </a:solidFill>
                <a:latin typeface="+mn-lt"/>
              </a:rPr>
              <a:t>Two</a:t>
            </a:r>
            <a:r>
              <a:rPr lang="nl-NL" sz="2800" cap="all" dirty="0">
                <a:solidFill>
                  <a:srgbClr val="004494"/>
                </a:solidFill>
                <a:latin typeface="+mn-lt"/>
              </a:rPr>
              <a:t> types of </a:t>
            </a:r>
            <a:r>
              <a:rPr lang="nl-NL" sz="2800" cap="all" dirty="0" err="1">
                <a:solidFill>
                  <a:srgbClr val="004494"/>
                </a:solidFill>
                <a:latin typeface="+mn-lt"/>
              </a:rPr>
              <a:t>evaluation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564904"/>
            <a:ext cx="846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622300" lvl="1" indent="-622300" defTabSz="457200">
              <a:lnSpc>
                <a:spcPct val="120000"/>
              </a:lnSpc>
              <a:spcBef>
                <a:spcPts val="3000"/>
              </a:spcBef>
              <a:spcAft>
                <a:spcPts val="1800"/>
              </a:spcAft>
              <a:buClr>
                <a:srgbClr val="004494"/>
              </a:buClr>
              <a:buSzPct val="100000"/>
              <a:buFont typeface="+mj-lt"/>
              <a:buAutoNum type="arabicPeriod"/>
              <a:defRPr/>
            </a:pPr>
            <a:r>
              <a:rPr lang="nl-NL" sz="2800" dirty="0">
                <a:solidFill>
                  <a:srgbClr val="004494"/>
                </a:solidFill>
                <a:ea typeface="+mj-ea"/>
                <a:cs typeface="+mj-cs"/>
              </a:rPr>
              <a:t>Programme </a:t>
            </a:r>
            <a:r>
              <a:rPr lang="nl-NL" sz="2800" dirty="0" err="1">
                <a:solidFill>
                  <a:srgbClr val="004494"/>
                </a:solidFill>
                <a:ea typeface="+mj-ea"/>
                <a:cs typeface="+mj-cs"/>
              </a:rPr>
              <a:t>evaluation</a:t>
            </a:r>
            <a:r>
              <a:rPr lang="nl-NL" sz="2800" dirty="0">
                <a:solidFill>
                  <a:srgbClr val="004494"/>
                </a:solidFill>
                <a:ea typeface="+mj-ea"/>
                <a:cs typeface="+mj-cs"/>
              </a:rPr>
              <a:t> of budget support. </a:t>
            </a:r>
          </a:p>
          <a:p>
            <a:pPr marL="622300" lvl="1" indent="-622300" defTabSz="457200">
              <a:lnSpc>
                <a:spcPct val="120000"/>
              </a:lnSpc>
              <a:spcBef>
                <a:spcPts val="3000"/>
              </a:spcBef>
              <a:spcAft>
                <a:spcPts val="1800"/>
              </a:spcAft>
              <a:buClr>
                <a:srgbClr val="004494"/>
              </a:buClr>
              <a:buSzPct val="100000"/>
              <a:buFont typeface="+mj-lt"/>
              <a:buAutoNum type="arabicPeriod"/>
              <a:defRPr/>
            </a:pPr>
            <a:r>
              <a:rPr lang="nl-NL" sz="2800" dirty="0">
                <a:solidFill>
                  <a:srgbClr val="004494"/>
                </a:solidFill>
                <a:ea typeface="+mj-ea"/>
                <a:cs typeface="+mj-cs"/>
              </a:rPr>
              <a:t>Strategic </a:t>
            </a:r>
            <a:r>
              <a:rPr lang="nl-NL" sz="2800" dirty="0" err="1">
                <a:solidFill>
                  <a:srgbClr val="004494"/>
                </a:solidFill>
                <a:ea typeface="+mj-ea"/>
                <a:cs typeface="+mj-cs"/>
              </a:rPr>
              <a:t>evaluation</a:t>
            </a:r>
            <a:r>
              <a:rPr lang="nl-NL" sz="2800" dirty="0">
                <a:solidFill>
                  <a:srgbClr val="004494"/>
                </a:solidFill>
                <a:ea typeface="+mj-ea"/>
                <a:cs typeface="+mj-cs"/>
              </a:rPr>
              <a:t> of budget support. </a:t>
            </a:r>
          </a:p>
          <a:p>
            <a:pPr marL="622300" lvl="1" indent="-622300" defTabSz="457200">
              <a:lnSpc>
                <a:spcPct val="120000"/>
              </a:lnSpc>
              <a:spcBef>
                <a:spcPts val="3000"/>
              </a:spcBef>
              <a:spcAft>
                <a:spcPts val="1800"/>
              </a:spcAft>
              <a:buClr>
                <a:srgbClr val="004494"/>
              </a:buClr>
              <a:buSzPct val="100000"/>
              <a:buFont typeface="+mj-lt"/>
              <a:buAutoNum type="arabicPeriod"/>
              <a:defRPr/>
            </a:pPr>
            <a:endParaRPr lang="fr-BE" sz="2800" dirty="0">
              <a:solidFill>
                <a:srgbClr val="004494"/>
              </a:solidFill>
              <a:ea typeface="+mj-ea"/>
              <a:cs typeface="+mj-cs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8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0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96752"/>
            <a:ext cx="8460000" cy="773278"/>
          </a:xfrm>
        </p:spPr>
        <p:txBody>
          <a:bodyPr/>
          <a:lstStyle/>
          <a:p>
            <a:pPr marL="0"/>
            <a:r>
              <a:rPr lang="nl-NL" sz="2800" cap="all" dirty="0">
                <a:solidFill>
                  <a:srgbClr val="004494"/>
                </a:solidFill>
                <a:latin typeface="+mn-lt"/>
              </a:rPr>
              <a:t>Programme </a:t>
            </a:r>
            <a:r>
              <a:rPr lang="nl-NL" sz="2800" cap="all" dirty="0" err="1">
                <a:solidFill>
                  <a:srgbClr val="004494"/>
                </a:solidFill>
                <a:latin typeface="+mn-lt"/>
              </a:rPr>
              <a:t>evaluation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2" y="2186054"/>
            <a:ext cx="826420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For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one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or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two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BS operations, focus on EU support;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every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3-5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year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. 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Under Framework Contract.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Simplified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approach </a:t>
            </a:r>
            <a:r>
              <a:rPr lang="nl-NL" sz="2400" b="0" dirty="0">
                <a:solidFill>
                  <a:srgbClr val="004494"/>
                </a:solidFill>
                <a:ea typeface="+mj-ea"/>
                <a:cs typeface="+mj-cs"/>
              </a:rPr>
              <a:t>(output </a:t>
            </a:r>
            <a:r>
              <a:rPr lang="nl-NL" sz="2400" b="0" dirty="0" err="1">
                <a:solidFill>
                  <a:srgbClr val="004494"/>
                </a:solidFill>
                <a:ea typeface="+mj-ea"/>
                <a:cs typeface="+mj-cs"/>
              </a:rPr>
              <a:t>and</a:t>
            </a:r>
            <a:r>
              <a:rPr lang="nl-NL" sz="2400" b="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2400" b="0" dirty="0" err="1">
                <a:solidFill>
                  <a:srgbClr val="004494"/>
                </a:solidFill>
                <a:ea typeface="+mj-ea"/>
                <a:cs typeface="+mj-cs"/>
              </a:rPr>
              <a:t>outcome</a:t>
            </a:r>
            <a:r>
              <a:rPr lang="nl-NL" sz="2400" b="0" dirty="0">
                <a:solidFill>
                  <a:srgbClr val="004494"/>
                </a:solidFill>
                <a:ea typeface="+mj-ea"/>
                <a:cs typeface="+mj-cs"/>
              </a:rPr>
              <a:t>).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Verdana" panose="020B0604030504040204" pitchFamily="34" charset="0"/>
              <a:buChar char="&gt;"/>
              <a:defRPr/>
            </a:pP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In FA a financial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provision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for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the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programme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 </a:t>
            </a:r>
            <a:r>
              <a:rPr lang="nl-NL" sz="2400" dirty="0" err="1">
                <a:solidFill>
                  <a:srgbClr val="004494"/>
                </a:solidFill>
                <a:ea typeface="+mj-ea"/>
                <a:cs typeface="+mj-cs"/>
              </a:rPr>
              <a:t>evaluation</a:t>
            </a:r>
            <a:r>
              <a:rPr lang="nl-NL" sz="2400" dirty="0">
                <a:solidFill>
                  <a:srgbClr val="004494"/>
                </a:solidFill>
                <a:ea typeface="+mj-ea"/>
                <a:cs typeface="+mj-cs"/>
              </a:rPr>
              <a:t>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9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7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2019</Words>
  <Application>Microsoft Office PowerPoint</Application>
  <PresentationFormat>Diavoorstelling (4:3)</PresentationFormat>
  <Paragraphs>393</Paragraphs>
  <Slides>31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EC Square Sans Pro</vt:lpstr>
      <vt:lpstr>Verdana</vt:lpstr>
      <vt:lpstr>Wingdings</vt:lpstr>
      <vt:lpstr>Slide_Master</vt:lpstr>
      <vt:lpstr>Budget support</vt:lpstr>
      <vt:lpstr>Outline Module 10</vt:lpstr>
      <vt:lpstr>EU Cycle  of operations</vt:lpstr>
      <vt:lpstr>Final report</vt:lpstr>
      <vt:lpstr>Five key questions</vt:lpstr>
      <vt:lpstr>Template: the operation in a nutshell</vt:lpstr>
      <vt:lpstr>Outline Module 10</vt:lpstr>
      <vt:lpstr>Two types of evaluation</vt:lpstr>
      <vt:lpstr>Programme evaluation</vt:lpstr>
      <vt:lpstr>Strategic Evaluation</vt:lpstr>
      <vt:lpstr>A Comprehensive  Evaluation Framework</vt:lpstr>
      <vt:lpstr>See p. 22  Guidelines</vt:lpstr>
      <vt:lpstr>A Comprehensive  Evaluation Methodology</vt:lpstr>
      <vt:lpstr>Step 1: Evaluation  of the chain from inputs to induced outputs of the BS </vt:lpstr>
      <vt:lpstr>Step 2: Evaluation of  the results and impacts and assessment  of the contributions of Government policies and spending   </vt:lpstr>
      <vt:lpstr>Step 3: Exploration of  the links between the BS  and the results and impacts of the Government action </vt:lpstr>
      <vt:lpstr>Outline Module 10</vt:lpstr>
      <vt:lpstr>Extreme poverty reduced; income bottom 40% increased</vt:lpstr>
      <vt:lpstr>Real GDP growth follows world trends, but higher</vt:lpstr>
      <vt:lpstr>Positive correlation with CPI…..</vt:lpstr>
      <vt:lpstr>DEval Systematic  literature review 2017/18</vt:lpstr>
      <vt:lpstr>Qualitative   Content  Analysis  and  Synthesis</vt:lpstr>
      <vt:lpstr>PowerPoint-presentatie</vt:lpstr>
      <vt:lpstr>Overall Conclusions </vt:lpstr>
      <vt:lpstr>Synthesis BS Evaluations</vt:lpstr>
      <vt:lpstr>Outline Module 10</vt:lpstr>
      <vt:lpstr>Audit of BS operations</vt:lpstr>
      <vt:lpstr>European Court of Auditors</vt:lpstr>
      <vt:lpstr>Types of audits</vt:lpstr>
      <vt:lpstr>What ECA expects  from Budget Support disbursement files</vt:lpstr>
      <vt:lpstr>PowerPoint-presentatie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Willem Cornelissen</cp:lastModifiedBy>
  <cp:revision>355</cp:revision>
  <cp:lastPrinted>2018-04-27T09:44:15Z</cp:lastPrinted>
  <dcterms:created xsi:type="dcterms:W3CDTF">2011-10-28T10:25:18Z</dcterms:created>
  <dcterms:modified xsi:type="dcterms:W3CDTF">2019-01-26T14:46:06Z</dcterms:modified>
</cp:coreProperties>
</file>