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 showSpecialPlsOnTitleSld="0">
  <p:sldMasterIdLst>
    <p:sldMasterId id="214748365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4b1f91edf1_1_2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g4b1f91edf1_1_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4b1f91edf1_1_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g4b1f91edf1_1_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4b1f91edf1_1_4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4b1f91edf1_1_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4b1f91edf1_1_4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g4b1f91edf1_1_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4b1f91edf1_1_5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g4b1f91edf1_1_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4b1f91edf1_1_6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g4b1f91edf1_1_6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4b1f91edf1_1_8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g4b1f91edf1_1_8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4b1f91edf1_1_9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g4b1f91edf1_1_9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4b1f91edf1_1_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g4b1f91edf1_1_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4dcb783b55_0_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4dcb783b55_0_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g4dcb783b55_0_21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>
  <p:cSld name="Title Sli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/>
          <p:nvPr>
            <p:ph idx="2" type="pic"/>
          </p:nvPr>
        </p:nvSpPr>
        <p:spPr>
          <a:xfrm>
            <a:off x="1223963" y="0"/>
            <a:ext cx="7920037" cy="37170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17" name="Google Shape;17;p2"/>
          <p:cNvSpPr/>
          <p:nvPr/>
        </p:nvSpPr>
        <p:spPr>
          <a:xfrm>
            <a:off x="-3175" y="0"/>
            <a:ext cx="1227138" cy="37170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2"/>
          <p:cNvSpPr txBox="1"/>
          <p:nvPr>
            <p:ph type="ctrTitle"/>
          </p:nvPr>
        </p:nvSpPr>
        <p:spPr>
          <a:xfrm>
            <a:off x="1264096" y="3789040"/>
            <a:ext cx="7628384" cy="720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400"/>
              <a:buFont typeface="Times New Roman"/>
              <a:buNone/>
              <a:defRPr sz="44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1267544" y="4531568"/>
            <a:ext cx="7624936" cy="1129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>
                <a:solidFill>
                  <a:schemeClr val="dk1"/>
                </a:solidFill>
              </a:defRPr>
            </a:lvl1pPr>
            <a:lvl2pPr lvl="1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3131840" y="616021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2987824" y="6021288"/>
            <a:ext cx="2592288" cy="64807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>
  <p:cSld name="Title and Conten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/>
          <p:nvPr>
            <p:ph idx="1" type="body"/>
          </p:nvPr>
        </p:nvSpPr>
        <p:spPr>
          <a:xfrm>
            <a:off x="466724" y="1438274"/>
            <a:ext cx="8065715" cy="44496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2" type="body"/>
          </p:nvPr>
        </p:nvSpPr>
        <p:spPr>
          <a:xfrm>
            <a:off x="467544" y="188640"/>
            <a:ext cx="8135938" cy="8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indent="-228600" lvl="0" marL="457200" algn="l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>
                <a:solidFill>
                  <a:schemeClr val="lt1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2" type="sldNum"/>
          </p:nvPr>
        </p:nvSpPr>
        <p:spPr>
          <a:xfrm>
            <a:off x="3446512" y="616530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105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105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105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105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105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105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105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105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105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 </a:t>
            </a:r>
            <a:fld id="{00000000-1234-1234-1234-123412341234}" type="slidenum">
              <a:rPr lang="en-US"/>
              <a:t>‹#›</a:t>
            </a:fld>
            <a:r>
              <a:rPr lang="en-US"/>
              <a:t> -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">
  <p:cSld name="Custom Layou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/>
          <p:nvPr>
            <p:ph type="title"/>
          </p:nvPr>
        </p:nvSpPr>
        <p:spPr>
          <a:xfrm>
            <a:off x="466725" y="358775"/>
            <a:ext cx="7772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3131840" y="616021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66725" y="358775"/>
            <a:ext cx="7772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66724" y="1438274"/>
            <a:ext cx="8065715" cy="44496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5652120" y="6126798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323529" y="5980056"/>
            <a:ext cx="2376264" cy="65419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Relationship Id="rId4" Type="http://schemas.openxmlformats.org/officeDocument/2006/relationships/image" Target="../media/image7.png"/><Relationship Id="rId5" Type="http://schemas.openxmlformats.org/officeDocument/2006/relationships/image" Target="../media/image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Relationship Id="rId4" Type="http://schemas.openxmlformats.org/officeDocument/2006/relationships/image" Target="../media/image11.png"/><Relationship Id="rId5" Type="http://schemas.openxmlformats.org/officeDocument/2006/relationships/image" Target="../media/image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/>
          <p:nvPr>
            <p:ph type="ctrTitle"/>
          </p:nvPr>
        </p:nvSpPr>
        <p:spPr>
          <a:xfrm>
            <a:off x="1259632" y="1916832"/>
            <a:ext cx="7628384" cy="23042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b="1" lang="en-US" sz="2400">
                <a:solidFill>
                  <a:schemeClr val="dk1"/>
                </a:solidFill>
              </a:rPr>
              <a:t>Combining satellite imagery with traditional evaluation techniques</a:t>
            </a:r>
            <a:endParaRPr b="1" sz="24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b="1" lang="en-US" sz="1800">
                <a:solidFill>
                  <a:schemeClr val="dk1"/>
                </a:solidFill>
              </a:rPr>
              <a:t>The evaluation of the IFAD’s Agricultural Support Project in Georgia</a:t>
            </a:r>
            <a:br>
              <a:rPr b="1" lang="en-US" sz="2400">
                <a:solidFill>
                  <a:schemeClr val="dk1"/>
                </a:solidFill>
              </a:rPr>
            </a:br>
            <a:br>
              <a:rPr b="1" lang="en-US" sz="2400">
                <a:solidFill>
                  <a:schemeClr val="dk1"/>
                </a:solidFill>
              </a:rPr>
            </a:br>
            <a:r>
              <a:rPr b="1" lang="en-US" sz="2400">
                <a:solidFill>
                  <a:schemeClr val="dk1"/>
                </a:solidFill>
              </a:rPr>
              <a:t>Brussels, February 04, 2019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5"/>
          <p:cNvSpPr txBox="1"/>
          <p:nvPr/>
        </p:nvSpPr>
        <p:spPr>
          <a:xfrm>
            <a:off x="5366732" y="5085184"/>
            <a:ext cx="2448272" cy="10801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Dustin Gilbreath</a:t>
            </a:r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Deputy Research Director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CRRC-Georgia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dustin@crrccenters.org</a:t>
            </a:r>
            <a:endParaRPr/>
          </a:p>
        </p:txBody>
      </p:sp>
      <p:sp>
        <p:nvSpPr>
          <p:cNvPr id="35" name="Google Shape;35;p5"/>
          <p:cNvSpPr txBox="1"/>
          <p:nvPr/>
        </p:nvSpPr>
        <p:spPr>
          <a:xfrm>
            <a:off x="539550" y="5085175"/>
            <a:ext cx="3532800" cy="86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Giancarlo Pini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WFP VAM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IFAD-WFP Joint Climate Analysis Partnership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giancarlo.pini@wfp.org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6" name="Google Shape;36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/>
          <p:nvPr>
            <p:ph idx="1" type="body"/>
          </p:nvPr>
        </p:nvSpPr>
        <p:spPr>
          <a:xfrm>
            <a:off x="323528" y="1628800"/>
            <a:ext cx="8065715" cy="44496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95263" lvl="0" marL="195263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Irrigation communities→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Increased amount of irrigated land, but no increase in agricultural incomes.</a:t>
            </a:r>
            <a:endParaRPr/>
          </a:p>
          <a:p>
            <a:pPr indent="-195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Bridge communities →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Null results all around.</a:t>
            </a:r>
            <a:endParaRPr/>
          </a:p>
          <a:p>
            <a:pPr indent="-195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Drinking water communities →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Slight decrease in amount of time getting drinking water, but otherwise null results.</a:t>
            </a:r>
            <a:endParaRPr/>
          </a:p>
          <a:p>
            <a:pPr indent="-195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Leasing indirect beneficiaries →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Statistically and substantively significant increases in agricultural incomes.</a:t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7" name="Google Shape;97;p14"/>
          <p:cNvSpPr txBox="1"/>
          <p:nvPr>
            <p:ph idx="2" type="body"/>
          </p:nvPr>
        </p:nvSpPr>
        <p:spPr>
          <a:xfrm>
            <a:off x="467544" y="188640"/>
            <a:ext cx="8135938" cy="8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Topline survey results</a:t>
            </a:r>
            <a:endParaRPr/>
          </a:p>
        </p:txBody>
      </p:sp>
      <p:pic>
        <p:nvPicPr>
          <p:cNvPr id="98" name="Google Shape;9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/>
          <p:nvPr>
            <p:ph idx="2" type="body"/>
          </p:nvPr>
        </p:nvSpPr>
        <p:spPr>
          <a:xfrm>
            <a:off x="467544" y="188640"/>
            <a:ext cx="8136000" cy="86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Use of geospatial data for analysis</a:t>
            </a:r>
            <a:endParaRPr/>
          </a:p>
        </p:txBody>
      </p:sp>
      <p:pic>
        <p:nvPicPr>
          <p:cNvPr id="104" name="Google Shape;10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5863" y="1535650"/>
            <a:ext cx="5305425" cy="321945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5"/>
          <p:cNvSpPr txBox="1"/>
          <p:nvPr/>
        </p:nvSpPr>
        <p:spPr>
          <a:xfrm>
            <a:off x="5936175" y="1595400"/>
            <a:ext cx="3000000" cy="18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Project Area: Five irrigation schemes that were rehabilitated as part of project intervention.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Farm plots split into three sizes: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small (&lt; 2ha),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medium (2-10ha)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large (&gt; 10ha)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 better understand the effect on different types of farmers</a:t>
            </a:r>
            <a:endParaRPr/>
          </a:p>
        </p:txBody>
      </p:sp>
      <p:pic>
        <p:nvPicPr>
          <p:cNvPr id="107" name="Google Shape;107;p15"/>
          <p:cNvPicPr preferRelativeResize="0"/>
          <p:nvPr>
            <p:ph idx="1" type="body"/>
          </p:nvPr>
        </p:nvPicPr>
        <p:blipFill rotWithShape="1">
          <a:blip r:embed="rId5">
            <a:alphaModFix/>
          </a:blip>
          <a:srcRect b="11238" l="28398" r="35970" t="49479"/>
          <a:stretch/>
        </p:blipFill>
        <p:spPr>
          <a:xfrm>
            <a:off x="5871075" y="4044650"/>
            <a:ext cx="3130200" cy="182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 txBox="1"/>
          <p:nvPr>
            <p:ph idx="1" type="body"/>
          </p:nvPr>
        </p:nvSpPr>
        <p:spPr>
          <a:xfrm>
            <a:off x="323528" y="1628800"/>
            <a:ext cx="8065800" cy="44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1" marL="385762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The idea was to have </a:t>
            </a:r>
            <a:r>
              <a:rPr b="1" lang="en-US" sz="2200">
                <a:latin typeface="Times New Roman"/>
                <a:ea typeface="Times New Roman"/>
                <a:cs typeface="Times New Roman"/>
                <a:sym typeface="Times New Roman"/>
              </a:rPr>
              <a:t>two different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and independent sources for evaluating the project impact.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1" marL="385762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1" marL="385762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The goal was to define and test an </a:t>
            </a:r>
            <a:r>
              <a:rPr b="1" lang="en-US" sz="2200">
                <a:latin typeface="Times New Roman"/>
                <a:ea typeface="Times New Roman"/>
                <a:cs typeface="Times New Roman"/>
                <a:sym typeface="Times New Roman"/>
              </a:rPr>
              <a:t>operational and statistically reliable methodology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using </a:t>
            </a:r>
            <a:r>
              <a:rPr b="1" lang="en-US" sz="2200">
                <a:latin typeface="Times New Roman"/>
                <a:ea typeface="Times New Roman"/>
                <a:cs typeface="Times New Roman"/>
                <a:sym typeface="Times New Roman"/>
              </a:rPr>
              <a:t>free EO data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that could be run in parallel with field survey.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1" marL="385762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1" marL="385762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The focus was to estimate the magnitude &amp; significance of </a:t>
            </a:r>
            <a:r>
              <a:rPr b="1" lang="en-US" sz="2200">
                <a:latin typeface="Times New Roman"/>
                <a:ea typeface="Times New Roman"/>
                <a:cs typeface="Times New Roman"/>
                <a:sym typeface="Times New Roman"/>
              </a:rPr>
              <a:t>difference in vegetation development (NDVI)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based on temporal variations (project baseline 2013 and endline 2016).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1" marL="385762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385762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1" marL="385762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1" marL="385762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1" marL="385762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3" name="Google Shape;113;p16"/>
          <p:cNvSpPr txBox="1"/>
          <p:nvPr>
            <p:ph idx="2" type="body"/>
          </p:nvPr>
        </p:nvSpPr>
        <p:spPr>
          <a:xfrm>
            <a:off x="467544" y="188640"/>
            <a:ext cx="8136000" cy="86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Use of geospatial data for analysis</a:t>
            </a:r>
            <a:endParaRPr/>
          </a:p>
        </p:txBody>
      </p:sp>
      <p:pic>
        <p:nvPicPr>
          <p:cNvPr id="114" name="Google Shape;11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7"/>
          <p:cNvSpPr txBox="1"/>
          <p:nvPr>
            <p:ph idx="1" type="body"/>
          </p:nvPr>
        </p:nvSpPr>
        <p:spPr>
          <a:xfrm>
            <a:off x="335875" y="1418450"/>
            <a:ext cx="8267700" cy="44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We cannot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just evaluate the change in the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project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area because</a:t>
            </a: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NDVI variations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between before and after the intervention could be due to :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385762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None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1" marL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1" marL="3857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0" lvl="1" marL="3857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0" lvl="1" marL="3857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0" lvl="1" marL="3857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88900" lvl="1" marL="5762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7"/>
          <p:cNvSpPr txBox="1"/>
          <p:nvPr>
            <p:ph idx="2" type="body"/>
          </p:nvPr>
        </p:nvSpPr>
        <p:spPr>
          <a:xfrm>
            <a:off x="467544" y="188640"/>
            <a:ext cx="8135938" cy="8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Use of geospatial data for analysis</a:t>
            </a:r>
            <a:endParaRPr/>
          </a:p>
        </p:txBody>
      </p:sp>
      <p:pic>
        <p:nvPicPr>
          <p:cNvPr id="121" name="Google Shape;12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7550" y="2142775"/>
            <a:ext cx="3809375" cy="380937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7"/>
          <p:cNvSpPr txBox="1"/>
          <p:nvPr/>
        </p:nvSpPr>
        <p:spPr>
          <a:xfrm>
            <a:off x="4477450" y="2384000"/>
            <a:ext cx="45381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9144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intervention itself; 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seasonal weather conditions in the period preceding the observation;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stage of development of the vegetation at those particular times;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……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32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1"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Solutions????</a:t>
            </a:r>
            <a:endParaRPr b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4" name="Google Shape;124;p17"/>
          <p:cNvSpPr/>
          <p:nvPr/>
        </p:nvSpPr>
        <p:spPr>
          <a:xfrm>
            <a:off x="3371050" y="2327850"/>
            <a:ext cx="811500" cy="33228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"/>
          <p:cNvSpPr txBox="1"/>
          <p:nvPr>
            <p:ph idx="1" type="body"/>
          </p:nvPr>
        </p:nvSpPr>
        <p:spPr>
          <a:xfrm>
            <a:off x="323525" y="1476400"/>
            <a:ext cx="8094600" cy="44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95262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1" marL="385762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The rationale is that project interventions will cause a </a:t>
            </a:r>
            <a:r>
              <a:rPr b="1" lang="en-US" sz="2200">
                <a:latin typeface="Times New Roman"/>
                <a:ea typeface="Times New Roman"/>
                <a:cs typeface="Times New Roman"/>
                <a:sym typeface="Times New Roman"/>
              </a:rPr>
              <a:t>different pattern of change 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from before to after the treatment compared, </a:t>
            </a:r>
            <a:r>
              <a:rPr b="1" lang="en-US" sz="2200">
                <a:latin typeface="Times New Roman"/>
                <a:ea typeface="Times New Roman"/>
                <a:cs typeface="Times New Roman"/>
                <a:sym typeface="Times New Roman"/>
              </a:rPr>
              <a:t>in the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 sz="2200">
                <a:latin typeface="Times New Roman"/>
                <a:ea typeface="Times New Roman"/>
                <a:cs typeface="Times New Roman"/>
                <a:sym typeface="Times New Roman"/>
              </a:rPr>
              <a:t>same moment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, with similar areas not treated by the project. </a:t>
            </a:r>
            <a:endParaRPr sz="2200"/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1" marL="385762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2200">
                <a:latin typeface="Times New Roman"/>
                <a:ea typeface="Times New Roman"/>
                <a:cs typeface="Times New Roman"/>
                <a:sym typeface="Times New Roman"/>
              </a:rPr>
              <a:t>Selection of non-treated sites</a:t>
            </a: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 based on: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2200"/>
              <a:buFont typeface="Times New Roman"/>
              <a:buChar char="•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Similar land cover;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Times New Roman"/>
              <a:buChar char="•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Geographic proximity;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Times New Roman"/>
              <a:buChar char="•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Not subjected to intervention;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Times New Roman"/>
              <a:buChar char="•"/>
            </a:pPr>
            <a:r>
              <a:rPr lang="en-US" sz="2200">
                <a:latin typeface="Times New Roman"/>
                <a:ea typeface="Times New Roman"/>
                <a:cs typeface="Times New Roman"/>
                <a:sym typeface="Times New Roman"/>
              </a:rPr>
              <a:t>Randomly selected.</a:t>
            </a:r>
            <a:endParaRPr sz="1600">
              <a:solidFill>
                <a:srgbClr val="434343"/>
              </a:solidFill>
            </a:endParaRPr>
          </a:p>
          <a:p>
            <a:pPr indent="0" lvl="1" marL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700">
              <a:solidFill>
                <a:srgbClr val="434343"/>
              </a:solidFill>
            </a:endParaRPr>
          </a:p>
          <a:p>
            <a:pPr indent="0" lvl="1" marL="385762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/>
          </a:p>
          <a:p>
            <a:pPr indent="-88900" lvl="1" marL="576262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8"/>
          <p:cNvSpPr txBox="1"/>
          <p:nvPr>
            <p:ph idx="2" type="body"/>
          </p:nvPr>
        </p:nvSpPr>
        <p:spPr>
          <a:xfrm>
            <a:off x="467544" y="188640"/>
            <a:ext cx="8136000" cy="86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Use of geospatial data for analysis</a:t>
            </a:r>
            <a:endParaRPr/>
          </a:p>
        </p:txBody>
      </p:sp>
      <p:pic>
        <p:nvPicPr>
          <p:cNvPr id="131" name="Google Shape;13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9"/>
          <p:cNvSpPr txBox="1"/>
          <p:nvPr>
            <p:ph idx="1" type="body"/>
          </p:nvPr>
        </p:nvSpPr>
        <p:spPr>
          <a:xfrm>
            <a:off x="323525" y="1476400"/>
            <a:ext cx="8590800" cy="44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95262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95262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The methodology applied is derived from the “</a:t>
            </a: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Before/After Control/Impact ‘BACI’ contrast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presented in a recent research paper*</a:t>
            </a:r>
            <a:r>
              <a:rPr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i="1"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95262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952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Data: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Analysis performed using 250-m NASA MODIS NDVI product (8 days) from 2004 to 2016 (Free)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952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952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Project Area: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Five irrigation schemes. Farm plots split into three sizes: small (&lt; 2ha), medium (2-10ha) large (&gt; 10ha) - to understand better the effect on different types of farmers.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1" marL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rgbClr val="434343"/>
              </a:solidFill>
            </a:endParaRPr>
          </a:p>
          <a:p>
            <a:pPr indent="0" lvl="1" marL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700">
                <a:solidFill>
                  <a:srgbClr val="434343"/>
                </a:solidFill>
              </a:rPr>
              <a:t>*M.Meroni et al. - Remote sensing monitoring of land restoration interventions in semi-arid environments with a before–after control-impact statistical design</a:t>
            </a:r>
            <a:endParaRPr sz="700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700">
                <a:solidFill>
                  <a:srgbClr val="434343"/>
                </a:solidFill>
              </a:rPr>
              <a:t>International Journal of Applied Earth Observation and Geoinformation, 2017</a:t>
            </a:r>
            <a:endParaRPr sz="700">
              <a:solidFill>
                <a:srgbClr val="434343"/>
              </a:solidFill>
            </a:endParaRPr>
          </a:p>
          <a:p>
            <a:pPr indent="0" lvl="1" marL="385762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/>
          </a:p>
          <a:p>
            <a:pPr indent="-88900" lvl="1" marL="576262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9"/>
          <p:cNvSpPr txBox="1"/>
          <p:nvPr>
            <p:ph idx="2" type="body"/>
          </p:nvPr>
        </p:nvSpPr>
        <p:spPr>
          <a:xfrm>
            <a:off x="467544" y="188640"/>
            <a:ext cx="8136000" cy="86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Use of geospatial data for analysis</a:t>
            </a:r>
            <a:endParaRPr/>
          </a:p>
        </p:txBody>
      </p:sp>
      <p:pic>
        <p:nvPicPr>
          <p:cNvPr id="138" name="Google Shape;13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0"/>
          <p:cNvSpPr txBox="1"/>
          <p:nvPr>
            <p:ph idx="1" type="body"/>
          </p:nvPr>
        </p:nvSpPr>
        <p:spPr>
          <a:xfrm>
            <a:off x="323525" y="1476400"/>
            <a:ext cx="8388300" cy="44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None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Methodology – in a nutshell</a:t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385762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385762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Unsupervised classification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(KMeans cluster analysis) to classify area according to different vegetation development patterns.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385762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385762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Assess pixel similarity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in treated (T) and non-treated (NT) areas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385762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Similarity s = 1–RMSE. Pixels with a similarity smaller than 0.9 were discarded.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385762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385762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Random extraction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of NDVI from all valid pixels belonging to the T and NT areas for the period before and after the intervention.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1" marL="385762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/>
          </a:p>
          <a:p>
            <a:pPr indent="-88900" lvl="1" marL="576262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0"/>
          <p:cNvSpPr txBox="1"/>
          <p:nvPr>
            <p:ph idx="2" type="body"/>
          </p:nvPr>
        </p:nvSpPr>
        <p:spPr>
          <a:xfrm>
            <a:off x="467544" y="188640"/>
            <a:ext cx="8136000" cy="86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Use of geospatial data for analysis</a:t>
            </a:r>
            <a:endParaRPr/>
          </a:p>
        </p:txBody>
      </p:sp>
      <p:pic>
        <p:nvPicPr>
          <p:cNvPr id="145" name="Google Shape;14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1"/>
          <p:cNvSpPr txBox="1"/>
          <p:nvPr>
            <p:ph idx="1" type="body"/>
          </p:nvPr>
        </p:nvSpPr>
        <p:spPr>
          <a:xfrm>
            <a:off x="323525" y="1494975"/>
            <a:ext cx="8065800" cy="45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20"/>
              </a:spcBef>
              <a:spcAft>
                <a:spcPts val="0"/>
              </a:spcAft>
              <a:buNone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Methodology – in a nutshell</a:t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The impact of the intervention is evaluated by the </a:t>
            </a: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change between T and NT before and after the intervention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t/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BACI contrast = ( µNT</a:t>
            </a:r>
            <a:r>
              <a:rPr b="1" baseline="-25000" lang="en-US" sz="2000"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 −  µNT</a:t>
            </a:r>
            <a:r>
              <a:rPr b="1" baseline="-25000" lang="en-US" sz="2000">
                <a:latin typeface="Times New Roman"/>
                <a:ea typeface="Times New Roman"/>
                <a:cs typeface="Times New Roman"/>
                <a:sym typeface="Times New Roman"/>
              </a:rPr>
              <a:t>b</a:t>
            </a: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 ) − ( µT</a:t>
            </a:r>
            <a:r>
              <a:rPr b="1" baseline="-25000" lang="en-US" sz="2000"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 −  µT</a:t>
            </a:r>
            <a:r>
              <a:rPr b="1" baseline="-25000" lang="en-US" sz="2000">
                <a:latin typeface="Times New Roman"/>
                <a:ea typeface="Times New Roman"/>
                <a:cs typeface="Times New Roman"/>
                <a:sym typeface="Times New Roman"/>
              </a:rPr>
              <a:t>b</a:t>
            </a: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 )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lang="en-US" sz="1400"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where µ is the site-specific spatial NDVI mean; NT</a:t>
            </a:r>
            <a:r>
              <a:rPr b="1" baseline="-25000" lang="en-US" sz="2000"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, T</a:t>
            </a:r>
            <a:r>
              <a:rPr b="1" baseline="-25000" lang="en-US" sz="2000"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 stand respectively for non-treated area and treated area at endline (after); NT</a:t>
            </a:r>
            <a:r>
              <a:rPr b="1" baseline="-25000" lang="en-US" sz="2000">
                <a:latin typeface="Times New Roman"/>
                <a:ea typeface="Times New Roman"/>
                <a:cs typeface="Times New Roman"/>
                <a:sym typeface="Times New Roman"/>
              </a:rPr>
              <a:t>b</a:t>
            </a: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 and T</a:t>
            </a:r>
            <a:r>
              <a:rPr b="1" baseline="-25000" lang="en-US" sz="2000">
                <a:latin typeface="Times New Roman"/>
                <a:ea typeface="Times New Roman"/>
                <a:cs typeface="Times New Roman"/>
                <a:sym typeface="Times New Roman"/>
              </a:rPr>
              <a:t>b</a:t>
            </a: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 stand respectively for non-treated area and treated area at baseline (before). </a:t>
            </a:r>
            <a:endParaRPr/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576262" rtl="0" algn="l">
              <a:lnSpc>
                <a:spcPct val="110000"/>
              </a:lnSpc>
              <a:spcBef>
                <a:spcPts val="28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1" marL="5762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1"/>
          <p:cNvSpPr txBox="1"/>
          <p:nvPr>
            <p:ph idx="2" type="body"/>
          </p:nvPr>
        </p:nvSpPr>
        <p:spPr>
          <a:xfrm>
            <a:off x="467544" y="188640"/>
            <a:ext cx="8135938" cy="8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Use of geospatial data for analysis</a:t>
            </a:r>
            <a:endParaRPr/>
          </a:p>
        </p:txBody>
      </p:sp>
      <p:pic>
        <p:nvPicPr>
          <p:cNvPr id="152" name="Google Shape;15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2"/>
          <p:cNvSpPr txBox="1"/>
          <p:nvPr>
            <p:ph idx="2" type="body"/>
          </p:nvPr>
        </p:nvSpPr>
        <p:spPr>
          <a:xfrm>
            <a:off x="467544" y="188640"/>
            <a:ext cx="8135938" cy="8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Use of geospatial data for analysis</a:t>
            </a:r>
            <a:endParaRPr/>
          </a:p>
        </p:txBody>
      </p:sp>
      <p:sp>
        <p:nvSpPr>
          <p:cNvPr id="158" name="Google Shape;158;p22"/>
          <p:cNvSpPr/>
          <p:nvPr/>
        </p:nvSpPr>
        <p:spPr>
          <a:xfrm>
            <a:off x="5449925" y="1499225"/>
            <a:ext cx="36366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Negative BACI contrasts (in </a:t>
            </a:r>
            <a:r>
              <a:rPr b="1" i="0" lang="en-US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bold</a:t>
            </a:r>
            <a:r>
              <a:rPr b="0" i="0" lang="en-US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- </a:t>
            </a:r>
            <a:r>
              <a:rPr b="1" i="0" lang="en-US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Positi</a:t>
            </a:r>
            <a:r>
              <a:rPr b="1"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 impact</a:t>
            </a:r>
            <a:endParaRPr b="1" sz="1200"/>
          </a:p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Green</a:t>
            </a:r>
            <a:r>
              <a:rPr b="0" i="0" lang="en-US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background is used to highlight negative BACI contrasts that are significant at the 0.05 P-value</a:t>
            </a:r>
            <a:endParaRPr sz="1200"/>
          </a:p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Light green</a:t>
            </a:r>
            <a:r>
              <a:rPr b="0" i="0" lang="en-US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background is used to highlight negative BACI contrasts that are very close to significant  0.05 P-value</a:t>
            </a:r>
            <a:endParaRPr sz="12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Grey</a:t>
            </a:r>
            <a:r>
              <a:rPr b="0" i="0" lang="en-US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background indicates a non-significant/no BACI effect.</a:t>
            </a:r>
            <a:endParaRPr sz="1200"/>
          </a:p>
        </p:txBody>
      </p:sp>
      <p:pic>
        <p:nvPicPr>
          <p:cNvPr id="159" name="Google Shape;15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2"/>
          <p:cNvPicPr preferRelativeResize="0"/>
          <p:nvPr/>
        </p:nvPicPr>
        <p:blipFill rotWithShape="1">
          <a:blip r:embed="rId4">
            <a:alphaModFix/>
          </a:blip>
          <a:srcRect b="5598" l="0" r="5374" t="0"/>
          <a:stretch/>
        </p:blipFill>
        <p:spPr>
          <a:xfrm>
            <a:off x="244675" y="1499225"/>
            <a:ext cx="4789925" cy="281252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2"/>
          <p:cNvSpPr txBox="1"/>
          <p:nvPr/>
        </p:nvSpPr>
        <p:spPr>
          <a:xfrm>
            <a:off x="192425" y="4356025"/>
            <a:ext cx="8894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Positive</a:t>
            </a: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impact has been detected in </a:t>
            </a:r>
            <a:r>
              <a:rPr b="1"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 out of 14 area samples</a:t>
            </a: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but only 4 with significant 0.05 P-value.  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three of the five schemes, </a:t>
            </a:r>
            <a:r>
              <a:rPr b="1"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small plots</a:t>
            </a: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 treatment areas </a:t>
            </a:r>
            <a:r>
              <a:rPr b="1"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performed better</a:t>
            </a: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than similar plots in non-treatment areas.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Results of </a:t>
            </a:r>
            <a:r>
              <a:rPr b="1"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ground surveys confirmed</a:t>
            </a: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the positive impact on the small plots.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3"/>
          <p:cNvSpPr txBox="1"/>
          <p:nvPr>
            <p:ph idx="1" type="body"/>
          </p:nvPr>
        </p:nvSpPr>
        <p:spPr>
          <a:xfrm>
            <a:off x="306900" y="1527500"/>
            <a:ext cx="8530200" cy="44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800">
                <a:latin typeface="Times New Roman"/>
                <a:ea typeface="Times New Roman"/>
                <a:cs typeface="Times New Roman"/>
                <a:sym typeface="Times New Roman"/>
              </a:rPr>
              <a:t>Preparation is the key</a:t>
            </a: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•"/>
            </a:pP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Exact delineation boundary for project's area; 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•"/>
            </a:pP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Pre-assessing the accuracy of treatment area maps through discussions with project staff.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A well-designed g</a:t>
            </a:r>
            <a:r>
              <a:rPr b="1" lang="en-US" sz="1800">
                <a:latin typeface="Times New Roman"/>
                <a:ea typeface="Times New Roman"/>
                <a:cs typeface="Times New Roman"/>
                <a:sym typeface="Times New Roman"/>
              </a:rPr>
              <a:t>eoreferenced field survey</a:t>
            </a: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 is essential to explain the confounding factors (e.g. crop rotation, crop change, etc.).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Complex environment (anthropized irrigated area) led to challenges in explaining whether the change is related to difference of vegetation greenness or due to “human” factors.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Need to </a:t>
            </a:r>
            <a:r>
              <a:rPr b="1" lang="en-US" sz="1800">
                <a:latin typeface="Times New Roman"/>
                <a:ea typeface="Times New Roman"/>
                <a:cs typeface="Times New Roman"/>
                <a:sym typeface="Times New Roman"/>
              </a:rPr>
              <a:t>better integrate the EO analysis in the I</a:t>
            </a:r>
            <a:r>
              <a:rPr b="1" lang="en-US" sz="1800">
                <a:latin typeface="Times New Roman"/>
                <a:ea typeface="Times New Roman"/>
                <a:cs typeface="Times New Roman"/>
                <a:sym typeface="Times New Roman"/>
              </a:rPr>
              <a:t>&amp;E</a:t>
            </a: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 procedures.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1800">
                <a:latin typeface="Times New Roman"/>
                <a:ea typeface="Times New Roman"/>
                <a:cs typeface="Times New Roman"/>
                <a:sym typeface="Times New Roman"/>
              </a:rPr>
              <a:t>Great potentialities</a:t>
            </a: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 coming from newly available EO data.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1" marL="385762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1" marL="576262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67" name="Google Shape;16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3"/>
          <p:cNvSpPr txBox="1"/>
          <p:nvPr>
            <p:ph idx="2" type="body"/>
          </p:nvPr>
        </p:nvSpPr>
        <p:spPr>
          <a:xfrm>
            <a:off x="467544" y="188640"/>
            <a:ext cx="8136000" cy="86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Use of geospatial data for analysis</a:t>
            </a:r>
            <a:r>
              <a:rPr lang="en-US" sz="3000"/>
              <a:t> </a:t>
            </a:r>
            <a:endParaRPr sz="3000"/>
          </a:p>
        </p:txBody>
      </p:sp>
      <p:sp>
        <p:nvSpPr>
          <p:cNvPr id="169" name="Google Shape;169;p23"/>
          <p:cNvSpPr txBox="1"/>
          <p:nvPr/>
        </p:nvSpPr>
        <p:spPr>
          <a:xfrm>
            <a:off x="7756300" y="524500"/>
            <a:ext cx="1593900" cy="64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2400">
                <a:solidFill>
                  <a:schemeClr val="lt1"/>
                </a:solidFill>
              </a:rPr>
              <a:t>Lessons Learned</a:t>
            </a:r>
            <a:endParaRPr b="1"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idx="1" type="body"/>
          </p:nvPr>
        </p:nvSpPr>
        <p:spPr>
          <a:xfrm>
            <a:off x="395536" y="1628800"/>
            <a:ext cx="8065715" cy="44496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95263" lvl="0" marL="195263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Country context</a:t>
            </a:r>
            <a:endParaRPr/>
          </a:p>
          <a:p>
            <a:pPr indent="-195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The Agricultural Support Project</a:t>
            </a:r>
            <a:endParaRPr/>
          </a:p>
          <a:p>
            <a:pPr indent="-195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Uses of Geo-spatial data within the evaluation</a:t>
            </a:r>
            <a:endParaRPr/>
          </a:p>
          <a:p>
            <a:pPr indent="-195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Lessons learned, potential extensions, and future work</a:t>
            </a:r>
            <a:endParaRPr/>
          </a:p>
          <a:p>
            <a:pPr indent="-68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68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" name="Google Shape;42;p6"/>
          <p:cNvSpPr txBox="1"/>
          <p:nvPr>
            <p:ph idx="2" type="body"/>
          </p:nvPr>
        </p:nvSpPr>
        <p:spPr>
          <a:xfrm>
            <a:off x="467544" y="188640"/>
            <a:ext cx="8135938" cy="8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Organization of the talk</a:t>
            </a:r>
            <a:endParaRPr/>
          </a:p>
        </p:txBody>
      </p:sp>
      <p:pic>
        <p:nvPicPr>
          <p:cNvPr id="43" name="Google Shape;43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075" y="1785600"/>
            <a:ext cx="3295650" cy="255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58875" y="2302413"/>
            <a:ext cx="6144124" cy="3565625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4"/>
          <p:cNvSpPr txBox="1"/>
          <p:nvPr>
            <p:ph idx="1" type="body"/>
          </p:nvPr>
        </p:nvSpPr>
        <p:spPr>
          <a:xfrm>
            <a:off x="154550" y="1376113"/>
            <a:ext cx="63969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imes New Roman"/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Less sophisticated options easier to develop </a:t>
            </a: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(M&amp;E)</a:t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imes New Roman"/>
              <a:buNone/>
            </a:pPr>
            <a:r>
              <a:t/>
            </a:r>
            <a:endParaRPr sz="1800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68262" lvl="0" marL="195262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1" marL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8" name="Google Shape;178;p24"/>
          <p:cNvSpPr txBox="1"/>
          <p:nvPr>
            <p:ph idx="2" type="body"/>
          </p:nvPr>
        </p:nvSpPr>
        <p:spPr>
          <a:xfrm>
            <a:off x="467544" y="188640"/>
            <a:ext cx="8136000" cy="86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Use of geospatial data for analysis</a:t>
            </a:r>
            <a:r>
              <a:rPr lang="en-US" sz="3000"/>
              <a:t> </a:t>
            </a:r>
            <a:endParaRPr sz="3000"/>
          </a:p>
        </p:txBody>
      </p:sp>
      <p:sp>
        <p:nvSpPr>
          <p:cNvPr id="179" name="Google Shape;179;p24"/>
          <p:cNvSpPr txBox="1"/>
          <p:nvPr/>
        </p:nvSpPr>
        <p:spPr>
          <a:xfrm>
            <a:off x="7756300" y="753100"/>
            <a:ext cx="1593900" cy="64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</a:rPr>
              <a:t>Options</a:t>
            </a:r>
            <a:endParaRPr b="1" sz="24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5"/>
          <p:cNvSpPr txBox="1"/>
          <p:nvPr>
            <p:ph idx="1" type="body"/>
          </p:nvPr>
        </p:nvSpPr>
        <p:spPr>
          <a:xfrm>
            <a:off x="154550" y="1376113"/>
            <a:ext cx="63969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imes New Roman"/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Less sophisticated options easier to develop </a:t>
            </a: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(M&amp;E)</a:t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imes New Roman"/>
              <a:buNone/>
            </a:pPr>
            <a:r>
              <a:t/>
            </a:r>
            <a:endParaRPr sz="1800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68262" lvl="0" marL="195262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1" marL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6" name="Google Shape;186;p25"/>
          <p:cNvSpPr txBox="1"/>
          <p:nvPr/>
        </p:nvSpPr>
        <p:spPr>
          <a:xfrm>
            <a:off x="749625" y="3505200"/>
            <a:ext cx="1113900" cy="3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CC0000"/>
                </a:solidFill>
              </a:rPr>
              <a:t>project start</a:t>
            </a:r>
            <a:endParaRPr>
              <a:solidFill>
                <a:srgbClr val="CC0000"/>
              </a:solidFill>
            </a:endParaRPr>
          </a:p>
        </p:txBody>
      </p:sp>
      <p:pic>
        <p:nvPicPr>
          <p:cNvPr id="187" name="Google Shape;187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4043" y="1753587"/>
            <a:ext cx="4433708" cy="244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5"/>
          <p:cNvPicPr preferRelativeResize="0"/>
          <p:nvPr/>
        </p:nvPicPr>
        <p:blipFill rotWithShape="1">
          <a:blip r:embed="rId5">
            <a:alphaModFix/>
          </a:blip>
          <a:srcRect b="0" l="0" r="30040" t="0"/>
          <a:stretch/>
        </p:blipFill>
        <p:spPr>
          <a:xfrm>
            <a:off x="3133900" y="3486988"/>
            <a:ext cx="4636401" cy="230487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5"/>
          <p:cNvSpPr txBox="1"/>
          <p:nvPr/>
        </p:nvSpPr>
        <p:spPr>
          <a:xfrm>
            <a:off x="7770301" y="4496650"/>
            <a:ext cx="7707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9FC5E8"/>
                </a:solidFill>
              </a:rPr>
              <a:t>control</a:t>
            </a:r>
            <a:endParaRPr>
              <a:solidFill>
                <a:srgbClr val="9FC5E8"/>
              </a:solidFill>
            </a:endParaRPr>
          </a:p>
        </p:txBody>
      </p:sp>
      <p:sp>
        <p:nvSpPr>
          <p:cNvPr id="190" name="Google Shape;190;p25"/>
          <p:cNvSpPr txBox="1"/>
          <p:nvPr/>
        </p:nvSpPr>
        <p:spPr>
          <a:xfrm>
            <a:off x="7765750" y="3944250"/>
            <a:ext cx="1113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666666"/>
                </a:solidFill>
              </a:rPr>
              <a:t>intervention</a:t>
            </a:r>
            <a:endParaRPr>
              <a:solidFill>
                <a:srgbClr val="666666"/>
              </a:solidFill>
            </a:endParaRPr>
          </a:p>
        </p:txBody>
      </p:sp>
      <p:sp>
        <p:nvSpPr>
          <p:cNvPr id="191" name="Google Shape;191;p25"/>
          <p:cNvSpPr txBox="1"/>
          <p:nvPr/>
        </p:nvSpPr>
        <p:spPr>
          <a:xfrm>
            <a:off x="7770292" y="4364982"/>
            <a:ext cx="1011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B6D7A8"/>
                </a:solidFill>
              </a:rPr>
              <a:t>difference</a:t>
            </a:r>
            <a:endParaRPr>
              <a:solidFill>
                <a:srgbClr val="B6D7A8"/>
              </a:solidFill>
            </a:endParaRPr>
          </a:p>
        </p:txBody>
      </p:sp>
      <p:sp>
        <p:nvSpPr>
          <p:cNvPr id="192" name="Google Shape;192;p25"/>
          <p:cNvSpPr/>
          <p:nvPr/>
        </p:nvSpPr>
        <p:spPr>
          <a:xfrm>
            <a:off x="3576700" y="4666625"/>
            <a:ext cx="182400" cy="5370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CC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25"/>
          <p:cNvSpPr txBox="1"/>
          <p:nvPr/>
        </p:nvSpPr>
        <p:spPr>
          <a:xfrm>
            <a:off x="3548625" y="4324763"/>
            <a:ext cx="1113900" cy="3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CC0000"/>
                </a:solidFill>
              </a:rPr>
              <a:t>project start</a:t>
            </a:r>
            <a:endParaRPr>
              <a:solidFill>
                <a:srgbClr val="CC0000"/>
              </a:solidFill>
            </a:endParaRPr>
          </a:p>
        </p:txBody>
      </p:sp>
      <p:sp>
        <p:nvSpPr>
          <p:cNvPr id="194" name="Google Shape;194;p25"/>
          <p:cNvSpPr txBox="1"/>
          <p:nvPr>
            <p:ph idx="2" type="body"/>
          </p:nvPr>
        </p:nvSpPr>
        <p:spPr>
          <a:xfrm>
            <a:off x="467544" y="188640"/>
            <a:ext cx="8136000" cy="86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Use of geospatial data for analysis</a:t>
            </a:r>
            <a:r>
              <a:rPr lang="en-US" sz="3000"/>
              <a:t> </a:t>
            </a:r>
            <a:endParaRPr sz="3000"/>
          </a:p>
        </p:txBody>
      </p:sp>
      <p:sp>
        <p:nvSpPr>
          <p:cNvPr id="195" name="Google Shape;195;p25"/>
          <p:cNvSpPr txBox="1"/>
          <p:nvPr/>
        </p:nvSpPr>
        <p:spPr>
          <a:xfrm>
            <a:off x="7756300" y="753100"/>
            <a:ext cx="1593900" cy="64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</a:rPr>
              <a:t>Options</a:t>
            </a:r>
            <a:endParaRPr b="1" sz="2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2350" y="1478700"/>
            <a:ext cx="5181625" cy="4389349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6"/>
          <p:cNvSpPr txBox="1"/>
          <p:nvPr/>
        </p:nvSpPr>
        <p:spPr>
          <a:xfrm>
            <a:off x="182350" y="1478700"/>
            <a:ext cx="5181600" cy="4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9900"/>
                </a:solidFill>
              </a:rPr>
              <a:t>HOW I HAVE SEEN</a:t>
            </a:r>
            <a:r>
              <a:rPr b="1" lang="en-US" sz="1800">
                <a:solidFill>
                  <a:srgbClr val="FF9900"/>
                </a:solidFill>
              </a:rPr>
              <a:t>             </a:t>
            </a:r>
            <a:r>
              <a:rPr b="1" lang="en-US" sz="1200">
                <a:solidFill>
                  <a:srgbClr val="FF9900"/>
                </a:solidFill>
              </a:rPr>
              <a:t>NASA MODIS: 250 mt/8 days</a:t>
            </a:r>
            <a:endParaRPr b="1" sz="1200">
              <a:solidFill>
                <a:srgbClr val="FF9900"/>
              </a:solidFill>
            </a:endParaRPr>
          </a:p>
        </p:txBody>
      </p:sp>
      <p:sp>
        <p:nvSpPr>
          <p:cNvPr id="203" name="Google Shape;203;p26"/>
          <p:cNvSpPr txBox="1"/>
          <p:nvPr>
            <p:ph idx="1" type="body"/>
          </p:nvPr>
        </p:nvSpPr>
        <p:spPr>
          <a:xfrm>
            <a:off x="5665350" y="2094800"/>
            <a:ext cx="3228900" cy="11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imes New Roman"/>
              <a:buNone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PRO</a:t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imes New Roman"/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High spatial resolution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imes New Roman"/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High temporal resolution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imes New Roman"/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Free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imes New Roman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imes New Roman"/>
              <a:buNone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CONS</a:t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imes New Roman"/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Short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time series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(mid 2015)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imes New Roman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imes New Roman"/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Heavy processing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imes New Roman"/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Large storage capacity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imes New Roman"/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….cloud solutions!!!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imes New Roman"/>
              <a:buNone/>
            </a:pPr>
            <a:r>
              <a:t/>
            </a:r>
            <a:endParaRPr sz="1800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68262" lvl="0" marL="195262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1" marL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4" name="Google Shape;204;p26"/>
          <p:cNvSpPr txBox="1"/>
          <p:nvPr/>
        </p:nvSpPr>
        <p:spPr>
          <a:xfrm>
            <a:off x="182350" y="3728000"/>
            <a:ext cx="5181600" cy="4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9900"/>
                </a:solidFill>
              </a:rPr>
              <a:t>HOW I AM </a:t>
            </a:r>
            <a:r>
              <a:rPr b="1" lang="en-US" sz="1800">
                <a:solidFill>
                  <a:srgbClr val="FF9900"/>
                </a:solidFill>
              </a:rPr>
              <a:t>SEEING</a:t>
            </a:r>
            <a:r>
              <a:rPr b="1" lang="en-US" sz="1800">
                <a:solidFill>
                  <a:srgbClr val="FF9900"/>
                </a:solidFill>
              </a:rPr>
              <a:t> NOW   </a:t>
            </a:r>
            <a:r>
              <a:rPr b="1" lang="en-US" sz="1800">
                <a:solidFill>
                  <a:srgbClr val="FF9900"/>
                </a:solidFill>
              </a:rPr>
              <a:t> </a:t>
            </a:r>
            <a:r>
              <a:rPr b="1" lang="en-US" sz="1200">
                <a:solidFill>
                  <a:srgbClr val="FF9900"/>
                </a:solidFill>
              </a:rPr>
              <a:t>ESA Sentinel 2: 10 mt/5 days</a:t>
            </a:r>
            <a:endParaRPr b="1" sz="1200">
              <a:solidFill>
                <a:srgbClr val="FF9900"/>
              </a:solidFill>
            </a:endParaRPr>
          </a:p>
        </p:txBody>
      </p:sp>
      <p:sp>
        <p:nvSpPr>
          <p:cNvPr id="205" name="Google Shape;205;p26"/>
          <p:cNvSpPr txBox="1"/>
          <p:nvPr>
            <p:ph idx="2" type="body"/>
          </p:nvPr>
        </p:nvSpPr>
        <p:spPr>
          <a:xfrm>
            <a:off x="467544" y="188640"/>
            <a:ext cx="8136000" cy="86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Use of geospatial data for analysis</a:t>
            </a:r>
            <a:r>
              <a:rPr lang="en-US" sz="3000"/>
              <a:t> </a:t>
            </a:r>
            <a:endParaRPr sz="3000"/>
          </a:p>
        </p:txBody>
      </p:sp>
      <p:sp>
        <p:nvSpPr>
          <p:cNvPr id="206" name="Google Shape;206;p26"/>
          <p:cNvSpPr txBox="1"/>
          <p:nvPr/>
        </p:nvSpPr>
        <p:spPr>
          <a:xfrm>
            <a:off x="7756300" y="524500"/>
            <a:ext cx="1593900" cy="64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</a:rPr>
              <a:t>Game</a:t>
            </a:r>
            <a:endParaRPr b="1" sz="24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</a:rPr>
              <a:t>Changer</a:t>
            </a:r>
            <a:endParaRPr b="1" sz="2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7"/>
          <p:cNvSpPr txBox="1"/>
          <p:nvPr>
            <p:ph idx="1" type="body"/>
          </p:nvPr>
        </p:nvSpPr>
        <p:spPr>
          <a:xfrm>
            <a:off x="466724" y="1438274"/>
            <a:ext cx="8065715" cy="44496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68263" lvl="0" marL="19526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95263" lvl="0" marL="195263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mes New Roman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Multi-level models incorporating cluster level data</a:t>
            </a:r>
            <a:endParaRPr/>
          </a:p>
          <a:p>
            <a:pPr indent="-190500" lvl="1" marL="576263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mes New Roman"/>
              <a:buChar char="-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More stable estimates, better controlled models</a:t>
            </a:r>
            <a:endParaRPr/>
          </a:p>
          <a:p>
            <a:pPr indent="-42862" lvl="0" marL="195263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95263" lvl="0" marL="195263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mes New Roman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Synthetic controls applications of geo-spatial data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2" name="Google Shape;212;p27"/>
          <p:cNvSpPr txBox="1"/>
          <p:nvPr>
            <p:ph idx="2" type="body"/>
          </p:nvPr>
        </p:nvSpPr>
        <p:spPr>
          <a:xfrm>
            <a:off x="467544" y="188640"/>
            <a:ext cx="8135938" cy="8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Uses of geo-spatial the project inspired for us, but we didn’t use</a:t>
            </a:r>
            <a:endParaRPr/>
          </a:p>
        </p:txBody>
      </p:sp>
      <p:pic>
        <p:nvPicPr>
          <p:cNvPr id="213" name="Google Shape;21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8"/>
          <p:cNvSpPr txBox="1"/>
          <p:nvPr>
            <p:ph idx="1" type="body"/>
          </p:nvPr>
        </p:nvSpPr>
        <p:spPr>
          <a:xfrm>
            <a:off x="323528" y="1628800"/>
            <a:ext cx="8065715" cy="44496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95263" lvl="0" marL="195263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What is a synthetic controls model and what do you need?</a:t>
            </a:r>
            <a:endParaRPr/>
          </a:p>
          <a:p>
            <a:pPr indent="-68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68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462" lvl="0" marL="195263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/>
          </a:p>
          <a:p>
            <a:pPr indent="-88900" lvl="1" marL="5762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1" marL="5762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1" marL="5762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1" marL="5762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1" marL="5762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1" marL="5762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1" marL="5762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1" marL="5762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1" marL="385762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1" marL="3857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1600"/>
              <a:t>Abadie, Diamond, and Hainmueller, 2015)</a:t>
            </a:r>
            <a:endParaRPr sz="1600"/>
          </a:p>
          <a:p>
            <a:pPr indent="-88900" lvl="1" marL="5762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9" name="Google Shape;219;p28"/>
          <p:cNvSpPr txBox="1"/>
          <p:nvPr>
            <p:ph idx="2" type="body"/>
          </p:nvPr>
        </p:nvSpPr>
        <p:spPr>
          <a:xfrm>
            <a:off x="467544" y="188640"/>
            <a:ext cx="8135938" cy="8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None/>
            </a:pP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Some notes on synthetic controls using geo-spatial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0" name="Google Shape;220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1600" y="2091501"/>
            <a:ext cx="6524625" cy="352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9"/>
          <p:cNvSpPr txBox="1"/>
          <p:nvPr>
            <p:ph idx="1" type="body"/>
          </p:nvPr>
        </p:nvSpPr>
        <p:spPr>
          <a:xfrm>
            <a:off x="323528" y="1628800"/>
            <a:ext cx="8065715" cy="44496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95263" lvl="0" marL="195263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How could this model be used with geo-spatial data?</a:t>
            </a:r>
            <a:endParaRPr/>
          </a:p>
          <a:p>
            <a:pPr indent="-190500" lvl="1" marL="576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-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Outcome variables a good geographer can get from a satellite or other geo-spatial means:</a:t>
            </a:r>
            <a:endParaRPr/>
          </a:p>
          <a:p>
            <a:pPr indent="-193675" lvl="2" marL="960438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Char char="•"/>
            </a:pPr>
            <a:r>
              <a:rPr lang="en-US" sz="1400">
                <a:latin typeface="Times New Roman"/>
                <a:ea typeface="Times New Roman"/>
                <a:cs typeface="Times New Roman"/>
                <a:sym typeface="Times New Roman"/>
              </a:rPr>
              <a:t>Night lights (a reasonable proxy for income, though problems exist at the unit level)</a:t>
            </a:r>
            <a:endParaRPr/>
          </a:p>
          <a:p>
            <a:pPr indent="-193675" lvl="2" marL="960438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Char char="•"/>
            </a:pPr>
            <a:r>
              <a:rPr lang="en-US" sz="1400">
                <a:latin typeface="Times New Roman"/>
                <a:ea typeface="Times New Roman"/>
                <a:cs typeface="Times New Roman"/>
                <a:sym typeface="Times New Roman"/>
              </a:rPr>
              <a:t>NDVI</a:t>
            </a:r>
            <a:endParaRPr/>
          </a:p>
          <a:p>
            <a:pPr indent="-193675" lvl="2" marL="960438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Char char="•"/>
            </a:pPr>
            <a:r>
              <a:rPr lang="en-US" sz="1400">
                <a:latin typeface="Times New Roman"/>
                <a:ea typeface="Times New Roman"/>
                <a:cs typeface="Times New Roman"/>
                <a:sym typeface="Times New Roman"/>
              </a:rPr>
              <a:t>Many more that I’m not aware of, because I’m not a geographer</a:t>
            </a:r>
            <a:endParaRPr/>
          </a:p>
          <a:p>
            <a:pPr indent="-190500" lvl="1" marL="576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-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Covariates that a good geographer can get from a satellite or other geo-spatial means:</a:t>
            </a:r>
            <a:endParaRPr/>
          </a:p>
          <a:p>
            <a:pPr indent="-193675" lvl="2" marL="960438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Char char="•"/>
            </a:pPr>
            <a:r>
              <a:rPr lang="en-US" sz="1400">
                <a:latin typeface="Times New Roman"/>
                <a:ea typeface="Times New Roman"/>
                <a:cs typeface="Times New Roman"/>
                <a:sym typeface="Times New Roman"/>
              </a:rPr>
              <a:t>Distance from a primary, secondary, or tertiary road (access to markets);</a:t>
            </a:r>
            <a:endParaRPr/>
          </a:p>
          <a:p>
            <a:pPr indent="-193675" lvl="2" marL="960438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Char char="•"/>
            </a:pPr>
            <a:r>
              <a:rPr lang="en-US" sz="1400">
                <a:latin typeface="Times New Roman"/>
                <a:ea typeface="Times New Roman"/>
                <a:cs typeface="Times New Roman"/>
                <a:sym typeface="Times New Roman"/>
              </a:rPr>
              <a:t>Altitude</a:t>
            </a:r>
            <a:endParaRPr/>
          </a:p>
          <a:p>
            <a:pPr indent="-193675" lvl="2" marL="960438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Char char="•"/>
            </a:pPr>
            <a:r>
              <a:rPr lang="en-US" sz="1400">
                <a:latin typeface="Times New Roman"/>
                <a:ea typeface="Times New Roman"/>
                <a:cs typeface="Times New Roman"/>
                <a:sym typeface="Times New Roman"/>
              </a:rPr>
              <a:t>Climate classification</a:t>
            </a:r>
            <a:endParaRPr/>
          </a:p>
          <a:p>
            <a:pPr indent="-193675" lvl="2" marL="960438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Char char="•"/>
            </a:pPr>
            <a:r>
              <a:rPr lang="en-US" sz="1400">
                <a:latin typeface="Times New Roman"/>
                <a:ea typeface="Times New Roman"/>
                <a:cs typeface="Times New Roman"/>
                <a:sym typeface="Times New Roman"/>
              </a:rPr>
              <a:t>Distance from a conflict line</a:t>
            </a:r>
            <a:endParaRPr/>
          </a:p>
          <a:p>
            <a:pPr indent="-193675" lvl="2" marL="960438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Char char="•"/>
            </a:pPr>
            <a:r>
              <a:rPr lang="en-US" sz="1400">
                <a:latin typeface="Times New Roman"/>
                <a:ea typeface="Times New Roman"/>
                <a:cs typeface="Times New Roman"/>
                <a:sym typeface="Times New Roman"/>
              </a:rPr>
              <a:t>Distance from an international border</a:t>
            </a:r>
            <a:endParaRPr/>
          </a:p>
          <a:p>
            <a:pPr indent="-88900" lvl="1" marL="5762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68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462" lvl="0" marL="195263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/>
          </a:p>
          <a:p>
            <a:pPr indent="-88900" lvl="1" marL="5762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7" name="Google Shape;227;p29"/>
          <p:cNvSpPr txBox="1"/>
          <p:nvPr>
            <p:ph idx="2" type="body"/>
          </p:nvPr>
        </p:nvSpPr>
        <p:spPr>
          <a:xfrm>
            <a:off x="467544" y="188640"/>
            <a:ext cx="8135938" cy="8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None/>
            </a:pP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Some notes on synthetic controls using geo-spatial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8" name="Google Shape;22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0"/>
          <p:cNvSpPr txBox="1"/>
          <p:nvPr>
            <p:ph idx="1" type="body"/>
          </p:nvPr>
        </p:nvSpPr>
        <p:spPr>
          <a:xfrm>
            <a:off x="466724" y="1438274"/>
            <a:ext cx="8065715" cy="44496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90500" lvl="1" marL="576263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-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Other variables that you can often get in time series, but are not necessarily geo-spatial:</a:t>
            </a:r>
            <a:endParaRPr/>
          </a:p>
          <a:p>
            <a:pPr indent="-193675" lvl="2" marL="960438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Population (from a countries list of electoral precincts)</a:t>
            </a:r>
            <a:endParaRPr/>
          </a:p>
          <a:p>
            <a:pPr indent="-193675" lvl="2" marL="960438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Gender balance (if the country’s voter list is public)</a:t>
            </a:r>
            <a:endParaRPr/>
          </a:p>
          <a:p>
            <a:pPr indent="-193675" lvl="2" marL="960438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Education level (if the census is available at the cluster level)</a:t>
            </a:r>
            <a:endParaRPr/>
          </a:p>
          <a:p>
            <a:pPr indent="-193675" lvl="2" marL="960438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Ethnicity/language spoken (if the census is available at the cluster level)</a:t>
            </a:r>
            <a:endParaRPr/>
          </a:p>
          <a:p>
            <a:pPr indent="-104775" lvl="2" marL="960438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462" lvl="0" marL="195263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34" name="Google Shape;234;p30"/>
          <p:cNvSpPr txBox="1"/>
          <p:nvPr>
            <p:ph idx="2" type="body"/>
          </p:nvPr>
        </p:nvSpPr>
        <p:spPr>
          <a:xfrm>
            <a:off x="466724" y="547910"/>
            <a:ext cx="8135938" cy="8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imes New Roman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Some notes on synthetic controls using geo-spatial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id="235" name="Google Shape;23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1"/>
          <p:cNvSpPr txBox="1"/>
          <p:nvPr>
            <p:ph idx="1" type="body"/>
          </p:nvPr>
        </p:nvSpPr>
        <p:spPr>
          <a:xfrm>
            <a:off x="466724" y="1438274"/>
            <a:ext cx="8065715" cy="44496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90500" lvl="1" marL="576263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What are the implications: Survey-less evaluation</a:t>
            </a:r>
            <a:endParaRPr/>
          </a:p>
          <a:p>
            <a:pPr indent="-228600" lvl="2" marL="998538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You can get a reasonable estimate of economic impact without doing a survey</a:t>
            </a:r>
            <a:endParaRPr/>
          </a:p>
          <a:p>
            <a:pPr indent="-228600" lvl="2" marL="998538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You can get a reasonable estimate of whether something happened or not without doing a survey</a:t>
            </a:r>
            <a:endParaRPr/>
          </a:p>
          <a:p>
            <a:pPr indent="-228600" lvl="2" marL="998538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You don’t necessarily have to be on the ground, potentially leading to quick, good enough impact evaluation;</a:t>
            </a:r>
            <a:endParaRPr/>
          </a:p>
          <a:p>
            <a:pPr indent="-228600" lvl="2" marL="998538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You can get access to hard to access places including conflict affected areas.</a:t>
            </a:r>
            <a:endParaRPr/>
          </a:p>
          <a:p>
            <a:pPr indent="-190500" lvl="1" marL="576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Improvement on existing geo-spatial methods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462" lvl="0" marL="195263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41" name="Google Shape;241;p31"/>
          <p:cNvSpPr txBox="1"/>
          <p:nvPr>
            <p:ph idx="2" type="body"/>
          </p:nvPr>
        </p:nvSpPr>
        <p:spPr>
          <a:xfrm>
            <a:off x="466724" y="332656"/>
            <a:ext cx="8135938" cy="8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imes New Roman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Some notes on synthetic controls using geo-spatial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2" name="Google Shape;24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2"/>
          <p:cNvSpPr txBox="1"/>
          <p:nvPr>
            <p:ph idx="1" type="body"/>
          </p:nvPr>
        </p:nvSpPr>
        <p:spPr>
          <a:xfrm>
            <a:off x="466724" y="1438274"/>
            <a:ext cx="8065800" cy="444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190500" lvl="1" marL="5762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Geo-spatial data can be used for matched sampling in a wide-variety of situations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06375" lvl="2" marL="960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Which communities are at risk of losing members to the conflict in Syria and Iraq?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06375" lvl="2" marL="960437" rtl="0" algn="l"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AutoNum type="arabicPeriod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Did a civic education program actually get kids to engage local government on the budget?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90500" lvl="1" marL="5762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Besides trying to find your comparison group communities, you can also find other outcomes of interest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06375" lvl="2" marL="9604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What is the impact of building roads on economic development?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9" name="Google Shape;249;p32"/>
          <p:cNvSpPr txBox="1"/>
          <p:nvPr>
            <p:ph idx="2" type="body"/>
          </p:nvPr>
        </p:nvSpPr>
        <p:spPr>
          <a:xfrm>
            <a:off x="467544" y="188640"/>
            <a:ext cx="8136000" cy="86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720"/>
              </a:spcBef>
              <a:spcAft>
                <a:spcPts val="0"/>
              </a:spcAft>
              <a:buNone/>
            </a:pPr>
            <a:r>
              <a:rPr lang="en-US"/>
              <a:t>Applications in other contexts</a:t>
            </a:r>
            <a:endParaRPr/>
          </a:p>
        </p:txBody>
      </p:sp>
      <p:pic>
        <p:nvPicPr>
          <p:cNvPr id="250" name="Google Shape;25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3"/>
          <p:cNvSpPr txBox="1"/>
          <p:nvPr>
            <p:ph idx="1" type="body"/>
          </p:nvPr>
        </p:nvSpPr>
        <p:spPr>
          <a:xfrm>
            <a:off x="323528" y="1628800"/>
            <a:ext cx="8065715" cy="44496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95263" lvl="0" marL="195263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Improved control group selection through matched sampling using geo-spatial data rather than sampling a random control group in post-hoc, quasi-experimental settings</a:t>
            </a:r>
            <a:endParaRPr/>
          </a:p>
          <a:p>
            <a:pPr indent="-195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Multi-level modeling to control for environmental factors makes sense (more stable estimates, in an environment where estimation is difficult)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95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Synthetic controls modeling would be a step up over the hand selection of control groups in the BACI</a:t>
            </a:r>
            <a:endParaRPr/>
          </a:p>
          <a:p>
            <a:pPr indent="-195262" lvl="0" marL="195262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Synthetic controls modeling generally deserves a great deal of additional attention with geo-spatial data, because it has the potential to remove the need to do on the ground surveys;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95263" lvl="0" marL="195263" rtl="0" algn="l">
              <a:spcBef>
                <a:spcPts val="400"/>
              </a:spcBef>
              <a:spcAft>
                <a:spcPts val="0"/>
              </a:spcAft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The methods we used in this evaluation have the potential to be used in a wide variety of contexts.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462" lvl="0" marL="195263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/>
          </a:p>
          <a:p>
            <a:pPr indent="-88900" lvl="1" marL="5762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6" name="Google Shape;256;p33"/>
          <p:cNvSpPr txBox="1"/>
          <p:nvPr>
            <p:ph idx="2" type="body"/>
          </p:nvPr>
        </p:nvSpPr>
        <p:spPr>
          <a:xfrm>
            <a:off x="467544" y="188640"/>
            <a:ext cx="8135938" cy="8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None/>
            </a:pP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Lessons learned, applications, and things we thought of afterwards that might be valuable for others</a:t>
            </a:r>
            <a:endParaRPr/>
          </a:p>
        </p:txBody>
      </p:sp>
      <p:pic>
        <p:nvPicPr>
          <p:cNvPr id="257" name="Google Shape;25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idx="1" type="body"/>
          </p:nvPr>
        </p:nvSpPr>
        <p:spPr>
          <a:xfrm>
            <a:off x="395536" y="1628800"/>
            <a:ext cx="8065715" cy="44496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95263" lvl="0" marL="195263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2 wars of secession in 1990-1991</a:t>
            </a:r>
            <a:endParaRPr/>
          </a:p>
          <a:p>
            <a:pPr indent="-195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Civil war in 1990-1991</a:t>
            </a:r>
            <a:endParaRPr/>
          </a:p>
          <a:p>
            <a:pPr indent="-195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August 2008 war (breaks out in South Ossetia, extends to Abkhazia)</a:t>
            </a:r>
            <a:endParaRPr/>
          </a:p>
          <a:p>
            <a:pPr indent="-195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~250,000 internally displaced people (~7% of population)</a:t>
            </a:r>
            <a:endParaRPr/>
          </a:p>
          <a:p>
            <a:pPr indent="-195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Right of return not happening, and slow moving ethnic cleansing particularly in Abkhazia.</a:t>
            </a:r>
            <a:endParaRPr/>
          </a:p>
          <a:p>
            <a:pPr indent="-195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Quasi-frozen conflict, however people on the administrative boundary line face regular issues (e.g. abductions, cattle theft, and a moving boundary line).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" name="Google Shape;49;p7"/>
          <p:cNvSpPr txBox="1"/>
          <p:nvPr>
            <p:ph idx="2" type="body"/>
          </p:nvPr>
        </p:nvSpPr>
        <p:spPr>
          <a:xfrm>
            <a:off x="467544" y="188640"/>
            <a:ext cx="8135938" cy="8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Georgia: Country context</a:t>
            </a:r>
            <a:endParaRPr/>
          </a:p>
        </p:txBody>
      </p:sp>
      <p:pic>
        <p:nvPicPr>
          <p:cNvPr id="50" name="Google Shape;50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result for map of georgia south ossetia abkhazia" id="55" name="Google Shape;55;p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7584" y="1484784"/>
            <a:ext cx="7596336" cy="4606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/>
          <p:nvPr>
            <p:ph idx="1" type="body"/>
          </p:nvPr>
        </p:nvSpPr>
        <p:spPr>
          <a:xfrm>
            <a:off x="323528" y="1628801"/>
            <a:ext cx="8065715" cy="41764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Challenges of undertaking evaluation in the country context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- Restricted mobility in some areas of the country (occupied areas)</a:t>
            </a:r>
            <a:endParaRPr/>
          </a:p>
          <a:p>
            <a:pPr indent="-195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-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Data limitations</a:t>
            </a:r>
            <a:endParaRPr/>
          </a:p>
          <a:p>
            <a:pPr indent="-68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Solution</a:t>
            </a:r>
            <a:endParaRPr/>
          </a:p>
          <a:p>
            <a:pPr indent="-195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Geospatial analysis</a:t>
            </a:r>
            <a:endParaRPr/>
          </a:p>
          <a:p>
            <a:pPr indent="-190500" lvl="1" marL="5762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-"/>
            </a:pP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Sampling</a:t>
            </a:r>
            <a:endParaRPr/>
          </a:p>
          <a:p>
            <a:pPr indent="-190500" lvl="1" marL="5762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-"/>
            </a:pP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Analysis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68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" name="Google Shape;62;p9"/>
          <p:cNvSpPr txBox="1"/>
          <p:nvPr>
            <p:ph idx="2" type="body"/>
          </p:nvPr>
        </p:nvSpPr>
        <p:spPr>
          <a:xfrm>
            <a:off x="467544" y="188640"/>
            <a:ext cx="8135938" cy="8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Agricultural Support Project</a:t>
            </a:r>
            <a:endParaRPr/>
          </a:p>
        </p:txBody>
      </p:sp>
      <p:pic>
        <p:nvPicPr>
          <p:cNvPr id="63" name="Google Shape;63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323528" y="1628800"/>
            <a:ext cx="8065715" cy="44496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Developmental objectives</a:t>
            </a:r>
            <a:endParaRPr/>
          </a:p>
          <a:p>
            <a:pPr indent="-195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Increase assets &amp; incomes among rural poor.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95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Remove infrastructural bottlenecks.</a:t>
            </a:r>
            <a:endParaRPr sz="2000" u="sng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Project interventions</a:t>
            </a:r>
            <a:endParaRPr/>
          </a:p>
          <a:p>
            <a:pPr indent="-195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Rehabilitation of irrigation canals</a:t>
            </a:r>
            <a:endParaRPr/>
          </a:p>
          <a:p>
            <a:pPr indent="-195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Bridges for livestock movement</a:t>
            </a:r>
            <a:endParaRPr/>
          </a:p>
          <a:p>
            <a:pPr indent="-195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Drinking water infrastructure</a:t>
            </a:r>
            <a:endParaRPr/>
          </a:p>
          <a:p>
            <a:pPr indent="-195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Leasing products for agricultural businesses</a:t>
            </a:r>
            <a:endParaRPr/>
          </a:p>
          <a:p>
            <a:pPr indent="-68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1" marL="3857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9" name="Google Shape;69;p10"/>
          <p:cNvSpPr txBox="1"/>
          <p:nvPr>
            <p:ph idx="2" type="body"/>
          </p:nvPr>
        </p:nvSpPr>
        <p:spPr>
          <a:xfrm>
            <a:off x="467544" y="188640"/>
            <a:ext cx="8135938" cy="8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Agricultural Support Project</a:t>
            </a:r>
            <a:endParaRPr/>
          </a:p>
        </p:txBody>
      </p:sp>
      <p:pic>
        <p:nvPicPr>
          <p:cNvPr id="70" name="Google Shape;70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/>
          <p:nvPr>
            <p:ph idx="1" type="body"/>
          </p:nvPr>
        </p:nvSpPr>
        <p:spPr>
          <a:xfrm>
            <a:off x="323528" y="1628800"/>
            <a:ext cx="8065715" cy="44496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Objective of impact evaluation</a:t>
            </a:r>
            <a:endParaRPr/>
          </a:p>
          <a:p>
            <a:pPr indent="-195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Measure the economic changes in the lives of project beneficiaries using </a:t>
            </a:r>
            <a:r>
              <a:rPr i="1" lang="en-US" sz="2000">
                <a:latin typeface="Times New Roman"/>
                <a:ea typeface="Times New Roman"/>
                <a:cs typeface="Times New Roman"/>
                <a:sym typeface="Times New Roman"/>
              </a:rPr>
              <a:t>inter alia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income and changes in agricultural production as indicators</a:t>
            </a:r>
            <a:endParaRPr/>
          </a:p>
          <a:p>
            <a:pPr indent="-68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Approach</a:t>
            </a:r>
            <a:endParaRPr/>
          </a:p>
          <a:p>
            <a:pPr indent="-195263" lvl="0" marL="195263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Ex-post quasi-experimental method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1" marL="5762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1" marL="5762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6" name="Google Shape;76;p11"/>
          <p:cNvSpPr txBox="1"/>
          <p:nvPr>
            <p:ph idx="2" type="body"/>
          </p:nvPr>
        </p:nvSpPr>
        <p:spPr>
          <a:xfrm>
            <a:off x="467544" y="188640"/>
            <a:ext cx="8135938" cy="8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Objective and approach of evaluation</a:t>
            </a:r>
            <a:endParaRPr/>
          </a:p>
        </p:txBody>
      </p:sp>
      <p:pic>
        <p:nvPicPr>
          <p:cNvPr id="77" name="Google Shape;77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/>
          <p:nvPr>
            <p:ph idx="1" type="body"/>
          </p:nvPr>
        </p:nvSpPr>
        <p:spPr>
          <a:xfrm>
            <a:off x="323528" y="1628800"/>
            <a:ext cx="8065715" cy="44496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1" marL="385763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lang="en-US" sz="1400">
                <a:latin typeface="Times New Roman"/>
                <a:ea typeface="Times New Roman"/>
                <a:cs typeface="Times New Roman"/>
                <a:sym typeface="Times New Roman"/>
              </a:rPr>
              <a:t>Challenge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1" marL="385763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lang="en-US" sz="1400">
                <a:latin typeface="Times New Roman"/>
                <a:ea typeface="Times New Roman"/>
                <a:cs typeface="Times New Roman"/>
                <a:sym typeface="Times New Roman"/>
              </a:rPr>
              <a:t>	No random assignment of treatments at the individual or cluster level;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1" marL="385763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lang="en-US" sz="1400">
                <a:latin typeface="Times New Roman"/>
                <a:ea typeface="Times New Roman"/>
                <a:cs typeface="Times New Roman"/>
                <a:sym typeface="Times New Roman"/>
              </a:rPr>
              <a:t>	Lack of adequate baseline data.</a:t>
            </a:r>
            <a:endParaRPr/>
          </a:p>
          <a:p>
            <a:pPr indent="0" lvl="1" marL="385763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lang="en-US" sz="1400">
                <a:latin typeface="Times New Roman"/>
                <a:ea typeface="Times New Roman"/>
                <a:cs typeface="Times New Roman"/>
                <a:sym typeface="Times New Roman"/>
              </a:rPr>
              <a:t>Solution:</a:t>
            </a:r>
            <a:r>
              <a:rPr lang="en-US" sz="1400">
                <a:latin typeface="Times New Roman"/>
                <a:ea typeface="Times New Roman"/>
                <a:cs typeface="Times New Roman"/>
                <a:sym typeface="Times New Roman"/>
              </a:rPr>
              <a:t> Match on cluster level demographic and geo-spatial characteristics for the infrastructure component, </a:t>
            </a:r>
            <a:r>
              <a:rPr i="1" lang="en-US" sz="1400">
                <a:latin typeface="Times New Roman"/>
                <a:ea typeface="Times New Roman"/>
                <a:cs typeface="Times New Roman"/>
                <a:sym typeface="Times New Roman"/>
              </a:rPr>
              <a:t>prior to intervention:</a:t>
            </a:r>
            <a:endParaRPr/>
          </a:p>
          <a:p>
            <a:pPr indent="-228600" lvl="3" marL="1379538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–"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NDVI 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3" marL="1379538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–"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Gender balance of adults in communities</a:t>
            </a:r>
            <a:endParaRPr/>
          </a:p>
          <a:p>
            <a:pPr indent="-228600" lvl="3" marL="1379538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–"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Ethnic minority community</a:t>
            </a:r>
            <a:endParaRPr/>
          </a:p>
          <a:p>
            <a:pPr indent="-228600" lvl="3" marL="1379538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–"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Adult population size</a:t>
            </a:r>
            <a:endParaRPr/>
          </a:p>
          <a:p>
            <a:pPr indent="-228600" lvl="3" marL="1379538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–"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Average elevation</a:t>
            </a:r>
            <a:endParaRPr/>
          </a:p>
          <a:p>
            <a:pPr indent="-228600" lvl="3" marL="1379538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–"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Distance to a primary road</a:t>
            </a:r>
            <a:endParaRPr/>
          </a:p>
          <a:p>
            <a:pPr indent="-228600" lvl="3" marL="1379538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–"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Distance to a secondary road</a:t>
            </a:r>
            <a:endParaRPr/>
          </a:p>
          <a:p>
            <a:pPr indent="-228600" lvl="3" marL="1379538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–"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Distance to a tertiary road</a:t>
            </a:r>
            <a:endParaRPr/>
          </a:p>
          <a:p>
            <a:pPr indent="-228600" lvl="3" marL="1379538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–"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Distance from a regional center</a:t>
            </a:r>
            <a:endParaRPr/>
          </a:p>
          <a:p>
            <a:pPr indent="-228600" lvl="3" marL="1379538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–"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Area of the district</a:t>
            </a:r>
            <a:endParaRPr/>
          </a:p>
          <a:p>
            <a:pPr indent="-228600" lvl="3" marL="1379538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–"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Koppen climate classification</a:t>
            </a:r>
            <a:endParaRPr/>
          </a:p>
          <a:p>
            <a:pPr indent="-228600" lvl="3" marL="1379538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–"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Population density</a:t>
            </a:r>
            <a:endParaRPr/>
          </a:p>
          <a:p>
            <a:pPr indent="-228600" lvl="3" marL="1379538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–"/>
            </a:pPr>
            <a:r>
              <a:rPr lang="en-US" sz="1200">
                <a:latin typeface="Times New Roman"/>
                <a:ea typeface="Times New Roman"/>
                <a:cs typeface="Times New Roman"/>
                <a:sym typeface="Times New Roman"/>
              </a:rPr>
              <a:t>Propensity scores</a:t>
            </a:r>
            <a:endParaRPr/>
          </a:p>
          <a:p>
            <a:pPr indent="0" lvl="1" marL="3857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1" marL="5762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3" name="Google Shape;83;p12"/>
          <p:cNvSpPr txBox="1"/>
          <p:nvPr>
            <p:ph idx="2" type="body"/>
          </p:nvPr>
        </p:nvSpPr>
        <p:spPr>
          <a:xfrm>
            <a:off x="467544" y="188640"/>
            <a:ext cx="8135938" cy="8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Use of geospatial data for sampling</a:t>
            </a:r>
            <a:endParaRPr/>
          </a:p>
        </p:txBody>
      </p:sp>
      <p:pic>
        <p:nvPicPr>
          <p:cNvPr id="84" name="Google Shape;84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/>
          <p:nvPr>
            <p:ph idx="1" type="body"/>
          </p:nvPr>
        </p:nvSpPr>
        <p:spPr>
          <a:xfrm>
            <a:off x="323528" y="1628800"/>
            <a:ext cx="8065715" cy="44496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95263" lvl="0" marL="195263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Comparison of cluster level balance with matched versus random selection of control clusters:</a:t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90500" lvl="1" marL="5762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-"/>
            </a:pP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Minimum p-value:</a:t>
            </a:r>
            <a:endParaRPr/>
          </a:p>
          <a:p>
            <a:pPr indent="-193675" lvl="2" marL="960438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Char char="•"/>
            </a:pPr>
            <a:r>
              <a:rPr lang="en-US" sz="1400">
                <a:latin typeface="Times New Roman"/>
                <a:ea typeface="Times New Roman"/>
                <a:cs typeface="Times New Roman"/>
                <a:sym typeface="Times New Roman"/>
              </a:rPr>
              <a:t>Random sample: p= 0.004107**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93675" lvl="2" marL="960438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Char char="•"/>
            </a:pPr>
            <a:r>
              <a:rPr lang="en-US" sz="1400">
                <a:latin typeface="Times New Roman"/>
                <a:ea typeface="Times New Roman"/>
                <a:cs typeface="Times New Roman"/>
                <a:sym typeface="Times New Roman"/>
              </a:rPr>
              <a:t>Matched sample: p=0.14894</a:t>
            </a:r>
            <a:endParaRPr/>
          </a:p>
          <a:p>
            <a:pPr indent="-190500" lvl="1" marL="5762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-"/>
            </a:pP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Number of significant differences at cluster (community) level:</a:t>
            </a:r>
            <a:endParaRPr/>
          </a:p>
          <a:p>
            <a:pPr indent="-193675" lvl="2" marL="960438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Char char="•"/>
            </a:pPr>
            <a:r>
              <a:rPr lang="en-US" sz="1400">
                <a:latin typeface="Times New Roman"/>
                <a:ea typeface="Times New Roman"/>
                <a:cs typeface="Times New Roman"/>
                <a:sym typeface="Times New Roman"/>
              </a:rPr>
              <a:t>Random sample: 3 variables (6 tests)</a:t>
            </a:r>
            <a:endParaRPr/>
          </a:p>
          <a:p>
            <a:pPr indent="-193675" lvl="2" marL="960438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Char char="•"/>
            </a:pPr>
            <a:r>
              <a:rPr lang="en-US" sz="1400">
                <a:latin typeface="Times New Roman"/>
                <a:ea typeface="Times New Roman"/>
                <a:cs typeface="Times New Roman"/>
                <a:sym typeface="Times New Roman"/>
              </a:rPr>
              <a:t>Matched sample: 0</a:t>
            </a:r>
            <a:endParaRPr/>
          </a:p>
          <a:p>
            <a:pPr indent="0" lvl="1" marL="3857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1" marL="576263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0" name="Google Shape;90;p13"/>
          <p:cNvSpPr txBox="1"/>
          <p:nvPr>
            <p:ph idx="2" type="body"/>
          </p:nvPr>
        </p:nvSpPr>
        <p:spPr>
          <a:xfrm>
            <a:off x="467544" y="188640"/>
            <a:ext cx="8135938" cy="8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/>
              <a:t>Use of geospatial data for sampling</a:t>
            </a:r>
            <a:endParaRPr/>
          </a:p>
        </p:txBody>
      </p:sp>
      <p:pic>
        <p:nvPicPr>
          <p:cNvPr id="91" name="Google Shape;91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2450" y="5868049"/>
            <a:ext cx="2281549" cy="98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_APR1_2014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