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1f91edf1_1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4b1f91edf1_1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b1f91edf1_1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4b1f91edf1_1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b1f91edf1_1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4b1f91edf1_1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b1f91edf1_1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4b1f91edf1_1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b1f91edf1_1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4b1f91edf1_1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b1f91edf1_1_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4b1f91edf1_1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b1f91edf1_1_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4b1f91edf1_1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b1f91edf1_1_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4b1f91edf1_1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b1f91edf1_1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4b1f91edf1_1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dcb783b55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dcb783b55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4dcb783b55_0_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>
            <p:ph idx="2" type="pic"/>
          </p:nvPr>
        </p:nvSpPr>
        <p:spPr>
          <a:xfrm>
            <a:off x="1223963" y="0"/>
            <a:ext cx="7920037" cy="3717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-3175" y="0"/>
            <a:ext cx="1227138" cy="3717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264096" y="3789040"/>
            <a:ext cx="762838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  <a:defRPr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267544" y="4531568"/>
            <a:ext cx="7624936" cy="1129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987824" y="6021288"/>
            <a:ext cx="2592288" cy="6480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5652120" y="612679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23529" y="5980056"/>
            <a:ext cx="2376264" cy="65419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ctrTitle"/>
          </p:nvPr>
        </p:nvSpPr>
        <p:spPr>
          <a:xfrm>
            <a:off x="1259632" y="1916832"/>
            <a:ext cx="7628384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chemeClr val="dk1"/>
                </a:solidFill>
              </a:rPr>
              <a:t>Combining satellite imagery with traditional evaluation techniques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</a:rPr>
              <a:t>The evaluation of the IFAD’s Agricultural Support Project in Georgia</a:t>
            </a:r>
            <a:br>
              <a:rPr b="1" lang="en-US" sz="2400">
                <a:solidFill>
                  <a:schemeClr val="dk1"/>
                </a:solidFill>
              </a:rPr>
            </a:br>
            <a:br>
              <a:rPr b="1" lang="en-US" sz="2400">
                <a:solidFill>
                  <a:schemeClr val="dk1"/>
                </a:solidFill>
              </a:rPr>
            </a:br>
            <a:r>
              <a:rPr b="1" lang="en-US" sz="2400">
                <a:solidFill>
                  <a:schemeClr val="dk1"/>
                </a:solidFill>
              </a:rPr>
              <a:t>Brussels, February 04, 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5366732" y="5085184"/>
            <a:ext cx="2448272" cy="1080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Dustin Gilbreath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Deputy Research Director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CRRC-Georgia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dustin@crrccenters.org</a:t>
            </a:r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539550" y="5085175"/>
            <a:ext cx="3532800" cy="8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Giancarlo Pini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WFP VAM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IFAD-WFP Joint Climate Analysis Partnership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giancarlo.pini@wfp.org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323528" y="1628800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263" lvl="0" marL="19526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Irrigation communities→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Increased amount of irrigated land, but no increase in agricultural incomes.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Bridge communities →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Null results all around.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Drinking water communities →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Slight decrease in amount of time getting drinking water, but otherwise null results.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Leasing indirect beneficiaries →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Statistically and substantively significant increases in agricultural incomes.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4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Topline survey results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idx="2" type="body"/>
          </p:nvPr>
        </p:nvSpPr>
        <p:spPr>
          <a:xfrm>
            <a:off x="467544" y="188640"/>
            <a:ext cx="81360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analysis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863" y="1535650"/>
            <a:ext cx="5305425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5936175" y="1595400"/>
            <a:ext cx="3000000" cy="18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Area: Five irrigation schemes that were rehabilitated as part of project intervention.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Farm plots split into three sizes: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small (&lt; 2ha),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medium (2-10ha)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large (&gt; 10ha)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better understand the effect on different types of farmers</a:t>
            </a:r>
            <a:endParaRPr/>
          </a:p>
        </p:txBody>
      </p:sp>
      <p:pic>
        <p:nvPicPr>
          <p:cNvPr id="107" name="Google Shape;107;p15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11238" l="28398" r="35970" t="49479"/>
          <a:stretch/>
        </p:blipFill>
        <p:spPr>
          <a:xfrm>
            <a:off x="5871075" y="4044650"/>
            <a:ext cx="3130200" cy="18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323528" y="1628800"/>
            <a:ext cx="8065800" cy="4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idea was to have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two different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and independent sources for evaluating the project impact.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goal was to define and test an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operational and statistically reliable methodology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using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free EO data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that could be run in parallel with field survey.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focus was to estimate the magnitude &amp; significance of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difference in vegetation development (NDVI)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based on temporal variations (project baseline 2013 and endline 2016).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57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467544" y="188640"/>
            <a:ext cx="81360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analysis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335875" y="1418450"/>
            <a:ext cx="8267700" cy="4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We cannot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just evaluate the change in the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project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area because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NDVI variations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between before and after the intervention could be due to 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57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1" marL="3857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1" marL="3857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1" marL="3857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analysis</a:t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50" y="2142775"/>
            <a:ext cx="3809375" cy="38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4477450" y="2384000"/>
            <a:ext cx="4538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914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intervention itself;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seasonal weather conditions in the period preceding the observation;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stage of development of the vegetation at those particular times;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Solutions????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3371050" y="2327850"/>
            <a:ext cx="811500" cy="332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323525" y="1476400"/>
            <a:ext cx="8094600" cy="4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95262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3857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rationale is that project interventions will cause a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different pattern of change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from before to after the treatment compared,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in the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same moment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with similar areas not treated by the project.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Selection of non-treated sites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based on: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Similar land cover;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Geographic proximity;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Not subjected to intervention;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Randomly selected.</a:t>
            </a:r>
            <a:endParaRPr sz="1600">
              <a:solidFill>
                <a:srgbClr val="434343"/>
              </a:solidFill>
            </a:endParaRPr>
          </a:p>
          <a:p>
            <a:pPr indent="0" lvl="1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434343"/>
              </a:solidFill>
            </a:endParaRPr>
          </a:p>
          <a:p>
            <a:pPr indent="0" lvl="1" marL="3857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-88900" lvl="1" marL="5762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67544" y="188640"/>
            <a:ext cx="81360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analysis</a:t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323525" y="1476400"/>
            <a:ext cx="8590800" cy="4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95262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526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methodology applied is derived from the “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Before/After Control/Impact ‘BACI’ contrast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presented in a recent research paper*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5262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52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Data: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Analysis performed using 250-m NASA MODIS NDVI product (8 days) from 2004 to 2016 (Free)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52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52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Project Area: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Five irrigation schemes. Farm plots split into three sizes: small (&lt; 2ha), medium (2-10ha) large (&gt; 10ha) - to understand better the effect on different types of farmers.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1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solidFill>
                  <a:srgbClr val="434343"/>
                </a:solidFill>
              </a:rPr>
              <a:t>*M.Meroni et al. - Remote sensing monitoring of land restoration interventions in semi-arid environments with a before–after control-impact statistical design</a:t>
            </a:r>
            <a:endParaRPr sz="7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solidFill>
                  <a:srgbClr val="434343"/>
                </a:solidFill>
              </a:rPr>
              <a:t>International Journal of Applied Earth Observation and Geoinformation, 2017</a:t>
            </a:r>
            <a:endParaRPr sz="700">
              <a:solidFill>
                <a:srgbClr val="434343"/>
              </a:solidFill>
            </a:endParaRPr>
          </a:p>
          <a:p>
            <a:pPr indent="0" lvl="1" marL="3857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-88900" lvl="1" marL="5762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467544" y="188640"/>
            <a:ext cx="81360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analysis</a:t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323525" y="1476400"/>
            <a:ext cx="8388300" cy="4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Methodology – in a nutshell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Unsupervised classification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(KMeans cluster analysis) to classify area according to different vegetation development patterns.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Assess pixel similarity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in treated (T) and non-treated (NT) areas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Similarity s = 1–RMSE. Pixels with a similarity smaller than 0.9 were discarded.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576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Random extraction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of NDVI from all valid pixels belonging to the T and NT areas for the period before and after the intervention.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-88900" lvl="1" marL="5762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 txBox="1"/>
          <p:nvPr>
            <p:ph idx="2" type="body"/>
          </p:nvPr>
        </p:nvSpPr>
        <p:spPr>
          <a:xfrm>
            <a:off x="467544" y="188640"/>
            <a:ext cx="81360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analysis</a:t>
            </a: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23525" y="1494975"/>
            <a:ext cx="8065800" cy="45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Methodology – in a nutshell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impact of the intervention is evaluated by the 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change between T and NT before and after the intervention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BACI contrast = ( µNT</a:t>
            </a:r>
            <a:r>
              <a:rPr b="1" baseline="-25000" lang="en-US" sz="2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−  µNT</a:t>
            </a:r>
            <a:r>
              <a:rPr b="1" baseline="-25000" lang="en-US" sz="20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) − ( µT</a:t>
            </a:r>
            <a:r>
              <a:rPr b="1" baseline="-25000" lang="en-US" sz="2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−  µT</a:t>
            </a:r>
            <a:r>
              <a:rPr b="1" baseline="-25000" lang="en-US" sz="20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where µ is the site-specific spatial NDVI mean; NT</a:t>
            </a:r>
            <a:r>
              <a:rPr b="1" baseline="-25000" lang="en-US" sz="2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, T</a:t>
            </a:r>
            <a:r>
              <a:rPr b="1" baseline="-25000" lang="en-US" sz="2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 stand respectively for non-treated area and treated area at endline (after); NT</a:t>
            </a:r>
            <a:r>
              <a:rPr b="1" baseline="-25000" lang="en-US" sz="20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 and T</a:t>
            </a:r>
            <a:r>
              <a:rPr b="1" baseline="-25000" lang="en-US" sz="20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 stand respectively for non-treated area and treated area at baseline (before). 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76262" rtl="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1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analysis</a:t>
            </a: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analysis</a:t>
            </a: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5449925" y="1499225"/>
            <a:ext cx="36366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BACI contrasts (in </a:t>
            </a:r>
            <a:r>
              <a:rPr b="1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bold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b="1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 impact</a:t>
            </a:r>
            <a:endParaRPr b="1" sz="1200"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background is used to highlight negative BACI contrasts that are significant at the 0.05 P-value</a:t>
            </a:r>
            <a:endParaRPr sz="1200"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green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background is used to highlight negative BACI contrasts that are very close to significant  0.05 P-value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Grey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background indicates a non-significant/no BACI effect.</a:t>
            </a:r>
            <a:endParaRPr sz="1200"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 b="5598" l="0" r="5374" t="0"/>
          <a:stretch/>
        </p:blipFill>
        <p:spPr>
          <a:xfrm>
            <a:off x="244675" y="1499225"/>
            <a:ext cx="4789925" cy="28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192425" y="4356025"/>
            <a:ext cx="8894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impact has been detected in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out of 14 area samples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but only 4 with significant 0.05 P-value. 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three of the five schemes,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plots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treatment areas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performed better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than similar plots in non-treatment areas.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of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ground surveys confirmed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positive impact on the small plots.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306900" y="1527500"/>
            <a:ext cx="8530200" cy="4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Preparation is the key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Exact delineation boundary for project's area;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Pre-assessing the accuracy of treatment area maps through discussions with project staff.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 well-designed g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eoreferenced field survey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is essential to explain the confounding factors (e.g. crop rotation, crop change, etc.).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Complex environment (anthropized irrigated area) led to challenges in explaining whether the change is related to difference of vegetation greenness or due to “human” factors.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Need to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better integrate the EO analysis in the I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&amp;E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procedures.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Great potentialities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coming from newly available EO data.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>
            <p:ph idx="2" type="body"/>
          </p:nvPr>
        </p:nvSpPr>
        <p:spPr>
          <a:xfrm>
            <a:off x="467544" y="188640"/>
            <a:ext cx="81360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analysis</a:t>
            </a:r>
            <a:r>
              <a:rPr lang="en-US" sz="3000"/>
              <a:t> </a:t>
            </a:r>
            <a:endParaRPr sz="3000"/>
          </a:p>
        </p:txBody>
      </p:sp>
      <p:sp>
        <p:nvSpPr>
          <p:cNvPr id="169" name="Google Shape;169;p23"/>
          <p:cNvSpPr txBox="1"/>
          <p:nvPr/>
        </p:nvSpPr>
        <p:spPr>
          <a:xfrm>
            <a:off x="7756300" y="524500"/>
            <a:ext cx="15939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Lessons Learned</a:t>
            </a:r>
            <a:endParaRPr b="1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idx="1" type="body"/>
          </p:nvPr>
        </p:nvSpPr>
        <p:spPr>
          <a:xfrm>
            <a:off x="395536" y="1628800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263" lvl="0" marL="19526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Country context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Agricultural Support Project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Uses of Geo-spatial data within the evaluation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Lessons learned, potential extensions, and future work</a:t>
            </a:r>
            <a:endParaRPr/>
          </a:p>
          <a:p>
            <a:pPr indent="-68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8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Organization of the talk</a:t>
            </a:r>
            <a:endParaRPr/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75" y="1785600"/>
            <a:ext cx="329565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8875" y="2302413"/>
            <a:ext cx="6144124" cy="35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154550" y="1376113"/>
            <a:ext cx="6396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Less sophisticated options easier to develop 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(M&amp;E)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t/>
            </a:r>
            <a:endParaRPr sz="18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8262" lvl="0" marL="195262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4"/>
          <p:cNvSpPr txBox="1"/>
          <p:nvPr>
            <p:ph idx="2" type="body"/>
          </p:nvPr>
        </p:nvSpPr>
        <p:spPr>
          <a:xfrm>
            <a:off x="467544" y="188640"/>
            <a:ext cx="81360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analysis</a:t>
            </a:r>
            <a:r>
              <a:rPr lang="en-US" sz="3000"/>
              <a:t> </a:t>
            </a:r>
            <a:endParaRPr sz="3000"/>
          </a:p>
        </p:txBody>
      </p:sp>
      <p:sp>
        <p:nvSpPr>
          <p:cNvPr id="179" name="Google Shape;179;p24"/>
          <p:cNvSpPr txBox="1"/>
          <p:nvPr/>
        </p:nvSpPr>
        <p:spPr>
          <a:xfrm>
            <a:off x="7756300" y="753100"/>
            <a:ext cx="15939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</a:rPr>
              <a:t>Options</a:t>
            </a:r>
            <a:endParaRPr b="1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154550" y="1376113"/>
            <a:ext cx="6396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Less sophisticated options easier to develop 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(M&amp;E)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t/>
            </a:r>
            <a:endParaRPr sz="18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8262" lvl="0" marL="195262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749625" y="3505200"/>
            <a:ext cx="1113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0000"/>
                </a:solidFill>
              </a:rPr>
              <a:t>project start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043" y="1753587"/>
            <a:ext cx="4433708" cy="24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 rotWithShape="1">
          <a:blip r:embed="rId5">
            <a:alphaModFix/>
          </a:blip>
          <a:srcRect b="0" l="0" r="30040" t="0"/>
          <a:stretch/>
        </p:blipFill>
        <p:spPr>
          <a:xfrm>
            <a:off x="3133900" y="3486988"/>
            <a:ext cx="4636401" cy="23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7770301" y="4496650"/>
            <a:ext cx="7707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FC5E8"/>
                </a:solidFill>
              </a:rPr>
              <a:t>control</a:t>
            </a:r>
            <a:endParaRPr>
              <a:solidFill>
                <a:srgbClr val="9FC5E8"/>
              </a:solidFill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7765750" y="3944250"/>
            <a:ext cx="1113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intervention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7770292" y="4364982"/>
            <a:ext cx="1011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6D7A8"/>
                </a:solidFill>
              </a:rPr>
              <a:t>difference</a:t>
            </a:r>
            <a:endParaRPr>
              <a:solidFill>
                <a:srgbClr val="B6D7A8"/>
              </a:solidFill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3576700" y="4666625"/>
            <a:ext cx="182400" cy="537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3548625" y="4324763"/>
            <a:ext cx="1113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0000"/>
                </a:solidFill>
              </a:rPr>
              <a:t>project start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94" name="Google Shape;194;p25"/>
          <p:cNvSpPr txBox="1"/>
          <p:nvPr>
            <p:ph idx="2" type="body"/>
          </p:nvPr>
        </p:nvSpPr>
        <p:spPr>
          <a:xfrm>
            <a:off x="467544" y="188640"/>
            <a:ext cx="81360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analysis</a:t>
            </a:r>
            <a:r>
              <a:rPr lang="en-US" sz="3000"/>
              <a:t> </a:t>
            </a:r>
            <a:endParaRPr sz="3000"/>
          </a:p>
        </p:txBody>
      </p:sp>
      <p:sp>
        <p:nvSpPr>
          <p:cNvPr id="195" name="Google Shape;195;p25"/>
          <p:cNvSpPr txBox="1"/>
          <p:nvPr/>
        </p:nvSpPr>
        <p:spPr>
          <a:xfrm>
            <a:off x="7756300" y="753100"/>
            <a:ext cx="15939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</a:rPr>
              <a:t>Options</a:t>
            </a:r>
            <a:endParaRPr b="1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350" y="1478700"/>
            <a:ext cx="5181625" cy="43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/>
        </p:nvSpPr>
        <p:spPr>
          <a:xfrm>
            <a:off x="182350" y="1478700"/>
            <a:ext cx="51816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9900"/>
                </a:solidFill>
              </a:rPr>
              <a:t>HOW I HAVE SEEN</a:t>
            </a:r>
            <a:r>
              <a:rPr b="1" lang="en-US" sz="1800">
                <a:solidFill>
                  <a:srgbClr val="FF9900"/>
                </a:solidFill>
              </a:rPr>
              <a:t>             </a:t>
            </a:r>
            <a:r>
              <a:rPr b="1" lang="en-US" sz="1200">
                <a:solidFill>
                  <a:srgbClr val="FF9900"/>
                </a:solidFill>
              </a:rPr>
              <a:t>NASA MODIS: 250 mt/8 days</a:t>
            </a:r>
            <a:endParaRPr b="1" sz="1200">
              <a:solidFill>
                <a:srgbClr val="FF9900"/>
              </a:solidFill>
            </a:endParaRPr>
          </a:p>
        </p:txBody>
      </p:sp>
      <p:sp>
        <p:nvSpPr>
          <p:cNvPr id="203" name="Google Shape;203;p26"/>
          <p:cNvSpPr txBox="1"/>
          <p:nvPr>
            <p:ph idx="1" type="body"/>
          </p:nvPr>
        </p:nvSpPr>
        <p:spPr>
          <a:xfrm>
            <a:off x="5665350" y="2094800"/>
            <a:ext cx="32289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PRO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High spatial resolution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High temporal resolution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Free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CONS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Short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time series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(mid 2015)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Heavy processing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Large storage capacity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….cloud solutions!!!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t/>
            </a:r>
            <a:endParaRPr sz="18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8262" lvl="0" marL="195262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182350" y="3728000"/>
            <a:ext cx="51816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9900"/>
                </a:solidFill>
              </a:rPr>
              <a:t>HOW I AM </a:t>
            </a:r>
            <a:r>
              <a:rPr b="1" lang="en-US" sz="1800">
                <a:solidFill>
                  <a:srgbClr val="FF9900"/>
                </a:solidFill>
              </a:rPr>
              <a:t>SEEING</a:t>
            </a:r>
            <a:r>
              <a:rPr b="1" lang="en-US" sz="1800">
                <a:solidFill>
                  <a:srgbClr val="FF9900"/>
                </a:solidFill>
              </a:rPr>
              <a:t> NOW   </a:t>
            </a:r>
            <a:r>
              <a:rPr b="1" lang="en-US" sz="1800">
                <a:solidFill>
                  <a:srgbClr val="FF9900"/>
                </a:solidFill>
              </a:rPr>
              <a:t> </a:t>
            </a:r>
            <a:r>
              <a:rPr b="1" lang="en-US" sz="1200">
                <a:solidFill>
                  <a:srgbClr val="FF9900"/>
                </a:solidFill>
              </a:rPr>
              <a:t>ESA Sentinel 2: 10 mt/5 days</a:t>
            </a:r>
            <a:endParaRPr b="1" sz="1200">
              <a:solidFill>
                <a:srgbClr val="FF9900"/>
              </a:solidFill>
            </a:endParaRPr>
          </a:p>
        </p:txBody>
      </p:sp>
      <p:sp>
        <p:nvSpPr>
          <p:cNvPr id="205" name="Google Shape;205;p26"/>
          <p:cNvSpPr txBox="1"/>
          <p:nvPr>
            <p:ph idx="2" type="body"/>
          </p:nvPr>
        </p:nvSpPr>
        <p:spPr>
          <a:xfrm>
            <a:off x="467544" y="188640"/>
            <a:ext cx="81360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analysis</a:t>
            </a:r>
            <a:r>
              <a:rPr lang="en-US" sz="3000"/>
              <a:t> </a:t>
            </a:r>
            <a:endParaRPr sz="3000"/>
          </a:p>
        </p:txBody>
      </p:sp>
      <p:sp>
        <p:nvSpPr>
          <p:cNvPr id="206" name="Google Shape;206;p26"/>
          <p:cNvSpPr txBox="1"/>
          <p:nvPr/>
        </p:nvSpPr>
        <p:spPr>
          <a:xfrm>
            <a:off x="7756300" y="524500"/>
            <a:ext cx="15939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</a:rPr>
              <a:t>Game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</a:rPr>
              <a:t>Changer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8263" lvl="0" marL="1952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5263" lvl="0" marL="19526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Multi-level models incorporating cluster level data</a:t>
            </a:r>
            <a:endParaRPr/>
          </a:p>
          <a:p>
            <a:pPr indent="-190500" lvl="1" marL="57626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Char char="-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More stable estimates, better controlled models</a:t>
            </a:r>
            <a:endParaRPr/>
          </a:p>
          <a:p>
            <a:pPr indent="-42862" lvl="0" marL="19526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5263" lvl="0" marL="19526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Synthetic controls applications of geo-spatial data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7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Uses of geo-spatial the project inspired for us, but we didn’t use</a:t>
            </a:r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idx="1" type="body"/>
          </p:nvPr>
        </p:nvSpPr>
        <p:spPr>
          <a:xfrm>
            <a:off x="323528" y="1628800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263" lvl="0" marL="19526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What is a synthetic controls model and what do you need?</a:t>
            </a:r>
            <a:endParaRPr/>
          </a:p>
          <a:p>
            <a:pPr indent="-68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8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462" lvl="0" marL="1952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2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600"/>
              <a:t>Abadie, Diamond, and Hainmueller, 2015)</a:t>
            </a:r>
            <a:endParaRPr sz="1600"/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8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Some notes on synthetic controls using geo-spatial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2091501"/>
            <a:ext cx="6524625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idx="1" type="body"/>
          </p:nvPr>
        </p:nvSpPr>
        <p:spPr>
          <a:xfrm>
            <a:off x="323528" y="1628800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263" lvl="0" marL="19526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How could this model be used with geo-spatial data?</a:t>
            </a:r>
            <a:endParaRPr/>
          </a:p>
          <a:p>
            <a:pPr indent="-190500" lvl="1" marL="576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Outcome variables a good geographer can get from a satellite or other geo-spatial means:</a:t>
            </a:r>
            <a:endParaRPr/>
          </a:p>
          <a:p>
            <a:pPr indent="-1936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Night lights (a reasonable proxy for income, though problems exist at the unit level)</a:t>
            </a:r>
            <a:endParaRPr/>
          </a:p>
          <a:p>
            <a:pPr indent="-1936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NDVI</a:t>
            </a:r>
            <a:endParaRPr/>
          </a:p>
          <a:p>
            <a:pPr indent="-1936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Many more that I’m not aware of, because I’m not a geographer</a:t>
            </a:r>
            <a:endParaRPr/>
          </a:p>
          <a:p>
            <a:pPr indent="-190500" lvl="1" marL="576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Covariates that a good geographer can get from a satellite or other geo-spatial means:</a:t>
            </a:r>
            <a:endParaRPr/>
          </a:p>
          <a:p>
            <a:pPr indent="-1936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Distance from a primary, secondary, or tertiary road (access to markets);</a:t>
            </a:r>
            <a:endParaRPr/>
          </a:p>
          <a:p>
            <a:pPr indent="-1936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Altitude</a:t>
            </a:r>
            <a:endParaRPr/>
          </a:p>
          <a:p>
            <a:pPr indent="-1936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Climate classification</a:t>
            </a:r>
            <a:endParaRPr/>
          </a:p>
          <a:p>
            <a:pPr indent="-1936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Distance from a conflict line</a:t>
            </a:r>
            <a:endParaRPr/>
          </a:p>
          <a:p>
            <a:pPr indent="-1936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Distance from an international border</a:t>
            </a:r>
            <a:endParaRPr/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8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462" lvl="0" marL="1952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9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Some notes on synthetic controls using geo-spatial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idx="1" type="body"/>
          </p:nvPr>
        </p:nvSpPr>
        <p:spPr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1" marL="57626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Other variables that you can often get in time series, but are not necessarily geo-spatial:</a:t>
            </a:r>
            <a:endParaRPr/>
          </a:p>
          <a:p>
            <a:pPr indent="-193675" lvl="2" marL="960438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Population (from a countries list of electoral precincts)</a:t>
            </a:r>
            <a:endParaRPr/>
          </a:p>
          <a:p>
            <a:pPr indent="-193675" lvl="2" marL="960438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Gender balance (if the country’s voter list is public)</a:t>
            </a:r>
            <a:endParaRPr/>
          </a:p>
          <a:p>
            <a:pPr indent="-193675" lvl="2" marL="960438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Education level (if the census is available at the cluster level)</a:t>
            </a:r>
            <a:endParaRPr/>
          </a:p>
          <a:p>
            <a:pPr indent="-193675" lvl="2" marL="960438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Ethnicity/language spoken (if the census is available at the cluster level)</a:t>
            </a:r>
            <a:endParaRPr/>
          </a:p>
          <a:p>
            <a:pPr indent="-1047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462" lvl="0" marL="1952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4" name="Google Shape;234;p30"/>
          <p:cNvSpPr txBox="1"/>
          <p:nvPr>
            <p:ph idx="2" type="body"/>
          </p:nvPr>
        </p:nvSpPr>
        <p:spPr>
          <a:xfrm>
            <a:off x="466724" y="54791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 notes on synthetic controls using geo-spatial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>
            <p:ph idx="1" type="body"/>
          </p:nvPr>
        </p:nvSpPr>
        <p:spPr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1" marL="57626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What are the implications: Survey-less evaluation</a:t>
            </a:r>
            <a:endParaRPr/>
          </a:p>
          <a:p>
            <a:pPr indent="-228600" lvl="2" marL="998538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You can get a reasonable estimate of economic impact without doing a survey</a:t>
            </a:r>
            <a:endParaRPr/>
          </a:p>
          <a:p>
            <a:pPr indent="-228600" lvl="2" marL="998538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You can get a reasonable estimate of whether something happened or not without doing a survey</a:t>
            </a:r>
            <a:endParaRPr/>
          </a:p>
          <a:p>
            <a:pPr indent="-228600" lvl="2" marL="998538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You don’t necessarily have to be on the ground, potentially leading to quick, good enough impact evaluation;</a:t>
            </a:r>
            <a:endParaRPr/>
          </a:p>
          <a:p>
            <a:pPr indent="-228600" lvl="2" marL="998538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You can get access to hard to access places including conflict affected areas.</a:t>
            </a:r>
            <a:endParaRPr/>
          </a:p>
          <a:p>
            <a:pPr indent="-190500" lvl="1" marL="576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Improvement on existing geo-spatial methods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462" lvl="0" marL="1952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1" name="Google Shape;241;p31"/>
          <p:cNvSpPr txBox="1"/>
          <p:nvPr>
            <p:ph idx="2" type="body"/>
          </p:nvPr>
        </p:nvSpPr>
        <p:spPr>
          <a:xfrm>
            <a:off x="466724" y="332656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 notes on synthetic controls using geo-spatial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/>
          <p:nvPr>
            <p:ph idx="1" type="body"/>
          </p:nvPr>
        </p:nvSpPr>
        <p:spPr>
          <a:xfrm>
            <a:off x="466724" y="1438274"/>
            <a:ext cx="8065800" cy="444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1" marL="5762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Geo-spatial data can be used for matched sampling in a wide-variety of situations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6375" lvl="2" marL="960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Which communities are at risk of losing members to the conflict in Syria and Iraq?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6375" lvl="2" marL="960437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Did a civic education program actually get kids to engage local government on the budget?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1" marL="5762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Besides trying to find your comparison group communities, you can also find other outcomes of interest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6375" lvl="2" marL="960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What is the impact of building roads on economic development?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"/>
          <p:cNvSpPr txBox="1"/>
          <p:nvPr>
            <p:ph idx="2" type="body"/>
          </p:nvPr>
        </p:nvSpPr>
        <p:spPr>
          <a:xfrm>
            <a:off x="467544" y="188640"/>
            <a:ext cx="8136000" cy="86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Applications in other contexts</a:t>
            </a:r>
            <a:endParaRPr/>
          </a:p>
        </p:txBody>
      </p:sp>
      <p:pic>
        <p:nvPicPr>
          <p:cNvPr id="250" name="Google Shape;2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>
            <p:ph idx="1" type="body"/>
          </p:nvPr>
        </p:nvSpPr>
        <p:spPr>
          <a:xfrm>
            <a:off x="323528" y="1628800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263" lvl="0" marL="19526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Improved control group selection through matched sampling using geo-spatial data rather than sampling a random control group in post-hoc, quasi-experimental settings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Multi-level modeling to control for environmental factors makes sense (more stable estimates, in an environment where estimation is difficult)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Synthetic controls modeling would be a step up over the hand selection of control groups in the BACI</a:t>
            </a:r>
            <a:endParaRPr/>
          </a:p>
          <a:p>
            <a:pPr indent="-195262" lvl="0" marL="19526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Synthetic controls modeling generally deserves a great deal of additional attention with geo-spatial data, because it has the potential to remove the need to do on the ground surveys;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methods we used in this evaluation have the potential to be used in a wide variety of contexts.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462" lvl="0" marL="1952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33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Lessons learned, applications, and things we thought of afterwards that might be valuable for others</a:t>
            </a:r>
            <a:endParaRPr/>
          </a:p>
        </p:txBody>
      </p:sp>
      <p:pic>
        <p:nvPicPr>
          <p:cNvPr id="257" name="Google Shape;2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95536" y="1628800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263" lvl="0" marL="19526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2 wars of secession in 1990-1991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Civil war in 1990-1991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August 2008 war (breaks out in South Ossetia, extends to Abkhazia)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~250,000 internally displaced people (~7% of population)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Right of return not happening, and slow moving ethnic cleansing particularly in Abkhazia.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Quasi-frozen conflict, however people on the administrative boundary line face regular issues (e.g. abductions, cattle theft, and a moving boundary line).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Georgia: Country context</a:t>
            </a:r>
            <a:endParaRPr/>
          </a:p>
        </p:txBody>
      </p:sp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map of georgia south ossetia abkhazia" id="55" name="Google Shape;5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484784"/>
            <a:ext cx="7596336" cy="460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23528" y="1628801"/>
            <a:ext cx="8065715" cy="4176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Challenges of undertaking evaluation in the country context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- Restricted mobility in some areas of the country (occupied areas)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Data limitations</a:t>
            </a:r>
            <a:endParaRPr/>
          </a:p>
          <a:p>
            <a:pPr indent="-68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Solution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Geospatial analysis</a:t>
            </a:r>
            <a:endParaRPr/>
          </a:p>
          <a:p>
            <a:pPr indent="-1905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Sampling</a:t>
            </a:r>
            <a:endParaRPr/>
          </a:p>
          <a:p>
            <a:pPr indent="-1905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Analysis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8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Agricultural Support Project</a:t>
            </a:r>
            <a:endParaRPr/>
          </a:p>
        </p:txBody>
      </p:sp>
      <p:pic>
        <p:nvPicPr>
          <p:cNvPr id="63" name="Google Shape;6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23528" y="1628800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Developmental objectives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Increase assets &amp; incomes among rural poor.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Remove infrastructural bottlenecks.</a:t>
            </a:r>
            <a:endParaRPr sz="20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Project interventions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Rehabilitation of irrigation canals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Bridges for livestock movement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Drinking water infrastructure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Leasing products for agricultural businesses</a:t>
            </a:r>
            <a:endParaRPr/>
          </a:p>
          <a:p>
            <a:pPr indent="-68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Agricultural Support Project</a:t>
            </a:r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323528" y="1628800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Objective of impact evaluation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Measure the economic changes in the lives of project beneficiaries using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inter alia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income and changes in agricultural production as indicators</a:t>
            </a:r>
            <a:endParaRPr/>
          </a:p>
          <a:p>
            <a:pPr indent="-68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Approach</a:t>
            </a:r>
            <a:endParaRPr/>
          </a:p>
          <a:p>
            <a:pPr indent="-195263" lvl="0" marL="19526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Ex-post quasi-experimental method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1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Objective and approach of evaluation</a:t>
            </a:r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323528" y="1628800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38576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1" lang="en-US" sz="1400">
                <a:latin typeface="Times New Roman"/>
                <a:ea typeface="Times New Roman"/>
                <a:cs typeface="Times New Roman"/>
                <a:sym typeface="Times New Roman"/>
              </a:rPr>
              <a:t>Challenge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3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	No random assignment of treatments at the individual or cluster level;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385763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	Lack of adequate baseline data.</a:t>
            </a:r>
            <a:endParaRPr/>
          </a:p>
          <a:p>
            <a:pPr indent="0" lvl="1" marL="385763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1" lang="en-US" sz="1400">
                <a:latin typeface="Times New Roman"/>
                <a:ea typeface="Times New Roman"/>
                <a:cs typeface="Times New Roman"/>
                <a:sym typeface="Times New Roman"/>
              </a:rPr>
              <a:t>Solution:</a:t>
            </a: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 Match on cluster level demographic and geo-spatial characteristics for the infrastructure component, </a:t>
            </a:r>
            <a:r>
              <a:rPr i="1" lang="en-US" sz="1400">
                <a:latin typeface="Times New Roman"/>
                <a:ea typeface="Times New Roman"/>
                <a:cs typeface="Times New Roman"/>
                <a:sym typeface="Times New Roman"/>
              </a:rPr>
              <a:t>prior to intervention:</a:t>
            </a:r>
            <a:endParaRPr/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NDVI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Gender balance of adults in communities</a:t>
            </a:r>
            <a:endParaRPr/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Ethnic minority community</a:t>
            </a:r>
            <a:endParaRPr/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Adult population size</a:t>
            </a:r>
            <a:endParaRPr/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Average elevation</a:t>
            </a:r>
            <a:endParaRPr/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Distance to a primary road</a:t>
            </a:r>
            <a:endParaRPr/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Distance to a secondary road</a:t>
            </a:r>
            <a:endParaRPr/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Distance to a tertiary road</a:t>
            </a:r>
            <a:endParaRPr/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Distance from a regional center</a:t>
            </a:r>
            <a:endParaRPr/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Area of the district</a:t>
            </a:r>
            <a:endParaRPr/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Koppen climate classification</a:t>
            </a:r>
            <a:endParaRPr/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Population density</a:t>
            </a:r>
            <a:endParaRPr/>
          </a:p>
          <a:p>
            <a:pPr indent="-228600" lvl="3" marL="137953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Propensity scores</a:t>
            </a:r>
            <a:endParaRPr/>
          </a:p>
          <a:p>
            <a:pPr indent="0" lvl="1" marL="3857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2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sampling</a:t>
            </a:r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323528" y="1628800"/>
            <a:ext cx="8065715" cy="444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5263" lvl="0" marL="19526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Comparison of cluster level balance with matched versus random selection of control clusters: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Minimum p-value:</a:t>
            </a:r>
            <a:endParaRPr/>
          </a:p>
          <a:p>
            <a:pPr indent="-1936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Random sample: p= 0.004107**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36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Matched sample: p=0.14894</a:t>
            </a:r>
            <a:endParaRPr/>
          </a:p>
          <a:p>
            <a:pPr indent="-1905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Number of significant differences at cluster (community) level:</a:t>
            </a:r>
            <a:endParaRPr/>
          </a:p>
          <a:p>
            <a:pPr indent="-1936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Random sample: 3 variables (6 tests)</a:t>
            </a:r>
            <a:endParaRPr/>
          </a:p>
          <a:p>
            <a:pPr indent="-193675" lvl="2" marL="960438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Matched sample: 0</a:t>
            </a:r>
            <a:endParaRPr/>
          </a:p>
          <a:p>
            <a:pPr indent="0" lvl="1" marL="3857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1" marL="576263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467544" y="188640"/>
            <a:ext cx="81359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Use of geospatial data for sampling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50" y="5868049"/>
            <a:ext cx="2281549" cy="9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_APR1_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