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5"/>
  </p:notesMasterIdLst>
  <p:handoutMasterIdLst>
    <p:handoutMasterId r:id="rId26"/>
  </p:handoutMasterIdLst>
  <p:sldIdLst>
    <p:sldId id="256" r:id="rId2"/>
    <p:sldId id="786" r:id="rId3"/>
    <p:sldId id="291" r:id="rId4"/>
    <p:sldId id="781" r:id="rId5"/>
    <p:sldId id="333" r:id="rId6"/>
    <p:sldId id="310" r:id="rId7"/>
    <p:sldId id="334" r:id="rId8"/>
    <p:sldId id="336" r:id="rId9"/>
    <p:sldId id="750" r:id="rId10"/>
    <p:sldId id="780" r:id="rId11"/>
    <p:sldId id="344" r:id="rId12"/>
    <p:sldId id="343" r:id="rId13"/>
    <p:sldId id="782" r:id="rId14"/>
    <p:sldId id="719" r:id="rId15"/>
    <p:sldId id="757" r:id="rId16"/>
    <p:sldId id="783" r:id="rId17"/>
    <p:sldId id="784" r:id="rId18"/>
    <p:sldId id="779" r:id="rId19"/>
    <p:sldId id="346" r:id="rId20"/>
    <p:sldId id="785" r:id="rId21"/>
    <p:sldId id="713" r:id="rId22"/>
    <p:sldId id="787" r:id="rId23"/>
    <p:sldId id="350" r:id="rId24"/>
  </p:sldIdLst>
  <p:sldSz cx="9144000" cy="6858000" type="screen4x3"/>
  <p:notesSz cx="7104063" cy="10234613"/>
  <p:defaultTextStyle>
    <a:defPPr>
      <a:defRPr lang="de-DE"/>
    </a:defPPr>
    <a:lvl1pPr algn="l"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rten, Sven" initials="HS" lastIdx="31" clrIdx="0">
    <p:extLst>
      <p:ext uri="{19B8F6BF-5375-455C-9EA6-DF929625EA0E}">
        <p15:presenceInfo xmlns:p15="http://schemas.microsoft.com/office/powerpoint/2012/main" userId="S-1-5-21-998000124-4211665179-283085017-2357" providerId="AD"/>
      </p:ext>
    </p:extLst>
  </p:cmAuthor>
  <p:cmAuthor id="2" name="Léon Ru" initials="LR" lastIdx="36" clrIdx="1">
    <p:extLst>
      <p:ext uri="{19B8F6BF-5375-455C-9EA6-DF929625EA0E}">
        <p15:presenceInfo xmlns:p15="http://schemas.microsoft.com/office/powerpoint/2012/main" userId="50ee054b78f5376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5A"/>
    <a:srgbClr val="CD860F"/>
    <a:srgbClr val="4F6B75"/>
    <a:srgbClr val="3E7DA6"/>
    <a:srgbClr val="A6ACB3"/>
    <a:srgbClr val="FFFFFF"/>
    <a:srgbClr val="2A2723"/>
    <a:srgbClr val="003B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2B73FB-6D2B-45F7-AF69-1CB7E4205467}" v="37" dt="2019-03-10T11:56:22.688"/>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524" autoAdjust="0"/>
    <p:restoredTop sz="85883" autoAdjust="0"/>
  </p:normalViewPr>
  <p:slideViewPr>
    <p:cSldViewPr snapToGrid="0">
      <p:cViewPr varScale="1">
        <p:scale>
          <a:sx n="74" d="100"/>
          <a:sy n="74" d="100"/>
        </p:scale>
        <p:origin x="2088" y="43"/>
      </p:cViewPr>
      <p:guideLst>
        <p:guide orient="horz" pos="2160"/>
        <p:guide pos="2880"/>
      </p:guideLst>
    </p:cSldViewPr>
  </p:slideViewPr>
  <p:outlineViewPr>
    <p:cViewPr>
      <p:scale>
        <a:sx n="33" d="100"/>
        <a:sy n="33" d="100"/>
      </p:scale>
      <p:origin x="0" y="576"/>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8" d="100"/>
          <a:sy n="58" d="100"/>
        </p:scale>
        <p:origin x="3274" y="77"/>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lte Lech" userId="abe5dbf17c39dc31" providerId="LiveId" clId="{A22B73FB-6D2B-45F7-AF69-1CB7E4205467}"/>
    <pc:docChg chg="undo custSel modSld">
      <pc:chgData name="Malte Lech" userId="abe5dbf17c39dc31" providerId="LiveId" clId="{A22B73FB-6D2B-45F7-AF69-1CB7E4205467}" dt="2019-03-10T11:53:11.948" v="469" actId="20577"/>
      <pc:docMkLst>
        <pc:docMk/>
      </pc:docMkLst>
      <pc:sldChg chg="modSp">
        <pc:chgData name="Malte Lech" userId="abe5dbf17c39dc31" providerId="LiveId" clId="{A22B73FB-6D2B-45F7-AF69-1CB7E4205467}" dt="2019-03-10T11:53:11.948" v="469" actId="20577"/>
        <pc:sldMkLst>
          <pc:docMk/>
          <pc:sldMk cId="0" sldId="256"/>
        </pc:sldMkLst>
        <pc:spChg chg="mod">
          <ac:chgData name="Malte Lech" userId="abe5dbf17c39dc31" providerId="LiveId" clId="{A22B73FB-6D2B-45F7-AF69-1CB7E4205467}" dt="2019-03-10T11:53:11.948" v="469" actId="20577"/>
          <ac:spMkLst>
            <pc:docMk/>
            <pc:sldMk cId="0" sldId="256"/>
            <ac:spMk id="9218" creationId="{00000000-0000-0000-0000-000000000000}"/>
          </ac:spMkLst>
        </pc:spChg>
      </pc:sldChg>
      <pc:sldChg chg="addSp delSp modSp">
        <pc:chgData name="Malte Lech" userId="abe5dbf17c39dc31" providerId="LiveId" clId="{A22B73FB-6D2B-45F7-AF69-1CB7E4205467}" dt="2019-03-10T11:52:46.239" v="467" actId="20577"/>
        <pc:sldMkLst>
          <pc:docMk/>
          <pc:sldMk cId="0" sldId="291"/>
        </pc:sldMkLst>
        <pc:spChg chg="add">
          <ac:chgData name="Malte Lech" userId="abe5dbf17c39dc31" providerId="LiveId" clId="{A22B73FB-6D2B-45F7-AF69-1CB7E4205467}" dt="2019-03-10T11:50:22.963" v="408"/>
          <ac:spMkLst>
            <pc:docMk/>
            <pc:sldMk cId="0" sldId="291"/>
            <ac:spMk id="6" creationId="{D6FC6A82-D76A-4F35-9002-7236E4BCFFC6}"/>
          </ac:spMkLst>
        </pc:spChg>
        <pc:spChg chg="mod">
          <ac:chgData name="Malte Lech" userId="abe5dbf17c39dc31" providerId="LiveId" clId="{A22B73FB-6D2B-45F7-AF69-1CB7E4205467}" dt="2019-03-10T11:52:46.239" v="467" actId="20577"/>
          <ac:spMkLst>
            <pc:docMk/>
            <pc:sldMk cId="0" sldId="291"/>
            <ac:spMk id="11265" creationId="{00000000-0000-0000-0000-000000000000}"/>
          </ac:spMkLst>
        </pc:spChg>
        <pc:spChg chg="del">
          <ac:chgData name="Malte Lech" userId="abe5dbf17c39dc31" providerId="LiveId" clId="{A22B73FB-6D2B-45F7-AF69-1CB7E4205467}" dt="2019-03-10T11:50:22.133" v="407" actId="478"/>
          <ac:spMkLst>
            <pc:docMk/>
            <pc:sldMk cId="0" sldId="291"/>
            <ac:spMk id="11267" creationId="{00000000-0000-0000-0000-000000000000}"/>
          </ac:spMkLst>
        </pc:spChg>
      </pc:sldChg>
      <pc:sldChg chg="addSp delSp modSp addCm delCm">
        <pc:chgData name="Malte Lech" userId="abe5dbf17c39dc31" providerId="LiveId" clId="{A22B73FB-6D2B-45F7-AF69-1CB7E4205467}" dt="2019-03-10T11:50:33.247" v="412"/>
        <pc:sldMkLst>
          <pc:docMk/>
          <pc:sldMk cId="500133060" sldId="310"/>
        </pc:sldMkLst>
        <pc:spChg chg="mod">
          <ac:chgData name="Malte Lech" userId="abe5dbf17c39dc31" providerId="LiveId" clId="{A22B73FB-6D2B-45F7-AF69-1CB7E4205467}" dt="2019-03-10T11:42:31.388" v="375" actId="20577"/>
          <ac:spMkLst>
            <pc:docMk/>
            <pc:sldMk cId="500133060" sldId="310"/>
            <ac:spMk id="2" creationId="{00000000-0000-0000-0000-000000000000}"/>
          </ac:spMkLst>
        </pc:spChg>
        <pc:spChg chg="del mod">
          <ac:chgData name="Malte Lech" userId="abe5dbf17c39dc31" providerId="LiveId" clId="{A22B73FB-6D2B-45F7-AF69-1CB7E4205467}" dt="2019-03-10T11:50:32.969" v="411" actId="478"/>
          <ac:spMkLst>
            <pc:docMk/>
            <pc:sldMk cId="500133060" sldId="310"/>
            <ac:spMk id="4" creationId="{00000000-0000-0000-0000-000000000000}"/>
          </ac:spMkLst>
        </pc:spChg>
        <pc:spChg chg="add">
          <ac:chgData name="Malte Lech" userId="abe5dbf17c39dc31" providerId="LiveId" clId="{A22B73FB-6D2B-45F7-AF69-1CB7E4205467}" dt="2019-03-10T11:50:33.247" v="412"/>
          <ac:spMkLst>
            <pc:docMk/>
            <pc:sldMk cId="500133060" sldId="310"/>
            <ac:spMk id="8" creationId="{2B2B7606-04F7-48EA-9101-8BB9F24566AE}"/>
          </ac:spMkLst>
        </pc:spChg>
      </pc:sldChg>
      <pc:sldChg chg="addSp delSp modSp delCm">
        <pc:chgData name="Malte Lech" userId="abe5dbf17c39dc31" providerId="LiveId" clId="{A22B73FB-6D2B-45F7-AF69-1CB7E4205467}" dt="2019-03-10T11:50:28.756" v="410"/>
        <pc:sldMkLst>
          <pc:docMk/>
          <pc:sldMk cId="41517727" sldId="333"/>
        </pc:sldMkLst>
        <pc:spChg chg="mod">
          <ac:chgData name="Malte Lech" userId="abe5dbf17c39dc31" providerId="LiveId" clId="{A22B73FB-6D2B-45F7-AF69-1CB7E4205467}" dt="2019-03-10T11:41:58.840" v="334" actId="6549"/>
          <ac:spMkLst>
            <pc:docMk/>
            <pc:sldMk cId="41517727" sldId="333"/>
            <ac:spMk id="8" creationId="{00000000-0000-0000-0000-000000000000}"/>
          </ac:spMkLst>
        </pc:spChg>
        <pc:spChg chg="del">
          <ac:chgData name="Malte Lech" userId="abe5dbf17c39dc31" providerId="LiveId" clId="{A22B73FB-6D2B-45F7-AF69-1CB7E4205467}" dt="2019-03-10T11:50:28.360" v="409" actId="478"/>
          <ac:spMkLst>
            <pc:docMk/>
            <pc:sldMk cId="41517727" sldId="333"/>
            <ac:spMk id="10" creationId="{00000000-0000-0000-0000-000000000000}"/>
          </ac:spMkLst>
        </pc:spChg>
        <pc:spChg chg="add">
          <ac:chgData name="Malte Lech" userId="abe5dbf17c39dc31" providerId="LiveId" clId="{A22B73FB-6D2B-45F7-AF69-1CB7E4205467}" dt="2019-03-10T11:50:28.756" v="410"/>
          <ac:spMkLst>
            <pc:docMk/>
            <pc:sldMk cId="41517727" sldId="333"/>
            <ac:spMk id="13" creationId="{EA8AE6CD-E0EA-4B96-BAD9-1964A5DA7672}"/>
          </ac:spMkLst>
        </pc:spChg>
      </pc:sldChg>
      <pc:sldChg chg="addSp delSp modSp delCm">
        <pc:chgData name="Malte Lech" userId="abe5dbf17c39dc31" providerId="LiveId" clId="{A22B73FB-6D2B-45F7-AF69-1CB7E4205467}" dt="2019-03-10T11:50:36.764" v="414"/>
        <pc:sldMkLst>
          <pc:docMk/>
          <pc:sldMk cId="1207956923" sldId="334"/>
        </pc:sldMkLst>
        <pc:spChg chg="del mod">
          <ac:chgData name="Malte Lech" userId="abe5dbf17c39dc31" providerId="LiveId" clId="{A22B73FB-6D2B-45F7-AF69-1CB7E4205467}" dt="2019-03-10T11:50:36.531" v="413" actId="478"/>
          <ac:spMkLst>
            <pc:docMk/>
            <pc:sldMk cId="1207956923" sldId="334"/>
            <ac:spMk id="4" creationId="{00000000-0000-0000-0000-000000000000}"/>
          </ac:spMkLst>
        </pc:spChg>
        <pc:spChg chg="add">
          <ac:chgData name="Malte Lech" userId="abe5dbf17c39dc31" providerId="LiveId" clId="{A22B73FB-6D2B-45F7-AF69-1CB7E4205467}" dt="2019-03-10T11:50:36.764" v="414"/>
          <ac:spMkLst>
            <pc:docMk/>
            <pc:sldMk cId="1207956923" sldId="334"/>
            <ac:spMk id="13" creationId="{C8892ECE-3060-48E8-BD36-9E3B68077864}"/>
          </ac:spMkLst>
        </pc:spChg>
      </pc:sldChg>
      <pc:sldChg chg="addSp delSp modSp delCm">
        <pc:chgData name="Malte Lech" userId="abe5dbf17c39dc31" providerId="LiveId" clId="{A22B73FB-6D2B-45F7-AF69-1CB7E4205467}" dt="2019-03-10T11:50:43.691" v="416"/>
        <pc:sldMkLst>
          <pc:docMk/>
          <pc:sldMk cId="1371826149" sldId="336"/>
        </pc:sldMkLst>
        <pc:spChg chg="del mod">
          <ac:chgData name="Malte Lech" userId="abe5dbf17c39dc31" providerId="LiveId" clId="{A22B73FB-6D2B-45F7-AF69-1CB7E4205467}" dt="2019-03-10T11:50:43.409" v="415" actId="478"/>
          <ac:spMkLst>
            <pc:docMk/>
            <pc:sldMk cId="1371826149" sldId="336"/>
            <ac:spMk id="5" creationId="{00000000-0000-0000-0000-000000000000}"/>
          </ac:spMkLst>
        </pc:spChg>
        <pc:spChg chg="mod">
          <ac:chgData name="Malte Lech" userId="abe5dbf17c39dc31" providerId="LiveId" clId="{A22B73FB-6D2B-45F7-AF69-1CB7E4205467}" dt="2019-03-10T11:33:06.228" v="1" actId="20577"/>
          <ac:spMkLst>
            <pc:docMk/>
            <pc:sldMk cId="1371826149" sldId="336"/>
            <ac:spMk id="9" creationId="{00000000-0000-0000-0000-000000000000}"/>
          </ac:spMkLst>
        </pc:spChg>
        <pc:spChg chg="add">
          <ac:chgData name="Malte Lech" userId="abe5dbf17c39dc31" providerId="LiveId" clId="{A22B73FB-6D2B-45F7-AF69-1CB7E4205467}" dt="2019-03-10T11:50:43.691" v="416"/>
          <ac:spMkLst>
            <pc:docMk/>
            <pc:sldMk cId="1371826149" sldId="336"/>
            <ac:spMk id="13" creationId="{D165F9B8-D4DA-47AD-A7EB-0990965DB874}"/>
          </ac:spMkLst>
        </pc:spChg>
      </pc:sldChg>
      <pc:sldChg chg="addSp delSp modSp">
        <pc:chgData name="Malte Lech" userId="abe5dbf17c39dc31" providerId="LiveId" clId="{A22B73FB-6D2B-45F7-AF69-1CB7E4205467}" dt="2019-03-10T11:50:57.406" v="424"/>
        <pc:sldMkLst>
          <pc:docMk/>
          <pc:sldMk cId="1665607655" sldId="343"/>
        </pc:sldMkLst>
        <pc:spChg chg="del mod">
          <ac:chgData name="Malte Lech" userId="abe5dbf17c39dc31" providerId="LiveId" clId="{A22B73FB-6D2B-45F7-AF69-1CB7E4205467}" dt="2019-03-10T11:50:57.160" v="423" actId="478"/>
          <ac:spMkLst>
            <pc:docMk/>
            <pc:sldMk cId="1665607655" sldId="343"/>
            <ac:spMk id="8" creationId="{C42F7DC8-0B85-4286-A767-FA00382D1217}"/>
          </ac:spMkLst>
        </pc:spChg>
        <pc:spChg chg="add">
          <ac:chgData name="Malte Lech" userId="abe5dbf17c39dc31" providerId="LiveId" clId="{A22B73FB-6D2B-45F7-AF69-1CB7E4205467}" dt="2019-03-10T11:50:57.406" v="424"/>
          <ac:spMkLst>
            <pc:docMk/>
            <pc:sldMk cId="1665607655" sldId="343"/>
            <ac:spMk id="10" creationId="{B6CCC09B-4CA0-46EB-A14D-AA70008FA4D3}"/>
          </ac:spMkLst>
        </pc:spChg>
      </pc:sldChg>
      <pc:sldChg chg="addSp delSp modSp">
        <pc:chgData name="Malte Lech" userId="abe5dbf17c39dc31" providerId="LiveId" clId="{A22B73FB-6D2B-45F7-AF69-1CB7E4205467}" dt="2019-03-10T11:50:54.104" v="422"/>
        <pc:sldMkLst>
          <pc:docMk/>
          <pc:sldMk cId="608278919" sldId="344"/>
        </pc:sldMkLst>
        <pc:spChg chg="del">
          <ac:chgData name="Malte Lech" userId="abe5dbf17c39dc31" providerId="LiveId" clId="{A22B73FB-6D2B-45F7-AF69-1CB7E4205467}" dt="2019-03-10T11:50:53.765" v="421" actId="478"/>
          <ac:spMkLst>
            <pc:docMk/>
            <pc:sldMk cId="608278919" sldId="344"/>
            <ac:spMk id="5" creationId="{00000000-0000-0000-0000-000000000000}"/>
          </ac:spMkLst>
        </pc:spChg>
        <pc:spChg chg="mod">
          <ac:chgData name="Malte Lech" userId="abe5dbf17c39dc31" providerId="LiveId" clId="{A22B73FB-6D2B-45F7-AF69-1CB7E4205467}" dt="2019-03-10T11:37:25.008" v="218" actId="113"/>
          <ac:spMkLst>
            <pc:docMk/>
            <pc:sldMk cId="608278919" sldId="344"/>
            <ac:spMk id="9" creationId="{00000000-0000-0000-0000-000000000000}"/>
          </ac:spMkLst>
        </pc:spChg>
        <pc:spChg chg="add">
          <ac:chgData name="Malte Lech" userId="abe5dbf17c39dc31" providerId="LiveId" clId="{A22B73FB-6D2B-45F7-AF69-1CB7E4205467}" dt="2019-03-10T11:50:54.104" v="422"/>
          <ac:spMkLst>
            <pc:docMk/>
            <pc:sldMk cId="608278919" sldId="344"/>
            <ac:spMk id="10" creationId="{F02650CA-7300-4377-85E2-6FAE91935DA1}"/>
          </ac:spMkLst>
        </pc:spChg>
      </pc:sldChg>
      <pc:sldChg chg="addSp delSp modSp">
        <pc:chgData name="Malte Lech" userId="abe5dbf17c39dc31" providerId="LiveId" clId="{A22B73FB-6D2B-45F7-AF69-1CB7E4205467}" dt="2019-03-10T11:51:20.286" v="436"/>
        <pc:sldMkLst>
          <pc:docMk/>
          <pc:sldMk cId="1100412736" sldId="346"/>
        </pc:sldMkLst>
        <pc:spChg chg="del">
          <ac:chgData name="Malte Lech" userId="abe5dbf17c39dc31" providerId="LiveId" clId="{A22B73FB-6D2B-45F7-AF69-1CB7E4205467}" dt="2019-03-10T11:51:20.035" v="435" actId="478"/>
          <ac:spMkLst>
            <pc:docMk/>
            <pc:sldMk cId="1100412736" sldId="346"/>
            <ac:spMk id="7" creationId="{4D01FB5C-5324-416A-B8B9-3900DAECA42E}"/>
          </ac:spMkLst>
        </pc:spChg>
        <pc:spChg chg="add">
          <ac:chgData name="Malte Lech" userId="abe5dbf17c39dc31" providerId="LiveId" clId="{A22B73FB-6D2B-45F7-AF69-1CB7E4205467}" dt="2019-03-10T11:51:20.286" v="436"/>
          <ac:spMkLst>
            <pc:docMk/>
            <pc:sldMk cId="1100412736" sldId="346"/>
            <ac:spMk id="8" creationId="{79492B5A-6C6B-4F79-8739-673BE54E647A}"/>
          </ac:spMkLst>
        </pc:spChg>
        <pc:spChg chg="mod">
          <ac:chgData name="Malte Lech" userId="abe5dbf17c39dc31" providerId="LiveId" clId="{A22B73FB-6D2B-45F7-AF69-1CB7E4205467}" dt="2019-03-10T11:39:47.291" v="251" actId="27636"/>
          <ac:spMkLst>
            <pc:docMk/>
            <pc:sldMk cId="1100412736" sldId="346"/>
            <ac:spMk id="9" creationId="{00000000-0000-0000-0000-000000000000}"/>
          </ac:spMkLst>
        </pc:spChg>
      </pc:sldChg>
      <pc:sldChg chg="delSp">
        <pc:chgData name="Malte Lech" userId="abe5dbf17c39dc31" providerId="LiveId" clId="{A22B73FB-6D2B-45F7-AF69-1CB7E4205467}" dt="2019-03-10T11:51:33.609" v="441" actId="478"/>
        <pc:sldMkLst>
          <pc:docMk/>
          <pc:sldMk cId="2459279210" sldId="350"/>
        </pc:sldMkLst>
        <pc:spChg chg="del">
          <ac:chgData name="Malte Lech" userId="abe5dbf17c39dc31" providerId="LiveId" clId="{A22B73FB-6D2B-45F7-AF69-1CB7E4205467}" dt="2019-03-10T11:51:33.609" v="441" actId="478"/>
          <ac:spMkLst>
            <pc:docMk/>
            <pc:sldMk cId="2459279210" sldId="350"/>
            <ac:spMk id="9" creationId="{308AC7A2-0E6C-4C71-A4FC-97A00C2B9488}"/>
          </ac:spMkLst>
        </pc:spChg>
      </pc:sldChg>
      <pc:sldChg chg="addSp delSp modSp delCm">
        <pc:chgData name="Malte Lech" userId="abe5dbf17c39dc31" providerId="LiveId" clId="{A22B73FB-6D2B-45F7-AF69-1CB7E4205467}" dt="2019-03-10T11:51:28.747" v="440"/>
        <pc:sldMkLst>
          <pc:docMk/>
          <pc:sldMk cId="1514427005" sldId="713"/>
        </pc:sldMkLst>
        <pc:spChg chg="del">
          <ac:chgData name="Malte Lech" userId="abe5dbf17c39dc31" providerId="LiveId" clId="{A22B73FB-6D2B-45F7-AF69-1CB7E4205467}" dt="2019-03-10T11:51:28.484" v="439" actId="478"/>
          <ac:spMkLst>
            <pc:docMk/>
            <pc:sldMk cId="1514427005" sldId="713"/>
            <ac:spMk id="4" creationId="{00000000-0000-0000-0000-000000000000}"/>
          </ac:spMkLst>
        </pc:spChg>
        <pc:spChg chg="mod">
          <ac:chgData name="Malte Lech" userId="abe5dbf17c39dc31" providerId="LiveId" clId="{A22B73FB-6D2B-45F7-AF69-1CB7E4205467}" dt="2019-03-10T11:48:02.657" v="392" actId="1076"/>
          <ac:spMkLst>
            <pc:docMk/>
            <pc:sldMk cId="1514427005" sldId="713"/>
            <ac:spMk id="12" creationId="{EAEE7E4E-D58D-407F-A73B-B841FF034B46}"/>
          </ac:spMkLst>
        </pc:spChg>
        <pc:spChg chg="add">
          <ac:chgData name="Malte Lech" userId="abe5dbf17c39dc31" providerId="LiveId" clId="{A22B73FB-6D2B-45F7-AF69-1CB7E4205467}" dt="2019-03-10T11:51:28.747" v="440"/>
          <ac:spMkLst>
            <pc:docMk/>
            <pc:sldMk cId="1514427005" sldId="713"/>
            <ac:spMk id="14" creationId="{EE953DB0-D4C8-4953-8D9D-C265E7AE43A4}"/>
          </ac:spMkLst>
        </pc:spChg>
        <pc:picChg chg="mod">
          <ac:chgData name="Malte Lech" userId="abe5dbf17c39dc31" providerId="LiveId" clId="{A22B73FB-6D2B-45F7-AF69-1CB7E4205467}" dt="2019-03-10T11:49:09.234" v="396" actId="1076"/>
          <ac:picMkLst>
            <pc:docMk/>
            <pc:sldMk cId="1514427005" sldId="713"/>
            <ac:picMk id="7" creationId="{00000000-0000-0000-0000-000000000000}"/>
          </ac:picMkLst>
        </pc:picChg>
        <pc:picChg chg="mod">
          <ac:chgData name="Malte Lech" userId="abe5dbf17c39dc31" providerId="LiveId" clId="{A22B73FB-6D2B-45F7-AF69-1CB7E4205467}" dt="2019-03-10T11:48:02.293" v="391" actId="1076"/>
          <ac:picMkLst>
            <pc:docMk/>
            <pc:sldMk cId="1514427005" sldId="713"/>
            <ac:picMk id="9" creationId="{00000000-0000-0000-0000-000000000000}"/>
          </ac:picMkLst>
        </pc:picChg>
        <pc:picChg chg="mod">
          <ac:chgData name="Malte Lech" userId="abe5dbf17c39dc31" providerId="LiveId" clId="{A22B73FB-6D2B-45F7-AF69-1CB7E4205467}" dt="2019-03-10T11:48:03.082" v="393" actId="1076"/>
          <ac:picMkLst>
            <pc:docMk/>
            <pc:sldMk cId="1514427005" sldId="713"/>
            <ac:picMk id="13" creationId="{687938E4-837A-4E4D-AFD6-18BFD43C9EB2}"/>
          </ac:picMkLst>
        </pc:picChg>
      </pc:sldChg>
      <pc:sldChg chg="addSp delSp">
        <pc:chgData name="Malte Lech" userId="abe5dbf17c39dc31" providerId="LiveId" clId="{A22B73FB-6D2B-45F7-AF69-1CB7E4205467}" dt="2019-03-10T11:51:02.364" v="426"/>
        <pc:sldMkLst>
          <pc:docMk/>
          <pc:sldMk cId="1481674584" sldId="719"/>
        </pc:sldMkLst>
        <pc:spChg chg="del">
          <ac:chgData name="Malte Lech" userId="abe5dbf17c39dc31" providerId="LiveId" clId="{A22B73FB-6D2B-45F7-AF69-1CB7E4205467}" dt="2019-03-10T11:51:02.069" v="425" actId="478"/>
          <ac:spMkLst>
            <pc:docMk/>
            <pc:sldMk cId="1481674584" sldId="719"/>
            <ac:spMk id="13" creationId="{FC599C28-0AC1-43B6-A446-FA33B5CA9C6A}"/>
          </ac:spMkLst>
        </pc:spChg>
        <pc:spChg chg="add">
          <ac:chgData name="Malte Lech" userId="abe5dbf17c39dc31" providerId="LiveId" clId="{A22B73FB-6D2B-45F7-AF69-1CB7E4205467}" dt="2019-03-10T11:51:02.364" v="426"/>
          <ac:spMkLst>
            <pc:docMk/>
            <pc:sldMk cId="1481674584" sldId="719"/>
            <ac:spMk id="14" creationId="{5732249B-7697-4CEE-BC2F-E3DD9A0AEEF4}"/>
          </ac:spMkLst>
        </pc:spChg>
      </pc:sldChg>
      <pc:sldChg chg="addSp delSp modSp delCm">
        <pc:chgData name="Malte Lech" userId="abe5dbf17c39dc31" providerId="LiveId" clId="{A22B73FB-6D2B-45F7-AF69-1CB7E4205467}" dt="2019-03-10T11:52:09.024" v="466" actId="1037"/>
        <pc:sldMkLst>
          <pc:docMk/>
          <pc:sldMk cId="4045177404" sldId="750"/>
        </pc:sldMkLst>
        <pc:spChg chg="del">
          <ac:chgData name="Malte Lech" userId="abe5dbf17c39dc31" providerId="LiveId" clId="{A22B73FB-6D2B-45F7-AF69-1CB7E4205467}" dt="2019-03-10T11:50:47.195" v="417" actId="478"/>
          <ac:spMkLst>
            <pc:docMk/>
            <pc:sldMk cId="4045177404" sldId="750"/>
            <ac:spMk id="4" creationId="{00000000-0000-0000-0000-000000000000}"/>
          </ac:spMkLst>
        </pc:spChg>
        <pc:spChg chg="add">
          <ac:chgData name="Malte Lech" userId="abe5dbf17c39dc31" providerId="LiveId" clId="{A22B73FB-6D2B-45F7-AF69-1CB7E4205467}" dt="2019-03-10T11:50:47.553" v="418"/>
          <ac:spMkLst>
            <pc:docMk/>
            <pc:sldMk cId="4045177404" sldId="750"/>
            <ac:spMk id="8" creationId="{68372C71-3C79-4E24-A0EB-5E894A79F496}"/>
          </ac:spMkLst>
        </pc:spChg>
        <pc:spChg chg="mod">
          <ac:chgData name="Malte Lech" userId="abe5dbf17c39dc31" providerId="LiveId" clId="{A22B73FB-6D2B-45F7-AF69-1CB7E4205467}" dt="2019-03-10T11:52:09.024" v="466" actId="1037"/>
          <ac:spMkLst>
            <pc:docMk/>
            <pc:sldMk cId="4045177404" sldId="750"/>
            <ac:spMk id="22" creationId="{00000000-0000-0000-0000-000000000000}"/>
          </ac:spMkLst>
        </pc:spChg>
      </pc:sldChg>
      <pc:sldChg chg="addSp delSp delCm">
        <pc:chgData name="Malte Lech" userId="abe5dbf17c39dc31" providerId="LiveId" clId="{A22B73FB-6D2B-45F7-AF69-1CB7E4205467}" dt="2019-03-10T11:51:06.372" v="428"/>
        <pc:sldMkLst>
          <pc:docMk/>
          <pc:sldMk cId="4148971269" sldId="757"/>
        </pc:sldMkLst>
        <pc:spChg chg="del">
          <ac:chgData name="Malte Lech" userId="abe5dbf17c39dc31" providerId="LiveId" clId="{A22B73FB-6D2B-45F7-AF69-1CB7E4205467}" dt="2019-03-10T11:51:06.108" v="427" actId="478"/>
          <ac:spMkLst>
            <pc:docMk/>
            <pc:sldMk cId="4148971269" sldId="757"/>
            <ac:spMk id="4" creationId="{00000000-0000-0000-0000-000000000000}"/>
          </ac:spMkLst>
        </pc:spChg>
        <pc:spChg chg="add">
          <ac:chgData name="Malte Lech" userId="abe5dbf17c39dc31" providerId="LiveId" clId="{A22B73FB-6D2B-45F7-AF69-1CB7E4205467}" dt="2019-03-10T11:51:06.372" v="428"/>
          <ac:spMkLst>
            <pc:docMk/>
            <pc:sldMk cId="4148971269" sldId="757"/>
            <ac:spMk id="6" creationId="{EF8C9590-8A4D-43CB-8D04-E48B7DCA41F9}"/>
          </ac:spMkLst>
        </pc:spChg>
      </pc:sldChg>
      <pc:sldChg chg="addSp delSp modSp">
        <pc:chgData name="Malte Lech" userId="abe5dbf17c39dc31" providerId="LiveId" clId="{A22B73FB-6D2B-45F7-AF69-1CB7E4205467}" dt="2019-03-10T11:51:16.918" v="434"/>
        <pc:sldMkLst>
          <pc:docMk/>
          <pc:sldMk cId="1578617790" sldId="779"/>
        </pc:sldMkLst>
        <pc:spChg chg="del">
          <ac:chgData name="Malte Lech" userId="abe5dbf17c39dc31" providerId="LiveId" clId="{A22B73FB-6D2B-45F7-AF69-1CB7E4205467}" dt="2019-03-10T11:51:16.622" v="433" actId="478"/>
          <ac:spMkLst>
            <pc:docMk/>
            <pc:sldMk cId="1578617790" sldId="779"/>
            <ac:spMk id="6" creationId="{0E5471F8-2758-43AD-ADF0-5BC9B7C4CFF0}"/>
          </ac:spMkLst>
        </pc:spChg>
        <pc:spChg chg="add">
          <ac:chgData name="Malte Lech" userId="abe5dbf17c39dc31" providerId="LiveId" clId="{A22B73FB-6D2B-45F7-AF69-1CB7E4205467}" dt="2019-03-10T11:51:16.918" v="434"/>
          <ac:spMkLst>
            <pc:docMk/>
            <pc:sldMk cId="1578617790" sldId="779"/>
            <ac:spMk id="7" creationId="{7607F8A9-E54C-48A0-B047-11C43C57906E}"/>
          </ac:spMkLst>
        </pc:spChg>
        <pc:spChg chg="mod">
          <ac:chgData name="Malte Lech" userId="abe5dbf17c39dc31" providerId="LiveId" clId="{A22B73FB-6D2B-45F7-AF69-1CB7E4205467}" dt="2019-03-10T11:38:23.108" v="239" actId="20577"/>
          <ac:spMkLst>
            <pc:docMk/>
            <pc:sldMk cId="1578617790" sldId="779"/>
            <ac:spMk id="8" creationId="{B2852511-7432-446D-AFFA-E1A0F5259C7C}"/>
          </ac:spMkLst>
        </pc:spChg>
      </pc:sldChg>
      <pc:sldChg chg="addSp delSp modSp delCm">
        <pc:chgData name="Malte Lech" userId="abe5dbf17c39dc31" providerId="LiveId" clId="{A22B73FB-6D2B-45F7-AF69-1CB7E4205467}" dt="2019-03-10T11:50:51.024" v="420"/>
        <pc:sldMkLst>
          <pc:docMk/>
          <pc:sldMk cId="2400194970" sldId="780"/>
        </pc:sldMkLst>
        <pc:spChg chg="del mod">
          <ac:chgData name="Malte Lech" userId="abe5dbf17c39dc31" providerId="LiveId" clId="{A22B73FB-6D2B-45F7-AF69-1CB7E4205467}" dt="2019-03-10T11:50:50.799" v="419" actId="478"/>
          <ac:spMkLst>
            <pc:docMk/>
            <pc:sldMk cId="2400194970" sldId="780"/>
            <ac:spMk id="5" creationId="{00000000-0000-0000-0000-000000000000}"/>
          </ac:spMkLst>
        </pc:spChg>
        <pc:spChg chg="mod">
          <ac:chgData name="Malte Lech" userId="abe5dbf17c39dc31" providerId="LiveId" clId="{A22B73FB-6D2B-45F7-AF69-1CB7E4205467}" dt="2019-03-10T11:37:13.980" v="217" actId="6549"/>
          <ac:spMkLst>
            <pc:docMk/>
            <pc:sldMk cId="2400194970" sldId="780"/>
            <ac:spMk id="9" creationId="{00000000-0000-0000-0000-000000000000}"/>
          </ac:spMkLst>
        </pc:spChg>
        <pc:spChg chg="add">
          <ac:chgData name="Malte Lech" userId="abe5dbf17c39dc31" providerId="LiveId" clId="{A22B73FB-6D2B-45F7-AF69-1CB7E4205467}" dt="2019-03-10T11:50:51.024" v="420"/>
          <ac:spMkLst>
            <pc:docMk/>
            <pc:sldMk cId="2400194970" sldId="780"/>
            <ac:spMk id="13" creationId="{FD3A6653-D295-4BBE-ABA9-3514AA8B629F}"/>
          </ac:spMkLst>
        </pc:spChg>
      </pc:sldChg>
      <pc:sldChg chg="modSp">
        <pc:chgData name="Malte Lech" userId="abe5dbf17c39dc31" providerId="LiveId" clId="{A22B73FB-6D2B-45F7-AF69-1CB7E4205467}" dt="2019-03-10T11:38:56.999" v="244" actId="6549"/>
        <pc:sldMkLst>
          <pc:docMk/>
          <pc:sldMk cId="2658846499" sldId="781"/>
        </pc:sldMkLst>
        <pc:spChg chg="mod">
          <ac:chgData name="Malte Lech" userId="abe5dbf17c39dc31" providerId="LiveId" clId="{A22B73FB-6D2B-45F7-AF69-1CB7E4205467}" dt="2019-03-10T11:38:56.999" v="244" actId="6549"/>
          <ac:spMkLst>
            <pc:docMk/>
            <pc:sldMk cId="2658846499" sldId="781"/>
            <ac:spMk id="8" creationId="{4379E5F1-6745-41C4-A10C-76E79BA89A0A}"/>
          </ac:spMkLst>
        </pc:spChg>
      </pc:sldChg>
      <pc:sldChg chg="modSp delCm">
        <pc:chgData name="Malte Lech" userId="abe5dbf17c39dc31" providerId="LiveId" clId="{A22B73FB-6D2B-45F7-AF69-1CB7E4205467}" dt="2019-03-10T11:37:59.666" v="235" actId="1592"/>
        <pc:sldMkLst>
          <pc:docMk/>
          <pc:sldMk cId="3736556144" sldId="782"/>
        </pc:sldMkLst>
        <pc:spChg chg="mod">
          <ac:chgData name="Malte Lech" userId="abe5dbf17c39dc31" providerId="LiveId" clId="{A22B73FB-6D2B-45F7-AF69-1CB7E4205467}" dt="2019-03-10T11:37:55.880" v="234" actId="20577"/>
          <ac:spMkLst>
            <pc:docMk/>
            <pc:sldMk cId="3736556144" sldId="782"/>
            <ac:spMk id="2" creationId="{00000000-0000-0000-0000-000000000000}"/>
          </ac:spMkLst>
        </pc:spChg>
      </pc:sldChg>
      <pc:sldChg chg="addSp delSp">
        <pc:chgData name="Malte Lech" userId="abe5dbf17c39dc31" providerId="LiveId" clId="{A22B73FB-6D2B-45F7-AF69-1CB7E4205467}" dt="2019-03-10T11:51:09.807" v="430"/>
        <pc:sldMkLst>
          <pc:docMk/>
          <pc:sldMk cId="1845342538" sldId="783"/>
        </pc:sldMkLst>
        <pc:spChg chg="del">
          <ac:chgData name="Malte Lech" userId="abe5dbf17c39dc31" providerId="LiveId" clId="{A22B73FB-6D2B-45F7-AF69-1CB7E4205467}" dt="2019-03-10T11:51:09.485" v="429" actId="478"/>
          <ac:spMkLst>
            <pc:docMk/>
            <pc:sldMk cId="1845342538" sldId="783"/>
            <ac:spMk id="4" creationId="{00000000-0000-0000-0000-000000000000}"/>
          </ac:spMkLst>
        </pc:spChg>
        <pc:spChg chg="add">
          <ac:chgData name="Malte Lech" userId="abe5dbf17c39dc31" providerId="LiveId" clId="{A22B73FB-6D2B-45F7-AF69-1CB7E4205467}" dt="2019-03-10T11:51:09.807" v="430"/>
          <ac:spMkLst>
            <pc:docMk/>
            <pc:sldMk cId="1845342538" sldId="783"/>
            <ac:spMk id="6" creationId="{C42DDE90-F788-4EAF-BBAC-C312655DAD74}"/>
          </ac:spMkLst>
        </pc:spChg>
      </pc:sldChg>
      <pc:sldChg chg="addSp delSp">
        <pc:chgData name="Malte Lech" userId="abe5dbf17c39dc31" providerId="LiveId" clId="{A22B73FB-6D2B-45F7-AF69-1CB7E4205467}" dt="2019-03-10T11:51:13.438" v="432"/>
        <pc:sldMkLst>
          <pc:docMk/>
          <pc:sldMk cId="1268214932" sldId="784"/>
        </pc:sldMkLst>
        <pc:spChg chg="del">
          <ac:chgData name="Malte Lech" userId="abe5dbf17c39dc31" providerId="LiveId" clId="{A22B73FB-6D2B-45F7-AF69-1CB7E4205467}" dt="2019-03-10T11:51:12.809" v="431" actId="478"/>
          <ac:spMkLst>
            <pc:docMk/>
            <pc:sldMk cId="1268214932" sldId="784"/>
            <ac:spMk id="4" creationId="{00000000-0000-0000-0000-000000000000}"/>
          </ac:spMkLst>
        </pc:spChg>
        <pc:spChg chg="add">
          <ac:chgData name="Malte Lech" userId="abe5dbf17c39dc31" providerId="LiveId" clId="{A22B73FB-6D2B-45F7-AF69-1CB7E4205467}" dt="2019-03-10T11:51:13.438" v="432"/>
          <ac:spMkLst>
            <pc:docMk/>
            <pc:sldMk cId="1268214932" sldId="784"/>
            <ac:spMk id="52" creationId="{4336F057-9EF1-449E-8F84-CEDE817AABF3}"/>
          </ac:spMkLst>
        </pc:spChg>
      </pc:sldChg>
      <pc:sldChg chg="addSp delSp modSp delCm">
        <pc:chgData name="Malte Lech" userId="abe5dbf17c39dc31" providerId="LiveId" clId="{A22B73FB-6D2B-45F7-AF69-1CB7E4205467}" dt="2019-03-10T11:51:25.243" v="438"/>
        <pc:sldMkLst>
          <pc:docMk/>
          <pc:sldMk cId="2447819245" sldId="785"/>
        </pc:sldMkLst>
        <pc:spChg chg="mod">
          <ac:chgData name="Malte Lech" userId="abe5dbf17c39dc31" providerId="LiveId" clId="{A22B73FB-6D2B-45F7-AF69-1CB7E4205467}" dt="2019-03-10T11:40:25.213" v="269" actId="113"/>
          <ac:spMkLst>
            <pc:docMk/>
            <pc:sldMk cId="2447819245" sldId="785"/>
            <ac:spMk id="7" creationId="{6BD69013-7B69-4E6A-B849-ED0E84172C1C}"/>
          </ac:spMkLst>
        </pc:spChg>
        <pc:spChg chg="del">
          <ac:chgData name="Malte Lech" userId="abe5dbf17c39dc31" providerId="LiveId" clId="{A22B73FB-6D2B-45F7-AF69-1CB7E4205467}" dt="2019-03-10T11:51:24.966" v="437" actId="478"/>
          <ac:spMkLst>
            <pc:docMk/>
            <pc:sldMk cId="2447819245" sldId="785"/>
            <ac:spMk id="8" creationId="{117BAD23-422C-4A98-9FF6-1CFBDA99652D}"/>
          </ac:spMkLst>
        </pc:spChg>
        <pc:spChg chg="add">
          <ac:chgData name="Malte Lech" userId="abe5dbf17c39dc31" providerId="LiveId" clId="{A22B73FB-6D2B-45F7-AF69-1CB7E4205467}" dt="2019-03-10T11:51:25.243" v="438"/>
          <ac:spMkLst>
            <pc:docMk/>
            <pc:sldMk cId="2447819245" sldId="785"/>
            <ac:spMk id="9" creationId="{8FF59C19-AA92-43B3-8E89-40102AC07E86}"/>
          </ac:spMkLst>
        </pc:spChg>
      </pc:sldChg>
      <pc:sldChg chg="modSp delCm">
        <pc:chgData name="Malte Lech" userId="abe5dbf17c39dc31" providerId="LiveId" clId="{A22B73FB-6D2B-45F7-AF69-1CB7E4205467}" dt="2019-03-10T11:50:13.283" v="406" actId="14100"/>
        <pc:sldMkLst>
          <pc:docMk/>
          <pc:sldMk cId="1723816468" sldId="786"/>
        </pc:sldMkLst>
        <pc:spChg chg="mod">
          <ac:chgData name="Malte Lech" userId="abe5dbf17c39dc31" providerId="LiveId" clId="{A22B73FB-6D2B-45F7-AF69-1CB7E4205467}" dt="2019-03-10T11:41:23.891" v="297" actId="20577"/>
          <ac:spMkLst>
            <pc:docMk/>
            <pc:sldMk cId="1723816468" sldId="786"/>
            <ac:spMk id="11265" creationId="{00000000-0000-0000-0000-000000000000}"/>
          </ac:spMkLst>
        </pc:spChg>
        <pc:spChg chg="mod">
          <ac:chgData name="Malte Lech" userId="abe5dbf17c39dc31" providerId="LiveId" clId="{A22B73FB-6D2B-45F7-AF69-1CB7E4205467}" dt="2019-03-10T11:50:13.283" v="406" actId="14100"/>
          <ac:spMkLst>
            <pc:docMk/>
            <pc:sldMk cId="1723816468" sldId="786"/>
            <ac:spMk id="11267" creationId="{00000000-0000-0000-0000-000000000000}"/>
          </ac:spMkLst>
        </pc:spChg>
      </pc:sldChg>
      <pc:sldChg chg="delCm">
        <pc:chgData name="Malte Lech" userId="abe5dbf17c39dc31" providerId="LiveId" clId="{A22B73FB-6D2B-45F7-AF69-1CB7E4205467}" dt="2019-03-10T11:40:46.050" v="272" actId="1592"/>
        <pc:sldMkLst>
          <pc:docMk/>
          <pc:sldMk cId="1566025128" sldId="787"/>
        </pc:sldMkLst>
      </pc:sldChg>
    </pc:docChg>
  </pc:docChgLst>
  <pc:docChgLst>
    <pc:chgData name="Malte Lech" userId="abe5dbf17c39dc31" providerId="LiveId" clId="{065943E4-B8A7-4224-8CB5-7570EAE4A253}"/>
    <pc:docChg chg="custSel modSld">
      <pc:chgData name="Malte Lech" userId="abe5dbf17c39dc31" providerId="LiveId" clId="{065943E4-B8A7-4224-8CB5-7570EAE4A253}" dt="2019-03-08T18:59:52.459" v="10" actId="1592"/>
      <pc:docMkLst>
        <pc:docMk/>
      </pc:docMkLst>
      <pc:sldChg chg="delCm">
        <pc:chgData name="Malte Lech" userId="abe5dbf17c39dc31" providerId="LiveId" clId="{065943E4-B8A7-4224-8CB5-7570EAE4A253}" dt="2019-03-08T18:57:09.359" v="4" actId="1592"/>
        <pc:sldMkLst>
          <pc:docMk/>
          <pc:sldMk cId="1100412736" sldId="346"/>
        </pc:sldMkLst>
      </pc:sldChg>
      <pc:sldChg chg="modSp delCm">
        <pc:chgData name="Malte Lech" userId="abe5dbf17c39dc31" providerId="LiveId" clId="{065943E4-B8A7-4224-8CB5-7570EAE4A253}" dt="2019-03-08T18:57:00.683" v="3" actId="1592"/>
        <pc:sldMkLst>
          <pc:docMk/>
          <pc:sldMk cId="1578617790" sldId="779"/>
        </pc:sldMkLst>
        <pc:spChg chg="mod">
          <ac:chgData name="Malte Lech" userId="abe5dbf17c39dc31" providerId="LiveId" clId="{065943E4-B8A7-4224-8CB5-7570EAE4A253}" dt="2019-03-08T18:56:58.861" v="2" actId="20577"/>
          <ac:spMkLst>
            <pc:docMk/>
            <pc:sldMk cId="1578617790" sldId="779"/>
            <ac:spMk id="8" creationId="{B2852511-7432-446D-AFFA-E1A0F5259C7C}"/>
          </ac:spMkLst>
        </pc:spChg>
      </pc:sldChg>
      <pc:sldChg chg="modSp delCm">
        <pc:chgData name="Malte Lech" userId="abe5dbf17c39dc31" providerId="LiveId" clId="{065943E4-B8A7-4224-8CB5-7570EAE4A253}" dt="2019-03-08T18:57:41.864" v="9" actId="20577"/>
        <pc:sldMkLst>
          <pc:docMk/>
          <pc:sldMk cId="2447819245" sldId="785"/>
        </pc:sldMkLst>
        <pc:spChg chg="mod">
          <ac:chgData name="Malte Lech" userId="abe5dbf17c39dc31" providerId="LiveId" clId="{065943E4-B8A7-4224-8CB5-7570EAE4A253}" dt="2019-03-08T18:57:41.864" v="9" actId="20577"/>
          <ac:spMkLst>
            <pc:docMk/>
            <pc:sldMk cId="2447819245" sldId="785"/>
            <ac:spMk id="7" creationId="{6BD69013-7B69-4E6A-B849-ED0E84172C1C}"/>
          </ac:spMkLst>
        </pc:spChg>
      </pc:sldChg>
      <pc:sldChg chg="delCm">
        <pc:chgData name="Malte Lech" userId="abe5dbf17c39dc31" providerId="LiveId" clId="{065943E4-B8A7-4224-8CB5-7570EAE4A253}" dt="2019-03-08T18:59:52.459" v="10" actId="1592"/>
        <pc:sldMkLst>
          <pc:docMk/>
          <pc:sldMk cId="1566025128" sldId="78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8153" cy="513518"/>
          </a:xfrm>
          <a:prstGeom prst="rect">
            <a:avLst/>
          </a:prstGeom>
        </p:spPr>
        <p:txBody>
          <a:bodyPr vert="horz" lIns="94000" tIns="47000" rIns="94000" bIns="47000" rtlCol="0"/>
          <a:lstStyle>
            <a:lvl1pPr algn="l" eaLnBrk="0" hangingPunct="0">
              <a:defRPr sz="1200">
                <a:latin typeface="Calibri" pitchFamily="34" charset="0"/>
                <a:ea typeface="+mn-ea"/>
                <a:cs typeface="+mn-cs"/>
              </a:defRPr>
            </a:lvl1pPr>
          </a:lstStyle>
          <a:p>
            <a:pPr>
              <a:defRPr/>
            </a:pPr>
            <a:endParaRPr lang="de-DE"/>
          </a:p>
        </p:txBody>
      </p:sp>
      <p:sp>
        <p:nvSpPr>
          <p:cNvPr id="3" name="Date Placeholder 2"/>
          <p:cNvSpPr>
            <a:spLocks noGrp="1"/>
          </p:cNvSpPr>
          <p:nvPr>
            <p:ph type="dt" sz="quarter" idx="1"/>
          </p:nvPr>
        </p:nvSpPr>
        <p:spPr>
          <a:xfrm>
            <a:off x="4024268" y="0"/>
            <a:ext cx="3078153" cy="513518"/>
          </a:xfrm>
          <a:prstGeom prst="rect">
            <a:avLst/>
          </a:prstGeom>
        </p:spPr>
        <p:txBody>
          <a:bodyPr vert="horz" wrap="square" lIns="94000" tIns="47000" rIns="94000" bIns="47000" numCol="1" anchor="t" anchorCtr="0" compatLnSpc="1">
            <a:prstTxWarp prst="textNoShape">
              <a:avLst/>
            </a:prstTxWarp>
          </a:bodyPr>
          <a:lstStyle>
            <a:lvl1pPr algn="r" eaLnBrk="0" hangingPunct="0">
              <a:defRPr sz="1200"/>
            </a:lvl1pPr>
          </a:lstStyle>
          <a:p>
            <a:fld id="{A141C68D-90C0-4129-9405-87FCD5B077B7}" type="datetimeFigureOut">
              <a:rPr lang="de-DE" altLang="de-DE"/>
              <a:pPr/>
              <a:t>10.03.2019</a:t>
            </a:fld>
            <a:endParaRPr lang="de-DE" altLang="de-DE"/>
          </a:p>
        </p:txBody>
      </p:sp>
      <p:sp>
        <p:nvSpPr>
          <p:cNvPr id="4" name="Footer Placeholder 3"/>
          <p:cNvSpPr>
            <a:spLocks noGrp="1"/>
          </p:cNvSpPr>
          <p:nvPr>
            <p:ph type="ftr" sz="quarter" idx="2"/>
          </p:nvPr>
        </p:nvSpPr>
        <p:spPr>
          <a:xfrm>
            <a:off x="2" y="9721096"/>
            <a:ext cx="3078153" cy="513518"/>
          </a:xfrm>
          <a:prstGeom prst="rect">
            <a:avLst/>
          </a:prstGeom>
        </p:spPr>
        <p:txBody>
          <a:bodyPr vert="horz" lIns="94000" tIns="47000" rIns="94000" bIns="47000" rtlCol="0" anchor="b"/>
          <a:lstStyle>
            <a:lvl1pPr algn="l" eaLnBrk="0" hangingPunct="0">
              <a:defRPr sz="1200">
                <a:latin typeface="Calibri" pitchFamily="34" charset="0"/>
                <a:ea typeface="+mn-ea"/>
                <a:cs typeface="+mn-cs"/>
              </a:defRPr>
            </a:lvl1pPr>
          </a:lstStyle>
          <a:p>
            <a:pPr>
              <a:defRPr/>
            </a:pPr>
            <a:endParaRPr lang="de-DE"/>
          </a:p>
        </p:txBody>
      </p:sp>
      <p:sp>
        <p:nvSpPr>
          <p:cNvPr id="5" name="Slide Number Placeholder 4"/>
          <p:cNvSpPr>
            <a:spLocks noGrp="1"/>
          </p:cNvSpPr>
          <p:nvPr>
            <p:ph type="sldNum" sz="quarter" idx="3"/>
          </p:nvPr>
        </p:nvSpPr>
        <p:spPr>
          <a:xfrm>
            <a:off x="4024268" y="9721096"/>
            <a:ext cx="3078153" cy="513518"/>
          </a:xfrm>
          <a:prstGeom prst="rect">
            <a:avLst/>
          </a:prstGeom>
        </p:spPr>
        <p:txBody>
          <a:bodyPr vert="horz" wrap="square" lIns="94000" tIns="47000" rIns="94000" bIns="47000" numCol="1" anchor="b" anchorCtr="0" compatLnSpc="1">
            <a:prstTxWarp prst="textNoShape">
              <a:avLst/>
            </a:prstTxWarp>
          </a:bodyPr>
          <a:lstStyle>
            <a:lvl1pPr algn="r" eaLnBrk="0" hangingPunct="0">
              <a:defRPr sz="1200"/>
            </a:lvl1pPr>
          </a:lstStyle>
          <a:p>
            <a:fld id="{DFEBEE8D-6889-4996-95AA-3C797D6239B5}" type="slidenum">
              <a:rPr lang="de-DE" altLang="de-DE"/>
              <a:pPr/>
              <a:t>‹Nr.›</a:t>
            </a:fld>
            <a:endParaRPr lang="de-DE" altLang="de-DE"/>
          </a:p>
        </p:txBody>
      </p:sp>
    </p:spTree>
    <p:extLst>
      <p:ext uri="{BB962C8B-B14F-4D97-AF65-F5344CB8AC3E}">
        <p14:creationId xmlns:p14="http://schemas.microsoft.com/office/powerpoint/2010/main" val="10843463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8153" cy="513518"/>
          </a:xfrm>
          <a:prstGeom prst="rect">
            <a:avLst/>
          </a:prstGeom>
        </p:spPr>
        <p:txBody>
          <a:bodyPr vert="horz" lIns="99057" tIns="49529" rIns="99057" bIns="49529" rtlCol="0"/>
          <a:lstStyle>
            <a:lvl1pPr algn="l" eaLnBrk="1" fontAlgn="auto" hangingPunct="1">
              <a:spcBef>
                <a:spcPts val="0"/>
              </a:spcBef>
              <a:spcAft>
                <a:spcPts val="0"/>
              </a:spcAft>
              <a:defRPr sz="1300">
                <a:latin typeface="+mn-lt"/>
                <a:ea typeface="+mn-ea"/>
                <a:cs typeface="+mn-cs"/>
              </a:defRPr>
            </a:lvl1pPr>
          </a:lstStyle>
          <a:p>
            <a:pPr>
              <a:defRPr/>
            </a:pPr>
            <a:endParaRPr lang="de-DE"/>
          </a:p>
        </p:txBody>
      </p:sp>
      <p:sp>
        <p:nvSpPr>
          <p:cNvPr id="3" name="Date Placeholder 2"/>
          <p:cNvSpPr>
            <a:spLocks noGrp="1"/>
          </p:cNvSpPr>
          <p:nvPr>
            <p:ph type="dt" idx="1"/>
          </p:nvPr>
        </p:nvSpPr>
        <p:spPr>
          <a:xfrm>
            <a:off x="4024268" y="0"/>
            <a:ext cx="3078153" cy="513518"/>
          </a:xfrm>
          <a:prstGeom prst="rect">
            <a:avLst/>
          </a:prstGeom>
        </p:spPr>
        <p:txBody>
          <a:bodyPr vert="horz" wrap="square" lIns="99057" tIns="49529" rIns="99057" bIns="49529" numCol="1" anchor="t" anchorCtr="0" compatLnSpc="1">
            <a:prstTxWarp prst="textNoShape">
              <a:avLst/>
            </a:prstTxWarp>
          </a:bodyPr>
          <a:lstStyle>
            <a:lvl1pPr algn="r">
              <a:defRPr sz="1300"/>
            </a:lvl1pPr>
          </a:lstStyle>
          <a:p>
            <a:fld id="{CCCAE1F8-6A16-4892-AF15-69D640F429A1}" type="datetimeFigureOut">
              <a:rPr lang="de-DE" altLang="de-DE"/>
              <a:pPr/>
              <a:t>10.03.2019</a:t>
            </a:fld>
            <a:endParaRPr lang="de-DE" altLang="de-DE"/>
          </a:p>
        </p:txBody>
      </p:sp>
      <p:sp>
        <p:nvSpPr>
          <p:cNvPr id="4" name="Slide Image Placeholder 3"/>
          <p:cNvSpPr>
            <a:spLocks noGrp="1" noRot="1" noChangeAspect="1"/>
          </p:cNvSpPr>
          <p:nvPr>
            <p:ph type="sldImg" idx="2"/>
          </p:nvPr>
        </p:nvSpPr>
        <p:spPr>
          <a:xfrm>
            <a:off x="1249363" y="1279525"/>
            <a:ext cx="4605337" cy="3454400"/>
          </a:xfrm>
          <a:prstGeom prst="rect">
            <a:avLst/>
          </a:prstGeom>
          <a:noFill/>
          <a:ln w="12700">
            <a:solidFill>
              <a:prstClr val="black"/>
            </a:solidFill>
          </a:ln>
        </p:spPr>
        <p:txBody>
          <a:bodyPr vert="horz" lIns="99057" tIns="49529" rIns="99057" bIns="49529" rtlCol="0" anchor="ctr"/>
          <a:lstStyle/>
          <a:p>
            <a:pPr lvl="0"/>
            <a:endParaRPr lang="de-DE" noProof="0"/>
          </a:p>
        </p:txBody>
      </p:sp>
      <p:sp>
        <p:nvSpPr>
          <p:cNvPr id="5" name="Notes Placeholder 4"/>
          <p:cNvSpPr>
            <a:spLocks noGrp="1"/>
          </p:cNvSpPr>
          <p:nvPr>
            <p:ph type="body" sz="quarter" idx="3"/>
          </p:nvPr>
        </p:nvSpPr>
        <p:spPr>
          <a:xfrm>
            <a:off x="711228" y="4925550"/>
            <a:ext cx="5683250" cy="4030143"/>
          </a:xfrm>
          <a:prstGeom prst="rect">
            <a:avLst/>
          </a:prstGeom>
        </p:spPr>
        <p:txBody>
          <a:bodyPr vert="horz" lIns="99057" tIns="49529" rIns="99057" bIns="4952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DE" noProof="0"/>
          </a:p>
        </p:txBody>
      </p:sp>
      <p:sp>
        <p:nvSpPr>
          <p:cNvPr id="6" name="Footer Placeholder 5"/>
          <p:cNvSpPr>
            <a:spLocks noGrp="1"/>
          </p:cNvSpPr>
          <p:nvPr>
            <p:ph type="ftr" sz="quarter" idx="4"/>
          </p:nvPr>
        </p:nvSpPr>
        <p:spPr>
          <a:xfrm>
            <a:off x="2" y="9721096"/>
            <a:ext cx="3078153" cy="513518"/>
          </a:xfrm>
          <a:prstGeom prst="rect">
            <a:avLst/>
          </a:prstGeom>
        </p:spPr>
        <p:txBody>
          <a:bodyPr vert="horz" lIns="99057" tIns="49529" rIns="99057" bIns="49529" rtlCol="0" anchor="b"/>
          <a:lstStyle>
            <a:lvl1pPr algn="l" eaLnBrk="1" fontAlgn="auto" hangingPunct="1">
              <a:spcBef>
                <a:spcPts val="0"/>
              </a:spcBef>
              <a:spcAft>
                <a:spcPts val="0"/>
              </a:spcAft>
              <a:defRPr sz="1300">
                <a:latin typeface="+mn-lt"/>
                <a:ea typeface="+mn-ea"/>
                <a:cs typeface="+mn-cs"/>
              </a:defRPr>
            </a:lvl1pPr>
          </a:lstStyle>
          <a:p>
            <a:pPr>
              <a:defRPr/>
            </a:pPr>
            <a:endParaRPr lang="de-DE"/>
          </a:p>
        </p:txBody>
      </p:sp>
      <p:sp>
        <p:nvSpPr>
          <p:cNvPr id="7" name="Slide Number Placeholder 6"/>
          <p:cNvSpPr>
            <a:spLocks noGrp="1"/>
          </p:cNvSpPr>
          <p:nvPr>
            <p:ph type="sldNum" sz="quarter" idx="5"/>
          </p:nvPr>
        </p:nvSpPr>
        <p:spPr>
          <a:xfrm>
            <a:off x="4024268" y="9721096"/>
            <a:ext cx="3078153" cy="513518"/>
          </a:xfrm>
          <a:prstGeom prst="rect">
            <a:avLst/>
          </a:prstGeom>
        </p:spPr>
        <p:txBody>
          <a:bodyPr vert="horz" wrap="square" lIns="99057" tIns="49529" rIns="99057" bIns="49529" numCol="1" anchor="b" anchorCtr="0" compatLnSpc="1">
            <a:prstTxWarp prst="textNoShape">
              <a:avLst/>
            </a:prstTxWarp>
          </a:bodyPr>
          <a:lstStyle>
            <a:lvl1pPr algn="r">
              <a:defRPr sz="1300"/>
            </a:lvl1pPr>
          </a:lstStyle>
          <a:p>
            <a:fld id="{B1DBC657-5EC0-463F-B572-99F1AC7E8865}" type="slidenum">
              <a:rPr lang="de-DE" altLang="de-DE"/>
              <a:pPr/>
              <a:t>‹Nr.›</a:t>
            </a:fld>
            <a:endParaRPr lang="de-DE" altLang="de-DE"/>
          </a:p>
        </p:txBody>
      </p:sp>
    </p:spTree>
    <p:extLst>
      <p:ext uri="{BB962C8B-B14F-4D97-AF65-F5344CB8AC3E}">
        <p14:creationId xmlns:p14="http://schemas.microsoft.com/office/powerpoint/2010/main" val="33105409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1DBC657-5EC0-463F-B572-99F1AC7E8865}" type="slidenum">
              <a:rPr lang="de-DE" altLang="de-DE" smtClean="0"/>
              <a:pPr/>
              <a:t>1</a:t>
            </a:fld>
            <a:endParaRPr lang="de-DE" altLang="de-DE"/>
          </a:p>
        </p:txBody>
      </p:sp>
    </p:spTree>
    <p:extLst>
      <p:ext uri="{BB962C8B-B14F-4D97-AF65-F5344CB8AC3E}">
        <p14:creationId xmlns:p14="http://schemas.microsoft.com/office/powerpoint/2010/main" val="767727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711228" y="4925550"/>
            <a:ext cx="5683250" cy="4485378"/>
          </a:xfrm>
        </p:spPr>
        <p:txBody>
          <a:bodyPr>
            <a:normAutofit/>
          </a:bodyPr>
          <a:lstStyle/>
          <a:p>
            <a:r>
              <a:rPr lang="de-DE" dirty="0"/>
              <a:t>A </a:t>
            </a:r>
            <a:r>
              <a:rPr lang="de-DE" dirty="0" err="1"/>
              <a:t>second</a:t>
            </a:r>
            <a:r>
              <a:rPr lang="de-DE" dirty="0"/>
              <a:t> </a:t>
            </a:r>
            <a:r>
              <a:rPr lang="de-DE" dirty="0" err="1"/>
              <a:t>question</a:t>
            </a:r>
            <a:r>
              <a:rPr lang="de-DE" dirty="0"/>
              <a:t> </a:t>
            </a:r>
            <a:r>
              <a:rPr lang="de-DE" dirty="0" err="1"/>
              <a:t>we</a:t>
            </a:r>
            <a:r>
              <a:rPr lang="de-DE" dirty="0"/>
              <a:t> </a:t>
            </a:r>
            <a:r>
              <a:rPr lang="de-DE" dirty="0" err="1"/>
              <a:t>were</a:t>
            </a:r>
            <a:r>
              <a:rPr lang="de-DE" dirty="0"/>
              <a:t> </a:t>
            </a:r>
            <a:r>
              <a:rPr lang="de-DE" dirty="0" err="1"/>
              <a:t>interested</a:t>
            </a:r>
            <a:r>
              <a:rPr lang="de-DE" dirty="0"/>
              <a:t> in was </a:t>
            </a:r>
            <a:r>
              <a:rPr lang="de-DE" dirty="0" err="1"/>
              <a:t>associated</a:t>
            </a:r>
            <a:r>
              <a:rPr lang="de-DE" dirty="0"/>
              <a:t> </a:t>
            </a:r>
            <a:r>
              <a:rPr lang="de-DE" dirty="0" err="1"/>
              <a:t>to</a:t>
            </a:r>
            <a:r>
              <a:rPr lang="de-DE" dirty="0"/>
              <a:t> </a:t>
            </a:r>
            <a:r>
              <a:rPr lang="de-DE" dirty="0" err="1"/>
              <a:t>factors</a:t>
            </a:r>
            <a:r>
              <a:rPr lang="de-DE" dirty="0"/>
              <a:t> </a:t>
            </a:r>
            <a:r>
              <a:rPr lang="de-DE" dirty="0" err="1"/>
              <a:t>of</a:t>
            </a:r>
            <a:r>
              <a:rPr lang="de-DE" dirty="0"/>
              <a:t> </a:t>
            </a:r>
            <a:r>
              <a:rPr lang="de-DE" dirty="0" err="1"/>
              <a:t>policy</a:t>
            </a:r>
            <a:r>
              <a:rPr lang="de-DE" dirty="0"/>
              <a:t> </a:t>
            </a:r>
            <a:r>
              <a:rPr lang="de-DE" dirty="0" err="1"/>
              <a:t>diffusion</a:t>
            </a:r>
            <a:r>
              <a:rPr lang="de-DE" dirty="0"/>
              <a:t>. Diffusion </a:t>
            </a:r>
            <a:r>
              <a:rPr lang="de-DE" dirty="0" err="1"/>
              <a:t>effects</a:t>
            </a:r>
            <a:r>
              <a:rPr lang="de-DE" dirty="0"/>
              <a:t>, such </a:t>
            </a:r>
            <a:r>
              <a:rPr lang="de-DE" dirty="0" err="1"/>
              <a:t>as</a:t>
            </a:r>
            <a:r>
              <a:rPr lang="de-DE" dirty="0"/>
              <a:t> </a:t>
            </a:r>
            <a:r>
              <a:rPr lang="de-DE" dirty="0" err="1"/>
              <a:t>intended</a:t>
            </a:r>
            <a:r>
              <a:rPr lang="de-DE" dirty="0"/>
              <a:t> </a:t>
            </a:r>
            <a:r>
              <a:rPr lang="de-DE" dirty="0" err="1"/>
              <a:t>or</a:t>
            </a:r>
            <a:r>
              <a:rPr lang="de-DE" dirty="0"/>
              <a:t> </a:t>
            </a:r>
            <a:r>
              <a:rPr lang="de-DE" dirty="0" err="1"/>
              <a:t>unintended</a:t>
            </a:r>
            <a:r>
              <a:rPr lang="de-DE" dirty="0"/>
              <a:t> </a:t>
            </a:r>
            <a:r>
              <a:rPr lang="de-DE" dirty="0" err="1"/>
              <a:t>spillovers</a:t>
            </a:r>
            <a:r>
              <a:rPr lang="de-DE" dirty="0"/>
              <a:t> </a:t>
            </a:r>
            <a:r>
              <a:rPr lang="de-DE" dirty="0" err="1"/>
              <a:t>of</a:t>
            </a:r>
            <a:r>
              <a:rPr lang="de-DE" dirty="0"/>
              <a:t> </a:t>
            </a:r>
            <a:r>
              <a:rPr lang="de-DE" dirty="0" err="1"/>
              <a:t>intervention</a:t>
            </a:r>
            <a:r>
              <a:rPr lang="de-DE" dirty="0"/>
              <a:t> </a:t>
            </a:r>
            <a:r>
              <a:rPr lang="de-DE" dirty="0" err="1"/>
              <a:t>outcomes</a:t>
            </a:r>
            <a:r>
              <a:rPr lang="de-DE" dirty="0"/>
              <a:t>, </a:t>
            </a:r>
            <a:r>
              <a:rPr lang="de-DE" dirty="0" err="1"/>
              <a:t>can</a:t>
            </a:r>
            <a:r>
              <a:rPr lang="de-DE" dirty="0"/>
              <a:t> </a:t>
            </a:r>
            <a:r>
              <a:rPr lang="de-DE" dirty="0" err="1"/>
              <a:t>be</a:t>
            </a:r>
            <a:r>
              <a:rPr lang="de-DE" dirty="0"/>
              <a:t> </a:t>
            </a:r>
            <a:r>
              <a:rPr lang="de-DE" dirty="0" err="1"/>
              <a:t>quite</a:t>
            </a:r>
            <a:r>
              <a:rPr lang="de-DE" dirty="0"/>
              <a:t> </a:t>
            </a:r>
            <a:r>
              <a:rPr lang="de-DE" dirty="0" err="1"/>
              <a:t>important</a:t>
            </a:r>
            <a:r>
              <a:rPr lang="de-DE" dirty="0"/>
              <a:t> and </a:t>
            </a:r>
            <a:r>
              <a:rPr lang="de-DE" dirty="0" err="1"/>
              <a:t>desireable</a:t>
            </a:r>
            <a:r>
              <a:rPr lang="de-DE" dirty="0"/>
              <a:t> in </a:t>
            </a:r>
            <a:r>
              <a:rPr lang="de-DE" dirty="0" err="1"/>
              <a:t>development</a:t>
            </a:r>
            <a:r>
              <a:rPr lang="de-DE" dirty="0"/>
              <a:t> </a:t>
            </a:r>
            <a:r>
              <a:rPr lang="de-DE" dirty="0" err="1"/>
              <a:t>assistance</a:t>
            </a:r>
            <a:r>
              <a:rPr lang="de-DE" dirty="0"/>
              <a:t>. </a:t>
            </a:r>
            <a:r>
              <a:rPr lang="de-DE" dirty="0" err="1"/>
              <a:t>Untreated</a:t>
            </a:r>
            <a:r>
              <a:rPr lang="de-DE" dirty="0"/>
              <a:t> </a:t>
            </a:r>
            <a:r>
              <a:rPr lang="de-DE" dirty="0" err="1"/>
              <a:t>villages</a:t>
            </a:r>
            <a:r>
              <a:rPr lang="de-DE" dirty="0"/>
              <a:t> </a:t>
            </a:r>
            <a:r>
              <a:rPr lang="de-DE" dirty="0" err="1"/>
              <a:t>obtain</a:t>
            </a:r>
            <a:r>
              <a:rPr lang="de-DE" dirty="0"/>
              <a:t> </a:t>
            </a:r>
            <a:r>
              <a:rPr lang="de-DE" dirty="0" err="1"/>
              <a:t>development</a:t>
            </a:r>
            <a:r>
              <a:rPr lang="de-DE" dirty="0"/>
              <a:t> </a:t>
            </a:r>
            <a:r>
              <a:rPr lang="de-DE" dirty="0" err="1"/>
              <a:t>benefits</a:t>
            </a:r>
            <a:r>
              <a:rPr lang="de-DE" dirty="0"/>
              <a:t> </a:t>
            </a:r>
            <a:r>
              <a:rPr lang="de-DE" dirty="0" err="1"/>
              <a:t>is</a:t>
            </a:r>
            <a:r>
              <a:rPr lang="de-DE" dirty="0"/>
              <a:t> </a:t>
            </a:r>
            <a:r>
              <a:rPr lang="de-DE" dirty="0" err="1"/>
              <a:t>highly</a:t>
            </a:r>
            <a:r>
              <a:rPr lang="de-DE" dirty="0"/>
              <a:t> </a:t>
            </a:r>
            <a:r>
              <a:rPr lang="de-DE" dirty="0" err="1"/>
              <a:t>desireable</a:t>
            </a:r>
            <a:r>
              <a:rPr lang="de-DE" dirty="0"/>
              <a:t> and so </a:t>
            </a:r>
            <a:r>
              <a:rPr lang="de-DE" dirty="0" err="1"/>
              <a:t>is</a:t>
            </a:r>
            <a:r>
              <a:rPr lang="de-DE" dirty="0"/>
              <a:t> </a:t>
            </a:r>
            <a:r>
              <a:rPr lang="de-DE" dirty="0" err="1"/>
              <a:t>it</a:t>
            </a:r>
            <a:r>
              <a:rPr lang="de-DE" dirty="0"/>
              <a:t> in </a:t>
            </a:r>
            <a:r>
              <a:rPr lang="de-DE" dirty="0" err="1"/>
              <a:t>the</a:t>
            </a:r>
            <a:r>
              <a:rPr lang="de-DE" dirty="0"/>
              <a:t> </a:t>
            </a:r>
            <a:r>
              <a:rPr lang="de-DE" dirty="0" err="1"/>
              <a:t>case</a:t>
            </a:r>
            <a:r>
              <a:rPr lang="de-DE" dirty="0"/>
              <a:t> </a:t>
            </a:r>
            <a:r>
              <a:rPr lang="de-DE" dirty="0" err="1"/>
              <a:t>of</a:t>
            </a:r>
            <a:r>
              <a:rPr lang="de-DE" dirty="0"/>
              <a:t> </a:t>
            </a:r>
            <a:r>
              <a:rPr lang="de-DE" dirty="0" err="1"/>
              <a:t>our</a:t>
            </a:r>
            <a:r>
              <a:rPr lang="de-DE" dirty="0"/>
              <a:t> </a:t>
            </a:r>
            <a:r>
              <a:rPr lang="de-DE" dirty="0" err="1"/>
              <a:t>capacity</a:t>
            </a:r>
            <a:r>
              <a:rPr lang="de-DE" dirty="0"/>
              <a:t> </a:t>
            </a:r>
            <a:r>
              <a:rPr lang="de-DE" dirty="0" err="1"/>
              <a:t>development</a:t>
            </a:r>
            <a:r>
              <a:rPr lang="de-DE" dirty="0"/>
              <a:t> </a:t>
            </a:r>
            <a:r>
              <a:rPr lang="de-DE" dirty="0" err="1"/>
              <a:t>intervention</a:t>
            </a:r>
            <a:r>
              <a:rPr lang="de-DE" dirty="0"/>
              <a:t>. </a:t>
            </a:r>
            <a:r>
              <a:rPr lang="de-DE" baseline="0" dirty="0" err="1"/>
              <a:t>Our</a:t>
            </a:r>
            <a:r>
              <a:rPr lang="de-DE" baseline="0" dirty="0"/>
              <a:t> </a:t>
            </a:r>
            <a:r>
              <a:rPr lang="de-DE" baseline="0" dirty="0" err="1"/>
              <a:t>intervention</a:t>
            </a:r>
            <a:r>
              <a:rPr lang="de-DE" baseline="0" dirty="0"/>
              <a:t> </a:t>
            </a:r>
            <a:r>
              <a:rPr lang="de-DE" baseline="0" dirty="0" err="1"/>
              <a:t>did</a:t>
            </a:r>
            <a:r>
              <a:rPr lang="de-DE" baseline="0" dirty="0"/>
              <a:t> not  </a:t>
            </a:r>
            <a:r>
              <a:rPr lang="de-DE" baseline="0" dirty="0" err="1"/>
              <a:t>taking</a:t>
            </a:r>
            <a:r>
              <a:rPr lang="de-DE" baseline="0" dirty="0"/>
              <a:t> </a:t>
            </a:r>
            <a:r>
              <a:rPr lang="de-DE" baseline="0" dirty="0" err="1"/>
              <a:t>place</a:t>
            </a:r>
            <a:r>
              <a:rPr lang="de-DE" baseline="0" dirty="0"/>
              <a:t> in a </a:t>
            </a:r>
            <a:r>
              <a:rPr lang="de-DE" baseline="0" dirty="0" err="1"/>
              <a:t>laboratory</a:t>
            </a:r>
            <a:r>
              <a:rPr lang="de-DE" baseline="0" dirty="0"/>
              <a:t>-like </a:t>
            </a:r>
            <a:r>
              <a:rPr lang="de-DE" baseline="0" dirty="0" err="1"/>
              <a:t>setting</a:t>
            </a:r>
            <a:r>
              <a:rPr lang="de-DE" baseline="0" dirty="0"/>
              <a:t> but „</a:t>
            </a:r>
            <a:r>
              <a:rPr lang="de-DE" baseline="0" dirty="0" err="1"/>
              <a:t>treated</a:t>
            </a:r>
            <a:r>
              <a:rPr lang="de-DE" dirty="0"/>
              <a:t> </a:t>
            </a:r>
            <a:r>
              <a:rPr lang="de-DE" dirty="0" err="1"/>
              <a:t>actors</a:t>
            </a:r>
            <a:r>
              <a:rPr lang="de-DE" dirty="0"/>
              <a:t> </a:t>
            </a:r>
            <a:r>
              <a:rPr lang="de-DE" dirty="0" err="1"/>
              <a:t>are</a:t>
            </a:r>
            <a:r>
              <a:rPr lang="de-DE" dirty="0"/>
              <a:t> </a:t>
            </a:r>
            <a:r>
              <a:rPr lang="de-DE" dirty="0" err="1"/>
              <a:t>moving</a:t>
            </a:r>
            <a:r>
              <a:rPr lang="de-DE" dirty="0"/>
              <a:t> and </a:t>
            </a:r>
            <a:r>
              <a:rPr lang="de-DE" dirty="0" err="1"/>
              <a:t>interacting</a:t>
            </a:r>
            <a:r>
              <a:rPr lang="de-DE" dirty="0"/>
              <a:t> </a:t>
            </a:r>
            <a:r>
              <a:rPr lang="de-DE" dirty="0" err="1"/>
              <a:t>freely</a:t>
            </a:r>
            <a:r>
              <a:rPr lang="de-DE" dirty="0"/>
              <a:t> – </a:t>
            </a:r>
            <a:r>
              <a:rPr lang="de-DE" dirty="0" err="1"/>
              <a:t>hence</a:t>
            </a:r>
            <a:r>
              <a:rPr lang="de-DE" dirty="0"/>
              <a:t> </a:t>
            </a:r>
            <a:r>
              <a:rPr lang="de-DE" dirty="0" err="1"/>
              <a:t>the</a:t>
            </a:r>
            <a:r>
              <a:rPr lang="de-DE" dirty="0"/>
              <a:t> </a:t>
            </a:r>
            <a:r>
              <a:rPr lang="de-DE" dirty="0" err="1"/>
              <a:t>thought</a:t>
            </a:r>
            <a:r>
              <a:rPr lang="de-DE" dirty="0"/>
              <a:t> </a:t>
            </a:r>
            <a:r>
              <a:rPr lang="de-DE" dirty="0" err="1"/>
              <a:t>that</a:t>
            </a:r>
            <a:r>
              <a:rPr lang="de-DE" dirty="0"/>
              <a:t> </a:t>
            </a:r>
            <a:r>
              <a:rPr lang="de-DE" dirty="0" err="1"/>
              <a:t>treatment</a:t>
            </a:r>
            <a:r>
              <a:rPr lang="de-DE" dirty="0"/>
              <a:t> </a:t>
            </a:r>
            <a:r>
              <a:rPr lang="de-DE" dirty="0" err="1"/>
              <a:t>effects</a:t>
            </a:r>
            <a:r>
              <a:rPr lang="de-DE" dirty="0"/>
              <a:t> </a:t>
            </a:r>
            <a:r>
              <a:rPr lang="de-DE" dirty="0" err="1"/>
              <a:t>might</a:t>
            </a:r>
            <a:r>
              <a:rPr lang="de-DE" dirty="0"/>
              <a:t> </a:t>
            </a:r>
            <a:r>
              <a:rPr lang="de-DE" dirty="0" err="1"/>
              <a:t>spill</a:t>
            </a:r>
            <a:r>
              <a:rPr lang="de-DE" dirty="0"/>
              <a:t> </a:t>
            </a:r>
            <a:r>
              <a:rPr lang="de-DE" dirty="0" err="1"/>
              <a:t>over</a:t>
            </a:r>
            <a:r>
              <a:rPr lang="de-DE" dirty="0"/>
              <a:t> </a:t>
            </a:r>
            <a:r>
              <a:rPr lang="de-DE" dirty="0" err="1"/>
              <a:t>to</a:t>
            </a:r>
            <a:r>
              <a:rPr lang="de-DE" dirty="0"/>
              <a:t> </a:t>
            </a:r>
            <a:r>
              <a:rPr lang="de-DE" dirty="0" err="1"/>
              <a:t>potentially</a:t>
            </a:r>
            <a:r>
              <a:rPr lang="de-DE" dirty="0"/>
              <a:t> </a:t>
            </a:r>
            <a:r>
              <a:rPr lang="de-DE" dirty="0" err="1"/>
              <a:t>neighboring</a:t>
            </a:r>
            <a:r>
              <a:rPr lang="de-DE" dirty="0"/>
              <a:t> </a:t>
            </a:r>
            <a:r>
              <a:rPr lang="de-DE" dirty="0" err="1"/>
              <a:t>municipalities</a:t>
            </a:r>
            <a:r>
              <a:rPr lang="de-DE" dirty="0"/>
              <a:t> </a:t>
            </a:r>
            <a:r>
              <a:rPr lang="de-DE" dirty="0" err="1"/>
              <a:t>as</a:t>
            </a:r>
            <a:r>
              <a:rPr lang="de-DE" dirty="0"/>
              <a:t> </a:t>
            </a:r>
            <a:r>
              <a:rPr lang="de-DE" dirty="0" err="1"/>
              <a:t>planners</a:t>
            </a:r>
            <a:r>
              <a:rPr lang="de-DE" dirty="0"/>
              <a:t>, </a:t>
            </a:r>
            <a:r>
              <a:rPr lang="de-DE" dirty="0" err="1"/>
              <a:t>for</a:t>
            </a:r>
            <a:r>
              <a:rPr lang="de-DE" dirty="0"/>
              <a:t> </a:t>
            </a:r>
            <a:r>
              <a:rPr lang="de-DE" dirty="0" err="1"/>
              <a:t>instanec</a:t>
            </a:r>
            <a:r>
              <a:rPr lang="de-DE" dirty="0"/>
              <a:t> </a:t>
            </a:r>
            <a:r>
              <a:rPr lang="de-DE" dirty="0" err="1"/>
              <a:t>might</a:t>
            </a:r>
            <a:r>
              <a:rPr lang="de-DE" dirty="0"/>
              <a:t> </a:t>
            </a:r>
            <a:r>
              <a:rPr lang="de-DE" dirty="0" err="1"/>
              <a:t>interact</a:t>
            </a:r>
            <a:r>
              <a:rPr lang="de-DE" dirty="0"/>
              <a:t> </a:t>
            </a:r>
            <a:r>
              <a:rPr lang="de-DE" dirty="0" err="1"/>
              <a:t>during</a:t>
            </a:r>
            <a:r>
              <a:rPr lang="de-DE" dirty="0"/>
              <a:t> </a:t>
            </a:r>
            <a:r>
              <a:rPr lang="de-DE" dirty="0" err="1"/>
              <a:t>meetins</a:t>
            </a:r>
            <a:r>
              <a:rPr lang="de-DE" dirty="0"/>
              <a:t> </a:t>
            </a:r>
            <a:r>
              <a:rPr lang="de-DE" dirty="0" err="1"/>
              <a:t>or</a:t>
            </a:r>
            <a:r>
              <a:rPr lang="de-DE" dirty="0"/>
              <a:t> </a:t>
            </a:r>
            <a:r>
              <a:rPr lang="de-DE" dirty="0" err="1"/>
              <a:t>exchange</a:t>
            </a:r>
            <a:r>
              <a:rPr lang="de-DE" dirty="0"/>
              <a:t> </a:t>
            </a:r>
            <a:r>
              <a:rPr lang="de-DE" dirty="0" err="1"/>
              <a:t>ideas</a:t>
            </a:r>
            <a:r>
              <a:rPr lang="de-DE" dirty="0"/>
              <a:t>.</a:t>
            </a:r>
          </a:p>
          <a:p>
            <a:endParaRPr lang="de-DE" baseline="0" dirty="0"/>
          </a:p>
          <a:p>
            <a:r>
              <a:rPr lang="de-DE" baseline="0" dirty="0" err="1"/>
              <a:t>Hence</a:t>
            </a:r>
            <a:r>
              <a:rPr lang="de-DE" baseline="0" dirty="0"/>
              <a:t>, </a:t>
            </a:r>
            <a:r>
              <a:rPr lang="de-DE" baseline="0" dirty="0" err="1"/>
              <a:t>we</a:t>
            </a:r>
            <a:r>
              <a:rPr lang="de-DE" baseline="0" dirty="0"/>
              <a:t> </a:t>
            </a:r>
            <a:r>
              <a:rPr lang="de-DE" baseline="0" dirty="0" err="1"/>
              <a:t>decided</a:t>
            </a:r>
            <a:r>
              <a:rPr lang="de-DE" baseline="0" dirty="0"/>
              <a:t> </a:t>
            </a:r>
            <a:r>
              <a:rPr lang="de-DE" baseline="0" dirty="0" err="1"/>
              <a:t>to</a:t>
            </a:r>
            <a:r>
              <a:rPr lang="de-DE" baseline="0" dirty="0"/>
              <a:t> </a:t>
            </a:r>
            <a:r>
              <a:rPr lang="de-DE" baseline="0" dirty="0" err="1"/>
              <a:t>calculate</a:t>
            </a:r>
            <a:r>
              <a:rPr lang="de-DE" baseline="0" dirty="0"/>
              <a:t> a </a:t>
            </a:r>
            <a:r>
              <a:rPr lang="de-DE" baseline="0" dirty="0" err="1"/>
              <a:t>spatial</a:t>
            </a:r>
            <a:r>
              <a:rPr lang="de-DE" baseline="0" dirty="0"/>
              <a:t> </a:t>
            </a:r>
            <a:r>
              <a:rPr lang="de-DE" baseline="0" dirty="0" err="1"/>
              <a:t>regression</a:t>
            </a:r>
            <a:r>
              <a:rPr lang="de-DE" baseline="0" dirty="0"/>
              <a:t> </a:t>
            </a:r>
            <a:r>
              <a:rPr lang="de-DE" baseline="0" dirty="0" err="1"/>
              <a:t>model</a:t>
            </a:r>
            <a:r>
              <a:rPr lang="de-DE" baseline="0" dirty="0"/>
              <a:t> </a:t>
            </a:r>
            <a:r>
              <a:rPr lang="de-DE" baseline="0" dirty="0" err="1"/>
              <a:t>to</a:t>
            </a:r>
            <a:r>
              <a:rPr lang="de-DE" baseline="0" dirty="0"/>
              <a:t> </a:t>
            </a:r>
            <a:r>
              <a:rPr lang="de-DE" baseline="0" dirty="0" err="1"/>
              <a:t>approximate</a:t>
            </a:r>
            <a:r>
              <a:rPr lang="de-DE" baseline="0" dirty="0"/>
              <a:t> </a:t>
            </a:r>
            <a:r>
              <a:rPr lang="de-DE" baseline="0" dirty="0" err="1"/>
              <a:t>diffusion</a:t>
            </a:r>
            <a:r>
              <a:rPr lang="de-DE" baseline="0" dirty="0"/>
              <a:t> </a:t>
            </a:r>
            <a:r>
              <a:rPr lang="de-DE" baseline="0" dirty="0" err="1"/>
              <a:t>between</a:t>
            </a:r>
            <a:r>
              <a:rPr lang="de-DE" baseline="0" dirty="0"/>
              <a:t> </a:t>
            </a:r>
            <a:r>
              <a:rPr lang="de-DE" baseline="0" dirty="0" err="1"/>
              <a:t>treated</a:t>
            </a:r>
            <a:r>
              <a:rPr lang="de-DE" baseline="0" dirty="0"/>
              <a:t> and </a:t>
            </a:r>
            <a:r>
              <a:rPr lang="de-DE" baseline="0" dirty="0" err="1"/>
              <a:t>untreated</a:t>
            </a:r>
            <a:r>
              <a:rPr lang="de-DE" baseline="0" dirty="0"/>
              <a:t> </a:t>
            </a:r>
            <a:r>
              <a:rPr lang="de-DE" baseline="0" dirty="0" err="1"/>
              <a:t>municipalities</a:t>
            </a:r>
            <a:r>
              <a:rPr lang="de-DE" baseline="0" dirty="0"/>
              <a:t>. </a:t>
            </a:r>
            <a:r>
              <a:rPr lang="de-DE" dirty="0"/>
              <a:t>(</a:t>
            </a:r>
            <a:r>
              <a:rPr lang="de-DE" dirty="0" err="1"/>
              <a:t>spatial</a:t>
            </a:r>
            <a:r>
              <a:rPr lang="de-DE" dirty="0"/>
              <a:t> </a:t>
            </a:r>
            <a:r>
              <a:rPr lang="de-DE" dirty="0" err="1"/>
              <a:t>autocorrelation</a:t>
            </a:r>
            <a:r>
              <a:rPr lang="de-DE" dirty="0"/>
              <a:t> </a:t>
            </a:r>
            <a:r>
              <a:rPr lang="de-DE" dirty="0" err="1"/>
              <a:t>of</a:t>
            </a:r>
            <a:r>
              <a:rPr lang="de-DE" dirty="0"/>
              <a:t> </a:t>
            </a:r>
            <a:r>
              <a:rPr lang="de-DE" dirty="0" err="1"/>
              <a:t>impacts</a:t>
            </a:r>
            <a:r>
              <a:rPr lang="de-DE" dirty="0"/>
              <a:t>.) All </a:t>
            </a:r>
            <a:r>
              <a:rPr lang="de-DE" dirty="0" err="1"/>
              <a:t>analysis</a:t>
            </a:r>
            <a:r>
              <a:rPr lang="de-DE" dirty="0"/>
              <a:t> in </a:t>
            </a:r>
            <a:r>
              <a:rPr lang="de-DE" dirty="0" err="1"/>
              <a:t>this</a:t>
            </a:r>
            <a:r>
              <a:rPr lang="de-DE" dirty="0"/>
              <a:t> </a:t>
            </a:r>
            <a:r>
              <a:rPr lang="de-DE" dirty="0" err="1"/>
              <a:t>spatial</a:t>
            </a:r>
            <a:r>
              <a:rPr lang="de-DE" dirty="0"/>
              <a:t> </a:t>
            </a:r>
            <a:r>
              <a:rPr lang="de-DE" dirty="0" err="1"/>
              <a:t>econometric</a:t>
            </a:r>
            <a:r>
              <a:rPr lang="de-DE" dirty="0"/>
              <a:t> </a:t>
            </a:r>
            <a:r>
              <a:rPr lang="de-DE" dirty="0" err="1"/>
              <a:t>approach</a:t>
            </a:r>
            <a:r>
              <a:rPr lang="de-DE" dirty="0"/>
              <a:t> </a:t>
            </a:r>
            <a:r>
              <a:rPr lang="de-DE" dirty="0" err="1"/>
              <a:t>are</a:t>
            </a:r>
            <a:r>
              <a:rPr lang="de-DE" dirty="0"/>
              <a:t> </a:t>
            </a:r>
            <a:r>
              <a:rPr lang="de-DE" dirty="0" err="1"/>
              <a:t>dependent</a:t>
            </a:r>
            <a:r>
              <a:rPr lang="de-DE" dirty="0"/>
              <a:t> upon a solid </a:t>
            </a:r>
            <a:r>
              <a:rPr lang="de-DE" dirty="0" err="1"/>
              <a:t>distance</a:t>
            </a:r>
            <a:r>
              <a:rPr lang="de-DE" dirty="0"/>
              <a:t> </a:t>
            </a:r>
            <a:r>
              <a:rPr lang="de-DE" dirty="0" err="1"/>
              <a:t>matrix</a:t>
            </a:r>
            <a:r>
              <a:rPr lang="de-DE" dirty="0"/>
              <a:t> – </a:t>
            </a:r>
            <a:r>
              <a:rPr lang="de-DE" dirty="0" err="1"/>
              <a:t>meaning</a:t>
            </a:r>
            <a:r>
              <a:rPr lang="de-DE" dirty="0"/>
              <a:t> </a:t>
            </a:r>
            <a:r>
              <a:rPr lang="de-DE" dirty="0" err="1"/>
              <a:t>the</a:t>
            </a:r>
            <a:r>
              <a:rPr lang="de-DE" dirty="0"/>
              <a:t> </a:t>
            </a:r>
            <a:r>
              <a:rPr lang="de-DE" dirty="0" err="1"/>
              <a:t>developed</a:t>
            </a:r>
            <a:r>
              <a:rPr lang="de-DE" dirty="0"/>
              <a:t> network </a:t>
            </a:r>
            <a:r>
              <a:rPr lang="de-DE" dirty="0" err="1"/>
              <a:t>of</a:t>
            </a:r>
            <a:r>
              <a:rPr lang="de-DE" dirty="0"/>
              <a:t> </a:t>
            </a:r>
            <a:r>
              <a:rPr lang="de-DE" dirty="0" err="1"/>
              <a:t>interconnecting</a:t>
            </a:r>
            <a:r>
              <a:rPr lang="de-DE" dirty="0"/>
              <a:t> </a:t>
            </a:r>
            <a:r>
              <a:rPr lang="de-DE" dirty="0" err="1"/>
              <a:t>entities</a:t>
            </a:r>
            <a:r>
              <a:rPr lang="de-DE" dirty="0"/>
              <a:t>.</a:t>
            </a:r>
            <a:endParaRPr lang="de-DE" baseline="0" dirty="0"/>
          </a:p>
          <a:p>
            <a:endParaRPr lang="de-DE" baseline="0" dirty="0"/>
          </a:p>
          <a:p>
            <a:r>
              <a:rPr lang="de-DE" baseline="0" dirty="0"/>
              <a:t>Outcome variable: </a:t>
            </a:r>
            <a:r>
              <a:rPr lang="de-DE" baseline="0" dirty="0" err="1"/>
              <a:t>Did</a:t>
            </a:r>
            <a:r>
              <a:rPr lang="de-DE" baseline="0" dirty="0"/>
              <a:t> </a:t>
            </a:r>
            <a:r>
              <a:rPr lang="de-DE" baseline="0" dirty="0" err="1"/>
              <a:t>training</a:t>
            </a:r>
            <a:r>
              <a:rPr lang="de-DE" baseline="0" dirty="0"/>
              <a:t> </a:t>
            </a:r>
            <a:r>
              <a:rPr lang="de-DE" baseline="0" dirty="0" err="1"/>
              <a:t>materials</a:t>
            </a:r>
            <a:r>
              <a:rPr lang="de-DE" baseline="0" dirty="0"/>
              <a:t> </a:t>
            </a:r>
            <a:r>
              <a:rPr lang="de-DE" baseline="0" dirty="0" err="1"/>
              <a:t>reach</a:t>
            </a:r>
            <a:r>
              <a:rPr lang="de-DE" baseline="0" dirty="0"/>
              <a:t> </a:t>
            </a:r>
            <a:r>
              <a:rPr lang="de-DE" baseline="0" dirty="0" err="1"/>
              <a:t>untreated</a:t>
            </a:r>
            <a:r>
              <a:rPr lang="de-DE" baseline="0" dirty="0"/>
              <a:t> </a:t>
            </a:r>
            <a:r>
              <a:rPr lang="de-DE" baseline="0" dirty="0" err="1"/>
              <a:t>municipalities</a:t>
            </a:r>
            <a:r>
              <a:rPr lang="de-DE" baseline="0" dirty="0"/>
              <a:t>? </a:t>
            </a:r>
            <a:r>
              <a:rPr lang="de-DE" baseline="0" dirty="0" err="1"/>
              <a:t>To</a:t>
            </a:r>
            <a:r>
              <a:rPr lang="de-DE" baseline="0" dirty="0"/>
              <a:t> </a:t>
            </a:r>
            <a:r>
              <a:rPr lang="de-DE" baseline="0" dirty="0" err="1"/>
              <a:t>calculate</a:t>
            </a:r>
            <a:r>
              <a:rPr lang="de-DE" baseline="0" dirty="0"/>
              <a:t> a </a:t>
            </a:r>
            <a:r>
              <a:rPr lang="de-DE" baseline="0" dirty="0" err="1"/>
              <a:t>distance</a:t>
            </a:r>
            <a:r>
              <a:rPr lang="de-DE" baseline="0" dirty="0"/>
              <a:t> </a:t>
            </a:r>
            <a:r>
              <a:rPr lang="de-DE" baseline="0" dirty="0" err="1"/>
              <a:t>matrix</a:t>
            </a:r>
            <a:r>
              <a:rPr lang="de-DE" baseline="0" dirty="0"/>
              <a:t> </a:t>
            </a:r>
            <a:r>
              <a:rPr lang="de-DE" baseline="0" dirty="0" err="1"/>
              <a:t>we</a:t>
            </a:r>
            <a:r>
              <a:rPr lang="de-DE" baseline="0" dirty="0"/>
              <a:t> </a:t>
            </a:r>
            <a:r>
              <a:rPr lang="de-DE" baseline="0" dirty="0" err="1"/>
              <a:t>relied</a:t>
            </a:r>
            <a:r>
              <a:rPr lang="de-DE" baseline="0" dirty="0"/>
              <a:t> on </a:t>
            </a:r>
            <a:r>
              <a:rPr lang="de-DE" baseline="0" dirty="0" err="1"/>
              <a:t>the</a:t>
            </a:r>
            <a:r>
              <a:rPr lang="de-DE" baseline="0" dirty="0"/>
              <a:t> Google Maps Routing API and </a:t>
            </a:r>
            <a:r>
              <a:rPr lang="de-DE" baseline="0" dirty="0" err="1"/>
              <a:t>calculated</a:t>
            </a:r>
            <a:r>
              <a:rPr lang="de-DE" baseline="0" dirty="0"/>
              <a:t> a </a:t>
            </a:r>
            <a:r>
              <a:rPr lang="de-DE" baseline="0" dirty="0" err="1"/>
              <a:t>weight</a:t>
            </a:r>
            <a:r>
              <a:rPr lang="de-DE" baseline="0" dirty="0"/>
              <a:t> </a:t>
            </a:r>
            <a:r>
              <a:rPr lang="de-DE" baseline="0" dirty="0" err="1"/>
              <a:t>matrix</a:t>
            </a:r>
            <a:r>
              <a:rPr lang="de-DE" baseline="0" dirty="0"/>
              <a:t> </a:t>
            </a:r>
            <a:r>
              <a:rPr lang="de-DE" baseline="0" dirty="0" err="1"/>
              <a:t>based</a:t>
            </a:r>
            <a:r>
              <a:rPr lang="de-DE" baseline="0" dirty="0"/>
              <a:t> on </a:t>
            </a:r>
            <a:r>
              <a:rPr lang="de-DE" baseline="0" dirty="0" err="1"/>
              <a:t>travel</a:t>
            </a:r>
            <a:r>
              <a:rPr lang="de-DE" baseline="0" dirty="0"/>
              <a:t> </a:t>
            </a:r>
            <a:r>
              <a:rPr lang="de-DE" baseline="0" dirty="0" err="1"/>
              <a:t>distances</a:t>
            </a:r>
            <a:r>
              <a:rPr lang="de-DE" baseline="0" dirty="0"/>
              <a:t>. </a:t>
            </a:r>
            <a:r>
              <a:rPr lang="de-DE" baseline="0" dirty="0" err="1"/>
              <a:t>Reason</a:t>
            </a:r>
            <a:r>
              <a:rPr lang="de-DE" baseline="0" dirty="0"/>
              <a:t>: T</a:t>
            </a:r>
            <a:r>
              <a:rPr lang="de-DE" dirty="0"/>
              <a:t>he </a:t>
            </a:r>
            <a:r>
              <a:rPr lang="de-DE" dirty="0" err="1"/>
              <a:t>very</a:t>
            </a:r>
            <a:r>
              <a:rPr lang="de-DE" dirty="0"/>
              <a:t> diverse </a:t>
            </a:r>
            <a:r>
              <a:rPr lang="de-DE" dirty="0" err="1"/>
              <a:t>geography</a:t>
            </a:r>
            <a:r>
              <a:rPr lang="de-DE" dirty="0"/>
              <a:t> </a:t>
            </a:r>
            <a:r>
              <a:rPr lang="de-DE" dirty="0" err="1"/>
              <a:t>of</a:t>
            </a:r>
            <a:r>
              <a:rPr lang="de-DE" dirty="0"/>
              <a:t> </a:t>
            </a:r>
            <a:r>
              <a:rPr lang="de-DE" dirty="0" err="1"/>
              <a:t>the</a:t>
            </a:r>
            <a:r>
              <a:rPr lang="de-DE" dirty="0"/>
              <a:t> </a:t>
            </a:r>
            <a:r>
              <a:rPr lang="de-DE" dirty="0" err="1"/>
              <a:t>Phillippines</a:t>
            </a:r>
            <a:r>
              <a:rPr lang="de-DE" dirty="0"/>
              <a:t>, </a:t>
            </a:r>
            <a:r>
              <a:rPr lang="de-DE" dirty="0" err="1"/>
              <a:t>where</a:t>
            </a:r>
            <a:r>
              <a:rPr lang="de-DE" dirty="0"/>
              <a:t> </a:t>
            </a:r>
            <a:r>
              <a:rPr lang="de-DE" dirty="0" err="1"/>
              <a:t>ridge</a:t>
            </a:r>
            <a:r>
              <a:rPr lang="de-DE" dirty="0"/>
              <a:t> </a:t>
            </a:r>
            <a:r>
              <a:rPr lang="de-DE" dirty="0" err="1"/>
              <a:t>to</a:t>
            </a:r>
            <a:r>
              <a:rPr lang="de-DE" dirty="0"/>
              <a:t> </a:t>
            </a:r>
            <a:r>
              <a:rPr lang="de-DE" dirty="0" err="1"/>
              <a:t>reef</a:t>
            </a:r>
            <a:r>
              <a:rPr lang="de-DE" dirty="0"/>
              <a:t> </a:t>
            </a:r>
            <a:r>
              <a:rPr lang="de-DE" dirty="0" err="1"/>
              <a:t>might</a:t>
            </a:r>
            <a:r>
              <a:rPr lang="de-DE" dirty="0"/>
              <a:t> </a:t>
            </a:r>
            <a:r>
              <a:rPr lang="de-DE" dirty="0" err="1"/>
              <a:t>mean</a:t>
            </a:r>
            <a:r>
              <a:rPr lang="de-DE" dirty="0"/>
              <a:t> 2000m </a:t>
            </a:r>
            <a:r>
              <a:rPr lang="de-DE" dirty="0" err="1"/>
              <a:t>difference</a:t>
            </a:r>
            <a:r>
              <a:rPr lang="de-DE" dirty="0"/>
              <a:t> in </a:t>
            </a:r>
            <a:r>
              <a:rPr lang="de-DE" dirty="0" err="1"/>
              <a:t>altitude</a:t>
            </a:r>
            <a:r>
              <a:rPr lang="de-DE" dirty="0"/>
              <a:t> in a </a:t>
            </a:r>
            <a:r>
              <a:rPr lang="de-DE" dirty="0" err="1"/>
              <a:t>few</a:t>
            </a:r>
            <a:r>
              <a:rPr lang="de-DE" dirty="0"/>
              <a:t> </a:t>
            </a:r>
            <a:r>
              <a:rPr lang="de-DE" dirty="0" err="1"/>
              <a:t>kilometers</a:t>
            </a:r>
            <a:r>
              <a:rPr lang="de-DE" dirty="0"/>
              <a:t>, </a:t>
            </a:r>
            <a:r>
              <a:rPr lang="de-DE" dirty="0" err="1"/>
              <a:t>we</a:t>
            </a:r>
            <a:r>
              <a:rPr lang="de-DE" dirty="0"/>
              <a:t> </a:t>
            </a:r>
            <a:r>
              <a:rPr lang="de-DE" dirty="0" err="1"/>
              <a:t>relied</a:t>
            </a:r>
            <a:r>
              <a:rPr lang="de-DE" dirty="0"/>
              <a:t> on </a:t>
            </a:r>
            <a:r>
              <a:rPr lang="de-DE" dirty="0" err="1"/>
              <a:t>road</a:t>
            </a:r>
            <a:r>
              <a:rPr lang="de-DE" dirty="0"/>
              <a:t> network </a:t>
            </a:r>
            <a:r>
              <a:rPr lang="de-DE" dirty="0" err="1"/>
              <a:t>distance</a:t>
            </a:r>
            <a:r>
              <a:rPr lang="de-DE" dirty="0"/>
              <a:t>. </a:t>
            </a:r>
            <a:endParaRPr lang="de-DE" baseline="0" dirty="0"/>
          </a:p>
        </p:txBody>
      </p:sp>
      <p:sp>
        <p:nvSpPr>
          <p:cNvPr id="4" name="Foliennummernplatzhalter 3"/>
          <p:cNvSpPr>
            <a:spLocks noGrp="1"/>
          </p:cNvSpPr>
          <p:nvPr>
            <p:ph type="sldNum" sz="quarter" idx="10"/>
          </p:nvPr>
        </p:nvSpPr>
        <p:spPr/>
        <p:txBody>
          <a:bodyPr/>
          <a:lstStyle/>
          <a:p>
            <a:fld id="{B1DBC657-5EC0-463F-B572-99F1AC7E8865}" type="slidenum">
              <a:rPr lang="de-DE" altLang="de-DE" smtClean="0"/>
              <a:pPr/>
              <a:t>10</a:t>
            </a:fld>
            <a:endParaRPr lang="de-DE" altLang="de-DE"/>
          </a:p>
        </p:txBody>
      </p:sp>
    </p:spTree>
    <p:extLst>
      <p:ext uri="{BB962C8B-B14F-4D97-AF65-F5344CB8AC3E}">
        <p14:creationId xmlns:p14="http://schemas.microsoft.com/office/powerpoint/2010/main" val="686202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711228" y="4925550"/>
            <a:ext cx="5683250" cy="4485378"/>
          </a:xfrm>
        </p:spPr>
        <p:txBody>
          <a:bodyPr>
            <a:normAutofit/>
          </a:bodyPr>
          <a:lstStyle/>
          <a:p>
            <a:r>
              <a:rPr lang="de-DE" dirty="0" err="1"/>
              <a:t>We</a:t>
            </a:r>
            <a:r>
              <a:rPr lang="de-DE" dirty="0"/>
              <a:t> </a:t>
            </a:r>
            <a:r>
              <a:rPr lang="de-DE" dirty="0" err="1"/>
              <a:t>used</a:t>
            </a:r>
            <a:r>
              <a:rPr lang="de-DE" dirty="0"/>
              <a:t> </a:t>
            </a:r>
            <a:r>
              <a:rPr lang="de-DE" dirty="0" err="1"/>
              <a:t>geocoded</a:t>
            </a:r>
            <a:r>
              <a:rPr lang="de-DE" dirty="0"/>
              <a:t> </a:t>
            </a:r>
            <a:r>
              <a:rPr lang="de-DE" dirty="0" err="1"/>
              <a:t>data</a:t>
            </a:r>
            <a:r>
              <a:rPr lang="de-DE" dirty="0"/>
              <a:t> </a:t>
            </a:r>
            <a:r>
              <a:rPr lang="de-DE" dirty="0" err="1"/>
              <a:t>for</a:t>
            </a:r>
            <a:r>
              <a:rPr lang="de-DE" dirty="0"/>
              <a:t> </a:t>
            </a:r>
            <a:r>
              <a:rPr lang="de-DE" dirty="0" err="1"/>
              <a:t>municipal</a:t>
            </a:r>
            <a:r>
              <a:rPr lang="de-DE" dirty="0"/>
              <a:t> </a:t>
            </a:r>
            <a:r>
              <a:rPr lang="de-DE" dirty="0" err="1"/>
              <a:t>halls</a:t>
            </a:r>
            <a:r>
              <a:rPr lang="de-DE" dirty="0"/>
              <a:t> and </a:t>
            </a:r>
            <a:r>
              <a:rPr lang="de-DE" dirty="0" err="1"/>
              <a:t>then</a:t>
            </a:r>
            <a:r>
              <a:rPr lang="de-DE" dirty="0"/>
              <a:t> </a:t>
            </a:r>
            <a:r>
              <a:rPr lang="de-DE" dirty="0" err="1"/>
              <a:t>experimented</a:t>
            </a:r>
            <a:r>
              <a:rPr lang="de-DE" dirty="0"/>
              <a:t> </a:t>
            </a:r>
            <a:r>
              <a:rPr lang="de-DE" dirty="0" err="1"/>
              <a:t>with</a:t>
            </a:r>
            <a:r>
              <a:rPr lang="de-DE" dirty="0"/>
              <a:t> Google Maps </a:t>
            </a:r>
            <a:r>
              <a:rPr lang="de-DE" dirty="0" err="1"/>
              <a:t>Distance</a:t>
            </a:r>
            <a:r>
              <a:rPr lang="de-DE" dirty="0"/>
              <a:t> API </a:t>
            </a:r>
            <a:r>
              <a:rPr lang="de-DE" dirty="0" err="1"/>
              <a:t>to</a:t>
            </a:r>
            <a:r>
              <a:rPr lang="de-DE" dirty="0"/>
              <a:t> </a:t>
            </a:r>
            <a:r>
              <a:rPr lang="de-DE" dirty="0" err="1"/>
              <a:t>calculate</a:t>
            </a:r>
            <a:r>
              <a:rPr lang="de-DE" dirty="0"/>
              <a:t> </a:t>
            </a:r>
            <a:r>
              <a:rPr lang="de-DE" dirty="0" err="1"/>
              <a:t>proximity</a:t>
            </a:r>
            <a:r>
              <a:rPr lang="de-DE" dirty="0"/>
              <a:t> </a:t>
            </a:r>
            <a:r>
              <a:rPr lang="de-DE" dirty="0" err="1"/>
              <a:t>based</a:t>
            </a:r>
            <a:r>
              <a:rPr lang="de-DE" dirty="0"/>
              <a:t> on </a:t>
            </a:r>
            <a:r>
              <a:rPr lang="de-DE" dirty="0" err="1"/>
              <a:t>travel</a:t>
            </a:r>
            <a:r>
              <a:rPr lang="de-DE" dirty="0"/>
              <a:t> </a:t>
            </a:r>
            <a:r>
              <a:rPr lang="de-DE" dirty="0" err="1"/>
              <a:t>times</a:t>
            </a:r>
            <a:r>
              <a:rPr lang="de-DE" dirty="0"/>
              <a:t> in </a:t>
            </a:r>
            <a:r>
              <a:rPr lang="de-DE" dirty="0" err="1"/>
              <a:t>the</a:t>
            </a:r>
            <a:r>
              <a:rPr lang="de-DE" dirty="0"/>
              <a:t> Google Maps Road Network (</a:t>
            </a:r>
            <a:r>
              <a:rPr lang="de-DE" dirty="0" err="1"/>
              <a:t>which</a:t>
            </a:r>
            <a:r>
              <a:rPr lang="de-DE" dirty="0"/>
              <a:t> </a:t>
            </a:r>
            <a:r>
              <a:rPr lang="de-DE" dirty="0" err="1"/>
              <a:t>is</a:t>
            </a:r>
            <a:r>
              <a:rPr lang="de-DE" dirty="0"/>
              <a:t>… </a:t>
            </a:r>
            <a:r>
              <a:rPr lang="de-DE" dirty="0" err="1"/>
              <a:t>good</a:t>
            </a:r>
            <a:r>
              <a:rPr lang="de-DE" dirty="0"/>
              <a:t> </a:t>
            </a:r>
            <a:r>
              <a:rPr lang="de-DE" dirty="0" err="1"/>
              <a:t>enough</a:t>
            </a:r>
            <a:r>
              <a:rPr lang="de-DE" dirty="0"/>
              <a:t> in </a:t>
            </a:r>
            <a:r>
              <a:rPr lang="de-DE" dirty="0" err="1"/>
              <a:t>the</a:t>
            </a:r>
            <a:r>
              <a:rPr lang="de-DE" dirty="0"/>
              <a:t> Philippines, not </a:t>
            </a:r>
            <a:r>
              <a:rPr lang="de-DE" dirty="0" err="1"/>
              <a:t>perfect</a:t>
            </a:r>
            <a:r>
              <a:rPr lang="de-DE" dirty="0"/>
              <a:t> </a:t>
            </a:r>
            <a:r>
              <a:rPr lang="de-DE" dirty="0" err="1"/>
              <a:t>though</a:t>
            </a:r>
            <a:r>
              <a:rPr lang="de-DE" dirty="0"/>
              <a:t>). The </a:t>
            </a:r>
            <a:r>
              <a:rPr lang="de-DE" dirty="0" err="1"/>
              <a:t>given</a:t>
            </a:r>
            <a:r>
              <a:rPr lang="de-DE" dirty="0"/>
              <a:t> </a:t>
            </a:r>
            <a:r>
              <a:rPr lang="de-DE" dirty="0" err="1"/>
              <a:t>scale</a:t>
            </a:r>
            <a:r>
              <a:rPr lang="de-DE" dirty="0"/>
              <a:t> </a:t>
            </a:r>
            <a:r>
              <a:rPr lang="de-DE" dirty="0" err="1"/>
              <a:t>of</a:t>
            </a:r>
            <a:r>
              <a:rPr lang="de-DE" dirty="0"/>
              <a:t> out </a:t>
            </a:r>
            <a:r>
              <a:rPr lang="de-DE" dirty="0" err="1"/>
              <a:t>analysis</a:t>
            </a:r>
            <a:r>
              <a:rPr lang="de-DE" dirty="0"/>
              <a:t> </a:t>
            </a:r>
            <a:r>
              <a:rPr lang="de-DE" dirty="0" err="1"/>
              <a:t>let</a:t>
            </a:r>
            <a:r>
              <a:rPr lang="de-DE" dirty="0"/>
              <a:t> </a:t>
            </a:r>
            <a:r>
              <a:rPr lang="de-DE" dirty="0" err="1"/>
              <a:t>us</a:t>
            </a:r>
            <a:r>
              <a:rPr lang="de-DE" dirty="0"/>
              <a:t> </a:t>
            </a:r>
            <a:r>
              <a:rPr lang="de-DE" dirty="0" err="1"/>
              <a:t>use</a:t>
            </a:r>
            <a:r>
              <a:rPr lang="de-DE" dirty="0"/>
              <a:t> </a:t>
            </a:r>
            <a:r>
              <a:rPr lang="de-DE" dirty="0" err="1"/>
              <a:t>the</a:t>
            </a:r>
            <a:r>
              <a:rPr lang="de-DE" dirty="0"/>
              <a:t> </a:t>
            </a:r>
            <a:r>
              <a:rPr lang="de-DE" dirty="0" err="1"/>
              <a:t>easiest</a:t>
            </a:r>
            <a:r>
              <a:rPr lang="de-DE" dirty="0"/>
              <a:t> API </a:t>
            </a:r>
            <a:r>
              <a:rPr lang="de-DE" dirty="0" err="1"/>
              <a:t>use</a:t>
            </a:r>
            <a:r>
              <a:rPr lang="de-DE" dirty="0"/>
              <a:t>, </a:t>
            </a:r>
            <a:r>
              <a:rPr lang="de-DE" dirty="0" err="1"/>
              <a:t>that</a:t>
            </a:r>
            <a:r>
              <a:rPr lang="de-DE" dirty="0"/>
              <a:t> </a:t>
            </a:r>
            <a:r>
              <a:rPr lang="de-DE" dirty="0" err="1"/>
              <a:t>did</a:t>
            </a:r>
            <a:r>
              <a:rPr lang="de-DE" dirty="0"/>
              <a:t> not </a:t>
            </a:r>
            <a:r>
              <a:rPr lang="de-DE" dirty="0" err="1"/>
              <a:t>require</a:t>
            </a:r>
            <a:r>
              <a:rPr lang="de-DE" dirty="0"/>
              <a:t> </a:t>
            </a:r>
            <a:r>
              <a:rPr lang="de-DE" dirty="0" err="1"/>
              <a:t>payment</a:t>
            </a:r>
            <a:r>
              <a:rPr lang="de-DE" dirty="0"/>
              <a:t> </a:t>
            </a:r>
            <a:r>
              <a:rPr lang="de-DE" dirty="0" err="1"/>
              <a:t>for</a:t>
            </a:r>
            <a:r>
              <a:rPr lang="de-DE" dirty="0"/>
              <a:t> </a:t>
            </a:r>
            <a:r>
              <a:rPr lang="de-DE" dirty="0" err="1"/>
              <a:t>accessing</a:t>
            </a:r>
            <a:r>
              <a:rPr lang="de-DE" dirty="0"/>
              <a:t> </a:t>
            </a:r>
            <a:r>
              <a:rPr lang="de-DE" dirty="0" err="1"/>
              <a:t>the</a:t>
            </a:r>
            <a:r>
              <a:rPr lang="de-DE" dirty="0"/>
              <a:t>. </a:t>
            </a:r>
            <a:r>
              <a:rPr lang="de-DE" dirty="0" err="1"/>
              <a:t>For</a:t>
            </a:r>
            <a:r>
              <a:rPr lang="de-DE" dirty="0"/>
              <a:t> larger </a:t>
            </a:r>
            <a:r>
              <a:rPr lang="de-DE" dirty="0" err="1"/>
              <a:t>analysis</a:t>
            </a:r>
            <a:r>
              <a:rPr lang="de-DE" dirty="0"/>
              <a:t> </a:t>
            </a:r>
            <a:r>
              <a:rPr lang="de-DE" dirty="0" err="1"/>
              <a:t>this</a:t>
            </a:r>
            <a:r>
              <a:rPr lang="de-DE" dirty="0"/>
              <a:t> </a:t>
            </a:r>
            <a:r>
              <a:rPr lang="de-DE" dirty="0" err="1"/>
              <a:t>would</a:t>
            </a:r>
            <a:r>
              <a:rPr lang="de-DE" dirty="0"/>
              <a:t> </a:t>
            </a:r>
            <a:r>
              <a:rPr lang="de-DE" dirty="0" err="1"/>
              <a:t>have</a:t>
            </a:r>
            <a:r>
              <a:rPr lang="de-DE" dirty="0"/>
              <a:t> </a:t>
            </a:r>
            <a:r>
              <a:rPr lang="de-DE" dirty="0" err="1"/>
              <a:t>been</a:t>
            </a:r>
            <a:r>
              <a:rPr lang="de-DE" dirty="0"/>
              <a:t> </a:t>
            </a:r>
            <a:r>
              <a:rPr lang="de-DE" dirty="0" err="1"/>
              <a:t>the</a:t>
            </a:r>
            <a:r>
              <a:rPr lang="de-DE" dirty="0"/>
              <a:t> </a:t>
            </a:r>
            <a:r>
              <a:rPr lang="de-DE" dirty="0" err="1"/>
              <a:t>case</a:t>
            </a:r>
            <a:r>
              <a:rPr lang="de-DE" dirty="0"/>
              <a:t>. </a:t>
            </a:r>
            <a:r>
              <a:rPr lang="de-DE" dirty="0" err="1"/>
              <a:t>However</a:t>
            </a:r>
            <a:r>
              <a:rPr lang="de-DE" dirty="0"/>
              <a:t>, </a:t>
            </a:r>
            <a:r>
              <a:rPr lang="de-DE" dirty="0" err="1"/>
              <a:t>we</a:t>
            </a:r>
            <a:r>
              <a:rPr lang="de-DE" dirty="0"/>
              <a:t> </a:t>
            </a:r>
            <a:r>
              <a:rPr lang="de-DE" dirty="0" err="1"/>
              <a:t>did</a:t>
            </a:r>
            <a:r>
              <a:rPr lang="de-DE" dirty="0"/>
              <a:t> </a:t>
            </a:r>
            <a:r>
              <a:rPr lang="de-DE" dirty="0" err="1"/>
              <a:t>have</a:t>
            </a:r>
            <a:r>
              <a:rPr lang="de-DE" dirty="0"/>
              <a:t> </a:t>
            </a:r>
            <a:r>
              <a:rPr lang="de-DE" dirty="0" err="1"/>
              <a:t>to</a:t>
            </a:r>
            <a:r>
              <a:rPr lang="de-DE" dirty="0"/>
              <a:t> </a:t>
            </a:r>
            <a:r>
              <a:rPr lang="de-DE" dirty="0" err="1"/>
              <a:t>split</a:t>
            </a:r>
            <a:r>
              <a:rPr lang="de-DE" dirty="0"/>
              <a:t> </a:t>
            </a:r>
            <a:r>
              <a:rPr lang="de-DE" dirty="0" err="1"/>
              <a:t>up</a:t>
            </a:r>
            <a:r>
              <a:rPr lang="de-DE" dirty="0"/>
              <a:t> </a:t>
            </a:r>
            <a:r>
              <a:rPr lang="de-DE" dirty="0" err="1"/>
              <a:t>our</a:t>
            </a:r>
            <a:r>
              <a:rPr lang="de-DE" dirty="0"/>
              <a:t> </a:t>
            </a:r>
            <a:r>
              <a:rPr lang="de-DE" dirty="0" err="1"/>
              <a:t>request</a:t>
            </a:r>
            <a:r>
              <a:rPr lang="de-DE" dirty="0"/>
              <a:t> due </a:t>
            </a:r>
            <a:r>
              <a:rPr lang="de-DE" dirty="0" err="1"/>
              <a:t>to</a:t>
            </a:r>
            <a:r>
              <a:rPr lang="de-DE" dirty="0"/>
              <a:t> </a:t>
            </a:r>
            <a:r>
              <a:rPr lang="de-DE" dirty="0" err="1"/>
              <a:t>the</a:t>
            </a:r>
            <a:r>
              <a:rPr lang="de-DE" dirty="0"/>
              <a:t> </a:t>
            </a:r>
            <a:r>
              <a:rPr lang="de-DE" dirty="0" err="1"/>
              <a:t>lmitation</a:t>
            </a:r>
            <a:r>
              <a:rPr lang="de-DE" dirty="0"/>
              <a:t> </a:t>
            </a:r>
            <a:r>
              <a:rPr lang="de-DE" dirty="0" err="1"/>
              <a:t>of</a:t>
            </a:r>
            <a:r>
              <a:rPr lang="de-DE" dirty="0"/>
              <a:t> </a:t>
            </a:r>
            <a:r>
              <a:rPr lang="de-DE" dirty="0" err="1"/>
              <a:t>daily</a:t>
            </a:r>
            <a:r>
              <a:rPr lang="de-DE" dirty="0"/>
              <a:t> </a:t>
            </a:r>
            <a:r>
              <a:rPr lang="de-DE" dirty="0" err="1"/>
              <a:t>request</a:t>
            </a:r>
            <a:r>
              <a:rPr lang="de-DE" dirty="0"/>
              <a:t> </a:t>
            </a:r>
            <a:r>
              <a:rPr lang="de-DE" dirty="0" err="1"/>
              <a:t>by</a:t>
            </a:r>
            <a:r>
              <a:rPr lang="de-DE" dirty="0"/>
              <a:t> Google. Free </a:t>
            </a:r>
            <a:r>
              <a:rPr lang="de-DE" dirty="0" err="1"/>
              <a:t>routing</a:t>
            </a:r>
            <a:r>
              <a:rPr lang="de-DE" dirty="0"/>
              <a:t> API, </a:t>
            </a:r>
            <a:r>
              <a:rPr lang="de-DE" dirty="0" err="1"/>
              <a:t>for</a:t>
            </a:r>
            <a:r>
              <a:rPr lang="de-DE" dirty="0"/>
              <a:t> </a:t>
            </a:r>
            <a:r>
              <a:rPr lang="de-DE" dirty="0" err="1"/>
              <a:t>instance</a:t>
            </a:r>
            <a:r>
              <a:rPr lang="de-DE" dirty="0"/>
              <a:t> </a:t>
            </a:r>
            <a:r>
              <a:rPr lang="de-DE" dirty="0" err="1"/>
              <a:t>from</a:t>
            </a:r>
            <a:r>
              <a:rPr lang="de-DE" dirty="0"/>
              <a:t> Open Street </a:t>
            </a:r>
            <a:r>
              <a:rPr lang="de-DE" dirty="0" err="1"/>
              <a:t>Map</a:t>
            </a:r>
            <a:r>
              <a:rPr lang="de-DE" dirty="0"/>
              <a:t>, </a:t>
            </a:r>
            <a:r>
              <a:rPr lang="de-DE" dirty="0" err="1"/>
              <a:t>would</a:t>
            </a:r>
            <a:r>
              <a:rPr lang="de-DE" dirty="0"/>
              <a:t> </a:t>
            </a:r>
            <a:r>
              <a:rPr lang="de-DE" dirty="0" err="1"/>
              <a:t>be</a:t>
            </a:r>
            <a:r>
              <a:rPr lang="de-DE" dirty="0"/>
              <a:t> an alternative </a:t>
            </a:r>
            <a:r>
              <a:rPr lang="de-DE" dirty="0" err="1"/>
              <a:t>here</a:t>
            </a:r>
            <a:r>
              <a:rPr lang="de-DE" dirty="0"/>
              <a:t>.</a:t>
            </a:r>
          </a:p>
          <a:p>
            <a:endParaRPr lang="de-DE" baseline="0" dirty="0"/>
          </a:p>
          <a:p>
            <a:r>
              <a:rPr lang="de-DE" dirty="0" err="1"/>
              <a:t>Using</a:t>
            </a:r>
            <a:r>
              <a:rPr lang="de-DE" dirty="0"/>
              <a:t> </a:t>
            </a:r>
            <a:r>
              <a:rPr lang="de-DE" dirty="0" err="1"/>
              <a:t>this</a:t>
            </a:r>
            <a:r>
              <a:rPr lang="de-DE" dirty="0"/>
              <a:t>, </a:t>
            </a:r>
            <a:r>
              <a:rPr lang="de-DE" dirty="0" err="1"/>
              <a:t>we</a:t>
            </a:r>
            <a:r>
              <a:rPr lang="de-DE" dirty="0"/>
              <a:t> </a:t>
            </a:r>
            <a:r>
              <a:rPr lang="de-DE" dirty="0" err="1"/>
              <a:t>found</a:t>
            </a:r>
            <a:r>
              <a:rPr lang="de-DE" dirty="0"/>
              <a:t> </a:t>
            </a:r>
            <a:r>
              <a:rPr lang="de-DE" dirty="0" err="1"/>
              <a:t>only</a:t>
            </a:r>
            <a:r>
              <a:rPr lang="de-DE" dirty="0"/>
              <a:t> </a:t>
            </a:r>
            <a:r>
              <a:rPr lang="de-DE" dirty="0" err="1"/>
              <a:t>slight</a:t>
            </a:r>
            <a:r>
              <a:rPr lang="de-DE" dirty="0"/>
              <a:t> </a:t>
            </a:r>
            <a:r>
              <a:rPr lang="de-DE" dirty="0" err="1"/>
              <a:t>effects</a:t>
            </a:r>
            <a:r>
              <a:rPr lang="de-DE" dirty="0"/>
              <a:t> </a:t>
            </a:r>
            <a:r>
              <a:rPr lang="de-DE" dirty="0" err="1"/>
              <a:t>of</a:t>
            </a:r>
            <a:r>
              <a:rPr lang="de-DE" dirty="0"/>
              <a:t> </a:t>
            </a:r>
            <a:r>
              <a:rPr lang="de-DE" dirty="0" err="1"/>
              <a:t>policy</a:t>
            </a:r>
            <a:r>
              <a:rPr lang="de-DE" dirty="0"/>
              <a:t> </a:t>
            </a:r>
            <a:r>
              <a:rPr lang="de-DE" dirty="0" err="1"/>
              <a:t>diffusion</a:t>
            </a:r>
            <a:r>
              <a:rPr lang="de-DE" dirty="0"/>
              <a:t> </a:t>
            </a:r>
            <a:r>
              <a:rPr lang="de-DE" dirty="0" err="1"/>
              <a:t>between</a:t>
            </a:r>
            <a:r>
              <a:rPr lang="de-DE" dirty="0"/>
              <a:t> </a:t>
            </a:r>
            <a:r>
              <a:rPr lang="de-DE" dirty="0" err="1"/>
              <a:t>treatment</a:t>
            </a:r>
            <a:r>
              <a:rPr lang="de-DE" dirty="0"/>
              <a:t> and </a:t>
            </a:r>
            <a:r>
              <a:rPr lang="de-DE" dirty="0" err="1"/>
              <a:t>control</a:t>
            </a:r>
            <a:r>
              <a:rPr lang="de-DE" dirty="0"/>
              <a:t> </a:t>
            </a:r>
            <a:r>
              <a:rPr lang="de-DE" dirty="0" err="1"/>
              <a:t>municipalities</a:t>
            </a:r>
            <a:r>
              <a:rPr lang="de-DE" dirty="0"/>
              <a:t> and </a:t>
            </a:r>
            <a:r>
              <a:rPr lang="de-DE" dirty="0" err="1"/>
              <a:t>were</a:t>
            </a:r>
            <a:r>
              <a:rPr lang="de-DE" dirty="0"/>
              <a:t> </a:t>
            </a:r>
            <a:r>
              <a:rPr lang="de-DE" dirty="0" err="1"/>
              <a:t>able</a:t>
            </a:r>
            <a:r>
              <a:rPr lang="de-DE" dirty="0"/>
              <a:t> </a:t>
            </a:r>
            <a:r>
              <a:rPr lang="de-DE" dirty="0" err="1"/>
              <a:t>to</a:t>
            </a:r>
            <a:r>
              <a:rPr lang="de-DE" dirty="0"/>
              <a:t> </a:t>
            </a:r>
            <a:r>
              <a:rPr lang="de-DE" dirty="0" err="1"/>
              <a:t>control</a:t>
            </a:r>
            <a:r>
              <a:rPr lang="de-DE" dirty="0"/>
              <a:t> </a:t>
            </a:r>
            <a:r>
              <a:rPr lang="de-DE" dirty="0" err="1"/>
              <a:t>for</a:t>
            </a:r>
            <a:r>
              <a:rPr lang="de-DE" dirty="0"/>
              <a:t> </a:t>
            </a:r>
            <a:r>
              <a:rPr lang="de-DE" dirty="0" err="1"/>
              <a:t>this</a:t>
            </a:r>
            <a:r>
              <a:rPr lang="de-DE" dirty="0"/>
              <a:t> in </a:t>
            </a:r>
            <a:r>
              <a:rPr lang="de-DE" dirty="0" err="1"/>
              <a:t>the</a:t>
            </a:r>
            <a:r>
              <a:rPr lang="de-DE" dirty="0"/>
              <a:t> </a:t>
            </a:r>
            <a:r>
              <a:rPr lang="de-DE" dirty="0" err="1"/>
              <a:t>following</a:t>
            </a:r>
            <a:r>
              <a:rPr lang="de-DE" dirty="0"/>
              <a:t> </a:t>
            </a:r>
            <a:r>
              <a:rPr lang="de-DE" dirty="0" err="1"/>
              <a:t>analysis</a:t>
            </a:r>
            <a:r>
              <a:rPr lang="de-DE" dirty="0"/>
              <a:t>. </a:t>
            </a:r>
            <a:r>
              <a:rPr lang="de-DE" dirty="0" err="1"/>
              <a:t>Several</a:t>
            </a:r>
            <a:r>
              <a:rPr lang="de-DE" dirty="0"/>
              <a:t> „</a:t>
            </a:r>
            <a:r>
              <a:rPr lang="de-DE" dirty="0" err="1"/>
              <a:t>clubs</a:t>
            </a:r>
            <a:r>
              <a:rPr lang="de-DE" dirty="0"/>
              <a:t>“ </a:t>
            </a:r>
            <a:r>
              <a:rPr lang="de-DE" dirty="0" err="1"/>
              <a:t>of</a:t>
            </a:r>
            <a:r>
              <a:rPr lang="de-DE" dirty="0"/>
              <a:t> </a:t>
            </a:r>
            <a:r>
              <a:rPr lang="de-DE" dirty="0" err="1"/>
              <a:t>local</a:t>
            </a:r>
            <a:r>
              <a:rPr lang="de-DE" dirty="0"/>
              <a:t> </a:t>
            </a:r>
            <a:r>
              <a:rPr lang="de-DE" dirty="0" err="1"/>
              <a:t>municipalities</a:t>
            </a:r>
            <a:r>
              <a:rPr lang="de-DE" dirty="0"/>
              <a:t> </a:t>
            </a:r>
            <a:r>
              <a:rPr lang="de-DE" dirty="0" err="1"/>
              <a:t>showed</a:t>
            </a:r>
            <a:r>
              <a:rPr lang="de-DE" dirty="0"/>
              <a:t> high </a:t>
            </a:r>
            <a:r>
              <a:rPr lang="de-DE" dirty="0" err="1"/>
              <a:t>degree</a:t>
            </a:r>
            <a:r>
              <a:rPr lang="de-DE" dirty="0"/>
              <a:t> </a:t>
            </a:r>
            <a:r>
              <a:rPr lang="de-DE" dirty="0" err="1"/>
              <a:t>of</a:t>
            </a:r>
            <a:r>
              <a:rPr lang="de-DE" dirty="0"/>
              <a:t> </a:t>
            </a:r>
            <a:r>
              <a:rPr lang="de-DE" dirty="0" err="1"/>
              <a:t>spillover</a:t>
            </a:r>
            <a:r>
              <a:rPr lang="de-DE" dirty="0"/>
              <a:t>. </a:t>
            </a:r>
            <a:endParaRPr lang="de-DE" baseline="0" dirty="0"/>
          </a:p>
        </p:txBody>
      </p:sp>
      <p:sp>
        <p:nvSpPr>
          <p:cNvPr id="4" name="Foliennummernplatzhalter 3"/>
          <p:cNvSpPr>
            <a:spLocks noGrp="1"/>
          </p:cNvSpPr>
          <p:nvPr>
            <p:ph type="sldNum" sz="quarter" idx="10"/>
          </p:nvPr>
        </p:nvSpPr>
        <p:spPr/>
        <p:txBody>
          <a:bodyPr/>
          <a:lstStyle/>
          <a:p>
            <a:fld id="{B1DBC657-5EC0-463F-B572-99F1AC7E8865}" type="slidenum">
              <a:rPr lang="de-DE" altLang="de-DE" smtClean="0"/>
              <a:pPr/>
              <a:t>11</a:t>
            </a:fld>
            <a:endParaRPr lang="de-DE" altLang="de-DE"/>
          </a:p>
        </p:txBody>
      </p:sp>
    </p:spTree>
    <p:extLst>
      <p:ext uri="{BB962C8B-B14F-4D97-AF65-F5344CB8AC3E}">
        <p14:creationId xmlns:p14="http://schemas.microsoft.com/office/powerpoint/2010/main" val="937131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711228" y="4925550"/>
            <a:ext cx="5683250" cy="4485378"/>
          </a:xfrm>
        </p:spPr>
        <p:txBody>
          <a:bodyPr>
            <a:normAutofit/>
          </a:bodyPr>
          <a:lstStyle/>
          <a:p>
            <a:r>
              <a:rPr lang="de-DE" baseline="0" dirty="0" err="1"/>
              <a:t>To</a:t>
            </a:r>
            <a:r>
              <a:rPr lang="de-DE" baseline="0" dirty="0"/>
              <a:t> </a:t>
            </a:r>
            <a:r>
              <a:rPr lang="de-DE" baseline="0" dirty="0" err="1"/>
              <a:t>conclude</a:t>
            </a:r>
            <a:r>
              <a:rPr lang="de-DE" baseline="0" dirty="0"/>
              <a:t> </a:t>
            </a:r>
            <a:r>
              <a:rPr lang="de-DE" baseline="0" dirty="0" err="1"/>
              <a:t>the</a:t>
            </a:r>
            <a:r>
              <a:rPr lang="de-DE" baseline="0" dirty="0"/>
              <a:t> </a:t>
            </a:r>
            <a:r>
              <a:rPr lang="de-DE" baseline="0" dirty="0" err="1"/>
              <a:t>first</a:t>
            </a:r>
            <a:r>
              <a:rPr lang="de-DE" baseline="0" dirty="0"/>
              <a:t> </a:t>
            </a:r>
            <a:r>
              <a:rPr lang="de-DE" baseline="0" dirty="0" err="1"/>
              <a:t>part</a:t>
            </a:r>
            <a:r>
              <a:rPr lang="de-DE" baseline="0" dirty="0"/>
              <a:t>, </a:t>
            </a:r>
            <a:r>
              <a:rPr lang="de-DE" baseline="0" dirty="0" err="1"/>
              <a:t>some</a:t>
            </a:r>
            <a:r>
              <a:rPr lang="de-DE" baseline="0" dirty="0"/>
              <a:t> </a:t>
            </a:r>
            <a:r>
              <a:rPr lang="de-DE" baseline="0" dirty="0" err="1"/>
              <a:t>general</a:t>
            </a:r>
            <a:r>
              <a:rPr lang="de-DE" baseline="0" dirty="0"/>
              <a:t> </a:t>
            </a:r>
            <a:r>
              <a:rPr lang="de-DE" baseline="0" dirty="0" err="1"/>
              <a:t>findings</a:t>
            </a:r>
            <a:r>
              <a:rPr lang="de-DE" baseline="0" dirty="0"/>
              <a:t> out </a:t>
            </a:r>
            <a:r>
              <a:rPr lang="de-DE" baseline="0" dirty="0" err="1"/>
              <a:t>the</a:t>
            </a:r>
            <a:r>
              <a:rPr lang="de-DE" baseline="0" dirty="0"/>
              <a:t> </a:t>
            </a:r>
            <a:r>
              <a:rPr lang="de-DE" baseline="0" dirty="0" err="1"/>
              <a:t>enhanced</a:t>
            </a:r>
            <a:r>
              <a:rPr lang="de-DE" baseline="0" dirty="0"/>
              <a:t> </a:t>
            </a:r>
            <a:r>
              <a:rPr lang="de-DE" baseline="0" dirty="0" err="1"/>
              <a:t>land</a:t>
            </a:r>
            <a:r>
              <a:rPr lang="de-DE" baseline="0" dirty="0"/>
              <a:t> </a:t>
            </a:r>
            <a:r>
              <a:rPr lang="de-DE" baseline="0" dirty="0" err="1"/>
              <a:t>use</a:t>
            </a:r>
            <a:r>
              <a:rPr lang="de-DE" baseline="0" dirty="0"/>
              <a:t> </a:t>
            </a:r>
            <a:r>
              <a:rPr lang="de-DE" baseline="0" dirty="0" err="1"/>
              <a:t>planning</a:t>
            </a:r>
            <a:r>
              <a:rPr lang="de-DE" baseline="0" dirty="0"/>
              <a:t> </a:t>
            </a:r>
            <a:r>
              <a:rPr lang="de-DE" baseline="0" dirty="0" err="1"/>
              <a:t>intervention</a:t>
            </a:r>
            <a:r>
              <a:rPr lang="de-DE" dirty="0"/>
              <a:t>:</a:t>
            </a:r>
          </a:p>
          <a:p>
            <a:endParaRPr lang="de-DE" baseline="0" dirty="0"/>
          </a:p>
          <a:p>
            <a:r>
              <a:rPr lang="de-DE" baseline="0" dirty="0" err="1"/>
              <a:t>We</a:t>
            </a:r>
            <a:r>
              <a:rPr lang="de-DE" baseline="0" dirty="0"/>
              <a:t> </a:t>
            </a:r>
            <a:r>
              <a:rPr lang="de-DE" baseline="0" dirty="0" err="1"/>
              <a:t>found</a:t>
            </a:r>
            <a:r>
              <a:rPr lang="de-DE" baseline="0" dirty="0"/>
              <a:t> </a:t>
            </a:r>
            <a:r>
              <a:rPr lang="de-DE" baseline="0" dirty="0" err="1"/>
              <a:t>that</a:t>
            </a:r>
            <a:r>
              <a:rPr lang="de-DE" baseline="0" dirty="0"/>
              <a:t>:</a:t>
            </a:r>
          </a:p>
          <a:p>
            <a:pPr marL="228600" indent="-228600">
              <a:buAutoNum type="arabicParenR"/>
            </a:pPr>
            <a:r>
              <a:rPr lang="de-DE" baseline="0" dirty="0"/>
              <a:t>The </a:t>
            </a:r>
            <a:r>
              <a:rPr lang="de-DE" baseline="0" dirty="0" err="1"/>
              <a:t>intervetion</a:t>
            </a:r>
            <a:r>
              <a:rPr lang="de-DE" baseline="0" dirty="0"/>
              <a:t> </a:t>
            </a:r>
            <a:r>
              <a:rPr lang="de-DE" baseline="0" dirty="0" err="1"/>
              <a:t>did</a:t>
            </a:r>
            <a:r>
              <a:rPr lang="de-DE" baseline="0" dirty="0"/>
              <a:t> </a:t>
            </a:r>
            <a:r>
              <a:rPr lang="de-DE" baseline="0" dirty="0" err="1"/>
              <a:t>have</a:t>
            </a:r>
            <a:r>
              <a:rPr lang="de-DE" baseline="0" dirty="0"/>
              <a:t> a positive </a:t>
            </a:r>
            <a:r>
              <a:rPr lang="de-DE" baseline="0" dirty="0" err="1"/>
              <a:t>effect</a:t>
            </a:r>
            <a:r>
              <a:rPr lang="de-DE" baseline="0" dirty="0"/>
              <a:t> on </a:t>
            </a:r>
            <a:r>
              <a:rPr lang="de-DE" baseline="0" dirty="0" err="1"/>
              <a:t>capacity</a:t>
            </a:r>
            <a:r>
              <a:rPr lang="de-DE" baseline="0" dirty="0"/>
              <a:t> </a:t>
            </a:r>
            <a:r>
              <a:rPr lang="de-DE" baseline="0" dirty="0" err="1"/>
              <a:t>development</a:t>
            </a:r>
            <a:r>
              <a:rPr lang="de-DE" baseline="0" dirty="0"/>
              <a:t> and </a:t>
            </a:r>
            <a:r>
              <a:rPr lang="de-DE" baseline="0" dirty="0" err="1"/>
              <a:t>the</a:t>
            </a:r>
            <a:r>
              <a:rPr lang="de-DE" baseline="0" dirty="0"/>
              <a:t> </a:t>
            </a:r>
            <a:r>
              <a:rPr lang="de-DE" baseline="0" dirty="0" err="1"/>
              <a:t>improvement</a:t>
            </a:r>
            <a:r>
              <a:rPr lang="de-DE" baseline="0" dirty="0"/>
              <a:t> </a:t>
            </a:r>
            <a:r>
              <a:rPr lang="de-DE" baseline="0" dirty="0" err="1"/>
              <a:t>of</a:t>
            </a:r>
            <a:r>
              <a:rPr lang="de-DE" baseline="0" dirty="0"/>
              <a:t> </a:t>
            </a:r>
            <a:r>
              <a:rPr lang="de-DE" baseline="0" dirty="0" err="1"/>
              <a:t>land</a:t>
            </a:r>
            <a:r>
              <a:rPr lang="de-DE" baseline="0" dirty="0"/>
              <a:t> </a:t>
            </a:r>
            <a:r>
              <a:rPr lang="de-DE" baseline="0" dirty="0" err="1"/>
              <a:t>use</a:t>
            </a:r>
            <a:r>
              <a:rPr lang="de-DE" baseline="0" dirty="0"/>
              <a:t> </a:t>
            </a:r>
            <a:r>
              <a:rPr lang="de-DE" baseline="0" dirty="0" err="1"/>
              <a:t>planning</a:t>
            </a:r>
            <a:r>
              <a:rPr lang="de-DE" baseline="0" dirty="0"/>
              <a:t> </a:t>
            </a:r>
            <a:r>
              <a:rPr lang="de-DE" baseline="0" dirty="0" err="1"/>
              <a:t>capacities</a:t>
            </a:r>
            <a:r>
              <a:rPr lang="de-DE" baseline="0" dirty="0"/>
              <a:t>.</a:t>
            </a:r>
          </a:p>
          <a:p>
            <a:pPr marL="228600" indent="-228600">
              <a:buAutoNum type="arabicParenR"/>
            </a:pPr>
            <a:r>
              <a:rPr lang="de-DE" baseline="0" dirty="0"/>
              <a:t>Limited positive </a:t>
            </a:r>
            <a:r>
              <a:rPr lang="de-DE" baseline="0" dirty="0" err="1"/>
              <a:t>effects</a:t>
            </a:r>
            <a:r>
              <a:rPr lang="de-DE" baseline="0" dirty="0"/>
              <a:t> on land-</a:t>
            </a:r>
            <a:r>
              <a:rPr lang="de-DE" baseline="0" dirty="0" err="1"/>
              <a:t>use</a:t>
            </a:r>
            <a:r>
              <a:rPr lang="de-DE" baseline="0" dirty="0"/>
              <a:t> and </a:t>
            </a:r>
            <a:r>
              <a:rPr lang="de-DE" baseline="0" dirty="0" err="1"/>
              <a:t>natural</a:t>
            </a:r>
            <a:r>
              <a:rPr lang="de-DE" baseline="0" dirty="0"/>
              <a:t> </a:t>
            </a:r>
            <a:r>
              <a:rPr lang="de-DE" baseline="0" dirty="0" err="1"/>
              <a:t>resource</a:t>
            </a:r>
            <a:r>
              <a:rPr lang="de-DE" baseline="0" dirty="0"/>
              <a:t> </a:t>
            </a:r>
            <a:r>
              <a:rPr lang="de-DE" baseline="0" dirty="0" err="1"/>
              <a:t>management</a:t>
            </a:r>
            <a:r>
              <a:rPr lang="de-DE" baseline="0" dirty="0"/>
              <a:t> </a:t>
            </a:r>
            <a:r>
              <a:rPr lang="de-DE" baseline="0" dirty="0" err="1"/>
              <a:t>as</a:t>
            </a:r>
            <a:r>
              <a:rPr lang="de-DE" baseline="0" dirty="0"/>
              <a:t> </a:t>
            </a:r>
            <a:r>
              <a:rPr lang="de-DE" baseline="0" dirty="0" err="1"/>
              <a:t>well</a:t>
            </a:r>
            <a:r>
              <a:rPr lang="de-DE" baseline="0" dirty="0"/>
              <a:t> </a:t>
            </a:r>
            <a:r>
              <a:rPr lang="de-DE" baseline="0" dirty="0" err="1"/>
              <a:t>as</a:t>
            </a:r>
            <a:r>
              <a:rPr lang="de-DE" baseline="0" dirty="0"/>
              <a:t> </a:t>
            </a:r>
            <a:r>
              <a:rPr lang="de-DE" baseline="0" dirty="0" err="1"/>
              <a:t>disaster</a:t>
            </a:r>
            <a:r>
              <a:rPr lang="de-DE" baseline="0" dirty="0"/>
              <a:t> </a:t>
            </a:r>
            <a:r>
              <a:rPr lang="de-DE" baseline="0" dirty="0" err="1"/>
              <a:t>risk</a:t>
            </a:r>
            <a:r>
              <a:rPr lang="de-DE" baseline="0" dirty="0"/>
              <a:t> </a:t>
            </a:r>
            <a:r>
              <a:rPr lang="de-DE" baseline="0" dirty="0" err="1"/>
              <a:t>management</a:t>
            </a:r>
            <a:endParaRPr lang="de-DE" baseline="0" dirty="0"/>
          </a:p>
          <a:p>
            <a:pPr marL="228600" indent="-228600">
              <a:buAutoNum type="arabicParenR"/>
            </a:pPr>
            <a:r>
              <a:rPr lang="de-DE" baseline="0" dirty="0" err="1"/>
              <a:t>No</a:t>
            </a:r>
            <a:r>
              <a:rPr lang="de-DE" baseline="0" dirty="0"/>
              <a:t> </a:t>
            </a:r>
            <a:r>
              <a:rPr lang="de-DE" baseline="0" dirty="0" err="1"/>
              <a:t>measurebale</a:t>
            </a:r>
            <a:r>
              <a:rPr lang="de-DE" baseline="0" dirty="0"/>
              <a:t> </a:t>
            </a:r>
            <a:r>
              <a:rPr lang="de-DE" baseline="0" dirty="0" err="1"/>
              <a:t>effect</a:t>
            </a:r>
            <a:r>
              <a:rPr lang="de-DE" baseline="0" dirty="0"/>
              <a:t> on </a:t>
            </a:r>
            <a:r>
              <a:rPr lang="de-DE" baseline="0" dirty="0" err="1"/>
              <a:t>long</a:t>
            </a:r>
            <a:r>
              <a:rPr lang="de-DE" baseline="0" dirty="0"/>
              <a:t>-term </a:t>
            </a:r>
            <a:r>
              <a:rPr lang="de-DE" baseline="0" dirty="0" err="1"/>
              <a:t>development</a:t>
            </a:r>
            <a:r>
              <a:rPr lang="de-DE" baseline="0" dirty="0"/>
              <a:t> </a:t>
            </a:r>
            <a:r>
              <a:rPr lang="de-DE" baseline="0" dirty="0" err="1"/>
              <a:t>objectives</a:t>
            </a:r>
            <a:r>
              <a:rPr lang="de-DE" baseline="0" dirty="0"/>
              <a:t> such </a:t>
            </a:r>
            <a:r>
              <a:rPr lang="de-DE" baseline="0" dirty="0" err="1"/>
              <a:t>as</a:t>
            </a:r>
            <a:r>
              <a:rPr lang="de-DE" baseline="0" dirty="0"/>
              <a:t> </a:t>
            </a:r>
            <a:r>
              <a:rPr lang="de-DE" baseline="0" dirty="0" err="1"/>
              <a:t>welfare</a:t>
            </a:r>
            <a:r>
              <a:rPr lang="de-DE" baseline="0" dirty="0"/>
              <a:t>.</a:t>
            </a:r>
          </a:p>
          <a:p>
            <a:pPr marL="228600" indent="-228600">
              <a:buAutoNum type="arabicParenR"/>
            </a:pPr>
            <a:endParaRPr lang="de-DE" baseline="0" dirty="0"/>
          </a:p>
          <a:p>
            <a:pPr marL="0" indent="0">
              <a:buNone/>
            </a:pPr>
            <a:r>
              <a:rPr lang="de-DE" baseline="0" dirty="0"/>
              <a:t>The </a:t>
            </a:r>
            <a:r>
              <a:rPr lang="de-DE" baseline="0" dirty="0" err="1"/>
              <a:t>perception</a:t>
            </a:r>
            <a:r>
              <a:rPr lang="de-DE" baseline="0" dirty="0"/>
              <a:t> </a:t>
            </a:r>
            <a:r>
              <a:rPr lang="de-DE" baseline="0" dirty="0" err="1"/>
              <a:t>of</a:t>
            </a:r>
            <a:r>
              <a:rPr lang="de-DE" baseline="0" dirty="0"/>
              <a:t> </a:t>
            </a:r>
            <a:r>
              <a:rPr lang="de-DE" baseline="0" dirty="0" err="1"/>
              <a:t>local</a:t>
            </a:r>
            <a:r>
              <a:rPr lang="de-DE" baseline="0" dirty="0"/>
              <a:t> </a:t>
            </a:r>
            <a:r>
              <a:rPr lang="de-DE" baseline="0" dirty="0" err="1"/>
              <a:t>governance</a:t>
            </a:r>
            <a:r>
              <a:rPr lang="de-DE" baseline="0" dirty="0"/>
              <a:t> </a:t>
            </a:r>
            <a:r>
              <a:rPr lang="de-DE" baseline="0" dirty="0" err="1"/>
              <a:t>did</a:t>
            </a:r>
            <a:r>
              <a:rPr lang="de-DE" baseline="0" dirty="0"/>
              <a:t> not </a:t>
            </a:r>
            <a:r>
              <a:rPr lang="de-DE" baseline="0" dirty="0" err="1"/>
              <a:t>sytematically</a:t>
            </a:r>
            <a:r>
              <a:rPr lang="de-DE" baseline="0" dirty="0"/>
              <a:t> </a:t>
            </a:r>
            <a:r>
              <a:rPr lang="de-DE" baseline="0" dirty="0" err="1"/>
              <a:t>improve</a:t>
            </a:r>
            <a:r>
              <a:rPr lang="de-DE" baseline="0" dirty="0"/>
              <a:t> but in </a:t>
            </a:r>
            <a:r>
              <a:rPr lang="de-DE" baseline="0" dirty="0" err="1"/>
              <a:t>some</a:t>
            </a:r>
            <a:r>
              <a:rPr lang="de-DE" baseline="0" dirty="0"/>
              <a:t> </a:t>
            </a:r>
            <a:r>
              <a:rPr lang="de-DE" baseline="0" dirty="0" err="1"/>
              <a:t>cases</a:t>
            </a:r>
            <a:r>
              <a:rPr lang="de-DE" baseline="0" dirty="0"/>
              <a:t> </a:t>
            </a:r>
            <a:r>
              <a:rPr lang="de-DE" baseline="0" dirty="0" err="1"/>
              <a:t>even</a:t>
            </a:r>
            <a:r>
              <a:rPr lang="de-DE" baseline="0" dirty="0"/>
              <a:t> </a:t>
            </a:r>
            <a:r>
              <a:rPr lang="de-DE" baseline="0" dirty="0" err="1"/>
              <a:t>led</a:t>
            </a:r>
            <a:r>
              <a:rPr lang="de-DE" baseline="0" dirty="0"/>
              <a:t> </a:t>
            </a:r>
            <a:r>
              <a:rPr lang="de-DE" baseline="0" dirty="0" err="1"/>
              <a:t>to</a:t>
            </a:r>
            <a:r>
              <a:rPr lang="de-DE" baseline="0" dirty="0"/>
              <a:t> adverse </a:t>
            </a:r>
            <a:r>
              <a:rPr lang="de-DE" baseline="0" dirty="0" err="1"/>
              <a:t>effects</a:t>
            </a:r>
            <a:r>
              <a:rPr lang="de-DE" baseline="0" dirty="0"/>
              <a:t> (</a:t>
            </a:r>
            <a:r>
              <a:rPr lang="de-DE" baseline="0" dirty="0" err="1"/>
              <a:t>decrease</a:t>
            </a:r>
            <a:r>
              <a:rPr lang="de-DE" baseline="0" dirty="0"/>
              <a:t> in </a:t>
            </a:r>
            <a:r>
              <a:rPr lang="de-DE" baseline="0" dirty="0" err="1"/>
              <a:t>trust</a:t>
            </a:r>
            <a:r>
              <a:rPr lang="de-DE" baseline="0" dirty="0"/>
              <a:t> and </a:t>
            </a:r>
            <a:r>
              <a:rPr lang="de-DE" baseline="0" dirty="0" err="1"/>
              <a:t>perceived</a:t>
            </a:r>
            <a:r>
              <a:rPr lang="de-DE" baseline="0" dirty="0"/>
              <a:t> </a:t>
            </a:r>
            <a:r>
              <a:rPr lang="de-DE" baseline="0" dirty="0" err="1"/>
              <a:t>performance</a:t>
            </a:r>
            <a:r>
              <a:rPr lang="de-DE" baseline="0" dirty="0"/>
              <a:t>) =&gt; </a:t>
            </a:r>
            <a:r>
              <a:rPr lang="de-DE" baseline="0" dirty="0" err="1"/>
              <a:t>We</a:t>
            </a:r>
            <a:r>
              <a:rPr lang="de-DE" baseline="0" dirty="0"/>
              <a:t> </a:t>
            </a:r>
            <a:r>
              <a:rPr lang="de-DE" baseline="0" dirty="0" err="1"/>
              <a:t>further</a:t>
            </a:r>
            <a:r>
              <a:rPr lang="de-DE" baseline="0" dirty="0"/>
              <a:t> </a:t>
            </a:r>
            <a:r>
              <a:rPr lang="de-DE" baseline="0" dirty="0" err="1"/>
              <a:t>investigated</a:t>
            </a:r>
            <a:r>
              <a:rPr lang="de-DE" baseline="0" dirty="0"/>
              <a:t> </a:t>
            </a:r>
            <a:r>
              <a:rPr lang="de-DE" baseline="0" dirty="0" err="1"/>
              <a:t>these</a:t>
            </a:r>
            <a:r>
              <a:rPr lang="de-DE" baseline="0" dirty="0"/>
              <a:t> </a:t>
            </a:r>
            <a:r>
              <a:rPr lang="de-DE" baseline="0" dirty="0" err="1"/>
              <a:t>findings</a:t>
            </a:r>
            <a:r>
              <a:rPr lang="de-DE" baseline="0" dirty="0"/>
              <a:t> and </a:t>
            </a:r>
            <a:r>
              <a:rPr lang="de-DE" baseline="0" dirty="0" err="1"/>
              <a:t>concluded</a:t>
            </a:r>
            <a:r>
              <a:rPr lang="de-DE" baseline="0" dirty="0"/>
              <a:t> </a:t>
            </a:r>
            <a:r>
              <a:rPr lang="de-DE" baseline="0" dirty="0" err="1"/>
              <a:t>that</a:t>
            </a:r>
            <a:r>
              <a:rPr lang="de-DE" baseline="0" dirty="0"/>
              <a:t> </a:t>
            </a:r>
            <a:r>
              <a:rPr lang="de-DE" baseline="0" dirty="0" err="1"/>
              <a:t>improved</a:t>
            </a:r>
            <a:r>
              <a:rPr lang="de-DE" baseline="0" dirty="0"/>
              <a:t> </a:t>
            </a:r>
            <a:r>
              <a:rPr lang="de-DE" baseline="0" dirty="0" err="1"/>
              <a:t>transparency</a:t>
            </a:r>
            <a:r>
              <a:rPr lang="de-DE" baseline="0" dirty="0"/>
              <a:t> and </a:t>
            </a:r>
            <a:r>
              <a:rPr lang="de-DE" baseline="0" dirty="0" err="1"/>
              <a:t>awareness</a:t>
            </a:r>
            <a:r>
              <a:rPr lang="de-DE" baseline="0" dirty="0"/>
              <a:t> </a:t>
            </a:r>
            <a:r>
              <a:rPr lang="de-DE" baseline="0" dirty="0" err="1"/>
              <a:t>for</a:t>
            </a:r>
            <a:r>
              <a:rPr lang="de-DE" baseline="0" dirty="0"/>
              <a:t> </a:t>
            </a:r>
            <a:r>
              <a:rPr lang="de-DE" baseline="0" dirty="0" err="1"/>
              <a:t>public</a:t>
            </a:r>
            <a:r>
              <a:rPr lang="de-DE" baseline="0" dirty="0"/>
              <a:t> </a:t>
            </a:r>
            <a:r>
              <a:rPr lang="de-DE" baseline="0" dirty="0" err="1"/>
              <a:t>policy</a:t>
            </a:r>
            <a:r>
              <a:rPr lang="de-DE" baseline="0" dirty="0"/>
              <a:t> </a:t>
            </a:r>
            <a:r>
              <a:rPr lang="de-DE" baseline="0" dirty="0" err="1"/>
              <a:t>did</a:t>
            </a:r>
            <a:r>
              <a:rPr lang="de-DE" baseline="0" dirty="0"/>
              <a:t> </a:t>
            </a:r>
            <a:r>
              <a:rPr lang="de-DE" baseline="0" dirty="0" err="1"/>
              <a:t>increase</a:t>
            </a:r>
            <a:r>
              <a:rPr lang="de-DE" baseline="0" dirty="0"/>
              <a:t> </a:t>
            </a:r>
            <a:r>
              <a:rPr lang="de-DE" baseline="0" dirty="0" err="1"/>
              <a:t>the</a:t>
            </a:r>
            <a:r>
              <a:rPr lang="de-DE" baseline="0" dirty="0"/>
              <a:t> </a:t>
            </a:r>
            <a:r>
              <a:rPr lang="de-DE" baseline="0" dirty="0" err="1"/>
              <a:t>visibility</a:t>
            </a:r>
            <a:r>
              <a:rPr lang="de-DE" baseline="0" dirty="0"/>
              <a:t> </a:t>
            </a:r>
            <a:r>
              <a:rPr lang="de-DE" baseline="0" dirty="0" err="1"/>
              <a:t>of</a:t>
            </a:r>
            <a:r>
              <a:rPr lang="de-DE" baseline="0" dirty="0"/>
              <a:t> </a:t>
            </a:r>
            <a:r>
              <a:rPr lang="de-DE" baseline="0" dirty="0" err="1"/>
              <a:t>corrupt</a:t>
            </a:r>
            <a:r>
              <a:rPr lang="de-DE" baseline="0" dirty="0"/>
              <a:t> </a:t>
            </a:r>
            <a:r>
              <a:rPr lang="de-DE" baseline="0" dirty="0" err="1"/>
              <a:t>practices</a:t>
            </a:r>
            <a:r>
              <a:rPr lang="de-DE" baseline="0" dirty="0"/>
              <a:t> and </a:t>
            </a:r>
            <a:r>
              <a:rPr lang="de-DE" baseline="0" dirty="0" err="1"/>
              <a:t>politicizes</a:t>
            </a:r>
            <a:r>
              <a:rPr lang="de-DE" baseline="0" dirty="0"/>
              <a:t> </a:t>
            </a:r>
            <a:r>
              <a:rPr lang="de-DE" baseline="0" dirty="0" err="1"/>
              <a:t>decision-making</a:t>
            </a:r>
            <a:r>
              <a:rPr lang="de-DE" baseline="0" dirty="0"/>
              <a:t>.</a:t>
            </a:r>
          </a:p>
          <a:p>
            <a:pPr marL="0" indent="0">
              <a:buNone/>
            </a:pPr>
            <a:endParaRPr lang="de-DE" baseline="0" dirty="0"/>
          </a:p>
          <a:p>
            <a:pPr marL="0" indent="0">
              <a:buNone/>
            </a:pPr>
            <a:r>
              <a:rPr lang="de-DE" baseline="0" dirty="0"/>
              <a:t>The national-</a:t>
            </a:r>
            <a:r>
              <a:rPr lang="de-DE" baseline="0" dirty="0" err="1"/>
              <a:t>scaling</a:t>
            </a:r>
            <a:r>
              <a:rPr lang="de-DE" baseline="0" dirty="0"/>
              <a:t> </a:t>
            </a:r>
            <a:r>
              <a:rPr lang="de-DE" baseline="0" dirty="0" err="1"/>
              <a:t>up</a:t>
            </a:r>
            <a:r>
              <a:rPr lang="de-DE" baseline="0" dirty="0"/>
              <a:t> </a:t>
            </a:r>
            <a:r>
              <a:rPr lang="de-DE" baseline="0" dirty="0" err="1"/>
              <a:t>of</a:t>
            </a:r>
            <a:r>
              <a:rPr lang="de-DE" baseline="0" dirty="0"/>
              <a:t> </a:t>
            </a:r>
            <a:r>
              <a:rPr lang="de-DE" baseline="0" dirty="0" err="1"/>
              <a:t>the</a:t>
            </a:r>
            <a:r>
              <a:rPr lang="de-DE" baseline="0" dirty="0"/>
              <a:t> </a:t>
            </a:r>
            <a:r>
              <a:rPr lang="de-DE" baseline="0" dirty="0" err="1"/>
              <a:t>appraoch</a:t>
            </a:r>
            <a:r>
              <a:rPr lang="de-DE" baseline="0" dirty="0"/>
              <a:t> </a:t>
            </a:r>
            <a:r>
              <a:rPr lang="de-DE" baseline="0" dirty="0" err="1"/>
              <a:t>can</a:t>
            </a:r>
            <a:r>
              <a:rPr lang="de-DE" baseline="0" dirty="0"/>
              <a:t> </a:t>
            </a:r>
            <a:r>
              <a:rPr lang="de-DE" baseline="0" dirty="0" err="1"/>
              <a:t>be</a:t>
            </a:r>
            <a:r>
              <a:rPr lang="de-DE" baseline="0" dirty="0"/>
              <a:t> </a:t>
            </a:r>
            <a:r>
              <a:rPr lang="de-DE" baseline="0" dirty="0" err="1"/>
              <a:t>considered</a:t>
            </a:r>
            <a:r>
              <a:rPr lang="de-DE" baseline="0" dirty="0"/>
              <a:t> </a:t>
            </a:r>
            <a:r>
              <a:rPr lang="de-DE" baseline="0" dirty="0" err="1"/>
              <a:t>successful</a:t>
            </a:r>
            <a:r>
              <a:rPr lang="de-DE" baseline="0" dirty="0"/>
              <a:t>. </a:t>
            </a:r>
          </a:p>
        </p:txBody>
      </p:sp>
      <p:sp>
        <p:nvSpPr>
          <p:cNvPr id="4" name="Foliennummernplatzhalter 3"/>
          <p:cNvSpPr>
            <a:spLocks noGrp="1"/>
          </p:cNvSpPr>
          <p:nvPr>
            <p:ph type="sldNum" sz="quarter" idx="10"/>
          </p:nvPr>
        </p:nvSpPr>
        <p:spPr/>
        <p:txBody>
          <a:bodyPr/>
          <a:lstStyle/>
          <a:p>
            <a:fld id="{B1DBC657-5EC0-463F-B572-99F1AC7E8865}" type="slidenum">
              <a:rPr lang="de-DE" altLang="de-DE" smtClean="0"/>
              <a:pPr/>
              <a:t>12</a:t>
            </a:fld>
            <a:endParaRPr lang="de-DE" altLang="de-DE"/>
          </a:p>
        </p:txBody>
      </p:sp>
    </p:spTree>
    <p:extLst>
      <p:ext uri="{BB962C8B-B14F-4D97-AF65-F5344CB8AC3E}">
        <p14:creationId xmlns:p14="http://schemas.microsoft.com/office/powerpoint/2010/main" val="2295807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1"/>
            <a:r>
              <a:rPr lang="en-US" dirty="0"/>
              <a:t>Now I would to come to part two: The small methodological study we added on the previous evaluation, to assess the potential to use very high-resolution remote sensing imagery to answer evaluative questions. </a:t>
            </a:r>
          </a:p>
          <a:p>
            <a:pPr lvl="1"/>
            <a:endParaRPr lang="en-US" dirty="0"/>
          </a:p>
          <a:p>
            <a:pPr lvl="1"/>
            <a:r>
              <a:rPr lang="en-US" dirty="0"/>
              <a:t>This part is based on a cooperation with the Faculty for Geo-Information Science and Earth Observation at the University of Twente, The Netherlands. </a:t>
            </a:r>
          </a:p>
        </p:txBody>
      </p:sp>
      <p:sp>
        <p:nvSpPr>
          <p:cNvPr id="4" name="Foliennummernplatzhalter 3"/>
          <p:cNvSpPr>
            <a:spLocks noGrp="1"/>
          </p:cNvSpPr>
          <p:nvPr>
            <p:ph type="sldNum" sz="quarter" idx="10"/>
          </p:nvPr>
        </p:nvSpPr>
        <p:spPr/>
        <p:txBody>
          <a:bodyPr/>
          <a:lstStyle/>
          <a:p>
            <a:fld id="{B1DBC657-5EC0-463F-B572-99F1AC7E8865}" type="slidenum">
              <a:rPr lang="de-DE" altLang="de-DE" smtClean="0"/>
              <a:pPr/>
              <a:t>13</a:t>
            </a:fld>
            <a:endParaRPr lang="de-DE" altLang="de-DE" dirty="0"/>
          </a:p>
        </p:txBody>
      </p:sp>
    </p:spTree>
    <p:extLst>
      <p:ext uri="{BB962C8B-B14F-4D97-AF65-F5344CB8AC3E}">
        <p14:creationId xmlns:p14="http://schemas.microsoft.com/office/powerpoint/2010/main" val="4044016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249363" y="1279525"/>
            <a:ext cx="3414712" cy="2562225"/>
          </a:xfrm>
        </p:spPr>
      </p:sp>
      <p:sp>
        <p:nvSpPr>
          <p:cNvPr id="3" name="Notizenplatzhalter 2"/>
          <p:cNvSpPr>
            <a:spLocks noGrp="1"/>
          </p:cNvSpPr>
          <p:nvPr>
            <p:ph type="body" idx="1"/>
          </p:nvPr>
        </p:nvSpPr>
        <p:spPr>
          <a:xfrm>
            <a:off x="711228" y="4094922"/>
            <a:ext cx="5683250" cy="4860771"/>
          </a:xfrm>
        </p:spPr>
        <p:txBody>
          <a:bodyPr/>
          <a:lstStyle/>
          <a:p>
            <a:pPr lvl="1"/>
            <a:r>
              <a:rPr lang="en-US" dirty="0"/>
              <a:t>The goals was to assess how remote sensing imagery can be used to answer certain evaluation questions. Here we focused on the field of disaster risk management, as the colleagues at ITC we already concerned with a project in the Greater Tacloban Area: We pooled resources to obtain commercially available RS data (spatial resolution up to 50cm ground resolution for panchromatic images: </a:t>
            </a:r>
            <a:r>
              <a:rPr lang="en-US" dirty="0" err="1"/>
              <a:t>WordView</a:t>
            </a:r>
            <a:r>
              <a:rPr lang="en-US" dirty="0"/>
              <a:t>, Pleiades, </a:t>
            </a:r>
            <a:r>
              <a:rPr lang="en-US" dirty="0" err="1"/>
              <a:t>GeoEye</a:t>
            </a:r>
            <a:r>
              <a:rPr lang="en-US" dirty="0"/>
              <a:t>)</a:t>
            </a:r>
          </a:p>
          <a:p>
            <a:pPr lvl="1"/>
            <a:endParaRPr lang="en-US" dirty="0"/>
          </a:p>
          <a:p>
            <a:pPr lvl="1"/>
            <a:r>
              <a:rPr lang="en-US" dirty="0"/>
              <a:t>ITC implemented machine learning-based classification (Both classic classification algorithms based on Support Vector Machines, as well as more sophisticated approaches based on </a:t>
            </a:r>
            <a:r>
              <a:rPr lang="en-US" dirty="0" err="1"/>
              <a:t>Gradiant</a:t>
            </a:r>
            <a:r>
              <a:rPr lang="en-US" dirty="0"/>
              <a:t> Boosting Method), to semi-automatically classify land-cover and land use across 18 villages in 7 municipalities. We also experimented with CNN Convolutional</a:t>
            </a:r>
            <a:r>
              <a:rPr lang="en-US" baseline="0" dirty="0"/>
              <a:t> Neural Network approaches but they did not systematically perform better than the other mentioned algorithms</a:t>
            </a:r>
            <a:endParaRPr lang="en-US" dirty="0"/>
          </a:p>
          <a:p>
            <a:pPr lvl="1"/>
            <a:endParaRPr lang="en-US" baseline="0" dirty="0"/>
          </a:p>
          <a:p>
            <a:pPr lvl="1"/>
            <a:r>
              <a:rPr lang="en-US" baseline="0" dirty="0"/>
              <a:t>Since, remote sensing data is available at several points in time (4-time steps), a precise change detection of visual changes is possible. This analysis then allows for assess changes in settlement systems but also the environment over longer time-frames. The detailed approach will subsequently allow the measurement and assessment of gradual changes, which are hard to grasp given established evaluation methods.</a:t>
            </a:r>
          </a:p>
          <a:p>
            <a:pPr lvl="1"/>
            <a:endParaRPr lang="en-US" baseline="0" dirty="0"/>
          </a:p>
          <a:p>
            <a:pPr lvl="1"/>
            <a:r>
              <a:rPr lang="en-US" baseline="0" dirty="0"/>
              <a:t>Thematic question: How did villages and </a:t>
            </a:r>
            <a:r>
              <a:rPr lang="en-US" baseline="0" dirty="0" err="1"/>
              <a:t>municipalites</a:t>
            </a:r>
            <a:r>
              <a:rPr lang="en-US" baseline="0" dirty="0"/>
              <a:t> in the Greater Tacloban Area recover from Typhoon Yolanda, what differences can be observed and how can these difference be explained using existing survey data (obtained in the Philippine evaluation).</a:t>
            </a:r>
          </a:p>
        </p:txBody>
      </p:sp>
      <p:sp>
        <p:nvSpPr>
          <p:cNvPr id="4" name="Foliennummernplatzhalter 3"/>
          <p:cNvSpPr>
            <a:spLocks noGrp="1"/>
          </p:cNvSpPr>
          <p:nvPr>
            <p:ph type="sldNum" sz="quarter" idx="10"/>
          </p:nvPr>
        </p:nvSpPr>
        <p:spPr/>
        <p:txBody>
          <a:bodyPr/>
          <a:lstStyle/>
          <a:p>
            <a:fld id="{B1DBC657-5EC0-463F-B572-99F1AC7E8865}" type="slidenum">
              <a:rPr lang="de-DE" altLang="de-DE" smtClean="0"/>
              <a:pPr/>
              <a:t>14</a:t>
            </a:fld>
            <a:endParaRPr lang="de-DE" altLang="de-DE" dirty="0"/>
          </a:p>
        </p:txBody>
      </p:sp>
    </p:spTree>
    <p:extLst>
      <p:ext uri="{BB962C8B-B14F-4D97-AF65-F5344CB8AC3E}">
        <p14:creationId xmlns:p14="http://schemas.microsoft.com/office/powerpoint/2010/main" val="2811426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For</a:t>
            </a:r>
            <a:r>
              <a:rPr lang="de-DE" dirty="0"/>
              <a:t> </a:t>
            </a:r>
            <a:r>
              <a:rPr lang="de-DE" dirty="0" err="1"/>
              <a:t>the</a:t>
            </a:r>
            <a:r>
              <a:rPr lang="de-DE" dirty="0"/>
              <a:t> </a:t>
            </a:r>
            <a:r>
              <a:rPr lang="de-DE" dirty="0" err="1"/>
              <a:t>classification</a:t>
            </a:r>
            <a:r>
              <a:rPr lang="de-DE" dirty="0"/>
              <a:t> a </a:t>
            </a:r>
            <a:r>
              <a:rPr lang="de-DE" dirty="0" err="1"/>
              <a:t>catalogue</a:t>
            </a:r>
            <a:r>
              <a:rPr lang="de-DE" dirty="0"/>
              <a:t> </a:t>
            </a:r>
            <a:r>
              <a:rPr lang="de-DE" dirty="0" err="1"/>
              <a:t>of</a:t>
            </a:r>
            <a:r>
              <a:rPr lang="de-DE" dirty="0"/>
              <a:t> </a:t>
            </a:r>
            <a:r>
              <a:rPr lang="de-DE" dirty="0" err="1"/>
              <a:t>detectable</a:t>
            </a:r>
            <a:r>
              <a:rPr lang="de-DE" dirty="0"/>
              <a:t> </a:t>
            </a:r>
            <a:r>
              <a:rPr lang="de-DE" dirty="0" err="1"/>
              <a:t>proxies</a:t>
            </a:r>
            <a:r>
              <a:rPr lang="de-DE" dirty="0"/>
              <a:t> was </a:t>
            </a:r>
            <a:r>
              <a:rPr lang="de-DE" dirty="0" err="1"/>
              <a:t>developed</a:t>
            </a:r>
            <a:r>
              <a:rPr lang="de-DE" dirty="0"/>
              <a:t> </a:t>
            </a:r>
            <a:r>
              <a:rPr lang="de-DE" dirty="0" err="1"/>
              <a:t>based</a:t>
            </a:r>
            <a:r>
              <a:rPr lang="de-DE" dirty="0"/>
              <a:t> on </a:t>
            </a:r>
            <a:r>
              <a:rPr lang="de-DE" dirty="0" err="1"/>
              <a:t>the</a:t>
            </a:r>
            <a:r>
              <a:rPr lang="de-DE" dirty="0"/>
              <a:t> </a:t>
            </a:r>
            <a:r>
              <a:rPr lang="de-DE" dirty="0" err="1"/>
              <a:t>state</a:t>
            </a:r>
            <a:r>
              <a:rPr lang="de-DE" dirty="0"/>
              <a:t>-</a:t>
            </a:r>
            <a:r>
              <a:rPr lang="de-DE" dirty="0" err="1"/>
              <a:t>of</a:t>
            </a:r>
            <a:r>
              <a:rPr lang="de-DE" dirty="0"/>
              <a:t>-</a:t>
            </a:r>
            <a:r>
              <a:rPr lang="de-DE" dirty="0" err="1"/>
              <a:t>the</a:t>
            </a:r>
            <a:r>
              <a:rPr lang="de-DE" dirty="0"/>
              <a:t>-art </a:t>
            </a:r>
            <a:r>
              <a:rPr lang="de-DE" dirty="0" err="1"/>
              <a:t>discussion</a:t>
            </a:r>
            <a:r>
              <a:rPr lang="de-DE" dirty="0"/>
              <a:t> in remote </a:t>
            </a:r>
            <a:r>
              <a:rPr lang="de-DE" dirty="0" err="1"/>
              <a:t>sensing</a:t>
            </a:r>
            <a:r>
              <a:rPr lang="de-DE" dirty="0"/>
              <a:t>. </a:t>
            </a:r>
          </a:p>
          <a:p>
            <a:endParaRPr lang="de-DE" dirty="0"/>
          </a:p>
          <a:p>
            <a:r>
              <a:rPr lang="de-DE" dirty="0" err="1"/>
              <a:t>However</a:t>
            </a:r>
            <a:r>
              <a:rPr lang="de-DE" dirty="0"/>
              <a:t>, not all </a:t>
            </a:r>
            <a:r>
              <a:rPr lang="de-DE" dirty="0" err="1"/>
              <a:t>proxies</a:t>
            </a:r>
            <a:r>
              <a:rPr lang="de-DE" dirty="0"/>
              <a:t> </a:t>
            </a:r>
            <a:r>
              <a:rPr lang="de-DE" dirty="0" err="1"/>
              <a:t>deemed</a:t>
            </a:r>
            <a:r>
              <a:rPr lang="de-DE" dirty="0"/>
              <a:t> </a:t>
            </a:r>
            <a:r>
              <a:rPr lang="de-DE" dirty="0" err="1"/>
              <a:t>useful</a:t>
            </a:r>
            <a:r>
              <a:rPr lang="de-DE" dirty="0"/>
              <a:t> </a:t>
            </a:r>
            <a:r>
              <a:rPr lang="de-DE" dirty="0" err="1"/>
              <a:t>for</a:t>
            </a:r>
            <a:r>
              <a:rPr lang="de-DE" dirty="0"/>
              <a:t> out </a:t>
            </a:r>
            <a:r>
              <a:rPr lang="de-DE" dirty="0" err="1"/>
              <a:t>analysis</a:t>
            </a:r>
            <a:r>
              <a:rPr lang="de-DE" dirty="0"/>
              <a:t> (</a:t>
            </a:r>
            <a:r>
              <a:rPr lang="de-DE" dirty="0" err="1"/>
              <a:t>for</a:t>
            </a:r>
            <a:r>
              <a:rPr lang="de-DE" dirty="0"/>
              <a:t> </a:t>
            </a:r>
            <a:r>
              <a:rPr lang="de-DE" dirty="0" err="1"/>
              <a:t>instance</a:t>
            </a:r>
            <a:r>
              <a:rPr lang="de-DE" dirty="0"/>
              <a:t>, </a:t>
            </a:r>
            <a:r>
              <a:rPr lang="de-DE" dirty="0" err="1"/>
              <a:t>the</a:t>
            </a:r>
            <a:r>
              <a:rPr lang="de-DE" dirty="0"/>
              <a:t> </a:t>
            </a:r>
            <a:r>
              <a:rPr lang="de-DE" dirty="0" err="1"/>
              <a:t>color</a:t>
            </a:r>
            <a:r>
              <a:rPr lang="de-DE" dirty="0"/>
              <a:t> </a:t>
            </a:r>
            <a:r>
              <a:rPr lang="de-DE" dirty="0" err="1"/>
              <a:t>of</a:t>
            </a:r>
            <a:r>
              <a:rPr lang="de-DE" dirty="0"/>
              <a:t> </a:t>
            </a:r>
            <a:r>
              <a:rPr lang="de-DE" dirty="0" err="1"/>
              <a:t>roofing</a:t>
            </a:r>
            <a:r>
              <a:rPr lang="de-DE" dirty="0"/>
              <a:t> material was </a:t>
            </a:r>
            <a:r>
              <a:rPr lang="de-DE" dirty="0" err="1"/>
              <a:t>abandoned</a:t>
            </a:r>
            <a:r>
              <a:rPr lang="de-DE" dirty="0"/>
              <a:t> after </a:t>
            </a:r>
            <a:r>
              <a:rPr lang="de-DE" dirty="0" err="1"/>
              <a:t>ground</a:t>
            </a:r>
            <a:r>
              <a:rPr lang="de-DE" dirty="0"/>
              <a:t> </a:t>
            </a:r>
            <a:r>
              <a:rPr lang="de-DE" dirty="0" err="1"/>
              <a:t>truthing</a:t>
            </a:r>
            <a:r>
              <a:rPr lang="de-DE" dirty="0"/>
              <a:t> </a:t>
            </a:r>
            <a:r>
              <a:rPr lang="de-DE" dirty="0" err="1"/>
              <a:t>showed</a:t>
            </a:r>
            <a:r>
              <a:rPr lang="de-DE" dirty="0"/>
              <a:t> </a:t>
            </a:r>
            <a:r>
              <a:rPr lang="de-DE" dirty="0" err="1"/>
              <a:t>that</a:t>
            </a:r>
            <a:r>
              <a:rPr lang="de-DE" dirty="0"/>
              <a:t> </a:t>
            </a:r>
            <a:r>
              <a:rPr lang="de-DE" dirty="0" err="1"/>
              <a:t>they</a:t>
            </a:r>
            <a:r>
              <a:rPr lang="de-DE" dirty="0"/>
              <a:t> </a:t>
            </a:r>
            <a:r>
              <a:rPr lang="de-DE" dirty="0" err="1"/>
              <a:t>did</a:t>
            </a:r>
            <a:r>
              <a:rPr lang="de-DE" dirty="0"/>
              <a:t> not </a:t>
            </a:r>
            <a:r>
              <a:rPr lang="de-DE" dirty="0" err="1"/>
              <a:t>yield</a:t>
            </a:r>
            <a:r>
              <a:rPr lang="de-DE" dirty="0"/>
              <a:t> in </a:t>
            </a:r>
            <a:r>
              <a:rPr lang="de-DE" dirty="0" err="1"/>
              <a:t>useable</a:t>
            </a:r>
            <a:r>
              <a:rPr lang="de-DE" dirty="0"/>
              <a:t> </a:t>
            </a:r>
            <a:r>
              <a:rPr lang="de-DE" dirty="0" err="1"/>
              <a:t>results</a:t>
            </a:r>
            <a:r>
              <a:rPr lang="de-DE" dirty="0"/>
              <a:t>). </a:t>
            </a:r>
          </a:p>
        </p:txBody>
      </p:sp>
      <p:sp>
        <p:nvSpPr>
          <p:cNvPr id="4" name="Foliennummernplatzhalter 3"/>
          <p:cNvSpPr>
            <a:spLocks noGrp="1"/>
          </p:cNvSpPr>
          <p:nvPr>
            <p:ph type="sldNum" sz="quarter" idx="5"/>
          </p:nvPr>
        </p:nvSpPr>
        <p:spPr/>
        <p:txBody>
          <a:bodyPr/>
          <a:lstStyle/>
          <a:p>
            <a:fld id="{B1DBC657-5EC0-463F-B572-99F1AC7E8865}" type="slidenum">
              <a:rPr lang="de-DE" altLang="de-DE" smtClean="0"/>
              <a:pPr/>
              <a:t>15</a:t>
            </a:fld>
            <a:endParaRPr lang="de-DE" altLang="de-DE"/>
          </a:p>
        </p:txBody>
      </p:sp>
    </p:spTree>
    <p:extLst>
      <p:ext uri="{BB962C8B-B14F-4D97-AF65-F5344CB8AC3E}">
        <p14:creationId xmlns:p14="http://schemas.microsoft.com/office/powerpoint/2010/main" val="2749901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We</a:t>
            </a:r>
            <a:r>
              <a:rPr lang="de-DE" dirty="0"/>
              <a:t> </a:t>
            </a:r>
            <a:r>
              <a:rPr lang="de-DE" dirty="0" err="1"/>
              <a:t>thus</a:t>
            </a:r>
            <a:r>
              <a:rPr lang="de-DE" dirty="0"/>
              <a:t> </a:t>
            </a:r>
            <a:r>
              <a:rPr lang="de-DE" dirty="0" err="1"/>
              <a:t>relied</a:t>
            </a:r>
            <a:r>
              <a:rPr lang="de-DE" dirty="0"/>
              <a:t> on Buildings, </a:t>
            </a:r>
            <a:r>
              <a:rPr lang="de-DE" dirty="0" err="1"/>
              <a:t>the</a:t>
            </a:r>
            <a:r>
              <a:rPr lang="de-DE" dirty="0"/>
              <a:t> </a:t>
            </a:r>
            <a:r>
              <a:rPr lang="de-DE" dirty="0" err="1"/>
              <a:t>proportion</a:t>
            </a:r>
            <a:r>
              <a:rPr lang="de-DE" dirty="0"/>
              <a:t> </a:t>
            </a:r>
            <a:r>
              <a:rPr lang="de-DE" dirty="0" err="1"/>
              <a:t>of</a:t>
            </a:r>
            <a:r>
              <a:rPr lang="de-DE" dirty="0"/>
              <a:t> </a:t>
            </a:r>
            <a:r>
              <a:rPr lang="de-DE" dirty="0" err="1"/>
              <a:t>buit-up</a:t>
            </a:r>
            <a:r>
              <a:rPr lang="de-DE" dirty="0"/>
              <a:t> </a:t>
            </a:r>
            <a:r>
              <a:rPr lang="de-DE" dirty="0" err="1"/>
              <a:t>area</a:t>
            </a:r>
            <a:r>
              <a:rPr lang="de-DE" dirty="0"/>
              <a:t>, </a:t>
            </a:r>
            <a:r>
              <a:rPr lang="de-DE" dirty="0" err="1"/>
              <a:t>impervious</a:t>
            </a:r>
            <a:r>
              <a:rPr lang="de-DE" dirty="0"/>
              <a:t> </a:t>
            </a:r>
            <a:r>
              <a:rPr lang="de-DE" dirty="0" err="1"/>
              <a:t>surface</a:t>
            </a:r>
            <a:r>
              <a:rPr lang="de-DE" dirty="0"/>
              <a:t> </a:t>
            </a:r>
            <a:r>
              <a:rPr lang="de-DE" dirty="0" err="1"/>
              <a:t>as</a:t>
            </a:r>
            <a:r>
              <a:rPr lang="de-DE" dirty="0"/>
              <a:t> </a:t>
            </a:r>
            <a:r>
              <a:rPr lang="de-DE" dirty="0" err="1"/>
              <a:t>well</a:t>
            </a:r>
            <a:r>
              <a:rPr lang="de-DE" dirty="0"/>
              <a:t> </a:t>
            </a:r>
            <a:r>
              <a:rPr lang="de-DE" dirty="0" err="1"/>
              <a:t>as</a:t>
            </a:r>
            <a:r>
              <a:rPr lang="de-DE" dirty="0"/>
              <a:t> large-</a:t>
            </a:r>
            <a:r>
              <a:rPr lang="de-DE" dirty="0" err="1"/>
              <a:t>scale</a:t>
            </a:r>
            <a:r>
              <a:rPr lang="de-DE" dirty="0"/>
              <a:t> </a:t>
            </a:r>
            <a:r>
              <a:rPr lang="de-DE" dirty="0" err="1"/>
              <a:t>industry</a:t>
            </a:r>
            <a:r>
              <a:rPr lang="de-DE" dirty="0"/>
              <a:t> </a:t>
            </a:r>
            <a:r>
              <a:rPr lang="de-DE" dirty="0" err="1"/>
              <a:t>to</a:t>
            </a:r>
            <a:r>
              <a:rPr lang="de-DE" dirty="0"/>
              <a:t> </a:t>
            </a:r>
            <a:r>
              <a:rPr lang="de-DE" dirty="0" err="1"/>
              <a:t>approximate</a:t>
            </a:r>
            <a:r>
              <a:rPr lang="de-DE" dirty="0"/>
              <a:t> </a:t>
            </a:r>
            <a:r>
              <a:rPr lang="de-DE" dirty="0" err="1"/>
              <a:t>socio-economic</a:t>
            </a:r>
            <a:r>
              <a:rPr lang="de-DE" dirty="0"/>
              <a:t> </a:t>
            </a:r>
            <a:r>
              <a:rPr lang="de-DE" dirty="0" err="1"/>
              <a:t>recovery</a:t>
            </a:r>
            <a:r>
              <a:rPr lang="de-DE" dirty="0"/>
              <a:t>.</a:t>
            </a:r>
          </a:p>
        </p:txBody>
      </p:sp>
      <p:sp>
        <p:nvSpPr>
          <p:cNvPr id="4" name="Foliennummernplatzhalter 3"/>
          <p:cNvSpPr>
            <a:spLocks noGrp="1"/>
          </p:cNvSpPr>
          <p:nvPr>
            <p:ph type="sldNum" sz="quarter" idx="5"/>
          </p:nvPr>
        </p:nvSpPr>
        <p:spPr/>
        <p:txBody>
          <a:bodyPr/>
          <a:lstStyle/>
          <a:p>
            <a:fld id="{B1DBC657-5EC0-463F-B572-99F1AC7E8865}" type="slidenum">
              <a:rPr lang="de-DE" altLang="de-DE" smtClean="0"/>
              <a:pPr/>
              <a:t>16</a:t>
            </a:fld>
            <a:endParaRPr lang="de-DE" altLang="de-DE"/>
          </a:p>
        </p:txBody>
      </p:sp>
    </p:spTree>
    <p:extLst>
      <p:ext uri="{BB962C8B-B14F-4D97-AF65-F5344CB8AC3E}">
        <p14:creationId xmlns:p14="http://schemas.microsoft.com/office/powerpoint/2010/main" val="4275065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Here I </a:t>
            </a:r>
            <a:r>
              <a:rPr lang="de-DE" dirty="0" err="1"/>
              <a:t>would</a:t>
            </a:r>
            <a:r>
              <a:rPr lang="de-DE" dirty="0"/>
              <a:t> like </a:t>
            </a:r>
            <a:r>
              <a:rPr lang="de-DE" dirty="0" err="1"/>
              <a:t>to</a:t>
            </a:r>
            <a:r>
              <a:rPr lang="de-DE" dirty="0"/>
              <a:t> </a:t>
            </a:r>
            <a:r>
              <a:rPr lang="de-DE" dirty="0" err="1"/>
              <a:t>demonstrate</a:t>
            </a:r>
            <a:r>
              <a:rPr lang="de-DE" dirty="0"/>
              <a:t> </a:t>
            </a:r>
            <a:r>
              <a:rPr lang="de-DE" dirty="0" err="1"/>
              <a:t>briefly</a:t>
            </a:r>
            <a:r>
              <a:rPr lang="de-DE" dirty="0"/>
              <a:t> </a:t>
            </a:r>
            <a:r>
              <a:rPr lang="de-DE" dirty="0" err="1"/>
              <a:t>how</a:t>
            </a:r>
            <a:r>
              <a:rPr lang="de-DE" dirty="0"/>
              <a:t> </a:t>
            </a:r>
            <a:r>
              <a:rPr lang="de-DE" dirty="0" err="1"/>
              <a:t>thes</a:t>
            </a:r>
            <a:r>
              <a:rPr lang="de-DE" dirty="0"/>
              <a:t> </a:t>
            </a:r>
            <a:r>
              <a:rPr lang="de-DE" dirty="0" err="1"/>
              <a:t>classification</a:t>
            </a:r>
            <a:r>
              <a:rPr lang="de-DE" dirty="0"/>
              <a:t> „</a:t>
            </a:r>
            <a:r>
              <a:rPr lang="de-DE" dirty="0" err="1"/>
              <a:t>looks</a:t>
            </a:r>
            <a:r>
              <a:rPr lang="de-DE" dirty="0"/>
              <a:t>“ like </a:t>
            </a:r>
            <a:r>
              <a:rPr lang="de-DE" dirty="0" err="1"/>
              <a:t>because</a:t>
            </a:r>
            <a:r>
              <a:rPr lang="de-DE" dirty="0"/>
              <a:t> </a:t>
            </a:r>
            <a:r>
              <a:rPr lang="de-DE" dirty="0" err="1"/>
              <a:t>sometimes</a:t>
            </a:r>
            <a:r>
              <a:rPr lang="de-DE" dirty="0"/>
              <a:t> </a:t>
            </a:r>
            <a:r>
              <a:rPr lang="de-DE" dirty="0" err="1"/>
              <a:t>it</a:t>
            </a:r>
            <a:r>
              <a:rPr lang="de-DE" dirty="0"/>
              <a:t> </a:t>
            </a:r>
            <a:r>
              <a:rPr lang="de-DE" dirty="0" err="1"/>
              <a:t>is</a:t>
            </a:r>
            <a:r>
              <a:rPr lang="de-DE" dirty="0"/>
              <a:t> a </a:t>
            </a:r>
            <a:r>
              <a:rPr lang="de-DE" dirty="0" err="1"/>
              <a:t>little</a:t>
            </a:r>
            <a:r>
              <a:rPr lang="de-DE" dirty="0"/>
              <a:t> </a:t>
            </a:r>
            <a:r>
              <a:rPr lang="de-DE" dirty="0" err="1"/>
              <a:t>hard</a:t>
            </a:r>
            <a:r>
              <a:rPr lang="de-DE" dirty="0"/>
              <a:t> </a:t>
            </a:r>
            <a:r>
              <a:rPr lang="de-DE" dirty="0" err="1"/>
              <a:t>to</a:t>
            </a:r>
            <a:r>
              <a:rPr lang="de-DE" dirty="0"/>
              <a:t> </a:t>
            </a:r>
            <a:r>
              <a:rPr lang="de-DE" dirty="0" err="1"/>
              <a:t>image</a:t>
            </a:r>
            <a:r>
              <a:rPr lang="de-DE" dirty="0"/>
              <a:t> </a:t>
            </a:r>
            <a:r>
              <a:rPr lang="de-DE" dirty="0" err="1"/>
              <a:t>the</a:t>
            </a:r>
            <a:r>
              <a:rPr lang="de-DE" dirty="0"/>
              <a:t> </a:t>
            </a:r>
            <a:r>
              <a:rPr lang="de-DE" dirty="0" err="1"/>
              <a:t>process</a:t>
            </a:r>
            <a:r>
              <a:rPr lang="de-DE" dirty="0"/>
              <a:t>: </a:t>
            </a:r>
          </a:p>
          <a:p>
            <a:endParaRPr lang="de-DE" dirty="0"/>
          </a:p>
          <a:p>
            <a:r>
              <a:rPr lang="de-DE" dirty="0"/>
              <a:t>The </a:t>
            </a:r>
            <a:r>
              <a:rPr lang="de-DE" dirty="0" err="1"/>
              <a:t>visual</a:t>
            </a:r>
            <a:r>
              <a:rPr lang="de-DE" dirty="0"/>
              <a:t> </a:t>
            </a:r>
            <a:r>
              <a:rPr lang="de-DE" dirty="0" err="1"/>
              <a:t>area</a:t>
            </a:r>
            <a:r>
              <a:rPr lang="de-DE" dirty="0"/>
              <a:t> (</a:t>
            </a:r>
            <a:r>
              <a:rPr lang="de-DE" dirty="0" err="1"/>
              <a:t>here</a:t>
            </a:r>
            <a:r>
              <a:rPr lang="de-DE" dirty="0"/>
              <a:t> </a:t>
            </a:r>
            <a:r>
              <a:rPr lang="de-DE" dirty="0" err="1"/>
              <a:t>one</a:t>
            </a:r>
            <a:r>
              <a:rPr lang="de-DE" dirty="0"/>
              <a:t> </a:t>
            </a:r>
            <a:r>
              <a:rPr lang="de-DE" dirty="0" err="1"/>
              <a:t>village</a:t>
            </a:r>
            <a:r>
              <a:rPr lang="de-DE" dirty="0"/>
              <a:t> </a:t>
            </a:r>
            <a:r>
              <a:rPr lang="de-DE" dirty="0" err="1"/>
              <a:t>within</a:t>
            </a:r>
            <a:r>
              <a:rPr lang="de-DE" dirty="0"/>
              <a:t> Tacloban City) </a:t>
            </a:r>
            <a:r>
              <a:rPr lang="de-DE" dirty="0" err="1"/>
              <a:t>is</a:t>
            </a:r>
            <a:r>
              <a:rPr lang="de-DE" dirty="0"/>
              <a:t> </a:t>
            </a:r>
            <a:r>
              <a:rPr lang="de-DE" dirty="0" err="1"/>
              <a:t>classified</a:t>
            </a:r>
            <a:r>
              <a:rPr lang="de-DE" dirty="0"/>
              <a:t> and </a:t>
            </a:r>
            <a:r>
              <a:rPr lang="de-DE" dirty="0" err="1"/>
              <a:t>trained</a:t>
            </a:r>
            <a:r>
              <a:rPr lang="de-DE" dirty="0"/>
              <a:t> </a:t>
            </a:r>
            <a:r>
              <a:rPr lang="de-DE" dirty="0" err="1"/>
              <a:t>using</a:t>
            </a:r>
            <a:r>
              <a:rPr lang="de-DE" dirty="0"/>
              <a:t> </a:t>
            </a:r>
            <a:r>
              <a:rPr lang="de-DE" dirty="0" err="1"/>
              <a:t>the</a:t>
            </a:r>
            <a:r>
              <a:rPr lang="de-DE" dirty="0"/>
              <a:t> ML </a:t>
            </a:r>
            <a:r>
              <a:rPr lang="de-DE" dirty="0" err="1"/>
              <a:t>classification</a:t>
            </a:r>
            <a:r>
              <a:rPr lang="de-DE" dirty="0"/>
              <a:t> </a:t>
            </a:r>
            <a:r>
              <a:rPr lang="de-DE" dirty="0" err="1"/>
              <a:t>algorithm</a:t>
            </a:r>
            <a:r>
              <a:rPr lang="de-DE" dirty="0"/>
              <a:t>. This </a:t>
            </a:r>
            <a:r>
              <a:rPr lang="de-DE" dirty="0" err="1"/>
              <a:t>is</a:t>
            </a:r>
            <a:r>
              <a:rPr lang="de-DE" dirty="0"/>
              <a:t> </a:t>
            </a:r>
            <a:r>
              <a:rPr lang="de-DE" dirty="0" err="1"/>
              <a:t>done</a:t>
            </a:r>
            <a:r>
              <a:rPr lang="de-DE" dirty="0"/>
              <a:t> </a:t>
            </a:r>
            <a:r>
              <a:rPr lang="de-DE" dirty="0" err="1"/>
              <a:t>over</a:t>
            </a:r>
            <a:r>
              <a:rPr lang="de-DE" dirty="0"/>
              <a:t> </a:t>
            </a:r>
            <a:r>
              <a:rPr lang="de-DE" dirty="0" err="1"/>
              <a:t>four</a:t>
            </a:r>
            <a:r>
              <a:rPr lang="de-DE" dirty="0"/>
              <a:t> time </a:t>
            </a:r>
            <a:r>
              <a:rPr lang="de-DE" dirty="0" err="1"/>
              <a:t>periods</a:t>
            </a:r>
            <a:r>
              <a:rPr lang="de-DE" dirty="0"/>
              <a:t>; </a:t>
            </a:r>
            <a:r>
              <a:rPr lang="de-DE" dirty="0" err="1"/>
              <a:t>then</a:t>
            </a:r>
            <a:r>
              <a:rPr lang="de-DE" dirty="0"/>
              <a:t> </a:t>
            </a:r>
            <a:r>
              <a:rPr lang="de-DE" dirty="0" err="1"/>
              <a:t>differences</a:t>
            </a:r>
            <a:r>
              <a:rPr lang="de-DE" dirty="0"/>
              <a:t> in land-</a:t>
            </a:r>
            <a:r>
              <a:rPr lang="de-DE" dirty="0" err="1"/>
              <a:t>use</a:t>
            </a:r>
            <a:r>
              <a:rPr lang="de-DE" dirty="0"/>
              <a:t> and </a:t>
            </a:r>
            <a:r>
              <a:rPr lang="de-DE" dirty="0" err="1"/>
              <a:t>land</a:t>
            </a:r>
            <a:r>
              <a:rPr lang="de-DE" dirty="0"/>
              <a:t> </a:t>
            </a:r>
            <a:r>
              <a:rPr lang="de-DE" dirty="0" err="1"/>
              <a:t>cover</a:t>
            </a:r>
            <a:r>
              <a:rPr lang="de-DE" dirty="0"/>
              <a:t> </a:t>
            </a:r>
            <a:r>
              <a:rPr lang="de-DE" dirty="0" err="1"/>
              <a:t>as</a:t>
            </a:r>
            <a:r>
              <a:rPr lang="de-DE" dirty="0"/>
              <a:t> </a:t>
            </a:r>
            <a:r>
              <a:rPr lang="de-DE" dirty="0" err="1"/>
              <a:t>well</a:t>
            </a:r>
            <a:r>
              <a:rPr lang="de-DE" dirty="0"/>
              <a:t> </a:t>
            </a:r>
            <a:r>
              <a:rPr lang="de-DE" dirty="0" err="1"/>
              <a:t>as</a:t>
            </a:r>
            <a:r>
              <a:rPr lang="de-DE" dirty="0"/>
              <a:t> </a:t>
            </a:r>
            <a:r>
              <a:rPr lang="de-DE" dirty="0" err="1"/>
              <a:t>other</a:t>
            </a:r>
            <a:r>
              <a:rPr lang="de-DE" dirty="0"/>
              <a:t> </a:t>
            </a:r>
            <a:r>
              <a:rPr lang="de-DE" dirty="0" err="1"/>
              <a:t>proxies</a:t>
            </a:r>
            <a:r>
              <a:rPr lang="de-DE" dirty="0"/>
              <a:t> </a:t>
            </a:r>
            <a:r>
              <a:rPr lang="de-DE" dirty="0" err="1"/>
              <a:t>are</a:t>
            </a:r>
            <a:r>
              <a:rPr lang="de-DE" dirty="0"/>
              <a:t> </a:t>
            </a:r>
            <a:r>
              <a:rPr lang="de-DE" dirty="0" err="1"/>
              <a:t>calculated</a:t>
            </a:r>
            <a:r>
              <a:rPr lang="de-DE" dirty="0"/>
              <a:t> and </a:t>
            </a:r>
            <a:r>
              <a:rPr lang="de-DE" dirty="0" err="1"/>
              <a:t>merged</a:t>
            </a:r>
            <a:r>
              <a:rPr lang="de-DE" dirty="0"/>
              <a:t> </a:t>
            </a:r>
            <a:r>
              <a:rPr lang="de-DE" dirty="0" err="1"/>
              <a:t>with</a:t>
            </a:r>
            <a:r>
              <a:rPr lang="de-DE" dirty="0"/>
              <a:t> </a:t>
            </a:r>
            <a:r>
              <a:rPr lang="de-DE" dirty="0" err="1"/>
              <a:t>existing</a:t>
            </a:r>
            <a:r>
              <a:rPr lang="de-DE" dirty="0"/>
              <a:t> </a:t>
            </a:r>
            <a:r>
              <a:rPr lang="de-DE" dirty="0" err="1"/>
              <a:t>survey</a:t>
            </a:r>
            <a:r>
              <a:rPr lang="de-DE" dirty="0"/>
              <a:t> </a:t>
            </a:r>
            <a:r>
              <a:rPr lang="de-DE" dirty="0" err="1"/>
              <a:t>data</a:t>
            </a:r>
            <a:r>
              <a:rPr lang="de-DE" dirty="0"/>
              <a:t>.</a:t>
            </a:r>
          </a:p>
        </p:txBody>
      </p:sp>
      <p:sp>
        <p:nvSpPr>
          <p:cNvPr id="4" name="Foliennummernplatzhalter 3"/>
          <p:cNvSpPr>
            <a:spLocks noGrp="1"/>
          </p:cNvSpPr>
          <p:nvPr>
            <p:ph type="sldNum" sz="quarter" idx="5"/>
          </p:nvPr>
        </p:nvSpPr>
        <p:spPr/>
        <p:txBody>
          <a:bodyPr/>
          <a:lstStyle/>
          <a:p>
            <a:fld id="{B1DBC657-5EC0-463F-B572-99F1AC7E8865}" type="slidenum">
              <a:rPr lang="de-DE" altLang="de-DE" smtClean="0"/>
              <a:pPr/>
              <a:t>17</a:t>
            </a:fld>
            <a:endParaRPr lang="de-DE" altLang="de-DE"/>
          </a:p>
        </p:txBody>
      </p:sp>
    </p:spTree>
    <p:extLst>
      <p:ext uri="{BB962C8B-B14F-4D97-AF65-F5344CB8AC3E}">
        <p14:creationId xmlns:p14="http://schemas.microsoft.com/office/powerpoint/2010/main" val="2998646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The </a:t>
            </a:r>
            <a:r>
              <a:rPr lang="de-DE" dirty="0" err="1"/>
              <a:t>analysis</a:t>
            </a:r>
            <a:r>
              <a:rPr lang="de-DE" dirty="0"/>
              <a:t>, </a:t>
            </a:r>
            <a:r>
              <a:rPr lang="de-DE" dirty="0" err="1"/>
              <a:t>despite</a:t>
            </a:r>
            <a:r>
              <a:rPr lang="de-DE" dirty="0"/>
              <a:t> </a:t>
            </a:r>
            <a:r>
              <a:rPr lang="de-DE" dirty="0" err="1"/>
              <a:t>the</a:t>
            </a:r>
            <a:r>
              <a:rPr lang="de-DE" dirty="0"/>
              <a:t> </a:t>
            </a:r>
            <a:r>
              <a:rPr lang="de-DE" dirty="0" err="1"/>
              <a:t>small</a:t>
            </a:r>
            <a:r>
              <a:rPr lang="de-DE" dirty="0"/>
              <a:t> sample </a:t>
            </a:r>
            <a:r>
              <a:rPr lang="de-DE" dirty="0" err="1"/>
              <a:t>size</a:t>
            </a:r>
            <a:r>
              <a:rPr lang="de-DE" dirty="0"/>
              <a:t> </a:t>
            </a:r>
            <a:r>
              <a:rPr lang="de-DE" dirty="0" err="1"/>
              <a:t>showed</a:t>
            </a:r>
            <a:r>
              <a:rPr lang="de-DE" dirty="0"/>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dirty="0"/>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de-DE" dirty="0" err="1"/>
              <a:t>Disaster</a:t>
            </a:r>
            <a:r>
              <a:rPr lang="de-DE" dirty="0"/>
              <a:t> </a:t>
            </a:r>
            <a:r>
              <a:rPr lang="de-DE" dirty="0" err="1"/>
              <a:t>extent</a:t>
            </a:r>
            <a:r>
              <a:rPr lang="de-DE" dirty="0"/>
              <a:t> </a:t>
            </a:r>
            <a:r>
              <a:rPr lang="de-DE" dirty="0" err="1"/>
              <a:t>primarily</a:t>
            </a:r>
            <a:r>
              <a:rPr lang="de-DE" dirty="0"/>
              <a:t> </a:t>
            </a:r>
            <a:r>
              <a:rPr lang="de-DE" dirty="0" err="1"/>
              <a:t>influenced</a:t>
            </a:r>
            <a:r>
              <a:rPr lang="de-DE" dirty="0"/>
              <a:t> </a:t>
            </a:r>
            <a:r>
              <a:rPr lang="de-DE" dirty="0" err="1"/>
              <a:t>by</a:t>
            </a:r>
            <a:r>
              <a:rPr lang="de-DE" dirty="0"/>
              <a:t> </a:t>
            </a:r>
            <a:r>
              <a:rPr lang="de-DE" dirty="0" err="1"/>
              <a:t>exogenous</a:t>
            </a:r>
            <a:r>
              <a:rPr lang="de-DE" dirty="0"/>
              <a:t> </a:t>
            </a:r>
            <a:r>
              <a:rPr lang="de-DE" dirty="0" err="1"/>
              <a:t>effects</a:t>
            </a:r>
            <a:r>
              <a:rPr lang="de-DE" dirty="0"/>
              <a:t> and </a:t>
            </a:r>
            <a:r>
              <a:rPr lang="de-DE" dirty="0" err="1"/>
              <a:t>socio-economic</a:t>
            </a:r>
            <a:r>
              <a:rPr lang="de-DE" dirty="0"/>
              <a:t> </a:t>
            </a:r>
            <a:r>
              <a:rPr lang="de-DE" dirty="0" err="1"/>
              <a:t>effects</a:t>
            </a:r>
            <a:r>
              <a:rPr lang="de-DE" dirty="0"/>
              <a:t> </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de-DE" dirty="0"/>
              <a:t>National </a:t>
            </a:r>
            <a:r>
              <a:rPr lang="de-DE" dirty="0" err="1"/>
              <a:t>as</a:t>
            </a:r>
            <a:r>
              <a:rPr lang="de-DE" dirty="0"/>
              <a:t> </a:t>
            </a:r>
            <a:r>
              <a:rPr lang="de-DE" dirty="0" err="1"/>
              <a:t>well</a:t>
            </a:r>
            <a:r>
              <a:rPr lang="de-DE" dirty="0"/>
              <a:t> </a:t>
            </a:r>
            <a:r>
              <a:rPr lang="de-DE" dirty="0" err="1"/>
              <a:t>as</a:t>
            </a:r>
            <a:r>
              <a:rPr lang="de-DE" dirty="0"/>
              <a:t> international </a:t>
            </a:r>
            <a:r>
              <a:rPr lang="de-DE" dirty="0" err="1"/>
              <a:t>reconstruction</a:t>
            </a:r>
            <a:r>
              <a:rPr lang="de-DE" dirty="0"/>
              <a:t> support </a:t>
            </a:r>
            <a:r>
              <a:rPr lang="de-DE" dirty="0" err="1"/>
              <a:t>explained</a:t>
            </a:r>
            <a:r>
              <a:rPr lang="de-DE" dirty="0"/>
              <a:t> </a:t>
            </a:r>
            <a:r>
              <a:rPr lang="de-DE" dirty="0" err="1"/>
              <a:t>higher</a:t>
            </a:r>
            <a:r>
              <a:rPr lang="de-DE" dirty="0"/>
              <a:t> </a:t>
            </a:r>
            <a:r>
              <a:rPr lang="de-DE" dirty="0" err="1"/>
              <a:t>recovery</a:t>
            </a:r>
            <a:r>
              <a:rPr lang="de-DE" dirty="0"/>
              <a:t> </a:t>
            </a:r>
            <a:r>
              <a:rPr lang="de-DE" dirty="0" err="1"/>
              <a:t>performance</a:t>
            </a:r>
            <a:endParaRPr lang="de-DE" dirty="0"/>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de-DE" dirty="0" err="1"/>
              <a:t>We</a:t>
            </a:r>
            <a:r>
              <a:rPr lang="de-DE" dirty="0"/>
              <a:t> </a:t>
            </a:r>
            <a:r>
              <a:rPr lang="de-DE" dirty="0" err="1"/>
              <a:t>observed</a:t>
            </a:r>
            <a:r>
              <a:rPr lang="de-DE" dirty="0"/>
              <a:t> </a:t>
            </a:r>
            <a:r>
              <a:rPr lang="de-DE" dirty="0" err="1"/>
              <a:t>only</a:t>
            </a:r>
            <a:r>
              <a:rPr lang="de-DE" dirty="0"/>
              <a:t> a limited </a:t>
            </a:r>
            <a:r>
              <a:rPr lang="de-DE" dirty="0" err="1"/>
              <a:t>effect</a:t>
            </a:r>
            <a:r>
              <a:rPr lang="de-DE" dirty="0"/>
              <a:t> </a:t>
            </a:r>
            <a:r>
              <a:rPr lang="de-DE" dirty="0" err="1"/>
              <a:t>of</a:t>
            </a:r>
            <a:r>
              <a:rPr lang="de-DE" dirty="0"/>
              <a:t> German </a:t>
            </a:r>
            <a:r>
              <a:rPr lang="de-DE" dirty="0" err="1"/>
              <a:t>development</a:t>
            </a:r>
            <a:r>
              <a:rPr lang="de-DE" dirty="0"/>
              <a:t> support (</a:t>
            </a:r>
            <a:r>
              <a:rPr lang="de-DE" dirty="0" err="1"/>
              <a:t>technical</a:t>
            </a:r>
            <a:r>
              <a:rPr lang="de-DE" dirty="0"/>
              <a:t> support) on </a:t>
            </a:r>
            <a:r>
              <a:rPr lang="de-DE" dirty="0" err="1"/>
              <a:t>recovery</a:t>
            </a:r>
            <a:r>
              <a:rPr lang="de-DE" dirty="0"/>
              <a:t> </a:t>
            </a:r>
            <a:r>
              <a:rPr lang="de-DE" dirty="0" err="1"/>
              <a:t>performance</a:t>
            </a:r>
            <a:r>
              <a:rPr lang="de-DE" dirty="0"/>
              <a:t>.</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endParaRPr lang="de-DE" dirty="0"/>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de-DE" dirty="0"/>
              <a:t>Generally and not </a:t>
            </a:r>
            <a:r>
              <a:rPr lang="de-DE" dirty="0" err="1"/>
              <a:t>surprising</a:t>
            </a:r>
            <a:r>
              <a:rPr lang="de-DE" dirty="0"/>
              <a:t>: Reconstruction </a:t>
            </a:r>
            <a:r>
              <a:rPr lang="de-DE" dirty="0" err="1"/>
              <a:t>pace</a:t>
            </a:r>
            <a:r>
              <a:rPr lang="de-DE" dirty="0"/>
              <a:t> was </a:t>
            </a:r>
            <a:r>
              <a:rPr lang="de-DE" dirty="0" err="1"/>
              <a:t>strongest</a:t>
            </a:r>
            <a:r>
              <a:rPr lang="de-DE" dirty="0"/>
              <a:t> in </a:t>
            </a:r>
            <a:r>
              <a:rPr lang="de-DE" dirty="0" err="1"/>
              <a:t>the</a:t>
            </a:r>
            <a:r>
              <a:rPr lang="de-DE" dirty="0"/>
              <a:t> </a:t>
            </a:r>
            <a:r>
              <a:rPr lang="de-DE" dirty="0" err="1"/>
              <a:t>first</a:t>
            </a:r>
            <a:r>
              <a:rPr lang="de-DE" dirty="0"/>
              <a:t> </a:t>
            </a:r>
            <a:r>
              <a:rPr lang="de-DE" dirty="0" err="1"/>
              <a:t>two</a:t>
            </a:r>
            <a:r>
              <a:rPr lang="de-DE" dirty="0"/>
              <a:t> </a:t>
            </a:r>
            <a:r>
              <a:rPr lang="de-DE" dirty="0" err="1"/>
              <a:t>years</a:t>
            </a:r>
            <a:r>
              <a:rPr lang="de-DE" dirty="0"/>
              <a:t> after </a:t>
            </a:r>
            <a:r>
              <a:rPr lang="de-DE" dirty="0" err="1"/>
              <a:t>the</a:t>
            </a:r>
            <a:r>
              <a:rPr lang="de-DE" dirty="0"/>
              <a:t> </a:t>
            </a:r>
            <a:r>
              <a:rPr lang="de-DE" dirty="0" err="1"/>
              <a:t>typhoon</a:t>
            </a:r>
            <a:r>
              <a:rPr lang="de-DE" dirty="0"/>
              <a:t>, </a:t>
            </a:r>
            <a:r>
              <a:rPr lang="de-DE" dirty="0" err="1"/>
              <a:t>then</a:t>
            </a:r>
            <a:r>
              <a:rPr lang="de-DE" dirty="0"/>
              <a:t> </a:t>
            </a:r>
            <a:r>
              <a:rPr lang="de-DE" dirty="0" err="1"/>
              <a:t>slowed</a:t>
            </a:r>
            <a:r>
              <a:rPr lang="de-DE" dirty="0"/>
              <a:t> down </a:t>
            </a:r>
            <a:r>
              <a:rPr lang="de-DE" dirty="0" err="1"/>
              <a:t>substantially</a:t>
            </a:r>
            <a:r>
              <a:rPr lang="de-DE" dirty="0"/>
              <a:t>.</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endParaRPr lang="de-D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err="1"/>
              <a:t>Limitations</a:t>
            </a:r>
            <a:r>
              <a:rPr lang="de-DE" dirty="0"/>
              <a:t> </a:t>
            </a:r>
            <a:r>
              <a:rPr lang="de-DE" dirty="0" err="1"/>
              <a:t>exist</a:t>
            </a:r>
            <a:r>
              <a:rPr lang="de-DE" dirty="0"/>
              <a:t> </a:t>
            </a:r>
            <a:r>
              <a:rPr lang="de-DE" dirty="0" err="1"/>
              <a:t>given</a:t>
            </a:r>
            <a:r>
              <a:rPr lang="de-DE" dirty="0"/>
              <a:t> </a:t>
            </a:r>
            <a:r>
              <a:rPr lang="de-DE" dirty="0" err="1"/>
              <a:t>the</a:t>
            </a:r>
            <a:r>
              <a:rPr lang="de-DE" dirty="0"/>
              <a:t> </a:t>
            </a:r>
            <a:r>
              <a:rPr lang="de-DE" dirty="0" err="1"/>
              <a:t>small</a:t>
            </a:r>
            <a:r>
              <a:rPr lang="de-DE" dirty="0"/>
              <a:t> sample </a:t>
            </a:r>
            <a:r>
              <a:rPr lang="de-DE" dirty="0" err="1"/>
              <a:t>sizes</a:t>
            </a:r>
            <a:r>
              <a:rPr lang="de-DE" dirty="0"/>
              <a:t> and </a:t>
            </a:r>
            <a:r>
              <a:rPr lang="de-DE" dirty="0" err="1"/>
              <a:t>the</a:t>
            </a:r>
            <a:r>
              <a:rPr lang="de-DE" dirty="0"/>
              <a:t> </a:t>
            </a:r>
            <a:r>
              <a:rPr lang="de-DE" dirty="0" err="1"/>
              <a:t>narrow</a:t>
            </a:r>
            <a:r>
              <a:rPr lang="de-DE" dirty="0"/>
              <a:t> regional </a:t>
            </a:r>
            <a:r>
              <a:rPr lang="de-DE" dirty="0" err="1"/>
              <a:t>focus</a:t>
            </a:r>
            <a:r>
              <a:rPr lang="de-DE" dirty="0"/>
              <a:t>: </a:t>
            </a:r>
            <a:r>
              <a:rPr lang="de-DE" dirty="0" err="1"/>
              <a:t>We</a:t>
            </a:r>
            <a:r>
              <a:rPr lang="de-DE" dirty="0"/>
              <a:t> </a:t>
            </a:r>
            <a:r>
              <a:rPr lang="de-DE" dirty="0" err="1"/>
              <a:t>treated</a:t>
            </a:r>
            <a:r>
              <a:rPr lang="de-DE" dirty="0"/>
              <a:t> </a:t>
            </a:r>
            <a:r>
              <a:rPr lang="de-DE" dirty="0" err="1"/>
              <a:t>the</a:t>
            </a:r>
            <a:r>
              <a:rPr lang="de-DE" dirty="0"/>
              <a:t> </a:t>
            </a:r>
            <a:r>
              <a:rPr lang="de-DE" dirty="0" err="1"/>
              <a:t>analysis</a:t>
            </a:r>
            <a:r>
              <a:rPr lang="de-DE" dirty="0"/>
              <a:t> </a:t>
            </a:r>
            <a:r>
              <a:rPr lang="de-DE" dirty="0" err="1"/>
              <a:t>mainly</a:t>
            </a:r>
            <a:r>
              <a:rPr lang="de-DE" dirty="0"/>
              <a:t> </a:t>
            </a:r>
            <a:r>
              <a:rPr lang="de-DE" dirty="0" err="1"/>
              <a:t>as</a:t>
            </a:r>
            <a:r>
              <a:rPr lang="de-DE" dirty="0"/>
              <a:t> a </a:t>
            </a:r>
            <a:r>
              <a:rPr lang="de-DE" dirty="0" err="1"/>
              <a:t>prove</a:t>
            </a:r>
            <a:r>
              <a:rPr lang="de-DE" dirty="0"/>
              <a:t> </a:t>
            </a:r>
            <a:r>
              <a:rPr lang="de-DE" dirty="0" err="1"/>
              <a:t>of</a:t>
            </a:r>
            <a:r>
              <a:rPr lang="de-DE" dirty="0"/>
              <a:t> </a:t>
            </a:r>
            <a:r>
              <a:rPr lang="de-DE" dirty="0" err="1"/>
              <a:t>concept</a:t>
            </a:r>
            <a:r>
              <a:rPr lang="de-DE" dirty="0"/>
              <a:t>. The </a:t>
            </a:r>
            <a:r>
              <a:rPr lang="de-DE" dirty="0" err="1"/>
              <a:t>concept</a:t>
            </a:r>
            <a:r>
              <a:rPr lang="de-DE" dirty="0"/>
              <a:t> and </a:t>
            </a:r>
            <a:r>
              <a:rPr lang="de-DE" dirty="0" err="1"/>
              <a:t>appraoch</a:t>
            </a:r>
            <a:r>
              <a:rPr lang="de-DE" dirty="0"/>
              <a:t> will </a:t>
            </a:r>
            <a:r>
              <a:rPr lang="de-DE" dirty="0" err="1"/>
              <a:t>be</a:t>
            </a:r>
            <a:r>
              <a:rPr lang="de-DE" dirty="0"/>
              <a:t> </a:t>
            </a:r>
            <a:r>
              <a:rPr lang="de-DE" dirty="0" err="1"/>
              <a:t>used</a:t>
            </a:r>
            <a:r>
              <a:rPr lang="de-DE" dirty="0"/>
              <a:t> on </a:t>
            </a:r>
            <a:r>
              <a:rPr lang="de-DE" dirty="0" err="1"/>
              <a:t>the</a:t>
            </a:r>
            <a:r>
              <a:rPr lang="de-DE" dirty="0"/>
              <a:t> </a:t>
            </a:r>
            <a:r>
              <a:rPr lang="de-DE" dirty="0" err="1"/>
              <a:t>upcoming</a:t>
            </a:r>
            <a:r>
              <a:rPr lang="de-DE" dirty="0"/>
              <a:t> </a:t>
            </a:r>
            <a:r>
              <a:rPr lang="de-DE" dirty="0" err="1"/>
              <a:t>Deval</a:t>
            </a:r>
            <a:r>
              <a:rPr lang="de-DE" dirty="0"/>
              <a:t> </a:t>
            </a:r>
            <a:r>
              <a:rPr lang="de-DE" dirty="0" err="1"/>
              <a:t>evaluation</a:t>
            </a:r>
            <a:r>
              <a:rPr lang="de-DE" dirty="0"/>
              <a:t> on </a:t>
            </a:r>
            <a:r>
              <a:rPr lang="de-DE" dirty="0" err="1"/>
              <a:t>climate</a:t>
            </a:r>
            <a:r>
              <a:rPr lang="de-DE" dirty="0"/>
              <a:t> </a:t>
            </a:r>
            <a:r>
              <a:rPr lang="de-DE" dirty="0" err="1"/>
              <a:t>change</a:t>
            </a:r>
            <a:r>
              <a:rPr lang="de-DE" dirty="0"/>
              <a:t> </a:t>
            </a:r>
            <a:r>
              <a:rPr lang="de-DE" dirty="0" err="1"/>
              <a:t>adaptation</a:t>
            </a:r>
            <a:r>
              <a:rPr lang="de-DE" dirty="0"/>
              <a:t> </a:t>
            </a:r>
            <a:r>
              <a:rPr lang="de-DE" dirty="0" err="1"/>
              <a:t>measures</a:t>
            </a:r>
            <a:r>
              <a:rPr lang="de-DE" dirty="0"/>
              <a:t> and </a:t>
            </a:r>
            <a:r>
              <a:rPr lang="de-DE" dirty="0" err="1"/>
              <a:t>then</a:t>
            </a:r>
            <a:r>
              <a:rPr lang="de-DE" dirty="0"/>
              <a:t> </a:t>
            </a:r>
            <a:r>
              <a:rPr lang="de-DE" dirty="0" err="1"/>
              <a:t>focus</a:t>
            </a:r>
            <a:r>
              <a:rPr lang="de-DE" dirty="0"/>
              <a:t> </a:t>
            </a:r>
            <a:r>
              <a:rPr lang="de-DE" dirty="0" err="1"/>
              <a:t>more</a:t>
            </a:r>
            <a:r>
              <a:rPr lang="de-DE" dirty="0"/>
              <a:t> on </a:t>
            </a:r>
            <a:r>
              <a:rPr lang="de-DE" dirty="0" err="1"/>
              <a:t>factors</a:t>
            </a:r>
            <a:r>
              <a:rPr lang="de-DE" dirty="0"/>
              <a:t> </a:t>
            </a:r>
            <a:r>
              <a:rPr lang="de-DE" dirty="0" err="1"/>
              <a:t>associated</a:t>
            </a:r>
            <a:r>
              <a:rPr lang="de-DE" dirty="0"/>
              <a:t> </a:t>
            </a:r>
            <a:r>
              <a:rPr lang="de-DE" dirty="0" err="1"/>
              <a:t>with</a:t>
            </a:r>
            <a:r>
              <a:rPr lang="de-DE" dirty="0"/>
              <a:t> </a:t>
            </a:r>
            <a:r>
              <a:rPr lang="de-DE" dirty="0" err="1"/>
              <a:t>recovering</a:t>
            </a:r>
            <a:r>
              <a:rPr lang="de-DE" dirty="0"/>
              <a:t> </a:t>
            </a:r>
            <a:r>
              <a:rPr lang="de-DE" dirty="0" err="1"/>
              <a:t>of</a:t>
            </a:r>
            <a:r>
              <a:rPr lang="de-DE" dirty="0"/>
              <a:t> </a:t>
            </a:r>
            <a:r>
              <a:rPr lang="de-DE" dirty="0" err="1"/>
              <a:t>the</a:t>
            </a:r>
            <a:r>
              <a:rPr lang="de-DE" dirty="0"/>
              <a:t> </a:t>
            </a:r>
            <a:r>
              <a:rPr lang="de-DE" dirty="0" err="1"/>
              <a:t>agricultural</a:t>
            </a:r>
            <a:r>
              <a:rPr lang="de-DE" dirty="0"/>
              <a:t> </a:t>
            </a:r>
            <a:r>
              <a:rPr lang="de-DE" dirty="0" err="1"/>
              <a:t>system</a:t>
            </a:r>
            <a:r>
              <a:rPr lang="de-DE" dirty="0"/>
              <a:t>. Dr. Raphael </a:t>
            </a:r>
            <a:r>
              <a:rPr lang="de-DE" dirty="0" err="1"/>
              <a:t>Nawrotzki</a:t>
            </a:r>
            <a:r>
              <a:rPr lang="de-DE" dirty="0"/>
              <a:t> at </a:t>
            </a:r>
            <a:r>
              <a:rPr lang="de-DE" dirty="0" err="1"/>
              <a:t>DEval</a:t>
            </a:r>
            <a:r>
              <a:rPr lang="de-DE" dirty="0"/>
              <a:t> will </a:t>
            </a:r>
            <a:r>
              <a:rPr lang="de-DE" dirty="0" err="1"/>
              <a:t>be</a:t>
            </a:r>
            <a:r>
              <a:rPr lang="de-DE" dirty="0"/>
              <a:t> in </a:t>
            </a:r>
            <a:r>
              <a:rPr lang="de-DE" dirty="0" err="1"/>
              <a:t>charge</a:t>
            </a:r>
            <a:r>
              <a:rPr lang="de-DE" dirty="0"/>
              <a:t> </a:t>
            </a:r>
            <a:r>
              <a:rPr lang="de-DE" dirty="0" err="1"/>
              <a:t>of</a:t>
            </a:r>
            <a:r>
              <a:rPr lang="de-DE" dirty="0"/>
              <a:t> </a:t>
            </a:r>
            <a:r>
              <a:rPr lang="de-DE" dirty="0" err="1"/>
              <a:t>the</a:t>
            </a:r>
            <a:r>
              <a:rPr lang="de-DE" dirty="0"/>
              <a:t> </a:t>
            </a:r>
            <a:r>
              <a:rPr lang="de-DE" dirty="0" err="1"/>
              <a:t>implemetaion</a:t>
            </a:r>
            <a:r>
              <a:rPr lang="de-DE" dirty="0"/>
              <a:t> </a:t>
            </a:r>
            <a:r>
              <a:rPr lang="de-DE" dirty="0" err="1"/>
              <a:t>of</a:t>
            </a:r>
            <a:r>
              <a:rPr lang="de-DE" dirty="0"/>
              <a:t> </a:t>
            </a:r>
            <a:r>
              <a:rPr lang="de-DE" dirty="0" err="1"/>
              <a:t>the</a:t>
            </a:r>
            <a:r>
              <a:rPr lang="de-DE" dirty="0"/>
              <a:t> </a:t>
            </a:r>
            <a:r>
              <a:rPr lang="de-DE" dirty="0" err="1"/>
              <a:t>second</a:t>
            </a:r>
            <a:r>
              <a:rPr lang="de-DE" dirty="0"/>
              <a:t> </a:t>
            </a:r>
            <a:r>
              <a:rPr lang="de-DE" dirty="0" err="1"/>
              <a:t>project</a:t>
            </a:r>
            <a:r>
              <a:rPr lang="de-DE" dirty="0"/>
              <a:t> </a:t>
            </a:r>
            <a:r>
              <a:rPr lang="de-DE" dirty="0" err="1"/>
              <a:t>phase</a:t>
            </a:r>
            <a:r>
              <a:rPr lang="de-DE" dirty="0"/>
              <a:t>.</a:t>
            </a:r>
          </a:p>
          <a:p>
            <a:endParaRPr lang="de-DE" dirty="0"/>
          </a:p>
        </p:txBody>
      </p:sp>
      <p:sp>
        <p:nvSpPr>
          <p:cNvPr id="4" name="Foliennummernplatzhalter 3"/>
          <p:cNvSpPr>
            <a:spLocks noGrp="1"/>
          </p:cNvSpPr>
          <p:nvPr>
            <p:ph type="sldNum" sz="quarter" idx="10"/>
          </p:nvPr>
        </p:nvSpPr>
        <p:spPr/>
        <p:txBody>
          <a:bodyPr/>
          <a:lstStyle/>
          <a:p>
            <a:fld id="{B1DBC657-5EC0-463F-B572-99F1AC7E8865}" type="slidenum">
              <a:rPr lang="de-DE" altLang="de-DE" smtClean="0"/>
              <a:pPr/>
              <a:t>18</a:t>
            </a:fld>
            <a:endParaRPr lang="de-DE" altLang="de-DE" dirty="0"/>
          </a:p>
        </p:txBody>
      </p:sp>
    </p:spTree>
    <p:extLst>
      <p:ext uri="{BB962C8B-B14F-4D97-AF65-F5344CB8AC3E}">
        <p14:creationId xmlns:p14="http://schemas.microsoft.com/office/powerpoint/2010/main" val="2558447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711228" y="4925550"/>
            <a:ext cx="5683250" cy="4485378"/>
          </a:xfrm>
        </p:spPr>
        <p:txBody>
          <a:bodyPr>
            <a:normAutofit/>
          </a:bodyPr>
          <a:lstStyle/>
          <a:p>
            <a:r>
              <a:rPr lang="de-DE" dirty="0" err="1"/>
              <a:t>We</a:t>
            </a:r>
            <a:r>
              <a:rPr lang="de-DE" dirty="0"/>
              <a:t> also </a:t>
            </a:r>
            <a:r>
              <a:rPr lang="de-DE" dirty="0" err="1"/>
              <a:t>used</a:t>
            </a:r>
            <a:r>
              <a:rPr lang="de-DE" dirty="0"/>
              <a:t> </a:t>
            </a:r>
            <a:r>
              <a:rPr lang="de-DE" dirty="0" err="1"/>
              <a:t>the</a:t>
            </a:r>
            <a:r>
              <a:rPr lang="de-DE" dirty="0"/>
              <a:t> </a:t>
            </a:r>
            <a:r>
              <a:rPr lang="de-DE" dirty="0" err="1"/>
              <a:t>project</a:t>
            </a:r>
            <a:r>
              <a:rPr lang="de-DE" dirty="0"/>
              <a:t> </a:t>
            </a:r>
            <a:r>
              <a:rPr lang="de-DE" dirty="0" err="1"/>
              <a:t>as</a:t>
            </a:r>
            <a:r>
              <a:rPr lang="de-DE" dirty="0"/>
              <a:t> a </a:t>
            </a:r>
            <a:r>
              <a:rPr lang="de-DE" dirty="0" err="1"/>
              <a:t>learning</a:t>
            </a:r>
            <a:r>
              <a:rPr lang="de-DE" dirty="0"/>
              <a:t> </a:t>
            </a:r>
            <a:r>
              <a:rPr lang="de-DE" dirty="0" err="1"/>
              <a:t>environment</a:t>
            </a:r>
            <a:r>
              <a:rPr lang="de-DE" dirty="0"/>
              <a:t> and </a:t>
            </a:r>
            <a:r>
              <a:rPr lang="de-DE" dirty="0" err="1"/>
              <a:t>yes</a:t>
            </a:r>
            <a:r>
              <a:rPr lang="de-DE" dirty="0"/>
              <a:t> </a:t>
            </a:r>
            <a:r>
              <a:rPr lang="de-DE" dirty="0" err="1"/>
              <a:t>we</a:t>
            </a:r>
            <a:r>
              <a:rPr lang="de-DE" dirty="0"/>
              <a:t> </a:t>
            </a:r>
            <a:r>
              <a:rPr lang="de-DE" dirty="0" err="1"/>
              <a:t>made</a:t>
            </a:r>
            <a:r>
              <a:rPr lang="de-DE" dirty="0"/>
              <a:t> </a:t>
            </a:r>
            <a:r>
              <a:rPr lang="de-DE" dirty="0" err="1"/>
              <a:t>some</a:t>
            </a:r>
            <a:r>
              <a:rPr lang="de-DE" dirty="0"/>
              <a:t> (</a:t>
            </a:r>
            <a:r>
              <a:rPr lang="de-DE" dirty="0" err="1"/>
              <a:t>sometimes</a:t>
            </a:r>
            <a:r>
              <a:rPr lang="de-DE" dirty="0"/>
              <a:t> </a:t>
            </a:r>
            <a:r>
              <a:rPr lang="de-DE" dirty="0" err="1"/>
              <a:t>painful</a:t>
            </a:r>
            <a:r>
              <a:rPr lang="de-DE" dirty="0"/>
              <a:t>) </a:t>
            </a:r>
            <a:r>
              <a:rPr lang="de-DE" dirty="0" err="1"/>
              <a:t>experiences</a:t>
            </a:r>
            <a:r>
              <a:rPr lang="de-DE" dirty="0"/>
              <a:t> </a:t>
            </a:r>
            <a:r>
              <a:rPr lang="de-DE" dirty="0" err="1"/>
              <a:t>as</a:t>
            </a:r>
            <a:r>
              <a:rPr lang="de-DE" dirty="0"/>
              <a:t> </a:t>
            </a:r>
            <a:r>
              <a:rPr lang="de-DE" dirty="0" err="1"/>
              <a:t>this</a:t>
            </a:r>
            <a:r>
              <a:rPr lang="de-DE" dirty="0"/>
              <a:t> </a:t>
            </a:r>
            <a:r>
              <a:rPr lang="de-DE" dirty="0" err="1"/>
              <a:t>application</a:t>
            </a:r>
            <a:r>
              <a:rPr lang="de-DE" dirty="0"/>
              <a:t> was </a:t>
            </a:r>
            <a:r>
              <a:rPr lang="de-DE" dirty="0" err="1"/>
              <a:t>new</a:t>
            </a:r>
            <a:r>
              <a:rPr lang="de-DE" dirty="0"/>
              <a:t> </a:t>
            </a:r>
            <a:r>
              <a:rPr lang="de-DE" dirty="0" err="1"/>
              <a:t>to</a:t>
            </a:r>
            <a:r>
              <a:rPr lang="de-DE" dirty="0"/>
              <a:t> </a:t>
            </a:r>
            <a:r>
              <a:rPr lang="de-DE" dirty="0" err="1"/>
              <a:t>us</a:t>
            </a:r>
            <a:r>
              <a:rPr lang="de-DE" dirty="0"/>
              <a:t> at </a:t>
            </a:r>
            <a:r>
              <a:rPr lang="de-DE" dirty="0" err="1"/>
              <a:t>DEVal</a:t>
            </a:r>
            <a:r>
              <a:rPr lang="de-DE" dirty="0"/>
              <a:t>:</a:t>
            </a:r>
          </a:p>
          <a:p>
            <a:endParaRPr lang="de-DE" dirty="0"/>
          </a:p>
          <a:p>
            <a:pPr marL="171450" indent="-171450">
              <a:buFontTx/>
              <a:buChar char="-"/>
            </a:pPr>
            <a:r>
              <a:rPr lang="de-DE" dirty="0" err="1"/>
              <a:t>Scale</a:t>
            </a:r>
            <a:r>
              <a:rPr lang="de-DE" dirty="0"/>
              <a:t> versus </a:t>
            </a:r>
            <a:r>
              <a:rPr lang="de-DE" dirty="0" err="1"/>
              <a:t>Scope</a:t>
            </a:r>
            <a:r>
              <a:rPr lang="de-DE" dirty="0"/>
              <a:t>. </a:t>
            </a:r>
            <a:r>
              <a:rPr lang="de-DE" dirty="0" err="1"/>
              <a:t>We</a:t>
            </a:r>
            <a:r>
              <a:rPr lang="de-DE" dirty="0"/>
              <a:t> </a:t>
            </a:r>
            <a:r>
              <a:rPr lang="de-DE" dirty="0" err="1"/>
              <a:t>learned</a:t>
            </a:r>
            <a:r>
              <a:rPr lang="de-DE" dirty="0"/>
              <a:t> </a:t>
            </a:r>
            <a:r>
              <a:rPr lang="de-DE" dirty="0" err="1"/>
              <a:t>that</a:t>
            </a:r>
            <a:r>
              <a:rPr lang="de-DE" dirty="0"/>
              <a:t> </a:t>
            </a:r>
            <a:r>
              <a:rPr lang="de-DE" dirty="0" err="1"/>
              <a:t>it</a:t>
            </a:r>
            <a:r>
              <a:rPr lang="de-DE" dirty="0"/>
              <a:t> </a:t>
            </a:r>
            <a:r>
              <a:rPr lang="de-DE" dirty="0" err="1"/>
              <a:t>is</a:t>
            </a:r>
            <a:r>
              <a:rPr lang="de-DE" dirty="0"/>
              <a:t> </a:t>
            </a:r>
            <a:r>
              <a:rPr lang="de-DE" dirty="0" err="1"/>
              <a:t>extremely</a:t>
            </a:r>
            <a:r>
              <a:rPr lang="de-DE" dirty="0"/>
              <a:t> </a:t>
            </a:r>
            <a:r>
              <a:rPr lang="de-DE" dirty="0" err="1"/>
              <a:t>important</a:t>
            </a:r>
            <a:r>
              <a:rPr lang="de-DE" dirty="0"/>
              <a:t> </a:t>
            </a:r>
            <a:r>
              <a:rPr lang="de-DE" dirty="0" err="1"/>
              <a:t>to</a:t>
            </a:r>
            <a:r>
              <a:rPr lang="de-DE" dirty="0"/>
              <a:t> </a:t>
            </a:r>
            <a:r>
              <a:rPr lang="de-DE" dirty="0" err="1"/>
              <a:t>think</a:t>
            </a:r>
            <a:r>
              <a:rPr lang="de-DE" dirty="0"/>
              <a:t> </a:t>
            </a:r>
            <a:r>
              <a:rPr lang="de-DE" dirty="0" err="1"/>
              <a:t>from</a:t>
            </a:r>
            <a:r>
              <a:rPr lang="de-DE" dirty="0"/>
              <a:t> </a:t>
            </a:r>
            <a:r>
              <a:rPr lang="de-DE" dirty="0" err="1"/>
              <a:t>the</a:t>
            </a:r>
            <a:r>
              <a:rPr lang="de-DE" dirty="0"/>
              <a:t> </a:t>
            </a:r>
            <a:r>
              <a:rPr lang="de-DE" dirty="0" err="1"/>
              <a:t>beginning</a:t>
            </a:r>
            <a:r>
              <a:rPr lang="de-DE" dirty="0"/>
              <a:t> </a:t>
            </a:r>
            <a:r>
              <a:rPr lang="de-DE" dirty="0" err="1"/>
              <a:t>about</a:t>
            </a:r>
            <a:r>
              <a:rPr lang="de-DE" dirty="0"/>
              <a:t> </a:t>
            </a:r>
            <a:r>
              <a:rPr lang="de-DE" dirty="0" err="1"/>
              <a:t>aligning</a:t>
            </a:r>
            <a:r>
              <a:rPr lang="de-DE" dirty="0"/>
              <a:t> </a:t>
            </a:r>
            <a:r>
              <a:rPr lang="de-DE" dirty="0" err="1"/>
              <a:t>survey</a:t>
            </a:r>
            <a:r>
              <a:rPr lang="de-DE" dirty="0"/>
              <a:t> and remote </a:t>
            </a:r>
            <a:r>
              <a:rPr lang="de-DE" dirty="0" err="1"/>
              <a:t>sensing</a:t>
            </a:r>
            <a:r>
              <a:rPr lang="de-DE" dirty="0"/>
              <a:t> </a:t>
            </a:r>
            <a:r>
              <a:rPr lang="de-DE" dirty="0" err="1"/>
              <a:t>data</a:t>
            </a:r>
            <a:r>
              <a:rPr lang="de-DE" dirty="0"/>
              <a:t>. A large </a:t>
            </a:r>
            <a:r>
              <a:rPr lang="de-DE" dirty="0" err="1"/>
              <a:t>coverage</a:t>
            </a:r>
            <a:r>
              <a:rPr lang="de-DE" dirty="0"/>
              <a:t> in RS </a:t>
            </a:r>
            <a:r>
              <a:rPr lang="de-DE" dirty="0" err="1"/>
              <a:t>sensing</a:t>
            </a:r>
            <a:r>
              <a:rPr lang="de-DE" dirty="0"/>
              <a:t>, </a:t>
            </a:r>
            <a:r>
              <a:rPr lang="de-DE" dirty="0" err="1"/>
              <a:t>especially</a:t>
            </a:r>
            <a:r>
              <a:rPr lang="de-DE" dirty="0"/>
              <a:t> </a:t>
            </a:r>
            <a:r>
              <a:rPr lang="de-DE" dirty="0" err="1"/>
              <a:t>with</a:t>
            </a:r>
            <a:r>
              <a:rPr lang="de-DE" dirty="0"/>
              <a:t> high </a:t>
            </a:r>
            <a:r>
              <a:rPr lang="de-DE" dirty="0" err="1"/>
              <a:t>resolution</a:t>
            </a:r>
            <a:r>
              <a:rPr lang="de-DE" dirty="0"/>
              <a:t> </a:t>
            </a:r>
            <a:r>
              <a:rPr lang="de-DE" dirty="0" err="1"/>
              <a:t>data</a:t>
            </a:r>
            <a:r>
              <a:rPr lang="de-DE" dirty="0"/>
              <a:t>, </a:t>
            </a:r>
            <a:r>
              <a:rPr lang="de-DE" dirty="0" err="1"/>
              <a:t>can</a:t>
            </a:r>
            <a:r>
              <a:rPr lang="de-DE" dirty="0"/>
              <a:t> </a:t>
            </a:r>
            <a:r>
              <a:rPr lang="de-DE" dirty="0" err="1"/>
              <a:t>cover</a:t>
            </a:r>
            <a:r>
              <a:rPr lang="de-DE" dirty="0"/>
              <a:t> </a:t>
            </a:r>
            <a:r>
              <a:rPr lang="de-DE" dirty="0" err="1"/>
              <a:t>only</a:t>
            </a:r>
            <a:r>
              <a:rPr lang="de-DE" dirty="0"/>
              <a:t> limited </a:t>
            </a:r>
            <a:r>
              <a:rPr lang="de-DE" dirty="0" err="1"/>
              <a:t>areas</a:t>
            </a:r>
            <a:r>
              <a:rPr lang="de-DE" dirty="0"/>
              <a:t> </a:t>
            </a:r>
            <a:r>
              <a:rPr lang="de-DE" dirty="0" err="1"/>
              <a:t>compared</a:t>
            </a:r>
            <a:r>
              <a:rPr lang="de-DE" dirty="0"/>
              <a:t> </a:t>
            </a:r>
            <a:r>
              <a:rPr lang="de-DE" dirty="0" err="1"/>
              <a:t>to</a:t>
            </a:r>
            <a:r>
              <a:rPr lang="de-DE" dirty="0"/>
              <a:t> </a:t>
            </a:r>
            <a:r>
              <a:rPr lang="de-DE" dirty="0" err="1"/>
              <a:t>survey</a:t>
            </a:r>
            <a:r>
              <a:rPr lang="de-DE" dirty="0"/>
              <a:t> </a:t>
            </a:r>
            <a:r>
              <a:rPr lang="de-DE" dirty="0" err="1"/>
              <a:t>methods</a:t>
            </a:r>
            <a:r>
              <a:rPr lang="de-DE" dirty="0"/>
              <a:t>. This </a:t>
            </a:r>
            <a:r>
              <a:rPr lang="de-DE" dirty="0" err="1"/>
              <a:t>can</a:t>
            </a:r>
            <a:r>
              <a:rPr lang="de-DE" dirty="0"/>
              <a:t> </a:t>
            </a:r>
            <a:r>
              <a:rPr lang="de-DE" dirty="0" err="1"/>
              <a:t>lead</a:t>
            </a:r>
            <a:r>
              <a:rPr lang="de-DE" dirty="0"/>
              <a:t> </a:t>
            </a:r>
            <a:r>
              <a:rPr lang="de-DE" dirty="0" err="1"/>
              <a:t>to</a:t>
            </a:r>
            <a:r>
              <a:rPr lang="de-DE" dirty="0"/>
              <a:t> </a:t>
            </a:r>
            <a:r>
              <a:rPr lang="de-DE" dirty="0" err="1"/>
              <a:t>inconsistencies</a:t>
            </a:r>
            <a:r>
              <a:rPr lang="de-DE" dirty="0"/>
              <a:t> and </a:t>
            </a:r>
            <a:r>
              <a:rPr lang="de-DE" dirty="0" err="1"/>
              <a:t>attrition</a:t>
            </a:r>
            <a:r>
              <a:rPr lang="de-DE" dirty="0"/>
              <a:t> </a:t>
            </a:r>
            <a:r>
              <a:rPr lang="de-DE" dirty="0" err="1"/>
              <a:t>problems</a:t>
            </a:r>
            <a:r>
              <a:rPr lang="de-DE" dirty="0"/>
              <a:t>. </a:t>
            </a:r>
            <a:r>
              <a:rPr lang="de-DE" dirty="0" err="1"/>
              <a:t>Secondly</a:t>
            </a:r>
            <a:r>
              <a:rPr lang="de-DE" dirty="0"/>
              <a:t>, </a:t>
            </a:r>
            <a:r>
              <a:rPr lang="de-DE" dirty="0" err="1"/>
              <a:t>cloud</a:t>
            </a:r>
            <a:r>
              <a:rPr lang="de-DE" dirty="0"/>
              <a:t> </a:t>
            </a:r>
            <a:r>
              <a:rPr lang="de-DE" dirty="0" err="1"/>
              <a:t>coverage</a:t>
            </a:r>
            <a:r>
              <a:rPr lang="de-DE" dirty="0"/>
              <a:t> and </a:t>
            </a:r>
            <a:r>
              <a:rPr lang="de-DE" dirty="0" err="1"/>
              <a:t>shwdow</a:t>
            </a:r>
            <a:r>
              <a:rPr lang="de-DE" dirty="0"/>
              <a:t> in </a:t>
            </a:r>
            <a:r>
              <a:rPr lang="de-DE" dirty="0" err="1"/>
              <a:t>data</a:t>
            </a:r>
            <a:r>
              <a:rPr lang="de-DE" dirty="0"/>
              <a:t> </a:t>
            </a:r>
            <a:r>
              <a:rPr lang="de-DE" dirty="0" err="1"/>
              <a:t>can</a:t>
            </a:r>
            <a:r>
              <a:rPr lang="de-DE" dirty="0"/>
              <a:t> </a:t>
            </a:r>
            <a:r>
              <a:rPr lang="de-DE" dirty="0" err="1"/>
              <a:t>substantially</a:t>
            </a:r>
            <a:r>
              <a:rPr lang="de-DE" dirty="0"/>
              <a:t> </a:t>
            </a:r>
            <a:r>
              <a:rPr lang="de-DE" dirty="0" err="1"/>
              <a:t>harm</a:t>
            </a:r>
            <a:r>
              <a:rPr lang="de-DE" dirty="0"/>
              <a:t> </a:t>
            </a:r>
            <a:r>
              <a:rPr lang="de-DE" dirty="0" err="1"/>
              <a:t>land</a:t>
            </a:r>
            <a:r>
              <a:rPr lang="de-DE" dirty="0"/>
              <a:t> </a:t>
            </a:r>
            <a:r>
              <a:rPr lang="de-DE" dirty="0" err="1"/>
              <a:t>use</a:t>
            </a:r>
            <a:r>
              <a:rPr lang="de-DE" dirty="0"/>
              <a:t> </a:t>
            </a:r>
            <a:r>
              <a:rPr lang="de-DE" dirty="0" err="1"/>
              <a:t>classification</a:t>
            </a:r>
            <a:r>
              <a:rPr lang="de-DE" dirty="0"/>
              <a:t> and </a:t>
            </a:r>
            <a:r>
              <a:rPr lang="de-DE" dirty="0" err="1"/>
              <a:t>lead</a:t>
            </a:r>
            <a:r>
              <a:rPr lang="de-DE" dirty="0"/>
              <a:t> </a:t>
            </a:r>
            <a:r>
              <a:rPr lang="de-DE" dirty="0" err="1"/>
              <a:t>to</a:t>
            </a:r>
            <a:r>
              <a:rPr lang="de-DE" dirty="0"/>
              <a:t> </a:t>
            </a:r>
            <a:r>
              <a:rPr lang="de-DE" dirty="0" err="1"/>
              <a:t>region</a:t>
            </a:r>
            <a:r>
              <a:rPr lang="de-DE" dirty="0"/>
              <a:t> </a:t>
            </a:r>
            <a:r>
              <a:rPr lang="de-DE" dirty="0" err="1"/>
              <a:t>dropouts</a:t>
            </a:r>
            <a:r>
              <a:rPr lang="de-DE" dirty="0"/>
              <a:t> </a:t>
            </a:r>
            <a:r>
              <a:rPr lang="de-DE" dirty="0" err="1"/>
              <a:t>of</a:t>
            </a:r>
            <a:r>
              <a:rPr lang="de-DE" dirty="0"/>
              <a:t> </a:t>
            </a:r>
            <a:r>
              <a:rPr lang="de-DE" dirty="0" err="1"/>
              <a:t>data</a:t>
            </a:r>
            <a:r>
              <a:rPr lang="de-DE" dirty="0"/>
              <a:t> (</a:t>
            </a:r>
            <a:r>
              <a:rPr lang="de-DE" dirty="0" err="1"/>
              <a:t>this</a:t>
            </a:r>
            <a:r>
              <a:rPr lang="de-DE" dirty="0"/>
              <a:t> </a:t>
            </a:r>
            <a:r>
              <a:rPr lang="de-DE" dirty="0" err="1"/>
              <a:t>is</a:t>
            </a:r>
            <a:r>
              <a:rPr lang="de-DE" dirty="0"/>
              <a:t> </a:t>
            </a:r>
            <a:r>
              <a:rPr lang="de-DE" dirty="0" err="1"/>
              <a:t>highly</a:t>
            </a:r>
            <a:r>
              <a:rPr lang="de-DE" dirty="0"/>
              <a:t> </a:t>
            </a:r>
            <a:r>
              <a:rPr lang="de-DE" dirty="0" err="1"/>
              <a:t>problematic</a:t>
            </a:r>
            <a:r>
              <a:rPr lang="de-DE" dirty="0"/>
              <a:t> in </a:t>
            </a:r>
            <a:r>
              <a:rPr lang="de-DE" dirty="0" err="1"/>
              <a:t>small</a:t>
            </a:r>
            <a:r>
              <a:rPr lang="de-DE" dirty="0"/>
              <a:t> sample </a:t>
            </a:r>
            <a:r>
              <a:rPr lang="de-DE" dirty="0" err="1"/>
              <a:t>situations</a:t>
            </a:r>
            <a:r>
              <a:rPr lang="de-DE" dirty="0"/>
              <a:t>)</a:t>
            </a:r>
          </a:p>
          <a:p>
            <a:pPr marL="171450" indent="-171450">
              <a:buFontTx/>
              <a:buChar char="-"/>
            </a:pPr>
            <a:endParaRPr lang="de-DE" dirty="0"/>
          </a:p>
          <a:p>
            <a:pPr marL="171450" indent="-171450">
              <a:buFontTx/>
              <a:buChar char="-"/>
            </a:pPr>
            <a:r>
              <a:rPr lang="de-DE" dirty="0" err="1"/>
              <a:t>Cost</a:t>
            </a:r>
            <a:r>
              <a:rPr lang="de-DE" dirty="0"/>
              <a:t>: High </a:t>
            </a:r>
            <a:r>
              <a:rPr lang="de-DE" dirty="0" err="1"/>
              <a:t>resolution</a:t>
            </a:r>
            <a:r>
              <a:rPr lang="de-DE" dirty="0"/>
              <a:t> </a:t>
            </a:r>
            <a:r>
              <a:rPr lang="de-DE" dirty="0" err="1"/>
              <a:t>data</a:t>
            </a:r>
            <a:r>
              <a:rPr lang="de-DE" dirty="0"/>
              <a:t> </a:t>
            </a:r>
            <a:r>
              <a:rPr lang="de-DE" dirty="0" err="1"/>
              <a:t>is</a:t>
            </a:r>
            <a:r>
              <a:rPr lang="de-DE" dirty="0"/>
              <a:t> </a:t>
            </a:r>
            <a:r>
              <a:rPr lang="de-DE" dirty="0" err="1"/>
              <a:t>highly</a:t>
            </a:r>
            <a:r>
              <a:rPr lang="de-DE" dirty="0"/>
              <a:t> </a:t>
            </a:r>
            <a:r>
              <a:rPr lang="de-DE" dirty="0" err="1"/>
              <a:t>costly</a:t>
            </a:r>
            <a:r>
              <a:rPr lang="de-DE" dirty="0"/>
              <a:t>: </a:t>
            </a:r>
            <a:r>
              <a:rPr lang="de-DE" dirty="0" err="1"/>
              <a:t>For</a:t>
            </a:r>
            <a:r>
              <a:rPr lang="de-DE" dirty="0"/>
              <a:t> </a:t>
            </a:r>
            <a:r>
              <a:rPr lang="de-DE" dirty="0" err="1"/>
              <a:t>example</a:t>
            </a:r>
            <a:r>
              <a:rPr lang="de-DE" dirty="0"/>
              <a:t> </a:t>
            </a:r>
            <a:r>
              <a:rPr lang="de-DE" dirty="0" err="1"/>
              <a:t>we</a:t>
            </a:r>
            <a:r>
              <a:rPr lang="de-DE" dirty="0"/>
              <a:t> </a:t>
            </a:r>
            <a:r>
              <a:rPr lang="de-DE" dirty="0" err="1"/>
              <a:t>had</a:t>
            </a:r>
            <a:r>
              <a:rPr lang="de-DE" dirty="0"/>
              <a:t> </a:t>
            </a:r>
            <a:r>
              <a:rPr lang="de-DE" dirty="0" err="1"/>
              <a:t>to</a:t>
            </a:r>
            <a:r>
              <a:rPr lang="de-DE" dirty="0"/>
              <a:t> </a:t>
            </a:r>
            <a:r>
              <a:rPr lang="de-DE" dirty="0" err="1"/>
              <a:t>calculate</a:t>
            </a:r>
            <a:r>
              <a:rPr lang="de-DE" dirty="0"/>
              <a:t> </a:t>
            </a:r>
            <a:r>
              <a:rPr lang="de-DE" dirty="0" err="1"/>
              <a:t>between</a:t>
            </a:r>
            <a:r>
              <a:rPr lang="de-DE" dirty="0"/>
              <a:t> 25-35USD </a:t>
            </a:r>
            <a:r>
              <a:rPr lang="de-DE" dirty="0" err="1"/>
              <a:t>for</a:t>
            </a:r>
            <a:r>
              <a:rPr lang="de-DE" dirty="0"/>
              <a:t> km² </a:t>
            </a:r>
            <a:r>
              <a:rPr lang="de-DE" dirty="0" err="1"/>
              <a:t>archived</a:t>
            </a:r>
            <a:r>
              <a:rPr lang="de-DE" dirty="0"/>
              <a:t> </a:t>
            </a:r>
            <a:r>
              <a:rPr lang="de-DE" dirty="0" err="1"/>
              <a:t>data</a:t>
            </a:r>
            <a:r>
              <a:rPr lang="de-DE" dirty="0"/>
              <a:t>. The </a:t>
            </a:r>
            <a:r>
              <a:rPr lang="de-DE" dirty="0" err="1"/>
              <a:t>geographic</a:t>
            </a:r>
            <a:r>
              <a:rPr lang="de-DE" dirty="0"/>
              <a:t> </a:t>
            </a:r>
            <a:r>
              <a:rPr lang="de-DE" dirty="0" err="1"/>
              <a:t>extent</a:t>
            </a:r>
            <a:r>
              <a:rPr lang="de-DE" dirty="0"/>
              <a:t> </a:t>
            </a:r>
            <a:r>
              <a:rPr lang="de-DE" dirty="0" err="1"/>
              <a:t>needs</a:t>
            </a:r>
            <a:r>
              <a:rPr lang="de-DE" dirty="0"/>
              <a:t> </a:t>
            </a:r>
            <a:r>
              <a:rPr lang="de-DE" dirty="0" err="1"/>
              <a:t>to</a:t>
            </a:r>
            <a:r>
              <a:rPr lang="de-DE" dirty="0"/>
              <a:t> </a:t>
            </a:r>
            <a:r>
              <a:rPr lang="de-DE" dirty="0" err="1"/>
              <a:t>be</a:t>
            </a:r>
            <a:r>
              <a:rPr lang="de-DE" dirty="0"/>
              <a:t> </a:t>
            </a:r>
            <a:r>
              <a:rPr lang="de-DE" dirty="0" err="1"/>
              <a:t>multiplied</a:t>
            </a:r>
            <a:r>
              <a:rPr lang="de-DE" dirty="0"/>
              <a:t> </a:t>
            </a:r>
            <a:r>
              <a:rPr lang="de-DE" dirty="0" err="1"/>
              <a:t>by</a:t>
            </a:r>
            <a:r>
              <a:rPr lang="de-DE" dirty="0"/>
              <a:t> </a:t>
            </a:r>
            <a:r>
              <a:rPr lang="de-DE" dirty="0" err="1"/>
              <a:t>the</a:t>
            </a:r>
            <a:r>
              <a:rPr lang="de-DE" dirty="0"/>
              <a:t> </a:t>
            </a:r>
            <a:r>
              <a:rPr lang="de-DE" dirty="0" err="1"/>
              <a:t>desired</a:t>
            </a:r>
            <a:r>
              <a:rPr lang="de-DE" dirty="0"/>
              <a:t> </a:t>
            </a:r>
            <a:r>
              <a:rPr lang="de-DE" dirty="0" err="1"/>
              <a:t>number</a:t>
            </a:r>
            <a:r>
              <a:rPr lang="de-DE" dirty="0"/>
              <a:t> </a:t>
            </a:r>
            <a:r>
              <a:rPr lang="de-DE" dirty="0" err="1"/>
              <a:t>of</a:t>
            </a:r>
            <a:r>
              <a:rPr lang="de-DE" dirty="0"/>
              <a:t> </a:t>
            </a:r>
            <a:r>
              <a:rPr lang="de-DE" dirty="0" err="1"/>
              <a:t>survey</a:t>
            </a:r>
            <a:r>
              <a:rPr lang="de-DE" dirty="0"/>
              <a:t> </a:t>
            </a:r>
            <a:r>
              <a:rPr lang="de-DE" dirty="0" err="1"/>
              <a:t>periods</a:t>
            </a:r>
            <a:r>
              <a:rPr lang="de-DE" dirty="0"/>
              <a:t> </a:t>
            </a:r>
            <a:r>
              <a:rPr lang="de-DE" dirty="0" err="1"/>
              <a:t>for</a:t>
            </a:r>
            <a:r>
              <a:rPr lang="de-DE" dirty="0"/>
              <a:t> </a:t>
            </a:r>
            <a:r>
              <a:rPr lang="de-DE" dirty="0" err="1"/>
              <a:t>change</a:t>
            </a:r>
            <a:r>
              <a:rPr lang="de-DE" dirty="0"/>
              <a:t> </a:t>
            </a:r>
            <a:r>
              <a:rPr lang="de-DE" dirty="0" err="1"/>
              <a:t>detection</a:t>
            </a:r>
            <a:r>
              <a:rPr lang="de-DE" dirty="0"/>
              <a:t>.</a:t>
            </a:r>
          </a:p>
        </p:txBody>
      </p:sp>
      <p:sp>
        <p:nvSpPr>
          <p:cNvPr id="4" name="Foliennummernplatzhalter 3"/>
          <p:cNvSpPr>
            <a:spLocks noGrp="1"/>
          </p:cNvSpPr>
          <p:nvPr>
            <p:ph type="sldNum" sz="quarter" idx="10"/>
          </p:nvPr>
        </p:nvSpPr>
        <p:spPr/>
        <p:txBody>
          <a:bodyPr/>
          <a:lstStyle/>
          <a:p>
            <a:fld id="{B1DBC657-5EC0-463F-B572-99F1AC7E8865}" type="slidenum">
              <a:rPr lang="de-DE" altLang="de-DE" smtClean="0"/>
              <a:pPr/>
              <a:t>19</a:t>
            </a:fld>
            <a:endParaRPr lang="de-DE" altLang="de-DE"/>
          </a:p>
        </p:txBody>
      </p:sp>
    </p:spTree>
    <p:extLst>
      <p:ext uri="{BB962C8B-B14F-4D97-AF65-F5344CB8AC3E}">
        <p14:creationId xmlns:p14="http://schemas.microsoft.com/office/powerpoint/2010/main" val="1443127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711228" y="4925550"/>
            <a:ext cx="5683250" cy="4178693"/>
          </a:xfrm>
        </p:spPr>
        <p:txBody>
          <a:bodyPr/>
          <a:lstStyle/>
          <a:p>
            <a:r>
              <a:rPr lang="en-US" altLang="de-DE" b="0" dirty="0">
                <a:solidFill>
                  <a:srgbClr val="003B5A"/>
                </a:solidFill>
              </a:rPr>
              <a:t>The application of geospatial data and analysis in development evaluation experienced a substantial surge interest. Today many organizations are already utilize geospatial methods to improve their evaluations or to even carry some which were not possible to do before.</a:t>
            </a:r>
          </a:p>
          <a:p>
            <a:endParaRPr lang="en-US" altLang="de-DE" b="0" dirty="0">
              <a:solidFill>
                <a:srgbClr val="003B5A"/>
              </a:solidFill>
            </a:endParaRPr>
          </a:p>
          <a:p>
            <a:r>
              <a:rPr lang="en-US" altLang="de-DE" b="0" dirty="0" err="1">
                <a:solidFill>
                  <a:srgbClr val="003B5A"/>
                </a:solidFill>
              </a:rPr>
              <a:t>AidData</a:t>
            </a:r>
            <a:r>
              <a:rPr lang="en-US" altLang="de-DE" b="0" dirty="0">
                <a:solidFill>
                  <a:srgbClr val="003B5A"/>
                </a:solidFill>
              </a:rPr>
              <a:t> at Williams and Mary one of the important players in the geo-advocacy have summarized some of the advantages on their website.</a:t>
            </a:r>
          </a:p>
          <a:p>
            <a:pPr marL="228600" indent="-228600">
              <a:buAutoNum type="arabicParenR"/>
            </a:pPr>
            <a:r>
              <a:rPr lang="en-US" altLang="de-DE" b="0" dirty="0">
                <a:solidFill>
                  <a:srgbClr val="003B5A"/>
                </a:solidFill>
              </a:rPr>
              <a:t>Often cheaper than RCTs</a:t>
            </a:r>
          </a:p>
          <a:p>
            <a:pPr marL="228600" indent="-228600">
              <a:buAutoNum type="arabicParenR"/>
            </a:pPr>
            <a:r>
              <a:rPr lang="en-US" altLang="de-DE" b="0" dirty="0">
                <a:solidFill>
                  <a:srgbClr val="003B5A"/>
                </a:solidFill>
              </a:rPr>
              <a:t>More flexible towards both programs and projects as well as</a:t>
            </a:r>
          </a:p>
          <a:p>
            <a:pPr marL="228600" indent="-228600">
              <a:buAutoNum type="arabicParenR"/>
            </a:pPr>
            <a:r>
              <a:rPr lang="en-US" altLang="de-DE" b="0" dirty="0">
                <a:solidFill>
                  <a:srgbClr val="003B5A"/>
                </a:solidFill>
              </a:rPr>
              <a:t>More flexible towards already concluded projects due to the availability of historic data</a:t>
            </a:r>
          </a:p>
          <a:p>
            <a:r>
              <a:rPr lang="en-US" altLang="de-DE" b="0" dirty="0">
                <a:solidFill>
                  <a:srgbClr val="003B5A"/>
                </a:solidFill>
              </a:rPr>
              <a:t>(given than outcome data is available and interventions show a </a:t>
            </a:r>
            <a:r>
              <a:rPr lang="en-US" altLang="de-DE" b="0" dirty="0" err="1">
                <a:solidFill>
                  <a:srgbClr val="003B5A"/>
                </a:solidFill>
              </a:rPr>
              <a:t>sufficent</a:t>
            </a:r>
            <a:r>
              <a:rPr lang="en-US" altLang="de-DE" b="0" dirty="0">
                <a:solidFill>
                  <a:srgbClr val="003B5A"/>
                </a:solidFill>
              </a:rPr>
              <a:t> degree of spatial variation or spatial dimension)</a:t>
            </a:r>
          </a:p>
          <a:p>
            <a:pPr marL="228600" indent="-228600">
              <a:buAutoNum type="arabicParenR"/>
            </a:pPr>
            <a:endParaRPr lang="en-US" altLang="de-DE" b="0" dirty="0">
              <a:solidFill>
                <a:srgbClr val="003B5A"/>
              </a:solidFill>
            </a:endParaRPr>
          </a:p>
          <a:p>
            <a:pPr marL="0" indent="0">
              <a:buNone/>
            </a:pPr>
            <a:r>
              <a:rPr lang="en-US" altLang="de-DE" b="0" dirty="0">
                <a:solidFill>
                  <a:srgbClr val="003B5A"/>
                </a:solidFill>
              </a:rPr>
              <a:t>At </a:t>
            </a:r>
            <a:r>
              <a:rPr lang="en-US" altLang="de-DE" b="0" dirty="0" err="1">
                <a:solidFill>
                  <a:srgbClr val="003B5A"/>
                </a:solidFill>
              </a:rPr>
              <a:t>DEval</a:t>
            </a:r>
            <a:r>
              <a:rPr lang="en-US" altLang="de-DE" b="0" dirty="0">
                <a:solidFill>
                  <a:srgbClr val="003B5A"/>
                </a:solidFill>
              </a:rPr>
              <a:t> we can generally support these statements. Geospatial methods being used there integrated into mixed methods evaluations of strategic programs of the German Ministry for Economic Cooperation and development. </a:t>
            </a:r>
          </a:p>
          <a:p>
            <a:pPr marL="0" indent="0">
              <a:buNone/>
            </a:pPr>
            <a:endParaRPr lang="en-US" altLang="de-DE" b="0" dirty="0">
              <a:solidFill>
                <a:srgbClr val="003B5A"/>
              </a:solidFill>
            </a:endParaRPr>
          </a:p>
          <a:p>
            <a:pPr marL="0" indent="0">
              <a:buNone/>
            </a:pPr>
            <a:r>
              <a:rPr lang="en-US" altLang="de-DE" b="0" dirty="0">
                <a:solidFill>
                  <a:srgbClr val="003B5A"/>
                </a:solidFill>
              </a:rPr>
              <a:t>In today’s talk, I would like to give you a short overview about what has previously been done in terms of geospatial data in evaluations, and what are the current projects as well as their outlook.</a:t>
            </a:r>
          </a:p>
          <a:p>
            <a:endParaRPr lang="de-DE" dirty="0"/>
          </a:p>
        </p:txBody>
      </p:sp>
      <p:sp>
        <p:nvSpPr>
          <p:cNvPr id="4" name="Foliennummernplatzhalter 3"/>
          <p:cNvSpPr>
            <a:spLocks noGrp="1"/>
          </p:cNvSpPr>
          <p:nvPr>
            <p:ph type="sldNum" sz="quarter" idx="10"/>
          </p:nvPr>
        </p:nvSpPr>
        <p:spPr/>
        <p:txBody>
          <a:bodyPr/>
          <a:lstStyle/>
          <a:p>
            <a:fld id="{B1DBC657-5EC0-463F-B572-99F1AC7E8865}" type="slidenum">
              <a:rPr lang="de-DE" altLang="de-DE" smtClean="0"/>
              <a:pPr/>
              <a:t>2</a:t>
            </a:fld>
            <a:endParaRPr lang="de-DE" altLang="de-DE"/>
          </a:p>
        </p:txBody>
      </p:sp>
    </p:spTree>
    <p:extLst>
      <p:ext uri="{BB962C8B-B14F-4D97-AF65-F5344CB8AC3E}">
        <p14:creationId xmlns:p14="http://schemas.microsoft.com/office/powerpoint/2010/main" val="17732427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711228" y="4925550"/>
            <a:ext cx="5683250" cy="4485378"/>
          </a:xfrm>
        </p:spPr>
        <p:txBody>
          <a:bodyPr>
            <a:normAutofit/>
          </a:bodyPr>
          <a:lstStyle/>
          <a:p>
            <a:r>
              <a:rPr lang="de-DE" dirty="0" err="1"/>
              <a:t>With</a:t>
            </a:r>
            <a:r>
              <a:rPr lang="de-DE" dirty="0"/>
              <a:t> </a:t>
            </a:r>
            <a:r>
              <a:rPr lang="de-DE" dirty="0" err="1"/>
              <a:t>that</a:t>
            </a:r>
            <a:r>
              <a:rPr lang="de-DE" dirty="0"/>
              <a:t> </a:t>
            </a:r>
            <a:r>
              <a:rPr lang="de-DE" dirty="0" err="1"/>
              <a:t>being</a:t>
            </a:r>
            <a:r>
              <a:rPr lang="de-DE" dirty="0"/>
              <a:t> </a:t>
            </a:r>
            <a:r>
              <a:rPr lang="de-DE" dirty="0" err="1"/>
              <a:t>said</a:t>
            </a:r>
            <a:r>
              <a:rPr lang="de-DE" dirty="0"/>
              <a:t>, I </a:t>
            </a:r>
            <a:r>
              <a:rPr lang="de-DE" dirty="0" err="1"/>
              <a:t>would</a:t>
            </a:r>
            <a:r>
              <a:rPr lang="de-DE" dirty="0"/>
              <a:t> like </a:t>
            </a:r>
            <a:r>
              <a:rPr lang="de-DE" dirty="0" err="1"/>
              <a:t>to</a:t>
            </a:r>
            <a:r>
              <a:rPr lang="de-DE" dirty="0"/>
              <a:t> </a:t>
            </a:r>
            <a:r>
              <a:rPr lang="de-DE" dirty="0" err="1"/>
              <a:t>conclude</a:t>
            </a:r>
            <a:r>
              <a:rPr lang="de-DE" dirty="0"/>
              <a:t> </a:t>
            </a:r>
            <a:r>
              <a:rPr lang="de-DE" dirty="0" err="1"/>
              <a:t>my</a:t>
            </a:r>
            <a:r>
              <a:rPr lang="de-DE" dirty="0"/>
              <a:t> </a:t>
            </a:r>
            <a:r>
              <a:rPr lang="de-DE" dirty="0" err="1"/>
              <a:t>presentation</a:t>
            </a:r>
            <a:r>
              <a:rPr lang="de-DE" dirty="0"/>
              <a:t> </a:t>
            </a:r>
            <a:r>
              <a:rPr lang="de-DE" dirty="0" err="1"/>
              <a:t>with</a:t>
            </a:r>
            <a:r>
              <a:rPr lang="de-DE" dirty="0"/>
              <a:t> </a:t>
            </a:r>
            <a:r>
              <a:rPr lang="de-DE" dirty="0" err="1"/>
              <a:t>some</a:t>
            </a:r>
            <a:r>
              <a:rPr lang="de-DE" dirty="0"/>
              <a:t> </a:t>
            </a:r>
            <a:r>
              <a:rPr lang="de-DE" dirty="0" err="1"/>
              <a:t>take-away</a:t>
            </a:r>
            <a:r>
              <a:rPr lang="de-DE" dirty="0"/>
              <a:t> </a:t>
            </a:r>
            <a:r>
              <a:rPr lang="de-DE" dirty="0" err="1"/>
              <a:t>messages</a:t>
            </a:r>
            <a:r>
              <a:rPr lang="de-DE" dirty="0"/>
              <a:t> I </a:t>
            </a:r>
            <a:r>
              <a:rPr lang="de-DE" dirty="0" err="1"/>
              <a:t>have</a:t>
            </a:r>
            <a:r>
              <a:rPr lang="de-DE" dirty="0"/>
              <a:t> </a:t>
            </a:r>
            <a:r>
              <a:rPr lang="de-DE" dirty="0" err="1"/>
              <a:t>prepared</a:t>
            </a:r>
            <a:r>
              <a:rPr lang="de-DE" dirty="0"/>
              <a:t>:</a:t>
            </a:r>
          </a:p>
          <a:p>
            <a:endParaRPr lang="de-DE" dirty="0"/>
          </a:p>
          <a:p>
            <a:r>
              <a:rPr lang="de-DE" dirty="0"/>
              <a:t>- </a:t>
            </a:r>
            <a:r>
              <a:rPr lang="de-DE" dirty="0" err="1"/>
              <a:t>We</a:t>
            </a:r>
            <a:r>
              <a:rPr lang="de-DE" dirty="0"/>
              <a:t> </a:t>
            </a:r>
            <a:r>
              <a:rPr lang="de-DE" dirty="0" err="1"/>
              <a:t>learned</a:t>
            </a:r>
            <a:r>
              <a:rPr lang="de-DE" dirty="0"/>
              <a:t> </a:t>
            </a:r>
            <a:r>
              <a:rPr lang="de-DE" dirty="0" err="1"/>
              <a:t>that</a:t>
            </a:r>
            <a:r>
              <a:rPr lang="de-DE" dirty="0"/>
              <a:t> </a:t>
            </a:r>
            <a:r>
              <a:rPr lang="de-DE" dirty="0" err="1"/>
              <a:t>geospatial</a:t>
            </a:r>
            <a:r>
              <a:rPr lang="de-DE" dirty="0"/>
              <a:t> </a:t>
            </a:r>
            <a:r>
              <a:rPr lang="de-DE" dirty="0" err="1"/>
              <a:t>analysis</a:t>
            </a:r>
            <a:r>
              <a:rPr lang="de-DE" dirty="0"/>
              <a:t> </a:t>
            </a:r>
            <a:r>
              <a:rPr lang="de-DE" dirty="0" err="1"/>
              <a:t>is</a:t>
            </a:r>
            <a:r>
              <a:rPr lang="de-DE" dirty="0"/>
              <a:t> </a:t>
            </a:r>
            <a:r>
              <a:rPr lang="de-DE" dirty="0" err="1"/>
              <a:t>being</a:t>
            </a:r>
            <a:r>
              <a:rPr lang="de-DE" dirty="0"/>
              <a:t> </a:t>
            </a:r>
            <a:r>
              <a:rPr lang="de-DE" dirty="0" err="1"/>
              <a:t>increasingly</a:t>
            </a:r>
            <a:r>
              <a:rPr lang="de-DE" dirty="0"/>
              <a:t> </a:t>
            </a:r>
            <a:r>
              <a:rPr lang="de-DE" dirty="0" err="1"/>
              <a:t>used</a:t>
            </a:r>
            <a:r>
              <a:rPr lang="de-DE" dirty="0"/>
              <a:t> </a:t>
            </a:r>
            <a:r>
              <a:rPr lang="de-DE" dirty="0" err="1"/>
              <a:t>evaluation</a:t>
            </a:r>
            <a:r>
              <a:rPr lang="de-DE" dirty="0"/>
              <a:t>. Ist </a:t>
            </a:r>
            <a:r>
              <a:rPr lang="de-DE" dirty="0" err="1"/>
              <a:t>wide</a:t>
            </a:r>
            <a:r>
              <a:rPr lang="de-DE" dirty="0"/>
              <a:t> </a:t>
            </a:r>
            <a:r>
              <a:rPr lang="de-DE" dirty="0" err="1"/>
              <a:t>use</a:t>
            </a:r>
            <a:r>
              <a:rPr lang="de-DE" dirty="0"/>
              <a:t> </a:t>
            </a:r>
            <a:r>
              <a:rPr lang="de-DE" dirty="0" err="1"/>
              <a:t>nowadays</a:t>
            </a:r>
            <a:r>
              <a:rPr lang="de-DE" dirty="0"/>
              <a:t> </a:t>
            </a:r>
            <a:r>
              <a:rPr lang="de-DE" dirty="0" err="1"/>
              <a:t>underlines</a:t>
            </a:r>
            <a:r>
              <a:rPr lang="de-DE" dirty="0"/>
              <a:t> </a:t>
            </a:r>
            <a:r>
              <a:rPr lang="de-DE" dirty="0" err="1"/>
              <a:t>its</a:t>
            </a:r>
            <a:r>
              <a:rPr lang="de-DE" dirty="0"/>
              <a:t> </a:t>
            </a:r>
            <a:r>
              <a:rPr lang="de-DE" dirty="0" err="1"/>
              <a:t>potentials</a:t>
            </a:r>
            <a:r>
              <a:rPr lang="de-DE" dirty="0"/>
              <a:t> </a:t>
            </a:r>
            <a:r>
              <a:rPr lang="de-DE" dirty="0" err="1"/>
              <a:t>to</a:t>
            </a:r>
            <a:r>
              <a:rPr lang="de-DE" dirty="0"/>
              <a:t> </a:t>
            </a:r>
            <a:r>
              <a:rPr lang="de-DE" dirty="0" err="1"/>
              <a:t>improve</a:t>
            </a:r>
            <a:r>
              <a:rPr lang="de-DE" dirty="0"/>
              <a:t> </a:t>
            </a:r>
            <a:r>
              <a:rPr lang="de-DE" dirty="0" err="1"/>
              <a:t>development</a:t>
            </a:r>
            <a:r>
              <a:rPr lang="de-DE" dirty="0"/>
              <a:t> </a:t>
            </a:r>
            <a:r>
              <a:rPr lang="de-DE" dirty="0" err="1"/>
              <a:t>evaluation</a:t>
            </a:r>
            <a:r>
              <a:rPr lang="de-DE" dirty="0"/>
              <a:t>.</a:t>
            </a:r>
          </a:p>
          <a:p>
            <a:endParaRPr lang="de-DE" dirty="0"/>
          </a:p>
          <a:p>
            <a:r>
              <a:rPr lang="de-DE" dirty="0" err="1"/>
              <a:t>However</a:t>
            </a:r>
            <a:r>
              <a:rPr lang="de-DE" dirty="0"/>
              <a:t>: </a:t>
            </a:r>
            <a:r>
              <a:rPr lang="de-DE" dirty="0" err="1"/>
              <a:t>Geospatial</a:t>
            </a:r>
            <a:r>
              <a:rPr lang="de-DE" dirty="0"/>
              <a:t> </a:t>
            </a:r>
            <a:r>
              <a:rPr lang="de-DE" dirty="0" err="1"/>
              <a:t>analysis</a:t>
            </a:r>
            <a:r>
              <a:rPr lang="de-DE" dirty="0"/>
              <a:t> </a:t>
            </a:r>
            <a:r>
              <a:rPr lang="de-DE" dirty="0" err="1"/>
              <a:t>is</a:t>
            </a:r>
            <a:r>
              <a:rPr lang="de-DE" dirty="0"/>
              <a:t> </a:t>
            </a:r>
            <a:r>
              <a:rPr lang="de-DE" dirty="0" err="1"/>
              <a:t>neither</a:t>
            </a:r>
            <a:r>
              <a:rPr lang="de-DE" dirty="0"/>
              <a:t> easy not a quick-and-</a:t>
            </a:r>
            <a:r>
              <a:rPr lang="de-DE" dirty="0" err="1"/>
              <a:t>dirty</a:t>
            </a:r>
            <a:r>
              <a:rPr lang="de-DE" dirty="0"/>
              <a:t> </a:t>
            </a:r>
            <a:r>
              <a:rPr lang="de-DE" dirty="0" err="1"/>
              <a:t>tool</a:t>
            </a:r>
            <a:r>
              <a:rPr lang="de-DE" dirty="0"/>
              <a:t>: </a:t>
            </a:r>
            <a:r>
              <a:rPr lang="de-DE" dirty="0" err="1"/>
              <a:t>it</a:t>
            </a:r>
            <a:r>
              <a:rPr lang="de-DE" dirty="0"/>
              <a:t> </a:t>
            </a:r>
            <a:r>
              <a:rPr lang="de-DE" dirty="0" err="1"/>
              <a:t>requires</a:t>
            </a:r>
            <a:r>
              <a:rPr lang="de-DE" dirty="0"/>
              <a:t> </a:t>
            </a:r>
            <a:r>
              <a:rPr lang="de-DE" dirty="0" err="1"/>
              <a:t>certain</a:t>
            </a:r>
            <a:r>
              <a:rPr lang="de-DE" dirty="0"/>
              <a:t> </a:t>
            </a:r>
            <a:r>
              <a:rPr lang="de-DE" dirty="0" err="1"/>
              <a:t>technical</a:t>
            </a:r>
            <a:r>
              <a:rPr lang="de-DE" dirty="0"/>
              <a:t> </a:t>
            </a:r>
            <a:r>
              <a:rPr lang="de-DE" dirty="0" err="1"/>
              <a:t>competencies</a:t>
            </a:r>
            <a:r>
              <a:rPr lang="de-DE" dirty="0"/>
              <a:t>, solid </a:t>
            </a:r>
            <a:r>
              <a:rPr lang="de-DE" dirty="0" err="1"/>
              <a:t>preparation</a:t>
            </a:r>
            <a:r>
              <a:rPr lang="de-DE" dirty="0"/>
              <a:t> and a </a:t>
            </a:r>
            <a:r>
              <a:rPr lang="de-DE" dirty="0" err="1"/>
              <a:t>precise</a:t>
            </a:r>
            <a:r>
              <a:rPr lang="de-DE" dirty="0"/>
              <a:t> and </a:t>
            </a:r>
            <a:r>
              <a:rPr lang="de-DE" dirty="0" err="1"/>
              <a:t>workflow</a:t>
            </a:r>
            <a:r>
              <a:rPr lang="de-DE" dirty="0"/>
              <a:t>.</a:t>
            </a:r>
          </a:p>
          <a:p>
            <a:endParaRPr lang="de-DE" dirty="0"/>
          </a:p>
          <a:p>
            <a:r>
              <a:rPr lang="de-DE" dirty="0" err="1"/>
              <a:t>It</a:t>
            </a:r>
            <a:r>
              <a:rPr lang="de-DE" dirty="0"/>
              <a:t> </a:t>
            </a:r>
            <a:r>
              <a:rPr lang="de-DE" dirty="0" err="1"/>
              <a:t>is</a:t>
            </a:r>
            <a:r>
              <a:rPr lang="de-DE" dirty="0"/>
              <a:t> flexible and </a:t>
            </a:r>
            <a:r>
              <a:rPr lang="de-DE" dirty="0" err="1"/>
              <a:t>can</a:t>
            </a:r>
            <a:r>
              <a:rPr lang="de-DE" dirty="0"/>
              <a:t> </a:t>
            </a:r>
            <a:r>
              <a:rPr lang="de-DE" dirty="0" err="1"/>
              <a:t>offer</a:t>
            </a:r>
            <a:r>
              <a:rPr lang="de-DE" dirty="0"/>
              <a:t> </a:t>
            </a:r>
            <a:r>
              <a:rPr lang="de-DE" dirty="0" err="1"/>
              <a:t>insights</a:t>
            </a:r>
            <a:r>
              <a:rPr lang="de-DE" dirty="0"/>
              <a:t> </a:t>
            </a:r>
            <a:r>
              <a:rPr lang="de-DE" dirty="0" err="1"/>
              <a:t>into</a:t>
            </a:r>
            <a:r>
              <a:rPr lang="de-DE" dirty="0"/>
              <a:t> </a:t>
            </a:r>
            <a:r>
              <a:rPr lang="de-DE" dirty="0" err="1"/>
              <a:t>hard</a:t>
            </a:r>
            <a:r>
              <a:rPr lang="de-DE" dirty="0"/>
              <a:t> </a:t>
            </a:r>
            <a:r>
              <a:rPr lang="de-DE" dirty="0" err="1"/>
              <a:t>or</a:t>
            </a:r>
            <a:r>
              <a:rPr lang="de-DE" dirty="0"/>
              <a:t> </a:t>
            </a:r>
            <a:r>
              <a:rPr lang="de-DE" dirty="0" err="1"/>
              <a:t>harder</a:t>
            </a:r>
            <a:r>
              <a:rPr lang="de-DE" dirty="0"/>
              <a:t> </a:t>
            </a:r>
            <a:r>
              <a:rPr lang="de-DE" dirty="0" err="1"/>
              <a:t>to</a:t>
            </a:r>
            <a:r>
              <a:rPr lang="de-DE" dirty="0"/>
              <a:t> </a:t>
            </a:r>
            <a:r>
              <a:rPr lang="de-DE" dirty="0" err="1"/>
              <a:t>reach</a:t>
            </a:r>
            <a:r>
              <a:rPr lang="de-DE" dirty="0"/>
              <a:t> </a:t>
            </a:r>
            <a:r>
              <a:rPr lang="de-DE" dirty="0" err="1"/>
              <a:t>areas</a:t>
            </a:r>
            <a:r>
              <a:rPr lang="de-DE" dirty="0"/>
              <a:t> and </a:t>
            </a:r>
            <a:r>
              <a:rPr lang="de-DE" dirty="0" err="1"/>
              <a:t>topics</a:t>
            </a:r>
            <a:r>
              <a:rPr lang="de-DE" dirty="0"/>
              <a:t> </a:t>
            </a:r>
            <a:r>
              <a:rPr lang="de-DE" dirty="0" err="1"/>
              <a:t>using</a:t>
            </a:r>
            <a:r>
              <a:rPr lang="de-DE" dirty="0"/>
              <a:t> </a:t>
            </a:r>
            <a:r>
              <a:rPr lang="de-DE" dirty="0" err="1"/>
              <a:t>existing</a:t>
            </a:r>
            <a:r>
              <a:rPr lang="de-DE" dirty="0"/>
              <a:t> </a:t>
            </a:r>
            <a:r>
              <a:rPr lang="de-DE" dirty="0" err="1"/>
              <a:t>evaluation</a:t>
            </a:r>
            <a:r>
              <a:rPr lang="de-DE" dirty="0"/>
              <a:t> </a:t>
            </a:r>
            <a:r>
              <a:rPr lang="de-DE" dirty="0" err="1"/>
              <a:t>methodology</a:t>
            </a:r>
            <a:endParaRPr lang="de-DE" dirty="0"/>
          </a:p>
          <a:p>
            <a:endParaRPr lang="de-DE" dirty="0"/>
          </a:p>
          <a:p>
            <a:r>
              <a:rPr lang="de-DE" dirty="0"/>
              <a:t>BUT: </a:t>
            </a:r>
            <a:r>
              <a:rPr lang="de-DE" dirty="0" err="1"/>
              <a:t>It</a:t>
            </a:r>
            <a:r>
              <a:rPr lang="de-DE" dirty="0"/>
              <a:t> </a:t>
            </a:r>
            <a:r>
              <a:rPr lang="de-DE" dirty="0" err="1"/>
              <a:t>cannot</a:t>
            </a:r>
            <a:r>
              <a:rPr lang="de-DE" dirty="0"/>
              <a:t> and will not </a:t>
            </a:r>
            <a:r>
              <a:rPr lang="de-DE" dirty="0" err="1"/>
              <a:t>make</a:t>
            </a:r>
            <a:r>
              <a:rPr lang="de-DE" dirty="0"/>
              <a:t> </a:t>
            </a:r>
            <a:r>
              <a:rPr lang="de-DE" dirty="0" err="1"/>
              <a:t>existing</a:t>
            </a:r>
            <a:r>
              <a:rPr lang="de-DE" dirty="0"/>
              <a:t> </a:t>
            </a:r>
            <a:r>
              <a:rPr lang="de-DE" dirty="0" err="1"/>
              <a:t>methods</a:t>
            </a:r>
            <a:r>
              <a:rPr lang="de-DE" dirty="0"/>
              <a:t> obsolete. At </a:t>
            </a:r>
            <a:r>
              <a:rPr lang="de-DE" dirty="0" err="1"/>
              <a:t>Deval</a:t>
            </a:r>
            <a:r>
              <a:rPr lang="de-DE" dirty="0"/>
              <a:t> </a:t>
            </a:r>
            <a:r>
              <a:rPr lang="de-DE" dirty="0" err="1"/>
              <a:t>we</a:t>
            </a:r>
            <a:r>
              <a:rPr lang="de-DE" dirty="0"/>
              <a:t> </a:t>
            </a:r>
            <a:r>
              <a:rPr lang="de-DE" dirty="0" err="1"/>
              <a:t>see</a:t>
            </a:r>
            <a:r>
              <a:rPr lang="de-DE" dirty="0"/>
              <a:t> </a:t>
            </a:r>
            <a:r>
              <a:rPr lang="de-DE" dirty="0" err="1"/>
              <a:t>the</a:t>
            </a:r>
            <a:r>
              <a:rPr lang="de-DE" dirty="0"/>
              <a:t> </a:t>
            </a:r>
            <a:r>
              <a:rPr lang="de-DE" dirty="0" err="1"/>
              <a:t>biggest</a:t>
            </a:r>
            <a:r>
              <a:rPr lang="de-DE" dirty="0"/>
              <a:t> </a:t>
            </a:r>
            <a:r>
              <a:rPr lang="de-DE" dirty="0" err="1"/>
              <a:t>opportunities</a:t>
            </a:r>
            <a:r>
              <a:rPr lang="de-DE" dirty="0"/>
              <a:t> in </a:t>
            </a:r>
            <a:r>
              <a:rPr lang="de-DE" dirty="0" err="1"/>
              <a:t>mixed-method</a:t>
            </a:r>
            <a:r>
              <a:rPr lang="de-DE" dirty="0"/>
              <a:t> </a:t>
            </a:r>
            <a:r>
              <a:rPr lang="de-DE" dirty="0" err="1"/>
              <a:t>evaluation</a:t>
            </a:r>
            <a:r>
              <a:rPr lang="de-DE" dirty="0"/>
              <a:t> </a:t>
            </a:r>
            <a:r>
              <a:rPr lang="de-DE" dirty="0" err="1"/>
              <a:t>designs</a:t>
            </a:r>
            <a:r>
              <a:rPr lang="de-DE" dirty="0"/>
              <a:t> and in </a:t>
            </a:r>
            <a:r>
              <a:rPr lang="de-DE" dirty="0" err="1"/>
              <a:t>the</a:t>
            </a:r>
            <a:r>
              <a:rPr lang="de-DE" dirty="0"/>
              <a:t> </a:t>
            </a:r>
            <a:r>
              <a:rPr lang="de-DE" dirty="0" err="1"/>
              <a:t>increase</a:t>
            </a:r>
            <a:r>
              <a:rPr lang="de-DE" dirty="0"/>
              <a:t> </a:t>
            </a:r>
            <a:r>
              <a:rPr lang="de-DE" dirty="0" err="1"/>
              <a:t>of</a:t>
            </a:r>
            <a:r>
              <a:rPr lang="de-DE" dirty="0"/>
              <a:t> </a:t>
            </a:r>
            <a:r>
              <a:rPr lang="de-DE" dirty="0" err="1"/>
              <a:t>automation</a:t>
            </a:r>
            <a:r>
              <a:rPr lang="de-DE" dirty="0"/>
              <a:t> </a:t>
            </a:r>
            <a:r>
              <a:rPr lang="de-DE" dirty="0" err="1"/>
              <a:t>of</a:t>
            </a:r>
            <a:r>
              <a:rPr lang="de-DE" dirty="0"/>
              <a:t> geo-</a:t>
            </a:r>
            <a:r>
              <a:rPr lang="de-DE" dirty="0" err="1"/>
              <a:t>analytical</a:t>
            </a:r>
            <a:r>
              <a:rPr lang="de-DE" dirty="0"/>
              <a:t> </a:t>
            </a:r>
            <a:r>
              <a:rPr lang="de-DE" dirty="0" err="1"/>
              <a:t>processes</a:t>
            </a:r>
            <a:r>
              <a:rPr lang="de-DE" dirty="0"/>
              <a:t>.</a:t>
            </a:r>
          </a:p>
        </p:txBody>
      </p:sp>
      <p:sp>
        <p:nvSpPr>
          <p:cNvPr id="4" name="Foliennummernplatzhalter 3"/>
          <p:cNvSpPr>
            <a:spLocks noGrp="1"/>
          </p:cNvSpPr>
          <p:nvPr>
            <p:ph type="sldNum" sz="quarter" idx="10"/>
          </p:nvPr>
        </p:nvSpPr>
        <p:spPr/>
        <p:txBody>
          <a:bodyPr/>
          <a:lstStyle/>
          <a:p>
            <a:fld id="{B1DBC657-5EC0-463F-B572-99F1AC7E8865}" type="slidenum">
              <a:rPr lang="de-DE" altLang="de-DE" smtClean="0"/>
              <a:pPr/>
              <a:t>20</a:t>
            </a:fld>
            <a:endParaRPr lang="de-DE" altLang="de-DE"/>
          </a:p>
        </p:txBody>
      </p:sp>
    </p:spTree>
    <p:extLst>
      <p:ext uri="{BB962C8B-B14F-4D97-AF65-F5344CB8AC3E}">
        <p14:creationId xmlns:p14="http://schemas.microsoft.com/office/powerpoint/2010/main" val="27973129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1"/>
            <a:endParaRPr lang="en-US" sz="1900" dirty="0"/>
          </a:p>
        </p:txBody>
      </p:sp>
      <p:sp>
        <p:nvSpPr>
          <p:cNvPr id="4" name="Foliennummernplatzhalter 3"/>
          <p:cNvSpPr>
            <a:spLocks noGrp="1"/>
          </p:cNvSpPr>
          <p:nvPr>
            <p:ph type="sldNum" sz="quarter" idx="10"/>
          </p:nvPr>
        </p:nvSpPr>
        <p:spPr/>
        <p:txBody>
          <a:bodyPr/>
          <a:lstStyle/>
          <a:p>
            <a:fld id="{B1DBC657-5EC0-463F-B572-99F1AC7E8865}" type="slidenum">
              <a:rPr lang="de-DE" altLang="de-DE" smtClean="0"/>
              <a:pPr/>
              <a:t>21</a:t>
            </a:fld>
            <a:endParaRPr lang="de-DE" altLang="de-DE" dirty="0"/>
          </a:p>
        </p:txBody>
      </p:sp>
    </p:spTree>
    <p:extLst>
      <p:ext uri="{BB962C8B-B14F-4D97-AF65-F5344CB8AC3E}">
        <p14:creationId xmlns:p14="http://schemas.microsoft.com/office/powerpoint/2010/main" val="256496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1DBC657-5EC0-463F-B572-99F1AC7E8865}" type="slidenum">
              <a:rPr lang="de-DE" altLang="de-DE" smtClean="0"/>
              <a:pPr/>
              <a:t>22</a:t>
            </a:fld>
            <a:endParaRPr lang="de-DE" altLang="de-DE"/>
          </a:p>
        </p:txBody>
      </p:sp>
    </p:spTree>
    <p:extLst>
      <p:ext uri="{BB962C8B-B14F-4D97-AF65-F5344CB8AC3E}">
        <p14:creationId xmlns:p14="http://schemas.microsoft.com/office/powerpoint/2010/main" val="871674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1DBC657-5EC0-463F-B572-99F1AC7E8865}" type="slidenum">
              <a:rPr lang="de-DE" altLang="de-DE" smtClean="0"/>
              <a:pPr/>
              <a:t>23</a:t>
            </a:fld>
            <a:endParaRPr lang="de-DE" altLang="de-DE"/>
          </a:p>
        </p:txBody>
      </p:sp>
    </p:spTree>
    <p:extLst>
      <p:ext uri="{BB962C8B-B14F-4D97-AF65-F5344CB8AC3E}">
        <p14:creationId xmlns:p14="http://schemas.microsoft.com/office/powerpoint/2010/main" val="3120526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 </a:t>
            </a:r>
            <a:r>
              <a:rPr lang="de-DE" dirty="0" err="1"/>
              <a:t>would</a:t>
            </a:r>
            <a:r>
              <a:rPr lang="de-DE" dirty="0"/>
              <a:t> like </a:t>
            </a:r>
            <a:r>
              <a:rPr lang="de-DE" dirty="0" err="1"/>
              <a:t>to</a:t>
            </a:r>
            <a:r>
              <a:rPr lang="de-DE" dirty="0"/>
              <a:t> </a:t>
            </a:r>
            <a:r>
              <a:rPr lang="de-DE" dirty="0" err="1"/>
              <a:t>split</a:t>
            </a:r>
            <a:r>
              <a:rPr lang="de-DE" dirty="0"/>
              <a:t> </a:t>
            </a:r>
            <a:r>
              <a:rPr lang="de-DE" dirty="0" err="1"/>
              <a:t>the</a:t>
            </a:r>
            <a:r>
              <a:rPr lang="de-DE" dirty="0"/>
              <a:t> </a:t>
            </a:r>
            <a:r>
              <a:rPr lang="de-DE" dirty="0" err="1"/>
              <a:t>remainder</a:t>
            </a:r>
            <a:r>
              <a:rPr lang="de-DE" dirty="0"/>
              <a:t> </a:t>
            </a:r>
            <a:r>
              <a:rPr lang="de-DE" dirty="0" err="1"/>
              <a:t>of</a:t>
            </a:r>
            <a:r>
              <a:rPr lang="de-DE" dirty="0"/>
              <a:t> </a:t>
            </a:r>
            <a:r>
              <a:rPr lang="de-DE" dirty="0" err="1"/>
              <a:t>my</a:t>
            </a:r>
            <a:r>
              <a:rPr lang="de-DE" dirty="0"/>
              <a:t> </a:t>
            </a:r>
            <a:r>
              <a:rPr lang="de-DE" dirty="0" err="1"/>
              <a:t>talk</a:t>
            </a:r>
            <a:r>
              <a:rPr lang="de-DE" dirty="0"/>
              <a:t> </a:t>
            </a:r>
            <a:r>
              <a:rPr lang="de-DE" dirty="0" err="1"/>
              <a:t>into</a:t>
            </a:r>
            <a:r>
              <a:rPr lang="de-DE" dirty="0"/>
              <a:t>:</a:t>
            </a:r>
          </a:p>
          <a:p>
            <a:pPr marL="228600" indent="-228600">
              <a:buAutoNum type="arabicParenR"/>
            </a:pPr>
            <a:r>
              <a:rPr lang="de-DE" dirty="0" err="1"/>
              <a:t>Experiences</a:t>
            </a:r>
            <a:r>
              <a:rPr lang="de-DE" dirty="0"/>
              <a:t> and </a:t>
            </a:r>
            <a:r>
              <a:rPr lang="de-DE" dirty="0" err="1"/>
              <a:t>lessons</a:t>
            </a:r>
            <a:r>
              <a:rPr lang="de-DE" dirty="0"/>
              <a:t> </a:t>
            </a:r>
            <a:r>
              <a:rPr lang="de-DE" dirty="0" err="1"/>
              <a:t>learned</a:t>
            </a:r>
            <a:r>
              <a:rPr lang="de-DE" dirty="0"/>
              <a:t> </a:t>
            </a:r>
            <a:r>
              <a:rPr lang="de-DE" dirty="0" err="1"/>
              <a:t>during</a:t>
            </a:r>
            <a:r>
              <a:rPr lang="de-DE" dirty="0"/>
              <a:t> </a:t>
            </a:r>
            <a:r>
              <a:rPr lang="de-DE" dirty="0" err="1"/>
              <a:t>our</a:t>
            </a:r>
            <a:r>
              <a:rPr lang="de-DE" dirty="0"/>
              <a:t> </a:t>
            </a:r>
            <a:r>
              <a:rPr lang="de-DE" dirty="0" err="1"/>
              <a:t>previous</a:t>
            </a:r>
            <a:r>
              <a:rPr lang="de-DE" dirty="0"/>
              <a:t> </a:t>
            </a:r>
            <a:r>
              <a:rPr lang="de-DE" dirty="0" err="1"/>
              <a:t>impact</a:t>
            </a:r>
            <a:r>
              <a:rPr lang="de-DE" dirty="0"/>
              <a:t> </a:t>
            </a:r>
            <a:r>
              <a:rPr lang="de-DE" dirty="0" err="1"/>
              <a:t>evaluation</a:t>
            </a:r>
            <a:r>
              <a:rPr lang="de-DE" dirty="0"/>
              <a:t> </a:t>
            </a:r>
            <a:r>
              <a:rPr lang="de-DE" dirty="0" err="1"/>
              <a:t>surrounding</a:t>
            </a:r>
            <a:r>
              <a:rPr lang="de-DE" dirty="0"/>
              <a:t> </a:t>
            </a:r>
            <a:r>
              <a:rPr lang="de-DE" dirty="0" err="1"/>
              <a:t>comprehensive</a:t>
            </a:r>
            <a:r>
              <a:rPr lang="de-DE" dirty="0"/>
              <a:t> </a:t>
            </a:r>
            <a:r>
              <a:rPr lang="de-DE" dirty="0" err="1"/>
              <a:t>land</a:t>
            </a:r>
            <a:r>
              <a:rPr lang="de-DE" dirty="0"/>
              <a:t> </a:t>
            </a:r>
            <a:r>
              <a:rPr lang="de-DE" dirty="0" err="1"/>
              <a:t>use</a:t>
            </a:r>
            <a:r>
              <a:rPr lang="de-DE" dirty="0"/>
              <a:t> </a:t>
            </a:r>
            <a:r>
              <a:rPr lang="de-DE" dirty="0" err="1"/>
              <a:t>planning</a:t>
            </a:r>
            <a:r>
              <a:rPr lang="de-DE" dirty="0"/>
              <a:t> in </a:t>
            </a:r>
            <a:r>
              <a:rPr lang="de-DE" dirty="0" err="1"/>
              <a:t>the</a:t>
            </a:r>
            <a:r>
              <a:rPr lang="de-DE" dirty="0"/>
              <a:t> Philippines (</a:t>
            </a:r>
            <a:r>
              <a:rPr lang="de-DE" dirty="0" err="1"/>
              <a:t>where</a:t>
            </a:r>
            <a:r>
              <a:rPr lang="de-DE" dirty="0"/>
              <a:t> </a:t>
            </a:r>
            <a:r>
              <a:rPr lang="de-DE" dirty="0" err="1"/>
              <a:t>geospatial</a:t>
            </a:r>
            <a:r>
              <a:rPr lang="de-DE" dirty="0"/>
              <a:t> </a:t>
            </a:r>
            <a:r>
              <a:rPr lang="de-DE" dirty="0" err="1"/>
              <a:t>data</a:t>
            </a:r>
            <a:r>
              <a:rPr lang="de-DE" dirty="0"/>
              <a:t> and </a:t>
            </a:r>
            <a:r>
              <a:rPr lang="de-DE" dirty="0" err="1"/>
              <a:t>methods</a:t>
            </a:r>
            <a:r>
              <a:rPr lang="de-DE" dirty="0"/>
              <a:t> </a:t>
            </a:r>
            <a:r>
              <a:rPr lang="de-DE" dirty="0" err="1"/>
              <a:t>served</a:t>
            </a:r>
            <a:r>
              <a:rPr lang="de-DE" dirty="0"/>
              <a:t> </a:t>
            </a:r>
            <a:r>
              <a:rPr lang="de-DE" dirty="0" err="1"/>
              <a:t>to</a:t>
            </a:r>
            <a:r>
              <a:rPr lang="de-DE" dirty="0"/>
              <a:t> </a:t>
            </a:r>
            <a:r>
              <a:rPr lang="de-DE" dirty="0" err="1"/>
              <a:t>overcome</a:t>
            </a:r>
            <a:r>
              <a:rPr lang="de-DE" dirty="0"/>
              <a:t> </a:t>
            </a:r>
            <a:r>
              <a:rPr lang="de-DE" dirty="0" err="1"/>
              <a:t>certain</a:t>
            </a:r>
            <a:r>
              <a:rPr lang="de-DE" dirty="0"/>
              <a:t> </a:t>
            </a:r>
            <a:r>
              <a:rPr lang="de-DE" dirty="0" err="1"/>
              <a:t>challenges</a:t>
            </a:r>
            <a:r>
              <a:rPr lang="de-DE" dirty="0"/>
              <a:t>)</a:t>
            </a:r>
          </a:p>
          <a:p>
            <a:pPr marL="228600" indent="-228600">
              <a:buAutoNum type="arabicParenR"/>
            </a:pPr>
            <a:r>
              <a:rPr lang="de-DE" dirty="0"/>
              <a:t>The </a:t>
            </a:r>
            <a:r>
              <a:rPr lang="de-DE" dirty="0" err="1"/>
              <a:t>to</a:t>
            </a:r>
            <a:r>
              <a:rPr lang="de-DE" dirty="0"/>
              <a:t> </a:t>
            </a:r>
            <a:r>
              <a:rPr lang="de-DE" dirty="0" err="1"/>
              <a:t>be</a:t>
            </a:r>
            <a:r>
              <a:rPr lang="de-DE" dirty="0"/>
              <a:t> </a:t>
            </a:r>
            <a:r>
              <a:rPr lang="de-DE" dirty="0" err="1"/>
              <a:t>concluded</a:t>
            </a:r>
            <a:r>
              <a:rPr lang="de-DE" dirty="0"/>
              <a:t> </a:t>
            </a:r>
            <a:r>
              <a:rPr lang="de-DE" dirty="0" err="1"/>
              <a:t>project</a:t>
            </a:r>
            <a:r>
              <a:rPr lang="de-DE" dirty="0"/>
              <a:t> on </a:t>
            </a:r>
            <a:r>
              <a:rPr lang="de-DE" dirty="0" err="1"/>
              <a:t>integrating</a:t>
            </a:r>
            <a:r>
              <a:rPr lang="de-DE" dirty="0"/>
              <a:t> remote </a:t>
            </a:r>
            <a:r>
              <a:rPr lang="de-DE" dirty="0" err="1"/>
              <a:t>sensing</a:t>
            </a:r>
            <a:r>
              <a:rPr lang="de-DE" dirty="0"/>
              <a:t> </a:t>
            </a:r>
            <a:r>
              <a:rPr lang="de-DE" dirty="0" err="1"/>
              <a:t>data</a:t>
            </a:r>
            <a:r>
              <a:rPr lang="de-DE" dirty="0"/>
              <a:t> </a:t>
            </a:r>
            <a:r>
              <a:rPr lang="de-DE" dirty="0" err="1"/>
              <a:t>with</a:t>
            </a:r>
            <a:r>
              <a:rPr lang="de-DE" dirty="0"/>
              <a:t> </a:t>
            </a:r>
            <a:r>
              <a:rPr lang="de-DE" dirty="0" err="1"/>
              <a:t>evaluation</a:t>
            </a:r>
            <a:r>
              <a:rPr lang="de-DE" dirty="0"/>
              <a:t> </a:t>
            </a:r>
            <a:r>
              <a:rPr lang="de-DE" dirty="0" err="1"/>
              <a:t>data</a:t>
            </a:r>
            <a:r>
              <a:rPr lang="de-DE" dirty="0"/>
              <a:t>, </a:t>
            </a:r>
            <a:r>
              <a:rPr lang="de-DE" dirty="0" err="1"/>
              <a:t>which</a:t>
            </a:r>
            <a:r>
              <a:rPr lang="de-DE" dirty="0"/>
              <a:t> was </a:t>
            </a:r>
            <a:r>
              <a:rPr lang="de-DE" dirty="0" err="1"/>
              <a:t>added</a:t>
            </a:r>
            <a:r>
              <a:rPr lang="de-DE" dirty="0"/>
              <a:t> </a:t>
            </a:r>
            <a:r>
              <a:rPr lang="de-DE" dirty="0" err="1"/>
              <a:t>as</a:t>
            </a:r>
            <a:r>
              <a:rPr lang="de-DE" dirty="0"/>
              <a:t> a </a:t>
            </a:r>
            <a:r>
              <a:rPr lang="de-DE" dirty="0" err="1"/>
              <a:t>short</a:t>
            </a:r>
            <a:r>
              <a:rPr lang="de-DE" dirty="0"/>
              <a:t> top-</a:t>
            </a:r>
            <a:r>
              <a:rPr lang="de-DE" dirty="0" err="1"/>
              <a:t>up</a:t>
            </a:r>
            <a:r>
              <a:rPr lang="de-DE" dirty="0"/>
              <a:t> after </a:t>
            </a:r>
            <a:r>
              <a:rPr lang="de-DE" dirty="0" err="1"/>
              <a:t>finalizing</a:t>
            </a:r>
            <a:r>
              <a:rPr lang="de-DE" dirty="0"/>
              <a:t> </a:t>
            </a:r>
            <a:r>
              <a:rPr lang="de-DE" dirty="0" err="1"/>
              <a:t>the</a:t>
            </a:r>
            <a:r>
              <a:rPr lang="de-DE" dirty="0"/>
              <a:t> Philippine </a:t>
            </a:r>
            <a:r>
              <a:rPr lang="de-DE" dirty="0" err="1"/>
              <a:t>evaluation</a:t>
            </a:r>
            <a:r>
              <a:rPr lang="de-DE" dirty="0"/>
              <a:t>.</a:t>
            </a:r>
          </a:p>
        </p:txBody>
      </p:sp>
      <p:sp>
        <p:nvSpPr>
          <p:cNvPr id="4" name="Foliennummernplatzhalter 3"/>
          <p:cNvSpPr>
            <a:spLocks noGrp="1"/>
          </p:cNvSpPr>
          <p:nvPr>
            <p:ph type="sldNum" sz="quarter" idx="10"/>
          </p:nvPr>
        </p:nvSpPr>
        <p:spPr/>
        <p:txBody>
          <a:bodyPr/>
          <a:lstStyle/>
          <a:p>
            <a:fld id="{B1DBC657-5EC0-463F-B572-99F1AC7E8865}" type="slidenum">
              <a:rPr lang="de-DE" altLang="de-DE" smtClean="0"/>
              <a:pPr/>
              <a:t>3</a:t>
            </a:fld>
            <a:endParaRPr lang="de-DE" altLang="de-DE"/>
          </a:p>
        </p:txBody>
      </p:sp>
    </p:spTree>
    <p:extLst>
      <p:ext uri="{BB962C8B-B14F-4D97-AF65-F5344CB8AC3E}">
        <p14:creationId xmlns:p14="http://schemas.microsoft.com/office/powerpoint/2010/main" val="1825239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1"/>
            <a:endParaRPr lang="en-US" sz="1900" dirty="0"/>
          </a:p>
        </p:txBody>
      </p:sp>
      <p:sp>
        <p:nvSpPr>
          <p:cNvPr id="4" name="Foliennummernplatzhalter 3"/>
          <p:cNvSpPr>
            <a:spLocks noGrp="1"/>
          </p:cNvSpPr>
          <p:nvPr>
            <p:ph type="sldNum" sz="quarter" idx="10"/>
          </p:nvPr>
        </p:nvSpPr>
        <p:spPr/>
        <p:txBody>
          <a:bodyPr/>
          <a:lstStyle/>
          <a:p>
            <a:fld id="{B1DBC657-5EC0-463F-B572-99F1AC7E8865}" type="slidenum">
              <a:rPr lang="de-DE" altLang="de-DE" smtClean="0"/>
              <a:pPr/>
              <a:t>4</a:t>
            </a:fld>
            <a:endParaRPr lang="de-DE" altLang="de-DE" dirty="0"/>
          </a:p>
        </p:txBody>
      </p:sp>
    </p:spTree>
    <p:extLst>
      <p:ext uri="{BB962C8B-B14F-4D97-AF65-F5344CB8AC3E}">
        <p14:creationId xmlns:p14="http://schemas.microsoft.com/office/powerpoint/2010/main" val="874509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DEval was </a:t>
            </a:r>
            <a:r>
              <a:rPr lang="de-DE" dirty="0" err="1"/>
              <a:t>assigned</a:t>
            </a:r>
            <a:r>
              <a:rPr lang="de-DE" dirty="0"/>
              <a:t> </a:t>
            </a:r>
            <a:r>
              <a:rPr lang="de-DE" dirty="0" err="1"/>
              <a:t>to</a:t>
            </a:r>
            <a:r>
              <a:rPr lang="de-DE" dirty="0"/>
              <a:t> </a:t>
            </a:r>
            <a:r>
              <a:rPr lang="de-DE" dirty="0" err="1"/>
              <a:t>implement</a:t>
            </a:r>
            <a:r>
              <a:rPr lang="de-DE" dirty="0"/>
              <a:t> an </a:t>
            </a:r>
            <a:r>
              <a:rPr lang="de-DE" dirty="0" err="1"/>
              <a:t>impact</a:t>
            </a:r>
            <a:r>
              <a:rPr lang="de-DE" dirty="0"/>
              <a:t> </a:t>
            </a:r>
            <a:r>
              <a:rPr lang="de-DE" dirty="0" err="1"/>
              <a:t>evaluation</a:t>
            </a:r>
            <a:r>
              <a:rPr lang="de-DE" dirty="0"/>
              <a:t> </a:t>
            </a:r>
            <a:r>
              <a:rPr lang="de-DE" dirty="0" err="1"/>
              <a:t>of</a:t>
            </a:r>
            <a:r>
              <a:rPr lang="de-DE" dirty="0"/>
              <a:t> </a:t>
            </a:r>
            <a:r>
              <a:rPr lang="de-DE" dirty="0" err="1"/>
              <a:t>the</a:t>
            </a:r>
            <a:r>
              <a:rPr lang="de-DE" dirty="0"/>
              <a:t> SIMPLE </a:t>
            </a:r>
            <a:r>
              <a:rPr lang="de-DE" dirty="0" err="1"/>
              <a:t>component</a:t>
            </a:r>
            <a:r>
              <a:rPr lang="de-DE" dirty="0"/>
              <a:t> </a:t>
            </a:r>
            <a:r>
              <a:rPr lang="de-DE" dirty="0" err="1"/>
              <a:t>project</a:t>
            </a:r>
            <a:r>
              <a:rPr lang="de-DE" baseline="0" dirty="0"/>
              <a:t> </a:t>
            </a:r>
            <a:r>
              <a:rPr lang="de-DE" baseline="0" dirty="0" err="1"/>
              <a:t>as</a:t>
            </a:r>
            <a:r>
              <a:rPr lang="de-DE" baseline="0" dirty="0"/>
              <a:t> </a:t>
            </a:r>
            <a:r>
              <a:rPr lang="de-DE" baseline="0" dirty="0" err="1"/>
              <a:t>part</a:t>
            </a:r>
            <a:r>
              <a:rPr lang="de-DE" baseline="0" dirty="0"/>
              <a:t> </a:t>
            </a:r>
            <a:r>
              <a:rPr lang="de-DE" baseline="0" dirty="0" err="1"/>
              <a:t>of</a:t>
            </a:r>
            <a:r>
              <a:rPr lang="de-DE" baseline="0" dirty="0"/>
              <a:t> </a:t>
            </a:r>
            <a:r>
              <a:rPr lang="de-DE" baseline="0" dirty="0" err="1"/>
              <a:t>the</a:t>
            </a:r>
            <a:r>
              <a:rPr lang="de-DE" baseline="0" dirty="0"/>
              <a:t> </a:t>
            </a:r>
            <a:r>
              <a:rPr lang="de-DE" baseline="0" dirty="0" err="1"/>
              <a:t>GIZ‘s</a:t>
            </a:r>
            <a:r>
              <a:rPr lang="de-DE" baseline="0" dirty="0"/>
              <a:t> Environmental and Rural Development </a:t>
            </a:r>
            <a:r>
              <a:rPr lang="de-DE" baseline="0" dirty="0" err="1"/>
              <a:t>Program</a:t>
            </a:r>
            <a:r>
              <a:rPr lang="de-DE" baseline="0" dirty="0"/>
              <a:t>.</a:t>
            </a:r>
          </a:p>
          <a:p>
            <a:endParaRPr lang="de-DE" baseline="0" dirty="0"/>
          </a:p>
          <a:p>
            <a:r>
              <a:rPr lang="de-DE" baseline="0" dirty="0"/>
              <a:t>SIMPLE „</a:t>
            </a:r>
            <a:r>
              <a:rPr lang="en-US" i="1" dirty="0"/>
              <a:t>Sustainable integrated Sustainable Integrated Management and Planning for Local Government Ecosystems” </a:t>
            </a:r>
            <a:r>
              <a:rPr lang="en-US" dirty="0"/>
              <a:t>aimed to increase the Philippine planning administration’s capacity to </a:t>
            </a:r>
            <a:r>
              <a:rPr lang="en-US" dirty="0" err="1"/>
              <a:t>engange</a:t>
            </a:r>
            <a:r>
              <a:rPr lang="en-US" dirty="0"/>
              <a:t> in comprehensive land use and development planning in the relatively impoverished </a:t>
            </a:r>
            <a:r>
              <a:rPr lang="en-US" dirty="0" err="1"/>
              <a:t>Visayas</a:t>
            </a:r>
            <a:r>
              <a:rPr lang="en-US" dirty="0"/>
              <a:t> Region in the Philippines. Land Use Planning was fragmented, characterized by inconsistencies and vested interest of political actors. Exposure to natural disasters required in addition a strong disaster risk management component. </a:t>
            </a:r>
          </a:p>
          <a:p>
            <a:endParaRPr lang="en-US" dirty="0"/>
          </a:p>
          <a:p>
            <a:r>
              <a:rPr lang="en-US" dirty="0"/>
              <a:t>The GIZ implemented trainings, workshops, </a:t>
            </a:r>
            <a:r>
              <a:rPr lang="en-US" dirty="0" err="1"/>
              <a:t>writeshops</a:t>
            </a:r>
            <a:r>
              <a:rPr lang="en-US" dirty="0"/>
              <a:t> to increase planning officer capacities to development comprehensive land use plans, that covered the whole municipal territory “from ridge-to-reef” as well as all ecosystems and integrated information from village-level (barangay-level) planning, which is mostly project development for health, livelihood and infrastructure. </a:t>
            </a:r>
          </a:p>
          <a:p>
            <a:endParaRPr lang="en-US" dirty="0"/>
          </a:p>
          <a:p>
            <a:r>
              <a:rPr lang="en-US" dirty="0"/>
              <a:t>SIMPLE integrates and combines these information from sectoral agencies, develops a status quo and prospective land use plans and zoning ordinance to have a tool for the future development of municipal territories: Land use, in the logic of SIMPLE is then: more resource friendly, sustainable, more fair and transparent and enhances the living condition of the population affected. </a:t>
            </a:r>
            <a:endParaRPr lang="de-DE" b="0" i="0" dirty="0"/>
          </a:p>
        </p:txBody>
      </p:sp>
      <p:sp>
        <p:nvSpPr>
          <p:cNvPr id="4" name="Foliennummernplatzhalter 3"/>
          <p:cNvSpPr>
            <a:spLocks noGrp="1"/>
          </p:cNvSpPr>
          <p:nvPr>
            <p:ph type="sldNum" sz="quarter" idx="10"/>
          </p:nvPr>
        </p:nvSpPr>
        <p:spPr/>
        <p:txBody>
          <a:bodyPr/>
          <a:lstStyle/>
          <a:p>
            <a:fld id="{B1DBC657-5EC0-463F-B572-99F1AC7E8865}" type="slidenum">
              <a:rPr lang="de-DE" altLang="de-DE" smtClean="0"/>
              <a:pPr/>
              <a:t>5</a:t>
            </a:fld>
            <a:endParaRPr lang="de-DE" altLang="de-DE" dirty="0"/>
          </a:p>
        </p:txBody>
      </p:sp>
    </p:spTree>
    <p:extLst>
      <p:ext uri="{BB962C8B-B14F-4D97-AF65-F5344CB8AC3E}">
        <p14:creationId xmlns:p14="http://schemas.microsoft.com/office/powerpoint/2010/main" val="240263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711228" y="4925551"/>
            <a:ext cx="5683250" cy="4548624"/>
          </a:xfrm>
        </p:spPr>
        <p:txBody>
          <a:bodyPr/>
          <a:lstStyle/>
          <a:p>
            <a:r>
              <a:rPr lang="de-DE" dirty="0" err="1"/>
              <a:t>When</a:t>
            </a:r>
            <a:r>
              <a:rPr lang="de-DE" dirty="0"/>
              <a:t> </a:t>
            </a:r>
            <a:r>
              <a:rPr lang="de-DE" dirty="0" err="1"/>
              <a:t>we</a:t>
            </a:r>
            <a:r>
              <a:rPr lang="de-DE" dirty="0"/>
              <a:t> </a:t>
            </a:r>
            <a:r>
              <a:rPr lang="de-DE" dirty="0" err="1"/>
              <a:t>started</a:t>
            </a:r>
            <a:r>
              <a:rPr lang="de-DE" dirty="0"/>
              <a:t> </a:t>
            </a:r>
            <a:r>
              <a:rPr lang="de-DE" dirty="0" err="1"/>
              <a:t>the</a:t>
            </a:r>
            <a:r>
              <a:rPr lang="de-DE" dirty="0"/>
              <a:t> </a:t>
            </a:r>
            <a:r>
              <a:rPr lang="de-DE" dirty="0" err="1"/>
              <a:t>evaluation</a:t>
            </a:r>
            <a:r>
              <a:rPr lang="de-DE" dirty="0"/>
              <a:t> </a:t>
            </a:r>
            <a:r>
              <a:rPr lang="de-DE" dirty="0" err="1"/>
              <a:t>we</a:t>
            </a:r>
            <a:r>
              <a:rPr lang="de-DE" dirty="0"/>
              <a:t> </a:t>
            </a:r>
            <a:r>
              <a:rPr lang="de-DE" dirty="0" err="1"/>
              <a:t>approached</a:t>
            </a:r>
            <a:r>
              <a:rPr lang="de-DE" dirty="0"/>
              <a:t> </a:t>
            </a:r>
            <a:r>
              <a:rPr lang="de-DE" dirty="0" err="1"/>
              <a:t>it</a:t>
            </a:r>
            <a:r>
              <a:rPr lang="de-DE" dirty="0"/>
              <a:t> like </a:t>
            </a:r>
            <a:r>
              <a:rPr lang="de-DE" dirty="0" err="1"/>
              <a:t>any</a:t>
            </a:r>
            <a:r>
              <a:rPr lang="de-DE" dirty="0"/>
              <a:t> </a:t>
            </a:r>
            <a:r>
              <a:rPr lang="de-DE" dirty="0" err="1"/>
              <a:t>other</a:t>
            </a:r>
            <a:r>
              <a:rPr lang="de-DE" dirty="0"/>
              <a:t> </a:t>
            </a:r>
            <a:r>
              <a:rPr lang="de-DE" dirty="0" err="1"/>
              <a:t>impact</a:t>
            </a:r>
            <a:r>
              <a:rPr lang="de-DE" dirty="0"/>
              <a:t> </a:t>
            </a:r>
            <a:r>
              <a:rPr lang="de-DE" dirty="0" err="1"/>
              <a:t>evaluation</a:t>
            </a:r>
            <a:r>
              <a:rPr lang="de-DE" dirty="0"/>
              <a:t>.</a:t>
            </a:r>
          </a:p>
          <a:p>
            <a:r>
              <a:rPr lang="de-DE" dirty="0"/>
              <a:t>3,000 HH</a:t>
            </a:r>
          </a:p>
          <a:p>
            <a:r>
              <a:rPr lang="de-DE" dirty="0"/>
              <a:t>300 </a:t>
            </a:r>
            <a:r>
              <a:rPr lang="de-DE" dirty="0" err="1"/>
              <a:t>villages</a:t>
            </a:r>
            <a:endParaRPr lang="de-DE" dirty="0"/>
          </a:p>
          <a:p>
            <a:r>
              <a:rPr lang="de-DE" dirty="0"/>
              <a:t>100 </a:t>
            </a:r>
            <a:r>
              <a:rPr lang="de-DE" dirty="0" err="1"/>
              <a:t>municipalities</a:t>
            </a:r>
            <a:endParaRPr lang="de-DE" dirty="0"/>
          </a:p>
          <a:p>
            <a:r>
              <a:rPr lang="de-DE" dirty="0"/>
              <a:t> </a:t>
            </a:r>
            <a:r>
              <a:rPr lang="de-DE" dirty="0" err="1"/>
              <a:t>We</a:t>
            </a:r>
            <a:r>
              <a:rPr lang="de-DE" dirty="0"/>
              <a:t> </a:t>
            </a:r>
            <a:r>
              <a:rPr lang="de-DE" dirty="0" err="1"/>
              <a:t>had</a:t>
            </a:r>
            <a:r>
              <a:rPr lang="de-DE" dirty="0"/>
              <a:t> a ‚</a:t>
            </a:r>
            <a:r>
              <a:rPr lang="de-DE" dirty="0" err="1"/>
              <a:t>baseline</a:t>
            </a:r>
            <a:r>
              <a:rPr lang="de-DE" dirty="0"/>
              <a:t>‘ </a:t>
            </a:r>
            <a:r>
              <a:rPr lang="de-DE" dirty="0" err="1"/>
              <a:t>dataset</a:t>
            </a:r>
            <a:r>
              <a:rPr lang="de-DE" dirty="0"/>
              <a:t>, </a:t>
            </a:r>
            <a:r>
              <a:rPr lang="de-DE" dirty="0" err="1"/>
              <a:t>develop</a:t>
            </a:r>
            <a:r>
              <a:rPr lang="de-DE" dirty="0"/>
              <a:t> </a:t>
            </a:r>
            <a:r>
              <a:rPr lang="de-DE" dirty="0" err="1"/>
              <a:t>the</a:t>
            </a:r>
            <a:r>
              <a:rPr lang="de-DE" dirty="0"/>
              <a:t> </a:t>
            </a:r>
            <a:r>
              <a:rPr lang="de-DE" dirty="0" err="1"/>
              <a:t>endline</a:t>
            </a:r>
            <a:r>
              <a:rPr lang="de-DE" dirty="0"/>
              <a:t> </a:t>
            </a:r>
            <a:r>
              <a:rPr lang="de-DE" dirty="0" err="1"/>
              <a:t>dataset</a:t>
            </a:r>
            <a:r>
              <a:rPr lang="de-DE" dirty="0"/>
              <a:t>, quasi-experimental design and </a:t>
            </a:r>
            <a:r>
              <a:rPr lang="de-DE" dirty="0" err="1"/>
              <a:t>propensity</a:t>
            </a:r>
            <a:r>
              <a:rPr lang="de-DE" dirty="0"/>
              <a:t>-score-</a:t>
            </a:r>
            <a:r>
              <a:rPr lang="de-DE" dirty="0" err="1"/>
              <a:t>matching</a:t>
            </a:r>
            <a:r>
              <a:rPr lang="de-DE" dirty="0"/>
              <a:t>…</a:t>
            </a:r>
          </a:p>
        </p:txBody>
      </p:sp>
      <p:sp>
        <p:nvSpPr>
          <p:cNvPr id="4" name="Foliennummernplatzhalter 3"/>
          <p:cNvSpPr>
            <a:spLocks noGrp="1"/>
          </p:cNvSpPr>
          <p:nvPr>
            <p:ph type="sldNum" sz="quarter" idx="10"/>
          </p:nvPr>
        </p:nvSpPr>
        <p:spPr/>
        <p:txBody>
          <a:bodyPr/>
          <a:lstStyle/>
          <a:p>
            <a:fld id="{B1DBC657-5EC0-463F-B572-99F1AC7E8865}" type="slidenum">
              <a:rPr lang="de-DE" altLang="de-DE" smtClean="0"/>
              <a:pPr/>
              <a:t>6</a:t>
            </a:fld>
            <a:endParaRPr lang="de-DE" altLang="de-DE"/>
          </a:p>
        </p:txBody>
      </p:sp>
    </p:spTree>
    <p:extLst>
      <p:ext uri="{BB962C8B-B14F-4D97-AF65-F5344CB8AC3E}">
        <p14:creationId xmlns:p14="http://schemas.microsoft.com/office/powerpoint/2010/main" val="1627814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711228" y="4925551"/>
            <a:ext cx="5683250" cy="4548624"/>
          </a:xfrm>
        </p:spPr>
        <p:txBody>
          <a:bodyPr/>
          <a:lstStyle/>
          <a:p>
            <a:r>
              <a:rPr lang="de-DE" dirty="0"/>
              <a:t>But </a:t>
            </a:r>
            <a:r>
              <a:rPr lang="de-DE" dirty="0" err="1"/>
              <a:t>when</a:t>
            </a:r>
            <a:r>
              <a:rPr lang="de-DE" dirty="0"/>
              <a:t> </a:t>
            </a:r>
            <a:r>
              <a:rPr lang="de-DE" dirty="0" err="1"/>
              <a:t>we</a:t>
            </a:r>
            <a:r>
              <a:rPr lang="de-DE" dirty="0"/>
              <a:t> </a:t>
            </a:r>
            <a:r>
              <a:rPr lang="de-DE" dirty="0" err="1"/>
              <a:t>started</a:t>
            </a:r>
            <a:r>
              <a:rPr lang="de-DE" dirty="0"/>
              <a:t> </a:t>
            </a:r>
            <a:r>
              <a:rPr lang="de-DE" dirty="0" err="1"/>
              <a:t>looking</a:t>
            </a:r>
            <a:r>
              <a:rPr lang="de-DE" dirty="0"/>
              <a:t> </a:t>
            </a:r>
            <a:r>
              <a:rPr lang="de-DE" dirty="0" err="1"/>
              <a:t>more</a:t>
            </a:r>
            <a:r>
              <a:rPr lang="de-DE" dirty="0"/>
              <a:t> </a:t>
            </a:r>
            <a:r>
              <a:rPr lang="de-DE" dirty="0" err="1"/>
              <a:t>into</a:t>
            </a:r>
            <a:r>
              <a:rPr lang="de-DE" dirty="0"/>
              <a:t> </a:t>
            </a:r>
            <a:r>
              <a:rPr lang="de-DE" dirty="0" err="1"/>
              <a:t>the</a:t>
            </a:r>
            <a:r>
              <a:rPr lang="de-DE" dirty="0"/>
              <a:t> </a:t>
            </a:r>
            <a:r>
              <a:rPr lang="de-DE" dirty="0" err="1"/>
              <a:t>details</a:t>
            </a:r>
            <a:r>
              <a:rPr lang="de-DE" dirty="0"/>
              <a:t>, </a:t>
            </a:r>
            <a:r>
              <a:rPr lang="de-DE" dirty="0" err="1"/>
              <a:t>that</a:t>
            </a:r>
            <a:r>
              <a:rPr lang="de-DE" dirty="0"/>
              <a:t> </a:t>
            </a:r>
            <a:r>
              <a:rPr lang="de-DE" dirty="0" err="1"/>
              <a:t>is</a:t>
            </a:r>
            <a:r>
              <a:rPr lang="de-DE" dirty="0"/>
              <a:t> </a:t>
            </a:r>
            <a:r>
              <a:rPr lang="de-DE" dirty="0" err="1"/>
              <a:t>when</a:t>
            </a:r>
            <a:r>
              <a:rPr lang="de-DE" dirty="0"/>
              <a:t> </a:t>
            </a:r>
            <a:r>
              <a:rPr lang="de-DE" dirty="0" err="1"/>
              <a:t>the</a:t>
            </a:r>
            <a:r>
              <a:rPr lang="de-DE" dirty="0"/>
              <a:t> </a:t>
            </a:r>
            <a:r>
              <a:rPr lang="de-DE" dirty="0" err="1"/>
              <a:t>complexities</a:t>
            </a:r>
            <a:r>
              <a:rPr lang="de-DE" dirty="0"/>
              <a:t> </a:t>
            </a:r>
            <a:r>
              <a:rPr lang="de-DE" dirty="0" err="1"/>
              <a:t>started</a:t>
            </a:r>
            <a:r>
              <a:rPr lang="de-DE" dirty="0"/>
              <a:t>:</a:t>
            </a:r>
          </a:p>
          <a:p>
            <a:endParaRPr lang="de-DE" dirty="0"/>
          </a:p>
          <a:p>
            <a:pPr marL="228577" indent="-228577">
              <a:buAutoNum type="arabicParenR"/>
            </a:pPr>
            <a:r>
              <a:rPr lang="de-DE" dirty="0" err="1"/>
              <a:t>Typhoon</a:t>
            </a:r>
            <a:r>
              <a:rPr lang="de-DE" dirty="0"/>
              <a:t> </a:t>
            </a:r>
            <a:r>
              <a:rPr lang="de-DE" dirty="0" err="1"/>
              <a:t>Haiyan</a:t>
            </a:r>
            <a:r>
              <a:rPr lang="de-DE" dirty="0"/>
              <a:t> (</a:t>
            </a:r>
            <a:r>
              <a:rPr lang="de-DE" dirty="0" err="1"/>
              <a:t>locally</a:t>
            </a:r>
            <a:r>
              <a:rPr lang="de-DE" dirty="0"/>
              <a:t> </a:t>
            </a:r>
            <a:r>
              <a:rPr lang="de-DE" dirty="0" err="1"/>
              <a:t>called</a:t>
            </a:r>
            <a:r>
              <a:rPr lang="de-DE" dirty="0"/>
              <a:t> Yolanda) </a:t>
            </a:r>
            <a:r>
              <a:rPr lang="de-DE" dirty="0" err="1"/>
              <a:t>devastated</a:t>
            </a:r>
            <a:r>
              <a:rPr lang="de-DE" dirty="0"/>
              <a:t> </a:t>
            </a:r>
            <a:r>
              <a:rPr lang="de-DE" dirty="0" err="1"/>
              <a:t>the</a:t>
            </a:r>
            <a:r>
              <a:rPr lang="de-DE" dirty="0"/>
              <a:t> </a:t>
            </a:r>
            <a:r>
              <a:rPr lang="de-DE" dirty="0" err="1"/>
              <a:t>evaluation</a:t>
            </a:r>
            <a:r>
              <a:rPr lang="de-DE" dirty="0"/>
              <a:t> </a:t>
            </a:r>
            <a:r>
              <a:rPr lang="de-DE" dirty="0" err="1"/>
              <a:t>region</a:t>
            </a:r>
            <a:r>
              <a:rPr lang="de-DE" dirty="0"/>
              <a:t> in November 2013.</a:t>
            </a:r>
          </a:p>
          <a:p>
            <a:r>
              <a:rPr lang="de-DE" dirty="0" err="1"/>
              <a:t>Besides</a:t>
            </a:r>
            <a:r>
              <a:rPr lang="de-DE" dirty="0"/>
              <a:t> </a:t>
            </a:r>
            <a:r>
              <a:rPr lang="de-DE" dirty="0" err="1"/>
              <a:t>horrendous</a:t>
            </a:r>
            <a:r>
              <a:rPr lang="de-DE" dirty="0"/>
              <a:t> </a:t>
            </a:r>
            <a:r>
              <a:rPr lang="de-DE" dirty="0" err="1"/>
              <a:t>casuaties</a:t>
            </a:r>
            <a:r>
              <a:rPr lang="de-DE" dirty="0"/>
              <a:t> </a:t>
            </a:r>
            <a:r>
              <a:rPr lang="de-DE" dirty="0" err="1"/>
              <a:t>and</a:t>
            </a:r>
            <a:r>
              <a:rPr lang="de-DE" dirty="0"/>
              <a:t> </a:t>
            </a:r>
            <a:r>
              <a:rPr lang="de-DE" dirty="0" err="1"/>
              <a:t>loss</a:t>
            </a:r>
            <a:r>
              <a:rPr lang="de-DE" dirty="0"/>
              <a:t> </a:t>
            </a:r>
            <a:r>
              <a:rPr lang="de-DE" dirty="0" err="1"/>
              <a:t>of</a:t>
            </a:r>
            <a:r>
              <a:rPr lang="de-DE" dirty="0"/>
              <a:t> </a:t>
            </a:r>
            <a:r>
              <a:rPr lang="de-DE" dirty="0" err="1"/>
              <a:t>life</a:t>
            </a:r>
            <a:r>
              <a:rPr lang="de-DE" dirty="0"/>
              <a:t>, </a:t>
            </a:r>
            <a:r>
              <a:rPr lang="de-DE" dirty="0" err="1"/>
              <a:t>devastating</a:t>
            </a:r>
            <a:r>
              <a:rPr lang="de-DE" dirty="0"/>
              <a:t> </a:t>
            </a:r>
            <a:r>
              <a:rPr lang="de-DE" dirty="0" err="1"/>
              <a:t>economic</a:t>
            </a:r>
            <a:r>
              <a:rPr lang="de-DE" dirty="0"/>
              <a:t> </a:t>
            </a:r>
            <a:r>
              <a:rPr lang="de-DE" dirty="0" err="1"/>
              <a:t>damage</a:t>
            </a:r>
            <a:r>
              <a:rPr lang="de-DE" dirty="0"/>
              <a:t> </a:t>
            </a:r>
            <a:r>
              <a:rPr lang="de-DE" dirty="0" err="1"/>
              <a:t>and</a:t>
            </a:r>
            <a:r>
              <a:rPr lang="de-DE" dirty="0"/>
              <a:t> </a:t>
            </a:r>
            <a:r>
              <a:rPr lang="de-DE" dirty="0" err="1"/>
              <a:t>traumatic</a:t>
            </a:r>
            <a:r>
              <a:rPr lang="de-DE" dirty="0"/>
              <a:t> </a:t>
            </a:r>
            <a:r>
              <a:rPr lang="de-DE" dirty="0" err="1"/>
              <a:t>experience</a:t>
            </a:r>
            <a:r>
              <a:rPr lang="de-DE" dirty="0"/>
              <a:t> </a:t>
            </a:r>
            <a:r>
              <a:rPr lang="de-DE" dirty="0" err="1"/>
              <a:t>for</a:t>
            </a:r>
            <a:r>
              <a:rPr lang="de-DE" dirty="0"/>
              <a:t> </a:t>
            </a:r>
            <a:r>
              <a:rPr lang="de-DE" dirty="0" err="1"/>
              <a:t>the</a:t>
            </a:r>
            <a:r>
              <a:rPr lang="de-DE" dirty="0"/>
              <a:t> </a:t>
            </a:r>
            <a:r>
              <a:rPr lang="de-DE" dirty="0" err="1"/>
              <a:t>affected</a:t>
            </a:r>
            <a:r>
              <a:rPr lang="de-DE" dirty="0"/>
              <a:t> </a:t>
            </a:r>
            <a:r>
              <a:rPr lang="de-DE" dirty="0" err="1"/>
              <a:t>population</a:t>
            </a:r>
            <a:r>
              <a:rPr lang="de-DE" dirty="0"/>
              <a:t>, </a:t>
            </a:r>
            <a:r>
              <a:rPr lang="de-DE" dirty="0" err="1"/>
              <a:t>we</a:t>
            </a:r>
            <a:r>
              <a:rPr lang="de-DE" dirty="0"/>
              <a:t> </a:t>
            </a:r>
            <a:r>
              <a:rPr lang="de-DE" dirty="0" err="1"/>
              <a:t>encountered</a:t>
            </a:r>
            <a:r>
              <a:rPr lang="de-DE" dirty="0"/>
              <a:t> </a:t>
            </a:r>
            <a:r>
              <a:rPr lang="de-DE" dirty="0" err="1"/>
              <a:t>problems</a:t>
            </a:r>
            <a:r>
              <a:rPr lang="de-DE" dirty="0"/>
              <a:t> </a:t>
            </a:r>
            <a:r>
              <a:rPr lang="de-DE" dirty="0" err="1"/>
              <a:t>for</a:t>
            </a:r>
            <a:r>
              <a:rPr lang="de-DE" dirty="0"/>
              <a:t> out </a:t>
            </a:r>
            <a:r>
              <a:rPr lang="de-DE" dirty="0" err="1"/>
              <a:t>evaluation</a:t>
            </a:r>
            <a:r>
              <a:rPr lang="de-DE" dirty="0"/>
              <a:t>.</a:t>
            </a:r>
          </a:p>
          <a:p>
            <a:r>
              <a:rPr lang="de-DE" dirty="0" err="1"/>
              <a:t>Following</a:t>
            </a:r>
            <a:r>
              <a:rPr lang="de-DE" dirty="0"/>
              <a:t> </a:t>
            </a:r>
            <a:r>
              <a:rPr lang="de-DE" dirty="0" err="1"/>
              <a:t>the</a:t>
            </a:r>
            <a:r>
              <a:rPr lang="de-DE" dirty="0"/>
              <a:t> super </a:t>
            </a:r>
            <a:r>
              <a:rPr lang="de-DE" dirty="0" err="1"/>
              <a:t>typhoon</a:t>
            </a:r>
            <a:r>
              <a:rPr lang="de-DE" dirty="0"/>
              <a:t> international </a:t>
            </a:r>
            <a:r>
              <a:rPr lang="de-DE" dirty="0" err="1"/>
              <a:t>aid</a:t>
            </a:r>
            <a:r>
              <a:rPr lang="de-DE" dirty="0"/>
              <a:t> </a:t>
            </a:r>
            <a:r>
              <a:rPr lang="de-DE" dirty="0" err="1"/>
              <a:t>surged</a:t>
            </a:r>
            <a:r>
              <a:rPr lang="de-DE" dirty="0"/>
              <a:t> in </a:t>
            </a:r>
            <a:r>
              <a:rPr lang="de-DE" dirty="0" err="1"/>
              <a:t>the</a:t>
            </a:r>
            <a:r>
              <a:rPr lang="de-DE" dirty="0"/>
              <a:t> </a:t>
            </a:r>
            <a:r>
              <a:rPr lang="de-DE" dirty="0" err="1"/>
              <a:t>region</a:t>
            </a:r>
            <a:r>
              <a:rPr lang="de-DE" dirty="0"/>
              <a:t>. A </a:t>
            </a:r>
            <a:r>
              <a:rPr lang="de-DE" dirty="0" err="1"/>
              <a:t>flock</a:t>
            </a:r>
            <a:r>
              <a:rPr lang="de-DE" dirty="0"/>
              <a:t> </a:t>
            </a:r>
            <a:r>
              <a:rPr lang="de-DE" dirty="0" err="1"/>
              <a:t>of</a:t>
            </a:r>
            <a:r>
              <a:rPr lang="de-DE" dirty="0"/>
              <a:t> </a:t>
            </a:r>
            <a:r>
              <a:rPr lang="de-DE" dirty="0" err="1"/>
              <a:t>donor</a:t>
            </a:r>
            <a:r>
              <a:rPr lang="de-DE" dirty="0"/>
              <a:t> </a:t>
            </a:r>
            <a:r>
              <a:rPr lang="de-DE" dirty="0" err="1"/>
              <a:t>organizations</a:t>
            </a:r>
            <a:r>
              <a:rPr lang="de-DE" dirty="0"/>
              <a:t> </a:t>
            </a:r>
            <a:r>
              <a:rPr lang="de-DE" dirty="0" err="1"/>
              <a:t>we</a:t>
            </a:r>
            <a:r>
              <a:rPr lang="de-DE" dirty="0"/>
              <a:t> </a:t>
            </a:r>
            <a:r>
              <a:rPr lang="de-DE" dirty="0" err="1"/>
              <a:t>to</a:t>
            </a:r>
            <a:r>
              <a:rPr lang="de-DE" dirty="0"/>
              <a:t> </a:t>
            </a:r>
            <a:r>
              <a:rPr lang="de-DE" dirty="0" err="1"/>
              <a:t>the</a:t>
            </a:r>
            <a:r>
              <a:rPr lang="de-DE" dirty="0"/>
              <a:t> </a:t>
            </a:r>
            <a:r>
              <a:rPr lang="de-DE" dirty="0" err="1"/>
              <a:t>region</a:t>
            </a:r>
            <a:r>
              <a:rPr lang="de-DE" dirty="0"/>
              <a:t> and </a:t>
            </a:r>
            <a:r>
              <a:rPr lang="de-DE" dirty="0" err="1"/>
              <a:t>did</a:t>
            </a:r>
            <a:r>
              <a:rPr lang="de-DE" dirty="0"/>
              <a:t> all </a:t>
            </a:r>
            <a:r>
              <a:rPr lang="de-DE" dirty="0" err="1"/>
              <a:t>kind</a:t>
            </a:r>
            <a:r>
              <a:rPr lang="de-DE" dirty="0"/>
              <a:t> </a:t>
            </a:r>
            <a:r>
              <a:rPr lang="de-DE" dirty="0" err="1"/>
              <a:t>of</a:t>
            </a:r>
            <a:r>
              <a:rPr lang="de-DE" dirty="0"/>
              <a:t> </a:t>
            </a:r>
            <a:r>
              <a:rPr lang="de-DE" dirty="0" err="1"/>
              <a:t>supporting</a:t>
            </a:r>
            <a:r>
              <a:rPr lang="de-DE" dirty="0"/>
              <a:t> </a:t>
            </a:r>
            <a:r>
              <a:rPr lang="de-DE" dirty="0" err="1"/>
              <a:t>measures</a:t>
            </a:r>
            <a:r>
              <a:rPr lang="de-DE" dirty="0"/>
              <a:t> </a:t>
            </a:r>
            <a:r>
              <a:rPr lang="de-DE" dirty="0" err="1"/>
              <a:t>which</a:t>
            </a:r>
            <a:r>
              <a:rPr lang="de-DE" dirty="0"/>
              <a:t> </a:t>
            </a:r>
            <a:r>
              <a:rPr lang="de-DE" dirty="0" err="1"/>
              <a:t>ranged</a:t>
            </a:r>
            <a:r>
              <a:rPr lang="de-DE" dirty="0"/>
              <a:t> </a:t>
            </a:r>
            <a:r>
              <a:rPr lang="de-DE" dirty="0" err="1"/>
              <a:t>from</a:t>
            </a:r>
            <a:r>
              <a:rPr lang="de-DE" dirty="0"/>
              <a:t> </a:t>
            </a:r>
            <a:r>
              <a:rPr lang="de-DE" dirty="0" err="1"/>
              <a:t>donating</a:t>
            </a:r>
            <a:r>
              <a:rPr lang="de-DE" dirty="0"/>
              <a:t> </a:t>
            </a:r>
            <a:r>
              <a:rPr lang="de-DE" dirty="0" err="1"/>
              <a:t>food</a:t>
            </a:r>
            <a:r>
              <a:rPr lang="de-DE" dirty="0"/>
              <a:t>, </a:t>
            </a:r>
            <a:r>
              <a:rPr lang="de-DE" dirty="0" err="1"/>
              <a:t>to</a:t>
            </a:r>
            <a:r>
              <a:rPr lang="de-DE" dirty="0"/>
              <a:t> </a:t>
            </a:r>
            <a:r>
              <a:rPr lang="de-DE" dirty="0" err="1"/>
              <a:t>rebuilding</a:t>
            </a:r>
            <a:r>
              <a:rPr lang="de-DE" dirty="0"/>
              <a:t> </a:t>
            </a:r>
            <a:r>
              <a:rPr lang="de-DE" dirty="0" err="1"/>
              <a:t>intrastructure</a:t>
            </a:r>
            <a:r>
              <a:rPr lang="de-DE" dirty="0"/>
              <a:t>.</a:t>
            </a:r>
          </a:p>
          <a:p>
            <a:endParaRPr lang="de-DE" dirty="0"/>
          </a:p>
          <a:p>
            <a:r>
              <a:rPr lang="de-DE" dirty="0"/>
              <a:t>Right in </a:t>
            </a:r>
            <a:r>
              <a:rPr lang="de-DE" dirty="0" err="1"/>
              <a:t>the</a:t>
            </a:r>
            <a:r>
              <a:rPr lang="de-DE" dirty="0"/>
              <a:t> </a:t>
            </a:r>
            <a:r>
              <a:rPr lang="de-DE" dirty="0" err="1"/>
              <a:t>middle</a:t>
            </a:r>
            <a:r>
              <a:rPr lang="de-DE" dirty="0"/>
              <a:t> </a:t>
            </a:r>
            <a:r>
              <a:rPr lang="de-DE" dirty="0" err="1"/>
              <a:t>of</a:t>
            </a:r>
            <a:r>
              <a:rPr lang="de-DE" dirty="0"/>
              <a:t> </a:t>
            </a:r>
            <a:r>
              <a:rPr lang="de-DE" dirty="0" err="1"/>
              <a:t>this</a:t>
            </a:r>
            <a:r>
              <a:rPr lang="de-DE" dirty="0"/>
              <a:t>, </a:t>
            </a:r>
            <a:r>
              <a:rPr lang="de-DE" dirty="0" err="1"/>
              <a:t>is</a:t>
            </a:r>
            <a:r>
              <a:rPr lang="de-DE" dirty="0"/>
              <a:t> </a:t>
            </a:r>
            <a:r>
              <a:rPr lang="de-DE" dirty="0" err="1"/>
              <a:t>our</a:t>
            </a:r>
            <a:r>
              <a:rPr lang="de-DE" dirty="0"/>
              <a:t> (</a:t>
            </a:r>
            <a:r>
              <a:rPr lang="de-DE" dirty="0" err="1"/>
              <a:t>small</a:t>
            </a:r>
            <a:r>
              <a:rPr lang="de-DE" dirty="0"/>
              <a:t>) </a:t>
            </a:r>
            <a:r>
              <a:rPr lang="de-DE" dirty="0" err="1"/>
              <a:t>internvetion</a:t>
            </a:r>
            <a:r>
              <a:rPr lang="de-DE" dirty="0"/>
              <a:t> </a:t>
            </a:r>
            <a:r>
              <a:rPr lang="de-DE" dirty="0" err="1"/>
              <a:t>that</a:t>
            </a:r>
            <a:r>
              <a:rPr lang="de-DE" dirty="0"/>
              <a:t> </a:t>
            </a:r>
            <a:r>
              <a:rPr lang="de-DE" dirty="0" err="1"/>
              <a:t>is</a:t>
            </a:r>
            <a:r>
              <a:rPr lang="de-DE" dirty="0"/>
              <a:t> </a:t>
            </a:r>
            <a:r>
              <a:rPr lang="de-DE" dirty="0" err="1"/>
              <a:t>now</a:t>
            </a:r>
            <a:r>
              <a:rPr lang="de-DE" dirty="0"/>
              <a:t> </a:t>
            </a:r>
            <a:r>
              <a:rPr lang="de-DE" dirty="0" err="1"/>
              <a:t>part</a:t>
            </a:r>
            <a:r>
              <a:rPr lang="de-DE" dirty="0"/>
              <a:t> </a:t>
            </a:r>
            <a:r>
              <a:rPr lang="de-DE" dirty="0" err="1"/>
              <a:t>of</a:t>
            </a:r>
            <a:r>
              <a:rPr lang="de-DE" dirty="0"/>
              <a:t> </a:t>
            </a:r>
            <a:r>
              <a:rPr lang="de-DE" dirty="0" err="1"/>
              <a:t>this</a:t>
            </a:r>
            <a:r>
              <a:rPr lang="de-DE" dirty="0"/>
              <a:t> </a:t>
            </a:r>
            <a:r>
              <a:rPr lang="de-DE" dirty="0" err="1"/>
              <a:t>huge</a:t>
            </a:r>
            <a:r>
              <a:rPr lang="de-DE" dirty="0"/>
              <a:t> </a:t>
            </a:r>
            <a:r>
              <a:rPr lang="de-DE" dirty="0" err="1"/>
              <a:t>pile</a:t>
            </a:r>
            <a:r>
              <a:rPr lang="de-DE" dirty="0"/>
              <a:t> </a:t>
            </a:r>
            <a:r>
              <a:rPr lang="de-DE" dirty="0" err="1"/>
              <a:t>of</a:t>
            </a:r>
            <a:r>
              <a:rPr lang="de-DE" dirty="0"/>
              <a:t> support and </a:t>
            </a:r>
            <a:r>
              <a:rPr lang="de-DE" dirty="0" err="1"/>
              <a:t>we</a:t>
            </a:r>
            <a:r>
              <a:rPr lang="de-DE" dirty="0"/>
              <a:t> </a:t>
            </a:r>
            <a:r>
              <a:rPr lang="de-DE" dirty="0" err="1"/>
              <a:t>are</a:t>
            </a:r>
            <a:r>
              <a:rPr lang="de-DE" dirty="0"/>
              <a:t> </a:t>
            </a:r>
            <a:r>
              <a:rPr lang="de-DE" dirty="0" err="1"/>
              <a:t>facing</a:t>
            </a:r>
            <a:r>
              <a:rPr lang="de-DE" dirty="0"/>
              <a:t> </a:t>
            </a:r>
            <a:r>
              <a:rPr lang="de-DE" dirty="0" err="1"/>
              <a:t>the</a:t>
            </a:r>
            <a:r>
              <a:rPr lang="de-DE" dirty="0"/>
              <a:t> </a:t>
            </a:r>
            <a:r>
              <a:rPr lang="de-DE" dirty="0" err="1"/>
              <a:t>problem</a:t>
            </a:r>
            <a:r>
              <a:rPr lang="de-DE" dirty="0"/>
              <a:t> </a:t>
            </a:r>
            <a:r>
              <a:rPr lang="de-DE" dirty="0" err="1"/>
              <a:t>of</a:t>
            </a:r>
            <a:r>
              <a:rPr lang="de-DE" dirty="0"/>
              <a:t> </a:t>
            </a:r>
            <a:r>
              <a:rPr lang="de-DE" dirty="0" err="1"/>
              <a:t>differentiating</a:t>
            </a:r>
            <a:r>
              <a:rPr lang="de-DE" dirty="0"/>
              <a:t> </a:t>
            </a:r>
            <a:r>
              <a:rPr lang="de-DE" dirty="0" err="1"/>
              <a:t>outcomes</a:t>
            </a:r>
            <a:r>
              <a:rPr lang="de-DE" dirty="0"/>
              <a:t> and </a:t>
            </a:r>
            <a:r>
              <a:rPr lang="de-DE" dirty="0" err="1"/>
              <a:t>impacts</a:t>
            </a:r>
            <a:r>
              <a:rPr lang="de-DE" dirty="0"/>
              <a:t> </a:t>
            </a:r>
            <a:r>
              <a:rPr lang="de-DE" dirty="0" err="1"/>
              <a:t>of</a:t>
            </a:r>
            <a:r>
              <a:rPr lang="de-DE" dirty="0"/>
              <a:t> </a:t>
            </a:r>
            <a:r>
              <a:rPr lang="de-DE" dirty="0" err="1"/>
              <a:t>our</a:t>
            </a:r>
            <a:r>
              <a:rPr lang="de-DE" dirty="0"/>
              <a:t> Intervention </a:t>
            </a:r>
            <a:r>
              <a:rPr lang="de-DE" dirty="0" err="1"/>
              <a:t>with</a:t>
            </a:r>
            <a:r>
              <a:rPr lang="de-DE" dirty="0"/>
              <a:t> a </a:t>
            </a:r>
            <a:r>
              <a:rPr lang="de-DE" dirty="0" err="1"/>
              <a:t>multitude</a:t>
            </a:r>
            <a:r>
              <a:rPr lang="de-DE" dirty="0"/>
              <a:t> </a:t>
            </a:r>
            <a:r>
              <a:rPr lang="de-DE" dirty="0" err="1"/>
              <a:t>of</a:t>
            </a:r>
            <a:r>
              <a:rPr lang="de-DE" dirty="0"/>
              <a:t> </a:t>
            </a:r>
            <a:r>
              <a:rPr lang="de-DE" dirty="0" err="1"/>
              <a:t>competeting</a:t>
            </a:r>
            <a:r>
              <a:rPr lang="de-DE" dirty="0"/>
              <a:t> </a:t>
            </a:r>
            <a:r>
              <a:rPr lang="de-DE" dirty="0" err="1"/>
              <a:t>projects</a:t>
            </a:r>
            <a:r>
              <a:rPr lang="de-DE" dirty="0"/>
              <a:t>.</a:t>
            </a:r>
          </a:p>
        </p:txBody>
      </p:sp>
      <p:sp>
        <p:nvSpPr>
          <p:cNvPr id="4" name="Foliennummernplatzhalter 3"/>
          <p:cNvSpPr>
            <a:spLocks noGrp="1"/>
          </p:cNvSpPr>
          <p:nvPr>
            <p:ph type="sldNum" sz="quarter" idx="10"/>
          </p:nvPr>
        </p:nvSpPr>
        <p:spPr/>
        <p:txBody>
          <a:bodyPr/>
          <a:lstStyle/>
          <a:p>
            <a:fld id="{B1DBC657-5EC0-463F-B572-99F1AC7E8865}" type="slidenum">
              <a:rPr lang="de-DE" altLang="de-DE" smtClean="0"/>
              <a:pPr/>
              <a:t>7</a:t>
            </a:fld>
            <a:endParaRPr lang="de-DE" altLang="de-DE"/>
          </a:p>
        </p:txBody>
      </p:sp>
    </p:spTree>
    <p:extLst>
      <p:ext uri="{BB962C8B-B14F-4D97-AF65-F5344CB8AC3E}">
        <p14:creationId xmlns:p14="http://schemas.microsoft.com/office/powerpoint/2010/main" val="3521477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711228" y="4925550"/>
            <a:ext cx="5683250" cy="4485378"/>
          </a:xfrm>
        </p:spPr>
        <p:txBody>
          <a:bodyPr>
            <a:normAutofit/>
          </a:bodyPr>
          <a:lstStyle/>
          <a:p>
            <a:r>
              <a:rPr lang="de-DE" dirty="0"/>
              <a:t>Approach </a:t>
            </a:r>
            <a:r>
              <a:rPr lang="de-DE" dirty="0" err="1"/>
              <a:t>for</a:t>
            </a:r>
            <a:r>
              <a:rPr lang="de-DE" dirty="0"/>
              <a:t> </a:t>
            </a:r>
            <a:r>
              <a:rPr lang="de-DE" dirty="0" err="1"/>
              <a:t>the</a:t>
            </a:r>
            <a:r>
              <a:rPr lang="de-DE" dirty="0"/>
              <a:t> </a:t>
            </a:r>
            <a:r>
              <a:rPr lang="de-DE" dirty="0" err="1"/>
              <a:t>problems</a:t>
            </a:r>
            <a:r>
              <a:rPr lang="de-DE" dirty="0"/>
              <a:t> </a:t>
            </a:r>
            <a:r>
              <a:rPr lang="de-DE" dirty="0" err="1"/>
              <a:t>associated</a:t>
            </a:r>
            <a:r>
              <a:rPr lang="de-DE" dirty="0"/>
              <a:t> </a:t>
            </a:r>
            <a:r>
              <a:rPr lang="de-DE" dirty="0" err="1"/>
              <a:t>with</a:t>
            </a:r>
            <a:r>
              <a:rPr lang="de-DE" dirty="0"/>
              <a:t> </a:t>
            </a:r>
            <a:r>
              <a:rPr lang="de-DE" dirty="0" err="1"/>
              <a:t>Typhoon</a:t>
            </a:r>
            <a:r>
              <a:rPr lang="de-DE" dirty="0"/>
              <a:t> Yolanda:</a:t>
            </a:r>
          </a:p>
          <a:p>
            <a:r>
              <a:rPr lang="de-DE" dirty="0" err="1"/>
              <a:t>We</a:t>
            </a:r>
            <a:r>
              <a:rPr lang="de-DE" dirty="0"/>
              <a:t> </a:t>
            </a:r>
            <a:r>
              <a:rPr lang="de-DE" dirty="0" err="1"/>
              <a:t>had</a:t>
            </a:r>
            <a:r>
              <a:rPr lang="de-DE" dirty="0"/>
              <a:t> </a:t>
            </a:r>
            <a:r>
              <a:rPr lang="de-DE" dirty="0" err="1"/>
              <a:t>relatively</a:t>
            </a:r>
            <a:r>
              <a:rPr lang="de-DE" dirty="0"/>
              <a:t> </a:t>
            </a:r>
            <a:r>
              <a:rPr lang="de-DE" dirty="0" err="1"/>
              <a:t>little</a:t>
            </a:r>
            <a:r>
              <a:rPr lang="de-DE" dirty="0"/>
              <a:t> </a:t>
            </a:r>
            <a:r>
              <a:rPr lang="de-DE" dirty="0" err="1"/>
              <a:t>comparative</a:t>
            </a:r>
            <a:r>
              <a:rPr lang="de-DE" dirty="0"/>
              <a:t> </a:t>
            </a:r>
            <a:r>
              <a:rPr lang="de-DE" dirty="0" err="1"/>
              <a:t>data</a:t>
            </a:r>
            <a:r>
              <a:rPr lang="de-DE" dirty="0"/>
              <a:t> </a:t>
            </a:r>
            <a:r>
              <a:rPr lang="de-DE" dirty="0" err="1"/>
              <a:t>how</a:t>
            </a:r>
            <a:r>
              <a:rPr lang="de-DE" dirty="0"/>
              <a:t> </a:t>
            </a:r>
            <a:r>
              <a:rPr lang="de-DE" dirty="0" err="1"/>
              <a:t>our</a:t>
            </a:r>
            <a:r>
              <a:rPr lang="de-DE" dirty="0"/>
              <a:t> </a:t>
            </a:r>
            <a:r>
              <a:rPr lang="de-DE" dirty="0" err="1"/>
              <a:t>municipalities</a:t>
            </a:r>
            <a:r>
              <a:rPr lang="de-DE" dirty="0"/>
              <a:t> </a:t>
            </a:r>
            <a:r>
              <a:rPr lang="de-DE" dirty="0" err="1"/>
              <a:t>were</a:t>
            </a:r>
            <a:r>
              <a:rPr lang="de-DE" dirty="0"/>
              <a:t> </a:t>
            </a:r>
            <a:r>
              <a:rPr lang="de-DE" dirty="0" err="1"/>
              <a:t>affected</a:t>
            </a:r>
            <a:r>
              <a:rPr lang="de-DE" dirty="0"/>
              <a:t> </a:t>
            </a:r>
            <a:r>
              <a:rPr lang="de-DE" dirty="0" err="1"/>
              <a:t>by</a:t>
            </a:r>
            <a:r>
              <a:rPr lang="de-DE" dirty="0"/>
              <a:t> </a:t>
            </a:r>
            <a:r>
              <a:rPr lang="de-DE" dirty="0" err="1"/>
              <a:t>the</a:t>
            </a:r>
            <a:r>
              <a:rPr lang="de-DE" dirty="0"/>
              <a:t> </a:t>
            </a:r>
            <a:r>
              <a:rPr lang="de-DE" dirty="0" err="1"/>
              <a:t>typhoon</a:t>
            </a:r>
            <a:r>
              <a:rPr lang="de-DE" dirty="0"/>
              <a:t> </a:t>
            </a:r>
            <a:r>
              <a:rPr lang="de-DE" dirty="0" err="1"/>
              <a:t>and</a:t>
            </a:r>
            <a:r>
              <a:rPr lang="de-DE" dirty="0"/>
              <a:t> </a:t>
            </a:r>
            <a:r>
              <a:rPr lang="de-DE" dirty="0" err="1"/>
              <a:t>secondary</a:t>
            </a:r>
            <a:r>
              <a:rPr lang="de-DE" dirty="0"/>
              <a:t> </a:t>
            </a:r>
            <a:r>
              <a:rPr lang="de-DE" dirty="0" err="1"/>
              <a:t>statistics</a:t>
            </a:r>
            <a:r>
              <a:rPr lang="de-DE" dirty="0"/>
              <a:t> just </a:t>
            </a:r>
            <a:r>
              <a:rPr lang="de-DE" dirty="0" err="1"/>
              <a:t>focussing</a:t>
            </a:r>
            <a:r>
              <a:rPr lang="de-DE" dirty="0"/>
              <a:t> on </a:t>
            </a:r>
            <a:r>
              <a:rPr lang="de-DE" dirty="0" err="1"/>
              <a:t>self-reported</a:t>
            </a:r>
            <a:r>
              <a:rPr lang="de-DE" dirty="0"/>
              <a:t> </a:t>
            </a:r>
            <a:r>
              <a:rPr lang="de-DE" dirty="0" err="1"/>
              <a:t>affectedness</a:t>
            </a:r>
            <a:r>
              <a:rPr lang="de-DE" dirty="0"/>
              <a:t> </a:t>
            </a:r>
            <a:r>
              <a:rPr lang="de-DE" dirty="0" err="1"/>
              <a:t>proved</a:t>
            </a:r>
            <a:r>
              <a:rPr lang="de-DE" dirty="0"/>
              <a:t> not </a:t>
            </a:r>
            <a:r>
              <a:rPr lang="de-DE" dirty="0" err="1"/>
              <a:t>to</a:t>
            </a:r>
            <a:r>
              <a:rPr lang="de-DE" dirty="0"/>
              <a:t> </a:t>
            </a:r>
            <a:r>
              <a:rPr lang="de-DE" dirty="0" err="1"/>
              <a:t>be</a:t>
            </a:r>
            <a:r>
              <a:rPr lang="de-DE" dirty="0"/>
              <a:t> </a:t>
            </a:r>
            <a:r>
              <a:rPr lang="de-DE" dirty="0" err="1"/>
              <a:t>sufficient</a:t>
            </a:r>
            <a:r>
              <a:rPr lang="de-DE" dirty="0"/>
              <a:t>.</a:t>
            </a:r>
          </a:p>
          <a:p>
            <a:endParaRPr lang="de-DE" dirty="0"/>
          </a:p>
          <a:p>
            <a:r>
              <a:rPr lang="de-DE" dirty="0" err="1"/>
              <a:t>What</a:t>
            </a:r>
            <a:r>
              <a:rPr lang="de-DE" dirty="0"/>
              <a:t> </a:t>
            </a:r>
            <a:r>
              <a:rPr lang="de-DE" dirty="0" err="1"/>
              <a:t>we</a:t>
            </a:r>
            <a:r>
              <a:rPr lang="de-DE" dirty="0"/>
              <a:t> </a:t>
            </a:r>
            <a:r>
              <a:rPr lang="de-DE" dirty="0" err="1"/>
              <a:t>did</a:t>
            </a:r>
            <a:r>
              <a:rPr lang="de-DE" dirty="0"/>
              <a:t> was </a:t>
            </a:r>
            <a:r>
              <a:rPr lang="de-DE" dirty="0" err="1"/>
              <a:t>use</a:t>
            </a:r>
            <a:r>
              <a:rPr lang="de-DE" dirty="0"/>
              <a:t> </a:t>
            </a:r>
            <a:r>
              <a:rPr lang="de-DE" dirty="0" err="1"/>
              <a:t>the</a:t>
            </a:r>
            <a:r>
              <a:rPr lang="de-DE" dirty="0"/>
              <a:t> GFS (Global </a:t>
            </a:r>
            <a:r>
              <a:rPr lang="de-DE" dirty="0" err="1"/>
              <a:t>Forecasting</a:t>
            </a:r>
            <a:r>
              <a:rPr lang="de-DE" dirty="0"/>
              <a:t> System) </a:t>
            </a:r>
            <a:r>
              <a:rPr lang="de-DE" dirty="0" err="1"/>
              <a:t>weather</a:t>
            </a:r>
            <a:r>
              <a:rPr lang="de-DE" dirty="0"/>
              <a:t> </a:t>
            </a:r>
            <a:r>
              <a:rPr lang="de-DE" dirty="0" err="1"/>
              <a:t>forecast</a:t>
            </a:r>
            <a:r>
              <a:rPr lang="de-DE" dirty="0"/>
              <a:t> </a:t>
            </a:r>
            <a:r>
              <a:rPr lang="de-DE" dirty="0" err="1"/>
              <a:t>model</a:t>
            </a:r>
            <a:r>
              <a:rPr lang="de-DE" dirty="0"/>
              <a:t> </a:t>
            </a:r>
            <a:r>
              <a:rPr lang="de-DE" dirty="0" err="1"/>
              <a:t>to</a:t>
            </a:r>
            <a:r>
              <a:rPr lang="de-DE" dirty="0"/>
              <a:t> </a:t>
            </a:r>
            <a:r>
              <a:rPr lang="de-DE" dirty="0" err="1"/>
              <a:t>acquire</a:t>
            </a:r>
            <a:r>
              <a:rPr lang="de-DE" dirty="0"/>
              <a:t> </a:t>
            </a:r>
            <a:r>
              <a:rPr lang="de-DE" dirty="0" err="1"/>
              <a:t>data</a:t>
            </a:r>
            <a:r>
              <a:rPr lang="de-DE" dirty="0"/>
              <a:t> </a:t>
            </a:r>
            <a:r>
              <a:rPr lang="de-DE" dirty="0" err="1"/>
              <a:t>about</a:t>
            </a:r>
            <a:r>
              <a:rPr lang="de-DE" dirty="0"/>
              <a:t> wind </a:t>
            </a:r>
            <a:r>
              <a:rPr lang="de-DE" dirty="0" err="1"/>
              <a:t>vectors</a:t>
            </a:r>
            <a:r>
              <a:rPr lang="de-DE" dirty="0"/>
              <a:t> at </a:t>
            </a:r>
            <a:r>
              <a:rPr lang="de-DE" dirty="0" err="1"/>
              <a:t>surface</a:t>
            </a:r>
            <a:r>
              <a:rPr lang="de-DE" dirty="0"/>
              <a:t> </a:t>
            </a:r>
            <a:r>
              <a:rPr lang="de-DE" dirty="0" err="1"/>
              <a:t>level</a:t>
            </a:r>
            <a:r>
              <a:rPr lang="de-DE" dirty="0"/>
              <a:t> </a:t>
            </a:r>
            <a:r>
              <a:rPr lang="de-DE" dirty="0" err="1"/>
              <a:t>during</a:t>
            </a:r>
            <a:r>
              <a:rPr lang="de-DE" dirty="0"/>
              <a:t> </a:t>
            </a:r>
            <a:r>
              <a:rPr lang="de-DE" dirty="0" err="1"/>
              <a:t>the</a:t>
            </a:r>
            <a:r>
              <a:rPr lang="de-DE" dirty="0"/>
              <a:t> </a:t>
            </a:r>
            <a:r>
              <a:rPr lang="de-DE" dirty="0" err="1"/>
              <a:t>period</a:t>
            </a:r>
            <a:r>
              <a:rPr lang="de-DE" dirty="0"/>
              <a:t> </a:t>
            </a:r>
            <a:r>
              <a:rPr lang="de-DE" dirty="0" err="1"/>
              <a:t>of</a:t>
            </a:r>
            <a:r>
              <a:rPr lang="de-DE" dirty="0"/>
              <a:t> </a:t>
            </a:r>
            <a:r>
              <a:rPr lang="de-DE" dirty="0" err="1"/>
              <a:t>the</a:t>
            </a:r>
            <a:r>
              <a:rPr lang="de-DE" dirty="0"/>
              <a:t> </a:t>
            </a:r>
            <a:r>
              <a:rPr lang="de-DE" dirty="0" err="1"/>
              <a:t>typhoon</a:t>
            </a:r>
            <a:r>
              <a:rPr lang="de-DE" dirty="0"/>
              <a:t>. </a:t>
            </a:r>
            <a:r>
              <a:rPr lang="de-DE" dirty="0" err="1"/>
              <a:t>Plotting</a:t>
            </a:r>
            <a:r>
              <a:rPr lang="de-DE" dirty="0"/>
              <a:t> </a:t>
            </a:r>
            <a:r>
              <a:rPr lang="de-DE" dirty="0" err="1"/>
              <a:t>the</a:t>
            </a:r>
            <a:r>
              <a:rPr lang="de-DE" dirty="0"/>
              <a:t> </a:t>
            </a:r>
            <a:r>
              <a:rPr lang="de-DE" dirty="0" err="1"/>
              <a:t>data</a:t>
            </a:r>
            <a:r>
              <a:rPr lang="de-DE" dirty="0"/>
              <a:t> in GIS </a:t>
            </a:r>
            <a:r>
              <a:rPr lang="de-DE" dirty="0" err="1"/>
              <a:t>and</a:t>
            </a:r>
            <a:r>
              <a:rPr lang="de-DE" dirty="0"/>
              <a:t> </a:t>
            </a:r>
            <a:r>
              <a:rPr lang="de-DE" dirty="0" err="1"/>
              <a:t>calculating</a:t>
            </a:r>
            <a:r>
              <a:rPr lang="de-DE" dirty="0"/>
              <a:t> </a:t>
            </a:r>
            <a:r>
              <a:rPr lang="de-DE" dirty="0" err="1"/>
              <a:t>area</a:t>
            </a:r>
            <a:r>
              <a:rPr lang="de-DE" dirty="0"/>
              <a:t> </a:t>
            </a:r>
            <a:r>
              <a:rPr lang="de-DE" dirty="0" err="1"/>
              <a:t>means</a:t>
            </a:r>
            <a:r>
              <a:rPr lang="de-DE" dirty="0"/>
              <a:t> </a:t>
            </a:r>
            <a:r>
              <a:rPr lang="de-DE" dirty="0" err="1"/>
              <a:t>we</a:t>
            </a:r>
            <a:r>
              <a:rPr lang="de-DE" dirty="0"/>
              <a:t> </a:t>
            </a:r>
            <a:r>
              <a:rPr lang="de-DE" dirty="0" err="1"/>
              <a:t>were</a:t>
            </a:r>
            <a:r>
              <a:rPr lang="de-DE" dirty="0"/>
              <a:t> </a:t>
            </a:r>
            <a:r>
              <a:rPr lang="de-DE" dirty="0" err="1"/>
              <a:t>able</a:t>
            </a:r>
            <a:r>
              <a:rPr lang="de-DE" dirty="0"/>
              <a:t> </a:t>
            </a:r>
            <a:r>
              <a:rPr lang="de-DE" dirty="0" err="1"/>
              <a:t>to</a:t>
            </a:r>
            <a:r>
              <a:rPr lang="de-DE" dirty="0"/>
              <a:t> </a:t>
            </a:r>
            <a:r>
              <a:rPr lang="de-DE" dirty="0" err="1"/>
              <a:t>identify</a:t>
            </a:r>
            <a:r>
              <a:rPr lang="de-DE" dirty="0"/>
              <a:t> </a:t>
            </a:r>
            <a:r>
              <a:rPr lang="de-DE" dirty="0" err="1"/>
              <a:t>those</a:t>
            </a:r>
            <a:r>
              <a:rPr lang="de-DE" dirty="0"/>
              <a:t> </a:t>
            </a:r>
            <a:r>
              <a:rPr lang="de-DE" dirty="0" err="1"/>
              <a:t>areas</a:t>
            </a:r>
            <a:r>
              <a:rPr lang="de-DE" dirty="0"/>
              <a:t> </a:t>
            </a:r>
            <a:r>
              <a:rPr lang="de-DE" dirty="0" err="1"/>
              <a:t>affected</a:t>
            </a:r>
            <a:r>
              <a:rPr lang="de-DE" dirty="0"/>
              <a:t> </a:t>
            </a:r>
            <a:r>
              <a:rPr lang="de-DE" dirty="0" err="1"/>
              <a:t>by</a:t>
            </a:r>
            <a:r>
              <a:rPr lang="de-DE" dirty="0"/>
              <a:t> </a:t>
            </a:r>
            <a:r>
              <a:rPr lang="de-DE" dirty="0" err="1"/>
              <a:t>typhoon</a:t>
            </a:r>
            <a:r>
              <a:rPr lang="de-DE" dirty="0"/>
              <a:t> </a:t>
            </a:r>
            <a:r>
              <a:rPr lang="de-DE" dirty="0" err="1"/>
              <a:t>speed</a:t>
            </a:r>
            <a:r>
              <a:rPr lang="de-DE" dirty="0"/>
              <a:t> </a:t>
            </a:r>
            <a:r>
              <a:rPr lang="de-DE" dirty="0" err="1"/>
              <a:t>winds</a:t>
            </a:r>
            <a:r>
              <a:rPr lang="de-DE" dirty="0"/>
              <a:t>. </a:t>
            </a:r>
            <a:r>
              <a:rPr lang="de-DE" dirty="0" err="1"/>
              <a:t>Combinted</a:t>
            </a:r>
            <a:r>
              <a:rPr lang="de-DE" dirty="0"/>
              <a:t> </a:t>
            </a:r>
            <a:r>
              <a:rPr lang="de-DE" dirty="0" err="1"/>
              <a:t>with</a:t>
            </a:r>
            <a:r>
              <a:rPr lang="de-DE" dirty="0"/>
              <a:t> wind </a:t>
            </a:r>
            <a:r>
              <a:rPr lang="de-DE" dirty="0" err="1"/>
              <a:t>direction</a:t>
            </a:r>
            <a:r>
              <a:rPr lang="de-DE" dirty="0"/>
              <a:t> </a:t>
            </a:r>
            <a:r>
              <a:rPr lang="de-DE" dirty="0" err="1"/>
              <a:t>and</a:t>
            </a:r>
            <a:r>
              <a:rPr lang="de-DE" dirty="0"/>
              <a:t> </a:t>
            </a:r>
            <a:r>
              <a:rPr lang="de-DE" dirty="0" err="1"/>
              <a:t>coastal</a:t>
            </a:r>
            <a:r>
              <a:rPr lang="de-DE" dirty="0"/>
              <a:t> </a:t>
            </a:r>
            <a:r>
              <a:rPr lang="de-DE" dirty="0" err="1"/>
              <a:t>exposition</a:t>
            </a:r>
            <a:r>
              <a:rPr lang="de-DE" dirty="0"/>
              <a:t> </a:t>
            </a:r>
            <a:r>
              <a:rPr lang="de-DE" dirty="0" err="1"/>
              <a:t>of</a:t>
            </a:r>
            <a:r>
              <a:rPr lang="de-DE" dirty="0"/>
              <a:t> </a:t>
            </a:r>
            <a:r>
              <a:rPr lang="de-DE" dirty="0" err="1"/>
              <a:t>our</a:t>
            </a:r>
            <a:r>
              <a:rPr lang="de-DE" dirty="0"/>
              <a:t> </a:t>
            </a:r>
            <a:r>
              <a:rPr lang="de-DE" dirty="0" err="1"/>
              <a:t>municipalities</a:t>
            </a:r>
            <a:r>
              <a:rPr lang="de-DE" dirty="0"/>
              <a:t> </a:t>
            </a:r>
            <a:r>
              <a:rPr lang="de-DE" dirty="0" err="1"/>
              <a:t>were</a:t>
            </a:r>
            <a:r>
              <a:rPr lang="de-DE" dirty="0"/>
              <a:t> </a:t>
            </a:r>
            <a:r>
              <a:rPr lang="de-DE" dirty="0" err="1"/>
              <a:t>were</a:t>
            </a:r>
            <a:r>
              <a:rPr lang="de-DE" dirty="0"/>
              <a:t> </a:t>
            </a:r>
            <a:r>
              <a:rPr lang="de-DE" dirty="0" err="1"/>
              <a:t>getting</a:t>
            </a:r>
            <a:r>
              <a:rPr lang="de-DE" dirty="0"/>
              <a:t> a </a:t>
            </a:r>
            <a:r>
              <a:rPr lang="de-DE" dirty="0" err="1"/>
              <a:t>clearer</a:t>
            </a:r>
            <a:r>
              <a:rPr lang="de-DE" dirty="0"/>
              <a:t> </a:t>
            </a:r>
            <a:r>
              <a:rPr lang="de-DE" dirty="0" err="1"/>
              <a:t>picture</a:t>
            </a:r>
            <a:r>
              <a:rPr lang="de-DE" dirty="0"/>
              <a:t> </a:t>
            </a:r>
            <a:r>
              <a:rPr lang="de-DE" dirty="0" err="1"/>
              <a:t>of</a:t>
            </a:r>
            <a:r>
              <a:rPr lang="de-DE" dirty="0"/>
              <a:t> </a:t>
            </a:r>
            <a:r>
              <a:rPr lang="de-DE" dirty="0" err="1"/>
              <a:t>affectedness</a:t>
            </a:r>
            <a:r>
              <a:rPr lang="de-DE" dirty="0"/>
              <a:t>.</a:t>
            </a:r>
          </a:p>
          <a:p>
            <a:endParaRPr lang="de-DE" dirty="0"/>
          </a:p>
          <a:p>
            <a:r>
              <a:rPr lang="de-DE" dirty="0"/>
              <a:t>Note: </a:t>
            </a:r>
            <a:r>
              <a:rPr lang="de-DE" dirty="0" err="1"/>
              <a:t>this</a:t>
            </a:r>
            <a:r>
              <a:rPr lang="de-DE" dirty="0"/>
              <a:t> </a:t>
            </a:r>
            <a:r>
              <a:rPr lang="de-DE" dirty="0" err="1"/>
              <a:t>approach</a:t>
            </a:r>
            <a:r>
              <a:rPr lang="de-DE" dirty="0"/>
              <a:t> </a:t>
            </a:r>
            <a:r>
              <a:rPr lang="de-DE" dirty="0" err="1"/>
              <a:t>never</a:t>
            </a:r>
            <a:r>
              <a:rPr lang="de-DE" dirty="0"/>
              <a:t> </a:t>
            </a:r>
            <a:r>
              <a:rPr lang="de-DE" dirty="0" err="1"/>
              <a:t>aimed</a:t>
            </a:r>
            <a:r>
              <a:rPr lang="de-DE" dirty="0"/>
              <a:t> </a:t>
            </a:r>
            <a:r>
              <a:rPr lang="de-DE" dirty="0" err="1"/>
              <a:t>to</a:t>
            </a:r>
            <a:r>
              <a:rPr lang="de-DE" dirty="0"/>
              <a:t> </a:t>
            </a:r>
            <a:r>
              <a:rPr lang="de-DE" dirty="0" err="1"/>
              <a:t>be</a:t>
            </a:r>
            <a:r>
              <a:rPr lang="de-DE" dirty="0"/>
              <a:t> a </a:t>
            </a:r>
            <a:r>
              <a:rPr lang="de-DE" dirty="0" err="1"/>
              <a:t>scientifically</a:t>
            </a:r>
            <a:r>
              <a:rPr lang="de-DE" baseline="0" dirty="0"/>
              <a:t> </a:t>
            </a:r>
            <a:r>
              <a:rPr lang="de-DE" baseline="0" dirty="0" err="1"/>
              <a:t>precise</a:t>
            </a:r>
            <a:r>
              <a:rPr lang="de-DE" baseline="0" dirty="0"/>
              <a:t> </a:t>
            </a:r>
            <a:r>
              <a:rPr lang="de-DE" baseline="0" dirty="0" err="1"/>
              <a:t>measurement</a:t>
            </a:r>
            <a:r>
              <a:rPr lang="de-DE" baseline="0" dirty="0"/>
              <a:t> </a:t>
            </a:r>
            <a:r>
              <a:rPr lang="de-DE" baseline="0" dirty="0" err="1"/>
              <a:t>or</a:t>
            </a:r>
            <a:r>
              <a:rPr lang="de-DE" baseline="0" dirty="0"/>
              <a:t> an environmental </a:t>
            </a:r>
            <a:r>
              <a:rPr lang="de-DE" baseline="0" dirty="0" err="1"/>
              <a:t>model</a:t>
            </a:r>
            <a:r>
              <a:rPr lang="de-DE" baseline="0" dirty="0"/>
              <a:t> </a:t>
            </a:r>
            <a:r>
              <a:rPr lang="de-DE" baseline="0" dirty="0" err="1"/>
              <a:t>of</a:t>
            </a:r>
            <a:r>
              <a:rPr lang="de-DE" baseline="0" dirty="0"/>
              <a:t> </a:t>
            </a:r>
            <a:r>
              <a:rPr lang="de-DE" baseline="0" dirty="0" err="1"/>
              <a:t>impact</a:t>
            </a:r>
            <a:r>
              <a:rPr lang="de-DE" baseline="0" dirty="0"/>
              <a:t>, but </a:t>
            </a:r>
            <a:r>
              <a:rPr lang="de-DE" b="1" baseline="0" dirty="0"/>
              <a:t>an </a:t>
            </a:r>
            <a:r>
              <a:rPr lang="de-DE" b="1" baseline="0" dirty="0" err="1"/>
              <a:t>approximation</a:t>
            </a:r>
            <a:r>
              <a:rPr lang="de-DE" b="1" baseline="0" dirty="0"/>
              <a:t> </a:t>
            </a:r>
            <a:r>
              <a:rPr lang="de-DE" baseline="0" dirty="0" err="1"/>
              <a:t>to</a:t>
            </a:r>
            <a:r>
              <a:rPr lang="de-DE" baseline="0" dirty="0"/>
              <a:t> </a:t>
            </a:r>
            <a:r>
              <a:rPr lang="de-DE" baseline="0" dirty="0" err="1"/>
              <a:t>be</a:t>
            </a:r>
            <a:r>
              <a:rPr lang="de-DE" baseline="0" dirty="0"/>
              <a:t> </a:t>
            </a:r>
            <a:r>
              <a:rPr lang="de-DE" baseline="0" dirty="0" err="1"/>
              <a:t>able</a:t>
            </a:r>
            <a:r>
              <a:rPr lang="de-DE" baseline="0" dirty="0"/>
              <a:t> </a:t>
            </a:r>
            <a:r>
              <a:rPr lang="de-DE" baseline="0" dirty="0" err="1"/>
              <a:t>to</a:t>
            </a:r>
            <a:r>
              <a:rPr lang="de-DE" baseline="0" dirty="0"/>
              <a:t> </a:t>
            </a:r>
            <a:r>
              <a:rPr lang="de-DE" baseline="0" dirty="0" err="1"/>
              <a:t>control</a:t>
            </a:r>
            <a:r>
              <a:rPr lang="de-DE" baseline="0" dirty="0"/>
              <a:t> </a:t>
            </a:r>
            <a:r>
              <a:rPr lang="de-DE" baseline="0" dirty="0" err="1"/>
              <a:t>for</a:t>
            </a:r>
            <a:r>
              <a:rPr lang="de-DE" baseline="0" dirty="0"/>
              <a:t> </a:t>
            </a:r>
            <a:r>
              <a:rPr lang="de-DE" baseline="0" dirty="0" err="1"/>
              <a:t>severity</a:t>
            </a:r>
            <a:r>
              <a:rPr lang="de-DE" baseline="0" dirty="0"/>
              <a:t> </a:t>
            </a:r>
            <a:r>
              <a:rPr lang="de-DE" baseline="0" dirty="0" err="1"/>
              <a:t>of</a:t>
            </a:r>
            <a:r>
              <a:rPr lang="de-DE" baseline="0" dirty="0"/>
              <a:t> </a:t>
            </a:r>
            <a:r>
              <a:rPr lang="de-DE" baseline="0" dirty="0" err="1"/>
              <a:t>impacts</a:t>
            </a:r>
            <a:r>
              <a:rPr lang="de-DE" baseline="0" dirty="0"/>
              <a:t> </a:t>
            </a:r>
            <a:r>
              <a:rPr lang="de-DE" baseline="0" dirty="0" err="1"/>
              <a:t>for</a:t>
            </a:r>
            <a:r>
              <a:rPr lang="de-DE" baseline="0" dirty="0"/>
              <a:t> </a:t>
            </a:r>
            <a:r>
              <a:rPr lang="de-DE" baseline="0" dirty="0" err="1"/>
              <a:t>this</a:t>
            </a:r>
            <a:r>
              <a:rPr lang="de-DE" baseline="0" dirty="0"/>
              <a:t> </a:t>
            </a:r>
            <a:r>
              <a:rPr lang="de-DE" baseline="0" dirty="0" err="1"/>
              <a:t>evaluation</a:t>
            </a:r>
            <a:r>
              <a:rPr lang="de-DE" baseline="0" dirty="0"/>
              <a:t> (</a:t>
            </a:r>
            <a:r>
              <a:rPr lang="de-DE" baseline="0" dirty="0" err="1"/>
              <a:t>feasability</a:t>
            </a:r>
            <a:r>
              <a:rPr lang="de-DE" baseline="0" dirty="0"/>
              <a:t>).</a:t>
            </a:r>
          </a:p>
        </p:txBody>
      </p:sp>
      <p:sp>
        <p:nvSpPr>
          <p:cNvPr id="4" name="Foliennummernplatzhalter 3"/>
          <p:cNvSpPr>
            <a:spLocks noGrp="1"/>
          </p:cNvSpPr>
          <p:nvPr>
            <p:ph type="sldNum" sz="quarter" idx="10"/>
          </p:nvPr>
        </p:nvSpPr>
        <p:spPr/>
        <p:txBody>
          <a:bodyPr/>
          <a:lstStyle/>
          <a:p>
            <a:fld id="{B1DBC657-5EC0-463F-B572-99F1AC7E8865}" type="slidenum">
              <a:rPr lang="de-DE" altLang="de-DE" smtClean="0"/>
              <a:pPr/>
              <a:t>8</a:t>
            </a:fld>
            <a:endParaRPr lang="de-DE" altLang="de-DE"/>
          </a:p>
        </p:txBody>
      </p:sp>
    </p:spTree>
    <p:extLst>
      <p:ext uri="{BB962C8B-B14F-4D97-AF65-F5344CB8AC3E}">
        <p14:creationId xmlns:p14="http://schemas.microsoft.com/office/powerpoint/2010/main" val="4100388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We</a:t>
            </a:r>
            <a:r>
              <a:rPr lang="de-DE" dirty="0"/>
              <a:t> </a:t>
            </a:r>
            <a:r>
              <a:rPr lang="de-DE" dirty="0" err="1"/>
              <a:t>were</a:t>
            </a:r>
            <a:r>
              <a:rPr lang="de-DE" dirty="0"/>
              <a:t> </a:t>
            </a:r>
            <a:r>
              <a:rPr lang="de-DE" dirty="0" err="1"/>
              <a:t>able</a:t>
            </a:r>
            <a:r>
              <a:rPr lang="de-DE" dirty="0"/>
              <a:t> </a:t>
            </a:r>
            <a:r>
              <a:rPr lang="de-DE" dirty="0" err="1"/>
              <a:t>to</a:t>
            </a:r>
            <a:r>
              <a:rPr lang="de-DE" dirty="0"/>
              <a:t> </a:t>
            </a:r>
            <a:r>
              <a:rPr lang="de-DE" dirty="0" err="1"/>
              <a:t>use</a:t>
            </a:r>
            <a:r>
              <a:rPr lang="de-DE" dirty="0"/>
              <a:t> and </a:t>
            </a:r>
            <a:r>
              <a:rPr lang="de-DE" dirty="0" err="1"/>
              <a:t>integrate</a:t>
            </a:r>
            <a:r>
              <a:rPr lang="de-DE" dirty="0"/>
              <a:t> </a:t>
            </a:r>
            <a:r>
              <a:rPr lang="de-DE" dirty="0" err="1"/>
              <a:t>the</a:t>
            </a:r>
            <a:r>
              <a:rPr lang="de-DE" dirty="0"/>
              <a:t> </a:t>
            </a:r>
            <a:r>
              <a:rPr lang="de-DE" dirty="0" err="1"/>
              <a:t>meteorological</a:t>
            </a:r>
            <a:r>
              <a:rPr lang="de-DE" dirty="0"/>
              <a:t> </a:t>
            </a:r>
            <a:r>
              <a:rPr lang="de-DE" dirty="0" err="1"/>
              <a:t>information</a:t>
            </a:r>
            <a:r>
              <a:rPr lang="de-DE" dirty="0"/>
              <a:t> </a:t>
            </a:r>
            <a:r>
              <a:rPr lang="de-DE" dirty="0" err="1"/>
              <a:t>with</a:t>
            </a:r>
            <a:r>
              <a:rPr lang="de-DE" dirty="0"/>
              <a:t> </a:t>
            </a:r>
            <a:r>
              <a:rPr lang="de-DE" dirty="0" err="1"/>
              <a:t>existing</a:t>
            </a:r>
            <a:r>
              <a:rPr lang="de-DE" dirty="0"/>
              <a:t> </a:t>
            </a:r>
            <a:r>
              <a:rPr lang="de-DE" dirty="0" err="1"/>
              <a:t>survey</a:t>
            </a:r>
            <a:r>
              <a:rPr lang="de-DE" dirty="0"/>
              <a:t> </a:t>
            </a:r>
            <a:r>
              <a:rPr lang="de-DE" dirty="0" err="1"/>
              <a:t>data</a:t>
            </a:r>
            <a:r>
              <a:rPr lang="de-DE" dirty="0"/>
              <a:t> and </a:t>
            </a:r>
            <a:r>
              <a:rPr lang="de-DE" dirty="0" err="1"/>
              <a:t>estimate</a:t>
            </a:r>
            <a:r>
              <a:rPr lang="de-DE" dirty="0"/>
              <a:t> </a:t>
            </a:r>
            <a:r>
              <a:rPr lang="de-DE" dirty="0" err="1"/>
              <a:t>the</a:t>
            </a:r>
            <a:r>
              <a:rPr lang="de-DE" dirty="0"/>
              <a:t> </a:t>
            </a:r>
            <a:r>
              <a:rPr lang="de-DE" dirty="0" err="1"/>
              <a:t>affectedness</a:t>
            </a:r>
            <a:r>
              <a:rPr lang="de-DE" dirty="0"/>
              <a:t> </a:t>
            </a:r>
            <a:r>
              <a:rPr lang="de-DE" dirty="0" err="1"/>
              <a:t>of</a:t>
            </a:r>
            <a:r>
              <a:rPr lang="de-DE" dirty="0"/>
              <a:t> HHs but also </a:t>
            </a:r>
            <a:r>
              <a:rPr lang="de-DE" dirty="0" err="1"/>
              <a:t>villages</a:t>
            </a:r>
            <a:r>
              <a:rPr lang="de-DE" dirty="0"/>
              <a:t> and </a:t>
            </a:r>
            <a:r>
              <a:rPr lang="de-DE" dirty="0" err="1"/>
              <a:t>municipalities</a:t>
            </a:r>
            <a:r>
              <a:rPr lang="de-DE" dirty="0"/>
              <a:t> </a:t>
            </a:r>
            <a:r>
              <a:rPr lang="de-DE" dirty="0" err="1"/>
              <a:t>of</a:t>
            </a:r>
            <a:r>
              <a:rPr lang="de-DE" dirty="0"/>
              <a:t> </a:t>
            </a:r>
            <a:r>
              <a:rPr lang="de-DE" dirty="0" err="1"/>
              <a:t>the</a:t>
            </a:r>
            <a:r>
              <a:rPr lang="de-DE" dirty="0"/>
              <a:t> </a:t>
            </a:r>
            <a:r>
              <a:rPr lang="de-DE" dirty="0" err="1"/>
              <a:t>typhoon</a:t>
            </a:r>
            <a:r>
              <a:rPr lang="de-DE" dirty="0"/>
              <a:t>. This </a:t>
            </a:r>
            <a:r>
              <a:rPr lang="de-DE" dirty="0" err="1"/>
              <a:t>information</a:t>
            </a:r>
            <a:r>
              <a:rPr lang="de-DE" dirty="0"/>
              <a:t> was </a:t>
            </a:r>
            <a:r>
              <a:rPr lang="de-DE" dirty="0" err="1"/>
              <a:t>used</a:t>
            </a:r>
            <a:r>
              <a:rPr lang="de-DE" dirty="0"/>
              <a:t> </a:t>
            </a:r>
            <a:r>
              <a:rPr lang="de-DE" dirty="0" err="1"/>
              <a:t>to</a:t>
            </a:r>
            <a:r>
              <a:rPr lang="de-DE" dirty="0"/>
              <a:t> </a:t>
            </a:r>
            <a:r>
              <a:rPr lang="de-DE" dirty="0" err="1"/>
              <a:t>inform</a:t>
            </a:r>
            <a:r>
              <a:rPr lang="de-DE" dirty="0"/>
              <a:t> </a:t>
            </a:r>
            <a:r>
              <a:rPr lang="de-DE" dirty="0" err="1"/>
              <a:t>the</a:t>
            </a:r>
            <a:r>
              <a:rPr lang="de-DE" dirty="0"/>
              <a:t> </a:t>
            </a:r>
            <a:r>
              <a:rPr lang="de-DE" dirty="0" err="1"/>
              <a:t>statistical</a:t>
            </a:r>
            <a:r>
              <a:rPr lang="de-DE" dirty="0"/>
              <a:t> </a:t>
            </a:r>
            <a:r>
              <a:rPr lang="de-DE" dirty="0" err="1"/>
              <a:t>matching</a:t>
            </a:r>
            <a:r>
              <a:rPr lang="de-DE" dirty="0"/>
              <a:t> </a:t>
            </a:r>
            <a:r>
              <a:rPr lang="de-DE" dirty="0" err="1"/>
              <a:t>procedure</a:t>
            </a:r>
            <a:r>
              <a:rPr lang="de-DE" dirty="0"/>
              <a:t> </a:t>
            </a:r>
            <a:r>
              <a:rPr lang="de-DE" dirty="0" err="1"/>
              <a:t>for</a:t>
            </a:r>
            <a:r>
              <a:rPr lang="de-DE" dirty="0"/>
              <a:t> </a:t>
            </a:r>
            <a:r>
              <a:rPr lang="de-DE" dirty="0" err="1"/>
              <a:t>harmonizing</a:t>
            </a:r>
            <a:r>
              <a:rPr lang="de-DE" dirty="0"/>
              <a:t> </a:t>
            </a:r>
            <a:r>
              <a:rPr lang="de-DE" dirty="0" err="1"/>
              <a:t>intervention</a:t>
            </a:r>
            <a:r>
              <a:rPr lang="de-DE" dirty="0"/>
              <a:t> and </a:t>
            </a:r>
            <a:r>
              <a:rPr lang="de-DE" dirty="0" err="1"/>
              <a:t>control</a:t>
            </a:r>
            <a:r>
              <a:rPr lang="de-DE" dirty="0"/>
              <a:t> </a:t>
            </a:r>
            <a:r>
              <a:rPr lang="de-DE" dirty="0" err="1"/>
              <a:t>group</a:t>
            </a:r>
            <a:r>
              <a:rPr lang="de-DE" dirty="0"/>
              <a:t> but </a:t>
            </a:r>
            <a:r>
              <a:rPr lang="de-DE" dirty="0" err="1"/>
              <a:t>later</a:t>
            </a:r>
            <a:r>
              <a:rPr lang="de-DE" dirty="0"/>
              <a:t> also </a:t>
            </a:r>
            <a:r>
              <a:rPr lang="de-DE" dirty="0" err="1"/>
              <a:t>to</a:t>
            </a:r>
            <a:r>
              <a:rPr lang="de-DE" dirty="0"/>
              <a:t> </a:t>
            </a:r>
            <a:r>
              <a:rPr lang="de-DE" dirty="0" err="1"/>
              <a:t>calculate</a:t>
            </a:r>
            <a:r>
              <a:rPr lang="de-DE" dirty="0"/>
              <a:t> </a:t>
            </a:r>
            <a:r>
              <a:rPr lang="de-DE" dirty="0" err="1"/>
              <a:t>specific</a:t>
            </a:r>
            <a:r>
              <a:rPr lang="de-DE" dirty="0"/>
              <a:t> </a:t>
            </a:r>
            <a:r>
              <a:rPr lang="de-DE" dirty="0" err="1"/>
              <a:t>effects</a:t>
            </a:r>
            <a:r>
              <a:rPr lang="de-DE" dirty="0"/>
              <a:t> </a:t>
            </a:r>
            <a:r>
              <a:rPr lang="de-DE" dirty="0" err="1"/>
              <a:t>of</a:t>
            </a:r>
            <a:r>
              <a:rPr lang="de-DE" dirty="0"/>
              <a:t> </a:t>
            </a:r>
            <a:r>
              <a:rPr lang="de-DE" dirty="0" err="1"/>
              <a:t>the</a:t>
            </a:r>
            <a:r>
              <a:rPr lang="de-DE" dirty="0"/>
              <a:t> </a:t>
            </a:r>
            <a:r>
              <a:rPr lang="de-DE" dirty="0" err="1"/>
              <a:t>most</a:t>
            </a:r>
            <a:r>
              <a:rPr lang="de-DE" dirty="0"/>
              <a:t> </a:t>
            </a:r>
            <a:r>
              <a:rPr lang="de-DE" dirty="0" err="1"/>
              <a:t>affected</a:t>
            </a:r>
            <a:r>
              <a:rPr lang="de-DE" dirty="0"/>
              <a:t> </a:t>
            </a:r>
            <a:r>
              <a:rPr lang="de-DE" dirty="0" err="1"/>
              <a:t>municipalites</a:t>
            </a:r>
            <a:r>
              <a:rPr lang="de-DE" dirty="0"/>
              <a:t> and </a:t>
            </a:r>
            <a:r>
              <a:rPr lang="de-DE" dirty="0" err="1"/>
              <a:t>villages</a:t>
            </a:r>
            <a:r>
              <a:rPr lang="de-DE" dirty="0"/>
              <a:t>.</a:t>
            </a:r>
          </a:p>
          <a:p>
            <a:endParaRPr lang="de-DE" dirty="0"/>
          </a:p>
          <a:p>
            <a:r>
              <a:rPr lang="de-DE" dirty="0"/>
              <a:t>The </a:t>
            </a:r>
            <a:r>
              <a:rPr lang="de-DE" dirty="0" err="1"/>
              <a:t>major</a:t>
            </a:r>
            <a:r>
              <a:rPr lang="de-DE" dirty="0"/>
              <a:t> </a:t>
            </a:r>
            <a:r>
              <a:rPr lang="de-DE" dirty="0" err="1"/>
              <a:t>drawback</a:t>
            </a:r>
            <a:r>
              <a:rPr lang="de-DE" dirty="0"/>
              <a:t> </a:t>
            </a:r>
            <a:r>
              <a:rPr lang="de-DE" dirty="0" err="1"/>
              <a:t>we</a:t>
            </a:r>
            <a:r>
              <a:rPr lang="de-DE" dirty="0"/>
              <a:t> </a:t>
            </a:r>
            <a:r>
              <a:rPr lang="de-DE" dirty="0" err="1"/>
              <a:t>were</a:t>
            </a:r>
            <a:r>
              <a:rPr lang="de-DE" dirty="0"/>
              <a:t> </a:t>
            </a:r>
            <a:r>
              <a:rPr lang="de-DE" dirty="0" err="1"/>
              <a:t>facing</a:t>
            </a:r>
            <a:r>
              <a:rPr lang="de-DE" dirty="0"/>
              <a:t> was </a:t>
            </a:r>
            <a:r>
              <a:rPr lang="de-DE" dirty="0" err="1"/>
              <a:t>that</a:t>
            </a:r>
            <a:r>
              <a:rPr lang="de-DE" dirty="0"/>
              <a:t> </a:t>
            </a:r>
            <a:r>
              <a:rPr lang="de-DE" dirty="0" err="1"/>
              <a:t>we</a:t>
            </a:r>
            <a:r>
              <a:rPr lang="de-DE" dirty="0"/>
              <a:t> still </a:t>
            </a:r>
            <a:r>
              <a:rPr lang="de-DE" dirty="0" err="1"/>
              <a:t>needed</a:t>
            </a:r>
            <a:r>
              <a:rPr lang="de-DE" dirty="0"/>
              <a:t> </a:t>
            </a:r>
            <a:r>
              <a:rPr lang="de-DE" dirty="0" err="1"/>
              <a:t>local</a:t>
            </a:r>
            <a:r>
              <a:rPr lang="de-DE" dirty="0"/>
              <a:t> </a:t>
            </a:r>
            <a:r>
              <a:rPr lang="de-DE" dirty="0" err="1"/>
              <a:t>knowledge</a:t>
            </a:r>
            <a:r>
              <a:rPr lang="de-DE" dirty="0"/>
              <a:t> </a:t>
            </a:r>
            <a:r>
              <a:rPr lang="de-DE" dirty="0" err="1"/>
              <a:t>as</a:t>
            </a:r>
            <a:r>
              <a:rPr lang="de-DE" dirty="0"/>
              <a:t> </a:t>
            </a:r>
            <a:r>
              <a:rPr lang="de-DE" dirty="0" err="1"/>
              <a:t>the</a:t>
            </a:r>
            <a:r>
              <a:rPr lang="de-DE" dirty="0"/>
              <a:t> </a:t>
            </a:r>
            <a:r>
              <a:rPr lang="de-DE" dirty="0" err="1"/>
              <a:t>storm</a:t>
            </a:r>
            <a:r>
              <a:rPr lang="de-DE" dirty="0"/>
              <a:t> was </a:t>
            </a:r>
            <a:r>
              <a:rPr lang="de-DE" dirty="0" err="1"/>
              <a:t>only</a:t>
            </a:r>
            <a:r>
              <a:rPr lang="de-DE" dirty="0"/>
              <a:t> </a:t>
            </a:r>
            <a:r>
              <a:rPr lang="de-DE" dirty="0" err="1"/>
              <a:t>one</a:t>
            </a:r>
            <a:r>
              <a:rPr lang="de-DE" dirty="0"/>
              <a:t> </a:t>
            </a:r>
            <a:r>
              <a:rPr lang="de-DE" dirty="0" err="1"/>
              <a:t>of</a:t>
            </a:r>
            <a:r>
              <a:rPr lang="de-DE" dirty="0"/>
              <a:t> </a:t>
            </a:r>
            <a:r>
              <a:rPr lang="de-DE" dirty="0" err="1"/>
              <a:t>two</a:t>
            </a:r>
            <a:r>
              <a:rPr lang="de-DE" dirty="0"/>
              <a:t> </a:t>
            </a:r>
            <a:r>
              <a:rPr lang="de-DE" dirty="0" err="1"/>
              <a:t>major</a:t>
            </a:r>
            <a:r>
              <a:rPr lang="de-DE" dirty="0"/>
              <a:t> </a:t>
            </a:r>
            <a:r>
              <a:rPr lang="de-DE" dirty="0" err="1"/>
              <a:t>factors</a:t>
            </a:r>
            <a:r>
              <a:rPr lang="de-DE" dirty="0"/>
              <a:t> </a:t>
            </a:r>
            <a:r>
              <a:rPr lang="de-DE" dirty="0" err="1"/>
              <a:t>that</a:t>
            </a:r>
            <a:r>
              <a:rPr lang="de-DE" dirty="0"/>
              <a:t> </a:t>
            </a:r>
            <a:r>
              <a:rPr lang="de-DE" dirty="0" err="1"/>
              <a:t>led</a:t>
            </a:r>
            <a:r>
              <a:rPr lang="de-DE" dirty="0"/>
              <a:t> </a:t>
            </a:r>
            <a:r>
              <a:rPr lang="de-DE" dirty="0" err="1"/>
              <a:t>to</a:t>
            </a:r>
            <a:r>
              <a:rPr lang="de-DE" dirty="0"/>
              <a:t> </a:t>
            </a:r>
            <a:r>
              <a:rPr lang="de-DE" dirty="0" err="1"/>
              <a:t>the</a:t>
            </a:r>
            <a:r>
              <a:rPr lang="de-DE" dirty="0"/>
              <a:t> </a:t>
            </a:r>
            <a:r>
              <a:rPr lang="de-DE" dirty="0" err="1"/>
              <a:t>tremendous</a:t>
            </a:r>
            <a:r>
              <a:rPr lang="de-DE" dirty="0"/>
              <a:t> </a:t>
            </a:r>
            <a:r>
              <a:rPr lang="de-DE" dirty="0" err="1"/>
              <a:t>casualities</a:t>
            </a:r>
            <a:r>
              <a:rPr lang="de-DE" dirty="0"/>
              <a:t> in </a:t>
            </a:r>
            <a:r>
              <a:rPr lang="de-DE" dirty="0" err="1"/>
              <a:t>the</a:t>
            </a:r>
            <a:r>
              <a:rPr lang="de-DE" dirty="0"/>
              <a:t> </a:t>
            </a:r>
            <a:r>
              <a:rPr lang="de-DE" dirty="0" err="1"/>
              <a:t>region</a:t>
            </a:r>
            <a:r>
              <a:rPr lang="de-DE" dirty="0"/>
              <a:t>. The </a:t>
            </a:r>
            <a:r>
              <a:rPr lang="de-DE" dirty="0" err="1"/>
              <a:t>other</a:t>
            </a:r>
            <a:r>
              <a:rPr lang="de-DE" dirty="0"/>
              <a:t> </a:t>
            </a:r>
            <a:r>
              <a:rPr lang="de-DE" dirty="0" err="1"/>
              <a:t>being</a:t>
            </a:r>
            <a:r>
              <a:rPr lang="de-DE" dirty="0"/>
              <a:t> </a:t>
            </a:r>
            <a:r>
              <a:rPr lang="de-DE" dirty="0" err="1"/>
              <a:t>the</a:t>
            </a:r>
            <a:r>
              <a:rPr lang="de-DE" dirty="0"/>
              <a:t> </a:t>
            </a:r>
            <a:r>
              <a:rPr lang="de-DE" dirty="0" err="1"/>
              <a:t>storm</a:t>
            </a:r>
            <a:r>
              <a:rPr lang="de-DE" dirty="0"/>
              <a:t> </a:t>
            </a:r>
            <a:r>
              <a:rPr lang="de-DE" dirty="0" err="1"/>
              <a:t>surges</a:t>
            </a:r>
            <a:r>
              <a:rPr lang="de-DE" dirty="0"/>
              <a:t>, </a:t>
            </a:r>
            <a:r>
              <a:rPr lang="de-DE" dirty="0" err="1"/>
              <a:t>which</a:t>
            </a:r>
            <a:r>
              <a:rPr lang="de-DE" dirty="0"/>
              <a:t> </a:t>
            </a:r>
            <a:r>
              <a:rPr lang="de-DE" dirty="0" err="1"/>
              <a:t>were</a:t>
            </a:r>
            <a:r>
              <a:rPr lang="de-DE" dirty="0"/>
              <a:t> </a:t>
            </a:r>
            <a:r>
              <a:rPr lang="de-DE" dirty="0" err="1"/>
              <a:t>largely</a:t>
            </a:r>
            <a:r>
              <a:rPr lang="de-DE" dirty="0"/>
              <a:t> </a:t>
            </a:r>
            <a:r>
              <a:rPr lang="de-DE" dirty="0" err="1"/>
              <a:t>depednent</a:t>
            </a:r>
            <a:r>
              <a:rPr lang="de-DE" dirty="0"/>
              <a:t> </a:t>
            </a:r>
            <a:r>
              <a:rPr lang="de-DE" dirty="0" err="1"/>
              <a:t>by</a:t>
            </a:r>
            <a:r>
              <a:rPr lang="de-DE" dirty="0"/>
              <a:t> </a:t>
            </a:r>
            <a:r>
              <a:rPr lang="de-DE" dirty="0" err="1"/>
              <a:t>the</a:t>
            </a:r>
            <a:r>
              <a:rPr lang="de-DE" dirty="0"/>
              <a:t> </a:t>
            </a:r>
            <a:r>
              <a:rPr lang="de-DE" dirty="0" err="1"/>
              <a:t>combination</a:t>
            </a:r>
            <a:r>
              <a:rPr lang="de-DE" dirty="0"/>
              <a:t> </a:t>
            </a:r>
            <a:r>
              <a:rPr lang="de-DE" dirty="0" err="1"/>
              <a:t>of</a:t>
            </a:r>
            <a:r>
              <a:rPr lang="de-DE" dirty="0"/>
              <a:t> wind </a:t>
            </a:r>
            <a:r>
              <a:rPr lang="de-DE" dirty="0" err="1"/>
              <a:t>speed</a:t>
            </a:r>
            <a:r>
              <a:rPr lang="de-DE" dirty="0"/>
              <a:t> and </a:t>
            </a:r>
            <a:r>
              <a:rPr lang="de-DE" dirty="0" err="1"/>
              <a:t>coastal</a:t>
            </a:r>
            <a:r>
              <a:rPr lang="de-DE" dirty="0"/>
              <a:t> </a:t>
            </a:r>
            <a:r>
              <a:rPr lang="de-DE" dirty="0" err="1"/>
              <a:t>exposition</a:t>
            </a:r>
            <a:r>
              <a:rPr lang="de-DE" dirty="0"/>
              <a:t> </a:t>
            </a:r>
            <a:r>
              <a:rPr lang="de-DE" dirty="0" err="1"/>
              <a:t>as</a:t>
            </a:r>
            <a:r>
              <a:rPr lang="de-DE" dirty="0"/>
              <a:t> </a:t>
            </a:r>
            <a:r>
              <a:rPr lang="de-DE" dirty="0" err="1"/>
              <a:t>well</a:t>
            </a:r>
            <a:r>
              <a:rPr lang="de-DE" dirty="0"/>
              <a:t> </a:t>
            </a:r>
            <a:r>
              <a:rPr lang="de-DE" dirty="0" err="1"/>
              <a:t>as</a:t>
            </a:r>
            <a:r>
              <a:rPr lang="de-DE" dirty="0"/>
              <a:t> </a:t>
            </a:r>
            <a:r>
              <a:rPr lang="de-DE" dirty="0" err="1"/>
              <a:t>local</a:t>
            </a:r>
            <a:r>
              <a:rPr lang="de-DE" dirty="0"/>
              <a:t> </a:t>
            </a:r>
            <a:r>
              <a:rPr lang="de-DE" dirty="0" err="1"/>
              <a:t>geography</a:t>
            </a:r>
            <a:r>
              <a:rPr lang="de-DE" dirty="0"/>
              <a:t>. </a:t>
            </a:r>
            <a:r>
              <a:rPr lang="de-DE" dirty="0" err="1"/>
              <a:t>Our</a:t>
            </a:r>
            <a:r>
              <a:rPr lang="de-DE" dirty="0"/>
              <a:t> </a:t>
            </a:r>
            <a:r>
              <a:rPr lang="de-DE" dirty="0" err="1"/>
              <a:t>affectedness</a:t>
            </a:r>
            <a:r>
              <a:rPr lang="de-DE" dirty="0"/>
              <a:t> variable </a:t>
            </a:r>
            <a:r>
              <a:rPr lang="de-DE" dirty="0" err="1"/>
              <a:t>did</a:t>
            </a:r>
            <a:r>
              <a:rPr lang="de-DE" dirty="0"/>
              <a:t> </a:t>
            </a:r>
            <a:r>
              <a:rPr lang="de-DE" dirty="0" err="1"/>
              <a:t>encompass</a:t>
            </a:r>
            <a:r>
              <a:rPr lang="de-DE" dirty="0"/>
              <a:t> </a:t>
            </a:r>
            <a:r>
              <a:rPr lang="de-DE" dirty="0" err="1"/>
              <a:t>these</a:t>
            </a:r>
            <a:r>
              <a:rPr lang="de-DE" dirty="0"/>
              <a:t> </a:t>
            </a:r>
            <a:r>
              <a:rPr lang="de-DE" dirty="0" err="1"/>
              <a:t>location</a:t>
            </a:r>
            <a:r>
              <a:rPr lang="de-DE" dirty="0"/>
              <a:t> </a:t>
            </a:r>
            <a:r>
              <a:rPr lang="de-DE" dirty="0" err="1"/>
              <a:t>specific</a:t>
            </a:r>
            <a:r>
              <a:rPr lang="de-DE" dirty="0"/>
              <a:t> </a:t>
            </a:r>
            <a:r>
              <a:rPr lang="de-DE" dirty="0" err="1"/>
              <a:t>effects</a:t>
            </a:r>
            <a:r>
              <a:rPr lang="de-DE" dirty="0"/>
              <a:t> </a:t>
            </a:r>
            <a:r>
              <a:rPr lang="de-DE" dirty="0" err="1"/>
              <a:t>that</a:t>
            </a:r>
            <a:r>
              <a:rPr lang="de-DE" dirty="0"/>
              <a:t> </a:t>
            </a:r>
            <a:r>
              <a:rPr lang="de-DE" dirty="0" err="1"/>
              <a:t>could</a:t>
            </a:r>
            <a:r>
              <a:rPr lang="de-DE" dirty="0"/>
              <a:t> not </a:t>
            </a:r>
            <a:r>
              <a:rPr lang="de-DE" dirty="0" err="1"/>
              <a:t>solely</a:t>
            </a:r>
            <a:r>
              <a:rPr lang="de-DE" dirty="0"/>
              <a:t> </a:t>
            </a:r>
            <a:r>
              <a:rPr lang="de-DE" dirty="0" err="1"/>
              <a:t>be</a:t>
            </a:r>
            <a:r>
              <a:rPr lang="de-DE" dirty="0"/>
              <a:t> </a:t>
            </a:r>
            <a:r>
              <a:rPr lang="de-DE" dirty="0" err="1"/>
              <a:t>extrated</a:t>
            </a:r>
            <a:r>
              <a:rPr lang="de-DE" dirty="0"/>
              <a:t> </a:t>
            </a:r>
            <a:r>
              <a:rPr lang="de-DE" dirty="0" err="1"/>
              <a:t>from</a:t>
            </a:r>
            <a:r>
              <a:rPr lang="de-DE" dirty="0"/>
              <a:t> </a:t>
            </a:r>
            <a:r>
              <a:rPr lang="de-DE" dirty="0" err="1"/>
              <a:t>the</a:t>
            </a:r>
            <a:r>
              <a:rPr lang="de-DE" dirty="0"/>
              <a:t> </a:t>
            </a:r>
            <a:r>
              <a:rPr lang="de-DE" dirty="0" err="1"/>
              <a:t>meteorological</a:t>
            </a:r>
            <a:r>
              <a:rPr lang="de-DE" dirty="0"/>
              <a:t> </a:t>
            </a:r>
            <a:r>
              <a:rPr lang="de-DE" dirty="0" err="1"/>
              <a:t>model</a:t>
            </a:r>
            <a:r>
              <a:rPr lang="de-DE" dirty="0"/>
              <a:t>.</a:t>
            </a:r>
          </a:p>
          <a:p>
            <a:endParaRPr lang="de-DE" dirty="0"/>
          </a:p>
          <a:p>
            <a:r>
              <a:rPr lang="de-DE" dirty="0" err="1"/>
              <a:t>Another</a:t>
            </a:r>
            <a:r>
              <a:rPr lang="de-DE" dirty="0"/>
              <a:t> </a:t>
            </a:r>
            <a:r>
              <a:rPr lang="de-DE" dirty="0" err="1"/>
              <a:t>drawback</a:t>
            </a:r>
            <a:r>
              <a:rPr lang="de-DE" dirty="0"/>
              <a:t> was: The </a:t>
            </a:r>
            <a:r>
              <a:rPr lang="de-DE" dirty="0" err="1"/>
              <a:t>spatial</a:t>
            </a:r>
            <a:r>
              <a:rPr lang="de-DE" dirty="0"/>
              <a:t> </a:t>
            </a:r>
            <a:r>
              <a:rPr lang="de-DE" dirty="0" err="1"/>
              <a:t>resolution</a:t>
            </a:r>
            <a:r>
              <a:rPr lang="de-DE" dirty="0"/>
              <a:t> </a:t>
            </a:r>
            <a:r>
              <a:rPr lang="de-DE" dirty="0" err="1"/>
              <a:t>of</a:t>
            </a:r>
            <a:r>
              <a:rPr lang="de-DE" dirty="0"/>
              <a:t> </a:t>
            </a:r>
            <a:r>
              <a:rPr lang="de-DE" dirty="0" err="1"/>
              <a:t>the</a:t>
            </a:r>
            <a:r>
              <a:rPr lang="de-DE" dirty="0"/>
              <a:t> </a:t>
            </a:r>
            <a:r>
              <a:rPr lang="de-DE" dirty="0" err="1"/>
              <a:t>moteorological</a:t>
            </a:r>
            <a:r>
              <a:rPr lang="de-DE" dirty="0"/>
              <a:t> </a:t>
            </a:r>
            <a:r>
              <a:rPr lang="de-DE" dirty="0" err="1"/>
              <a:t>model</a:t>
            </a:r>
            <a:r>
              <a:rPr lang="de-DE" dirty="0"/>
              <a:t> </a:t>
            </a:r>
            <a:r>
              <a:rPr lang="de-DE" dirty="0" err="1"/>
              <a:t>remained</a:t>
            </a:r>
            <a:r>
              <a:rPr lang="de-DE" dirty="0"/>
              <a:t> </a:t>
            </a:r>
            <a:r>
              <a:rPr lang="de-DE" dirty="0" err="1"/>
              <a:t>relatively</a:t>
            </a:r>
            <a:r>
              <a:rPr lang="de-DE" dirty="0"/>
              <a:t> </a:t>
            </a:r>
            <a:r>
              <a:rPr lang="de-DE" dirty="0" err="1"/>
              <a:t>corse</a:t>
            </a:r>
            <a:r>
              <a:rPr lang="de-DE" dirty="0"/>
              <a:t>. </a:t>
            </a:r>
            <a:r>
              <a:rPr lang="de-DE" dirty="0" err="1"/>
              <a:t>Sufficient</a:t>
            </a:r>
            <a:r>
              <a:rPr lang="de-DE" dirty="0"/>
              <a:t> </a:t>
            </a:r>
            <a:r>
              <a:rPr lang="de-DE" dirty="0" err="1"/>
              <a:t>for</a:t>
            </a:r>
            <a:r>
              <a:rPr lang="de-DE" dirty="0"/>
              <a:t> </a:t>
            </a:r>
            <a:r>
              <a:rPr lang="de-DE" dirty="0" err="1"/>
              <a:t>the</a:t>
            </a:r>
            <a:r>
              <a:rPr lang="de-DE" dirty="0"/>
              <a:t> </a:t>
            </a:r>
            <a:r>
              <a:rPr lang="de-DE" dirty="0" err="1"/>
              <a:t>statistical</a:t>
            </a:r>
            <a:r>
              <a:rPr lang="de-DE" dirty="0"/>
              <a:t> </a:t>
            </a:r>
            <a:r>
              <a:rPr lang="de-DE" dirty="0" err="1"/>
              <a:t>estimation</a:t>
            </a:r>
            <a:r>
              <a:rPr lang="de-DE" dirty="0"/>
              <a:t> but </a:t>
            </a:r>
            <a:r>
              <a:rPr lang="de-DE" dirty="0" err="1"/>
              <a:t>detailled</a:t>
            </a:r>
            <a:r>
              <a:rPr lang="de-DE" dirty="0"/>
              <a:t> </a:t>
            </a:r>
            <a:r>
              <a:rPr lang="de-DE" dirty="0" err="1"/>
              <a:t>enough</a:t>
            </a:r>
            <a:r>
              <a:rPr lang="de-DE" dirty="0"/>
              <a:t> </a:t>
            </a:r>
            <a:r>
              <a:rPr lang="de-DE" dirty="0" err="1"/>
              <a:t>to</a:t>
            </a:r>
            <a:r>
              <a:rPr lang="de-DE" dirty="0"/>
              <a:t> separate on a 100m </a:t>
            </a:r>
            <a:r>
              <a:rPr lang="de-DE" dirty="0" err="1"/>
              <a:t>grid</a:t>
            </a:r>
            <a:r>
              <a:rPr lang="de-DE" dirty="0"/>
              <a:t> </a:t>
            </a:r>
            <a:r>
              <a:rPr lang="de-DE" dirty="0" err="1"/>
              <a:t>level</a:t>
            </a:r>
            <a:r>
              <a:rPr lang="de-DE" dirty="0"/>
              <a:t>.</a:t>
            </a:r>
          </a:p>
        </p:txBody>
      </p:sp>
      <p:sp>
        <p:nvSpPr>
          <p:cNvPr id="4" name="Foliennummernplatzhalter 3"/>
          <p:cNvSpPr>
            <a:spLocks noGrp="1"/>
          </p:cNvSpPr>
          <p:nvPr>
            <p:ph type="sldNum" sz="quarter" idx="10"/>
          </p:nvPr>
        </p:nvSpPr>
        <p:spPr/>
        <p:txBody>
          <a:bodyPr/>
          <a:lstStyle/>
          <a:p>
            <a:fld id="{B1DBC657-5EC0-463F-B572-99F1AC7E8865}" type="slidenum">
              <a:rPr lang="de-DE" altLang="de-DE" smtClean="0"/>
              <a:pPr/>
              <a:t>9</a:t>
            </a:fld>
            <a:endParaRPr lang="de-DE" altLang="de-DE" dirty="0"/>
          </a:p>
        </p:txBody>
      </p:sp>
    </p:spTree>
    <p:extLst>
      <p:ext uri="{BB962C8B-B14F-4D97-AF65-F5344CB8AC3E}">
        <p14:creationId xmlns:p14="http://schemas.microsoft.com/office/powerpoint/2010/main" val="2908037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2" name="Title 1"/>
          <p:cNvSpPr>
            <a:spLocks noGrp="1"/>
          </p:cNvSpPr>
          <p:nvPr>
            <p:ph type="ctrTitle"/>
          </p:nvPr>
        </p:nvSpPr>
        <p:spPr>
          <a:xfrm>
            <a:off x="272225" y="1491101"/>
            <a:ext cx="6645275" cy="2491617"/>
          </a:xfrm>
          <a:prstGeom prst="rect">
            <a:avLst/>
          </a:prstGeom>
        </p:spPr>
        <p:txBody>
          <a:bodyPr anchor="b">
            <a:normAutofit/>
          </a:bodyPr>
          <a:lstStyle>
            <a:lvl1pPr algn="l">
              <a:lnSpc>
                <a:spcPct val="80000"/>
              </a:lnSpc>
              <a:defRPr sz="3600" baseline="0">
                <a:solidFill>
                  <a:srgbClr val="CD860F"/>
                </a:solidFill>
                <a:latin typeface="+mj-lt"/>
              </a:defRPr>
            </a:lvl1pPr>
          </a:lstStyle>
          <a:p>
            <a:r>
              <a:rPr lang="de-DE"/>
              <a:t>Titelmasterformat durch Klicken bearbeiten</a:t>
            </a:r>
            <a:endParaRPr lang="en-US" dirty="0"/>
          </a:p>
        </p:txBody>
      </p:sp>
      <p:sp>
        <p:nvSpPr>
          <p:cNvPr id="3" name="Subtitle 2"/>
          <p:cNvSpPr>
            <a:spLocks noGrp="1"/>
          </p:cNvSpPr>
          <p:nvPr>
            <p:ph type="subTitle" idx="1"/>
          </p:nvPr>
        </p:nvSpPr>
        <p:spPr>
          <a:xfrm>
            <a:off x="272225" y="4081900"/>
            <a:ext cx="6645275" cy="1466850"/>
          </a:xfrm>
        </p:spPr>
        <p:txBody>
          <a:bodyPr>
            <a:normAutofit/>
          </a:bodyPr>
          <a:lstStyle>
            <a:lvl1pPr marL="0" indent="0" algn="l">
              <a:buNone/>
              <a:defRPr sz="1800" baseline="0">
                <a:solidFill>
                  <a:srgbClr val="003B5A"/>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Formatvorlage des Untertitelmasters durch Klicken bearbeiten</a:t>
            </a:r>
            <a:endParaRPr lang="en-US" dirty="0"/>
          </a:p>
        </p:txBody>
      </p:sp>
    </p:spTree>
    <p:extLst>
      <p:ext uri="{BB962C8B-B14F-4D97-AF65-F5344CB8AC3E}">
        <p14:creationId xmlns:p14="http://schemas.microsoft.com/office/powerpoint/2010/main" val="1204927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5" name="Title 1"/>
          <p:cNvSpPr>
            <a:spLocks noGrp="1"/>
          </p:cNvSpPr>
          <p:nvPr>
            <p:ph type="title"/>
          </p:nvPr>
        </p:nvSpPr>
        <p:spPr>
          <a:xfrm>
            <a:off x="285750" y="312301"/>
            <a:ext cx="4257676" cy="783721"/>
          </a:xfrm>
          <a:prstGeom prst="rect">
            <a:avLst/>
          </a:prstGeom>
        </p:spPr>
        <p:txBody>
          <a:bodyPr anchor="b">
            <a:normAutofit/>
          </a:bodyPr>
          <a:lstStyle>
            <a:lvl1pPr>
              <a:defRPr sz="2600" baseline="0">
                <a:solidFill>
                  <a:srgbClr val="CD860F"/>
                </a:solidFill>
              </a:defRPr>
            </a:lvl1pPr>
          </a:lstStyle>
          <a:p>
            <a:r>
              <a:rPr lang="de-DE"/>
              <a:t>Titelmasterformat durch Klicken bearbeiten</a:t>
            </a:r>
            <a:endParaRPr lang="en-US" dirty="0"/>
          </a:p>
        </p:txBody>
      </p:sp>
      <p:sp>
        <p:nvSpPr>
          <p:cNvPr id="7" name="Subtitle 2"/>
          <p:cNvSpPr>
            <a:spLocks noGrp="1"/>
          </p:cNvSpPr>
          <p:nvPr>
            <p:ph type="subTitle" idx="1"/>
          </p:nvPr>
        </p:nvSpPr>
        <p:spPr>
          <a:xfrm>
            <a:off x="260350" y="2990850"/>
            <a:ext cx="5902325" cy="2724150"/>
          </a:xfrm>
        </p:spPr>
        <p:txBody>
          <a:bodyPr>
            <a:normAutofit/>
          </a:bodyPr>
          <a:lstStyle>
            <a:lvl1pPr marL="0" indent="0" algn="l">
              <a:buNone/>
              <a:defRPr sz="1800" baseline="0">
                <a:solidFill>
                  <a:srgbClr val="2A2723"/>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Formatvorlage des Untertitelmasters durch Klicken bearbeiten</a:t>
            </a:r>
            <a:endParaRPr lang="en-US" dirty="0"/>
          </a:p>
        </p:txBody>
      </p:sp>
      <p:sp>
        <p:nvSpPr>
          <p:cNvPr id="12" name="Text Placeholder 11"/>
          <p:cNvSpPr>
            <a:spLocks noGrp="1"/>
          </p:cNvSpPr>
          <p:nvPr>
            <p:ph type="body" sz="quarter" idx="11"/>
          </p:nvPr>
        </p:nvSpPr>
        <p:spPr>
          <a:xfrm>
            <a:off x="260350" y="2000250"/>
            <a:ext cx="5902325" cy="857250"/>
          </a:xfrm>
        </p:spPr>
        <p:txBody>
          <a:bodyPr anchor="b">
            <a:normAutofit/>
          </a:bodyPr>
          <a:lstStyle>
            <a:lvl1pPr marL="0" indent="0">
              <a:buNone/>
              <a:defRPr sz="2300" baseline="0">
                <a:solidFill>
                  <a:srgbClr val="003B5A"/>
                </a:solidFill>
              </a:defRPr>
            </a:lvl1pPr>
          </a:lstStyle>
          <a:p>
            <a:pPr lvl="0"/>
            <a:r>
              <a:rPr lang="de-DE"/>
              <a:t>Textmasterformat bearbeiten</a:t>
            </a:r>
          </a:p>
        </p:txBody>
      </p:sp>
      <p:sp>
        <p:nvSpPr>
          <p:cNvPr id="6" name="Date Placeholder 11"/>
          <p:cNvSpPr>
            <a:spLocks noGrp="1"/>
          </p:cNvSpPr>
          <p:nvPr>
            <p:ph type="dt" sz="half" idx="12"/>
          </p:nvPr>
        </p:nvSpPr>
        <p:spPr>
          <a:xfrm>
            <a:off x="285750" y="6554788"/>
            <a:ext cx="885825" cy="365125"/>
          </a:xfrm>
          <a:prstGeom prst="rect">
            <a:avLst/>
          </a:prstGeom>
        </p:spPr>
        <p:txBody>
          <a:bodyPr/>
          <a:lstStyle>
            <a:lvl1pPr>
              <a:defRPr/>
            </a:lvl1pPr>
          </a:lstStyle>
          <a:p>
            <a:fld id="{F39B55F5-035E-42FE-851F-426F60445DA1}" type="datetime1">
              <a:rPr lang="de-DE" altLang="de-DE"/>
              <a:pPr/>
              <a:t>10.03.2019</a:t>
            </a:fld>
            <a:endParaRPr lang="de-DE" altLang="de-DE"/>
          </a:p>
        </p:txBody>
      </p:sp>
      <p:sp>
        <p:nvSpPr>
          <p:cNvPr id="8" name="Slide Number Placeholder 5"/>
          <p:cNvSpPr>
            <a:spLocks noGrp="1"/>
          </p:cNvSpPr>
          <p:nvPr>
            <p:ph type="sldNum" sz="quarter" idx="13"/>
          </p:nvPr>
        </p:nvSpPr>
        <p:spPr>
          <a:xfrm>
            <a:off x="7835900" y="6594475"/>
            <a:ext cx="981075" cy="365125"/>
          </a:xfrm>
          <a:prstGeom prst="rect">
            <a:avLst/>
          </a:prstGeom>
        </p:spPr>
        <p:txBody>
          <a:bodyPr/>
          <a:lstStyle>
            <a:lvl1pPr>
              <a:defRPr/>
            </a:lvl1pPr>
          </a:lstStyle>
          <a:p>
            <a:r>
              <a:rPr lang="de-DE" altLang="de-DE"/>
              <a:t>Seite </a:t>
            </a:r>
            <a:fld id="{C4902615-07DC-4554-B020-88125B62E931}" type="slidenum">
              <a:rPr lang="de-DE" altLang="de-DE"/>
              <a:pPr/>
              <a:t>‹Nr.›</a:t>
            </a:fld>
            <a:endParaRPr lang="de-DE" altLang="de-DE"/>
          </a:p>
        </p:txBody>
      </p:sp>
    </p:spTree>
    <p:extLst>
      <p:ext uri="{BB962C8B-B14F-4D97-AF65-F5344CB8AC3E}">
        <p14:creationId xmlns:p14="http://schemas.microsoft.com/office/powerpoint/2010/main" val="443080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276223" y="1619251"/>
            <a:ext cx="8412817" cy="4737099"/>
          </a:xfrm>
        </p:spPr>
        <p:txBody>
          <a:bodyPr/>
          <a:lstStyle>
            <a:lvl1pPr>
              <a:buClr>
                <a:srgbClr val="003B5A"/>
              </a:buClr>
              <a:defRPr sz="2000">
                <a:solidFill>
                  <a:srgbClr val="2A2723"/>
                </a:solidFill>
              </a:defRPr>
            </a:lvl1pPr>
            <a:lvl2pPr>
              <a:buClr>
                <a:srgbClr val="003B5A"/>
              </a:buClr>
              <a:defRPr sz="1900">
                <a:solidFill>
                  <a:srgbClr val="2A2723"/>
                </a:solidFill>
              </a:defRPr>
            </a:lvl2pPr>
            <a:lvl3pPr>
              <a:buClr>
                <a:srgbClr val="003B5A"/>
              </a:buClr>
              <a:defRPr sz="1800">
                <a:solidFill>
                  <a:srgbClr val="2A2723"/>
                </a:solidFill>
              </a:defRPr>
            </a:lvl3pPr>
            <a:lvl4pPr>
              <a:buClr>
                <a:srgbClr val="003B5A"/>
              </a:buClr>
              <a:defRPr sz="1700">
                <a:solidFill>
                  <a:srgbClr val="2A2723"/>
                </a:solidFill>
              </a:defRPr>
            </a:lvl4pPr>
            <a:lvl5pPr>
              <a:buClr>
                <a:srgbClr val="003B5A"/>
              </a:buClr>
              <a:defRPr sz="1600">
                <a:solidFill>
                  <a:srgbClr val="2A2723"/>
                </a:solidFill>
              </a:defRPr>
            </a:lvl5pPr>
          </a:lstStyle>
          <a:p>
            <a:pPr lvl="0"/>
            <a:r>
              <a:rPr lang="de-DE"/>
              <a:t>Textmasterformat bearbeiten</a:t>
            </a:r>
          </a:p>
          <a:p>
            <a:pPr lvl="1"/>
            <a:r>
              <a:rPr lang="de-DE"/>
              <a:t>Zweite Ebene</a:t>
            </a:r>
          </a:p>
          <a:p>
            <a:pPr lvl="2"/>
            <a:r>
              <a:rPr lang="de-DE"/>
              <a:t>Dritte Ebene</a:t>
            </a:r>
          </a:p>
          <a:p>
            <a:pPr lvl="3"/>
            <a:r>
              <a:rPr lang="de-DE"/>
              <a:t>Vierte Ebene</a:t>
            </a:r>
          </a:p>
        </p:txBody>
      </p:sp>
      <p:sp>
        <p:nvSpPr>
          <p:cNvPr id="6" name="Title 1"/>
          <p:cNvSpPr>
            <a:spLocks noGrp="1"/>
          </p:cNvSpPr>
          <p:nvPr>
            <p:ph type="title"/>
          </p:nvPr>
        </p:nvSpPr>
        <p:spPr>
          <a:xfrm>
            <a:off x="285750" y="312301"/>
            <a:ext cx="4257676" cy="783721"/>
          </a:xfrm>
          <a:prstGeom prst="rect">
            <a:avLst/>
          </a:prstGeom>
        </p:spPr>
        <p:txBody>
          <a:bodyPr anchor="b">
            <a:normAutofit/>
          </a:bodyPr>
          <a:lstStyle>
            <a:lvl1pPr>
              <a:defRPr sz="2600" baseline="0">
                <a:solidFill>
                  <a:srgbClr val="CD860F"/>
                </a:solidFill>
              </a:defRPr>
            </a:lvl1pPr>
          </a:lstStyle>
          <a:p>
            <a:r>
              <a:rPr lang="de-DE"/>
              <a:t>Titelmasterformat durch Klicken bearbeiten</a:t>
            </a:r>
            <a:endParaRPr lang="en-US" dirty="0"/>
          </a:p>
        </p:txBody>
      </p:sp>
      <p:sp>
        <p:nvSpPr>
          <p:cNvPr id="4" name="Date Placeholder 11"/>
          <p:cNvSpPr>
            <a:spLocks noGrp="1"/>
          </p:cNvSpPr>
          <p:nvPr>
            <p:ph type="dt" sz="half" idx="10"/>
          </p:nvPr>
        </p:nvSpPr>
        <p:spPr>
          <a:xfrm>
            <a:off x="285750" y="6510398"/>
            <a:ext cx="885825" cy="365125"/>
          </a:xfrm>
          <a:prstGeom prst="rect">
            <a:avLst/>
          </a:prstGeom>
        </p:spPr>
        <p:txBody>
          <a:bodyPr/>
          <a:lstStyle>
            <a:lvl1pPr>
              <a:defRPr/>
            </a:lvl1pPr>
          </a:lstStyle>
          <a:p>
            <a:fld id="{42BD93B0-1C0F-4AB8-A5B9-BEF91DA292A1}" type="datetime1">
              <a:rPr lang="de-DE" altLang="de-DE"/>
              <a:pPr/>
              <a:t>10.03.2019</a:t>
            </a:fld>
            <a:endParaRPr lang="de-DE" altLang="de-DE"/>
          </a:p>
        </p:txBody>
      </p:sp>
      <p:sp>
        <p:nvSpPr>
          <p:cNvPr id="5" name="Slide Number Placeholder 5"/>
          <p:cNvSpPr>
            <a:spLocks noGrp="1"/>
          </p:cNvSpPr>
          <p:nvPr>
            <p:ph type="sldNum" sz="quarter" idx="11"/>
          </p:nvPr>
        </p:nvSpPr>
        <p:spPr>
          <a:xfrm>
            <a:off x="7835900" y="6550085"/>
            <a:ext cx="981075" cy="365125"/>
          </a:xfrm>
          <a:prstGeom prst="rect">
            <a:avLst/>
          </a:prstGeom>
        </p:spPr>
        <p:txBody>
          <a:bodyPr/>
          <a:lstStyle>
            <a:lvl1pPr>
              <a:defRPr/>
            </a:lvl1pPr>
          </a:lstStyle>
          <a:p>
            <a:r>
              <a:rPr lang="de-DE" altLang="de-DE"/>
              <a:t>Seite </a:t>
            </a:r>
            <a:fld id="{CDDCCCD4-F73F-4D88-8B49-48D21ABAB6CF}" type="slidenum">
              <a:rPr lang="de-DE" altLang="de-DE"/>
              <a:pPr/>
              <a:t>‹Nr.›</a:t>
            </a:fld>
            <a:endParaRPr lang="de-DE" altLang="de-DE"/>
          </a:p>
        </p:txBody>
      </p:sp>
    </p:spTree>
    <p:extLst>
      <p:ext uri="{BB962C8B-B14F-4D97-AF65-F5344CB8AC3E}">
        <p14:creationId xmlns:p14="http://schemas.microsoft.com/office/powerpoint/2010/main" val="4161900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Copy">
    <p:spTree>
      <p:nvGrpSpPr>
        <p:cNvPr id="1" name=""/>
        <p:cNvGrpSpPr/>
        <p:nvPr/>
      </p:nvGrpSpPr>
      <p:grpSpPr>
        <a:xfrm>
          <a:off x="0" y="0"/>
          <a:ext cx="0" cy="0"/>
          <a:chOff x="0" y="0"/>
          <a:chExt cx="0" cy="0"/>
        </a:xfrm>
      </p:grpSpPr>
      <p:sp>
        <p:nvSpPr>
          <p:cNvPr id="16" name="Subtitle 2"/>
          <p:cNvSpPr>
            <a:spLocks noGrp="1"/>
          </p:cNvSpPr>
          <p:nvPr>
            <p:ph type="subTitle" idx="14"/>
          </p:nvPr>
        </p:nvSpPr>
        <p:spPr>
          <a:xfrm>
            <a:off x="277205" y="5573812"/>
            <a:ext cx="4118518" cy="857251"/>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500" baseline="0">
                <a:solidFill>
                  <a:srgbClr val="003B5A"/>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noProof="0"/>
              <a:t>Formatvorlage des Untertitelmasters durch Klicken bearbeiten</a:t>
            </a:r>
            <a:endParaRPr lang="en-US" dirty="0"/>
          </a:p>
        </p:txBody>
      </p:sp>
      <p:sp>
        <p:nvSpPr>
          <p:cNvPr id="19" name="Text Placeholder 18"/>
          <p:cNvSpPr>
            <a:spLocks noGrp="1"/>
          </p:cNvSpPr>
          <p:nvPr>
            <p:ph type="body" sz="quarter" idx="16"/>
          </p:nvPr>
        </p:nvSpPr>
        <p:spPr>
          <a:xfrm>
            <a:off x="4543426" y="1619250"/>
            <a:ext cx="4145615" cy="3952873"/>
          </a:xfrm>
        </p:spPr>
        <p:txBody>
          <a:bodyPr/>
          <a:lstStyle>
            <a:lvl4pPr>
              <a:defRPr/>
            </a:lvl4pPr>
          </a:lstStyle>
          <a:p>
            <a:pPr lvl="0"/>
            <a:r>
              <a:rPr lang="de-DE"/>
              <a:t>Textmasterformat bearbeiten</a:t>
            </a:r>
          </a:p>
          <a:p>
            <a:pPr lvl="1"/>
            <a:r>
              <a:rPr lang="de-DE"/>
              <a:t>Zweite Ebene</a:t>
            </a:r>
          </a:p>
          <a:p>
            <a:pPr lvl="2"/>
            <a:r>
              <a:rPr lang="de-DE"/>
              <a:t>Dritte Ebene</a:t>
            </a:r>
          </a:p>
          <a:p>
            <a:pPr lvl="3"/>
            <a:r>
              <a:rPr lang="de-DE"/>
              <a:t>Vierte Ebene</a:t>
            </a:r>
          </a:p>
        </p:txBody>
      </p:sp>
      <p:sp>
        <p:nvSpPr>
          <p:cNvPr id="3" name="Picture Placeholder 2"/>
          <p:cNvSpPr>
            <a:spLocks noGrp="1"/>
          </p:cNvSpPr>
          <p:nvPr>
            <p:ph type="pic" sz="quarter" idx="19"/>
          </p:nvPr>
        </p:nvSpPr>
        <p:spPr>
          <a:xfrm>
            <a:off x="381303" y="1619249"/>
            <a:ext cx="4032000" cy="3888000"/>
          </a:xfrm>
        </p:spPr>
        <p:txBody>
          <a:bodyPr/>
          <a:lstStyle/>
          <a:p>
            <a:pPr lvl="0"/>
            <a:r>
              <a:rPr lang="de-DE" noProof="0"/>
              <a:t>Bild durch Klicken auf Symbol hinzufügen</a:t>
            </a:r>
          </a:p>
        </p:txBody>
      </p:sp>
      <p:sp>
        <p:nvSpPr>
          <p:cNvPr id="9" name="Title 1"/>
          <p:cNvSpPr>
            <a:spLocks noGrp="1"/>
          </p:cNvSpPr>
          <p:nvPr>
            <p:ph type="title"/>
          </p:nvPr>
        </p:nvSpPr>
        <p:spPr>
          <a:xfrm>
            <a:off x="285750" y="312301"/>
            <a:ext cx="4257676" cy="783721"/>
          </a:xfrm>
          <a:prstGeom prst="rect">
            <a:avLst/>
          </a:prstGeom>
        </p:spPr>
        <p:txBody>
          <a:bodyPr anchor="b">
            <a:normAutofit/>
          </a:bodyPr>
          <a:lstStyle>
            <a:lvl1pPr>
              <a:defRPr sz="2600" baseline="0">
                <a:solidFill>
                  <a:srgbClr val="CD860F"/>
                </a:solidFill>
              </a:defRPr>
            </a:lvl1pPr>
          </a:lstStyle>
          <a:p>
            <a:r>
              <a:rPr lang="de-DE"/>
              <a:t>Titelmasterformat durch Klicken bearbeiten</a:t>
            </a:r>
            <a:endParaRPr lang="en-US" dirty="0"/>
          </a:p>
        </p:txBody>
      </p:sp>
      <p:sp>
        <p:nvSpPr>
          <p:cNvPr id="6" name="Date Placeholder 11"/>
          <p:cNvSpPr>
            <a:spLocks noGrp="1"/>
          </p:cNvSpPr>
          <p:nvPr>
            <p:ph type="dt" sz="half" idx="20"/>
          </p:nvPr>
        </p:nvSpPr>
        <p:spPr>
          <a:xfrm>
            <a:off x="285750" y="6554788"/>
            <a:ext cx="885825" cy="365125"/>
          </a:xfrm>
          <a:prstGeom prst="rect">
            <a:avLst/>
          </a:prstGeom>
        </p:spPr>
        <p:txBody>
          <a:bodyPr/>
          <a:lstStyle>
            <a:lvl1pPr>
              <a:defRPr/>
            </a:lvl1pPr>
          </a:lstStyle>
          <a:p>
            <a:fld id="{C1C62C66-F3F4-493E-BAB9-7FB8F542ED60}" type="datetime1">
              <a:rPr lang="de-DE" altLang="de-DE"/>
              <a:pPr/>
              <a:t>10.03.2019</a:t>
            </a:fld>
            <a:endParaRPr lang="de-DE" altLang="de-DE"/>
          </a:p>
        </p:txBody>
      </p:sp>
      <p:sp>
        <p:nvSpPr>
          <p:cNvPr id="7" name="Slide Number Placeholder 5"/>
          <p:cNvSpPr>
            <a:spLocks noGrp="1"/>
          </p:cNvSpPr>
          <p:nvPr>
            <p:ph type="sldNum" sz="quarter" idx="21"/>
          </p:nvPr>
        </p:nvSpPr>
        <p:spPr>
          <a:xfrm>
            <a:off x="7835900" y="6594475"/>
            <a:ext cx="981075" cy="365125"/>
          </a:xfrm>
          <a:prstGeom prst="rect">
            <a:avLst/>
          </a:prstGeom>
        </p:spPr>
        <p:txBody>
          <a:bodyPr/>
          <a:lstStyle>
            <a:lvl1pPr>
              <a:defRPr/>
            </a:lvl1pPr>
          </a:lstStyle>
          <a:p>
            <a:r>
              <a:rPr lang="de-DE" altLang="de-DE"/>
              <a:t>Seite </a:t>
            </a:r>
            <a:fld id="{678BC880-3582-43F1-85F8-109287528B8C}" type="slidenum">
              <a:rPr lang="de-DE" altLang="de-DE"/>
              <a:pPr/>
              <a:t>‹Nr.›</a:t>
            </a:fld>
            <a:endParaRPr lang="de-DE" altLang="de-DE"/>
          </a:p>
        </p:txBody>
      </p:sp>
    </p:spTree>
    <p:extLst>
      <p:ext uri="{BB962C8B-B14F-4D97-AF65-F5344CB8AC3E}">
        <p14:creationId xmlns:p14="http://schemas.microsoft.com/office/powerpoint/2010/main" val="332589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Pictures">
    <p:spTree>
      <p:nvGrpSpPr>
        <p:cNvPr id="1" name=""/>
        <p:cNvGrpSpPr/>
        <p:nvPr/>
      </p:nvGrpSpPr>
      <p:grpSpPr>
        <a:xfrm>
          <a:off x="0" y="0"/>
          <a:ext cx="0" cy="0"/>
          <a:chOff x="0" y="0"/>
          <a:chExt cx="0" cy="0"/>
        </a:xfrm>
      </p:grpSpPr>
      <p:sp>
        <p:nvSpPr>
          <p:cNvPr id="16" name="Subtitle 2"/>
          <p:cNvSpPr>
            <a:spLocks noGrp="1"/>
          </p:cNvSpPr>
          <p:nvPr>
            <p:ph type="subTitle" idx="14"/>
          </p:nvPr>
        </p:nvSpPr>
        <p:spPr>
          <a:xfrm>
            <a:off x="277204" y="5566217"/>
            <a:ext cx="4140409" cy="857251"/>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500" baseline="0">
                <a:solidFill>
                  <a:srgbClr val="003B5A"/>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noProof="0"/>
              <a:t>Formatvorlage des Untertitelmasters durch Klicken bearbeiten</a:t>
            </a:r>
            <a:endParaRPr lang="en-US" dirty="0"/>
          </a:p>
        </p:txBody>
      </p:sp>
      <p:sp>
        <p:nvSpPr>
          <p:cNvPr id="21" name="Text Placeholder 20"/>
          <p:cNvSpPr>
            <a:spLocks noGrp="1"/>
          </p:cNvSpPr>
          <p:nvPr>
            <p:ph type="body" sz="quarter" idx="17"/>
          </p:nvPr>
        </p:nvSpPr>
        <p:spPr>
          <a:xfrm>
            <a:off x="4543427" y="5566217"/>
            <a:ext cx="4145614" cy="857251"/>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500" baseline="0">
                <a:solidFill>
                  <a:srgbClr val="003B5A"/>
                </a:solidFill>
              </a:defRPr>
            </a:lvl1pPr>
          </a:lstStyle>
          <a:p>
            <a:pPr lvl="0"/>
            <a:r>
              <a:rPr lang="de-DE" noProof="0"/>
              <a:t>Textmasterformat bearbeiten</a:t>
            </a:r>
          </a:p>
        </p:txBody>
      </p:sp>
      <p:sp>
        <p:nvSpPr>
          <p:cNvPr id="3" name="Picture Placeholder 2"/>
          <p:cNvSpPr>
            <a:spLocks noGrp="1"/>
          </p:cNvSpPr>
          <p:nvPr>
            <p:ph type="pic" sz="quarter" idx="20"/>
          </p:nvPr>
        </p:nvSpPr>
        <p:spPr>
          <a:xfrm>
            <a:off x="381600" y="1619251"/>
            <a:ext cx="4032000" cy="3886199"/>
          </a:xfrm>
        </p:spPr>
        <p:txBody>
          <a:bodyPr/>
          <a:lstStyle/>
          <a:p>
            <a:pPr lvl="0"/>
            <a:r>
              <a:rPr lang="de-DE" noProof="0"/>
              <a:t>Bild durch Klicken auf Symbol hinzufügen</a:t>
            </a:r>
          </a:p>
        </p:txBody>
      </p:sp>
      <p:sp>
        <p:nvSpPr>
          <p:cNvPr id="13" name="Picture Placeholder 2"/>
          <p:cNvSpPr>
            <a:spLocks noGrp="1"/>
          </p:cNvSpPr>
          <p:nvPr>
            <p:ph type="pic" sz="quarter" idx="21"/>
          </p:nvPr>
        </p:nvSpPr>
        <p:spPr>
          <a:xfrm>
            <a:off x="4637841" y="1619250"/>
            <a:ext cx="4032000" cy="3886199"/>
          </a:xfrm>
        </p:spPr>
        <p:txBody>
          <a:bodyPr/>
          <a:lstStyle/>
          <a:p>
            <a:pPr lvl="0"/>
            <a:r>
              <a:rPr lang="de-DE" noProof="0"/>
              <a:t>Bild durch Klicken auf Symbol hinzufügen</a:t>
            </a:r>
          </a:p>
        </p:txBody>
      </p:sp>
      <p:sp>
        <p:nvSpPr>
          <p:cNvPr id="9" name="Title 1"/>
          <p:cNvSpPr>
            <a:spLocks noGrp="1"/>
          </p:cNvSpPr>
          <p:nvPr>
            <p:ph type="title"/>
          </p:nvPr>
        </p:nvSpPr>
        <p:spPr>
          <a:xfrm>
            <a:off x="285750" y="312301"/>
            <a:ext cx="4257676" cy="783721"/>
          </a:xfrm>
          <a:prstGeom prst="rect">
            <a:avLst/>
          </a:prstGeom>
        </p:spPr>
        <p:txBody>
          <a:bodyPr anchor="b">
            <a:normAutofit/>
          </a:bodyPr>
          <a:lstStyle>
            <a:lvl1pPr>
              <a:defRPr sz="2600" baseline="0">
                <a:solidFill>
                  <a:srgbClr val="CD860F"/>
                </a:solidFill>
              </a:defRPr>
            </a:lvl1pPr>
          </a:lstStyle>
          <a:p>
            <a:r>
              <a:rPr lang="de-DE"/>
              <a:t>Titelmasterformat durch Klicken bearbeiten</a:t>
            </a:r>
            <a:endParaRPr lang="en-US" dirty="0"/>
          </a:p>
        </p:txBody>
      </p:sp>
      <p:sp>
        <p:nvSpPr>
          <p:cNvPr id="7" name="Date Placeholder 11"/>
          <p:cNvSpPr>
            <a:spLocks noGrp="1"/>
          </p:cNvSpPr>
          <p:nvPr>
            <p:ph type="dt" sz="half" idx="22"/>
          </p:nvPr>
        </p:nvSpPr>
        <p:spPr>
          <a:xfrm>
            <a:off x="285750" y="6554788"/>
            <a:ext cx="885825" cy="365125"/>
          </a:xfrm>
          <a:prstGeom prst="rect">
            <a:avLst/>
          </a:prstGeom>
        </p:spPr>
        <p:txBody>
          <a:bodyPr/>
          <a:lstStyle>
            <a:lvl1pPr>
              <a:defRPr/>
            </a:lvl1pPr>
          </a:lstStyle>
          <a:p>
            <a:fld id="{0E662241-3AD7-4BB3-9C44-AEECD6D1CAB4}" type="datetime1">
              <a:rPr lang="de-DE" altLang="de-DE"/>
              <a:pPr/>
              <a:t>10.03.2019</a:t>
            </a:fld>
            <a:endParaRPr lang="de-DE" altLang="de-DE"/>
          </a:p>
        </p:txBody>
      </p:sp>
      <p:sp>
        <p:nvSpPr>
          <p:cNvPr id="8" name="Slide Number Placeholder 5"/>
          <p:cNvSpPr>
            <a:spLocks noGrp="1"/>
          </p:cNvSpPr>
          <p:nvPr>
            <p:ph type="sldNum" sz="quarter" idx="23"/>
          </p:nvPr>
        </p:nvSpPr>
        <p:spPr>
          <a:xfrm>
            <a:off x="7835900" y="6594475"/>
            <a:ext cx="981075" cy="365125"/>
          </a:xfrm>
          <a:prstGeom prst="rect">
            <a:avLst/>
          </a:prstGeom>
        </p:spPr>
        <p:txBody>
          <a:bodyPr/>
          <a:lstStyle>
            <a:lvl1pPr>
              <a:defRPr/>
            </a:lvl1pPr>
          </a:lstStyle>
          <a:p>
            <a:r>
              <a:rPr lang="de-DE" altLang="de-DE"/>
              <a:t>Seite </a:t>
            </a:r>
            <a:fld id="{ADE287BC-CF16-424A-B51C-3C08F7CD338E}" type="slidenum">
              <a:rPr lang="de-DE" altLang="de-DE"/>
              <a:pPr/>
              <a:t>‹Nr.›</a:t>
            </a:fld>
            <a:endParaRPr lang="de-DE" altLang="de-DE"/>
          </a:p>
        </p:txBody>
      </p:sp>
    </p:spTree>
    <p:extLst>
      <p:ext uri="{BB962C8B-B14F-4D97-AF65-F5344CB8AC3E}">
        <p14:creationId xmlns:p14="http://schemas.microsoft.com/office/powerpoint/2010/main" val="4263399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Picture">
    <p:spTree>
      <p:nvGrpSpPr>
        <p:cNvPr id="1" name=""/>
        <p:cNvGrpSpPr/>
        <p:nvPr/>
      </p:nvGrpSpPr>
      <p:grpSpPr>
        <a:xfrm>
          <a:off x="0" y="0"/>
          <a:ext cx="0" cy="0"/>
          <a:chOff x="0" y="0"/>
          <a:chExt cx="0" cy="0"/>
        </a:xfrm>
      </p:grpSpPr>
      <p:sp>
        <p:nvSpPr>
          <p:cNvPr id="6" name="Subtitle 2"/>
          <p:cNvSpPr>
            <a:spLocks noGrp="1"/>
          </p:cNvSpPr>
          <p:nvPr>
            <p:ph type="subTitle" idx="14"/>
          </p:nvPr>
        </p:nvSpPr>
        <p:spPr>
          <a:xfrm>
            <a:off x="277204" y="5567168"/>
            <a:ext cx="8382000" cy="857251"/>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500" baseline="0">
                <a:solidFill>
                  <a:srgbClr val="003B5A"/>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noProof="0"/>
              <a:t>Formatvorlage des Untertitelmasters durch Klicken bearbeiten</a:t>
            </a:r>
            <a:endParaRPr lang="en-US" dirty="0"/>
          </a:p>
        </p:txBody>
      </p:sp>
      <p:sp>
        <p:nvSpPr>
          <p:cNvPr id="3" name="Picture Placeholder 2"/>
          <p:cNvSpPr>
            <a:spLocks noGrp="1"/>
          </p:cNvSpPr>
          <p:nvPr>
            <p:ph type="pic" sz="quarter" idx="17"/>
          </p:nvPr>
        </p:nvSpPr>
        <p:spPr>
          <a:xfrm>
            <a:off x="381600" y="1619999"/>
            <a:ext cx="8298000" cy="3888000"/>
          </a:xfrm>
        </p:spPr>
        <p:txBody>
          <a:bodyPr/>
          <a:lstStyle/>
          <a:p>
            <a:pPr lvl="0"/>
            <a:r>
              <a:rPr lang="de-DE" noProof="0"/>
              <a:t>Bild durch Klicken auf Symbol hinzufügen</a:t>
            </a:r>
          </a:p>
        </p:txBody>
      </p:sp>
      <p:sp>
        <p:nvSpPr>
          <p:cNvPr id="8" name="Title 1"/>
          <p:cNvSpPr>
            <a:spLocks noGrp="1"/>
          </p:cNvSpPr>
          <p:nvPr>
            <p:ph type="title"/>
          </p:nvPr>
        </p:nvSpPr>
        <p:spPr>
          <a:xfrm>
            <a:off x="285750" y="312301"/>
            <a:ext cx="4257676" cy="783721"/>
          </a:xfrm>
          <a:prstGeom prst="rect">
            <a:avLst/>
          </a:prstGeom>
        </p:spPr>
        <p:txBody>
          <a:bodyPr anchor="b">
            <a:normAutofit/>
          </a:bodyPr>
          <a:lstStyle>
            <a:lvl1pPr>
              <a:defRPr sz="2600" baseline="0">
                <a:solidFill>
                  <a:srgbClr val="CD860F"/>
                </a:solidFill>
              </a:defRPr>
            </a:lvl1pPr>
          </a:lstStyle>
          <a:p>
            <a:r>
              <a:rPr lang="de-DE"/>
              <a:t>Titelmasterformat durch Klicken bearbeiten</a:t>
            </a:r>
            <a:endParaRPr lang="en-US" dirty="0"/>
          </a:p>
        </p:txBody>
      </p:sp>
      <p:sp>
        <p:nvSpPr>
          <p:cNvPr id="5" name="Date Placeholder 11"/>
          <p:cNvSpPr>
            <a:spLocks noGrp="1"/>
          </p:cNvSpPr>
          <p:nvPr>
            <p:ph type="dt" sz="half" idx="18"/>
          </p:nvPr>
        </p:nvSpPr>
        <p:spPr>
          <a:xfrm>
            <a:off x="285750" y="6554788"/>
            <a:ext cx="885825" cy="365125"/>
          </a:xfrm>
          <a:prstGeom prst="rect">
            <a:avLst/>
          </a:prstGeom>
        </p:spPr>
        <p:txBody>
          <a:bodyPr/>
          <a:lstStyle>
            <a:lvl1pPr>
              <a:defRPr/>
            </a:lvl1pPr>
          </a:lstStyle>
          <a:p>
            <a:fld id="{9088FB07-2C96-4F9B-B96B-6BCA8FEE2FF4}" type="datetime1">
              <a:rPr lang="de-DE" altLang="de-DE"/>
              <a:pPr/>
              <a:t>10.03.2019</a:t>
            </a:fld>
            <a:endParaRPr lang="de-DE" altLang="de-DE"/>
          </a:p>
        </p:txBody>
      </p:sp>
      <p:sp>
        <p:nvSpPr>
          <p:cNvPr id="7" name="Slide Number Placeholder 5"/>
          <p:cNvSpPr>
            <a:spLocks noGrp="1"/>
          </p:cNvSpPr>
          <p:nvPr>
            <p:ph type="sldNum" sz="quarter" idx="19"/>
          </p:nvPr>
        </p:nvSpPr>
        <p:spPr>
          <a:xfrm>
            <a:off x="7835900" y="6594475"/>
            <a:ext cx="981075" cy="365125"/>
          </a:xfrm>
          <a:prstGeom prst="rect">
            <a:avLst/>
          </a:prstGeom>
        </p:spPr>
        <p:txBody>
          <a:bodyPr/>
          <a:lstStyle>
            <a:lvl1pPr>
              <a:defRPr/>
            </a:lvl1pPr>
          </a:lstStyle>
          <a:p>
            <a:r>
              <a:rPr lang="de-DE" altLang="de-DE"/>
              <a:t>Seite </a:t>
            </a:r>
            <a:fld id="{CF18F36C-73AF-4FD8-B0EE-D27350B9BF87}" type="slidenum">
              <a:rPr lang="de-DE" altLang="de-DE"/>
              <a:pPr/>
              <a:t>‹Nr.›</a:t>
            </a:fld>
            <a:endParaRPr lang="de-DE" altLang="de-DE"/>
          </a:p>
        </p:txBody>
      </p:sp>
    </p:spTree>
    <p:extLst>
      <p:ext uri="{BB962C8B-B14F-4D97-AF65-F5344CB8AC3E}">
        <p14:creationId xmlns:p14="http://schemas.microsoft.com/office/powerpoint/2010/main" val="2161321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276225" y="1619250"/>
            <a:ext cx="8421688" cy="4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a:t>Bullet level 1</a:t>
            </a:r>
          </a:p>
          <a:p>
            <a:pPr lvl="1"/>
            <a:r>
              <a:rPr lang="en-US" altLang="de-DE"/>
              <a:t>Second level</a:t>
            </a:r>
          </a:p>
          <a:p>
            <a:pPr lvl="2"/>
            <a:r>
              <a:rPr lang="en-US" altLang="de-DE"/>
              <a:t>Third level</a:t>
            </a:r>
          </a:p>
          <a:p>
            <a:pPr lvl="3"/>
            <a:r>
              <a:rPr lang="en-US" altLang="de-DE"/>
              <a:t>Fourth level</a:t>
            </a:r>
          </a:p>
        </p:txBody>
      </p:sp>
      <p:cxnSp>
        <p:nvCxnSpPr>
          <p:cNvPr id="9" name="Straight Connector 8"/>
          <p:cNvCxnSpPr/>
          <p:nvPr/>
        </p:nvCxnSpPr>
        <p:spPr>
          <a:xfrm>
            <a:off x="385763" y="1168400"/>
            <a:ext cx="8316912" cy="0"/>
          </a:xfrm>
          <a:prstGeom prst="line">
            <a:avLst/>
          </a:prstGeom>
          <a:ln w="9525">
            <a:solidFill>
              <a:srgbClr val="003B5B"/>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6615113"/>
            <a:ext cx="9144000" cy="242887"/>
          </a:xfrm>
          <a:prstGeom prst="rect">
            <a:avLst/>
          </a:prstGeom>
          <a:solidFill>
            <a:srgbClr val="003B5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pic>
        <p:nvPicPr>
          <p:cNvPr id="1031" name="Picture 18"/>
          <p:cNvPicPr>
            <a:picLocks noChangeAspect="1"/>
          </p:cNvPicPr>
          <p:nvPr userDrawn="1"/>
        </p:nvPicPr>
        <p:blipFill>
          <a:blip r:embed="rId8" cstate="print">
            <a:extLst>
              <a:ext uri="{28A0092B-C50C-407E-A947-70E740481C1C}">
                <a14:useLocalDpi xmlns:a14="http://schemas.microsoft.com/office/drawing/2010/main"/>
              </a:ext>
            </a:extLst>
          </a:blip>
          <a:srcRect/>
          <a:stretch>
            <a:fillRect/>
          </a:stretch>
        </p:blipFill>
        <p:spPr bwMode="auto">
          <a:xfrm>
            <a:off x="7072313" y="163513"/>
            <a:ext cx="163195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umsplatzhalter 1">
            <a:extLst>
              <a:ext uri="{FF2B5EF4-FFF2-40B4-BE49-F238E27FC236}">
                <a16:creationId xmlns:a16="http://schemas.microsoft.com/office/drawing/2014/main" id="{13F3587D-3C7F-433C-B194-A7E1397149ED}"/>
              </a:ext>
            </a:extLst>
          </p:cNvPr>
          <p:cNvSpPr>
            <a:spLocks noGrp="1"/>
          </p:cNvSpPr>
          <p:nvPr>
            <p:ph type="dt" sz="half" idx="2"/>
          </p:nvPr>
        </p:nvSpPr>
        <p:spPr>
          <a:xfrm>
            <a:off x="628650" y="6551664"/>
            <a:ext cx="2057400" cy="365125"/>
          </a:xfrm>
          <a:prstGeom prst="rect">
            <a:avLst/>
          </a:prstGeom>
        </p:spPr>
        <p:txBody>
          <a:bodyPr vert="horz" lIns="91440" tIns="45720" rIns="91440" bIns="45720" rtlCol="0" anchor="ctr"/>
          <a:lstStyle>
            <a:lvl1pPr algn="l">
              <a:defRPr sz="1200">
                <a:solidFill>
                  <a:schemeClr val="bg1"/>
                </a:solidFill>
              </a:defRPr>
            </a:lvl1pPr>
          </a:lstStyle>
          <a:p>
            <a:fld id="{A463B19A-D4B7-4769-8991-9E73C11A16DF}" type="datetimeFigureOut">
              <a:rPr lang="de-DE" smtClean="0"/>
              <a:pPr/>
              <a:t>10.03.2019</a:t>
            </a:fld>
            <a:endParaRPr lang="de-DE"/>
          </a:p>
        </p:txBody>
      </p:sp>
      <p:sp>
        <p:nvSpPr>
          <p:cNvPr id="3" name="Foliennummernplatzhalter 2">
            <a:extLst>
              <a:ext uri="{FF2B5EF4-FFF2-40B4-BE49-F238E27FC236}">
                <a16:creationId xmlns:a16="http://schemas.microsoft.com/office/drawing/2014/main" id="{AB812C75-6983-41C1-ACF7-1A3DEB96F46F}"/>
              </a:ext>
            </a:extLst>
          </p:cNvPr>
          <p:cNvSpPr>
            <a:spLocks noGrp="1"/>
          </p:cNvSpPr>
          <p:nvPr>
            <p:ph type="sldNum" sz="quarter" idx="4"/>
          </p:nvPr>
        </p:nvSpPr>
        <p:spPr>
          <a:xfrm>
            <a:off x="6457950" y="6551664"/>
            <a:ext cx="2057400" cy="365125"/>
          </a:xfrm>
          <a:prstGeom prst="rect">
            <a:avLst/>
          </a:prstGeom>
        </p:spPr>
        <p:txBody>
          <a:bodyPr vert="horz" lIns="91440" tIns="45720" rIns="91440" bIns="45720" rtlCol="0" anchor="ctr"/>
          <a:lstStyle>
            <a:lvl1pPr algn="r">
              <a:defRPr sz="1200">
                <a:solidFill>
                  <a:schemeClr val="bg1"/>
                </a:solidFill>
              </a:defRPr>
            </a:lvl1pPr>
          </a:lstStyle>
          <a:p>
            <a:fld id="{628F2D3C-CEE4-4A0B-8C3E-59DD10CD9758}" type="slidenum">
              <a:rPr lang="de-DE" smtClean="0"/>
              <a:pPr/>
              <a:t>‹Nr.›</a:t>
            </a:fld>
            <a:endParaRPr lang="de-DE"/>
          </a:p>
        </p:txBody>
      </p:sp>
    </p:spTree>
  </p:cSld>
  <p:clrMap bg1="lt1" tx1="dk1" bg2="lt2" tx2="dk2" accent1="accent1" accent2="accent2" accent3="accent3" accent4="accent4" accent5="accent5" accent6="accent6" hlink="hlink" folHlink="folHlink"/>
  <p:sldLayoutIdLst>
    <p:sldLayoutId id="2147483815" r:id="rId1"/>
    <p:sldLayoutId id="2147483810" r:id="rId2"/>
    <p:sldLayoutId id="2147483811" r:id="rId3"/>
    <p:sldLayoutId id="2147483812" r:id="rId4"/>
    <p:sldLayoutId id="2147483813" r:id="rId5"/>
    <p:sldLayoutId id="2147483814" r:id="rId6"/>
  </p:sldLayoutIdLst>
  <p:hf hdr="0"/>
  <p:txStyles>
    <p:titleStyle>
      <a:lvl1pPr algn="l" rtl="0" eaLnBrk="1" fontAlgn="base" hangingPunct="1">
        <a:lnSpc>
          <a:spcPct val="90000"/>
        </a:lnSpc>
        <a:spcBef>
          <a:spcPct val="0"/>
        </a:spcBef>
        <a:spcAft>
          <a:spcPct val="0"/>
        </a:spcAft>
        <a:defRPr sz="4400" kern="1200">
          <a:solidFill>
            <a:schemeClr val="tx1"/>
          </a:solidFill>
          <a:latin typeface="+mj-lt"/>
          <a:ea typeface="MS PGothic" pitchFamily="34" charset="-128"/>
          <a:cs typeface="MS PGothic" charset="0"/>
        </a:defRPr>
      </a:lvl1pPr>
      <a:lvl2pPr algn="l" rtl="0" eaLnBrk="1" fontAlgn="base" hangingPunct="1">
        <a:lnSpc>
          <a:spcPct val="90000"/>
        </a:lnSpc>
        <a:spcBef>
          <a:spcPct val="0"/>
        </a:spcBef>
        <a:spcAft>
          <a:spcPct val="0"/>
        </a:spcAft>
        <a:defRPr sz="4400">
          <a:solidFill>
            <a:schemeClr val="tx1"/>
          </a:solidFill>
          <a:latin typeface="Calibri" panose="020F0502020204030204" pitchFamily="34" charset="0"/>
          <a:ea typeface="MS PGothic" pitchFamily="34" charset="-128"/>
          <a:cs typeface="MS PGothic" charset="0"/>
        </a:defRPr>
      </a:lvl2pPr>
      <a:lvl3pPr algn="l" rtl="0" eaLnBrk="1" fontAlgn="base" hangingPunct="1">
        <a:lnSpc>
          <a:spcPct val="90000"/>
        </a:lnSpc>
        <a:spcBef>
          <a:spcPct val="0"/>
        </a:spcBef>
        <a:spcAft>
          <a:spcPct val="0"/>
        </a:spcAft>
        <a:defRPr sz="4400">
          <a:solidFill>
            <a:schemeClr val="tx1"/>
          </a:solidFill>
          <a:latin typeface="Calibri" panose="020F0502020204030204" pitchFamily="34" charset="0"/>
          <a:ea typeface="MS PGothic" pitchFamily="34" charset="-128"/>
          <a:cs typeface="MS PGothic" charset="0"/>
        </a:defRPr>
      </a:lvl3pPr>
      <a:lvl4pPr algn="l" rtl="0" eaLnBrk="1" fontAlgn="base" hangingPunct="1">
        <a:lnSpc>
          <a:spcPct val="90000"/>
        </a:lnSpc>
        <a:spcBef>
          <a:spcPct val="0"/>
        </a:spcBef>
        <a:spcAft>
          <a:spcPct val="0"/>
        </a:spcAft>
        <a:defRPr sz="4400">
          <a:solidFill>
            <a:schemeClr val="tx1"/>
          </a:solidFill>
          <a:latin typeface="Calibri" panose="020F0502020204030204" pitchFamily="34" charset="0"/>
          <a:ea typeface="MS PGothic" pitchFamily="34" charset="-128"/>
          <a:cs typeface="MS PGothic" charset="0"/>
        </a:defRPr>
      </a:lvl4pPr>
      <a:lvl5pPr algn="l" rtl="0" eaLnBrk="1" fontAlgn="base" hangingPunct="1">
        <a:lnSpc>
          <a:spcPct val="90000"/>
        </a:lnSpc>
        <a:spcBef>
          <a:spcPct val="0"/>
        </a:spcBef>
        <a:spcAft>
          <a:spcPct val="0"/>
        </a:spcAft>
        <a:defRPr sz="4400">
          <a:solidFill>
            <a:schemeClr val="tx1"/>
          </a:solidFill>
          <a:latin typeface="Calibri" panose="020F0502020204030204" pitchFamily="34" charset="0"/>
          <a:ea typeface="MS PGothic" pitchFamily="34" charset="-128"/>
          <a:cs typeface="MS PGothic" charset="0"/>
        </a:defRPr>
      </a:lvl5pPr>
      <a:lvl6pPr marL="457200" algn="l" rtl="0" eaLnBrk="1" fontAlgn="base" hangingPunct="1">
        <a:lnSpc>
          <a:spcPct val="90000"/>
        </a:lnSpc>
        <a:spcBef>
          <a:spcPct val="0"/>
        </a:spcBef>
        <a:spcAft>
          <a:spcPct val="0"/>
        </a:spcAft>
        <a:defRPr sz="4400">
          <a:solidFill>
            <a:schemeClr val="tx1"/>
          </a:solidFill>
          <a:latin typeface="Calibri" panose="020F05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panose="020F05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panose="020F05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panose="020F0502020204030204" pitchFamily="34" charset="0"/>
        </a:defRPr>
      </a:lvl9pPr>
    </p:titleStyle>
    <p:bodyStyle>
      <a:lvl1pPr marL="228600" indent="-228600" algn="l" rtl="0" eaLnBrk="1" fontAlgn="base" hangingPunct="1">
        <a:lnSpc>
          <a:spcPct val="90000"/>
        </a:lnSpc>
        <a:spcBef>
          <a:spcPts val="1000"/>
        </a:spcBef>
        <a:spcAft>
          <a:spcPct val="0"/>
        </a:spcAft>
        <a:buClr>
          <a:srgbClr val="003B5A"/>
        </a:buClr>
        <a:buFont typeface="Wingdings 2" pitchFamily="18" charset="2"/>
        <a:buChar char=""/>
        <a:defRPr sz="2000" kern="1200">
          <a:solidFill>
            <a:schemeClr val="tx1"/>
          </a:solidFill>
          <a:latin typeface="+mn-lt"/>
          <a:ea typeface="MS PGothic" pitchFamily="34" charset="-128"/>
          <a:cs typeface="MS PGothic" charset="0"/>
        </a:defRPr>
      </a:lvl1pPr>
      <a:lvl2pPr marL="534988" indent="-261938" algn="l" defTabSz="628650" rtl="0" eaLnBrk="1" fontAlgn="base" hangingPunct="1">
        <a:lnSpc>
          <a:spcPct val="90000"/>
        </a:lnSpc>
        <a:spcBef>
          <a:spcPts val="500"/>
        </a:spcBef>
        <a:spcAft>
          <a:spcPct val="0"/>
        </a:spcAft>
        <a:buClr>
          <a:srgbClr val="003B5A"/>
        </a:buClr>
        <a:buFont typeface="Wingdings 2" pitchFamily="18" charset="2"/>
        <a:buChar char=""/>
        <a:defRPr sz="1900" kern="1200">
          <a:solidFill>
            <a:schemeClr val="tx1"/>
          </a:solidFill>
          <a:latin typeface="+mn-lt"/>
          <a:ea typeface="MS PGothic" pitchFamily="34" charset="-128"/>
          <a:cs typeface="MS PGothic" charset="0"/>
        </a:defRPr>
      </a:lvl2pPr>
      <a:lvl3pPr marL="903288" indent="-274638" algn="l" rtl="0" eaLnBrk="1" fontAlgn="base" hangingPunct="1">
        <a:lnSpc>
          <a:spcPct val="90000"/>
        </a:lnSpc>
        <a:spcBef>
          <a:spcPts val="500"/>
        </a:spcBef>
        <a:spcAft>
          <a:spcPct val="0"/>
        </a:spcAft>
        <a:buClr>
          <a:srgbClr val="003B5A"/>
        </a:buClr>
        <a:buFont typeface="Wingdings 2" pitchFamily="18" charset="2"/>
        <a:buChar char=""/>
        <a:defRPr sz="2400" kern="1200">
          <a:solidFill>
            <a:schemeClr val="tx1"/>
          </a:solidFill>
          <a:latin typeface="+mn-lt"/>
          <a:ea typeface="MS PGothic" pitchFamily="34" charset="-128"/>
          <a:cs typeface="MS PGothic" charset="0"/>
        </a:defRPr>
      </a:lvl3pPr>
      <a:lvl4pPr marL="1258888" indent="-273050" algn="l" rtl="0" eaLnBrk="1" fontAlgn="base" hangingPunct="1">
        <a:lnSpc>
          <a:spcPct val="90000"/>
        </a:lnSpc>
        <a:spcBef>
          <a:spcPts val="500"/>
        </a:spcBef>
        <a:spcAft>
          <a:spcPct val="0"/>
        </a:spcAft>
        <a:buClr>
          <a:srgbClr val="003B5A"/>
        </a:buClr>
        <a:buFont typeface="Wingdings 2" pitchFamily="18" charset="2"/>
        <a:buChar char=""/>
        <a:defRPr sz="1700" kern="1200">
          <a:solidFill>
            <a:schemeClr val="tx1"/>
          </a:solidFill>
          <a:latin typeface="+mn-lt"/>
          <a:ea typeface="MS PGothic" pitchFamily="34" charset="-128"/>
          <a:cs typeface="MS PGothic" charset="0"/>
        </a:defRPr>
      </a:lvl4pPr>
      <a:lvl5pPr marL="2057400" indent="-228600" algn="l" rtl="0" eaLnBrk="1" fontAlgn="base" hangingPunct="1">
        <a:lnSpc>
          <a:spcPct val="90000"/>
        </a:lnSpc>
        <a:spcBef>
          <a:spcPts val="500"/>
        </a:spcBef>
        <a:spcAft>
          <a:spcPct val="0"/>
        </a:spcAft>
        <a:buClr>
          <a:srgbClr val="003B5A"/>
        </a:buClr>
        <a:buFont typeface="Wingdings 2" pitchFamily="18" charset="2"/>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tiff"/><Relationship Id="rId7" Type="http://schemas.openxmlformats.org/officeDocument/2006/relationships/image" Target="../media/image22.sv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tiff"/><Relationship Id="rId4" Type="http://schemas.openxmlformats.org/officeDocument/2006/relationships/image" Target="../media/image19.tiff"/><Relationship Id="rId9" Type="http://schemas.openxmlformats.org/officeDocument/2006/relationships/image" Target="../media/image24.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4E936FFF-98AA-4CD3-97E6-8A18A7D38D1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110000"/>
                    </a14:imgEffect>
                    <a14:imgEffect>
                      <a14:brightnessContrast bright="-10000" contrast="24000"/>
                    </a14:imgEffect>
                  </a14:imgLayer>
                </a14:imgProps>
              </a:ext>
              <a:ext uri="{28A0092B-C50C-407E-A947-70E740481C1C}">
                <a14:useLocalDpi xmlns:a14="http://schemas.microsoft.com/office/drawing/2010/main"/>
              </a:ext>
            </a:extLst>
          </a:blip>
          <a:stretch>
            <a:fillRect/>
          </a:stretch>
        </p:blipFill>
        <p:spPr>
          <a:xfrm>
            <a:off x="83127" y="51954"/>
            <a:ext cx="8988138" cy="6494319"/>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p:spPr>
      </p:pic>
      <p:sp>
        <p:nvSpPr>
          <p:cNvPr id="16" name="Rechteck: abgerundete Ecken 15">
            <a:extLst>
              <a:ext uri="{FF2B5EF4-FFF2-40B4-BE49-F238E27FC236}">
                <a16:creationId xmlns:a16="http://schemas.microsoft.com/office/drawing/2014/main" id="{08D4A26F-31BA-42C5-A944-B42586460B9E}"/>
              </a:ext>
            </a:extLst>
          </p:cNvPr>
          <p:cNvSpPr/>
          <p:nvPr/>
        </p:nvSpPr>
        <p:spPr>
          <a:xfrm>
            <a:off x="140926" y="1880754"/>
            <a:ext cx="8011388" cy="3096491"/>
          </a:xfrm>
          <a:prstGeom prst="round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FBC1BB5D-8BD0-4EFA-8D15-79455E601F0A}"/>
              </a:ext>
            </a:extLst>
          </p:cNvPr>
          <p:cNvSpPr/>
          <p:nvPr/>
        </p:nvSpPr>
        <p:spPr>
          <a:xfrm>
            <a:off x="702030" y="5148009"/>
            <a:ext cx="2566554" cy="923330"/>
          </a:xfrm>
          <a:prstGeom prst="rect">
            <a:avLst/>
          </a:prstGeom>
        </p:spPr>
        <p:txBody>
          <a:bodyPr wrap="square">
            <a:spAutoFit/>
          </a:bodyPr>
          <a:lstStyle/>
          <a:p>
            <a:pPr eaLnBrk="1" hangingPunct="1"/>
            <a:r>
              <a:rPr lang="de-DE" altLang="de-DE" b="1" dirty="0">
                <a:solidFill>
                  <a:srgbClr val="003B5A"/>
                </a:solidFill>
              </a:rPr>
              <a:t>Dr. Malte Lech</a:t>
            </a:r>
          </a:p>
          <a:p>
            <a:pPr eaLnBrk="1" hangingPunct="1"/>
            <a:r>
              <a:rPr lang="de-DE" altLang="de-DE" dirty="0">
                <a:solidFill>
                  <a:srgbClr val="003B5A"/>
                </a:solidFill>
              </a:rPr>
              <a:t>Independent </a:t>
            </a:r>
            <a:r>
              <a:rPr lang="de-DE" altLang="de-DE" dirty="0" err="1">
                <a:solidFill>
                  <a:srgbClr val="003B5A"/>
                </a:solidFill>
              </a:rPr>
              <a:t>Evaluator</a:t>
            </a:r>
            <a:r>
              <a:rPr lang="de-DE" altLang="de-DE" dirty="0">
                <a:solidFill>
                  <a:srgbClr val="003B5A"/>
                </a:solidFill>
              </a:rPr>
              <a:t> /</a:t>
            </a:r>
          </a:p>
          <a:p>
            <a:pPr eaLnBrk="1" hangingPunct="1"/>
            <a:r>
              <a:rPr lang="de-DE" altLang="de-DE" dirty="0">
                <a:solidFill>
                  <a:srgbClr val="003B5A"/>
                </a:solidFill>
              </a:rPr>
              <a:t>Former </a:t>
            </a:r>
            <a:r>
              <a:rPr lang="de-DE" altLang="de-DE" dirty="0" err="1">
                <a:solidFill>
                  <a:srgbClr val="003B5A"/>
                </a:solidFill>
              </a:rPr>
              <a:t>DEval</a:t>
            </a:r>
            <a:r>
              <a:rPr lang="de-DE" altLang="de-DE" dirty="0">
                <a:solidFill>
                  <a:srgbClr val="003B5A"/>
                </a:solidFill>
              </a:rPr>
              <a:t> </a:t>
            </a:r>
            <a:r>
              <a:rPr lang="de-DE" altLang="de-DE" dirty="0" err="1">
                <a:solidFill>
                  <a:srgbClr val="003B5A"/>
                </a:solidFill>
              </a:rPr>
              <a:t>Evaluator</a:t>
            </a:r>
            <a:endParaRPr lang="de-DE" altLang="de-DE" dirty="0">
              <a:solidFill>
                <a:srgbClr val="003B5A"/>
              </a:solidFill>
            </a:endParaRPr>
          </a:p>
        </p:txBody>
      </p:sp>
      <p:sp>
        <p:nvSpPr>
          <p:cNvPr id="9" name="Rechteck: abgerundete Ecken 8">
            <a:extLst>
              <a:ext uri="{FF2B5EF4-FFF2-40B4-BE49-F238E27FC236}">
                <a16:creationId xmlns:a16="http://schemas.microsoft.com/office/drawing/2014/main" id="{301DA408-BDF6-475E-A41C-153FD1A1EE6B}"/>
              </a:ext>
            </a:extLst>
          </p:cNvPr>
          <p:cNvSpPr/>
          <p:nvPr/>
        </p:nvSpPr>
        <p:spPr>
          <a:xfrm>
            <a:off x="1" y="1756063"/>
            <a:ext cx="8011388" cy="3096491"/>
          </a:xfrm>
          <a:prstGeom prst="round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18" name="Subtitle 2"/>
          <p:cNvSpPr>
            <a:spLocks noGrp="1"/>
          </p:cNvSpPr>
          <p:nvPr>
            <p:ph type="subTitle" idx="1"/>
          </p:nvPr>
        </p:nvSpPr>
        <p:spPr>
          <a:xfrm>
            <a:off x="702030" y="3610154"/>
            <a:ext cx="7450284" cy="1288473"/>
          </a:xfrm>
          <a:noFill/>
        </p:spPr>
        <p:txBody>
          <a:bodyPr anchor="ctr">
            <a:normAutofit/>
          </a:bodyPr>
          <a:lstStyle/>
          <a:p>
            <a:r>
              <a:rPr lang="de-DE" altLang="de-DE" sz="2000" dirty="0"/>
              <a:t>Evaluation Support Service: Cycle </a:t>
            </a:r>
            <a:r>
              <a:rPr lang="de-DE" altLang="de-DE" sz="2000" dirty="0" err="1"/>
              <a:t>of</a:t>
            </a:r>
            <a:r>
              <a:rPr lang="de-DE" altLang="de-DE" sz="2000" dirty="0"/>
              <a:t> Lunch Time </a:t>
            </a:r>
            <a:r>
              <a:rPr lang="de-DE" altLang="de-DE" sz="2000" dirty="0" err="1"/>
              <a:t>Conferences</a:t>
            </a:r>
            <a:endParaRPr lang="de-DE" altLang="de-DE" sz="2000" dirty="0"/>
          </a:p>
          <a:p>
            <a:r>
              <a:rPr lang="de-DE" altLang="de-DE" sz="2000" dirty="0"/>
              <a:t>DG DEVCO – </a:t>
            </a:r>
            <a:r>
              <a:rPr lang="de-DE" altLang="de-DE" sz="2000" dirty="0" err="1"/>
              <a:t>Brussels</a:t>
            </a:r>
            <a:r>
              <a:rPr lang="de-DE" altLang="de-DE" sz="2000" dirty="0"/>
              <a:t>, 12 March 2019</a:t>
            </a:r>
          </a:p>
        </p:txBody>
      </p:sp>
      <p:sp>
        <p:nvSpPr>
          <p:cNvPr id="9217" name="Title 1"/>
          <p:cNvSpPr>
            <a:spLocks noGrp="1"/>
          </p:cNvSpPr>
          <p:nvPr>
            <p:ph type="ctrTitle"/>
          </p:nvPr>
        </p:nvSpPr>
        <p:spPr bwMode="auto">
          <a:xfrm>
            <a:off x="364979" y="1709990"/>
            <a:ext cx="7646410" cy="2005445"/>
          </a:xfrm>
          <a:noFill/>
          <a:extLst/>
        </p:spPr>
        <p:txBody>
          <a:bodyPr vert="horz" wrap="square" lIns="91440" tIns="45720" rIns="91440" bIns="45720" numCol="1" anchor="ctr" anchorCtr="0" compatLnSpc="1">
            <a:prstTxWarp prst="textNoShape">
              <a:avLst/>
            </a:prstTxWarp>
            <a:normAutofit fontScale="90000"/>
          </a:bodyPr>
          <a:lstStyle/>
          <a:p>
            <a:pPr>
              <a:spcBef>
                <a:spcPts val="1200"/>
              </a:spcBef>
              <a:spcAft>
                <a:spcPts val="1200"/>
              </a:spcAft>
            </a:pPr>
            <a:br>
              <a:rPr lang="en-US" altLang="de-DE" sz="3200" dirty="0"/>
            </a:br>
            <a:r>
              <a:rPr lang="en-US" altLang="de-DE" sz="3200" dirty="0"/>
              <a:t>Improving international development evaluation through geospatial data analysis</a:t>
            </a:r>
            <a:br>
              <a:rPr lang="de-DE" altLang="de-DE" dirty="0"/>
            </a:br>
            <a:br>
              <a:rPr lang="de-DE" altLang="de-DE" dirty="0"/>
            </a:br>
            <a:r>
              <a:rPr lang="de-DE" altLang="de-DE" sz="2200" dirty="0" err="1"/>
              <a:t>Lessons</a:t>
            </a:r>
            <a:r>
              <a:rPr lang="de-DE" altLang="de-DE" sz="2200" dirty="0"/>
              <a:t> </a:t>
            </a:r>
            <a:r>
              <a:rPr lang="de-DE" altLang="de-DE" sz="2200" dirty="0" err="1"/>
              <a:t>learned</a:t>
            </a:r>
            <a:r>
              <a:rPr lang="de-DE" altLang="de-DE" sz="2200" dirty="0"/>
              <a:t> </a:t>
            </a:r>
            <a:r>
              <a:rPr lang="de-DE" altLang="de-DE" sz="2200" dirty="0" err="1"/>
              <a:t>from</a:t>
            </a:r>
            <a:r>
              <a:rPr lang="de-DE" altLang="de-DE" sz="2200" dirty="0"/>
              <a:t> </a:t>
            </a:r>
            <a:r>
              <a:rPr lang="de-DE" altLang="de-DE" sz="2200" dirty="0" err="1"/>
              <a:t>DEval‘s</a:t>
            </a:r>
            <a:r>
              <a:rPr lang="de-DE" altLang="de-DE" sz="2200" dirty="0"/>
              <a:t> </a:t>
            </a:r>
            <a:r>
              <a:rPr lang="de-DE" altLang="de-DE" sz="2200" dirty="0" err="1"/>
              <a:t>enhanced</a:t>
            </a:r>
            <a:r>
              <a:rPr lang="de-DE" altLang="de-DE" sz="2200" dirty="0"/>
              <a:t> land-</a:t>
            </a:r>
            <a:r>
              <a:rPr lang="de-DE" altLang="de-DE" sz="2200" dirty="0" err="1"/>
              <a:t>use</a:t>
            </a:r>
            <a:r>
              <a:rPr lang="de-DE" altLang="de-DE" sz="2200" dirty="0"/>
              <a:t> </a:t>
            </a:r>
            <a:r>
              <a:rPr lang="de-DE" altLang="de-DE" sz="2200" dirty="0" err="1"/>
              <a:t>planning</a:t>
            </a:r>
            <a:r>
              <a:rPr lang="de-DE" altLang="de-DE" sz="2200" dirty="0"/>
              <a:t> </a:t>
            </a:r>
            <a:r>
              <a:rPr lang="de-DE" altLang="de-DE" sz="2200" dirty="0" err="1"/>
              <a:t>evaluation</a:t>
            </a:r>
            <a:br>
              <a:rPr lang="de-DE" altLang="de-DE" sz="2200" dirty="0"/>
            </a:br>
            <a:endParaRPr lang="de-DE" altLang="de-DE" sz="2200" dirty="0"/>
          </a:p>
        </p:txBody>
      </p:sp>
      <p:sp>
        <p:nvSpPr>
          <p:cNvPr id="17" name="Rechteck: abgerundete Ecken 16">
            <a:extLst>
              <a:ext uri="{FF2B5EF4-FFF2-40B4-BE49-F238E27FC236}">
                <a16:creationId xmlns:a16="http://schemas.microsoft.com/office/drawing/2014/main" id="{2ACF7AA2-8962-45C1-8712-34D350732807}"/>
              </a:ext>
            </a:extLst>
          </p:cNvPr>
          <p:cNvSpPr/>
          <p:nvPr/>
        </p:nvSpPr>
        <p:spPr>
          <a:xfrm>
            <a:off x="6900211" y="4512"/>
            <a:ext cx="2243789" cy="11280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Picture 18">
            <a:extLst>
              <a:ext uri="{FF2B5EF4-FFF2-40B4-BE49-F238E27FC236}">
                <a16:creationId xmlns:a16="http://schemas.microsoft.com/office/drawing/2014/main" id="{F1E51706-4F92-4B06-9DDE-14256DF7B123}"/>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072023" y="142084"/>
            <a:ext cx="163195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5749" y="312301"/>
            <a:ext cx="5327651" cy="783721"/>
          </a:xfrm>
        </p:spPr>
        <p:txBody>
          <a:bodyPr>
            <a:normAutofit/>
          </a:bodyPr>
          <a:lstStyle/>
          <a:p>
            <a:r>
              <a:rPr lang="de-DE" altLang="de-DE" dirty="0"/>
              <a:t>Policy </a:t>
            </a:r>
            <a:r>
              <a:rPr lang="de-DE" altLang="de-DE" dirty="0" err="1"/>
              <a:t>diffusion</a:t>
            </a:r>
            <a:endParaRPr lang="de-DE" altLang="de-DE" dirty="0"/>
          </a:p>
        </p:txBody>
      </p:sp>
      <p:sp>
        <p:nvSpPr>
          <p:cNvPr id="6" name="Foliennummernplatzhalter 5"/>
          <p:cNvSpPr>
            <a:spLocks noGrp="1"/>
          </p:cNvSpPr>
          <p:nvPr>
            <p:ph type="sldNum" sz="quarter" idx="11"/>
          </p:nvPr>
        </p:nvSpPr>
        <p:spPr/>
        <p:txBody>
          <a:bodyPr/>
          <a:lstStyle/>
          <a:p>
            <a:r>
              <a:rPr lang="de-DE" altLang="de-DE"/>
              <a:t>Seite </a:t>
            </a:r>
            <a:fld id="{C4902615-07DC-4554-B020-88125B62E931}" type="slidenum">
              <a:rPr lang="de-DE" altLang="de-DE" smtClean="0"/>
              <a:pPr/>
              <a:t>10</a:t>
            </a:fld>
            <a:endParaRPr lang="de-DE" altLang="de-DE"/>
          </a:p>
        </p:txBody>
      </p:sp>
      <p:sp>
        <p:nvSpPr>
          <p:cNvPr id="9" name="Inhaltsplatzhalter 8"/>
          <p:cNvSpPr>
            <a:spLocks noGrp="1"/>
          </p:cNvSpPr>
          <p:nvPr>
            <p:ph idx="1"/>
          </p:nvPr>
        </p:nvSpPr>
        <p:spPr>
          <a:xfrm>
            <a:off x="400935" y="1403430"/>
            <a:ext cx="6176503" cy="5142269"/>
          </a:xfrm>
        </p:spPr>
        <p:txBody>
          <a:bodyPr>
            <a:normAutofit/>
          </a:bodyPr>
          <a:lstStyle/>
          <a:p>
            <a:pPr marL="0" indent="0">
              <a:buNone/>
            </a:pPr>
            <a:r>
              <a:rPr lang="de-DE" altLang="de-DE" b="1" dirty="0">
                <a:solidFill>
                  <a:srgbClr val="003B5A"/>
                </a:solidFill>
              </a:rPr>
              <a:t>Challenge</a:t>
            </a:r>
          </a:p>
          <a:p>
            <a:pPr lvl="1"/>
            <a:r>
              <a:rPr lang="de-DE" altLang="de-DE" sz="2000" dirty="0" err="1">
                <a:solidFill>
                  <a:srgbClr val="003B5A"/>
                </a:solidFill>
              </a:rPr>
              <a:t>Did</a:t>
            </a:r>
            <a:r>
              <a:rPr lang="de-DE" altLang="de-DE" sz="2000" dirty="0">
                <a:solidFill>
                  <a:srgbClr val="003B5A"/>
                </a:solidFill>
              </a:rPr>
              <a:t> </a:t>
            </a:r>
            <a:r>
              <a:rPr lang="de-DE" altLang="de-DE" sz="2000" dirty="0" err="1">
                <a:solidFill>
                  <a:srgbClr val="003B5A"/>
                </a:solidFill>
              </a:rPr>
              <a:t>the</a:t>
            </a:r>
            <a:r>
              <a:rPr lang="de-DE" altLang="de-DE" sz="2000" dirty="0">
                <a:solidFill>
                  <a:srgbClr val="003B5A"/>
                </a:solidFill>
              </a:rPr>
              <a:t> </a:t>
            </a:r>
            <a:r>
              <a:rPr lang="de-DE" altLang="de-DE" sz="2000" dirty="0" err="1">
                <a:solidFill>
                  <a:srgbClr val="003B5A"/>
                </a:solidFill>
              </a:rPr>
              <a:t>intervention</a:t>
            </a:r>
            <a:r>
              <a:rPr lang="de-DE" altLang="de-DE" sz="2000" dirty="0">
                <a:solidFill>
                  <a:srgbClr val="003B5A"/>
                </a:solidFill>
              </a:rPr>
              <a:t> </a:t>
            </a:r>
            <a:r>
              <a:rPr lang="de-DE" altLang="de-DE" sz="2000" b="1" dirty="0">
                <a:solidFill>
                  <a:srgbClr val="003B5A"/>
                </a:solidFill>
              </a:rPr>
              <a:t>also </a:t>
            </a:r>
            <a:r>
              <a:rPr lang="de-DE" altLang="de-DE" sz="2000" b="1" dirty="0" err="1">
                <a:solidFill>
                  <a:srgbClr val="003B5A"/>
                </a:solidFill>
              </a:rPr>
              <a:t>affect</a:t>
            </a:r>
            <a:r>
              <a:rPr lang="de-DE" altLang="de-DE" sz="2000" b="1" dirty="0">
                <a:solidFill>
                  <a:srgbClr val="003B5A"/>
                </a:solidFill>
              </a:rPr>
              <a:t> non-</a:t>
            </a:r>
            <a:r>
              <a:rPr lang="de-DE" altLang="de-DE" sz="2000" b="1" dirty="0" err="1">
                <a:solidFill>
                  <a:srgbClr val="003B5A"/>
                </a:solidFill>
              </a:rPr>
              <a:t>treated</a:t>
            </a:r>
            <a:r>
              <a:rPr lang="de-DE" altLang="de-DE" sz="2000" b="1" dirty="0">
                <a:solidFill>
                  <a:srgbClr val="003B5A"/>
                </a:solidFill>
              </a:rPr>
              <a:t> </a:t>
            </a:r>
            <a:r>
              <a:rPr lang="de-DE" altLang="de-DE" sz="2000" b="1" dirty="0" err="1">
                <a:solidFill>
                  <a:srgbClr val="003B5A"/>
                </a:solidFill>
              </a:rPr>
              <a:t>municipalities</a:t>
            </a:r>
            <a:r>
              <a:rPr lang="de-DE" altLang="de-DE" sz="2000" b="1" dirty="0">
                <a:solidFill>
                  <a:srgbClr val="003B5A"/>
                </a:solidFill>
              </a:rPr>
              <a:t>? </a:t>
            </a:r>
            <a:r>
              <a:rPr lang="de-DE" altLang="de-DE" sz="2000" dirty="0">
                <a:solidFill>
                  <a:srgbClr val="003B5A"/>
                </a:solidFill>
              </a:rPr>
              <a:t>(</a:t>
            </a:r>
            <a:r>
              <a:rPr lang="de-DE" altLang="de-DE" sz="2000" dirty="0" err="1">
                <a:solidFill>
                  <a:srgbClr val="003B5A"/>
                </a:solidFill>
              </a:rPr>
              <a:t>spillover</a:t>
            </a:r>
            <a:r>
              <a:rPr lang="de-DE" altLang="de-DE" sz="2000" dirty="0">
                <a:solidFill>
                  <a:srgbClr val="003B5A"/>
                </a:solidFill>
              </a:rPr>
              <a:t> </a:t>
            </a:r>
            <a:r>
              <a:rPr lang="de-DE" altLang="de-DE" sz="2000" dirty="0" err="1">
                <a:solidFill>
                  <a:srgbClr val="003B5A"/>
                </a:solidFill>
              </a:rPr>
              <a:t>effects</a:t>
            </a:r>
            <a:r>
              <a:rPr lang="de-DE" altLang="de-DE" sz="2000" dirty="0">
                <a:solidFill>
                  <a:srgbClr val="003B5A"/>
                </a:solidFill>
              </a:rPr>
              <a:t>)</a:t>
            </a:r>
          </a:p>
          <a:p>
            <a:pPr lvl="1"/>
            <a:endParaRPr lang="de-DE" altLang="de-DE" sz="2000" dirty="0">
              <a:solidFill>
                <a:srgbClr val="003B5A"/>
              </a:solidFill>
            </a:endParaRPr>
          </a:p>
          <a:p>
            <a:pPr lvl="1"/>
            <a:r>
              <a:rPr lang="de-DE" sz="2000" dirty="0" err="1">
                <a:solidFill>
                  <a:srgbClr val="003B5A"/>
                </a:solidFill>
              </a:rPr>
              <a:t>Personnel</a:t>
            </a:r>
            <a:r>
              <a:rPr lang="de-DE" sz="2000" dirty="0">
                <a:solidFill>
                  <a:srgbClr val="003B5A"/>
                </a:solidFill>
              </a:rPr>
              <a:t> </a:t>
            </a:r>
            <a:r>
              <a:rPr lang="de-DE" sz="2000" dirty="0" err="1">
                <a:solidFill>
                  <a:srgbClr val="003B5A"/>
                </a:solidFill>
              </a:rPr>
              <a:t>from</a:t>
            </a:r>
            <a:r>
              <a:rPr lang="de-DE" sz="2000" dirty="0">
                <a:solidFill>
                  <a:srgbClr val="003B5A"/>
                </a:solidFill>
              </a:rPr>
              <a:t> </a:t>
            </a:r>
            <a:r>
              <a:rPr lang="de-DE" sz="2000" dirty="0" err="1">
                <a:solidFill>
                  <a:srgbClr val="003B5A"/>
                </a:solidFill>
              </a:rPr>
              <a:t>control</a:t>
            </a:r>
            <a:r>
              <a:rPr lang="de-DE" sz="2000" dirty="0">
                <a:solidFill>
                  <a:srgbClr val="003B5A"/>
                </a:solidFill>
              </a:rPr>
              <a:t> </a:t>
            </a:r>
            <a:r>
              <a:rPr lang="de-DE" sz="2000" dirty="0" err="1">
                <a:solidFill>
                  <a:srgbClr val="003B5A"/>
                </a:solidFill>
              </a:rPr>
              <a:t>municipalities</a:t>
            </a:r>
            <a:r>
              <a:rPr lang="de-DE" sz="2000" dirty="0">
                <a:solidFill>
                  <a:srgbClr val="003B5A"/>
                </a:solidFill>
              </a:rPr>
              <a:t> </a:t>
            </a:r>
            <a:r>
              <a:rPr lang="de-DE" sz="2000" dirty="0" err="1">
                <a:solidFill>
                  <a:srgbClr val="003B5A"/>
                </a:solidFill>
              </a:rPr>
              <a:t>might</a:t>
            </a:r>
            <a:r>
              <a:rPr lang="de-DE" sz="2000" dirty="0">
                <a:solidFill>
                  <a:srgbClr val="003B5A"/>
                </a:solidFill>
              </a:rPr>
              <a:t> </a:t>
            </a:r>
            <a:r>
              <a:rPr lang="de-DE" sz="2000" b="1" dirty="0" err="1">
                <a:solidFill>
                  <a:srgbClr val="003B5A"/>
                </a:solidFill>
              </a:rPr>
              <a:t>interact</a:t>
            </a:r>
            <a:r>
              <a:rPr lang="de-DE" sz="2000" dirty="0">
                <a:solidFill>
                  <a:srgbClr val="003B5A"/>
                </a:solidFill>
              </a:rPr>
              <a:t> </a:t>
            </a:r>
            <a:r>
              <a:rPr lang="de-DE" sz="2000" dirty="0" err="1">
                <a:solidFill>
                  <a:srgbClr val="003B5A"/>
                </a:solidFill>
              </a:rPr>
              <a:t>with</a:t>
            </a:r>
            <a:r>
              <a:rPr lang="de-DE" sz="2000" dirty="0">
                <a:solidFill>
                  <a:srgbClr val="003B5A"/>
                </a:solidFill>
              </a:rPr>
              <a:t> </a:t>
            </a:r>
            <a:r>
              <a:rPr lang="de-DE" sz="2000" dirty="0" err="1">
                <a:solidFill>
                  <a:srgbClr val="003B5A"/>
                </a:solidFill>
              </a:rPr>
              <a:t>treated</a:t>
            </a:r>
            <a:r>
              <a:rPr lang="de-DE" sz="2000" dirty="0">
                <a:solidFill>
                  <a:srgbClr val="003B5A"/>
                </a:solidFill>
              </a:rPr>
              <a:t> </a:t>
            </a:r>
            <a:r>
              <a:rPr lang="de-DE" sz="2000" dirty="0" err="1">
                <a:solidFill>
                  <a:srgbClr val="003B5A"/>
                </a:solidFill>
              </a:rPr>
              <a:t>personnel</a:t>
            </a:r>
            <a:r>
              <a:rPr lang="de-DE" sz="2000" dirty="0">
                <a:solidFill>
                  <a:srgbClr val="003B5A"/>
                </a:solidFill>
              </a:rPr>
              <a:t>: </a:t>
            </a:r>
            <a:r>
              <a:rPr lang="de-DE" sz="2000" b="1" dirty="0">
                <a:solidFill>
                  <a:srgbClr val="003B5A"/>
                </a:solidFill>
              </a:rPr>
              <a:t>“</a:t>
            </a:r>
            <a:r>
              <a:rPr lang="en-US" sz="2000" b="1" dirty="0">
                <a:solidFill>
                  <a:srgbClr val="003B5A"/>
                </a:solidFill>
              </a:rPr>
              <a:t>Unintended</a:t>
            </a:r>
            <a:r>
              <a:rPr lang="de-DE" sz="2000" b="1" dirty="0">
                <a:solidFill>
                  <a:srgbClr val="003B5A"/>
                </a:solidFill>
              </a:rPr>
              <a:t>” </a:t>
            </a:r>
            <a:r>
              <a:rPr lang="de-DE" sz="2000" b="1" dirty="0" err="1">
                <a:solidFill>
                  <a:srgbClr val="003B5A"/>
                </a:solidFill>
              </a:rPr>
              <a:t>spillover</a:t>
            </a:r>
            <a:r>
              <a:rPr lang="de-DE" sz="2000" b="1" dirty="0">
                <a:solidFill>
                  <a:srgbClr val="003B5A"/>
                </a:solidFill>
              </a:rPr>
              <a:t>. </a:t>
            </a:r>
          </a:p>
          <a:p>
            <a:pPr marL="0" indent="0">
              <a:buNone/>
            </a:pPr>
            <a:endParaRPr lang="de-DE" altLang="de-DE" b="1" dirty="0">
              <a:solidFill>
                <a:srgbClr val="003B5A"/>
              </a:solidFill>
            </a:endParaRPr>
          </a:p>
          <a:p>
            <a:pPr marL="0" indent="0">
              <a:buNone/>
            </a:pPr>
            <a:r>
              <a:rPr lang="de-DE" altLang="de-DE" b="1" dirty="0">
                <a:solidFill>
                  <a:srgbClr val="003B5A"/>
                </a:solidFill>
              </a:rPr>
              <a:t>Approach</a:t>
            </a:r>
          </a:p>
          <a:p>
            <a:pPr lvl="1"/>
            <a:r>
              <a:rPr lang="de-DE" sz="2000" dirty="0" err="1">
                <a:solidFill>
                  <a:srgbClr val="003B5A"/>
                </a:solidFill>
              </a:rPr>
              <a:t>Calculate</a:t>
            </a:r>
            <a:r>
              <a:rPr lang="de-DE" sz="2000" dirty="0">
                <a:solidFill>
                  <a:srgbClr val="003B5A"/>
                </a:solidFill>
              </a:rPr>
              <a:t> </a:t>
            </a:r>
            <a:r>
              <a:rPr lang="de-DE" sz="2000" b="1" dirty="0" err="1">
                <a:solidFill>
                  <a:srgbClr val="003B5A"/>
                </a:solidFill>
              </a:rPr>
              <a:t>distance</a:t>
            </a:r>
            <a:r>
              <a:rPr lang="de-DE" sz="2000" b="1" dirty="0">
                <a:solidFill>
                  <a:srgbClr val="003B5A"/>
                </a:solidFill>
              </a:rPr>
              <a:t> </a:t>
            </a:r>
            <a:r>
              <a:rPr lang="de-DE" sz="2000" b="1" dirty="0" err="1">
                <a:solidFill>
                  <a:srgbClr val="003B5A"/>
                </a:solidFill>
              </a:rPr>
              <a:t>matrix</a:t>
            </a:r>
            <a:r>
              <a:rPr lang="de-DE" sz="2000" b="1" dirty="0">
                <a:solidFill>
                  <a:srgbClr val="003B5A"/>
                </a:solidFill>
              </a:rPr>
              <a:t> </a:t>
            </a:r>
            <a:r>
              <a:rPr lang="de-DE" sz="2000" dirty="0">
                <a:solidFill>
                  <a:srgbClr val="003B5A"/>
                </a:solidFill>
              </a:rPr>
              <a:t>and </a:t>
            </a:r>
            <a:r>
              <a:rPr lang="de-DE" sz="2000" b="1" dirty="0" err="1">
                <a:solidFill>
                  <a:srgbClr val="003B5A"/>
                </a:solidFill>
              </a:rPr>
              <a:t>spillover</a:t>
            </a:r>
            <a:r>
              <a:rPr lang="de-DE" sz="2000" b="1" dirty="0">
                <a:solidFill>
                  <a:srgbClr val="003B5A"/>
                </a:solidFill>
              </a:rPr>
              <a:t> </a:t>
            </a:r>
            <a:r>
              <a:rPr lang="de-DE" sz="2000" b="1" dirty="0" err="1">
                <a:solidFill>
                  <a:srgbClr val="003B5A"/>
                </a:solidFill>
              </a:rPr>
              <a:t>of</a:t>
            </a:r>
            <a:r>
              <a:rPr lang="de-DE" sz="2000" b="1" dirty="0">
                <a:solidFill>
                  <a:srgbClr val="003B5A"/>
                </a:solidFill>
              </a:rPr>
              <a:t> </a:t>
            </a:r>
            <a:r>
              <a:rPr lang="de-DE" sz="2000" b="1" dirty="0" err="1">
                <a:solidFill>
                  <a:srgbClr val="003B5A"/>
                </a:solidFill>
              </a:rPr>
              <a:t>outcomes</a:t>
            </a:r>
            <a:r>
              <a:rPr lang="de-DE" sz="2000" dirty="0">
                <a:solidFill>
                  <a:srgbClr val="003B5A"/>
                </a:solidFill>
              </a:rPr>
              <a:t>: </a:t>
            </a:r>
            <a:r>
              <a:rPr lang="de-DE" sz="2000" b="1" dirty="0">
                <a:solidFill>
                  <a:srgbClr val="003B5A"/>
                </a:solidFill>
              </a:rPr>
              <a:t>Integration </a:t>
            </a:r>
            <a:r>
              <a:rPr lang="de-DE" sz="2000" b="1" dirty="0" err="1">
                <a:solidFill>
                  <a:srgbClr val="003B5A"/>
                </a:solidFill>
              </a:rPr>
              <a:t>into</a:t>
            </a:r>
            <a:r>
              <a:rPr lang="de-DE" sz="2000" b="1" dirty="0">
                <a:solidFill>
                  <a:srgbClr val="003B5A"/>
                </a:solidFill>
              </a:rPr>
              <a:t> </a:t>
            </a:r>
            <a:r>
              <a:rPr lang="de-DE" sz="2000" b="1" dirty="0" err="1">
                <a:solidFill>
                  <a:srgbClr val="003B5A"/>
                </a:solidFill>
              </a:rPr>
              <a:t>data</a:t>
            </a:r>
            <a:r>
              <a:rPr lang="de-DE" sz="2000" b="1" dirty="0">
                <a:solidFill>
                  <a:srgbClr val="003B5A"/>
                </a:solidFill>
              </a:rPr>
              <a:t> </a:t>
            </a:r>
            <a:r>
              <a:rPr lang="de-DE" sz="2000" b="1" dirty="0" err="1">
                <a:solidFill>
                  <a:srgbClr val="003B5A"/>
                </a:solidFill>
              </a:rPr>
              <a:t>analysis</a:t>
            </a:r>
            <a:endParaRPr lang="de-DE" sz="2000" b="1" dirty="0">
              <a:solidFill>
                <a:srgbClr val="003B5A"/>
              </a:solidFill>
            </a:endParaRPr>
          </a:p>
          <a:p>
            <a:pPr lvl="1"/>
            <a:endParaRPr lang="de-DE" sz="2000" b="1" dirty="0">
              <a:solidFill>
                <a:srgbClr val="003B5A"/>
              </a:solidFill>
            </a:endParaRPr>
          </a:p>
          <a:p>
            <a:pPr lvl="1"/>
            <a:r>
              <a:rPr lang="de-DE" sz="2000" b="1" dirty="0">
                <a:solidFill>
                  <a:srgbClr val="003B5A"/>
                </a:solidFill>
              </a:rPr>
              <a:t>Basis </a:t>
            </a:r>
            <a:r>
              <a:rPr lang="de-DE" sz="2000" b="1" dirty="0" err="1">
                <a:solidFill>
                  <a:srgbClr val="003B5A"/>
                </a:solidFill>
              </a:rPr>
              <a:t>for</a:t>
            </a:r>
            <a:r>
              <a:rPr lang="de-DE" sz="2000" b="1" dirty="0">
                <a:solidFill>
                  <a:srgbClr val="003B5A"/>
                </a:solidFill>
              </a:rPr>
              <a:t> </a:t>
            </a:r>
            <a:r>
              <a:rPr lang="de-DE" sz="2000" b="1" dirty="0" err="1">
                <a:solidFill>
                  <a:srgbClr val="003B5A"/>
                </a:solidFill>
              </a:rPr>
              <a:t>distance</a:t>
            </a:r>
            <a:r>
              <a:rPr lang="de-DE" sz="2000" b="1" dirty="0">
                <a:solidFill>
                  <a:srgbClr val="003B5A"/>
                </a:solidFill>
              </a:rPr>
              <a:t> </a:t>
            </a:r>
            <a:r>
              <a:rPr lang="de-DE" sz="2000" b="1" dirty="0" err="1">
                <a:solidFill>
                  <a:srgbClr val="003B5A"/>
                </a:solidFill>
              </a:rPr>
              <a:t>matrix</a:t>
            </a:r>
            <a:r>
              <a:rPr lang="de-DE" sz="2000" b="1" dirty="0">
                <a:solidFill>
                  <a:srgbClr val="003B5A"/>
                </a:solidFill>
              </a:rPr>
              <a:t>: </a:t>
            </a:r>
            <a:r>
              <a:rPr lang="de-DE" sz="2000" dirty="0">
                <a:solidFill>
                  <a:srgbClr val="003B5A"/>
                </a:solidFill>
              </a:rPr>
              <a:t>Google Maps API - </a:t>
            </a:r>
            <a:r>
              <a:rPr lang="de-DE" sz="2000" dirty="0" err="1">
                <a:solidFill>
                  <a:srgbClr val="003B5A"/>
                </a:solidFill>
              </a:rPr>
              <a:t>Driving</a:t>
            </a:r>
            <a:r>
              <a:rPr lang="de-DE" sz="2000" dirty="0">
                <a:solidFill>
                  <a:srgbClr val="003B5A"/>
                </a:solidFill>
              </a:rPr>
              <a:t> </a:t>
            </a:r>
            <a:r>
              <a:rPr lang="de-DE" sz="2000" dirty="0" err="1">
                <a:solidFill>
                  <a:srgbClr val="003B5A"/>
                </a:solidFill>
              </a:rPr>
              <a:t>distance</a:t>
            </a:r>
            <a:endParaRPr lang="de-DE" sz="2000" dirty="0">
              <a:solidFill>
                <a:srgbClr val="003B5A"/>
              </a:solidFill>
            </a:endParaRPr>
          </a:p>
          <a:p>
            <a:pPr lvl="1"/>
            <a:endParaRPr lang="de-DE" sz="2000" dirty="0">
              <a:solidFill>
                <a:srgbClr val="003B5A"/>
              </a:solidFill>
            </a:endParaRPr>
          </a:p>
          <a:p>
            <a:pPr lvl="1"/>
            <a:r>
              <a:rPr lang="de-DE" sz="2000" dirty="0">
                <a:solidFill>
                  <a:srgbClr val="003B5A"/>
                </a:solidFill>
              </a:rPr>
              <a:t>Controlling </a:t>
            </a:r>
            <a:r>
              <a:rPr lang="de-DE" sz="2000" b="1" dirty="0" err="1">
                <a:solidFill>
                  <a:srgbClr val="003B5A"/>
                </a:solidFill>
              </a:rPr>
              <a:t>for</a:t>
            </a:r>
            <a:r>
              <a:rPr lang="de-DE" sz="2000" b="1" dirty="0">
                <a:solidFill>
                  <a:srgbClr val="003B5A"/>
                </a:solidFill>
              </a:rPr>
              <a:t> </a:t>
            </a:r>
            <a:r>
              <a:rPr lang="de-DE" sz="2000" b="1" dirty="0" err="1">
                <a:solidFill>
                  <a:srgbClr val="003B5A"/>
                </a:solidFill>
              </a:rPr>
              <a:t>spatial</a:t>
            </a:r>
            <a:r>
              <a:rPr lang="de-DE" sz="2000" b="1" dirty="0">
                <a:solidFill>
                  <a:srgbClr val="003B5A"/>
                </a:solidFill>
              </a:rPr>
              <a:t> </a:t>
            </a:r>
            <a:r>
              <a:rPr lang="de-DE" sz="2000" b="1" dirty="0" err="1">
                <a:solidFill>
                  <a:srgbClr val="003B5A"/>
                </a:solidFill>
              </a:rPr>
              <a:t>autocorrelation</a:t>
            </a:r>
            <a:r>
              <a:rPr lang="de-DE" sz="2000" b="1" dirty="0">
                <a:solidFill>
                  <a:srgbClr val="003B5A"/>
                </a:solidFill>
              </a:rPr>
              <a:t> </a:t>
            </a:r>
            <a:r>
              <a:rPr lang="de-DE" sz="2000" dirty="0" err="1">
                <a:solidFill>
                  <a:srgbClr val="003B5A"/>
                </a:solidFill>
              </a:rPr>
              <a:t>of</a:t>
            </a:r>
            <a:r>
              <a:rPr lang="de-DE" sz="2000" dirty="0">
                <a:solidFill>
                  <a:srgbClr val="003B5A"/>
                </a:solidFill>
              </a:rPr>
              <a:t> </a:t>
            </a:r>
            <a:r>
              <a:rPr lang="de-DE" sz="2000" dirty="0" err="1">
                <a:solidFill>
                  <a:srgbClr val="003B5A"/>
                </a:solidFill>
              </a:rPr>
              <a:t>outcomes</a:t>
            </a:r>
            <a:endParaRPr lang="de-DE" sz="2000" dirty="0">
              <a:solidFill>
                <a:srgbClr val="003B5A"/>
              </a:solidFill>
            </a:endParaRPr>
          </a:p>
          <a:p>
            <a:pPr lvl="1"/>
            <a:endParaRPr lang="de-DE" dirty="0"/>
          </a:p>
          <a:p>
            <a:pPr marL="0" indent="0">
              <a:buNone/>
            </a:pPr>
            <a:endParaRPr lang="de-DE" dirty="0"/>
          </a:p>
        </p:txBody>
      </p:sp>
      <p:sp>
        <p:nvSpPr>
          <p:cNvPr id="8" name="Rechteck 7"/>
          <p:cNvSpPr/>
          <p:nvPr/>
        </p:nvSpPr>
        <p:spPr>
          <a:xfrm>
            <a:off x="6722919" y="1613965"/>
            <a:ext cx="1946435" cy="891187"/>
          </a:xfrm>
          <a:prstGeom prst="rect">
            <a:avLst/>
          </a:prstGeom>
          <a:solidFill>
            <a:srgbClr val="4F6B7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endParaRPr lang="en-US" sz="1200" b="1" dirty="0">
              <a:solidFill>
                <a:schemeClr val="bg1"/>
              </a:solidFill>
            </a:endParaRPr>
          </a:p>
          <a:p>
            <a:r>
              <a:rPr lang="en-US" sz="1200" b="1" dirty="0">
                <a:solidFill>
                  <a:schemeClr val="bg1"/>
                </a:solidFill>
              </a:rPr>
              <a:t>Outcome and geographic area</a:t>
            </a:r>
          </a:p>
          <a:p>
            <a:endParaRPr lang="en-US" sz="1200" b="1" dirty="0">
              <a:solidFill>
                <a:schemeClr val="bg1"/>
              </a:solidFill>
            </a:endParaRPr>
          </a:p>
        </p:txBody>
      </p:sp>
      <p:sp>
        <p:nvSpPr>
          <p:cNvPr id="20" name="Rechteck 19"/>
          <p:cNvSpPr/>
          <p:nvPr/>
        </p:nvSpPr>
        <p:spPr>
          <a:xfrm>
            <a:off x="6722919" y="2898457"/>
            <a:ext cx="1946435" cy="891188"/>
          </a:xfrm>
          <a:prstGeom prst="rect">
            <a:avLst/>
          </a:prstGeom>
          <a:solidFill>
            <a:srgbClr val="003B5A"/>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endParaRPr lang="en-US" sz="1200" b="1" dirty="0">
              <a:solidFill>
                <a:schemeClr val="bg1"/>
              </a:solidFill>
            </a:endParaRPr>
          </a:p>
          <a:p>
            <a:endParaRPr lang="en-US" sz="1200" b="1" dirty="0">
              <a:solidFill>
                <a:schemeClr val="bg1"/>
              </a:solidFill>
            </a:endParaRPr>
          </a:p>
          <a:p>
            <a:r>
              <a:rPr lang="en-US" sz="1200" b="1" dirty="0">
                <a:solidFill>
                  <a:schemeClr val="bg1"/>
                </a:solidFill>
              </a:rPr>
              <a:t>Definition and refinement of distance (weight) matrix</a:t>
            </a:r>
          </a:p>
          <a:p>
            <a:endParaRPr lang="de-DE" sz="1200" b="1" dirty="0"/>
          </a:p>
          <a:p>
            <a:endParaRPr lang="de-DE" sz="1200" b="1" dirty="0"/>
          </a:p>
        </p:txBody>
      </p:sp>
      <p:sp>
        <p:nvSpPr>
          <p:cNvPr id="21" name="Rechteck 20"/>
          <p:cNvSpPr/>
          <p:nvPr/>
        </p:nvSpPr>
        <p:spPr>
          <a:xfrm>
            <a:off x="6722919" y="4182950"/>
            <a:ext cx="1921194" cy="811515"/>
          </a:xfrm>
          <a:prstGeom prst="rect">
            <a:avLst/>
          </a:prstGeom>
          <a:solidFill>
            <a:srgbClr val="003B5A"/>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endParaRPr lang="en-US" sz="1200" b="1" dirty="0">
              <a:solidFill>
                <a:schemeClr val="bg1"/>
              </a:solidFill>
            </a:endParaRPr>
          </a:p>
          <a:p>
            <a:endParaRPr lang="en-US" sz="1200" b="1" dirty="0">
              <a:solidFill>
                <a:schemeClr val="bg1"/>
              </a:solidFill>
            </a:endParaRPr>
          </a:p>
          <a:p>
            <a:r>
              <a:rPr lang="en-US" sz="1200" b="1" dirty="0">
                <a:solidFill>
                  <a:schemeClr val="bg1"/>
                </a:solidFill>
              </a:rPr>
              <a:t>Calculation and detection of spatial autocorrelation (Moran’s I)</a:t>
            </a:r>
          </a:p>
          <a:p>
            <a:endParaRPr lang="en-US" sz="1200" b="1" dirty="0">
              <a:solidFill>
                <a:schemeClr val="bg1"/>
              </a:solidFill>
            </a:endParaRPr>
          </a:p>
          <a:p>
            <a:endParaRPr lang="de-DE" sz="1200" b="1" dirty="0"/>
          </a:p>
        </p:txBody>
      </p:sp>
      <p:sp>
        <p:nvSpPr>
          <p:cNvPr id="22" name="Rechteck 21"/>
          <p:cNvSpPr/>
          <p:nvPr/>
        </p:nvSpPr>
        <p:spPr>
          <a:xfrm>
            <a:off x="6722919" y="5387769"/>
            <a:ext cx="1921194" cy="666986"/>
          </a:xfrm>
          <a:prstGeom prst="rect">
            <a:avLst/>
          </a:pr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endParaRPr lang="en-US" sz="1200" b="1" dirty="0">
              <a:solidFill>
                <a:schemeClr val="bg1"/>
              </a:solidFill>
            </a:endParaRPr>
          </a:p>
          <a:p>
            <a:r>
              <a:rPr lang="en-US" sz="1200" b="1" dirty="0">
                <a:solidFill>
                  <a:schemeClr val="bg1"/>
                </a:solidFill>
              </a:rPr>
              <a:t>Accounting for diffusion in statistical data analysis</a:t>
            </a:r>
          </a:p>
          <a:p>
            <a:endParaRPr lang="de-DE" sz="1200" b="1" dirty="0"/>
          </a:p>
        </p:txBody>
      </p:sp>
      <p:cxnSp>
        <p:nvCxnSpPr>
          <p:cNvPr id="26" name="Gerade Verbindung mit Pfeil 25"/>
          <p:cNvCxnSpPr>
            <a:cxnSpLocks/>
          </p:cNvCxnSpPr>
          <p:nvPr/>
        </p:nvCxnSpPr>
        <p:spPr>
          <a:xfrm>
            <a:off x="7696135" y="2587673"/>
            <a:ext cx="1" cy="2307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Gerade Verbindung mit Pfeil 29">
            <a:extLst>
              <a:ext uri="{FF2B5EF4-FFF2-40B4-BE49-F238E27FC236}">
                <a16:creationId xmlns:a16="http://schemas.microsoft.com/office/drawing/2014/main" id="{C1DD4870-F3EA-421B-9C4A-7B7B0A799BE8}"/>
              </a:ext>
            </a:extLst>
          </p:cNvPr>
          <p:cNvCxnSpPr>
            <a:cxnSpLocks/>
          </p:cNvCxnSpPr>
          <p:nvPr/>
        </p:nvCxnSpPr>
        <p:spPr>
          <a:xfrm>
            <a:off x="7683512" y="3869680"/>
            <a:ext cx="1" cy="2307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Gerade Verbindung mit Pfeil 30">
            <a:extLst>
              <a:ext uri="{FF2B5EF4-FFF2-40B4-BE49-F238E27FC236}">
                <a16:creationId xmlns:a16="http://schemas.microsoft.com/office/drawing/2014/main" id="{15FB6940-27AA-4F20-AA20-88CA5DF78B7E}"/>
              </a:ext>
            </a:extLst>
          </p:cNvPr>
          <p:cNvCxnSpPr>
            <a:cxnSpLocks/>
          </p:cNvCxnSpPr>
          <p:nvPr/>
        </p:nvCxnSpPr>
        <p:spPr>
          <a:xfrm>
            <a:off x="7683513" y="5075742"/>
            <a:ext cx="1" cy="2307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Datumsplatzhalter 3">
            <a:extLst>
              <a:ext uri="{FF2B5EF4-FFF2-40B4-BE49-F238E27FC236}">
                <a16:creationId xmlns:a16="http://schemas.microsoft.com/office/drawing/2014/main" id="{FD3A6653-D295-4BBE-ABA9-3514AA8B629F}"/>
              </a:ext>
            </a:extLst>
          </p:cNvPr>
          <p:cNvSpPr>
            <a:spLocks noGrp="1"/>
          </p:cNvSpPr>
          <p:nvPr>
            <p:ph type="dt" sz="quarter" idx="10"/>
          </p:nvPr>
        </p:nvSpPr>
        <p:spPr bwMode="auto">
          <a:xfrm>
            <a:off x="285750" y="6545262"/>
            <a:ext cx="885825" cy="33026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3859BB9-E0FD-4CBC-A858-38906D34A134}" type="datetime1">
              <a:rPr lang="de-DE" altLang="de-DE" sz="1200">
                <a:solidFill>
                  <a:schemeClr val="bg1"/>
                </a:solidFill>
              </a:rPr>
              <a:pPr eaLnBrk="1" hangingPunct="1"/>
              <a:t>10.03.2019</a:t>
            </a:fld>
            <a:endParaRPr lang="de-DE" altLang="de-DE" sz="1200" dirty="0">
              <a:solidFill>
                <a:schemeClr val="bg1"/>
              </a:solidFill>
            </a:endParaRPr>
          </a:p>
        </p:txBody>
      </p:sp>
    </p:spTree>
    <p:extLst>
      <p:ext uri="{BB962C8B-B14F-4D97-AF65-F5344CB8AC3E}">
        <p14:creationId xmlns:p14="http://schemas.microsoft.com/office/powerpoint/2010/main" val="2400194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5749" y="312301"/>
            <a:ext cx="5327651" cy="783721"/>
          </a:xfrm>
        </p:spPr>
        <p:txBody>
          <a:bodyPr>
            <a:normAutofit/>
          </a:bodyPr>
          <a:lstStyle/>
          <a:p>
            <a:r>
              <a:rPr lang="de-DE" altLang="de-DE" dirty="0"/>
              <a:t>Policy </a:t>
            </a:r>
            <a:r>
              <a:rPr lang="de-DE" altLang="de-DE" dirty="0" err="1"/>
              <a:t>diffusion</a:t>
            </a:r>
            <a:endParaRPr lang="de-DE" altLang="de-DE" dirty="0"/>
          </a:p>
        </p:txBody>
      </p:sp>
      <p:sp>
        <p:nvSpPr>
          <p:cNvPr id="6" name="Foliennummernplatzhalter 5"/>
          <p:cNvSpPr>
            <a:spLocks noGrp="1"/>
          </p:cNvSpPr>
          <p:nvPr>
            <p:ph type="sldNum" sz="quarter" idx="11"/>
          </p:nvPr>
        </p:nvSpPr>
        <p:spPr>
          <a:xfrm>
            <a:off x="7835900" y="6552911"/>
            <a:ext cx="981075" cy="365125"/>
          </a:xfrm>
        </p:spPr>
        <p:txBody>
          <a:bodyPr/>
          <a:lstStyle/>
          <a:p>
            <a:r>
              <a:rPr lang="de-DE" altLang="de-DE"/>
              <a:t>Seite </a:t>
            </a:r>
            <a:fld id="{C4902615-07DC-4554-B020-88125B62E931}" type="slidenum">
              <a:rPr lang="de-DE" altLang="de-DE" smtClean="0"/>
              <a:pPr/>
              <a:t>11</a:t>
            </a:fld>
            <a:endParaRPr lang="de-DE" altLang="de-DE"/>
          </a:p>
        </p:txBody>
      </p:sp>
      <p:sp>
        <p:nvSpPr>
          <p:cNvPr id="9" name="Inhaltsplatzhalter 8"/>
          <p:cNvSpPr>
            <a:spLocks noGrp="1"/>
          </p:cNvSpPr>
          <p:nvPr>
            <p:ph idx="1"/>
          </p:nvPr>
        </p:nvSpPr>
        <p:spPr>
          <a:xfrm>
            <a:off x="400935" y="1403430"/>
            <a:ext cx="3013361" cy="4986979"/>
          </a:xfrm>
        </p:spPr>
        <p:txBody>
          <a:bodyPr>
            <a:normAutofit/>
          </a:bodyPr>
          <a:lstStyle/>
          <a:p>
            <a:pPr marL="0" indent="0">
              <a:buNone/>
            </a:pPr>
            <a:r>
              <a:rPr lang="de-DE" altLang="de-DE" b="1" dirty="0" err="1">
                <a:solidFill>
                  <a:srgbClr val="003B5A"/>
                </a:solidFill>
              </a:rPr>
              <a:t>Results</a:t>
            </a:r>
            <a:endParaRPr lang="de-DE" altLang="de-DE" b="1" dirty="0">
              <a:solidFill>
                <a:srgbClr val="003B5A"/>
              </a:solidFill>
            </a:endParaRPr>
          </a:p>
          <a:p>
            <a:r>
              <a:rPr lang="de-DE" dirty="0">
                <a:solidFill>
                  <a:srgbClr val="003B5A"/>
                </a:solidFill>
              </a:rPr>
              <a:t>Analysis </a:t>
            </a:r>
            <a:r>
              <a:rPr lang="de-DE" dirty="0" err="1">
                <a:solidFill>
                  <a:srgbClr val="003B5A"/>
                </a:solidFill>
              </a:rPr>
              <a:t>revealed</a:t>
            </a:r>
            <a:r>
              <a:rPr lang="de-DE" dirty="0">
                <a:solidFill>
                  <a:srgbClr val="003B5A"/>
                </a:solidFill>
              </a:rPr>
              <a:t> </a:t>
            </a:r>
            <a:r>
              <a:rPr lang="de-DE" b="1" dirty="0" err="1">
                <a:solidFill>
                  <a:srgbClr val="003B5A"/>
                </a:solidFill>
              </a:rPr>
              <a:t>signifcant</a:t>
            </a:r>
            <a:r>
              <a:rPr lang="de-DE" b="1" dirty="0">
                <a:solidFill>
                  <a:srgbClr val="003B5A"/>
                </a:solidFill>
              </a:rPr>
              <a:t> </a:t>
            </a:r>
            <a:r>
              <a:rPr lang="de-DE" b="1" dirty="0" err="1">
                <a:solidFill>
                  <a:srgbClr val="003B5A"/>
                </a:solidFill>
              </a:rPr>
              <a:t>levels</a:t>
            </a:r>
            <a:r>
              <a:rPr lang="de-DE" b="1" dirty="0">
                <a:solidFill>
                  <a:srgbClr val="003B5A"/>
                </a:solidFill>
              </a:rPr>
              <a:t> </a:t>
            </a:r>
            <a:r>
              <a:rPr lang="de-DE" b="1" dirty="0" err="1">
                <a:solidFill>
                  <a:srgbClr val="003B5A"/>
                </a:solidFill>
              </a:rPr>
              <a:t>of</a:t>
            </a:r>
            <a:r>
              <a:rPr lang="de-DE" b="1" dirty="0">
                <a:solidFill>
                  <a:srgbClr val="003B5A"/>
                </a:solidFill>
              </a:rPr>
              <a:t> </a:t>
            </a:r>
            <a:r>
              <a:rPr lang="de-DE" b="1" dirty="0" err="1">
                <a:solidFill>
                  <a:srgbClr val="003B5A"/>
                </a:solidFill>
              </a:rPr>
              <a:t>policy</a:t>
            </a:r>
            <a:r>
              <a:rPr lang="de-DE" b="1" dirty="0">
                <a:solidFill>
                  <a:srgbClr val="003B5A"/>
                </a:solidFill>
              </a:rPr>
              <a:t> </a:t>
            </a:r>
            <a:r>
              <a:rPr lang="de-DE" b="1" dirty="0" err="1">
                <a:solidFill>
                  <a:srgbClr val="003B5A"/>
                </a:solidFill>
              </a:rPr>
              <a:t>diffusion</a:t>
            </a:r>
            <a:endParaRPr lang="de-DE" b="1" dirty="0">
              <a:solidFill>
                <a:srgbClr val="003B5A"/>
              </a:solidFill>
            </a:endParaRPr>
          </a:p>
          <a:p>
            <a:r>
              <a:rPr lang="de-DE" sz="2000" dirty="0" err="1">
                <a:solidFill>
                  <a:srgbClr val="003B5A"/>
                </a:solidFill>
              </a:rPr>
              <a:t>Several</a:t>
            </a:r>
            <a:r>
              <a:rPr lang="de-DE" sz="2000" dirty="0">
                <a:solidFill>
                  <a:srgbClr val="003B5A"/>
                </a:solidFill>
              </a:rPr>
              <a:t> </a:t>
            </a:r>
            <a:r>
              <a:rPr lang="de-DE" sz="2000" b="1" dirty="0" err="1">
                <a:solidFill>
                  <a:srgbClr val="003B5A"/>
                </a:solidFill>
              </a:rPr>
              <a:t>clubs</a:t>
            </a:r>
            <a:r>
              <a:rPr lang="de-DE" sz="2000" b="1" dirty="0">
                <a:solidFill>
                  <a:srgbClr val="003B5A"/>
                </a:solidFill>
              </a:rPr>
              <a:t> </a:t>
            </a:r>
            <a:r>
              <a:rPr lang="de-DE" sz="2000" b="1" dirty="0" err="1">
                <a:solidFill>
                  <a:srgbClr val="003B5A"/>
                </a:solidFill>
              </a:rPr>
              <a:t>of</a:t>
            </a:r>
            <a:r>
              <a:rPr lang="de-DE" sz="2000" b="1" dirty="0">
                <a:solidFill>
                  <a:srgbClr val="003B5A"/>
                </a:solidFill>
              </a:rPr>
              <a:t> </a:t>
            </a:r>
            <a:r>
              <a:rPr lang="de-DE" sz="2000" b="1" dirty="0" err="1">
                <a:solidFill>
                  <a:srgbClr val="003B5A"/>
                </a:solidFill>
              </a:rPr>
              <a:t>municipalities</a:t>
            </a:r>
            <a:r>
              <a:rPr lang="de-DE" sz="2000" b="1" dirty="0">
                <a:solidFill>
                  <a:srgbClr val="003B5A"/>
                </a:solidFill>
              </a:rPr>
              <a:t> </a:t>
            </a:r>
            <a:r>
              <a:rPr lang="de-DE" sz="2000" dirty="0" err="1">
                <a:solidFill>
                  <a:srgbClr val="003B5A"/>
                </a:solidFill>
              </a:rPr>
              <a:t>with</a:t>
            </a:r>
            <a:r>
              <a:rPr lang="de-DE" sz="2000" dirty="0">
                <a:solidFill>
                  <a:srgbClr val="003B5A"/>
                </a:solidFill>
              </a:rPr>
              <a:t> high internal </a:t>
            </a:r>
            <a:r>
              <a:rPr lang="de-DE" sz="2000" dirty="0" err="1">
                <a:solidFill>
                  <a:srgbClr val="003B5A"/>
                </a:solidFill>
              </a:rPr>
              <a:t>interaction</a:t>
            </a:r>
            <a:endParaRPr lang="de-DE" sz="2000" dirty="0">
              <a:solidFill>
                <a:srgbClr val="003B5A"/>
              </a:solidFill>
            </a:endParaRPr>
          </a:p>
          <a:p>
            <a:pPr lvl="1"/>
            <a:endParaRPr lang="de-DE" b="1" dirty="0">
              <a:solidFill>
                <a:srgbClr val="003B5A"/>
              </a:solidFill>
            </a:endParaRPr>
          </a:p>
          <a:p>
            <a:pPr marL="0" indent="0">
              <a:buNone/>
            </a:pPr>
            <a:r>
              <a:rPr lang="de-DE" altLang="de-DE" b="1" dirty="0" err="1">
                <a:solidFill>
                  <a:srgbClr val="003B5A"/>
                </a:solidFill>
              </a:rPr>
              <a:t>Drawbacks</a:t>
            </a:r>
            <a:endParaRPr lang="de-DE" altLang="de-DE" b="1" dirty="0">
              <a:solidFill>
                <a:srgbClr val="003B5A"/>
              </a:solidFill>
            </a:endParaRPr>
          </a:p>
          <a:p>
            <a:r>
              <a:rPr lang="de-DE" altLang="de-DE" dirty="0" err="1">
                <a:solidFill>
                  <a:srgbClr val="003B5A"/>
                </a:solidFill>
              </a:rPr>
              <a:t>Limitations</a:t>
            </a:r>
            <a:r>
              <a:rPr lang="de-DE" altLang="de-DE" dirty="0">
                <a:solidFill>
                  <a:srgbClr val="003B5A"/>
                </a:solidFill>
              </a:rPr>
              <a:t> </a:t>
            </a:r>
            <a:r>
              <a:rPr lang="de-DE" altLang="de-DE" dirty="0" err="1">
                <a:solidFill>
                  <a:srgbClr val="003B5A"/>
                </a:solidFill>
              </a:rPr>
              <a:t>of</a:t>
            </a:r>
            <a:r>
              <a:rPr lang="de-DE" altLang="de-DE" dirty="0">
                <a:solidFill>
                  <a:srgbClr val="003B5A"/>
                </a:solidFill>
              </a:rPr>
              <a:t> </a:t>
            </a:r>
            <a:r>
              <a:rPr lang="de-DE" altLang="de-DE" dirty="0" err="1">
                <a:solidFill>
                  <a:srgbClr val="003B5A"/>
                </a:solidFill>
              </a:rPr>
              <a:t>using</a:t>
            </a:r>
            <a:r>
              <a:rPr lang="de-DE" altLang="de-DE" dirty="0">
                <a:solidFill>
                  <a:srgbClr val="003B5A"/>
                </a:solidFill>
              </a:rPr>
              <a:t> Google Maps API </a:t>
            </a:r>
            <a:r>
              <a:rPr lang="de-DE" altLang="de-DE" dirty="0" err="1">
                <a:solidFill>
                  <a:srgbClr val="003B5A"/>
                </a:solidFill>
              </a:rPr>
              <a:t>for</a:t>
            </a:r>
            <a:r>
              <a:rPr lang="de-DE" altLang="de-DE" dirty="0">
                <a:solidFill>
                  <a:srgbClr val="003B5A"/>
                </a:solidFill>
              </a:rPr>
              <a:t> </a:t>
            </a:r>
            <a:r>
              <a:rPr lang="de-DE" altLang="de-DE" dirty="0" err="1">
                <a:solidFill>
                  <a:srgbClr val="003B5A"/>
                </a:solidFill>
              </a:rPr>
              <a:t>free</a:t>
            </a:r>
            <a:r>
              <a:rPr lang="de-DE" altLang="de-DE" dirty="0">
                <a:solidFill>
                  <a:srgbClr val="003B5A"/>
                </a:solidFill>
              </a:rPr>
              <a:t>: 100,000 </a:t>
            </a:r>
            <a:r>
              <a:rPr lang="de-DE" altLang="de-DE" dirty="0" err="1">
                <a:solidFill>
                  <a:srgbClr val="003B5A"/>
                </a:solidFill>
              </a:rPr>
              <a:t>request</a:t>
            </a:r>
            <a:r>
              <a:rPr lang="de-DE" altLang="de-DE" dirty="0">
                <a:solidFill>
                  <a:srgbClr val="003B5A"/>
                </a:solidFill>
              </a:rPr>
              <a:t> </a:t>
            </a:r>
            <a:r>
              <a:rPr lang="de-DE" altLang="de-DE" dirty="0" err="1">
                <a:solidFill>
                  <a:srgbClr val="003B5A"/>
                </a:solidFill>
              </a:rPr>
              <a:t>daily</a:t>
            </a:r>
            <a:endParaRPr lang="de-DE" altLang="de-DE" dirty="0">
              <a:solidFill>
                <a:srgbClr val="003B5A"/>
              </a:solidFill>
            </a:endParaRPr>
          </a:p>
          <a:p>
            <a:r>
              <a:rPr lang="de-DE" altLang="de-DE" b="1" dirty="0">
                <a:solidFill>
                  <a:srgbClr val="003B5A"/>
                </a:solidFill>
              </a:rPr>
              <a:t>Alternative: </a:t>
            </a:r>
            <a:r>
              <a:rPr lang="de-DE" altLang="de-DE" dirty="0" err="1">
                <a:solidFill>
                  <a:srgbClr val="003B5A"/>
                </a:solidFill>
              </a:rPr>
              <a:t>free</a:t>
            </a:r>
            <a:r>
              <a:rPr lang="de-DE" altLang="de-DE" dirty="0">
                <a:solidFill>
                  <a:srgbClr val="003B5A"/>
                </a:solidFill>
              </a:rPr>
              <a:t> </a:t>
            </a:r>
            <a:r>
              <a:rPr lang="de-DE" altLang="de-DE" dirty="0" err="1">
                <a:solidFill>
                  <a:srgbClr val="003B5A"/>
                </a:solidFill>
              </a:rPr>
              <a:t>routing</a:t>
            </a:r>
            <a:r>
              <a:rPr lang="de-DE" altLang="de-DE" dirty="0">
                <a:solidFill>
                  <a:srgbClr val="003B5A"/>
                </a:solidFill>
              </a:rPr>
              <a:t> API</a:t>
            </a:r>
          </a:p>
          <a:p>
            <a:pPr marL="0" indent="0">
              <a:buNone/>
            </a:pPr>
            <a:endParaRPr lang="de-DE" dirty="0"/>
          </a:p>
        </p:txBody>
      </p:sp>
      <p:pic>
        <p:nvPicPr>
          <p:cNvPr id="4" name="Grafik 3">
            <a:extLst>
              <a:ext uri="{FF2B5EF4-FFF2-40B4-BE49-F238E27FC236}">
                <a16:creationId xmlns:a16="http://schemas.microsoft.com/office/drawing/2014/main" id="{05093FBB-770D-4459-8249-38EA757FDF2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a:ext>
            </a:extLst>
          </a:blip>
          <a:srcRect/>
          <a:stretch/>
        </p:blipFill>
        <p:spPr>
          <a:xfrm>
            <a:off x="3226820" y="1371598"/>
            <a:ext cx="3013362" cy="5068888"/>
          </a:xfrm>
          <a:prstGeom prst="rect">
            <a:avLst/>
          </a:prstGeom>
        </p:spPr>
      </p:pic>
      <p:pic>
        <p:nvPicPr>
          <p:cNvPr id="3" name="Grafik 2">
            <a:extLst>
              <a:ext uri="{FF2B5EF4-FFF2-40B4-BE49-F238E27FC236}">
                <a16:creationId xmlns:a16="http://schemas.microsoft.com/office/drawing/2014/main" id="{263ED0F6-9F21-4EB3-B28B-6CFE0191BC8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052705" y="1371598"/>
            <a:ext cx="2930235" cy="5035963"/>
          </a:xfrm>
          <a:prstGeom prst="rect">
            <a:avLst/>
          </a:prstGeom>
        </p:spPr>
      </p:pic>
      <p:pic>
        <p:nvPicPr>
          <p:cNvPr id="7" name="Grafik 6">
            <a:extLst>
              <a:ext uri="{FF2B5EF4-FFF2-40B4-BE49-F238E27FC236}">
                <a16:creationId xmlns:a16="http://schemas.microsoft.com/office/drawing/2014/main" id="{8AF2A05A-C039-4932-BFEE-8EF00DDC624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940040" y="5505428"/>
            <a:ext cx="1089659" cy="902134"/>
          </a:xfrm>
          <a:prstGeom prst="rect">
            <a:avLst/>
          </a:prstGeom>
          <a:ln>
            <a:solidFill>
              <a:srgbClr val="3E7DA6"/>
            </a:solidFill>
          </a:ln>
        </p:spPr>
      </p:pic>
      <p:sp>
        <p:nvSpPr>
          <p:cNvPr id="10" name="Datumsplatzhalter 3">
            <a:extLst>
              <a:ext uri="{FF2B5EF4-FFF2-40B4-BE49-F238E27FC236}">
                <a16:creationId xmlns:a16="http://schemas.microsoft.com/office/drawing/2014/main" id="{F02650CA-7300-4377-85E2-6FAE91935DA1}"/>
              </a:ext>
            </a:extLst>
          </p:cNvPr>
          <p:cNvSpPr>
            <a:spLocks noGrp="1"/>
          </p:cNvSpPr>
          <p:nvPr>
            <p:ph type="dt" sz="quarter" idx="10"/>
          </p:nvPr>
        </p:nvSpPr>
        <p:spPr bwMode="auto">
          <a:xfrm>
            <a:off x="285750" y="6545262"/>
            <a:ext cx="885825" cy="33026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3859BB9-E0FD-4CBC-A858-38906D34A134}" type="datetime1">
              <a:rPr lang="de-DE" altLang="de-DE" sz="1200">
                <a:solidFill>
                  <a:schemeClr val="bg1"/>
                </a:solidFill>
              </a:rPr>
              <a:pPr eaLnBrk="1" hangingPunct="1"/>
              <a:t>10.03.2019</a:t>
            </a:fld>
            <a:endParaRPr lang="de-DE" altLang="de-DE" sz="1200" dirty="0">
              <a:solidFill>
                <a:schemeClr val="bg1"/>
              </a:solidFill>
            </a:endParaRPr>
          </a:p>
        </p:txBody>
      </p:sp>
    </p:spTree>
    <p:extLst>
      <p:ext uri="{BB962C8B-B14F-4D97-AF65-F5344CB8AC3E}">
        <p14:creationId xmlns:p14="http://schemas.microsoft.com/office/powerpoint/2010/main" val="608278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5749" y="312301"/>
            <a:ext cx="5327651" cy="783721"/>
          </a:xfrm>
        </p:spPr>
        <p:txBody>
          <a:bodyPr>
            <a:normAutofit/>
          </a:bodyPr>
          <a:lstStyle/>
          <a:p>
            <a:r>
              <a:rPr lang="de-DE" altLang="de-DE" dirty="0" err="1"/>
              <a:t>Findings</a:t>
            </a:r>
            <a:r>
              <a:rPr lang="de-DE" altLang="de-DE" dirty="0"/>
              <a:t>: Impact </a:t>
            </a:r>
            <a:r>
              <a:rPr lang="de-DE" altLang="de-DE" dirty="0" err="1"/>
              <a:t>evaluation</a:t>
            </a:r>
            <a:endParaRPr lang="de-DE" altLang="de-DE" dirty="0"/>
          </a:p>
        </p:txBody>
      </p:sp>
      <p:sp>
        <p:nvSpPr>
          <p:cNvPr id="6" name="Foliennummernplatzhalter 5"/>
          <p:cNvSpPr>
            <a:spLocks noGrp="1"/>
          </p:cNvSpPr>
          <p:nvPr>
            <p:ph type="sldNum" sz="quarter" idx="11"/>
          </p:nvPr>
        </p:nvSpPr>
        <p:spPr/>
        <p:txBody>
          <a:bodyPr/>
          <a:lstStyle/>
          <a:p>
            <a:r>
              <a:rPr lang="de-DE" altLang="de-DE"/>
              <a:t>Seite </a:t>
            </a:r>
            <a:fld id="{C4902615-07DC-4554-B020-88125B62E931}" type="slidenum">
              <a:rPr lang="de-DE" altLang="de-DE" smtClean="0"/>
              <a:pPr/>
              <a:t>12</a:t>
            </a:fld>
            <a:endParaRPr lang="de-DE" altLang="de-DE"/>
          </a:p>
        </p:txBody>
      </p:sp>
      <p:sp>
        <p:nvSpPr>
          <p:cNvPr id="9" name="Inhaltsplatzhalter 8"/>
          <p:cNvSpPr>
            <a:spLocks noGrp="1"/>
          </p:cNvSpPr>
          <p:nvPr>
            <p:ph idx="1"/>
          </p:nvPr>
        </p:nvSpPr>
        <p:spPr>
          <a:xfrm>
            <a:off x="400936" y="1403430"/>
            <a:ext cx="8416039" cy="2618437"/>
          </a:xfrm>
        </p:spPr>
        <p:txBody>
          <a:bodyPr/>
          <a:lstStyle/>
          <a:p>
            <a:pPr marL="0" indent="0">
              <a:buNone/>
            </a:pPr>
            <a:r>
              <a:rPr lang="de-DE" altLang="de-DE" b="1" dirty="0">
                <a:solidFill>
                  <a:srgbClr val="003B5A"/>
                </a:solidFill>
              </a:rPr>
              <a:t>Evaluation </a:t>
            </a:r>
            <a:r>
              <a:rPr lang="de-DE" altLang="de-DE" b="1" dirty="0" err="1">
                <a:solidFill>
                  <a:srgbClr val="003B5A"/>
                </a:solidFill>
              </a:rPr>
              <a:t>findings</a:t>
            </a:r>
            <a:endParaRPr lang="de-DE" altLang="de-DE" b="1" dirty="0">
              <a:solidFill>
                <a:srgbClr val="003B5A"/>
              </a:solidFill>
            </a:endParaRPr>
          </a:p>
          <a:p>
            <a:pPr lvl="1"/>
            <a:r>
              <a:rPr lang="de-DE" sz="2000" dirty="0">
                <a:solidFill>
                  <a:srgbClr val="003B5A"/>
                </a:solidFill>
              </a:rPr>
              <a:t>The SIMPLE </a:t>
            </a:r>
            <a:r>
              <a:rPr lang="de-DE" sz="2000" dirty="0" err="1">
                <a:solidFill>
                  <a:srgbClr val="003B5A"/>
                </a:solidFill>
              </a:rPr>
              <a:t>intervention</a:t>
            </a:r>
            <a:r>
              <a:rPr lang="de-DE" sz="2000" dirty="0">
                <a:solidFill>
                  <a:srgbClr val="003B5A"/>
                </a:solidFill>
              </a:rPr>
              <a:t> was </a:t>
            </a:r>
            <a:r>
              <a:rPr lang="de-DE" sz="2000" dirty="0" err="1">
                <a:solidFill>
                  <a:srgbClr val="003B5A"/>
                </a:solidFill>
              </a:rPr>
              <a:t>able</a:t>
            </a:r>
            <a:r>
              <a:rPr lang="de-DE" sz="2000" dirty="0">
                <a:solidFill>
                  <a:srgbClr val="003B5A"/>
                </a:solidFill>
              </a:rPr>
              <a:t> </a:t>
            </a:r>
            <a:r>
              <a:rPr lang="de-DE" sz="2000" dirty="0" err="1">
                <a:solidFill>
                  <a:srgbClr val="003B5A"/>
                </a:solidFill>
              </a:rPr>
              <a:t>to</a:t>
            </a:r>
            <a:r>
              <a:rPr lang="de-DE" sz="2000" dirty="0">
                <a:solidFill>
                  <a:srgbClr val="003B5A"/>
                </a:solidFill>
              </a:rPr>
              <a:t> </a:t>
            </a:r>
            <a:r>
              <a:rPr lang="de-DE" sz="2000" b="1" dirty="0" err="1">
                <a:solidFill>
                  <a:srgbClr val="003B5A"/>
                </a:solidFill>
              </a:rPr>
              <a:t>improve</a:t>
            </a:r>
            <a:r>
              <a:rPr lang="de-DE" sz="2000" b="1" dirty="0">
                <a:solidFill>
                  <a:srgbClr val="003B5A"/>
                </a:solidFill>
              </a:rPr>
              <a:t> land-</a:t>
            </a:r>
            <a:r>
              <a:rPr lang="de-DE" sz="2000" b="1" dirty="0" err="1">
                <a:solidFill>
                  <a:srgbClr val="003B5A"/>
                </a:solidFill>
              </a:rPr>
              <a:t>use</a:t>
            </a:r>
            <a:r>
              <a:rPr lang="de-DE" sz="2000" b="1" dirty="0">
                <a:solidFill>
                  <a:srgbClr val="003B5A"/>
                </a:solidFill>
              </a:rPr>
              <a:t> </a:t>
            </a:r>
            <a:r>
              <a:rPr lang="de-DE" sz="2000" b="1" dirty="0" err="1">
                <a:solidFill>
                  <a:srgbClr val="003B5A"/>
                </a:solidFill>
              </a:rPr>
              <a:t>planning</a:t>
            </a:r>
            <a:r>
              <a:rPr lang="de-DE" sz="2000" b="1" dirty="0">
                <a:solidFill>
                  <a:srgbClr val="003B5A"/>
                </a:solidFill>
              </a:rPr>
              <a:t> </a:t>
            </a:r>
            <a:r>
              <a:rPr lang="de-DE" sz="2000" b="1" dirty="0" err="1">
                <a:solidFill>
                  <a:srgbClr val="003B5A"/>
                </a:solidFill>
              </a:rPr>
              <a:t>technique</a:t>
            </a:r>
            <a:r>
              <a:rPr lang="de-DE" sz="2000" b="1" dirty="0">
                <a:solidFill>
                  <a:srgbClr val="003B5A"/>
                </a:solidFill>
              </a:rPr>
              <a:t> </a:t>
            </a:r>
            <a:r>
              <a:rPr lang="de-DE" sz="2000" dirty="0">
                <a:solidFill>
                  <a:srgbClr val="003B5A"/>
                </a:solidFill>
              </a:rPr>
              <a:t>and </a:t>
            </a:r>
            <a:r>
              <a:rPr lang="de-DE" sz="2000" dirty="0" err="1">
                <a:solidFill>
                  <a:srgbClr val="003B5A"/>
                </a:solidFill>
              </a:rPr>
              <a:t>partly</a:t>
            </a:r>
            <a:r>
              <a:rPr lang="de-DE" sz="2000" dirty="0">
                <a:solidFill>
                  <a:srgbClr val="003B5A"/>
                </a:solidFill>
              </a:rPr>
              <a:t> </a:t>
            </a:r>
            <a:r>
              <a:rPr lang="de-DE" sz="2000" dirty="0" err="1">
                <a:solidFill>
                  <a:srgbClr val="003B5A"/>
                </a:solidFill>
              </a:rPr>
              <a:t>contributed</a:t>
            </a:r>
            <a:r>
              <a:rPr lang="de-DE" sz="2000" dirty="0">
                <a:solidFill>
                  <a:srgbClr val="003B5A"/>
                </a:solidFill>
              </a:rPr>
              <a:t> </a:t>
            </a:r>
            <a:r>
              <a:rPr lang="de-DE" sz="2000" b="1" dirty="0" err="1">
                <a:solidFill>
                  <a:srgbClr val="003B5A"/>
                </a:solidFill>
              </a:rPr>
              <a:t>to</a:t>
            </a:r>
            <a:r>
              <a:rPr lang="de-DE" sz="2000" b="1" dirty="0">
                <a:solidFill>
                  <a:srgbClr val="003B5A"/>
                </a:solidFill>
              </a:rPr>
              <a:t> </a:t>
            </a:r>
            <a:r>
              <a:rPr lang="de-DE" sz="2000" b="1" dirty="0" err="1">
                <a:solidFill>
                  <a:srgbClr val="003B5A"/>
                </a:solidFill>
              </a:rPr>
              <a:t>improved</a:t>
            </a:r>
            <a:r>
              <a:rPr lang="de-DE" sz="2000" b="1" dirty="0">
                <a:solidFill>
                  <a:srgbClr val="003B5A"/>
                </a:solidFill>
              </a:rPr>
              <a:t> </a:t>
            </a:r>
            <a:r>
              <a:rPr lang="de-DE" sz="2000" b="1" dirty="0" err="1">
                <a:solidFill>
                  <a:srgbClr val="003B5A"/>
                </a:solidFill>
              </a:rPr>
              <a:t>natural</a:t>
            </a:r>
            <a:r>
              <a:rPr lang="de-DE" sz="2000" b="1" dirty="0">
                <a:solidFill>
                  <a:srgbClr val="003B5A"/>
                </a:solidFill>
              </a:rPr>
              <a:t> </a:t>
            </a:r>
            <a:r>
              <a:rPr lang="de-DE" sz="2000" b="1" dirty="0" err="1">
                <a:solidFill>
                  <a:srgbClr val="003B5A"/>
                </a:solidFill>
              </a:rPr>
              <a:t>resource</a:t>
            </a:r>
            <a:r>
              <a:rPr lang="de-DE" sz="2000" b="1" dirty="0">
                <a:solidFill>
                  <a:srgbClr val="003B5A"/>
                </a:solidFill>
              </a:rPr>
              <a:t> </a:t>
            </a:r>
            <a:r>
              <a:rPr lang="de-DE" sz="2000" b="1" dirty="0" err="1">
                <a:solidFill>
                  <a:srgbClr val="003B5A"/>
                </a:solidFill>
              </a:rPr>
              <a:t>management</a:t>
            </a:r>
            <a:r>
              <a:rPr lang="de-DE" sz="2000" b="1" dirty="0">
                <a:solidFill>
                  <a:srgbClr val="003B5A"/>
                </a:solidFill>
              </a:rPr>
              <a:t> </a:t>
            </a:r>
            <a:r>
              <a:rPr lang="de-DE" sz="2000" dirty="0" err="1">
                <a:solidFill>
                  <a:srgbClr val="003B5A"/>
                </a:solidFill>
              </a:rPr>
              <a:t>as</a:t>
            </a:r>
            <a:r>
              <a:rPr lang="de-DE" sz="2000" dirty="0">
                <a:solidFill>
                  <a:srgbClr val="003B5A"/>
                </a:solidFill>
              </a:rPr>
              <a:t> </a:t>
            </a:r>
            <a:r>
              <a:rPr lang="de-DE" sz="2000" dirty="0" err="1">
                <a:solidFill>
                  <a:srgbClr val="003B5A"/>
                </a:solidFill>
              </a:rPr>
              <a:t>well</a:t>
            </a:r>
            <a:r>
              <a:rPr lang="de-DE" sz="2000" dirty="0">
                <a:solidFill>
                  <a:srgbClr val="003B5A"/>
                </a:solidFill>
              </a:rPr>
              <a:t> </a:t>
            </a:r>
            <a:r>
              <a:rPr lang="de-DE" sz="2000" dirty="0" err="1">
                <a:solidFill>
                  <a:srgbClr val="003B5A"/>
                </a:solidFill>
              </a:rPr>
              <a:t>as</a:t>
            </a:r>
            <a:r>
              <a:rPr lang="de-DE" sz="2000" dirty="0">
                <a:solidFill>
                  <a:srgbClr val="003B5A"/>
                </a:solidFill>
              </a:rPr>
              <a:t> </a:t>
            </a:r>
            <a:r>
              <a:rPr lang="de-DE" sz="2000" dirty="0" err="1">
                <a:solidFill>
                  <a:srgbClr val="003B5A"/>
                </a:solidFill>
              </a:rPr>
              <a:t>municipal</a:t>
            </a:r>
            <a:r>
              <a:rPr lang="de-DE" sz="2000" dirty="0">
                <a:solidFill>
                  <a:srgbClr val="003B5A"/>
                </a:solidFill>
              </a:rPr>
              <a:t> </a:t>
            </a:r>
            <a:r>
              <a:rPr lang="de-DE" sz="2000" b="1" dirty="0" err="1">
                <a:solidFill>
                  <a:srgbClr val="003B5A"/>
                </a:solidFill>
              </a:rPr>
              <a:t>disaster</a:t>
            </a:r>
            <a:r>
              <a:rPr lang="de-DE" sz="2000" b="1" dirty="0">
                <a:solidFill>
                  <a:srgbClr val="003B5A"/>
                </a:solidFill>
              </a:rPr>
              <a:t> </a:t>
            </a:r>
            <a:r>
              <a:rPr lang="de-DE" sz="2000" b="1" dirty="0" err="1">
                <a:solidFill>
                  <a:srgbClr val="003B5A"/>
                </a:solidFill>
              </a:rPr>
              <a:t>risk</a:t>
            </a:r>
            <a:r>
              <a:rPr lang="de-DE" sz="2000" b="1" dirty="0">
                <a:solidFill>
                  <a:srgbClr val="003B5A"/>
                </a:solidFill>
              </a:rPr>
              <a:t> </a:t>
            </a:r>
            <a:r>
              <a:rPr lang="de-DE" sz="2000" b="1" dirty="0" err="1">
                <a:solidFill>
                  <a:srgbClr val="003B5A"/>
                </a:solidFill>
              </a:rPr>
              <a:t>management</a:t>
            </a:r>
            <a:r>
              <a:rPr lang="de-DE" sz="2000" b="1" dirty="0">
                <a:solidFill>
                  <a:srgbClr val="003B5A"/>
                </a:solidFill>
              </a:rPr>
              <a:t>.</a:t>
            </a:r>
          </a:p>
          <a:p>
            <a:pPr lvl="1"/>
            <a:endParaRPr lang="de-DE" sz="2000" b="1" dirty="0">
              <a:solidFill>
                <a:srgbClr val="003B5A"/>
              </a:solidFill>
            </a:endParaRPr>
          </a:p>
          <a:p>
            <a:pPr lvl="1"/>
            <a:r>
              <a:rPr lang="de-DE" sz="2000" dirty="0">
                <a:solidFill>
                  <a:srgbClr val="003B5A"/>
                </a:solidFill>
              </a:rPr>
              <a:t>Little </a:t>
            </a:r>
            <a:r>
              <a:rPr lang="de-DE" sz="2000" dirty="0" err="1">
                <a:solidFill>
                  <a:srgbClr val="003B5A"/>
                </a:solidFill>
              </a:rPr>
              <a:t>socio-economic</a:t>
            </a:r>
            <a:r>
              <a:rPr lang="de-DE" sz="2000" dirty="0">
                <a:solidFill>
                  <a:srgbClr val="003B5A"/>
                </a:solidFill>
              </a:rPr>
              <a:t> </a:t>
            </a:r>
            <a:r>
              <a:rPr lang="de-DE" sz="2000" b="1" dirty="0" err="1">
                <a:solidFill>
                  <a:srgbClr val="003B5A"/>
                </a:solidFill>
              </a:rPr>
              <a:t>long</a:t>
            </a:r>
            <a:r>
              <a:rPr lang="de-DE" sz="2000" b="1" dirty="0">
                <a:solidFill>
                  <a:srgbClr val="003B5A"/>
                </a:solidFill>
              </a:rPr>
              <a:t>-term </a:t>
            </a:r>
            <a:r>
              <a:rPr lang="de-DE" sz="2000" b="1" dirty="0" err="1">
                <a:solidFill>
                  <a:srgbClr val="003B5A"/>
                </a:solidFill>
              </a:rPr>
              <a:t>impacts</a:t>
            </a:r>
            <a:r>
              <a:rPr lang="de-DE" sz="2000" b="1" dirty="0">
                <a:solidFill>
                  <a:srgbClr val="003B5A"/>
                </a:solidFill>
              </a:rPr>
              <a:t> </a:t>
            </a:r>
            <a:r>
              <a:rPr lang="de-DE" sz="2000" dirty="0">
                <a:solidFill>
                  <a:srgbClr val="003B5A"/>
                </a:solidFill>
              </a:rPr>
              <a:t>and </a:t>
            </a:r>
            <a:r>
              <a:rPr lang="de-DE" sz="2000" dirty="0" err="1">
                <a:solidFill>
                  <a:srgbClr val="003B5A"/>
                </a:solidFill>
              </a:rPr>
              <a:t>partly</a:t>
            </a:r>
            <a:r>
              <a:rPr lang="de-DE" sz="2000" dirty="0">
                <a:solidFill>
                  <a:srgbClr val="003B5A"/>
                </a:solidFill>
              </a:rPr>
              <a:t> </a:t>
            </a:r>
            <a:r>
              <a:rPr lang="de-DE" sz="2000" b="1" dirty="0" err="1">
                <a:solidFill>
                  <a:srgbClr val="003B5A"/>
                </a:solidFill>
              </a:rPr>
              <a:t>contradictory</a:t>
            </a:r>
            <a:r>
              <a:rPr lang="de-DE" sz="2000" b="1" dirty="0">
                <a:solidFill>
                  <a:srgbClr val="003B5A"/>
                </a:solidFill>
              </a:rPr>
              <a:t> </a:t>
            </a:r>
            <a:r>
              <a:rPr lang="de-DE" sz="2000" b="1" dirty="0" err="1">
                <a:solidFill>
                  <a:srgbClr val="003B5A"/>
                </a:solidFill>
              </a:rPr>
              <a:t>impacts</a:t>
            </a:r>
            <a:r>
              <a:rPr lang="de-DE" sz="2000" b="1" dirty="0">
                <a:solidFill>
                  <a:srgbClr val="003B5A"/>
                </a:solidFill>
              </a:rPr>
              <a:t> </a:t>
            </a:r>
            <a:r>
              <a:rPr lang="de-DE" sz="2000" dirty="0">
                <a:solidFill>
                  <a:srgbClr val="003B5A"/>
                </a:solidFill>
              </a:rPr>
              <a:t>on </a:t>
            </a:r>
            <a:r>
              <a:rPr lang="de-DE" sz="2000" b="1" dirty="0" err="1">
                <a:solidFill>
                  <a:srgbClr val="003B5A"/>
                </a:solidFill>
              </a:rPr>
              <a:t>local</a:t>
            </a:r>
            <a:r>
              <a:rPr lang="de-DE" sz="2000" b="1" dirty="0">
                <a:solidFill>
                  <a:srgbClr val="003B5A"/>
                </a:solidFill>
              </a:rPr>
              <a:t> </a:t>
            </a:r>
            <a:r>
              <a:rPr lang="de-DE" sz="2000" b="1" dirty="0" err="1">
                <a:solidFill>
                  <a:srgbClr val="003B5A"/>
                </a:solidFill>
              </a:rPr>
              <a:t>governance</a:t>
            </a:r>
            <a:r>
              <a:rPr lang="de-DE" sz="2000" b="1" dirty="0">
                <a:solidFill>
                  <a:srgbClr val="003B5A"/>
                </a:solidFill>
              </a:rPr>
              <a:t>.</a:t>
            </a:r>
          </a:p>
          <a:p>
            <a:pPr marL="0" indent="0">
              <a:buNone/>
            </a:pPr>
            <a:endParaRPr lang="de-DE" dirty="0"/>
          </a:p>
        </p:txBody>
      </p:sp>
      <p:pic>
        <p:nvPicPr>
          <p:cNvPr id="3" name="Grafik 2">
            <a:extLst>
              <a:ext uri="{FF2B5EF4-FFF2-40B4-BE49-F238E27FC236}">
                <a16:creationId xmlns:a16="http://schemas.microsoft.com/office/drawing/2014/main" id="{31158097-8E8C-429F-813D-CF4827DE4FD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67783" y="3742180"/>
            <a:ext cx="6408433" cy="2574041"/>
          </a:xfrm>
          <a:prstGeom prst="rect">
            <a:avLst/>
          </a:prstGeom>
        </p:spPr>
      </p:pic>
      <p:sp>
        <p:nvSpPr>
          <p:cNvPr id="4" name="Rechteck 3">
            <a:extLst>
              <a:ext uri="{FF2B5EF4-FFF2-40B4-BE49-F238E27FC236}">
                <a16:creationId xmlns:a16="http://schemas.microsoft.com/office/drawing/2014/main" id="{965280EF-402B-43ED-A3C5-2C666CC3DF50}"/>
              </a:ext>
            </a:extLst>
          </p:cNvPr>
          <p:cNvSpPr/>
          <p:nvPr/>
        </p:nvSpPr>
        <p:spPr>
          <a:xfrm>
            <a:off x="6920345" y="6004502"/>
            <a:ext cx="1381991"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Datumsplatzhalter 3">
            <a:extLst>
              <a:ext uri="{FF2B5EF4-FFF2-40B4-BE49-F238E27FC236}">
                <a16:creationId xmlns:a16="http://schemas.microsoft.com/office/drawing/2014/main" id="{B6CCC09B-4CA0-46EB-A14D-AA70008FA4D3}"/>
              </a:ext>
            </a:extLst>
          </p:cNvPr>
          <p:cNvSpPr>
            <a:spLocks noGrp="1"/>
          </p:cNvSpPr>
          <p:nvPr>
            <p:ph type="dt" sz="quarter" idx="10"/>
          </p:nvPr>
        </p:nvSpPr>
        <p:spPr bwMode="auto">
          <a:xfrm>
            <a:off x="285750" y="6545262"/>
            <a:ext cx="885825" cy="33026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3859BB9-E0FD-4CBC-A858-38906D34A134}" type="datetime1">
              <a:rPr lang="de-DE" altLang="de-DE" sz="1200">
                <a:solidFill>
                  <a:schemeClr val="bg1"/>
                </a:solidFill>
              </a:rPr>
              <a:pPr eaLnBrk="1" hangingPunct="1"/>
              <a:t>10.03.2019</a:t>
            </a:fld>
            <a:endParaRPr lang="de-DE" altLang="de-DE" sz="1200" dirty="0">
              <a:solidFill>
                <a:schemeClr val="bg1"/>
              </a:solidFill>
            </a:endParaRPr>
          </a:p>
        </p:txBody>
      </p:sp>
    </p:spTree>
    <p:extLst>
      <p:ext uri="{BB962C8B-B14F-4D97-AF65-F5344CB8AC3E}">
        <p14:creationId xmlns:p14="http://schemas.microsoft.com/office/powerpoint/2010/main" val="1665607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110000"/>
                    </a14:imgEffect>
                    <a14:imgEffect>
                      <a14:brightnessContrast contrast="10000"/>
                    </a14:imgEffect>
                  </a14:imgLayer>
                </a14:imgProps>
              </a:ext>
              <a:ext uri="{28A0092B-C50C-407E-A947-70E740481C1C}">
                <a14:useLocalDpi xmlns:a14="http://schemas.microsoft.com/office/drawing/2010/main"/>
              </a:ext>
            </a:extLst>
          </a:blip>
          <a:srcRect/>
          <a:stretch/>
        </p:blipFill>
        <p:spPr>
          <a:xfrm>
            <a:off x="0" y="1"/>
            <a:ext cx="9143999" cy="5029200"/>
          </a:xfrm>
          <a:prstGeom prst="rect">
            <a:avLst/>
          </a:prstGeom>
        </p:spPr>
      </p:pic>
      <p:sp>
        <p:nvSpPr>
          <p:cNvPr id="2" name="Inhaltsplatzhalter 1"/>
          <p:cNvSpPr>
            <a:spLocks noGrp="1"/>
          </p:cNvSpPr>
          <p:nvPr>
            <p:ph type="subTitle" idx="1"/>
          </p:nvPr>
        </p:nvSpPr>
        <p:spPr>
          <a:xfrm>
            <a:off x="4333008" y="155863"/>
            <a:ext cx="4810991" cy="1740611"/>
          </a:xfrm>
        </p:spPr>
        <p:txBody>
          <a:bodyPr>
            <a:normAutofit/>
          </a:bodyPr>
          <a:lstStyle/>
          <a:p>
            <a:r>
              <a:rPr lang="de-DE" sz="2400" dirty="0">
                <a:solidFill>
                  <a:schemeClr val="bg1"/>
                </a:solidFill>
              </a:rPr>
              <a:t>“</a:t>
            </a:r>
            <a:r>
              <a:rPr lang="de-DE" altLang="de-DE" sz="2400" i="1" dirty="0" err="1">
                <a:solidFill>
                  <a:schemeClr val="bg1"/>
                </a:solidFill>
              </a:rPr>
              <a:t>How</a:t>
            </a:r>
            <a:r>
              <a:rPr lang="de-DE" altLang="de-DE" sz="2400" i="1" dirty="0">
                <a:solidFill>
                  <a:schemeClr val="bg1"/>
                </a:solidFill>
              </a:rPr>
              <a:t> </a:t>
            </a:r>
            <a:r>
              <a:rPr lang="de-DE" altLang="de-DE" sz="2400" i="1" dirty="0" err="1">
                <a:solidFill>
                  <a:schemeClr val="bg1"/>
                </a:solidFill>
              </a:rPr>
              <a:t>can</a:t>
            </a:r>
            <a:r>
              <a:rPr lang="de-DE" altLang="de-DE" sz="2400" i="1" dirty="0">
                <a:solidFill>
                  <a:schemeClr val="bg1"/>
                </a:solidFill>
              </a:rPr>
              <a:t> remote-</a:t>
            </a:r>
            <a:r>
              <a:rPr lang="de-DE" altLang="de-DE" sz="2400" i="1" dirty="0" err="1">
                <a:solidFill>
                  <a:schemeClr val="bg1"/>
                </a:solidFill>
              </a:rPr>
              <a:t>sensing</a:t>
            </a:r>
            <a:r>
              <a:rPr lang="de-DE" altLang="de-DE" sz="2400" i="1" dirty="0">
                <a:solidFill>
                  <a:schemeClr val="bg1"/>
                </a:solidFill>
              </a:rPr>
              <a:t> </a:t>
            </a:r>
            <a:r>
              <a:rPr lang="de-DE" altLang="de-DE" sz="2400" i="1" dirty="0" err="1">
                <a:solidFill>
                  <a:schemeClr val="bg1"/>
                </a:solidFill>
              </a:rPr>
              <a:t>data</a:t>
            </a:r>
            <a:r>
              <a:rPr lang="de-DE" altLang="de-DE" sz="2400" i="1" dirty="0">
                <a:solidFill>
                  <a:schemeClr val="bg1"/>
                </a:solidFill>
              </a:rPr>
              <a:t> and </a:t>
            </a:r>
            <a:r>
              <a:rPr lang="de-DE" altLang="de-DE" sz="2400" i="1" dirty="0" err="1">
                <a:solidFill>
                  <a:schemeClr val="bg1"/>
                </a:solidFill>
              </a:rPr>
              <a:t>analysis</a:t>
            </a:r>
            <a:r>
              <a:rPr lang="de-DE" altLang="de-DE" sz="2400" i="1" dirty="0">
                <a:solidFill>
                  <a:schemeClr val="bg1"/>
                </a:solidFill>
              </a:rPr>
              <a:t> </a:t>
            </a:r>
            <a:r>
              <a:rPr lang="de-DE" altLang="de-DE" sz="2400" i="1" dirty="0" err="1">
                <a:solidFill>
                  <a:schemeClr val="bg1"/>
                </a:solidFill>
              </a:rPr>
              <a:t>can</a:t>
            </a:r>
            <a:r>
              <a:rPr lang="de-DE" altLang="de-DE" sz="2400" i="1" dirty="0">
                <a:solidFill>
                  <a:schemeClr val="bg1"/>
                </a:solidFill>
              </a:rPr>
              <a:t> </a:t>
            </a:r>
            <a:r>
              <a:rPr lang="de-DE" altLang="de-DE" sz="2400" i="1" dirty="0" err="1">
                <a:solidFill>
                  <a:schemeClr val="bg1"/>
                </a:solidFill>
              </a:rPr>
              <a:t>enrich</a:t>
            </a:r>
            <a:r>
              <a:rPr lang="de-DE" altLang="de-DE" sz="2400" i="1" dirty="0">
                <a:solidFill>
                  <a:schemeClr val="bg1"/>
                </a:solidFill>
              </a:rPr>
              <a:t> </a:t>
            </a:r>
            <a:r>
              <a:rPr lang="de-DE" altLang="de-DE" sz="2400" i="1" dirty="0" err="1">
                <a:solidFill>
                  <a:schemeClr val="bg1"/>
                </a:solidFill>
              </a:rPr>
              <a:t>evaluations</a:t>
            </a:r>
            <a:r>
              <a:rPr lang="de-DE" altLang="de-DE" sz="2400" i="1" dirty="0">
                <a:solidFill>
                  <a:schemeClr val="bg1"/>
                </a:solidFill>
              </a:rPr>
              <a:t>?</a:t>
            </a:r>
            <a:r>
              <a:rPr lang="de-DE" sz="2400" dirty="0">
                <a:solidFill>
                  <a:schemeClr val="bg1"/>
                </a:solidFill>
              </a:rPr>
              <a:t> ”</a:t>
            </a:r>
            <a:r>
              <a:rPr lang="de-DE" altLang="de-DE" sz="2400" i="1" dirty="0">
                <a:solidFill>
                  <a:schemeClr val="bg1"/>
                </a:solidFill>
              </a:rPr>
              <a:t> </a:t>
            </a:r>
          </a:p>
        </p:txBody>
      </p:sp>
      <p:sp>
        <p:nvSpPr>
          <p:cNvPr id="7" name="Textplatzhalter 6"/>
          <p:cNvSpPr>
            <a:spLocks noGrp="1"/>
          </p:cNvSpPr>
          <p:nvPr>
            <p:ph type="body" sz="quarter" idx="11"/>
          </p:nvPr>
        </p:nvSpPr>
        <p:spPr>
          <a:xfrm>
            <a:off x="196970" y="5315793"/>
            <a:ext cx="8531225" cy="857250"/>
          </a:xfrm>
        </p:spPr>
        <p:txBody>
          <a:bodyPr>
            <a:noAutofit/>
          </a:bodyPr>
          <a:lstStyle/>
          <a:p>
            <a:r>
              <a:rPr lang="en-US" sz="3500" b="1" dirty="0"/>
              <a:t>Using remote sensing images to measure disaster recovery and preparedness </a:t>
            </a:r>
            <a:endParaRPr lang="de-DE" sz="3500" b="1" dirty="0"/>
          </a:p>
        </p:txBody>
      </p:sp>
    </p:spTree>
    <p:extLst>
      <p:ext uri="{BB962C8B-B14F-4D97-AF65-F5344CB8AC3E}">
        <p14:creationId xmlns:p14="http://schemas.microsoft.com/office/powerpoint/2010/main" val="3736556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p:cNvSpPr>
            <a:spLocks noGrp="1"/>
          </p:cNvSpPr>
          <p:nvPr>
            <p:ph idx="1"/>
          </p:nvPr>
        </p:nvSpPr>
        <p:spPr>
          <a:xfrm>
            <a:off x="276223" y="1619251"/>
            <a:ext cx="5999881" cy="4655571"/>
          </a:xfrm>
        </p:spPr>
        <p:txBody>
          <a:bodyPr>
            <a:normAutofit/>
          </a:bodyPr>
          <a:lstStyle/>
          <a:p>
            <a:r>
              <a:rPr lang="en-US" sz="1800" dirty="0">
                <a:solidFill>
                  <a:srgbClr val="003B5A"/>
                </a:solidFill>
              </a:rPr>
              <a:t>Cooperation with </a:t>
            </a:r>
            <a:r>
              <a:rPr lang="en-US" sz="1800" b="1" dirty="0">
                <a:solidFill>
                  <a:srgbClr val="003B5A"/>
                </a:solidFill>
              </a:rPr>
              <a:t>Faculty of Geo-information Science and Earth Observation at the University of Twente (ITC)</a:t>
            </a:r>
          </a:p>
          <a:p>
            <a:endParaRPr lang="en-US" sz="1800" b="1" dirty="0">
              <a:solidFill>
                <a:srgbClr val="003B5A"/>
              </a:solidFill>
            </a:endParaRPr>
          </a:p>
          <a:p>
            <a:r>
              <a:rPr lang="en-US" sz="1800" b="1" dirty="0">
                <a:solidFill>
                  <a:srgbClr val="003B5A"/>
                </a:solidFill>
              </a:rPr>
              <a:t>Goal: </a:t>
            </a:r>
            <a:r>
              <a:rPr lang="en-US" sz="1800" dirty="0">
                <a:solidFill>
                  <a:srgbClr val="003B5A"/>
                </a:solidFill>
              </a:rPr>
              <a:t>Develop a methodological approach for machine-learning supported </a:t>
            </a:r>
            <a:r>
              <a:rPr lang="en-US" sz="1800" b="1" dirty="0">
                <a:solidFill>
                  <a:srgbClr val="003B5A"/>
                </a:solidFill>
              </a:rPr>
              <a:t>land-use and land-cover classification</a:t>
            </a:r>
            <a:r>
              <a:rPr lang="en-US" sz="1800" dirty="0">
                <a:solidFill>
                  <a:srgbClr val="003B5A"/>
                </a:solidFill>
              </a:rPr>
              <a:t> system based on </a:t>
            </a:r>
            <a:r>
              <a:rPr lang="en-US" sz="1800" b="1" dirty="0">
                <a:solidFill>
                  <a:srgbClr val="003B5A"/>
                </a:solidFill>
              </a:rPr>
              <a:t>very high resolution (VHR) RS data.</a:t>
            </a:r>
          </a:p>
          <a:p>
            <a:endParaRPr lang="en-US" sz="1800" dirty="0">
              <a:solidFill>
                <a:srgbClr val="003B5A"/>
              </a:solidFill>
            </a:endParaRPr>
          </a:p>
          <a:p>
            <a:r>
              <a:rPr lang="en-US" sz="1800" b="1" dirty="0">
                <a:solidFill>
                  <a:srgbClr val="003B5A"/>
                </a:solidFill>
              </a:rPr>
              <a:t>Commercial data: </a:t>
            </a:r>
          </a:p>
          <a:p>
            <a:pPr lvl="1"/>
            <a:r>
              <a:rPr lang="en-US" sz="1800" b="1" dirty="0" err="1">
                <a:solidFill>
                  <a:srgbClr val="003B5A"/>
                </a:solidFill>
              </a:rPr>
              <a:t>WorldView</a:t>
            </a:r>
            <a:r>
              <a:rPr lang="en-US" sz="1800" b="1" dirty="0">
                <a:solidFill>
                  <a:srgbClr val="003B5A"/>
                </a:solidFill>
              </a:rPr>
              <a:t> 2 and 3 </a:t>
            </a:r>
            <a:r>
              <a:rPr lang="en-US" sz="1800" dirty="0">
                <a:solidFill>
                  <a:srgbClr val="003B5A"/>
                </a:solidFill>
              </a:rPr>
              <a:t>(</a:t>
            </a:r>
            <a:r>
              <a:rPr lang="en-CA" sz="1800" dirty="0">
                <a:solidFill>
                  <a:srgbClr val="003B5A"/>
                </a:solidFill>
              </a:rPr>
              <a:t>Satellite Imaging Corporation, 2018a)</a:t>
            </a:r>
          </a:p>
          <a:p>
            <a:pPr lvl="1"/>
            <a:r>
              <a:rPr lang="en-CA" sz="1800" b="1" dirty="0" err="1">
                <a:solidFill>
                  <a:srgbClr val="003B5A"/>
                </a:solidFill>
              </a:rPr>
              <a:t>GeoEye</a:t>
            </a:r>
            <a:r>
              <a:rPr lang="en-CA" sz="1800" b="1" dirty="0">
                <a:solidFill>
                  <a:srgbClr val="003B5A"/>
                </a:solidFill>
              </a:rPr>
              <a:t> 2 </a:t>
            </a:r>
            <a:r>
              <a:rPr lang="en-CA" sz="1800" dirty="0">
                <a:solidFill>
                  <a:srgbClr val="003B5A"/>
                </a:solidFill>
              </a:rPr>
              <a:t>(Lockheed Martin Space Systems, 2018)</a:t>
            </a:r>
            <a:r>
              <a:rPr lang="en-US" sz="1800" dirty="0">
                <a:solidFill>
                  <a:srgbClr val="003B5A"/>
                </a:solidFill>
              </a:rPr>
              <a:t> </a:t>
            </a:r>
          </a:p>
          <a:p>
            <a:pPr lvl="1"/>
            <a:r>
              <a:rPr lang="en-US" sz="1800" b="1" dirty="0">
                <a:solidFill>
                  <a:srgbClr val="003B5A"/>
                </a:solidFill>
              </a:rPr>
              <a:t>Pleiades </a:t>
            </a:r>
            <a:r>
              <a:rPr lang="en-CA" sz="1800" dirty="0">
                <a:solidFill>
                  <a:srgbClr val="003B5A"/>
                </a:solidFill>
              </a:rPr>
              <a:t>(Satellite Imaging Corporation, 2018b)</a:t>
            </a:r>
          </a:p>
          <a:p>
            <a:pPr lvl="1"/>
            <a:endParaRPr lang="en-CA" sz="1800" dirty="0">
              <a:solidFill>
                <a:srgbClr val="003B5A"/>
              </a:solidFill>
            </a:endParaRPr>
          </a:p>
          <a:p>
            <a:pPr lvl="1"/>
            <a:r>
              <a:rPr lang="en-CA" sz="1800" b="1" dirty="0">
                <a:solidFill>
                  <a:srgbClr val="003B5A"/>
                </a:solidFill>
              </a:rPr>
              <a:t>Visual &amp; near infrared spectrum (NIR) / up to 0.5m ground resolution </a:t>
            </a:r>
            <a:r>
              <a:rPr lang="en-CA" sz="1800" dirty="0">
                <a:solidFill>
                  <a:srgbClr val="003B5A"/>
                </a:solidFill>
              </a:rPr>
              <a:t>(panchromatic)</a:t>
            </a:r>
            <a:endParaRPr lang="en-US" sz="1800" dirty="0">
              <a:solidFill>
                <a:srgbClr val="003B5A"/>
              </a:solidFill>
            </a:endParaRPr>
          </a:p>
          <a:p>
            <a:endParaRPr lang="en-US" dirty="0"/>
          </a:p>
          <a:p>
            <a:pPr marL="0" indent="0">
              <a:buNone/>
            </a:pPr>
            <a:endParaRPr lang="en-US" dirty="0"/>
          </a:p>
        </p:txBody>
      </p:sp>
      <p:sp>
        <p:nvSpPr>
          <p:cNvPr id="3" name="Title 2"/>
          <p:cNvSpPr>
            <a:spLocks noGrp="1"/>
          </p:cNvSpPr>
          <p:nvPr>
            <p:ph type="title"/>
          </p:nvPr>
        </p:nvSpPr>
        <p:spPr>
          <a:xfrm>
            <a:off x="285750" y="312301"/>
            <a:ext cx="5907660" cy="783721"/>
          </a:xfrm>
        </p:spPr>
        <p:txBody>
          <a:bodyPr>
            <a:normAutofit/>
          </a:bodyPr>
          <a:lstStyle/>
          <a:p>
            <a:r>
              <a:rPr lang="de-DE" sz="2500" dirty="0" err="1"/>
              <a:t>Using</a:t>
            </a:r>
            <a:r>
              <a:rPr lang="de-DE" sz="2500" dirty="0"/>
              <a:t> high-resolution remote </a:t>
            </a:r>
            <a:r>
              <a:rPr lang="de-DE" sz="2500" dirty="0" err="1"/>
              <a:t>sensing</a:t>
            </a:r>
            <a:r>
              <a:rPr lang="de-DE" sz="2500" dirty="0"/>
              <a:t> </a:t>
            </a:r>
            <a:r>
              <a:rPr lang="de-DE" sz="2500" dirty="0" err="1"/>
              <a:t>data</a:t>
            </a:r>
            <a:r>
              <a:rPr lang="de-DE" sz="2500" dirty="0"/>
              <a:t> </a:t>
            </a:r>
            <a:r>
              <a:rPr lang="de-DE" sz="2500" dirty="0" err="1"/>
              <a:t>to</a:t>
            </a:r>
            <a:r>
              <a:rPr lang="de-DE" sz="2500" dirty="0"/>
              <a:t> </a:t>
            </a:r>
            <a:r>
              <a:rPr lang="de-DE" sz="2500" dirty="0" err="1"/>
              <a:t>measure</a:t>
            </a:r>
            <a:r>
              <a:rPr lang="de-DE" sz="2500" dirty="0"/>
              <a:t> </a:t>
            </a:r>
            <a:r>
              <a:rPr lang="de-DE" sz="2500" dirty="0" err="1"/>
              <a:t>disaster</a:t>
            </a:r>
            <a:r>
              <a:rPr lang="de-DE" sz="2500" dirty="0"/>
              <a:t> </a:t>
            </a:r>
            <a:r>
              <a:rPr lang="de-DE" sz="2500" dirty="0" err="1"/>
              <a:t>resilience</a:t>
            </a:r>
            <a:endParaRPr lang="de-DE" sz="2500" dirty="0"/>
          </a:p>
        </p:txBody>
      </p:sp>
      <p:sp>
        <p:nvSpPr>
          <p:cNvPr id="5" name="Slide Number Placeholder 4"/>
          <p:cNvSpPr>
            <a:spLocks noGrp="1"/>
          </p:cNvSpPr>
          <p:nvPr>
            <p:ph type="sldNum" sz="quarter" idx="4294967295"/>
          </p:nvPr>
        </p:nvSpPr>
        <p:spPr>
          <a:xfrm>
            <a:off x="7835900" y="6552911"/>
            <a:ext cx="981075" cy="365125"/>
          </a:xfrm>
          <a:prstGeom prst="rect">
            <a:avLst/>
          </a:prstGeom>
        </p:spPr>
        <p:txBody>
          <a:bodyPr/>
          <a:lstStyle/>
          <a:p>
            <a:r>
              <a:rPr lang="de-DE" altLang="de-DE" dirty="0"/>
              <a:t>Page </a:t>
            </a:r>
            <a:fld id="{E0053234-328C-4C0E-A21F-8A8705A9C04D}" type="slidenum">
              <a:rPr lang="de-DE" altLang="de-DE" smtClean="0"/>
              <a:pPr/>
              <a:t>14</a:t>
            </a:fld>
            <a:endParaRPr lang="de-DE" altLang="de-DE" dirty="0"/>
          </a:p>
        </p:txBody>
      </p:sp>
      <p:sp>
        <p:nvSpPr>
          <p:cNvPr id="59" name="Rechteck 58">
            <a:extLst>
              <a:ext uri="{FF2B5EF4-FFF2-40B4-BE49-F238E27FC236}">
                <a16:creationId xmlns:a16="http://schemas.microsoft.com/office/drawing/2014/main" id="{C78181FA-CD0B-49D5-A667-E1E8CCE189E8}"/>
              </a:ext>
            </a:extLst>
          </p:cNvPr>
          <p:cNvSpPr/>
          <p:nvPr/>
        </p:nvSpPr>
        <p:spPr>
          <a:xfrm>
            <a:off x="6576000" y="1484168"/>
            <a:ext cx="1946435" cy="891188"/>
          </a:xfrm>
          <a:prstGeom prst="rect">
            <a:avLst/>
          </a:prstGeom>
          <a:solidFill>
            <a:srgbClr val="003B5A"/>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de-DE" sz="1200" b="1" dirty="0">
                <a:solidFill>
                  <a:schemeClr val="bg1"/>
                </a:solidFill>
              </a:rPr>
              <a:t>Very high </a:t>
            </a:r>
            <a:r>
              <a:rPr lang="de-DE" sz="1200" b="1" dirty="0" err="1">
                <a:solidFill>
                  <a:schemeClr val="bg1"/>
                </a:solidFill>
              </a:rPr>
              <a:t>resolution</a:t>
            </a:r>
            <a:r>
              <a:rPr lang="de-DE" sz="1200" b="1" dirty="0">
                <a:solidFill>
                  <a:schemeClr val="bg1"/>
                </a:solidFill>
              </a:rPr>
              <a:t> remote </a:t>
            </a:r>
            <a:r>
              <a:rPr lang="de-DE" sz="1200" b="1" dirty="0" err="1">
                <a:solidFill>
                  <a:schemeClr val="bg1"/>
                </a:solidFill>
              </a:rPr>
              <a:t>sensing</a:t>
            </a:r>
            <a:r>
              <a:rPr lang="de-DE" sz="1200" b="1" dirty="0">
                <a:solidFill>
                  <a:schemeClr val="bg1"/>
                </a:solidFill>
              </a:rPr>
              <a:t> </a:t>
            </a:r>
            <a:r>
              <a:rPr lang="de-DE" sz="1200" b="1" dirty="0" err="1">
                <a:solidFill>
                  <a:schemeClr val="bg1"/>
                </a:solidFill>
              </a:rPr>
              <a:t>data</a:t>
            </a:r>
            <a:endParaRPr lang="en-US" sz="1200" dirty="0">
              <a:solidFill>
                <a:schemeClr val="bg1"/>
              </a:solidFill>
            </a:endParaRPr>
          </a:p>
        </p:txBody>
      </p:sp>
      <p:sp>
        <p:nvSpPr>
          <p:cNvPr id="60" name="Rechteck 59">
            <a:extLst>
              <a:ext uri="{FF2B5EF4-FFF2-40B4-BE49-F238E27FC236}">
                <a16:creationId xmlns:a16="http://schemas.microsoft.com/office/drawing/2014/main" id="{DCA52017-CA81-4DCD-BEF0-9E8CFB54BEB8}"/>
              </a:ext>
            </a:extLst>
          </p:cNvPr>
          <p:cNvSpPr/>
          <p:nvPr/>
        </p:nvSpPr>
        <p:spPr>
          <a:xfrm>
            <a:off x="6576000" y="2776437"/>
            <a:ext cx="1946435" cy="1018495"/>
          </a:xfrm>
          <a:prstGeom prst="rect">
            <a:avLst/>
          </a:prstGeom>
          <a:solidFill>
            <a:srgbClr val="003B5A"/>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endParaRPr lang="en-US" sz="1200" b="1" dirty="0">
              <a:solidFill>
                <a:schemeClr val="bg1"/>
              </a:solidFill>
            </a:endParaRPr>
          </a:p>
          <a:p>
            <a:r>
              <a:rPr lang="en-US" sz="1200" b="1" dirty="0">
                <a:solidFill>
                  <a:schemeClr val="bg1"/>
                </a:solidFill>
              </a:rPr>
              <a:t>Proxies:</a:t>
            </a:r>
          </a:p>
          <a:p>
            <a:pPr marL="171450" indent="-171450">
              <a:buFontTx/>
              <a:buChar char="-"/>
            </a:pPr>
            <a:r>
              <a:rPr lang="en-US" sz="1200" dirty="0">
                <a:solidFill>
                  <a:schemeClr val="bg1"/>
                </a:solidFill>
              </a:rPr>
              <a:t>Transportation</a:t>
            </a:r>
          </a:p>
          <a:p>
            <a:pPr marL="171450" indent="-171450">
              <a:buFontTx/>
              <a:buChar char="-"/>
            </a:pPr>
            <a:r>
              <a:rPr lang="en-US" sz="1200" dirty="0">
                <a:solidFill>
                  <a:schemeClr val="bg1"/>
                </a:solidFill>
              </a:rPr>
              <a:t>Health</a:t>
            </a:r>
          </a:p>
          <a:p>
            <a:pPr marL="171450" indent="-171450">
              <a:buFontTx/>
              <a:buChar char="-"/>
            </a:pPr>
            <a:r>
              <a:rPr lang="en-US" sz="1200" dirty="0">
                <a:solidFill>
                  <a:schemeClr val="bg1"/>
                </a:solidFill>
              </a:rPr>
              <a:t>Agriculture</a:t>
            </a:r>
          </a:p>
          <a:p>
            <a:pPr marL="171450" indent="-171450">
              <a:buFontTx/>
              <a:buChar char="-"/>
            </a:pPr>
            <a:r>
              <a:rPr lang="en-US" sz="1200" dirty="0">
                <a:solidFill>
                  <a:schemeClr val="bg1"/>
                </a:solidFill>
              </a:rPr>
              <a:t>Economy</a:t>
            </a:r>
          </a:p>
          <a:p>
            <a:endParaRPr lang="de-DE" sz="1200" b="1" dirty="0"/>
          </a:p>
        </p:txBody>
      </p:sp>
      <p:sp>
        <p:nvSpPr>
          <p:cNvPr id="61" name="Rechteck 60">
            <a:extLst>
              <a:ext uri="{FF2B5EF4-FFF2-40B4-BE49-F238E27FC236}">
                <a16:creationId xmlns:a16="http://schemas.microsoft.com/office/drawing/2014/main" id="{259B5679-F9F4-4914-AE54-B1F4D5806DB1}"/>
              </a:ext>
            </a:extLst>
          </p:cNvPr>
          <p:cNvSpPr/>
          <p:nvPr/>
        </p:nvSpPr>
        <p:spPr>
          <a:xfrm>
            <a:off x="6576000" y="4188236"/>
            <a:ext cx="1921194" cy="939534"/>
          </a:xfrm>
          <a:prstGeom prst="rect">
            <a:avLst/>
          </a:prstGeom>
          <a:solidFill>
            <a:srgbClr val="003B5A"/>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1200" b="1" dirty="0">
                <a:solidFill>
                  <a:schemeClr val="bg1"/>
                </a:solidFill>
              </a:rPr>
              <a:t>Classification of visual proxies using machine-learning algorithms</a:t>
            </a:r>
            <a:endParaRPr lang="de-DE" sz="1200" b="1" dirty="0"/>
          </a:p>
        </p:txBody>
      </p:sp>
      <p:sp>
        <p:nvSpPr>
          <p:cNvPr id="62" name="Rechteck 61">
            <a:extLst>
              <a:ext uri="{FF2B5EF4-FFF2-40B4-BE49-F238E27FC236}">
                <a16:creationId xmlns:a16="http://schemas.microsoft.com/office/drawing/2014/main" id="{E9891349-2518-46B8-8F5D-9C174F7CF175}"/>
              </a:ext>
            </a:extLst>
          </p:cNvPr>
          <p:cNvSpPr/>
          <p:nvPr/>
        </p:nvSpPr>
        <p:spPr>
          <a:xfrm>
            <a:off x="6575998" y="5607836"/>
            <a:ext cx="1921194" cy="666986"/>
          </a:xfrm>
          <a:prstGeom prst="rect">
            <a:avLst/>
          </a:pr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endParaRPr lang="en-US" sz="1200" b="1" dirty="0">
              <a:solidFill>
                <a:schemeClr val="bg1"/>
              </a:solidFill>
            </a:endParaRPr>
          </a:p>
          <a:p>
            <a:r>
              <a:rPr lang="en-US" sz="1200" b="1" dirty="0">
                <a:solidFill>
                  <a:schemeClr val="bg1"/>
                </a:solidFill>
              </a:rPr>
              <a:t>Time-series change detection / Functional assessment</a:t>
            </a:r>
          </a:p>
          <a:p>
            <a:endParaRPr lang="de-DE" sz="1200" b="1" dirty="0"/>
          </a:p>
        </p:txBody>
      </p:sp>
      <p:cxnSp>
        <p:nvCxnSpPr>
          <p:cNvPr id="63" name="Gerade Verbindung mit Pfeil 62">
            <a:extLst>
              <a:ext uri="{FF2B5EF4-FFF2-40B4-BE49-F238E27FC236}">
                <a16:creationId xmlns:a16="http://schemas.microsoft.com/office/drawing/2014/main" id="{485839D3-3673-485A-9566-2778AB10DECD}"/>
              </a:ext>
            </a:extLst>
          </p:cNvPr>
          <p:cNvCxnSpPr>
            <a:cxnSpLocks/>
          </p:cNvCxnSpPr>
          <p:nvPr/>
        </p:nvCxnSpPr>
        <p:spPr>
          <a:xfrm>
            <a:off x="7536596" y="2456633"/>
            <a:ext cx="1" cy="2307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Gerade Verbindung mit Pfeil 64">
            <a:extLst>
              <a:ext uri="{FF2B5EF4-FFF2-40B4-BE49-F238E27FC236}">
                <a16:creationId xmlns:a16="http://schemas.microsoft.com/office/drawing/2014/main" id="{F3C19BD9-EA92-44FB-8CDA-340354FE32DB}"/>
              </a:ext>
            </a:extLst>
          </p:cNvPr>
          <p:cNvCxnSpPr>
            <a:cxnSpLocks/>
          </p:cNvCxnSpPr>
          <p:nvPr/>
        </p:nvCxnSpPr>
        <p:spPr>
          <a:xfrm>
            <a:off x="7536595" y="3876209"/>
            <a:ext cx="1" cy="2307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Gerade Verbindung mit Pfeil 67">
            <a:extLst>
              <a:ext uri="{FF2B5EF4-FFF2-40B4-BE49-F238E27FC236}">
                <a16:creationId xmlns:a16="http://schemas.microsoft.com/office/drawing/2014/main" id="{45B6D532-8156-4F97-8FBC-5B5926EEB207}"/>
              </a:ext>
            </a:extLst>
          </p:cNvPr>
          <p:cNvCxnSpPr>
            <a:cxnSpLocks/>
          </p:cNvCxnSpPr>
          <p:nvPr/>
        </p:nvCxnSpPr>
        <p:spPr>
          <a:xfrm>
            <a:off x="7539979" y="5288032"/>
            <a:ext cx="1" cy="2307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Datumsplatzhalter 3">
            <a:extLst>
              <a:ext uri="{FF2B5EF4-FFF2-40B4-BE49-F238E27FC236}">
                <a16:creationId xmlns:a16="http://schemas.microsoft.com/office/drawing/2014/main" id="{5732249B-7697-4CEE-BC2F-E3DD9A0AEEF4}"/>
              </a:ext>
            </a:extLst>
          </p:cNvPr>
          <p:cNvSpPr>
            <a:spLocks noGrp="1"/>
          </p:cNvSpPr>
          <p:nvPr>
            <p:ph type="dt" sz="quarter" idx="10"/>
          </p:nvPr>
        </p:nvSpPr>
        <p:spPr bwMode="auto">
          <a:xfrm>
            <a:off x="285750" y="6545262"/>
            <a:ext cx="885825" cy="33026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3859BB9-E0FD-4CBC-A858-38906D34A134}" type="datetime1">
              <a:rPr lang="de-DE" altLang="de-DE" sz="1200">
                <a:solidFill>
                  <a:schemeClr val="bg1"/>
                </a:solidFill>
              </a:rPr>
              <a:pPr eaLnBrk="1" hangingPunct="1"/>
              <a:t>10.03.2019</a:t>
            </a:fld>
            <a:endParaRPr lang="de-DE" altLang="de-DE" sz="1200" dirty="0">
              <a:solidFill>
                <a:schemeClr val="bg1"/>
              </a:solidFill>
            </a:endParaRPr>
          </a:p>
        </p:txBody>
      </p:sp>
    </p:spTree>
    <p:extLst>
      <p:ext uri="{BB962C8B-B14F-4D97-AF65-F5344CB8AC3E}">
        <p14:creationId xmlns:p14="http://schemas.microsoft.com/office/powerpoint/2010/main" val="1481674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85749" y="312301"/>
            <a:ext cx="6124478" cy="783721"/>
          </a:xfrm>
        </p:spPr>
        <p:txBody>
          <a:bodyPr>
            <a:normAutofit/>
          </a:bodyPr>
          <a:lstStyle/>
          <a:p>
            <a:r>
              <a:rPr lang="de-DE" dirty="0" err="1">
                <a:ea typeface="Arial" panose="020B0604020202020204" pitchFamily="34" charset="0"/>
              </a:rPr>
              <a:t>Proxies</a:t>
            </a:r>
            <a:r>
              <a:rPr lang="de-DE" dirty="0">
                <a:ea typeface="Arial" panose="020B0604020202020204" pitchFamily="34" charset="0"/>
              </a:rPr>
              <a:t> </a:t>
            </a:r>
            <a:r>
              <a:rPr lang="de-DE" dirty="0" err="1">
                <a:ea typeface="Arial" panose="020B0604020202020204" pitchFamily="34" charset="0"/>
              </a:rPr>
              <a:t>used</a:t>
            </a:r>
            <a:r>
              <a:rPr lang="de-DE" dirty="0">
                <a:ea typeface="Arial" panose="020B0604020202020204" pitchFamily="34" charset="0"/>
              </a:rPr>
              <a:t> </a:t>
            </a:r>
            <a:r>
              <a:rPr lang="de-DE" dirty="0" err="1">
                <a:ea typeface="Arial" panose="020B0604020202020204" pitchFamily="34" charset="0"/>
              </a:rPr>
              <a:t>for</a:t>
            </a:r>
            <a:r>
              <a:rPr lang="de-DE" dirty="0">
                <a:ea typeface="Arial" panose="020B0604020202020204" pitchFamily="34" charset="0"/>
              </a:rPr>
              <a:t> </a:t>
            </a:r>
            <a:r>
              <a:rPr lang="de-DE" dirty="0" err="1">
                <a:ea typeface="Arial" panose="020B0604020202020204" pitchFamily="34" charset="0"/>
              </a:rPr>
              <a:t>the</a:t>
            </a:r>
            <a:r>
              <a:rPr lang="de-DE" dirty="0">
                <a:ea typeface="Arial" panose="020B0604020202020204" pitchFamily="34" charset="0"/>
              </a:rPr>
              <a:t> </a:t>
            </a:r>
            <a:r>
              <a:rPr lang="de-DE" dirty="0" err="1">
                <a:ea typeface="Arial" panose="020B0604020202020204" pitchFamily="34" charset="0"/>
              </a:rPr>
              <a:t>recovery</a:t>
            </a:r>
            <a:r>
              <a:rPr lang="de-DE" dirty="0">
                <a:ea typeface="Arial" panose="020B0604020202020204" pitchFamily="34" charset="0"/>
              </a:rPr>
              <a:t> </a:t>
            </a:r>
            <a:r>
              <a:rPr lang="de-DE" dirty="0" err="1">
                <a:ea typeface="Arial" panose="020B0604020202020204" pitchFamily="34" charset="0"/>
              </a:rPr>
              <a:t>assessment</a:t>
            </a:r>
            <a:endParaRPr lang="de-DE" dirty="0"/>
          </a:p>
        </p:txBody>
      </p:sp>
      <p:sp>
        <p:nvSpPr>
          <p:cNvPr id="5" name="Foliennummernplatzhalter 4"/>
          <p:cNvSpPr>
            <a:spLocks noGrp="1"/>
          </p:cNvSpPr>
          <p:nvPr>
            <p:ph type="sldNum" sz="quarter" idx="4294967295"/>
          </p:nvPr>
        </p:nvSpPr>
        <p:spPr>
          <a:xfrm>
            <a:off x="7747120" y="6597501"/>
            <a:ext cx="981075" cy="365125"/>
          </a:xfrm>
          <a:prstGeom prst="rect">
            <a:avLst/>
          </a:prstGeom>
        </p:spPr>
        <p:txBody>
          <a:bodyPr vert="horz" wrap="square" lIns="91440" tIns="45720" rIns="91440" bIns="45720" numCol="1" anchor="t" anchorCtr="0" compatLnSpc="1">
            <a:prstTxWarp prst="textNoShape">
              <a:avLst/>
            </a:prstTxWarp>
          </a:bodyPr>
          <a:lstStyle>
            <a:defPPr>
              <a:defRPr lang="de-DE"/>
            </a:defPPr>
            <a:lvl1pPr algn="r" rtl="0" fontAlgn="base">
              <a:spcBef>
                <a:spcPct val="0"/>
              </a:spcBef>
              <a:spcAft>
                <a:spcPct val="0"/>
              </a:spcAft>
              <a:defRPr sz="1200" kern="1200">
                <a:solidFill>
                  <a:schemeClr val="bg1"/>
                </a:solidFill>
                <a:latin typeface="Calibri"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r>
              <a:rPr lang="de-DE"/>
              <a:t>Seite</a:t>
            </a:r>
            <a:r>
              <a:rPr lang="de-DE" altLang="de-DE"/>
              <a:t> </a:t>
            </a:r>
            <a:fld id="{E0053234-328C-4C0E-A21F-8A8705A9C04D}" type="slidenum">
              <a:rPr lang="de-DE" altLang="de-DE" smtClean="0"/>
              <a:pPr/>
              <a:t>15</a:t>
            </a:fld>
            <a:endParaRPr lang="de-DE" altLang="de-DE" dirty="0"/>
          </a:p>
        </p:txBody>
      </p:sp>
      <p:graphicFrame>
        <p:nvGraphicFramePr>
          <p:cNvPr id="10" name="Tabelle 9">
            <a:extLst>
              <a:ext uri="{FF2B5EF4-FFF2-40B4-BE49-F238E27FC236}">
                <a16:creationId xmlns:a16="http://schemas.microsoft.com/office/drawing/2014/main" id="{9E65A753-ED8E-43C4-ADE6-0C07178E4131}"/>
              </a:ext>
            </a:extLst>
          </p:cNvPr>
          <p:cNvGraphicFramePr>
            <a:graphicFrameLocks noGrp="1"/>
          </p:cNvGraphicFramePr>
          <p:nvPr>
            <p:extLst>
              <p:ext uri="{D42A27DB-BD31-4B8C-83A1-F6EECF244321}">
                <p14:modId xmlns:p14="http://schemas.microsoft.com/office/powerpoint/2010/main" val="1584330098"/>
              </p:ext>
            </p:extLst>
          </p:nvPr>
        </p:nvGraphicFramePr>
        <p:xfrm>
          <a:off x="361156" y="1469567"/>
          <a:ext cx="8421688" cy="4693920"/>
        </p:xfrm>
        <a:graphic>
          <a:graphicData uri="http://schemas.openxmlformats.org/drawingml/2006/table">
            <a:tbl>
              <a:tblPr firstRow="1" firstCol="1" bandRow="1">
                <a:tableStyleId>{5C22544A-7EE6-4342-B048-85BDC9FD1C3A}</a:tableStyleId>
              </a:tblPr>
              <a:tblGrid>
                <a:gridCol w="677935">
                  <a:extLst>
                    <a:ext uri="{9D8B030D-6E8A-4147-A177-3AD203B41FA5}">
                      <a16:colId xmlns:a16="http://schemas.microsoft.com/office/drawing/2014/main" val="4115899510"/>
                    </a:ext>
                  </a:extLst>
                </a:gridCol>
                <a:gridCol w="1486430">
                  <a:extLst>
                    <a:ext uri="{9D8B030D-6E8A-4147-A177-3AD203B41FA5}">
                      <a16:colId xmlns:a16="http://schemas.microsoft.com/office/drawing/2014/main" val="2124378064"/>
                    </a:ext>
                  </a:extLst>
                </a:gridCol>
                <a:gridCol w="3303779">
                  <a:extLst>
                    <a:ext uri="{9D8B030D-6E8A-4147-A177-3AD203B41FA5}">
                      <a16:colId xmlns:a16="http://schemas.microsoft.com/office/drawing/2014/main" val="3665114515"/>
                    </a:ext>
                  </a:extLst>
                </a:gridCol>
                <a:gridCol w="2953544">
                  <a:extLst>
                    <a:ext uri="{9D8B030D-6E8A-4147-A177-3AD203B41FA5}">
                      <a16:colId xmlns:a16="http://schemas.microsoft.com/office/drawing/2014/main" val="510700596"/>
                    </a:ext>
                  </a:extLst>
                </a:gridCol>
              </a:tblGrid>
              <a:tr h="133350">
                <a:tc>
                  <a:txBody>
                    <a:bodyPr/>
                    <a:lstStyle/>
                    <a:p>
                      <a:pPr>
                        <a:spcAft>
                          <a:spcPts val="0"/>
                        </a:spcAft>
                      </a:pPr>
                      <a:r>
                        <a:rPr lang="de-DE" sz="1400" dirty="0">
                          <a:effectLst/>
                        </a:rPr>
                        <a:t>Proxy</a:t>
                      </a:r>
                      <a:endParaRPr lang="de-DE" sz="1400" dirty="0">
                        <a:effectLst/>
                        <a:latin typeface="KievitOT-Regular"/>
                        <a:ea typeface="KievitOT-Regular"/>
                        <a:cs typeface="Times New Roman" panose="02020603050405020304" pitchFamily="18" charset="0"/>
                      </a:endParaRPr>
                    </a:p>
                  </a:txBody>
                  <a:tcPr marL="44450" marR="44450" marT="0" marB="0" anchor="ctr"/>
                </a:tc>
                <a:tc>
                  <a:txBody>
                    <a:bodyPr/>
                    <a:lstStyle/>
                    <a:p>
                      <a:pPr>
                        <a:spcAft>
                          <a:spcPts val="0"/>
                        </a:spcAft>
                      </a:pPr>
                      <a:r>
                        <a:rPr lang="de-DE" sz="1400">
                          <a:effectLst/>
                        </a:rPr>
                        <a:t>Proxy Name</a:t>
                      </a:r>
                      <a:endParaRPr lang="de-DE" sz="1400">
                        <a:effectLst/>
                        <a:latin typeface="KievitOT-Regular"/>
                        <a:ea typeface="KievitOT-Regular"/>
                        <a:cs typeface="Times New Roman" panose="02020603050405020304" pitchFamily="18" charset="0"/>
                      </a:endParaRPr>
                    </a:p>
                  </a:txBody>
                  <a:tcPr marL="44450" marR="44450" marT="0" marB="0" anchor="ctr"/>
                </a:tc>
                <a:tc>
                  <a:txBody>
                    <a:bodyPr/>
                    <a:lstStyle/>
                    <a:p>
                      <a:pPr>
                        <a:spcAft>
                          <a:spcPts val="0"/>
                        </a:spcAft>
                      </a:pPr>
                      <a:r>
                        <a:rPr lang="en-CA" sz="1400">
                          <a:effectLst/>
                        </a:rPr>
                        <a:t>Description of measurement</a:t>
                      </a:r>
                      <a:endParaRPr lang="de-DE" sz="1400">
                        <a:effectLst/>
                        <a:latin typeface="KievitOT-Regular"/>
                        <a:ea typeface="KievitOT-Regular"/>
                        <a:cs typeface="Times New Roman" panose="02020603050405020304" pitchFamily="18" charset="0"/>
                      </a:endParaRPr>
                    </a:p>
                  </a:txBody>
                  <a:tcPr marL="44450" marR="44450" marT="0" marB="0" anchor="ctr"/>
                </a:tc>
                <a:tc>
                  <a:txBody>
                    <a:bodyPr/>
                    <a:lstStyle/>
                    <a:p>
                      <a:pPr>
                        <a:spcAft>
                          <a:spcPts val="0"/>
                        </a:spcAft>
                      </a:pPr>
                      <a:r>
                        <a:rPr lang="en-CA" sz="1400" dirty="0">
                          <a:effectLst/>
                        </a:rPr>
                        <a:t>Approximation of socio-economic dimension</a:t>
                      </a:r>
                      <a:endParaRPr lang="de-DE" sz="1400" dirty="0">
                        <a:effectLst/>
                        <a:latin typeface="KievitOT-Regular"/>
                        <a:ea typeface="KievitOT-Regular"/>
                        <a:cs typeface="Times New Roman" panose="02020603050405020304" pitchFamily="18" charset="0"/>
                      </a:endParaRPr>
                    </a:p>
                  </a:txBody>
                  <a:tcPr marL="44450" marR="44450" marT="0" marB="0" anchor="ctr"/>
                </a:tc>
                <a:extLst>
                  <a:ext uri="{0D108BD9-81ED-4DB2-BD59-A6C34878D82A}">
                    <a16:rowId xmlns:a16="http://schemas.microsoft.com/office/drawing/2014/main" val="125903073"/>
                  </a:ext>
                </a:extLst>
              </a:tr>
              <a:tr h="287655">
                <a:tc>
                  <a:txBody>
                    <a:bodyPr/>
                    <a:lstStyle/>
                    <a:p>
                      <a:pPr>
                        <a:spcAft>
                          <a:spcPts val="0"/>
                        </a:spcAft>
                      </a:pPr>
                      <a:r>
                        <a:rPr lang="de-DE" sz="1400" dirty="0">
                          <a:effectLst/>
                        </a:rPr>
                        <a:t>1</a:t>
                      </a:r>
                      <a:endParaRPr lang="de-DE" sz="1400" dirty="0">
                        <a:effectLst/>
                        <a:latin typeface="KievitOT-Regular"/>
                        <a:ea typeface="KievitOT-Regular"/>
                        <a:cs typeface="Times New Roman" panose="02020603050405020304" pitchFamily="18" charset="0"/>
                      </a:endParaRPr>
                    </a:p>
                  </a:txBody>
                  <a:tcPr marL="44450" marR="44450" marT="0" marB="0" anchor="ctr"/>
                </a:tc>
                <a:tc>
                  <a:txBody>
                    <a:bodyPr/>
                    <a:lstStyle/>
                    <a:p>
                      <a:pPr>
                        <a:spcAft>
                          <a:spcPts val="0"/>
                        </a:spcAft>
                      </a:pPr>
                      <a:r>
                        <a:rPr lang="de-DE" sz="1400" dirty="0">
                          <a:effectLst/>
                        </a:rPr>
                        <a:t>Buildings</a:t>
                      </a:r>
                      <a:endParaRPr lang="de-DE" sz="1400" dirty="0">
                        <a:effectLst/>
                        <a:latin typeface="KievitOT-Regular"/>
                        <a:ea typeface="KievitOT-Regular"/>
                        <a:cs typeface="Times New Roman" panose="02020603050405020304" pitchFamily="18" charset="0"/>
                      </a:endParaRPr>
                    </a:p>
                  </a:txBody>
                  <a:tcPr marL="44450" marR="44450" marT="0" marB="0" anchor="ctr"/>
                </a:tc>
                <a:tc>
                  <a:txBody>
                    <a:bodyPr/>
                    <a:lstStyle/>
                    <a:p>
                      <a:pPr>
                        <a:spcAft>
                          <a:spcPts val="0"/>
                        </a:spcAft>
                      </a:pPr>
                      <a:r>
                        <a:rPr lang="en-US" sz="1400" dirty="0">
                          <a:effectLst/>
                        </a:rPr>
                        <a:t>The area covered by buildings. Changes in this measure permit estimating damage and reconstruction of buildings</a:t>
                      </a:r>
                      <a:endParaRPr lang="de-DE" sz="1400" dirty="0">
                        <a:effectLst/>
                        <a:latin typeface="KievitOT-Regular"/>
                        <a:ea typeface="KievitOT-Regular"/>
                        <a:cs typeface="Times New Roman" panose="02020603050405020304" pitchFamily="18" charset="0"/>
                      </a:endParaRPr>
                    </a:p>
                  </a:txBody>
                  <a:tcPr marL="44450" marR="44450" marT="0" marB="0" anchor="ctr"/>
                </a:tc>
                <a:tc>
                  <a:txBody>
                    <a:bodyPr/>
                    <a:lstStyle/>
                    <a:p>
                      <a:pPr>
                        <a:spcAft>
                          <a:spcPts val="0"/>
                        </a:spcAft>
                      </a:pPr>
                      <a:r>
                        <a:rPr lang="en-US" sz="1400">
                          <a:effectLst/>
                        </a:rPr>
                        <a:t>Economic loss in property and economic recovery</a:t>
                      </a:r>
                      <a:endParaRPr lang="de-DE" sz="1400">
                        <a:effectLst/>
                        <a:latin typeface="KievitOT-Regular"/>
                        <a:ea typeface="KievitOT-Regular"/>
                        <a:cs typeface="Times New Roman" panose="02020603050405020304" pitchFamily="18" charset="0"/>
                      </a:endParaRPr>
                    </a:p>
                  </a:txBody>
                  <a:tcPr marL="44450" marR="44450" marT="0" marB="0" anchor="ctr"/>
                </a:tc>
                <a:extLst>
                  <a:ext uri="{0D108BD9-81ED-4DB2-BD59-A6C34878D82A}">
                    <a16:rowId xmlns:a16="http://schemas.microsoft.com/office/drawing/2014/main" val="2247450402"/>
                  </a:ext>
                </a:extLst>
              </a:tr>
              <a:tr h="365760">
                <a:tc>
                  <a:txBody>
                    <a:bodyPr/>
                    <a:lstStyle/>
                    <a:p>
                      <a:pPr>
                        <a:spcAft>
                          <a:spcPts val="0"/>
                        </a:spcAft>
                      </a:pPr>
                      <a:r>
                        <a:rPr lang="de-DE" sz="1400" dirty="0">
                          <a:effectLst/>
                        </a:rPr>
                        <a:t>2</a:t>
                      </a:r>
                      <a:endParaRPr lang="de-DE" sz="1400" dirty="0">
                        <a:effectLst/>
                        <a:latin typeface="KievitOT-Regular"/>
                        <a:ea typeface="KievitOT-Regular"/>
                        <a:cs typeface="Times New Roman" panose="02020603050405020304" pitchFamily="18" charset="0"/>
                      </a:endParaRPr>
                    </a:p>
                  </a:txBody>
                  <a:tcPr marL="44450" marR="44450" marT="0" marB="0" anchor="ctr"/>
                </a:tc>
                <a:tc>
                  <a:txBody>
                    <a:bodyPr/>
                    <a:lstStyle/>
                    <a:p>
                      <a:pPr>
                        <a:spcAft>
                          <a:spcPts val="0"/>
                        </a:spcAft>
                      </a:pPr>
                      <a:r>
                        <a:rPr lang="en-US" sz="1400" dirty="0">
                          <a:effectLst/>
                        </a:rPr>
                        <a:t>Proportion of built-up area</a:t>
                      </a:r>
                      <a:endParaRPr lang="de-DE" sz="1400" dirty="0">
                        <a:effectLst/>
                        <a:latin typeface="KievitOT-Regular"/>
                        <a:ea typeface="KievitOT-Regular"/>
                        <a:cs typeface="Times New Roman" panose="02020603050405020304" pitchFamily="18" charset="0"/>
                      </a:endParaRPr>
                    </a:p>
                  </a:txBody>
                  <a:tcPr marL="44450" marR="44450" marT="0" marB="0" anchor="ctr"/>
                </a:tc>
                <a:tc>
                  <a:txBody>
                    <a:bodyPr/>
                    <a:lstStyle/>
                    <a:p>
                      <a:pPr>
                        <a:spcAft>
                          <a:spcPts val="0"/>
                        </a:spcAft>
                      </a:pPr>
                      <a:r>
                        <a:rPr lang="en-US" sz="1400">
                          <a:effectLst/>
                        </a:rPr>
                        <a:t>Area covered by buildings expressed as proportion</a:t>
                      </a:r>
                      <a:endParaRPr lang="de-DE" sz="1400">
                        <a:effectLst/>
                        <a:latin typeface="KievitOT-Regular"/>
                        <a:ea typeface="KievitOT-Regular"/>
                        <a:cs typeface="Times New Roman" panose="02020603050405020304" pitchFamily="18" charset="0"/>
                      </a:endParaRPr>
                    </a:p>
                  </a:txBody>
                  <a:tcPr marL="44450" marR="44450" marT="0" marB="0" anchor="ctr"/>
                </a:tc>
                <a:tc>
                  <a:txBody>
                    <a:bodyPr/>
                    <a:lstStyle/>
                    <a:p>
                      <a:pPr>
                        <a:spcAft>
                          <a:spcPts val="0"/>
                        </a:spcAft>
                      </a:pPr>
                      <a:r>
                        <a:rPr lang="en-US" sz="1400">
                          <a:effectLst/>
                        </a:rPr>
                        <a:t>Measure of the level of urbanization</a:t>
                      </a:r>
                      <a:endParaRPr lang="de-DE" sz="1400">
                        <a:effectLst/>
                        <a:latin typeface="KievitOT-Regular"/>
                        <a:ea typeface="KievitOT-Regular"/>
                        <a:cs typeface="Times New Roman" panose="02020603050405020304" pitchFamily="18" charset="0"/>
                      </a:endParaRPr>
                    </a:p>
                  </a:txBody>
                  <a:tcPr marL="44450" marR="44450" marT="0" marB="0" anchor="ctr"/>
                </a:tc>
                <a:extLst>
                  <a:ext uri="{0D108BD9-81ED-4DB2-BD59-A6C34878D82A}">
                    <a16:rowId xmlns:a16="http://schemas.microsoft.com/office/drawing/2014/main" val="906367418"/>
                  </a:ext>
                </a:extLst>
              </a:tr>
              <a:tr h="44450">
                <a:tc>
                  <a:txBody>
                    <a:bodyPr/>
                    <a:lstStyle/>
                    <a:p>
                      <a:pPr>
                        <a:spcAft>
                          <a:spcPts val="0"/>
                        </a:spcAft>
                      </a:pPr>
                      <a:r>
                        <a:rPr lang="de-DE" sz="1400">
                          <a:effectLst/>
                        </a:rPr>
                        <a:t>3</a:t>
                      </a:r>
                      <a:endParaRPr lang="de-DE" sz="1400">
                        <a:effectLst/>
                        <a:latin typeface="KievitOT-Regular"/>
                        <a:ea typeface="KievitOT-Regular"/>
                        <a:cs typeface="Times New Roman" panose="02020603050405020304" pitchFamily="18" charset="0"/>
                      </a:endParaRPr>
                    </a:p>
                  </a:txBody>
                  <a:tcPr marL="44450" marR="44450" marT="0" marB="0" anchor="ctr"/>
                </a:tc>
                <a:tc>
                  <a:txBody>
                    <a:bodyPr/>
                    <a:lstStyle/>
                    <a:p>
                      <a:pPr>
                        <a:spcAft>
                          <a:spcPts val="0"/>
                        </a:spcAft>
                      </a:pPr>
                      <a:r>
                        <a:rPr lang="de-DE" sz="1400" dirty="0" err="1">
                          <a:effectLst/>
                        </a:rPr>
                        <a:t>Impervious</a:t>
                      </a:r>
                      <a:r>
                        <a:rPr lang="de-DE" sz="1400" dirty="0">
                          <a:effectLst/>
                        </a:rPr>
                        <a:t> </a:t>
                      </a:r>
                      <a:r>
                        <a:rPr lang="de-DE" sz="1400" dirty="0" err="1">
                          <a:effectLst/>
                        </a:rPr>
                        <a:t>surface</a:t>
                      </a:r>
                      <a:endParaRPr lang="de-DE" sz="1400" dirty="0">
                        <a:effectLst/>
                        <a:latin typeface="KievitOT-Regular"/>
                        <a:ea typeface="KievitOT-Regular"/>
                        <a:cs typeface="Times New Roman" panose="02020603050405020304" pitchFamily="18" charset="0"/>
                      </a:endParaRPr>
                    </a:p>
                  </a:txBody>
                  <a:tcPr marL="44450" marR="44450" marT="0" marB="0" anchor="ctr"/>
                </a:tc>
                <a:tc>
                  <a:txBody>
                    <a:bodyPr/>
                    <a:lstStyle/>
                    <a:p>
                      <a:pPr>
                        <a:spcAft>
                          <a:spcPts val="0"/>
                        </a:spcAft>
                      </a:pPr>
                      <a:r>
                        <a:rPr lang="en-US" sz="1400" dirty="0">
                          <a:effectLst/>
                        </a:rPr>
                        <a:t>Changes in this measure permit computing debris covering the surface</a:t>
                      </a:r>
                      <a:endParaRPr lang="de-DE" sz="1400" dirty="0">
                        <a:effectLst/>
                        <a:latin typeface="KievitOT-Regular"/>
                        <a:ea typeface="KievitOT-Regular"/>
                        <a:cs typeface="Times New Roman" panose="02020603050405020304" pitchFamily="18" charset="0"/>
                      </a:endParaRPr>
                    </a:p>
                  </a:txBody>
                  <a:tcPr marL="44450" marR="44450" marT="0" marB="0" anchor="ctr"/>
                </a:tc>
                <a:tc>
                  <a:txBody>
                    <a:bodyPr/>
                    <a:lstStyle/>
                    <a:p>
                      <a:pPr>
                        <a:spcAft>
                          <a:spcPts val="0"/>
                        </a:spcAft>
                      </a:pPr>
                      <a:r>
                        <a:rPr lang="en-US" sz="1400">
                          <a:effectLst/>
                        </a:rPr>
                        <a:t>Debris as obstacle for economic business operations</a:t>
                      </a:r>
                      <a:endParaRPr lang="de-DE" sz="1400">
                        <a:effectLst/>
                        <a:latin typeface="KievitOT-Regular"/>
                        <a:ea typeface="KievitOT-Regular"/>
                        <a:cs typeface="Times New Roman" panose="02020603050405020304" pitchFamily="18" charset="0"/>
                      </a:endParaRPr>
                    </a:p>
                  </a:txBody>
                  <a:tcPr marL="44450" marR="44450" marT="0" marB="0" anchor="ctr"/>
                </a:tc>
                <a:extLst>
                  <a:ext uri="{0D108BD9-81ED-4DB2-BD59-A6C34878D82A}">
                    <a16:rowId xmlns:a16="http://schemas.microsoft.com/office/drawing/2014/main" val="3407192114"/>
                  </a:ext>
                </a:extLst>
              </a:tr>
              <a:tr h="44450">
                <a:tc>
                  <a:txBody>
                    <a:bodyPr/>
                    <a:lstStyle/>
                    <a:p>
                      <a:pPr>
                        <a:spcAft>
                          <a:spcPts val="0"/>
                        </a:spcAft>
                      </a:pPr>
                      <a:r>
                        <a:rPr lang="de-DE" sz="1400">
                          <a:effectLst/>
                        </a:rPr>
                        <a:t>4</a:t>
                      </a:r>
                      <a:endParaRPr lang="de-DE" sz="1400">
                        <a:effectLst/>
                        <a:latin typeface="KievitOT-Regular"/>
                        <a:ea typeface="KievitOT-Regular"/>
                        <a:cs typeface="Times New Roman" panose="02020603050405020304" pitchFamily="18" charset="0"/>
                      </a:endParaRPr>
                    </a:p>
                  </a:txBody>
                  <a:tcPr marL="44450" marR="44450" marT="0" marB="0" anchor="ctr"/>
                </a:tc>
                <a:tc>
                  <a:txBody>
                    <a:bodyPr/>
                    <a:lstStyle/>
                    <a:p>
                      <a:pPr>
                        <a:spcAft>
                          <a:spcPts val="0"/>
                        </a:spcAft>
                      </a:pPr>
                      <a:r>
                        <a:rPr lang="de-DE" sz="1400" dirty="0">
                          <a:effectLst/>
                        </a:rPr>
                        <a:t>Large-</a:t>
                      </a:r>
                      <a:r>
                        <a:rPr lang="de-DE" sz="1400" dirty="0" err="1">
                          <a:effectLst/>
                        </a:rPr>
                        <a:t>scale</a:t>
                      </a:r>
                      <a:r>
                        <a:rPr lang="de-DE" sz="1400" dirty="0">
                          <a:effectLst/>
                        </a:rPr>
                        <a:t> </a:t>
                      </a:r>
                      <a:r>
                        <a:rPr lang="de-DE" sz="1400" dirty="0" err="1">
                          <a:effectLst/>
                        </a:rPr>
                        <a:t>industry</a:t>
                      </a:r>
                      <a:endParaRPr lang="de-DE" sz="1400" dirty="0">
                        <a:effectLst/>
                        <a:latin typeface="KievitOT-Regular"/>
                        <a:ea typeface="KievitOT-Regular"/>
                        <a:cs typeface="Times New Roman" panose="02020603050405020304" pitchFamily="18" charset="0"/>
                      </a:endParaRPr>
                    </a:p>
                  </a:txBody>
                  <a:tcPr marL="44450" marR="44450" marT="0" marB="0" anchor="ctr"/>
                </a:tc>
                <a:tc>
                  <a:txBody>
                    <a:bodyPr/>
                    <a:lstStyle/>
                    <a:p>
                      <a:pPr>
                        <a:spcAft>
                          <a:spcPts val="0"/>
                        </a:spcAft>
                      </a:pPr>
                      <a:r>
                        <a:rPr lang="en-US" sz="1400" dirty="0">
                          <a:effectLst/>
                        </a:rPr>
                        <a:t>Measurement of buildings associated with large scale-industry</a:t>
                      </a:r>
                      <a:endParaRPr lang="de-DE" sz="1400" dirty="0">
                        <a:effectLst/>
                        <a:latin typeface="KievitOT-Regular"/>
                        <a:ea typeface="KievitOT-Regular"/>
                        <a:cs typeface="Times New Roman" panose="02020603050405020304" pitchFamily="18" charset="0"/>
                      </a:endParaRPr>
                    </a:p>
                  </a:txBody>
                  <a:tcPr marL="44450" marR="44450" marT="0" marB="0" anchor="ctr"/>
                </a:tc>
                <a:tc>
                  <a:txBody>
                    <a:bodyPr/>
                    <a:lstStyle/>
                    <a:p>
                      <a:pPr>
                        <a:spcAft>
                          <a:spcPts val="0"/>
                        </a:spcAft>
                      </a:pPr>
                      <a:r>
                        <a:rPr lang="en-US" sz="1400" dirty="0">
                          <a:effectLst/>
                        </a:rPr>
                        <a:t>Indicator of industrial capacity and local labor market</a:t>
                      </a:r>
                      <a:endParaRPr lang="de-DE" sz="1400" dirty="0">
                        <a:effectLst/>
                        <a:latin typeface="KievitOT-Regular"/>
                        <a:ea typeface="KievitOT-Regular"/>
                        <a:cs typeface="Times New Roman" panose="02020603050405020304" pitchFamily="18" charset="0"/>
                      </a:endParaRPr>
                    </a:p>
                  </a:txBody>
                  <a:tcPr marL="44450" marR="44450" marT="0" marB="0" anchor="ctr"/>
                </a:tc>
                <a:extLst>
                  <a:ext uri="{0D108BD9-81ED-4DB2-BD59-A6C34878D82A}">
                    <a16:rowId xmlns:a16="http://schemas.microsoft.com/office/drawing/2014/main" val="3759299984"/>
                  </a:ext>
                </a:extLst>
              </a:tr>
              <a:tr h="182880">
                <a:tc>
                  <a:txBody>
                    <a:bodyPr/>
                    <a:lstStyle/>
                    <a:p>
                      <a:pPr>
                        <a:spcAft>
                          <a:spcPts val="0"/>
                        </a:spcAft>
                      </a:pPr>
                      <a:r>
                        <a:rPr lang="de-DE" sz="1400">
                          <a:effectLst/>
                        </a:rPr>
                        <a:t>5</a:t>
                      </a:r>
                      <a:endParaRPr lang="de-DE" sz="1400">
                        <a:effectLst/>
                        <a:latin typeface="KievitOT-Regular"/>
                        <a:ea typeface="KievitOT-Regular"/>
                        <a:cs typeface="Times New Roman" panose="02020603050405020304" pitchFamily="18" charset="0"/>
                      </a:endParaRPr>
                    </a:p>
                  </a:txBody>
                  <a:tcPr marL="44450" marR="44450" marT="0" marB="0" anchor="ctr"/>
                </a:tc>
                <a:tc>
                  <a:txBody>
                    <a:bodyPr/>
                    <a:lstStyle/>
                    <a:p>
                      <a:pPr>
                        <a:spcAft>
                          <a:spcPts val="0"/>
                        </a:spcAft>
                      </a:pPr>
                      <a:r>
                        <a:rPr lang="de-DE" sz="1400" dirty="0" err="1">
                          <a:effectLst/>
                        </a:rPr>
                        <a:t>Vehicles</a:t>
                      </a:r>
                      <a:endParaRPr lang="de-DE" sz="1400" dirty="0">
                        <a:effectLst/>
                        <a:latin typeface="KievitOT-Regular"/>
                        <a:ea typeface="KievitOT-Regular"/>
                        <a:cs typeface="Times New Roman" panose="02020603050405020304" pitchFamily="18" charset="0"/>
                      </a:endParaRPr>
                    </a:p>
                  </a:txBody>
                  <a:tcPr marL="44450" marR="44450" marT="0" marB="0" anchor="ctr"/>
                </a:tc>
                <a:tc>
                  <a:txBody>
                    <a:bodyPr/>
                    <a:lstStyle/>
                    <a:p>
                      <a:pPr>
                        <a:spcAft>
                          <a:spcPts val="0"/>
                        </a:spcAft>
                      </a:pPr>
                      <a:r>
                        <a:rPr lang="de-DE" sz="1400" dirty="0">
                          <a:effectLst/>
                        </a:rPr>
                        <a:t>Count </a:t>
                      </a:r>
                      <a:r>
                        <a:rPr lang="de-DE" sz="1400" dirty="0" err="1">
                          <a:effectLst/>
                        </a:rPr>
                        <a:t>number</a:t>
                      </a:r>
                      <a:r>
                        <a:rPr lang="de-DE" sz="1400" dirty="0">
                          <a:effectLst/>
                        </a:rPr>
                        <a:t> </a:t>
                      </a:r>
                      <a:r>
                        <a:rPr lang="de-DE" sz="1400" dirty="0" err="1">
                          <a:effectLst/>
                        </a:rPr>
                        <a:t>of</a:t>
                      </a:r>
                      <a:r>
                        <a:rPr lang="de-DE" sz="1400" dirty="0">
                          <a:effectLst/>
                        </a:rPr>
                        <a:t> </a:t>
                      </a:r>
                      <a:r>
                        <a:rPr lang="de-DE" sz="1400" dirty="0" err="1">
                          <a:effectLst/>
                        </a:rPr>
                        <a:t>vehicles</a:t>
                      </a:r>
                      <a:endParaRPr lang="de-DE" sz="1400" dirty="0">
                        <a:effectLst/>
                        <a:latin typeface="KievitOT-Regular"/>
                        <a:ea typeface="KievitOT-Regular"/>
                        <a:cs typeface="Times New Roman" panose="02020603050405020304" pitchFamily="18" charset="0"/>
                      </a:endParaRPr>
                    </a:p>
                  </a:txBody>
                  <a:tcPr marL="44450" marR="44450" marT="0" marB="0" anchor="ctr"/>
                </a:tc>
                <a:tc>
                  <a:txBody>
                    <a:bodyPr/>
                    <a:lstStyle/>
                    <a:p>
                      <a:pPr>
                        <a:spcAft>
                          <a:spcPts val="0"/>
                        </a:spcAft>
                      </a:pPr>
                      <a:r>
                        <a:rPr lang="de-DE" sz="1400">
                          <a:effectLst/>
                        </a:rPr>
                        <a:t>Economic activity</a:t>
                      </a:r>
                      <a:endParaRPr lang="de-DE" sz="1400">
                        <a:effectLst/>
                        <a:latin typeface="KievitOT-Regular"/>
                        <a:ea typeface="KievitOT-Regular"/>
                        <a:cs typeface="Times New Roman" panose="02020603050405020304" pitchFamily="18" charset="0"/>
                      </a:endParaRPr>
                    </a:p>
                  </a:txBody>
                  <a:tcPr marL="44450" marR="44450" marT="0" marB="0" anchor="ctr"/>
                </a:tc>
                <a:extLst>
                  <a:ext uri="{0D108BD9-81ED-4DB2-BD59-A6C34878D82A}">
                    <a16:rowId xmlns:a16="http://schemas.microsoft.com/office/drawing/2014/main" val="2071250760"/>
                  </a:ext>
                </a:extLst>
              </a:tr>
              <a:tr h="44450">
                <a:tc>
                  <a:txBody>
                    <a:bodyPr/>
                    <a:lstStyle/>
                    <a:p>
                      <a:pPr>
                        <a:spcAft>
                          <a:spcPts val="0"/>
                        </a:spcAft>
                      </a:pPr>
                      <a:r>
                        <a:rPr lang="de-DE" sz="1400">
                          <a:effectLst/>
                        </a:rPr>
                        <a:t>6</a:t>
                      </a:r>
                      <a:endParaRPr lang="de-DE" sz="1400">
                        <a:effectLst/>
                        <a:latin typeface="KievitOT-Regular"/>
                        <a:ea typeface="KievitOT-Regular"/>
                        <a:cs typeface="Times New Roman" panose="02020603050405020304" pitchFamily="18" charset="0"/>
                      </a:endParaRPr>
                    </a:p>
                  </a:txBody>
                  <a:tcPr marL="44450" marR="44450" marT="0" marB="0" anchor="ctr"/>
                </a:tc>
                <a:tc>
                  <a:txBody>
                    <a:bodyPr/>
                    <a:lstStyle/>
                    <a:p>
                      <a:pPr>
                        <a:spcAft>
                          <a:spcPts val="0"/>
                        </a:spcAft>
                      </a:pPr>
                      <a:r>
                        <a:rPr lang="de-DE" sz="1400">
                          <a:effectLst/>
                        </a:rPr>
                        <a:t>Boats</a:t>
                      </a:r>
                      <a:endParaRPr lang="de-DE" sz="1400">
                        <a:effectLst/>
                        <a:latin typeface="KievitOT-Regular"/>
                        <a:ea typeface="KievitOT-Regular"/>
                        <a:cs typeface="Times New Roman" panose="02020603050405020304" pitchFamily="18" charset="0"/>
                      </a:endParaRPr>
                    </a:p>
                  </a:txBody>
                  <a:tcPr marL="44450" marR="44450" marT="0" marB="0" anchor="ctr"/>
                </a:tc>
                <a:tc>
                  <a:txBody>
                    <a:bodyPr/>
                    <a:lstStyle/>
                    <a:p>
                      <a:pPr>
                        <a:spcAft>
                          <a:spcPts val="0"/>
                        </a:spcAft>
                      </a:pPr>
                      <a:r>
                        <a:rPr lang="de-DE" sz="1400" dirty="0">
                          <a:effectLst/>
                        </a:rPr>
                        <a:t>Count </a:t>
                      </a:r>
                      <a:r>
                        <a:rPr lang="de-DE" sz="1400" dirty="0" err="1">
                          <a:effectLst/>
                        </a:rPr>
                        <a:t>number</a:t>
                      </a:r>
                      <a:r>
                        <a:rPr lang="de-DE" sz="1400" dirty="0">
                          <a:effectLst/>
                        </a:rPr>
                        <a:t> </a:t>
                      </a:r>
                      <a:r>
                        <a:rPr lang="de-DE" sz="1400" dirty="0" err="1">
                          <a:effectLst/>
                        </a:rPr>
                        <a:t>of</a:t>
                      </a:r>
                      <a:r>
                        <a:rPr lang="de-DE" sz="1400" dirty="0">
                          <a:effectLst/>
                        </a:rPr>
                        <a:t> </a:t>
                      </a:r>
                      <a:r>
                        <a:rPr lang="de-DE" sz="1400" dirty="0" err="1">
                          <a:effectLst/>
                        </a:rPr>
                        <a:t>boats</a:t>
                      </a:r>
                      <a:endParaRPr lang="de-DE" sz="1400" dirty="0">
                        <a:effectLst/>
                        <a:latin typeface="KievitOT-Regular"/>
                        <a:ea typeface="KievitOT-Regular"/>
                        <a:cs typeface="Times New Roman" panose="02020603050405020304" pitchFamily="18" charset="0"/>
                      </a:endParaRPr>
                    </a:p>
                  </a:txBody>
                  <a:tcPr marL="44450" marR="44450" marT="0" marB="0" anchor="ctr"/>
                </a:tc>
                <a:tc>
                  <a:txBody>
                    <a:bodyPr/>
                    <a:lstStyle/>
                    <a:p>
                      <a:pPr>
                        <a:spcAft>
                          <a:spcPts val="0"/>
                        </a:spcAft>
                      </a:pPr>
                      <a:r>
                        <a:rPr lang="en-US" sz="1400">
                          <a:effectLst/>
                        </a:rPr>
                        <a:t>Level of economic activity in fishery sector</a:t>
                      </a:r>
                      <a:endParaRPr lang="de-DE" sz="1400">
                        <a:effectLst/>
                        <a:latin typeface="KievitOT-Regular"/>
                        <a:ea typeface="KievitOT-Regular"/>
                        <a:cs typeface="Times New Roman" panose="02020603050405020304" pitchFamily="18" charset="0"/>
                      </a:endParaRPr>
                    </a:p>
                  </a:txBody>
                  <a:tcPr marL="44450" marR="44450" marT="0" marB="0" anchor="ctr"/>
                </a:tc>
                <a:extLst>
                  <a:ext uri="{0D108BD9-81ED-4DB2-BD59-A6C34878D82A}">
                    <a16:rowId xmlns:a16="http://schemas.microsoft.com/office/drawing/2014/main" val="129855274"/>
                  </a:ext>
                </a:extLst>
              </a:tr>
              <a:tr h="44450">
                <a:tc>
                  <a:txBody>
                    <a:bodyPr/>
                    <a:lstStyle/>
                    <a:p>
                      <a:pPr>
                        <a:spcAft>
                          <a:spcPts val="0"/>
                        </a:spcAft>
                      </a:pPr>
                      <a:r>
                        <a:rPr lang="de-DE" sz="1400">
                          <a:effectLst/>
                        </a:rPr>
                        <a:t>7</a:t>
                      </a:r>
                      <a:endParaRPr lang="de-DE" sz="1400">
                        <a:effectLst/>
                        <a:latin typeface="KievitOT-Regular"/>
                        <a:ea typeface="KievitOT-Regular"/>
                        <a:cs typeface="Times New Roman" panose="02020603050405020304" pitchFamily="18" charset="0"/>
                      </a:endParaRPr>
                    </a:p>
                  </a:txBody>
                  <a:tcPr marL="44450" marR="44450" marT="0" marB="0" anchor="ctr"/>
                </a:tc>
                <a:tc>
                  <a:txBody>
                    <a:bodyPr/>
                    <a:lstStyle/>
                    <a:p>
                      <a:pPr>
                        <a:spcAft>
                          <a:spcPts val="0"/>
                        </a:spcAft>
                      </a:pPr>
                      <a:r>
                        <a:rPr lang="de-DE" sz="1400">
                          <a:effectLst/>
                        </a:rPr>
                        <a:t>Arable land</a:t>
                      </a:r>
                      <a:endParaRPr lang="de-DE" sz="1400">
                        <a:effectLst/>
                        <a:latin typeface="KievitOT-Regular"/>
                        <a:ea typeface="KievitOT-Regular"/>
                        <a:cs typeface="Times New Roman" panose="02020603050405020304" pitchFamily="18" charset="0"/>
                      </a:endParaRPr>
                    </a:p>
                  </a:txBody>
                  <a:tcPr marL="44450" marR="44450" marT="0" marB="0" anchor="ctr"/>
                </a:tc>
                <a:tc>
                  <a:txBody>
                    <a:bodyPr/>
                    <a:lstStyle/>
                    <a:p>
                      <a:pPr>
                        <a:spcAft>
                          <a:spcPts val="0"/>
                        </a:spcAft>
                      </a:pPr>
                      <a:r>
                        <a:rPr lang="en-US" sz="1400" dirty="0">
                          <a:effectLst/>
                        </a:rPr>
                        <a:t>Measure of the area that can be used for agricultural production</a:t>
                      </a:r>
                      <a:endParaRPr lang="de-DE" sz="1400" dirty="0">
                        <a:effectLst/>
                        <a:latin typeface="KievitOT-Regular"/>
                        <a:ea typeface="KievitOT-Regular"/>
                        <a:cs typeface="Times New Roman" panose="02020603050405020304" pitchFamily="18" charset="0"/>
                      </a:endParaRPr>
                    </a:p>
                  </a:txBody>
                  <a:tcPr marL="44450" marR="44450" marT="0" marB="0" anchor="ctr"/>
                </a:tc>
                <a:tc>
                  <a:txBody>
                    <a:bodyPr/>
                    <a:lstStyle/>
                    <a:p>
                      <a:pPr>
                        <a:spcAft>
                          <a:spcPts val="0"/>
                        </a:spcAft>
                      </a:pPr>
                      <a:r>
                        <a:rPr lang="en-US" sz="1400">
                          <a:effectLst/>
                        </a:rPr>
                        <a:t>Use of agriculture for livelihood recovery</a:t>
                      </a:r>
                      <a:endParaRPr lang="de-DE" sz="1400">
                        <a:effectLst/>
                        <a:latin typeface="KievitOT-Regular"/>
                        <a:ea typeface="KievitOT-Regular"/>
                        <a:cs typeface="Times New Roman" panose="02020603050405020304" pitchFamily="18" charset="0"/>
                      </a:endParaRPr>
                    </a:p>
                  </a:txBody>
                  <a:tcPr marL="44450" marR="44450" marT="0" marB="0" anchor="ctr"/>
                </a:tc>
                <a:extLst>
                  <a:ext uri="{0D108BD9-81ED-4DB2-BD59-A6C34878D82A}">
                    <a16:rowId xmlns:a16="http://schemas.microsoft.com/office/drawing/2014/main" val="49852457"/>
                  </a:ext>
                </a:extLst>
              </a:tr>
              <a:tr h="44450">
                <a:tc>
                  <a:txBody>
                    <a:bodyPr/>
                    <a:lstStyle/>
                    <a:p>
                      <a:pPr>
                        <a:spcAft>
                          <a:spcPts val="0"/>
                        </a:spcAft>
                      </a:pPr>
                      <a:r>
                        <a:rPr lang="de-DE" sz="1400">
                          <a:effectLst/>
                        </a:rPr>
                        <a:t>8</a:t>
                      </a:r>
                      <a:endParaRPr lang="de-DE" sz="1400">
                        <a:effectLst/>
                        <a:latin typeface="KievitOT-Regular"/>
                        <a:ea typeface="KievitOT-Regular"/>
                        <a:cs typeface="Times New Roman" panose="02020603050405020304" pitchFamily="18" charset="0"/>
                      </a:endParaRPr>
                    </a:p>
                  </a:txBody>
                  <a:tcPr marL="44450" marR="44450" marT="0" marB="0" anchor="ctr"/>
                </a:tc>
                <a:tc>
                  <a:txBody>
                    <a:bodyPr/>
                    <a:lstStyle/>
                    <a:p>
                      <a:pPr>
                        <a:spcAft>
                          <a:spcPts val="0"/>
                        </a:spcAft>
                      </a:pPr>
                      <a:r>
                        <a:rPr lang="de-DE" sz="1400">
                          <a:effectLst/>
                        </a:rPr>
                        <a:t>Proportion vegetated area</a:t>
                      </a:r>
                      <a:endParaRPr lang="de-DE" sz="1400">
                        <a:effectLst/>
                        <a:latin typeface="KievitOT-Regular"/>
                        <a:ea typeface="KievitOT-Regular"/>
                        <a:cs typeface="Times New Roman" panose="02020603050405020304" pitchFamily="18" charset="0"/>
                      </a:endParaRPr>
                    </a:p>
                  </a:txBody>
                  <a:tcPr marL="44450" marR="44450" marT="0" marB="0" anchor="ctr"/>
                </a:tc>
                <a:tc>
                  <a:txBody>
                    <a:bodyPr/>
                    <a:lstStyle/>
                    <a:p>
                      <a:pPr>
                        <a:spcAft>
                          <a:spcPts val="0"/>
                        </a:spcAft>
                      </a:pPr>
                      <a:r>
                        <a:rPr lang="en-US" sz="1400" dirty="0">
                          <a:effectLst/>
                        </a:rPr>
                        <a:t>Area covered by vegetation expressed as proportion</a:t>
                      </a:r>
                      <a:endParaRPr lang="de-DE" sz="1400" dirty="0">
                        <a:effectLst/>
                        <a:latin typeface="KievitOT-Regular"/>
                        <a:ea typeface="KievitOT-Regular"/>
                        <a:cs typeface="Times New Roman" panose="02020603050405020304" pitchFamily="18" charset="0"/>
                      </a:endParaRPr>
                    </a:p>
                  </a:txBody>
                  <a:tcPr marL="44450" marR="44450" marT="0" marB="0" anchor="ctr"/>
                </a:tc>
                <a:tc>
                  <a:txBody>
                    <a:bodyPr/>
                    <a:lstStyle/>
                    <a:p>
                      <a:pPr>
                        <a:spcAft>
                          <a:spcPts val="0"/>
                        </a:spcAft>
                      </a:pPr>
                      <a:r>
                        <a:rPr lang="en-US" sz="1400" dirty="0">
                          <a:effectLst/>
                        </a:rPr>
                        <a:t>Measure of access to natural resources</a:t>
                      </a:r>
                      <a:endParaRPr lang="de-DE" sz="1400" dirty="0">
                        <a:effectLst/>
                        <a:latin typeface="KievitOT-Regular"/>
                        <a:ea typeface="KievitOT-Regular"/>
                        <a:cs typeface="Times New Roman" panose="02020603050405020304" pitchFamily="18" charset="0"/>
                      </a:endParaRPr>
                    </a:p>
                  </a:txBody>
                  <a:tcPr marL="44450" marR="44450" marT="0" marB="0" anchor="ctr"/>
                </a:tc>
                <a:extLst>
                  <a:ext uri="{0D108BD9-81ED-4DB2-BD59-A6C34878D82A}">
                    <a16:rowId xmlns:a16="http://schemas.microsoft.com/office/drawing/2014/main" val="1962616824"/>
                  </a:ext>
                </a:extLst>
              </a:tr>
              <a:tr h="44450">
                <a:tc>
                  <a:txBody>
                    <a:bodyPr/>
                    <a:lstStyle/>
                    <a:p>
                      <a:pPr>
                        <a:spcAft>
                          <a:spcPts val="0"/>
                        </a:spcAft>
                      </a:pPr>
                      <a:r>
                        <a:rPr lang="de-DE" sz="1400">
                          <a:effectLst/>
                        </a:rPr>
                        <a:t>9</a:t>
                      </a:r>
                      <a:endParaRPr lang="de-DE" sz="1400">
                        <a:effectLst/>
                        <a:latin typeface="KievitOT-Regular"/>
                        <a:ea typeface="KievitOT-Regular"/>
                        <a:cs typeface="Times New Roman" panose="02020603050405020304" pitchFamily="18" charset="0"/>
                      </a:endParaRPr>
                    </a:p>
                  </a:txBody>
                  <a:tcPr marL="44450" marR="44450" marT="0" marB="0" anchor="ctr"/>
                </a:tc>
                <a:tc>
                  <a:txBody>
                    <a:bodyPr/>
                    <a:lstStyle/>
                    <a:p>
                      <a:pPr>
                        <a:spcAft>
                          <a:spcPts val="0"/>
                        </a:spcAft>
                      </a:pPr>
                      <a:r>
                        <a:rPr lang="de-DE" sz="1400">
                          <a:effectLst/>
                        </a:rPr>
                        <a:t>Roof material</a:t>
                      </a:r>
                      <a:endParaRPr lang="de-DE" sz="1400">
                        <a:effectLst/>
                        <a:latin typeface="KievitOT-Regular"/>
                        <a:ea typeface="KievitOT-Regular"/>
                        <a:cs typeface="Times New Roman" panose="02020603050405020304" pitchFamily="18" charset="0"/>
                      </a:endParaRPr>
                    </a:p>
                  </a:txBody>
                  <a:tcPr marL="44450" marR="44450" marT="0" marB="0" anchor="ctr"/>
                </a:tc>
                <a:tc>
                  <a:txBody>
                    <a:bodyPr/>
                    <a:lstStyle/>
                    <a:p>
                      <a:pPr>
                        <a:spcAft>
                          <a:spcPts val="0"/>
                        </a:spcAft>
                      </a:pPr>
                      <a:r>
                        <a:rPr lang="en-US" sz="1400" dirty="0">
                          <a:effectLst/>
                        </a:rPr>
                        <a:t>Measure of the texture and color of roofs</a:t>
                      </a:r>
                      <a:endParaRPr lang="de-DE" sz="1400" dirty="0">
                        <a:effectLst/>
                        <a:latin typeface="KievitOT-Regular"/>
                        <a:ea typeface="KievitOT-Regular"/>
                        <a:cs typeface="Times New Roman" panose="02020603050405020304" pitchFamily="18" charset="0"/>
                      </a:endParaRPr>
                    </a:p>
                  </a:txBody>
                  <a:tcPr marL="44450" marR="44450" marT="0" marB="0" anchor="ctr"/>
                </a:tc>
                <a:tc>
                  <a:txBody>
                    <a:bodyPr/>
                    <a:lstStyle/>
                    <a:p>
                      <a:pPr>
                        <a:spcAft>
                          <a:spcPts val="0"/>
                        </a:spcAft>
                      </a:pPr>
                      <a:r>
                        <a:rPr lang="en-US" sz="1400" dirty="0">
                          <a:effectLst/>
                        </a:rPr>
                        <a:t>Roof material is associated with housing quality and income level of occupants. It may be used as indicator of slum areas and presence of poverty.</a:t>
                      </a:r>
                      <a:endParaRPr lang="de-DE" sz="1400" dirty="0">
                        <a:effectLst/>
                        <a:latin typeface="KievitOT-Regular"/>
                        <a:ea typeface="KievitOT-Regular"/>
                        <a:cs typeface="Times New Roman" panose="02020603050405020304" pitchFamily="18" charset="0"/>
                      </a:endParaRPr>
                    </a:p>
                  </a:txBody>
                  <a:tcPr marL="44450" marR="44450" marT="0" marB="0" anchor="ctr"/>
                </a:tc>
                <a:extLst>
                  <a:ext uri="{0D108BD9-81ED-4DB2-BD59-A6C34878D82A}">
                    <a16:rowId xmlns:a16="http://schemas.microsoft.com/office/drawing/2014/main" val="907148409"/>
                  </a:ext>
                </a:extLst>
              </a:tr>
            </a:tbl>
          </a:graphicData>
        </a:graphic>
      </p:graphicFrame>
      <p:sp>
        <p:nvSpPr>
          <p:cNvPr id="6" name="Datumsplatzhalter 3">
            <a:extLst>
              <a:ext uri="{FF2B5EF4-FFF2-40B4-BE49-F238E27FC236}">
                <a16:creationId xmlns:a16="http://schemas.microsoft.com/office/drawing/2014/main" id="{EF8C9590-8A4D-43CB-8D04-E48B7DCA41F9}"/>
              </a:ext>
            </a:extLst>
          </p:cNvPr>
          <p:cNvSpPr>
            <a:spLocks noGrp="1"/>
          </p:cNvSpPr>
          <p:nvPr>
            <p:ph type="dt" sz="quarter" idx="10"/>
          </p:nvPr>
        </p:nvSpPr>
        <p:spPr bwMode="auto">
          <a:xfrm>
            <a:off x="285750" y="6545262"/>
            <a:ext cx="885825" cy="33026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3859BB9-E0FD-4CBC-A858-38906D34A134}" type="datetime1">
              <a:rPr lang="de-DE" altLang="de-DE" sz="1200">
                <a:solidFill>
                  <a:schemeClr val="bg1"/>
                </a:solidFill>
              </a:rPr>
              <a:pPr eaLnBrk="1" hangingPunct="1"/>
              <a:t>10.03.2019</a:t>
            </a:fld>
            <a:endParaRPr lang="de-DE" altLang="de-DE" sz="1200" dirty="0">
              <a:solidFill>
                <a:schemeClr val="bg1"/>
              </a:solidFill>
            </a:endParaRPr>
          </a:p>
        </p:txBody>
      </p:sp>
    </p:spTree>
    <p:extLst>
      <p:ext uri="{BB962C8B-B14F-4D97-AF65-F5344CB8AC3E}">
        <p14:creationId xmlns:p14="http://schemas.microsoft.com/office/powerpoint/2010/main" val="4148971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85749" y="312301"/>
            <a:ext cx="6124478" cy="783721"/>
          </a:xfrm>
        </p:spPr>
        <p:txBody>
          <a:bodyPr>
            <a:normAutofit/>
          </a:bodyPr>
          <a:lstStyle/>
          <a:p>
            <a:r>
              <a:rPr lang="de-DE" dirty="0" err="1">
                <a:ea typeface="Arial" panose="020B0604020202020204" pitchFamily="34" charset="0"/>
              </a:rPr>
              <a:t>Proxies</a:t>
            </a:r>
            <a:r>
              <a:rPr lang="de-DE" dirty="0">
                <a:ea typeface="Arial" panose="020B0604020202020204" pitchFamily="34" charset="0"/>
              </a:rPr>
              <a:t> </a:t>
            </a:r>
            <a:r>
              <a:rPr lang="de-DE" dirty="0" err="1">
                <a:ea typeface="Arial" panose="020B0604020202020204" pitchFamily="34" charset="0"/>
              </a:rPr>
              <a:t>used</a:t>
            </a:r>
            <a:r>
              <a:rPr lang="de-DE" dirty="0">
                <a:ea typeface="Arial" panose="020B0604020202020204" pitchFamily="34" charset="0"/>
              </a:rPr>
              <a:t> </a:t>
            </a:r>
            <a:r>
              <a:rPr lang="de-DE" dirty="0" err="1">
                <a:ea typeface="Arial" panose="020B0604020202020204" pitchFamily="34" charset="0"/>
              </a:rPr>
              <a:t>for</a:t>
            </a:r>
            <a:r>
              <a:rPr lang="de-DE" dirty="0">
                <a:ea typeface="Arial" panose="020B0604020202020204" pitchFamily="34" charset="0"/>
              </a:rPr>
              <a:t> </a:t>
            </a:r>
            <a:r>
              <a:rPr lang="de-DE" dirty="0" err="1">
                <a:ea typeface="Arial" panose="020B0604020202020204" pitchFamily="34" charset="0"/>
              </a:rPr>
              <a:t>the</a:t>
            </a:r>
            <a:r>
              <a:rPr lang="de-DE" dirty="0">
                <a:ea typeface="Arial" panose="020B0604020202020204" pitchFamily="34" charset="0"/>
              </a:rPr>
              <a:t> </a:t>
            </a:r>
            <a:r>
              <a:rPr lang="de-DE" dirty="0" err="1">
                <a:ea typeface="Arial" panose="020B0604020202020204" pitchFamily="34" charset="0"/>
              </a:rPr>
              <a:t>recovery</a:t>
            </a:r>
            <a:r>
              <a:rPr lang="de-DE" dirty="0">
                <a:ea typeface="Arial" panose="020B0604020202020204" pitchFamily="34" charset="0"/>
              </a:rPr>
              <a:t> </a:t>
            </a:r>
            <a:r>
              <a:rPr lang="de-DE" dirty="0" err="1">
                <a:ea typeface="Arial" panose="020B0604020202020204" pitchFamily="34" charset="0"/>
              </a:rPr>
              <a:t>assessment</a:t>
            </a:r>
            <a:endParaRPr lang="de-DE" dirty="0"/>
          </a:p>
        </p:txBody>
      </p:sp>
      <p:sp>
        <p:nvSpPr>
          <p:cNvPr id="5" name="Foliennummernplatzhalter 4"/>
          <p:cNvSpPr>
            <a:spLocks noGrp="1"/>
          </p:cNvSpPr>
          <p:nvPr>
            <p:ph type="sldNum" sz="quarter" idx="4294967295"/>
          </p:nvPr>
        </p:nvSpPr>
        <p:spPr>
          <a:xfrm>
            <a:off x="7747120" y="6597501"/>
            <a:ext cx="981075" cy="365125"/>
          </a:xfrm>
          <a:prstGeom prst="rect">
            <a:avLst/>
          </a:prstGeom>
        </p:spPr>
        <p:txBody>
          <a:bodyPr vert="horz" wrap="square" lIns="91440" tIns="45720" rIns="91440" bIns="45720" numCol="1" anchor="t" anchorCtr="0" compatLnSpc="1">
            <a:prstTxWarp prst="textNoShape">
              <a:avLst/>
            </a:prstTxWarp>
          </a:bodyPr>
          <a:lstStyle>
            <a:defPPr>
              <a:defRPr lang="de-DE"/>
            </a:defPPr>
            <a:lvl1pPr algn="r" rtl="0" fontAlgn="base">
              <a:spcBef>
                <a:spcPct val="0"/>
              </a:spcBef>
              <a:spcAft>
                <a:spcPct val="0"/>
              </a:spcAft>
              <a:defRPr sz="1200" kern="1200">
                <a:solidFill>
                  <a:schemeClr val="bg1"/>
                </a:solidFill>
                <a:latin typeface="Calibri"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r>
              <a:rPr lang="de-DE" dirty="0"/>
              <a:t>Seite</a:t>
            </a:r>
            <a:r>
              <a:rPr lang="de-DE" altLang="de-DE" dirty="0"/>
              <a:t> </a:t>
            </a:r>
            <a:fld id="{E0053234-328C-4C0E-A21F-8A8705A9C04D}" type="slidenum">
              <a:rPr lang="de-DE" altLang="de-DE" smtClean="0"/>
              <a:pPr/>
              <a:t>16</a:t>
            </a:fld>
            <a:endParaRPr lang="de-DE" altLang="de-DE" dirty="0"/>
          </a:p>
        </p:txBody>
      </p:sp>
      <p:graphicFrame>
        <p:nvGraphicFramePr>
          <p:cNvPr id="10" name="Tabelle 9">
            <a:extLst>
              <a:ext uri="{FF2B5EF4-FFF2-40B4-BE49-F238E27FC236}">
                <a16:creationId xmlns:a16="http://schemas.microsoft.com/office/drawing/2014/main" id="{9E65A753-ED8E-43C4-ADE6-0C07178E4131}"/>
              </a:ext>
            </a:extLst>
          </p:cNvPr>
          <p:cNvGraphicFramePr>
            <a:graphicFrameLocks noGrp="1"/>
          </p:cNvGraphicFramePr>
          <p:nvPr>
            <p:extLst>
              <p:ext uri="{D42A27DB-BD31-4B8C-83A1-F6EECF244321}">
                <p14:modId xmlns:p14="http://schemas.microsoft.com/office/powerpoint/2010/main" val="1769580562"/>
              </p:ext>
            </p:extLst>
          </p:nvPr>
        </p:nvGraphicFramePr>
        <p:xfrm>
          <a:off x="361156" y="1469567"/>
          <a:ext cx="8421688" cy="4693920"/>
        </p:xfrm>
        <a:graphic>
          <a:graphicData uri="http://schemas.openxmlformats.org/drawingml/2006/table">
            <a:tbl>
              <a:tblPr firstRow="1" firstCol="1" bandRow="1">
                <a:tableStyleId>{5C22544A-7EE6-4342-B048-85BDC9FD1C3A}</a:tableStyleId>
              </a:tblPr>
              <a:tblGrid>
                <a:gridCol w="677935">
                  <a:extLst>
                    <a:ext uri="{9D8B030D-6E8A-4147-A177-3AD203B41FA5}">
                      <a16:colId xmlns:a16="http://schemas.microsoft.com/office/drawing/2014/main" val="4115899510"/>
                    </a:ext>
                  </a:extLst>
                </a:gridCol>
                <a:gridCol w="1486430">
                  <a:extLst>
                    <a:ext uri="{9D8B030D-6E8A-4147-A177-3AD203B41FA5}">
                      <a16:colId xmlns:a16="http://schemas.microsoft.com/office/drawing/2014/main" val="2124378064"/>
                    </a:ext>
                  </a:extLst>
                </a:gridCol>
                <a:gridCol w="3303779">
                  <a:extLst>
                    <a:ext uri="{9D8B030D-6E8A-4147-A177-3AD203B41FA5}">
                      <a16:colId xmlns:a16="http://schemas.microsoft.com/office/drawing/2014/main" val="3665114515"/>
                    </a:ext>
                  </a:extLst>
                </a:gridCol>
                <a:gridCol w="2953544">
                  <a:extLst>
                    <a:ext uri="{9D8B030D-6E8A-4147-A177-3AD203B41FA5}">
                      <a16:colId xmlns:a16="http://schemas.microsoft.com/office/drawing/2014/main" val="510700596"/>
                    </a:ext>
                  </a:extLst>
                </a:gridCol>
              </a:tblGrid>
              <a:tr h="133350">
                <a:tc>
                  <a:txBody>
                    <a:bodyPr/>
                    <a:lstStyle/>
                    <a:p>
                      <a:pPr>
                        <a:spcAft>
                          <a:spcPts val="0"/>
                        </a:spcAft>
                      </a:pPr>
                      <a:r>
                        <a:rPr lang="de-DE" sz="1400" dirty="0">
                          <a:effectLst/>
                        </a:rPr>
                        <a:t>Proxy</a:t>
                      </a:r>
                      <a:endParaRPr lang="de-DE" sz="1400" dirty="0">
                        <a:effectLst/>
                        <a:latin typeface="KievitOT-Regular"/>
                        <a:ea typeface="KievitOT-Regular"/>
                        <a:cs typeface="Times New Roman" panose="02020603050405020304" pitchFamily="18" charset="0"/>
                      </a:endParaRPr>
                    </a:p>
                  </a:txBody>
                  <a:tcPr marL="44450" marR="44450" marT="0" marB="0" anchor="ctr"/>
                </a:tc>
                <a:tc>
                  <a:txBody>
                    <a:bodyPr/>
                    <a:lstStyle/>
                    <a:p>
                      <a:pPr>
                        <a:spcAft>
                          <a:spcPts val="0"/>
                        </a:spcAft>
                      </a:pPr>
                      <a:r>
                        <a:rPr lang="de-DE" sz="1400">
                          <a:effectLst/>
                        </a:rPr>
                        <a:t>Proxy Name</a:t>
                      </a:r>
                      <a:endParaRPr lang="de-DE" sz="1400">
                        <a:effectLst/>
                        <a:latin typeface="KievitOT-Regular"/>
                        <a:ea typeface="KievitOT-Regular"/>
                        <a:cs typeface="Times New Roman" panose="02020603050405020304" pitchFamily="18" charset="0"/>
                      </a:endParaRPr>
                    </a:p>
                  </a:txBody>
                  <a:tcPr marL="44450" marR="44450" marT="0" marB="0" anchor="ctr"/>
                </a:tc>
                <a:tc>
                  <a:txBody>
                    <a:bodyPr/>
                    <a:lstStyle/>
                    <a:p>
                      <a:pPr>
                        <a:spcAft>
                          <a:spcPts val="0"/>
                        </a:spcAft>
                      </a:pPr>
                      <a:r>
                        <a:rPr lang="en-CA" sz="1400">
                          <a:effectLst/>
                        </a:rPr>
                        <a:t>Description of measurement</a:t>
                      </a:r>
                      <a:endParaRPr lang="de-DE" sz="1400">
                        <a:effectLst/>
                        <a:latin typeface="KievitOT-Regular"/>
                        <a:ea typeface="KievitOT-Regular"/>
                        <a:cs typeface="Times New Roman" panose="02020603050405020304" pitchFamily="18" charset="0"/>
                      </a:endParaRPr>
                    </a:p>
                  </a:txBody>
                  <a:tcPr marL="44450" marR="44450" marT="0" marB="0" anchor="ctr"/>
                </a:tc>
                <a:tc>
                  <a:txBody>
                    <a:bodyPr/>
                    <a:lstStyle/>
                    <a:p>
                      <a:pPr>
                        <a:spcAft>
                          <a:spcPts val="0"/>
                        </a:spcAft>
                      </a:pPr>
                      <a:r>
                        <a:rPr lang="en-CA" sz="1400" dirty="0">
                          <a:effectLst/>
                        </a:rPr>
                        <a:t>Approximation of socio-economic dimension</a:t>
                      </a:r>
                      <a:endParaRPr lang="de-DE" sz="1400" dirty="0">
                        <a:effectLst/>
                        <a:latin typeface="KievitOT-Regular"/>
                        <a:ea typeface="KievitOT-Regular"/>
                        <a:cs typeface="Times New Roman" panose="02020603050405020304" pitchFamily="18" charset="0"/>
                      </a:endParaRPr>
                    </a:p>
                  </a:txBody>
                  <a:tcPr marL="44450" marR="44450" marT="0" marB="0" anchor="ctr"/>
                </a:tc>
                <a:extLst>
                  <a:ext uri="{0D108BD9-81ED-4DB2-BD59-A6C34878D82A}">
                    <a16:rowId xmlns:a16="http://schemas.microsoft.com/office/drawing/2014/main" val="125903073"/>
                  </a:ext>
                </a:extLst>
              </a:tr>
              <a:tr h="287655">
                <a:tc>
                  <a:txBody>
                    <a:bodyPr/>
                    <a:lstStyle/>
                    <a:p>
                      <a:pPr>
                        <a:spcAft>
                          <a:spcPts val="0"/>
                        </a:spcAft>
                      </a:pPr>
                      <a:r>
                        <a:rPr lang="de-DE" sz="1400" dirty="0">
                          <a:effectLst/>
                        </a:rPr>
                        <a:t>1</a:t>
                      </a:r>
                      <a:endParaRPr lang="de-DE" sz="1400" dirty="0">
                        <a:effectLst/>
                        <a:latin typeface="KievitOT-Regular"/>
                        <a:ea typeface="KievitOT-Regular"/>
                        <a:cs typeface="Times New Roman" panose="02020603050405020304" pitchFamily="18" charset="0"/>
                      </a:endParaRPr>
                    </a:p>
                  </a:txBody>
                  <a:tcPr marL="44450" marR="44450" marT="0" marB="0" anchor="ctr"/>
                </a:tc>
                <a:tc>
                  <a:txBody>
                    <a:bodyPr/>
                    <a:lstStyle/>
                    <a:p>
                      <a:pPr>
                        <a:spcAft>
                          <a:spcPts val="0"/>
                        </a:spcAft>
                      </a:pPr>
                      <a:r>
                        <a:rPr lang="de-DE" sz="1400" dirty="0">
                          <a:effectLst/>
                        </a:rPr>
                        <a:t>Buildings</a:t>
                      </a:r>
                      <a:endParaRPr lang="de-DE" sz="1400" dirty="0">
                        <a:effectLst/>
                        <a:latin typeface="KievitOT-Regular"/>
                        <a:ea typeface="KievitOT-Regular"/>
                        <a:cs typeface="Times New Roman" panose="02020603050405020304" pitchFamily="18" charset="0"/>
                      </a:endParaRPr>
                    </a:p>
                  </a:txBody>
                  <a:tcPr marL="44450" marR="44450" marT="0" marB="0" anchor="ctr"/>
                </a:tc>
                <a:tc>
                  <a:txBody>
                    <a:bodyPr/>
                    <a:lstStyle/>
                    <a:p>
                      <a:pPr>
                        <a:spcAft>
                          <a:spcPts val="0"/>
                        </a:spcAft>
                      </a:pPr>
                      <a:r>
                        <a:rPr lang="en-US" sz="1400">
                          <a:effectLst/>
                        </a:rPr>
                        <a:t>The area covered by buildings. Changes in this measure permit estimating damage and reconstruction of buildings</a:t>
                      </a:r>
                      <a:endParaRPr lang="de-DE" sz="1400">
                        <a:effectLst/>
                        <a:latin typeface="KievitOT-Regular"/>
                        <a:ea typeface="KievitOT-Regular"/>
                        <a:cs typeface="Times New Roman" panose="02020603050405020304" pitchFamily="18" charset="0"/>
                      </a:endParaRPr>
                    </a:p>
                  </a:txBody>
                  <a:tcPr marL="44450" marR="44450" marT="0" marB="0" anchor="ctr"/>
                </a:tc>
                <a:tc>
                  <a:txBody>
                    <a:bodyPr/>
                    <a:lstStyle/>
                    <a:p>
                      <a:pPr>
                        <a:spcAft>
                          <a:spcPts val="0"/>
                        </a:spcAft>
                      </a:pPr>
                      <a:r>
                        <a:rPr lang="en-US" sz="1400">
                          <a:effectLst/>
                        </a:rPr>
                        <a:t>Economic loss in property and economic recovery</a:t>
                      </a:r>
                      <a:endParaRPr lang="de-DE" sz="1400">
                        <a:effectLst/>
                        <a:latin typeface="KievitOT-Regular"/>
                        <a:ea typeface="KievitOT-Regular"/>
                        <a:cs typeface="Times New Roman" panose="02020603050405020304" pitchFamily="18" charset="0"/>
                      </a:endParaRPr>
                    </a:p>
                  </a:txBody>
                  <a:tcPr marL="44450" marR="44450" marT="0" marB="0" anchor="ctr"/>
                </a:tc>
                <a:extLst>
                  <a:ext uri="{0D108BD9-81ED-4DB2-BD59-A6C34878D82A}">
                    <a16:rowId xmlns:a16="http://schemas.microsoft.com/office/drawing/2014/main" val="2247450402"/>
                  </a:ext>
                </a:extLst>
              </a:tr>
              <a:tr h="365760">
                <a:tc>
                  <a:txBody>
                    <a:bodyPr/>
                    <a:lstStyle/>
                    <a:p>
                      <a:pPr>
                        <a:spcAft>
                          <a:spcPts val="0"/>
                        </a:spcAft>
                      </a:pPr>
                      <a:r>
                        <a:rPr lang="de-DE" sz="1400" dirty="0">
                          <a:effectLst/>
                        </a:rPr>
                        <a:t>2</a:t>
                      </a:r>
                      <a:endParaRPr lang="de-DE" sz="1400" dirty="0">
                        <a:effectLst/>
                        <a:latin typeface="KievitOT-Regular"/>
                        <a:ea typeface="KievitOT-Regular"/>
                        <a:cs typeface="Times New Roman" panose="02020603050405020304" pitchFamily="18" charset="0"/>
                      </a:endParaRPr>
                    </a:p>
                  </a:txBody>
                  <a:tcPr marL="44450" marR="44450" marT="0" marB="0" anchor="ctr"/>
                </a:tc>
                <a:tc>
                  <a:txBody>
                    <a:bodyPr/>
                    <a:lstStyle/>
                    <a:p>
                      <a:pPr>
                        <a:spcAft>
                          <a:spcPts val="0"/>
                        </a:spcAft>
                      </a:pPr>
                      <a:r>
                        <a:rPr lang="en-US" sz="1400" dirty="0">
                          <a:effectLst/>
                        </a:rPr>
                        <a:t>Proportion of built-up area</a:t>
                      </a:r>
                      <a:endParaRPr lang="de-DE" sz="1400" dirty="0">
                        <a:effectLst/>
                        <a:latin typeface="KievitOT-Regular"/>
                        <a:ea typeface="KievitOT-Regular"/>
                        <a:cs typeface="Times New Roman" panose="02020603050405020304" pitchFamily="18" charset="0"/>
                      </a:endParaRPr>
                    </a:p>
                  </a:txBody>
                  <a:tcPr marL="44450" marR="44450" marT="0" marB="0" anchor="ctr"/>
                </a:tc>
                <a:tc>
                  <a:txBody>
                    <a:bodyPr/>
                    <a:lstStyle/>
                    <a:p>
                      <a:pPr>
                        <a:spcAft>
                          <a:spcPts val="0"/>
                        </a:spcAft>
                      </a:pPr>
                      <a:r>
                        <a:rPr lang="en-US" sz="1400">
                          <a:effectLst/>
                        </a:rPr>
                        <a:t>Area covered by buildings expressed as proportion</a:t>
                      </a:r>
                      <a:endParaRPr lang="de-DE" sz="1400">
                        <a:effectLst/>
                        <a:latin typeface="KievitOT-Regular"/>
                        <a:ea typeface="KievitOT-Regular"/>
                        <a:cs typeface="Times New Roman" panose="02020603050405020304" pitchFamily="18" charset="0"/>
                      </a:endParaRPr>
                    </a:p>
                  </a:txBody>
                  <a:tcPr marL="44450" marR="44450" marT="0" marB="0" anchor="ctr"/>
                </a:tc>
                <a:tc>
                  <a:txBody>
                    <a:bodyPr/>
                    <a:lstStyle/>
                    <a:p>
                      <a:pPr>
                        <a:spcAft>
                          <a:spcPts val="0"/>
                        </a:spcAft>
                      </a:pPr>
                      <a:r>
                        <a:rPr lang="en-US" sz="1400">
                          <a:effectLst/>
                        </a:rPr>
                        <a:t>Measure of the level of urbanization</a:t>
                      </a:r>
                      <a:endParaRPr lang="de-DE" sz="1400">
                        <a:effectLst/>
                        <a:latin typeface="KievitOT-Regular"/>
                        <a:ea typeface="KievitOT-Regular"/>
                        <a:cs typeface="Times New Roman" panose="02020603050405020304" pitchFamily="18" charset="0"/>
                      </a:endParaRPr>
                    </a:p>
                  </a:txBody>
                  <a:tcPr marL="44450" marR="44450" marT="0" marB="0" anchor="ctr"/>
                </a:tc>
                <a:extLst>
                  <a:ext uri="{0D108BD9-81ED-4DB2-BD59-A6C34878D82A}">
                    <a16:rowId xmlns:a16="http://schemas.microsoft.com/office/drawing/2014/main" val="906367418"/>
                  </a:ext>
                </a:extLst>
              </a:tr>
              <a:tr h="44450">
                <a:tc>
                  <a:txBody>
                    <a:bodyPr/>
                    <a:lstStyle/>
                    <a:p>
                      <a:pPr>
                        <a:spcAft>
                          <a:spcPts val="0"/>
                        </a:spcAft>
                      </a:pPr>
                      <a:r>
                        <a:rPr lang="de-DE" sz="1400" dirty="0">
                          <a:effectLst/>
                        </a:rPr>
                        <a:t>3</a:t>
                      </a:r>
                      <a:endParaRPr lang="de-DE" sz="1400" dirty="0">
                        <a:effectLst/>
                        <a:latin typeface="KievitOT-Regular"/>
                        <a:ea typeface="KievitOT-Regular"/>
                        <a:cs typeface="Times New Roman" panose="02020603050405020304" pitchFamily="18" charset="0"/>
                      </a:endParaRPr>
                    </a:p>
                  </a:txBody>
                  <a:tcPr marL="44450" marR="44450" marT="0" marB="0" anchor="ctr"/>
                </a:tc>
                <a:tc>
                  <a:txBody>
                    <a:bodyPr/>
                    <a:lstStyle/>
                    <a:p>
                      <a:pPr>
                        <a:spcAft>
                          <a:spcPts val="0"/>
                        </a:spcAft>
                      </a:pPr>
                      <a:r>
                        <a:rPr lang="de-DE" sz="1400" dirty="0" err="1">
                          <a:effectLst/>
                        </a:rPr>
                        <a:t>Impervious</a:t>
                      </a:r>
                      <a:r>
                        <a:rPr lang="de-DE" sz="1400" dirty="0">
                          <a:effectLst/>
                        </a:rPr>
                        <a:t> </a:t>
                      </a:r>
                      <a:r>
                        <a:rPr lang="de-DE" sz="1400" dirty="0" err="1">
                          <a:effectLst/>
                        </a:rPr>
                        <a:t>surface</a:t>
                      </a:r>
                      <a:endParaRPr lang="de-DE" sz="1400" dirty="0">
                        <a:effectLst/>
                        <a:latin typeface="KievitOT-Regular"/>
                        <a:ea typeface="KievitOT-Regular"/>
                        <a:cs typeface="Times New Roman" panose="02020603050405020304" pitchFamily="18" charset="0"/>
                      </a:endParaRPr>
                    </a:p>
                  </a:txBody>
                  <a:tcPr marL="44450" marR="44450" marT="0" marB="0" anchor="ctr"/>
                </a:tc>
                <a:tc>
                  <a:txBody>
                    <a:bodyPr/>
                    <a:lstStyle/>
                    <a:p>
                      <a:pPr>
                        <a:spcAft>
                          <a:spcPts val="0"/>
                        </a:spcAft>
                      </a:pPr>
                      <a:r>
                        <a:rPr lang="en-US" sz="1400" dirty="0">
                          <a:effectLst/>
                        </a:rPr>
                        <a:t>Changes in this measure permit computing debris covering the surface</a:t>
                      </a:r>
                      <a:endParaRPr lang="de-DE" sz="1400" dirty="0">
                        <a:effectLst/>
                        <a:latin typeface="KievitOT-Regular"/>
                        <a:ea typeface="KievitOT-Regular"/>
                        <a:cs typeface="Times New Roman" panose="02020603050405020304" pitchFamily="18" charset="0"/>
                      </a:endParaRPr>
                    </a:p>
                  </a:txBody>
                  <a:tcPr marL="44450" marR="44450" marT="0" marB="0" anchor="ctr"/>
                </a:tc>
                <a:tc>
                  <a:txBody>
                    <a:bodyPr/>
                    <a:lstStyle/>
                    <a:p>
                      <a:pPr>
                        <a:spcAft>
                          <a:spcPts val="0"/>
                        </a:spcAft>
                      </a:pPr>
                      <a:r>
                        <a:rPr lang="en-US" sz="1400">
                          <a:effectLst/>
                        </a:rPr>
                        <a:t>Debris as obstacle for economic business operations</a:t>
                      </a:r>
                      <a:endParaRPr lang="de-DE" sz="1400">
                        <a:effectLst/>
                        <a:latin typeface="KievitOT-Regular"/>
                        <a:ea typeface="KievitOT-Regular"/>
                        <a:cs typeface="Times New Roman" panose="02020603050405020304" pitchFamily="18" charset="0"/>
                      </a:endParaRPr>
                    </a:p>
                  </a:txBody>
                  <a:tcPr marL="44450" marR="44450" marT="0" marB="0" anchor="ctr"/>
                </a:tc>
                <a:extLst>
                  <a:ext uri="{0D108BD9-81ED-4DB2-BD59-A6C34878D82A}">
                    <a16:rowId xmlns:a16="http://schemas.microsoft.com/office/drawing/2014/main" val="3407192114"/>
                  </a:ext>
                </a:extLst>
              </a:tr>
              <a:tr h="44450">
                <a:tc>
                  <a:txBody>
                    <a:bodyPr/>
                    <a:lstStyle/>
                    <a:p>
                      <a:pPr>
                        <a:spcAft>
                          <a:spcPts val="0"/>
                        </a:spcAft>
                      </a:pPr>
                      <a:r>
                        <a:rPr lang="de-DE" sz="1400" dirty="0">
                          <a:effectLst/>
                        </a:rPr>
                        <a:t>4</a:t>
                      </a:r>
                      <a:endParaRPr lang="de-DE" sz="1400" dirty="0">
                        <a:effectLst/>
                        <a:latin typeface="KievitOT-Regular"/>
                        <a:ea typeface="KievitOT-Regular"/>
                        <a:cs typeface="Times New Roman" panose="02020603050405020304" pitchFamily="18" charset="0"/>
                      </a:endParaRPr>
                    </a:p>
                  </a:txBody>
                  <a:tcPr marL="44450" marR="44450" marT="0" marB="0" anchor="ctr"/>
                </a:tc>
                <a:tc>
                  <a:txBody>
                    <a:bodyPr/>
                    <a:lstStyle/>
                    <a:p>
                      <a:pPr>
                        <a:spcAft>
                          <a:spcPts val="0"/>
                        </a:spcAft>
                      </a:pPr>
                      <a:r>
                        <a:rPr lang="de-DE" sz="1400" dirty="0">
                          <a:effectLst/>
                        </a:rPr>
                        <a:t>Large-</a:t>
                      </a:r>
                      <a:r>
                        <a:rPr lang="de-DE" sz="1400" dirty="0" err="1">
                          <a:effectLst/>
                        </a:rPr>
                        <a:t>scale</a:t>
                      </a:r>
                      <a:r>
                        <a:rPr lang="de-DE" sz="1400" dirty="0">
                          <a:effectLst/>
                        </a:rPr>
                        <a:t> </a:t>
                      </a:r>
                      <a:r>
                        <a:rPr lang="de-DE" sz="1400" dirty="0" err="1">
                          <a:effectLst/>
                        </a:rPr>
                        <a:t>industry</a:t>
                      </a:r>
                      <a:endParaRPr lang="de-DE" sz="1400" dirty="0">
                        <a:effectLst/>
                        <a:latin typeface="KievitOT-Regular"/>
                        <a:ea typeface="KievitOT-Regular"/>
                        <a:cs typeface="Times New Roman" panose="02020603050405020304" pitchFamily="18" charset="0"/>
                      </a:endParaRPr>
                    </a:p>
                  </a:txBody>
                  <a:tcPr marL="44450" marR="44450" marT="0" marB="0" anchor="ctr"/>
                </a:tc>
                <a:tc>
                  <a:txBody>
                    <a:bodyPr/>
                    <a:lstStyle/>
                    <a:p>
                      <a:pPr>
                        <a:spcAft>
                          <a:spcPts val="0"/>
                        </a:spcAft>
                      </a:pPr>
                      <a:r>
                        <a:rPr lang="en-US" sz="1400" dirty="0">
                          <a:effectLst/>
                        </a:rPr>
                        <a:t>Measurement of buildings associated with large scale-industry</a:t>
                      </a:r>
                      <a:endParaRPr lang="de-DE" sz="1400" dirty="0">
                        <a:effectLst/>
                        <a:latin typeface="KievitOT-Regular"/>
                        <a:ea typeface="KievitOT-Regular"/>
                        <a:cs typeface="Times New Roman" panose="02020603050405020304" pitchFamily="18" charset="0"/>
                      </a:endParaRPr>
                    </a:p>
                  </a:txBody>
                  <a:tcPr marL="44450" marR="44450" marT="0" marB="0" anchor="ctr"/>
                </a:tc>
                <a:tc>
                  <a:txBody>
                    <a:bodyPr/>
                    <a:lstStyle/>
                    <a:p>
                      <a:pPr>
                        <a:spcAft>
                          <a:spcPts val="0"/>
                        </a:spcAft>
                      </a:pPr>
                      <a:r>
                        <a:rPr lang="en-US" sz="1400">
                          <a:effectLst/>
                        </a:rPr>
                        <a:t>Indicator of industrial capacity and local labor market</a:t>
                      </a:r>
                      <a:endParaRPr lang="de-DE" sz="1400">
                        <a:effectLst/>
                        <a:latin typeface="KievitOT-Regular"/>
                        <a:ea typeface="KievitOT-Regular"/>
                        <a:cs typeface="Times New Roman" panose="02020603050405020304" pitchFamily="18" charset="0"/>
                      </a:endParaRPr>
                    </a:p>
                  </a:txBody>
                  <a:tcPr marL="44450" marR="44450" marT="0" marB="0" anchor="ctr"/>
                </a:tc>
                <a:extLst>
                  <a:ext uri="{0D108BD9-81ED-4DB2-BD59-A6C34878D82A}">
                    <a16:rowId xmlns:a16="http://schemas.microsoft.com/office/drawing/2014/main" val="3759299984"/>
                  </a:ext>
                </a:extLst>
              </a:tr>
              <a:tr h="182880">
                <a:tc>
                  <a:txBody>
                    <a:bodyPr/>
                    <a:lstStyle/>
                    <a:p>
                      <a:pPr>
                        <a:spcAft>
                          <a:spcPts val="0"/>
                        </a:spcAft>
                      </a:pPr>
                      <a:r>
                        <a:rPr lang="de-DE" sz="1400" dirty="0">
                          <a:solidFill>
                            <a:schemeClr val="tx1">
                              <a:lumMod val="50000"/>
                              <a:lumOff val="50000"/>
                            </a:schemeClr>
                          </a:solidFill>
                          <a:effectLst/>
                        </a:rPr>
                        <a:t>5</a:t>
                      </a:r>
                      <a:endParaRPr lang="de-DE" sz="1400" dirty="0">
                        <a:solidFill>
                          <a:schemeClr val="tx1">
                            <a:lumMod val="50000"/>
                            <a:lumOff val="50000"/>
                          </a:schemeClr>
                        </a:solidFill>
                        <a:effectLst/>
                        <a:latin typeface="KievitOT-Regular"/>
                        <a:ea typeface="KievitOT-Regular"/>
                        <a:cs typeface="Times New Roman" panose="02020603050405020304" pitchFamily="18" charset="0"/>
                      </a:endParaRPr>
                    </a:p>
                  </a:txBody>
                  <a:tcPr marL="44450" marR="44450" marT="0" marB="0" anchor="ctr">
                    <a:solidFill>
                      <a:schemeClr val="bg2">
                        <a:lumMod val="90000"/>
                      </a:schemeClr>
                    </a:solidFill>
                  </a:tcPr>
                </a:tc>
                <a:tc>
                  <a:txBody>
                    <a:bodyPr/>
                    <a:lstStyle/>
                    <a:p>
                      <a:pPr>
                        <a:spcAft>
                          <a:spcPts val="0"/>
                        </a:spcAft>
                      </a:pPr>
                      <a:r>
                        <a:rPr lang="de-DE" sz="1400" dirty="0" err="1">
                          <a:solidFill>
                            <a:schemeClr val="tx1">
                              <a:lumMod val="50000"/>
                              <a:lumOff val="50000"/>
                            </a:schemeClr>
                          </a:solidFill>
                          <a:effectLst/>
                        </a:rPr>
                        <a:t>Vehicles</a:t>
                      </a:r>
                      <a:endParaRPr lang="de-DE" sz="1400" dirty="0">
                        <a:solidFill>
                          <a:schemeClr val="tx1">
                            <a:lumMod val="50000"/>
                            <a:lumOff val="50000"/>
                          </a:schemeClr>
                        </a:solidFill>
                        <a:effectLst/>
                        <a:latin typeface="KievitOT-Regular"/>
                        <a:ea typeface="KievitOT-Regular"/>
                        <a:cs typeface="Times New Roman" panose="02020603050405020304" pitchFamily="18" charset="0"/>
                      </a:endParaRPr>
                    </a:p>
                  </a:txBody>
                  <a:tcPr marL="44450" marR="44450" marT="0" marB="0" anchor="ctr">
                    <a:solidFill>
                      <a:schemeClr val="bg2">
                        <a:lumMod val="90000"/>
                      </a:schemeClr>
                    </a:solidFill>
                  </a:tcPr>
                </a:tc>
                <a:tc>
                  <a:txBody>
                    <a:bodyPr/>
                    <a:lstStyle/>
                    <a:p>
                      <a:pPr>
                        <a:spcAft>
                          <a:spcPts val="0"/>
                        </a:spcAft>
                      </a:pPr>
                      <a:r>
                        <a:rPr lang="de-DE" sz="1400" dirty="0">
                          <a:solidFill>
                            <a:schemeClr val="tx1">
                              <a:lumMod val="50000"/>
                              <a:lumOff val="50000"/>
                            </a:schemeClr>
                          </a:solidFill>
                          <a:effectLst/>
                        </a:rPr>
                        <a:t>Count </a:t>
                      </a:r>
                      <a:r>
                        <a:rPr lang="de-DE" sz="1400" dirty="0" err="1">
                          <a:solidFill>
                            <a:schemeClr val="tx1">
                              <a:lumMod val="50000"/>
                              <a:lumOff val="50000"/>
                            </a:schemeClr>
                          </a:solidFill>
                          <a:effectLst/>
                        </a:rPr>
                        <a:t>number</a:t>
                      </a:r>
                      <a:r>
                        <a:rPr lang="de-DE" sz="1400" dirty="0">
                          <a:solidFill>
                            <a:schemeClr val="tx1">
                              <a:lumMod val="50000"/>
                              <a:lumOff val="50000"/>
                            </a:schemeClr>
                          </a:solidFill>
                          <a:effectLst/>
                        </a:rPr>
                        <a:t> </a:t>
                      </a:r>
                      <a:r>
                        <a:rPr lang="de-DE" sz="1400" dirty="0" err="1">
                          <a:solidFill>
                            <a:schemeClr val="tx1">
                              <a:lumMod val="50000"/>
                              <a:lumOff val="50000"/>
                            </a:schemeClr>
                          </a:solidFill>
                          <a:effectLst/>
                        </a:rPr>
                        <a:t>of</a:t>
                      </a:r>
                      <a:r>
                        <a:rPr lang="de-DE" sz="1400" dirty="0">
                          <a:solidFill>
                            <a:schemeClr val="tx1">
                              <a:lumMod val="50000"/>
                              <a:lumOff val="50000"/>
                            </a:schemeClr>
                          </a:solidFill>
                          <a:effectLst/>
                        </a:rPr>
                        <a:t> </a:t>
                      </a:r>
                      <a:r>
                        <a:rPr lang="de-DE" sz="1400" dirty="0" err="1">
                          <a:solidFill>
                            <a:schemeClr val="tx1">
                              <a:lumMod val="50000"/>
                              <a:lumOff val="50000"/>
                            </a:schemeClr>
                          </a:solidFill>
                          <a:effectLst/>
                        </a:rPr>
                        <a:t>vehicles</a:t>
                      </a:r>
                      <a:endParaRPr lang="de-DE" sz="1400" dirty="0">
                        <a:solidFill>
                          <a:schemeClr val="tx1">
                            <a:lumMod val="50000"/>
                            <a:lumOff val="50000"/>
                          </a:schemeClr>
                        </a:solidFill>
                        <a:effectLst/>
                        <a:latin typeface="KievitOT-Regular"/>
                        <a:ea typeface="KievitOT-Regular"/>
                        <a:cs typeface="Times New Roman" panose="02020603050405020304" pitchFamily="18" charset="0"/>
                      </a:endParaRPr>
                    </a:p>
                  </a:txBody>
                  <a:tcPr marL="44450" marR="44450" marT="0" marB="0" anchor="ctr">
                    <a:solidFill>
                      <a:schemeClr val="bg2">
                        <a:lumMod val="90000"/>
                      </a:schemeClr>
                    </a:solidFill>
                  </a:tcPr>
                </a:tc>
                <a:tc>
                  <a:txBody>
                    <a:bodyPr/>
                    <a:lstStyle/>
                    <a:p>
                      <a:pPr>
                        <a:spcAft>
                          <a:spcPts val="0"/>
                        </a:spcAft>
                      </a:pPr>
                      <a:r>
                        <a:rPr lang="de-DE" sz="1400">
                          <a:solidFill>
                            <a:schemeClr val="tx1">
                              <a:lumMod val="50000"/>
                              <a:lumOff val="50000"/>
                            </a:schemeClr>
                          </a:solidFill>
                          <a:effectLst/>
                        </a:rPr>
                        <a:t>Economic activity</a:t>
                      </a:r>
                      <a:endParaRPr lang="de-DE" sz="1400">
                        <a:solidFill>
                          <a:schemeClr val="tx1">
                            <a:lumMod val="50000"/>
                            <a:lumOff val="50000"/>
                          </a:schemeClr>
                        </a:solidFill>
                        <a:effectLst/>
                        <a:latin typeface="KievitOT-Regular"/>
                        <a:ea typeface="KievitOT-Regular"/>
                        <a:cs typeface="Times New Roman" panose="02020603050405020304" pitchFamily="18" charset="0"/>
                      </a:endParaRPr>
                    </a:p>
                  </a:txBody>
                  <a:tcPr marL="44450" marR="44450" marT="0" marB="0" anchor="ctr">
                    <a:solidFill>
                      <a:schemeClr val="bg2">
                        <a:lumMod val="90000"/>
                      </a:schemeClr>
                    </a:solidFill>
                  </a:tcPr>
                </a:tc>
                <a:extLst>
                  <a:ext uri="{0D108BD9-81ED-4DB2-BD59-A6C34878D82A}">
                    <a16:rowId xmlns:a16="http://schemas.microsoft.com/office/drawing/2014/main" val="2071250760"/>
                  </a:ext>
                </a:extLst>
              </a:tr>
              <a:tr h="44450">
                <a:tc>
                  <a:txBody>
                    <a:bodyPr/>
                    <a:lstStyle/>
                    <a:p>
                      <a:pPr>
                        <a:spcAft>
                          <a:spcPts val="0"/>
                        </a:spcAft>
                      </a:pPr>
                      <a:r>
                        <a:rPr lang="de-DE" sz="1400" dirty="0">
                          <a:solidFill>
                            <a:schemeClr val="tx1">
                              <a:lumMod val="50000"/>
                              <a:lumOff val="50000"/>
                            </a:schemeClr>
                          </a:solidFill>
                          <a:effectLst/>
                        </a:rPr>
                        <a:t>6</a:t>
                      </a:r>
                      <a:endParaRPr lang="de-DE" sz="1400" dirty="0">
                        <a:solidFill>
                          <a:schemeClr val="tx1">
                            <a:lumMod val="50000"/>
                            <a:lumOff val="50000"/>
                          </a:schemeClr>
                        </a:solidFill>
                        <a:effectLst/>
                        <a:latin typeface="KievitOT-Regular"/>
                        <a:ea typeface="KievitOT-Regular"/>
                        <a:cs typeface="Times New Roman" panose="02020603050405020304" pitchFamily="18" charset="0"/>
                      </a:endParaRPr>
                    </a:p>
                  </a:txBody>
                  <a:tcPr marL="44450" marR="44450" marT="0" marB="0" anchor="ctr">
                    <a:solidFill>
                      <a:schemeClr val="bg2">
                        <a:lumMod val="90000"/>
                      </a:schemeClr>
                    </a:solidFill>
                  </a:tcPr>
                </a:tc>
                <a:tc>
                  <a:txBody>
                    <a:bodyPr/>
                    <a:lstStyle/>
                    <a:p>
                      <a:pPr>
                        <a:spcAft>
                          <a:spcPts val="0"/>
                        </a:spcAft>
                      </a:pPr>
                      <a:r>
                        <a:rPr lang="de-DE" sz="1400" dirty="0" err="1">
                          <a:solidFill>
                            <a:schemeClr val="tx1">
                              <a:lumMod val="50000"/>
                              <a:lumOff val="50000"/>
                            </a:schemeClr>
                          </a:solidFill>
                          <a:effectLst/>
                        </a:rPr>
                        <a:t>Boats</a:t>
                      </a:r>
                      <a:endParaRPr lang="de-DE" sz="1400" dirty="0">
                        <a:solidFill>
                          <a:schemeClr val="tx1">
                            <a:lumMod val="50000"/>
                            <a:lumOff val="50000"/>
                          </a:schemeClr>
                        </a:solidFill>
                        <a:effectLst/>
                        <a:latin typeface="KievitOT-Regular"/>
                        <a:ea typeface="KievitOT-Regular"/>
                        <a:cs typeface="Times New Roman" panose="02020603050405020304" pitchFamily="18" charset="0"/>
                      </a:endParaRPr>
                    </a:p>
                  </a:txBody>
                  <a:tcPr marL="44450" marR="44450" marT="0" marB="0" anchor="ctr">
                    <a:solidFill>
                      <a:schemeClr val="bg2">
                        <a:lumMod val="90000"/>
                      </a:schemeClr>
                    </a:solidFill>
                  </a:tcPr>
                </a:tc>
                <a:tc>
                  <a:txBody>
                    <a:bodyPr/>
                    <a:lstStyle/>
                    <a:p>
                      <a:pPr>
                        <a:spcAft>
                          <a:spcPts val="0"/>
                        </a:spcAft>
                      </a:pPr>
                      <a:r>
                        <a:rPr lang="de-DE" sz="1400" dirty="0">
                          <a:solidFill>
                            <a:schemeClr val="tx1">
                              <a:lumMod val="50000"/>
                              <a:lumOff val="50000"/>
                            </a:schemeClr>
                          </a:solidFill>
                          <a:effectLst/>
                        </a:rPr>
                        <a:t>Count </a:t>
                      </a:r>
                      <a:r>
                        <a:rPr lang="de-DE" sz="1400" dirty="0" err="1">
                          <a:solidFill>
                            <a:schemeClr val="tx1">
                              <a:lumMod val="50000"/>
                              <a:lumOff val="50000"/>
                            </a:schemeClr>
                          </a:solidFill>
                          <a:effectLst/>
                        </a:rPr>
                        <a:t>number</a:t>
                      </a:r>
                      <a:r>
                        <a:rPr lang="de-DE" sz="1400" dirty="0">
                          <a:solidFill>
                            <a:schemeClr val="tx1">
                              <a:lumMod val="50000"/>
                              <a:lumOff val="50000"/>
                            </a:schemeClr>
                          </a:solidFill>
                          <a:effectLst/>
                        </a:rPr>
                        <a:t> </a:t>
                      </a:r>
                      <a:r>
                        <a:rPr lang="de-DE" sz="1400" dirty="0" err="1">
                          <a:solidFill>
                            <a:schemeClr val="tx1">
                              <a:lumMod val="50000"/>
                              <a:lumOff val="50000"/>
                            </a:schemeClr>
                          </a:solidFill>
                          <a:effectLst/>
                        </a:rPr>
                        <a:t>of</a:t>
                      </a:r>
                      <a:r>
                        <a:rPr lang="de-DE" sz="1400" dirty="0">
                          <a:solidFill>
                            <a:schemeClr val="tx1">
                              <a:lumMod val="50000"/>
                              <a:lumOff val="50000"/>
                            </a:schemeClr>
                          </a:solidFill>
                          <a:effectLst/>
                        </a:rPr>
                        <a:t> </a:t>
                      </a:r>
                      <a:r>
                        <a:rPr lang="de-DE" sz="1400" dirty="0" err="1">
                          <a:solidFill>
                            <a:schemeClr val="tx1">
                              <a:lumMod val="50000"/>
                              <a:lumOff val="50000"/>
                            </a:schemeClr>
                          </a:solidFill>
                          <a:effectLst/>
                        </a:rPr>
                        <a:t>boats</a:t>
                      </a:r>
                      <a:endParaRPr lang="de-DE" sz="1400" dirty="0">
                        <a:solidFill>
                          <a:schemeClr val="tx1">
                            <a:lumMod val="50000"/>
                            <a:lumOff val="50000"/>
                          </a:schemeClr>
                        </a:solidFill>
                        <a:effectLst/>
                        <a:latin typeface="KievitOT-Regular"/>
                        <a:ea typeface="KievitOT-Regular"/>
                        <a:cs typeface="Times New Roman" panose="02020603050405020304" pitchFamily="18" charset="0"/>
                      </a:endParaRPr>
                    </a:p>
                  </a:txBody>
                  <a:tcPr marL="44450" marR="44450" marT="0" marB="0" anchor="ctr">
                    <a:solidFill>
                      <a:schemeClr val="bg2">
                        <a:lumMod val="90000"/>
                      </a:schemeClr>
                    </a:solidFill>
                  </a:tcPr>
                </a:tc>
                <a:tc>
                  <a:txBody>
                    <a:bodyPr/>
                    <a:lstStyle/>
                    <a:p>
                      <a:pPr>
                        <a:spcAft>
                          <a:spcPts val="0"/>
                        </a:spcAft>
                      </a:pPr>
                      <a:r>
                        <a:rPr lang="en-US" sz="1400">
                          <a:solidFill>
                            <a:schemeClr val="tx1">
                              <a:lumMod val="50000"/>
                              <a:lumOff val="50000"/>
                            </a:schemeClr>
                          </a:solidFill>
                          <a:effectLst/>
                        </a:rPr>
                        <a:t>Level of economic activity in fishery sector</a:t>
                      </a:r>
                      <a:endParaRPr lang="de-DE" sz="1400">
                        <a:solidFill>
                          <a:schemeClr val="tx1">
                            <a:lumMod val="50000"/>
                            <a:lumOff val="50000"/>
                          </a:schemeClr>
                        </a:solidFill>
                        <a:effectLst/>
                        <a:latin typeface="KievitOT-Regular"/>
                        <a:ea typeface="KievitOT-Regular"/>
                        <a:cs typeface="Times New Roman" panose="02020603050405020304" pitchFamily="18" charset="0"/>
                      </a:endParaRPr>
                    </a:p>
                  </a:txBody>
                  <a:tcPr marL="44450" marR="44450" marT="0" marB="0" anchor="ctr">
                    <a:solidFill>
                      <a:schemeClr val="bg2">
                        <a:lumMod val="90000"/>
                      </a:schemeClr>
                    </a:solidFill>
                  </a:tcPr>
                </a:tc>
                <a:extLst>
                  <a:ext uri="{0D108BD9-81ED-4DB2-BD59-A6C34878D82A}">
                    <a16:rowId xmlns:a16="http://schemas.microsoft.com/office/drawing/2014/main" val="129855274"/>
                  </a:ext>
                </a:extLst>
              </a:tr>
              <a:tr h="44450">
                <a:tc>
                  <a:txBody>
                    <a:bodyPr/>
                    <a:lstStyle/>
                    <a:p>
                      <a:pPr>
                        <a:spcAft>
                          <a:spcPts val="0"/>
                        </a:spcAft>
                      </a:pPr>
                      <a:r>
                        <a:rPr lang="de-DE" sz="1400" dirty="0">
                          <a:solidFill>
                            <a:schemeClr val="tx1">
                              <a:lumMod val="50000"/>
                              <a:lumOff val="50000"/>
                            </a:schemeClr>
                          </a:solidFill>
                          <a:effectLst/>
                        </a:rPr>
                        <a:t>7</a:t>
                      </a:r>
                      <a:endParaRPr lang="de-DE" sz="1400" dirty="0">
                        <a:solidFill>
                          <a:schemeClr val="tx1">
                            <a:lumMod val="50000"/>
                            <a:lumOff val="50000"/>
                          </a:schemeClr>
                        </a:solidFill>
                        <a:effectLst/>
                        <a:latin typeface="KievitOT-Regular"/>
                        <a:ea typeface="KievitOT-Regular"/>
                        <a:cs typeface="Times New Roman" panose="02020603050405020304" pitchFamily="18" charset="0"/>
                      </a:endParaRPr>
                    </a:p>
                  </a:txBody>
                  <a:tcPr marL="44450" marR="44450" marT="0" marB="0" anchor="ctr">
                    <a:solidFill>
                      <a:schemeClr val="bg2">
                        <a:lumMod val="90000"/>
                      </a:schemeClr>
                    </a:solidFill>
                  </a:tcPr>
                </a:tc>
                <a:tc>
                  <a:txBody>
                    <a:bodyPr/>
                    <a:lstStyle/>
                    <a:p>
                      <a:pPr>
                        <a:spcAft>
                          <a:spcPts val="0"/>
                        </a:spcAft>
                      </a:pPr>
                      <a:r>
                        <a:rPr lang="de-DE" sz="1400">
                          <a:solidFill>
                            <a:schemeClr val="tx1">
                              <a:lumMod val="50000"/>
                              <a:lumOff val="50000"/>
                            </a:schemeClr>
                          </a:solidFill>
                          <a:effectLst/>
                        </a:rPr>
                        <a:t>Arable land</a:t>
                      </a:r>
                      <a:endParaRPr lang="de-DE" sz="1400">
                        <a:solidFill>
                          <a:schemeClr val="tx1">
                            <a:lumMod val="50000"/>
                            <a:lumOff val="50000"/>
                          </a:schemeClr>
                        </a:solidFill>
                        <a:effectLst/>
                        <a:latin typeface="KievitOT-Regular"/>
                        <a:ea typeface="KievitOT-Regular"/>
                        <a:cs typeface="Times New Roman" panose="02020603050405020304" pitchFamily="18" charset="0"/>
                      </a:endParaRPr>
                    </a:p>
                  </a:txBody>
                  <a:tcPr marL="44450" marR="44450" marT="0" marB="0" anchor="ctr">
                    <a:solidFill>
                      <a:schemeClr val="bg2">
                        <a:lumMod val="90000"/>
                      </a:schemeClr>
                    </a:solidFill>
                  </a:tcPr>
                </a:tc>
                <a:tc>
                  <a:txBody>
                    <a:bodyPr/>
                    <a:lstStyle/>
                    <a:p>
                      <a:pPr>
                        <a:spcAft>
                          <a:spcPts val="0"/>
                        </a:spcAft>
                      </a:pPr>
                      <a:r>
                        <a:rPr lang="en-US" sz="1400" dirty="0">
                          <a:solidFill>
                            <a:schemeClr val="tx1">
                              <a:lumMod val="50000"/>
                              <a:lumOff val="50000"/>
                            </a:schemeClr>
                          </a:solidFill>
                          <a:effectLst/>
                        </a:rPr>
                        <a:t>Measure of the area that can be used for agricultural production</a:t>
                      </a:r>
                      <a:endParaRPr lang="de-DE" sz="1400" dirty="0">
                        <a:solidFill>
                          <a:schemeClr val="tx1">
                            <a:lumMod val="50000"/>
                            <a:lumOff val="50000"/>
                          </a:schemeClr>
                        </a:solidFill>
                        <a:effectLst/>
                        <a:latin typeface="KievitOT-Regular"/>
                        <a:ea typeface="KievitOT-Regular"/>
                        <a:cs typeface="Times New Roman" panose="02020603050405020304" pitchFamily="18" charset="0"/>
                      </a:endParaRPr>
                    </a:p>
                  </a:txBody>
                  <a:tcPr marL="44450" marR="44450" marT="0" marB="0" anchor="ctr">
                    <a:solidFill>
                      <a:schemeClr val="bg2">
                        <a:lumMod val="90000"/>
                      </a:schemeClr>
                    </a:solidFill>
                  </a:tcPr>
                </a:tc>
                <a:tc>
                  <a:txBody>
                    <a:bodyPr/>
                    <a:lstStyle/>
                    <a:p>
                      <a:pPr>
                        <a:spcAft>
                          <a:spcPts val="0"/>
                        </a:spcAft>
                      </a:pPr>
                      <a:r>
                        <a:rPr lang="en-US" sz="1400">
                          <a:solidFill>
                            <a:schemeClr val="tx1">
                              <a:lumMod val="50000"/>
                              <a:lumOff val="50000"/>
                            </a:schemeClr>
                          </a:solidFill>
                          <a:effectLst/>
                        </a:rPr>
                        <a:t>Use of agriculture for livelihood recovery</a:t>
                      </a:r>
                      <a:endParaRPr lang="de-DE" sz="1400">
                        <a:solidFill>
                          <a:schemeClr val="tx1">
                            <a:lumMod val="50000"/>
                            <a:lumOff val="50000"/>
                          </a:schemeClr>
                        </a:solidFill>
                        <a:effectLst/>
                        <a:latin typeface="KievitOT-Regular"/>
                        <a:ea typeface="KievitOT-Regular"/>
                        <a:cs typeface="Times New Roman" panose="02020603050405020304" pitchFamily="18" charset="0"/>
                      </a:endParaRPr>
                    </a:p>
                  </a:txBody>
                  <a:tcPr marL="44450" marR="44450" marT="0" marB="0" anchor="ctr">
                    <a:solidFill>
                      <a:schemeClr val="bg2">
                        <a:lumMod val="90000"/>
                      </a:schemeClr>
                    </a:solidFill>
                  </a:tcPr>
                </a:tc>
                <a:extLst>
                  <a:ext uri="{0D108BD9-81ED-4DB2-BD59-A6C34878D82A}">
                    <a16:rowId xmlns:a16="http://schemas.microsoft.com/office/drawing/2014/main" val="49852457"/>
                  </a:ext>
                </a:extLst>
              </a:tr>
              <a:tr h="44450">
                <a:tc>
                  <a:txBody>
                    <a:bodyPr/>
                    <a:lstStyle/>
                    <a:p>
                      <a:pPr>
                        <a:spcAft>
                          <a:spcPts val="0"/>
                        </a:spcAft>
                      </a:pPr>
                      <a:r>
                        <a:rPr lang="de-DE" sz="1400" dirty="0">
                          <a:solidFill>
                            <a:schemeClr val="tx1">
                              <a:lumMod val="50000"/>
                              <a:lumOff val="50000"/>
                            </a:schemeClr>
                          </a:solidFill>
                          <a:effectLst/>
                        </a:rPr>
                        <a:t>8</a:t>
                      </a:r>
                      <a:endParaRPr lang="de-DE" sz="1400" dirty="0">
                        <a:solidFill>
                          <a:schemeClr val="tx1">
                            <a:lumMod val="50000"/>
                            <a:lumOff val="50000"/>
                          </a:schemeClr>
                        </a:solidFill>
                        <a:effectLst/>
                        <a:latin typeface="KievitOT-Regular"/>
                        <a:ea typeface="KievitOT-Regular"/>
                        <a:cs typeface="Times New Roman" panose="02020603050405020304" pitchFamily="18" charset="0"/>
                      </a:endParaRPr>
                    </a:p>
                  </a:txBody>
                  <a:tcPr marL="44450" marR="44450" marT="0" marB="0" anchor="ctr">
                    <a:solidFill>
                      <a:schemeClr val="bg2">
                        <a:lumMod val="90000"/>
                      </a:schemeClr>
                    </a:solidFill>
                  </a:tcPr>
                </a:tc>
                <a:tc>
                  <a:txBody>
                    <a:bodyPr/>
                    <a:lstStyle/>
                    <a:p>
                      <a:pPr>
                        <a:spcAft>
                          <a:spcPts val="0"/>
                        </a:spcAft>
                      </a:pPr>
                      <a:r>
                        <a:rPr lang="de-DE" sz="1400">
                          <a:solidFill>
                            <a:schemeClr val="tx1">
                              <a:lumMod val="50000"/>
                              <a:lumOff val="50000"/>
                            </a:schemeClr>
                          </a:solidFill>
                          <a:effectLst/>
                        </a:rPr>
                        <a:t>Proportion vegetated area</a:t>
                      </a:r>
                      <a:endParaRPr lang="de-DE" sz="1400">
                        <a:solidFill>
                          <a:schemeClr val="tx1">
                            <a:lumMod val="50000"/>
                            <a:lumOff val="50000"/>
                          </a:schemeClr>
                        </a:solidFill>
                        <a:effectLst/>
                        <a:latin typeface="KievitOT-Regular"/>
                        <a:ea typeface="KievitOT-Regular"/>
                        <a:cs typeface="Times New Roman" panose="02020603050405020304" pitchFamily="18" charset="0"/>
                      </a:endParaRPr>
                    </a:p>
                  </a:txBody>
                  <a:tcPr marL="44450" marR="44450" marT="0" marB="0" anchor="ctr">
                    <a:solidFill>
                      <a:schemeClr val="bg2">
                        <a:lumMod val="90000"/>
                      </a:schemeClr>
                    </a:solidFill>
                  </a:tcPr>
                </a:tc>
                <a:tc>
                  <a:txBody>
                    <a:bodyPr/>
                    <a:lstStyle/>
                    <a:p>
                      <a:pPr>
                        <a:spcAft>
                          <a:spcPts val="0"/>
                        </a:spcAft>
                      </a:pPr>
                      <a:r>
                        <a:rPr lang="en-US" sz="1400" dirty="0">
                          <a:solidFill>
                            <a:schemeClr val="tx1">
                              <a:lumMod val="50000"/>
                              <a:lumOff val="50000"/>
                            </a:schemeClr>
                          </a:solidFill>
                          <a:effectLst/>
                        </a:rPr>
                        <a:t>Area covered by vegetation expressed as proportion</a:t>
                      </a:r>
                      <a:endParaRPr lang="de-DE" sz="1400" dirty="0">
                        <a:solidFill>
                          <a:schemeClr val="tx1">
                            <a:lumMod val="50000"/>
                            <a:lumOff val="50000"/>
                          </a:schemeClr>
                        </a:solidFill>
                        <a:effectLst/>
                        <a:latin typeface="KievitOT-Regular"/>
                        <a:ea typeface="KievitOT-Regular"/>
                        <a:cs typeface="Times New Roman" panose="02020603050405020304" pitchFamily="18" charset="0"/>
                      </a:endParaRPr>
                    </a:p>
                  </a:txBody>
                  <a:tcPr marL="44450" marR="44450" marT="0" marB="0" anchor="ctr">
                    <a:solidFill>
                      <a:schemeClr val="bg2">
                        <a:lumMod val="90000"/>
                      </a:schemeClr>
                    </a:solidFill>
                  </a:tcPr>
                </a:tc>
                <a:tc>
                  <a:txBody>
                    <a:bodyPr/>
                    <a:lstStyle/>
                    <a:p>
                      <a:pPr>
                        <a:spcAft>
                          <a:spcPts val="0"/>
                        </a:spcAft>
                      </a:pPr>
                      <a:r>
                        <a:rPr lang="en-US" sz="1400" dirty="0">
                          <a:solidFill>
                            <a:schemeClr val="tx1">
                              <a:lumMod val="50000"/>
                              <a:lumOff val="50000"/>
                            </a:schemeClr>
                          </a:solidFill>
                          <a:effectLst/>
                        </a:rPr>
                        <a:t>Measure of access to natural resources</a:t>
                      </a:r>
                      <a:endParaRPr lang="de-DE" sz="1400" dirty="0">
                        <a:solidFill>
                          <a:schemeClr val="tx1">
                            <a:lumMod val="50000"/>
                            <a:lumOff val="50000"/>
                          </a:schemeClr>
                        </a:solidFill>
                        <a:effectLst/>
                        <a:latin typeface="KievitOT-Regular"/>
                        <a:ea typeface="KievitOT-Regular"/>
                        <a:cs typeface="Times New Roman" panose="02020603050405020304" pitchFamily="18" charset="0"/>
                      </a:endParaRPr>
                    </a:p>
                  </a:txBody>
                  <a:tcPr marL="44450" marR="44450" marT="0" marB="0" anchor="ctr">
                    <a:solidFill>
                      <a:schemeClr val="bg2">
                        <a:lumMod val="90000"/>
                      </a:schemeClr>
                    </a:solidFill>
                  </a:tcPr>
                </a:tc>
                <a:extLst>
                  <a:ext uri="{0D108BD9-81ED-4DB2-BD59-A6C34878D82A}">
                    <a16:rowId xmlns:a16="http://schemas.microsoft.com/office/drawing/2014/main" val="1962616824"/>
                  </a:ext>
                </a:extLst>
              </a:tr>
              <a:tr h="44450">
                <a:tc>
                  <a:txBody>
                    <a:bodyPr/>
                    <a:lstStyle/>
                    <a:p>
                      <a:pPr>
                        <a:spcAft>
                          <a:spcPts val="0"/>
                        </a:spcAft>
                      </a:pPr>
                      <a:r>
                        <a:rPr lang="de-DE" sz="1400" dirty="0">
                          <a:solidFill>
                            <a:schemeClr val="tx1">
                              <a:lumMod val="50000"/>
                              <a:lumOff val="50000"/>
                            </a:schemeClr>
                          </a:solidFill>
                          <a:effectLst/>
                        </a:rPr>
                        <a:t>9</a:t>
                      </a:r>
                      <a:endParaRPr lang="de-DE" sz="1400" dirty="0">
                        <a:solidFill>
                          <a:schemeClr val="tx1">
                            <a:lumMod val="50000"/>
                            <a:lumOff val="50000"/>
                          </a:schemeClr>
                        </a:solidFill>
                        <a:effectLst/>
                        <a:latin typeface="KievitOT-Regular"/>
                        <a:ea typeface="KievitOT-Regular"/>
                        <a:cs typeface="Times New Roman" panose="02020603050405020304" pitchFamily="18" charset="0"/>
                      </a:endParaRPr>
                    </a:p>
                  </a:txBody>
                  <a:tcPr marL="44450" marR="44450" marT="0" marB="0" anchor="ctr">
                    <a:solidFill>
                      <a:schemeClr val="bg2">
                        <a:lumMod val="90000"/>
                      </a:schemeClr>
                    </a:solidFill>
                  </a:tcPr>
                </a:tc>
                <a:tc>
                  <a:txBody>
                    <a:bodyPr/>
                    <a:lstStyle/>
                    <a:p>
                      <a:pPr>
                        <a:spcAft>
                          <a:spcPts val="0"/>
                        </a:spcAft>
                      </a:pPr>
                      <a:r>
                        <a:rPr lang="de-DE" sz="1400">
                          <a:solidFill>
                            <a:schemeClr val="tx1">
                              <a:lumMod val="50000"/>
                              <a:lumOff val="50000"/>
                            </a:schemeClr>
                          </a:solidFill>
                          <a:effectLst/>
                        </a:rPr>
                        <a:t>Roof material</a:t>
                      </a:r>
                      <a:endParaRPr lang="de-DE" sz="1400">
                        <a:solidFill>
                          <a:schemeClr val="tx1">
                            <a:lumMod val="50000"/>
                            <a:lumOff val="50000"/>
                          </a:schemeClr>
                        </a:solidFill>
                        <a:effectLst/>
                        <a:latin typeface="KievitOT-Regular"/>
                        <a:ea typeface="KievitOT-Regular"/>
                        <a:cs typeface="Times New Roman" panose="02020603050405020304" pitchFamily="18" charset="0"/>
                      </a:endParaRPr>
                    </a:p>
                  </a:txBody>
                  <a:tcPr marL="44450" marR="44450" marT="0" marB="0" anchor="ctr">
                    <a:solidFill>
                      <a:schemeClr val="bg2">
                        <a:lumMod val="90000"/>
                      </a:schemeClr>
                    </a:solidFill>
                  </a:tcPr>
                </a:tc>
                <a:tc>
                  <a:txBody>
                    <a:bodyPr/>
                    <a:lstStyle/>
                    <a:p>
                      <a:pPr>
                        <a:spcAft>
                          <a:spcPts val="0"/>
                        </a:spcAft>
                      </a:pPr>
                      <a:r>
                        <a:rPr lang="en-US" sz="1400" dirty="0">
                          <a:solidFill>
                            <a:schemeClr val="tx1">
                              <a:lumMod val="50000"/>
                              <a:lumOff val="50000"/>
                            </a:schemeClr>
                          </a:solidFill>
                          <a:effectLst/>
                        </a:rPr>
                        <a:t>Measure of the texture and color of roofs</a:t>
                      </a:r>
                      <a:endParaRPr lang="de-DE" sz="1400" dirty="0">
                        <a:solidFill>
                          <a:schemeClr val="tx1">
                            <a:lumMod val="50000"/>
                            <a:lumOff val="50000"/>
                          </a:schemeClr>
                        </a:solidFill>
                        <a:effectLst/>
                        <a:latin typeface="KievitOT-Regular"/>
                        <a:ea typeface="KievitOT-Regular"/>
                        <a:cs typeface="Times New Roman" panose="02020603050405020304" pitchFamily="18" charset="0"/>
                      </a:endParaRPr>
                    </a:p>
                  </a:txBody>
                  <a:tcPr marL="44450" marR="44450" marT="0" marB="0" anchor="ctr">
                    <a:solidFill>
                      <a:schemeClr val="bg2">
                        <a:lumMod val="90000"/>
                      </a:schemeClr>
                    </a:solidFill>
                  </a:tcPr>
                </a:tc>
                <a:tc>
                  <a:txBody>
                    <a:bodyPr/>
                    <a:lstStyle/>
                    <a:p>
                      <a:pPr>
                        <a:spcAft>
                          <a:spcPts val="0"/>
                        </a:spcAft>
                      </a:pPr>
                      <a:r>
                        <a:rPr lang="en-US" sz="1400" dirty="0">
                          <a:solidFill>
                            <a:schemeClr val="tx1">
                              <a:lumMod val="50000"/>
                              <a:lumOff val="50000"/>
                            </a:schemeClr>
                          </a:solidFill>
                          <a:effectLst/>
                        </a:rPr>
                        <a:t>Roof material is associated with housing quality and income level of occupants. It may be used as indicator of slum areas and presence of poverty.</a:t>
                      </a:r>
                      <a:endParaRPr lang="de-DE" sz="1400" dirty="0">
                        <a:solidFill>
                          <a:schemeClr val="tx1">
                            <a:lumMod val="50000"/>
                            <a:lumOff val="50000"/>
                          </a:schemeClr>
                        </a:solidFill>
                        <a:effectLst/>
                        <a:latin typeface="KievitOT-Regular"/>
                        <a:ea typeface="KievitOT-Regular"/>
                        <a:cs typeface="Times New Roman" panose="02020603050405020304" pitchFamily="18" charset="0"/>
                      </a:endParaRPr>
                    </a:p>
                  </a:txBody>
                  <a:tcPr marL="44450" marR="44450" marT="0" marB="0" anchor="ctr">
                    <a:solidFill>
                      <a:schemeClr val="bg2">
                        <a:lumMod val="90000"/>
                      </a:schemeClr>
                    </a:solidFill>
                  </a:tcPr>
                </a:tc>
                <a:extLst>
                  <a:ext uri="{0D108BD9-81ED-4DB2-BD59-A6C34878D82A}">
                    <a16:rowId xmlns:a16="http://schemas.microsoft.com/office/drawing/2014/main" val="907148409"/>
                  </a:ext>
                </a:extLst>
              </a:tr>
            </a:tbl>
          </a:graphicData>
        </a:graphic>
      </p:graphicFrame>
      <p:sp>
        <p:nvSpPr>
          <p:cNvPr id="6" name="Datumsplatzhalter 3">
            <a:extLst>
              <a:ext uri="{FF2B5EF4-FFF2-40B4-BE49-F238E27FC236}">
                <a16:creationId xmlns:a16="http://schemas.microsoft.com/office/drawing/2014/main" id="{C42DDE90-F788-4EAF-BBAC-C312655DAD74}"/>
              </a:ext>
            </a:extLst>
          </p:cNvPr>
          <p:cNvSpPr>
            <a:spLocks noGrp="1"/>
          </p:cNvSpPr>
          <p:nvPr>
            <p:ph type="dt" sz="quarter" idx="10"/>
          </p:nvPr>
        </p:nvSpPr>
        <p:spPr bwMode="auto">
          <a:xfrm>
            <a:off x="285750" y="6545262"/>
            <a:ext cx="885825" cy="33026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3859BB9-E0FD-4CBC-A858-38906D34A134}" type="datetime1">
              <a:rPr lang="de-DE" altLang="de-DE" sz="1200">
                <a:solidFill>
                  <a:schemeClr val="bg1"/>
                </a:solidFill>
              </a:rPr>
              <a:pPr eaLnBrk="1" hangingPunct="1"/>
              <a:t>10.03.2019</a:t>
            </a:fld>
            <a:endParaRPr lang="de-DE" altLang="de-DE" sz="1200" dirty="0">
              <a:solidFill>
                <a:schemeClr val="bg1"/>
              </a:solidFill>
            </a:endParaRPr>
          </a:p>
        </p:txBody>
      </p:sp>
    </p:spTree>
    <p:extLst>
      <p:ext uri="{BB962C8B-B14F-4D97-AF65-F5344CB8AC3E}">
        <p14:creationId xmlns:p14="http://schemas.microsoft.com/office/powerpoint/2010/main" val="1845342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85749" y="312301"/>
            <a:ext cx="6124478" cy="783721"/>
          </a:xfrm>
        </p:spPr>
        <p:txBody>
          <a:bodyPr>
            <a:normAutofit/>
          </a:bodyPr>
          <a:lstStyle/>
          <a:p>
            <a:r>
              <a:rPr lang="de-DE" dirty="0" err="1">
                <a:ea typeface="Arial" panose="020B0604020202020204" pitchFamily="34" charset="0"/>
              </a:rPr>
              <a:t>Example</a:t>
            </a:r>
            <a:r>
              <a:rPr lang="de-DE" dirty="0">
                <a:ea typeface="Arial" panose="020B0604020202020204" pitchFamily="34" charset="0"/>
              </a:rPr>
              <a:t> </a:t>
            </a:r>
            <a:r>
              <a:rPr lang="de-DE" dirty="0" err="1">
                <a:ea typeface="Arial" panose="020B0604020202020204" pitchFamily="34" charset="0"/>
              </a:rPr>
              <a:t>of</a:t>
            </a:r>
            <a:r>
              <a:rPr lang="de-DE" dirty="0">
                <a:ea typeface="Arial" panose="020B0604020202020204" pitchFamily="34" charset="0"/>
              </a:rPr>
              <a:t> land-</a:t>
            </a:r>
            <a:r>
              <a:rPr lang="de-DE" dirty="0" err="1">
                <a:ea typeface="Arial" panose="020B0604020202020204" pitchFamily="34" charset="0"/>
              </a:rPr>
              <a:t>use</a:t>
            </a:r>
            <a:r>
              <a:rPr lang="de-DE" dirty="0">
                <a:ea typeface="Arial" panose="020B0604020202020204" pitchFamily="34" charset="0"/>
              </a:rPr>
              <a:t> </a:t>
            </a:r>
            <a:r>
              <a:rPr lang="de-DE" dirty="0" err="1">
                <a:ea typeface="Arial" panose="020B0604020202020204" pitchFamily="34" charset="0"/>
              </a:rPr>
              <a:t>classification</a:t>
            </a:r>
            <a:endParaRPr lang="de-DE" dirty="0"/>
          </a:p>
        </p:txBody>
      </p:sp>
      <p:sp>
        <p:nvSpPr>
          <p:cNvPr id="5" name="Foliennummernplatzhalter 4"/>
          <p:cNvSpPr>
            <a:spLocks noGrp="1"/>
          </p:cNvSpPr>
          <p:nvPr>
            <p:ph type="sldNum" sz="quarter" idx="4294967295"/>
          </p:nvPr>
        </p:nvSpPr>
        <p:spPr>
          <a:xfrm>
            <a:off x="7747120" y="6597501"/>
            <a:ext cx="981075" cy="365125"/>
          </a:xfrm>
          <a:prstGeom prst="rect">
            <a:avLst/>
          </a:prstGeom>
        </p:spPr>
        <p:txBody>
          <a:bodyPr vert="horz" wrap="square" lIns="91440" tIns="45720" rIns="91440" bIns="45720" numCol="1" anchor="t" anchorCtr="0" compatLnSpc="1">
            <a:prstTxWarp prst="textNoShape">
              <a:avLst/>
            </a:prstTxWarp>
          </a:bodyPr>
          <a:lstStyle>
            <a:defPPr>
              <a:defRPr lang="de-DE"/>
            </a:defPPr>
            <a:lvl1pPr algn="r" rtl="0" fontAlgn="base">
              <a:spcBef>
                <a:spcPct val="0"/>
              </a:spcBef>
              <a:spcAft>
                <a:spcPct val="0"/>
              </a:spcAft>
              <a:defRPr sz="1200" kern="1200">
                <a:solidFill>
                  <a:schemeClr val="bg1"/>
                </a:solidFill>
                <a:latin typeface="Calibri"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r>
              <a:rPr lang="de-DE" dirty="0"/>
              <a:t>Seite</a:t>
            </a:r>
            <a:r>
              <a:rPr lang="de-DE" altLang="de-DE" dirty="0"/>
              <a:t> </a:t>
            </a:r>
            <a:fld id="{E0053234-328C-4C0E-A21F-8A8705A9C04D}" type="slidenum">
              <a:rPr lang="de-DE" altLang="de-DE" smtClean="0"/>
              <a:pPr/>
              <a:t>17</a:t>
            </a:fld>
            <a:endParaRPr lang="de-DE" altLang="de-DE" dirty="0"/>
          </a:p>
        </p:txBody>
      </p:sp>
      <p:pic>
        <p:nvPicPr>
          <p:cNvPr id="6" name="Picture 52">
            <a:extLst>
              <a:ext uri="{FF2B5EF4-FFF2-40B4-BE49-F238E27FC236}">
                <a16:creationId xmlns:a16="http://schemas.microsoft.com/office/drawing/2014/main" id="{7E0A3D0E-80DB-48BA-9CDB-E3DCF5A2F176}"/>
              </a:ext>
            </a:extLst>
          </p:cNvPr>
          <p:cNvPicPr/>
          <p:nvPr/>
        </p:nvPicPr>
        <p:blipFill>
          <a:blip r:embed="rId3" cstate="print">
            <a:extLst>
              <a:ext uri="{28A0092B-C50C-407E-A947-70E740481C1C}">
                <a14:useLocalDpi xmlns:a14="http://schemas.microsoft.com/office/drawing/2010/main"/>
              </a:ext>
            </a:extLst>
          </a:blip>
          <a:stretch>
            <a:fillRect/>
          </a:stretch>
        </p:blipFill>
        <p:spPr>
          <a:xfrm>
            <a:off x="567752" y="2563429"/>
            <a:ext cx="2094865" cy="3276600"/>
          </a:xfrm>
          <a:prstGeom prst="rect">
            <a:avLst/>
          </a:prstGeom>
        </p:spPr>
      </p:pic>
      <p:pic>
        <p:nvPicPr>
          <p:cNvPr id="7" name="Picture 29" descr="C:\Users\GhaffarianS\AppData\Local\Microsoft\Windows\INetCache\Content.Word\Pre_LC1.tif">
            <a:extLst>
              <a:ext uri="{FF2B5EF4-FFF2-40B4-BE49-F238E27FC236}">
                <a16:creationId xmlns:a16="http://schemas.microsoft.com/office/drawing/2014/main" id="{31872E9E-5E20-4F7D-ACEC-17883734A6EC}"/>
              </a:ext>
            </a:extLst>
          </p:cNvPr>
          <p:cNvPicPr/>
          <p:nvPr/>
        </p:nvPicPr>
        <p:blipFill rotWithShape="1">
          <a:blip r:embed="rId4" cstate="print">
            <a:extLst>
              <a:ext uri="{28A0092B-C50C-407E-A947-70E740481C1C}">
                <a14:useLocalDpi xmlns:a14="http://schemas.microsoft.com/office/drawing/2010/main"/>
              </a:ext>
            </a:extLst>
          </a:blip>
          <a:srcRect/>
          <a:stretch/>
        </p:blipFill>
        <p:spPr bwMode="auto">
          <a:xfrm>
            <a:off x="3502371" y="2580040"/>
            <a:ext cx="2082800" cy="3324860"/>
          </a:xfrm>
          <a:prstGeom prst="rect">
            <a:avLst/>
          </a:prstGeom>
          <a:noFill/>
          <a:ln>
            <a:noFill/>
          </a:ln>
          <a:extLst>
            <a:ext uri="{53640926-AAD7-44D8-BBD7-CCE9431645EC}">
              <a14:shadowObscured xmlns:a14="http://schemas.microsoft.com/office/drawing/2010/main"/>
            </a:ext>
          </a:extLst>
        </p:spPr>
      </p:pic>
      <p:pic>
        <p:nvPicPr>
          <p:cNvPr id="8" name="Picture 55">
            <a:extLst>
              <a:ext uri="{FF2B5EF4-FFF2-40B4-BE49-F238E27FC236}">
                <a16:creationId xmlns:a16="http://schemas.microsoft.com/office/drawing/2014/main" id="{8BDF671E-33C7-4C3C-A8FF-61B1D2C53598}"/>
              </a:ext>
            </a:extLst>
          </p:cNvPr>
          <p:cNvPicPr/>
          <p:nvPr/>
        </p:nvPicPr>
        <p:blipFill rotWithShape="1">
          <a:blip r:embed="rId5" cstate="print">
            <a:extLst>
              <a:ext uri="{28A0092B-C50C-407E-A947-70E740481C1C}">
                <a14:useLocalDpi xmlns:a14="http://schemas.microsoft.com/office/drawing/2010/main"/>
              </a:ext>
            </a:extLst>
          </a:blip>
          <a:srcRect/>
          <a:stretch/>
        </p:blipFill>
        <p:spPr bwMode="auto">
          <a:xfrm>
            <a:off x="6508053" y="2580040"/>
            <a:ext cx="2068195" cy="3234690"/>
          </a:xfrm>
          <a:prstGeom prst="rect">
            <a:avLst/>
          </a:prstGeom>
          <a:ln>
            <a:noFill/>
          </a:ln>
          <a:extLst>
            <a:ext uri="{53640926-AAD7-44D8-BBD7-CCE9431645EC}">
              <a14:shadowObscured xmlns:a14="http://schemas.microsoft.com/office/drawing/2010/main"/>
            </a:ext>
          </a:extLst>
        </p:spPr>
      </p:pic>
      <p:sp>
        <p:nvSpPr>
          <p:cNvPr id="2" name="Rechteck 1">
            <a:extLst>
              <a:ext uri="{FF2B5EF4-FFF2-40B4-BE49-F238E27FC236}">
                <a16:creationId xmlns:a16="http://schemas.microsoft.com/office/drawing/2014/main" id="{427CD97E-AD42-41F8-A321-2E505F1CD3E7}"/>
              </a:ext>
            </a:extLst>
          </p:cNvPr>
          <p:cNvSpPr/>
          <p:nvPr/>
        </p:nvSpPr>
        <p:spPr>
          <a:xfrm>
            <a:off x="435085" y="1855916"/>
            <a:ext cx="2953010" cy="553998"/>
          </a:xfrm>
          <a:prstGeom prst="rect">
            <a:avLst/>
          </a:prstGeom>
        </p:spPr>
        <p:txBody>
          <a:bodyPr wrap="square" anchor="ctr">
            <a:spAutoFit/>
          </a:bodyPr>
          <a:lstStyle/>
          <a:p>
            <a:pPr>
              <a:spcBef>
                <a:spcPts val="200"/>
              </a:spcBef>
              <a:spcAft>
                <a:spcPts val="0"/>
              </a:spcAft>
            </a:pPr>
            <a:r>
              <a:rPr lang="en-GB" sz="1500" b="1" kern="1100" dirty="0">
                <a:solidFill>
                  <a:srgbClr val="003B5A"/>
                </a:solidFill>
                <a:latin typeface="+mj-lt"/>
                <a:ea typeface="KievitOT-Regular"/>
                <a:cs typeface="Times New Roman" panose="02020603050405020304" pitchFamily="18" charset="0"/>
              </a:rPr>
              <a:t>Original image before disaster (T0)Z</a:t>
            </a:r>
            <a:endParaRPr lang="de-DE" sz="1500" b="1" kern="1100" dirty="0">
              <a:solidFill>
                <a:srgbClr val="003B5A"/>
              </a:solidFill>
              <a:effectLst/>
              <a:latin typeface="+mj-lt"/>
              <a:ea typeface="KievitOT-Regular"/>
              <a:cs typeface="Times New Roman" panose="02020603050405020304" pitchFamily="18" charset="0"/>
            </a:endParaRPr>
          </a:p>
        </p:txBody>
      </p:sp>
      <p:sp>
        <p:nvSpPr>
          <p:cNvPr id="14" name="Rechteck 13">
            <a:extLst>
              <a:ext uri="{FF2B5EF4-FFF2-40B4-BE49-F238E27FC236}">
                <a16:creationId xmlns:a16="http://schemas.microsoft.com/office/drawing/2014/main" id="{28B9C2C9-4F97-4725-B2F3-8986340866BA}"/>
              </a:ext>
            </a:extLst>
          </p:cNvPr>
          <p:cNvSpPr/>
          <p:nvPr/>
        </p:nvSpPr>
        <p:spPr>
          <a:xfrm>
            <a:off x="3332039" y="1840568"/>
            <a:ext cx="2785904" cy="553998"/>
          </a:xfrm>
          <a:prstGeom prst="rect">
            <a:avLst/>
          </a:prstGeom>
        </p:spPr>
        <p:txBody>
          <a:bodyPr wrap="square" anchor="ctr">
            <a:spAutoFit/>
          </a:bodyPr>
          <a:lstStyle/>
          <a:p>
            <a:pPr>
              <a:spcBef>
                <a:spcPts val="200"/>
              </a:spcBef>
              <a:spcAft>
                <a:spcPts val="0"/>
              </a:spcAft>
            </a:pPr>
            <a:r>
              <a:rPr lang="en-GB" sz="1500" b="1" kern="1100" dirty="0">
                <a:solidFill>
                  <a:srgbClr val="003B5A"/>
                </a:solidFill>
                <a:latin typeface="+mj-lt"/>
                <a:ea typeface="KievitOT-Regular"/>
                <a:cs typeface="Times New Roman" panose="02020603050405020304" pitchFamily="18" charset="0"/>
              </a:rPr>
              <a:t>Land Cover / Land Use classification before disaster (T0)</a:t>
            </a:r>
            <a:endParaRPr lang="de-DE" sz="1500" b="1" kern="1100" dirty="0">
              <a:solidFill>
                <a:srgbClr val="003B5A"/>
              </a:solidFill>
              <a:effectLst/>
              <a:latin typeface="+mj-lt"/>
              <a:ea typeface="KievitOT-Regular"/>
              <a:cs typeface="Times New Roman" panose="02020603050405020304" pitchFamily="18" charset="0"/>
            </a:endParaRPr>
          </a:p>
        </p:txBody>
      </p:sp>
      <p:sp>
        <p:nvSpPr>
          <p:cNvPr id="15" name="Rechteck 14">
            <a:extLst>
              <a:ext uri="{FF2B5EF4-FFF2-40B4-BE49-F238E27FC236}">
                <a16:creationId xmlns:a16="http://schemas.microsoft.com/office/drawing/2014/main" id="{3C3AE8FE-4190-4C2C-8166-8200964AD957}"/>
              </a:ext>
            </a:extLst>
          </p:cNvPr>
          <p:cNvSpPr/>
          <p:nvPr/>
        </p:nvSpPr>
        <p:spPr>
          <a:xfrm>
            <a:off x="6176846" y="1725152"/>
            <a:ext cx="2785904" cy="784830"/>
          </a:xfrm>
          <a:prstGeom prst="rect">
            <a:avLst/>
          </a:prstGeom>
        </p:spPr>
        <p:txBody>
          <a:bodyPr wrap="square" anchor="ctr">
            <a:spAutoFit/>
          </a:bodyPr>
          <a:lstStyle/>
          <a:p>
            <a:pPr>
              <a:spcBef>
                <a:spcPts val="200"/>
              </a:spcBef>
              <a:spcAft>
                <a:spcPts val="0"/>
              </a:spcAft>
            </a:pPr>
            <a:r>
              <a:rPr lang="en-GB" sz="1500" b="1" kern="1100" dirty="0">
                <a:solidFill>
                  <a:srgbClr val="003B5A"/>
                </a:solidFill>
                <a:latin typeface="+mj-lt"/>
                <a:ea typeface="KievitOT-Regular"/>
                <a:cs typeface="Times New Roman" panose="02020603050405020304" pitchFamily="18" charset="0"/>
              </a:rPr>
              <a:t>Land Cover / Land Use classification directly after disaster (T1)</a:t>
            </a:r>
            <a:endParaRPr lang="de-DE" sz="1500" b="1" kern="1100" dirty="0">
              <a:solidFill>
                <a:srgbClr val="003B5A"/>
              </a:solidFill>
              <a:effectLst/>
              <a:latin typeface="+mj-lt"/>
              <a:ea typeface="KievitOT-Regular"/>
              <a:cs typeface="Times New Roman" panose="02020603050405020304" pitchFamily="18" charset="0"/>
            </a:endParaRPr>
          </a:p>
        </p:txBody>
      </p:sp>
      <p:sp>
        <p:nvSpPr>
          <p:cNvPr id="16" name="Rechteck 15">
            <a:extLst>
              <a:ext uri="{FF2B5EF4-FFF2-40B4-BE49-F238E27FC236}">
                <a16:creationId xmlns:a16="http://schemas.microsoft.com/office/drawing/2014/main" id="{D42966DA-BBA1-4378-A9CB-AA40A8C4D838}"/>
              </a:ext>
            </a:extLst>
          </p:cNvPr>
          <p:cNvSpPr/>
          <p:nvPr/>
        </p:nvSpPr>
        <p:spPr>
          <a:xfrm>
            <a:off x="348357" y="1297655"/>
            <a:ext cx="3129656" cy="400110"/>
          </a:xfrm>
          <a:prstGeom prst="rect">
            <a:avLst/>
          </a:prstGeom>
        </p:spPr>
        <p:txBody>
          <a:bodyPr wrap="square">
            <a:spAutoFit/>
          </a:bodyPr>
          <a:lstStyle/>
          <a:p>
            <a:pPr>
              <a:spcBef>
                <a:spcPts val="200"/>
              </a:spcBef>
              <a:spcAft>
                <a:spcPts val="0"/>
              </a:spcAft>
            </a:pPr>
            <a:r>
              <a:rPr lang="en-GB" sz="2000" b="1" kern="1100" dirty="0">
                <a:solidFill>
                  <a:srgbClr val="003B5A"/>
                </a:solidFill>
                <a:latin typeface="+mj-lt"/>
                <a:ea typeface="KievitOT-Regular"/>
                <a:cs typeface="Times New Roman" panose="02020603050405020304" pitchFamily="18" charset="0"/>
              </a:rPr>
              <a:t>Barangay 69: Tacloban City</a:t>
            </a:r>
            <a:endParaRPr lang="de-DE" sz="2000" b="1" kern="1100" dirty="0">
              <a:solidFill>
                <a:srgbClr val="003B5A"/>
              </a:solidFill>
              <a:effectLst/>
              <a:latin typeface="+mj-lt"/>
              <a:ea typeface="KievitOT-Regular"/>
              <a:cs typeface="Times New Roman" panose="02020603050405020304" pitchFamily="18" charset="0"/>
            </a:endParaRPr>
          </a:p>
        </p:txBody>
      </p:sp>
      <p:pic>
        <p:nvPicPr>
          <p:cNvPr id="19" name="Grafik 18" descr="Satellit">
            <a:extLst>
              <a:ext uri="{FF2B5EF4-FFF2-40B4-BE49-F238E27FC236}">
                <a16:creationId xmlns:a16="http://schemas.microsoft.com/office/drawing/2014/main" id="{1999D06B-C518-4D0B-B712-E5D616A4BAD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0450" y="2971800"/>
            <a:ext cx="914400" cy="914400"/>
          </a:xfrm>
          <a:prstGeom prst="rect">
            <a:avLst/>
          </a:prstGeom>
        </p:spPr>
      </p:pic>
      <p:grpSp>
        <p:nvGrpSpPr>
          <p:cNvPr id="56" name="Gruppieren 55">
            <a:extLst>
              <a:ext uri="{FF2B5EF4-FFF2-40B4-BE49-F238E27FC236}">
                <a16:creationId xmlns:a16="http://schemas.microsoft.com/office/drawing/2014/main" id="{93D803F9-8A22-415E-8B3A-02B42779DD44}"/>
              </a:ext>
            </a:extLst>
          </p:cNvPr>
          <p:cNvGrpSpPr/>
          <p:nvPr/>
        </p:nvGrpSpPr>
        <p:grpSpPr>
          <a:xfrm>
            <a:off x="2669718" y="3072895"/>
            <a:ext cx="1131821" cy="870664"/>
            <a:chOff x="2766128" y="3326721"/>
            <a:chExt cx="1131821" cy="870664"/>
          </a:xfrm>
        </p:grpSpPr>
        <p:sp>
          <p:nvSpPr>
            <p:cNvPr id="21" name="Ellipse 20">
              <a:extLst>
                <a:ext uri="{FF2B5EF4-FFF2-40B4-BE49-F238E27FC236}">
                  <a16:creationId xmlns:a16="http://schemas.microsoft.com/office/drawing/2014/main" id="{B7278177-6F72-4B66-839C-C46FCDEBC125}"/>
                </a:ext>
              </a:extLst>
            </p:cNvPr>
            <p:cNvSpPr/>
            <p:nvPr/>
          </p:nvSpPr>
          <p:spPr>
            <a:xfrm>
              <a:off x="2766128" y="3326721"/>
              <a:ext cx="160711" cy="1572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Ellipse 21">
              <a:extLst>
                <a:ext uri="{FF2B5EF4-FFF2-40B4-BE49-F238E27FC236}">
                  <a16:creationId xmlns:a16="http://schemas.microsoft.com/office/drawing/2014/main" id="{40793685-7410-4CD0-935C-49F01321609F}"/>
                </a:ext>
              </a:extLst>
            </p:cNvPr>
            <p:cNvSpPr/>
            <p:nvPr/>
          </p:nvSpPr>
          <p:spPr>
            <a:xfrm>
              <a:off x="2766128" y="3683435"/>
              <a:ext cx="160711" cy="1572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22">
              <a:extLst>
                <a:ext uri="{FF2B5EF4-FFF2-40B4-BE49-F238E27FC236}">
                  <a16:creationId xmlns:a16="http://schemas.microsoft.com/office/drawing/2014/main" id="{F4E1CD01-E66B-4A19-9D37-3531C7B2C9E5}"/>
                </a:ext>
              </a:extLst>
            </p:cNvPr>
            <p:cNvSpPr/>
            <p:nvPr/>
          </p:nvSpPr>
          <p:spPr>
            <a:xfrm>
              <a:off x="2766128" y="4040148"/>
              <a:ext cx="160711" cy="1572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Ellipse 23">
              <a:extLst>
                <a:ext uri="{FF2B5EF4-FFF2-40B4-BE49-F238E27FC236}">
                  <a16:creationId xmlns:a16="http://schemas.microsoft.com/office/drawing/2014/main" id="{3D129DC8-7E31-4497-932F-3687CCD2645F}"/>
                </a:ext>
              </a:extLst>
            </p:cNvPr>
            <p:cNvSpPr/>
            <p:nvPr/>
          </p:nvSpPr>
          <p:spPr>
            <a:xfrm>
              <a:off x="3089920" y="3326721"/>
              <a:ext cx="160711" cy="1572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Ellipse 24">
              <a:extLst>
                <a:ext uri="{FF2B5EF4-FFF2-40B4-BE49-F238E27FC236}">
                  <a16:creationId xmlns:a16="http://schemas.microsoft.com/office/drawing/2014/main" id="{6481DEB8-C2AF-43C0-BB64-6A7463B3F14E}"/>
                </a:ext>
              </a:extLst>
            </p:cNvPr>
            <p:cNvSpPr/>
            <p:nvPr/>
          </p:nvSpPr>
          <p:spPr>
            <a:xfrm>
              <a:off x="3089920" y="3683435"/>
              <a:ext cx="160711" cy="1572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Ellipse 25">
              <a:extLst>
                <a:ext uri="{FF2B5EF4-FFF2-40B4-BE49-F238E27FC236}">
                  <a16:creationId xmlns:a16="http://schemas.microsoft.com/office/drawing/2014/main" id="{E6C4F6C6-4C63-400E-B792-DB2AFB445563}"/>
                </a:ext>
              </a:extLst>
            </p:cNvPr>
            <p:cNvSpPr/>
            <p:nvPr/>
          </p:nvSpPr>
          <p:spPr>
            <a:xfrm>
              <a:off x="3089920" y="4040148"/>
              <a:ext cx="160711" cy="1572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Ellipse 26">
              <a:extLst>
                <a:ext uri="{FF2B5EF4-FFF2-40B4-BE49-F238E27FC236}">
                  <a16:creationId xmlns:a16="http://schemas.microsoft.com/office/drawing/2014/main" id="{DCF9977F-C9D9-4123-A233-6E494D6E2214}"/>
                </a:ext>
              </a:extLst>
            </p:cNvPr>
            <p:cNvSpPr/>
            <p:nvPr/>
          </p:nvSpPr>
          <p:spPr>
            <a:xfrm>
              <a:off x="3413712" y="3326721"/>
              <a:ext cx="160711" cy="1572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Ellipse 27">
              <a:extLst>
                <a:ext uri="{FF2B5EF4-FFF2-40B4-BE49-F238E27FC236}">
                  <a16:creationId xmlns:a16="http://schemas.microsoft.com/office/drawing/2014/main" id="{02418445-118B-4A1B-AE35-D17D1EB32DC3}"/>
                </a:ext>
              </a:extLst>
            </p:cNvPr>
            <p:cNvSpPr/>
            <p:nvPr/>
          </p:nvSpPr>
          <p:spPr>
            <a:xfrm>
              <a:off x="3413712" y="3683435"/>
              <a:ext cx="160711" cy="1572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Ellipse 28">
              <a:extLst>
                <a:ext uri="{FF2B5EF4-FFF2-40B4-BE49-F238E27FC236}">
                  <a16:creationId xmlns:a16="http://schemas.microsoft.com/office/drawing/2014/main" id="{31778218-D08B-4C0B-B9D0-2F6CA4CA428C}"/>
                </a:ext>
              </a:extLst>
            </p:cNvPr>
            <p:cNvSpPr/>
            <p:nvPr/>
          </p:nvSpPr>
          <p:spPr>
            <a:xfrm>
              <a:off x="3413712" y="4040148"/>
              <a:ext cx="160711" cy="1572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Ellipse 30">
              <a:extLst>
                <a:ext uri="{FF2B5EF4-FFF2-40B4-BE49-F238E27FC236}">
                  <a16:creationId xmlns:a16="http://schemas.microsoft.com/office/drawing/2014/main" id="{8F589543-9745-4436-B21C-1D3428AF1C7E}"/>
                </a:ext>
              </a:extLst>
            </p:cNvPr>
            <p:cNvSpPr/>
            <p:nvPr/>
          </p:nvSpPr>
          <p:spPr>
            <a:xfrm>
              <a:off x="3737238" y="3679689"/>
              <a:ext cx="160711" cy="1572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Ellipse 31">
              <a:extLst>
                <a:ext uri="{FF2B5EF4-FFF2-40B4-BE49-F238E27FC236}">
                  <a16:creationId xmlns:a16="http://schemas.microsoft.com/office/drawing/2014/main" id="{D249191B-5516-42D4-B415-B3970679205C}"/>
                </a:ext>
              </a:extLst>
            </p:cNvPr>
            <p:cNvSpPr/>
            <p:nvPr/>
          </p:nvSpPr>
          <p:spPr>
            <a:xfrm>
              <a:off x="3737238" y="4036402"/>
              <a:ext cx="160711" cy="1572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3" name="Gerader Verbinder 32">
              <a:extLst>
                <a:ext uri="{FF2B5EF4-FFF2-40B4-BE49-F238E27FC236}">
                  <a16:creationId xmlns:a16="http://schemas.microsoft.com/office/drawing/2014/main" id="{A798ABC6-F902-431F-9213-641769E39240}"/>
                </a:ext>
              </a:extLst>
            </p:cNvPr>
            <p:cNvCxnSpPr>
              <a:stCxn id="21" idx="6"/>
              <a:endCxn id="24" idx="2"/>
            </p:cNvCxnSpPr>
            <p:nvPr/>
          </p:nvCxnSpPr>
          <p:spPr>
            <a:xfrm>
              <a:off x="2926839" y="3405339"/>
              <a:ext cx="1630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619F5C68-FDA6-4D73-BCFD-E0E99CF65C8D}"/>
                </a:ext>
              </a:extLst>
            </p:cNvPr>
            <p:cNvCxnSpPr>
              <a:cxnSpLocks/>
              <a:stCxn id="24" idx="4"/>
              <a:endCxn id="28" idx="2"/>
            </p:cNvCxnSpPr>
            <p:nvPr/>
          </p:nvCxnSpPr>
          <p:spPr>
            <a:xfrm>
              <a:off x="3170276" y="3483958"/>
              <a:ext cx="243437" cy="278095"/>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38E10BD6-FBB2-47F3-8435-8DFE207CFCCD}"/>
                </a:ext>
              </a:extLst>
            </p:cNvPr>
            <p:cNvCxnSpPr>
              <a:stCxn id="24" idx="6"/>
              <a:endCxn id="27" idx="2"/>
            </p:cNvCxnSpPr>
            <p:nvPr/>
          </p:nvCxnSpPr>
          <p:spPr>
            <a:xfrm>
              <a:off x="3250631" y="3405339"/>
              <a:ext cx="1630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6244AB2D-E82A-4C87-A2FC-A62AF0AE6102}"/>
                </a:ext>
              </a:extLst>
            </p:cNvPr>
            <p:cNvCxnSpPr>
              <a:stCxn id="27" idx="6"/>
              <a:endCxn id="31" idx="2"/>
            </p:cNvCxnSpPr>
            <p:nvPr/>
          </p:nvCxnSpPr>
          <p:spPr>
            <a:xfrm>
              <a:off x="3574423" y="3405339"/>
              <a:ext cx="162815" cy="352968"/>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BA87444F-4CDA-47BA-8E48-BAC97DDD67CE}"/>
                </a:ext>
              </a:extLst>
            </p:cNvPr>
            <p:cNvCxnSpPr>
              <a:cxnSpLocks/>
              <a:stCxn id="25" idx="6"/>
              <a:endCxn id="28" idx="2"/>
            </p:cNvCxnSpPr>
            <p:nvPr/>
          </p:nvCxnSpPr>
          <p:spPr>
            <a:xfrm>
              <a:off x="3250631" y="3762053"/>
              <a:ext cx="1630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F6A66699-61F2-40BC-9D6F-5D827D0832CD}"/>
                </a:ext>
              </a:extLst>
            </p:cNvPr>
            <p:cNvCxnSpPr>
              <a:stCxn id="26" idx="6"/>
              <a:endCxn id="29" idx="2"/>
            </p:cNvCxnSpPr>
            <p:nvPr/>
          </p:nvCxnSpPr>
          <p:spPr>
            <a:xfrm>
              <a:off x="3250631" y="4118767"/>
              <a:ext cx="1630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D07A7BD9-E085-4E52-A54E-98A47D1767DF}"/>
                </a:ext>
              </a:extLst>
            </p:cNvPr>
            <p:cNvCxnSpPr>
              <a:stCxn id="22" idx="6"/>
              <a:endCxn id="25" idx="2"/>
            </p:cNvCxnSpPr>
            <p:nvPr/>
          </p:nvCxnSpPr>
          <p:spPr>
            <a:xfrm>
              <a:off x="2926839" y="3762053"/>
              <a:ext cx="1630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366CB835-AD2E-417D-9BF4-A3C86021E4D1}"/>
                </a:ext>
              </a:extLst>
            </p:cNvPr>
            <p:cNvCxnSpPr>
              <a:stCxn id="23" idx="6"/>
              <a:endCxn id="26" idx="2"/>
            </p:cNvCxnSpPr>
            <p:nvPr/>
          </p:nvCxnSpPr>
          <p:spPr>
            <a:xfrm>
              <a:off x="2926839" y="4118767"/>
              <a:ext cx="1630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E34B757D-257D-456D-B1E1-605A157ADBAB}"/>
                </a:ext>
              </a:extLst>
            </p:cNvPr>
            <p:cNvCxnSpPr>
              <a:stCxn id="29" idx="6"/>
              <a:endCxn id="31" idx="3"/>
            </p:cNvCxnSpPr>
            <p:nvPr/>
          </p:nvCxnSpPr>
          <p:spPr>
            <a:xfrm flipV="1">
              <a:off x="3574423" y="3813899"/>
              <a:ext cx="186350" cy="304868"/>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AE3AEEBC-D411-402F-BE52-A0926D21BF66}"/>
                </a:ext>
              </a:extLst>
            </p:cNvPr>
            <p:cNvCxnSpPr>
              <a:stCxn id="32" idx="2"/>
              <a:endCxn id="27" idx="6"/>
            </p:cNvCxnSpPr>
            <p:nvPr/>
          </p:nvCxnSpPr>
          <p:spPr>
            <a:xfrm flipH="1" flipV="1">
              <a:off x="3574423" y="3405339"/>
              <a:ext cx="162815" cy="709681"/>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Gerader Verbinder 43">
              <a:extLst>
                <a:ext uri="{FF2B5EF4-FFF2-40B4-BE49-F238E27FC236}">
                  <a16:creationId xmlns:a16="http://schemas.microsoft.com/office/drawing/2014/main" id="{0168F1C1-B973-4E61-ACFB-3F29CEE8909D}"/>
                </a:ext>
              </a:extLst>
            </p:cNvPr>
            <p:cNvCxnSpPr>
              <a:stCxn id="23" idx="6"/>
              <a:endCxn id="24" idx="2"/>
            </p:cNvCxnSpPr>
            <p:nvPr/>
          </p:nvCxnSpPr>
          <p:spPr>
            <a:xfrm flipV="1">
              <a:off x="2926839" y="3405339"/>
              <a:ext cx="163081" cy="713427"/>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Gerader Verbinder 44">
              <a:extLst>
                <a:ext uri="{FF2B5EF4-FFF2-40B4-BE49-F238E27FC236}">
                  <a16:creationId xmlns:a16="http://schemas.microsoft.com/office/drawing/2014/main" id="{ABE9FEB1-CCFD-40CB-8220-734D9335C050}"/>
                </a:ext>
              </a:extLst>
            </p:cNvPr>
            <p:cNvCxnSpPr>
              <a:stCxn id="29" idx="6"/>
              <a:endCxn id="32" idx="2"/>
            </p:cNvCxnSpPr>
            <p:nvPr/>
          </p:nvCxnSpPr>
          <p:spPr>
            <a:xfrm flipV="1">
              <a:off x="3574423" y="4115021"/>
              <a:ext cx="162815" cy="3746"/>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Gerader Verbinder 45">
              <a:extLst>
                <a:ext uri="{FF2B5EF4-FFF2-40B4-BE49-F238E27FC236}">
                  <a16:creationId xmlns:a16="http://schemas.microsoft.com/office/drawing/2014/main" id="{8E1C17C8-3397-4174-AF56-5371F73DE62B}"/>
                </a:ext>
              </a:extLst>
            </p:cNvPr>
            <p:cNvCxnSpPr>
              <a:stCxn id="26" idx="6"/>
              <a:endCxn id="27" idx="2"/>
            </p:cNvCxnSpPr>
            <p:nvPr/>
          </p:nvCxnSpPr>
          <p:spPr>
            <a:xfrm flipV="1">
              <a:off x="3250631" y="3405339"/>
              <a:ext cx="163081" cy="713427"/>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Gerader Verbinder 46">
              <a:extLst>
                <a:ext uri="{FF2B5EF4-FFF2-40B4-BE49-F238E27FC236}">
                  <a16:creationId xmlns:a16="http://schemas.microsoft.com/office/drawing/2014/main" id="{F5C05C04-2650-40B9-8DE3-5BF59B475B29}"/>
                </a:ext>
              </a:extLst>
            </p:cNvPr>
            <p:cNvCxnSpPr>
              <a:stCxn id="22" idx="6"/>
              <a:endCxn id="26" idx="2"/>
            </p:cNvCxnSpPr>
            <p:nvPr/>
          </p:nvCxnSpPr>
          <p:spPr>
            <a:xfrm>
              <a:off x="2926839" y="3762053"/>
              <a:ext cx="163081" cy="356714"/>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0665A997-A482-44A0-8489-0343A5CAB001}"/>
                </a:ext>
              </a:extLst>
            </p:cNvPr>
            <p:cNvCxnSpPr>
              <a:stCxn id="22" idx="6"/>
              <a:endCxn id="24" idx="2"/>
            </p:cNvCxnSpPr>
            <p:nvPr/>
          </p:nvCxnSpPr>
          <p:spPr>
            <a:xfrm flipV="1">
              <a:off x="2926839" y="3405339"/>
              <a:ext cx="163081" cy="356714"/>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1A890FD5-797E-4199-9A7E-A850219FF493}"/>
                </a:ext>
              </a:extLst>
            </p:cNvPr>
            <p:cNvCxnSpPr>
              <a:cxnSpLocks/>
              <a:stCxn id="26" idx="6"/>
              <a:endCxn id="28" idx="2"/>
            </p:cNvCxnSpPr>
            <p:nvPr/>
          </p:nvCxnSpPr>
          <p:spPr>
            <a:xfrm flipV="1">
              <a:off x="3250631" y="3762053"/>
              <a:ext cx="163081" cy="3567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E67A43BB-F3E9-4C33-8127-17E4A8A4B4D7}"/>
                </a:ext>
              </a:extLst>
            </p:cNvPr>
            <p:cNvCxnSpPr>
              <a:stCxn id="29" idx="2"/>
              <a:endCxn id="25" idx="6"/>
            </p:cNvCxnSpPr>
            <p:nvPr/>
          </p:nvCxnSpPr>
          <p:spPr>
            <a:xfrm flipH="1" flipV="1">
              <a:off x="3250631" y="3762053"/>
              <a:ext cx="163081" cy="3567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Gerader Verbinder 50">
              <a:extLst>
                <a:ext uri="{FF2B5EF4-FFF2-40B4-BE49-F238E27FC236}">
                  <a16:creationId xmlns:a16="http://schemas.microsoft.com/office/drawing/2014/main" id="{7FA3219B-06E6-48CE-9F7D-24553B5F9041}"/>
                </a:ext>
              </a:extLst>
            </p:cNvPr>
            <p:cNvCxnSpPr>
              <a:cxnSpLocks/>
              <a:stCxn id="29" idx="2"/>
              <a:endCxn id="24" idx="6"/>
            </p:cNvCxnSpPr>
            <p:nvPr/>
          </p:nvCxnSpPr>
          <p:spPr>
            <a:xfrm flipH="1" flipV="1">
              <a:off x="3250631" y="3405339"/>
              <a:ext cx="163081" cy="713427"/>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E1B001BD-EED3-49BD-8EFC-BB3AC61AA14D}"/>
                </a:ext>
              </a:extLst>
            </p:cNvPr>
            <p:cNvCxnSpPr>
              <a:cxnSpLocks/>
              <a:stCxn id="28" idx="6"/>
              <a:endCxn id="31" idx="2"/>
            </p:cNvCxnSpPr>
            <p:nvPr/>
          </p:nvCxnSpPr>
          <p:spPr>
            <a:xfrm flipV="1">
              <a:off x="3574423" y="3758307"/>
              <a:ext cx="162815" cy="3746"/>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Gerader Verbinder 53">
              <a:extLst>
                <a:ext uri="{FF2B5EF4-FFF2-40B4-BE49-F238E27FC236}">
                  <a16:creationId xmlns:a16="http://schemas.microsoft.com/office/drawing/2014/main" id="{2E7FF544-4F4B-4ADB-A713-EC7F93EB311A}"/>
                </a:ext>
              </a:extLst>
            </p:cNvPr>
            <p:cNvCxnSpPr>
              <a:cxnSpLocks/>
              <a:stCxn id="32" idx="2"/>
              <a:endCxn id="28" idx="6"/>
            </p:cNvCxnSpPr>
            <p:nvPr/>
          </p:nvCxnSpPr>
          <p:spPr>
            <a:xfrm flipH="1" flipV="1">
              <a:off x="3574423" y="3762053"/>
              <a:ext cx="162815" cy="352968"/>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Gerader Verbinder 54">
              <a:extLst>
                <a:ext uri="{FF2B5EF4-FFF2-40B4-BE49-F238E27FC236}">
                  <a16:creationId xmlns:a16="http://schemas.microsoft.com/office/drawing/2014/main" id="{47B9236B-1B04-4919-A5F9-CFF7A48BB135}"/>
                </a:ext>
              </a:extLst>
            </p:cNvPr>
            <p:cNvCxnSpPr>
              <a:stCxn id="26" idx="2"/>
              <a:endCxn id="21" idx="6"/>
            </p:cNvCxnSpPr>
            <p:nvPr/>
          </p:nvCxnSpPr>
          <p:spPr>
            <a:xfrm flipH="1" flipV="1">
              <a:off x="2926839" y="3405339"/>
              <a:ext cx="163081" cy="713427"/>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58" name="Grafik 57" descr="Pfeil: Leichte Kurve">
            <a:extLst>
              <a:ext uri="{FF2B5EF4-FFF2-40B4-BE49-F238E27FC236}">
                <a16:creationId xmlns:a16="http://schemas.microsoft.com/office/drawing/2014/main" id="{8A34074F-F223-401F-B7A8-E7AC4E719C2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66431" y="3924781"/>
            <a:ext cx="914400" cy="914400"/>
          </a:xfrm>
          <a:prstGeom prst="rect">
            <a:avLst/>
          </a:prstGeom>
        </p:spPr>
      </p:pic>
      <p:pic>
        <p:nvPicPr>
          <p:cNvPr id="59" name="Grafik 58" descr="Pfeil: Leichte Kurve">
            <a:extLst>
              <a:ext uri="{FF2B5EF4-FFF2-40B4-BE49-F238E27FC236}">
                <a16:creationId xmlns:a16="http://schemas.microsoft.com/office/drawing/2014/main" id="{2DCA2417-A5AB-4F3C-9DB7-3DAD2F9F473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60743" y="3924781"/>
            <a:ext cx="914400" cy="914400"/>
          </a:xfrm>
          <a:prstGeom prst="rect">
            <a:avLst/>
          </a:prstGeom>
        </p:spPr>
      </p:pic>
      <p:sp>
        <p:nvSpPr>
          <p:cNvPr id="9" name="Textfeld 8">
            <a:extLst>
              <a:ext uri="{FF2B5EF4-FFF2-40B4-BE49-F238E27FC236}">
                <a16:creationId xmlns:a16="http://schemas.microsoft.com/office/drawing/2014/main" id="{D64B3328-5D94-4BBF-B88C-C4714D6C8D09}"/>
              </a:ext>
            </a:extLst>
          </p:cNvPr>
          <p:cNvSpPr txBox="1"/>
          <p:nvPr/>
        </p:nvSpPr>
        <p:spPr>
          <a:xfrm>
            <a:off x="8538006" y="4189739"/>
            <a:ext cx="354568" cy="365125"/>
          </a:xfrm>
          <a:prstGeom prst="rect">
            <a:avLst/>
          </a:prstGeom>
        </p:spPr>
        <p:txBody>
          <a:bodyPr wrap="square" rtlCol="0" anchor="t">
            <a:noAutofit/>
          </a:bodyPr>
          <a:lstStyle/>
          <a:p>
            <a:r>
              <a:rPr lang="de-DE" b="1" kern="1200" baseline="0" dirty="0">
                <a:solidFill>
                  <a:srgbClr val="003B5A"/>
                </a:solidFill>
                <a:latin typeface="+mj-lt"/>
                <a:ea typeface="+mj-ea"/>
                <a:cs typeface="+mj-cs"/>
              </a:rPr>
              <a:t>…</a:t>
            </a:r>
          </a:p>
        </p:txBody>
      </p:sp>
      <p:sp>
        <p:nvSpPr>
          <p:cNvPr id="52" name="Datumsplatzhalter 3">
            <a:extLst>
              <a:ext uri="{FF2B5EF4-FFF2-40B4-BE49-F238E27FC236}">
                <a16:creationId xmlns:a16="http://schemas.microsoft.com/office/drawing/2014/main" id="{4336F057-9EF1-449E-8F84-CEDE817AABF3}"/>
              </a:ext>
            </a:extLst>
          </p:cNvPr>
          <p:cNvSpPr>
            <a:spLocks noGrp="1"/>
          </p:cNvSpPr>
          <p:nvPr>
            <p:ph type="dt" sz="quarter" idx="10"/>
          </p:nvPr>
        </p:nvSpPr>
        <p:spPr bwMode="auto">
          <a:xfrm>
            <a:off x="285750" y="6545262"/>
            <a:ext cx="885825" cy="33026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3859BB9-E0FD-4CBC-A858-38906D34A134}" type="datetime1">
              <a:rPr lang="de-DE" altLang="de-DE" sz="1200">
                <a:solidFill>
                  <a:schemeClr val="bg1"/>
                </a:solidFill>
              </a:rPr>
              <a:pPr eaLnBrk="1" hangingPunct="1"/>
              <a:t>10.03.2019</a:t>
            </a:fld>
            <a:endParaRPr lang="de-DE" altLang="de-DE" sz="1200" dirty="0">
              <a:solidFill>
                <a:schemeClr val="bg1"/>
              </a:solidFill>
            </a:endParaRPr>
          </a:p>
        </p:txBody>
      </p:sp>
    </p:spTree>
    <p:extLst>
      <p:ext uri="{BB962C8B-B14F-4D97-AF65-F5344CB8AC3E}">
        <p14:creationId xmlns:p14="http://schemas.microsoft.com/office/powerpoint/2010/main" val="1268214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B2852511-7432-446D-AFFA-E1A0F5259C7C}"/>
              </a:ext>
            </a:extLst>
          </p:cNvPr>
          <p:cNvSpPr>
            <a:spLocks noGrp="1"/>
          </p:cNvSpPr>
          <p:nvPr>
            <p:ph idx="1"/>
          </p:nvPr>
        </p:nvSpPr>
        <p:spPr>
          <a:xfrm>
            <a:off x="365591" y="1354459"/>
            <a:ext cx="8412817" cy="4737099"/>
          </a:xfrm>
        </p:spPr>
        <p:txBody>
          <a:bodyPr/>
          <a:lstStyle/>
          <a:p>
            <a:pPr marL="0" indent="0">
              <a:buNone/>
            </a:pPr>
            <a:r>
              <a:rPr lang="en-CA" b="1" dirty="0">
                <a:solidFill>
                  <a:srgbClr val="003B5A"/>
                </a:solidFill>
                <a:ea typeface="KievitOT-Regular"/>
                <a:cs typeface="Times New Roman" panose="02020603050405020304" pitchFamily="18" charset="0"/>
              </a:rPr>
              <a:t>Findings:</a:t>
            </a:r>
          </a:p>
          <a:p>
            <a:pPr marL="273050" lvl="1" indent="0">
              <a:buNone/>
            </a:pPr>
            <a:r>
              <a:rPr lang="en-CA" sz="2000" b="1" dirty="0">
                <a:solidFill>
                  <a:srgbClr val="003B5A"/>
                </a:solidFill>
                <a:ea typeface="KievitOT-Regular"/>
                <a:cs typeface="Times New Roman" panose="02020603050405020304" pitchFamily="18" charset="0"/>
              </a:rPr>
              <a:t>Barangays recovered best:</a:t>
            </a:r>
          </a:p>
          <a:p>
            <a:pPr marL="742950" lvl="1" indent="-285750">
              <a:buFont typeface="Arial" panose="020B0604020202020204" pitchFamily="34" charset="0"/>
              <a:buChar char="•"/>
            </a:pPr>
            <a:r>
              <a:rPr lang="en-CA" sz="2000" dirty="0">
                <a:solidFill>
                  <a:srgbClr val="003B5A"/>
                </a:solidFill>
                <a:ea typeface="KievitOT-Regular"/>
                <a:cs typeface="Times New Roman" panose="02020603050405020304" pitchFamily="18" charset="0"/>
              </a:rPr>
              <a:t>Presence of </a:t>
            </a:r>
            <a:r>
              <a:rPr lang="en-CA" sz="2000" b="1" dirty="0">
                <a:solidFill>
                  <a:srgbClr val="003B5A"/>
                </a:solidFill>
                <a:ea typeface="KievitOT-Regular"/>
                <a:cs typeface="Times New Roman" panose="02020603050405020304" pitchFamily="18" charset="0"/>
              </a:rPr>
              <a:t>strong local government</a:t>
            </a:r>
          </a:p>
          <a:p>
            <a:pPr marL="742950" lvl="1" indent="-285750">
              <a:buFont typeface="Arial" panose="020B0604020202020204" pitchFamily="34" charset="0"/>
              <a:buChar char="•"/>
            </a:pPr>
            <a:r>
              <a:rPr lang="en-CA" sz="2000" dirty="0">
                <a:solidFill>
                  <a:srgbClr val="003B5A"/>
                </a:solidFill>
                <a:ea typeface="KievitOT-Regular"/>
                <a:cs typeface="Times New Roman" panose="02020603050405020304" pitchFamily="18" charset="0"/>
              </a:rPr>
              <a:t>Provided with </a:t>
            </a:r>
            <a:r>
              <a:rPr lang="en-CA" sz="2000" b="1" dirty="0">
                <a:solidFill>
                  <a:srgbClr val="003B5A"/>
                </a:solidFill>
                <a:ea typeface="KievitOT-Regular"/>
                <a:cs typeface="Times New Roman" panose="02020603050405020304" pitchFamily="18" charset="0"/>
              </a:rPr>
              <a:t>reconstruction support </a:t>
            </a:r>
            <a:r>
              <a:rPr lang="en-CA" sz="2000" dirty="0">
                <a:solidFill>
                  <a:srgbClr val="003B5A"/>
                </a:solidFill>
                <a:ea typeface="KievitOT-Regular"/>
                <a:cs typeface="Times New Roman" panose="02020603050405020304" pitchFamily="18" charset="0"/>
              </a:rPr>
              <a:t>by the national government</a:t>
            </a:r>
          </a:p>
          <a:p>
            <a:pPr marL="742950" lvl="1" indent="-285750">
              <a:buFont typeface="Arial" panose="020B0604020202020204" pitchFamily="34" charset="0"/>
              <a:buChar char="•"/>
            </a:pPr>
            <a:r>
              <a:rPr lang="en-CA" sz="2000" dirty="0">
                <a:solidFill>
                  <a:srgbClr val="003B5A"/>
                </a:solidFill>
                <a:ea typeface="KievitOT-Regular"/>
                <a:cs typeface="Times New Roman" panose="02020603050405020304" pitchFamily="18" charset="0"/>
              </a:rPr>
              <a:t>Provided with </a:t>
            </a:r>
            <a:r>
              <a:rPr lang="en-CA" sz="2000" b="1" dirty="0">
                <a:solidFill>
                  <a:srgbClr val="003B5A"/>
                </a:solidFill>
                <a:ea typeface="KievitOT-Regular"/>
                <a:cs typeface="Times New Roman" panose="02020603050405020304" pitchFamily="18" charset="0"/>
              </a:rPr>
              <a:t>external funds </a:t>
            </a:r>
            <a:r>
              <a:rPr lang="en-CA" sz="2000" dirty="0">
                <a:solidFill>
                  <a:srgbClr val="003B5A"/>
                </a:solidFill>
                <a:ea typeface="KievitOT-Regular"/>
                <a:cs typeface="Times New Roman" panose="02020603050405020304" pitchFamily="18" charset="0"/>
              </a:rPr>
              <a:t>by </a:t>
            </a:r>
            <a:r>
              <a:rPr lang="en-CA" sz="2000" b="1" dirty="0">
                <a:solidFill>
                  <a:srgbClr val="003B5A"/>
                </a:solidFill>
                <a:ea typeface="KievitOT-Regular"/>
                <a:cs typeface="Times New Roman" panose="02020603050405020304" pitchFamily="18" charset="0"/>
              </a:rPr>
              <a:t>international NGOs </a:t>
            </a:r>
          </a:p>
          <a:p>
            <a:pPr marL="742950" lvl="1" indent="-285750">
              <a:buFont typeface="Arial" panose="020B0604020202020204" pitchFamily="34" charset="0"/>
              <a:buChar char="•"/>
            </a:pPr>
            <a:r>
              <a:rPr lang="en-CA" sz="2000" b="1" dirty="0">
                <a:solidFill>
                  <a:srgbClr val="003B5A"/>
                </a:solidFill>
                <a:ea typeface="KievitOT-Regular"/>
                <a:cs typeface="Times New Roman" panose="02020603050405020304" pitchFamily="18" charset="0"/>
              </a:rPr>
              <a:t>German development support: </a:t>
            </a:r>
            <a:r>
              <a:rPr lang="en-CA" sz="2000" dirty="0">
                <a:solidFill>
                  <a:srgbClr val="003B5A"/>
                </a:solidFill>
                <a:ea typeface="KievitOT-Regular"/>
                <a:cs typeface="Times New Roman" panose="02020603050405020304" pitchFamily="18" charset="0"/>
              </a:rPr>
              <a:t>limited effect on recovery performance</a:t>
            </a:r>
          </a:p>
          <a:p>
            <a:pPr marL="742950" lvl="1" indent="-285750">
              <a:buFont typeface="Arial" panose="020B0604020202020204" pitchFamily="34" charset="0"/>
              <a:buChar char="•"/>
            </a:pPr>
            <a:endParaRPr lang="en-CA" sz="2000" dirty="0">
              <a:solidFill>
                <a:srgbClr val="003B5A"/>
              </a:solidFill>
              <a:ea typeface="KievitOT-Regular"/>
              <a:cs typeface="Times New Roman" panose="02020603050405020304" pitchFamily="18" charset="0"/>
            </a:endParaRPr>
          </a:p>
          <a:p>
            <a:pPr marL="592138" lvl="1" indent="-285750">
              <a:buFont typeface="Arial" panose="020B0604020202020204" pitchFamily="34" charset="0"/>
              <a:buChar char="•"/>
            </a:pPr>
            <a:r>
              <a:rPr lang="en-CA" sz="2000" b="1" dirty="0">
                <a:solidFill>
                  <a:srgbClr val="003B5A"/>
                </a:solidFill>
                <a:ea typeface="KievitOT-Regular"/>
                <a:cs typeface="Times New Roman" panose="02020603050405020304" pitchFamily="18" charset="0"/>
              </a:rPr>
              <a:t>Strong recovery during the first 2 years </a:t>
            </a:r>
          </a:p>
          <a:p>
            <a:pPr marL="592138" lvl="1" indent="-285750">
              <a:buFont typeface="Arial" panose="020B0604020202020204" pitchFamily="34" charset="0"/>
              <a:buChar char="•"/>
            </a:pPr>
            <a:r>
              <a:rPr lang="en-CA" sz="2000" dirty="0">
                <a:solidFill>
                  <a:srgbClr val="003B5A"/>
                </a:solidFill>
                <a:ea typeface="KievitOT-Regular"/>
                <a:cs typeface="Times New Roman" panose="02020603050405020304" pitchFamily="18" charset="0"/>
              </a:rPr>
              <a:t>Substantially </a:t>
            </a:r>
            <a:r>
              <a:rPr lang="en-CA" sz="2000" b="1" dirty="0">
                <a:solidFill>
                  <a:srgbClr val="003B5A"/>
                </a:solidFill>
                <a:ea typeface="KievitOT-Regular"/>
                <a:cs typeface="Times New Roman" panose="02020603050405020304" pitchFamily="18" charset="0"/>
              </a:rPr>
              <a:t>slower recover effects </a:t>
            </a:r>
            <a:r>
              <a:rPr lang="en-CA" sz="2000" dirty="0">
                <a:solidFill>
                  <a:srgbClr val="003B5A"/>
                </a:solidFill>
                <a:ea typeface="KievitOT-Regular"/>
                <a:cs typeface="Times New Roman" panose="02020603050405020304" pitchFamily="18" charset="0"/>
              </a:rPr>
              <a:t>for later years </a:t>
            </a:r>
            <a:endParaRPr lang="de-DE" sz="2000" dirty="0">
              <a:solidFill>
                <a:srgbClr val="003B5A"/>
              </a:solidFill>
            </a:endParaRPr>
          </a:p>
          <a:p>
            <a:endParaRPr lang="de-DE" dirty="0">
              <a:solidFill>
                <a:srgbClr val="003B5A"/>
              </a:solidFill>
            </a:endParaRPr>
          </a:p>
          <a:p>
            <a:pPr marL="0" indent="0">
              <a:buNone/>
            </a:pPr>
            <a:r>
              <a:rPr lang="de-DE" b="1" dirty="0" err="1">
                <a:solidFill>
                  <a:srgbClr val="003B5A"/>
                </a:solidFill>
              </a:rPr>
              <a:t>Limitations</a:t>
            </a:r>
            <a:r>
              <a:rPr lang="de-DE" b="1" dirty="0">
                <a:solidFill>
                  <a:srgbClr val="003B5A"/>
                </a:solidFill>
              </a:rPr>
              <a:t>:</a:t>
            </a:r>
          </a:p>
          <a:p>
            <a:pPr lvl="1"/>
            <a:r>
              <a:rPr lang="de-DE" sz="2000" b="1" dirty="0">
                <a:solidFill>
                  <a:srgbClr val="003B5A"/>
                </a:solidFill>
              </a:rPr>
              <a:t>Limited sample </a:t>
            </a:r>
            <a:r>
              <a:rPr lang="de-DE" sz="2000" b="1" dirty="0" err="1">
                <a:solidFill>
                  <a:srgbClr val="003B5A"/>
                </a:solidFill>
              </a:rPr>
              <a:t>size</a:t>
            </a:r>
            <a:r>
              <a:rPr lang="de-DE" sz="2000" b="1" dirty="0">
                <a:solidFill>
                  <a:srgbClr val="003B5A"/>
                </a:solidFill>
              </a:rPr>
              <a:t> </a:t>
            </a:r>
            <a:r>
              <a:rPr lang="de-DE" sz="2000" dirty="0">
                <a:solidFill>
                  <a:srgbClr val="003B5A"/>
                </a:solidFill>
              </a:rPr>
              <a:t>(N= 20 </a:t>
            </a:r>
            <a:r>
              <a:rPr lang="de-DE" sz="2000" dirty="0" err="1">
                <a:solidFill>
                  <a:srgbClr val="003B5A"/>
                </a:solidFill>
              </a:rPr>
              <a:t>barangays</a:t>
            </a:r>
            <a:r>
              <a:rPr lang="de-DE" sz="2000" dirty="0">
                <a:solidFill>
                  <a:srgbClr val="003B5A"/>
                </a:solidFill>
              </a:rPr>
              <a:t>)</a:t>
            </a:r>
          </a:p>
          <a:p>
            <a:pPr lvl="1"/>
            <a:r>
              <a:rPr lang="de-DE" sz="2000" b="1" dirty="0" err="1">
                <a:solidFill>
                  <a:srgbClr val="003B5A"/>
                </a:solidFill>
              </a:rPr>
              <a:t>Relatively</a:t>
            </a:r>
            <a:r>
              <a:rPr lang="de-DE" sz="2000" b="1" dirty="0">
                <a:solidFill>
                  <a:srgbClr val="003B5A"/>
                </a:solidFill>
              </a:rPr>
              <a:t> </a:t>
            </a:r>
            <a:r>
              <a:rPr lang="de-DE" sz="2000" b="1" dirty="0" err="1">
                <a:solidFill>
                  <a:srgbClr val="003B5A"/>
                </a:solidFill>
              </a:rPr>
              <a:t>small</a:t>
            </a:r>
            <a:r>
              <a:rPr lang="de-DE" sz="2000" b="1" dirty="0">
                <a:solidFill>
                  <a:srgbClr val="003B5A"/>
                </a:solidFill>
              </a:rPr>
              <a:t> </a:t>
            </a:r>
            <a:r>
              <a:rPr lang="de-DE" sz="2000" b="1" dirty="0" err="1">
                <a:solidFill>
                  <a:srgbClr val="003B5A"/>
                </a:solidFill>
              </a:rPr>
              <a:t>region</a:t>
            </a:r>
            <a:r>
              <a:rPr lang="de-DE" sz="2000" b="1" dirty="0">
                <a:solidFill>
                  <a:srgbClr val="003B5A"/>
                </a:solidFill>
              </a:rPr>
              <a:t> </a:t>
            </a:r>
            <a:r>
              <a:rPr lang="de-DE" sz="2000" b="1" dirty="0" err="1">
                <a:solidFill>
                  <a:srgbClr val="003B5A"/>
                </a:solidFill>
              </a:rPr>
              <a:t>focus</a:t>
            </a:r>
            <a:r>
              <a:rPr lang="de-DE" sz="2000" b="1" dirty="0">
                <a:solidFill>
                  <a:srgbClr val="003B5A"/>
                </a:solidFill>
              </a:rPr>
              <a:t> </a:t>
            </a:r>
            <a:r>
              <a:rPr lang="de-DE" sz="2000" dirty="0">
                <a:solidFill>
                  <a:srgbClr val="003B5A"/>
                </a:solidFill>
              </a:rPr>
              <a:t>(</a:t>
            </a:r>
            <a:r>
              <a:rPr lang="de-DE" sz="2000" dirty="0" err="1">
                <a:solidFill>
                  <a:srgbClr val="003B5A"/>
                </a:solidFill>
              </a:rPr>
              <a:t>Greater</a:t>
            </a:r>
            <a:r>
              <a:rPr lang="de-DE" sz="2000" dirty="0">
                <a:solidFill>
                  <a:srgbClr val="003B5A"/>
                </a:solidFill>
              </a:rPr>
              <a:t> Tacloban Area)</a:t>
            </a:r>
          </a:p>
        </p:txBody>
      </p:sp>
      <p:sp>
        <p:nvSpPr>
          <p:cNvPr id="3" name="Titel 2"/>
          <p:cNvSpPr>
            <a:spLocks noGrp="1"/>
          </p:cNvSpPr>
          <p:nvPr>
            <p:ph type="title"/>
          </p:nvPr>
        </p:nvSpPr>
        <p:spPr>
          <a:xfrm>
            <a:off x="285749" y="312301"/>
            <a:ext cx="6634595" cy="783721"/>
          </a:xfrm>
        </p:spPr>
        <p:txBody>
          <a:bodyPr>
            <a:normAutofit fontScale="90000"/>
          </a:bodyPr>
          <a:lstStyle/>
          <a:p>
            <a:r>
              <a:rPr lang="de-DE" dirty="0" err="1"/>
              <a:t>Findings</a:t>
            </a:r>
            <a:r>
              <a:rPr lang="de-DE" dirty="0"/>
              <a:t>:  </a:t>
            </a:r>
            <a:r>
              <a:rPr lang="en-US" dirty="0"/>
              <a:t>Recovery performance in land-use class “formal buildings“ and “industry”</a:t>
            </a:r>
          </a:p>
        </p:txBody>
      </p:sp>
      <p:sp>
        <p:nvSpPr>
          <p:cNvPr id="5" name="Foliennummernplatzhalter 4"/>
          <p:cNvSpPr>
            <a:spLocks noGrp="1"/>
          </p:cNvSpPr>
          <p:nvPr>
            <p:ph type="sldNum" sz="quarter" idx="4294967295"/>
          </p:nvPr>
        </p:nvSpPr>
        <p:spPr>
          <a:xfrm>
            <a:off x="7747288" y="6589280"/>
            <a:ext cx="981075" cy="365125"/>
          </a:xfrm>
          <a:prstGeom prst="rect">
            <a:avLst/>
          </a:prstGeom>
        </p:spPr>
        <p:txBody>
          <a:bodyPr vert="horz" wrap="square" lIns="91440" tIns="45720" rIns="91440" bIns="45720" numCol="1" anchor="t" anchorCtr="0" compatLnSpc="1">
            <a:prstTxWarp prst="textNoShape">
              <a:avLst/>
            </a:prstTxWarp>
          </a:bodyPr>
          <a:lstStyle>
            <a:defPPr>
              <a:defRPr lang="de-DE"/>
            </a:defPPr>
            <a:lvl1pPr algn="r" rtl="0" fontAlgn="base">
              <a:spcBef>
                <a:spcPct val="0"/>
              </a:spcBef>
              <a:spcAft>
                <a:spcPct val="0"/>
              </a:spcAft>
              <a:defRPr sz="1200" kern="1200">
                <a:solidFill>
                  <a:schemeClr val="bg1"/>
                </a:solidFill>
                <a:latin typeface="Calibri"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r>
              <a:rPr lang="de-DE" dirty="0"/>
              <a:t>Seite</a:t>
            </a:r>
            <a:r>
              <a:rPr lang="de-DE" altLang="de-DE" dirty="0"/>
              <a:t> </a:t>
            </a:r>
            <a:fld id="{E0053234-328C-4C0E-A21F-8A8705A9C04D}" type="slidenum">
              <a:rPr lang="de-DE" altLang="de-DE" smtClean="0"/>
              <a:pPr/>
              <a:t>18</a:t>
            </a:fld>
            <a:endParaRPr lang="de-DE" altLang="de-DE" dirty="0"/>
          </a:p>
        </p:txBody>
      </p:sp>
      <p:sp>
        <p:nvSpPr>
          <p:cNvPr id="7" name="Datumsplatzhalter 3">
            <a:extLst>
              <a:ext uri="{FF2B5EF4-FFF2-40B4-BE49-F238E27FC236}">
                <a16:creationId xmlns:a16="http://schemas.microsoft.com/office/drawing/2014/main" id="{7607F8A9-E54C-48A0-B047-11C43C57906E}"/>
              </a:ext>
            </a:extLst>
          </p:cNvPr>
          <p:cNvSpPr>
            <a:spLocks noGrp="1"/>
          </p:cNvSpPr>
          <p:nvPr>
            <p:ph type="dt" sz="quarter" idx="10"/>
          </p:nvPr>
        </p:nvSpPr>
        <p:spPr bwMode="auto">
          <a:xfrm>
            <a:off x="285750" y="6545262"/>
            <a:ext cx="885825" cy="33026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3859BB9-E0FD-4CBC-A858-38906D34A134}" type="datetime1">
              <a:rPr lang="de-DE" altLang="de-DE" sz="1200">
                <a:solidFill>
                  <a:schemeClr val="bg1"/>
                </a:solidFill>
              </a:rPr>
              <a:pPr eaLnBrk="1" hangingPunct="1"/>
              <a:t>10.03.2019</a:t>
            </a:fld>
            <a:endParaRPr lang="de-DE" altLang="de-DE" sz="1200" dirty="0">
              <a:solidFill>
                <a:schemeClr val="bg1"/>
              </a:solidFill>
            </a:endParaRPr>
          </a:p>
        </p:txBody>
      </p:sp>
    </p:spTree>
    <p:extLst>
      <p:ext uri="{BB962C8B-B14F-4D97-AF65-F5344CB8AC3E}">
        <p14:creationId xmlns:p14="http://schemas.microsoft.com/office/powerpoint/2010/main" val="1578617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5749" y="312301"/>
            <a:ext cx="5327651" cy="783721"/>
          </a:xfrm>
        </p:spPr>
        <p:txBody>
          <a:bodyPr>
            <a:normAutofit/>
          </a:bodyPr>
          <a:lstStyle/>
          <a:p>
            <a:r>
              <a:rPr lang="de-DE" altLang="de-DE" dirty="0" err="1"/>
              <a:t>Challenges</a:t>
            </a:r>
            <a:endParaRPr lang="de-DE" altLang="de-DE" dirty="0"/>
          </a:p>
        </p:txBody>
      </p:sp>
      <p:sp>
        <p:nvSpPr>
          <p:cNvPr id="6" name="Foliennummernplatzhalter 5"/>
          <p:cNvSpPr>
            <a:spLocks noGrp="1"/>
          </p:cNvSpPr>
          <p:nvPr>
            <p:ph type="sldNum" sz="quarter" idx="11"/>
          </p:nvPr>
        </p:nvSpPr>
        <p:spPr>
          <a:xfrm>
            <a:off x="7752772" y="6550085"/>
            <a:ext cx="981075" cy="365125"/>
          </a:xfrm>
        </p:spPr>
        <p:txBody>
          <a:bodyPr/>
          <a:lstStyle/>
          <a:p>
            <a:r>
              <a:rPr lang="de-DE" altLang="de-DE" dirty="0"/>
              <a:t>Seite </a:t>
            </a:r>
            <a:fld id="{C4902615-07DC-4554-B020-88125B62E931}" type="slidenum">
              <a:rPr lang="de-DE" altLang="de-DE" smtClean="0"/>
              <a:pPr/>
              <a:t>19</a:t>
            </a:fld>
            <a:endParaRPr lang="de-DE" altLang="de-DE" dirty="0"/>
          </a:p>
        </p:txBody>
      </p:sp>
      <p:sp>
        <p:nvSpPr>
          <p:cNvPr id="9" name="Inhaltsplatzhalter 8"/>
          <p:cNvSpPr>
            <a:spLocks noGrp="1"/>
          </p:cNvSpPr>
          <p:nvPr>
            <p:ph idx="1"/>
          </p:nvPr>
        </p:nvSpPr>
        <p:spPr>
          <a:xfrm>
            <a:off x="400936" y="1403430"/>
            <a:ext cx="8566419" cy="4849703"/>
          </a:xfrm>
        </p:spPr>
        <p:txBody>
          <a:bodyPr>
            <a:normAutofit/>
          </a:bodyPr>
          <a:lstStyle/>
          <a:p>
            <a:pPr marL="0" indent="0">
              <a:buNone/>
            </a:pPr>
            <a:r>
              <a:rPr lang="de-DE" altLang="de-DE" b="1" dirty="0" err="1">
                <a:solidFill>
                  <a:srgbClr val="003B5A"/>
                </a:solidFill>
              </a:rPr>
              <a:t>Scale</a:t>
            </a:r>
            <a:r>
              <a:rPr lang="de-DE" altLang="de-DE" b="1" dirty="0">
                <a:solidFill>
                  <a:srgbClr val="003B5A"/>
                </a:solidFill>
              </a:rPr>
              <a:t> versus </a:t>
            </a:r>
            <a:r>
              <a:rPr lang="de-DE" altLang="de-DE" b="1" dirty="0" err="1">
                <a:solidFill>
                  <a:srgbClr val="003B5A"/>
                </a:solidFill>
              </a:rPr>
              <a:t>Scope</a:t>
            </a:r>
            <a:endParaRPr lang="de-DE" altLang="de-DE" b="1" dirty="0">
              <a:solidFill>
                <a:srgbClr val="003B5A"/>
              </a:solidFill>
            </a:endParaRPr>
          </a:p>
          <a:p>
            <a:pPr lvl="1"/>
            <a:r>
              <a:rPr lang="de-DE" b="1" dirty="0">
                <a:solidFill>
                  <a:srgbClr val="003B5A"/>
                </a:solidFill>
              </a:rPr>
              <a:t>Alignment </a:t>
            </a:r>
            <a:r>
              <a:rPr lang="de-DE" b="1" dirty="0" err="1">
                <a:solidFill>
                  <a:srgbClr val="003B5A"/>
                </a:solidFill>
              </a:rPr>
              <a:t>of</a:t>
            </a:r>
            <a:r>
              <a:rPr lang="de-DE" b="1" dirty="0">
                <a:solidFill>
                  <a:srgbClr val="003B5A"/>
                </a:solidFill>
              </a:rPr>
              <a:t> remote </a:t>
            </a:r>
            <a:r>
              <a:rPr lang="de-DE" b="1" dirty="0" err="1">
                <a:solidFill>
                  <a:srgbClr val="003B5A"/>
                </a:solidFill>
              </a:rPr>
              <a:t>sensing</a:t>
            </a:r>
            <a:r>
              <a:rPr lang="de-DE" b="1" dirty="0">
                <a:solidFill>
                  <a:srgbClr val="003B5A"/>
                </a:solidFill>
              </a:rPr>
              <a:t> (RS) and </a:t>
            </a:r>
            <a:r>
              <a:rPr lang="de-DE" b="1" dirty="0" err="1">
                <a:solidFill>
                  <a:srgbClr val="003B5A"/>
                </a:solidFill>
              </a:rPr>
              <a:t>survey</a:t>
            </a:r>
            <a:r>
              <a:rPr lang="de-DE" b="1" dirty="0">
                <a:solidFill>
                  <a:srgbClr val="003B5A"/>
                </a:solidFill>
              </a:rPr>
              <a:t> </a:t>
            </a:r>
            <a:r>
              <a:rPr lang="de-DE" b="1" dirty="0" err="1">
                <a:solidFill>
                  <a:srgbClr val="003B5A"/>
                </a:solidFill>
              </a:rPr>
              <a:t>data</a:t>
            </a:r>
            <a:r>
              <a:rPr lang="de-DE" b="1" dirty="0">
                <a:solidFill>
                  <a:srgbClr val="003B5A"/>
                </a:solidFill>
              </a:rPr>
              <a:t> </a:t>
            </a:r>
            <a:r>
              <a:rPr lang="de-DE" b="1" dirty="0" err="1">
                <a:solidFill>
                  <a:srgbClr val="003B5A"/>
                </a:solidFill>
              </a:rPr>
              <a:t>crucial</a:t>
            </a:r>
            <a:r>
              <a:rPr lang="de-DE" b="1" dirty="0">
                <a:solidFill>
                  <a:srgbClr val="003B5A"/>
                </a:solidFill>
              </a:rPr>
              <a:t> </a:t>
            </a:r>
          </a:p>
          <a:p>
            <a:pPr lvl="1"/>
            <a:r>
              <a:rPr lang="de-DE" dirty="0">
                <a:solidFill>
                  <a:srgbClr val="003B5A"/>
                </a:solidFill>
              </a:rPr>
              <a:t>Large </a:t>
            </a:r>
            <a:r>
              <a:rPr lang="de-DE" dirty="0" err="1">
                <a:solidFill>
                  <a:srgbClr val="003B5A"/>
                </a:solidFill>
              </a:rPr>
              <a:t>area</a:t>
            </a:r>
            <a:r>
              <a:rPr lang="de-DE" dirty="0">
                <a:solidFill>
                  <a:srgbClr val="003B5A"/>
                </a:solidFill>
              </a:rPr>
              <a:t> in RS / Small sample </a:t>
            </a:r>
            <a:r>
              <a:rPr lang="de-DE" dirty="0" err="1">
                <a:solidFill>
                  <a:srgbClr val="003B5A"/>
                </a:solidFill>
              </a:rPr>
              <a:t>proportion</a:t>
            </a:r>
            <a:r>
              <a:rPr lang="de-DE" dirty="0">
                <a:solidFill>
                  <a:srgbClr val="003B5A"/>
                </a:solidFill>
              </a:rPr>
              <a:t> in </a:t>
            </a:r>
            <a:r>
              <a:rPr lang="de-DE" dirty="0" err="1">
                <a:solidFill>
                  <a:srgbClr val="003B5A"/>
                </a:solidFill>
              </a:rPr>
              <a:t>survey</a:t>
            </a:r>
            <a:r>
              <a:rPr lang="de-DE" dirty="0">
                <a:solidFill>
                  <a:srgbClr val="003B5A"/>
                </a:solidFill>
              </a:rPr>
              <a:t> </a:t>
            </a:r>
            <a:r>
              <a:rPr lang="de-DE" dirty="0" err="1">
                <a:solidFill>
                  <a:srgbClr val="003B5A"/>
                </a:solidFill>
              </a:rPr>
              <a:t>data</a:t>
            </a:r>
            <a:r>
              <a:rPr lang="de-DE" dirty="0">
                <a:solidFill>
                  <a:srgbClr val="003B5A"/>
                </a:solidFill>
              </a:rPr>
              <a:t> =&gt; </a:t>
            </a:r>
            <a:r>
              <a:rPr lang="de-DE" b="1" dirty="0">
                <a:solidFill>
                  <a:srgbClr val="003B5A"/>
                </a:solidFill>
              </a:rPr>
              <a:t>Attrition </a:t>
            </a:r>
            <a:r>
              <a:rPr lang="de-DE" b="1" dirty="0" err="1">
                <a:solidFill>
                  <a:srgbClr val="003B5A"/>
                </a:solidFill>
              </a:rPr>
              <a:t>problems</a:t>
            </a:r>
            <a:endParaRPr lang="de-DE" b="1" dirty="0">
              <a:solidFill>
                <a:srgbClr val="003B5A"/>
              </a:solidFill>
            </a:endParaRPr>
          </a:p>
          <a:p>
            <a:pPr lvl="1"/>
            <a:r>
              <a:rPr lang="de-DE" b="1" dirty="0">
                <a:solidFill>
                  <a:srgbClr val="003B5A"/>
                </a:solidFill>
              </a:rPr>
              <a:t>Cloud </a:t>
            </a:r>
            <a:r>
              <a:rPr lang="de-DE" b="1" dirty="0" err="1">
                <a:solidFill>
                  <a:srgbClr val="003B5A"/>
                </a:solidFill>
              </a:rPr>
              <a:t>coverage</a:t>
            </a:r>
            <a:r>
              <a:rPr lang="de-DE" b="1" dirty="0">
                <a:solidFill>
                  <a:srgbClr val="003B5A"/>
                </a:solidFill>
              </a:rPr>
              <a:t> / </a:t>
            </a:r>
            <a:r>
              <a:rPr lang="de-DE" b="1" dirty="0" err="1">
                <a:solidFill>
                  <a:srgbClr val="003B5A"/>
                </a:solidFill>
              </a:rPr>
              <a:t>cloud</a:t>
            </a:r>
            <a:r>
              <a:rPr lang="de-DE" b="1" dirty="0">
                <a:solidFill>
                  <a:srgbClr val="003B5A"/>
                </a:solidFill>
              </a:rPr>
              <a:t> </a:t>
            </a:r>
            <a:r>
              <a:rPr lang="de-DE" b="1" dirty="0" err="1">
                <a:solidFill>
                  <a:srgbClr val="003B5A"/>
                </a:solidFill>
              </a:rPr>
              <a:t>shadow</a:t>
            </a:r>
            <a:r>
              <a:rPr lang="de-DE" b="1" dirty="0">
                <a:solidFill>
                  <a:srgbClr val="003B5A"/>
                </a:solidFill>
              </a:rPr>
              <a:t> </a:t>
            </a:r>
            <a:r>
              <a:rPr lang="de-DE" dirty="0">
                <a:solidFill>
                  <a:srgbClr val="003B5A"/>
                </a:solidFill>
              </a:rPr>
              <a:t>(</a:t>
            </a:r>
            <a:r>
              <a:rPr lang="de-DE" dirty="0" err="1">
                <a:solidFill>
                  <a:srgbClr val="003B5A"/>
                </a:solidFill>
              </a:rPr>
              <a:t>tropic</a:t>
            </a:r>
            <a:r>
              <a:rPr lang="de-DE" dirty="0">
                <a:solidFill>
                  <a:srgbClr val="003B5A"/>
                </a:solidFill>
              </a:rPr>
              <a:t> / sub-</a:t>
            </a:r>
            <a:r>
              <a:rPr lang="de-DE" dirty="0" err="1">
                <a:solidFill>
                  <a:srgbClr val="003B5A"/>
                </a:solidFill>
              </a:rPr>
              <a:t>tropic</a:t>
            </a:r>
            <a:r>
              <a:rPr lang="de-DE" dirty="0">
                <a:solidFill>
                  <a:srgbClr val="003B5A"/>
                </a:solidFill>
              </a:rPr>
              <a:t> </a:t>
            </a:r>
            <a:r>
              <a:rPr lang="de-DE" dirty="0" err="1">
                <a:solidFill>
                  <a:srgbClr val="003B5A"/>
                </a:solidFill>
              </a:rPr>
              <a:t>areas</a:t>
            </a:r>
            <a:r>
              <a:rPr lang="de-DE" dirty="0">
                <a:solidFill>
                  <a:srgbClr val="003B5A"/>
                </a:solidFill>
              </a:rPr>
              <a:t>)</a:t>
            </a:r>
          </a:p>
          <a:p>
            <a:pPr lvl="1"/>
            <a:endParaRPr lang="de-DE" altLang="de-DE" b="1" dirty="0">
              <a:solidFill>
                <a:srgbClr val="003B5A"/>
              </a:solidFill>
            </a:endParaRPr>
          </a:p>
          <a:p>
            <a:pPr marL="0" indent="0">
              <a:buNone/>
            </a:pPr>
            <a:r>
              <a:rPr lang="de-DE" altLang="de-DE" b="1" dirty="0">
                <a:solidFill>
                  <a:srgbClr val="003B5A"/>
                </a:solidFill>
              </a:rPr>
              <a:t>Costs</a:t>
            </a:r>
          </a:p>
          <a:p>
            <a:pPr lvl="1"/>
            <a:r>
              <a:rPr lang="de-DE" b="1" dirty="0">
                <a:solidFill>
                  <a:srgbClr val="003B5A"/>
                </a:solidFill>
              </a:rPr>
              <a:t>Commercial RS </a:t>
            </a:r>
            <a:r>
              <a:rPr lang="de-DE" b="1" dirty="0" err="1">
                <a:solidFill>
                  <a:srgbClr val="003B5A"/>
                </a:solidFill>
              </a:rPr>
              <a:t>data</a:t>
            </a:r>
            <a:r>
              <a:rPr lang="de-DE" b="1" dirty="0">
                <a:solidFill>
                  <a:srgbClr val="003B5A"/>
                </a:solidFill>
              </a:rPr>
              <a:t> </a:t>
            </a:r>
            <a:r>
              <a:rPr lang="de-DE" b="1" dirty="0" err="1">
                <a:solidFill>
                  <a:srgbClr val="003B5A"/>
                </a:solidFill>
              </a:rPr>
              <a:t>can</a:t>
            </a:r>
            <a:r>
              <a:rPr lang="de-DE" b="1" dirty="0">
                <a:solidFill>
                  <a:srgbClr val="003B5A"/>
                </a:solidFill>
              </a:rPr>
              <a:t> </a:t>
            </a:r>
            <a:r>
              <a:rPr lang="de-DE" b="1" dirty="0" err="1">
                <a:solidFill>
                  <a:srgbClr val="003B5A"/>
                </a:solidFill>
              </a:rPr>
              <a:t>be</a:t>
            </a:r>
            <a:r>
              <a:rPr lang="de-DE" b="1" dirty="0">
                <a:solidFill>
                  <a:srgbClr val="003B5A"/>
                </a:solidFill>
              </a:rPr>
              <a:t> </a:t>
            </a:r>
            <a:r>
              <a:rPr lang="de-DE" b="1" dirty="0" err="1">
                <a:solidFill>
                  <a:srgbClr val="003B5A"/>
                </a:solidFill>
              </a:rPr>
              <a:t>quite</a:t>
            </a:r>
            <a:r>
              <a:rPr lang="de-DE" b="1" dirty="0">
                <a:solidFill>
                  <a:srgbClr val="003B5A"/>
                </a:solidFill>
              </a:rPr>
              <a:t> </a:t>
            </a:r>
            <a:r>
              <a:rPr lang="de-DE" b="1" dirty="0" err="1">
                <a:solidFill>
                  <a:srgbClr val="003B5A"/>
                </a:solidFill>
              </a:rPr>
              <a:t>costly</a:t>
            </a:r>
            <a:r>
              <a:rPr lang="de-DE" b="1" dirty="0">
                <a:solidFill>
                  <a:srgbClr val="003B5A"/>
                </a:solidFill>
              </a:rPr>
              <a:t>:</a:t>
            </a:r>
          </a:p>
          <a:p>
            <a:pPr lvl="1"/>
            <a:r>
              <a:rPr lang="de-DE" dirty="0">
                <a:solidFill>
                  <a:srgbClr val="003B5A"/>
                </a:solidFill>
              </a:rPr>
              <a:t>25 – 35US-$ / km² </a:t>
            </a:r>
          </a:p>
          <a:p>
            <a:pPr lvl="1"/>
            <a:r>
              <a:rPr lang="de-DE" b="1" dirty="0" err="1">
                <a:solidFill>
                  <a:srgbClr val="003B5A"/>
                </a:solidFill>
              </a:rPr>
              <a:t>Example</a:t>
            </a:r>
            <a:r>
              <a:rPr lang="de-DE" b="1" dirty="0">
                <a:solidFill>
                  <a:srgbClr val="003B5A"/>
                </a:solidFill>
              </a:rPr>
              <a:t>: </a:t>
            </a:r>
            <a:r>
              <a:rPr lang="de-DE" dirty="0" err="1">
                <a:solidFill>
                  <a:srgbClr val="003B5A"/>
                </a:solidFill>
              </a:rPr>
              <a:t>Brussels</a:t>
            </a:r>
            <a:r>
              <a:rPr lang="de-DE" dirty="0">
                <a:solidFill>
                  <a:srgbClr val="003B5A"/>
                </a:solidFill>
              </a:rPr>
              <a:t> 32.6km² (800 – 1,200 US-$) * </a:t>
            </a:r>
            <a:r>
              <a:rPr lang="de-DE" dirty="0" err="1">
                <a:solidFill>
                  <a:srgbClr val="003B5A"/>
                </a:solidFill>
              </a:rPr>
              <a:t>no</a:t>
            </a:r>
            <a:r>
              <a:rPr lang="de-DE" dirty="0">
                <a:solidFill>
                  <a:srgbClr val="003B5A"/>
                </a:solidFill>
              </a:rPr>
              <a:t>. </a:t>
            </a:r>
            <a:r>
              <a:rPr lang="de-DE" dirty="0" err="1">
                <a:solidFill>
                  <a:srgbClr val="003B5A"/>
                </a:solidFill>
              </a:rPr>
              <a:t>observation</a:t>
            </a:r>
            <a:r>
              <a:rPr lang="de-DE" dirty="0">
                <a:solidFill>
                  <a:srgbClr val="003B5A"/>
                </a:solidFill>
              </a:rPr>
              <a:t> </a:t>
            </a:r>
            <a:r>
              <a:rPr lang="de-DE" dirty="0" err="1">
                <a:solidFill>
                  <a:srgbClr val="003B5A"/>
                </a:solidFill>
              </a:rPr>
              <a:t>periods</a:t>
            </a:r>
            <a:endParaRPr lang="de-DE" dirty="0">
              <a:solidFill>
                <a:srgbClr val="003B5A"/>
              </a:solidFill>
            </a:endParaRPr>
          </a:p>
          <a:p>
            <a:pPr lvl="1"/>
            <a:r>
              <a:rPr lang="de-DE" dirty="0">
                <a:solidFill>
                  <a:srgbClr val="003B5A"/>
                </a:solidFill>
              </a:rPr>
              <a:t>Larger </a:t>
            </a:r>
            <a:r>
              <a:rPr lang="de-DE" dirty="0" err="1">
                <a:solidFill>
                  <a:srgbClr val="003B5A"/>
                </a:solidFill>
              </a:rPr>
              <a:t>evaluation</a:t>
            </a:r>
            <a:r>
              <a:rPr lang="de-DE" dirty="0">
                <a:solidFill>
                  <a:srgbClr val="003B5A"/>
                </a:solidFill>
              </a:rPr>
              <a:t> </a:t>
            </a:r>
            <a:r>
              <a:rPr lang="de-DE" dirty="0" err="1">
                <a:solidFill>
                  <a:srgbClr val="003B5A"/>
                </a:solidFill>
              </a:rPr>
              <a:t>areas</a:t>
            </a:r>
            <a:r>
              <a:rPr lang="de-DE" dirty="0">
                <a:solidFill>
                  <a:srgbClr val="003B5A"/>
                </a:solidFill>
              </a:rPr>
              <a:t> / </a:t>
            </a:r>
            <a:r>
              <a:rPr lang="de-DE" dirty="0" err="1">
                <a:solidFill>
                  <a:srgbClr val="003B5A"/>
                </a:solidFill>
              </a:rPr>
              <a:t>scaterred</a:t>
            </a:r>
            <a:r>
              <a:rPr lang="de-DE" dirty="0">
                <a:solidFill>
                  <a:srgbClr val="003B5A"/>
                </a:solidFill>
              </a:rPr>
              <a:t> </a:t>
            </a:r>
            <a:r>
              <a:rPr lang="de-DE" dirty="0" err="1">
                <a:solidFill>
                  <a:srgbClr val="003B5A"/>
                </a:solidFill>
              </a:rPr>
              <a:t>treatment</a:t>
            </a:r>
            <a:r>
              <a:rPr lang="de-DE" dirty="0">
                <a:solidFill>
                  <a:srgbClr val="003B5A"/>
                </a:solidFill>
              </a:rPr>
              <a:t> </a:t>
            </a:r>
            <a:r>
              <a:rPr lang="de-DE" dirty="0" err="1">
                <a:solidFill>
                  <a:srgbClr val="003B5A"/>
                </a:solidFill>
              </a:rPr>
              <a:t>sites</a:t>
            </a:r>
            <a:endParaRPr lang="de-DE" dirty="0">
              <a:solidFill>
                <a:srgbClr val="003B5A"/>
              </a:solidFill>
            </a:endParaRPr>
          </a:p>
          <a:p>
            <a:pPr lvl="1"/>
            <a:endParaRPr lang="de-DE" dirty="0"/>
          </a:p>
          <a:p>
            <a:pPr marL="0" indent="0">
              <a:buNone/>
            </a:pPr>
            <a:r>
              <a:rPr lang="de-DE" altLang="de-DE" b="1" dirty="0">
                <a:solidFill>
                  <a:srgbClr val="003B5A"/>
                </a:solidFill>
              </a:rPr>
              <a:t>Technical </a:t>
            </a:r>
            <a:r>
              <a:rPr lang="de-DE" altLang="de-DE" b="1" dirty="0" err="1">
                <a:solidFill>
                  <a:srgbClr val="003B5A"/>
                </a:solidFill>
              </a:rPr>
              <a:t>aspects</a:t>
            </a:r>
            <a:endParaRPr lang="de-DE" altLang="de-DE" b="1" dirty="0">
              <a:solidFill>
                <a:srgbClr val="003B5A"/>
              </a:solidFill>
            </a:endParaRPr>
          </a:p>
          <a:p>
            <a:pPr lvl="1"/>
            <a:r>
              <a:rPr lang="de-DE" altLang="de-DE" dirty="0">
                <a:solidFill>
                  <a:srgbClr val="003B5A"/>
                </a:solidFill>
              </a:rPr>
              <a:t>Data </a:t>
            </a:r>
            <a:r>
              <a:rPr lang="de-DE" altLang="de-DE" dirty="0" err="1">
                <a:solidFill>
                  <a:srgbClr val="003B5A"/>
                </a:solidFill>
              </a:rPr>
              <a:t>availability</a:t>
            </a:r>
            <a:r>
              <a:rPr lang="de-DE" altLang="de-DE" dirty="0">
                <a:solidFill>
                  <a:srgbClr val="003B5A"/>
                </a:solidFill>
              </a:rPr>
              <a:t> (</a:t>
            </a:r>
            <a:r>
              <a:rPr lang="de-DE" altLang="de-DE" dirty="0" err="1">
                <a:solidFill>
                  <a:srgbClr val="003B5A"/>
                </a:solidFill>
              </a:rPr>
              <a:t>cloud</a:t>
            </a:r>
            <a:r>
              <a:rPr lang="de-DE" altLang="de-DE" dirty="0">
                <a:solidFill>
                  <a:srgbClr val="003B5A"/>
                </a:solidFill>
              </a:rPr>
              <a:t> </a:t>
            </a:r>
            <a:r>
              <a:rPr lang="de-DE" altLang="de-DE" dirty="0" err="1">
                <a:solidFill>
                  <a:srgbClr val="003B5A"/>
                </a:solidFill>
              </a:rPr>
              <a:t>coverage</a:t>
            </a:r>
            <a:r>
              <a:rPr lang="de-DE" altLang="de-DE" dirty="0">
                <a:solidFill>
                  <a:srgbClr val="003B5A"/>
                </a:solidFill>
              </a:rPr>
              <a:t> / temporal </a:t>
            </a:r>
            <a:r>
              <a:rPr lang="de-DE" altLang="de-DE" dirty="0" err="1">
                <a:solidFill>
                  <a:srgbClr val="003B5A"/>
                </a:solidFill>
              </a:rPr>
              <a:t>compareability</a:t>
            </a:r>
            <a:r>
              <a:rPr lang="de-DE" altLang="de-DE" dirty="0">
                <a:solidFill>
                  <a:srgbClr val="003B5A"/>
                </a:solidFill>
              </a:rPr>
              <a:t>)</a:t>
            </a:r>
          </a:p>
          <a:p>
            <a:pPr lvl="1"/>
            <a:r>
              <a:rPr lang="de-DE" altLang="de-DE" dirty="0">
                <a:solidFill>
                  <a:srgbClr val="003B5A"/>
                </a:solidFill>
              </a:rPr>
              <a:t>Computing </a:t>
            </a:r>
            <a:r>
              <a:rPr lang="de-DE" altLang="de-DE" dirty="0" err="1">
                <a:solidFill>
                  <a:srgbClr val="003B5A"/>
                </a:solidFill>
              </a:rPr>
              <a:t>requirements</a:t>
            </a:r>
            <a:endParaRPr lang="de-DE" altLang="de-DE" dirty="0">
              <a:solidFill>
                <a:srgbClr val="003B5A"/>
              </a:solidFill>
            </a:endParaRPr>
          </a:p>
          <a:p>
            <a:pPr marL="0" indent="0">
              <a:buNone/>
            </a:pPr>
            <a:endParaRPr lang="de-DE" dirty="0"/>
          </a:p>
          <a:p>
            <a:pPr lvl="1"/>
            <a:endParaRPr lang="de-DE" dirty="0"/>
          </a:p>
        </p:txBody>
      </p:sp>
      <p:sp>
        <p:nvSpPr>
          <p:cNvPr id="8" name="Datumsplatzhalter 3">
            <a:extLst>
              <a:ext uri="{FF2B5EF4-FFF2-40B4-BE49-F238E27FC236}">
                <a16:creationId xmlns:a16="http://schemas.microsoft.com/office/drawing/2014/main" id="{79492B5A-6C6B-4F79-8739-673BE54E647A}"/>
              </a:ext>
            </a:extLst>
          </p:cNvPr>
          <p:cNvSpPr>
            <a:spLocks noGrp="1"/>
          </p:cNvSpPr>
          <p:nvPr>
            <p:ph type="dt" sz="quarter" idx="10"/>
          </p:nvPr>
        </p:nvSpPr>
        <p:spPr bwMode="auto">
          <a:xfrm>
            <a:off x="285750" y="6545262"/>
            <a:ext cx="885825" cy="33026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3859BB9-E0FD-4CBC-A858-38906D34A134}" type="datetime1">
              <a:rPr lang="de-DE" altLang="de-DE" sz="1200">
                <a:solidFill>
                  <a:schemeClr val="bg1"/>
                </a:solidFill>
              </a:rPr>
              <a:pPr eaLnBrk="1" hangingPunct="1"/>
              <a:t>10.03.2019</a:t>
            </a:fld>
            <a:endParaRPr lang="de-DE" altLang="de-DE" sz="1200" dirty="0">
              <a:solidFill>
                <a:schemeClr val="bg1"/>
              </a:solidFill>
            </a:endParaRPr>
          </a:p>
        </p:txBody>
      </p:sp>
    </p:spTree>
    <p:extLst>
      <p:ext uri="{BB962C8B-B14F-4D97-AF65-F5344CB8AC3E}">
        <p14:creationId xmlns:p14="http://schemas.microsoft.com/office/powerpoint/2010/main" val="1100412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Inhaltsplatzhalter 1"/>
          <p:cNvSpPr>
            <a:spLocks noGrp="1"/>
          </p:cNvSpPr>
          <p:nvPr>
            <p:ph idx="1"/>
          </p:nvPr>
        </p:nvSpPr>
        <p:spPr>
          <a:xfrm>
            <a:off x="396240" y="1714500"/>
            <a:ext cx="8292148" cy="4572000"/>
          </a:xfrm>
        </p:spPr>
        <p:txBody>
          <a:bodyPr/>
          <a:lstStyle/>
          <a:p>
            <a:r>
              <a:rPr lang="de-DE" altLang="de-DE" b="1" dirty="0">
                <a:solidFill>
                  <a:srgbClr val="003B5A"/>
                </a:solidFill>
              </a:rPr>
              <a:t>Surge in </a:t>
            </a:r>
            <a:r>
              <a:rPr lang="de-DE" altLang="de-DE" b="1" dirty="0" err="1">
                <a:solidFill>
                  <a:srgbClr val="003B5A"/>
                </a:solidFill>
              </a:rPr>
              <a:t>interest</a:t>
            </a:r>
            <a:r>
              <a:rPr lang="de-DE" altLang="de-DE" b="1" dirty="0">
                <a:solidFill>
                  <a:srgbClr val="003B5A"/>
                </a:solidFill>
              </a:rPr>
              <a:t> (and </a:t>
            </a:r>
            <a:r>
              <a:rPr lang="de-DE" altLang="de-DE" b="1" dirty="0" err="1">
                <a:solidFill>
                  <a:srgbClr val="003B5A"/>
                </a:solidFill>
              </a:rPr>
              <a:t>application</a:t>
            </a:r>
            <a:r>
              <a:rPr lang="de-DE" altLang="de-DE" b="1" dirty="0">
                <a:solidFill>
                  <a:srgbClr val="003B5A"/>
                </a:solidFill>
              </a:rPr>
              <a:t>) </a:t>
            </a:r>
            <a:r>
              <a:rPr lang="de-DE" altLang="de-DE" b="1" dirty="0" err="1">
                <a:solidFill>
                  <a:srgbClr val="003B5A"/>
                </a:solidFill>
              </a:rPr>
              <a:t>of</a:t>
            </a:r>
            <a:r>
              <a:rPr lang="de-DE" altLang="de-DE" b="1" dirty="0">
                <a:solidFill>
                  <a:srgbClr val="003B5A"/>
                </a:solidFill>
              </a:rPr>
              <a:t> </a:t>
            </a:r>
            <a:r>
              <a:rPr lang="de-DE" altLang="de-DE" b="1" dirty="0" err="1">
                <a:solidFill>
                  <a:srgbClr val="003B5A"/>
                </a:solidFill>
              </a:rPr>
              <a:t>geospatial</a:t>
            </a:r>
            <a:r>
              <a:rPr lang="de-DE" altLang="de-DE" b="1" dirty="0">
                <a:solidFill>
                  <a:srgbClr val="003B5A"/>
                </a:solidFill>
              </a:rPr>
              <a:t> </a:t>
            </a:r>
            <a:r>
              <a:rPr lang="de-DE" altLang="de-DE" b="1" dirty="0" err="1">
                <a:solidFill>
                  <a:srgbClr val="003B5A"/>
                </a:solidFill>
              </a:rPr>
              <a:t>data</a:t>
            </a:r>
            <a:r>
              <a:rPr lang="de-DE" altLang="de-DE" b="1" dirty="0">
                <a:solidFill>
                  <a:srgbClr val="003B5A"/>
                </a:solidFill>
              </a:rPr>
              <a:t> and </a:t>
            </a:r>
            <a:r>
              <a:rPr lang="de-DE" altLang="de-DE" b="1" dirty="0" err="1">
                <a:solidFill>
                  <a:srgbClr val="003B5A"/>
                </a:solidFill>
              </a:rPr>
              <a:t>methods</a:t>
            </a:r>
            <a:r>
              <a:rPr lang="de-DE" altLang="de-DE" b="1" dirty="0">
                <a:solidFill>
                  <a:srgbClr val="003B5A"/>
                </a:solidFill>
              </a:rPr>
              <a:t> in </a:t>
            </a:r>
            <a:r>
              <a:rPr lang="de-DE" altLang="de-DE" b="1" dirty="0" err="1">
                <a:solidFill>
                  <a:srgbClr val="003B5A"/>
                </a:solidFill>
              </a:rPr>
              <a:t>development</a:t>
            </a:r>
            <a:r>
              <a:rPr lang="de-DE" altLang="de-DE" b="1" dirty="0">
                <a:solidFill>
                  <a:srgbClr val="003B5A"/>
                </a:solidFill>
              </a:rPr>
              <a:t> </a:t>
            </a:r>
            <a:r>
              <a:rPr lang="de-DE" altLang="de-DE" b="1" dirty="0" err="1">
                <a:solidFill>
                  <a:srgbClr val="003B5A"/>
                </a:solidFill>
              </a:rPr>
              <a:t>evaluation</a:t>
            </a:r>
            <a:endParaRPr lang="de-DE" altLang="de-DE" b="1" dirty="0">
              <a:solidFill>
                <a:srgbClr val="003B5A"/>
              </a:solidFill>
            </a:endParaRPr>
          </a:p>
          <a:p>
            <a:endParaRPr lang="de-DE" altLang="de-DE" dirty="0">
              <a:solidFill>
                <a:srgbClr val="003B5A"/>
              </a:solidFill>
            </a:endParaRPr>
          </a:p>
          <a:p>
            <a:r>
              <a:rPr lang="de-DE" altLang="de-DE" dirty="0" err="1">
                <a:solidFill>
                  <a:srgbClr val="003B5A"/>
                </a:solidFill>
              </a:rPr>
              <a:t>Important</a:t>
            </a:r>
            <a:r>
              <a:rPr lang="de-DE" altLang="de-DE" dirty="0">
                <a:solidFill>
                  <a:srgbClr val="003B5A"/>
                </a:solidFill>
              </a:rPr>
              <a:t> </a:t>
            </a:r>
            <a:r>
              <a:rPr lang="de-DE" altLang="de-DE" dirty="0" err="1">
                <a:solidFill>
                  <a:srgbClr val="003B5A"/>
                </a:solidFill>
              </a:rPr>
              <a:t>driver</a:t>
            </a:r>
            <a:r>
              <a:rPr lang="de-DE" altLang="de-DE" dirty="0">
                <a:solidFill>
                  <a:srgbClr val="003B5A"/>
                </a:solidFill>
              </a:rPr>
              <a:t> </a:t>
            </a:r>
            <a:r>
              <a:rPr lang="de-DE" altLang="de-DE" dirty="0" err="1">
                <a:solidFill>
                  <a:srgbClr val="003B5A"/>
                </a:solidFill>
              </a:rPr>
              <a:t>of</a:t>
            </a:r>
            <a:r>
              <a:rPr lang="de-DE" b="1" dirty="0">
                <a:solidFill>
                  <a:srgbClr val="003B5A"/>
                </a:solidFill>
              </a:rPr>
              <a:t> </a:t>
            </a:r>
            <a:r>
              <a:rPr lang="de-DE" dirty="0">
                <a:solidFill>
                  <a:srgbClr val="003B5A"/>
                </a:solidFill>
              </a:rPr>
              <a:t>‘</a:t>
            </a:r>
            <a:r>
              <a:rPr lang="de-DE" altLang="de-DE" dirty="0">
                <a:solidFill>
                  <a:srgbClr val="003B5A"/>
                </a:solidFill>
              </a:rPr>
              <a:t>geo-</a:t>
            </a:r>
            <a:r>
              <a:rPr lang="de-DE" altLang="de-DE" dirty="0" err="1">
                <a:solidFill>
                  <a:srgbClr val="003B5A"/>
                </a:solidFill>
              </a:rPr>
              <a:t>advocacy</a:t>
            </a:r>
            <a:r>
              <a:rPr lang="de-DE" dirty="0">
                <a:solidFill>
                  <a:srgbClr val="003B5A"/>
                </a:solidFill>
              </a:rPr>
              <a:t>‘</a:t>
            </a:r>
            <a:r>
              <a:rPr lang="de-DE" altLang="de-DE" dirty="0">
                <a:solidFill>
                  <a:srgbClr val="003B5A"/>
                </a:solidFill>
              </a:rPr>
              <a:t>: </a:t>
            </a:r>
            <a:r>
              <a:rPr lang="de-DE" altLang="de-DE" b="1" dirty="0" err="1">
                <a:solidFill>
                  <a:srgbClr val="003B5A"/>
                </a:solidFill>
              </a:rPr>
              <a:t>AidDATA</a:t>
            </a:r>
            <a:r>
              <a:rPr lang="de-DE" altLang="de-DE" b="1" dirty="0">
                <a:solidFill>
                  <a:srgbClr val="003B5A"/>
                </a:solidFill>
              </a:rPr>
              <a:t> – </a:t>
            </a:r>
            <a:r>
              <a:rPr lang="de-DE" altLang="de-DE" b="1" dirty="0" err="1">
                <a:solidFill>
                  <a:srgbClr val="003B5A"/>
                </a:solidFill>
              </a:rPr>
              <a:t>Geospatial</a:t>
            </a:r>
            <a:r>
              <a:rPr lang="de-DE" altLang="de-DE" b="1" dirty="0">
                <a:solidFill>
                  <a:srgbClr val="003B5A"/>
                </a:solidFill>
              </a:rPr>
              <a:t> Impact Evaluation (GIE): </a:t>
            </a:r>
          </a:p>
          <a:p>
            <a:pPr lvl="1"/>
            <a:r>
              <a:rPr lang="en-US" dirty="0">
                <a:solidFill>
                  <a:srgbClr val="003B5A"/>
                </a:solidFill>
              </a:rPr>
              <a:t>Often cheaper than RCTs</a:t>
            </a:r>
          </a:p>
          <a:p>
            <a:pPr lvl="1"/>
            <a:r>
              <a:rPr lang="en-US" altLang="de-DE" dirty="0">
                <a:solidFill>
                  <a:srgbClr val="003B5A"/>
                </a:solidFill>
              </a:rPr>
              <a:t>Offer flexible approaches to programs or projects</a:t>
            </a:r>
          </a:p>
          <a:p>
            <a:pPr lvl="1"/>
            <a:r>
              <a:rPr lang="en-US" altLang="de-DE" dirty="0">
                <a:solidFill>
                  <a:srgbClr val="003B5A"/>
                </a:solidFill>
              </a:rPr>
              <a:t>Ability to apply to concluded projects</a:t>
            </a:r>
          </a:p>
          <a:p>
            <a:pPr lvl="1"/>
            <a:endParaRPr lang="en-US" altLang="de-DE" dirty="0">
              <a:solidFill>
                <a:srgbClr val="003B5A"/>
              </a:solidFill>
            </a:endParaRPr>
          </a:p>
          <a:p>
            <a:r>
              <a:rPr lang="de-DE" altLang="de-DE" b="1" dirty="0">
                <a:solidFill>
                  <a:srgbClr val="003B5A"/>
                </a:solidFill>
              </a:rPr>
              <a:t>Geo-integration </a:t>
            </a:r>
            <a:r>
              <a:rPr lang="de-DE" altLang="de-DE" b="1" dirty="0" err="1">
                <a:solidFill>
                  <a:srgbClr val="003B5A"/>
                </a:solidFill>
              </a:rPr>
              <a:t>into</a:t>
            </a:r>
            <a:r>
              <a:rPr lang="de-DE" altLang="de-DE" b="1" dirty="0">
                <a:solidFill>
                  <a:srgbClr val="003B5A"/>
                </a:solidFill>
              </a:rPr>
              <a:t> </a:t>
            </a:r>
            <a:r>
              <a:rPr lang="de-DE" altLang="de-DE" b="1" dirty="0" err="1">
                <a:solidFill>
                  <a:srgbClr val="003B5A"/>
                </a:solidFill>
              </a:rPr>
              <a:t>mixed-method</a:t>
            </a:r>
            <a:r>
              <a:rPr lang="de-DE" altLang="de-DE" b="1" dirty="0">
                <a:solidFill>
                  <a:srgbClr val="003B5A"/>
                </a:solidFill>
              </a:rPr>
              <a:t> </a:t>
            </a:r>
            <a:r>
              <a:rPr lang="de-DE" altLang="de-DE" b="1" dirty="0" err="1">
                <a:solidFill>
                  <a:srgbClr val="003B5A"/>
                </a:solidFill>
              </a:rPr>
              <a:t>evaluation</a:t>
            </a:r>
            <a:r>
              <a:rPr lang="de-DE" altLang="de-DE" b="1" dirty="0">
                <a:solidFill>
                  <a:srgbClr val="003B5A"/>
                </a:solidFill>
              </a:rPr>
              <a:t> </a:t>
            </a:r>
            <a:r>
              <a:rPr lang="de-DE" altLang="de-DE" b="1" dirty="0" err="1">
                <a:solidFill>
                  <a:srgbClr val="003B5A"/>
                </a:solidFill>
              </a:rPr>
              <a:t>designs</a:t>
            </a:r>
            <a:endParaRPr lang="de-DE" altLang="de-DE" b="1" dirty="0">
              <a:solidFill>
                <a:srgbClr val="003B5A"/>
              </a:solidFill>
            </a:endParaRPr>
          </a:p>
          <a:p>
            <a:pPr lvl="1"/>
            <a:r>
              <a:rPr lang="de-DE" altLang="de-DE" b="1" dirty="0" err="1">
                <a:solidFill>
                  <a:srgbClr val="003B5A"/>
                </a:solidFill>
              </a:rPr>
              <a:t>Spatial</a:t>
            </a:r>
            <a:r>
              <a:rPr lang="de-DE" altLang="de-DE" b="1" dirty="0">
                <a:solidFill>
                  <a:srgbClr val="003B5A"/>
                </a:solidFill>
              </a:rPr>
              <a:t> </a:t>
            </a:r>
            <a:r>
              <a:rPr lang="de-DE" altLang="de-DE" b="1" dirty="0" err="1">
                <a:solidFill>
                  <a:srgbClr val="003B5A"/>
                </a:solidFill>
              </a:rPr>
              <a:t>subsampling</a:t>
            </a:r>
            <a:r>
              <a:rPr lang="de-DE" altLang="de-DE" b="1" dirty="0">
                <a:solidFill>
                  <a:srgbClr val="003B5A"/>
                </a:solidFill>
              </a:rPr>
              <a:t> </a:t>
            </a:r>
            <a:r>
              <a:rPr lang="de-DE" altLang="de-DE" dirty="0" err="1">
                <a:solidFill>
                  <a:srgbClr val="003B5A"/>
                </a:solidFill>
              </a:rPr>
              <a:t>of</a:t>
            </a:r>
            <a:r>
              <a:rPr lang="de-DE" altLang="de-DE" dirty="0">
                <a:solidFill>
                  <a:srgbClr val="003B5A"/>
                </a:solidFill>
              </a:rPr>
              <a:t> qualitative </a:t>
            </a:r>
            <a:r>
              <a:rPr lang="de-DE" altLang="de-DE" dirty="0" err="1">
                <a:solidFill>
                  <a:srgbClr val="003B5A"/>
                </a:solidFill>
              </a:rPr>
              <a:t>interviews</a:t>
            </a:r>
            <a:r>
              <a:rPr lang="de-DE" altLang="de-DE" dirty="0">
                <a:solidFill>
                  <a:srgbClr val="003B5A"/>
                </a:solidFill>
              </a:rPr>
              <a:t> </a:t>
            </a:r>
          </a:p>
          <a:p>
            <a:endParaRPr lang="de-DE" altLang="de-DE" dirty="0"/>
          </a:p>
          <a:p>
            <a:endParaRPr lang="de-DE" altLang="de-DE" dirty="0"/>
          </a:p>
          <a:p>
            <a:pPr>
              <a:buFont typeface="Wingdings 2" pitchFamily="18" charset="2"/>
              <a:buNone/>
            </a:pPr>
            <a:endParaRPr lang="de-DE" altLang="de-DE" dirty="0"/>
          </a:p>
        </p:txBody>
      </p:sp>
      <p:sp>
        <p:nvSpPr>
          <p:cNvPr id="11266" name="Titel 2"/>
          <p:cNvSpPr>
            <a:spLocks noGrp="1"/>
          </p:cNvSpPr>
          <p:nvPr>
            <p:ph type="title"/>
          </p:nvPr>
        </p:nvSpPr>
        <p:spPr bwMode="auto">
          <a:xfrm>
            <a:off x="285750" y="312738"/>
            <a:ext cx="5533159" cy="782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normAutofit/>
          </a:bodyPr>
          <a:lstStyle/>
          <a:p>
            <a:r>
              <a:rPr lang="de-DE" altLang="de-DE" dirty="0"/>
              <a:t>Evaluation </a:t>
            </a:r>
            <a:r>
              <a:rPr lang="de-DE" altLang="de-DE" dirty="0" err="1"/>
              <a:t>from</a:t>
            </a:r>
            <a:r>
              <a:rPr lang="de-DE" altLang="de-DE" dirty="0"/>
              <a:t> </a:t>
            </a:r>
            <a:r>
              <a:rPr lang="de-DE" altLang="de-DE" dirty="0" err="1"/>
              <a:t>the</a:t>
            </a:r>
            <a:r>
              <a:rPr lang="de-DE" altLang="de-DE" dirty="0"/>
              <a:t> </a:t>
            </a:r>
            <a:r>
              <a:rPr lang="de-DE" altLang="de-DE" dirty="0" err="1"/>
              <a:t>bird‘s-eye</a:t>
            </a:r>
            <a:r>
              <a:rPr lang="de-DE" altLang="de-DE" dirty="0"/>
              <a:t> </a:t>
            </a:r>
            <a:r>
              <a:rPr lang="de-DE" altLang="de-DE" dirty="0" err="1"/>
              <a:t>view</a:t>
            </a:r>
            <a:endParaRPr lang="de-DE" altLang="de-DE" dirty="0"/>
          </a:p>
        </p:txBody>
      </p:sp>
      <p:sp>
        <p:nvSpPr>
          <p:cNvPr id="11267" name="Datumsplatzhalter 3"/>
          <p:cNvSpPr>
            <a:spLocks noGrp="1"/>
          </p:cNvSpPr>
          <p:nvPr>
            <p:ph type="dt" sz="quarter" idx="10"/>
          </p:nvPr>
        </p:nvSpPr>
        <p:spPr bwMode="auto">
          <a:xfrm>
            <a:off x="285750" y="6545262"/>
            <a:ext cx="885825" cy="33026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3859BB9-E0FD-4CBC-A858-38906D34A134}" type="datetime1">
              <a:rPr lang="de-DE" altLang="de-DE" sz="1200">
                <a:solidFill>
                  <a:schemeClr val="bg1"/>
                </a:solidFill>
              </a:rPr>
              <a:pPr eaLnBrk="1" hangingPunct="1"/>
              <a:t>10.03.2019</a:t>
            </a:fld>
            <a:endParaRPr lang="de-DE" altLang="de-DE" sz="1200" dirty="0">
              <a:solidFill>
                <a:schemeClr val="bg1"/>
              </a:solidFill>
            </a:endParaRPr>
          </a:p>
        </p:txBody>
      </p:sp>
      <p:sp>
        <p:nvSpPr>
          <p:cNvPr id="11268" name="Foliennummernplatzhalt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de-DE" altLang="de-DE" sz="1200" dirty="0">
                <a:solidFill>
                  <a:schemeClr val="bg1"/>
                </a:solidFill>
              </a:rPr>
              <a:t>Seite </a:t>
            </a:r>
            <a:fld id="{32F80DAE-7721-494D-AD91-84067D7B3575}" type="slidenum">
              <a:rPr lang="de-DE" altLang="de-DE" sz="1200">
                <a:solidFill>
                  <a:schemeClr val="bg1"/>
                </a:solidFill>
              </a:rPr>
              <a:pPr eaLnBrk="1" hangingPunct="1"/>
              <a:t>2</a:t>
            </a:fld>
            <a:endParaRPr lang="de-DE" altLang="de-DE" sz="1200" dirty="0">
              <a:solidFill>
                <a:schemeClr val="bg1"/>
              </a:solidFill>
            </a:endParaRPr>
          </a:p>
        </p:txBody>
      </p:sp>
      <p:sp>
        <p:nvSpPr>
          <p:cNvPr id="2" name="Rechteck 1">
            <a:extLst>
              <a:ext uri="{FF2B5EF4-FFF2-40B4-BE49-F238E27FC236}">
                <a16:creationId xmlns:a16="http://schemas.microsoft.com/office/drawing/2014/main" id="{07F20E4F-6727-4C41-B3A6-D5D88130194F}"/>
              </a:ext>
            </a:extLst>
          </p:cNvPr>
          <p:cNvSpPr/>
          <p:nvPr/>
        </p:nvSpPr>
        <p:spPr>
          <a:xfrm>
            <a:off x="455612" y="6225043"/>
            <a:ext cx="4572000" cy="215444"/>
          </a:xfrm>
          <a:prstGeom prst="rect">
            <a:avLst/>
          </a:prstGeom>
        </p:spPr>
        <p:txBody>
          <a:bodyPr>
            <a:spAutoFit/>
          </a:bodyPr>
          <a:lstStyle/>
          <a:p>
            <a:r>
              <a:rPr lang="de-DE" sz="800" dirty="0"/>
              <a:t>https://www.aiddata.org/methods/geospatial-impact-evaluation-methodology</a:t>
            </a:r>
          </a:p>
        </p:txBody>
      </p:sp>
      <p:pic>
        <p:nvPicPr>
          <p:cNvPr id="4" name="Grafik 3" descr="Markierung">
            <a:extLst>
              <a:ext uri="{FF2B5EF4-FFF2-40B4-BE49-F238E27FC236}">
                <a16:creationId xmlns:a16="http://schemas.microsoft.com/office/drawing/2014/main" id="{6740CF9B-71CE-4282-8619-2B7C3F28CC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65686" y="4135583"/>
            <a:ext cx="1340428" cy="1340428"/>
          </a:xfrm>
          <a:prstGeom prst="rect">
            <a:avLst/>
          </a:prstGeom>
        </p:spPr>
      </p:pic>
    </p:spTree>
    <p:extLst>
      <p:ext uri="{BB962C8B-B14F-4D97-AF65-F5344CB8AC3E}">
        <p14:creationId xmlns:p14="http://schemas.microsoft.com/office/powerpoint/2010/main" val="17238164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6BD69013-7B69-4E6A-B849-ED0E84172C1C}"/>
              </a:ext>
            </a:extLst>
          </p:cNvPr>
          <p:cNvSpPr>
            <a:spLocks noGrp="1"/>
          </p:cNvSpPr>
          <p:nvPr>
            <p:ph idx="1"/>
          </p:nvPr>
        </p:nvSpPr>
        <p:spPr/>
        <p:txBody>
          <a:bodyPr/>
          <a:lstStyle/>
          <a:p>
            <a:r>
              <a:rPr lang="de-DE" b="1" dirty="0" err="1">
                <a:solidFill>
                  <a:srgbClr val="003B5A"/>
                </a:solidFill>
              </a:rPr>
              <a:t>Growing</a:t>
            </a:r>
            <a:r>
              <a:rPr lang="de-DE" b="1" dirty="0">
                <a:solidFill>
                  <a:srgbClr val="003B5A"/>
                </a:solidFill>
              </a:rPr>
              <a:t> </a:t>
            </a:r>
            <a:r>
              <a:rPr lang="de-DE" b="1" dirty="0" err="1">
                <a:solidFill>
                  <a:srgbClr val="003B5A"/>
                </a:solidFill>
              </a:rPr>
              <a:t>use</a:t>
            </a:r>
            <a:r>
              <a:rPr lang="de-DE" b="1" dirty="0">
                <a:solidFill>
                  <a:srgbClr val="003B5A"/>
                </a:solidFill>
              </a:rPr>
              <a:t> </a:t>
            </a:r>
            <a:r>
              <a:rPr lang="de-DE" b="1" dirty="0" err="1">
                <a:solidFill>
                  <a:srgbClr val="003B5A"/>
                </a:solidFill>
              </a:rPr>
              <a:t>of</a:t>
            </a:r>
            <a:r>
              <a:rPr lang="de-DE" b="1" dirty="0">
                <a:solidFill>
                  <a:srgbClr val="003B5A"/>
                </a:solidFill>
              </a:rPr>
              <a:t> </a:t>
            </a:r>
            <a:r>
              <a:rPr lang="de-DE" b="1" dirty="0" err="1">
                <a:solidFill>
                  <a:srgbClr val="003B5A"/>
                </a:solidFill>
              </a:rPr>
              <a:t>geospatial</a:t>
            </a:r>
            <a:r>
              <a:rPr lang="de-DE" b="1" dirty="0">
                <a:solidFill>
                  <a:srgbClr val="003B5A"/>
                </a:solidFill>
              </a:rPr>
              <a:t> </a:t>
            </a:r>
            <a:r>
              <a:rPr lang="de-DE" b="1" dirty="0" err="1">
                <a:solidFill>
                  <a:srgbClr val="003B5A"/>
                </a:solidFill>
              </a:rPr>
              <a:t>analysis</a:t>
            </a:r>
            <a:r>
              <a:rPr lang="de-DE" b="1" dirty="0">
                <a:solidFill>
                  <a:srgbClr val="003B5A"/>
                </a:solidFill>
              </a:rPr>
              <a:t> </a:t>
            </a:r>
            <a:r>
              <a:rPr lang="de-DE" b="1" dirty="0" err="1">
                <a:solidFill>
                  <a:srgbClr val="003B5A"/>
                </a:solidFill>
              </a:rPr>
              <a:t>highlights</a:t>
            </a:r>
            <a:r>
              <a:rPr lang="de-DE" b="1" dirty="0">
                <a:solidFill>
                  <a:srgbClr val="003B5A"/>
                </a:solidFill>
              </a:rPr>
              <a:t> potential </a:t>
            </a:r>
            <a:r>
              <a:rPr lang="de-DE" b="1" dirty="0" err="1">
                <a:solidFill>
                  <a:srgbClr val="003B5A"/>
                </a:solidFill>
              </a:rPr>
              <a:t>of</a:t>
            </a:r>
            <a:r>
              <a:rPr lang="de-DE" b="1" dirty="0">
                <a:solidFill>
                  <a:srgbClr val="003B5A"/>
                </a:solidFill>
              </a:rPr>
              <a:t> </a:t>
            </a:r>
            <a:r>
              <a:rPr lang="de-DE" b="1" dirty="0" err="1">
                <a:solidFill>
                  <a:srgbClr val="003B5A"/>
                </a:solidFill>
              </a:rPr>
              <a:t>the</a:t>
            </a:r>
            <a:r>
              <a:rPr lang="de-DE" b="1" dirty="0">
                <a:solidFill>
                  <a:srgbClr val="003B5A"/>
                </a:solidFill>
              </a:rPr>
              <a:t> </a:t>
            </a:r>
            <a:r>
              <a:rPr lang="de-DE" b="1" dirty="0" err="1">
                <a:solidFill>
                  <a:srgbClr val="003B5A"/>
                </a:solidFill>
              </a:rPr>
              <a:t>approach</a:t>
            </a:r>
            <a:endParaRPr lang="de-DE" b="1" dirty="0">
              <a:solidFill>
                <a:srgbClr val="003B5A"/>
              </a:solidFill>
            </a:endParaRPr>
          </a:p>
          <a:p>
            <a:endParaRPr lang="de-DE" dirty="0">
              <a:solidFill>
                <a:srgbClr val="003B5A"/>
              </a:solidFill>
            </a:endParaRPr>
          </a:p>
          <a:p>
            <a:r>
              <a:rPr lang="de-DE" dirty="0" err="1">
                <a:solidFill>
                  <a:srgbClr val="003B5A"/>
                </a:solidFill>
              </a:rPr>
              <a:t>Requires</a:t>
            </a:r>
            <a:r>
              <a:rPr lang="de-DE" dirty="0">
                <a:solidFill>
                  <a:srgbClr val="003B5A"/>
                </a:solidFill>
              </a:rPr>
              <a:t> </a:t>
            </a:r>
            <a:r>
              <a:rPr lang="de-DE" b="1" dirty="0">
                <a:solidFill>
                  <a:srgbClr val="003B5A"/>
                </a:solidFill>
              </a:rPr>
              <a:t>solid </a:t>
            </a:r>
            <a:r>
              <a:rPr lang="de-DE" b="1" dirty="0" err="1">
                <a:solidFill>
                  <a:srgbClr val="003B5A"/>
                </a:solidFill>
              </a:rPr>
              <a:t>preparation</a:t>
            </a:r>
            <a:r>
              <a:rPr lang="de-DE" b="1" dirty="0">
                <a:solidFill>
                  <a:srgbClr val="003B5A"/>
                </a:solidFill>
              </a:rPr>
              <a:t> </a:t>
            </a:r>
            <a:r>
              <a:rPr lang="de-DE" dirty="0">
                <a:solidFill>
                  <a:srgbClr val="003B5A"/>
                </a:solidFill>
              </a:rPr>
              <a:t>and </a:t>
            </a:r>
            <a:r>
              <a:rPr lang="de-DE" b="1" dirty="0" err="1">
                <a:solidFill>
                  <a:srgbClr val="003B5A"/>
                </a:solidFill>
              </a:rPr>
              <a:t>precise</a:t>
            </a:r>
            <a:r>
              <a:rPr lang="de-DE" b="1" dirty="0">
                <a:solidFill>
                  <a:srgbClr val="003B5A"/>
                </a:solidFill>
              </a:rPr>
              <a:t> </a:t>
            </a:r>
            <a:r>
              <a:rPr lang="de-DE" b="1" dirty="0" err="1">
                <a:solidFill>
                  <a:srgbClr val="003B5A"/>
                </a:solidFill>
              </a:rPr>
              <a:t>workflow</a:t>
            </a:r>
            <a:r>
              <a:rPr lang="de-DE" b="1" dirty="0">
                <a:solidFill>
                  <a:srgbClr val="003B5A"/>
                </a:solidFill>
              </a:rPr>
              <a:t> / </a:t>
            </a:r>
            <a:r>
              <a:rPr lang="de-DE" b="1" dirty="0" err="1">
                <a:solidFill>
                  <a:srgbClr val="003B5A"/>
                </a:solidFill>
              </a:rPr>
              <a:t>No</a:t>
            </a:r>
            <a:r>
              <a:rPr lang="de-DE" b="1" dirty="0">
                <a:solidFill>
                  <a:srgbClr val="003B5A"/>
                </a:solidFill>
              </a:rPr>
              <a:t> ‘quick-and-</a:t>
            </a:r>
            <a:r>
              <a:rPr lang="de-DE" b="1" dirty="0" err="1">
                <a:solidFill>
                  <a:srgbClr val="003B5A"/>
                </a:solidFill>
              </a:rPr>
              <a:t>dirty</a:t>
            </a:r>
            <a:r>
              <a:rPr lang="de-DE" b="1" dirty="0">
                <a:solidFill>
                  <a:srgbClr val="003B5A"/>
                </a:solidFill>
              </a:rPr>
              <a:t>‘ </a:t>
            </a:r>
            <a:r>
              <a:rPr lang="de-DE" b="1" dirty="0" err="1">
                <a:solidFill>
                  <a:srgbClr val="003B5A"/>
                </a:solidFill>
              </a:rPr>
              <a:t>tool</a:t>
            </a:r>
            <a:endParaRPr lang="de-DE" b="1" dirty="0">
              <a:solidFill>
                <a:srgbClr val="003B5A"/>
              </a:solidFill>
            </a:endParaRPr>
          </a:p>
          <a:p>
            <a:endParaRPr lang="de-DE" dirty="0">
              <a:solidFill>
                <a:srgbClr val="003B5A"/>
              </a:solidFill>
            </a:endParaRPr>
          </a:p>
          <a:p>
            <a:r>
              <a:rPr lang="de-DE" b="1" dirty="0">
                <a:solidFill>
                  <a:srgbClr val="003B5A"/>
                </a:solidFill>
              </a:rPr>
              <a:t>Flexible</a:t>
            </a:r>
            <a:r>
              <a:rPr lang="de-DE" dirty="0">
                <a:solidFill>
                  <a:srgbClr val="003B5A"/>
                </a:solidFill>
              </a:rPr>
              <a:t> and </a:t>
            </a:r>
            <a:r>
              <a:rPr lang="de-DE" dirty="0" err="1">
                <a:solidFill>
                  <a:srgbClr val="003B5A"/>
                </a:solidFill>
              </a:rPr>
              <a:t>can</a:t>
            </a:r>
            <a:r>
              <a:rPr lang="de-DE" dirty="0">
                <a:solidFill>
                  <a:srgbClr val="003B5A"/>
                </a:solidFill>
              </a:rPr>
              <a:t> </a:t>
            </a:r>
            <a:r>
              <a:rPr lang="de-DE" dirty="0" err="1">
                <a:solidFill>
                  <a:srgbClr val="003B5A"/>
                </a:solidFill>
              </a:rPr>
              <a:t>offer</a:t>
            </a:r>
            <a:r>
              <a:rPr lang="de-DE" dirty="0">
                <a:solidFill>
                  <a:srgbClr val="003B5A"/>
                </a:solidFill>
              </a:rPr>
              <a:t> </a:t>
            </a:r>
            <a:r>
              <a:rPr lang="de-DE" dirty="0" err="1">
                <a:solidFill>
                  <a:srgbClr val="003B5A"/>
                </a:solidFill>
              </a:rPr>
              <a:t>insights</a:t>
            </a:r>
            <a:r>
              <a:rPr lang="de-DE" dirty="0">
                <a:solidFill>
                  <a:srgbClr val="003B5A"/>
                </a:solidFill>
              </a:rPr>
              <a:t> </a:t>
            </a:r>
            <a:r>
              <a:rPr lang="de-DE" dirty="0" err="1">
                <a:solidFill>
                  <a:srgbClr val="003B5A"/>
                </a:solidFill>
              </a:rPr>
              <a:t>that</a:t>
            </a:r>
            <a:r>
              <a:rPr lang="de-DE" dirty="0">
                <a:solidFill>
                  <a:srgbClr val="003B5A"/>
                </a:solidFill>
              </a:rPr>
              <a:t> </a:t>
            </a:r>
            <a:r>
              <a:rPr lang="de-DE" dirty="0" err="1">
                <a:solidFill>
                  <a:srgbClr val="003B5A"/>
                </a:solidFill>
              </a:rPr>
              <a:t>might</a:t>
            </a:r>
            <a:r>
              <a:rPr lang="de-DE" dirty="0">
                <a:solidFill>
                  <a:srgbClr val="003B5A"/>
                </a:solidFill>
              </a:rPr>
              <a:t> </a:t>
            </a:r>
            <a:r>
              <a:rPr lang="de-DE" dirty="0" err="1">
                <a:solidFill>
                  <a:srgbClr val="003B5A"/>
                </a:solidFill>
              </a:rPr>
              <a:t>be</a:t>
            </a:r>
            <a:r>
              <a:rPr lang="de-DE" dirty="0">
                <a:solidFill>
                  <a:srgbClr val="003B5A"/>
                </a:solidFill>
              </a:rPr>
              <a:t> </a:t>
            </a:r>
            <a:r>
              <a:rPr lang="de-DE" dirty="0" err="1">
                <a:solidFill>
                  <a:srgbClr val="003B5A"/>
                </a:solidFill>
              </a:rPr>
              <a:t>hard</a:t>
            </a:r>
            <a:r>
              <a:rPr lang="de-DE" dirty="0">
                <a:solidFill>
                  <a:srgbClr val="003B5A"/>
                </a:solidFill>
              </a:rPr>
              <a:t> (</a:t>
            </a:r>
            <a:r>
              <a:rPr lang="de-DE" dirty="0" err="1">
                <a:solidFill>
                  <a:srgbClr val="003B5A"/>
                </a:solidFill>
              </a:rPr>
              <a:t>or</a:t>
            </a:r>
            <a:r>
              <a:rPr lang="de-DE" dirty="0">
                <a:solidFill>
                  <a:srgbClr val="003B5A"/>
                </a:solidFill>
              </a:rPr>
              <a:t> </a:t>
            </a:r>
            <a:r>
              <a:rPr lang="de-DE" dirty="0" err="1">
                <a:solidFill>
                  <a:srgbClr val="003B5A"/>
                </a:solidFill>
              </a:rPr>
              <a:t>harder</a:t>
            </a:r>
            <a:r>
              <a:rPr lang="de-DE" dirty="0">
                <a:solidFill>
                  <a:srgbClr val="003B5A"/>
                </a:solidFill>
              </a:rPr>
              <a:t> </a:t>
            </a:r>
            <a:r>
              <a:rPr lang="de-DE" dirty="0" err="1">
                <a:solidFill>
                  <a:srgbClr val="003B5A"/>
                </a:solidFill>
              </a:rPr>
              <a:t>to</a:t>
            </a:r>
            <a:r>
              <a:rPr lang="de-DE" dirty="0">
                <a:solidFill>
                  <a:srgbClr val="003B5A"/>
                </a:solidFill>
              </a:rPr>
              <a:t> </a:t>
            </a:r>
            <a:r>
              <a:rPr lang="de-DE" dirty="0" err="1">
                <a:solidFill>
                  <a:srgbClr val="003B5A"/>
                </a:solidFill>
              </a:rPr>
              <a:t>gain</a:t>
            </a:r>
            <a:r>
              <a:rPr lang="de-DE" dirty="0">
                <a:solidFill>
                  <a:srgbClr val="003B5A"/>
                </a:solidFill>
              </a:rPr>
              <a:t>) </a:t>
            </a:r>
            <a:r>
              <a:rPr lang="de-DE" dirty="0" err="1">
                <a:solidFill>
                  <a:srgbClr val="003B5A"/>
                </a:solidFill>
              </a:rPr>
              <a:t>with</a:t>
            </a:r>
            <a:r>
              <a:rPr lang="de-DE" dirty="0">
                <a:solidFill>
                  <a:srgbClr val="003B5A"/>
                </a:solidFill>
              </a:rPr>
              <a:t> traditional </a:t>
            </a:r>
            <a:r>
              <a:rPr lang="de-DE" dirty="0" err="1">
                <a:solidFill>
                  <a:srgbClr val="003B5A"/>
                </a:solidFill>
              </a:rPr>
              <a:t>evaluation</a:t>
            </a:r>
            <a:r>
              <a:rPr lang="de-DE" dirty="0">
                <a:solidFill>
                  <a:srgbClr val="003B5A"/>
                </a:solidFill>
              </a:rPr>
              <a:t> </a:t>
            </a:r>
            <a:r>
              <a:rPr lang="de-DE" dirty="0" err="1">
                <a:solidFill>
                  <a:srgbClr val="003B5A"/>
                </a:solidFill>
              </a:rPr>
              <a:t>methodology</a:t>
            </a:r>
            <a:endParaRPr lang="de-DE" dirty="0">
              <a:solidFill>
                <a:srgbClr val="003B5A"/>
              </a:solidFill>
            </a:endParaRPr>
          </a:p>
          <a:p>
            <a:endParaRPr lang="de-DE" dirty="0">
              <a:solidFill>
                <a:srgbClr val="003B5A"/>
              </a:solidFill>
            </a:endParaRPr>
          </a:p>
          <a:p>
            <a:r>
              <a:rPr lang="de-DE" b="1" dirty="0" err="1">
                <a:solidFill>
                  <a:srgbClr val="003B5A"/>
                </a:solidFill>
              </a:rPr>
              <a:t>Cannot</a:t>
            </a:r>
            <a:r>
              <a:rPr lang="de-DE" b="1" dirty="0">
                <a:solidFill>
                  <a:srgbClr val="003B5A"/>
                </a:solidFill>
              </a:rPr>
              <a:t> and will not </a:t>
            </a:r>
            <a:r>
              <a:rPr lang="de-DE" b="1" dirty="0" err="1">
                <a:solidFill>
                  <a:srgbClr val="003B5A"/>
                </a:solidFill>
              </a:rPr>
              <a:t>make</a:t>
            </a:r>
            <a:r>
              <a:rPr lang="de-DE" b="1" dirty="0">
                <a:solidFill>
                  <a:srgbClr val="003B5A"/>
                </a:solidFill>
              </a:rPr>
              <a:t> </a:t>
            </a:r>
            <a:r>
              <a:rPr lang="de-DE" b="1" dirty="0" err="1">
                <a:solidFill>
                  <a:srgbClr val="003B5A"/>
                </a:solidFill>
              </a:rPr>
              <a:t>existing</a:t>
            </a:r>
            <a:r>
              <a:rPr lang="de-DE" b="1" dirty="0">
                <a:solidFill>
                  <a:srgbClr val="003B5A"/>
                </a:solidFill>
              </a:rPr>
              <a:t> </a:t>
            </a:r>
            <a:r>
              <a:rPr lang="de-DE" b="1" dirty="0" err="1">
                <a:solidFill>
                  <a:srgbClr val="003B5A"/>
                </a:solidFill>
              </a:rPr>
              <a:t>methodology</a:t>
            </a:r>
            <a:r>
              <a:rPr lang="de-DE" b="1" dirty="0">
                <a:solidFill>
                  <a:srgbClr val="003B5A"/>
                </a:solidFill>
              </a:rPr>
              <a:t> obsolete</a:t>
            </a:r>
          </a:p>
          <a:p>
            <a:endParaRPr lang="de-DE" dirty="0">
              <a:solidFill>
                <a:srgbClr val="003B5A"/>
              </a:solidFill>
            </a:endParaRPr>
          </a:p>
          <a:p>
            <a:r>
              <a:rPr lang="de-DE" b="1" dirty="0" err="1">
                <a:solidFill>
                  <a:srgbClr val="003B5A"/>
                </a:solidFill>
              </a:rPr>
              <a:t>Biggest</a:t>
            </a:r>
            <a:r>
              <a:rPr lang="de-DE" b="1" dirty="0">
                <a:solidFill>
                  <a:srgbClr val="003B5A"/>
                </a:solidFill>
              </a:rPr>
              <a:t> potential: </a:t>
            </a:r>
            <a:r>
              <a:rPr lang="de-DE" dirty="0">
                <a:solidFill>
                  <a:srgbClr val="003B5A"/>
                </a:solidFill>
              </a:rPr>
              <a:t>Integration </a:t>
            </a:r>
            <a:r>
              <a:rPr lang="de-DE" dirty="0" err="1">
                <a:solidFill>
                  <a:srgbClr val="003B5A"/>
                </a:solidFill>
              </a:rPr>
              <a:t>into</a:t>
            </a:r>
            <a:r>
              <a:rPr lang="de-DE" dirty="0">
                <a:solidFill>
                  <a:srgbClr val="003B5A"/>
                </a:solidFill>
              </a:rPr>
              <a:t> </a:t>
            </a:r>
            <a:r>
              <a:rPr lang="de-DE" b="1" dirty="0" err="1">
                <a:solidFill>
                  <a:srgbClr val="003B5A"/>
                </a:solidFill>
              </a:rPr>
              <a:t>mixed-method</a:t>
            </a:r>
            <a:r>
              <a:rPr lang="de-DE" b="1" dirty="0">
                <a:solidFill>
                  <a:srgbClr val="003B5A"/>
                </a:solidFill>
              </a:rPr>
              <a:t> </a:t>
            </a:r>
            <a:r>
              <a:rPr lang="de-DE" b="1" dirty="0" err="1">
                <a:solidFill>
                  <a:srgbClr val="003B5A"/>
                </a:solidFill>
              </a:rPr>
              <a:t>evaluation</a:t>
            </a:r>
            <a:r>
              <a:rPr lang="de-DE" b="1" dirty="0">
                <a:solidFill>
                  <a:srgbClr val="003B5A"/>
                </a:solidFill>
              </a:rPr>
              <a:t> </a:t>
            </a:r>
            <a:r>
              <a:rPr lang="de-DE" b="1" dirty="0" err="1">
                <a:solidFill>
                  <a:srgbClr val="003B5A"/>
                </a:solidFill>
              </a:rPr>
              <a:t>designs</a:t>
            </a:r>
            <a:r>
              <a:rPr lang="de-DE" b="1" dirty="0">
                <a:solidFill>
                  <a:srgbClr val="003B5A"/>
                </a:solidFill>
              </a:rPr>
              <a:t> </a:t>
            </a:r>
            <a:r>
              <a:rPr lang="de-DE" dirty="0">
                <a:solidFill>
                  <a:srgbClr val="003B5A"/>
                </a:solidFill>
              </a:rPr>
              <a:t>/ </a:t>
            </a:r>
            <a:r>
              <a:rPr lang="de-DE" b="1" dirty="0" err="1">
                <a:solidFill>
                  <a:srgbClr val="003B5A"/>
                </a:solidFill>
              </a:rPr>
              <a:t>Increasing</a:t>
            </a:r>
            <a:r>
              <a:rPr lang="de-DE" b="1" dirty="0">
                <a:solidFill>
                  <a:srgbClr val="003B5A"/>
                </a:solidFill>
              </a:rPr>
              <a:t> </a:t>
            </a:r>
            <a:r>
              <a:rPr lang="de-DE" b="1" dirty="0" err="1">
                <a:solidFill>
                  <a:srgbClr val="003B5A"/>
                </a:solidFill>
              </a:rPr>
              <a:t>the</a:t>
            </a:r>
            <a:r>
              <a:rPr lang="de-DE" b="1" dirty="0">
                <a:solidFill>
                  <a:srgbClr val="003B5A"/>
                </a:solidFill>
              </a:rPr>
              <a:t> </a:t>
            </a:r>
            <a:r>
              <a:rPr lang="de-DE" b="1" dirty="0" err="1">
                <a:solidFill>
                  <a:srgbClr val="003B5A"/>
                </a:solidFill>
              </a:rPr>
              <a:t>degree</a:t>
            </a:r>
            <a:r>
              <a:rPr lang="de-DE" b="1" dirty="0">
                <a:solidFill>
                  <a:srgbClr val="003B5A"/>
                </a:solidFill>
              </a:rPr>
              <a:t> </a:t>
            </a:r>
            <a:r>
              <a:rPr lang="de-DE" b="1" dirty="0" err="1">
                <a:solidFill>
                  <a:srgbClr val="003B5A"/>
                </a:solidFill>
              </a:rPr>
              <a:t>of</a:t>
            </a:r>
            <a:r>
              <a:rPr lang="de-DE" b="1" dirty="0">
                <a:solidFill>
                  <a:srgbClr val="003B5A"/>
                </a:solidFill>
              </a:rPr>
              <a:t> </a:t>
            </a:r>
            <a:r>
              <a:rPr lang="de-DE" b="1" dirty="0" err="1">
                <a:solidFill>
                  <a:srgbClr val="003B5A"/>
                </a:solidFill>
              </a:rPr>
              <a:t>automating</a:t>
            </a:r>
            <a:r>
              <a:rPr lang="de-DE" b="1" dirty="0">
                <a:solidFill>
                  <a:srgbClr val="003B5A"/>
                </a:solidFill>
              </a:rPr>
              <a:t> </a:t>
            </a:r>
            <a:r>
              <a:rPr lang="de-DE" dirty="0" err="1">
                <a:solidFill>
                  <a:srgbClr val="003B5A"/>
                </a:solidFill>
              </a:rPr>
              <a:t>geo</a:t>
            </a:r>
            <a:r>
              <a:rPr lang="de-DE" dirty="0">
                <a:solidFill>
                  <a:srgbClr val="003B5A"/>
                </a:solidFill>
              </a:rPr>
              <a:t> </a:t>
            </a:r>
            <a:r>
              <a:rPr lang="de-DE" dirty="0" err="1">
                <a:solidFill>
                  <a:srgbClr val="003B5A"/>
                </a:solidFill>
              </a:rPr>
              <a:t>data</a:t>
            </a:r>
            <a:r>
              <a:rPr lang="de-DE" dirty="0">
                <a:solidFill>
                  <a:srgbClr val="003B5A"/>
                </a:solidFill>
              </a:rPr>
              <a:t> </a:t>
            </a:r>
            <a:r>
              <a:rPr lang="de-DE" dirty="0" err="1">
                <a:solidFill>
                  <a:srgbClr val="003B5A"/>
                </a:solidFill>
              </a:rPr>
              <a:t>analysis</a:t>
            </a:r>
            <a:r>
              <a:rPr lang="de-DE" dirty="0">
                <a:solidFill>
                  <a:srgbClr val="003B5A"/>
                </a:solidFill>
              </a:rPr>
              <a:t> </a:t>
            </a:r>
            <a:r>
              <a:rPr lang="de-DE" dirty="0" err="1">
                <a:solidFill>
                  <a:srgbClr val="003B5A"/>
                </a:solidFill>
              </a:rPr>
              <a:t>processes</a:t>
            </a:r>
            <a:endParaRPr lang="de-DE" dirty="0">
              <a:solidFill>
                <a:srgbClr val="003B5A"/>
              </a:solidFill>
            </a:endParaRPr>
          </a:p>
        </p:txBody>
      </p:sp>
      <p:sp>
        <p:nvSpPr>
          <p:cNvPr id="2" name="Titel 1"/>
          <p:cNvSpPr>
            <a:spLocks noGrp="1"/>
          </p:cNvSpPr>
          <p:nvPr>
            <p:ph type="title"/>
          </p:nvPr>
        </p:nvSpPr>
        <p:spPr/>
        <p:txBody>
          <a:bodyPr>
            <a:normAutofit/>
          </a:bodyPr>
          <a:lstStyle/>
          <a:p>
            <a:r>
              <a:rPr lang="de-DE" altLang="de-DE" dirty="0"/>
              <a:t>Take-away </a:t>
            </a:r>
            <a:r>
              <a:rPr lang="de-DE" altLang="de-DE" dirty="0" err="1"/>
              <a:t>message</a:t>
            </a:r>
            <a:endParaRPr lang="de-DE" altLang="de-DE" dirty="0"/>
          </a:p>
        </p:txBody>
      </p:sp>
      <p:sp>
        <p:nvSpPr>
          <p:cNvPr id="6" name="Foliennummernplatzhalter 5"/>
          <p:cNvSpPr>
            <a:spLocks noGrp="1"/>
          </p:cNvSpPr>
          <p:nvPr>
            <p:ph type="sldNum" sz="quarter" idx="11"/>
          </p:nvPr>
        </p:nvSpPr>
        <p:spPr>
          <a:xfrm>
            <a:off x="7752772" y="6550085"/>
            <a:ext cx="981075" cy="365125"/>
          </a:xfrm>
        </p:spPr>
        <p:txBody>
          <a:bodyPr/>
          <a:lstStyle/>
          <a:p>
            <a:r>
              <a:rPr lang="de-DE" altLang="de-DE" dirty="0"/>
              <a:t>Seite </a:t>
            </a:r>
            <a:fld id="{C4902615-07DC-4554-B020-88125B62E931}" type="slidenum">
              <a:rPr lang="de-DE" altLang="de-DE" smtClean="0"/>
              <a:pPr/>
              <a:t>20</a:t>
            </a:fld>
            <a:endParaRPr lang="de-DE" altLang="de-DE" dirty="0"/>
          </a:p>
        </p:txBody>
      </p:sp>
      <p:sp>
        <p:nvSpPr>
          <p:cNvPr id="9" name="Datumsplatzhalter 3">
            <a:extLst>
              <a:ext uri="{FF2B5EF4-FFF2-40B4-BE49-F238E27FC236}">
                <a16:creationId xmlns:a16="http://schemas.microsoft.com/office/drawing/2014/main" id="{8FF59C19-AA92-43B3-8E89-40102AC07E86}"/>
              </a:ext>
            </a:extLst>
          </p:cNvPr>
          <p:cNvSpPr>
            <a:spLocks noGrp="1"/>
          </p:cNvSpPr>
          <p:nvPr>
            <p:ph type="dt" sz="quarter" idx="10"/>
          </p:nvPr>
        </p:nvSpPr>
        <p:spPr bwMode="auto">
          <a:xfrm>
            <a:off x="285750" y="6545262"/>
            <a:ext cx="885825" cy="33026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3859BB9-E0FD-4CBC-A858-38906D34A134}" type="datetime1">
              <a:rPr lang="de-DE" altLang="de-DE" sz="1200">
                <a:solidFill>
                  <a:schemeClr val="bg1"/>
                </a:solidFill>
              </a:rPr>
              <a:pPr eaLnBrk="1" hangingPunct="1"/>
              <a:t>10.03.2019</a:t>
            </a:fld>
            <a:endParaRPr lang="de-DE" altLang="de-DE" sz="1200" dirty="0">
              <a:solidFill>
                <a:schemeClr val="bg1"/>
              </a:solidFill>
            </a:endParaRPr>
          </a:p>
        </p:txBody>
      </p:sp>
    </p:spTree>
    <p:extLst>
      <p:ext uri="{BB962C8B-B14F-4D97-AF65-F5344CB8AC3E}">
        <p14:creationId xmlns:p14="http://schemas.microsoft.com/office/powerpoint/2010/main" val="2447819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687938E4-837A-4E4D-AFD6-18BFD43C9EB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00494" y="1548912"/>
            <a:ext cx="2298606" cy="3255613"/>
          </a:xfrm>
          <a:prstGeom prst="rect">
            <a:avLst/>
          </a:prstGeom>
          <a:ln>
            <a:noFill/>
          </a:ln>
          <a:effectLst>
            <a:outerShdw blurRad="292100" dist="139700" dir="2700000" algn="tl" rotWithShape="0">
              <a:srgbClr val="333333">
                <a:alpha val="65000"/>
              </a:srgbClr>
            </a:outerShdw>
          </a:effectLst>
        </p:spPr>
      </p:pic>
      <p:sp>
        <p:nvSpPr>
          <p:cNvPr id="8" name="Titel 7"/>
          <p:cNvSpPr>
            <a:spLocks noGrp="1"/>
          </p:cNvSpPr>
          <p:nvPr>
            <p:ph type="title"/>
          </p:nvPr>
        </p:nvSpPr>
        <p:spPr>
          <a:xfrm>
            <a:off x="285749" y="312301"/>
            <a:ext cx="6353120" cy="783721"/>
          </a:xfrm>
        </p:spPr>
        <p:txBody>
          <a:bodyPr>
            <a:normAutofit/>
          </a:bodyPr>
          <a:lstStyle/>
          <a:p>
            <a:pPr>
              <a:lnSpc>
                <a:spcPct val="100000"/>
              </a:lnSpc>
              <a:spcBef>
                <a:spcPts val="0"/>
              </a:spcBef>
            </a:pPr>
            <a:r>
              <a:rPr lang="de-DE" sz="2400" dirty="0" err="1"/>
              <a:t>Would</a:t>
            </a:r>
            <a:r>
              <a:rPr lang="de-DE" sz="2400" dirty="0"/>
              <a:t> </a:t>
            </a:r>
            <a:r>
              <a:rPr lang="de-DE" sz="2400" dirty="0" err="1"/>
              <a:t>you</a:t>
            </a:r>
            <a:r>
              <a:rPr lang="de-DE" sz="2400" dirty="0"/>
              <a:t> like </a:t>
            </a:r>
            <a:r>
              <a:rPr lang="de-DE" sz="2400" dirty="0" err="1"/>
              <a:t>to</a:t>
            </a:r>
            <a:r>
              <a:rPr lang="de-DE" sz="2400" dirty="0"/>
              <a:t> </a:t>
            </a:r>
            <a:r>
              <a:rPr lang="de-DE" sz="2400" dirty="0" err="1"/>
              <a:t>learn</a:t>
            </a:r>
            <a:r>
              <a:rPr lang="de-DE" sz="2400" dirty="0"/>
              <a:t> </a:t>
            </a:r>
            <a:r>
              <a:rPr lang="de-DE" sz="2400" dirty="0" err="1"/>
              <a:t>more</a:t>
            </a:r>
            <a:r>
              <a:rPr lang="de-DE" sz="2400" dirty="0"/>
              <a:t>?</a:t>
            </a:r>
          </a:p>
        </p:txBody>
      </p:sp>
      <p:sp>
        <p:nvSpPr>
          <p:cNvPr id="5" name="Slide Number Placeholder 4"/>
          <p:cNvSpPr>
            <a:spLocks noGrp="1"/>
          </p:cNvSpPr>
          <p:nvPr>
            <p:ph type="sldNum" sz="quarter" idx="4294967295"/>
          </p:nvPr>
        </p:nvSpPr>
        <p:spPr>
          <a:xfrm>
            <a:off x="7747120" y="6597501"/>
            <a:ext cx="981075" cy="365125"/>
          </a:xfrm>
          <a:prstGeom prst="rect">
            <a:avLst/>
          </a:prstGeom>
        </p:spPr>
        <p:txBody>
          <a:bodyPr vert="horz" wrap="square" lIns="91440" tIns="45720" rIns="91440" bIns="45720" numCol="1" anchor="t" anchorCtr="0" compatLnSpc="1">
            <a:prstTxWarp prst="textNoShape">
              <a:avLst/>
            </a:prstTxWarp>
          </a:bodyPr>
          <a:lstStyle>
            <a:defPPr>
              <a:defRPr lang="de-DE"/>
            </a:defPPr>
            <a:lvl1pPr algn="r" rtl="0" fontAlgn="base">
              <a:spcBef>
                <a:spcPct val="0"/>
              </a:spcBef>
              <a:spcAft>
                <a:spcPct val="0"/>
              </a:spcAft>
              <a:defRPr sz="1200" kern="1200">
                <a:solidFill>
                  <a:schemeClr val="bg1"/>
                </a:solidFill>
                <a:latin typeface="Calibri"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r>
              <a:rPr lang="de-DE"/>
              <a:t>Seite</a:t>
            </a:r>
            <a:r>
              <a:rPr lang="de-DE" altLang="de-DE"/>
              <a:t> </a:t>
            </a:r>
            <a:fld id="{E0053234-328C-4C0E-A21F-8A8705A9C04D}" type="slidenum">
              <a:rPr lang="de-DE" altLang="de-DE" smtClean="0"/>
              <a:pPr/>
              <a:t>21</a:t>
            </a:fld>
            <a:endParaRPr lang="de-DE" altLang="de-DE" dirty="0"/>
          </a:p>
        </p:txBody>
      </p:sp>
      <p:pic>
        <p:nvPicPr>
          <p:cNvPr id="7" name="Grafik 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396176" y="2183848"/>
            <a:ext cx="1841481" cy="2620677"/>
          </a:xfrm>
          <a:prstGeom prst="rect">
            <a:avLst/>
          </a:prstGeom>
          <a:ln>
            <a:noFill/>
          </a:ln>
          <a:effectLst>
            <a:outerShdw blurRad="190500" algn="tl" rotWithShape="0">
              <a:srgbClr val="000000">
                <a:alpha val="70000"/>
              </a:srgbClr>
            </a:outerShdw>
          </a:effectLst>
        </p:spPr>
      </p:pic>
      <p:pic>
        <p:nvPicPr>
          <p:cNvPr id="9" name="Grafik 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43195" y="1548912"/>
            <a:ext cx="2340666" cy="3255613"/>
          </a:xfrm>
          <a:prstGeom prst="rect">
            <a:avLst/>
          </a:prstGeom>
          <a:ln>
            <a:noFill/>
          </a:ln>
          <a:effectLst>
            <a:outerShdw blurRad="190500" algn="tl" rotWithShape="0">
              <a:srgbClr val="000000">
                <a:alpha val="70000"/>
              </a:srgbClr>
            </a:outerShdw>
          </a:effectLst>
        </p:spPr>
      </p:pic>
      <p:sp>
        <p:nvSpPr>
          <p:cNvPr id="11" name="Textfeld 10"/>
          <p:cNvSpPr txBox="1"/>
          <p:nvPr/>
        </p:nvSpPr>
        <p:spPr>
          <a:xfrm>
            <a:off x="415636" y="5648178"/>
            <a:ext cx="8260316" cy="679453"/>
          </a:xfrm>
          <a:prstGeom prst="rect">
            <a:avLst/>
          </a:prstGeom>
        </p:spPr>
        <p:txBody>
          <a:bodyPr wrap="square" rtlCol="0" anchor="ctr">
            <a:noAutofit/>
          </a:bodyPr>
          <a:lstStyle/>
          <a:p>
            <a:pPr algn="ctr"/>
            <a:r>
              <a:rPr lang="de-DE" sz="3000" b="1" kern="1200" baseline="0" dirty="0">
                <a:solidFill>
                  <a:srgbClr val="003B5A"/>
                </a:solidFill>
                <a:latin typeface="+mj-lt"/>
                <a:ea typeface="+mj-ea"/>
                <a:cs typeface="+mj-cs"/>
              </a:rPr>
              <a:t>www.deval.org </a:t>
            </a:r>
          </a:p>
        </p:txBody>
      </p:sp>
      <p:sp>
        <p:nvSpPr>
          <p:cNvPr id="12" name="Textfeld 11">
            <a:extLst>
              <a:ext uri="{FF2B5EF4-FFF2-40B4-BE49-F238E27FC236}">
                <a16:creationId xmlns:a16="http://schemas.microsoft.com/office/drawing/2014/main" id="{EAEE7E4E-D58D-407F-A73B-B841FF034B46}"/>
              </a:ext>
            </a:extLst>
          </p:cNvPr>
          <p:cNvSpPr txBox="1"/>
          <p:nvPr/>
        </p:nvSpPr>
        <p:spPr>
          <a:xfrm>
            <a:off x="3513171" y="4357060"/>
            <a:ext cx="1163782" cy="351242"/>
          </a:xfrm>
          <a:prstGeom prst="rect">
            <a:avLst/>
          </a:prstGeom>
        </p:spPr>
        <p:txBody>
          <a:bodyPr wrap="square" rtlCol="0" anchor="t">
            <a:normAutofit/>
          </a:bodyPr>
          <a:lstStyle/>
          <a:p>
            <a:r>
              <a:rPr lang="de-DE" sz="1500" i="1" kern="1200" baseline="0" dirty="0" err="1">
                <a:solidFill>
                  <a:schemeClr val="bg1">
                    <a:lumMod val="50000"/>
                  </a:schemeClr>
                </a:solidFill>
                <a:latin typeface="+mj-lt"/>
                <a:ea typeface="+mj-ea"/>
                <a:cs typeface="+mj-cs"/>
              </a:rPr>
              <a:t>upcoming</a:t>
            </a:r>
            <a:endParaRPr lang="de-DE" sz="1500" i="1" kern="1200" baseline="0" dirty="0">
              <a:solidFill>
                <a:schemeClr val="bg1">
                  <a:lumMod val="50000"/>
                </a:schemeClr>
              </a:solidFill>
              <a:latin typeface="+mj-lt"/>
              <a:ea typeface="+mj-ea"/>
              <a:cs typeface="+mj-cs"/>
            </a:endParaRPr>
          </a:p>
        </p:txBody>
      </p:sp>
      <p:sp>
        <p:nvSpPr>
          <p:cNvPr id="2" name="Textfeld 1">
            <a:extLst>
              <a:ext uri="{FF2B5EF4-FFF2-40B4-BE49-F238E27FC236}">
                <a16:creationId xmlns:a16="http://schemas.microsoft.com/office/drawing/2014/main" id="{7999D3AB-E29B-4E5D-982C-330C1492CEDA}"/>
              </a:ext>
            </a:extLst>
          </p:cNvPr>
          <p:cNvSpPr txBox="1"/>
          <p:nvPr/>
        </p:nvSpPr>
        <p:spPr>
          <a:xfrm>
            <a:off x="766756" y="5164834"/>
            <a:ext cx="7458258" cy="445490"/>
          </a:xfrm>
          <a:prstGeom prst="rect">
            <a:avLst/>
          </a:prstGeom>
        </p:spPr>
        <p:txBody>
          <a:bodyPr wrap="square" rtlCol="0" anchor="ctr">
            <a:normAutofit/>
          </a:bodyPr>
          <a:lstStyle/>
          <a:p>
            <a:pPr algn="ctr"/>
            <a:r>
              <a:rPr lang="de-DE" sz="1500" b="1" kern="1200" baseline="0" dirty="0">
                <a:solidFill>
                  <a:srgbClr val="003B5A"/>
                </a:solidFill>
                <a:latin typeface="+mj-lt"/>
                <a:ea typeface="+mj-ea"/>
                <a:cs typeface="+mj-cs"/>
              </a:rPr>
              <a:t>Policy Briefs on Remote </a:t>
            </a:r>
            <a:r>
              <a:rPr lang="de-DE" sz="1500" b="1" kern="1200" baseline="0" dirty="0" err="1">
                <a:solidFill>
                  <a:srgbClr val="003B5A"/>
                </a:solidFill>
                <a:latin typeface="+mj-lt"/>
                <a:ea typeface="+mj-ea"/>
                <a:cs typeface="+mj-cs"/>
              </a:rPr>
              <a:t>Sensing</a:t>
            </a:r>
            <a:r>
              <a:rPr lang="de-DE" sz="1500" b="1" kern="1200" baseline="0" dirty="0">
                <a:solidFill>
                  <a:srgbClr val="003B5A"/>
                </a:solidFill>
                <a:latin typeface="+mj-lt"/>
                <a:ea typeface="+mj-ea"/>
                <a:cs typeface="+mj-cs"/>
              </a:rPr>
              <a:t> Analysis also </a:t>
            </a:r>
            <a:r>
              <a:rPr lang="de-DE" sz="1500" b="1" kern="1200" baseline="0" dirty="0" err="1">
                <a:solidFill>
                  <a:srgbClr val="003B5A"/>
                </a:solidFill>
                <a:latin typeface="+mj-lt"/>
                <a:ea typeface="+mj-ea"/>
                <a:cs typeface="+mj-cs"/>
              </a:rPr>
              <a:t>coming</a:t>
            </a:r>
            <a:r>
              <a:rPr lang="de-DE" sz="1500" b="1" kern="1200" baseline="0" dirty="0">
                <a:solidFill>
                  <a:srgbClr val="003B5A"/>
                </a:solidFill>
                <a:latin typeface="+mj-lt"/>
                <a:ea typeface="+mj-ea"/>
                <a:cs typeface="+mj-cs"/>
              </a:rPr>
              <a:t> </a:t>
            </a:r>
            <a:r>
              <a:rPr lang="de-DE" sz="1500" b="1" kern="1200" baseline="0" dirty="0" err="1">
                <a:solidFill>
                  <a:srgbClr val="003B5A"/>
                </a:solidFill>
                <a:latin typeface="+mj-lt"/>
                <a:ea typeface="+mj-ea"/>
                <a:cs typeface="+mj-cs"/>
              </a:rPr>
              <a:t>soon</a:t>
            </a:r>
            <a:r>
              <a:rPr lang="de-DE" sz="1500" b="1" kern="1200" baseline="0" dirty="0">
                <a:solidFill>
                  <a:srgbClr val="003B5A"/>
                </a:solidFill>
                <a:latin typeface="+mj-lt"/>
                <a:ea typeface="+mj-ea"/>
                <a:cs typeface="+mj-cs"/>
              </a:rPr>
              <a:t>!</a:t>
            </a:r>
          </a:p>
        </p:txBody>
      </p:sp>
      <p:sp>
        <p:nvSpPr>
          <p:cNvPr id="14" name="Datumsplatzhalter 3">
            <a:extLst>
              <a:ext uri="{FF2B5EF4-FFF2-40B4-BE49-F238E27FC236}">
                <a16:creationId xmlns:a16="http://schemas.microsoft.com/office/drawing/2014/main" id="{EE953DB0-D4C8-4953-8D9D-C265E7AE43A4}"/>
              </a:ext>
            </a:extLst>
          </p:cNvPr>
          <p:cNvSpPr>
            <a:spLocks noGrp="1"/>
          </p:cNvSpPr>
          <p:nvPr>
            <p:ph type="dt" sz="quarter" idx="10"/>
          </p:nvPr>
        </p:nvSpPr>
        <p:spPr bwMode="auto">
          <a:xfrm>
            <a:off x="285750" y="6545262"/>
            <a:ext cx="885825" cy="33026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3859BB9-E0FD-4CBC-A858-38906D34A134}" type="datetime1">
              <a:rPr lang="de-DE" altLang="de-DE" sz="1200">
                <a:solidFill>
                  <a:schemeClr val="bg1"/>
                </a:solidFill>
              </a:rPr>
              <a:pPr eaLnBrk="1" hangingPunct="1"/>
              <a:t>10.03.2019</a:t>
            </a:fld>
            <a:endParaRPr lang="de-DE" altLang="de-DE" sz="1200" dirty="0">
              <a:solidFill>
                <a:schemeClr val="bg1"/>
              </a:solidFill>
            </a:endParaRPr>
          </a:p>
        </p:txBody>
      </p:sp>
    </p:spTree>
    <p:extLst>
      <p:ext uri="{BB962C8B-B14F-4D97-AF65-F5344CB8AC3E}">
        <p14:creationId xmlns:p14="http://schemas.microsoft.com/office/powerpoint/2010/main" val="151442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4E936FFF-98AA-4CD3-97E6-8A18A7D38D1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110000"/>
                    </a14:imgEffect>
                    <a14:imgEffect>
                      <a14:brightnessContrast bright="-10000" contrast="24000"/>
                    </a14:imgEffect>
                  </a14:imgLayer>
                </a14:imgProps>
              </a:ext>
              <a:ext uri="{28A0092B-C50C-407E-A947-70E740481C1C}">
                <a14:useLocalDpi xmlns:a14="http://schemas.microsoft.com/office/drawing/2010/main"/>
              </a:ext>
            </a:extLst>
          </a:blip>
          <a:stretch>
            <a:fillRect/>
          </a:stretch>
        </p:blipFill>
        <p:spPr>
          <a:xfrm>
            <a:off x="83127" y="51954"/>
            <a:ext cx="8988138" cy="6494319"/>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p:spPr>
      </p:pic>
      <p:sp>
        <p:nvSpPr>
          <p:cNvPr id="16" name="Rechteck: abgerundete Ecken 15">
            <a:extLst>
              <a:ext uri="{FF2B5EF4-FFF2-40B4-BE49-F238E27FC236}">
                <a16:creationId xmlns:a16="http://schemas.microsoft.com/office/drawing/2014/main" id="{08D4A26F-31BA-42C5-A944-B42586460B9E}"/>
              </a:ext>
            </a:extLst>
          </p:cNvPr>
          <p:cNvSpPr/>
          <p:nvPr/>
        </p:nvSpPr>
        <p:spPr>
          <a:xfrm>
            <a:off x="140926" y="1880754"/>
            <a:ext cx="8011388" cy="3096491"/>
          </a:xfrm>
          <a:prstGeom prst="round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abgerundete Ecken 8">
            <a:extLst>
              <a:ext uri="{FF2B5EF4-FFF2-40B4-BE49-F238E27FC236}">
                <a16:creationId xmlns:a16="http://schemas.microsoft.com/office/drawing/2014/main" id="{301DA408-BDF6-475E-A41C-153FD1A1EE6B}"/>
              </a:ext>
            </a:extLst>
          </p:cNvPr>
          <p:cNvSpPr/>
          <p:nvPr/>
        </p:nvSpPr>
        <p:spPr>
          <a:xfrm>
            <a:off x="83129" y="1756063"/>
            <a:ext cx="8011388" cy="3096491"/>
          </a:xfrm>
          <a:prstGeom prst="round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abgerundete Ecken 16">
            <a:extLst>
              <a:ext uri="{FF2B5EF4-FFF2-40B4-BE49-F238E27FC236}">
                <a16:creationId xmlns:a16="http://schemas.microsoft.com/office/drawing/2014/main" id="{2ACF7AA2-8962-45C1-8712-34D350732807}"/>
              </a:ext>
            </a:extLst>
          </p:cNvPr>
          <p:cNvSpPr/>
          <p:nvPr/>
        </p:nvSpPr>
        <p:spPr>
          <a:xfrm>
            <a:off x="6900211" y="4512"/>
            <a:ext cx="2243789" cy="11280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Picture 18">
            <a:extLst>
              <a:ext uri="{FF2B5EF4-FFF2-40B4-BE49-F238E27FC236}">
                <a16:creationId xmlns:a16="http://schemas.microsoft.com/office/drawing/2014/main" id="{F1E51706-4F92-4B06-9DDE-14256DF7B123}"/>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072023" y="142084"/>
            <a:ext cx="163195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el 1">
            <a:extLst>
              <a:ext uri="{FF2B5EF4-FFF2-40B4-BE49-F238E27FC236}">
                <a16:creationId xmlns:a16="http://schemas.microsoft.com/office/drawing/2014/main" id="{CD158F4F-D8AB-4FD7-A90C-C21D7D90B2E4}"/>
              </a:ext>
            </a:extLst>
          </p:cNvPr>
          <p:cNvSpPr>
            <a:spLocks noGrp="1"/>
          </p:cNvSpPr>
          <p:nvPr>
            <p:ph type="ctrTitle"/>
          </p:nvPr>
        </p:nvSpPr>
        <p:spPr bwMode="auto">
          <a:xfrm>
            <a:off x="426748" y="2098962"/>
            <a:ext cx="6645275" cy="9144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de-DE" altLang="de-DE" dirty="0" err="1"/>
              <a:t>Thank</a:t>
            </a:r>
            <a:r>
              <a:rPr lang="de-DE" altLang="de-DE" dirty="0"/>
              <a:t> </a:t>
            </a:r>
            <a:r>
              <a:rPr lang="de-DE" altLang="de-DE" dirty="0" err="1"/>
              <a:t>you</a:t>
            </a:r>
            <a:r>
              <a:rPr lang="de-DE" altLang="de-DE" dirty="0"/>
              <a:t> </a:t>
            </a:r>
            <a:r>
              <a:rPr lang="de-DE" altLang="de-DE" dirty="0" err="1"/>
              <a:t>for</a:t>
            </a:r>
            <a:r>
              <a:rPr lang="de-DE" altLang="de-DE" dirty="0"/>
              <a:t> </a:t>
            </a:r>
            <a:r>
              <a:rPr lang="de-DE" altLang="de-DE" dirty="0" err="1"/>
              <a:t>your</a:t>
            </a:r>
            <a:r>
              <a:rPr lang="de-DE" altLang="de-DE" dirty="0"/>
              <a:t> </a:t>
            </a:r>
            <a:r>
              <a:rPr lang="de-DE" altLang="de-DE" dirty="0" err="1"/>
              <a:t>attention</a:t>
            </a:r>
            <a:r>
              <a:rPr lang="de-DE" altLang="de-DE" dirty="0"/>
              <a:t>!</a:t>
            </a:r>
          </a:p>
        </p:txBody>
      </p:sp>
      <p:sp>
        <p:nvSpPr>
          <p:cNvPr id="15" name="Untertitel 2">
            <a:extLst>
              <a:ext uri="{FF2B5EF4-FFF2-40B4-BE49-F238E27FC236}">
                <a16:creationId xmlns:a16="http://schemas.microsoft.com/office/drawing/2014/main" id="{6D8C153A-B050-4827-9591-05E1800224E5}"/>
              </a:ext>
            </a:extLst>
          </p:cNvPr>
          <p:cNvSpPr>
            <a:spLocks noGrp="1"/>
          </p:cNvSpPr>
          <p:nvPr>
            <p:ph type="subTitle" idx="1"/>
          </p:nvPr>
        </p:nvSpPr>
        <p:spPr>
          <a:xfrm>
            <a:off x="851623" y="3096490"/>
            <a:ext cx="3095191" cy="1330036"/>
          </a:xfrm>
        </p:spPr>
        <p:txBody>
          <a:bodyPr/>
          <a:lstStyle/>
          <a:p>
            <a:r>
              <a:rPr lang="de-DE" altLang="de-DE" b="1" dirty="0"/>
              <a:t>Dr. Malte Lech</a:t>
            </a:r>
          </a:p>
          <a:p>
            <a:r>
              <a:rPr lang="de-DE" altLang="de-DE" dirty="0"/>
              <a:t>Mail: malte.lech@gmail.com</a:t>
            </a:r>
          </a:p>
          <a:p>
            <a:r>
              <a:rPr lang="de-DE" altLang="de-DE" dirty="0"/>
              <a:t>Phone: +49 1575 4008006</a:t>
            </a:r>
          </a:p>
          <a:p>
            <a:endParaRPr lang="de-DE" altLang="de-DE" b="1" dirty="0"/>
          </a:p>
        </p:txBody>
      </p:sp>
      <p:sp>
        <p:nvSpPr>
          <p:cNvPr id="18" name="Untertitel 2">
            <a:extLst>
              <a:ext uri="{FF2B5EF4-FFF2-40B4-BE49-F238E27FC236}">
                <a16:creationId xmlns:a16="http://schemas.microsoft.com/office/drawing/2014/main" id="{D15244BF-D1FF-40E0-A7B0-67170BF96ABC}"/>
              </a:ext>
            </a:extLst>
          </p:cNvPr>
          <p:cNvSpPr txBox="1">
            <a:spLocks/>
          </p:cNvSpPr>
          <p:nvPr/>
        </p:nvSpPr>
        <p:spPr bwMode="auto">
          <a:xfrm>
            <a:off x="4088823" y="3060805"/>
            <a:ext cx="4196628" cy="1330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l" rtl="0" eaLnBrk="1" fontAlgn="base" hangingPunct="1">
              <a:lnSpc>
                <a:spcPct val="90000"/>
              </a:lnSpc>
              <a:spcBef>
                <a:spcPts val="1000"/>
              </a:spcBef>
              <a:spcAft>
                <a:spcPct val="0"/>
              </a:spcAft>
              <a:buClr>
                <a:srgbClr val="003B5A"/>
              </a:buClr>
              <a:buFont typeface="Wingdings 2" pitchFamily="18" charset="2"/>
              <a:buNone/>
              <a:defRPr sz="1800" kern="1200" baseline="0">
                <a:solidFill>
                  <a:srgbClr val="003B5A"/>
                </a:solidFill>
                <a:latin typeface="+mn-lt"/>
                <a:ea typeface="MS PGothic" pitchFamily="34" charset="-128"/>
                <a:cs typeface="MS PGothic" charset="0"/>
              </a:defRPr>
            </a:lvl1pPr>
            <a:lvl2pPr marL="457200" indent="0" algn="ctr" defTabSz="628650" rtl="0" eaLnBrk="1" fontAlgn="base" hangingPunct="1">
              <a:lnSpc>
                <a:spcPct val="90000"/>
              </a:lnSpc>
              <a:spcBef>
                <a:spcPts val="500"/>
              </a:spcBef>
              <a:spcAft>
                <a:spcPct val="0"/>
              </a:spcAft>
              <a:buClr>
                <a:srgbClr val="003B5A"/>
              </a:buClr>
              <a:buFont typeface="Wingdings 2" pitchFamily="18" charset="2"/>
              <a:buNone/>
              <a:defRPr sz="2800" kern="1200">
                <a:solidFill>
                  <a:schemeClr val="tx1"/>
                </a:solidFill>
                <a:latin typeface="+mn-lt"/>
                <a:ea typeface="MS PGothic" pitchFamily="34" charset="-128"/>
                <a:cs typeface="MS PGothic" charset="0"/>
              </a:defRPr>
            </a:lvl2pPr>
            <a:lvl3pPr marL="914400" indent="0" algn="ctr" rtl="0" eaLnBrk="1" fontAlgn="base" hangingPunct="1">
              <a:lnSpc>
                <a:spcPct val="90000"/>
              </a:lnSpc>
              <a:spcBef>
                <a:spcPts val="500"/>
              </a:spcBef>
              <a:spcAft>
                <a:spcPct val="0"/>
              </a:spcAft>
              <a:buClr>
                <a:srgbClr val="003B5A"/>
              </a:buClr>
              <a:buFont typeface="Wingdings 2" pitchFamily="18" charset="2"/>
              <a:buNone/>
              <a:defRPr sz="2400" kern="1200">
                <a:solidFill>
                  <a:schemeClr val="tx1"/>
                </a:solidFill>
                <a:latin typeface="+mn-lt"/>
                <a:ea typeface="MS PGothic" pitchFamily="34" charset="-128"/>
                <a:cs typeface="MS PGothic" charset="0"/>
              </a:defRPr>
            </a:lvl3pPr>
            <a:lvl4pPr marL="1371600" indent="0" algn="ctr" rtl="0" eaLnBrk="1" fontAlgn="base" hangingPunct="1">
              <a:lnSpc>
                <a:spcPct val="90000"/>
              </a:lnSpc>
              <a:spcBef>
                <a:spcPts val="500"/>
              </a:spcBef>
              <a:spcAft>
                <a:spcPct val="0"/>
              </a:spcAft>
              <a:buClr>
                <a:srgbClr val="003B5A"/>
              </a:buClr>
              <a:buFont typeface="Wingdings 2" pitchFamily="18" charset="2"/>
              <a:buNone/>
              <a:defRPr sz="2000" kern="1200">
                <a:solidFill>
                  <a:schemeClr val="tx1"/>
                </a:solidFill>
                <a:latin typeface="+mn-lt"/>
                <a:ea typeface="MS PGothic" pitchFamily="34" charset="-128"/>
                <a:cs typeface="MS PGothic" charset="0"/>
              </a:defRPr>
            </a:lvl4pPr>
            <a:lvl5pPr marL="1828800" indent="0" algn="ctr" rtl="0" eaLnBrk="1" fontAlgn="base" hangingPunct="1">
              <a:lnSpc>
                <a:spcPct val="90000"/>
              </a:lnSpc>
              <a:spcBef>
                <a:spcPts val="500"/>
              </a:spcBef>
              <a:spcAft>
                <a:spcPct val="0"/>
              </a:spcAft>
              <a:buClr>
                <a:srgbClr val="003B5A"/>
              </a:buClr>
              <a:buFont typeface="Wingdings 2" pitchFamily="18" charset="2"/>
              <a:buNone/>
              <a:defRPr sz="2000" kern="1200">
                <a:solidFill>
                  <a:schemeClr val="tx1"/>
                </a:solidFill>
                <a:latin typeface="+mn-lt"/>
                <a:ea typeface="MS PGothic" pitchFamily="34" charset="-128"/>
                <a:cs typeface="MS PGothic" charset="0"/>
              </a:defRPr>
            </a:lvl5pPr>
            <a:lvl6pPr marL="2286000" indent="0" algn="ctr" defTabSz="914400" rtl="0" eaLnBrk="1" latinLnBrk="0" hangingPunct="1">
              <a:spcBef>
                <a:spcPct val="20000"/>
              </a:spcBef>
              <a:buFont typeface="Wingdings 2" pitchFamily="18" charset="2"/>
              <a:buNone/>
              <a:defRPr sz="2000" kern="1200">
                <a:solidFill>
                  <a:schemeClr val="tx1"/>
                </a:solidFill>
                <a:latin typeface="+mn-lt"/>
                <a:ea typeface="+mn-ea"/>
                <a:cs typeface="+mn-cs"/>
              </a:defRPr>
            </a:lvl6pPr>
            <a:lvl7pPr marL="2743200" indent="0" algn="ctr" defTabSz="914400" rtl="0" eaLnBrk="1" latinLnBrk="0" hangingPunct="1">
              <a:spcBef>
                <a:spcPct val="20000"/>
              </a:spcBef>
              <a:buFont typeface="Wingdings 2" pitchFamily="18" charset="2"/>
              <a:buNone/>
              <a:defRPr sz="2000" kern="1200">
                <a:solidFill>
                  <a:schemeClr val="tx1"/>
                </a:solidFill>
                <a:latin typeface="+mn-lt"/>
                <a:ea typeface="+mn-ea"/>
                <a:cs typeface="+mn-cs"/>
              </a:defRPr>
            </a:lvl7pPr>
            <a:lvl8pPr marL="3200400" indent="0" algn="ctr" defTabSz="914400" rtl="0" eaLnBrk="1" latinLnBrk="0" hangingPunct="1">
              <a:spcBef>
                <a:spcPct val="20000"/>
              </a:spcBef>
              <a:buFont typeface="Wingdings 2" pitchFamily="18" charset="2"/>
              <a:buNone/>
              <a:defRPr sz="2000" kern="1200">
                <a:solidFill>
                  <a:schemeClr val="tx1"/>
                </a:solidFill>
                <a:latin typeface="+mn-lt"/>
                <a:ea typeface="+mn-ea"/>
                <a:cs typeface="+mn-cs"/>
              </a:defRPr>
            </a:lvl8pPr>
            <a:lvl9pPr marL="3657600" indent="0" algn="ctr" defTabSz="914400" rtl="0" eaLnBrk="1" latinLnBrk="0" hangingPunct="1">
              <a:spcBef>
                <a:spcPct val="20000"/>
              </a:spcBef>
              <a:buFont typeface="Wingdings 2" pitchFamily="18" charset="2"/>
              <a:buNone/>
              <a:defRPr sz="2000" kern="1200">
                <a:solidFill>
                  <a:schemeClr val="tx1"/>
                </a:solidFill>
                <a:latin typeface="+mn-lt"/>
                <a:ea typeface="+mn-ea"/>
                <a:cs typeface="+mn-cs"/>
              </a:defRPr>
            </a:lvl9pPr>
          </a:lstStyle>
          <a:p>
            <a:r>
              <a:rPr lang="de-DE" altLang="de-DE" b="1" dirty="0"/>
              <a:t>Dr. Raphael </a:t>
            </a:r>
            <a:r>
              <a:rPr lang="de-DE" altLang="de-DE" b="1" dirty="0" err="1"/>
              <a:t>Nawrotzski</a:t>
            </a:r>
            <a:endParaRPr lang="de-DE" altLang="de-DE" b="1" dirty="0"/>
          </a:p>
          <a:p>
            <a:r>
              <a:rPr lang="de-DE" altLang="de-DE" dirty="0"/>
              <a:t>Mail: raphael.nawrotzki@DEval.org</a:t>
            </a:r>
          </a:p>
          <a:p>
            <a:r>
              <a:rPr lang="de-DE" altLang="de-DE" dirty="0"/>
              <a:t>Phone: +49 228 336907 969</a:t>
            </a:r>
          </a:p>
          <a:p>
            <a:endParaRPr lang="de-DE" altLang="de-DE" b="1" dirty="0"/>
          </a:p>
        </p:txBody>
      </p:sp>
    </p:spTree>
    <p:extLst>
      <p:ext uri="{BB962C8B-B14F-4D97-AF65-F5344CB8AC3E}">
        <p14:creationId xmlns:p14="http://schemas.microsoft.com/office/powerpoint/2010/main" val="15660251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p:cNvSpPr>
            <a:spLocks noGrp="1"/>
          </p:cNvSpPr>
          <p:nvPr>
            <p:ph idx="1"/>
          </p:nvPr>
        </p:nvSpPr>
        <p:spPr/>
        <p:txBody>
          <a:bodyPr/>
          <a:lstStyle/>
          <a:p>
            <a:pPr marL="0" indent="0">
              <a:buNone/>
            </a:pPr>
            <a:r>
              <a:rPr lang="de-DE" sz="1500" b="1" dirty="0">
                <a:solidFill>
                  <a:srgbClr val="003B5A"/>
                </a:solidFill>
                <a:latin typeface="+mj-lt"/>
              </a:rPr>
              <a:t>Source </a:t>
            </a:r>
            <a:r>
              <a:rPr lang="de-DE" sz="1500" b="1" dirty="0" err="1">
                <a:solidFill>
                  <a:srgbClr val="003B5A"/>
                </a:solidFill>
                <a:latin typeface="+mj-lt"/>
              </a:rPr>
              <a:t>of</a:t>
            </a:r>
            <a:r>
              <a:rPr lang="de-DE" sz="1500" b="1" dirty="0">
                <a:solidFill>
                  <a:srgbClr val="003B5A"/>
                </a:solidFill>
                <a:latin typeface="+mj-lt"/>
              </a:rPr>
              <a:t> Pictures / Images:</a:t>
            </a:r>
          </a:p>
          <a:p>
            <a:pPr marL="0" indent="0">
              <a:buNone/>
            </a:pPr>
            <a:r>
              <a:rPr lang="de-DE" sz="1000" b="1" dirty="0">
                <a:latin typeface="+mj-lt"/>
              </a:rPr>
              <a:t>Slide 5: </a:t>
            </a:r>
            <a:r>
              <a:rPr lang="de-DE" sz="1000" dirty="0">
                <a:latin typeface="+mj-lt"/>
              </a:rPr>
              <a:t>Gesellschaft für Internationale Zusammenarbeit (GIZ)</a:t>
            </a:r>
          </a:p>
          <a:p>
            <a:pPr marL="0" indent="0">
              <a:buNone/>
            </a:pPr>
            <a:r>
              <a:rPr lang="de-DE" sz="1000" b="1" dirty="0">
                <a:latin typeface="+mj-lt"/>
              </a:rPr>
              <a:t>Slide7: (</a:t>
            </a:r>
            <a:r>
              <a:rPr lang="de-DE" sz="1000" b="1" dirty="0" err="1">
                <a:latin typeface="+mj-lt"/>
              </a:rPr>
              <a:t>Left</a:t>
            </a:r>
            <a:r>
              <a:rPr lang="de-DE" sz="1000" b="1" dirty="0">
                <a:latin typeface="+mj-lt"/>
              </a:rPr>
              <a:t>) </a:t>
            </a:r>
            <a:r>
              <a:rPr lang="de-DE" sz="1000" dirty="0">
                <a:latin typeface="+mj-lt"/>
              </a:rPr>
              <a:t>Public Domain Images, Wikimedia Commons</a:t>
            </a:r>
          </a:p>
          <a:p>
            <a:pPr marL="0" indent="0">
              <a:buNone/>
            </a:pPr>
            <a:r>
              <a:rPr lang="de-DE" sz="800" i="1" dirty="0">
                <a:latin typeface="+mj-lt"/>
              </a:rPr>
              <a:t>   https://en.wikipedia.org/wiki/Typhoon_Haiyan#/media/File:Haiyan_Nov_7_2013_1345Z.png</a:t>
            </a:r>
          </a:p>
          <a:p>
            <a:pPr marL="0" indent="0">
              <a:buNone/>
            </a:pPr>
            <a:r>
              <a:rPr lang="de-DE" sz="1000" b="1" dirty="0">
                <a:latin typeface="+mj-lt"/>
              </a:rPr>
              <a:t>Slide 7: (Right) </a:t>
            </a:r>
            <a:r>
              <a:rPr lang="de-DE" sz="1000" dirty="0">
                <a:latin typeface="+mj-lt"/>
              </a:rPr>
              <a:t>Lance </a:t>
            </a:r>
            <a:r>
              <a:rPr lang="de-DE" sz="1000" dirty="0" err="1">
                <a:latin typeface="+mj-lt"/>
              </a:rPr>
              <a:t>Cpl</a:t>
            </a:r>
            <a:r>
              <a:rPr lang="de-DE" sz="1000" dirty="0">
                <a:latin typeface="+mj-lt"/>
              </a:rPr>
              <a:t>. Luis Rodriguez - Public Domain Image</a:t>
            </a:r>
          </a:p>
          <a:p>
            <a:pPr marL="0" indent="0">
              <a:buNone/>
            </a:pPr>
            <a:r>
              <a:rPr lang="de-DE" sz="1000" dirty="0">
                <a:latin typeface="+mj-lt"/>
              </a:rPr>
              <a:t>  </a:t>
            </a:r>
            <a:r>
              <a:rPr lang="de-DE" sz="1000" i="1" dirty="0">
                <a:latin typeface="+mj-lt"/>
              </a:rPr>
              <a:t> </a:t>
            </a:r>
            <a:r>
              <a:rPr lang="de-DE" sz="800" i="1" dirty="0">
                <a:latin typeface="+mj-lt"/>
              </a:rPr>
              <a:t>https://en.wikipedia.org/wiki/Typhoon_Haiyan#/media/File:Operation_Damayan_131118-M-LT992-019.jpg</a:t>
            </a:r>
          </a:p>
          <a:p>
            <a:pPr marL="0" indent="0">
              <a:buNone/>
            </a:pPr>
            <a:r>
              <a:rPr lang="de-DE" sz="1000" b="1" dirty="0">
                <a:latin typeface="+mj-lt"/>
              </a:rPr>
              <a:t>Title Slide, Slide 4 and Slide 13, Slide 22 </a:t>
            </a:r>
            <a:r>
              <a:rPr lang="de-DE" sz="1000" dirty="0">
                <a:latin typeface="+mj-lt"/>
              </a:rPr>
              <a:t>Julian Barth (Kigali Film), 2018</a:t>
            </a:r>
          </a:p>
          <a:p>
            <a:pPr marL="0" indent="0">
              <a:buNone/>
            </a:pPr>
            <a:r>
              <a:rPr lang="de-DE" sz="800" i="1" dirty="0">
                <a:latin typeface="+mj-lt"/>
              </a:rPr>
              <a:t>     http://www.kigali-films.de/julian-barth/ </a:t>
            </a:r>
            <a:endParaRPr lang="de-DE" sz="800" b="1" i="1" dirty="0">
              <a:latin typeface="+mj-lt"/>
            </a:endParaRPr>
          </a:p>
          <a:p>
            <a:pPr marL="0" indent="0">
              <a:buNone/>
            </a:pPr>
            <a:endParaRPr lang="de-DE" sz="1000" i="1" dirty="0">
              <a:latin typeface="+mj-lt"/>
            </a:endParaRPr>
          </a:p>
          <a:p>
            <a:pPr marL="0" indent="0" algn="ctr">
              <a:buNone/>
            </a:pPr>
            <a:r>
              <a:rPr lang="de-DE" sz="1200" b="1" dirty="0">
                <a:solidFill>
                  <a:srgbClr val="003B5A"/>
                </a:solidFill>
                <a:latin typeface="+mj-lt"/>
              </a:rPr>
              <a:t>--- All </a:t>
            </a:r>
            <a:r>
              <a:rPr lang="de-DE" sz="1200" b="1" dirty="0" err="1">
                <a:solidFill>
                  <a:srgbClr val="003B5A"/>
                </a:solidFill>
                <a:latin typeface="+mj-lt"/>
              </a:rPr>
              <a:t>other</a:t>
            </a:r>
            <a:r>
              <a:rPr lang="de-DE" sz="1200" b="1" dirty="0">
                <a:solidFill>
                  <a:srgbClr val="003B5A"/>
                </a:solidFill>
                <a:latin typeface="+mj-lt"/>
              </a:rPr>
              <a:t> </a:t>
            </a:r>
            <a:r>
              <a:rPr lang="de-DE" sz="1200" b="1" dirty="0" err="1">
                <a:solidFill>
                  <a:srgbClr val="003B5A"/>
                </a:solidFill>
                <a:latin typeface="+mj-lt"/>
              </a:rPr>
              <a:t>pictures</a:t>
            </a:r>
            <a:r>
              <a:rPr lang="de-DE" sz="1200" b="1" dirty="0">
                <a:solidFill>
                  <a:srgbClr val="003B5A"/>
                </a:solidFill>
                <a:latin typeface="+mj-lt"/>
              </a:rPr>
              <a:t>, </a:t>
            </a:r>
            <a:r>
              <a:rPr lang="de-DE" sz="1200" b="1" dirty="0" err="1">
                <a:solidFill>
                  <a:srgbClr val="003B5A"/>
                </a:solidFill>
                <a:latin typeface="+mj-lt"/>
              </a:rPr>
              <a:t>images</a:t>
            </a:r>
            <a:r>
              <a:rPr lang="de-DE" sz="1200" b="1" dirty="0">
                <a:solidFill>
                  <a:srgbClr val="003B5A"/>
                </a:solidFill>
                <a:latin typeface="+mj-lt"/>
              </a:rPr>
              <a:t> &amp; </a:t>
            </a:r>
            <a:r>
              <a:rPr lang="de-DE" sz="1200" b="1" dirty="0" err="1">
                <a:solidFill>
                  <a:srgbClr val="003B5A"/>
                </a:solidFill>
                <a:latin typeface="+mj-lt"/>
              </a:rPr>
              <a:t>graphics</a:t>
            </a:r>
            <a:r>
              <a:rPr lang="de-DE" sz="1200" b="1" dirty="0">
                <a:solidFill>
                  <a:srgbClr val="003B5A"/>
                </a:solidFill>
                <a:latin typeface="+mj-lt"/>
              </a:rPr>
              <a:t> </a:t>
            </a:r>
            <a:r>
              <a:rPr lang="de-DE" sz="1200" b="1" dirty="0" err="1">
                <a:solidFill>
                  <a:srgbClr val="003B5A"/>
                </a:solidFill>
                <a:latin typeface="+mj-lt"/>
              </a:rPr>
              <a:t>are</a:t>
            </a:r>
            <a:r>
              <a:rPr lang="de-DE" sz="1200" b="1" dirty="0">
                <a:solidFill>
                  <a:srgbClr val="003B5A"/>
                </a:solidFill>
                <a:latin typeface="+mj-lt"/>
              </a:rPr>
              <a:t> </a:t>
            </a:r>
            <a:r>
              <a:rPr lang="de-DE" sz="1200" b="1" dirty="0" err="1">
                <a:solidFill>
                  <a:srgbClr val="003B5A"/>
                </a:solidFill>
                <a:latin typeface="+mj-lt"/>
              </a:rPr>
              <a:t>the</a:t>
            </a:r>
            <a:r>
              <a:rPr lang="de-DE" sz="1200" b="1" dirty="0">
                <a:solidFill>
                  <a:srgbClr val="003B5A"/>
                </a:solidFill>
                <a:latin typeface="+mj-lt"/>
              </a:rPr>
              <a:t> </a:t>
            </a:r>
            <a:r>
              <a:rPr lang="de-DE" sz="1200" b="1" dirty="0" err="1">
                <a:solidFill>
                  <a:srgbClr val="003B5A"/>
                </a:solidFill>
                <a:latin typeface="+mj-lt"/>
              </a:rPr>
              <a:t>author‘s</a:t>
            </a:r>
            <a:r>
              <a:rPr lang="de-DE" sz="1200" b="1" dirty="0">
                <a:solidFill>
                  <a:srgbClr val="003B5A"/>
                </a:solidFill>
                <a:latin typeface="+mj-lt"/>
              </a:rPr>
              <a:t> </a:t>
            </a:r>
            <a:r>
              <a:rPr lang="de-DE" sz="1200" b="1" dirty="0" err="1">
                <a:solidFill>
                  <a:srgbClr val="003B5A"/>
                </a:solidFill>
                <a:latin typeface="+mj-lt"/>
              </a:rPr>
              <a:t>own</a:t>
            </a:r>
            <a:r>
              <a:rPr lang="de-DE" sz="1200" b="1" dirty="0">
                <a:solidFill>
                  <a:srgbClr val="003B5A"/>
                </a:solidFill>
                <a:latin typeface="+mj-lt"/>
              </a:rPr>
              <a:t> </a:t>
            </a:r>
            <a:r>
              <a:rPr lang="de-DE" sz="1200" b="1" dirty="0" err="1">
                <a:solidFill>
                  <a:srgbClr val="003B5A"/>
                </a:solidFill>
                <a:latin typeface="+mj-lt"/>
              </a:rPr>
              <a:t>work</a:t>
            </a:r>
            <a:r>
              <a:rPr lang="de-DE" sz="1200" b="1" dirty="0">
                <a:solidFill>
                  <a:srgbClr val="003B5A"/>
                </a:solidFill>
                <a:latin typeface="+mj-lt"/>
              </a:rPr>
              <a:t> </a:t>
            </a:r>
            <a:r>
              <a:rPr lang="de-DE" sz="1200" b="1" dirty="0" err="1">
                <a:solidFill>
                  <a:srgbClr val="003B5A"/>
                </a:solidFill>
                <a:latin typeface="+mj-lt"/>
              </a:rPr>
              <a:t>and</a:t>
            </a:r>
            <a:r>
              <a:rPr lang="de-DE" sz="1200" b="1" dirty="0">
                <a:solidFill>
                  <a:srgbClr val="003B5A"/>
                </a:solidFill>
                <a:latin typeface="+mj-lt"/>
              </a:rPr>
              <a:t> </a:t>
            </a:r>
            <a:r>
              <a:rPr lang="de-DE" sz="1200" b="1" dirty="0" err="1">
                <a:solidFill>
                  <a:srgbClr val="003B5A"/>
                </a:solidFill>
                <a:latin typeface="+mj-lt"/>
              </a:rPr>
              <a:t>can</a:t>
            </a:r>
            <a:r>
              <a:rPr lang="de-DE" sz="1200" b="1" dirty="0">
                <a:solidFill>
                  <a:srgbClr val="003B5A"/>
                </a:solidFill>
                <a:latin typeface="+mj-lt"/>
              </a:rPr>
              <a:t> </a:t>
            </a:r>
            <a:r>
              <a:rPr lang="de-DE" sz="1200" b="1" dirty="0" err="1">
                <a:solidFill>
                  <a:srgbClr val="003B5A"/>
                </a:solidFill>
                <a:latin typeface="+mj-lt"/>
              </a:rPr>
              <a:t>be</a:t>
            </a:r>
            <a:r>
              <a:rPr lang="de-DE" sz="1200" b="1" dirty="0">
                <a:solidFill>
                  <a:srgbClr val="003B5A"/>
                </a:solidFill>
                <a:latin typeface="+mj-lt"/>
              </a:rPr>
              <a:t> </a:t>
            </a:r>
            <a:r>
              <a:rPr lang="de-DE" sz="1200" b="1" dirty="0" err="1">
                <a:solidFill>
                  <a:srgbClr val="003B5A"/>
                </a:solidFill>
                <a:latin typeface="+mj-lt"/>
              </a:rPr>
              <a:t>used</a:t>
            </a:r>
            <a:r>
              <a:rPr lang="de-DE" sz="1200" b="1" dirty="0">
                <a:solidFill>
                  <a:srgbClr val="003B5A"/>
                </a:solidFill>
                <a:latin typeface="+mj-lt"/>
              </a:rPr>
              <a:t> </a:t>
            </a:r>
            <a:r>
              <a:rPr lang="de-DE" sz="1200" b="1" dirty="0" err="1">
                <a:solidFill>
                  <a:srgbClr val="003B5A"/>
                </a:solidFill>
                <a:latin typeface="+mj-lt"/>
              </a:rPr>
              <a:t>under</a:t>
            </a:r>
            <a:r>
              <a:rPr lang="de-DE" sz="1200" b="1" dirty="0">
                <a:solidFill>
                  <a:srgbClr val="003B5A"/>
                </a:solidFill>
                <a:latin typeface="+mj-lt"/>
              </a:rPr>
              <a:t> Creative </a:t>
            </a:r>
            <a:r>
              <a:rPr lang="de-DE" sz="1200" b="1" dirty="0" err="1">
                <a:solidFill>
                  <a:srgbClr val="003B5A"/>
                </a:solidFill>
                <a:latin typeface="+mj-lt"/>
              </a:rPr>
              <a:t>Commons</a:t>
            </a:r>
            <a:r>
              <a:rPr lang="de-DE" sz="1200" b="1" dirty="0">
                <a:solidFill>
                  <a:srgbClr val="003B5A"/>
                </a:solidFill>
                <a:latin typeface="+mj-lt"/>
              </a:rPr>
              <a:t> - CC BY 4.0 ---</a:t>
            </a:r>
            <a:endParaRPr lang="de-DE" sz="1200" i="1" dirty="0">
              <a:solidFill>
                <a:srgbClr val="003B5A"/>
              </a:solidFill>
              <a:latin typeface="+mj-lt"/>
            </a:endParaRPr>
          </a:p>
          <a:p>
            <a:pPr marL="0" indent="0">
              <a:buNone/>
            </a:pPr>
            <a:endParaRPr lang="de-DE" sz="800" i="1" dirty="0">
              <a:latin typeface="Calibri (Textkörper)"/>
            </a:endParaRPr>
          </a:p>
        </p:txBody>
      </p:sp>
      <p:sp>
        <p:nvSpPr>
          <p:cNvPr id="7" name="Titel 6"/>
          <p:cNvSpPr>
            <a:spLocks noGrp="1"/>
          </p:cNvSpPr>
          <p:nvPr>
            <p:ph type="title"/>
          </p:nvPr>
        </p:nvSpPr>
        <p:spPr/>
        <p:txBody>
          <a:bodyPr/>
          <a:lstStyle/>
          <a:p>
            <a:endParaRPr lang="de-DE" dirty="0"/>
          </a:p>
        </p:txBody>
      </p:sp>
      <p:sp>
        <p:nvSpPr>
          <p:cNvPr id="6" name="Foliennummernplatzhalter 5"/>
          <p:cNvSpPr>
            <a:spLocks noGrp="1"/>
          </p:cNvSpPr>
          <p:nvPr>
            <p:ph type="sldNum" sz="quarter" idx="11"/>
          </p:nvPr>
        </p:nvSpPr>
        <p:spPr/>
        <p:txBody>
          <a:bodyPr/>
          <a:lstStyle/>
          <a:p>
            <a:r>
              <a:rPr lang="de-DE" altLang="de-DE"/>
              <a:t>Seite </a:t>
            </a:r>
            <a:fld id="{C4902615-07DC-4554-B020-88125B62E931}" type="slidenum">
              <a:rPr lang="de-DE" altLang="de-DE" smtClean="0"/>
              <a:pPr/>
              <a:t>23</a:t>
            </a:fld>
            <a:endParaRPr lang="de-DE" altLang="de-DE"/>
          </a:p>
        </p:txBody>
      </p:sp>
    </p:spTree>
    <p:extLst>
      <p:ext uri="{BB962C8B-B14F-4D97-AF65-F5344CB8AC3E}">
        <p14:creationId xmlns:p14="http://schemas.microsoft.com/office/powerpoint/2010/main" val="2459279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Inhaltsplatzhalter 1"/>
          <p:cNvSpPr>
            <a:spLocks noGrp="1"/>
          </p:cNvSpPr>
          <p:nvPr>
            <p:ph idx="1"/>
          </p:nvPr>
        </p:nvSpPr>
        <p:spPr>
          <a:xfrm>
            <a:off x="396240" y="2178050"/>
            <a:ext cx="8292148" cy="4108450"/>
          </a:xfrm>
        </p:spPr>
        <p:txBody>
          <a:bodyPr/>
          <a:lstStyle/>
          <a:p>
            <a:pPr marL="0" indent="0">
              <a:buNone/>
            </a:pPr>
            <a:r>
              <a:rPr lang="de-DE" altLang="de-DE" dirty="0" err="1">
                <a:solidFill>
                  <a:srgbClr val="A6ACB3"/>
                </a:solidFill>
              </a:rPr>
              <a:t>What</a:t>
            </a:r>
            <a:r>
              <a:rPr lang="de-DE" altLang="de-DE" dirty="0">
                <a:solidFill>
                  <a:srgbClr val="A6ACB3"/>
                </a:solidFill>
              </a:rPr>
              <a:t> </a:t>
            </a:r>
            <a:r>
              <a:rPr lang="de-DE" altLang="de-DE" dirty="0" err="1">
                <a:solidFill>
                  <a:srgbClr val="A6ACB3"/>
                </a:solidFill>
              </a:rPr>
              <a:t>is</a:t>
            </a:r>
            <a:r>
              <a:rPr lang="de-DE" altLang="de-DE" dirty="0">
                <a:solidFill>
                  <a:srgbClr val="A6ACB3"/>
                </a:solidFill>
              </a:rPr>
              <a:t> </a:t>
            </a:r>
            <a:r>
              <a:rPr lang="de-DE" altLang="de-DE" dirty="0" err="1">
                <a:solidFill>
                  <a:srgbClr val="A6ACB3"/>
                </a:solidFill>
              </a:rPr>
              <a:t>the</a:t>
            </a:r>
            <a:r>
              <a:rPr lang="de-DE" altLang="de-DE" dirty="0">
                <a:solidFill>
                  <a:srgbClr val="A6ACB3"/>
                </a:solidFill>
              </a:rPr>
              <a:t> </a:t>
            </a:r>
            <a:r>
              <a:rPr lang="de-DE" altLang="de-DE" dirty="0" err="1">
                <a:solidFill>
                  <a:srgbClr val="A6ACB3"/>
                </a:solidFill>
              </a:rPr>
              <a:t>current</a:t>
            </a:r>
            <a:r>
              <a:rPr lang="de-DE" altLang="de-DE" dirty="0">
                <a:solidFill>
                  <a:srgbClr val="A6ACB3"/>
                </a:solidFill>
              </a:rPr>
              <a:t> </a:t>
            </a:r>
            <a:r>
              <a:rPr lang="de-DE" altLang="de-DE" dirty="0" err="1">
                <a:solidFill>
                  <a:srgbClr val="A6ACB3"/>
                </a:solidFill>
              </a:rPr>
              <a:t>state</a:t>
            </a:r>
            <a:r>
              <a:rPr lang="de-DE" altLang="de-DE" dirty="0">
                <a:solidFill>
                  <a:srgbClr val="A6ACB3"/>
                </a:solidFill>
              </a:rPr>
              <a:t> </a:t>
            </a:r>
            <a:r>
              <a:rPr lang="de-DE" altLang="de-DE" dirty="0" err="1">
                <a:solidFill>
                  <a:srgbClr val="A6ACB3"/>
                </a:solidFill>
              </a:rPr>
              <a:t>of</a:t>
            </a:r>
            <a:r>
              <a:rPr lang="de-DE" altLang="de-DE" dirty="0">
                <a:solidFill>
                  <a:srgbClr val="A6ACB3"/>
                </a:solidFill>
              </a:rPr>
              <a:t> </a:t>
            </a:r>
            <a:r>
              <a:rPr lang="de-DE" altLang="de-DE" b="1" dirty="0" err="1">
                <a:solidFill>
                  <a:srgbClr val="A6ACB3"/>
                </a:solidFill>
              </a:rPr>
              <a:t>applying</a:t>
            </a:r>
            <a:r>
              <a:rPr lang="de-DE" altLang="de-DE" b="1" dirty="0">
                <a:solidFill>
                  <a:srgbClr val="A6ACB3"/>
                </a:solidFill>
              </a:rPr>
              <a:t> </a:t>
            </a:r>
            <a:r>
              <a:rPr lang="de-DE" altLang="de-DE" b="1" dirty="0" err="1">
                <a:solidFill>
                  <a:srgbClr val="A6ACB3"/>
                </a:solidFill>
              </a:rPr>
              <a:t>geospatial</a:t>
            </a:r>
            <a:r>
              <a:rPr lang="de-DE" altLang="de-DE" b="1" dirty="0">
                <a:solidFill>
                  <a:srgbClr val="A6ACB3"/>
                </a:solidFill>
              </a:rPr>
              <a:t> </a:t>
            </a:r>
            <a:r>
              <a:rPr lang="de-DE" altLang="de-DE" b="1" dirty="0" err="1">
                <a:solidFill>
                  <a:srgbClr val="A6ACB3"/>
                </a:solidFill>
              </a:rPr>
              <a:t>data</a:t>
            </a:r>
            <a:r>
              <a:rPr lang="de-DE" altLang="de-DE" b="1" dirty="0">
                <a:solidFill>
                  <a:srgbClr val="A6ACB3"/>
                </a:solidFill>
              </a:rPr>
              <a:t> and </a:t>
            </a:r>
            <a:r>
              <a:rPr lang="de-DE" altLang="de-DE" b="1" dirty="0" err="1">
                <a:solidFill>
                  <a:srgbClr val="A6ACB3"/>
                </a:solidFill>
              </a:rPr>
              <a:t>methods</a:t>
            </a:r>
            <a:r>
              <a:rPr lang="de-DE" altLang="de-DE" b="1" dirty="0">
                <a:solidFill>
                  <a:srgbClr val="A6ACB3"/>
                </a:solidFill>
              </a:rPr>
              <a:t> in </a:t>
            </a:r>
            <a:r>
              <a:rPr lang="de-DE" altLang="de-DE" b="1" dirty="0" err="1">
                <a:solidFill>
                  <a:srgbClr val="A6ACB3"/>
                </a:solidFill>
              </a:rPr>
              <a:t>evaluation</a:t>
            </a:r>
            <a:r>
              <a:rPr lang="de-DE" altLang="de-DE" b="1" dirty="0">
                <a:solidFill>
                  <a:srgbClr val="A6ACB3"/>
                </a:solidFill>
              </a:rPr>
              <a:t>?</a:t>
            </a:r>
          </a:p>
          <a:p>
            <a:pPr marL="0" indent="0">
              <a:buNone/>
            </a:pPr>
            <a:endParaRPr lang="de-DE" altLang="de-DE" dirty="0">
              <a:solidFill>
                <a:srgbClr val="003B5A"/>
              </a:solidFill>
            </a:endParaRPr>
          </a:p>
          <a:p>
            <a:pPr marL="0" indent="0">
              <a:buNone/>
            </a:pPr>
            <a:r>
              <a:rPr lang="de-DE" altLang="de-DE" dirty="0" err="1">
                <a:solidFill>
                  <a:srgbClr val="003B5A"/>
                </a:solidFill>
              </a:rPr>
              <a:t>How</a:t>
            </a:r>
            <a:r>
              <a:rPr lang="de-DE" altLang="de-DE" dirty="0">
                <a:solidFill>
                  <a:srgbClr val="003B5A"/>
                </a:solidFill>
              </a:rPr>
              <a:t> </a:t>
            </a:r>
            <a:r>
              <a:rPr lang="de-DE" altLang="de-DE" dirty="0" err="1">
                <a:solidFill>
                  <a:srgbClr val="003B5A"/>
                </a:solidFill>
              </a:rPr>
              <a:t>did</a:t>
            </a:r>
            <a:r>
              <a:rPr lang="de-DE" altLang="de-DE" dirty="0">
                <a:solidFill>
                  <a:srgbClr val="003B5A"/>
                </a:solidFill>
              </a:rPr>
              <a:t> </a:t>
            </a:r>
            <a:r>
              <a:rPr lang="de-DE" altLang="de-DE" dirty="0" err="1">
                <a:solidFill>
                  <a:srgbClr val="003B5A"/>
                </a:solidFill>
              </a:rPr>
              <a:t>we</a:t>
            </a:r>
            <a:r>
              <a:rPr lang="de-DE" altLang="de-DE" dirty="0">
                <a:solidFill>
                  <a:srgbClr val="003B5A"/>
                </a:solidFill>
              </a:rPr>
              <a:t> </a:t>
            </a:r>
            <a:r>
              <a:rPr lang="de-DE" altLang="de-DE" dirty="0" err="1">
                <a:solidFill>
                  <a:srgbClr val="003B5A"/>
                </a:solidFill>
              </a:rPr>
              <a:t>utilize</a:t>
            </a:r>
            <a:r>
              <a:rPr lang="de-DE" altLang="de-DE" dirty="0">
                <a:solidFill>
                  <a:srgbClr val="003B5A"/>
                </a:solidFill>
              </a:rPr>
              <a:t> </a:t>
            </a:r>
            <a:r>
              <a:rPr lang="de-DE" altLang="de-DE" dirty="0" err="1">
                <a:solidFill>
                  <a:srgbClr val="003B5A"/>
                </a:solidFill>
              </a:rPr>
              <a:t>geospatial</a:t>
            </a:r>
            <a:r>
              <a:rPr lang="de-DE" altLang="de-DE" dirty="0">
                <a:solidFill>
                  <a:srgbClr val="003B5A"/>
                </a:solidFill>
              </a:rPr>
              <a:t> </a:t>
            </a:r>
            <a:r>
              <a:rPr lang="de-DE" altLang="de-DE" dirty="0" err="1">
                <a:solidFill>
                  <a:srgbClr val="003B5A"/>
                </a:solidFill>
              </a:rPr>
              <a:t>data</a:t>
            </a:r>
            <a:r>
              <a:rPr lang="de-DE" altLang="de-DE" dirty="0">
                <a:solidFill>
                  <a:srgbClr val="003B5A"/>
                </a:solidFill>
              </a:rPr>
              <a:t> in </a:t>
            </a:r>
            <a:r>
              <a:rPr lang="de-DE" altLang="de-DE" b="1" dirty="0" err="1">
                <a:solidFill>
                  <a:srgbClr val="003B5A"/>
                </a:solidFill>
              </a:rPr>
              <a:t>DEval‘s</a:t>
            </a:r>
            <a:r>
              <a:rPr lang="de-DE" altLang="de-DE" b="1" dirty="0">
                <a:solidFill>
                  <a:srgbClr val="003B5A"/>
                </a:solidFill>
              </a:rPr>
              <a:t> Philippine land-</a:t>
            </a:r>
            <a:r>
              <a:rPr lang="de-DE" altLang="de-DE" b="1" dirty="0" err="1">
                <a:solidFill>
                  <a:srgbClr val="003B5A"/>
                </a:solidFill>
              </a:rPr>
              <a:t>use</a:t>
            </a:r>
            <a:r>
              <a:rPr lang="de-DE" altLang="de-DE" b="1" dirty="0">
                <a:solidFill>
                  <a:srgbClr val="003B5A"/>
                </a:solidFill>
              </a:rPr>
              <a:t> </a:t>
            </a:r>
            <a:r>
              <a:rPr lang="de-DE" altLang="de-DE" b="1" dirty="0" err="1">
                <a:solidFill>
                  <a:srgbClr val="003B5A"/>
                </a:solidFill>
              </a:rPr>
              <a:t>planning</a:t>
            </a:r>
            <a:r>
              <a:rPr lang="de-DE" altLang="de-DE" b="1" dirty="0">
                <a:solidFill>
                  <a:srgbClr val="003B5A"/>
                </a:solidFill>
              </a:rPr>
              <a:t> </a:t>
            </a:r>
            <a:r>
              <a:rPr lang="de-DE" altLang="de-DE" b="1" dirty="0" err="1">
                <a:solidFill>
                  <a:srgbClr val="003B5A"/>
                </a:solidFill>
              </a:rPr>
              <a:t>impact</a:t>
            </a:r>
            <a:r>
              <a:rPr lang="de-DE" altLang="de-DE" b="1" dirty="0">
                <a:solidFill>
                  <a:srgbClr val="003B5A"/>
                </a:solidFill>
              </a:rPr>
              <a:t> </a:t>
            </a:r>
            <a:r>
              <a:rPr lang="de-DE" altLang="de-DE" b="1" dirty="0" err="1">
                <a:solidFill>
                  <a:srgbClr val="003B5A"/>
                </a:solidFill>
              </a:rPr>
              <a:t>evaluation</a:t>
            </a:r>
            <a:r>
              <a:rPr lang="de-DE" altLang="de-DE" b="1" dirty="0">
                <a:solidFill>
                  <a:srgbClr val="003B5A"/>
                </a:solidFill>
              </a:rPr>
              <a:t>?</a:t>
            </a:r>
          </a:p>
          <a:p>
            <a:pPr lvl="1"/>
            <a:r>
              <a:rPr lang="de-DE" altLang="de-DE" dirty="0">
                <a:solidFill>
                  <a:srgbClr val="003B5A"/>
                </a:solidFill>
              </a:rPr>
              <a:t>Typhoon Yolanda</a:t>
            </a:r>
          </a:p>
          <a:p>
            <a:pPr lvl="1"/>
            <a:r>
              <a:rPr lang="de-DE" altLang="de-DE" dirty="0">
                <a:solidFill>
                  <a:srgbClr val="003B5A"/>
                </a:solidFill>
              </a:rPr>
              <a:t>Policy Diffusion</a:t>
            </a:r>
          </a:p>
          <a:p>
            <a:pPr marL="0" indent="0">
              <a:buNone/>
            </a:pPr>
            <a:endParaRPr lang="de-DE" altLang="de-DE" dirty="0">
              <a:solidFill>
                <a:srgbClr val="003B5A"/>
              </a:solidFill>
            </a:endParaRPr>
          </a:p>
          <a:p>
            <a:pPr marL="0" indent="0">
              <a:buNone/>
            </a:pPr>
            <a:r>
              <a:rPr lang="de-DE" altLang="de-DE" dirty="0" err="1">
                <a:solidFill>
                  <a:srgbClr val="003B5A"/>
                </a:solidFill>
              </a:rPr>
              <a:t>How</a:t>
            </a:r>
            <a:r>
              <a:rPr lang="de-DE" altLang="de-DE" dirty="0">
                <a:solidFill>
                  <a:srgbClr val="003B5A"/>
                </a:solidFill>
              </a:rPr>
              <a:t> </a:t>
            </a:r>
            <a:r>
              <a:rPr lang="de-DE" altLang="de-DE" dirty="0" err="1">
                <a:solidFill>
                  <a:srgbClr val="003B5A"/>
                </a:solidFill>
              </a:rPr>
              <a:t>can</a:t>
            </a:r>
            <a:r>
              <a:rPr lang="de-DE" altLang="de-DE" dirty="0">
                <a:solidFill>
                  <a:srgbClr val="003B5A"/>
                </a:solidFill>
              </a:rPr>
              <a:t> </a:t>
            </a:r>
            <a:r>
              <a:rPr lang="de-DE" altLang="de-DE" b="1" dirty="0">
                <a:solidFill>
                  <a:srgbClr val="003B5A"/>
                </a:solidFill>
              </a:rPr>
              <a:t>remote-</a:t>
            </a:r>
            <a:r>
              <a:rPr lang="de-DE" altLang="de-DE" b="1" dirty="0" err="1">
                <a:solidFill>
                  <a:srgbClr val="003B5A"/>
                </a:solidFill>
              </a:rPr>
              <a:t>sensing</a:t>
            </a:r>
            <a:r>
              <a:rPr lang="de-DE" altLang="de-DE" b="1" dirty="0">
                <a:solidFill>
                  <a:srgbClr val="003B5A"/>
                </a:solidFill>
              </a:rPr>
              <a:t> </a:t>
            </a:r>
            <a:r>
              <a:rPr lang="de-DE" altLang="de-DE" b="1" dirty="0" err="1">
                <a:solidFill>
                  <a:srgbClr val="003B5A"/>
                </a:solidFill>
              </a:rPr>
              <a:t>data</a:t>
            </a:r>
            <a:r>
              <a:rPr lang="de-DE" altLang="de-DE" dirty="0">
                <a:solidFill>
                  <a:srgbClr val="003B5A"/>
                </a:solidFill>
              </a:rPr>
              <a:t> and </a:t>
            </a:r>
            <a:r>
              <a:rPr lang="de-DE" altLang="de-DE" dirty="0" err="1">
                <a:solidFill>
                  <a:srgbClr val="003B5A"/>
                </a:solidFill>
              </a:rPr>
              <a:t>analysis</a:t>
            </a:r>
            <a:r>
              <a:rPr lang="de-DE" altLang="de-DE" dirty="0">
                <a:solidFill>
                  <a:srgbClr val="003B5A"/>
                </a:solidFill>
              </a:rPr>
              <a:t> </a:t>
            </a:r>
            <a:r>
              <a:rPr lang="de-DE" altLang="de-DE" b="1" dirty="0" err="1">
                <a:solidFill>
                  <a:srgbClr val="003B5A"/>
                </a:solidFill>
              </a:rPr>
              <a:t>enrich</a:t>
            </a:r>
            <a:r>
              <a:rPr lang="de-DE" altLang="de-DE" b="1" dirty="0">
                <a:solidFill>
                  <a:srgbClr val="003B5A"/>
                </a:solidFill>
              </a:rPr>
              <a:t> </a:t>
            </a:r>
            <a:r>
              <a:rPr lang="de-DE" altLang="de-DE" b="1" dirty="0" err="1">
                <a:solidFill>
                  <a:srgbClr val="003B5A"/>
                </a:solidFill>
              </a:rPr>
              <a:t>evaluations</a:t>
            </a:r>
            <a:r>
              <a:rPr lang="de-DE" altLang="de-DE" b="1" dirty="0">
                <a:solidFill>
                  <a:srgbClr val="003B5A"/>
                </a:solidFill>
              </a:rPr>
              <a:t>?</a:t>
            </a:r>
            <a:r>
              <a:rPr lang="de-DE" altLang="de-DE" dirty="0">
                <a:solidFill>
                  <a:srgbClr val="003B5A"/>
                </a:solidFill>
              </a:rPr>
              <a:t> </a:t>
            </a:r>
          </a:p>
          <a:p>
            <a:endParaRPr lang="de-DE" altLang="de-DE" dirty="0"/>
          </a:p>
          <a:p>
            <a:endParaRPr lang="de-DE" altLang="de-DE" dirty="0"/>
          </a:p>
          <a:p>
            <a:pPr>
              <a:buFont typeface="Wingdings 2" pitchFamily="18" charset="2"/>
              <a:buNone/>
            </a:pPr>
            <a:endParaRPr lang="de-DE" altLang="de-DE" dirty="0"/>
          </a:p>
        </p:txBody>
      </p:sp>
      <p:sp>
        <p:nvSpPr>
          <p:cNvPr id="11266" name="Titel 2"/>
          <p:cNvSpPr>
            <a:spLocks noGrp="1"/>
          </p:cNvSpPr>
          <p:nvPr>
            <p:ph type="title"/>
          </p:nvPr>
        </p:nvSpPr>
        <p:spPr bwMode="auto">
          <a:xfrm>
            <a:off x="285750" y="312738"/>
            <a:ext cx="4257675" cy="782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de-DE" altLang="de-DE" dirty="0"/>
              <a:t>Key </a:t>
            </a:r>
            <a:r>
              <a:rPr lang="de-DE" altLang="de-DE" dirty="0" err="1"/>
              <a:t>questions</a:t>
            </a:r>
            <a:endParaRPr lang="de-DE" altLang="de-DE" dirty="0"/>
          </a:p>
        </p:txBody>
      </p:sp>
      <p:sp>
        <p:nvSpPr>
          <p:cNvPr id="11268" name="Foliennummernplatzhalt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de-DE" altLang="de-DE" sz="1200" dirty="0">
                <a:solidFill>
                  <a:schemeClr val="bg1"/>
                </a:solidFill>
              </a:rPr>
              <a:t>Seite </a:t>
            </a:r>
            <a:fld id="{32F80DAE-7721-494D-AD91-84067D7B3575}" type="slidenum">
              <a:rPr lang="de-DE" altLang="de-DE" sz="1200">
                <a:solidFill>
                  <a:schemeClr val="bg1"/>
                </a:solidFill>
              </a:rPr>
              <a:pPr eaLnBrk="1" hangingPunct="1"/>
              <a:t>3</a:t>
            </a:fld>
            <a:endParaRPr lang="de-DE" altLang="de-DE" sz="1200" dirty="0">
              <a:solidFill>
                <a:schemeClr val="bg1"/>
              </a:solidFill>
            </a:endParaRPr>
          </a:p>
        </p:txBody>
      </p:sp>
      <p:sp>
        <p:nvSpPr>
          <p:cNvPr id="6" name="Datumsplatzhalter 3">
            <a:extLst>
              <a:ext uri="{FF2B5EF4-FFF2-40B4-BE49-F238E27FC236}">
                <a16:creationId xmlns:a16="http://schemas.microsoft.com/office/drawing/2014/main" id="{D6FC6A82-D76A-4F35-9002-7236E4BCFFC6}"/>
              </a:ext>
            </a:extLst>
          </p:cNvPr>
          <p:cNvSpPr>
            <a:spLocks noGrp="1"/>
          </p:cNvSpPr>
          <p:nvPr>
            <p:ph type="dt" sz="quarter" idx="10"/>
          </p:nvPr>
        </p:nvSpPr>
        <p:spPr bwMode="auto">
          <a:xfrm>
            <a:off x="285750" y="6545262"/>
            <a:ext cx="885825" cy="33026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3859BB9-E0FD-4CBC-A858-38906D34A134}" type="datetime1">
              <a:rPr lang="de-DE" altLang="de-DE" sz="1200">
                <a:solidFill>
                  <a:schemeClr val="bg1"/>
                </a:solidFill>
              </a:rPr>
              <a:pPr eaLnBrk="1" hangingPunct="1"/>
              <a:t>10.03.2019</a:t>
            </a:fld>
            <a:endParaRPr lang="de-DE" altLang="de-DE" sz="1200" dirty="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sz="quarter" idx="11"/>
          </p:nvPr>
        </p:nvSpPr>
        <p:spPr>
          <a:xfrm>
            <a:off x="196970" y="5356022"/>
            <a:ext cx="8531225" cy="857250"/>
          </a:xfrm>
        </p:spPr>
        <p:txBody>
          <a:bodyPr>
            <a:noAutofit/>
          </a:bodyPr>
          <a:lstStyle/>
          <a:p>
            <a:r>
              <a:rPr lang="de-DE" altLang="de-DE" sz="3600" b="1" dirty="0"/>
              <a:t>Enhanced </a:t>
            </a:r>
            <a:r>
              <a:rPr lang="de-DE" altLang="de-DE" sz="3600" b="1" dirty="0" err="1"/>
              <a:t>comprehensive</a:t>
            </a:r>
            <a:r>
              <a:rPr lang="de-DE" altLang="de-DE" sz="3600" b="1" dirty="0"/>
              <a:t> land-</a:t>
            </a:r>
            <a:r>
              <a:rPr lang="de-DE" altLang="de-DE" sz="3600" b="1" dirty="0" err="1"/>
              <a:t>use</a:t>
            </a:r>
            <a:r>
              <a:rPr lang="de-DE" altLang="de-DE" sz="3600" b="1" dirty="0"/>
              <a:t> </a:t>
            </a:r>
            <a:r>
              <a:rPr lang="de-DE" altLang="de-DE" sz="3600" b="1" dirty="0" err="1"/>
              <a:t>planning</a:t>
            </a:r>
            <a:r>
              <a:rPr lang="de-DE" altLang="de-DE" sz="3600" b="1" dirty="0"/>
              <a:t> in </a:t>
            </a:r>
            <a:r>
              <a:rPr lang="de-DE" altLang="de-DE" sz="3600" b="1" dirty="0" err="1"/>
              <a:t>the</a:t>
            </a:r>
            <a:r>
              <a:rPr lang="de-DE" altLang="de-DE" sz="3600" b="1" dirty="0"/>
              <a:t> Philippines</a:t>
            </a:r>
            <a:endParaRPr lang="de-DE" sz="3500" b="1" dirty="0"/>
          </a:p>
        </p:txBody>
      </p:sp>
      <p:pic>
        <p:nvPicPr>
          <p:cNvPr id="11" name="Grafik 10">
            <a:extLst>
              <a:ext uri="{FF2B5EF4-FFF2-40B4-BE49-F238E27FC236}">
                <a16:creationId xmlns:a16="http://schemas.microsoft.com/office/drawing/2014/main" id="{84895EED-B43A-498C-B5ED-47D4A050901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1"/>
            <a:ext cx="9144001" cy="4842770"/>
          </a:xfrm>
          <a:prstGeom prst="rect">
            <a:avLst/>
          </a:prstGeom>
        </p:spPr>
      </p:pic>
      <p:sp>
        <p:nvSpPr>
          <p:cNvPr id="8" name="Rechteck 7">
            <a:extLst>
              <a:ext uri="{FF2B5EF4-FFF2-40B4-BE49-F238E27FC236}">
                <a16:creationId xmlns:a16="http://schemas.microsoft.com/office/drawing/2014/main" id="{4379E5F1-6745-41C4-A10C-76E79BA89A0A}"/>
              </a:ext>
            </a:extLst>
          </p:cNvPr>
          <p:cNvSpPr/>
          <p:nvPr/>
        </p:nvSpPr>
        <p:spPr>
          <a:xfrm>
            <a:off x="93519" y="109834"/>
            <a:ext cx="6702136" cy="830997"/>
          </a:xfrm>
          <a:prstGeom prst="rect">
            <a:avLst/>
          </a:prstGeom>
        </p:spPr>
        <p:txBody>
          <a:bodyPr wrap="square">
            <a:spAutoFit/>
          </a:bodyPr>
          <a:lstStyle/>
          <a:p>
            <a:r>
              <a:rPr lang="de-DE" sz="2400" dirty="0">
                <a:solidFill>
                  <a:schemeClr val="bg1"/>
                </a:solidFill>
              </a:rPr>
              <a:t>“</a:t>
            </a:r>
            <a:r>
              <a:rPr lang="de-DE" altLang="de-DE" sz="2400" i="1" dirty="0" err="1">
                <a:solidFill>
                  <a:schemeClr val="bg1"/>
                </a:solidFill>
              </a:rPr>
              <a:t>How</a:t>
            </a:r>
            <a:r>
              <a:rPr lang="de-DE" altLang="de-DE" sz="2400" i="1" dirty="0">
                <a:solidFill>
                  <a:schemeClr val="bg1"/>
                </a:solidFill>
              </a:rPr>
              <a:t> </a:t>
            </a:r>
            <a:r>
              <a:rPr lang="de-DE" altLang="de-DE" sz="2400" i="1" dirty="0" err="1">
                <a:solidFill>
                  <a:schemeClr val="bg1"/>
                </a:solidFill>
              </a:rPr>
              <a:t>did</a:t>
            </a:r>
            <a:r>
              <a:rPr lang="de-DE" altLang="de-DE" sz="2400" i="1" dirty="0">
                <a:solidFill>
                  <a:schemeClr val="bg1"/>
                </a:solidFill>
              </a:rPr>
              <a:t> </a:t>
            </a:r>
            <a:r>
              <a:rPr lang="de-DE" altLang="de-DE" sz="2400" i="1" dirty="0" err="1">
                <a:solidFill>
                  <a:schemeClr val="bg1"/>
                </a:solidFill>
              </a:rPr>
              <a:t>we</a:t>
            </a:r>
            <a:r>
              <a:rPr lang="de-DE" altLang="de-DE" sz="2400" i="1" dirty="0">
                <a:solidFill>
                  <a:schemeClr val="bg1"/>
                </a:solidFill>
              </a:rPr>
              <a:t> </a:t>
            </a:r>
            <a:r>
              <a:rPr lang="de-DE" altLang="de-DE" sz="2400" i="1" dirty="0" err="1">
                <a:solidFill>
                  <a:schemeClr val="bg1"/>
                </a:solidFill>
              </a:rPr>
              <a:t>utilize</a:t>
            </a:r>
            <a:r>
              <a:rPr lang="de-DE" altLang="de-DE" sz="2400" i="1" dirty="0">
                <a:solidFill>
                  <a:schemeClr val="bg1"/>
                </a:solidFill>
              </a:rPr>
              <a:t> </a:t>
            </a:r>
            <a:r>
              <a:rPr lang="de-DE" altLang="de-DE" sz="2400" i="1" dirty="0" err="1">
                <a:solidFill>
                  <a:schemeClr val="bg1"/>
                </a:solidFill>
              </a:rPr>
              <a:t>geospatial</a:t>
            </a:r>
            <a:r>
              <a:rPr lang="de-DE" altLang="de-DE" sz="2400" i="1" dirty="0">
                <a:solidFill>
                  <a:schemeClr val="bg1"/>
                </a:solidFill>
              </a:rPr>
              <a:t> </a:t>
            </a:r>
            <a:r>
              <a:rPr lang="de-DE" altLang="de-DE" sz="2400" i="1" dirty="0" err="1">
                <a:solidFill>
                  <a:schemeClr val="bg1"/>
                </a:solidFill>
              </a:rPr>
              <a:t>data</a:t>
            </a:r>
            <a:r>
              <a:rPr lang="de-DE" altLang="de-DE" sz="2400" i="1" dirty="0">
                <a:solidFill>
                  <a:schemeClr val="bg1"/>
                </a:solidFill>
              </a:rPr>
              <a:t> in </a:t>
            </a:r>
            <a:r>
              <a:rPr lang="de-DE" altLang="de-DE" sz="2400" i="1" dirty="0" err="1">
                <a:solidFill>
                  <a:schemeClr val="bg1"/>
                </a:solidFill>
              </a:rPr>
              <a:t>DEval‘s</a:t>
            </a:r>
            <a:r>
              <a:rPr lang="de-DE" altLang="de-DE" sz="2400" i="1" dirty="0">
                <a:solidFill>
                  <a:schemeClr val="bg1"/>
                </a:solidFill>
              </a:rPr>
              <a:t> Philippine land-</a:t>
            </a:r>
            <a:r>
              <a:rPr lang="de-DE" altLang="de-DE" sz="2400" i="1" dirty="0" err="1">
                <a:solidFill>
                  <a:schemeClr val="bg1"/>
                </a:solidFill>
              </a:rPr>
              <a:t>use</a:t>
            </a:r>
            <a:r>
              <a:rPr lang="de-DE" altLang="de-DE" sz="2400" i="1" dirty="0">
                <a:solidFill>
                  <a:schemeClr val="bg1"/>
                </a:solidFill>
              </a:rPr>
              <a:t> </a:t>
            </a:r>
            <a:r>
              <a:rPr lang="de-DE" altLang="de-DE" sz="2400" i="1" dirty="0" err="1">
                <a:solidFill>
                  <a:schemeClr val="bg1"/>
                </a:solidFill>
              </a:rPr>
              <a:t>planning</a:t>
            </a:r>
            <a:r>
              <a:rPr lang="de-DE" altLang="de-DE" sz="2400" i="1" dirty="0">
                <a:solidFill>
                  <a:schemeClr val="bg1"/>
                </a:solidFill>
              </a:rPr>
              <a:t> </a:t>
            </a:r>
            <a:r>
              <a:rPr lang="de-DE" altLang="de-DE" sz="2400" i="1" dirty="0" err="1">
                <a:solidFill>
                  <a:schemeClr val="bg1"/>
                </a:solidFill>
              </a:rPr>
              <a:t>impact</a:t>
            </a:r>
            <a:r>
              <a:rPr lang="de-DE" altLang="de-DE" sz="2400" i="1" dirty="0">
                <a:solidFill>
                  <a:schemeClr val="bg1"/>
                </a:solidFill>
              </a:rPr>
              <a:t> </a:t>
            </a:r>
            <a:r>
              <a:rPr lang="de-DE" altLang="de-DE" sz="2400" i="1" dirty="0" err="1">
                <a:solidFill>
                  <a:schemeClr val="bg1"/>
                </a:solidFill>
              </a:rPr>
              <a:t>evaluation</a:t>
            </a:r>
            <a:r>
              <a:rPr lang="de-DE" altLang="de-DE" sz="2400" i="1" dirty="0">
                <a:solidFill>
                  <a:schemeClr val="bg1"/>
                </a:solidFill>
              </a:rPr>
              <a:t>?</a:t>
            </a:r>
            <a:r>
              <a:rPr lang="de-DE" sz="2400" dirty="0">
                <a:solidFill>
                  <a:schemeClr val="bg1"/>
                </a:solidFill>
              </a:rPr>
              <a:t> ”</a:t>
            </a:r>
            <a:r>
              <a:rPr lang="de-DE" altLang="de-DE" sz="2400" i="1" dirty="0">
                <a:solidFill>
                  <a:schemeClr val="bg1"/>
                </a:solidFill>
              </a:rPr>
              <a:t> </a:t>
            </a:r>
          </a:p>
        </p:txBody>
      </p:sp>
    </p:spTree>
    <p:extLst>
      <p:ext uri="{BB962C8B-B14F-4D97-AF65-F5344CB8AC3E}">
        <p14:creationId xmlns:p14="http://schemas.microsoft.com/office/powerpoint/2010/main" val="2658846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5750" y="312301"/>
            <a:ext cx="5740400" cy="783721"/>
          </a:xfrm>
        </p:spPr>
        <p:txBody>
          <a:bodyPr>
            <a:normAutofit fontScale="90000"/>
          </a:bodyPr>
          <a:lstStyle/>
          <a:p>
            <a:r>
              <a:rPr lang="de-DE" altLang="de-DE" dirty="0"/>
              <a:t>Land </a:t>
            </a:r>
            <a:r>
              <a:rPr lang="de-DE" altLang="de-DE" dirty="0" err="1"/>
              <a:t>Use</a:t>
            </a:r>
            <a:r>
              <a:rPr lang="de-DE" altLang="de-DE" dirty="0"/>
              <a:t> </a:t>
            </a:r>
            <a:r>
              <a:rPr lang="de-DE" altLang="de-DE" dirty="0" err="1"/>
              <a:t>Planning</a:t>
            </a:r>
            <a:r>
              <a:rPr lang="de-DE" altLang="de-DE" dirty="0"/>
              <a:t> Impact Evaluation at DEval: SIMPLE </a:t>
            </a:r>
            <a:r>
              <a:rPr lang="de-DE" altLang="de-DE" dirty="0" err="1"/>
              <a:t>intervention</a:t>
            </a:r>
            <a:endParaRPr lang="de-DE" dirty="0"/>
          </a:p>
        </p:txBody>
      </p:sp>
      <p:sp>
        <p:nvSpPr>
          <p:cNvPr id="8" name="Inhaltsplatzhalter 7"/>
          <p:cNvSpPr>
            <a:spLocks noGrp="1"/>
          </p:cNvSpPr>
          <p:nvPr>
            <p:ph idx="1"/>
          </p:nvPr>
        </p:nvSpPr>
        <p:spPr>
          <a:xfrm>
            <a:off x="365759" y="1422399"/>
            <a:ext cx="5728347" cy="4978401"/>
          </a:xfrm>
        </p:spPr>
        <p:txBody>
          <a:bodyPr>
            <a:normAutofit/>
          </a:bodyPr>
          <a:lstStyle/>
          <a:p>
            <a:pPr marL="0" lvl="1" indent="0" defTabSz="914400">
              <a:spcBef>
                <a:spcPts val="1000"/>
              </a:spcBef>
              <a:buNone/>
            </a:pPr>
            <a:r>
              <a:rPr lang="en-US" sz="2000" b="1" dirty="0">
                <a:solidFill>
                  <a:srgbClr val="003B5A"/>
                </a:solidFill>
              </a:rPr>
              <a:t>Sustainable Integrated Management and Planning for Local Government Ecosystems (SIMPLE)</a:t>
            </a:r>
            <a:endParaRPr lang="en-US" sz="2000" dirty="0">
              <a:solidFill>
                <a:srgbClr val="003B5A"/>
              </a:solidFill>
            </a:endParaRPr>
          </a:p>
          <a:p>
            <a:pPr lvl="1"/>
            <a:r>
              <a:rPr lang="en-US" sz="2000" dirty="0">
                <a:solidFill>
                  <a:srgbClr val="003B5A"/>
                </a:solidFill>
              </a:rPr>
              <a:t>Component project of Environment and Rural Development program (</a:t>
            </a:r>
            <a:r>
              <a:rPr lang="en-US" sz="2000" dirty="0" err="1">
                <a:solidFill>
                  <a:srgbClr val="003B5A"/>
                </a:solidFill>
              </a:rPr>
              <a:t>EnRD</a:t>
            </a:r>
            <a:r>
              <a:rPr lang="en-US" sz="2000" dirty="0">
                <a:solidFill>
                  <a:srgbClr val="003B5A"/>
                </a:solidFill>
              </a:rPr>
              <a:t>) </a:t>
            </a:r>
          </a:p>
          <a:p>
            <a:pPr lvl="1"/>
            <a:r>
              <a:rPr lang="en-US" sz="2000" b="1" dirty="0">
                <a:solidFill>
                  <a:srgbClr val="003B5A"/>
                </a:solidFill>
              </a:rPr>
              <a:t>Duration: </a:t>
            </a:r>
            <a:r>
              <a:rPr lang="en-US" sz="2000" dirty="0">
                <a:solidFill>
                  <a:srgbClr val="003B5A"/>
                </a:solidFill>
              </a:rPr>
              <a:t>2006 - 2015</a:t>
            </a:r>
          </a:p>
          <a:p>
            <a:pPr lvl="1"/>
            <a:r>
              <a:rPr lang="en-US" sz="2000" b="1" dirty="0">
                <a:solidFill>
                  <a:srgbClr val="003B5A"/>
                </a:solidFill>
              </a:rPr>
              <a:t>Regional scope: </a:t>
            </a:r>
            <a:r>
              <a:rPr lang="en-US" sz="2000" dirty="0" err="1">
                <a:solidFill>
                  <a:srgbClr val="003B5A"/>
                </a:solidFill>
              </a:rPr>
              <a:t>Visayas</a:t>
            </a:r>
            <a:r>
              <a:rPr lang="en-US" sz="2000" dirty="0">
                <a:solidFill>
                  <a:srgbClr val="003B5A"/>
                </a:solidFill>
              </a:rPr>
              <a:t> Region, Philippines</a:t>
            </a:r>
          </a:p>
          <a:p>
            <a:pPr lvl="1"/>
            <a:endParaRPr lang="en-US" sz="2000" dirty="0"/>
          </a:p>
          <a:p>
            <a:pPr marL="0" indent="0">
              <a:buNone/>
            </a:pPr>
            <a:r>
              <a:rPr lang="en-US" b="1" dirty="0">
                <a:solidFill>
                  <a:srgbClr val="003B5A"/>
                </a:solidFill>
              </a:rPr>
              <a:t>SIMPLE</a:t>
            </a:r>
            <a:r>
              <a:rPr lang="en-US" dirty="0">
                <a:solidFill>
                  <a:srgbClr val="003B5A"/>
                </a:solidFill>
              </a:rPr>
              <a:t> consists of: </a:t>
            </a:r>
          </a:p>
          <a:p>
            <a:pPr lvl="1"/>
            <a:r>
              <a:rPr lang="en-US" sz="2000" dirty="0">
                <a:solidFill>
                  <a:srgbClr val="003B5A"/>
                </a:solidFill>
              </a:rPr>
              <a:t>descriptions of well-tried processes and instruments for the management of land use</a:t>
            </a:r>
          </a:p>
          <a:p>
            <a:pPr lvl="1"/>
            <a:r>
              <a:rPr lang="en-US" sz="2000" dirty="0">
                <a:solidFill>
                  <a:srgbClr val="003B5A"/>
                </a:solidFill>
              </a:rPr>
              <a:t>Training components / </a:t>
            </a:r>
            <a:r>
              <a:rPr lang="de-DE" sz="2000" dirty="0">
                <a:solidFill>
                  <a:srgbClr val="003B5A"/>
                </a:solidFill>
              </a:rPr>
              <a:t>‘</a:t>
            </a:r>
            <a:r>
              <a:rPr lang="de-DE" sz="2000" dirty="0" err="1">
                <a:solidFill>
                  <a:srgbClr val="003B5A"/>
                </a:solidFill>
              </a:rPr>
              <a:t>writeshops</a:t>
            </a:r>
            <a:r>
              <a:rPr lang="de-DE" sz="2000" dirty="0">
                <a:solidFill>
                  <a:srgbClr val="003B5A"/>
                </a:solidFill>
              </a:rPr>
              <a:t>‘</a:t>
            </a:r>
            <a:r>
              <a:rPr lang="en-US" sz="2000" dirty="0">
                <a:solidFill>
                  <a:srgbClr val="003B5A"/>
                </a:solidFill>
              </a:rPr>
              <a:t> / GIS support</a:t>
            </a:r>
          </a:p>
          <a:p>
            <a:pPr lvl="1"/>
            <a:r>
              <a:rPr lang="en-US" sz="2000" dirty="0">
                <a:solidFill>
                  <a:srgbClr val="003B5A"/>
                </a:solidFill>
              </a:rPr>
              <a:t>Institutionalized support infrastructure (resource centers) </a:t>
            </a:r>
          </a:p>
        </p:txBody>
      </p:sp>
      <p:pic>
        <p:nvPicPr>
          <p:cNvPr id="6146" name="Picture 2" descr="http://bearcat-careers.ism-online.org/files/2014/04/giz.logo_.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56379" y="5343901"/>
            <a:ext cx="2371816" cy="7820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www.gidrm.net/site/assets/files/1042/giz-enrd-drm-in-action-sign-for-flood-early-warning-system-in-st-bernard-southern-leyte-with-giz-logo.1200x500.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356379" y="3399478"/>
            <a:ext cx="2371816" cy="1367313"/>
          </a:xfrm>
          <a:prstGeom prst="rect">
            <a:avLst/>
          </a:prstGeom>
          <a:noFill/>
          <a:extLst>
            <a:ext uri="{909E8E84-426E-40DD-AFC4-6F175D3DCCD1}">
              <a14:hiddenFill xmlns:a14="http://schemas.microsoft.com/office/drawing/2010/main">
                <a:solidFill>
                  <a:srgbClr val="FFFFFF"/>
                </a:solidFill>
              </a14:hiddenFill>
            </a:ext>
          </a:extLst>
        </p:spPr>
      </p:pic>
      <p:sp>
        <p:nvSpPr>
          <p:cNvPr id="11" name="Foliennummernplatzhalter 4"/>
          <p:cNvSpPr>
            <a:spLocks noGrp="1"/>
          </p:cNvSpPr>
          <p:nvPr>
            <p:ph type="sldNum" sz="quarter" idx="11"/>
          </p:nvPr>
        </p:nvSpPr>
        <p:spPr bwMode="auto">
          <a:xfrm>
            <a:off x="7835900" y="6552911"/>
            <a:ext cx="9810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de-DE" altLang="de-DE" sz="1200" dirty="0">
                <a:solidFill>
                  <a:schemeClr val="bg1"/>
                </a:solidFill>
              </a:rPr>
              <a:t>Seite 4</a:t>
            </a:r>
          </a:p>
        </p:txBody>
      </p:sp>
      <p:pic>
        <p:nvPicPr>
          <p:cNvPr id="12" name="Picture 2" descr="https://upload.wikimedia.org/wikipedia/en/0/09/Calubian_Leyte_Philippines_Waterfront.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56379" y="1466446"/>
            <a:ext cx="2371816" cy="1764814"/>
          </a:xfrm>
          <a:prstGeom prst="rect">
            <a:avLst/>
          </a:prstGeom>
          <a:noFill/>
          <a:extLst>
            <a:ext uri="{909E8E84-426E-40DD-AFC4-6F175D3DCCD1}">
              <a14:hiddenFill xmlns:a14="http://schemas.microsoft.com/office/drawing/2010/main">
                <a:solidFill>
                  <a:srgbClr val="FFFFFF"/>
                </a:solidFill>
              </a14:hiddenFill>
            </a:ext>
          </a:extLst>
        </p:spPr>
      </p:pic>
      <p:sp>
        <p:nvSpPr>
          <p:cNvPr id="13" name="Datumsplatzhalter 3">
            <a:extLst>
              <a:ext uri="{FF2B5EF4-FFF2-40B4-BE49-F238E27FC236}">
                <a16:creationId xmlns:a16="http://schemas.microsoft.com/office/drawing/2014/main" id="{EA8AE6CD-E0EA-4B96-BAD9-1964A5DA7672}"/>
              </a:ext>
            </a:extLst>
          </p:cNvPr>
          <p:cNvSpPr>
            <a:spLocks noGrp="1"/>
          </p:cNvSpPr>
          <p:nvPr>
            <p:ph type="dt" sz="quarter" idx="10"/>
          </p:nvPr>
        </p:nvSpPr>
        <p:spPr bwMode="auto">
          <a:xfrm>
            <a:off x="285750" y="6545262"/>
            <a:ext cx="885825" cy="33026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3859BB9-E0FD-4CBC-A858-38906D34A134}" type="datetime1">
              <a:rPr lang="de-DE" altLang="de-DE" sz="1200">
                <a:solidFill>
                  <a:schemeClr val="bg1"/>
                </a:solidFill>
              </a:rPr>
              <a:pPr eaLnBrk="1" hangingPunct="1"/>
              <a:t>10.03.2019</a:t>
            </a:fld>
            <a:endParaRPr lang="de-DE" altLang="de-DE" sz="1200" dirty="0">
              <a:solidFill>
                <a:schemeClr val="bg1"/>
              </a:solidFill>
            </a:endParaRPr>
          </a:p>
        </p:txBody>
      </p:sp>
    </p:spTree>
    <p:extLst>
      <p:ext uri="{BB962C8B-B14F-4D97-AF65-F5344CB8AC3E}">
        <p14:creationId xmlns:p14="http://schemas.microsoft.com/office/powerpoint/2010/main" val="41517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285751" y="1607299"/>
            <a:ext cx="2790778" cy="4799851"/>
          </a:xfrm>
        </p:spPr>
        <p:txBody>
          <a:bodyPr>
            <a:normAutofit/>
          </a:bodyPr>
          <a:lstStyle/>
          <a:p>
            <a:pPr marL="0" indent="0">
              <a:buNone/>
            </a:pPr>
            <a:r>
              <a:rPr lang="de-DE" b="1" dirty="0">
                <a:solidFill>
                  <a:srgbClr val="003B5A"/>
                </a:solidFill>
              </a:rPr>
              <a:t>‘Baseline‘ </a:t>
            </a:r>
            <a:r>
              <a:rPr lang="de-DE" altLang="de-DE" b="1" dirty="0" err="1">
                <a:solidFill>
                  <a:srgbClr val="003B5A"/>
                </a:solidFill>
              </a:rPr>
              <a:t>data</a:t>
            </a:r>
            <a:r>
              <a:rPr lang="de-DE" altLang="de-DE" b="1" dirty="0">
                <a:solidFill>
                  <a:srgbClr val="003B5A"/>
                </a:solidFill>
              </a:rPr>
              <a:t> </a:t>
            </a:r>
            <a:r>
              <a:rPr lang="de-DE" altLang="de-DE" b="1" dirty="0" err="1">
                <a:solidFill>
                  <a:srgbClr val="003B5A"/>
                </a:solidFill>
              </a:rPr>
              <a:t>collection</a:t>
            </a:r>
            <a:r>
              <a:rPr lang="de-DE" altLang="de-DE" b="1" dirty="0">
                <a:solidFill>
                  <a:srgbClr val="003B5A"/>
                </a:solidFill>
              </a:rPr>
              <a:t> in 2012</a:t>
            </a:r>
          </a:p>
          <a:p>
            <a:r>
              <a:rPr lang="de-DE" altLang="de-DE" dirty="0">
                <a:solidFill>
                  <a:srgbClr val="003B5A"/>
                </a:solidFill>
              </a:rPr>
              <a:t>3,000 </a:t>
            </a:r>
            <a:r>
              <a:rPr lang="de-DE" altLang="de-DE" dirty="0" err="1">
                <a:solidFill>
                  <a:srgbClr val="003B5A"/>
                </a:solidFill>
              </a:rPr>
              <a:t>households</a:t>
            </a:r>
            <a:endParaRPr lang="de-DE" altLang="de-DE" dirty="0">
              <a:solidFill>
                <a:srgbClr val="003B5A"/>
              </a:solidFill>
            </a:endParaRPr>
          </a:p>
          <a:p>
            <a:r>
              <a:rPr lang="de-DE" altLang="de-DE" dirty="0">
                <a:solidFill>
                  <a:srgbClr val="003B5A"/>
                </a:solidFill>
              </a:rPr>
              <a:t>300 </a:t>
            </a:r>
            <a:r>
              <a:rPr lang="de-DE" altLang="de-DE" dirty="0" err="1">
                <a:solidFill>
                  <a:srgbClr val="003B5A"/>
                </a:solidFill>
              </a:rPr>
              <a:t>villages</a:t>
            </a:r>
            <a:endParaRPr lang="de-DE" altLang="de-DE" dirty="0">
              <a:solidFill>
                <a:srgbClr val="003B5A"/>
              </a:solidFill>
            </a:endParaRPr>
          </a:p>
          <a:p>
            <a:r>
              <a:rPr lang="de-DE" altLang="de-DE" dirty="0">
                <a:solidFill>
                  <a:srgbClr val="003B5A"/>
                </a:solidFill>
              </a:rPr>
              <a:t>100 </a:t>
            </a:r>
            <a:r>
              <a:rPr lang="de-DE" altLang="de-DE" dirty="0" err="1">
                <a:solidFill>
                  <a:srgbClr val="003B5A"/>
                </a:solidFill>
              </a:rPr>
              <a:t>municipalities</a:t>
            </a:r>
            <a:endParaRPr lang="de-DE" altLang="de-DE" dirty="0">
              <a:solidFill>
                <a:srgbClr val="003B5A"/>
              </a:solidFill>
            </a:endParaRPr>
          </a:p>
          <a:p>
            <a:endParaRPr lang="de-DE" altLang="de-DE" dirty="0">
              <a:solidFill>
                <a:srgbClr val="003B5A"/>
              </a:solidFill>
            </a:endParaRPr>
          </a:p>
          <a:p>
            <a:pPr marL="0" indent="0">
              <a:buNone/>
            </a:pPr>
            <a:r>
              <a:rPr lang="de-DE" b="1" dirty="0">
                <a:solidFill>
                  <a:srgbClr val="003B5A"/>
                </a:solidFill>
              </a:rPr>
              <a:t>‘</a:t>
            </a:r>
            <a:r>
              <a:rPr lang="de-DE" b="1" dirty="0" err="1">
                <a:solidFill>
                  <a:srgbClr val="003B5A"/>
                </a:solidFill>
              </a:rPr>
              <a:t>Endline</a:t>
            </a:r>
            <a:r>
              <a:rPr lang="de-DE" b="1" dirty="0">
                <a:solidFill>
                  <a:srgbClr val="003B5A"/>
                </a:solidFill>
              </a:rPr>
              <a:t>‘ </a:t>
            </a:r>
            <a:r>
              <a:rPr lang="de-DE" altLang="de-DE" b="1" dirty="0" err="1">
                <a:solidFill>
                  <a:srgbClr val="003B5A"/>
                </a:solidFill>
              </a:rPr>
              <a:t>data</a:t>
            </a:r>
            <a:r>
              <a:rPr lang="de-DE" altLang="de-DE" b="1" dirty="0">
                <a:solidFill>
                  <a:srgbClr val="003B5A"/>
                </a:solidFill>
              </a:rPr>
              <a:t> </a:t>
            </a:r>
            <a:r>
              <a:rPr lang="de-DE" altLang="de-DE" b="1" dirty="0" err="1">
                <a:solidFill>
                  <a:srgbClr val="003B5A"/>
                </a:solidFill>
              </a:rPr>
              <a:t>collection</a:t>
            </a:r>
            <a:r>
              <a:rPr lang="de-DE" altLang="de-DE" b="1" dirty="0">
                <a:solidFill>
                  <a:srgbClr val="003B5A"/>
                </a:solidFill>
              </a:rPr>
              <a:t> in 2016</a:t>
            </a:r>
            <a:endParaRPr lang="de-DE" altLang="de-DE" dirty="0">
              <a:solidFill>
                <a:srgbClr val="003B5A"/>
              </a:solidFill>
            </a:endParaRPr>
          </a:p>
          <a:p>
            <a:r>
              <a:rPr lang="de-DE" altLang="de-DE" dirty="0">
                <a:solidFill>
                  <a:srgbClr val="003B5A"/>
                </a:solidFill>
              </a:rPr>
              <a:t>Quasi-experimental design</a:t>
            </a:r>
          </a:p>
          <a:p>
            <a:r>
              <a:rPr lang="de-DE" altLang="de-DE" dirty="0" err="1">
                <a:solidFill>
                  <a:srgbClr val="003B5A"/>
                </a:solidFill>
              </a:rPr>
              <a:t>Propensity</a:t>
            </a:r>
            <a:r>
              <a:rPr lang="de-DE" altLang="de-DE" dirty="0">
                <a:solidFill>
                  <a:srgbClr val="003B5A"/>
                </a:solidFill>
              </a:rPr>
              <a:t> score </a:t>
            </a:r>
            <a:r>
              <a:rPr lang="de-DE" altLang="de-DE" dirty="0" err="1">
                <a:solidFill>
                  <a:srgbClr val="003B5A"/>
                </a:solidFill>
              </a:rPr>
              <a:t>matching</a:t>
            </a:r>
            <a:endParaRPr lang="de-DE" altLang="de-DE" dirty="0">
              <a:solidFill>
                <a:srgbClr val="003B5A"/>
              </a:solidFill>
            </a:endParaRPr>
          </a:p>
          <a:p>
            <a:endParaRPr lang="de-DE" altLang="de-DE" dirty="0">
              <a:solidFill>
                <a:schemeClr val="tx1"/>
              </a:solidFill>
            </a:endParaRPr>
          </a:p>
          <a:p>
            <a:endParaRPr lang="de-DE" altLang="de-DE" dirty="0">
              <a:solidFill>
                <a:schemeClr val="tx1"/>
              </a:solidFill>
            </a:endParaRPr>
          </a:p>
          <a:p>
            <a:endParaRPr lang="de-DE" altLang="de-DE" dirty="0">
              <a:solidFill>
                <a:schemeClr val="tx1"/>
              </a:solidFill>
            </a:endParaRPr>
          </a:p>
          <a:p>
            <a:endParaRPr lang="de-DE" altLang="de-DE" dirty="0">
              <a:solidFill>
                <a:schemeClr val="tx1"/>
              </a:solidFill>
            </a:endParaRPr>
          </a:p>
          <a:p>
            <a:endParaRPr lang="de-DE" altLang="de-DE" dirty="0">
              <a:solidFill>
                <a:schemeClr val="tx1"/>
              </a:solidFill>
            </a:endParaRPr>
          </a:p>
          <a:p>
            <a:endParaRPr lang="de-DE" altLang="de-DE" dirty="0">
              <a:solidFill>
                <a:schemeClr val="tx1"/>
              </a:solidFill>
            </a:endParaRPr>
          </a:p>
          <a:p>
            <a:pPr marL="0" indent="0">
              <a:buNone/>
            </a:pPr>
            <a:endParaRPr lang="de-DE" altLang="de-DE" dirty="0">
              <a:solidFill>
                <a:schemeClr val="tx1"/>
              </a:solidFill>
            </a:endParaRPr>
          </a:p>
          <a:p>
            <a:pPr marL="273050" lvl="1" indent="0">
              <a:buNone/>
            </a:pPr>
            <a:endParaRPr lang="de-DE" dirty="0">
              <a:solidFill>
                <a:schemeClr val="tx1"/>
              </a:solidFill>
            </a:endParaRPr>
          </a:p>
          <a:p>
            <a:pPr marL="0" indent="0">
              <a:buNone/>
            </a:pPr>
            <a:endParaRPr lang="de-DE" dirty="0"/>
          </a:p>
        </p:txBody>
      </p:sp>
      <p:sp>
        <p:nvSpPr>
          <p:cNvPr id="3" name="Titel 2"/>
          <p:cNvSpPr>
            <a:spLocks noGrp="1"/>
          </p:cNvSpPr>
          <p:nvPr>
            <p:ph type="title"/>
          </p:nvPr>
        </p:nvSpPr>
        <p:spPr>
          <a:xfrm>
            <a:off x="285750" y="312301"/>
            <a:ext cx="6305550" cy="783721"/>
          </a:xfrm>
        </p:spPr>
        <p:txBody>
          <a:bodyPr>
            <a:normAutofit/>
          </a:bodyPr>
          <a:lstStyle/>
          <a:p>
            <a:r>
              <a:rPr lang="de-DE" dirty="0"/>
              <a:t>Impact </a:t>
            </a:r>
            <a:r>
              <a:rPr lang="de-DE" dirty="0" err="1"/>
              <a:t>evaluation</a:t>
            </a:r>
            <a:endParaRPr lang="de-DE" dirty="0"/>
          </a:p>
        </p:txBody>
      </p:sp>
      <p:sp>
        <p:nvSpPr>
          <p:cNvPr id="5" name="Foliennummernplatzhalter 4"/>
          <p:cNvSpPr>
            <a:spLocks noGrp="1"/>
          </p:cNvSpPr>
          <p:nvPr>
            <p:ph type="sldNum" sz="quarter" idx="11"/>
          </p:nvPr>
        </p:nvSpPr>
        <p:spPr/>
        <p:txBody>
          <a:bodyPr/>
          <a:lstStyle/>
          <a:p>
            <a:r>
              <a:rPr lang="de-DE" altLang="de-DE" dirty="0"/>
              <a:t>Seite </a:t>
            </a:r>
            <a:fld id="{CDDCCCD4-F73F-4D88-8B49-48D21ABAB6CF}" type="slidenum">
              <a:rPr lang="de-DE" altLang="de-DE" smtClean="0"/>
              <a:pPr/>
              <a:t>6</a:t>
            </a:fld>
            <a:endParaRPr lang="de-DE" altLang="de-DE" dirty="0"/>
          </a:p>
        </p:txBody>
      </p:sp>
      <p:pic>
        <p:nvPicPr>
          <p:cNvPr id="7" name="Grafik 6">
            <a:extLst>
              <a:ext uri="{FF2B5EF4-FFF2-40B4-BE49-F238E27FC236}">
                <a16:creationId xmlns:a16="http://schemas.microsoft.com/office/drawing/2014/main" id="{396AAE77-8278-4588-AC40-7C80EA9927A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955434" y="1380366"/>
            <a:ext cx="5902815" cy="4890077"/>
          </a:xfrm>
          <a:prstGeom prst="rect">
            <a:avLst/>
          </a:prstGeom>
        </p:spPr>
      </p:pic>
      <p:sp>
        <p:nvSpPr>
          <p:cNvPr id="8" name="Datumsplatzhalter 3">
            <a:extLst>
              <a:ext uri="{FF2B5EF4-FFF2-40B4-BE49-F238E27FC236}">
                <a16:creationId xmlns:a16="http://schemas.microsoft.com/office/drawing/2014/main" id="{2B2B7606-04F7-48EA-9101-8BB9F24566AE}"/>
              </a:ext>
            </a:extLst>
          </p:cNvPr>
          <p:cNvSpPr>
            <a:spLocks noGrp="1"/>
          </p:cNvSpPr>
          <p:nvPr>
            <p:ph type="dt" sz="quarter" idx="10"/>
          </p:nvPr>
        </p:nvSpPr>
        <p:spPr bwMode="auto">
          <a:xfrm>
            <a:off x="285750" y="6545262"/>
            <a:ext cx="885825" cy="33026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3859BB9-E0FD-4CBC-A858-38906D34A134}" type="datetime1">
              <a:rPr lang="de-DE" altLang="de-DE" sz="1200">
                <a:solidFill>
                  <a:schemeClr val="bg1"/>
                </a:solidFill>
              </a:rPr>
              <a:pPr eaLnBrk="1" hangingPunct="1"/>
              <a:t>10.03.2019</a:t>
            </a:fld>
            <a:endParaRPr lang="de-DE" altLang="de-DE" sz="1200" dirty="0">
              <a:solidFill>
                <a:schemeClr val="bg1"/>
              </a:solidFill>
            </a:endParaRPr>
          </a:p>
        </p:txBody>
      </p:sp>
    </p:spTree>
    <p:extLst>
      <p:ext uri="{BB962C8B-B14F-4D97-AF65-F5344CB8AC3E}">
        <p14:creationId xmlns:p14="http://schemas.microsoft.com/office/powerpoint/2010/main" val="500133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85750" y="312301"/>
            <a:ext cx="6305550" cy="783721"/>
          </a:xfrm>
        </p:spPr>
        <p:txBody>
          <a:bodyPr>
            <a:normAutofit/>
          </a:bodyPr>
          <a:lstStyle/>
          <a:p>
            <a:r>
              <a:rPr lang="de-DE" dirty="0"/>
              <a:t>Typhoon Yolanda</a:t>
            </a:r>
          </a:p>
        </p:txBody>
      </p:sp>
      <p:sp>
        <p:nvSpPr>
          <p:cNvPr id="5" name="Foliennummernplatzhalter 4"/>
          <p:cNvSpPr>
            <a:spLocks noGrp="1"/>
          </p:cNvSpPr>
          <p:nvPr>
            <p:ph type="sldNum" sz="quarter" idx="11"/>
          </p:nvPr>
        </p:nvSpPr>
        <p:spPr/>
        <p:txBody>
          <a:bodyPr/>
          <a:lstStyle/>
          <a:p>
            <a:r>
              <a:rPr lang="de-DE" altLang="de-DE" dirty="0"/>
              <a:t>Seite </a:t>
            </a:r>
            <a:fld id="{CDDCCCD4-F73F-4D88-8B49-48D21ABAB6CF}" type="slidenum">
              <a:rPr lang="de-DE" altLang="de-DE" smtClean="0"/>
              <a:pPr/>
              <a:t>7</a:t>
            </a:fld>
            <a:endParaRPr lang="de-DE" altLang="de-DE" dirty="0"/>
          </a:p>
        </p:txBody>
      </p:sp>
      <p:pic>
        <p:nvPicPr>
          <p:cNvPr id="1026" name="Picture 2" descr="https://upload.wikimedia.org/wikipedia/commons/2/2a/Haiyan_Nov_7_2013_1345Z.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72501" y="1349625"/>
            <a:ext cx="4213408" cy="46142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b/b5/Operation_Damayan_131118-M-LT992-019.jpg/2880px-Operation_Damayan_131118-M-LT992-019.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110000"/>
                    </a14:imgEffect>
                  </a14:imgLayer>
                </a14:imgProps>
              </a:ext>
              <a:ext uri="{28A0092B-C50C-407E-A947-70E740481C1C}">
                <a14:useLocalDpi xmlns:a14="http://schemas.microsoft.com/office/drawing/2010/main"/>
              </a:ext>
            </a:extLst>
          </a:blip>
          <a:srcRect/>
          <a:stretch/>
        </p:blipFill>
        <p:spPr bwMode="auto">
          <a:xfrm>
            <a:off x="4751929" y="1349026"/>
            <a:ext cx="4019570" cy="2079974"/>
          </a:xfrm>
          <a:prstGeom prst="rect">
            <a:avLst/>
          </a:prstGeom>
          <a:noFill/>
          <a:extLst>
            <a:ext uri="{909E8E84-426E-40DD-AFC4-6F175D3DCCD1}">
              <a14:hiddenFill xmlns:a14="http://schemas.microsoft.com/office/drawing/2010/main">
                <a:solidFill>
                  <a:srgbClr val="FFFFFF"/>
                </a:solidFill>
              </a14:hiddenFill>
            </a:ext>
          </a:extLst>
        </p:spPr>
      </p:pic>
      <p:sp>
        <p:nvSpPr>
          <p:cNvPr id="9" name="Rechteck 8"/>
          <p:cNvSpPr/>
          <p:nvPr/>
        </p:nvSpPr>
        <p:spPr>
          <a:xfrm>
            <a:off x="4857581" y="4055919"/>
            <a:ext cx="3913918" cy="1938992"/>
          </a:xfrm>
          <a:prstGeom prst="rect">
            <a:avLst/>
          </a:prstGeom>
        </p:spPr>
        <p:txBody>
          <a:bodyPr wrap="square">
            <a:spAutoFit/>
          </a:bodyPr>
          <a:lstStyle/>
          <a:p>
            <a:pPr marL="285750" indent="-285750">
              <a:lnSpc>
                <a:spcPct val="150000"/>
              </a:lnSpc>
              <a:buFont typeface="Arial" panose="020B0604020202020204" pitchFamily="34" charset="0"/>
              <a:buChar char="•"/>
            </a:pPr>
            <a:r>
              <a:rPr lang="de-DE" sz="2000" dirty="0">
                <a:solidFill>
                  <a:srgbClr val="003B5A"/>
                </a:solidFill>
              </a:rPr>
              <a:t>6,343 </a:t>
            </a:r>
            <a:r>
              <a:rPr lang="de-DE" sz="2000" dirty="0" err="1">
                <a:solidFill>
                  <a:srgbClr val="003B5A"/>
                </a:solidFill>
              </a:rPr>
              <a:t>confirmed</a:t>
            </a:r>
            <a:r>
              <a:rPr lang="de-DE" sz="2000" dirty="0">
                <a:solidFill>
                  <a:srgbClr val="003B5A"/>
                </a:solidFill>
              </a:rPr>
              <a:t> </a:t>
            </a:r>
            <a:r>
              <a:rPr lang="de-DE" sz="2000" dirty="0" err="1">
                <a:solidFill>
                  <a:srgbClr val="003B5A"/>
                </a:solidFill>
              </a:rPr>
              <a:t>casualties</a:t>
            </a:r>
            <a:r>
              <a:rPr lang="de-DE" sz="2000" dirty="0">
                <a:solidFill>
                  <a:srgbClr val="003B5A"/>
                </a:solidFill>
              </a:rPr>
              <a:t> * </a:t>
            </a:r>
          </a:p>
          <a:p>
            <a:pPr marL="285750" indent="-285750">
              <a:lnSpc>
                <a:spcPct val="150000"/>
              </a:lnSpc>
              <a:buFont typeface="Arial" panose="020B0604020202020204" pitchFamily="34" charset="0"/>
              <a:buChar char="•"/>
            </a:pPr>
            <a:r>
              <a:rPr lang="de-DE" sz="2000" dirty="0">
                <a:solidFill>
                  <a:srgbClr val="003B5A"/>
                </a:solidFill>
              </a:rPr>
              <a:t>1,058 </a:t>
            </a:r>
            <a:r>
              <a:rPr lang="de-DE" sz="2000" dirty="0" err="1">
                <a:solidFill>
                  <a:srgbClr val="003B5A"/>
                </a:solidFill>
              </a:rPr>
              <a:t>people</a:t>
            </a:r>
            <a:r>
              <a:rPr lang="de-DE" sz="2000" dirty="0">
                <a:solidFill>
                  <a:srgbClr val="003B5A"/>
                </a:solidFill>
              </a:rPr>
              <a:t> </a:t>
            </a:r>
            <a:r>
              <a:rPr lang="de-DE" sz="2000" dirty="0" err="1">
                <a:solidFill>
                  <a:srgbClr val="003B5A"/>
                </a:solidFill>
              </a:rPr>
              <a:t>missing</a:t>
            </a:r>
            <a:r>
              <a:rPr lang="de-DE" sz="2000" dirty="0">
                <a:solidFill>
                  <a:srgbClr val="003B5A"/>
                </a:solidFill>
              </a:rPr>
              <a:t> *</a:t>
            </a:r>
          </a:p>
          <a:p>
            <a:pPr marL="285750" indent="-285750">
              <a:buFont typeface="Arial" panose="020B0604020202020204" pitchFamily="34" charset="0"/>
              <a:buChar char="•"/>
            </a:pPr>
            <a:r>
              <a:rPr lang="de-DE" sz="2000" dirty="0" err="1">
                <a:solidFill>
                  <a:srgbClr val="003B5A"/>
                </a:solidFill>
              </a:rPr>
              <a:t>Followed</a:t>
            </a:r>
            <a:r>
              <a:rPr lang="de-DE" sz="2000" dirty="0">
                <a:solidFill>
                  <a:srgbClr val="003B5A"/>
                </a:solidFill>
              </a:rPr>
              <a:t> </a:t>
            </a:r>
            <a:r>
              <a:rPr lang="de-DE" sz="2000" dirty="0" err="1">
                <a:solidFill>
                  <a:srgbClr val="003B5A"/>
                </a:solidFill>
              </a:rPr>
              <a:t>by</a:t>
            </a:r>
            <a:r>
              <a:rPr lang="de-DE" sz="2000" dirty="0">
                <a:solidFill>
                  <a:srgbClr val="003B5A"/>
                </a:solidFill>
              </a:rPr>
              <a:t> </a:t>
            </a:r>
            <a:r>
              <a:rPr lang="de-DE" sz="2000" dirty="0" err="1">
                <a:solidFill>
                  <a:srgbClr val="003B5A"/>
                </a:solidFill>
              </a:rPr>
              <a:t>tremendous</a:t>
            </a:r>
            <a:r>
              <a:rPr lang="de-DE" sz="2000" dirty="0">
                <a:solidFill>
                  <a:srgbClr val="003B5A"/>
                </a:solidFill>
              </a:rPr>
              <a:t> international </a:t>
            </a:r>
            <a:r>
              <a:rPr lang="de-DE" sz="2000" dirty="0" err="1">
                <a:solidFill>
                  <a:srgbClr val="003B5A"/>
                </a:solidFill>
              </a:rPr>
              <a:t>aid</a:t>
            </a:r>
            <a:r>
              <a:rPr lang="de-DE" sz="2000" dirty="0">
                <a:solidFill>
                  <a:srgbClr val="003B5A"/>
                </a:solidFill>
              </a:rPr>
              <a:t> and </a:t>
            </a:r>
            <a:r>
              <a:rPr lang="de-DE" sz="2000" dirty="0" err="1">
                <a:solidFill>
                  <a:srgbClr val="003B5A"/>
                </a:solidFill>
              </a:rPr>
              <a:t>donor</a:t>
            </a:r>
            <a:r>
              <a:rPr lang="de-DE" sz="2000" dirty="0">
                <a:solidFill>
                  <a:srgbClr val="003B5A"/>
                </a:solidFill>
              </a:rPr>
              <a:t> support</a:t>
            </a:r>
          </a:p>
        </p:txBody>
      </p:sp>
      <p:sp>
        <p:nvSpPr>
          <p:cNvPr id="10" name="Rechteck 9"/>
          <p:cNvSpPr/>
          <p:nvPr/>
        </p:nvSpPr>
        <p:spPr>
          <a:xfrm>
            <a:off x="4857581" y="3676196"/>
            <a:ext cx="3023072" cy="400110"/>
          </a:xfrm>
          <a:prstGeom prst="rect">
            <a:avLst/>
          </a:prstGeom>
        </p:spPr>
        <p:txBody>
          <a:bodyPr wrap="none">
            <a:spAutoFit/>
          </a:bodyPr>
          <a:lstStyle/>
          <a:p>
            <a:pPr marL="0" indent="-33338">
              <a:buNone/>
            </a:pPr>
            <a:r>
              <a:rPr lang="de-DE" altLang="de-DE" sz="2000" b="1" dirty="0" err="1">
                <a:solidFill>
                  <a:srgbClr val="003B5A"/>
                </a:solidFill>
              </a:rPr>
              <a:t>Typhoon</a:t>
            </a:r>
            <a:r>
              <a:rPr lang="de-DE" altLang="de-DE" sz="2000" b="1" dirty="0">
                <a:solidFill>
                  <a:srgbClr val="003B5A"/>
                </a:solidFill>
              </a:rPr>
              <a:t> </a:t>
            </a:r>
            <a:r>
              <a:rPr lang="de-DE" altLang="de-DE" sz="2000" b="1" dirty="0" err="1">
                <a:solidFill>
                  <a:srgbClr val="003B5A"/>
                </a:solidFill>
              </a:rPr>
              <a:t>Haiyan</a:t>
            </a:r>
            <a:r>
              <a:rPr lang="de-DE" altLang="de-DE" sz="2000" b="1" dirty="0">
                <a:solidFill>
                  <a:srgbClr val="003B5A"/>
                </a:solidFill>
              </a:rPr>
              <a:t> (Yolanda) </a:t>
            </a:r>
          </a:p>
        </p:txBody>
      </p:sp>
      <p:sp>
        <p:nvSpPr>
          <p:cNvPr id="12" name="Rectangle 5"/>
          <p:cNvSpPr>
            <a:spLocks noChangeArrowheads="1"/>
          </p:cNvSpPr>
          <p:nvPr/>
        </p:nvSpPr>
        <p:spPr bwMode="auto">
          <a:xfrm>
            <a:off x="285750" y="6079249"/>
            <a:ext cx="679746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hangingPunct="0"/>
            <a:r>
              <a:rPr lang="en-US" altLang="de-DE" sz="800" dirty="0">
                <a:latin typeface="Arial" panose="020B0604020202020204" pitchFamily="34" charset="0"/>
              </a:rPr>
              <a:t>* National Disaster Risk Reduction and Management Council (NDRRMC) 2013 – Final Report Effects of Typhoon "Yolanda" (Haiyan)</a:t>
            </a:r>
            <a:endParaRPr kumimoji="0" lang="de-DE" altLang="de-DE" sz="800" b="0" i="0" strike="noStrike" cap="none" normalizeH="0" baseline="0" dirty="0">
              <a:ln>
                <a:noFill/>
              </a:ln>
              <a:effectLst/>
              <a:latin typeface="Arial" panose="020B0604020202020204" pitchFamily="34" charset="0"/>
            </a:endParaRPr>
          </a:p>
        </p:txBody>
      </p:sp>
      <p:cxnSp>
        <p:nvCxnSpPr>
          <p:cNvPr id="11" name="Gerade Verbindung mit Pfeil 10">
            <a:extLst>
              <a:ext uri="{FF2B5EF4-FFF2-40B4-BE49-F238E27FC236}">
                <a16:creationId xmlns:a16="http://schemas.microsoft.com/office/drawing/2014/main" id="{9B736BA9-E344-4F2A-81E0-188546A7A462}"/>
              </a:ext>
            </a:extLst>
          </p:cNvPr>
          <p:cNvCxnSpPr/>
          <p:nvPr/>
        </p:nvCxnSpPr>
        <p:spPr>
          <a:xfrm>
            <a:off x="1635432" y="3549171"/>
            <a:ext cx="159026" cy="170408"/>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Datumsplatzhalter 3">
            <a:extLst>
              <a:ext uri="{FF2B5EF4-FFF2-40B4-BE49-F238E27FC236}">
                <a16:creationId xmlns:a16="http://schemas.microsoft.com/office/drawing/2014/main" id="{C8892ECE-3060-48E8-BD36-9E3B68077864}"/>
              </a:ext>
            </a:extLst>
          </p:cNvPr>
          <p:cNvSpPr>
            <a:spLocks noGrp="1"/>
          </p:cNvSpPr>
          <p:nvPr>
            <p:ph type="dt" sz="quarter" idx="10"/>
          </p:nvPr>
        </p:nvSpPr>
        <p:spPr bwMode="auto">
          <a:xfrm>
            <a:off x="285750" y="6545262"/>
            <a:ext cx="885825" cy="33026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3859BB9-E0FD-4CBC-A858-38906D34A134}" type="datetime1">
              <a:rPr lang="de-DE" altLang="de-DE" sz="1200">
                <a:solidFill>
                  <a:schemeClr val="bg1"/>
                </a:solidFill>
              </a:rPr>
              <a:pPr eaLnBrk="1" hangingPunct="1"/>
              <a:t>10.03.2019</a:t>
            </a:fld>
            <a:endParaRPr lang="de-DE" altLang="de-DE" sz="1200" dirty="0">
              <a:solidFill>
                <a:schemeClr val="bg1"/>
              </a:solidFill>
            </a:endParaRPr>
          </a:p>
        </p:txBody>
      </p:sp>
    </p:spTree>
    <p:extLst>
      <p:ext uri="{BB962C8B-B14F-4D97-AF65-F5344CB8AC3E}">
        <p14:creationId xmlns:p14="http://schemas.microsoft.com/office/powerpoint/2010/main" val="1207956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5749" y="312301"/>
            <a:ext cx="5327651" cy="783721"/>
          </a:xfrm>
        </p:spPr>
        <p:txBody>
          <a:bodyPr>
            <a:normAutofit/>
          </a:bodyPr>
          <a:lstStyle/>
          <a:p>
            <a:r>
              <a:rPr lang="de-DE" altLang="de-DE" dirty="0"/>
              <a:t>Typhoon Yolanda</a:t>
            </a:r>
          </a:p>
        </p:txBody>
      </p:sp>
      <p:sp>
        <p:nvSpPr>
          <p:cNvPr id="6" name="Foliennummernplatzhalter 5"/>
          <p:cNvSpPr>
            <a:spLocks noGrp="1"/>
          </p:cNvSpPr>
          <p:nvPr>
            <p:ph type="sldNum" sz="quarter" idx="11"/>
          </p:nvPr>
        </p:nvSpPr>
        <p:spPr/>
        <p:txBody>
          <a:bodyPr/>
          <a:lstStyle/>
          <a:p>
            <a:r>
              <a:rPr lang="de-DE" altLang="de-DE"/>
              <a:t>Seite </a:t>
            </a:r>
            <a:fld id="{C4902615-07DC-4554-B020-88125B62E931}" type="slidenum">
              <a:rPr lang="de-DE" altLang="de-DE" smtClean="0"/>
              <a:pPr/>
              <a:t>8</a:t>
            </a:fld>
            <a:endParaRPr lang="de-DE" altLang="de-DE"/>
          </a:p>
        </p:txBody>
      </p:sp>
      <p:sp>
        <p:nvSpPr>
          <p:cNvPr id="9" name="Inhaltsplatzhalter 8"/>
          <p:cNvSpPr>
            <a:spLocks noGrp="1"/>
          </p:cNvSpPr>
          <p:nvPr>
            <p:ph idx="1"/>
          </p:nvPr>
        </p:nvSpPr>
        <p:spPr>
          <a:xfrm>
            <a:off x="400936" y="1403430"/>
            <a:ext cx="6051818" cy="5142269"/>
          </a:xfrm>
        </p:spPr>
        <p:txBody>
          <a:bodyPr>
            <a:normAutofit/>
          </a:bodyPr>
          <a:lstStyle/>
          <a:p>
            <a:pPr marL="0" indent="0">
              <a:buNone/>
            </a:pPr>
            <a:r>
              <a:rPr lang="de-DE" altLang="de-DE" b="1" dirty="0">
                <a:solidFill>
                  <a:srgbClr val="003B5A"/>
                </a:solidFill>
              </a:rPr>
              <a:t>Challenge</a:t>
            </a:r>
          </a:p>
          <a:p>
            <a:pPr lvl="1"/>
            <a:r>
              <a:rPr lang="de-DE" sz="2000" b="1" dirty="0">
                <a:solidFill>
                  <a:srgbClr val="003B5A"/>
                </a:solidFill>
              </a:rPr>
              <a:t>Little </a:t>
            </a:r>
            <a:r>
              <a:rPr lang="de-DE" sz="2000" b="1" dirty="0" err="1">
                <a:solidFill>
                  <a:srgbClr val="003B5A"/>
                </a:solidFill>
              </a:rPr>
              <a:t>comprehensive</a:t>
            </a:r>
            <a:r>
              <a:rPr lang="de-DE" sz="2000" b="1" dirty="0">
                <a:solidFill>
                  <a:srgbClr val="003B5A"/>
                </a:solidFill>
              </a:rPr>
              <a:t> </a:t>
            </a:r>
            <a:r>
              <a:rPr lang="de-DE" sz="2000" b="1" dirty="0" err="1">
                <a:solidFill>
                  <a:srgbClr val="003B5A"/>
                </a:solidFill>
              </a:rPr>
              <a:t>data</a:t>
            </a:r>
            <a:r>
              <a:rPr lang="de-DE" sz="2000" b="1" dirty="0">
                <a:solidFill>
                  <a:srgbClr val="003B5A"/>
                </a:solidFill>
              </a:rPr>
              <a:t> </a:t>
            </a:r>
            <a:r>
              <a:rPr lang="de-DE" sz="2000" dirty="0" err="1">
                <a:solidFill>
                  <a:srgbClr val="003B5A"/>
                </a:solidFill>
              </a:rPr>
              <a:t>about</a:t>
            </a:r>
            <a:r>
              <a:rPr lang="de-DE" sz="2000" dirty="0">
                <a:solidFill>
                  <a:srgbClr val="003B5A"/>
                </a:solidFill>
              </a:rPr>
              <a:t> </a:t>
            </a:r>
            <a:r>
              <a:rPr lang="de-DE" sz="2000" dirty="0" err="1">
                <a:solidFill>
                  <a:srgbClr val="003B5A"/>
                </a:solidFill>
              </a:rPr>
              <a:t>exposure</a:t>
            </a:r>
            <a:r>
              <a:rPr lang="de-DE" sz="2000" dirty="0">
                <a:solidFill>
                  <a:srgbClr val="003B5A"/>
                </a:solidFill>
              </a:rPr>
              <a:t> </a:t>
            </a:r>
            <a:r>
              <a:rPr lang="de-DE" sz="2000" dirty="0" err="1">
                <a:solidFill>
                  <a:srgbClr val="003B5A"/>
                </a:solidFill>
              </a:rPr>
              <a:t>of</a:t>
            </a:r>
            <a:r>
              <a:rPr lang="de-DE" sz="2000" dirty="0">
                <a:solidFill>
                  <a:srgbClr val="003B5A"/>
                </a:solidFill>
              </a:rPr>
              <a:t> </a:t>
            </a:r>
            <a:r>
              <a:rPr lang="de-DE" sz="2000" dirty="0" err="1">
                <a:solidFill>
                  <a:srgbClr val="003B5A"/>
                </a:solidFill>
              </a:rPr>
              <a:t>survey</a:t>
            </a:r>
            <a:r>
              <a:rPr lang="de-DE" sz="2000" dirty="0">
                <a:solidFill>
                  <a:srgbClr val="003B5A"/>
                </a:solidFill>
              </a:rPr>
              <a:t> </a:t>
            </a:r>
            <a:r>
              <a:rPr lang="de-DE" sz="2000" dirty="0" err="1">
                <a:solidFill>
                  <a:srgbClr val="003B5A"/>
                </a:solidFill>
              </a:rPr>
              <a:t>area</a:t>
            </a:r>
            <a:r>
              <a:rPr lang="de-DE" sz="2000" dirty="0">
                <a:solidFill>
                  <a:srgbClr val="003B5A"/>
                </a:solidFill>
              </a:rPr>
              <a:t> / </a:t>
            </a:r>
            <a:r>
              <a:rPr lang="de-DE" sz="2000" dirty="0" err="1">
                <a:solidFill>
                  <a:srgbClr val="003B5A"/>
                </a:solidFill>
              </a:rPr>
              <a:t>Difficulty</a:t>
            </a:r>
            <a:r>
              <a:rPr lang="de-DE" sz="2000" dirty="0">
                <a:solidFill>
                  <a:srgbClr val="003B5A"/>
                </a:solidFill>
              </a:rPr>
              <a:t> </a:t>
            </a:r>
            <a:r>
              <a:rPr lang="de-DE" sz="2000" dirty="0" err="1">
                <a:solidFill>
                  <a:srgbClr val="003B5A"/>
                </a:solidFill>
              </a:rPr>
              <a:t>to</a:t>
            </a:r>
            <a:r>
              <a:rPr lang="de-DE" sz="2000" dirty="0">
                <a:solidFill>
                  <a:srgbClr val="003B5A"/>
                </a:solidFill>
              </a:rPr>
              <a:t> </a:t>
            </a:r>
            <a:r>
              <a:rPr lang="de-DE" sz="2000" dirty="0" err="1">
                <a:solidFill>
                  <a:srgbClr val="003B5A"/>
                </a:solidFill>
              </a:rPr>
              <a:t>evaluate</a:t>
            </a:r>
            <a:r>
              <a:rPr lang="de-DE" sz="2000" dirty="0">
                <a:solidFill>
                  <a:srgbClr val="003B5A"/>
                </a:solidFill>
              </a:rPr>
              <a:t> </a:t>
            </a:r>
            <a:r>
              <a:rPr lang="de-DE" sz="2000" dirty="0" err="1">
                <a:solidFill>
                  <a:srgbClr val="003B5A"/>
                </a:solidFill>
              </a:rPr>
              <a:t>the</a:t>
            </a:r>
            <a:r>
              <a:rPr lang="de-DE" sz="2000" dirty="0">
                <a:solidFill>
                  <a:srgbClr val="003B5A"/>
                </a:solidFill>
              </a:rPr>
              <a:t> </a:t>
            </a:r>
            <a:r>
              <a:rPr lang="de-DE" sz="2000" dirty="0" err="1">
                <a:solidFill>
                  <a:srgbClr val="003B5A"/>
                </a:solidFill>
              </a:rPr>
              <a:t>reported</a:t>
            </a:r>
            <a:r>
              <a:rPr lang="de-DE" sz="2000" dirty="0">
                <a:solidFill>
                  <a:srgbClr val="003B5A"/>
                </a:solidFill>
              </a:rPr>
              <a:t> </a:t>
            </a:r>
            <a:r>
              <a:rPr lang="de-DE" sz="2000" dirty="0" err="1">
                <a:solidFill>
                  <a:srgbClr val="003B5A"/>
                </a:solidFill>
              </a:rPr>
              <a:t>impact</a:t>
            </a:r>
            <a:r>
              <a:rPr lang="de-DE" sz="2000" dirty="0">
                <a:solidFill>
                  <a:srgbClr val="003B5A"/>
                </a:solidFill>
              </a:rPr>
              <a:t> </a:t>
            </a:r>
          </a:p>
          <a:p>
            <a:pPr lvl="1"/>
            <a:r>
              <a:rPr lang="de-DE" sz="2000" b="1" dirty="0" err="1">
                <a:solidFill>
                  <a:srgbClr val="003B5A"/>
                </a:solidFill>
              </a:rPr>
              <a:t>Varying</a:t>
            </a:r>
            <a:r>
              <a:rPr lang="de-DE" sz="2000" b="1" dirty="0">
                <a:solidFill>
                  <a:srgbClr val="003B5A"/>
                </a:solidFill>
              </a:rPr>
              <a:t> </a:t>
            </a:r>
            <a:r>
              <a:rPr lang="de-DE" sz="2000" b="1" dirty="0" err="1">
                <a:solidFill>
                  <a:srgbClr val="003B5A"/>
                </a:solidFill>
              </a:rPr>
              <a:t>quality</a:t>
            </a:r>
            <a:r>
              <a:rPr lang="de-DE" sz="2000" b="1" dirty="0">
                <a:solidFill>
                  <a:srgbClr val="003B5A"/>
                </a:solidFill>
              </a:rPr>
              <a:t> </a:t>
            </a:r>
            <a:r>
              <a:rPr lang="de-DE" sz="2000" b="1" dirty="0" err="1">
                <a:solidFill>
                  <a:srgbClr val="003B5A"/>
                </a:solidFill>
              </a:rPr>
              <a:t>of</a:t>
            </a:r>
            <a:r>
              <a:rPr lang="de-DE" sz="2000" b="1" dirty="0">
                <a:solidFill>
                  <a:srgbClr val="003B5A"/>
                </a:solidFill>
              </a:rPr>
              <a:t> </a:t>
            </a:r>
            <a:r>
              <a:rPr lang="de-DE" sz="2000" b="1" dirty="0" err="1">
                <a:solidFill>
                  <a:srgbClr val="003B5A"/>
                </a:solidFill>
              </a:rPr>
              <a:t>self-assessment</a:t>
            </a:r>
            <a:r>
              <a:rPr lang="de-DE" sz="2000" b="1" dirty="0">
                <a:solidFill>
                  <a:srgbClr val="003B5A"/>
                </a:solidFill>
              </a:rPr>
              <a:t> </a:t>
            </a:r>
            <a:r>
              <a:rPr lang="de-DE" sz="2000" dirty="0" err="1">
                <a:solidFill>
                  <a:srgbClr val="003B5A"/>
                </a:solidFill>
              </a:rPr>
              <a:t>of</a:t>
            </a:r>
            <a:r>
              <a:rPr lang="de-DE" sz="2000" dirty="0">
                <a:solidFill>
                  <a:srgbClr val="003B5A"/>
                </a:solidFill>
              </a:rPr>
              <a:t> </a:t>
            </a:r>
            <a:r>
              <a:rPr lang="de-DE" sz="2000" dirty="0" err="1">
                <a:solidFill>
                  <a:srgbClr val="003B5A"/>
                </a:solidFill>
              </a:rPr>
              <a:t>interviewed</a:t>
            </a:r>
            <a:r>
              <a:rPr lang="de-DE" sz="2000" dirty="0">
                <a:solidFill>
                  <a:srgbClr val="003B5A"/>
                </a:solidFill>
              </a:rPr>
              <a:t> </a:t>
            </a:r>
            <a:r>
              <a:rPr lang="de-DE" sz="2000" dirty="0" err="1">
                <a:solidFill>
                  <a:srgbClr val="003B5A"/>
                </a:solidFill>
              </a:rPr>
              <a:t>people</a:t>
            </a:r>
            <a:r>
              <a:rPr lang="de-DE" sz="2000" dirty="0">
                <a:solidFill>
                  <a:srgbClr val="003B5A"/>
                </a:solidFill>
              </a:rPr>
              <a:t> (</a:t>
            </a:r>
            <a:r>
              <a:rPr lang="de-DE" sz="2000" dirty="0" err="1">
                <a:solidFill>
                  <a:srgbClr val="003B5A"/>
                </a:solidFill>
              </a:rPr>
              <a:t>overestimation</a:t>
            </a:r>
            <a:r>
              <a:rPr lang="de-DE" sz="2000" dirty="0">
                <a:solidFill>
                  <a:srgbClr val="003B5A"/>
                </a:solidFill>
              </a:rPr>
              <a:t>)</a:t>
            </a:r>
          </a:p>
          <a:p>
            <a:pPr lvl="1"/>
            <a:endParaRPr lang="de-DE" dirty="0">
              <a:solidFill>
                <a:srgbClr val="003B5A"/>
              </a:solidFill>
            </a:endParaRPr>
          </a:p>
          <a:p>
            <a:pPr marL="0" indent="0">
              <a:buNone/>
            </a:pPr>
            <a:r>
              <a:rPr lang="de-DE" altLang="de-DE" b="1" dirty="0">
                <a:solidFill>
                  <a:srgbClr val="003B5A"/>
                </a:solidFill>
              </a:rPr>
              <a:t>Approach</a:t>
            </a:r>
          </a:p>
          <a:p>
            <a:pPr lvl="1"/>
            <a:r>
              <a:rPr lang="de-DE" sz="2000" b="1" dirty="0">
                <a:solidFill>
                  <a:srgbClr val="003B5A"/>
                </a:solidFill>
              </a:rPr>
              <a:t>Approximation</a:t>
            </a:r>
            <a:r>
              <a:rPr lang="de-DE" sz="2000" dirty="0">
                <a:solidFill>
                  <a:srgbClr val="003B5A"/>
                </a:solidFill>
              </a:rPr>
              <a:t> </a:t>
            </a:r>
            <a:r>
              <a:rPr lang="de-DE" sz="2000" b="1" dirty="0" err="1">
                <a:solidFill>
                  <a:srgbClr val="003B5A"/>
                </a:solidFill>
              </a:rPr>
              <a:t>of</a:t>
            </a:r>
            <a:r>
              <a:rPr lang="de-DE" sz="2000" b="1" dirty="0">
                <a:solidFill>
                  <a:srgbClr val="003B5A"/>
                </a:solidFill>
              </a:rPr>
              <a:t> </a:t>
            </a:r>
            <a:r>
              <a:rPr lang="de-DE" sz="2000" b="1" dirty="0" err="1">
                <a:solidFill>
                  <a:srgbClr val="003B5A"/>
                </a:solidFill>
              </a:rPr>
              <a:t>typhoon</a:t>
            </a:r>
            <a:r>
              <a:rPr lang="de-DE" sz="2000" b="1" dirty="0">
                <a:solidFill>
                  <a:srgbClr val="003B5A"/>
                </a:solidFill>
              </a:rPr>
              <a:t> </a:t>
            </a:r>
            <a:r>
              <a:rPr lang="de-DE" sz="2000" b="1" dirty="0" err="1">
                <a:solidFill>
                  <a:srgbClr val="003B5A"/>
                </a:solidFill>
              </a:rPr>
              <a:t>exposure</a:t>
            </a:r>
            <a:r>
              <a:rPr lang="de-DE" sz="2000" b="1" dirty="0">
                <a:solidFill>
                  <a:srgbClr val="003B5A"/>
                </a:solidFill>
              </a:rPr>
              <a:t> </a:t>
            </a:r>
            <a:r>
              <a:rPr lang="de-DE" sz="2000" dirty="0" err="1">
                <a:solidFill>
                  <a:srgbClr val="003B5A"/>
                </a:solidFill>
              </a:rPr>
              <a:t>based</a:t>
            </a:r>
            <a:r>
              <a:rPr lang="de-DE" sz="2000" dirty="0">
                <a:solidFill>
                  <a:srgbClr val="003B5A"/>
                </a:solidFill>
              </a:rPr>
              <a:t> on </a:t>
            </a:r>
            <a:r>
              <a:rPr lang="de-DE" sz="2000" dirty="0" err="1">
                <a:solidFill>
                  <a:srgbClr val="003B5A"/>
                </a:solidFill>
              </a:rPr>
              <a:t>geographically</a:t>
            </a:r>
            <a:r>
              <a:rPr lang="de-DE" sz="2000" dirty="0">
                <a:solidFill>
                  <a:srgbClr val="003B5A"/>
                </a:solidFill>
              </a:rPr>
              <a:t> </a:t>
            </a:r>
            <a:r>
              <a:rPr lang="de-DE" sz="2000" dirty="0" err="1">
                <a:solidFill>
                  <a:srgbClr val="003B5A"/>
                </a:solidFill>
              </a:rPr>
              <a:t>referenced</a:t>
            </a:r>
            <a:r>
              <a:rPr lang="de-DE" sz="2000" dirty="0">
                <a:solidFill>
                  <a:srgbClr val="003B5A"/>
                </a:solidFill>
              </a:rPr>
              <a:t> </a:t>
            </a:r>
            <a:r>
              <a:rPr lang="de-DE" sz="2000" dirty="0" err="1">
                <a:solidFill>
                  <a:srgbClr val="003B5A"/>
                </a:solidFill>
              </a:rPr>
              <a:t>meteorological</a:t>
            </a:r>
            <a:r>
              <a:rPr lang="de-DE" sz="2000" dirty="0">
                <a:solidFill>
                  <a:srgbClr val="003B5A"/>
                </a:solidFill>
              </a:rPr>
              <a:t> </a:t>
            </a:r>
            <a:r>
              <a:rPr lang="de-DE" sz="2000" dirty="0" err="1">
                <a:solidFill>
                  <a:srgbClr val="003B5A"/>
                </a:solidFill>
              </a:rPr>
              <a:t>model</a:t>
            </a:r>
            <a:r>
              <a:rPr lang="de-DE" sz="2000" dirty="0">
                <a:solidFill>
                  <a:srgbClr val="003B5A"/>
                </a:solidFill>
              </a:rPr>
              <a:t> </a:t>
            </a:r>
            <a:r>
              <a:rPr lang="de-DE" sz="2000" dirty="0" err="1">
                <a:solidFill>
                  <a:srgbClr val="003B5A"/>
                </a:solidFill>
              </a:rPr>
              <a:t>data</a:t>
            </a:r>
            <a:endParaRPr lang="de-DE" sz="2000" dirty="0">
              <a:solidFill>
                <a:srgbClr val="003B5A"/>
              </a:solidFill>
            </a:endParaRPr>
          </a:p>
          <a:p>
            <a:pPr lvl="1"/>
            <a:r>
              <a:rPr lang="de-DE" sz="2000" b="1" dirty="0">
                <a:solidFill>
                  <a:srgbClr val="003B5A"/>
                </a:solidFill>
              </a:rPr>
              <a:t>GFS (Global Forecast System) </a:t>
            </a:r>
            <a:r>
              <a:rPr lang="de-DE" sz="2000" dirty="0" err="1">
                <a:solidFill>
                  <a:srgbClr val="003B5A"/>
                </a:solidFill>
              </a:rPr>
              <a:t>numerical</a:t>
            </a:r>
            <a:r>
              <a:rPr lang="de-DE" sz="2000" dirty="0">
                <a:solidFill>
                  <a:srgbClr val="003B5A"/>
                </a:solidFill>
              </a:rPr>
              <a:t> </a:t>
            </a:r>
            <a:r>
              <a:rPr lang="de-DE" sz="2000" dirty="0" err="1">
                <a:solidFill>
                  <a:srgbClr val="003B5A"/>
                </a:solidFill>
              </a:rPr>
              <a:t>meteorological</a:t>
            </a:r>
            <a:r>
              <a:rPr lang="de-DE" sz="2000" dirty="0">
                <a:solidFill>
                  <a:srgbClr val="003B5A"/>
                </a:solidFill>
              </a:rPr>
              <a:t> </a:t>
            </a:r>
            <a:r>
              <a:rPr lang="de-DE" sz="2000" dirty="0" err="1">
                <a:solidFill>
                  <a:srgbClr val="003B5A"/>
                </a:solidFill>
              </a:rPr>
              <a:t>model</a:t>
            </a:r>
            <a:r>
              <a:rPr lang="de-DE" sz="2000" dirty="0">
                <a:solidFill>
                  <a:srgbClr val="003B5A"/>
                </a:solidFill>
              </a:rPr>
              <a:t> </a:t>
            </a:r>
            <a:r>
              <a:rPr lang="de-DE" sz="2000" dirty="0" err="1">
                <a:solidFill>
                  <a:srgbClr val="003B5A"/>
                </a:solidFill>
              </a:rPr>
              <a:t>run</a:t>
            </a:r>
            <a:r>
              <a:rPr lang="de-DE" sz="2000" dirty="0">
                <a:solidFill>
                  <a:srgbClr val="003B5A"/>
                </a:solidFill>
              </a:rPr>
              <a:t> </a:t>
            </a:r>
            <a:r>
              <a:rPr lang="de-DE" sz="2000" dirty="0" err="1">
                <a:solidFill>
                  <a:srgbClr val="003B5A"/>
                </a:solidFill>
              </a:rPr>
              <a:t>by</a:t>
            </a:r>
            <a:r>
              <a:rPr lang="de-DE" sz="2000" dirty="0">
                <a:solidFill>
                  <a:srgbClr val="003B5A"/>
                </a:solidFill>
              </a:rPr>
              <a:t> NCEP:</a:t>
            </a:r>
          </a:p>
          <a:p>
            <a:pPr lvl="2"/>
            <a:r>
              <a:rPr lang="de-DE" sz="2000" dirty="0">
                <a:solidFill>
                  <a:srgbClr val="003B5A"/>
                </a:solidFill>
              </a:rPr>
              <a:t>Wind </a:t>
            </a:r>
            <a:r>
              <a:rPr lang="de-DE" sz="2000" dirty="0" err="1">
                <a:solidFill>
                  <a:srgbClr val="003B5A"/>
                </a:solidFill>
              </a:rPr>
              <a:t>speed</a:t>
            </a:r>
            <a:endParaRPr lang="de-DE" sz="2000" dirty="0">
              <a:solidFill>
                <a:srgbClr val="003B5A"/>
              </a:solidFill>
            </a:endParaRPr>
          </a:p>
          <a:p>
            <a:pPr lvl="2"/>
            <a:r>
              <a:rPr lang="de-DE" sz="2000" dirty="0">
                <a:solidFill>
                  <a:srgbClr val="003B5A"/>
                </a:solidFill>
              </a:rPr>
              <a:t>Wind </a:t>
            </a:r>
            <a:r>
              <a:rPr lang="de-DE" sz="2000" dirty="0" err="1">
                <a:solidFill>
                  <a:srgbClr val="003B5A"/>
                </a:solidFill>
              </a:rPr>
              <a:t>direction</a:t>
            </a:r>
            <a:endParaRPr lang="de-DE" sz="2000" dirty="0">
              <a:solidFill>
                <a:srgbClr val="003B5A"/>
              </a:solidFill>
            </a:endParaRPr>
          </a:p>
          <a:p>
            <a:pPr marL="273050" lvl="1" indent="0">
              <a:buNone/>
            </a:pPr>
            <a:endParaRPr lang="de-DE" dirty="0"/>
          </a:p>
          <a:p>
            <a:pPr marL="0" indent="0">
              <a:buNone/>
            </a:pPr>
            <a:endParaRPr lang="de-DE" dirty="0"/>
          </a:p>
        </p:txBody>
      </p:sp>
      <p:sp>
        <p:nvSpPr>
          <p:cNvPr id="8" name="Rechteck 7"/>
          <p:cNvSpPr/>
          <p:nvPr/>
        </p:nvSpPr>
        <p:spPr>
          <a:xfrm>
            <a:off x="6754091" y="1403430"/>
            <a:ext cx="1946435" cy="1537197"/>
          </a:xfrm>
          <a:prstGeom prst="rect">
            <a:avLst/>
          </a:prstGeom>
          <a:solidFill>
            <a:srgbClr val="003B5A"/>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1200" b="1" dirty="0">
                <a:solidFill>
                  <a:schemeClr val="bg1"/>
                </a:solidFill>
              </a:rPr>
              <a:t>GFS </a:t>
            </a:r>
          </a:p>
          <a:p>
            <a:r>
              <a:rPr lang="en-US" sz="1200" b="1" dirty="0">
                <a:solidFill>
                  <a:schemeClr val="bg1"/>
                </a:solidFill>
              </a:rPr>
              <a:t>(Global Forecast System): Operational numerical meteorological model.</a:t>
            </a:r>
          </a:p>
          <a:p>
            <a:r>
              <a:rPr lang="en-US" sz="1200" dirty="0">
                <a:solidFill>
                  <a:schemeClr val="bg1"/>
                </a:solidFill>
              </a:rPr>
              <a:t>Data prepared and collected by </a:t>
            </a:r>
            <a:r>
              <a:rPr lang="de-DE" sz="1200" b="1" dirty="0"/>
              <a:t>ERDDAP: </a:t>
            </a:r>
            <a:r>
              <a:rPr lang="de-DE" sz="1200" dirty="0"/>
              <a:t> </a:t>
            </a:r>
          </a:p>
          <a:p>
            <a:pPr marL="171450" indent="-171450">
              <a:buFont typeface="Arial" panose="020B0604020202020204" pitchFamily="34" charset="0"/>
              <a:buChar char="•"/>
            </a:pPr>
            <a:r>
              <a:rPr lang="en-US" sz="1200" dirty="0">
                <a:solidFill>
                  <a:schemeClr val="bg1"/>
                </a:solidFill>
              </a:rPr>
              <a:t>Wind Speed </a:t>
            </a:r>
          </a:p>
          <a:p>
            <a:pPr marL="171450" indent="-171450">
              <a:buFont typeface="Arial" panose="020B0604020202020204" pitchFamily="34" charset="0"/>
              <a:buChar char="•"/>
            </a:pPr>
            <a:r>
              <a:rPr lang="en-US" sz="1200" dirty="0">
                <a:solidFill>
                  <a:schemeClr val="bg1"/>
                </a:solidFill>
              </a:rPr>
              <a:t>Wind Direction</a:t>
            </a:r>
          </a:p>
        </p:txBody>
      </p:sp>
      <p:sp>
        <p:nvSpPr>
          <p:cNvPr id="20" name="Rechteck 19"/>
          <p:cNvSpPr/>
          <p:nvPr/>
        </p:nvSpPr>
        <p:spPr>
          <a:xfrm>
            <a:off x="6754091" y="3333932"/>
            <a:ext cx="1946435" cy="891188"/>
          </a:xfrm>
          <a:prstGeom prst="rect">
            <a:avLst/>
          </a:prstGeom>
          <a:solidFill>
            <a:srgbClr val="003B5A"/>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endParaRPr lang="en-US" sz="1200" b="1" dirty="0">
              <a:solidFill>
                <a:schemeClr val="bg1"/>
              </a:solidFill>
            </a:endParaRPr>
          </a:p>
          <a:p>
            <a:r>
              <a:rPr lang="en-US" sz="1200" b="1" dirty="0">
                <a:solidFill>
                  <a:schemeClr val="bg1"/>
                </a:solidFill>
              </a:rPr>
              <a:t>Calculation of mean peak-wind speed over survey area / time</a:t>
            </a:r>
          </a:p>
          <a:p>
            <a:endParaRPr lang="de-DE" sz="1200" b="1" dirty="0"/>
          </a:p>
        </p:txBody>
      </p:sp>
      <p:sp>
        <p:nvSpPr>
          <p:cNvPr id="21" name="Rechteck 20"/>
          <p:cNvSpPr/>
          <p:nvPr/>
        </p:nvSpPr>
        <p:spPr>
          <a:xfrm>
            <a:off x="6754091" y="4618424"/>
            <a:ext cx="1921194" cy="666986"/>
          </a:xfrm>
          <a:prstGeom prst="rect">
            <a:avLst/>
          </a:prstGeom>
          <a:solidFill>
            <a:srgbClr val="003B5A"/>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endParaRPr lang="en-US" sz="1200" b="1" dirty="0">
              <a:solidFill>
                <a:schemeClr val="bg1"/>
              </a:solidFill>
            </a:endParaRPr>
          </a:p>
          <a:p>
            <a:r>
              <a:rPr lang="en-US" sz="1200" b="1" dirty="0">
                <a:solidFill>
                  <a:schemeClr val="bg1"/>
                </a:solidFill>
              </a:rPr>
              <a:t>GIS mapping</a:t>
            </a:r>
          </a:p>
          <a:p>
            <a:endParaRPr lang="de-DE" sz="1200" b="1" dirty="0"/>
          </a:p>
        </p:txBody>
      </p:sp>
      <p:sp>
        <p:nvSpPr>
          <p:cNvPr id="22" name="Rechteck 21"/>
          <p:cNvSpPr/>
          <p:nvPr/>
        </p:nvSpPr>
        <p:spPr>
          <a:xfrm>
            <a:off x="6754091" y="5678714"/>
            <a:ext cx="1921194" cy="666986"/>
          </a:xfrm>
          <a:prstGeom prst="rect">
            <a:avLst/>
          </a:pr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endParaRPr lang="en-US" sz="1200" b="1" dirty="0">
              <a:solidFill>
                <a:schemeClr val="bg1"/>
              </a:solidFill>
            </a:endParaRPr>
          </a:p>
          <a:p>
            <a:r>
              <a:rPr lang="en-US" sz="1200" b="1" dirty="0">
                <a:solidFill>
                  <a:schemeClr val="bg1"/>
                </a:solidFill>
              </a:rPr>
              <a:t>Merging with primary survey data</a:t>
            </a:r>
          </a:p>
          <a:p>
            <a:endParaRPr lang="de-DE" sz="1200" b="1" dirty="0"/>
          </a:p>
        </p:txBody>
      </p:sp>
      <p:cxnSp>
        <p:nvCxnSpPr>
          <p:cNvPr id="26" name="Gerade Verbindung mit Pfeil 25"/>
          <p:cNvCxnSpPr>
            <a:cxnSpLocks/>
          </p:cNvCxnSpPr>
          <p:nvPr/>
        </p:nvCxnSpPr>
        <p:spPr>
          <a:xfrm>
            <a:off x="7714687" y="3021904"/>
            <a:ext cx="1" cy="2307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Gerade Verbindung mit Pfeil 29">
            <a:extLst>
              <a:ext uri="{FF2B5EF4-FFF2-40B4-BE49-F238E27FC236}">
                <a16:creationId xmlns:a16="http://schemas.microsoft.com/office/drawing/2014/main" id="{C1DD4870-F3EA-421B-9C4A-7B7B0A799BE8}"/>
              </a:ext>
            </a:extLst>
          </p:cNvPr>
          <p:cNvCxnSpPr>
            <a:cxnSpLocks/>
          </p:cNvCxnSpPr>
          <p:nvPr/>
        </p:nvCxnSpPr>
        <p:spPr>
          <a:xfrm>
            <a:off x="7714686" y="4306397"/>
            <a:ext cx="1" cy="2307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Gerade Verbindung mit Pfeil 30">
            <a:extLst>
              <a:ext uri="{FF2B5EF4-FFF2-40B4-BE49-F238E27FC236}">
                <a16:creationId xmlns:a16="http://schemas.microsoft.com/office/drawing/2014/main" id="{15FB6940-27AA-4F20-AA20-88CA5DF78B7E}"/>
              </a:ext>
            </a:extLst>
          </p:cNvPr>
          <p:cNvCxnSpPr>
            <a:cxnSpLocks/>
          </p:cNvCxnSpPr>
          <p:nvPr/>
        </p:nvCxnSpPr>
        <p:spPr>
          <a:xfrm>
            <a:off x="7714685" y="5366687"/>
            <a:ext cx="1" cy="2307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Datumsplatzhalter 3">
            <a:extLst>
              <a:ext uri="{FF2B5EF4-FFF2-40B4-BE49-F238E27FC236}">
                <a16:creationId xmlns:a16="http://schemas.microsoft.com/office/drawing/2014/main" id="{D165F9B8-D4DA-47AD-A7EB-0990965DB874}"/>
              </a:ext>
            </a:extLst>
          </p:cNvPr>
          <p:cNvSpPr>
            <a:spLocks noGrp="1"/>
          </p:cNvSpPr>
          <p:nvPr>
            <p:ph type="dt" sz="quarter" idx="10"/>
          </p:nvPr>
        </p:nvSpPr>
        <p:spPr bwMode="auto">
          <a:xfrm>
            <a:off x="285750" y="6545262"/>
            <a:ext cx="885825" cy="33026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3859BB9-E0FD-4CBC-A858-38906D34A134}" type="datetime1">
              <a:rPr lang="de-DE" altLang="de-DE" sz="1200">
                <a:solidFill>
                  <a:schemeClr val="bg1"/>
                </a:solidFill>
              </a:rPr>
              <a:pPr eaLnBrk="1" hangingPunct="1"/>
              <a:t>10.03.2019</a:t>
            </a:fld>
            <a:endParaRPr lang="de-DE" altLang="de-DE" sz="1200" dirty="0">
              <a:solidFill>
                <a:schemeClr val="bg1"/>
              </a:solidFill>
            </a:endParaRPr>
          </a:p>
        </p:txBody>
      </p:sp>
    </p:spTree>
    <p:extLst>
      <p:ext uri="{BB962C8B-B14F-4D97-AF65-F5344CB8AC3E}">
        <p14:creationId xmlns:p14="http://schemas.microsoft.com/office/powerpoint/2010/main" val="1371826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hteck 21"/>
          <p:cNvSpPr/>
          <p:nvPr/>
        </p:nvSpPr>
        <p:spPr>
          <a:xfrm>
            <a:off x="416978" y="1421906"/>
            <a:ext cx="5412324" cy="4062651"/>
          </a:xfrm>
          <a:prstGeom prst="rect">
            <a:avLst/>
          </a:prstGeom>
        </p:spPr>
        <p:txBody>
          <a:bodyPr wrap="square">
            <a:spAutoFit/>
          </a:bodyPr>
          <a:lstStyle/>
          <a:p>
            <a:r>
              <a:rPr lang="de-DE" sz="2000" b="1" dirty="0">
                <a:solidFill>
                  <a:srgbClr val="003B5A"/>
                </a:solidFill>
              </a:rPr>
              <a:t>Advantages</a:t>
            </a:r>
          </a:p>
          <a:p>
            <a:pPr marL="285750" indent="-285750">
              <a:buFont typeface="Arial" panose="020B0604020202020204" pitchFamily="34" charset="0"/>
              <a:buChar char="•"/>
            </a:pPr>
            <a:r>
              <a:rPr lang="de-DE" sz="2000" dirty="0">
                <a:solidFill>
                  <a:srgbClr val="003B5A"/>
                </a:solidFill>
              </a:rPr>
              <a:t>Assessment </a:t>
            </a:r>
            <a:r>
              <a:rPr lang="de-DE" sz="2000" dirty="0" err="1">
                <a:solidFill>
                  <a:srgbClr val="003B5A"/>
                </a:solidFill>
              </a:rPr>
              <a:t>of</a:t>
            </a:r>
            <a:r>
              <a:rPr lang="de-DE" sz="2000" dirty="0">
                <a:solidFill>
                  <a:srgbClr val="003B5A"/>
                </a:solidFill>
              </a:rPr>
              <a:t> </a:t>
            </a:r>
            <a:r>
              <a:rPr lang="de-DE" sz="2000" dirty="0" err="1">
                <a:solidFill>
                  <a:srgbClr val="003B5A"/>
                </a:solidFill>
              </a:rPr>
              <a:t>municipal</a:t>
            </a:r>
            <a:r>
              <a:rPr lang="de-DE" sz="2000" dirty="0">
                <a:solidFill>
                  <a:srgbClr val="003B5A"/>
                </a:solidFill>
              </a:rPr>
              <a:t> and HHs </a:t>
            </a:r>
            <a:r>
              <a:rPr lang="de-DE" sz="2000" b="1" dirty="0" err="1">
                <a:solidFill>
                  <a:srgbClr val="003B5A"/>
                </a:solidFill>
              </a:rPr>
              <a:t>exposure</a:t>
            </a:r>
            <a:r>
              <a:rPr lang="de-DE" sz="2000" dirty="0">
                <a:solidFill>
                  <a:srgbClr val="003B5A"/>
                </a:solidFill>
              </a:rPr>
              <a:t> </a:t>
            </a:r>
            <a:r>
              <a:rPr lang="de-DE" sz="2000" dirty="0" err="1">
                <a:solidFill>
                  <a:srgbClr val="003B5A"/>
                </a:solidFill>
              </a:rPr>
              <a:t>to</a:t>
            </a:r>
            <a:r>
              <a:rPr lang="de-DE" sz="2000" dirty="0">
                <a:solidFill>
                  <a:srgbClr val="003B5A"/>
                </a:solidFill>
              </a:rPr>
              <a:t> </a:t>
            </a:r>
            <a:r>
              <a:rPr lang="de-DE" sz="2000" dirty="0" err="1">
                <a:solidFill>
                  <a:srgbClr val="003B5A"/>
                </a:solidFill>
              </a:rPr>
              <a:t>the</a:t>
            </a:r>
            <a:r>
              <a:rPr lang="de-DE" sz="2000" dirty="0">
                <a:solidFill>
                  <a:srgbClr val="003B5A"/>
                </a:solidFill>
              </a:rPr>
              <a:t> </a:t>
            </a:r>
            <a:r>
              <a:rPr lang="de-DE" sz="2000" b="1" dirty="0" err="1">
                <a:solidFill>
                  <a:srgbClr val="003B5A"/>
                </a:solidFill>
              </a:rPr>
              <a:t>typhoon‘s</a:t>
            </a:r>
            <a:r>
              <a:rPr lang="de-DE" sz="2000" b="1" dirty="0">
                <a:solidFill>
                  <a:srgbClr val="003B5A"/>
                </a:solidFill>
              </a:rPr>
              <a:t> </a:t>
            </a:r>
            <a:r>
              <a:rPr lang="de-DE" sz="2000" b="1" dirty="0" err="1">
                <a:solidFill>
                  <a:srgbClr val="003B5A"/>
                </a:solidFill>
              </a:rPr>
              <a:t>impacts</a:t>
            </a:r>
            <a:endParaRPr lang="de-DE" sz="2000" b="1" dirty="0">
              <a:solidFill>
                <a:srgbClr val="003B5A"/>
              </a:solidFill>
            </a:endParaRPr>
          </a:p>
          <a:p>
            <a:pPr marL="285750" indent="-285750">
              <a:buFont typeface="Arial" panose="020B0604020202020204" pitchFamily="34" charset="0"/>
              <a:buChar char="•"/>
            </a:pPr>
            <a:endParaRPr lang="de-DE" sz="2000" dirty="0">
              <a:solidFill>
                <a:srgbClr val="003B5A"/>
              </a:solidFill>
            </a:endParaRPr>
          </a:p>
          <a:p>
            <a:pPr marL="285750" indent="-285750">
              <a:buFont typeface="Arial" panose="020B0604020202020204" pitchFamily="34" charset="0"/>
              <a:buChar char="•"/>
            </a:pPr>
            <a:r>
              <a:rPr lang="de-DE" sz="2000" dirty="0" err="1">
                <a:solidFill>
                  <a:srgbClr val="003B5A"/>
                </a:solidFill>
              </a:rPr>
              <a:t>Utilization</a:t>
            </a:r>
            <a:r>
              <a:rPr lang="de-DE" sz="2000" dirty="0">
                <a:solidFill>
                  <a:srgbClr val="003B5A"/>
                </a:solidFill>
              </a:rPr>
              <a:t> </a:t>
            </a:r>
            <a:r>
              <a:rPr lang="de-DE" sz="2000" dirty="0" err="1">
                <a:solidFill>
                  <a:srgbClr val="003B5A"/>
                </a:solidFill>
              </a:rPr>
              <a:t>as</a:t>
            </a:r>
            <a:r>
              <a:rPr lang="de-DE" sz="2000" dirty="0">
                <a:solidFill>
                  <a:srgbClr val="003B5A"/>
                </a:solidFill>
              </a:rPr>
              <a:t> </a:t>
            </a:r>
            <a:r>
              <a:rPr lang="de-DE" sz="2000" b="1" dirty="0">
                <a:solidFill>
                  <a:srgbClr val="003B5A"/>
                </a:solidFill>
              </a:rPr>
              <a:t>variable </a:t>
            </a:r>
            <a:r>
              <a:rPr lang="de-DE" sz="2000" dirty="0" err="1">
                <a:solidFill>
                  <a:srgbClr val="003B5A"/>
                </a:solidFill>
              </a:rPr>
              <a:t>for</a:t>
            </a:r>
            <a:r>
              <a:rPr lang="de-DE" sz="2000" dirty="0">
                <a:solidFill>
                  <a:srgbClr val="003B5A"/>
                </a:solidFill>
              </a:rPr>
              <a:t> </a:t>
            </a:r>
            <a:r>
              <a:rPr lang="de-DE" sz="2000" dirty="0" err="1">
                <a:solidFill>
                  <a:srgbClr val="003B5A"/>
                </a:solidFill>
              </a:rPr>
              <a:t>statistical</a:t>
            </a:r>
            <a:r>
              <a:rPr lang="de-DE" sz="2000" dirty="0">
                <a:solidFill>
                  <a:srgbClr val="003B5A"/>
                </a:solidFill>
              </a:rPr>
              <a:t> </a:t>
            </a:r>
            <a:r>
              <a:rPr lang="de-DE" sz="2000" b="1" dirty="0" err="1">
                <a:solidFill>
                  <a:srgbClr val="003B5A"/>
                </a:solidFill>
              </a:rPr>
              <a:t>matching</a:t>
            </a:r>
            <a:r>
              <a:rPr lang="de-DE" sz="2000" b="1" dirty="0">
                <a:solidFill>
                  <a:srgbClr val="003B5A"/>
                </a:solidFill>
              </a:rPr>
              <a:t> </a:t>
            </a:r>
            <a:r>
              <a:rPr lang="de-DE" sz="2000" b="1" dirty="0" err="1">
                <a:solidFill>
                  <a:srgbClr val="003B5A"/>
                </a:solidFill>
              </a:rPr>
              <a:t>procedure</a:t>
            </a:r>
            <a:endParaRPr lang="de-DE" sz="2000" b="1" dirty="0">
              <a:solidFill>
                <a:srgbClr val="003B5A"/>
              </a:solidFill>
            </a:endParaRPr>
          </a:p>
          <a:p>
            <a:pPr marL="285750" indent="-285750">
              <a:buFont typeface="Arial" panose="020B0604020202020204" pitchFamily="34" charset="0"/>
              <a:buChar char="•"/>
            </a:pPr>
            <a:endParaRPr lang="de-DE" sz="2000" dirty="0">
              <a:solidFill>
                <a:srgbClr val="003B5A"/>
              </a:solidFill>
            </a:endParaRPr>
          </a:p>
          <a:p>
            <a:r>
              <a:rPr lang="de-DE" altLang="de-DE" sz="2000" b="1" dirty="0" err="1">
                <a:solidFill>
                  <a:srgbClr val="003B5A"/>
                </a:solidFill>
              </a:rPr>
              <a:t>Drawbacks</a:t>
            </a:r>
            <a:endParaRPr lang="de-DE" altLang="de-DE" sz="2000" b="1" dirty="0">
              <a:solidFill>
                <a:srgbClr val="003B5A"/>
              </a:solidFill>
            </a:endParaRPr>
          </a:p>
          <a:p>
            <a:pPr marL="285750" indent="-285750">
              <a:buFont typeface="Arial" panose="020B0604020202020204" pitchFamily="34" charset="0"/>
              <a:buChar char="•"/>
            </a:pPr>
            <a:r>
              <a:rPr lang="de-DE" altLang="de-DE" sz="2000" dirty="0" err="1">
                <a:solidFill>
                  <a:srgbClr val="003B5A"/>
                </a:solidFill>
              </a:rPr>
              <a:t>Requires</a:t>
            </a:r>
            <a:r>
              <a:rPr lang="de-DE" altLang="de-DE" sz="2000" dirty="0">
                <a:solidFill>
                  <a:srgbClr val="003B5A"/>
                </a:solidFill>
              </a:rPr>
              <a:t> </a:t>
            </a:r>
            <a:r>
              <a:rPr lang="de-DE" altLang="de-DE" sz="2000" b="1" dirty="0" err="1">
                <a:solidFill>
                  <a:srgbClr val="003B5A"/>
                </a:solidFill>
              </a:rPr>
              <a:t>prior</a:t>
            </a:r>
            <a:r>
              <a:rPr lang="de-DE" altLang="de-DE" sz="2000" b="1" dirty="0">
                <a:solidFill>
                  <a:srgbClr val="003B5A"/>
                </a:solidFill>
              </a:rPr>
              <a:t> </a:t>
            </a:r>
            <a:r>
              <a:rPr lang="de-DE" altLang="de-DE" sz="2000" b="1" dirty="0" err="1">
                <a:solidFill>
                  <a:srgbClr val="003B5A"/>
                </a:solidFill>
              </a:rPr>
              <a:t>knowledge</a:t>
            </a:r>
            <a:r>
              <a:rPr lang="de-DE" altLang="de-DE" sz="2000" b="1" dirty="0">
                <a:solidFill>
                  <a:srgbClr val="003B5A"/>
                </a:solidFill>
              </a:rPr>
              <a:t> </a:t>
            </a:r>
            <a:r>
              <a:rPr lang="de-DE" altLang="de-DE" sz="2000" dirty="0" err="1">
                <a:solidFill>
                  <a:srgbClr val="003B5A"/>
                </a:solidFill>
              </a:rPr>
              <a:t>about</a:t>
            </a:r>
            <a:r>
              <a:rPr lang="de-DE" altLang="de-DE" sz="2000" dirty="0">
                <a:solidFill>
                  <a:srgbClr val="003B5A"/>
                </a:solidFill>
              </a:rPr>
              <a:t> </a:t>
            </a:r>
            <a:r>
              <a:rPr lang="de-DE" altLang="de-DE" sz="2000" dirty="0" err="1">
                <a:solidFill>
                  <a:srgbClr val="003B5A"/>
                </a:solidFill>
              </a:rPr>
              <a:t>specific</a:t>
            </a:r>
            <a:r>
              <a:rPr lang="de-DE" altLang="de-DE" sz="2000" dirty="0">
                <a:solidFill>
                  <a:srgbClr val="003B5A"/>
                </a:solidFill>
              </a:rPr>
              <a:t> </a:t>
            </a:r>
            <a:r>
              <a:rPr lang="de-DE" altLang="de-DE" sz="2000" dirty="0" err="1">
                <a:solidFill>
                  <a:srgbClr val="003B5A"/>
                </a:solidFill>
              </a:rPr>
              <a:t>local</a:t>
            </a:r>
            <a:r>
              <a:rPr lang="de-DE" altLang="de-DE" sz="2000" dirty="0">
                <a:solidFill>
                  <a:srgbClr val="003B5A"/>
                </a:solidFill>
              </a:rPr>
              <a:t> </a:t>
            </a:r>
            <a:r>
              <a:rPr lang="de-DE" altLang="de-DE" sz="2000" dirty="0" err="1">
                <a:solidFill>
                  <a:srgbClr val="003B5A"/>
                </a:solidFill>
              </a:rPr>
              <a:t>conditions</a:t>
            </a:r>
            <a:r>
              <a:rPr lang="de-DE" altLang="de-DE" sz="2000" dirty="0">
                <a:solidFill>
                  <a:srgbClr val="003B5A"/>
                </a:solidFill>
              </a:rPr>
              <a:t> (</a:t>
            </a:r>
            <a:r>
              <a:rPr lang="de-DE" altLang="de-DE" sz="2000" dirty="0" err="1">
                <a:solidFill>
                  <a:srgbClr val="003B5A"/>
                </a:solidFill>
              </a:rPr>
              <a:t>storm</a:t>
            </a:r>
            <a:r>
              <a:rPr lang="de-DE" altLang="de-DE" sz="2000" dirty="0">
                <a:solidFill>
                  <a:srgbClr val="003B5A"/>
                </a:solidFill>
              </a:rPr>
              <a:t> </a:t>
            </a:r>
            <a:r>
              <a:rPr lang="de-DE" altLang="de-DE" sz="2000" dirty="0" err="1">
                <a:solidFill>
                  <a:srgbClr val="003B5A"/>
                </a:solidFill>
              </a:rPr>
              <a:t>surges</a:t>
            </a:r>
            <a:r>
              <a:rPr lang="de-DE" altLang="de-DE" sz="2000" dirty="0">
                <a:solidFill>
                  <a:srgbClr val="003B5A"/>
                </a:solidFill>
              </a:rPr>
              <a:t>)</a:t>
            </a:r>
          </a:p>
          <a:p>
            <a:pPr marL="285750" indent="-285750">
              <a:buFont typeface="Arial" panose="020B0604020202020204" pitchFamily="34" charset="0"/>
              <a:buChar char="•"/>
            </a:pPr>
            <a:endParaRPr lang="de-DE" altLang="de-DE" sz="2000" b="1" dirty="0">
              <a:solidFill>
                <a:srgbClr val="003B5A"/>
              </a:solidFill>
            </a:endParaRPr>
          </a:p>
          <a:p>
            <a:pPr marL="285750" indent="-285750">
              <a:buFont typeface="Arial" panose="020B0604020202020204" pitchFamily="34" charset="0"/>
              <a:buChar char="•"/>
            </a:pPr>
            <a:r>
              <a:rPr lang="de-DE" altLang="de-DE" sz="2000" b="1" dirty="0" err="1">
                <a:solidFill>
                  <a:srgbClr val="003B5A"/>
                </a:solidFill>
              </a:rPr>
              <a:t>Spatial</a:t>
            </a:r>
            <a:r>
              <a:rPr lang="de-DE" altLang="de-DE" sz="2000" b="1" dirty="0">
                <a:solidFill>
                  <a:srgbClr val="003B5A"/>
                </a:solidFill>
              </a:rPr>
              <a:t> </a:t>
            </a:r>
            <a:r>
              <a:rPr lang="de-DE" altLang="de-DE" sz="2000" b="1" dirty="0" err="1">
                <a:solidFill>
                  <a:srgbClr val="003B5A"/>
                </a:solidFill>
              </a:rPr>
              <a:t>resolution</a:t>
            </a:r>
            <a:r>
              <a:rPr lang="de-DE" altLang="de-DE" sz="2000" b="1" dirty="0">
                <a:solidFill>
                  <a:srgbClr val="003B5A"/>
                </a:solidFill>
              </a:rPr>
              <a:t> </a:t>
            </a:r>
            <a:r>
              <a:rPr lang="de-DE" altLang="de-DE" sz="2000" dirty="0" err="1">
                <a:solidFill>
                  <a:srgbClr val="003B5A"/>
                </a:solidFill>
              </a:rPr>
              <a:t>remains</a:t>
            </a:r>
            <a:r>
              <a:rPr lang="de-DE" altLang="de-DE" sz="2000" dirty="0">
                <a:solidFill>
                  <a:srgbClr val="003B5A"/>
                </a:solidFill>
              </a:rPr>
              <a:t> </a:t>
            </a:r>
            <a:r>
              <a:rPr lang="de-DE" altLang="de-DE" sz="2000" dirty="0" err="1">
                <a:solidFill>
                  <a:srgbClr val="003B5A"/>
                </a:solidFill>
              </a:rPr>
              <a:t>relatively</a:t>
            </a:r>
            <a:r>
              <a:rPr lang="de-DE" altLang="de-DE" sz="2000" dirty="0">
                <a:solidFill>
                  <a:srgbClr val="003B5A"/>
                </a:solidFill>
              </a:rPr>
              <a:t> </a:t>
            </a:r>
            <a:r>
              <a:rPr lang="de-DE" altLang="de-DE" sz="2000" b="1" dirty="0" err="1">
                <a:solidFill>
                  <a:srgbClr val="003B5A"/>
                </a:solidFill>
              </a:rPr>
              <a:t>coarse</a:t>
            </a:r>
            <a:endParaRPr lang="de-DE" altLang="de-DE" sz="2000" b="1" dirty="0">
              <a:solidFill>
                <a:srgbClr val="003B5A"/>
              </a:solidFill>
            </a:endParaRPr>
          </a:p>
          <a:p>
            <a:endParaRPr lang="de-DE" dirty="0"/>
          </a:p>
        </p:txBody>
      </p:sp>
      <p:sp>
        <p:nvSpPr>
          <p:cNvPr id="3" name="Title 2"/>
          <p:cNvSpPr>
            <a:spLocks noGrp="1"/>
          </p:cNvSpPr>
          <p:nvPr>
            <p:ph type="title"/>
          </p:nvPr>
        </p:nvSpPr>
        <p:spPr>
          <a:xfrm>
            <a:off x="285750" y="312301"/>
            <a:ext cx="6404610" cy="783721"/>
          </a:xfrm>
        </p:spPr>
        <p:txBody>
          <a:bodyPr>
            <a:normAutofit/>
          </a:bodyPr>
          <a:lstStyle/>
          <a:p>
            <a:r>
              <a:rPr lang="en-US" dirty="0"/>
              <a:t>Typhoon Yolanda</a:t>
            </a:r>
          </a:p>
        </p:txBody>
      </p:sp>
      <p:sp>
        <p:nvSpPr>
          <p:cNvPr id="5" name="Slide Number Placeholder 4"/>
          <p:cNvSpPr>
            <a:spLocks noGrp="1"/>
          </p:cNvSpPr>
          <p:nvPr>
            <p:ph type="sldNum" sz="quarter" idx="4294967295"/>
          </p:nvPr>
        </p:nvSpPr>
        <p:spPr>
          <a:xfrm>
            <a:off x="7747120" y="6597501"/>
            <a:ext cx="981075" cy="365125"/>
          </a:xfrm>
          <a:prstGeom prst="rect">
            <a:avLst/>
          </a:prstGeom>
        </p:spPr>
        <p:txBody>
          <a:bodyPr vert="horz" wrap="square" lIns="91440" tIns="45720" rIns="91440" bIns="45720" numCol="1" anchor="t" anchorCtr="0" compatLnSpc="1">
            <a:prstTxWarp prst="textNoShape">
              <a:avLst/>
            </a:prstTxWarp>
          </a:bodyPr>
          <a:lstStyle>
            <a:defPPr>
              <a:defRPr lang="de-DE"/>
            </a:defPPr>
            <a:lvl1pPr algn="r" rtl="0" fontAlgn="base">
              <a:spcBef>
                <a:spcPct val="0"/>
              </a:spcBef>
              <a:spcAft>
                <a:spcPct val="0"/>
              </a:spcAft>
              <a:defRPr sz="1200" kern="1200">
                <a:solidFill>
                  <a:schemeClr val="bg1"/>
                </a:solidFill>
                <a:latin typeface="Calibri"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r>
              <a:rPr lang="de-DE" dirty="0"/>
              <a:t>Seite</a:t>
            </a:r>
            <a:r>
              <a:rPr lang="de-DE" altLang="de-DE" dirty="0"/>
              <a:t> </a:t>
            </a:r>
            <a:fld id="{E0053234-328C-4C0E-A21F-8A8705A9C04D}" type="slidenum">
              <a:rPr lang="de-DE" altLang="de-DE" smtClean="0"/>
              <a:pPr/>
              <a:t>9</a:t>
            </a:fld>
            <a:endParaRPr lang="de-DE" altLang="de-DE" dirty="0"/>
          </a:p>
        </p:txBody>
      </p:sp>
      <p:sp>
        <p:nvSpPr>
          <p:cNvPr id="11" name="Titel 1"/>
          <p:cNvSpPr txBox="1">
            <a:spLocks/>
          </p:cNvSpPr>
          <p:nvPr/>
        </p:nvSpPr>
        <p:spPr>
          <a:xfrm>
            <a:off x="457200" y="274638"/>
            <a:ext cx="8229600" cy="634082"/>
          </a:xfrm>
          <a:prstGeom prst="rect">
            <a:avLst/>
          </a:prstGeom>
        </p:spPr>
        <p:txBody>
          <a:bodyPr anchor="b">
            <a:noAutofit/>
          </a:bodyPr>
          <a:lstStyle>
            <a:lvl1pPr algn="l" rtl="0" eaLnBrk="1" fontAlgn="base" hangingPunct="1">
              <a:lnSpc>
                <a:spcPct val="90000"/>
              </a:lnSpc>
              <a:spcBef>
                <a:spcPct val="0"/>
              </a:spcBef>
              <a:spcAft>
                <a:spcPct val="0"/>
              </a:spcAft>
              <a:defRPr sz="2600" kern="1200" baseline="0">
                <a:solidFill>
                  <a:srgbClr val="CD860F"/>
                </a:solidFill>
                <a:latin typeface="+mj-lt"/>
                <a:ea typeface="MS PGothic" pitchFamily="34" charset="-128"/>
                <a:cs typeface="MS PGothic" charset="0"/>
              </a:defRPr>
            </a:lvl1pPr>
            <a:lvl2pPr algn="l" rtl="0" eaLnBrk="1" fontAlgn="base" hangingPunct="1">
              <a:lnSpc>
                <a:spcPct val="90000"/>
              </a:lnSpc>
              <a:spcBef>
                <a:spcPct val="0"/>
              </a:spcBef>
              <a:spcAft>
                <a:spcPct val="0"/>
              </a:spcAft>
              <a:defRPr sz="4400">
                <a:solidFill>
                  <a:schemeClr val="tx1"/>
                </a:solidFill>
                <a:latin typeface="Calibri" panose="020F0502020204030204" pitchFamily="34" charset="0"/>
                <a:ea typeface="MS PGothic" pitchFamily="34" charset="-128"/>
                <a:cs typeface="MS PGothic" charset="0"/>
              </a:defRPr>
            </a:lvl2pPr>
            <a:lvl3pPr algn="l" rtl="0" eaLnBrk="1" fontAlgn="base" hangingPunct="1">
              <a:lnSpc>
                <a:spcPct val="90000"/>
              </a:lnSpc>
              <a:spcBef>
                <a:spcPct val="0"/>
              </a:spcBef>
              <a:spcAft>
                <a:spcPct val="0"/>
              </a:spcAft>
              <a:defRPr sz="4400">
                <a:solidFill>
                  <a:schemeClr val="tx1"/>
                </a:solidFill>
                <a:latin typeface="Calibri" panose="020F0502020204030204" pitchFamily="34" charset="0"/>
                <a:ea typeface="MS PGothic" pitchFamily="34" charset="-128"/>
                <a:cs typeface="MS PGothic" charset="0"/>
              </a:defRPr>
            </a:lvl3pPr>
            <a:lvl4pPr algn="l" rtl="0" eaLnBrk="1" fontAlgn="base" hangingPunct="1">
              <a:lnSpc>
                <a:spcPct val="90000"/>
              </a:lnSpc>
              <a:spcBef>
                <a:spcPct val="0"/>
              </a:spcBef>
              <a:spcAft>
                <a:spcPct val="0"/>
              </a:spcAft>
              <a:defRPr sz="4400">
                <a:solidFill>
                  <a:schemeClr val="tx1"/>
                </a:solidFill>
                <a:latin typeface="Calibri" panose="020F0502020204030204" pitchFamily="34" charset="0"/>
                <a:ea typeface="MS PGothic" pitchFamily="34" charset="-128"/>
                <a:cs typeface="MS PGothic" charset="0"/>
              </a:defRPr>
            </a:lvl4pPr>
            <a:lvl5pPr algn="l" rtl="0" eaLnBrk="1" fontAlgn="base" hangingPunct="1">
              <a:lnSpc>
                <a:spcPct val="90000"/>
              </a:lnSpc>
              <a:spcBef>
                <a:spcPct val="0"/>
              </a:spcBef>
              <a:spcAft>
                <a:spcPct val="0"/>
              </a:spcAft>
              <a:defRPr sz="4400">
                <a:solidFill>
                  <a:schemeClr val="tx1"/>
                </a:solidFill>
                <a:latin typeface="Calibri" panose="020F0502020204030204" pitchFamily="34" charset="0"/>
                <a:ea typeface="MS PGothic" pitchFamily="34" charset="-128"/>
                <a:cs typeface="MS PGothic" charset="0"/>
              </a:defRPr>
            </a:lvl5pPr>
            <a:lvl6pPr marL="457200" algn="l" rtl="0" eaLnBrk="1" fontAlgn="base" hangingPunct="1">
              <a:lnSpc>
                <a:spcPct val="90000"/>
              </a:lnSpc>
              <a:spcBef>
                <a:spcPct val="0"/>
              </a:spcBef>
              <a:spcAft>
                <a:spcPct val="0"/>
              </a:spcAft>
              <a:defRPr sz="4400">
                <a:solidFill>
                  <a:schemeClr val="tx1"/>
                </a:solidFill>
                <a:latin typeface="Calibri" panose="020F05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panose="020F05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panose="020F05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panose="020F0502020204030204" pitchFamily="34" charset="0"/>
              </a:defRPr>
            </a:lvl9pPr>
          </a:lstStyle>
          <a:p>
            <a:endParaRPr lang="de-AT" sz="2000" dirty="0"/>
          </a:p>
        </p:txBody>
      </p:sp>
      <p:pic>
        <p:nvPicPr>
          <p:cNvPr id="10" name="Grafik 9"/>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893585" y="1554191"/>
            <a:ext cx="2793215" cy="3856471"/>
          </a:xfrm>
          <a:prstGeom prst="rect">
            <a:avLst/>
          </a:prstGeom>
        </p:spPr>
      </p:pic>
      <p:sp>
        <p:nvSpPr>
          <p:cNvPr id="8" name="Datumsplatzhalter 3">
            <a:extLst>
              <a:ext uri="{FF2B5EF4-FFF2-40B4-BE49-F238E27FC236}">
                <a16:creationId xmlns:a16="http://schemas.microsoft.com/office/drawing/2014/main" id="{68372C71-3C79-4E24-A0EB-5E894A79F496}"/>
              </a:ext>
            </a:extLst>
          </p:cNvPr>
          <p:cNvSpPr>
            <a:spLocks noGrp="1"/>
          </p:cNvSpPr>
          <p:nvPr>
            <p:ph type="dt" sz="quarter" idx="10"/>
          </p:nvPr>
        </p:nvSpPr>
        <p:spPr bwMode="auto">
          <a:xfrm>
            <a:off x="285750" y="6545262"/>
            <a:ext cx="885825" cy="33026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3859BB9-E0FD-4CBC-A858-38906D34A134}" type="datetime1">
              <a:rPr lang="de-DE" altLang="de-DE" sz="1200">
                <a:solidFill>
                  <a:schemeClr val="bg1"/>
                </a:solidFill>
              </a:rPr>
              <a:pPr eaLnBrk="1" hangingPunct="1"/>
              <a:t>10.03.2019</a:t>
            </a:fld>
            <a:endParaRPr lang="de-DE" altLang="de-DE" sz="1200" dirty="0">
              <a:solidFill>
                <a:schemeClr val="bg1"/>
              </a:solidFill>
            </a:endParaRPr>
          </a:p>
        </p:txBody>
      </p:sp>
    </p:spTree>
    <p:extLst>
      <p:ext uri="{BB962C8B-B14F-4D97-AF65-F5344CB8AC3E}">
        <p14:creationId xmlns:p14="http://schemas.microsoft.com/office/powerpoint/2010/main" val="4045177404"/>
      </p:ext>
    </p:extLst>
  </p:cSld>
  <p:clrMapOvr>
    <a:masterClrMapping/>
  </p:clrMapOvr>
</p:sld>
</file>

<file path=ppt/theme/theme1.xml><?xml version="1.0" encoding="utf-8"?>
<a:theme xmlns:a="http://schemas.openxmlformats.org/drawingml/2006/main" name="DEval_PPT_V1-0">
  <a:themeElements>
    <a:clrScheme name="Benutzerdefiniert 1">
      <a:dk1>
        <a:sysClr val="windowText" lastClr="000000"/>
      </a:dk1>
      <a:lt1>
        <a:sysClr val="window" lastClr="FFFFFF"/>
      </a:lt1>
      <a:dk2>
        <a:srgbClr val="44546A"/>
      </a:dk2>
      <a:lt2>
        <a:srgbClr val="E7E6E6"/>
      </a:lt2>
      <a:accent1>
        <a:srgbClr val="003551"/>
      </a:accent1>
      <a:accent2>
        <a:srgbClr val="CD860F"/>
      </a:accent2>
      <a:accent3>
        <a:srgbClr val="005784"/>
      </a:accent3>
      <a:accent4>
        <a:srgbClr val="A6ACB3"/>
      </a:accent4>
      <a:accent5>
        <a:srgbClr val="C55A11"/>
      </a:accent5>
      <a:accent6>
        <a:srgbClr val="3E7DA6"/>
      </a:accent6>
      <a:hlink>
        <a:srgbClr val="003B5A"/>
      </a:hlink>
      <a:folHlink>
        <a:srgbClr val="2A2723"/>
      </a:folHlink>
    </a:clrScheme>
    <a:fontScheme name="Calibri">
      <a:maj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txDef>
      <a:spPr/>
      <a:bodyPr anchor="t">
        <a:normAutofit/>
      </a:bodyPr>
      <a:lstStyle>
        <a:defPPr>
          <a:defRPr sz="1500" kern="1200" baseline="0" dirty="0" err="1" smtClean="0">
            <a:solidFill>
              <a:srgbClr val="003B5A"/>
            </a:solidFill>
            <a:latin typeface="+mj-lt"/>
            <a:ea typeface="+mj-ea"/>
            <a:cs typeface="+mj-cs"/>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DE_DEval</Template>
  <TotalTime>0</TotalTime>
  <Words>4091</Words>
  <Application>Microsoft Office PowerPoint</Application>
  <PresentationFormat>Bildschirmpräsentation (4:3)</PresentationFormat>
  <Paragraphs>460</Paragraphs>
  <Slides>23</Slides>
  <Notes>23</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23</vt:i4>
      </vt:variant>
    </vt:vector>
  </HeadingPairs>
  <TitlesOfParts>
    <vt:vector size="29" baseType="lpstr">
      <vt:lpstr>Arial</vt:lpstr>
      <vt:lpstr>Calibri</vt:lpstr>
      <vt:lpstr>Calibri (Textkörper)</vt:lpstr>
      <vt:lpstr>KievitOT-Regular</vt:lpstr>
      <vt:lpstr>Wingdings 2</vt:lpstr>
      <vt:lpstr>DEval_PPT_V1-0</vt:lpstr>
      <vt:lpstr> Improving international development evaluation through geospatial data analysis  Lessons learned from DEval‘s enhanced land-use planning evaluation </vt:lpstr>
      <vt:lpstr>Evaluation from the bird‘s-eye view</vt:lpstr>
      <vt:lpstr>Key questions</vt:lpstr>
      <vt:lpstr>PowerPoint-Präsentation</vt:lpstr>
      <vt:lpstr>Land Use Planning Impact Evaluation at DEval: SIMPLE intervention</vt:lpstr>
      <vt:lpstr>Impact evaluation</vt:lpstr>
      <vt:lpstr>Typhoon Yolanda</vt:lpstr>
      <vt:lpstr>Typhoon Yolanda</vt:lpstr>
      <vt:lpstr>Typhoon Yolanda</vt:lpstr>
      <vt:lpstr>Policy diffusion</vt:lpstr>
      <vt:lpstr>Policy diffusion</vt:lpstr>
      <vt:lpstr>Findings: Impact evaluation</vt:lpstr>
      <vt:lpstr>PowerPoint-Präsentation</vt:lpstr>
      <vt:lpstr>Using high-resolution remote sensing data to measure disaster resilience</vt:lpstr>
      <vt:lpstr>Proxies used for the recovery assessment</vt:lpstr>
      <vt:lpstr>Proxies used for the recovery assessment</vt:lpstr>
      <vt:lpstr>Example of land-use classification</vt:lpstr>
      <vt:lpstr>Findings:  Recovery performance in land-use class “formal buildings“ and “industry”</vt:lpstr>
      <vt:lpstr>Challenges</vt:lpstr>
      <vt:lpstr>Take-away message</vt:lpstr>
      <vt:lpstr>Would you like to learn more?</vt:lpstr>
      <vt:lpstr>Thank you for your attention!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der Präsentation ein- oder zweizeilig</dc:title>
  <dc:creator>Lech, Malte</dc:creator>
  <cp:lastModifiedBy>Malte Lech</cp:lastModifiedBy>
  <cp:revision>388</cp:revision>
  <cp:lastPrinted>2017-06-12T09:54:38Z</cp:lastPrinted>
  <dcterms:created xsi:type="dcterms:W3CDTF">2016-09-15T07:44:20Z</dcterms:created>
  <dcterms:modified xsi:type="dcterms:W3CDTF">2019-03-10T11:56:25Z</dcterms:modified>
</cp:coreProperties>
</file>