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6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7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8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9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10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11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12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13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16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7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8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9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20.xml" ContentType="application/vnd.openxmlformats-officedocument.theme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21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22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theme/theme23.xml" ContentType="application/vnd.openxmlformats-officedocument.theme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24.xml" ContentType="application/vnd.openxmlformats-officedocument.theme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25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theme/theme26.xml" ContentType="application/vnd.openxmlformats-officedocument.theme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27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theme/theme28.xml" ContentType="application/vnd.openxmlformats-officedocument.theme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theme/theme29.xml" ContentType="application/vnd.openxmlformats-officedocument.theme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30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theme/theme31.xml" ContentType="application/vnd.openxmlformats-officedocument.theme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32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33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theme/theme34.xml" ContentType="application/vnd.openxmlformats-officedocument.theme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theme/theme35.xml" ContentType="application/vnd.openxmlformats-officedocument.theme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theme/theme36.xml" ContentType="application/vnd.openxmlformats-officedocument.theme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37.xml" ContentType="application/vnd.openxmlformats-officedocument.theme+xml"/>
  <Override PartName="/ppt/theme/theme38.xml" ContentType="application/vnd.openxmlformats-officedocument.theme+xml"/>
  <Override PartName="/ppt/theme/theme3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8" r:id="rId2"/>
    <p:sldMasterId id="2147483721" r:id="rId3"/>
    <p:sldMasterId id="2147483730" r:id="rId4"/>
    <p:sldMasterId id="2147483671" r:id="rId5"/>
    <p:sldMasterId id="2147483680" r:id="rId6"/>
    <p:sldMasterId id="2147483689" r:id="rId7"/>
    <p:sldMasterId id="2147483772" r:id="rId8"/>
    <p:sldMasterId id="2147483764" r:id="rId9"/>
    <p:sldMasterId id="2147483756" r:id="rId10"/>
    <p:sldMasterId id="2147483697" r:id="rId11"/>
    <p:sldMasterId id="2147483705" r:id="rId12"/>
    <p:sldMasterId id="2147483713" r:id="rId13"/>
    <p:sldMasterId id="2147483746" r:id="rId14"/>
    <p:sldMasterId id="2147483783" r:id="rId15"/>
    <p:sldMasterId id="2147483784" r:id="rId16"/>
    <p:sldMasterId id="2147483792" r:id="rId17"/>
    <p:sldMasterId id="2147483800" r:id="rId18"/>
    <p:sldMasterId id="2147483809" r:id="rId19"/>
    <p:sldMasterId id="2147483818" r:id="rId20"/>
    <p:sldMasterId id="2147483826" r:id="rId21"/>
    <p:sldMasterId id="2147483834" r:id="rId22"/>
    <p:sldMasterId id="2147483842" r:id="rId23"/>
    <p:sldMasterId id="2147483850" r:id="rId24"/>
    <p:sldMasterId id="2147483858" r:id="rId25"/>
    <p:sldMasterId id="2147483866" r:id="rId26"/>
    <p:sldMasterId id="2147483874" r:id="rId27"/>
    <p:sldMasterId id="2147483883" r:id="rId28"/>
    <p:sldMasterId id="2147483891" r:id="rId29"/>
    <p:sldMasterId id="2147483899" r:id="rId30"/>
    <p:sldMasterId id="2147483907" r:id="rId31"/>
    <p:sldMasterId id="2147483916" r:id="rId32"/>
    <p:sldMasterId id="2147483924" r:id="rId33"/>
    <p:sldMasterId id="2147483932" r:id="rId34"/>
    <p:sldMasterId id="2147483940" r:id="rId35"/>
    <p:sldMasterId id="2147483951" r:id="rId36"/>
    <p:sldMasterId id="2147483960" r:id="rId37"/>
  </p:sldMasterIdLst>
  <p:notesMasterIdLst>
    <p:notesMasterId r:id="rId56"/>
  </p:notesMasterIdLst>
  <p:handoutMasterIdLst>
    <p:handoutMasterId r:id="rId57"/>
  </p:handoutMasterIdLst>
  <p:sldIdLst>
    <p:sldId id="288" r:id="rId38"/>
    <p:sldId id="913" r:id="rId39"/>
    <p:sldId id="920" r:id="rId40"/>
    <p:sldId id="917" r:id="rId41"/>
    <p:sldId id="921" r:id="rId42"/>
    <p:sldId id="898" r:id="rId43"/>
    <p:sldId id="899" r:id="rId44"/>
    <p:sldId id="923" r:id="rId45"/>
    <p:sldId id="922" r:id="rId46"/>
    <p:sldId id="901" r:id="rId47"/>
    <p:sldId id="924" r:id="rId48"/>
    <p:sldId id="875" r:id="rId49"/>
    <p:sldId id="877" r:id="rId50"/>
    <p:sldId id="878" r:id="rId51"/>
    <p:sldId id="870" r:id="rId52"/>
    <p:sldId id="871" r:id="rId53"/>
    <p:sldId id="872" r:id="rId54"/>
    <p:sldId id="376" r:id="rId55"/>
  </p:sldIdLst>
  <p:sldSz cx="9144000" cy="5143500" type="screen16x9"/>
  <p:notesSz cx="6669088" cy="9753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ul Counet" initials="H/SCIR" lastIdx="11" clrIdx="0"/>
  <p:cmAuthor id="1" name="Samuel Arnold" initials="SA" lastIdx="17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08F"/>
    <a:srgbClr val="29A7C5"/>
    <a:srgbClr val="EA9422"/>
    <a:srgbClr val="925238"/>
    <a:srgbClr val="B75133"/>
    <a:srgbClr val="AC6004"/>
    <a:srgbClr val="CD7305"/>
    <a:srgbClr val="21879F"/>
    <a:srgbClr val="5AC4DD"/>
    <a:srgbClr val="FAA7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D7B26C5-4107-4FEC-AEDC-1716B250A1E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6" autoAdjust="0"/>
    <p:restoredTop sz="88303" autoAdjust="0"/>
  </p:normalViewPr>
  <p:slideViewPr>
    <p:cSldViewPr>
      <p:cViewPr varScale="1">
        <p:scale>
          <a:sx n="69" d="100"/>
          <a:sy n="69" d="100"/>
        </p:scale>
        <p:origin x="78" y="9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147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2.xml"/><Relationship Id="rId21" Type="http://schemas.openxmlformats.org/officeDocument/2006/relationships/slideMaster" Target="slideMasters/slideMaster21.xml"/><Relationship Id="rId34" Type="http://schemas.openxmlformats.org/officeDocument/2006/relationships/slideMaster" Target="slideMasters/slideMaster34.xml"/><Relationship Id="rId42" Type="http://schemas.openxmlformats.org/officeDocument/2006/relationships/slide" Target="slides/slide5.xml"/><Relationship Id="rId47" Type="http://schemas.openxmlformats.org/officeDocument/2006/relationships/slide" Target="slides/slide10.xml"/><Relationship Id="rId50" Type="http://schemas.openxmlformats.org/officeDocument/2006/relationships/slide" Target="slides/slide13.xml"/><Relationship Id="rId55" Type="http://schemas.openxmlformats.org/officeDocument/2006/relationships/slide" Target="slides/slide18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Master" Target="slideMasters/slideMaster29.xml"/><Relationship Id="rId41" Type="http://schemas.openxmlformats.org/officeDocument/2006/relationships/slide" Target="slides/slide4.xml"/><Relationship Id="rId54" Type="http://schemas.openxmlformats.org/officeDocument/2006/relationships/slide" Target="slides/slide17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Master" Target="slideMasters/slideMaster37.xml"/><Relationship Id="rId40" Type="http://schemas.openxmlformats.org/officeDocument/2006/relationships/slide" Target="slides/slide3.xml"/><Relationship Id="rId45" Type="http://schemas.openxmlformats.org/officeDocument/2006/relationships/slide" Target="slides/slide8.xml"/><Relationship Id="rId53" Type="http://schemas.openxmlformats.org/officeDocument/2006/relationships/slide" Target="slides/slide16.xml"/><Relationship Id="rId58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Master" Target="slideMasters/slideMaster36.xml"/><Relationship Id="rId49" Type="http://schemas.openxmlformats.org/officeDocument/2006/relationships/slide" Target="slides/slide12.xml"/><Relationship Id="rId57" Type="http://schemas.openxmlformats.org/officeDocument/2006/relationships/handoutMaster" Target="handoutMasters/handoutMaster1.xml"/><Relationship Id="rId61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7.xml"/><Relationship Id="rId52" Type="http://schemas.openxmlformats.org/officeDocument/2006/relationships/slide" Target="slides/slide15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43" Type="http://schemas.openxmlformats.org/officeDocument/2006/relationships/slide" Target="slides/slide6.xml"/><Relationship Id="rId48" Type="http://schemas.openxmlformats.org/officeDocument/2006/relationships/slide" Target="slides/slide11.xml"/><Relationship Id="rId56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" Target="slides/slide1.xml"/><Relationship Id="rId46" Type="http://schemas.openxmlformats.org/officeDocument/2006/relationships/slide" Target="slides/slide9.xml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AA0115-9C3C-45E3-94C6-5A542B8F1869}" type="datetimeFigureOut">
              <a:rPr lang="en-GB" smtClean="0"/>
              <a:t>11/03/2019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264228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8C2E8-1151-4136-AC1B-13943F4348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02112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12CD7E-4193-46CB-8698-CB3797083196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2550" y="731838"/>
            <a:ext cx="6503988" cy="3657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64228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E37BDE-1E16-4497-8123-4D9E05ECC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10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37BDE-1E16-4497-8123-4D9E05ECC39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287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Maps qualitatively marked, no significant figure to show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E37BDE-1E16-4497-8123-4D9E05ECC39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9480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Risk assessment showed:</a:t>
            </a:r>
          </a:p>
          <a:p>
            <a:r>
              <a:rPr lang="en-GB" dirty="0"/>
              <a:t>1249 people in areas designated as high risk of flooding</a:t>
            </a:r>
          </a:p>
          <a:p>
            <a:r>
              <a:rPr lang="en-GB" dirty="0"/>
              <a:t>0.25km</a:t>
            </a:r>
            <a:r>
              <a:rPr lang="en-GB" baseline="30000" dirty="0"/>
              <a:t>2 </a:t>
            </a:r>
            <a:r>
              <a:rPr lang="en-GB" baseline="0" dirty="0"/>
              <a:t>of built up areas at high or very high risk of flooding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E37BDE-1E16-4497-8123-4D9E05ECC39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781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37BDE-1E16-4497-8123-4D9E05ECC39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462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" y="744538"/>
            <a:ext cx="6613525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1426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79768" y="4716877"/>
            <a:ext cx="5438140" cy="4465263"/>
          </a:xfrm>
          <a:noFill/>
        </p:spPr>
        <p:txBody>
          <a:bodyPr wrap="square" lIns="92272" tIns="46136" rIns="92272" bIns="46136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BE" dirty="0" smtClean="0"/>
              <a:t>The</a:t>
            </a:r>
            <a:r>
              <a:rPr lang="fr-BE" baseline="0" dirty="0" smtClean="0"/>
              <a:t> exhaustive </a:t>
            </a:r>
            <a:r>
              <a:rPr lang="fr-BE" baseline="0" dirty="0" err="1" smtClean="0"/>
              <a:t>list</a:t>
            </a:r>
            <a:r>
              <a:rPr lang="fr-BE" baseline="0" dirty="0" smtClean="0"/>
              <a:t> of the </a:t>
            </a:r>
            <a:r>
              <a:rPr lang="fr-BE" baseline="0" dirty="0" err="1" smtClean="0"/>
              <a:t>products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around</a:t>
            </a:r>
            <a:r>
              <a:rPr lang="fr-BE" baseline="0" dirty="0" smtClean="0"/>
              <a:t> 30 variables are </a:t>
            </a:r>
            <a:r>
              <a:rPr lang="fr-BE" baseline="0" dirty="0" err="1" smtClean="0"/>
              <a:t>produced</a:t>
            </a:r>
            <a:r>
              <a:rPr lang="fr-BE" baseline="0" dirty="0" smtClean="0"/>
              <a:t> for the </a:t>
            </a:r>
            <a:r>
              <a:rPr lang="fr-BE" baseline="0" dirty="0" err="1" smtClean="0"/>
              <a:t>whole</a:t>
            </a:r>
            <a:r>
              <a:rPr lang="fr-BE" baseline="0" dirty="0" smtClean="0"/>
              <a:t> globe, </a:t>
            </a:r>
            <a:r>
              <a:rPr lang="fr-BE" baseline="0" dirty="0" err="1" smtClean="0"/>
              <a:t>every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days</a:t>
            </a:r>
            <a:r>
              <a:rPr lang="fr-BE" baseline="0" dirty="0" smtClean="0"/>
              <a:t> and at a </a:t>
            </a:r>
            <a:r>
              <a:rPr lang="fr-BE" baseline="0" dirty="0" err="1" smtClean="0"/>
              <a:t>resolution</a:t>
            </a:r>
            <a:r>
              <a:rPr lang="fr-BE" baseline="0" dirty="0" smtClean="0"/>
              <a:t> of 300 </a:t>
            </a:r>
            <a:r>
              <a:rPr lang="fr-BE" baseline="0" dirty="0" err="1" smtClean="0"/>
              <a:t>meters</a:t>
            </a:r>
            <a:r>
              <a:rPr lang="fr-BE" baseline="0" dirty="0" smtClean="0"/>
              <a:t> for mots of </a:t>
            </a:r>
            <a:r>
              <a:rPr lang="fr-BE" baseline="0" dirty="0" err="1" smtClean="0"/>
              <a:t>them</a:t>
            </a:r>
            <a:endParaRPr lang="fr-BE" baseline="0" dirty="0" smtClean="0"/>
          </a:p>
          <a:p>
            <a:pPr eaLnBrk="1" hangingPunct="1">
              <a:spcBef>
                <a:spcPct val="0"/>
              </a:spcBef>
            </a:pPr>
            <a:r>
              <a:rPr lang="fr-BE" baseline="0" dirty="0" smtClean="0"/>
              <a:t>This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done</a:t>
            </a:r>
            <a:r>
              <a:rPr lang="fr-BE" baseline="0" dirty="0" smtClean="0"/>
              <a:t>, as </a:t>
            </a:r>
            <a:r>
              <a:rPr lang="fr-BE" baseline="0" dirty="0" err="1" smtClean="0"/>
              <a:t>said</a:t>
            </a:r>
            <a:r>
              <a:rPr lang="fr-BE" baseline="0" dirty="0" smtClean="0"/>
              <a:t>, to monitor </a:t>
            </a:r>
            <a:r>
              <a:rPr lang="fr-BE" baseline="0" dirty="0" err="1" smtClean="0"/>
              <a:t>activities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a global dimension</a:t>
            </a:r>
            <a:endParaRPr lang="en-GB" dirty="0" smtClean="0"/>
          </a:p>
        </p:txBody>
      </p:sp>
      <p:sp>
        <p:nvSpPr>
          <p:cNvPr id="150531" name="Slide Number Placeholder 3"/>
          <p:cNvSpPr txBox="1">
            <a:spLocks noGrp="1"/>
          </p:cNvSpPr>
          <p:nvPr/>
        </p:nvSpPr>
        <p:spPr bwMode="auto">
          <a:xfrm>
            <a:off x="3852016" y="9426859"/>
            <a:ext cx="2944086" cy="49805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272" tIns="46136" rIns="92272" bIns="46136" anchor="b"/>
          <a:lstStyle/>
          <a:p>
            <a:pPr algn="r">
              <a:defRPr/>
            </a:pPr>
            <a:fld id="{CD3C549B-1052-47BC-A417-F2BB1D45257D}" type="slidenum">
              <a:rPr lang="en-US" sz="1200">
                <a:latin typeface="+mn-lt"/>
              </a:rPr>
              <a:pPr algn="r">
                <a:defRPr/>
              </a:pPr>
              <a:t>6</a:t>
            </a:fld>
            <a:endParaRPr lang="en-US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60251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" y="744538"/>
            <a:ext cx="6613525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3474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79768" y="4716877"/>
            <a:ext cx="5438140" cy="4465263"/>
          </a:xfrm>
          <a:noFill/>
        </p:spPr>
        <p:txBody>
          <a:bodyPr wrap="square" lIns="92272" tIns="46136" rIns="92272" bIns="46136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dirty="0" smtClean="0"/>
              <a:t>Here are the main applications : crop monitoring bulletins produced at national or continental level,</a:t>
            </a:r>
            <a:r>
              <a:rPr lang="en-GB" baseline="0" dirty="0" smtClean="0"/>
              <a:t> drought monitoring, water monitoring, yield forecast </a:t>
            </a:r>
            <a:r>
              <a:rPr lang="mr-IN" baseline="0" dirty="0" smtClean="0"/>
              <a:t>…</a:t>
            </a:r>
            <a:endParaRPr lang="en-GB" dirty="0" smtClean="0"/>
          </a:p>
        </p:txBody>
      </p:sp>
      <p:sp>
        <p:nvSpPr>
          <p:cNvPr id="152579" name="Slide Number Placeholder 3"/>
          <p:cNvSpPr txBox="1">
            <a:spLocks noGrp="1"/>
          </p:cNvSpPr>
          <p:nvPr/>
        </p:nvSpPr>
        <p:spPr bwMode="auto">
          <a:xfrm>
            <a:off x="3852016" y="9426859"/>
            <a:ext cx="2944086" cy="49805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272" tIns="46136" rIns="92272" bIns="46136" anchor="b"/>
          <a:lstStyle/>
          <a:p>
            <a:pPr algn="r">
              <a:defRPr/>
            </a:pPr>
            <a:fld id="{CC967D1F-BACE-4B42-A9A0-04307D9FD158}" type="slidenum">
              <a:rPr lang="en-US" sz="1200">
                <a:latin typeface="+mn-lt"/>
              </a:rPr>
              <a:pPr algn="r">
                <a:defRPr/>
              </a:pPr>
              <a:t>7</a:t>
            </a:fld>
            <a:endParaRPr lang="en-US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6875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" y="744538"/>
            <a:ext cx="6613525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3474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79768" y="4716877"/>
            <a:ext cx="5438140" cy="4465263"/>
          </a:xfrm>
          <a:noFill/>
        </p:spPr>
        <p:txBody>
          <a:bodyPr wrap="square" lIns="92272" tIns="46136" rIns="92272" bIns="46136" numCol="1" anchor="t" anchorCtr="0" compatLnSpc="1">
            <a:prstTxWarp prst="textNoShape">
              <a:avLst/>
            </a:prstTxWarp>
          </a:bodyPr>
          <a:lstStyle/>
          <a:p>
            <a:r>
              <a:rPr lang="en-US" baseline="0" dirty="0" smtClean="0"/>
              <a:t>Example : the monitoring of the water level and water quality of lake Turkana in Kenya following the construction of the GIBE III Dam in Ethiopia, this has a clear impact on the turbidity and the water level of the Kenyan lake which is in a unique biodiversity environment</a:t>
            </a:r>
            <a:endParaRPr lang="en-US" dirty="0"/>
          </a:p>
        </p:txBody>
      </p:sp>
      <p:sp>
        <p:nvSpPr>
          <p:cNvPr id="152579" name="Slide Number Placeholder 3"/>
          <p:cNvSpPr txBox="1">
            <a:spLocks noGrp="1"/>
          </p:cNvSpPr>
          <p:nvPr/>
        </p:nvSpPr>
        <p:spPr bwMode="auto">
          <a:xfrm>
            <a:off x="3852016" y="9426859"/>
            <a:ext cx="2944086" cy="49805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272" tIns="46136" rIns="92272" bIns="46136" anchor="b"/>
          <a:lstStyle/>
          <a:p>
            <a:pPr algn="r">
              <a:defRPr/>
            </a:pPr>
            <a:fld id="{CC967D1F-BACE-4B42-A9A0-04307D9FD158}" type="slidenum">
              <a:rPr lang="en-US" sz="1200">
                <a:latin typeface="+mn-lt"/>
              </a:rPr>
              <a:pPr algn="r">
                <a:defRPr/>
              </a:pPr>
              <a:t>8</a:t>
            </a:fld>
            <a:endParaRPr lang="en-US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64998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37BDE-1E16-4497-8123-4D9E05ECC39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320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The second component is a high resolution component providing detailed information on specific areas of interest, to support EU strategy (here</a:t>
            </a:r>
            <a:r>
              <a:rPr lang="en-GB" baseline="0" dirty="0" smtClean="0">
                <a:solidFill>
                  <a:schemeClr val="tx1"/>
                </a:solidFill>
              </a:rPr>
              <a:t> the biodiversity strategy in Africa) or development project in the field. This activity is based on request from DG’s, MS or International institutions supported by the EU.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7E0138-A7E5-466D-897E-59728BB936D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5748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To </a:t>
            </a:r>
            <a:r>
              <a:rPr lang="fr-BE" dirty="0" err="1" smtClean="0"/>
              <a:t>facilitate</a:t>
            </a:r>
            <a:r>
              <a:rPr lang="fr-BE" dirty="0" smtClean="0"/>
              <a:t> the </a:t>
            </a:r>
            <a:r>
              <a:rPr lang="fr-BE" dirty="0" err="1" smtClean="0"/>
              <a:t>uptake</a:t>
            </a:r>
            <a:r>
              <a:rPr lang="fr-BE" dirty="0" smtClean="0"/>
              <a:t> of the satellite data, </a:t>
            </a:r>
            <a:r>
              <a:rPr lang="fr-BE" dirty="0" err="1" smtClean="0"/>
              <a:t>we</a:t>
            </a:r>
            <a:r>
              <a:rPr lang="fr-BE" dirty="0" smtClean="0"/>
              <a:t> have </a:t>
            </a:r>
            <a:r>
              <a:rPr lang="fr-BE" dirty="0" err="1" smtClean="0"/>
              <a:t>also</a:t>
            </a:r>
            <a:r>
              <a:rPr lang="fr-BE" dirty="0" smtClean="0"/>
              <a:t> set up a </a:t>
            </a:r>
            <a:r>
              <a:rPr lang="fr-BE" dirty="0" err="1" smtClean="0"/>
              <a:t>tool</a:t>
            </a:r>
            <a:r>
              <a:rPr lang="fr-BE" dirty="0" smtClean="0"/>
              <a:t> </a:t>
            </a:r>
            <a:r>
              <a:rPr lang="fr-BE" dirty="0" err="1" smtClean="0"/>
              <a:t>which</a:t>
            </a:r>
            <a:r>
              <a:rPr lang="fr-BE" dirty="0" smtClean="0"/>
              <a:t> </a:t>
            </a:r>
            <a:r>
              <a:rPr lang="fr-BE" dirty="0" err="1" smtClean="0"/>
              <a:t>produce</a:t>
            </a:r>
            <a:r>
              <a:rPr lang="fr-BE" dirty="0" smtClean="0"/>
              <a:t> cloud free </a:t>
            </a:r>
            <a:r>
              <a:rPr lang="fr-BE" dirty="0" err="1" smtClean="0"/>
              <a:t>mosaics</a:t>
            </a:r>
            <a:r>
              <a:rPr lang="fr-BE" dirty="0" smtClean="0"/>
              <a:t> of data. It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currently</a:t>
            </a:r>
            <a:r>
              <a:rPr lang="fr-BE" dirty="0" smtClean="0"/>
              <a:t> </a:t>
            </a:r>
            <a:r>
              <a:rPr lang="fr-BE" dirty="0" err="1" smtClean="0"/>
              <a:t>based</a:t>
            </a:r>
            <a:r>
              <a:rPr lang="fr-BE" dirty="0" smtClean="0"/>
              <a:t> on </a:t>
            </a:r>
            <a:r>
              <a:rPr lang="fr-BE" dirty="0" err="1" smtClean="0"/>
              <a:t>Sentinel</a:t>
            </a:r>
            <a:r>
              <a:rPr lang="fr-BE" baseline="0" dirty="0" smtClean="0"/>
              <a:t> 2 data. The </a:t>
            </a:r>
            <a:r>
              <a:rPr lang="fr-BE" baseline="0" dirty="0" err="1" smtClean="0"/>
              <a:t>tool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was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initialy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designed</a:t>
            </a:r>
            <a:r>
              <a:rPr lang="fr-BE" baseline="0" dirty="0" smtClean="0"/>
              <a:t> to support countries in </a:t>
            </a:r>
            <a:r>
              <a:rPr lang="fr-BE" baseline="0" dirty="0" err="1" smtClean="0"/>
              <a:t>their</a:t>
            </a:r>
            <a:r>
              <a:rPr lang="fr-BE" baseline="0" dirty="0" smtClean="0"/>
              <a:t> REDD plus </a:t>
            </a:r>
            <a:r>
              <a:rPr lang="fr-BE" baseline="0" dirty="0" err="1" smtClean="0"/>
              <a:t>process</a:t>
            </a:r>
            <a:r>
              <a:rPr lang="fr-BE" baseline="0" dirty="0" smtClean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An example of the result, the different images that you see on the back are combined to create a cloud free image</a:t>
            </a:r>
            <a:r>
              <a:rPr lang="en-US" baseline="0" dirty="0" smtClean="0"/>
              <a:t> of the whole area, this tools is available on line</a:t>
            </a:r>
            <a:endParaRPr lang="en-US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7E0138-A7E5-466D-897E-59728BB936DE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864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37BDE-1E16-4497-8123-4D9E05ECC39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89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14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14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6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6.xml"/><Relationship Id="rId5" Type="http://schemas.openxmlformats.org/officeDocument/2006/relationships/image" Target="../media/image16.png"/><Relationship Id="rId4" Type="http://schemas.openxmlformats.org/officeDocument/2006/relationships/image" Target="../media/image31.jpeg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Master" Target="../slideMasters/slideMaster1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17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7.xml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Master" Target="../slideMasters/slideMaster17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17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Master" Target="../slideMasters/slideMaster17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Master" Target="../slideMasters/slideMaster17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8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8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8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8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8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8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8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Master" Target="../slideMasters/slideMaster1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Master" Target="../slideMasters/slideMaster19.xml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9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9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0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Master" Target="../slideMasters/slideMaster20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0.xml"/><Relationship Id="rId5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0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Master" Target="../slideMasters/slideMaster20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0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0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Master" Target="../slideMasters/slideMaster21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1.xml"/><Relationship Id="rId5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1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Master" Target="../slideMasters/slideMaster21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1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1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2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Master" Target="../slideMasters/slideMaster22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2.xml"/><Relationship Id="rId5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Master" Target="../slideMasters/slideMaster22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2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2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3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Master" Target="../slideMasters/slideMaster23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3.xml"/><Relationship Id="rId5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3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Master" Target="../slideMasters/slideMaster23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3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4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Master" Target="../slideMasters/slideMaster24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4.xml"/><Relationship Id="rId5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4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Master" Target="../slideMasters/slideMaster24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4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4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5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Master" Target="../slideMasters/slideMaster25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5.xml"/><Relationship Id="rId5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5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Master" Target="../slideMasters/slideMaster25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5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5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6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Master" Target="../slideMasters/slideMaster26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6.xml"/><Relationship Id="rId5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6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Master" Target="../slideMasters/slideMaster26.xml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6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6.xml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27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27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27.xml"/><Relationship Id="rId5" Type="http://schemas.openxmlformats.org/officeDocument/2006/relationships/image" Target="../media/image73.png"/><Relationship Id="rId4" Type="http://schemas.openxmlformats.org/officeDocument/2006/relationships/image" Target="../media/image21.png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27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27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27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2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28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28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28.xml"/><Relationship Id="rId5" Type="http://schemas.openxmlformats.org/officeDocument/2006/relationships/image" Target="../media/image57.png"/><Relationship Id="rId4" Type="http://schemas.openxmlformats.org/officeDocument/2006/relationships/image" Target="../media/image11.png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28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28.xml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28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28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9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9.xml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9.xml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9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9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9.xml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9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78.jpeg"/><Relationship Id="rId1" Type="http://schemas.openxmlformats.org/officeDocument/2006/relationships/slideMaster" Target="../slideMasters/slideMaster30.xml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30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30.xml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78.jpeg"/><Relationship Id="rId1" Type="http://schemas.openxmlformats.org/officeDocument/2006/relationships/slideMaster" Target="../slideMasters/slideMaster30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30.xml"/></Relationships>
</file>

<file path=ppt/slideLayouts/_rels/slideLayout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78.jpeg"/><Relationship Id="rId1" Type="http://schemas.openxmlformats.org/officeDocument/2006/relationships/slideMaster" Target="../slideMasters/slideMaster30.xml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78.jpeg"/><Relationship Id="rId1" Type="http://schemas.openxmlformats.org/officeDocument/2006/relationships/slideMaster" Target="../slideMasters/slideMaster30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31.xml"/></Relationships>
</file>

<file path=ppt/slideLayouts/_rels/slideLayout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31.xml"/></Relationships>
</file>

<file path=ppt/slideLayouts/_rels/slideLayout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31.xml"/><Relationship Id="rId6" Type="http://schemas.openxmlformats.org/officeDocument/2006/relationships/image" Target="../media/image84.png"/><Relationship Id="rId5" Type="http://schemas.openxmlformats.org/officeDocument/2006/relationships/image" Target="../media/image16.png"/><Relationship Id="rId4" Type="http://schemas.openxmlformats.org/officeDocument/2006/relationships/image" Target="../media/image83.png"/></Relationships>
</file>

<file path=ppt/slideLayouts/_rels/slideLayout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31.xml"/></Relationships>
</file>

<file path=ppt/slideLayouts/_rels/slideLayout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31.xml"/></Relationships>
</file>

<file path=ppt/slideLayouts/_rels/slideLayout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31.xml"/></Relationships>
</file>

<file path=ppt/slideLayouts/_rels/slideLayout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31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32.xml"/></Relationships>
</file>

<file path=ppt/slideLayouts/_rels/slideLayout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3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32.xml"/><Relationship Id="rId5" Type="http://schemas.openxmlformats.org/officeDocument/2006/relationships/image" Target="../media/image73.png"/><Relationship Id="rId4" Type="http://schemas.openxmlformats.org/officeDocument/2006/relationships/image" Target="../media/image21.png"/></Relationships>
</file>

<file path=ppt/slideLayouts/_rels/slideLayout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32.xml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32.xml"/></Relationships>
</file>

<file path=ppt/slideLayouts/_rels/slideLayout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32.xml"/></Relationships>
</file>

<file path=ppt/slideLayouts/_rels/slideLayout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32.xml"/></Relationships>
</file>

<file path=ppt/slideLayouts/_rels/slideLayout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33.xml"/></Relationships>
</file>

<file path=ppt/slideLayouts/_rels/slideLayout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33.xml"/></Relationships>
</file>

<file path=ppt/slideLayouts/_rels/slideLayout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33.xml"/><Relationship Id="rId5" Type="http://schemas.openxmlformats.org/officeDocument/2006/relationships/image" Target="../media/image57.png"/><Relationship Id="rId4" Type="http://schemas.openxmlformats.org/officeDocument/2006/relationships/image" Target="../media/image11.png"/></Relationships>
</file>

<file path=ppt/slideLayouts/_rels/slideLayout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33.xml"/></Relationships>
</file>

<file path=ppt/slideLayouts/_rels/slideLayout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3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Layouts/_rels/slideLayout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33.xml"/></Relationships>
</file>

<file path=ppt/slideLayouts/_rels/slideLayout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33.xml"/></Relationships>
</file>

<file path=ppt/slideLayouts/_rels/slideLayout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34.xml"/></Relationships>
</file>

<file path=ppt/slideLayouts/_rels/slideLayout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34.xml"/></Relationships>
</file>

<file path=ppt/slideLayouts/_rels/slideLayout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0.jpeg"/><Relationship Id="rId1" Type="http://schemas.openxmlformats.org/officeDocument/2006/relationships/slideMaster" Target="../slideMasters/slideMaster34.xml"/><Relationship Id="rId5" Type="http://schemas.openxmlformats.org/officeDocument/2006/relationships/image" Target="../media/image61.png"/><Relationship Id="rId4" Type="http://schemas.openxmlformats.org/officeDocument/2006/relationships/image" Target="../media/image11.png"/></Relationships>
</file>

<file path=ppt/slideLayouts/_rels/slideLayout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34.xml"/></Relationships>
</file>

<file path=ppt/slideLayouts/_rels/slideLayout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34.xml"/></Relationships>
</file>

<file path=ppt/slideLayouts/_rels/slideLayout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34.xml"/></Relationships>
</file>

<file path=ppt/slideLayouts/_rels/slideLayout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34.xml"/></Relationships>
</file>

<file path=ppt/slideLayouts/_rels/slideLayout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87.png"/><Relationship Id="rId1" Type="http://schemas.openxmlformats.org/officeDocument/2006/relationships/slideMaster" Target="../slideMasters/slideMaster35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87.png"/><Relationship Id="rId1" Type="http://schemas.openxmlformats.org/officeDocument/2006/relationships/slideMaster" Target="../slideMasters/slideMaster35.xml"/><Relationship Id="rId6" Type="http://schemas.openxmlformats.org/officeDocument/2006/relationships/image" Target="../media/image91.png"/><Relationship Id="rId5" Type="http://schemas.openxmlformats.org/officeDocument/2006/relationships/image" Target="../media/image93.jpeg"/><Relationship Id="rId4" Type="http://schemas.openxmlformats.org/officeDocument/2006/relationships/image" Target="../media/image89.png"/></Relationships>
</file>

<file path=ppt/slideLayouts/_rels/slideLayout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5.xml"/></Relationships>
</file>

<file path=ppt/slideLayouts/_rels/slideLayout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35.xml"/></Relationships>
</file>

<file path=ppt/slideLayouts/_rels/slideLayout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5.png"/><Relationship Id="rId1" Type="http://schemas.openxmlformats.org/officeDocument/2006/relationships/slideMaster" Target="../slideMasters/slideMaster35.xml"/></Relationships>
</file>

<file path=ppt/slideLayouts/_rels/slideLayout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5.xml"/></Relationships>
</file>

<file path=ppt/slideLayouts/_rels/slideLayout2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5.xml"/></Relationships>
</file>

<file path=ppt/slideLayouts/_rels/slideLayout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5.xml"/></Relationships>
</file>

<file path=ppt/slideLayouts/_rels/slideLayout2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5.xml"/></Relationships>
</file>

<file path=ppt/slideLayouts/_rels/slideLayout2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5.xml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Layouts/_rels/slideLayout2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jpeg"/><Relationship Id="rId1" Type="http://schemas.openxmlformats.org/officeDocument/2006/relationships/slideMaster" Target="../slideMasters/slideMaster36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4.xml"/></Relationships>
</file>

<file path=ppt/slideLayouts/_rels/slideLayout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Master" Target="../slideMasters/slideMaster36.xml"/></Relationships>
</file>

<file path=ppt/slideLayouts/_rels/slideLayout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6.xml"/><Relationship Id="rId5" Type="http://schemas.openxmlformats.org/officeDocument/2006/relationships/image" Target="../media/image98.jpeg"/><Relationship Id="rId4" Type="http://schemas.openxmlformats.org/officeDocument/2006/relationships/image" Target="../media/image40.png"/></Relationships>
</file>

<file path=ppt/slideLayouts/_rels/slideLayout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6.xml"/><Relationship Id="rId5" Type="http://schemas.openxmlformats.org/officeDocument/2006/relationships/image" Target="../media/image99.jpeg"/><Relationship Id="rId4" Type="http://schemas.openxmlformats.org/officeDocument/2006/relationships/image" Target="../media/image40.png"/></Relationships>
</file>

<file path=ppt/slideLayouts/_rels/slideLayout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jpeg"/><Relationship Id="rId1" Type="http://schemas.openxmlformats.org/officeDocument/2006/relationships/slideMaster" Target="../slideMasters/slideMaster36.xml"/></Relationships>
</file>

<file path=ppt/slideLayouts/_rels/slideLayout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Master" Target="../slideMasters/slideMaster36.xml"/></Relationships>
</file>

<file path=ppt/slideLayouts/_rels/slideLayout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jpeg"/><Relationship Id="rId1" Type="http://schemas.openxmlformats.org/officeDocument/2006/relationships/slideMaster" Target="../slideMasters/slideMaster36.xml"/></Relationships>
</file>

<file path=ppt/slideLayouts/_rels/slideLayout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jpeg"/><Relationship Id="rId1" Type="http://schemas.openxmlformats.org/officeDocument/2006/relationships/slideMaster" Target="../slideMasters/slideMaster36.xml"/></Relationships>
</file>

<file path=ppt/slideLayouts/_rels/slideLayout2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jpeg"/><Relationship Id="rId1" Type="http://schemas.openxmlformats.org/officeDocument/2006/relationships/slideMaster" Target="../slideMasters/slideMaster37.xml"/></Relationships>
</file>

<file path=ppt/slideLayouts/_rels/slideLayout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37.xml"/></Relationships>
</file>

<file path=ppt/slideLayouts/_rels/slideLayout2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37.xml"/><Relationship Id="rId5" Type="http://schemas.openxmlformats.org/officeDocument/2006/relationships/image" Target="../media/image102.jpeg"/><Relationship Id="rId4" Type="http://schemas.openxmlformats.org/officeDocument/2006/relationships/image" Target="../media/image21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Layouts/_rels/slideLayout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37.xml"/></Relationships>
</file>

<file path=ppt/slideLayouts/_rels/slideLayout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37.xml"/></Relationships>
</file>

<file path=ppt/slideLayouts/_rels/slideLayout2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jpeg"/><Relationship Id="rId1" Type="http://schemas.openxmlformats.org/officeDocument/2006/relationships/slideMaster" Target="../slideMasters/slideMaster37.xml"/></Relationships>
</file>

<file path=ppt/slideLayouts/_rels/slideLayout2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jpeg"/><Relationship Id="rId1" Type="http://schemas.openxmlformats.org/officeDocument/2006/relationships/slideMaster" Target="../slideMasters/slideMaster37.xml"/></Relationships>
</file>

<file path=ppt/slideLayouts/_rels/slideLayout2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2" Type="http://schemas.openxmlformats.org/officeDocument/2006/relationships/image" Target="../media/image102.jpeg"/><Relationship Id="rId1" Type="http://schemas.openxmlformats.org/officeDocument/2006/relationships/slideMaster" Target="../slideMasters/slideMaster37.xml"/><Relationship Id="rId6" Type="http://schemas.openxmlformats.org/officeDocument/2006/relationships/image" Target="../media/image106.png"/><Relationship Id="rId5" Type="http://schemas.openxmlformats.org/officeDocument/2006/relationships/image" Target="../media/image105.emf"/><Relationship Id="rId4" Type="http://schemas.openxmlformats.org/officeDocument/2006/relationships/image" Target="../media/image104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6.png"/><Relationship Id="rId4" Type="http://schemas.openxmlformats.org/officeDocument/2006/relationships/image" Target="../media/image31.jpe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7.png"/><Relationship Id="rId4" Type="http://schemas.openxmlformats.org/officeDocument/2006/relationships/image" Target="../media/image21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2.jpeg"/><Relationship Id="rId4" Type="http://schemas.openxmlformats.org/officeDocument/2006/relationships/image" Target="../media/image40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4.jpeg"/><Relationship Id="rId4" Type="http://schemas.openxmlformats.org/officeDocument/2006/relationships/image" Target="../media/image40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40.pn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53.jpeg"/><Relationship Id="rId4" Type="http://schemas.openxmlformats.org/officeDocument/2006/relationships/image" Target="../media/image11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13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1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57.png"/><Relationship Id="rId4" Type="http://schemas.openxmlformats.org/officeDocument/2006/relationships/image" Target="../media/image11.pn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13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13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13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13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14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14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0.jpe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61.png"/><Relationship Id="rId4" Type="http://schemas.openxmlformats.org/officeDocument/2006/relationships/image" Target="../media/image11.pn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14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1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8" t="4700" r="6881" b="9201"/>
          <a:stretch/>
        </p:blipFill>
        <p:spPr bwMode="auto">
          <a:xfrm>
            <a:off x="-71445" y="-29027"/>
            <a:ext cx="9251957" cy="5196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Title 1"/>
          <p:cNvSpPr>
            <a:spLocks noGrp="1"/>
          </p:cNvSpPr>
          <p:nvPr>
            <p:ph type="ctrTitle" hasCustomPrompt="1"/>
          </p:nvPr>
        </p:nvSpPr>
        <p:spPr>
          <a:xfrm>
            <a:off x="3754512" y="2572001"/>
            <a:ext cx="4678288" cy="560636"/>
          </a:xfrm>
        </p:spPr>
        <p:txBody>
          <a:bodyPr>
            <a:noAutofit/>
          </a:bodyPr>
          <a:lstStyle>
            <a:lvl1pPr algn="l">
              <a:defRPr sz="2800" b="0" spc="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5" name="Subtitle 2"/>
          <p:cNvSpPr>
            <a:spLocks noGrp="1"/>
          </p:cNvSpPr>
          <p:nvPr>
            <p:ph type="subTitle" idx="1"/>
          </p:nvPr>
        </p:nvSpPr>
        <p:spPr>
          <a:xfrm>
            <a:off x="3754512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6" name="Footer Placeholder 4"/>
          <p:cNvSpPr txBox="1">
            <a:spLocks/>
          </p:cNvSpPr>
          <p:nvPr userDrawn="1"/>
        </p:nvSpPr>
        <p:spPr>
          <a:xfrm>
            <a:off x="2051720" y="4980574"/>
            <a:ext cx="1807226" cy="1709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grpSp>
        <p:nvGrpSpPr>
          <p:cNvPr id="47" name="Group 46"/>
          <p:cNvGrpSpPr/>
          <p:nvPr userDrawn="1"/>
        </p:nvGrpSpPr>
        <p:grpSpPr>
          <a:xfrm>
            <a:off x="4988059" y="4533680"/>
            <a:ext cx="2998547" cy="651623"/>
            <a:chOff x="4988059" y="4533680"/>
            <a:chExt cx="2998547" cy="651623"/>
          </a:xfrm>
        </p:grpSpPr>
        <p:grpSp>
          <p:nvGrpSpPr>
            <p:cNvPr id="48" name="Group 47"/>
            <p:cNvGrpSpPr/>
            <p:nvPr userDrawn="1"/>
          </p:nvGrpSpPr>
          <p:grpSpPr>
            <a:xfrm>
              <a:off x="5192177" y="4533680"/>
              <a:ext cx="2794429" cy="651623"/>
              <a:chOff x="5116727" y="4655220"/>
              <a:chExt cx="2273215" cy="530083"/>
            </a:xfrm>
          </p:grpSpPr>
          <p:sp>
            <p:nvSpPr>
              <p:cNvPr id="61" name="TextBox 60"/>
              <p:cNvSpPr txBox="1"/>
              <p:nvPr userDrawn="1"/>
            </p:nvSpPr>
            <p:spPr>
              <a:xfrm>
                <a:off x="5116727" y="4655220"/>
                <a:ext cx="986126" cy="273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700" dirty="0" err="1">
                    <a:solidFill>
                      <a:schemeClr val="bg1"/>
                    </a:solidFill>
                  </a:rPr>
                  <a:t>Copernicus</a:t>
                </a:r>
                <a:r>
                  <a:rPr lang="es-ES" sz="700" dirty="0">
                    <a:solidFill>
                      <a:schemeClr val="bg1"/>
                    </a:solidFill>
                  </a:rPr>
                  <a:t> EU</a:t>
                </a:r>
                <a:endParaRPr lang="en-US" sz="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2" name="TextBox 61"/>
              <p:cNvSpPr txBox="1"/>
              <p:nvPr userDrawn="1"/>
            </p:nvSpPr>
            <p:spPr>
              <a:xfrm>
                <a:off x="5116727" y="4911334"/>
                <a:ext cx="986126" cy="273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700" dirty="0" err="1">
                    <a:solidFill>
                      <a:schemeClr val="bg1"/>
                    </a:solidFill>
                  </a:rPr>
                  <a:t>Copernicus</a:t>
                </a:r>
                <a:r>
                  <a:rPr lang="es-ES" sz="700" dirty="0">
                    <a:solidFill>
                      <a:schemeClr val="bg1"/>
                    </a:solidFill>
                  </a:rPr>
                  <a:t> EU</a:t>
                </a:r>
                <a:endParaRPr lang="en-US" sz="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3" name="TextBox 62"/>
              <p:cNvSpPr txBox="1"/>
              <p:nvPr userDrawn="1"/>
            </p:nvSpPr>
            <p:spPr>
              <a:xfrm>
                <a:off x="6107978" y="4911334"/>
                <a:ext cx="1281964" cy="273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700" dirty="0">
                    <a:solidFill>
                      <a:schemeClr val="bg1"/>
                    </a:solidFill>
                  </a:rPr>
                  <a:t>www.copernicus.eu</a:t>
                </a:r>
                <a:endParaRPr lang="en-US" sz="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4" name="TextBox 63"/>
              <p:cNvSpPr txBox="1"/>
              <p:nvPr userDrawn="1"/>
            </p:nvSpPr>
            <p:spPr>
              <a:xfrm>
                <a:off x="6112326" y="4655220"/>
                <a:ext cx="986126" cy="273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700" dirty="0" err="1">
                    <a:solidFill>
                      <a:schemeClr val="bg1"/>
                    </a:solidFill>
                  </a:rPr>
                  <a:t>Copernicus</a:t>
                </a:r>
                <a:r>
                  <a:rPr lang="es-ES" sz="700" dirty="0">
                    <a:solidFill>
                      <a:schemeClr val="bg1"/>
                    </a:solidFill>
                  </a:rPr>
                  <a:t> EU</a:t>
                </a:r>
                <a:endParaRPr lang="en-US" sz="7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9" name="Group 48"/>
            <p:cNvGrpSpPr/>
            <p:nvPr userDrawn="1"/>
          </p:nvGrpSpPr>
          <p:grpSpPr>
            <a:xfrm>
              <a:off x="4988059" y="4550290"/>
              <a:ext cx="204118" cy="204118"/>
              <a:chOff x="4583906" y="4467225"/>
              <a:chExt cx="204118" cy="204118"/>
            </a:xfrm>
          </p:grpSpPr>
          <p:sp>
            <p:nvSpPr>
              <p:cNvPr id="59" name="Oval 58"/>
              <p:cNvSpPr/>
              <p:nvPr userDrawn="1"/>
            </p:nvSpPr>
            <p:spPr>
              <a:xfrm>
                <a:off x="4583906" y="4467225"/>
                <a:ext cx="204118" cy="204118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0" name="Picture 3"/>
              <p:cNvPicPr>
                <a:picLocks noChangeAspect="1" noChangeArrowheads="1"/>
              </p:cNvPicPr>
              <p:nvPr userDrawn="1"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40016" y="4498921"/>
                <a:ext cx="77611" cy="1450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0" name="Group 49"/>
            <p:cNvGrpSpPr/>
            <p:nvPr userDrawn="1"/>
          </p:nvGrpSpPr>
          <p:grpSpPr>
            <a:xfrm>
              <a:off x="4988396" y="4861913"/>
              <a:ext cx="204118" cy="204118"/>
              <a:chOff x="4280976" y="4520454"/>
              <a:chExt cx="204118" cy="204118"/>
            </a:xfrm>
          </p:grpSpPr>
          <p:sp>
            <p:nvSpPr>
              <p:cNvPr id="57" name="Oval 56"/>
              <p:cNvSpPr/>
              <p:nvPr userDrawn="1"/>
            </p:nvSpPr>
            <p:spPr>
              <a:xfrm>
                <a:off x="4280976" y="4520454"/>
                <a:ext cx="204118" cy="20411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8" name="Picture 4"/>
              <p:cNvPicPr>
                <a:picLocks noChangeAspect="1" noChangeArrowheads="1"/>
              </p:cNvPicPr>
              <p:nvPr userDrawn="1"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24456" y="4566385"/>
                <a:ext cx="115818" cy="112255"/>
              </a:xfrm>
              <a:prstGeom prst="round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1" name="Group 50"/>
            <p:cNvGrpSpPr/>
            <p:nvPr userDrawn="1"/>
          </p:nvGrpSpPr>
          <p:grpSpPr>
            <a:xfrm>
              <a:off x="6217912" y="4538288"/>
              <a:ext cx="204118" cy="204118"/>
              <a:chOff x="3779912" y="4597065"/>
              <a:chExt cx="204118" cy="204118"/>
            </a:xfrm>
          </p:grpSpPr>
          <p:sp>
            <p:nvSpPr>
              <p:cNvPr id="55" name="Oval 54"/>
              <p:cNvSpPr/>
              <p:nvPr userDrawn="1"/>
            </p:nvSpPr>
            <p:spPr>
              <a:xfrm>
                <a:off x="3779912" y="4597065"/>
                <a:ext cx="204118" cy="204118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6" name="Picture 5"/>
              <p:cNvPicPr>
                <a:picLocks noChangeAspect="1" noChangeArrowheads="1"/>
              </p:cNvPicPr>
              <p:nvPr userDrawn="1"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03722" y="4656881"/>
                <a:ext cx="160700" cy="79306"/>
              </a:xfrm>
              <a:prstGeom prst="round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2" name="Group 51"/>
            <p:cNvGrpSpPr/>
            <p:nvPr userDrawn="1"/>
          </p:nvGrpSpPr>
          <p:grpSpPr>
            <a:xfrm>
              <a:off x="6220013" y="4864339"/>
              <a:ext cx="204118" cy="204118"/>
              <a:chOff x="4425895" y="4672854"/>
              <a:chExt cx="204118" cy="204118"/>
            </a:xfrm>
          </p:grpSpPr>
          <p:sp>
            <p:nvSpPr>
              <p:cNvPr id="53" name="Oval 52"/>
              <p:cNvSpPr/>
              <p:nvPr userDrawn="1"/>
            </p:nvSpPr>
            <p:spPr>
              <a:xfrm>
                <a:off x="4425895" y="4672854"/>
                <a:ext cx="204118" cy="20411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4" name="Picture 6"/>
              <p:cNvPicPr>
                <a:picLocks noChangeAspect="1" noChangeArrowheads="1"/>
              </p:cNvPicPr>
              <p:nvPr userDrawn="1"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64154" y="4713840"/>
                <a:ext cx="122133" cy="1200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731046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539" y="699542"/>
            <a:ext cx="7919262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31624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07504" y="614834"/>
            <a:ext cx="609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User</a:t>
            </a:r>
            <a:r>
              <a:rPr lang="es-ES" sz="1100" b="1" dirty="0">
                <a:solidFill>
                  <a:srgbClr val="25408F"/>
                </a:solidFill>
              </a:rPr>
              <a:t> </a:t>
            </a:r>
            <a:r>
              <a:rPr lang="es-ES" sz="1100" b="1" dirty="0" err="1">
                <a:solidFill>
                  <a:srgbClr val="25408F"/>
                </a:solidFill>
              </a:rPr>
              <a:t>Uptake</a:t>
            </a:r>
            <a:endParaRPr lang="en-US" sz="1100" b="1" dirty="0">
              <a:solidFill>
                <a:srgbClr val="25408F"/>
              </a:solidFill>
            </a:endParaRPr>
          </a:p>
        </p:txBody>
      </p:sp>
      <p:pic>
        <p:nvPicPr>
          <p:cNvPr id="18" name="Picture 2" descr="S:\F15015_Copernicus\3_Work\330_Work-in-process\Logos_icons\UserUptake_negatif-01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393" y="90699"/>
            <a:ext cx="557871" cy="55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0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 userDrawn="1"/>
        </p:nvGrpSpPr>
        <p:grpSpPr>
          <a:xfrm>
            <a:off x="0" y="0"/>
            <a:ext cx="2771800" cy="5143501"/>
            <a:chOff x="0" y="0"/>
            <a:chExt cx="2771800" cy="5143501"/>
          </a:xfrm>
        </p:grpSpPr>
        <p:pic>
          <p:nvPicPr>
            <p:cNvPr id="31" name="Picture 2" descr="S:\F15015_Copernicus\3_Work\330_Work-in-process\SC4_BackgroundMat\Visual_ID\Photos\InSitu_centro nazionale ricerca itliano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0" y="1"/>
              <a:ext cx="2369580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Rectangle 35"/>
            <p:cNvSpPr/>
            <p:nvPr userDrawn="1"/>
          </p:nvSpPr>
          <p:spPr>
            <a:xfrm>
              <a:off x="0" y="1"/>
              <a:ext cx="2771800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/>
            <p:cNvSpPr/>
            <p:nvPr userDrawn="1"/>
          </p:nvSpPr>
          <p:spPr>
            <a:xfrm>
              <a:off x="0" y="0"/>
              <a:ext cx="2759414" cy="5143500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56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431624" y="915566"/>
            <a:ext cx="0" cy="4034885"/>
          </a:xfrm>
          <a:prstGeom prst="line">
            <a:avLst/>
          </a:prstGeom>
          <a:ln w="31750">
            <a:solidFill>
              <a:srgbClr val="925238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925238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4" name="TextBox 33"/>
          <p:cNvSpPr txBox="1"/>
          <p:nvPr userDrawn="1"/>
        </p:nvSpPr>
        <p:spPr>
          <a:xfrm>
            <a:off x="145926" y="639599"/>
            <a:ext cx="6096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>
                <a:solidFill>
                  <a:srgbClr val="925238"/>
                </a:solidFill>
              </a:rPr>
              <a:t>In</a:t>
            </a:r>
            <a:r>
              <a:rPr lang="es-ES" sz="1100" b="0" baseline="0" dirty="0">
                <a:solidFill>
                  <a:srgbClr val="925238"/>
                </a:solidFill>
              </a:rPr>
              <a:t> situ</a:t>
            </a:r>
            <a:endParaRPr lang="en-US" sz="1100" b="0" dirty="0">
              <a:solidFill>
                <a:srgbClr val="925238"/>
              </a:solidFill>
            </a:endParaRPr>
          </a:p>
        </p:txBody>
      </p:sp>
      <p:sp>
        <p:nvSpPr>
          <p:cNvPr id="35" name="Oval 34"/>
          <p:cNvSpPr/>
          <p:nvPr userDrawn="1"/>
        </p:nvSpPr>
        <p:spPr>
          <a:xfrm>
            <a:off x="159492" y="99537"/>
            <a:ext cx="545454" cy="568038"/>
          </a:xfrm>
          <a:prstGeom prst="ellipse">
            <a:avLst/>
          </a:prstGeom>
          <a:solidFill>
            <a:srgbClr val="92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8" name="Picture 3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257" y="158210"/>
            <a:ext cx="430733" cy="450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436043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 userDrawn="1"/>
        </p:nvGrpSpPr>
        <p:grpSpPr>
          <a:xfrm>
            <a:off x="0" y="0"/>
            <a:ext cx="2771800" cy="5143501"/>
            <a:chOff x="0" y="0"/>
            <a:chExt cx="2771800" cy="5143501"/>
          </a:xfrm>
        </p:grpSpPr>
        <p:pic>
          <p:nvPicPr>
            <p:cNvPr id="36" name="Picture 2" descr="S:\F15015_Copernicus\3_Work\330_Work-in-process\SC4_BackgroundMat\Visual_ID\Photos\InSitu_centro nazionale ricerca itliano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0" y="1"/>
              <a:ext cx="2369580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Rectangle 36"/>
            <p:cNvSpPr/>
            <p:nvPr userDrawn="1"/>
          </p:nvSpPr>
          <p:spPr>
            <a:xfrm>
              <a:off x="0" y="1"/>
              <a:ext cx="2771800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37"/>
            <p:cNvSpPr/>
            <p:nvPr userDrawn="1"/>
          </p:nvSpPr>
          <p:spPr>
            <a:xfrm>
              <a:off x="0" y="0"/>
              <a:ext cx="2759414" cy="5143500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56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431624" y="915566"/>
            <a:ext cx="0" cy="4034885"/>
          </a:xfrm>
          <a:prstGeom prst="line">
            <a:avLst/>
          </a:prstGeom>
          <a:ln w="31750">
            <a:solidFill>
              <a:srgbClr val="925238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 userDrawn="1"/>
        </p:nvSpPr>
        <p:spPr>
          <a:xfrm>
            <a:off x="145926" y="639599"/>
            <a:ext cx="6096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>
                <a:solidFill>
                  <a:srgbClr val="925238"/>
                </a:solidFill>
              </a:rPr>
              <a:t>In</a:t>
            </a:r>
            <a:r>
              <a:rPr lang="es-ES" sz="1100" b="0" baseline="0" dirty="0">
                <a:solidFill>
                  <a:srgbClr val="925238"/>
                </a:solidFill>
              </a:rPr>
              <a:t> situ</a:t>
            </a:r>
            <a:endParaRPr lang="en-US" sz="1100" b="0" dirty="0">
              <a:solidFill>
                <a:srgbClr val="925238"/>
              </a:solidFill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159492" y="99537"/>
            <a:ext cx="545454" cy="568038"/>
          </a:xfrm>
          <a:prstGeom prst="ellipse">
            <a:avLst/>
          </a:prstGeom>
          <a:solidFill>
            <a:srgbClr val="92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9" name="Picture 3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257" y="158210"/>
            <a:ext cx="430733" cy="450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809496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1" y="-1"/>
            <a:ext cx="2080186" cy="5143501"/>
            <a:chOff x="1" y="-1"/>
            <a:chExt cx="2080186" cy="5143501"/>
          </a:xfrm>
        </p:grpSpPr>
        <p:pic>
          <p:nvPicPr>
            <p:cNvPr id="16" name="Picture 15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250" r="-1" b="613"/>
            <a:stretch/>
          </p:blipFill>
          <p:spPr>
            <a:xfrm>
              <a:off x="1" y="0"/>
              <a:ext cx="2080186" cy="5143500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 userDrawn="1"/>
          </p:nvSpPr>
          <p:spPr>
            <a:xfrm>
              <a:off x="1" y="-1"/>
              <a:ext cx="2080186" cy="5143501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31640" y="722087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431280" y="1045068"/>
            <a:ext cx="0" cy="3888432"/>
          </a:xfrm>
          <a:prstGeom prst="line">
            <a:avLst/>
          </a:prstGeom>
          <a:ln w="31750">
            <a:solidFill>
              <a:srgbClr val="0B6192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496" y="11557"/>
            <a:ext cx="760200" cy="71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 userDrawn="1"/>
        </p:nvSpPr>
        <p:spPr>
          <a:xfrm>
            <a:off x="-63026" y="625720"/>
            <a:ext cx="962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rgbClr val="25408F"/>
                </a:solidFill>
              </a:rPr>
              <a:t>Marine </a:t>
            </a:r>
          </a:p>
          <a:p>
            <a:pPr algn="ctr"/>
            <a:r>
              <a:rPr lang="es-ES" sz="1000" b="1" dirty="0" err="1">
                <a:solidFill>
                  <a:srgbClr val="25408F"/>
                </a:solidFill>
              </a:rPr>
              <a:t>Monitoring</a:t>
            </a:r>
            <a:endParaRPr lang="en-US" sz="1000" b="1" dirty="0">
              <a:solidFill>
                <a:srgbClr val="25408F"/>
              </a:solidFill>
            </a:endParaRPr>
          </a:p>
        </p:txBody>
      </p:sp>
      <p:sp>
        <p:nvSpPr>
          <p:cNvPr id="33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31582"/>
            <a:ext cx="7819096" cy="277539"/>
          </a:xfrm>
          <a:solidFill>
            <a:srgbClr val="0B6192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41869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9202" y="699542"/>
            <a:ext cx="7919262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31280" y="1045068"/>
            <a:ext cx="0" cy="3888432"/>
          </a:xfrm>
          <a:prstGeom prst="line">
            <a:avLst/>
          </a:prstGeom>
          <a:ln w="31750">
            <a:solidFill>
              <a:srgbClr val="0B6192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496" y="11557"/>
            <a:ext cx="760200" cy="71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 userDrawn="1"/>
        </p:nvSpPr>
        <p:spPr>
          <a:xfrm>
            <a:off x="-63026" y="625720"/>
            <a:ext cx="962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rgbClr val="0B6192"/>
                </a:solidFill>
              </a:rPr>
              <a:t>Marine </a:t>
            </a:r>
          </a:p>
          <a:p>
            <a:pPr algn="ctr"/>
            <a:r>
              <a:rPr lang="es-ES" sz="1000" b="1" dirty="0" err="1">
                <a:solidFill>
                  <a:srgbClr val="0B6192"/>
                </a:solidFill>
              </a:rPr>
              <a:t>Monitoring</a:t>
            </a:r>
            <a:endParaRPr lang="en-US" sz="1000" b="1" dirty="0">
              <a:solidFill>
                <a:srgbClr val="0B6192"/>
              </a:solidFill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31582"/>
            <a:ext cx="7819096" cy="277539"/>
          </a:xfrm>
          <a:solidFill>
            <a:srgbClr val="0B6192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07455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6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Subtitle 2"/>
          <p:cNvSpPr>
            <a:spLocks noGrp="1"/>
          </p:cNvSpPr>
          <p:nvPr>
            <p:ph type="subTitle" idx="13"/>
          </p:nvPr>
        </p:nvSpPr>
        <p:spPr>
          <a:xfrm>
            <a:off x="2555041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6512" y="1322672"/>
            <a:ext cx="2747277" cy="288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4242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398" r="664"/>
          <a:stretch/>
        </p:blipFill>
        <p:spPr bwMode="auto">
          <a:xfrm>
            <a:off x="7279212" y="0"/>
            <a:ext cx="186478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758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 userDrawn="1"/>
        </p:nvSpPr>
        <p:spPr>
          <a:xfrm>
            <a:off x="478516" y="3723878"/>
            <a:ext cx="17172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>
                <a:solidFill>
                  <a:prstClr val="white"/>
                </a:solidFill>
              </a:rPr>
              <a:t>Marine </a:t>
            </a:r>
            <a:r>
              <a:rPr lang="es-ES" sz="1100" dirty="0" err="1">
                <a:solidFill>
                  <a:prstClr val="white"/>
                </a:solidFill>
              </a:rPr>
              <a:t>Monitoring</a:t>
            </a:r>
            <a:endParaRPr lang="en-US" sz="1100" dirty="0">
              <a:solidFill>
                <a:prstClr val="white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2558008" y="2587178"/>
            <a:ext cx="467828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 dirty="0"/>
              <a:t>Title</a:t>
            </a:r>
            <a:endParaRPr lang="en-GB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7223596" y="0"/>
            <a:ext cx="1728192" cy="5143500"/>
          </a:xfrm>
          <a:prstGeom prst="rect">
            <a:avLst/>
          </a:prstGeom>
          <a:gradFill flip="none" rotWithShape="1">
            <a:gsLst>
              <a:gs pos="4000">
                <a:srgbClr val="0B6192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44718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 userDrawn="1"/>
        </p:nvGrpSpPr>
        <p:grpSpPr>
          <a:xfrm>
            <a:off x="1" y="-1"/>
            <a:ext cx="2080186" cy="5143501"/>
            <a:chOff x="1" y="-1"/>
            <a:chExt cx="2080186" cy="5143501"/>
          </a:xfrm>
        </p:grpSpPr>
        <p:pic>
          <p:nvPicPr>
            <p:cNvPr id="26" name="Picture 25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250" r="-1" b="613"/>
            <a:stretch/>
          </p:blipFill>
          <p:spPr>
            <a:xfrm>
              <a:off x="1" y="0"/>
              <a:ext cx="2080186" cy="5143500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 userDrawn="1"/>
          </p:nvSpPr>
          <p:spPr>
            <a:xfrm>
              <a:off x="1" y="-1"/>
              <a:ext cx="2080186" cy="5143501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 userDrawn="1">
            <p:ph sz="half" idx="1"/>
          </p:nvPr>
        </p:nvSpPr>
        <p:spPr>
          <a:xfrm>
            <a:off x="878904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 userDrawn="1">
            <p:ph sz="half" idx="2"/>
          </p:nvPr>
        </p:nvSpPr>
        <p:spPr>
          <a:xfrm>
            <a:off x="5069904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31280" y="1045068"/>
            <a:ext cx="0" cy="3888432"/>
          </a:xfrm>
          <a:prstGeom prst="line">
            <a:avLst/>
          </a:prstGeom>
          <a:ln w="31750">
            <a:solidFill>
              <a:srgbClr val="0B6192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496" y="11557"/>
            <a:ext cx="760200" cy="71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31582"/>
            <a:ext cx="7819096" cy="277539"/>
          </a:xfrm>
          <a:solidFill>
            <a:srgbClr val="0B6192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-63026" y="625720"/>
            <a:ext cx="962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rgbClr val="25408F"/>
                </a:solidFill>
              </a:rPr>
              <a:t>Marine </a:t>
            </a:r>
          </a:p>
          <a:p>
            <a:pPr algn="ctr"/>
            <a:r>
              <a:rPr lang="es-ES" sz="1000" b="1" dirty="0" err="1">
                <a:solidFill>
                  <a:srgbClr val="25408F"/>
                </a:solidFill>
              </a:rPr>
              <a:t>Monitoring</a:t>
            </a:r>
            <a:endParaRPr lang="en-US" sz="1000" b="1" dirty="0">
              <a:solidFill>
                <a:srgbClr val="25408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63046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 userDrawn="1"/>
        </p:nvGrpSpPr>
        <p:grpSpPr>
          <a:xfrm>
            <a:off x="1" y="-1"/>
            <a:ext cx="2080186" cy="5143501"/>
            <a:chOff x="1" y="-1"/>
            <a:chExt cx="2080186" cy="5143501"/>
          </a:xfrm>
        </p:grpSpPr>
        <p:pic>
          <p:nvPicPr>
            <p:cNvPr id="25" name="Picture 24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250" r="-1" b="613"/>
            <a:stretch/>
          </p:blipFill>
          <p:spPr>
            <a:xfrm>
              <a:off x="1" y="0"/>
              <a:ext cx="2080186" cy="514350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 userDrawn="1"/>
          </p:nvSpPr>
          <p:spPr>
            <a:xfrm>
              <a:off x="1" y="-1"/>
              <a:ext cx="2080186" cy="5143501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8146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584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5972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5410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31280" y="1045068"/>
            <a:ext cx="0" cy="3888432"/>
          </a:xfrm>
          <a:prstGeom prst="line">
            <a:avLst/>
          </a:prstGeom>
          <a:ln w="31750">
            <a:solidFill>
              <a:srgbClr val="0B6192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496" y="11557"/>
            <a:ext cx="760200" cy="71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31582"/>
            <a:ext cx="7819096" cy="277539"/>
          </a:xfrm>
          <a:solidFill>
            <a:srgbClr val="0B6192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-63026" y="625720"/>
            <a:ext cx="962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rgbClr val="25408F"/>
                </a:solidFill>
              </a:rPr>
              <a:t>Marine </a:t>
            </a:r>
          </a:p>
          <a:p>
            <a:pPr algn="ctr"/>
            <a:r>
              <a:rPr lang="es-ES" sz="1000" b="1" dirty="0" err="1">
                <a:solidFill>
                  <a:srgbClr val="25408F"/>
                </a:solidFill>
              </a:rPr>
              <a:t>Monitoring</a:t>
            </a:r>
            <a:endParaRPr lang="en-US" sz="1000" b="1" dirty="0">
              <a:solidFill>
                <a:srgbClr val="25408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11276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 userDrawn="1"/>
        </p:nvGrpSpPr>
        <p:grpSpPr>
          <a:xfrm>
            <a:off x="1" y="-1"/>
            <a:ext cx="2080186" cy="5143501"/>
            <a:chOff x="1" y="-1"/>
            <a:chExt cx="2080186" cy="5143501"/>
          </a:xfrm>
        </p:grpSpPr>
        <p:pic>
          <p:nvPicPr>
            <p:cNvPr id="25" name="Picture 24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250" r="-1" b="613"/>
            <a:stretch/>
          </p:blipFill>
          <p:spPr>
            <a:xfrm>
              <a:off x="1" y="0"/>
              <a:ext cx="2080186" cy="514350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 userDrawn="1"/>
          </p:nvSpPr>
          <p:spPr>
            <a:xfrm>
              <a:off x="1" y="-1"/>
              <a:ext cx="2080186" cy="5143501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5" name="Straight Connector 14"/>
          <p:cNvCxnSpPr/>
          <p:nvPr userDrawn="1"/>
        </p:nvCxnSpPr>
        <p:spPr>
          <a:xfrm>
            <a:off x="431280" y="1045068"/>
            <a:ext cx="0" cy="3888432"/>
          </a:xfrm>
          <a:prstGeom prst="line">
            <a:avLst/>
          </a:prstGeom>
          <a:ln w="31750">
            <a:solidFill>
              <a:srgbClr val="0B6192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496" y="11557"/>
            <a:ext cx="760200" cy="71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31582"/>
            <a:ext cx="7819096" cy="277539"/>
          </a:xfrm>
          <a:solidFill>
            <a:srgbClr val="0B6192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-63026" y="625720"/>
            <a:ext cx="962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rgbClr val="25408F"/>
                </a:solidFill>
              </a:rPr>
              <a:t>Marine </a:t>
            </a:r>
          </a:p>
          <a:p>
            <a:pPr algn="ctr"/>
            <a:r>
              <a:rPr lang="es-ES" sz="1000" b="1" dirty="0" err="1">
                <a:solidFill>
                  <a:srgbClr val="25408F"/>
                </a:solidFill>
              </a:rPr>
              <a:t>Monitoring</a:t>
            </a:r>
            <a:endParaRPr lang="en-US" sz="1000" b="1" dirty="0">
              <a:solidFill>
                <a:srgbClr val="25408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75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 userDrawn="1"/>
        </p:nvGrpSpPr>
        <p:grpSpPr>
          <a:xfrm>
            <a:off x="1" y="-1"/>
            <a:ext cx="2080186" cy="5143501"/>
            <a:chOff x="1" y="-1"/>
            <a:chExt cx="2080186" cy="5143501"/>
          </a:xfrm>
        </p:grpSpPr>
        <p:pic>
          <p:nvPicPr>
            <p:cNvPr id="26" name="Picture 25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250" r="-1" b="613"/>
            <a:stretch/>
          </p:blipFill>
          <p:spPr>
            <a:xfrm>
              <a:off x="1" y="0"/>
              <a:ext cx="2080186" cy="5143500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 userDrawn="1"/>
          </p:nvSpPr>
          <p:spPr>
            <a:xfrm>
              <a:off x="1" y="-1"/>
              <a:ext cx="2080186" cy="5143501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 userDrawn="1"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31280" y="1045068"/>
            <a:ext cx="0" cy="3888432"/>
          </a:xfrm>
          <a:prstGeom prst="line">
            <a:avLst/>
          </a:prstGeom>
          <a:ln w="31750">
            <a:solidFill>
              <a:srgbClr val="0B6192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496" y="11557"/>
            <a:ext cx="760200" cy="71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 userDrawn="1"/>
        </p:nvSpPr>
        <p:spPr>
          <a:xfrm>
            <a:off x="-63026" y="625720"/>
            <a:ext cx="962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rgbClr val="25408F"/>
                </a:solidFill>
              </a:rPr>
              <a:t>Marine </a:t>
            </a:r>
          </a:p>
          <a:p>
            <a:pPr algn="ctr"/>
            <a:r>
              <a:rPr lang="es-ES" sz="1000" b="1" dirty="0" err="1">
                <a:solidFill>
                  <a:srgbClr val="25408F"/>
                </a:solidFill>
              </a:rPr>
              <a:t>Monitoring</a:t>
            </a:r>
            <a:endParaRPr lang="en-US" sz="1000" b="1" dirty="0">
              <a:solidFill>
                <a:srgbClr val="25408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45710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-36512" y="0"/>
            <a:ext cx="2463612" cy="5183078"/>
            <a:chOff x="-4559112" y="-241167"/>
            <a:chExt cx="2463612" cy="5183078"/>
          </a:xfrm>
        </p:grpSpPr>
        <p:pic>
          <p:nvPicPr>
            <p:cNvPr id="19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233"/>
            <a:stretch/>
          </p:blipFill>
          <p:spPr bwMode="auto">
            <a:xfrm>
              <a:off x="-4533687" y="-212875"/>
              <a:ext cx="2438187" cy="5154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 userDrawn="1"/>
          </p:nvSpPr>
          <p:spPr>
            <a:xfrm>
              <a:off x="-4559112" y="-241167"/>
              <a:ext cx="2463611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-4533687" y="-212875"/>
              <a:ext cx="2438187" cy="515006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6" name="Straight Connector 15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73" y="23354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55462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-36512" y="614834"/>
            <a:ext cx="979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B0BF27"/>
                </a:solidFill>
              </a:rPr>
              <a:t>Land</a:t>
            </a:r>
            <a:r>
              <a:rPr lang="es-ES" sz="1100" dirty="0">
                <a:solidFill>
                  <a:srgbClr val="B0BF27"/>
                </a:solidFill>
              </a:rPr>
              <a:t> </a:t>
            </a:r>
            <a:r>
              <a:rPr lang="es-ES" sz="1100" dirty="0" err="1">
                <a:solidFill>
                  <a:srgbClr val="B0BF27"/>
                </a:solidFill>
              </a:rPr>
              <a:t>Monitoring</a:t>
            </a:r>
            <a:endParaRPr lang="en-US" sz="1100" dirty="0">
              <a:solidFill>
                <a:srgbClr val="B0BF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602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61" r="14873" b="435"/>
          <a:stretch/>
        </p:blipFill>
        <p:spPr bwMode="auto">
          <a:xfrm>
            <a:off x="6874316" y="1"/>
            <a:ext cx="2269684" cy="5143500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6802308" y="-2655"/>
            <a:ext cx="2341692" cy="5146155"/>
          </a:xfrm>
          <a:prstGeom prst="rect">
            <a:avLst/>
          </a:prstGeom>
          <a:gradFill flip="none" rotWithShape="1">
            <a:gsLst>
              <a:gs pos="0">
                <a:srgbClr val="25408F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567591" y="3139545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2053" name="Picture 5" descr="S:\F15015_Copernicus\3_Work\330_Work-in-process\Logos_icons\UserUptake_blanc-01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02355"/>
            <a:ext cx="2990300" cy="299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556872" y="3363838"/>
            <a:ext cx="144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bg1"/>
                </a:solidFill>
              </a:rPr>
              <a:t>User</a:t>
            </a:r>
            <a:r>
              <a:rPr lang="es-ES" sz="1100" b="0" dirty="0">
                <a:solidFill>
                  <a:schemeClr val="bg1"/>
                </a:solidFill>
              </a:rPr>
              <a:t> </a:t>
            </a:r>
            <a:r>
              <a:rPr lang="es-ES" sz="1100" b="0" dirty="0" err="1">
                <a:solidFill>
                  <a:schemeClr val="bg1"/>
                </a:solidFill>
              </a:rPr>
              <a:t>Uptake</a:t>
            </a:r>
            <a:endParaRPr lang="en-US" sz="1100" b="0" dirty="0">
              <a:solidFill>
                <a:schemeClr val="bg1"/>
              </a:solidFill>
            </a:endParaRPr>
          </a:p>
        </p:txBody>
      </p:sp>
      <p:pic>
        <p:nvPicPr>
          <p:cNvPr id="19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4242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758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2569823" y="2572001"/>
            <a:ext cx="467828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71236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699542"/>
            <a:ext cx="7743826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73" y="23354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55462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-36512" y="614834"/>
            <a:ext cx="979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B0BF27"/>
                </a:solidFill>
              </a:rPr>
              <a:t>Land</a:t>
            </a:r>
            <a:r>
              <a:rPr lang="es-ES" sz="1100" dirty="0">
                <a:solidFill>
                  <a:srgbClr val="B0BF27"/>
                </a:solidFill>
              </a:rPr>
              <a:t> </a:t>
            </a:r>
            <a:r>
              <a:rPr lang="es-ES" sz="1100" dirty="0" err="1">
                <a:solidFill>
                  <a:srgbClr val="B0BF27"/>
                </a:solidFill>
              </a:rPr>
              <a:t>Monitoring</a:t>
            </a:r>
            <a:endParaRPr lang="en-US" sz="1100" dirty="0">
              <a:solidFill>
                <a:srgbClr val="B0BF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6168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-25474" y="-4537"/>
            <a:ext cx="9144000" cy="5143500"/>
          </a:xfrm>
          <a:prstGeom prst="rect">
            <a:avLst/>
          </a:prstGeom>
          <a:solidFill>
            <a:srgbClr val="B0B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30E17047-C597-4B34-8FEE-7A0D1EA692A4}" type="datetimeFigureOut">
              <a:rPr lang="en-US" smtClean="0">
                <a:solidFill>
                  <a:prstClr val="white">
                    <a:lumMod val="95000"/>
                  </a:prstClr>
                </a:solidFill>
              </a:rPr>
              <a:pPr/>
              <a:t>3/11/2019</a:t>
            </a:fld>
            <a:endParaRPr lang="en-US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2636031" y="2572001"/>
            <a:ext cx="4678288" cy="560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prstClr val="white"/>
                </a:solidFill>
              </a:rPr>
              <a:t>Global Land Service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Subtitle 2"/>
          <p:cNvSpPr>
            <a:spLocks noGrp="1"/>
          </p:cNvSpPr>
          <p:nvPr>
            <p:ph type="subTitle" idx="13"/>
          </p:nvPr>
        </p:nvSpPr>
        <p:spPr>
          <a:xfrm>
            <a:off x="2636031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pic>
        <p:nvPicPr>
          <p:cNvPr id="7170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1470422"/>
            <a:ext cx="2409911" cy="252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76"/>
          <a:stretch/>
        </p:blipFill>
        <p:spPr bwMode="auto">
          <a:xfrm>
            <a:off x="7260856" y="-4537"/>
            <a:ext cx="1883144" cy="514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4242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758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 userDrawn="1"/>
        </p:nvSpPr>
        <p:spPr>
          <a:xfrm>
            <a:off x="582712" y="3363838"/>
            <a:ext cx="2189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prstClr val="white"/>
                </a:solidFill>
              </a:rPr>
              <a:t>Land</a:t>
            </a:r>
            <a:r>
              <a:rPr lang="es-ES" sz="1100" dirty="0">
                <a:solidFill>
                  <a:prstClr val="white"/>
                </a:solidFill>
              </a:rPr>
              <a:t> </a:t>
            </a:r>
            <a:r>
              <a:rPr lang="es-ES" sz="1100" dirty="0" err="1">
                <a:solidFill>
                  <a:prstClr val="white"/>
                </a:solidFill>
              </a:rPr>
              <a:t>Monitoring</a:t>
            </a:r>
            <a:endParaRPr lang="en-US" sz="11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20822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 userDrawn="1"/>
        </p:nvGrpSpPr>
        <p:grpSpPr>
          <a:xfrm>
            <a:off x="-36512" y="0"/>
            <a:ext cx="2463612" cy="5183078"/>
            <a:chOff x="-4559112" y="-241167"/>
            <a:chExt cx="2463612" cy="5183078"/>
          </a:xfrm>
        </p:grpSpPr>
        <p:pic>
          <p:nvPicPr>
            <p:cNvPr id="24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233"/>
            <a:stretch/>
          </p:blipFill>
          <p:spPr bwMode="auto">
            <a:xfrm>
              <a:off x="-4533687" y="-212875"/>
              <a:ext cx="2438187" cy="5154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ectangle 25"/>
            <p:cNvSpPr/>
            <p:nvPr userDrawn="1"/>
          </p:nvSpPr>
          <p:spPr>
            <a:xfrm>
              <a:off x="-4559112" y="-241167"/>
              <a:ext cx="2463611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30" name="Rectangle 29"/>
            <p:cNvSpPr/>
            <p:nvPr userDrawn="1"/>
          </p:nvSpPr>
          <p:spPr>
            <a:xfrm>
              <a:off x="-4533687" y="-212875"/>
              <a:ext cx="2438187" cy="515006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3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73" y="23354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55462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Box 28"/>
          <p:cNvSpPr txBox="1"/>
          <p:nvPr userDrawn="1"/>
        </p:nvSpPr>
        <p:spPr>
          <a:xfrm>
            <a:off x="-36512" y="614834"/>
            <a:ext cx="979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B0BF27"/>
                </a:solidFill>
              </a:rPr>
              <a:t>Land</a:t>
            </a:r>
            <a:r>
              <a:rPr lang="es-ES" sz="1100" dirty="0">
                <a:solidFill>
                  <a:srgbClr val="B0BF27"/>
                </a:solidFill>
              </a:rPr>
              <a:t> </a:t>
            </a:r>
            <a:r>
              <a:rPr lang="es-ES" sz="1100" dirty="0" err="1">
                <a:solidFill>
                  <a:srgbClr val="B0BF27"/>
                </a:solidFill>
              </a:rPr>
              <a:t>Monitoring</a:t>
            </a:r>
            <a:endParaRPr lang="en-US" sz="1100" dirty="0">
              <a:solidFill>
                <a:srgbClr val="B0BF2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3420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54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980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418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73" y="23354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55462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-36512" y="614834"/>
            <a:ext cx="979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B0BF27"/>
                </a:solidFill>
              </a:rPr>
              <a:t>Land</a:t>
            </a:r>
            <a:r>
              <a:rPr lang="es-ES" sz="1100" dirty="0">
                <a:solidFill>
                  <a:srgbClr val="B0BF27"/>
                </a:solidFill>
              </a:rPr>
              <a:t> </a:t>
            </a:r>
            <a:r>
              <a:rPr lang="es-ES" sz="1100" dirty="0" err="1">
                <a:solidFill>
                  <a:srgbClr val="B0BF27"/>
                </a:solidFill>
              </a:rPr>
              <a:t>Monitoring</a:t>
            </a:r>
            <a:endParaRPr lang="en-US" sz="1100" dirty="0">
              <a:solidFill>
                <a:srgbClr val="B0BF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44849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-36512" y="0"/>
            <a:ext cx="2463612" cy="5183078"/>
            <a:chOff x="-4559112" y="-241167"/>
            <a:chExt cx="2463612" cy="5183078"/>
          </a:xfrm>
        </p:grpSpPr>
        <p:pic>
          <p:nvPicPr>
            <p:cNvPr id="15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233"/>
            <a:stretch/>
          </p:blipFill>
          <p:spPr bwMode="auto">
            <a:xfrm>
              <a:off x="-4533687" y="-212875"/>
              <a:ext cx="2438187" cy="5154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ctangle 18"/>
            <p:cNvSpPr/>
            <p:nvPr userDrawn="1"/>
          </p:nvSpPr>
          <p:spPr>
            <a:xfrm>
              <a:off x="-4559112" y="-241167"/>
              <a:ext cx="2463611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-4533687" y="-212875"/>
              <a:ext cx="2438187" cy="515006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3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73" y="23354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55462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-36512" y="614834"/>
            <a:ext cx="979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B0BF27"/>
                </a:solidFill>
              </a:rPr>
              <a:t>Land</a:t>
            </a:r>
            <a:r>
              <a:rPr lang="es-ES" sz="1100" dirty="0">
                <a:solidFill>
                  <a:srgbClr val="B0BF27"/>
                </a:solidFill>
              </a:rPr>
              <a:t> </a:t>
            </a:r>
            <a:r>
              <a:rPr lang="es-ES" sz="1100" dirty="0" err="1">
                <a:solidFill>
                  <a:srgbClr val="B0BF27"/>
                </a:solidFill>
              </a:rPr>
              <a:t>Monitoring</a:t>
            </a:r>
            <a:endParaRPr lang="en-US" sz="1100" dirty="0">
              <a:solidFill>
                <a:srgbClr val="B0BF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85489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 userDrawn="1"/>
        </p:nvGrpSpPr>
        <p:grpSpPr>
          <a:xfrm>
            <a:off x="-36512" y="0"/>
            <a:ext cx="2463612" cy="5183078"/>
            <a:chOff x="-4559112" y="-241167"/>
            <a:chExt cx="2463612" cy="5183078"/>
          </a:xfrm>
        </p:grpSpPr>
        <p:pic>
          <p:nvPicPr>
            <p:cNvPr id="19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233"/>
            <a:stretch/>
          </p:blipFill>
          <p:spPr bwMode="auto">
            <a:xfrm>
              <a:off x="-4533687" y="-212875"/>
              <a:ext cx="2438187" cy="5154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 userDrawn="1"/>
          </p:nvSpPr>
          <p:spPr>
            <a:xfrm>
              <a:off x="-4559112" y="-241167"/>
              <a:ext cx="2463611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-4533687" y="-212875"/>
              <a:ext cx="2438187" cy="515006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 userDrawn="1"/>
        </p:nvSpPr>
        <p:spPr>
          <a:xfrm>
            <a:off x="-36512" y="614834"/>
            <a:ext cx="979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B0BF27"/>
                </a:solidFill>
              </a:rPr>
              <a:t>Land</a:t>
            </a:r>
            <a:r>
              <a:rPr lang="es-ES" sz="1100" dirty="0">
                <a:solidFill>
                  <a:srgbClr val="B0BF27"/>
                </a:solidFill>
              </a:rPr>
              <a:t> </a:t>
            </a:r>
            <a:r>
              <a:rPr lang="es-ES" sz="1100" dirty="0" err="1">
                <a:solidFill>
                  <a:srgbClr val="B0BF27"/>
                </a:solidFill>
              </a:rPr>
              <a:t>Monitoring</a:t>
            </a:r>
            <a:endParaRPr lang="en-US" sz="1100" dirty="0">
              <a:solidFill>
                <a:srgbClr val="B0BF27"/>
              </a:solidFill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73" y="23354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26063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8" t="4700" r="6881" b="9201"/>
          <a:stretch/>
        </p:blipFill>
        <p:spPr bwMode="auto">
          <a:xfrm>
            <a:off x="-71445" y="-29027"/>
            <a:ext cx="9251957" cy="5196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Title 1"/>
          <p:cNvSpPr>
            <a:spLocks noGrp="1"/>
          </p:cNvSpPr>
          <p:nvPr>
            <p:ph type="ctrTitle" hasCustomPrompt="1"/>
          </p:nvPr>
        </p:nvSpPr>
        <p:spPr>
          <a:xfrm>
            <a:off x="3754512" y="2572001"/>
            <a:ext cx="4678288" cy="560636"/>
          </a:xfrm>
        </p:spPr>
        <p:txBody>
          <a:bodyPr>
            <a:noAutofit/>
          </a:bodyPr>
          <a:lstStyle>
            <a:lvl1pPr algn="l">
              <a:defRPr sz="2800" b="0" spc="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5" name="Subtitle 2"/>
          <p:cNvSpPr>
            <a:spLocks noGrp="1"/>
          </p:cNvSpPr>
          <p:nvPr>
            <p:ph type="subTitle" idx="1"/>
          </p:nvPr>
        </p:nvSpPr>
        <p:spPr>
          <a:xfrm>
            <a:off x="3754512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6" name="Footer Placeholder 4"/>
          <p:cNvSpPr txBox="1">
            <a:spLocks/>
          </p:cNvSpPr>
          <p:nvPr userDrawn="1"/>
        </p:nvSpPr>
        <p:spPr>
          <a:xfrm>
            <a:off x="2051720" y="4980574"/>
            <a:ext cx="1807226" cy="1709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262626">
                  <a:tint val="75000"/>
                </a:srgbClr>
              </a:solidFill>
            </a:endParaRPr>
          </a:p>
        </p:txBody>
      </p:sp>
      <p:grpSp>
        <p:nvGrpSpPr>
          <p:cNvPr id="47" name="Group 46"/>
          <p:cNvGrpSpPr/>
          <p:nvPr userDrawn="1"/>
        </p:nvGrpSpPr>
        <p:grpSpPr>
          <a:xfrm>
            <a:off x="4988059" y="4533680"/>
            <a:ext cx="2998547" cy="651623"/>
            <a:chOff x="4988059" y="4533680"/>
            <a:chExt cx="2998547" cy="651623"/>
          </a:xfrm>
        </p:grpSpPr>
        <p:grpSp>
          <p:nvGrpSpPr>
            <p:cNvPr id="48" name="Group 47"/>
            <p:cNvGrpSpPr/>
            <p:nvPr userDrawn="1"/>
          </p:nvGrpSpPr>
          <p:grpSpPr>
            <a:xfrm>
              <a:off x="5192177" y="4533680"/>
              <a:ext cx="2794429" cy="651623"/>
              <a:chOff x="5116727" y="4655220"/>
              <a:chExt cx="2273215" cy="530083"/>
            </a:xfrm>
          </p:grpSpPr>
          <p:sp>
            <p:nvSpPr>
              <p:cNvPr id="61" name="TextBox 60"/>
              <p:cNvSpPr txBox="1"/>
              <p:nvPr userDrawn="1"/>
            </p:nvSpPr>
            <p:spPr>
              <a:xfrm>
                <a:off x="5116727" y="4655220"/>
                <a:ext cx="986126" cy="273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700" dirty="0" err="1">
                    <a:solidFill>
                      <a:prstClr val="white"/>
                    </a:solidFill>
                  </a:rPr>
                  <a:t>Copernicus</a:t>
                </a:r>
                <a:r>
                  <a:rPr lang="es-ES" sz="700" dirty="0">
                    <a:solidFill>
                      <a:prstClr val="white"/>
                    </a:solidFill>
                  </a:rPr>
                  <a:t> EU</a:t>
                </a:r>
                <a:endParaRPr lang="en-US" sz="7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2" name="TextBox 61"/>
              <p:cNvSpPr txBox="1"/>
              <p:nvPr userDrawn="1"/>
            </p:nvSpPr>
            <p:spPr>
              <a:xfrm>
                <a:off x="5116727" y="4911334"/>
                <a:ext cx="986126" cy="273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700" dirty="0" err="1">
                    <a:solidFill>
                      <a:prstClr val="white"/>
                    </a:solidFill>
                  </a:rPr>
                  <a:t>Copernicus</a:t>
                </a:r>
                <a:r>
                  <a:rPr lang="es-ES" sz="700" dirty="0">
                    <a:solidFill>
                      <a:prstClr val="white"/>
                    </a:solidFill>
                  </a:rPr>
                  <a:t> EU</a:t>
                </a:r>
                <a:endParaRPr lang="en-US" sz="7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3" name="TextBox 62"/>
              <p:cNvSpPr txBox="1"/>
              <p:nvPr userDrawn="1"/>
            </p:nvSpPr>
            <p:spPr>
              <a:xfrm>
                <a:off x="6107978" y="4911334"/>
                <a:ext cx="1281964" cy="273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700" dirty="0">
                    <a:solidFill>
                      <a:prstClr val="white"/>
                    </a:solidFill>
                  </a:rPr>
                  <a:t>www.copernicus.eu</a:t>
                </a:r>
                <a:endParaRPr lang="en-US" sz="7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4" name="TextBox 63"/>
              <p:cNvSpPr txBox="1"/>
              <p:nvPr userDrawn="1"/>
            </p:nvSpPr>
            <p:spPr>
              <a:xfrm>
                <a:off x="6112326" y="4655220"/>
                <a:ext cx="986126" cy="273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700" dirty="0" err="1">
                    <a:solidFill>
                      <a:prstClr val="white"/>
                    </a:solidFill>
                  </a:rPr>
                  <a:t>Copernicus</a:t>
                </a:r>
                <a:r>
                  <a:rPr lang="es-ES" sz="700" dirty="0">
                    <a:solidFill>
                      <a:prstClr val="white"/>
                    </a:solidFill>
                  </a:rPr>
                  <a:t> EU</a:t>
                </a:r>
                <a:endParaRPr lang="en-US" sz="7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9" name="Group 48"/>
            <p:cNvGrpSpPr/>
            <p:nvPr userDrawn="1"/>
          </p:nvGrpSpPr>
          <p:grpSpPr>
            <a:xfrm>
              <a:off x="4988059" y="4550290"/>
              <a:ext cx="204118" cy="204118"/>
              <a:chOff x="4583906" y="4467225"/>
              <a:chExt cx="204118" cy="204118"/>
            </a:xfrm>
          </p:grpSpPr>
          <p:sp>
            <p:nvSpPr>
              <p:cNvPr id="59" name="Oval 58"/>
              <p:cNvSpPr/>
              <p:nvPr userDrawn="1"/>
            </p:nvSpPr>
            <p:spPr>
              <a:xfrm>
                <a:off x="4583906" y="4467225"/>
                <a:ext cx="204118" cy="204118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60" name="Picture 3"/>
              <p:cNvPicPr>
                <a:picLocks noChangeAspect="1" noChangeArrowheads="1"/>
              </p:cNvPicPr>
              <p:nvPr userDrawn="1"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40016" y="4498921"/>
                <a:ext cx="77611" cy="1450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0" name="Group 49"/>
            <p:cNvGrpSpPr/>
            <p:nvPr userDrawn="1"/>
          </p:nvGrpSpPr>
          <p:grpSpPr>
            <a:xfrm>
              <a:off x="4988396" y="4861913"/>
              <a:ext cx="204118" cy="204118"/>
              <a:chOff x="4280976" y="4520454"/>
              <a:chExt cx="204118" cy="204118"/>
            </a:xfrm>
          </p:grpSpPr>
          <p:sp>
            <p:nvSpPr>
              <p:cNvPr id="57" name="Oval 56"/>
              <p:cNvSpPr/>
              <p:nvPr userDrawn="1"/>
            </p:nvSpPr>
            <p:spPr>
              <a:xfrm>
                <a:off x="4280976" y="4520454"/>
                <a:ext cx="204118" cy="20411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58" name="Picture 4"/>
              <p:cNvPicPr>
                <a:picLocks noChangeAspect="1" noChangeArrowheads="1"/>
              </p:cNvPicPr>
              <p:nvPr userDrawn="1"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24456" y="4566385"/>
                <a:ext cx="115818" cy="112255"/>
              </a:xfrm>
              <a:prstGeom prst="round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1" name="Group 50"/>
            <p:cNvGrpSpPr/>
            <p:nvPr userDrawn="1"/>
          </p:nvGrpSpPr>
          <p:grpSpPr>
            <a:xfrm>
              <a:off x="6217912" y="4538288"/>
              <a:ext cx="204118" cy="204118"/>
              <a:chOff x="3779912" y="4597065"/>
              <a:chExt cx="204118" cy="204118"/>
            </a:xfrm>
          </p:grpSpPr>
          <p:sp>
            <p:nvSpPr>
              <p:cNvPr id="55" name="Oval 54"/>
              <p:cNvSpPr/>
              <p:nvPr userDrawn="1"/>
            </p:nvSpPr>
            <p:spPr>
              <a:xfrm>
                <a:off x="3779912" y="4597065"/>
                <a:ext cx="204118" cy="204118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56" name="Picture 5"/>
              <p:cNvPicPr>
                <a:picLocks noChangeAspect="1" noChangeArrowheads="1"/>
              </p:cNvPicPr>
              <p:nvPr userDrawn="1"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03722" y="4656881"/>
                <a:ext cx="160700" cy="79306"/>
              </a:xfrm>
              <a:prstGeom prst="round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2" name="Group 51"/>
            <p:cNvGrpSpPr/>
            <p:nvPr userDrawn="1"/>
          </p:nvGrpSpPr>
          <p:grpSpPr>
            <a:xfrm>
              <a:off x="6220013" y="4864339"/>
              <a:ext cx="204118" cy="204118"/>
              <a:chOff x="4425895" y="4672854"/>
              <a:chExt cx="204118" cy="204118"/>
            </a:xfrm>
          </p:grpSpPr>
          <p:sp>
            <p:nvSpPr>
              <p:cNvPr id="53" name="Oval 52"/>
              <p:cNvSpPr/>
              <p:nvPr userDrawn="1"/>
            </p:nvSpPr>
            <p:spPr>
              <a:xfrm>
                <a:off x="4425895" y="4672854"/>
                <a:ext cx="204118" cy="20411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54" name="Picture 6"/>
              <p:cNvPicPr>
                <a:picLocks noChangeAspect="1" noChangeArrowheads="1"/>
              </p:cNvPicPr>
              <p:nvPr userDrawn="1"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64154" y="4713840"/>
                <a:ext cx="122133" cy="1200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4860005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S:\F15015_Copernicus\3_Work\330_Work-in-process\SC4_BackgroundMat\Visual_ID\Photos\Po_River_Italy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0" y="0"/>
            <a:ext cx="207708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 userDrawn="1"/>
        </p:nvSpPr>
        <p:spPr>
          <a:xfrm>
            <a:off x="0" y="1"/>
            <a:ext cx="2077083" cy="514349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0" y="1"/>
            <a:ext cx="2084906" cy="5143499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60077"/>
            <a:ext cx="7819096" cy="283417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33" name="Straight Connector 32"/>
          <p:cNvCxnSpPr/>
          <p:nvPr userDrawn="1"/>
        </p:nvCxnSpPr>
        <p:spPr>
          <a:xfrm>
            <a:off x="441308" y="876444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 userDrawn="1"/>
        </p:nvSpPr>
        <p:spPr>
          <a:xfrm>
            <a:off x="-36512" y="614834"/>
            <a:ext cx="945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Copernicus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040" y="21806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227804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539" y="699542"/>
            <a:ext cx="7919262" cy="38230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0077"/>
            <a:ext cx="7819096" cy="283417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49" name="Straight Connector 48"/>
          <p:cNvCxnSpPr/>
          <p:nvPr userDrawn="1"/>
        </p:nvCxnSpPr>
        <p:spPr>
          <a:xfrm>
            <a:off x="441308" y="876444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 userDrawn="1"/>
        </p:nvSpPr>
        <p:spPr>
          <a:xfrm>
            <a:off x="-36512" y="614834"/>
            <a:ext cx="945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Copernicus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040" y="21806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630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54512" y="2572001"/>
            <a:ext cx="467828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 dirty="0"/>
              <a:t>Title</a:t>
            </a:r>
            <a:endParaRPr lang="en-GB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3"/>
          </p:nvPr>
        </p:nvSpPr>
        <p:spPr>
          <a:xfrm>
            <a:off x="3754512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052" name="Picture 4" descr="S:\F15015_Copernicus\3_Work\330_Work-in-process\SC4_BackgroundMat\PPT\item Copernicus\logo Copernicus_neg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225" y="2191061"/>
            <a:ext cx="2792091" cy="101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27600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336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 userDrawn="1"/>
        </p:nvGrpSpPr>
        <p:grpSpPr>
          <a:xfrm>
            <a:off x="0" y="0"/>
            <a:ext cx="2102132" cy="5143501"/>
            <a:chOff x="0" y="0"/>
            <a:chExt cx="2102132" cy="5143501"/>
          </a:xfrm>
        </p:grpSpPr>
        <p:pic>
          <p:nvPicPr>
            <p:cNvPr id="23" name="Picture 22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323" b="677"/>
            <a:stretch/>
          </p:blipFill>
          <p:spPr>
            <a:xfrm>
              <a:off x="0" y="1"/>
              <a:ext cx="2080187" cy="514350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 userDrawn="1"/>
          </p:nvSpPr>
          <p:spPr>
            <a:xfrm>
              <a:off x="0" y="0"/>
              <a:ext cx="2102132" cy="5143501"/>
            </a:xfrm>
            <a:prstGeom prst="rect">
              <a:avLst/>
            </a:prstGeom>
            <a:gradFill>
              <a:gsLst>
                <a:gs pos="0">
                  <a:srgbClr val="C8C8C8">
                    <a:alpha val="45000"/>
                  </a:srgb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31624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2" descr="S:\F15015_Copernicus\3_Work\330_Work-in-process\Logos_icons\UserUptake_negatif-01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393" y="90699"/>
            <a:ext cx="557871" cy="55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Box 15"/>
          <p:cNvSpPr txBox="1"/>
          <p:nvPr userDrawn="1"/>
        </p:nvSpPr>
        <p:spPr>
          <a:xfrm>
            <a:off x="107504" y="614834"/>
            <a:ext cx="609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User</a:t>
            </a:r>
            <a:r>
              <a:rPr lang="es-ES" sz="1100" b="1" dirty="0">
                <a:solidFill>
                  <a:srgbClr val="25408F"/>
                </a:solidFill>
              </a:rPr>
              <a:t> </a:t>
            </a:r>
            <a:r>
              <a:rPr lang="es-ES" sz="1100" b="1" dirty="0" err="1">
                <a:solidFill>
                  <a:srgbClr val="25408F"/>
                </a:solidFill>
              </a:rPr>
              <a:t>Uptake</a:t>
            </a:r>
            <a:endParaRPr lang="en-US" sz="1100" b="1" dirty="0">
              <a:solidFill>
                <a:srgbClr val="2540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01263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0" y="0"/>
            <a:ext cx="2084906" cy="5143500"/>
            <a:chOff x="0" y="0"/>
            <a:chExt cx="2084906" cy="5143500"/>
          </a:xfrm>
        </p:grpSpPr>
        <p:pic>
          <p:nvPicPr>
            <p:cNvPr id="14" name="Picture 2" descr="S:\F15015_Copernicus\3_Work\330_Work-in-process\SC4_BackgroundMat\Visual_ID\Photos\Po_River_Italy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10800000">
              <a:off x="0" y="0"/>
              <a:ext cx="2077082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4"/>
            <p:cNvSpPr/>
            <p:nvPr userDrawn="1"/>
          </p:nvSpPr>
          <p:spPr>
            <a:xfrm>
              <a:off x="0" y="1"/>
              <a:ext cx="2077083" cy="51434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0" y="1"/>
              <a:ext cx="2084906" cy="514349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0077"/>
            <a:ext cx="7819096" cy="283417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41308" y="876444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-36512" y="614834"/>
            <a:ext cx="945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Copernicus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pic>
        <p:nvPicPr>
          <p:cNvPr id="21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040" y="21806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5618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0"/>
            <a:ext cx="2084906" cy="5143500"/>
            <a:chOff x="0" y="0"/>
            <a:chExt cx="2084906" cy="5143500"/>
          </a:xfrm>
        </p:grpSpPr>
        <p:pic>
          <p:nvPicPr>
            <p:cNvPr id="19" name="Picture 2" descr="S:\F15015_Copernicus\3_Work\330_Work-in-process\SC4_BackgroundMat\Visual_ID\Photos\Po_River_Italy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10800000">
              <a:off x="0" y="0"/>
              <a:ext cx="2077082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 userDrawn="1"/>
          </p:nvSpPr>
          <p:spPr>
            <a:xfrm>
              <a:off x="0" y="1"/>
              <a:ext cx="2077083" cy="51434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0" y="1"/>
              <a:ext cx="2084906" cy="514349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879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2317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0705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0143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0077"/>
            <a:ext cx="7819096" cy="283417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41308" y="876444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-36512" y="614834"/>
            <a:ext cx="945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Copernicus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pic>
        <p:nvPicPr>
          <p:cNvPr id="23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040" y="21806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34350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0" y="0"/>
            <a:ext cx="2084906" cy="5143500"/>
            <a:chOff x="0" y="0"/>
            <a:chExt cx="2084906" cy="5143500"/>
          </a:xfrm>
        </p:grpSpPr>
        <p:pic>
          <p:nvPicPr>
            <p:cNvPr id="40" name="Picture 2" descr="S:\F15015_Copernicus\3_Work\330_Work-in-process\SC4_BackgroundMat\Visual_ID\Photos\Po_River_Italy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10800000">
              <a:off x="0" y="0"/>
              <a:ext cx="2077082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Rectangle 40"/>
            <p:cNvSpPr/>
            <p:nvPr userDrawn="1"/>
          </p:nvSpPr>
          <p:spPr>
            <a:xfrm>
              <a:off x="0" y="1"/>
              <a:ext cx="2077083" cy="51434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2" name="Rectangle 41"/>
            <p:cNvSpPr/>
            <p:nvPr userDrawn="1"/>
          </p:nvSpPr>
          <p:spPr>
            <a:xfrm>
              <a:off x="0" y="1"/>
              <a:ext cx="2084906" cy="514349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4" name="Footer Placeholder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60077"/>
            <a:ext cx="7819096" cy="283417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441308" y="876444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-36512" y="614834"/>
            <a:ext cx="945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Copernicus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pic>
        <p:nvPicPr>
          <p:cNvPr id="15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040" y="21806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22229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0"/>
            <a:ext cx="2084906" cy="5143500"/>
            <a:chOff x="0" y="0"/>
            <a:chExt cx="2084906" cy="5143500"/>
          </a:xfrm>
        </p:grpSpPr>
        <p:pic>
          <p:nvPicPr>
            <p:cNvPr id="26" name="Picture 2" descr="S:\F15015_Copernicus\3_Work\330_Work-in-process\SC4_BackgroundMat\Visual_ID\Photos\Po_River_Italy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10800000">
              <a:off x="0" y="0"/>
              <a:ext cx="2077082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Rectangle 28"/>
            <p:cNvSpPr/>
            <p:nvPr userDrawn="1"/>
          </p:nvSpPr>
          <p:spPr>
            <a:xfrm>
              <a:off x="0" y="1"/>
              <a:ext cx="2077083" cy="51434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30" name="Rectangle 29"/>
            <p:cNvSpPr/>
            <p:nvPr userDrawn="1"/>
          </p:nvSpPr>
          <p:spPr>
            <a:xfrm>
              <a:off x="0" y="1"/>
              <a:ext cx="2084906" cy="514349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441308" y="876444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 userDrawn="1"/>
        </p:nvSpPr>
        <p:spPr>
          <a:xfrm>
            <a:off x="-36512" y="614834"/>
            <a:ext cx="945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Copernicus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pic>
        <p:nvPicPr>
          <p:cNvPr id="17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040" y="21806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85383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-4720" y="0"/>
            <a:ext cx="2084906" cy="5164039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946" y="0"/>
            <a:ext cx="2102132" cy="5143500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-21945" y="-1"/>
            <a:ext cx="2102132" cy="516403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88032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451076" y="1090171"/>
            <a:ext cx="0" cy="3860280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97584" y="659284"/>
            <a:ext cx="6774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solidFill>
                  <a:srgbClr val="25408F"/>
                </a:solidFill>
              </a:rPr>
              <a:t>Data Access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pic>
        <p:nvPicPr>
          <p:cNvPr id="13" name="Picture 2" descr="S:\F15015_Copernicus\3_Work\330_Work-in-process\Logos_icons\Accestodata_negatif-01-01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73" y="118278"/>
            <a:ext cx="541005" cy="54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08356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539" y="699542"/>
            <a:ext cx="7919262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88032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1076" y="1090171"/>
            <a:ext cx="0" cy="3860280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97584" y="659284"/>
            <a:ext cx="6774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solidFill>
                  <a:srgbClr val="25408F"/>
                </a:solidFill>
              </a:rPr>
              <a:t>Data Access</a:t>
            </a:r>
            <a:endParaRPr lang="en-US" sz="1100" b="1" dirty="0">
              <a:solidFill>
                <a:srgbClr val="2540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87703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596" y="251"/>
            <a:ext cx="1916102" cy="5143500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7223596" y="0"/>
            <a:ext cx="1728192" cy="5143500"/>
          </a:xfrm>
          <a:prstGeom prst="rect">
            <a:avLst/>
          </a:prstGeom>
          <a:gradFill flip="none" rotWithShape="1">
            <a:gsLst>
              <a:gs pos="4000">
                <a:schemeClr val="accent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2569823" y="2571750"/>
            <a:ext cx="4678288" cy="560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Title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569823" y="317393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7" name="Picture 3" descr="S:\F15015_Copernicus\3_Work\330_Work-in-process\Logos_icons\User Uptake_blanc-01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6" y="902657"/>
            <a:ext cx="2821221" cy="2821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723496" y="3723878"/>
            <a:ext cx="144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>
                <a:solidFill>
                  <a:prstClr val="white"/>
                </a:solidFill>
              </a:rPr>
              <a:t>Data Access</a:t>
            </a:r>
            <a:endParaRPr lang="en-US" sz="1100" dirty="0">
              <a:solidFill>
                <a:prstClr val="white"/>
              </a:solidFill>
            </a:endParaRPr>
          </a:p>
        </p:txBody>
      </p:sp>
      <p:pic>
        <p:nvPicPr>
          <p:cNvPr id="18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242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58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958205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S:\F15015_Copernicus\3_Work\330_Work-in-process\SC4_BackgroundMat\Visual_ID\Photos\Po_River_Italy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-11410" y="-545"/>
            <a:ext cx="2077082" cy="514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 userDrawn="1"/>
        </p:nvSpPr>
        <p:spPr>
          <a:xfrm>
            <a:off x="3103" y="-92545"/>
            <a:ext cx="2077083" cy="52565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-4720" y="0"/>
            <a:ext cx="2084906" cy="5164039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 userDrawn="1">
            <p:ph sz="half" idx="1"/>
          </p:nvPr>
        </p:nvSpPr>
        <p:spPr>
          <a:xfrm>
            <a:off x="749424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 userDrawn="1">
            <p:ph sz="half" idx="2"/>
          </p:nvPr>
        </p:nvSpPr>
        <p:spPr>
          <a:xfrm>
            <a:off x="4781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51076" y="1090171"/>
            <a:ext cx="0" cy="3860280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67494"/>
            <a:ext cx="7819096" cy="288032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97584" y="659284"/>
            <a:ext cx="6774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solidFill>
                  <a:srgbClr val="25408F"/>
                </a:solidFill>
              </a:rPr>
              <a:t>Data Access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pic>
        <p:nvPicPr>
          <p:cNvPr id="13" name="Picture 2" descr="S:\F15015_Copernicus\3_Work\330_Work-in-process\Logos_icons\Accestodata_negatif-01-01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73" y="118278"/>
            <a:ext cx="541005" cy="54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0974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3103" y="-92545"/>
            <a:ext cx="2077083" cy="52565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-4720" y="0"/>
            <a:ext cx="2084906" cy="5164039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33853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879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2317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0705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0143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88032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51076" y="1090171"/>
            <a:ext cx="0" cy="3860280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 userDrawn="1"/>
        </p:nvSpPr>
        <p:spPr>
          <a:xfrm>
            <a:off x="97584" y="659284"/>
            <a:ext cx="6774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solidFill>
                  <a:srgbClr val="25408F"/>
                </a:solidFill>
              </a:rPr>
              <a:t>Data Access</a:t>
            </a:r>
            <a:endParaRPr lang="en-US" sz="1100" b="1" dirty="0">
              <a:solidFill>
                <a:srgbClr val="2540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635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 userDrawn="1"/>
        </p:nvGrpSpPr>
        <p:grpSpPr>
          <a:xfrm>
            <a:off x="0" y="0"/>
            <a:ext cx="2102132" cy="5143501"/>
            <a:chOff x="0" y="0"/>
            <a:chExt cx="2102132" cy="5143501"/>
          </a:xfrm>
        </p:grpSpPr>
        <p:pic>
          <p:nvPicPr>
            <p:cNvPr id="25" name="Picture 24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323" b="677"/>
            <a:stretch/>
          </p:blipFill>
          <p:spPr>
            <a:xfrm>
              <a:off x="0" y="1"/>
              <a:ext cx="2080187" cy="514350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 userDrawn="1"/>
          </p:nvSpPr>
          <p:spPr>
            <a:xfrm>
              <a:off x="0" y="0"/>
              <a:ext cx="2102132" cy="5143501"/>
            </a:xfrm>
            <a:prstGeom prst="rect">
              <a:avLst/>
            </a:prstGeom>
            <a:gradFill>
              <a:gsLst>
                <a:gs pos="0">
                  <a:srgbClr val="C8C8C8">
                    <a:alpha val="45000"/>
                  </a:srgb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879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2317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0705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0143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31624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7" name="Picture 2" descr="S:\F15015_Copernicus\3_Work\330_Work-in-process\Logos_icons\UserUptake_negatif-01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393" y="90699"/>
            <a:ext cx="557871" cy="55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 userDrawn="1"/>
        </p:nvSpPr>
        <p:spPr>
          <a:xfrm>
            <a:off x="107504" y="614834"/>
            <a:ext cx="609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User</a:t>
            </a:r>
            <a:r>
              <a:rPr lang="es-ES" sz="1100" b="1" dirty="0">
                <a:solidFill>
                  <a:srgbClr val="25408F"/>
                </a:solidFill>
              </a:rPr>
              <a:t> </a:t>
            </a:r>
            <a:r>
              <a:rPr lang="es-ES" sz="1100" b="1" dirty="0" err="1">
                <a:solidFill>
                  <a:srgbClr val="25408F"/>
                </a:solidFill>
              </a:rPr>
              <a:t>Uptake</a:t>
            </a:r>
            <a:endParaRPr lang="en-US" sz="1100" b="1" dirty="0">
              <a:solidFill>
                <a:srgbClr val="2540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00034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-11410" y="-11063"/>
            <a:ext cx="2091596" cy="5160587"/>
            <a:chOff x="-2916832" y="-200722"/>
            <a:chExt cx="2091596" cy="5160587"/>
          </a:xfrm>
        </p:grpSpPr>
        <p:grpSp>
          <p:nvGrpSpPr>
            <p:cNvPr id="14" name="Group 13"/>
            <p:cNvGrpSpPr/>
            <p:nvPr userDrawn="1"/>
          </p:nvGrpSpPr>
          <p:grpSpPr>
            <a:xfrm>
              <a:off x="-2916832" y="-200722"/>
              <a:ext cx="2091596" cy="5157838"/>
              <a:chOff x="-3291385" y="112960"/>
              <a:chExt cx="2091596" cy="5157838"/>
            </a:xfrm>
          </p:grpSpPr>
          <p:pic>
            <p:nvPicPr>
              <p:cNvPr id="20" name="Picture 2" descr="S:\F15015_Copernicus\3_Work\330_Work-in-process\SC4_BackgroundMat\Visual_ID\Photos\Po_River_Italy.jpg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 rot="10800000">
                <a:off x="-3291385" y="123478"/>
                <a:ext cx="2077082" cy="51473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" name="Rectangle 20"/>
              <p:cNvSpPr/>
              <p:nvPr userDrawn="1"/>
            </p:nvSpPr>
            <p:spPr>
              <a:xfrm>
                <a:off x="-3276872" y="112960"/>
                <a:ext cx="2077083" cy="5150069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0"/>
                    </a:schemeClr>
                  </a:gs>
                  <a:gs pos="78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6" name="Rectangle 15"/>
            <p:cNvSpPr/>
            <p:nvPr userDrawn="1"/>
          </p:nvSpPr>
          <p:spPr>
            <a:xfrm>
              <a:off x="-2910142" y="-190204"/>
              <a:ext cx="2084906" cy="515006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88032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9" name="Picture 2" descr="S:\F15015_Copernicus\3_Work\330_Work-in-process\SC4_BackgroundMat\PPT\item Copernicus\Big dat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23478"/>
            <a:ext cx="817912" cy="57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Straight Connector 21"/>
          <p:cNvCxnSpPr/>
          <p:nvPr userDrawn="1"/>
        </p:nvCxnSpPr>
        <p:spPr>
          <a:xfrm>
            <a:off x="451076" y="1090171"/>
            <a:ext cx="0" cy="3860280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97584" y="659284"/>
            <a:ext cx="6774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solidFill>
                  <a:srgbClr val="25408F"/>
                </a:solidFill>
              </a:rPr>
              <a:t>Data Access</a:t>
            </a:r>
            <a:endParaRPr lang="en-US" sz="1100" b="1" dirty="0">
              <a:solidFill>
                <a:srgbClr val="2540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86293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-11410" y="-11063"/>
            <a:ext cx="2091596" cy="5160587"/>
            <a:chOff x="-2916832" y="-200722"/>
            <a:chExt cx="2091596" cy="5160587"/>
          </a:xfrm>
        </p:grpSpPr>
        <p:grpSp>
          <p:nvGrpSpPr>
            <p:cNvPr id="20" name="Group 19"/>
            <p:cNvGrpSpPr/>
            <p:nvPr userDrawn="1"/>
          </p:nvGrpSpPr>
          <p:grpSpPr>
            <a:xfrm>
              <a:off x="-2916832" y="-200722"/>
              <a:ext cx="2091596" cy="5157838"/>
              <a:chOff x="-3291385" y="112960"/>
              <a:chExt cx="2091596" cy="5157838"/>
            </a:xfrm>
          </p:grpSpPr>
          <p:pic>
            <p:nvPicPr>
              <p:cNvPr id="22" name="Picture 2" descr="S:\F15015_Copernicus\3_Work\330_Work-in-process\SC4_BackgroundMat\Visual_ID\Photos\Po_River_Italy.jpg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 rot="10800000">
                <a:off x="-3291385" y="123478"/>
                <a:ext cx="2077082" cy="51473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" name="Rectangle 24"/>
              <p:cNvSpPr/>
              <p:nvPr userDrawn="1"/>
            </p:nvSpPr>
            <p:spPr>
              <a:xfrm>
                <a:off x="-3276872" y="112960"/>
                <a:ext cx="2077083" cy="5150069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0"/>
                    </a:schemeClr>
                  </a:gs>
                  <a:gs pos="78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1" name="Rectangle 20"/>
            <p:cNvSpPr/>
            <p:nvPr userDrawn="1"/>
          </p:nvSpPr>
          <p:spPr>
            <a:xfrm>
              <a:off x="-2910142" y="-190204"/>
              <a:ext cx="2084906" cy="515006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4" name="Picture 2" descr="S:\F15015_Copernicus\3_Work\330_Work-in-process\SC4_BackgroundMat\PPT\item Copernicus\Big dat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23478"/>
            <a:ext cx="817912" cy="57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Connector 15"/>
          <p:cNvCxnSpPr/>
          <p:nvPr userDrawn="1"/>
        </p:nvCxnSpPr>
        <p:spPr>
          <a:xfrm>
            <a:off x="451076" y="1090171"/>
            <a:ext cx="0" cy="3860280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 userDrawn="1"/>
        </p:nvSpPr>
        <p:spPr>
          <a:xfrm>
            <a:off x="97584" y="659284"/>
            <a:ext cx="6774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solidFill>
                  <a:srgbClr val="25408F"/>
                </a:solidFill>
              </a:rPr>
              <a:t>Data Access</a:t>
            </a:r>
            <a:endParaRPr lang="en-US" sz="1100" b="1" dirty="0">
              <a:solidFill>
                <a:srgbClr val="2540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70424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1026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20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sp>
        <p:nvSpPr>
          <p:cNvPr id="17" name="Oval 16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22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28940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539" y="699542"/>
            <a:ext cx="7919262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11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72305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2627784" y="2572001"/>
            <a:ext cx="4678288" cy="560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prstClr val="white"/>
                </a:solidFill>
              </a:rPr>
              <a:t>Title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627784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600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31" y="965601"/>
            <a:ext cx="3528396" cy="249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683568" y="2598172"/>
            <a:ext cx="16230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prstClr val="white"/>
                </a:solidFill>
              </a:rPr>
              <a:t>Space</a:t>
            </a:r>
            <a:r>
              <a:rPr lang="es-ES" sz="1100" dirty="0">
                <a:solidFill>
                  <a:prstClr val="white"/>
                </a:solidFill>
              </a:rPr>
              <a:t> </a:t>
            </a:r>
            <a:r>
              <a:rPr lang="es-ES" sz="1100" dirty="0" err="1">
                <a:solidFill>
                  <a:prstClr val="white"/>
                </a:solidFill>
              </a:rPr>
              <a:t>Component</a:t>
            </a:r>
            <a:endParaRPr lang="en-US" sz="1100" dirty="0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2" t="462" r="31215" b="-462"/>
          <a:stretch/>
        </p:blipFill>
        <p:spPr bwMode="auto">
          <a:xfrm>
            <a:off x="7293990" y="0"/>
            <a:ext cx="1865239" cy="5162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81404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24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Rectangle 24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8" name="Rectangle 27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9424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23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14279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879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2317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0705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0143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3" name="Straight Connector 22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14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00706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25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Rectangle 25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21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50393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25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Rectangle 27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9" name="Rectangle 28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Oval 18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24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63553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1026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20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sp>
        <p:nvSpPr>
          <p:cNvPr id="17" name="Oval 16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22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3811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0"/>
            <a:ext cx="2102132" cy="5143501"/>
            <a:chOff x="0" y="0"/>
            <a:chExt cx="2102132" cy="5143501"/>
          </a:xfrm>
        </p:grpSpPr>
        <p:pic>
          <p:nvPicPr>
            <p:cNvPr id="22" name="Picture 21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323" b="677"/>
            <a:stretch/>
          </p:blipFill>
          <p:spPr>
            <a:xfrm>
              <a:off x="0" y="1"/>
              <a:ext cx="2080187" cy="5143500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 userDrawn="1"/>
          </p:nvSpPr>
          <p:spPr>
            <a:xfrm>
              <a:off x="0" y="0"/>
              <a:ext cx="2102132" cy="5143501"/>
            </a:xfrm>
            <a:prstGeom prst="rect">
              <a:avLst/>
            </a:prstGeom>
            <a:gradFill>
              <a:gsLst>
                <a:gs pos="0">
                  <a:srgbClr val="C8C8C8">
                    <a:alpha val="45000"/>
                  </a:srgb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5" name="Straight Connector 14"/>
          <p:cNvCxnSpPr/>
          <p:nvPr userDrawn="1"/>
        </p:nvCxnSpPr>
        <p:spPr>
          <a:xfrm>
            <a:off x="431624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2" descr="S:\F15015_Copernicus\3_Work\330_Work-in-process\Logos_icons\UserUptake_negatif-01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393" y="90699"/>
            <a:ext cx="557871" cy="55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 userDrawn="1"/>
        </p:nvSpPr>
        <p:spPr>
          <a:xfrm>
            <a:off x="107504" y="614834"/>
            <a:ext cx="609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User</a:t>
            </a:r>
            <a:r>
              <a:rPr lang="es-ES" sz="1100" b="1" dirty="0">
                <a:solidFill>
                  <a:srgbClr val="25408F"/>
                </a:solidFill>
              </a:rPr>
              <a:t> </a:t>
            </a:r>
            <a:r>
              <a:rPr lang="es-ES" sz="1100" b="1" dirty="0" err="1">
                <a:solidFill>
                  <a:srgbClr val="25408F"/>
                </a:solidFill>
              </a:rPr>
              <a:t>Uptake</a:t>
            </a:r>
            <a:endParaRPr lang="en-US" sz="1100" b="1" dirty="0">
              <a:solidFill>
                <a:srgbClr val="2540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74435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539" y="699542"/>
            <a:ext cx="7919262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11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83900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2627784" y="2572001"/>
            <a:ext cx="4678288" cy="560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prstClr val="white"/>
                </a:solidFill>
              </a:rPr>
              <a:t>Title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627784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600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31" y="965601"/>
            <a:ext cx="3528396" cy="249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683568" y="2598172"/>
            <a:ext cx="16230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prstClr val="white"/>
                </a:solidFill>
              </a:rPr>
              <a:t>Space</a:t>
            </a:r>
            <a:r>
              <a:rPr lang="es-ES" sz="1100" dirty="0">
                <a:solidFill>
                  <a:prstClr val="white"/>
                </a:solidFill>
              </a:rPr>
              <a:t> </a:t>
            </a:r>
            <a:r>
              <a:rPr lang="es-ES" sz="1100" dirty="0" err="1">
                <a:solidFill>
                  <a:prstClr val="white"/>
                </a:solidFill>
              </a:rPr>
              <a:t>Component</a:t>
            </a:r>
            <a:endParaRPr lang="en-US" sz="1100" dirty="0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2" t="462" r="31215" b="-462"/>
          <a:stretch/>
        </p:blipFill>
        <p:spPr bwMode="auto">
          <a:xfrm>
            <a:off x="7293990" y="0"/>
            <a:ext cx="1865239" cy="5162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46699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24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Rectangle 24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8" name="Rectangle 27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9424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23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72735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879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2317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0705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0143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3" name="Straight Connector 22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14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08046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25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Rectangle 25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21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07167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25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Rectangle 27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9" name="Rectangle 28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Oval 18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24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209055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1026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20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sp>
        <p:nvSpPr>
          <p:cNvPr id="17" name="Oval 16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22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38285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539" y="699542"/>
            <a:ext cx="7919262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11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38878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2627784" y="2572001"/>
            <a:ext cx="4678288" cy="560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prstClr val="white"/>
                </a:solidFill>
              </a:rPr>
              <a:t>Title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627784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600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31" y="965601"/>
            <a:ext cx="3528396" cy="249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683568" y="2598172"/>
            <a:ext cx="16230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prstClr val="white"/>
                </a:solidFill>
              </a:rPr>
              <a:t>Space</a:t>
            </a:r>
            <a:r>
              <a:rPr lang="es-ES" sz="1100" dirty="0">
                <a:solidFill>
                  <a:prstClr val="white"/>
                </a:solidFill>
              </a:rPr>
              <a:t> </a:t>
            </a:r>
            <a:r>
              <a:rPr lang="es-ES" sz="1100" dirty="0" err="1">
                <a:solidFill>
                  <a:prstClr val="white"/>
                </a:solidFill>
              </a:rPr>
              <a:t>Component</a:t>
            </a:r>
            <a:endParaRPr lang="en-US" sz="1100" dirty="0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2" t="462" r="31215" b="-462"/>
          <a:stretch/>
        </p:blipFill>
        <p:spPr bwMode="auto">
          <a:xfrm>
            <a:off x="7293990" y="0"/>
            <a:ext cx="1865239" cy="5162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79382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24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Rectangle 24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8" name="Rectangle 27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9424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23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5175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0" y="0"/>
            <a:ext cx="2102132" cy="5143501"/>
            <a:chOff x="0" y="0"/>
            <a:chExt cx="2102132" cy="5143501"/>
          </a:xfrm>
        </p:grpSpPr>
        <p:pic>
          <p:nvPicPr>
            <p:cNvPr id="17" name="Picture 16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323" b="677"/>
            <a:stretch/>
          </p:blipFill>
          <p:spPr>
            <a:xfrm>
              <a:off x="0" y="1"/>
              <a:ext cx="2080187" cy="514350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 userDrawn="1"/>
          </p:nvSpPr>
          <p:spPr>
            <a:xfrm>
              <a:off x="0" y="0"/>
              <a:ext cx="2102132" cy="5143501"/>
            </a:xfrm>
            <a:prstGeom prst="rect">
              <a:avLst/>
            </a:prstGeom>
            <a:gradFill>
              <a:gsLst>
                <a:gs pos="0">
                  <a:srgbClr val="C8C8C8">
                    <a:alpha val="45000"/>
                  </a:srgb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9" name="Straight Connector 18"/>
          <p:cNvCxnSpPr/>
          <p:nvPr userDrawn="1"/>
        </p:nvCxnSpPr>
        <p:spPr>
          <a:xfrm>
            <a:off x="431624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 descr="S:\F15015_Copernicus\3_Work\330_Work-in-process\Logos_icons\UserUptake_negatif-01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393" y="90699"/>
            <a:ext cx="557871" cy="55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 userDrawn="1"/>
        </p:nvSpPr>
        <p:spPr>
          <a:xfrm>
            <a:off x="107504" y="614834"/>
            <a:ext cx="609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User</a:t>
            </a:r>
            <a:r>
              <a:rPr lang="es-ES" sz="1100" b="1" dirty="0">
                <a:solidFill>
                  <a:srgbClr val="25408F"/>
                </a:solidFill>
              </a:rPr>
              <a:t> </a:t>
            </a:r>
            <a:r>
              <a:rPr lang="es-ES" sz="1100" b="1" dirty="0" err="1">
                <a:solidFill>
                  <a:srgbClr val="25408F"/>
                </a:solidFill>
              </a:rPr>
              <a:t>Uptake</a:t>
            </a:r>
            <a:endParaRPr lang="en-US" sz="1100" b="1" dirty="0">
              <a:solidFill>
                <a:srgbClr val="25408F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Footer Placeholder 7"/>
          <p:cNvSpPr>
            <a:spLocks noGrp="1"/>
          </p:cNvSpPr>
          <p:nvPr>
            <p:ph type="ftr" sz="quarter" idx="10"/>
          </p:nvPr>
        </p:nvSpPr>
        <p:spPr>
          <a:xfrm>
            <a:off x="1331640" y="4700783"/>
            <a:ext cx="4608512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6084167" y="4700783"/>
            <a:ext cx="410067" cy="273844"/>
          </a:xfrm>
        </p:spPr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43134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879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2317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0705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0143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3" name="Straight Connector 22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14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16232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25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Rectangle 25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21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333886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25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Rectangle 27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9" name="Rectangle 28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Oval 18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24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76751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1026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20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sp>
        <p:nvSpPr>
          <p:cNvPr id="17" name="Oval 16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22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133005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539" y="699542"/>
            <a:ext cx="7919262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11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007082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2627784" y="2572001"/>
            <a:ext cx="4678288" cy="560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prstClr val="white"/>
                </a:solidFill>
              </a:rPr>
              <a:t>Title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627784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600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31" y="965601"/>
            <a:ext cx="3528396" cy="249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683568" y="2598172"/>
            <a:ext cx="16230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prstClr val="white"/>
                </a:solidFill>
              </a:rPr>
              <a:t>Space</a:t>
            </a:r>
            <a:r>
              <a:rPr lang="es-ES" sz="1100" dirty="0">
                <a:solidFill>
                  <a:prstClr val="white"/>
                </a:solidFill>
              </a:rPr>
              <a:t> </a:t>
            </a:r>
            <a:r>
              <a:rPr lang="es-ES" sz="1100" dirty="0" err="1">
                <a:solidFill>
                  <a:prstClr val="white"/>
                </a:solidFill>
              </a:rPr>
              <a:t>Component</a:t>
            </a:r>
            <a:endParaRPr lang="en-US" sz="1100" dirty="0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2" t="462" r="31215" b="-462"/>
          <a:stretch/>
        </p:blipFill>
        <p:spPr bwMode="auto">
          <a:xfrm>
            <a:off x="7293990" y="0"/>
            <a:ext cx="1865239" cy="5162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55781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24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Rectangle 24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8" name="Rectangle 27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9424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23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58842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879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2317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0705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0143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3" name="Straight Connector 22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14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15519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25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Rectangle 25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21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747928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25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Rectangle 27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9" name="Rectangle 28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Oval 18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24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3270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0"/>
            <a:ext cx="2102132" cy="5143501"/>
            <a:chOff x="0" y="0"/>
            <a:chExt cx="2102132" cy="5143501"/>
          </a:xfrm>
        </p:grpSpPr>
        <p:pic>
          <p:nvPicPr>
            <p:cNvPr id="8" name="Picture 7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2102132" cy="514350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 userDrawn="1"/>
          </p:nvSpPr>
          <p:spPr>
            <a:xfrm>
              <a:off x="0" y="0"/>
              <a:ext cx="2102132" cy="5143501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88032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451076" y="1090171"/>
            <a:ext cx="0" cy="3860280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97584" y="659284"/>
            <a:ext cx="6774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solidFill>
                  <a:srgbClr val="25408F"/>
                </a:solidFill>
              </a:rPr>
              <a:t>Data Access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pic>
        <p:nvPicPr>
          <p:cNvPr id="13" name="Picture 2" descr="S:\F15015_Copernicus\3_Work\330_Work-in-process\Logos_icons\Accestodata_negatif-01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573" y="118278"/>
            <a:ext cx="541005" cy="54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03884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1026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20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sp>
        <p:nvSpPr>
          <p:cNvPr id="17" name="Oval 16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22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846444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539" y="699542"/>
            <a:ext cx="7919262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11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5264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2627784" y="2572001"/>
            <a:ext cx="4678288" cy="560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prstClr val="white"/>
                </a:solidFill>
              </a:rPr>
              <a:t>Title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627784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600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31" y="965601"/>
            <a:ext cx="3528396" cy="249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683568" y="2598172"/>
            <a:ext cx="16230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prstClr val="white"/>
                </a:solidFill>
              </a:rPr>
              <a:t>Space</a:t>
            </a:r>
            <a:r>
              <a:rPr lang="es-ES" sz="1100" dirty="0">
                <a:solidFill>
                  <a:prstClr val="white"/>
                </a:solidFill>
              </a:rPr>
              <a:t> </a:t>
            </a:r>
            <a:r>
              <a:rPr lang="es-ES" sz="1100" dirty="0" err="1">
                <a:solidFill>
                  <a:prstClr val="white"/>
                </a:solidFill>
              </a:rPr>
              <a:t>Component</a:t>
            </a:r>
            <a:endParaRPr lang="en-US" sz="1100" dirty="0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2" t="462" r="31215" b="-462"/>
          <a:stretch/>
        </p:blipFill>
        <p:spPr bwMode="auto">
          <a:xfrm>
            <a:off x="7293990" y="0"/>
            <a:ext cx="1865239" cy="5162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780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24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Rectangle 24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8" name="Rectangle 27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9424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23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38436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879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2317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0705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0143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3" name="Straight Connector 22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14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59174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25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Rectangle 25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21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043355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25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Rectangle 27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9" name="Rectangle 28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Oval 18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24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32025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1026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20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sp>
        <p:nvSpPr>
          <p:cNvPr id="17" name="Oval 16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22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32766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539" y="699542"/>
            <a:ext cx="7919262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11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5236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2627784" y="2572001"/>
            <a:ext cx="4678288" cy="560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prstClr val="white"/>
                </a:solidFill>
              </a:rPr>
              <a:t>Title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627784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600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31" y="965601"/>
            <a:ext cx="3528396" cy="249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683568" y="2598172"/>
            <a:ext cx="16230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prstClr val="white"/>
                </a:solidFill>
              </a:rPr>
              <a:t>Space</a:t>
            </a:r>
            <a:r>
              <a:rPr lang="es-ES" sz="1100" dirty="0">
                <a:solidFill>
                  <a:prstClr val="white"/>
                </a:solidFill>
              </a:rPr>
              <a:t> </a:t>
            </a:r>
            <a:r>
              <a:rPr lang="es-ES" sz="1100" dirty="0" err="1">
                <a:solidFill>
                  <a:prstClr val="white"/>
                </a:solidFill>
              </a:rPr>
              <a:t>Component</a:t>
            </a:r>
            <a:endParaRPr lang="en-US" sz="1100" dirty="0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2" t="462" r="31215" b="-462"/>
          <a:stretch/>
        </p:blipFill>
        <p:spPr bwMode="auto">
          <a:xfrm>
            <a:off x="7293990" y="0"/>
            <a:ext cx="1865239" cy="5162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5326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539" y="699542"/>
            <a:ext cx="7919262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88032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1076" y="1090171"/>
            <a:ext cx="0" cy="3860280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97584" y="659284"/>
            <a:ext cx="6774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solidFill>
                  <a:srgbClr val="25408F"/>
                </a:solidFill>
              </a:rPr>
              <a:t>Data Access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pic>
        <p:nvPicPr>
          <p:cNvPr id="16" name="Picture 2" descr="S:\F15015_Copernicus\3_Work\330_Work-in-process\Logos_icons\Accestodata_negatif-01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573" y="118278"/>
            <a:ext cx="541005" cy="54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73879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24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Rectangle 24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8" name="Rectangle 27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9424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23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84200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879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2317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0705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0143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3" name="Straight Connector 22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14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80831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25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Rectangle 25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21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9834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25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Rectangle 27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9" name="Rectangle 28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Oval 18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24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10771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1026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20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sp>
        <p:nvSpPr>
          <p:cNvPr id="17" name="Oval 16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pic>
        <p:nvPicPr>
          <p:cNvPr id="22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26319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539" y="699542"/>
            <a:ext cx="7919262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11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64110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2627784" y="2572001"/>
            <a:ext cx="4678288" cy="560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prstClr val="white"/>
                </a:solidFill>
              </a:rPr>
              <a:t>Title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627784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600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31" y="965601"/>
            <a:ext cx="3528396" cy="249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683568" y="2598172"/>
            <a:ext cx="16230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prstClr val="white"/>
                </a:solidFill>
              </a:rPr>
              <a:t>Space</a:t>
            </a:r>
            <a:r>
              <a:rPr lang="es-ES" sz="1100" dirty="0">
                <a:solidFill>
                  <a:prstClr val="white"/>
                </a:solidFill>
              </a:rPr>
              <a:t> </a:t>
            </a:r>
            <a:r>
              <a:rPr lang="es-ES" sz="1100" dirty="0" err="1">
                <a:solidFill>
                  <a:prstClr val="white"/>
                </a:solidFill>
              </a:rPr>
              <a:t>Component</a:t>
            </a:r>
            <a:endParaRPr lang="en-US" sz="1100" dirty="0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2" t="462" r="31215" b="-462"/>
          <a:stretch/>
        </p:blipFill>
        <p:spPr bwMode="auto">
          <a:xfrm>
            <a:off x="7293990" y="0"/>
            <a:ext cx="1865239" cy="5162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589693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24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Rectangle 24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8" name="Rectangle 27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9424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23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070270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879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2317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0705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0143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3" name="Straight Connector 22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14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59642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25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Rectangle 25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21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4623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3596" y="251"/>
            <a:ext cx="1916102" cy="5143500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7223596" y="0"/>
            <a:ext cx="1728192" cy="5143500"/>
          </a:xfrm>
          <a:prstGeom prst="rect">
            <a:avLst/>
          </a:prstGeom>
          <a:gradFill flip="none" rotWithShape="1">
            <a:gsLst>
              <a:gs pos="4000">
                <a:srgbClr val="25408F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569823" y="317393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7" name="Picture 3" descr="S:\F15015_Copernicus\3_Work\330_Work-in-process\Logos_icons\User Uptake_blanc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966" y="902657"/>
            <a:ext cx="2821221" cy="2821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723496" y="3723878"/>
            <a:ext cx="144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>
                <a:solidFill>
                  <a:schemeClr val="bg1"/>
                </a:solidFill>
              </a:rPr>
              <a:t>Data Access</a:t>
            </a:r>
            <a:endParaRPr lang="en-US" sz="1100" b="0" dirty="0">
              <a:solidFill>
                <a:schemeClr val="bg1"/>
              </a:solidFill>
            </a:endParaRPr>
          </a:p>
        </p:txBody>
      </p:sp>
      <p:pic>
        <p:nvPicPr>
          <p:cNvPr id="18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4242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758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2569823" y="2598546"/>
            <a:ext cx="467828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115754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 userDrawn="1"/>
        </p:nvGrpSpPr>
        <p:grpSpPr>
          <a:xfrm>
            <a:off x="-34552" y="-19050"/>
            <a:ext cx="2149624" cy="5212283"/>
            <a:chOff x="-5476811" y="-524594"/>
            <a:chExt cx="2149624" cy="5212283"/>
          </a:xfrm>
        </p:grpSpPr>
        <p:pic>
          <p:nvPicPr>
            <p:cNvPr id="25" name="Picture 2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4" t="-337" r="22574" b="337"/>
            <a:stretch/>
          </p:blipFill>
          <p:spPr bwMode="auto">
            <a:xfrm>
              <a:off x="-5460787" y="-524594"/>
              <a:ext cx="2133600" cy="5193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Rectangle 27"/>
            <p:cNvSpPr/>
            <p:nvPr userDrawn="1"/>
          </p:nvSpPr>
          <p:spPr>
            <a:xfrm>
              <a:off x="-5476811" y="-524594"/>
              <a:ext cx="2149624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9" name="Rectangle 28"/>
            <p:cNvSpPr/>
            <p:nvPr userDrawn="1"/>
          </p:nvSpPr>
          <p:spPr>
            <a:xfrm>
              <a:off x="-5462053" y="-505544"/>
              <a:ext cx="2134866" cy="5193233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Oval 18"/>
          <p:cNvSpPr/>
          <p:nvPr userDrawn="1"/>
        </p:nvSpPr>
        <p:spPr>
          <a:xfrm>
            <a:off x="168363" y="112960"/>
            <a:ext cx="531980" cy="529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rgbClr val="25408F"/>
                </a:solidFill>
              </a:rPr>
              <a:t>Space</a:t>
            </a:r>
            <a:endParaRPr lang="es-ES" sz="1100" dirty="0">
              <a:solidFill>
                <a:srgbClr val="25408F"/>
              </a:solidFill>
            </a:endParaRPr>
          </a:p>
          <a:p>
            <a:pPr algn="ctr"/>
            <a:r>
              <a:rPr lang="es-ES" sz="1100" dirty="0" err="1">
                <a:solidFill>
                  <a:srgbClr val="25408F"/>
                </a:solidFill>
              </a:rPr>
              <a:t>Component</a:t>
            </a:r>
            <a:endParaRPr lang="en-US" sz="1100" dirty="0">
              <a:solidFill>
                <a:srgbClr val="25408F"/>
              </a:solidFill>
            </a:endParaRPr>
          </a:p>
        </p:txBody>
      </p:sp>
      <p:pic>
        <p:nvPicPr>
          <p:cNvPr id="24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402"/>
            <a:ext cx="549227" cy="3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2192206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 userDrawn="1"/>
        </p:nvGrpSpPr>
        <p:grpSpPr>
          <a:xfrm>
            <a:off x="-19239" y="-12685"/>
            <a:ext cx="2463883" cy="5176972"/>
            <a:chOff x="-2604708" y="-1040096"/>
            <a:chExt cx="2463883" cy="5176972"/>
          </a:xfrm>
        </p:grpSpPr>
        <p:pic>
          <p:nvPicPr>
            <p:cNvPr id="21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2604436" y="-1028650"/>
              <a:ext cx="2002973" cy="5138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tangle 21"/>
            <p:cNvSpPr/>
            <p:nvPr userDrawn="1"/>
          </p:nvSpPr>
          <p:spPr>
            <a:xfrm>
              <a:off x="-2604436" y="-1013193"/>
              <a:ext cx="2463611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-2604708" y="-1040096"/>
              <a:ext cx="2438852" cy="515006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2C4442"/>
                </a:solidFill>
              </a:rPr>
              <a:t>Security</a:t>
            </a:r>
            <a:endParaRPr lang="en-US" sz="1100" dirty="0">
              <a:solidFill>
                <a:srgbClr val="2C4442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612758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699542"/>
            <a:ext cx="7743826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578683"/>
                </a:solidFill>
              </a:rPr>
              <a:t>Security</a:t>
            </a:r>
            <a:endParaRPr lang="en-US" sz="1100" dirty="0">
              <a:solidFill>
                <a:srgbClr val="578683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32252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78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prstClr val="white">
                    <a:lumMod val="95000"/>
                  </a:prstClr>
                </a:solidFill>
              </a:rPr>
              <a:t>23/11/2016 Brussels</a:t>
            </a:r>
            <a:endParaRPr lang="en-US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 userDrawn="1"/>
        </p:nvSpPr>
        <p:spPr>
          <a:xfrm>
            <a:off x="2602384" y="2572001"/>
            <a:ext cx="4678288" cy="560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prstClr val="white"/>
                </a:solidFill>
              </a:rPr>
              <a:t>Copernicus Maritime Surveillance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3314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9853" y="1937973"/>
            <a:ext cx="2061385" cy="176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 userDrawn="1"/>
        </p:nvSpPr>
        <p:spPr>
          <a:xfrm>
            <a:off x="1018177" y="3710205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dirty="0">
                <a:solidFill>
                  <a:prstClr val="white"/>
                </a:solidFill>
              </a:rPr>
              <a:t>Security</a:t>
            </a:r>
            <a:endParaRPr lang="en-US" sz="1100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56" t="16406" r="27978" b="9049"/>
          <a:stretch/>
        </p:blipFill>
        <p:spPr bwMode="auto">
          <a:xfrm>
            <a:off x="7195187" y="0"/>
            <a:ext cx="1951417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2602384" y="3147814"/>
            <a:ext cx="4680520" cy="1152128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 smtClean="0"/>
          </a:p>
          <a:p>
            <a:r>
              <a:rPr lang="en-US" dirty="0" smtClean="0"/>
              <a:t>State of play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31967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-38100" y="12576"/>
            <a:ext cx="2482389" cy="5170484"/>
            <a:chOff x="9658589" y="-81666"/>
            <a:chExt cx="2482389" cy="5170484"/>
          </a:xfrm>
        </p:grpSpPr>
        <p:pic>
          <p:nvPicPr>
            <p:cNvPr id="16" name="Picture 3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856" t="16406" r="27978" b="9049"/>
            <a:stretch/>
          </p:blipFill>
          <p:spPr bwMode="auto">
            <a:xfrm>
              <a:off x="9677367" y="-81666"/>
              <a:ext cx="1951417" cy="5162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tangle 21"/>
            <p:cNvSpPr/>
            <p:nvPr userDrawn="1"/>
          </p:nvSpPr>
          <p:spPr>
            <a:xfrm>
              <a:off x="9658589" y="-81389"/>
              <a:ext cx="2438852" cy="515006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9677367" y="-61251"/>
              <a:ext cx="2463611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 userDrawn="1">
            <p:ph sz="half" idx="1"/>
          </p:nvPr>
        </p:nvSpPr>
        <p:spPr>
          <a:xfrm>
            <a:off x="1022920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 userDrawn="1">
            <p:ph sz="half" idx="2"/>
          </p:nvPr>
        </p:nvSpPr>
        <p:spPr>
          <a:xfrm>
            <a:off x="5076056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2C4442"/>
                </a:solidFill>
              </a:rPr>
              <a:t>Security</a:t>
            </a:r>
            <a:endParaRPr lang="en-US" sz="1100" dirty="0">
              <a:solidFill>
                <a:srgbClr val="2C44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687572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54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980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418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578683"/>
                </a:solidFill>
              </a:rPr>
              <a:t>Security</a:t>
            </a:r>
            <a:endParaRPr lang="en-US" sz="1100" dirty="0">
              <a:solidFill>
                <a:srgbClr val="578683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2617489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-38100" y="12576"/>
            <a:ext cx="2482389" cy="5170484"/>
            <a:chOff x="9658589" y="-81666"/>
            <a:chExt cx="2482389" cy="5170484"/>
          </a:xfrm>
        </p:grpSpPr>
        <p:pic>
          <p:nvPicPr>
            <p:cNvPr id="19" name="Picture 3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856" t="16406" r="27978" b="9049"/>
            <a:stretch/>
          </p:blipFill>
          <p:spPr bwMode="auto">
            <a:xfrm>
              <a:off x="9677367" y="-81666"/>
              <a:ext cx="1951417" cy="5162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Rectangle 19"/>
            <p:cNvSpPr/>
            <p:nvPr userDrawn="1"/>
          </p:nvSpPr>
          <p:spPr>
            <a:xfrm>
              <a:off x="9658589" y="-81389"/>
              <a:ext cx="2438852" cy="515006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9677367" y="-61251"/>
              <a:ext cx="2463611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2C4442"/>
                </a:solidFill>
              </a:rPr>
              <a:t>Security</a:t>
            </a:r>
            <a:endParaRPr lang="en-US" sz="1100" dirty="0">
              <a:solidFill>
                <a:srgbClr val="2C44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45556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 userDrawn="1"/>
        </p:nvGrpSpPr>
        <p:grpSpPr>
          <a:xfrm>
            <a:off x="-38100" y="12576"/>
            <a:ext cx="2482389" cy="5170484"/>
            <a:chOff x="9658589" y="-81666"/>
            <a:chExt cx="2482389" cy="5170484"/>
          </a:xfrm>
        </p:grpSpPr>
        <p:pic>
          <p:nvPicPr>
            <p:cNvPr id="20" name="Picture 3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856" t="16406" r="27978" b="9049"/>
            <a:stretch/>
          </p:blipFill>
          <p:spPr bwMode="auto">
            <a:xfrm>
              <a:off x="9677367" y="-81666"/>
              <a:ext cx="1951417" cy="5162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20"/>
            <p:cNvSpPr/>
            <p:nvPr userDrawn="1"/>
          </p:nvSpPr>
          <p:spPr>
            <a:xfrm>
              <a:off x="9658589" y="-81389"/>
              <a:ext cx="2438852" cy="515006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9677367" y="-61251"/>
              <a:ext cx="2463611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22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22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2C4442"/>
                </a:solidFill>
              </a:rPr>
              <a:t>Security</a:t>
            </a:r>
            <a:endParaRPr lang="en-US" sz="1100" dirty="0">
              <a:solidFill>
                <a:srgbClr val="2C44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714032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445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-152887" y="-14514"/>
            <a:ext cx="2463611" cy="5182509"/>
            <a:chOff x="-4209150" y="-331109"/>
            <a:chExt cx="2463611" cy="5182509"/>
          </a:xfrm>
        </p:grpSpPr>
        <p:pic>
          <p:nvPicPr>
            <p:cNvPr id="29" name="Picture 4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4065134" y="-331109"/>
              <a:ext cx="1879600" cy="5171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Rectangle 29"/>
            <p:cNvSpPr/>
            <p:nvPr userDrawn="1"/>
          </p:nvSpPr>
          <p:spPr>
            <a:xfrm>
              <a:off x="-4209150" y="-330200"/>
              <a:ext cx="2463611" cy="51716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31" name="Rectangle 30"/>
            <p:cNvSpPr/>
            <p:nvPr userDrawn="1"/>
          </p:nvSpPr>
          <p:spPr>
            <a:xfrm>
              <a:off x="-4068960" y="-330200"/>
              <a:ext cx="2323421" cy="51816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2C4442"/>
                </a:solidFill>
              </a:rPr>
              <a:t>Security</a:t>
            </a:r>
            <a:endParaRPr lang="en-US" sz="1100" dirty="0">
              <a:solidFill>
                <a:srgbClr val="2C4442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ooter Placeholder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03277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0"/>
            <a:ext cx="2102132" cy="5143501"/>
            <a:chOff x="0" y="0"/>
            <a:chExt cx="2102132" cy="5143501"/>
          </a:xfrm>
        </p:grpSpPr>
        <p:pic>
          <p:nvPicPr>
            <p:cNvPr id="23" name="Picture 22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2102132" cy="514350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 userDrawn="1"/>
          </p:nvSpPr>
          <p:spPr>
            <a:xfrm>
              <a:off x="0" y="0"/>
              <a:ext cx="2102132" cy="5143501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 userDrawn="1">
            <p:ph sz="half" idx="1"/>
          </p:nvPr>
        </p:nvSpPr>
        <p:spPr>
          <a:xfrm>
            <a:off x="749424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 userDrawn="1">
            <p:ph sz="half" idx="2"/>
          </p:nvPr>
        </p:nvSpPr>
        <p:spPr>
          <a:xfrm>
            <a:off x="4781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51076" y="1090171"/>
            <a:ext cx="0" cy="3860280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67494"/>
            <a:ext cx="7819096" cy="288032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97584" y="659284"/>
            <a:ext cx="6774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solidFill>
                  <a:srgbClr val="25408F"/>
                </a:solidFill>
              </a:rPr>
              <a:t>Data Access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pic>
        <p:nvPicPr>
          <p:cNvPr id="13" name="Picture 2" descr="S:\F15015_Copernicus\3_Work\330_Work-in-process\Logos_icons\Accestodata_negatif-01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573" y="118278"/>
            <a:ext cx="541005" cy="54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32985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699542"/>
            <a:ext cx="7743826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578683"/>
                </a:solidFill>
              </a:rPr>
              <a:t>Security</a:t>
            </a:r>
            <a:endParaRPr lang="en-US" sz="1100" dirty="0">
              <a:solidFill>
                <a:srgbClr val="578683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72415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78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314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9853" y="1937973"/>
            <a:ext cx="2061385" cy="176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 userDrawn="1"/>
        </p:nvSpPr>
        <p:spPr>
          <a:xfrm>
            <a:off x="1018177" y="3710205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dirty="0">
                <a:solidFill>
                  <a:prstClr val="white"/>
                </a:solidFill>
              </a:rPr>
              <a:t>Security</a:t>
            </a:r>
            <a:endParaRPr lang="en-US" sz="1100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95187" y="0"/>
            <a:ext cx="194881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2602384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2602384" y="2572001"/>
            <a:ext cx="467828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 dirty="0"/>
              <a:t>Title</a:t>
            </a:r>
            <a:endParaRPr lang="en-GB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7138888" y="0"/>
            <a:ext cx="1728192" cy="5143500"/>
          </a:xfrm>
          <a:prstGeom prst="rect">
            <a:avLst/>
          </a:prstGeom>
          <a:gradFill flip="none" rotWithShape="1">
            <a:gsLst>
              <a:gs pos="4000">
                <a:srgbClr val="578683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28703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 userDrawn="1"/>
        </p:nvGrpSpPr>
        <p:grpSpPr>
          <a:xfrm>
            <a:off x="-152887" y="-14514"/>
            <a:ext cx="2463611" cy="5182509"/>
            <a:chOff x="-4209150" y="-331109"/>
            <a:chExt cx="2463611" cy="5182509"/>
          </a:xfrm>
        </p:grpSpPr>
        <p:pic>
          <p:nvPicPr>
            <p:cNvPr id="38" name="Picture 4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4065134" y="-331109"/>
              <a:ext cx="1879600" cy="5171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" name="Rectangle 38"/>
            <p:cNvSpPr/>
            <p:nvPr userDrawn="1"/>
          </p:nvSpPr>
          <p:spPr>
            <a:xfrm>
              <a:off x="-4209150" y="-330200"/>
              <a:ext cx="2463611" cy="51716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0" name="Rectangle 39"/>
            <p:cNvSpPr/>
            <p:nvPr userDrawn="1"/>
          </p:nvSpPr>
          <p:spPr>
            <a:xfrm>
              <a:off x="-4068960" y="-330200"/>
              <a:ext cx="2323421" cy="51816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 userDrawn="1">
            <p:ph sz="half" idx="1"/>
          </p:nvPr>
        </p:nvSpPr>
        <p:spPr>
          <a:xfrm>
            <a:off x="1022920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 userDrawn="1">
            <p:ph sz="half" idx="2"/>
          </p:nvPr>
        </p:nvSpPr>
        <p:spPr>
          <a:xfrm>
            <a:off x="5076056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2C4442"/>
                </a:solidFill>
              </a:rPr>
              <a:t>Security</a:t>
            </a:r>
            <a:endParaRPr lang="en-US" sz="1100" dirty="0">
              <a:solidFill>
                <a:srgbClr val="2C444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673762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 userDrawn="1"/>
        </p:nvGrpSpPr>
        <p:grpSpPr>
          <a:xfrm>
            <a:off x="-152887" y="-14514"/>
            <a:ext cx="2463611" cy="5182509"/>
            <a:chOff x="-4209150" y="-331109"/>
            <a:chExt cx="2463611" cy="5182509"/>
          </a:xfrm>
        </p:grpSpPr>
        <p:pic>
          <p:nvPicPr>
            <p:cNvPr id="27" name="Picture 4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4065134" y="-331109"/>
              <a:ext cx="1879600" cy="5171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Rectangle 27"/>
            <p:cNvSpPr/>
            <p:nvPr userDrawn="1"/>
          </p:nvSpPr>
          <p:spPr>
            <a:xfrm>
              <a:off x="-4209150" y="-330200"/>
              <a:ext cx="2463611" cy="51716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9" name="Rectangle 28"/>
            <p:cNvSpPr/>
            <p:nvPr userDrawn="1"/>
          </p:nvSpPr>
          <p:spPr>
            <a:xfrm>
              <a:off x="-4068960" y="-330200"/>
              <a:ext cx="2323421" cy="51816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54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980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418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578683">
                    <a:lumMod val="75000"/>
                  </a:srgbClr>
                </a:solidFill>
              </a:rPr>
              <a:t>Security</a:t>
            </a:r>
            <a:endParaRPr lang="en-US" sz="1100" dirty="0">
              <a:solidFill>
                <a:srgbClr val="578683">
                  <a:lumMod val="75000"/>
                </a:srgbClr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086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 userDrawn="1"/>
        </p:nvGrpSpPr>
        <p:grpSpPr>
          <a:xfrm>
            <a:off x="-152887" y="-14514"/>
            <a:ext cx="2463611" cy="5182509"/>
            <a:chOff x="-4209150" y="-331109"/>
            <a:chExt cx="2463611" cy="5182509"/>
          </a:xfrm>
        </p:grpSpPr>
        <p:pic>
          <p:nvPicPr>
            <p:cNvPr id="21" name="Picture 4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4065134" y="-331109"/>
              <a:ext cx="1879600" cy="5171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Rectangle 23"/>
            <p:cNvSpPr/>
            <p:nvPr userDrawn="1"/>
          </p:nvSpPr>
          <p:spPr>
            <a:xfrm>
              <a:off x="-4209150" y="-330200"/>
              <a:ext cx="2463611" cy="51716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-4068960" y="-330200"/>
              <a:ext cx="2323421" cy="51816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2C4442"/>
                </a:solidFill>
              </a:rPr>
              <a:t>Security</a:t>
            </a:r>
            <a:endParaRPr lang="en-US" sz="1100" dirty="0">
              <a:solidFill>
                <a:srgbClr val="2C4442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4887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-152887" y="-14514"/>
            <a:ext cx="2463611" cy="5182509"/>
            <a:chOff x="-4209150" y="-331109"/>
            <a:chExt cx="2463611" cy="5182509"/>
          </a:xfrm>
        </p:grpSpPr>
        <p:pic>
          <p:nvPicPr>
            <p:cNvPr id="23" name="Picture 4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4065134" y="-331109"/>
              <a:ext cx="1879600" cy="5171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Rectangle 25"/>
            <p:cNvSpPr/>
            <p:nvPr userDrawn="1"/>
          </p:nvSpPr>
          <p:spPr>
            <a:xfrm>
              <a:off x="-4209150" y="-330200"/>
              <a:ext cx="2463611" cy="51716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-4068960" y="-330200"/>
              <a:ext cx="2323421" cy="51816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22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22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2C4442"/>
                </a:solidFill>
              </a:rPr>
              <a:t>Security</a:t>
            </a:r>
            <a:endParaRPr lang="en-US" sz="1100" dirty="0">
              <a:solidFill>
                <a:srgbClr val="2C444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807142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1"/>
            <a:ext cx="2483768" cy="5143501"/>
            <a:chOff x="0" y="0"/>
            <a:chExt cx="2483768" cy="5143501"/>
          </a:xfrm>
        </p:grpSpPr>
        <p:pic>
          <p:nvPicPr>
            <p:cNvPr id="19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" b="-13"/>
            <a:stretch/>
          </p:blipFill>
          <p:spPr bwMode="auto">
            <a:xfrm>
              <a:off x="0" y="0"/>
              <a:ext cx="2438187" cy="51435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 userDrawn="1"/>
          </p:nvSpPr>
          <p:spPr>
            <a:xfrm>
              <a:off x="0" y="1"/>
              <a:ext cx="2483768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0" y="1"/>
              <a:ext cx="2452969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6" name="Straight Connector 15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74" y="23355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5" y="255463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8" y="699543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-36512" y="614835"/>
            <a:ext cx="979264" cy="43857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B0BF27"/>
                </a:solidFill>
              </a:rPr>
              <a:t>Land</a:t>
            </a:r>
            <a:r>
              <a:rPr lang="es-ES" sz="1100" b="1" dirty="0">
                <a:solidFill>
                  <a:srgbClr val="B0BF27"/>
                </a:solidFill>
              </a:rPr>
              <a:t> </a:t>
            </a:r>
            <a:r>
              <a:rPr lang="es-ES" sz="1100" b="1" dirty="0" err="1">
                <a:solidFill>
                  <a:srgbClr val="B0BF27"/>
                </a:solidFill>
              </a:rPr>
              <a:t>Monitoring</a:t>
            </a:r>
            <a:endParaRPr lang="en-US" sz="1100" b="1" dirty="0">
              <a:solidFill>
                <a:srgbClr val="B0BF27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602901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699543"/>
            <a:ext cx="7743826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3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74" y="23355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5" y="255463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-36512" y="614835"/>
            <a:ext cx="979264" cy="43857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B0BF27"/>
                </a:solidFill>
              </a:rPr>
              <a:t>Land</a:t>
            </a:r>
            <a:r>
              <a:rPr lang="es-ES" sz="1100" b="1" dirty="0">
                <a:solidFill>
                  <a:srgbClr val="B0BF27"/>
                </a:solidFill>
              </a:rPr>
              <a:t> </a:t>
            </a:r>
            <a:r>
              <a:rPr lang="es-ES" sz="1100" b="1" dirty="0" err="1">
                <a:solidFill>
                  <a:srgbClr val="B0BF27"/>
                </a:solidFill>
              </a:rPr>
              <a:t>Monitoring</a:t>
            </a:r>
            <a:endParaRPr lang="en-US" sz="1100" b="1" dirty="0">
              <a:solidFill>
                <a:srgbClr val="B0BF27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20182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B0B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Subtitle 2"/>
          <p:cNvSpPr>
            <a:spLocks noGrp="1"/>
          </p:cNvSpPr>
          <p:nvPr>
            <p:ph type="subTitle" idx="13"/>
          </p:nvPr>
        </p:nvSpPr>
        <p:spPr>
          <a:xfrm>
            <a:off x="2636031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170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3" y="1470423"/>
            <a:ext cx="2409911" cy="25256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29"/>
          <a:stretch/>
        </p:blipFill>
        <p:spPr bwMode="auto">
          <a:xfrm>
            <a:off x="7260856" y="0"/>
            <a:ext cx="188314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4243" y="4650009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759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 userDrawn="1"/>
        </p:nvSpPr>
        <p:spPr>
          <a:xfrm>
            <a:off x="582712" y="3363839"/>
            <a:ext cx="2189088" cy="26545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bg1"/>
                </a:solidFill>
              </a:rPr>
              <a:t>Land</a:t>
            </a:r>
            <a:r>
              <a:rPr lang="es-ES" sz="1100" b="0" dirty="0">
                <a:solidFill>
                  <a:schemeClr val="bg1"/>
                </a:solidFill>
              </a:rPr>
              <a:t> </a:t>
            </a:r>
            <a:r>
              <a:rPr lang="es-ES" sz="1100" b="0" dirty="0" err="1">
                <a:solidFill>
                  <a:schemeClr val="bg1"/>
                </a:solidFill>
              </a:rPr>
              <a:t>Monitoring</a:t>
            </a:r>
            <a:endParaRPr lang="en-US" sz="1100" b="0" dirty="0">
              <a:solidFill>
                <a:schemeClr val="bg1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2638263" y="2571751"/>
            <a:ext cx="4678288" cy="560636"/>
          </a:xfrm>
        </p:spPr>
        <p:txBody>
          <a:bodyPr vert="horz" lIns="91438" tIns="45719" rIns="91438" bIns="45719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 dirty="0"/>
              <a:t>Title</a:t>
            </a:r>
            <a:endParaRPr lang="en-GB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7176988" y="0"/>
            <a:ext cx="1728192" cy="5143500"/>
          </a:xfrm>
          <a:prstGeom prst="rect">
            <a:avLst/>
          </a:prstGeom>
          <a:gradFill flip="none" rotWithShape="1">
            <a:gsLst>
              <a:gs pos="4000">
                <a:srgbClr val="B0BF27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27489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 userDrawn="1"/>
        </p:nvGrpSpPr>
        <p:grpSpPr>
          <a:xfrm>
            <a:off x="0" y="1"/>
            <a:ext cx="2483768" cy="5143501"/>
            <a:chOff x="0" y="0"/>
            <a:chExt cx="2483768" cy="5143501"/>
          </a:xfrm>
        </p:grpSpPr>
        <p:pic>
          <p:nvPicPr>
            <p:cNvPr id="16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" b="-13"/>
            <a:stretch/>
          </p:blipFill>
          <p:spPr bwMode="auto">
            <a:xfrm>
              <a:off x="0" y="0"/>
              <a:ext cx="2438187" cy="51435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ctangle 16"/>
            <p:cNvSpPr/>
            <p:nvPr userDrawn="1"/>
          </p:nvSpPr>
          <p:spPr>
            <a:xfrm>
              <a:off x="0" y="1"/>
              <a:ext cx="2483768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0" y="1"/>
              <a:ext cx="2452969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3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74" y="23355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867705" y="255463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Box 28"/>
          <p:cNvSpPr txBox="1"/>
          <p:nvPr userDrawn="1"/>
        </p:nvSpPr>
        <p:spPr>
          <a:xfrm>
            <a:off x="-36512" y="614835"/>
            <a:ext cx="979264" cy="43857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B0BF27"/>
                </a:solidFill>
              </a:rPr>
              <a:t>Land</a:t>
            </a:r>
            <a:r>
              <a:rPr lang="es-ES" sz="1100" b="1" dirty="0">
                <a:solidFill>
                  <a:srgbClr val="B0BF27"/>
                </a:solidFill>
              </a:rPr>
              <a:t> </a:t>
            </a:r>
            <a:r>
              <a:rPr lang="es-ES" sz="1100" b="1" dirty="0" err="1">
                <a:solidFill>
                  <a:srgbClr val="B0BF27"/>
                </a:solidFill>
              </a:rPr>
              <a:t>Monitoring</a:t>
            </a:r>
            <a:endParaRPr lang="en-US" sz="1100" b="1" dirty="0">
              <a:solidFill>
                <a:srgbClr val="B0BF2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872" y="699543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528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S:\F15015_Copernicus\3_Work\330_Work-in-process\SC4_BackgroundMat\Visual_ID\Photos\Po_River_Italy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0" y="0"/>
            <a:ext cx="207708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 userDrawn="1"/>
        </p:nvSpPr>
        <p:spPr>
          <a:xfrm>
            <a:off x="0" y="1"/>
            <a:ext cx="2077083" cy="514349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1"/>
            <a:ext cx="2084906" cy="5143499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60077"/>
            <a:ext cx="7819096" cy="283417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33" name="Straight Connector 32"/>
          <p:cNvCxnSpPr/>
          <p:nvPr userDrawn="1"/>
        </p:nvCxnSpPr>
        <p:spPr>
          <a:xfrm>
            <a:off x="441308" y="876444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 userDrawn="1"/>
        </p:nvSpPr>
        <p:spPr>
          <a:xfrm>
            <a:off x="-36512" y="614834"/>
            <a:ext cx="945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Copernicus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040" y="21806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1462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 userDrawn="1"/>
        </p:nvGrpSpPr>
        <p:grpSpPr>
          <a:xfrm>
            <a:off x="0" y="0"/>
            <a:ext cx="2102132" cy="5143501"/>
            <a:chOff x="0" y="0"/>
            <a:chExt cx="2102132" cy="5143501"/>
          </a:xfrm>
        </p:grpSpPr>
        <p:pic>
          <p:nvPicPr>
            <p:cNvPr id="21" name="Picture 20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2102132" cy="5143500"/>
            </a:xfrm>
            <a:prstGeom prst="rect">
              <a:avLst/>
            </a:prstGeom>
          </p:spPr>
        </p:pic>
        <p:sp>
          <p:nvSpPr>
            <p:cNvPr id="22" name="Rectangle 21"/>
            <p:cNvSpPr/>
            <p:nvPr userDrawn="1"/>
          </p:nvSpPr>
          <p:spPr>
            <a:xfrm>
              <a:off x="0" y="0"/>
              <a:ext cx="2102132" cy="5143501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879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2317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0705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0143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88032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51076" y="1090171"/>
            <a:ext cx="0" cy="3860280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 userDrawn="1"/>
        </p:nvSpPr>
        <p:spPr>
          <a:xfrm>
            <a:off x="97584" y="659284"/>
            <a:ext cx="6774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solidFill>
                  <a:srgbClr val="25408F"/>
                </a:solidFill>
              </a:rPr>
              <a:t>Data Access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9" name="Picture 2" descr="S:\F15015_Copernicus\3_Work\330_Work-in-process\Logos_icons\Accestodata_negatif-01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573" y="118278"/>
            <a:ext cx="541005" cy="54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674922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0" y="1"/>
            <a:ext cx="2483768" cy="5143501"/>
            <a:chOff x="0" y="0"/>
            <a:chExt cx="2483768" cy="5143501"/>
          </a:xfrm>
        </p:grpSpPr>
        <p:pic>
          <p:nvPicPr>
            <p:cNvPr id="15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" b="-13"/>
            <a:stretch/>
          </p:blipFill>
          <p:spPr bwMode="auto">
            <a:xfrm>
              <a:off x="0" y="0"/>
              <a:ext cx="2438187" cy="51435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ctangle 16"/>
            <p:cNvSpPr/>
            <p:nvPr userDrawn="1"/>
          </p:nvSpPr>
          <p:spPr>
            <a:xfrm>
              <a:off x="0" y="1"/>
              <a:ext cx="2483768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0" y="1"/>
              <a:ext cx="2452969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55" y="6275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981" y="6275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419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74" y="23355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5" y="255463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-36512" y="614835"/>
            <a:ext cx="979264" cy="43857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B0BF27"/>
                </a:solidFill>
              </a:rPr>
              <a:t>Land</a:t>
            </a:r>
            <a:r>
              <a:rPr lang="es-ES" sz="1100" b="1" dirty="0">
                <a:solidFill>
                  <a:srgbClr val="B0BF27"/>
                </a:solidFill>
              </a:rPr>
              <a:t> </a:t>
            </a:r>
            <a:r>
              <a:rPr lang="es-ES" sz="1100" b="1" dirty="0" err="1">
                <a:solidFill>
                  <a:srgbClr val="B0BF27"/>
                </a:solidFill>
              </a:rPr>
              <a:t>Monitoring</a:t>
            </a:r>
            <a:endParaRPr lang="en-US" sz="1100" b="1" dirty="0">
              <a:solidFill>
                <a:srgbClr val="B0BF27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732230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1"/>
            <a:ext cx="2483768" cy="5143501"/>
            <a:chOff x="0" y="0"/>
            <a:chExt cx="2483768" cy="5143501"/>
          </a:xfrm>
        </p:grpSpPr>
        <p:pic>
          <p:nvPicPr>
            <p:cNvPr id="22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" b="-13"/>
            <a:stretch/>
          </p:blipFill>
          <p:spPr bwMode="auto">
            <a:xfrm>
              <a:off x="0" y="0"/>
              <a:ext cx="2438187" cy="51435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Rectangle 22"/>
            <p:cNvSpPr/>
            <p:nvPr userDrawn="1"/>
          </p:nvSpPr>
          <p:spPr>
            <a:xfrm>
              <a:off x="0" y="1"/>
              <a:ext cx="2483768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0" y="1"/>
              <a:ext cx="2452969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74" y="23355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5" y="255463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-36512" y="614835"/>
            <a:ext cx="979264" cy="43857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B0BF27"/>
                </a:solidFill>
              </a:rPr>
              <a:t>Land</a:t>
            </a:r>
            <a:r>
              <a:rPr lang="es-ES" sz="1100" b="1" dirty="0">
                <a:solidFill>
                  <a:srgbClr val="B0BF27"/>
                </a:solidFill>
              </a:rPr>
              <a:t> </a:t>
            </a:r>
            <a:r>
              <a:rPr lang="es-ES" sz="1100" b="1" dirty="0" err="1">
                <a:solidFill>
                  <a:srgbClr val="B0BF27"/>
                </a:solidFill>
              </a:rPr>
              <a:t>Monitoring</a:t>
            </a:r>
            <a:endParaRPr lang="en-US" sz="1100" b="1" dirty="0">
              <a:solidFill>
                <a:srgbClr val="B0BF27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594968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 userDrawn="1"/>
        </p:nvGrpSpPr>
        <p:grpSpPr>
          <a:xfrm>
            <a:off x="0" y="1"/>
            <a:ext cx="2483768" cy="5143501"/>
            <a:chOff x="0" y="0"/>
            <a:chExt cx="2483768" cy="5143501"/>
          </a:xfrm>
        </p:grpSpPr>
        <p:pic>
          <p:nvPicPr>
            <p:cNvPr id="23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" b="-13"/>
            <a:stretch/>
          </p:blipFill>
          <p:spPr bwMode="auto">
            <a:xfrm>
              <a:off x="0" y="0"/>
              <a:ext cx="2438187" cy="51435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Rectangle 23"/>
            <p:cNvSpPr/>
            <p:nvPr userDrawn="1"/>
          </p:nvSpPr>
          <p:spPr>
            <a:xfrm>
              <a:off x="0" y="1"/>
              <a:ext cx="2483768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0" y="1"/>
              <a:ext cx="2452969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6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6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 userDrawn="1"/>
        </p:nvSpPr>
        <p:spPr>
          <a:xfrm>
            <a:off x="-36512" y="614835"/>
            <a:ext cx="979264" cy="43857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B0BF27"/>
                </a:solidFill>
              </a:rPr>
              <a:t>Land</a:t>
            </a:r>
            <a:r>
              <a:rPr lang="es-ES" sz="1100" b="1" dirty="0">
                <a:solidFill>
                  <a:srgbClr val="B0BF27"/>
                </a:solidFill>
              </a:rPr>
              <a:t> </a:t>
            </a:r>
            <a:r>
              <a:rPr lang="es-ES" sz="1100" b="1" dirty="0" err="1">
                <a:solidFill>
                  <a:srgbClr val="B0BF27"/>
                </a:solidFill>
              </a:rPr>
              <a:t>Monitoring</a:t>
            </a:r>
            <a:endParaRPr lang="en-US" sz="1100" b="1" dirty="0">
              <a:solidFill>
                <a:srgbClr val="B0BF27"/>
              </a:solidFill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74" y="23355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901468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-36512" y="0"/>
            <a:ext cx="2463612" cy="5183078"/>
            <a:chOff x="-4559112" y="-241167"/>
            <a:chExt cx="2463612" cy="5183078"/>
          </a:xfrm>
        </p:grpSpPr>
        <p:pic>
          <p:nvPicPr>
            <p:cNvPr id="19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233"/>
            <a:stretch/>
          </p:blipFill>
          <p:spPr bwMode="auto">
            <a:xfrm>
              <a:off x="-4533687" y="-212875"/>
              <a:ext cx="2438187" cy="5154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 userDrawn="1"/>
          </p:nvSpPr>
          <p:spPr>
            <a:xfrm>
              <a:off x="-4559112" y="-241167"/>
              <a:ext cx="2463611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-4533687" y="-212875"/>
              <a:ext cx="2438187" cy="515006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6" name="Straight Connector 15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273" y="23354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55462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extBox 21"/>
          <p:cNvSpPr txBox="1"/>
          <p:nvPr userDrawn="1"/>
        </p:nvSpPr>
        <p:spPr>
          <a:xfrm>
            <a:off x="-36512" y="614834"/>
            <a:ext cx="979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rgbClr val="B0BF27"/>
                </a:solidFill>
              </a:rPr>
              <a:t>Land</a:t>
            </a:r>
            <a:r>
              <a:rPr lang="es-ES" sz="1100" b="0" dirty="0">
                <a:solidFill>
                  <a:srgbClr val="B0BF27"/>
                </a:solidFill>
              </a:rPr>
              <a:t> </a:t>
            </a:r>
            <a:r>
              <a:rPr lang="es-ES" sz="1100" b="0" dirty="0" err="1">
                <a:solidFill>
                  <a:srgbClr val="B0BF27"/>
                </a:solidFill>
              </a:rPr>
              <a:t>Monitoring</a:t>
            </a:r>
            <a:endParaRPr lang="en-US" sz="1100" b="0" dirty="0">
              <a:solidFill>
                <a:srgbClr val="B0BF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5433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699542"/>
            <a:ext cx="7743826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273" y="23354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55462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-36512" y="614834"/>
            <a:ext cx="979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rgbClr val="B0BF27"/>
                </a:solidFill>
              </a:rPr>
              <a:t>Land</a:t>
            </a:r>
            <a:r>
              <a:rPr lang="es-ES" sz="1100" b="0" dirty="0">
                <a:solidFill>
                  <a:srgbClr val="B0BF27"/>
                </a:solidFill>
              </a:rPr>
              <a:t> </a:t>
            </a:r>
            <a:r>
              <a:rPr lang="es-ES" sz="1100" b="0" dirty="0" err="1">
                <a:solidFill>
                  <a:srgbClr val="B0BF27"/>
                </a:solidFill>
              </a:rPr>
              <a:t>Monitoring</a:t>
            </a:r>
            <a:endParaRPr lang="en-US" sz="1100" b="0" dirty="0">
              <a:solidFill>
                <a:srgbClr val="B0BF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255952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-25474" y="-4537"/>
            <a:ext cx="9144000" cy="5143500"/>
          </a:xfrm>
          <a:prstGeom prst="rect">
            <a:avLst/>
          </a:prstGeom>
          <a:solidFill>
            <a:srgbClr val="B0B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30E17047-C597-4B34-8FEE-7A0D1EA692A4}" type="datetimeFigureOut">
              <a:rPr lang="en-US" smtClean="0"/>
              <a:pPr/>
              <a:t>3/11/2019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Subtitle 2"/>
          <p:cNvSpPr>
            <a:spLocks noGrp="1"/>
          </p:cNvSpPr>
          <p:nvPr>
            <p:ph type="subTitle" idx="13"/>
          </p:nvPr>
        </p:nvSpPr>
        <p:spPr>
          <a:xfrm>
            <a:off x="2636031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pic>
        <p:nvPicPr>
          <p:cNvPr id="7170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9552" y="1470422"/>
            <a:ext cx="2409911" cy="252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76"/>
          <a:stretch/>
        </p:blipFill>
        <p:spPr bwMode="auto">
          <a:xfrm>
            <a:off x="7260856" y="-4537"/>
            <a:ext cx="1883144" cy="514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242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58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 userDrawn="1"/>
        </p:nvSpPr>
        <p:spPr>
          <a:xfrm>
            <a:off x="582712" y="3363838"/>
            <a:ext cx="2189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bg1"/>
                </a:solidFill>
              </a:rPr>
              <a:t>Land</a:t>
            </a:r>
            <a:r>
              <a:rPr lang="es-ES" sz="1100" b="0" dirty="0">
                <a:solidFill>
                  <a:schemeClr val="bg1"/>
                </a:solidFill>
              </a:rPr>
              <a:t> </a:t>
            </a:r>
            <a:r>
              <a:rPr lang="es-ES" sz="1100" b="0" dirty="0" err="1">
                <a:solidFill>
                  <a:schemeClr val="bg1"/>
                </a:solidFill>
              </a:rPr>
              <a:t>Monitoring</a:t>
            </a:r>
            <a:endParaRPr lang="en-US" sz="1100" b="0" dirty="0">
              <a:solidFill>
                <a:schemeClr val="bg1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2636030" y="2572001"/>
            <a:ext cx="5680385" cy="560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Global Land Component</a:t>
            </a:r>
          </a:p>
        </p:txBody>
      </p:sp>
    </p:spTree>
    <p:extLst>
      <p:ext uri="{BB962C8B-B14F-4D97-AF65-F5344CB8AC3E}">
        <p14:creationId xmlns:p14="http://schemas.microsoft.com/office/powerpoint/2010/main" val="60720177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 userDrawn="1"/>
        </p:nvGrpSpPr>
        <p:grpSpPr>
          <a:xfrm>
            <a:off x="-36512" y="0"/>
            <a:ext cx="2463612" cy="5183078"/>
            <a:chOff x="-4559112" y="-241167"/>
            <a:chExt cx="2463612" cy="5183078"/>
          </a:xfrm>
        </p:grpSpPr>
        <p:pic>
          <p:nvPicPr>
            <p:cNvPr id="24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233"/>
            <a:stretch/>
          </p:blipFill>
          <p:spPr bwMode="auto">
            <a:xfrm>
              <a:off x="-4533687" y="-212875"/>
              <a:ext cx="2438187" cy="5154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ectangle 25"/>
            <p:cNvSpPr/>
            <p:nvPr userDrawn="1"/>
          </p:nvSpPr>
          <p:spPr>
            <a:xfrm>
              <a:off x="-4559112" y="-241167"/>
              <a:ext cx="2463611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29"/>
            <p:cNvSpPr/>
            <p:nvPr userDrawn="1"/>
          </p:nvSpPr>
          <p:spPr>
            <a:xfrm>
              <a:off x="-4533687" y="-212875"/>
              <a:ext cx="2438187" cy="515006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3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273" y="23354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55462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Box 28"/>
          <p:cNvSpPr txBox="1"/>
          <p:nvPr userDrawn="1"/>
        </p:nvSpPr>
        <p:spPr>
          <a:xfrm>
            <a:off x="-36512" y="614834"/>
            <a:ext cx="979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rgbClr val="B0BF27"/>
                </a:solidFill>
              </a:rPr>
              <a:t>Land</a:t>
            </a:r>
            <a:r>
              <a:rPr lang="es-ES" sz="1100" b="0" dirty="0">
                <a:solidFill>
                  <a:srgbClr val="B0BF27"/>
                </a:solidFill>
              </a:rPr>
              <a:t> </a:t>
            </a:r>
            <a:r>
              <a:rPr lang="es-ES" sz="1100" b="0" dirty="0" err="1">
                <a:solidFill>
                  <a:srgbClr val="B0BF27"/>
                </a:solidFill>
              </a:rPr>
              <a:t>Monitoring</a:t>
            </a:r>
            <a:endParaRPr lang="en-US" sz="1100" b="0" dirty="0">
              <a:solidFill>
                <a:srgbClr val="B0BF2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6647134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54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980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418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273" y="23354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55462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-36512" y="614834"/>
            <a:ext cx="979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rgbClr val="B0BF27"/>
                </a:solidFill>
              </a:rPr>
              <a:t>Land</a:t>
            </a:r>
            <a:r>
              <a:rPr lang="es-ES" sz="1100" b="0" dirty="0">
                <a:solidFill>
                  <a:srgbClr val="B0BF27"/>
                </a:solidFill>
              </a:rPr>
              <a:t> </a:t>
            </a:r>
            <a:r>
              <a:rPr lang="es-ES" sz="1100" b="0" dirty="0" err="1">
                <a:solidFill>
                  <a:srgbClr val="B0BF27"/>
                </a:solidFill>
              </a:rPr>
              <a:t>Monitoring</a:t>
            </a:r>
            <a:endParaRPr lang="en-US" sz="1100" b="0" dirty="0">
              <a:solidFill>
                <a:srgbClr val="B0BF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291635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-36512" y="0"/>
            <a:ext cx="2463612" cy="5183078"/>
            <a:chOff x="-4559112" y="-241167"/>
            <a:chExt cx="2463612" cy="5183078"/>
          </a:xfrm>
        </p:grpSpPr>
        <p:pic>
          <p:nvPicPr>
            <p:cNvPr id="15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233"/>
            <a:stretch/>
          </p:blipFill>
          <p:spPr bwMode="auto">
            <a:xfrm>
              <a:off x="-4533687" y="-212875"/>
              <a:ext cx="2438187" cy="5154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ctangle 18"/>
            <p:cNvSpPr/>
            <p:nvPr userDrawn="1"/>
          </p:nvSpPr>
          <p:spPr>
            <a:xfrm>
              <a:off x="-4559112" y="-241167"/>
              <a:ext cx="2463611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-4533687" y="-212875"/>
              <a:ext cx="2438187" cy="515006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3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273" y="23354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55462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-36512" y="614834"/>
            <a:ext cx="979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rgbClr val="B0BF27"/>
                </a:solidFill>
              </a:rPr>
              <a:t>Land</a:t>
            </a:r>
            <a:r>
              <a:rPr lang="es-ES" sz="1100" b="0" dirty="0">
                <a:solidFill>
                  <a:srgbClr val="B0BF27"/>
                </a:solidFill>
              </a:rPr>
              <a:t> </a:t>
            </a:r>
            <a:r>
              <a:rPr lang="es-ES" sz="1100" b="0" dirty="0" err="1">
                <a:solidFill>
                  <a:srgbClr val="B0BF27"/>
                </a:solidFill>
              </a:rPr>
              <a:t>Monitoring</a:t>
            </a:r>
            <a:endParaRPr lang="en-US" sz="1100" b="0" dirty="0">
              <a:solidFill>
                <a:srgbClr val="B0BF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56534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 userDrawn="1"/>
        </p:nvGrpSpPr>
        <p:grpSpPr>
          <a:xfrm>
            <a:off x="-36512" y="0"/>
            <a:ext cx="2463612" cy="5183078"/>
            <a:chOff x="-4559112" y="-241167"/>
            <a:chExt cx="2463612" cy="5183078"/>
          </a:xfrm>
        </p:grpSpPr>
        <p:pic>
          <p:nvPicPr>
            <p:cNvPr id="19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233"/>
            <a:stretch/>
          </p:blipFill>
          <p:spPr bwMode="auto">
            <a:xfrm>
              <a:off x="-4533687" y="-212875"/>
              <a:ext cx="2438187" cy="5154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 userDrawn="1"/>
          </p:nvSpPr>
          <p:spPr>
            <a:xfrm>
              <a:off x="-4559112" y="-241167"/>
              <a:ext cx="2463611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-4533687" y="-212875"/>
              <a:ext cx="2438187" cy="515006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 userDrawn="1"/>
        </p:nvSpPr>
        <p:spPr>
          <a:xfrm>
            <a:off x="-36512" y="614834"/>
            <a:ext cx="979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rgbClr val="B0BF27"/>
                </a:solidFill>
              </a:rPr>
              <a:t>Land</a:t>
            </a:r>
            <a:r>
              <a:rPr lang="es-ES" sz="1100" b="0" dirty="0">
                <a:solidFill>
                  <a:srgbClr val="B0BF27"/>
                </a:solidFill>
              </a:rPr>
              <a:t> </a:t>
            </a:r>
            <a:r>
              <a:rPr lang="es-ES" sz="1100" b="0" dirty="0" err="1">
                <a:solidFill>
                  <a:srgbClr val="B0BF27"/>
                </a:solidFill>
              </a:rPr>
              <a:t>Monitoring</a:t>
            </a:r>
            <a:endParaRPr lang="en-US" sz="1100" b="0" dirty="0">
              <a:solidFill>
                <a:srgbClr val="B0BF27"/>
              </a:solidFill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273" y="23354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9246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 userDrawn="1"/>
        </p:nvGrpSpPr>
        <p:grpSpPr>
          <a:xfrm>
            <a:off x="0" y="0"/>
            <a:ext cx="2102132" cy="5143501"/>
            <a:chOff x="0" y="0"/>
            <a:chExt cx="2102132" cy="5143501"/>
          </a:xfrm>
        </p:grpSpPr>
        <p:pic>
          <p:nvPicPr>
            <p:cNvPr id="28" name="Picture 27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2102132" cy="5143500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 userDrawn="1"/>
          </p:nvSpPr>
          <p:spPr>
            <a:xfrm>
              <a:off x="0" y="0"/>
              <a:ext cx="2102132" cy="5143501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88032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451076" y="1090171"/>
            <a:ext cx="0" cy="3860280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97584" y="659284"/>
            <a:ext cx="6774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solidFill>
                  <a:srgbClr val="25408F"/>
                </a:solidFill>
              </a:rPr>
              <a:t>Data Access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6" name="Picture 2" descr="S:\F15015_Copernicus\3_Work\330_Work-in-process\Logos_icons\Accestodata_negatif-01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573" y="118278"/>
            <a:ext cx="541005" cy="54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84896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 userDrawn="1"/>
        </p:nvGrpSpPr>
        <p:grpSpPr>
          <a:xfrm>
            <a:off x="-19239" y="-12685"/>
            <a:ext cx="2463883" cy="5176972"/>
            <a:chOff x="-2604708" y="-1040096"/>
            <a:chExt cx="2463883" cy="5176972"/>
          </a:xfrm>
        </p:grpSpPr>
        <p:pic>
          <p:nvPicPr>
            <p:cNvPr id="21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2604436" y="-1028650"/>
              <a:ext cx="2002973" cy="5138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tangle 21"/>
            <p:cNvSpPr/>
            <p:nvPr userDrawn="1"/>
          </p:nvSpPr>
          <p:spPr>
            <a:xfrm>
              <a:off x="-2604436" y="-1013193"/>
              <a:ext cx="2463611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-2604708" y="-1040096"/>
              <a:ext cx="2438852" cy="515006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r>
              <a:rPr lang="en-US"/>
              <a:t>23/11/2016 Brussels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rgbClr val="2C4442"/>
                </a:solidFill>
              </a:rPr>
              <a:t>Security</a:t>
            </a:r>
            <a:endParaRPr lang="en-US" sz="1100" b="0" dirty="0">
              <a:solidFill>
                <a:srgbClr val="2C4442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7702702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699542"/>
            <a:ext cx="7743826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r>
              <a:rPr lang="en-US"/>
              <a:t>23/11/2016 Brussels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rgbClr val="578683"/>
                </a:solidFill>
              </a:rPr>
              <a:t>Security</a:t>
            </a:r>
            <a:endParaRPr lang="en-US" sz="1100" b="0" dirty="0">
              <a:solidFill>
                <a:srgbClr val="578683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8922217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78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/>
              <a:t>23/11/2016 Brussels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itle 1"/>
          <p:cNvSpPr txBox="1">
            <a:spLocks/>
          </p:cNvSpPr>
          <p:nvPr userDrawn="1"/>
        </p:nvSpPr>
        <p:spPr>
          <a:xfrm>
            <a:off x="2602384" y="2572001"/>
            <a:ext cx="4678288" cy="560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Copernicus Maritime Surveillance</a:t>
            </a:r>
          </a:p>
        </p:txBody>
      </p:sp>
      <p:pic>
        <p:nvPicPr>
          <p:cNvPr id="13314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9853" y="1937973"/>
            <a:ext cx="2061385" cy="176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 userDrawn="1"/>
        </p:nvSpPr>
        <p:spPr>
          <a:xfrm>
            <a:off x="1018177" y="3710205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>
                <a:solidFill>
                  <a:schemeClr val="bg1"/>
                </a:solidFill>
              </a:rPr>
              <a:t>Security</a:t>
            </a:r>
            <a:endParaRPr lang="en-US" sz="1100" b="0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56" t="16406" r="27978" b="9049"/>
          <a:stretch/>
        </p:blipFill>
        <p:spPr bwMode="auto">
          <a:xfrm>
            <a:off x="7195187" y="0"/>
            <a:ext cx="1951417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2602384" y="3147814"/>
            <a:ext cx="4680520" cy="1152128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  <a:p>
            <a:r>
              <a:rPr lang="en-US" dirty="0"/>
              <a:t>State of play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1A5E1A6-E248-41B0-BB12-36F3D2EB8D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04" y="4473266"/>
            <a:ext cx="920194" cy="639301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AA948781-89E8-48B0-8E06-5EF335529A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221" y="4659330"/>
            <a:ext cx="750932" cy="273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3D85704-B159-4F72-B59C-58D6956B7BF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535" y="4573174"/>
            <a:ext cx="927801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32117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-38100" y="12576"/>
            <a:ext cx="2482389" cy="5170484"/>
            <a:chOff x="9658589" y="-81666"/>
            <a:chExt cx="2482389" cy="5170484"/>
          </a:xfrm>
        </p:grpSpPr>
        <p:pic>
          <p:nvPicPr>
            <p:cNvPr id="16" name="Picture 3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856" t="16406" r="27978" b="9049"/>
            <a:stretch/>
          </p:blipFill>
          <p:spPr bwMode="auto">
            <a:xfrm>
              <a:off x="9677367" y="-81666"/>
              <a:ext cx="1951417" cy="5162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tangle 21"/>
            <p:cNvSpPr/>
            <p:nvPr userDrawn="1"/>
          </p:nvSpPr>
          <p:spPr>
            <a:xfrm>
              <a:off x="9658589" y="-81389"/>
              <a:ext cx="2438852" cy="515006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9677367" y="-61251"/>
              <a:ext cx="2463611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 userDrawn="1">
            <p:ph sz="half" idx="1"/>
          </p:nvPr>
        </p:nvSpPr>
        <p:spPr>
          <a:xfrm>
            <a:off x="1022920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 userDrawn="1">
            <p:ph sz="half" idx="2"/>
          </p:nvPr>
        </p:nvSpPr>
        <p:spPr>
          <a:xfrm>
            <a:off x="5076056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r>
              <a:rPr lang="en-US"/>
              <a:t>23/11/2016 Brussels</a:t>
            </a:r>
          </a:p>
        </p:txBody>
      </p:sp>
      <p:sp>
        <p:nvSpPr>
          <p:cNvPr id="6" name="Footer Placeholder 5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rgbClr val="2C4442"/>
                </a:solidFill>
              </a:rPr>
              <a:t>Security</a:t>
            </a:r>
            <a:endParaRPr lang="en-US" sz="1100" b="0" dirty="0">
              <a:solidFill>
                <a:srgbClr val="2C44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13669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54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980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418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23/11/2016 Brussels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rgbClr val="578683"/>
                </a:solidFill>
              </a:rPr>
              <a:t>Security</a:t>
            </a:r>
            <a:endParaRPr lang="en-US" sz="1100" b="0" dirty="0">
              <a:solidFill>
                <a:srgbClr val="578683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7913951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-38100" y="12576"/>
            <a:ext cx="2482389" cy="5170484"/>
            <a:chOff x="9658589" y="-81666"/>
            <a:chExt cx="2482389" cy="5170484"/>
          </a:xfrm>
        </p:grpSpPr>
        <p:pic>
          <p:nvPicPr>
            <p:cNvPr id="19" name="Picture 3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856" t="16406" r="27978" b="9049"/>
            <a:stretch/>
          </p:blipFill>
          <p:spPr bwMode="auto">
            <a:xfrm>
              <a:off x="9677367" y="-81666"/>
              <a:ext cx="1951417" cy="5162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Rectangle 19"/>
            <p:cNvSpPr/>
            <p:nvPr userDrawn="1"/>
          </p:nvSpPr>
          <p:spPr>
            <a:xfrm>
              <a:off x="9658589" y="-81389"/>
              <a:ext cx="2438852" cy="515006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9677367" y="-61251"/>
              <a:ext cx="2463611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23/11/2016 Brussels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rgbClr val="2C4442"/>
                </a:solidFill>
              </a:rPr>
              <a:t>Security</a:t>
            </a:r>
            <a:endParaRPr lang="en-US" sz="1100" b="0" dirty="0">
              <a:solidFill>
                <a:srgbClr val="2C44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128248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 userDrawn="1"/>
        </p:nvGrpSpPr>
        <p:grpSpPr>
          <a:xfrm>
            <a:off x="-38100" y="12576"/>
            <a:ext cx="2482389" cy="5170484"/>
            <a:chOff x="9658589" y="-81666"/>
            <a:chExt cx="2482389" cy="5170484"/>
          </a:xfrm>
        </p:grpSpPr>
        <p:pic>
          <p:nvPicPr>
            <p:cNvPr id="20" name="Picture 3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856" t="16406" r="27978" b="9049"/>
            <a:stretch/>
          </p:blipFill>
          <p:spPr bwMode="auto">
            <a:xfrm>
              <a:off x="9677367" y="-81666"/>
              <a:ext cx="1951417" cy="5162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20"/>
            <p:cNvSpPr/>
            <p:nvPr userDrawn="1"/>
          </p:nvSpPr>
          <p:spPr>
            <a:xfrm>
              <a:off x="9658589" y="-81389"/>
              <a:ext cx="2438852" cy="515006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9677367" y="-61251"/>
              <a:ext cx="2463611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22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22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23/11/2016 Brussels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rgbClr val="2C4442"/>
                </a:solidFill>
              </a:rPr>
              <a:t>Security</a:t>
            </a:r>
            <a:endParaRPr lang="en-US" sz="1100" b="0" dirty="0">
              <a:solidFill>
                <a:srgbClr val="2C44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092483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641108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 userDrawn="1"/>
        </p:nvGrpSpPr>
        <p:grpSpPr>
          <a:xfrm>
            <a:off x="-19239" y="-12685"/>
            <a:ext cx="2463883" cy="5176972"/>
            <a:chOff x="-2604708" y="-1040096"/>
            <a:chExt cx="2463883" cy="5176972"/>
          </a:xfrm>
        </p:grpSpPr>
        <p:pic>
          <p:nvPicPr>
            <p:cNvPr id="21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2604436" y="-1028650"/>
              <a:ext cx="2002973" cy="5138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tangle 21"/>
            <p:cNvSpPr/>
            <p:nvPr userDrawn="1"/>
          </p:nvSpPr>
          <p:spPr>
            <a:xfrm>
              <a:off x="-2604436" y="-1013193"/>
              <a:ext cx="2463611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-2604708" y="-1040096"/>
              <a:ext cx="2438852" cy="515006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rgbClr val="2C4442"/>
                </a:solidFill>
              </a:rPr>
              <a:t>Security</a:t>
            </a:r>
            <a:endParaRPr lang="en-US" sz="1100" b="0" dirty="0">
              <a:solidFill>
                <a:srgbClr val="2C4442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422328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699542"/>
            <a:ext cx="7743826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rgbClr val="578683"/>
                </a:solidFill>
              </a:rPr>
              <a:t>Security</a:t>
            </a:r>
            <a:endParaRPr lang="en-US" sz="1100" b="0" dirty="0">
              <a:solidFill>
                <a:srgbClr val="578683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86816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 userDrawn="1"/>
        </p:nvGrpSpPr>
        <p:grpSpPr>
          <a:xfrm>
            <a:off x="0" y="0"/>
            <a:ext cx="2102132" cy="5143501"/>
            <a:chOff x="0" y="0"/>
            <a:chExt cx="2102132" cy="5143501"/>
          </a:xfrm>
        </p:grpSpPr>
        <p:pic>
          <p:nvPicPr>
            <p:cNvPr id="30" name="Picture 29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2102132" cy="514350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 userDrawn="1"/>
          </p:nvSpPr>
          <p:spPr>
            <a:xfrm>
              <a:off x="0" y="0"/>
              <a:ext cx="2102132" cy="5143501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1076" y="1090171"/>
            <a:ext cx="0" cy="3860280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 userDrawn="1"/>
        </p:nvSpPr>
        <p:spPr>
          <a:xfrm>
            <a:off x="97584" y="659284"/>
            <a:ext cx="6774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solidFill>
                  <a:srgbClr val="25408F"/>
                </a:solidFill>
              </a:rPr>
              <a:t>Data Access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8" name="Picture 2" descr="S:\F15015_Copernicus\3_Work\330_Work-in-process\Logos_icons\Accestodata_negatif-01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573" y="118278"/>
            <a:ext cx="541005" cy="54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93781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78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30E17047-C597-4B34-8FEE-7A0D1EA692A4}" type="datetimeFigureOut">
              <a:rPr lang="en-US" smtClean="0"/>
              <a:pPr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Title 1"/>
          <p:cNvSpPr txBox="1">
            <a:spLocks/>
          </p:cNvSpPr>
          <p:nvPr userDrawn="1"/>
        </p:nvSpPr>
        <p:spPr>
          <a:xfrm>
            <a:off x="2503405" y="2550880"/>
            <a:ext cx="4678288" cy="560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Border</a:t>
            </a:r>
            <a:r>
              <a:rPr lang="en-US" baseline="0" dirty="0" smtClean="0"/>
              <a:t> Surveillance</a:t>
            </a:r>
            <a:endParaRPr lang="en-US" dirty="0"/>
          </a:p>
        </p:txBody>
      </p:sp>
      <p:pic>
        <p:nvPicPr>
          <p:cNvPr id="13314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9853" y="1937973"/>
            <a:ext cx="2061385" cy="176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 userDrawn="1"/>
        </p:nvSpPr>
        <p:spPr>
          <a:xfrm>
            <a:off x="1018177" y="3710205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>
                <a:solidFill>
                  <a:schemeClr val="bg1"/>
                </a:solidFill>
              </a:rPr>
              <a:t>Security</a:t>
            </a:r>
            <a:endParaRPr lang="en-US" sz="1100" b="0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56" t="16406" r="27978" b="9049"/>
          <a:stretch/>
        </p:blipFill>
        <p:spPr bwMode="auto">
          <a:xfrm>
            <a:off x="7195187" y="0"/>
            <a:ext cx="1951417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2602384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517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-38100" y="12576"/>
            <a:ext cx="2482389" cy="5170484"/>
            <a:chOff x="9658589" y="-81666"/>
            <a:chExt cx="2482389" cy="5170484"/>
          </a:xfrm>
        </p:grpSpPr>
        <p:pic>
          <p:nvPicPr>
            <p:cNvPr id="16" name="Picture 3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856" t="16406" r="27978" b="9049"/>
            <a:stretch/>
          </p:blipFill>
          <p:spPr bwMode="auto">
            <a:xfrm>
              <a:off x="9677367" y="-81666"/>
              <a:ext cx="1951417" cy="5162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tangle 21"/>
            <p:cNvSpPr/>
            <p:nvPr userDrawn="1"/>
          </p:nvSpPr>
          <p:spPr>
            <a:xfrm>
              <a:off x="9658589" y="-81389"/>
              <a:ext cx="2438852" cy="515006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9677367" y="-61251"/>
              <a:ext cx="2463611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 userDrawn="1">
            <p:ph sz="half" idx="1"/>
          </p:nvPr>
        </p:nvSpPr>
        <p:spPr>
          <a:xfrm>
            <a:off x="1022920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 userDrawn="1">
            <p:ph sz="half" idx="2"/>
          </p:nvPr>
        </p:nvSpPr>
        <p:spPr>
          <a:xfrm>
            <a:off x="5076056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rgbClr val="2C4442"/>
                </a:solidFill>
              </a:rPr>
              <a:t>Security</a:t>
            </a:r>
            <a:endParaRPr lang="en-US" sz="1100" b="0" dirty="0">
              <a:solidFill>
                <a:srgbClr val="2C44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86372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54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980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418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rgbClr val="578683"/>
                </a:solidFill>
              </a:rPr>
              <a:t>Security</a:t>
            </a:r>
            <a:endParaRPr lang="en-US" sz="1100" b="0" dirty="0">
              <a:solidFill>
                <a:srgbClr val="578683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794440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-38100" y="12576"/>
            <a:ext cx="2482389" cy="5170484"/>
            <a:chOff x="9658589" y="-81666"/>
            <a:chExt cx="2482389" cy="5170484"/>
          </a:xfrm>
        </p:grpSpPr>
        <p:pic>
          <p:nvPicPr>
            <p:cNvPr id="19" name="Picture 3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856" t="16406" r="27978" b="9049"/>
            <a:stretch/>
          </p:blipFill>
          <p:spPr bwMode="auto">
            <a:xfrm>
              <a:off x="9677367" y="-81666"/>
              <a:ext cx="1951417" cy="5162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Rectangle 19"/>
            <p:cNvSpPr/>
            <p:nvPr userDrawn="1"/>
          </p:nvSpPr>
          <p:spPr>
            <a:xfrm>
              <a:off x="9658589" y="-81389"/>
              <a:ext cx="2438852" cy="515006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9677367" y="-61251"/>
              <a:ext cx="2463611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rgbClr val="2C4442"/>
                </a:solidFill>
              </a:rPr>
              <a:t>Security</a:t>
            </a:r>
            <a:endParaRPr lang="en-US" sz="1100" b="0" dirty="0">
              <a:solidFill>
                <a:srgbClr val="2C44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954408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 userDrawn="1"/>
        </p:nvGrpSpPr>
        <p:grpSpPr>
          <a:xfrm>
            <a:off x="-38100" y="12576"/>
            <a:ext cx="2482389" cy="5170484"/>
            <a:chOff x="9658589" y="-81666"/>
            <a:chExt cx="2482389" cy="5170484"/>
          </a:xfrm>
        </p:grpSpPr>
        <p:pic>
          <p:nvPicPr>
            <p:cNvPr id="20" name="Picture 3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856" t="16406" r="27978" b="9049"/>
            <a:stretch/>
          </p:blipFill>
          <p:spPr bwMode="auto">
            <a:xfrm>
              <a:off x="9677367" y="-81666"/>
              <a:ext cx="1951417" cy="5162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20"/>
            <p:cNvSpPr/>
            <p:nvPr userDrawn="1"/>
          </p:nvSpPr>
          <p:spPr>
            <a:xfrm>
              <a:off x="9658589" y="-81389"/>
              <a:ext cx="2438852" cy="515006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9677367" y="-61251"/>
              <a:ext cx="2463611" cy="515006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22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22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rgbClr val="2C4442"/>
                </a:solidFill>
              </a:rPr>
              <a:t>Security</a:t>
            </a:r>
            <a:endParaRPr lang="en-US" sz="1100" b="0" dirty="0">
              <a:solidFill>
                <a:srgbClr val="2C44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569497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-152887" y="-14514"/>
            <a:ext cx="2463611" cy="5182509"/>
            <a:chOff x="-4209150" y="-331109"/>
            <a:chExt cx="2463611" cy="5182509"/>
          </a:xfrm>
        </p:grpSpPr>
        <p:pic>
          <p:nvPicPr>
            <p:cNvPr id="29" name="Picture 4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4065134" y="-331109"/>
              <a:ext cx="1879600" cy="5171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Rectangle 29"/>
            <p:cNvSpPr/>
            <p:nvPr userDrawn="1"/>
          </p:nvSpPr>
          <p:spPr>
            <a:xfrm>
              <a:off x="-4209150" y="-330200"/>
              <a:ext cx="2463611" cy="51716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0"/>
            <p:cNvSpPr/>
            <p:nvPr userDrawn="1"/>
          </p:nvSpPr>
          <p:spPr>
            <a:xfrm>
              <a:off x="-4068960" y="-330200"/>
              <a:ext cx="2323421" cy="51816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rgbClr val="2C4442"/>
                </a:solidFill>
              </a:rPr>
              <a:t>Security</a:t>
            </a:r>
            <a:endParaRPr lang="en-US" sz="1100" b="0" dirty="0">
              <a:solidFill>
                <a:srgbClr val="2C4442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ooter Placeholder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4291687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699542"/>
            <a:ext cx="7743826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rgbClr val="578683"/>
                </a:solidFill>
              </a:rPr>
              <a:t>Security</a:t>
            </a:r>
            <a:endParaRPr lang="en-US" sz="1100" b="0" dirty="0">
              <a:solidFill>
                <a:srgbClr val="578683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308394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78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4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9853" y="1937973"/>
            <a:ext cx="2061385" cy="176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 userDrawn="1"/>
        </p:nvSpPr>
        <p:spPr>
          <a:xfrm>
            <a:off x="1018177" y="3710205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>
                <a:solidFill>
                  <a:schemeClr val="bg1"/>
                </a:solidFill>
              </a:rPr>
              <a:t>Security</a:t>
            </a:r>
            <a:endParaRPr lang="en-US" sz="1100" b="0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95187" y="0"/>
            <a:ext cx="194881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2602384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2602384" y="2572001"/>
            <a:ext cx="467828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 dirty="0"/>
              <a:t>Title</a:t>
            </a:r>
            <a:endParaRPr lang="en-GB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7138888" y="0"/>
            <a:ext cx="1728192" cy="5143500"/>
          </a:xfrm>
          <a:prstGeom prst="rect">
            <a:avLst/>
          </a:prstGeom>
          <a:gradFill flip="none" rotWithShape="1">
            <a:gsLst>
              <a:gs pos="4000">
                <a:srgbClr val="578683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683331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 userDrawn="1"/>
        </p:nvGrpSpPr>
        <p:grpSpPr>
          <a:xfrm>
            <a:off x="-152887" y="-14514"/>
            <a:ext cx="2463611" cy="5182509"/>
            <a:chOff x="-4209150" y="-331109"/>
            <a:chExt cx="2463611" cy="5182509"/>
          </a:xfrm>
        </p:grpSpPr>
        <p:pic>
          <p:nvPicPr>
            <p:cNvPr id="38" name="Picture 4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4065134" y="-331109"/>
              <a:ext cx="1879600" cy="5171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" name="Rectangle 38"/>
            <p:cNvSpPr/>
            <p:nvPr userDrawn="1"/>
          </p:nvSpPr>
          <p:spPr>
            <a:xfrm>
              <a:off x="-4209150" y="-330200"/>
              <a:ext cx="2463611" cy="51716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39"/>
            <p:cNvSpPr/>
            <p:nvPr userDrawn="1"/>
          </p:nvSpPr>
          <p:spPr>
            <a:xfrm>
              <a:off x="-4068960" y="-330200"/>
              <a:ext cx="2323421" cy="51816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 userDrawn="1">
            <p:ph sz="half" idx="1"/>
          </p:nvPr>
        </p:nvSpPr>
        <p:spPr>
          <a:xfrm>
            <a:off x="1022920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 userDrawn="1">
            <p:ph sz="half" idx="2"/>
          </p:nvPr>
        </p:nvSpPr>
        <p:spPr>
          <a:xfrm>
            <a:off x="5076056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rgbClr val="2C4442"/>
                </a:solidFill>
              </a:rPr>
              <a:t>Security</a:t>
            </a:r>
            <a:endParaRPr lang="en-US" sz="1100" b="0" dirty="0">
              <a:solidFill>
                <a:srgbClr val="2C444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3210165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 userDrawn="1"/>
        </p:nvGrpSpPr>
        <p:grpSpPr>
          <a:xfrm>
            <a:off x="-152887" y="-14514"/>
            <a:ext cx="2463611" cy="5182509"/>
            <a:chOff x="-4209150" y="-331109"/>
            <a:chExt cx="2463611" cy="5182509"/>
          </a:xfrm>
        </p:grpSpPr>
        <p:pic>
          <p:nvPicPr>
            <p:cNvPr id="27" name="Picture 4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4065134" y="-331109"/>
              <a:ext cx="1879600" cy="5171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Rectangle 27"/>
            <p:cNvSpPr/>
            <p:nvPr userDrawn="1"/>
          </p:nvSpPr>
          <p:spPr>
            <a:xfrm>
              <a:off x="-4209150" y="-330200"/>
              <a:ext cx="2463611" cy="51716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28"/>
            <p:cNvSpPr/>
            <p:nvPr userDrawn="1"/>
          </p:nvSpPr>
          <p:spPr>
            <a:xfrm>
              <a:off x="-4068960" y="-330200"/>
              <a:ext cx="2323421" cy="51816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54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980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418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chemeClr val="accent2">
                    <a:lumMod val="75000"/>
                  </a:schemeClr>
                </a:solidFill>
              </a:rPr>
              <a:t>Security</a:t>
            </a:r>
            <a:endParaRPr lang="en-US" sz="1100" b="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983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933174"/>
            <a:ext cx="2133600" cy="273844"/>
          </a:xfrm>
          <a:prstGeom prst="rect">
            <a:avLst/>
          </a:prstGeom>
        </p:spPr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2627784" y="2572001"/>
            <a:ext cx="4678288" cy="560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Title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627784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600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31" y="965601"/>
            <a:ext cx="3528396" cy="249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683568" y="2598172"/>
            <a:ext cx="16230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bg1"/>
                </a:solidFill>
              </a:rPr>
              <a:t>Space</a:t>
            </a:r>
            <a:r>
              <a:rPr lang="es-ES" sz="1100" b="0" baseline="0" dirty="0">
                <a:solidFill>
                  <a:schemeClr val="bg1"/>
                </a:solidFill>
              </a:rPr>
              <a:t> </a:t>
            </a:r>
            <a:r>
              <a:rPr lang="es-ES" sz="1100" b="0" dirty="0" err="1">
                <a:solidFill>
                  <a:schemeClr val="bg1"/>
                </a:solidFill>
              </a:rPr>
              <a:t>Component</a:t>
            </a:r>
            <a:endParaRPr lang="en-US" sz="1100" b="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2" t="462" r="31215" b="-462"/>
          <a:stretch/>
        </p:blipFill>
        <p:spPr bwMode="auto">
          <a:xfrm>
            <a:off x="7293990" y="0"/>
            <a:ext cx="1865239" cy="5162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12656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 userDrawn="1"/>
        </p:nvGrpSpPr>
        <p:grpSpPr>
          <a:xfrm>
            <a:off x="-152887" y="-14514"/>
            <a:ext cx="2463611" cy="5182509"/>
            <a:chOff x="-4209150" y="-331109"/>
            <a:chExt cx="2463611" cy="5182509"/>
          </a:xfrm>
        </p:grpSpPr>
        <p:pic>
          <p:nvPicPr>
            <p:cNvPr id="21" name="Picture 4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4065134" y="-331109"/>
              <a:ext cx="1879600" cy="5171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Rectangle 23"/>
            <p:cNvSpPr/>
            <p:nvPr userDrawn="1"/>
          </p:nvSpPr>
          <p:spPr>
            <a:xfrm>
              <a:off x="-4209150" y="-330200"/>
              <a:ext cx="2463611" cy="51716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-4068960" y="-330200"/>
              <a:ext cx="2323421" cy="51816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rgbClr val="2C4442"/>
                </a:solidFill>
              </a:rPr>
              <a:t>Security</a:t>
            </a:r>
            <a:endParaRPr lang="en-US" sz="1100" b="0" dirty="0">
              <a:solidFill>
                <a:srgbClr val="2C4442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654594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-152887" y="-14514"/>
            <a:ext cx="2463611" cy="5182509"/>
            <a:chOff x="-4209150" y="-331109"/>
            <a:chExt cx="2463611" cy="5182509"/>
          </a:xfrm>
        </p:grpSpPr>
        <p:pic>
          <p:nvPicPr>
            <p:cNvPr id="23" name="Picture 4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4065134" y="-331109"/>
              <a:ext cx="1879600" cy="5171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Rectangle 25"/>
            <p:cNvSpPr/>
            <p:nvPr userDrawn="1"/>
          </p:nvSpPr>
          <p:spPr>
            <a:xfrm>
              <a:off x="-4209150" y="-330200"/>
              <a:ext cx="2463611" cy="51716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-4068960" y="-330200"/>
              <a:ext cx="2323421" cy="51816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22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22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rgbClr val="2C4442"/>
                </a:solidFill>
              </a:rPr>
              <a:t>Security</a:t>
            </a:r>
            <a:endParaRPr lang="en-US" sz="1100" b="0" dirty="0">
              <a:solidFill>
                <a:srgbClr val="2C444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212850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1"/>
            <a:ext cx="2771800" cy="5143501"/>
            <a:chOff x="0" y="0"/>
            <a:chExt cx="2771800" cy="5143501"/>
          </a:xfrm>
        </p:grpSpPr>
        <p:pic>
          <p:nvPicPr>
            <p:cNvPr id="26" name="Picture 2" descr="S:\F15015_Copernicus\3_Work\330_Work-in-process\SC4_BackgroundMat\Visual_ID\Photos\InSitu_centro nazionale ricerca itliano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0" y="1"/>
              <a:ext cx="2369580" cy="51435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Rectangle 27"/>
            <p:cNvSpPr/>
            <p:nvPr userDrawn="1"/>
          </p:nvSpPr>
          <p:spPr>
            <a:xfrm>
              <a:off x="0" y="1"/>
              <a:ext cx="2771800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0" y="0"/>
              <a:ext cx="2759414" cy="5143500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56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31624" y="915567"/>
            <a:ext cx="0" cy="4034885"/>
          </a:xfrm>
          <a:prstGeom prst="line">
            <a:avLst/>
          </a:prstGeom>
          <a:ln w="31750">
            <a:solidFill>
              <a:srgbClr val="925238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5" y="205979"/>
            <a:ext cx="7819096" cy="277539"/>
          </a:xfrm>
          <a:solidFill>
            <a:srgbClr val="925238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8" y="699543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145927" y="639600"/>
            <a:ext cx="609650" cy="26545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0" dirty="0">
                <a:solidFill>
                  <a:srgbClr val="925238"/>
                </a:solidFill>
              </a:rPr>
              <a:t>In</a:t>
            </a:r>
            <a:r>
              <a:rPr lang="es-ES" sz="1100" b="0" baseline="0" dirty="0">
                <a:solidFill>
                  <a:srgbClr val="925238"/>
                </a:solidFill>
              </a:rPr>
              <a:t> situ</a:t>
            </a:r>
            <a:endParaRPr lang="en-US" sz="1100" b="0" dirty="0">
              <a:solidFill>
                <a:srgbClr val="925238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>
            <a:off x="159492" y="99537"/>
            <a:ext cx="545454" cy="568038"/>
          </a:xfrm>
          <a:prstGeom prst="ellipse">
            <a:avLst/>
          </a:prstGeom>
          <a:solidFill>
            <a:srgbClr val="92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de-DE"/>
          </a:p>
        </p:txBody>
      </p:sp>
      <p:pic>
        <p:nvPicPr>
          <p:cNvPr id="33" name="Picture 3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258" y="158211"/>
            <a:ext cx="430733" cy="450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8338228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 userDrawn="1"/>
        </p:nvGrpSpPr>
        <p:grpSpPr>
          <a:xfrm>
            <a:off x="0" y="1"/>
            <a:ext cx="2771800" cy="5143501"/>
            <a:chOff x="0" y="0"/>
            <a:chExt cx="2771800" cy="5143501"/>
          </a:xfrm>
        </p:grpSpPr>
        <p:pic>
          <p:nvPicPr>
            <p:cNvPr id="32" name="Picture 2" descr="S:\F15015_Copernicus\3_Work\330_Work-in-process\SC4_BackgroundMat\Visual_ID\Photos\InSitu_centro nazionale ricerca itliano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0" y="1"/>
              <a:ext cx="2369580" cy="51435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Rectangle 32"/>
            <p:cNvSpPr/>
            <p:nvPr userDrawn="1"/>
          </p:nvSpPr>
          <p:spPr>
            <a:xfrm>
              <a:off x="0" y="1"/>
              <a:ext cx="2771800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0" y="0"/>
              <a:ext cx="2759414" cy="5143500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56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539" y="699543"/>
            <a:ext cx="7919262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431624" y="915567"/>
            <a:ext cx="0" cy="4034885"/>
          </a:xfrm>
          <a:prstGeom prst="line">
            <a:avLst/>
          </a:prstGeom>
          <a:ln w="31750">
            <a:solidFill>
              <a:srgbClr val="925238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867705" y="205979"/>
            <a:ext cx="7819096" cy="277539"/>
          </a:xfrm>
          <a:solidFill>
            <a:srgbClr val="925238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Box 28"/>
          <p:cNvSpPr txBox="1"/>
          <p:nvPr userDrawn="1"/>
        </p:nvSpPr>
        <p:spPr>
          <a:xfrm>
            <a:off x="145927" y="639600"/>
            <a:ext cx="609650" cy="26545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0" dirty="0">
                <a:solidFill>
                  <a:srgbClr val="925238"/>
                </a:solidFill>
              </a:rPr>
              <a:t>In</a:t>
            </a:r>
            <a:r>
              <a:rPr lang="es-ES" sz="1100" b="0" baseline="0" dirty="0">
                <a:solidFill>
                  <a:srgbClr val="925238"/>
                </a:solidFill>
              </a:rPr>
              <a:t> situ</a:t>
            </a:r>
            <a:endParaRPr lang="en-US" sz="1100" b="0" dirty="0">
              <a:solidFill>
                <a:srgbClr val="925238"/>
              </a:solidFill>
            </a:endParaRPr>
          </a:p>
        </p:txBody>
      </p:sp>
      <p:sp>
        <p:nvSpPr>
          <p:cNvPr id="59" name="Oval 58"/>
          <p:cNvSpPr/>
          <p:nvPr userDrawn="1"/>
        </p:nvSpPr>
        <p:spPr>
          <a:xfrm>
            <a:off x="159492" y="99537"/>
            <a:ext cx="545454" cy="568038"/>
          </a:xfrm>
          <a:prstGeom prst="ellipse">
            <a:avLst/>
          </a:prstGeom>
          <a:solidFill>
            <a:srgbClr val="92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de-DE"/>
          </a:p>
        </p:txBody>
      </p:sp>
      <p:pic>
        <p:nvPicPr>
          <p:cNvPr id="60" name="Picture 3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258" y="158211"/>
            <a:ext cx="430733" cy="450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5790159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pic>
        <p:nvPicPr>
          <p:cNvPr id="14" name="Picture 2" descr="S:\F15015_Copernicus\3_Work\330_Work-in-process\SC4_BackgroundMat\Visual_ID\Photos\InSitu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56" b="-1"/>
          <a:stretch/>
        </p:blipFill>
        <p:spPr bwMode="auto">
          <a:xfrm>
            <a:off x="7279941" y="0"/>
            <a:ext cx="1862585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581176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30929" y="3462269"/>
            <a:ext cx="609650" cy="26545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0" dirty="0">
                <a:solidFill>
                  <a:schemeClr val="bg1"/>
                </a:solidFill>
              </a:rPr>
              <a:t>In</a:t>
            </a:r>
            <a:r>
              <a:rPr lang="es-ES" sz="1100" b="0" baseline="0" dirty="0">
                <a:solidFill>
                  <a:schemeClr val="bg1"/>
                </a:solidFill>
              </a:rPr>
              <a:t> situ</a:t>
            </a:r>
            <a:endParaRPr lang="en-US" sz="1100" b="0" dirty="0">
              <a:solidFill>
                <a:schemeClr val="bg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3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8037" y="4650009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>
            <a:spLocks noGrp="1"/>
          </p:cNvSpPr>
          <p:nvPr>
            <p:ph type="title" hasCustomPrompt="1"/>
          </p:nvPr>
        </p:nvSpPr>
        <p:spPr>
          <a:xfrm>
            <a:off x="2570562" y="2572002"/>
            <a:ext cx="4678288" cy="560636"/>
          </a:xfrm>
        </p:spPr>
        <p:txBody>
          <a:bodyPr vert="horz" lIns="91438" tIns="45719" rIns="91438" bIns="45719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 dirty="0"/>
              <a:t>Title</a:t>
            </a:r>
            <a:endParaRPr lang="en-GB" dirty="0"/>
          </a:p>
        </p:txBody>
      </p:sp>
      <p:sp>
        <p:nvSpPr>
          <p:cNvPr id="27" name="Rectangle 26"/>
          <p:cNvSpPr/>
          <p:nvPr userDrawn="1"/>
        </p:nvSpPr>
        <p:spPr>
          <a:xfrm>
            <a:off x="7223596" y="0"/>
            <a:ext cx="1728192" cy="5143500"/>
          </a:xfrm>
          <a:prstGeom prst="rect">
            <a:avLst/>
          </a:prstGeom>
          <a:gradFill flip="none" rotWithShape="1">
            <a:gsLst>
              <a:gs pos="4000">
                <a:srgbClr val="925238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pic>
        <p:nvPicPr>
          <p:cNvPr id="28" name="Picture 3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00" y="1592814"/>
            <a:ext cx="1582792" cy="1656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4432012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 userDrawn="1"/>
        </p:nvGrpSpPr>
        <p:grpSpPr>
          <a:xfrm>
            <a:off x="0" y="1"/>
            <a:ext cx="2771800" cy="5143501"/>
            <a:chOff x="0" y="0"/>
            <a:chExt cx="2771800" cy="5143501"/>
          </a:xfrm>
        </p:grpSpPr>
        <p:pic>
          <p:nvPicPr>
            <p:cNvPr id="37" name="Picture 2" descr="S:\F15015_Copernicus\3_Work\330_Work-in-process\SC4_BackgroundMat\Visual_ID\Photos\InSitu_centro nazionale ricerca itliano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0" y="1"/>
              <a:ext cx="2369580" cy="51435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Rectangle 37"/>
            <p:cNvSpPr/>
            <p:nvPr userDrawn="1"/>
          </p:nvSpPr>
          <p:spPr>
            <a:xfrm>
              <a:off x="0" y="1"/>
              <a:ext cx="2771800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 38"/>
            <p:cNvSpPr/>
            <p:nvPr userDrawn="1"/>
          </p:nvSpPr>
          <p:spPr>
            <a:xfrm>
              <a:off x="0" y="0"/>
              <a:ext cx="2759414" cy="5143500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56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872" y="699543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3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431624" y="915567"/>
            <a:ext cx="0" cy="4034885"/>
          </a:xfrm>
          <a:prstGeom prst="line">
            <a:avLst/>
          </a:prstGeom>
          <a:ln w="31750">
            <a:solidFill>
              <a:srgbClr val="925238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1"/>
          <p:cNvSpPr>
            <a:spLocks noGrp="1"/>
          </p:cNvSpPr>
          <p:nvPr>
            <p:ph type="title" hasCustomPrompt="1"/>
          </p:nvPr>
        </p:nvSpPr>
        <p:spPr>
          <a:xfrm>
            <a:off x="867705" y="205979"/>
            <a:ext cx="7819096" cy="277539"/>
          </a:xfrm>
          <a:solidFill>
            <a:srgbClr val="925238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145927" y="639600"/>
            <a:ext cx="609650" cy="26545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0" dirty="0">
                <a:solidFill>
                  <a:srgbClr val="925238"/>
                </a:solidFill>
              </a:rPr>
              <a:t>In</a:t>
            </a:r>
            <a:r>
              <a:rPr lang="es-ES" sz="1100" b="0" baseline="0" dirty="0">
                <a:solidFill>
                  <a:srgbClr val="925238"/>
                </a:solidFill>
              </a:rPr>
              <a:t> situ</a:t>
            </a:r>
            <a:endParaRPr lang="en-US" sz="1100" b="0" dirty="0">
              <a:solidFill>
                <a:srgbClr val="925238"/>
              </a:solidFill>
            </a:endParaRPr>
          </a:p>
        </p:txBody>
      </p:sp>
      <p:sp>
        <p:nvSpPr>
          <p:cNvPr id="32" name="Oval 31"/>
          <p:cNvSpPr/>
          <p:nvPr userDrawn="1"/>
        </p:nvSpPr>
        <p:spPr>
          <a:xfrm>
            <a:off x="159492" y="99537"/>
            <a:ext cx="545454" cy="568038"/>
          </a:xfrm>
          <a:prstGeom prst="ellipse">
            <a:avLst/>
          </a:prstGeom>
          <a:solidFill>
            <a:srgbClr val="92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de-DE"/>
          </a:p>
        </p:txBody>
      </p:sp>
      <p:pic>
        <p:nvPicPr>
          <p:cNvPr id="40" name="Picture 3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258" y="158211"/>
            <a:ext cx="430733" cy="450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0214848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 userDrawn="1"/>
        </p:nvGrpSpPr>
        <p:grpSpPr>
          <a:xfrm>
            <a:off x="0" y="1"/>
            <a:ext cx="2771800" cy="5143501"/>
            <a:chOff x="0" y="0"/>
            <a:chExt cx="2771800" cy="5143501"/>
          </a:xfrm>
        </p:grpSpPr>
        <p:pic>
          <p:nvPicPr>
            <p:cNvPr id="31" name="Picture 2" descr="S:\F15015_Copernicus\3_Work\330_Work-in-process\SC4_BackgroundMat\Visual_ID\Photos\InSitu_centro nazionale ricerca itliano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0" y="1"/>
              <a:ext cx="2369580" cy="51435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Rectangle 31"/>
            <p:cNvSpPr/>
            <p:nvPr userDrawn="1"/>
          </p:nvSpPr>
          <p:spPr>
            <a:xfrm>
              <a:off x="0" y="1"/>
              <a:ext cx="2771800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32"/>
            <p:cNvSpPr/>
            <p:nvPr userDrawn="1"/>
          </p:nvSpPr>
          <p:spPr>
            <a:xfrm>
              <a:off x="0" y="0"/>
              <a:ext cx="2759414" cy="5143500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56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880" y="6275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2318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0706" y="6275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0144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4" name="Straight Connector 33"/>
          <p:cNvCxnSpPr/>
          <p:nvPr userDrawn="1"/>
        </p:nvCxnSpPr>
        <p:spPr>
          <a:xfrm>
            <a:off x="431624" y="915567"/>
            <a:ext cx="0" cy="4034885"/>
          </a:xfrm>
          <a:prstGeom prst="line">
            <a:avLst/>
          </a:prstGeom>
          <a:ln w="31750">
            <a:solidFill>
              <a:srgbClr val="925238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1"/>
          <p:cNvSpPr>
            <a:spLocks noGrp="1"/>
          </p:cNvSpPr>
          <p:nvPr>
            <p:ph type="title" hasCustomPrompt="1"/>
          </p:nvPr>
        </p:nvSpPr>
        <p:spPr>
          <a:xfrm>
            <a:off x="867705" y="205979"/>
            <a:ext cx="7819096" cy="277539"/>
          </a:xfrm>
          <a:solidFill>
            <a:srgbClr val="925238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6" name="TextBox 35"/>
          <p:cNvSpPr txBox="1"/>
          <p:nvPr userDrawn="1"/>
        </p:nvSpPr>
        <p:spPr>
          <a:xfrm>
            <a:off x="145927" y="639600"/>
            <a:ext cx="609650" cy="26545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0" dirty="0">
                <a:solidFill>
                  <a:srgbClr val="925238"/>
                </a:solidFill>
              </a:rPr>
              <a:t>In</a:t>
            </a:r>
            <a:r>
              <a:rPr lang="es-ES" sz="1100" b="0" baseline="0" dirty="0">
                <a:solidFill>
                  <a:srgbClr val="925238"/>
                </a:solidFill>
              </a:rPr>
              <a:t> situ</a:t>
            </a:r>
            <a:endParaRPr lang="en-US" sz="1100" b="0" dirty="0">
              <a:solidFill>
                <a:srgbClr val="925238"/>
              </a:solidFill>
            </a:endParaRPr>
          </a:p>
        </p:txBody>
      </p:sp>
      <p:sp>
        <p:nvSpPr>
          <p:cNvPr id="37" name="Oval 36"/>
          <p:cNvSpPr/>
          <p:nvPr userDrawn="1"/>
        </p:nvSpPr>
        <p:spPr>
          <a:xfrm>
            <a:off x="159492" y="99537"/>
            <a:ext cx="545454" cy="568038"/>
          </a:xfrm>
          <a:prstGeom prst="ellipse">
            <a:avLst/>
          </a:prstGeom>
          <a:solidFill>
            <a:srgbClr val="92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de-DE"/>
          </a:p>
        </p:txBody>
      </p:sp>
      <p:pic>
        <p:nvPicPr>
          <p:cNvPr id="38" name="Picture 3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258" y="158211"/>
            <a:ext cx="430733" cy="450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2595411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 userDrawn="1"/>
        </p:nvGrpSpPr>
        <p:grpSpPr>
          <a:xfrm>
            <a:off x="0" y="1"/>
            <a:ext cx="2771800" cy="5143501"/>
            <a:chOff x="0" y="0"/>
            <a:chExt cx="2771800" cy="5143501"/>
          </a:xfrm>
        </p:grpSpPr>
        <p:pic>
          <p:nvPicPr>
            <p:cNvPr id="31" name="Picture 2" descr="S:\F15015_Copernicus\3_Work\330_Work-in-process\SC4_BackgroundMat\Visual_ID\Photos\InSitu_centro nazionale ricerca itliano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0" y="1"/>
              <a:ext cx="2369580" cy="51435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Rectangle 35"/>
            <p:cNvSpPr/>
            <p:nvPr userDrawn="1"/>
          </p:nvSpPr>
          <p:spPr>
            <a:xfrm>
              <a:off x="0" y="1"/>
              <a:ext cx="2771800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/>
            <p:cNvSpPr/>
            <p:nvPr userDrawn="1"/>
          </p:nvSpPr>
          <p:spPr>
            <a:xfrm>
              <a:off x="0" y="0"/>
              <a:ext cx="2759414" cy="5143500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56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431624" y="915567"/>
            <a:ext cx="0" cy="4034885"/>
          </a:xfrm>
          <a:prstGeom prst="line">
            <a:avLst/>
          </a:prstGeom>
          <a:ln w="31750">
            <a:solidFill>
              <a:srgbClr val="925238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1"/>
          <p:cNvSpPr>
            <a:spLocks noGrp="1"/>
          </p:cNvSpPr>
          <p:nvPr>
            <p:ph type="title" hasCustomPrompt="1"/>
          </p:nvPr>
        </p:nvSpPr>
        <p:spPr>
          <a:xfrm>
            <a:off x="867705" y="205979"/>
            <a:ext cx="7819096" cy="277539"/>
          </a:xfrm>
          <a:solidFill>
            <a:srgbClr val="925238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4" name="TextBox 33"/>
          <p:cNvSpPr txBox="1"/>
          <p:nvPr userDrawn="1"/>
        </p:nvSpPr>
        <p:spPr>
          <a:xfrm>
            <a:off x="145927" y="639600"/>
            <a:ext cx="609650" cy="26545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0" dirty="0">
                <a:solidFill>
                  <a:srgbClr val="925238"/>
                </a:solidFill>
              </a:rPr>
              <a:t>In</a:t>
            </a:r>
            <a:r>
              <a:rPr lang="es-ES" sz="1100" b="0" baseline="0" dirty="0">
                <a:solidFill>
                  <a:srgbClr val="925238"/>
                </a:solidFill>
              </a:rPr>
              <a:t> situ</a:t>
            </a:r>
            <a:endParaRPr lang="en-US" sz="1100" b="0" dirty="0">
              <a:solidFill>
                <a:srgbClr val="925238"/>
              </a:solidFill>
            </a:endParaRPr>
          </a:p>
        </p:txBody>
      </p:sp>
      <p:sp>
        <p:nvSpPr>
          <p:cNvPr id="35" name="Oval 34"/>
          <p:cNvSpPr/>
          <p:nvPr userDrawn="1"/>
        </p:nvSpPr>
        <p:spPr>
          <a:xfrm>
            <a:off x="159492" y="99537"/>
            <a:ext cx="545454" cy="568038"/>
          </a:xfrm>
          <a:prstGeom prst="ellipse">
            <a:avLst/>
          </a:prstGeom>
          <a:solidFill>
            <a:srgbClr val="92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de-DE"/>
          </a:p>
        </p:txBody>
      </p:sp>
      <p:pic>
        <p:nvPicPr>
          <p:cNvPr id="38" name="Picture 3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258" y="158211"/>
            <a:ext cx="430733" cy="450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3591331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 userDrawn="1"/>
        </p:nvGrpSpPr>
        <p:grpSpPr>
          <a:xfrm>
            <a:off x="0" y="1"/>
            <a:ext cx="2771800" cy="5143501"/>
            <a:chOff x="0" y="0"/>
            <a:chExt cx="2771800" cy="5143501"/>
          </a:xfrm>
        </p:grpSpPr>
        <p:pic>
          <p:nvPicPr>
            <p:cNvPr id="36" name="Picture 2" descr="S:\F15015_Copernicus\3_Work\330_Work-in-process\SC4_BackgroundMat\Visual_ID\Photos\InSitu_centro nazionale ricerca itliano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0" y="1"/>
              <a:ext cx="2369580" cy="51435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Rectangle 36"/>
            <p:cNvSpPr/>
            <p:nvPr userDrawn="1"/>
          </p:nvSpPr>
          <p:spPr>
            <a:xfrm>
              <a:off x="0" y="1"/>
              <a:ext cx="2771800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37"/>
            <p:cNvSpPr/>
            <p:nvPr userDrawn="1"/>
          </p:nvSpPr>
          <p:spPr>
            <a:xfrm>
              <a:off x="0" y="0"/>
              <a:ext cx="2759414" cy="5143500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56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6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6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431624" y="915567"/>
            <a:ext cx="0" cy="4034885"/>
          </a:xfrm>
          <a:prstGeom prst="line">
            <a:avLst/>
          </a:prstGeom>
          <a:ln w="31750">
            <a:solidFill>
              <a:srgbClr val="925238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 userDrawn="1"/>
        </p:nvSpPr>
        <p:spPr>
          <a:xfrm>
            <a:off x="145927" y="639600"/>
            <a:ext cx="609650" cy="26545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s-ES" sz="1100" b="0" dirty="0">
                <a:solidFill>
                  <a:srgbClr val="925238"/>
                </a:solidFill>
              </a:rPr>
              <a:t>In</a:t>
            </a:r>
            <a:r>
              <a:rPr lang="es-ES" sz="1100" b="0" baseline="0" dirty="0">
                <a:solidFill>
                  <a:srgbClr val="925238"/>
                </a:solidFill>
              </a:rPr>
              <a:t> situ</a:t>
            </a:r>
            <a:endParaRPr lang="en-US" sz="1100" b="0" dirty="0">
              <a:solidFill>
                <a:srgbClr val="925238"/>
              </a:solidFill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159492" y="99537"/>
            <a:ext cx="545454" cy="568038"/>
          </a:xfrm>
          <a:prstGeom prst="ellipse">
            <a:avLst/>
          </a:prstGeom>
          <a:solidFill>
            <a:srgbClr val="92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de-DE"/>
          </a:p>
        </p:txBody>
      </p:sp>
      <p:pic>
        <p:nvPicPr>
          <p:cNvPr id="39" name="Picture 3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258" y="158211"/>
            <a:ext cx="430733" cy="450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9987523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90"/>
            <a:ext cx="9144000" cy="5142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754512" y="2572001"/>
            <a:ext cx="4678288" cy="560636"/>
          </a:xfrm>
        </p:spPr>
        <p:txBody>
          <a:bodyPr>
            <a:noAutofit/>
          </a:bodyPr>
          <a:lstStyle>
            <a:lvl1pPr algn="l">
              <a:defRPr sz="2800" b="0" spc="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25" name="Subtitle 2"/>
          <p:cNvSpPr>
            <a:spLocks noGrp="1"/>
          </p:cNvSpPr>
          <p:nvPr>
            <p:ph type="subTitle" idx="1"/>
          </p:nvPr>
        </p:nvSpPr>
        <p:spPr>
          <a:xfrm>
            <a:off x="3754512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pic>
        <p:nvPicPr>
          <p:cNvPr id="26" name="Picture 2"/>
          <p:cNvPicPr>
            <a:picLocks noChangeAspect="1" noChangeArrowheads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23728" y="4668929"/>
            <a:ext cx="1216372" cy="410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Footer Placeholder 4"/>
          <p:cNvSpPr txBox="1">
            <a:spLocks/>
          </p:cNvSpPr>
          <p:nvPr userDrawn="1"/>
        </p:nvSpPr>
        <p:spPr>
          <a:xfrm>
            <a:off x="2051720" y="4980574"/>
            <a:ext cx="1807226" cy="1709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28" name="Picture 2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53" t="15021" r="26875" b="62199"/>
          <a:stretch/>
        </p:blipFill>
        <p:spPr bwMode="auto">
          <a:xfrm>
            <a:off x="1562" y="4659981"/>
            <a:ext cx="1762126" cy="504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9" name="Group 28"/>
          <p:cNvGrpSpPr/>
          <p:nvPr userDrawn="1"/>
        </p:nvGrpSpPr>
        <p:grpSpPr>
          <a:xfrm>
            <a:off x="1099033" y="4659982"/>
            <a:ext cx="2433814" cy="544493"/>
            <a:chOff x="1060405" y="4659982"/>
            <a:chExt cx="2433814" cy="544493"/>
          </a:xfrm>
        </p:grpSpPr>
        <p:sp>
          <p:nvSpPr>
            <p:cNvPr id="30" name="TextBox 29"/>
            <p:cNvSpPr txBox="1"/>
            <p:nvPr userDrawn="1"/>
          </p:nvSpPr>
          <p:spPr>
            <a:xfrm>
              <a:off x="1221004" y="4674392"/>
              <a:ext cx="986126" cy="273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700" dirty="0" err="1">
                  <a:solidFill>
                    <a:schemeClr val="bg1"/>
                  </a:solidFill>
                </a:rPr>
                <a:t>Copernicus</a:t>
              </a:r>
              <a:r>
                <a:rPr lang="es-ES" sz="700" dirty="0">
                  <a:solidFill>
                    <a:schemeClr val="bg1"/>
                  </a:solidFill>
                </a:rPr>
                <a:t> EU</a:t>
              </a:r>
              <a:endParaRPr lang="en-US" sz="700" dirty="0">
                <a:solidFill>
                  <a:schemeClr val="bg1"/>
                </a:solidFill>
              </a:endParaRPr>
            </a:p>
          </p:txBody>
        </p:sp>
        <p:sp>
          <p:nvSpPr>
            <p:cNvPr id="31" name="TextBox 30"/>
            <p:cNvSpPr txBox="1"/>
            <p:nvPr userDrawn="1"/>
          </p:nvSpPr>
          <p:spPr>
            <a:xfrm>
              <a:off x="1221004" y="4930506"/>
              <a:ext cx="986126" cy="273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700" dirty="0" err="1">
                  <a:solidFill>
                    <a:schemeClr val="bg1"/>
                  </a:solidFill>
                </a:rPr>
                <a:t>Copernicus</a:t>
              </a:r>
              <a:r>
                <a:rPr lang="es-ES" sz="700" dirty="0">
                  <a:solidFill>
                    <a:schemeClr val="bg1"/>
                  </a:solidFill>
                </a:rPr>
                <a:t> EU</a:t>
              </a:r>
              <a:endParaRPr lang="en-US" sz="700" dirty="0">
                <a:solidFill>
                  <a:schemeClr val="bg1"/>
                </a:solidFill>
              </a:endParaRPr>
            </a:p>
          </p:txBody>
        </p:sp>
        <p:sp>
          <p:nvSpPr>
            <p:cNvPr id="32" name="TextBox 31"/>
            <p:cNvSpPr txBox="1"/>
            <p:nvPr userDrawn="1"/>
          </p:nvSpPr>
          <p:spPr>
            <a:xfrm>
              <a:off x="2212255" y="4930506"/>
              <a:ext cx="1281964" cy="273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700" dirty="0">
                  <a:solidFill>
                    <a:schemeClr val="bg1"/>
                  </a:solidFill>
                </a:rPr>
                <a:t>www.copernicus.eu</a:t>
              </a:r>
              <a:endParaRPr lang="en-US" sz="700" dirty="0">
                <a:solidFill>
                  <a:schemeClr val="bg1"/>
                </a:solidFill>
              </a:endParaRPr>
            </a:p>
          </p:txBody>
        </p:sp>
        <p:sp>
          <p:nvSpPr>
            <p:cNvPr id="33" name="TextBox 32"/>
            <p:cNvSpPr txBox="1"/>
            <p:nvPr userDrawn="1"/>
          </p:nvSpPr>
          <p:spPr>
            <a:xfrm>
              <a:off x="2216603" y="4674392"/>
              <a:ext cx="986126" cy="273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700" dirty="0" err="1">
                  <a:solidFill>
                    <a:schemeClr val="bg1"/>
                  </a:solidFill>
                </a:rPr>
                <a:t>Copernicus</a:t>
              </a:r>
              <a:r>
                <a:rPr lang="es-ES" sz="700" dirty="0">
                  <a:solidFill>
                    <a:schemeClr val="bg1"/>
                  </a:solidFill>
                </a:rPr>
                <a:t> EU</a:t>
              </a:r>
              <a:endParaRPr lang="en-US" sz="700" dirty="0">
                <a:solidFill>
                  <a:schemeClr val="bg1"/>
                </a:solidFill>
              </a:endParaRPr>
            </a:p>
          </p:txBody>
        </p:sp>
        <p:pic>
          <p:nvPicPr>
            <p:cNvPr id="34" name="Picture 2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6650" y="4659982"/>
              <a:ext cx="258089" cy="482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3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0405" y="4663633"/>
              <a:ext cx="236220" cy="469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6" name="Picture 2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53" t="15021" r="26875" b="62199"/>
          <a:stretch/>
        </p:blipFill>
        <p:spPr bwMode="auto">
          <a:xfrm>
            <a:off x="0" y="4443161"/>
            <a:ext cx="789510" cy="504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3" descr="\\net1.cec.eu.int\GROW\I\3\Common-I3\12 COMMUNICATION\Graphic material\Copernicus taglines\Europe's eye on Earth\website\Copernicus vecto def  Europe's eyes on Earth C and sun in colour.png"/>
          <p:cNvPicPr>
            <a:picLocks noChangeAspect="1" noChangeArrowheads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45351"/>
            <a:ext cx="1452587" cy="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6396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0"/>
            <a:ext cx="2133600" cy="5143500"/>
            <a:chOff x="0" y="0"/>
            <a:chExt cx="2133600" cy="5143500"/>
          </a:xfrm>
        </p:grpSpPr>
        <p:pic>
          <p:nvPicPr>
            <p:cNvPr id="1026" name="Picture 2"/>
            <p:cNvPicPr>
              <a:picLocks noChangeAspect="1" noChangeArrowheads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657" b="-35"/>
            <a:stretch/>
          </p:blipFill>
          <p:spPr bwMode="auto">
            <a:xfrm>
              <a:off x="0" y="0"/>
              <a:ext cx="2133600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20"/>
            <p:cNvSpPr/>
            <p:nvPr userDrawn="1"/>
          </p:nvSpPr>
          <p:spPr>
            <a:xfrm>
              <a:off x="0" y="0"/>
              <a:ext cx="2133600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0" y="0"/>
              <a:ext cx="2122309" cy="514349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Space</a:t>
            </a:r>
            <a:endParaRPr lang="es-ES" sz="1100" b="1" dirty="0">
              <a:solidFill>
                <a:srgbClr val="25408F"/>
              </a:solidFill>
            </a:endParaRPr>
          </a:p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Component</a:t>
            </a:r>
            <a:endParaRPr lang="en-US" sz="1100" b="1" dirty="0">
              <a:solidFill>
                <a:srgbClr val="25408F"/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68363" y="112960"/>
            <a:ext cx="560376" cy="529978"/>
            <a:chOff x="168363" y="112960"/>
            <a:chExt cx="560376" cy="529978"/>
          </a:xfrm>
        </p:grpSpPr>
        <p:sp>
          <p:nvSpPr>
            <p:cNvPr id="17" name="Oval 16"/>
            <p:cNvSpPr/>
            <p:nvPr userDrawn="1"/>
          </p:nvSpPr>
          <p:spPr>
            <a:xfrm>
              <a:off x="168363" y="112960"/>
              <a:ext cx="531980" cy="529978"/>
            </a:xfrm>
            <a:prstGeom prst="ellipse">
              <a:avLst/>
            </a:prstGeom>
            <a:solidFill>
              <a:srgbClr val="2540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2" name="Picture 2" descr="S:\F15015_Copernicus\3_Work\330_Work-in-process\SC4_BackgroundMat\PPT\item Copernicus\Satellite\Satellite\satellite_Artboard 5.png"/>
            <p:cNvPicPr>
              <a:picLocks noChangeAspect="1" noChangeArrowheads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188402"/>
              <a:ext cx="549227" cy="388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763468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54512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15" name="Footer Placeholder 4"/>
          <p:cNvSpPr txBox="1">
            <a:spLocks/>
          </p:cNvSpPr>
          <p:nvPr userDrawn="1"/>
        </p:nvSpPr>
        <p:spPr>
          <a:xfrm>
            <a:off x="2051720" y="4980574"/>
            <a:ext cx="1807226" cy="1709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2286794" y="4694692"/>
            <a:ext cx="7200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00" dirty="0" err="1">
                <a:solidFill>
                  <a:schemeClr val="bg1"/>
                </a:solidFill>
              </a:rPr>
              <a:t>Copernicus</a:t>
            </a:r>
            <a:r>
              <a:rPr lang="es-ES" sz="700" dirty="0">
                <a:solidFill>
                  <a:schemeClr val="bg1"/>
                </a:solidFill>
              </a:rPr>
              <a:t> EU</a:t>
            </a:r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2286794" y="4881709"/>
            <a:ext cx="7200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00" dirty="0" err="1">
                <a:solidFill>
                  <a:schemeClr val="bg1"/>
                </a:solidFill>
              </a:rPr>
              <a:t>Copernicus</a:t>
            </a:r>
            <a:r>
              <a:rPr lang="es-ES" sz="700" dirty="0">
                <a:solidFill>
                  <a:schemeClr val="bg1"/>
                </a:solidFill>
              </a:rPr>
              <a:t> EU</a:t>
            </a:r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3088407" y="4881709"/>
            <a:ext cx="93610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00" dirty="0">
                <a:solidFill>
                  <a:schemeClr val="bg1"/>
                </a:solidFill>
              </a:rPr>
              <a:t>www.copernicus.eu</a:t>
            </a:r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3091582" y="4694692"/>
            <a:ext cx="7200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00" dirty="0" err="1">
                <a:solidFill>
                  <a:schemeClr val="bg1"/>
                </a:solidFill>
              </a:rPr>
              <a:t>Copernicus</a:t>
            </a:r>
            <a:r>
              <a:rPr lang="es-ES" sz="700" dirty="0">
                <a:solidFill>
                  <a:schemeClr val="bg1"/>
                </a:solidFill>
              </a:rPr>
              <a:t> EU</a:t>
            </a:r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90"/>
            <a:ext cx="9144000" cy="5142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754512" y="2572001"/>
            <a:ext cx="4678288" cy="560636"/>
          </a:xfrm>
        </p:spPr>
        <p:txBody>
          <a:bodyPr>
            <a:noAutofit/>
          </a:bodyPr>
          <a:lstStyle>
            <a:lvl1pPr algn="l">
              <a:defRPr sz="2800" b="0" spc="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3754512" y="3147814"/>
            <a:ext cx="4680520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23728" y="4668929"/>
            <a:ext cx="1216372" cy="410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Footer Placeholder 4"/>
          <p:cNvSpPr txBox="1">
            <a:spLocks/>
          </p:cNvSpPr>
          <p:nvPr userDrawn="1"/>
        </p:nvSpPr>
        <p:spPr>
          <a:xfrm>
            <a:off x="2051720" y="4980574"/>
            <a:ext cx="1807226" cy="1709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53" t="15021" r="26875" b="62199"/>
          <a:stretch/>
        </p:blipFill>
        <p:spPr bwMode="auto">
          <a:xfrm>
            <a:off x="1562" y="4659981"/>
            <a:ext cx="1762126" cy="504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1" name="Group 20"/>
          <p:cNvGrpSpPr/>
          <p:nvPr userDrawn="1"/>
        </p:nvGrpSpPr>
        <p:grpSpPr>
          <a:xfrm>
            <a:off x="1099033" y="4659982"/>
            <a:ext cx="2433814" cy="544493"/>
            <a:chOff x="1060405" y="4659982"/>
            <a:chExt cx="2433814" cy="544493"/>
          </a:xfrm>
        </p:grpSpPr>
        <p:sp>
          <p:nvSpPr>
            <p:cNvPr id="22" name="TextBox 21"/>
            <p:cNvSpPr txBox="1"/>
            <p:nvPr userDrawn="1"/>
          </p:nvSpPr>
          <p:spPr>
            <a:xfrm>
              <a:off x="1221004" y="4674392"/>
              <a:ext cx="986126" cy="273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700" dirty="0" err="1">
                  <a:solidFill>
                    <a:schemeClr val="bg1"/>
                  </a:solidFill>
                </a:rPr>
                <a:t>Copernicus</a:t>
              </a:r>
              <a:r>
                <a:rPr lang="es-ES" sz="700" dirty="0">
                  <a:solidFill>
                    <a:schemeClr val="bg1"/>
                  </a:solidFill>
                </a:rPr>
                <a:t> EU</a:t>
              </a:r>
              <a:endParaRPr lang="en-US" sz="700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/>
            <p:cNvSpPr txBox="1"/>
            <p:nvPr userDrawn="1"/>
          </p:nvSpPr>
          <p:spPr>
            <a:xfrm>
              <a:off x="1221004" y="4930506"/>
              <a:ext cx="986126" cy="273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700" dirty="0" err="1">
                  <a:solidFill>
                    <a:schemeClr val="bg1"/>
                  </a:solidFill>
                </a:rPr>
                <a:t>Copernicus</a:t>
              </a:r>
              <a:r>
                <a:rPr lang="es-ES" sz="700" dirty="0">
                  <a:solidFill>
                    <a:schemeClr val="bg1"/>
                  </a:solidFill>
                </a:rPr>
                <a:t> EU</a:t>
              </a:r>
              <a:endParaRPr lang="en-US" sz="700" dirty="0">
                <a:solidFill>
                  <a:schemeClr val="bg1"/>
                </a:solidFill>
              </a:endParaRPr>
            </a:p>
          </p:txBody>
        </p:sp>
        <p:sp>
          <p:nvSpPr>
            <p:cNvPr id="24" name="TextBox 23"/>
            <p:cNvSpPr txBox="1"/>
            <p:nvPr userDrawn="1"/>
          </p:nvSpPr>
          <p:spPr>
            <a:xfrm>
              <a:off x="2212255" y="4930506"/>
              <a:ext cx="1281964" cy="273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700" dirty="0">
                  <a:solidFill>
                    <a:schemeClr val="bg1"/>
                  </a:solidFill>
                </a:rPr>
                <a:t>www.copernicus.eu</a:t>
              </a:r>
              <a:endParaRPr lang="en-US" sz="700" dirty="0">
                <a:solidFill>
                  <a:schemeClr val="bg1"/>
                </a:solidFill>
              </a:endParaRPr>
            </a:p>
          </p:txBody>
        </p:sp>
        <p:sp>
          <p:nvSpPr>
            <p:cNvPr id="25" name="TextBox 24"/>
            <p:cNvSpPr txBox="1"/>
            <p:nvPr userDrawn="1"/>
          </p:nvSpPr>
          <p:spPr>
            <a:xfrm>
              <a:off x="2216603" y="4674392"/>
              <a:ext cx="986126" cy="273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700" dirty="0" err="1">
                  <a:solidFill>
                    <a:schemeClr val="bg1"/>
                  </a:solidFill>
                </a:rPr>
                <a:t>Copernicus</a:t>
              </a:r>
              <a:r>
                <a:rPr lang="es-ES" sz="700" dirty="0">
                  <a:solidFill>
                    <a:schemeClr val="bg1"/>
                  </a:solidFill>
                </a:rPr>
                <a:t> EU</a:t>
              </a:r>
              <a:endParaRPr lang="en-US" sz="700" dirty="0">
                <a:solidFill>
                  <a:schemeClr val="bg1"/>
                </a:solidFill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6650" y="4659982"/>
              <a:ext cx="258089" cy="482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3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0405" y="4663633"/>
              <a:ext cx="236220" cy="469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8" name="Picture 2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53" t="15021" r="26875" b="62199"/>
          <a:stretch/>
        </p:blipFill>
        <p:spPr bwMode="auto">
          <a:xfrm>
            <a:off x="0" y="4443161"/>
            <a:ext cx="789510" cy="504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3" descr="\\net1.cec.eu.int\GROW\I\3\Common-I3\12 COMMUNICATION\Graphic material\Copernicus taglines\Europe's eye on Earth\website\Copernicus vecto def  Europe's eyes on Earth C and sun in colour.png"/>
          <p:cNvPicPr>
            <a:picLocks noChangeAspect="1" noChangeArrowheads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45351"/>
            <a:ext cx="1452587" cy="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587402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S:\F15015_Copernicus\3_Work\330_Work-in-process\SC4_BackgroundMat\Visual_ID\Photos\Po_River_Italy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0" y="0"/>
            <a:ext cx="207708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 userDrawn="1"/>
        </p:nvSpPr>
        <p:spPr>
          <a:xfrm>
            <a:off x="0" y="1"/>
            <a:ext cx="2077083" cy="514349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78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1"/>
            <a:ext cx="2084906" cy="5143499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60077"/>
            <a:ext cx="7819096" cy="283417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cxnSp>
        <p:nvCxnSpPr>
          <p:cNvPr id="33" name="Straight Connector 32"/>
          <p:cNvCxnSpPr/>
          <p:nvPr userDrawn="1"/>
        </p:nvCxnSpPr>
        <p:spPr>
          <a:xfrm>
            <a:off x="441308" y="876444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 userDrawn="1"/>
        </p:nvSpPr>
        <p:spPr>
          <a:xfrm>
            <a:off x="-36512" y="614834"/>
            <a:ext cx="945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Copernicus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5037BC8-653A-774F-861D-6A080A1C24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40" y="21806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4740726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539" y="699542"/>
            <a:ext cx="7919262" cy="382307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0077"/>
            <a:ext cx="7819096" cy="283417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49" name="Straight Connector 48"/>
          <p:cNvCxnSpPr/>
          <p:nvPr userDrawn="1"/>
        </p:nvCxnSpPr>
        <p:spPr>
          <a:xfrm>
            <a:off x="441308" y="876444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 userDrawn="1"/>
        </p:nvSpPr>
        <p:spPr>
          <a:xfrm>
            <a:off x="-36512" y="614834"/>
            <a:ext cx="945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Copernicus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40" y="21806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415482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54512" y="2572001"/>
            <a:ext cx="467828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 dirty="0"/>
              <a:t>Title</a:t>
            </a:r>
            <a:endParaRPr lang="en-GB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3"/>
          </p:nvPr>
        </p:nvSpPr>
        <p:spPr>
          <a:xfrm>
            <a:off x="3754512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 lang="en-US"/>
          </a:p>
        </p:txBody>
      </p:sp>
      <p:pic>
        <p:nvPicPr>
          <p:cNvPr id="2052" name="Picture 4" descr="S:\F15015_Copernicus\3_Work\330_Work-in-process\SC4_BackgroundMat\PPT\item Copernicus\logo Copernicus_neg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25" y="2191061"/>
            <a:ext cx="2792091" cy="101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600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878607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0" y="0"/>
            <a:ext cx="2084906" cy="5143500"/>
            <a:chOff x="0" y="0"/>
            <a:chExt cx="2084906" cy="5143500"/>
          </a:xfrm>
        </p:grpSpPr>
        <p:pic>
          <p:nvPicPr>
            <p:cNvPr id="14" name="Picture 2" descr="S:\F15015_Copernicus\3_Work\330_Work-in-process\SC4_BackgroundMat\Visual_ID\Photos\Po_River_Italy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 rot="10800000">
              <a:off x="0" y="0"/>
              <a:ext cx="2077082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4"/>
            <p:cNvSpPr/>
            <p:nvPr userDrawn="1"/>
          </p:nvSpPr>
          <p:spPr>
            <a:xfrm>
              <a:off x="0" y="1"/>
              <a:ext cx="2077083" cy="51434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0" y="1"/>
              <a:ext cx="2084906" cy="514349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0077"/>
            <a:ext cx="7819096" cy="283417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41308" y="876444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-36512" y="614834"/>
            <a:ext cx="945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Copernicus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pic>
        <p:nvPicPr>
          <p:cNvPr id="21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40" y="21806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883587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0"/>
            <a:ext cx="2084906" cy="5143500"/>
            <a:chOff x="0" y="0"/>
            <a:chExt cx="2084906" cy="5143500"/>
          </a:xfrm>
        </p:grpSpPr>
        <p:pic>
          <p:nvPicPr>
            <p:cNvPr id="19" name="Picture 2" descr="S:\F15015_Copernicus\3_Work\330_Work-in-process\SC4_BackgroundMat\Visual_ID\Photos\Po_River_Italy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 rot="10800000">
              <a:off x="0" y="0"/>
              <a:ext cx="2077082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 userDrawn="1"/>
          </p:nvSpPr>
          <p:spPr>
            <a:xfrm>
              <a:off x="0" y="1"/>
              <a:ext cx="2077083" cy="51434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0" y="1"/>
              <a:ext cx="2084906" cy="514349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879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2317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0705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0143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0077"/>
            <a:ext cx="7819096" cy="283417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41308" y="876444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-36512" y="614834"/>
            <a:ext cx="945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Copernicus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pic>
        <p:nvPicPr>
          <p:cNvPr id="23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40" y="21806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355731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0" y="0"/>
            <a:ext cx="2084906" cy="5143500"/>
            <a:chOff x="0" y="0"/>
            <a:chExt cx="2084906" cy="5143500"/>
          </a:xfrm>
        </p:grpSpPr>
        <p:pic>
          <p:nvPicPr>
            <p:cNvPr id="40" name="Picture 2" descr="S:\F15015_Copernicus\3_Work\330_Work-in-process\SC4_BackgroundMat\Visual_ID\Photos\Po_River_Italy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 rot="10800000">
              <a:off x="0" y="0"/>
              <a:ext cx="2077082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Rectangle 40"/>
            <p:cNvSpPr/>
            <p:nvPr userDrawn="1"/>
          </p:nvSpPr>
          <p:spPr>
            <a:xfrm>
              <a:off x="0" y="1"/>
              <a:ext cx="2077083" cy="51434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41"/>
            <p:cNvSpPr/>
            <p:nvPr userDrawn="1"/>
          </p:nvSpPr>
          <p:spPr>
            <a:xfrm>
              <a:off x="0" y="1"/>
              <a:ext cx="2084906" cy="514349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Footer Placeholder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60077"/>
            <a:ext cx="7819096" cy="283417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441308" y="876444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-36512" y="614834"/>
            <a:ext cx="945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Copernicus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pic>
        <p:nvPicPr>
          <p:cNvPr id="15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40" y="21806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789145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0"/>
            <a:ext cx="2084906" cy="5143500"/>
            <a:chOff x="0" y="0"/>
            <a:chExt cx="2084906" cy="5143500"/>
          </a:xfrm>
        </p:grpSpPr>
        <p:pic>
          <p:nvPicPr>
            <p:cNvPr id="26" name="Picture 2" descr="S:\F15015_Copernicus\3_Work\330_Work-in-process\SC4_BackgroundMat\Visual_ID\Photos\Po_River_Italy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 rot="10800000">
              <a:off x="0" y="0"/>
              <a:ext cx="2077082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Rectangle 28"/>
            <p:cNvSpPr/>
            <p:nvPr userDrawn="1"/>
          </p:nvSpPr>
          <p:spPr>
            <a:xfrm>
              <a:off x="0" y="1"/>
              <a:ext cx="2077083" cy="51434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29"/>
            <p:cNvSpPr/>
            <p:nvPr userDrawn="1"/>
          </p:nvSpPr>
          <p:spPr>
            <a:xfrm>
              <a:off x="0" y="1"/>
              <a:ext cx="2084906" cy="514349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441308" y="876444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 userDrawn="1"/>
        </p:nvSpPr>
        <p:spPr>
          <a:xfrm>
            <a:off x="-36512" y="614834"/>
            <a:ext cx="945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Copernicus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pic>
        <p:nvPicPr>
          <p:cNvPr id="17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40" y="21806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482115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61" r="14873" b="435"/>
          <a:stretch/>
        </p:blipFill>
        <p:spPr bwMode="auto">
          <a:xfrm>
            <a:off x="6874316" y="1"/>
            <a:ext cx="2269684" cy="5143500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6802308" y="-2655"/>
            <a:ext cx="2341692" cy="5146155"/>
          </a:xfrm>
          <a:prstGeom prst="rect">
            <a:avLst/>
          </a:prstGeom>
          <a:gradFill flip="none" rotWithShape="1">
            <a:gsLst>
              <a:gs pos="0">
                <a:srgbClr val="25408F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567591" y="3139545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2053" name="Picture 5" descr="S:\F15015_Copernicus\3_Work\330_Work-in-process\Logos_icons\UserUptake_blanc-01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02355"/>
            <a:ext cx="2990300" cy="299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556872" y="3363838"/>
            <a:ext cx="144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bg1"/>
                </a:solidFill>
              </a:rPr>
              <a:t>User</a:t>
            </a:r>
            <a:r>
              <a:rPr lang="es-ES" sz="1100" b="0" dirty="0">
                <a:solidFill>
                  <a:schemeClr val="bg1"/>
                </a:solidFill>
              </a:rPr>
              <a:t> </a:t>
            </a:r>
            <a:r>
              <a:rPr lang="es-ES" sz="1100" b="0" dirty="0" err="1">
                <a:solidFill>
                  <a:schemeClr val="bg1"/>
                </a:solidFill>
              </a:rPr>
              <a:t>Uptake</a:t>
            </a:r>
            <a:endParaRPr lang="en-US" sz="1100" b="0" dirty="0">
              <a:solidFill>
                <a:schemeClr val="bg1"/>
              </a:solidFill>
            </a:endParaRPr>
          </a:p>
        </p:txBody>
      </p:sp>
      <p:pic>
        <p:nvPicPr>
          <p:cNvPr id="19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4242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758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2569823" y="2572001"/>
            <a:ext cx="467828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74869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Designer\Desktop\PRESENTATION COPERNICUS\FOTO5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678" y="-36863"/>
            <a:ext cx="2415629" cy="521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pic>
        <p:nvPicPr>
          <p:cNvPr id="22" name="Picture 3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4" name="Straight Connector 23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accent6">
                    <a:lumMod val="50000"/>
                  </a:schemeClr>
                </a:solidFill>
              </a:rPr>
              <a:t>Emergency</a:t>
            </a:r>
            <a:endParaRPr lang="es-ES" sz="1100" b="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s-ES" sz="1100" b="0" dirty="0">
                <a:solidFill>
                  <a:schemeClr val="accent6">
                    <a:lumMod val="50000"/>
                  </a:schemeClr>
                </a:solidFill>
              </a:rPr>
              <a:t>Management</a:t>
            </a:r>
            <a:endParaRPr lang="en-US" sz="1100" b="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9860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539" y="699542"/>
            <a:ext cx="7919262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Space</a:t>
            </a:r>
            <a:endParaRPr lang="es-ES" sz="1100" b="1" dirty="0">
              <a:solidFill>
                <a:srgbClr val="25408F"/>
              </a:solidFill>
            </a:endParaRPr>
          </a:p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Component</a:t>
            </a:r>
            <a:endParaRPr lang="en-US" sz="1100" b="1" dirty="0">
              <a:solidFill>
                <a:srgbClr val="25408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168363" y="112960"/>
            <a:ext cx="560376" cy="529978"/>
            <a:chOff x="168363" y="112960"/>
            <a:chExt cx="560376" cy="529978"/>
          </a:xfrm>
        </p:grpSpPr>
        <p:sp>
          <p:nvSpPr>
            <p:cNvPr id="15" name="Oval 14"/>
            <p:cNvSpPr/>
            <p:nvPr userDrawn="1"/>
          </p:nvSpPr>
          <p:spPr>
            <a:xfrm>
              <a:off x="168363" y="112960"/>
              <a:ext cx="531980" cy="529978"/>
            </a:xfrm>
            <a:prstGeom prst="ellipse">
              <a:avLst/>
            </a:prstGeom>
            <a:solidFill>
              <a:srgbClr val="2540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6" name="Picture 2" descr="S:\F15015_Copernicus\3_Work\330_Work-in-process\SC4_BackgroundMat\PPT\item Copernicus\Satellite\Satellite\satellite_Artboard 5.png"/>
            <p:cNvPicPr>
              <a:picLocks noChangeAspect="1" noChangeArrowheads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188402"/>
              <a:ext cx="549227" cy="388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76194941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699542"/>
            <a:ext cx="7743826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Connector 13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accent6">
                    <a:lumMod val="75000"/>
                  </a:schemeClr>
                </a:solidFill>
              </a:rPr>
              <a:t>Emergency</a:t>
            </a:r>
            <a:endParaRPr lang="es-ES" sz="1100" b="0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s-ES" sz="1100" b="0" dirty="0">
                <a:solidFill>
                  <a:schemeClr val="accent6">
                    <a:lumMod val="75000"/>
                  </a:schemeClr>
                </a:solidFill>
              </a:rPr>
              <a:t>Management</a:t>
            </a:r>
            <a:endParaRPr lang="en-US" sz="1100" b="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427635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A7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9036" y="1288306"/>
            <a:ext cx="2454145" cy="261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758598" y="3390260"/>
            <a:ext cx="185502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bg1"/>
                </a:solidFill>
              </a:rPr>
              <a:t>Emergency</a:t>
            </a:r>
            <a:r>
              <a:rPr lang="es-ES" sz="1100" b="0" baseline="0" dirty="0">
                <a:solidFill>
                  <a:schemeClr val="bg1"/>
                </a:solidFill>
              </a:rPr>
              <a:t> </a:t>
            </a:r>
            <a:r>
              <a:rPr lang="es-ES" sz="1100" b="0" dirty="0">
                <a:solidFill>
                  <a:schemeClr val="bg1"/>
                </a:solidFill>
              </a:rPr>
              <a:t>Management</a:t>
            </a:r>
            <a:endParaRPr lang="en-US" sz="1100" b="0" dirty="0">
              <a:solidFill>
                <a:schemeClr val="bg1"/>
              </a:solidFill>
            </a:endParaRPr>
          </a:p>
        </p:txBody>
      </p:sp>
      <p:pic>
        <p:nvPicPr>
          <p:cNvPr id="2051" name="Picture 3" descr="C:\Users\Designer\Desktop\PRESENTATION COPERNICUS\foto3.jp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72164" y="0"/>
            <a:ext cx="187183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7236296" y="0"/>
            <a:ext cx="1728192" cy="5143500"/>
          </a:xfrm>
          <a:prstGeom prst="rect">
            <a:avLst/>
          </a:prstGeom>
          <a:gradFill flip="none" rotWithShape="1">
            <a:gsLst>
              <a:gs pos="4000">
                <a:srgbClr val="FAA74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264098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A7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30E17047-C597-4B34-8FEE-7A0D1EA692A4}" type="datetimeFigureOut">
              <a:rPr lang="en-US" smtClean="0"/>
              <a:pPr/>
              <a:t>3/11/2019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/>
          <p:cNvSpPr txBox="1">
            <a:spLocks/>
          </p:cNvSpPr>
          <p:nvPr userDrawn="1"/>
        </p:nvSpPr>
        <p:spPr>
          <a:xfrm>
            <a:off x="2593876" y="2283718"/>
            <a:ext cx="4678288" cy="8489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9036" y="1288306"/>
            <a:ext cx="2454145" cy="261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758598" y="3390260"/>
            <a:ext cx="185502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bg1"/>
                </a:solidFill>
              </a:rPr>
              <a:t>Emergency</a:t>
            </a:r>
            <a:r>
              <a:rPr lang="es-ES" sz="1100" b="0" baseline="0" dirty="0">
                <a:solidFill>
                  <a:schemeClr val="bg1"/>
                </a:solidFill>
              </a:rPr>
              <a:t> </a:t>
            </a:r>
            <a:r>
              <a:rPr lang="es-ES" sz="1100" b="0" dirty="0">
                <a:solidFill>
                  <a:schemeClr val="bg1"/>
                </a:solidFill>
              </a:rPr>
              <a:t>Management</a:t>
            </a:r>
            <a:endParaRPr lang="en-US" sz="1100" b="0" dirty="0">
              <a:solidFill>
                <a:schemeClr val="bg1"/>
              </a:solidFill>
            </a:endParaRPr>
          </a:p>
        </p:txBody>
      </p:sp>
      <p:pic>
        <p:nvPicPr>
          <p:cNvPr id="2051" name="Picture 3" descr="C:\Users\Designer\Desktop\PRESENTATION COPERNICUS\foto3.jp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164" y="0"/>
            <a:ext cx="2099054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05520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Designer\Desktop\PRESENTATION COPERNICUS\FOTO5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678" y="-36863"/>
            <a:ext cx="2415629" cy="521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2920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6056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Straight Connector 16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accent6">
                    <a:lumMod val="50000"/>
                  </a:schemeClr>
                </a:solidFill>
              </a:rPr>
              <a:t>Emergency</a:t>
            </a:r>
            <a:endParaRPr lang="es-ES" sz="1100" b="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s-ES" sz="1100" b="0" dirty="0">
                <a:solidFill>
                  <a:schemeClr val="accent6">
                    <a:lumMod val="50000"/>
                  </a:schemeClr>
                </a:solidFill>
              </a:rPr>
              <a:t>Management</a:t>
            </a:r>
            <a:endParaRPr lang="en-US" sz="1100" b="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855808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54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980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418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7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" name="Straight Connector 18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accent6">
                    <a:lumMod val="75000"/>
                  </a:schemeClr>
                </a:solidFill>
              </a:rPr>
              <a:t>Emergency</a:t>
            </a:r>
            <a:endParaRPr lang="es-ES" sz="1100" b="0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s-ES" sz="1100" b="0" dirty="0">
                <a:solidFill>
                  <a:schemeClr val="accent6">
                    <a:lumMod val="75000"/>
                  </a:schemeClr>
                </a:solidFill>
              </a:rPr>
              <a:t>Management</a:t>
            </a:r>
            <a:endParaRPr lang="en-US" sz="1100" b="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74422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Designer\Desktop\PRESENTATION COPERNICUS\FOTO5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678" y="-36863"/>
            <a:ext cx="2415629" cy="521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2" name="Picture 3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3" name="Straight Connector 22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accent6">
                    <a:lumMod val="50000"/>
                  </a:schemeClr>
                </a:solidFill>
              </a:rPr>
              <a:t>Emergency</a:t>
            </a:r>
            <a:endParaRPr lang="es-ES" sz="1100" b="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s-ES" sz="1100" b="0" dirty="0">
                <a:solidFill>
                  <a:schemeClr val="accent6">
                    <a:lumMod val="50000"/>
                  </a:schemeClr>
                </a:solidFill>
              </a:rPr>
              <a:t>Management</a:t>
            </a:r>
            <a:endParaRPr lang="en-US" sz="1100" b="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786529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Designer\Desktop\PRESENTATION COPERNICUS\FOTO5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678" y="-36863"/>
            <a:ext cx="2415629" cy="521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22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22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Picture 3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Straight Connector 19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accent6">
                    <a:lumMod val="50000"/>
                  </a:schemeClr>
                </a:solidFill>
              </a:rPr>
              <a:t>Emergency</a:t>
            </a:r>
            <a:endParaRPr lang="es-ES" sz="1100" b="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s-ES" sz="1100" b="0" dirty="0">
                <a:solidFill>
                  <a:schemeClr val="accent6">
                    <a:lumMod val="50000"/>
                  </a:schemeClr>
                </a:solidFill>
              </a:rPr>
              <a:t>Management</a:t>
            </a:r>
            <a:endParaRPr lang="en-US" sz="1100" b="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516623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-8194"/>
            <a:ext cx="2323579" cy="5195022"/>
            <a:chOff x="-2988840" y="-681190"/>
            <a:chExt cx="2323579" cy="5195022"/>
          </a:xfrm>
        </p:grpSpPr>
        <p:pic>
          <p:nvPicPr>
            <p:cNvPr id="34" name="Picture 2" descr="S:\F15015_Copernicus\3_Work\330_Work-in-process\SC4_BackgroundMat\Visual_ID\Photos\Climate_change_ThinkstockPhotos-147656737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69"/>
            <a:stretch/>
          </p:blipFill>
          <p:spPr bwMode="auto">
            <a:xfrm>
              <a:off x="-2988840" y="-668610"/>
              <a:ext cx="2323578" cy="5181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Rectangle 34"/>
            <p:cNvSpPr/>
            <p:nvPr userDrawn="1"/>
          </p:nvSpPr>
          <p:spPr>
            <a:xfrm>
              <a:off x="-2978397" y="-681190"/>
              <a:ext cx="2313136" cy="51847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/>
            <p:cNvSpPr/>
            <p:nvPr userDrawn="1"/>
          </p:nvSpPr>
          <p:spPr>
            <a:xfrm>
              <a:off x="-2988840" y="-667227"/>
              <a:ext cx="2323578" cy="518105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35007"/>
            <a:ext cx="7819096" cy="277539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grpSp>
        <p:nvGrpSpPr>
          <p:cNvPr id="41" name="Group 40"/>
          <p:cNvGrpSpPr/>
          <p:nvPr userDrawn="1"/>
        </p:nvGrpSpPr>
        <p:grpSpPr>
          <a:xfrm>
            <a:off x="107504" y="20834"/>
            <a:ext cx="878633" cy="4929617"/>
            <a:chOff x="164975" y="20834"/>
            <a:chExt cx="878633" cy="4929617"/>
          </a:xfrm>
        </p:grpSpPr>
        <p:cxnSp>
          <p:nvCxnSpPr>
            <p:cNvPr id="42" name="Straight Connector 41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 userDrawn="1"/>
          </p:nvSpPr>
          <p:spPr>
            <a:xfrm>
              <a:off x="164975" y="614834"/>
              <a:ext cx="8786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0" dirty="0" err="1">
                  <a:solidFill>
                    <a:srgbClr val="941333"/>
                  </a:solidFill>
                </a:rPr>
                <a:t>Climate</a:t>
              </a:r>
              <a:endParaRPr lang="es-ES" sz="1100" b="0" dirty="0">
                <a:solidFill>
                  <a:srgbClr val="941333"/>
                </a:solidFill>
              </a:endParaRPr>
            </a:p>
            <a:p>
              <a:r>
                <a:rPr lang="es-ES" sz="1100" b="0" dirty="0" err="1">
                  <a:solidFill>
                    <a:srgbClr val="941333"/>
                  </a:solidFill>
                </a:rPr>
                <a:t>Change</a:t>
              </a:r>
              <a:endParaRPr lang="en-US" sz="1100" b="0" dirty="0">
                <a:solidFill>
                  <a:srgbClr val="941333"/>
                </a:solidFill>
              </a:endParaRPr>
            </a:p>
          </p:txBody>
        </p:sp>
        <p:pic>
          <p:nvPicPr>
            <p:cNvPr id="44" name="Picture 2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28076954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942975" y="699542"/>
            <a:ext cx="7743826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457200" y="4928764"/>
            <a:ext cx="2133600" cy="273844"/>
          </a:xfrm>
        </p:spPr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3124200" y="4928764"/>
            <a:ext cx="28956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553200" y="4928764"/>
            <a:ext cx="2133600" cy="273844"/>
          </a:xfrm>
        </p:spPr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35007"/>
            <a:ext cx="7819096" cy="277539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07504" y="20834"/>
            <a:ext cx="878633" cy="4929617"/>
            <a:chOff x="164975" y="20834"/>
            <a:chExt cx="878633" cy="4929617"/>
          </a:xfrm>
        </p:grpSpPr>
        <p:cxnSp>
          <p:nvCxnSpPr>
            <p:cNvPr id="13" name="Straight Connector 12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 userDrawn="1"/>
          </p:nvSpPr>
          <p:spPr>
            <a:xfrm>
              <a:off x="164975" y="614834"/>
              <a:ext cx="8786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0" dirty="0" err="1">
                  <a:solidFill>
                    <a:srgbClr val="941333"/>
                  </a:solidFill>
                </a:rPr>
                <a:t>Climate</a:t>
              </a:r>
              <a:endParaRPr lang="es-ES" sz="1100" b="0" dirty="0">
                <a:solidFill>
                  <a:srgbClr val="941333"/>
                </a:solidFill>
              </a:endParaRPr>
            </a:p>
            <a:p>
              <a:r>
                <a:rPr lang="es-ES" sz="1100" b="0" dirty="0" err="1">
                  <a:solidFill>
                    <a:srgbClr val="941333"/>
                  </a:solidFill>
                </a:rPr>
                <a:t>Change</a:t>
              </a:r>
              <a:endParaRPr lang="en-US" sz="1100" b="0" dirty="0">
                <a:solidFill>
                  <a:srgbClr val="941333"/>
                </a:solidFill>
              </a:endParaRPr>
            </a:p>
          </p:txBody>
        </p:sp>
        <p:pic>
          <p:nvPicPr>
            <p:cNvPr id="17" name="Picture 2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36345117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23/11/2016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2062014" y="2572001"/>
            <a:ext cx="5603580" cy="560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Climate</a:t>
            </a:r>
            <a:r>
              <a:rPr lang="en-US" baseline="0" dirty="0"/>
              <a:t> </a:t>
            </a:r>
            <a:r>
              <a:rPr lang="en-US" baseline="0"/>
              <a:t>Change Service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2602384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Status report 2016</a:t>
            </a:r>
          </a:p>
        </p:txBody>
      </p:sp>
      <p:pic>
        <p:nvPicPr>
          <p:cNvPr id="10242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52536" y="1200704"/>
            <a:ext cx="3240360" cy="2716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8"/>
          <a:stretch/>
        </p:blipFill>
        <p:spPr bwMode="auto">
          <a:xfrm>
            <a:off x="7291387" y="-11268"/>
            <a:ext cx="1852613" cy="5161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 userDrawn="1"/>
        </p:nvSpPr>
        <p:spPr>
          <a:xfrm>
            <a:off x="621854" y="3536429"/>
            <a:ext cx="144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bg1"/>
                </a:solidFill>
              </a:rPr>
              <a:t>Climate</a:t>
            </a:r>
            <a:r>
              <a:rPr lang="es-ES" sz="1100" b="0" baseline="0" dirty="0">
                <a:solidFill>
                  <a:schemeClr val="bg1"/>
                </a:solidFill>
              </a:rPr>
              <a:t> </a:t>
            </a:r>
            <a:r>
              <a:rPr lang="es-ES" sz="1100" b="0" dirty="0" err="1">
                <a:solidFill>
                  <a:schemeClr val="bg1"/>
                </a:solidFill>
              </a:rPr>
              <a:t>Change</a:t>
            </a:r>
            <a:endParaRPr lang="en-US" sz="11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2559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17" b="-87"/>
          <a:stretch/>
        </p:blipFill>
        <p:spPr bwMode="auto">
          <a:xfrm>
            <a:off x="7293990" y="1"/>
            <a:ext cx="185001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7236296" y="0"/>
            <a:ext cx="1728192" cy="5143500"/>
          </a:xfrm>
          <a:prstGeom prst="rect">
            <a:avLst/>
          </a:prstGeom>
          <a:gradFill flip="none" rotWithShape="1">
            <a:gsLst>
              <a:gs pos="4000">
                <a:srgbClr val="25408F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627784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242" name="Picture 2" descr="S:\F15015_Copernicus\3_Work\330_Work-in-process\SC4_BackgroundMat\PPT\item Copernicus\Satellite\Satellite\satellite_Artboard 5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31" y="965601"/>
            <a:ext cx="3528396" cy="249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683568" y="2598172"/>
            <a:ext cx="16230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bg1"/>
                </a:solidFill>
              </a:rPr>
              <a:t>Space</a:t>
            </a:r>
            <a:r>
              <a:rPr lang="es-ES" sz="1100" b="0" baseline="0" dirty="0">
                <a:solidFill>
                  <a:schemeClr val="bg1"/>
                </a:solidFill>
              </a:rPr>
              <a:t> </a:t>
            </a:r>
            <a:r>
              <a:rPr lang="es-ES" sz="1100" b="0" dirty="0" err="1">
                <a:solidFill>
                  <a:schemeClr val="bg1"/>
                </a:solidFill>
              </a:rPr>
              <a:t>Component</a:t>
            </a:r>
            <a:endParaRPr lang="en-US" sz="1100" b="0" dirty="0">
              <a:solidFill>
                <a:schemeClr val="bg1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2627784" y="2587178"/>
            <a:ext cx="467828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31265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35007"/>
            <a:ext cx="7819096" cy="277539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107504" y="20834"/>
            <a:ext cx="878633" cy="4929617"/>
            <a:chOff x="164975" y="20834"/>
            <a:chExt cx="878633" cy="4929617"/>
          </a:xfrm>
        </p:grpSpPr>
        <p:cxnSp>
          <p:nvCxnSpPr>
            <p:cNvPr id="18" name="Straight Connector 17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 userDrawn="1"/>
          </p:nvSpPr>
          <p:spPr>
            <a:xfrm>
              <a:off x="164975" y="614834"/>
              <a:ext cx="8786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0" dirty="0" err="1">
                  <a:solidFill>
                    <a:srgbClr val="941333"/>
                  </a:solidFill>
                </a:rPr>
                <a:t>Climate</a:t>
              </a:r>
              <a:endParaRPr lang="es-ES" sz="1100" b="0" dirty="0">
                <a:solidFill>
                  <a:srgbClr val="941333"/>
                </a:solidFill>
              </a:endParaRPr>
            </a:p>
            <a:p>
              <a:r>
                <a:rPr lang="es-ES" sz="1100" b="0" dirty="0" err="1">
                  <a:solidFill>
                    <a:srgbClr val="941333"/>
                  </a:solidFill>
                </a:rPr>
                <a:t>Change</a:t>
              </a:r>
              <a:endParaRPr lang="en-US" sz="1100" b="0" dirty="0">
                <a:solidFill>
                  <a:srgbClr val="941333"/>
                </a:solidFill>
              </a:endParaRPr>
            </a:p>
          </p:txBody>
        </p:sp>
        <p:pic>
          <p:nvPicPr>
            <p:cNvPr id="20" name="Picture 2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2060581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54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980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418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35007"/>
            <a:ext cx="7819096" cy="277539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107504" y="20834"/>
            <a:ext cx="878633" cy="4929617"/>
            <a:chOff x="164975" y="20834"/>
            <a:chExt cx="878633" cy="4929617"/>
          </a:xfrm>
        </p:grpSpPr>
        <p:cxnSp>
          <p:nvCxnSpPr>
            <p:cNvPr id="20" name="Straight Connector 19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 userDrawn="1"/>
          </p:nvSpPr>
          <p:spPr>
            <a:xfrm>
              <a:off x="164975" y="614834"/>
              <a:ext cx="8786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0" dirty="0" err="1">
                  <a:solidFill>
                    <a:srgbClr val="941333"/>
                  </a:solidFill>
                </a:rPr>
                <a:t>Climate</a:t>
              </a:r>
              <a:endParaRPr lang="es-ES" sz="1100" b="0" dirty="0">
                <a:solidFill>
                  <a:srgbClr val="941333"/>
                </a:solidFill>
              </a:endParaRPr>
            </a:p>
            <a:p>
              <a:r>
                <a:rPr lang="es-ES" sz="1100" b="0" dirty="0" err="1">
                  <a:solidFill>
                    <a:srgbClr val="941333"/>
                  </a:solidFill>
                </a:rPr>
                <a:t>Change</a:t>
              </a:r>
              <a:endParaRPr lang="en-US" sz="1100" b="0" dirty="0">
                <a:solidFill>
                  <a:srgbClr val="941333"/>
                </a:solidFill>
              </a:endParaRPr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74910714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0" y="-8194"/>
            <a:ext cx="2323579" cy="5195022"/>
            <a:chOff x="-2988840" y="-681190"/>
            <a:chExt cx="2323579" cy="5195022"/>
          </a:xfrm>
        </p:grpSpPr>
        <p:pic>
          <p:nvPicPr>
            <p:cNvPr id="19" name="Picture 2" descr="S:\F15015_Copernicus\3_Work\330_Work-in-process\SC4_BackgroundMat\Visual_ID\Photos\Climate_change_ThinkstockPhotos-147656737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69"/>
            <a:stretch/>
          </p:blipFill>
          <p:spPr bwMode="auto">
            <a:xfrm>
              <a:off x="-2988840" y="-668610"/>
              <a:ext cx="2323578" cy="5181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 userDrawn="1"/>
          </p:nvSpPr>
          <p:spPr>
            <a:xfrm>
              <a:off x="-2978397" y="-681190"/>
              <a:ext cx="2313136" cy="51847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-2988840" y="-667227"/>
              <a:ext cx="2323578" cy="518105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35007"/>
            <a:ext cx="7819096" cy="277539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107504" y="20834"/>
            <a:ext cx="878633" cy="4929617"/>
            <a:chOff x="164975" y="20834"/>
            <a:chExt cx="878633" cy="4929617"/>
          </a:xfrm>
        </p:grpSpPr>
        <p:cxnSp>
          <p:nvCxnSpPr>
            <p:cNvPr id="24" name="Straight Connector 23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 userDrawn="1"/>
          </p:nvSpPr>
          <p:spPr>
            <a:xfrm>
              <a:off x="164975" y="614834"/>
              <a:ext cx="8786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0" dirty="0" err="1">
                  <a:solidFill>
                    <a:srgbClr val="941333"/>
                  </a:solidFill>
                </a:rPr>
                <a:t>Climate</a:t>
              </a:r>
              <a:endParaRPr lang="es-ES" sz="1100" b="0" dirty="0">
                <a:solidFill>
                  <a:srgbClr val="941333"/>
                </a:solidFill>
              </a:endParaRPr>
            </a:p>
            <a:p>
              <a:r>
                <a:rPr lang="es-ES" sz="1100" b="0" dirty="0" err="1">
                  <a:solidFill>
                    <a:srgbClr val="941333"/>
                  </a:solidFill>
                </a:rPr>
                <a:t>Change</a:t>
              </a:r>
              <a:endParaRPr lang="en-US" sz="1100" b="0" dirty="0">
                <a:solidFill>
                  <a:srgbClr val="941333"/>
                </a:solidFill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3759498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 userDrawn="1"/>
        </p:nvGrpSpPr>
        <p:grpSpPr>
          <a:xfrm>
            <a:off x="0" y="-8194"/>
            <a:ext cx="2323579" cy="5195022"/>
            <a:chOff x="-2988840" y="-681190"/>
            <a:chExt cx="2323579" cy="5195022"/>
          </a:xfrm>
        </p:grpSpPr>
        <p:pic>
          <p:nvPicPr>
            <p:cNvPr id="21" name="Picture 2" descr="S:\F15015_Copernicus\3_Work\330_Work-in-process\SC4_BackgroundMat\Visual_ID\Photos\Climate_change_ThinkstockPhotos-147656737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69"/>
            <a:stretch/>
          </p:blipFill>
          <p:spPr bwMode="auto">
            <a:xfrm>
              <a:off x="-2988840" y="-668610"/>
              <a:ext cx="2323578" cy="5181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ectangle 25"/>
            <p:cNvSpPr/>
            <p:nvPr userDrawn="1"/>
          </p:nvSpPr>
          <p:spPr>
            <a:xfrm>
              <a:off x="-2978397" y="-681190"/>
              <a:ext cx="2313136" cy="51847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-2988840" y="-667227"/>
              <a:ext cx="2323578" cy="518105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107504" y="20834"/>
            <a:ext cx="878633" cy="4929617"/>
            <a:chOff x="164975" y="20834"/>
            <a:chExt cx="878633" cy="4929617"/>
          </a:xfrm>
        </p:grpSpPr>
        <p:cxnSp>
          <p:nvCxnSpPr>
            <p:cNvPr id="23" name="Straight Connector 22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 userDrawn="1"/>
          </p:nvSpPr>
          <p:spPr>
            <a:xfrm>
              <a:off x="164975" y="614834"/>
              <a:ext cx="8786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0" dirty="0" err="1">
                  <a:solidFill>
                    <a:srgbClr val="941333"/>
                  </a:solidFill>
                </a:rPr>
                <a:t>Climate</a:t>
              </a:r>
              <a:endParaRPr lang="es-ES" sz="1100" b="0" dirty="0">
                <a:solidFill>
                  <a:srgbClr val="941333"/>
                </a:solidFill>
              </a:endParaRPr>
            </a:p>
            <a:p>
              <a:r>
                <a:rPr lang="es-ES" sz="1100" b="0" dirty="0" err="1">
                  <a:solidFill>
                    <a:srgbClr val="941333"/>
                  </a:solidFill>
                </a:rPr>
                <a:t>Change</a:t>
              </a:r>
              <a:endParaRPr lang="en-US" sz="1100" b="0" dirty="0">
                <a:solidFill>
                  <a:srgbClr val="941333"/>
                </a:solidFill>
              </a:endParaRPr>
            </a:p>
          </p:txBody>
        </p:sp>
        <p:pic>
          <p:nvPicPr>
            <p:cNvPr id="25" name="Picture 2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70243958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0"/>
            <a:ext cx="9144000" cy="5184000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8"/>
          <a:stretch/>
        </p:blipFill>
        <p:spPr bwMode="auto">
          <a:xfrm>
            <a:off x="7291387" y="-11269"/>
            <a:ext cx="1873569" cy="52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877494"/>
            <a:ext cx="2133600" cy="273844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6999AE61-BAD9-CA40-977A-52E222C343D6}" type="datetime1">
              <a:rPr lang="en-GB" smtClean="0"/>
              <a:t>11/03/2019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77494"/>
            <a:ext cx="2895600" cy="273844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877494"/>
            <a:ext cx="2133600" cy="273844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21854" y="3536429"/>
            <a:ext cx="144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bg1"/>
                </a:solidFill>
              </a:rPr>
              <a:t>Climate</a:t>
            </a:r>
            <a:r>
              <a:rPr lang="es-ES" sz="1100" b="0" baseline="0" dirty="0">
                <a:solidFill>
                  <a:schemeClr val="bg1"/>
                </a:solidFill>
              </a:rPr>
              <a:t> </a:t>
            </a:r>
            <a:r>
              <a:rPr lang="es-ES" sz="1100" b="0" dirty="0" err="1">
                <a:solidFill>
                  <a:schemeClr val="bg1"/>
                </a:solidFill>
              </a:rPr>
              <a:t>Change</a:t>
            </a:r>
            <a:endParaRPr lang="en-US" sz="1100" b="0" dirty="0">
              <a:solidFill>
                <a:schemeClr val="bg1"/>
              </a:solidFill>
            </a:endParaRPr>
          </a:p>
        </p:txBody>
      </p:sp>
      <p:pic>
        <p:nvPicPr>
          <p:cNvPr id="3" name="Picture 2" descr="C3Siconwhite copy.eps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95686"/>
            <a:ext cx="1374927" cy="1439997"/>
          </a:xfrm>
          <a:prstGeom prst="rect">
            <a:avLst/>
          </a:prstGeom>
        </p:spPr>
      </p:pic>
      <p:pic>
        <p:nvPicPr>
          <p:cNvPr id="19" name="Picture 18" descr="logo-ce-horizontal-en-neg-yellow.eps"/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515966"/>
            <a:ext cx="954504" cy="251989"/>
          </a:xfrm>
          <a:prstGeom prst="rect">
            <a:avLst/>
          </a:prstGeom>
        </p:spPr>
      </p:pic>
      <p:pic>
        <p:nvPicPr>
          <p:cNvPr id="20" name="Picture 19" descr="ECMWF_Master_Logo_CMYK_nostrapNEG.eps"/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594309"/>
            <a:ext cx="1043108" cy="179996"/>
          </a:xfrm>
          <a:prstGeom prst="rect">
            <a:avLst/>
          </a:prstGeom>
        </p:spPr>
      </p:pic>
      <p:sp>
        <p:nvSpPr>
          <p:cNvPr id="21" name="Subtitle 2"/>
          <p:cNvSpPr>
            <a:spLocks noGrp="1"/>
          </p:cNvSpPr>
          <p:nvPr>
            <p:ph type="subTitle" idx="13"/>
          </p:nvPr>
        </p:nvSpPr>
        <p:spPr>
          <a:xfrm>
            <a:off x="2555776" y="3147814"/>
            <a:ext cx="4752528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7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55776" y="2427735"/>
            <a:ext cx="4752528" cy="72008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CA3C22-68CE-4E9E-B132-B185D451C23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717" y="4515138"/>
            <a:ext cx="718389" cy="26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647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0" y="0"/>
            <a:ext cx="2133600" cy="5143500"/>
            <a:chOff x="0" y="0"/>
            <a:chExt cx="2133600" cy="5143500"/>
          </a:xfrm>
        </p:grpSpPr>
        <p:pic>
          <p:nvPicPr>
            <p:cNvPr id="17" name="Picture 2"/>
            <p:cNvPicPr>
              <a:picLocks noChangeAspect="1" noChangeArrowheads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657" b="-35"/>
            <a:stretch/>
          </p:blipFill>
          <p:spPr bwMode="auto">
            <a:xfrm>
              <a:off x="0" y="0"/>
              <a:ext cx="2133600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Rectangle 17"/>
            <p:cNvSpPr/>
            <p:nvPr userDrawn="1"/>
          </p:nvSpPr>
          <p:spPr>
            <a:xfrm>
              <a:off x="0" y="0"/>
              <a:ext cx="2133600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0" y="0"/>
              <a:ext cx="2122309" cy="514349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9424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Space</a:t>
            </a:r>
            <a:endParaRPr lang="es-ES" sz="1100" b="1" dirty="0">
              <a:solidFill>
                <a:srgbClr val="25408F"/>
              </a:solidFill>
            </a:endParaRPr>
          </a:p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Component</a:t>
            </a:r>
            <a:endParaRPr lang="en-US" sz="1100" b="1" dirty="0">
              <a:solidFill>
                <a:srgbClr val="25408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168363" y="112960"/>
            <a:ext cx="560376" cy="529978"/>
            <a:chOff x="168363" y="112960"/>
            <a:chExt cx="560376" cy="529978"/>
          </a:xfrm>
        </p:grpSpPr>
        <p:sp>
          <p:nvSpPr>
            <p:cNvPr id="30" name="Oval 29"/>
            <p:cNvSpPr/>
            <p:nvPr userDrawn="1"/>
          </p:nvSpPr>
          <p:spPr>
            <a:xfrm>
              <a:off x="168363" y="112960"/>
              <a:ext cx="531980" cy="529978"/>
            </a:xfrm>
            <a:prstGeom prst="ellipse">
              <a:avLst/>
            </a:prstGeom>
            <a:solidFill>
              <a:srgbClr val="2540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31" name="Picture 2" descr="S:\F15015_Copernicus\3_Work\330_Work-in-process\SC4_BackgroundMat\PPT\item Copernicus\Satellite\Satellite\satellite_Artboard 5.png"/>
            <p:cNvPicPr>
              <a:picLocks noChangeAspect="1" noChangeArrowheads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188402"/>
              <a:ext cx="549227" cy="388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087827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 userDrawn="1"/>
        </p:nvGrpSpPr>
        <p:grpSpPr>
          <a:xfrm>
            <a:off x="0" y="0"/>
            <a:ext cx="2133600" cy="5143500"/>
            <a:chOff x="0" y="0"/>
            <a:chExt cx="2133600" cy="5143500"/>
          </a:xfrm>
        </p:grpSpPr>
        <p:pic>
          <p:nvPicPr>
            <p:cNvPr id="17" name="Picture 2"/>
            <p:cNvPicPr>
              <a:picLocks noChangeAspect="1" noChangeArrowheads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657" b="-35"/>
            <a:stretch/>
          </p:blipFill>
          <p:spPr bwMode="auto">
            <a:xfrm>
              <a:off x="0" y="0"/>
              <a:ext cx="2133600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Rectangle 17"/>
            <p:cNvSpPr/>
            <p:nvPr userDrawn="1"/>
          </p:nvSpPr>
          <p:spPr>
            <a:xfrm>
              <a:off x="0" y="0"/>
              <a:ext cx="2133600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0" y="0"/>
              <a:ext cx="2122309" cy="514349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879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2317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0705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0143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3" name="Straight Connector 22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Space</a:t>
            </a:r>
            <a:endParaRPr lang="es-ES" sz="1100" b="1" dirty="0">
              <a:solidFill>
                <a:srgbClr val="25408F"/>
              </a:solidFill>
            </a:endParaRPr>
          </a:p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Component</a:t>
            </a:r>
            <a:endParaRPr lang="en-US" sz="1100" b="1" dirty="0">
              <a:solidFill>
                <a:srgbClr val="25408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168363" y="112960"/>
            <a:ext cx="560376" cy="529978"/>
            <a:chOff x="168363" y="112960"/>
            <a:chExt cx="560376" cy="529978"/>
          </a:xfrm>
        </p:grpSpPr>
        <p:sp>
          <p:nvSpPr>
            <p:cNvPr id="22" name="Oval 21"/>
            <p:cNvSpPr/>
            <p:nvPr userDrawn="1"/>
          </p:nvSpPr>
          <p:spPr>
            <a:xfrm>
              <a:off x="168363" y="112960"/>
              <a:ext cx="531980" cy="529978"/>
            </a:xfrm>
            <a:prstGeom prst="ellipse">
              <a:avLst/>
            </a:prstGeom>
            <a:solidFill>
              <a:srgbClr val="2540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5" name="Picture 2" descr="S:\F15015_Copernicus\3_Work\330_Work-in-process\SC4_BackgroundMat\PPT\item Copernicus\Satellite\Satellite\satellite_Artboard 5.png"/>
            <p:cNvPicPr>
              <a:picLocks noChangeAspect="1" noChangeArrowheads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188402"/>
              <a:ext cx="549227" cy="388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551880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0"/>
            <a:ext cx="2133600" cy="5143500"/>
            <a:chOff x="0" y="0"/>
            <a:chExt cx="2133600" cy="5143500"/>
          </a:xfrm>
        </p:grpSpPr>
        <p:pic>
          <p:nvPicPr>
            <p:cNvPr id="16" name="Picture 2"/>
            <p:cNvPicPr>
              <a:picLocks noChangeAspect="1" noChangeArrowheads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657" b="-35"/>
            <a:stretch/>
          </p:blipFill>
          <p:spPr bwMode="auto">
            <a:xfrm>
              <a:off x="0" y="0"/>
              <a:ext cx="2133600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Rectangle 16"/>
            <p:cNvSpPr/>
            <p:nvPr userDrawn="1"/>
          </p:nvSpPr>
          <p:spPr>
            <a:xfrm>
              <a:off x="0" y="0"/>
              <a:ext cx="2133600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0" y="0"/>
              <a:ext cx="2122309" cy="514349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i="0" dirty="0" err="1">
                <a:solidFill>
                  <a:srgbClr val="25408F"/>
                </a:solidFill>
              </a:rPr>
              <a:t>Space</a:t>
            </a:r>
            <a:endParaRPr lang="es-ES" sz="1100" b="1" i="0" dirty="0">
              <a:solidFill>
                <a:srgbClr val="25408F"/>
              </a:solidFill>
            </a:endParaRPr>
          </a:p>
          <a:p>
            <a:pPr algn="ctr"/>
            <a:r>
              <a:rPr lang="es-ES" sz="1100" b="1" i="0" dirty="0" err="1">
                <a:solidFill>
                  <a:srgbClr val="25408F"/>
                </a:solidFill>
              </a:rPr>
              <a:t>Component</a:t>
            </a:r>
            <a:endParaRPr lang="en-US" sz="1100" b="1" i="0" dirty="0">
              <a:solidFill>
                <a:srgbClr val="25408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168363" y="112960"/>
            <a:ext cx="560376" cy="529978"/>
            <a:chOff x="168363" y="112960"/>
            <a:chExt cx="560376" cy="529978"/>
          </a:xfrm>
        </p:grpSpPr>
        <p:sp>
          <p:nvSpPr>
            <p:cNvPr id="28" name="Oval 27"/>
            <p:cNvSpPr/>
            <p:nvPr userDrawn="1"/>
          </p:nvSpPr>
          <p:spPr>
            <a:xfrm>
              <a:off x="168363" y="112960"/>
              <a:ext cx="531980" cy="529978"/>
            </a:xfrm>
            <a:prstGeom prst="ellipse">
              <a:avLst/>
            </a:prstGeom>
            <a:solidFill>
              <a:srgbClr val="2540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9" name="Picture 2" descr="S:\F15015_Copernicus\3_Work\330_Work-in-process\SC4_BackgroundMat\PPT\item Copernicus\Satellite\Satellite\satellite_Artboard 5.png"/>
            <p:cNvPicPr>
              <a:picLocks noChangeAspect="1" noChangeArrowheads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188402"/>
              <a:ext cx="549227" cy="388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05560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539" y="699542"/>
            <a:ext cx="7919262" cy="38230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0077"/>
            <a:ext cx="7819096" cy="283417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49" name="Straight Connector 48"/>
          <p:cNvCxnSpPr/>
          <p:nvPr userDrawn="1"/>
        </p:nvCxnSpPr>
        <p:spPr>
          <a:xfrm>
            <a:off x="441308" y="876444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 userDrawn="1"/>
        </p:nvSpPr>
        <p:spPr>
          <a:xfrm>
            <a:off x="-36512" y="614834"/>
            <a:ext cx="945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Copernicus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040" y="21806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5109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0" y="0"/>
            <a:ext cx="2133600" cy="5143500"/>
            <a:chOff x="0" y="0"/>
            <a:chExt cx="2133600" cy="5143500"/>
          </a:xfrm>
        </p:grpSpPr>
        <p:pic>
          <p:nvPicPr>
            <p:cNvPr id="18" name="Picture 2"/>
            <p:cNvPicPr>
              <a:picLocks noChangeAspect="1" noChangeArrowheads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657" b="-35"/>
            <a:stretch/>
          </p:blipFill>
          <p:spPr bwMode="auto">
            <a:xfrm>
              <a:off x="0" y="0"/>
              <a:ext cx="2133600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Rectangle 19"/>
            <p:cNvSpPr/>
            <p:nvPr userDrawn="1"/>
          </p:nvSpPr>
          <p:spPr>
            <a:xfrm>
              <a:off x="0" y="0"/>
              <a:ext cx="2133600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0" y="0"/>
              <a:ext cx="2122309" cy="514349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60068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11291" y="622330"/>
            <a:ext cx="87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Space</a:t>
            </a:r>
            <a:endParaRPr lang="es-ES" sz="1100" b="1" dirty="0">
              <a:solidFill>
                <a:srgbClr val="25408F"/>
              </a:solidFill>
            </a:endParaRPr>
          </a:p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Component</a:t>
            </a:r>
            <a:endParaRPr lang="en-US" sz="1100" b="1" dirty="0">
              <a:solidFill>
                <a:srgbClr val="25408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168363" y="112960"/>
            <a:ext cx="560376" cy="529978"/>
            <a:chOff x="168363" y="112960"/>
            <a:chExt cx="560376" cy="529978"/>
          </a:xfrm>
        </p:grpSpPr>
        <p:sp>
          <p:nvSpPr>
            <p:cNvPr id="23" name="Oval 22"/>
            <p:cNvSpPr/>
            <p:nvPr userDrawn="1"/>
          </p:nvSpPr>
          <p:spPr>
            <a:xfrm>
              <a:off x="168363" y="112960"/>
              <a:ext cx="531980" cy="529978"/>
            </a:xfrm>
            <a:prstGeom prst="ellipse">
              <a:avLst/>
            </a:prstGeom>
            <a:solidFill>
              <a:srgbClr val="2540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30" name="Picture 2" descr="S:\F15015_Copernicus\3_Work\330_Work-in-process\SC4_BackgroundMat\PPT\item Copernicus\Satellite\Satellite\satellite_Artboard 5.png"/>
            <p:cNvPicPr>
              <a:picLocks noChangeAspect="1" noChangeArrowheads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188402"/>
              <a:ext cx="549227" cy="388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291819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1" y="-1"/>
            <a:ext cx="2080186" cy="5143501"/>
            <a:chOff x="1" y="-1"/>
            <a:chExt cx="2080186" cy="5143501"/>
          </a:xfrm>
        </p:grpSpPr>
        <p:pic>
          <p:nvPicPr>
            <p:cNvPr id="16" name="Picture 15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250" r="-1" b="613"/>
            <a:stretch/>
          </p:blipFill>
          <p:spPr>
            <a:xfrm>
              <a:off x="1" y="0"/>
              <a:ext cx="2080186" cy="5143500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 userDrawn="1"/>
          </p:nvSpPr>
          <p:spPr>
            <a:xfrm>
              <a:off x="1" y="-1"/>
              <a:ext cx="2080186" cy="5143501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31640" y="722087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431280" y="1045068"/>
            <a:ext cx="0" cy="3888432"/>
          </a:xfrm>
          <a:prstGeom prst="line">
            <a:avLst/>
          </a:prstGeom>
          <a:ln w="31750">
            <a:solidFill>
              <a:srgbClr val="0B6192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496" y="11557"/>
            <a:ext cx="760200" cy="71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 userDrawn="1"/>
        </p:nvSpPr>
        <p:spPr>
          <a:xfrm>
            <a:off x="-63026" y="625720"/>
            <a:ext cx="962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chemeClr val="tx2"/>
                </a:solidFill>
              </a:rPr>
              <a:t>Marine </a:t>
            </a:r>
          </a:p>
          <a:p>
            <a:pPr algn="ctr"/>
            <a:r>
              <a:rPr lang="es-ES" sz="1000" b="1" dirty="0" err="1">
                <a:solidFill>
                  <a:schemeClr val="tx2"/>
                </a:solidFill>
              </a:rPr>
              <a:t>Monitoring</a:t>
            </a:r>
            <a:endParaRPr lang="en-US" sz="1000" b="1" dirty="0">
              <a:solidFill>
                <a:schemeClr val="tx2"/>
              </a:solidFill>
            </a:endParaRPr>
          </a:p>
        </p:txBody>
      </p:sp>
      <p:sp>
        <p:nvSpPr>
          <p:cNvPr id="33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31582"/>
            <a:ext cx="7819096" cy="277539"/>
          </a:xfrm>
          <a:solidFill>
            <a:srgbClr val="0B6192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599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9202" y="699542"/>
            <a:ext cx="7919262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31280" y="1045068"/>
            <a:ext cx="0" cy="3888432"/>
          </a:xfrm>
          <a:prstGeom prst="line">
            <a:avLst/>
          </a:prstGeom>
          <a:ln w="31750">
            <a:solidFill>
              <a:srgbClr val="0B6192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496" y="11557"/>
            <a:ext cx="760200" cy="71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 userDrawn="1"/>
        </p:nvSpPr>
        <p:spPr>
          <a:xfrm>
            <a:off x="-63026" y="625720"/>
            <a:ext cx="962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rgbClr val="0B6192"/>
                </a:solidFill>
              </a:rPr>
              <a:t>Marine </a:t>
            </a:r>
          </a:p>
          <a:p>
            <a:pPr algn="ctr"/>
            <a:r>
              <a:rPr lang="es-ES" sz="1000" b="1" dirty="0" err="1">
                <a:solidFill>
                  <a:srgbClr val="0B6192"/>
                </a:solidFill>
              </a:rPr>
              <a:t>Monitoring</a:t>
            </a:r>
            <a:endParaRPr lang="en-US" sz="1000" b="1" dirty="0">
              <a:solidFill>
                <a:srgbClr val="0B6192"/>
              </a:solidFill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31582"/>
            <a:ext cx="7819096" cy="277539"/>
          </a:xfrm>
          <a:solidFill>
            <a:srgbClr val="0B6192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9490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6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ubtitle 2"/>
          <p:cNvSpPr>
            <a:spLocks noGrp="1"/>
          </p:cNvSpPr>
          <p:nvPr>
            <p:ph type="subTitle" idx="13"/>
          </p:nvPr>
        </p:nvSpPr>
        <p:spPr>
          <a:xfrm>
            <a:off x="2555041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6512" y="1322672"/>
            <a:ext cx="2747277" cy="288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4242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398" r="664"/>
          <a:stretch/>
        </p:blipFill>
        <p:spPr bwMode="auto">
          <a:xfrm>
            <a:off x="7279212" y="0"/>
            <a:ext cx="186478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758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 userDrawn="1"/>
        </p:nvSpPr>
        <p:spPr>
          <a:xfrm>
            <a:off x="478516" y="3723878"/>
            <a:ext cx="17172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>
                <a:solidFill>
                  <a:schemeClr val="bg1"/>
                </a:solidFill>
              </a:rPr>
              <a:t>Marine </a:t>
            </a:r>
            <a:r>
              <a:rPr lang="es-ES" sz="1100" b="0" dirty="0" err="1">
                <a:solidFill>
                  <a:schemeClr val="bg1"/>
                </a:solidFill>
              </a:rPr>
              <a:t>Monitoring</a:t>
            </a:r>
            <a:endParaRPr lang="en-US" sz="1100" b="0" dirty="0">
              <a:solidFill>
                <a:schemeClr val="bg1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2558008" y="2587178"/>
            <a:ext cx="467828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 dirty="0"/>
              <a:t>Title</a:t>
            </a:r>
            <a:endParaRPr lang="en-GB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7223596" y="0"/>
            <a:ext cx="1728192" cy="5143500"/>
          </a:xfrm>
          <a:prstGeom prst="rect">
            <a:avLst/>
          </a:prstGeom>
          <a:gradFill flip="none" rotWithShape="1">
            <a:gsLst>
              <a:gs pos="4000">
                <a:srgbClr val="0B6192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8125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 userDrawn="1"/>
        </p:nvGrpSpPr>
        <p:grpSpPr>
          <a:xfrm>
            <a:off x="1" y="-1"/>
            <a:ext cx="2080186" cy="5143501"/>
            <a:chOff x="1" y="-1"/>
            <a:chExt cx="2080186" cy="5143501"/>
          </a:xfrm>
        </p:grpSpPr>
        <p:pic>
          <p:nvPicPr>
            <p:cNvPr id="26" name="Picture 25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250" r="-1" b="613"/>
            <a:stretch/>
          </p:blipFill>
          <p:spPr>
            <a:xfrm>
              <a:off x="1" y="0"/>
              <a:ext cx="2080186" cy="5143500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 userDrawn="1"/>
          </p:nvSpPr>
          <p:spPr>
            <a:xfrm>
              <a:off x="1" y="-1"/>
              <a:ext cx="2080186" cy="5143501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 userDrawn="1">
            <p:ph sz="half" idx="1"/>
          </p:nvPr>
        </p:nvSpPr>
        <p:spPr>
          <a:xfrm>
            <a:off x="878904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 userDrawn="1">
            <p:ph sz="half" idx="2"/>
          </p:nvPr>
        </p:nvSpPr>
        <p:spPr>
          <a:xfrm>
            <a:off x="5069904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31280" y="1045068"/>
            <a:ext cx="0" cy="3888432"/>
          </a:xfrm>
          <a:prstGeom prst="line">
            <a:avLst/>
          </a:prstGeom>
          <a:ln w="31750">
            <a:solidFill>
              <a:srgbClr val="0B6192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496" y="11557"/>
            <a:ext cx="760200" cy="71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31582"/>
            <a:ext cx="7819096" cy="277539"/>
          </a:xfrm>
          <a:solidFill>
            <a:srgbClr val="0B6192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-63026" y="625720"/>
            <a:ext cx="962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chemeClr val="tx2"/>
                </a:solidFill>
              </a:rPr>
              <a:t>Marine </a:t>
            </a:r>
          </a:p>
          <a:p>
            <a:pPr algn="ctr"/>
            <a:r>
              <a:rPr lang="es-ES" sz="1000" b="1" dirty="0" err="1">
                <a:solidFill>
                  <a:schemeClr val="tx2"/>
                </a:solidFill>
              </a:rPr>
              <a:t>Monitoring</a:t>
            </a:r>
            <a:endParaRPr lang="en-US" sz="1000" b="1" dirty="0">
              <a:solidFill>
                <a:schemeClr val="tx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6632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 userDrawn="1"/>
        </p:nvGrpSpPr>
        <p:grpSpPr>
          <a:xfrm>
            <a:off x="1" y="-1"/>
            <a:ext cx="2080186" cy="5143501"/>
            <a:chOff x="1" y="-1"/>
            <a:chExt cx="2080186" cy="5143501"/>
          </a:xfrm>
        </p:grpSpPr>
        <p:pic>
          <p:nvPicPr>
            <p:cNvPr id="25" name="Picture 24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250" r="-1" b="613"/>
            <a:stretch/>
          </p:blipFill>
          <p:spPr>
            <a:xfrm>
              <a:off x="1" y="0"/>
              <a:ext cx="2080186" cy="514350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 userDrawn="1"/>
          </p:nvSpPr>
          <p:spPr>
            <a:xfrm>
              <a:off x="1" y="-1"/>
              <a:ext cx="2080186" cy="5143501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8146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584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5972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5410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31280" y="1045068"/>
            <a:ext cx="0" cy="3888432"/>
          </a:xfrm>
          <a:prstGeom prst="line">
            <a:avLst/>
          </a:prstGeom>
          <a:ln w="31750">
            <a:solidFill>
              <a:srgbClr val="0B6192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496" y="11557"/>
            <a:ext cx="760200" cy="71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31582"/>
            <a:ext cx="7819096" cy="277539"/>
          </a:xfrm>
          <a:solidFill>
            <a:srgbClr val="0B6192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-63026" y="625720"/>
            <a:ext cx="962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chemeClr val="tx2"/>
                </a:solidFill>
              </a:rPr>
              <a:t>Marine </a:t>
            </a:r>
          </a:p>
          <a:p>
            <a:pPr algn="ctr"/>
            <a:r>
              <a:rPr lang="es-ES" sz="1000" b="1" dirty="0" err="1">
                <a:solidFill>
                  <a:schemeClr val="tx2"/>
                </a:solidFill>
              </a:rPr>
              <a:t>Monitoring</a:t>
            </a:r>
            <a:endParaRPr lang="en-US" sz="1000" b="1" dirty="0">
              <a:solidFill>
                <a:schemeClr val="tx2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6876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 userDrawn="1"/>
        </p:nvGrpSpPr>
        <p:grpSpPr>
          <a:xfrm>
            <a:off x="1" y="-1"/>
            <a:ext cx="2080186" cy="5143501"/>
            <a:chOff x="1" y="-1"/>
            <a:chExt cx="2080186" cy="5143501"/>
          </a:xfrm>
        </p:grpSpPr>
        <p:pic>
          <p:nvPicPr>
            <p:cNvPr id="25" name="Picture 24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250" r="-1" b="613"/>
            <a:stretch/>
          </p:blipFill>
          <p:spPr>
            <a:xfrm>
              <a:off x="1" y="0"/>
              <a:ext cx="2080186" cy="514350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 userDrawn="1"/>
          </p:nvSpPr>
          <p:spPr>
            <a:xfrm>
              <a:off x="1" y="-1"/>
              <a:ext cx="2080186" cy="5143501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5" name="Straight Connector 14"/>
          <p:cNvCxnSpPr/>
          <p:nvPr userDrawn="1"/>
        </p:nvCxnSpPr>
        <p:spPr>
          <a:xfrm>
            <a:off x="431280" y="1045068"/>
            <a:ext cx="0" cy="3888432"/>
          </a:xfrm>
          <a:prstGeom prst="line">
            <a:avLst/>
          </a:prstGeom>
          <a:ln w="31750">
            <a:solidFill>
              <a:srgbClr val="0B6192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496" y="11557"/>
            <a:ext cx="760200" cy="71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31582"/>
            <a:ext cx="7819096" cy="277539"/>
          </a:xfrm>
          <a:solidFill>
            <a:srgbClr val="0B6192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-63026" y="625720"/>
            <a:ext cx="962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chemeClr val="tx2"/>
                </a:solidFill>
              </a:rPr>
              <a:t>Marine </a:t>
            </a:r>
          </a:p>
          <a:p>
            <a:pPr algn="ctr"/>
            <a:r>
              <a:rPr lang="es-ES" sz="1000" b="1" dirty="0" err="1">
                <a:solidFill>
                  <a:schemeClr val="tx2"/>
                </a:solidFill>
              </a:rPr>
              <a:t>Monitoring</a:t>
            </a:r>
            <a:endParaRPr lang="en-US" sz="1000" b="1" dirty="0">
              <a:solidFill>
                <a:schemeClr val="tx2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3354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 userDrawn="1"/>
        </p:nvGrpSpPr>
        <p:grpSpPr>
          <a:xfrm>
            <a:off x="1" y="-1"/>
            <a:ext cx="2080186" cy="5143501"/>
            <a:chOff x="1" y="-1"/>
            <a:chExt cx="2080186" cy="5143501"/>
          </a:xfrm>
        </p:grpSpPr>
        <p:pic>
          <p:nvPicPr>
            <p:cNvPr id="26" name="Picture 25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250" r="-1" b="613"/>
            <a:stretch/>
          </p:blipFill>
          <p:spPr>
            <a:xfrm>
              <a:off x="1" y="0"/>
              <a:ext cx="2080186" cy="5143500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 userDrawn="1"/>
          </p:nvSpPr>
          <p:spPr>
            <a:xfrm>
              <a:off x="1" y="-1"/>
              <a:ext cx="2080186" cy="5143501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 userDrawn="1"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31280" y="1045068"/>
            <a:ext cx="0" cy="3888432"/>
          </a:xfrm>
          <a:prstGeom prst="line">
            <a:avLst/>
          </a:prstGeom>
          <a:ln w="31750">
            <a:solidFill>
              <a:srgbClr val="0B6192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496" y="11557"/>
            <a:ext cx="760200" cy="71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 userDrawn="1"/>
        </p:nvSpPr>
        <p:spPr>
          <a:xfrm>
            <a:off x="-63026" y="625720"/>
            <a:ext cx="962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chemeClr val="tx2"/>
                </a:solidFill>
              </a:rPr>
              <a:t>Marine </a:t>
            </a:r>
          </a:p>
          <a:p>
            <a:pPr algn="ctr"/>
            <a:r>
              <a:rPr lang="es-ES" sz="1000" b="1" dirty="0" err="1">
                <a:solidFill>
                  <a:schemeClr val="tx2"/>
                </a:solidFill>
              </a:rPr>
              <a:t>Monitoring</a:t>
            </a:r>
            <a:endParaRPr lang="en-US" sz="1000" b="1" dirty="0">
              <a:solidFill>
                <a:schemeClr val="tx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811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0"/>
            <a:ext cx="2483768" cy="5143501"/>
            <a:chOff x="0" y="0"/>
            <a:chExt cx="2483768" cy="5143501"/>
          </a:xfrm>
        </p:grpSpPr>
        <p:pic>
          <p:nvPicPr>
            <p:cNvPr id="19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" b="-13"/>
            <a:stretch/>
          </p:blipFill>
          <p:spPr bwMode="auto">
            <a:xfrm>
              <a:off x="0" y="0"/>
              <a:ext cx="243818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 userDrawn="1"/>
          </p:nvSpPr>
          <p:spPr>
            <a:xfrm>
              <a:off x="0" y="1"/>
              <a:ext cx="2483768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0" y="1"/>
              <a:ext cx="2452969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6" name="Straight Connector 15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73" y="23354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55462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-36512" y="614834"/>
            <a:ext cx="979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B0BF27"/>
                </a:solidFill>
              </a:rPr>
              <a:t>Land</a:t>
            </a:r>
            <a:r>
              <a:rPr lang="es-ES" sz="1100" b="1" dirty="0">
                <a:solidFill>
                  <a:srgbClr val="B0BF27"/>
                </a:solidFill>
              </a:rPr>
              <a:t> </a:t>
            </a:r>
            <a:r>
              <a:rPr lang="es-ES" sz="1100" b="1" dirty="0" err="1">
                <a:solidFill>
                  <a:srgbClr val="B0BF27"/>
                </a:solidFill>
              </a:rPr>
              <a:t>Monitoring</a:t>
            </a:r>
            <a:endParaRPr lang="en-US" sz="1100" b="1" dirty="0">
              <a:solidFill>
                <a:srgbClr val="B0BF27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599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699542"/>
            <a:ext cx="7743826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3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73" y="23354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55462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-36512" y="614834"/>
            <a:ext cx="979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B0BF27"/>
                </a:solidFill>
              </a:rPr>
              <a:t>Land</a:t>
            </a:r>
            <a:r>
              <a:rPr lang="es-ES" sz="1100" b="1" dirty="0">
                <a:solidFill>
                  <a:srgbClr val="B0BF27"/>
                </a:solidFill>
              </a:rPr>
              <a:t> </a:t>
            </a:r>
            <a:r>
              <a:rPr lang="es-ES" sz="1100" b="1" dirty="0" err="1">
                <a:solidFill>
                  <a:srgbClr val="B0BF27"/>
                </a:solidFill>
              </a:rPr>
              <a:t>Monitoring</a:t>
            </a:r>
            <a:endParaRPr lang="en-US" sz="1100" b="1" dirty="0">
              <a:solidFill>
                <a:srgbClr val="B0BF27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949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54512" y="2572001"/>
            <a:ext cx="467828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 dirty="0"/>
              <a:t>Title</a:t>
            </a:r>
            <a:endParaRPr lang="en-GB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3"/>
          </p:nvPr>
        </p:nvSpPr>
        <p:spPr>
          <a:xfrm>
            <a:off x="3754512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052" name="Picture 4" descr="S:\F15015_Copernicus\3_Work\330_Work-in-process\SC4_BackgroundMat\PPT\item Copernicus\logo Copernicus_neg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225" y="2191061"/>
            <a:ext cx="2792091" cy="101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27600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99571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B0B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Subtitle 2"/>
          <p:cNvSpPr>
            <a:spLocks noGrp="1"/>
          </p:cNvSpPr>
          <p:nvPr>
            <p:ph type="subTitle" idx="13"/>
          </p:nvPr>
        </p:nvSpPr>
        <p:spPr>
          <a:xfrm>
            <a:off x="2636031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170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1470422"/>
            <a:ext cx="2409911" cy="252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29"/>
          <a:stretch/>
        </p:blipFill>
        <p:spPr bwMode="auto">
          <a:xfrm>
            <a:off x="7260856" y="0"/>
            <a:ext cx="188314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4242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758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 userDrawn="1"/>
        </p:nvSpPr>
        <p:spPr>
          <a:xfrm>
            <a:off x="582712" y="3363838"/>
            <a:ext cx="2189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bg1"/>
                </a:solidFill>
              </a:rPr>
              <a:t>Land</a:t>
            </a:r>
            <a:r>
              <a:rPr lang="es-ES" sz="1100" b="0" dirty="0">
                <a:solidFill>
                  <a:schemeClr val="bg1"/>
                </a:solidFill>
              </a:rPr>
              <a:t> </a:t>
            </a:r>
            <a:r>
              <a:rPr lang="es-ES" sz="1100" b="0" dirty="0" err="1">
                <a:solidFill>
                  <a:schemeClr val="bg1"/>
                </a:solidFill>
              </a:rPr>
              <a:t>Monitoring</a:t>
            </a:r>
            <a:endParaRPr lang="en-US" sz="1100" b="0" dirty="0">
              <a:solidFill>
                <a:schemeClr val="bg1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2638263" y="2571750"/>
            <a:ext cx="467828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 dirty="0"/>
              <a:t>Title</a:t>
            </a:r>
            <a:endParaRPr lang="en-GB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7176988" y="0"/>
            <a:ext cx="1728192" cy="5143500"/>
          </a:xfrm>
          <a:prstGeom prst="rect">
            <a:avLst/>
          </a:prstGeom>
          <a:gradFill flip="none" rotWithShape="1">
            <a:gsLst>
              <a:gs pos="4000">
                <a:srgbClr val="B0BF27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8125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 userDrawn="1"/>
        </p:nvGrpSpPr>
        <p:grpSpPr>
          <a:xfrm>
            <a:off x="0" y="0"/>
            <a:ext cx="2483768" cy="5143501"/>
            <a:chOff x="0" y="0"/>
            <a:chExt cx="2483768" cy="5143501"/>
          </a:xfrm>
        </p:grpSpPr>
        <p:pic>
          <p:nvPicPr>
            <p:cNvPr id="16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" b="-13"/>
            <a:stretch/>
          </p:blipFill>
          <p:spPr bwMode="auto">
            <a:xfrm>
              <a:off x="0" y="0"/>
              <a:ext cx="243818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ctangle 16"/>
            <p:cNvSpPr/>
            <p:nvPr userDrawn="1"/>
          </p:nvSpPr>
          <p:spPr>
            <a:xfrm>
              <a:off x="0" y="1"/>
              <a:ext cx="2483768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0" y="1"/>
              <a:ext cx="2452969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73" y="23354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55462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Box 28"/>
          <p:cNvSpPr txBox="1"/>
          <p:nvPr userDrawn="1"/>
        </p:nvSpPr>
        <p:spPr>
          <a:xfrm>
            <a:off x="-36512" y="614834"/>
            <a:ext cx="979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B0BF27"/>
                </a:solidFill>
              </a:rPr>
              <a:t>Land</a:t>
            </a:r>
            <a:r>
              <a:rPr lang="es-ES" sz="1100" b="1" dirty="0">
                <a:solidFill>
                  <a:srgbClr val="B0BF27"/>
                </a:solidFill>
              </a:rPr>
              <a:t> </a:t>
            </a:r>
            <a:r>
              <a:rPr lang="es-ES" sz="1100" b="1" dirty="0" err="1">
                <a:solidFill>
                  <a:srgbClr val="B0BF27"/>
                </a:solidFill>
              </a:rPr>
              <a:t>Monitoring</a:t>
            </a:r>
            <a:endParaRPr lang="en-US" sz="1100" b="1" dirty="0">
              <a:solidFill>
                <a:srgbClr val="B0BF2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6632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0" y="0"/>
            <a:ext cx="2483768" cy="5143501"/>
            <a:chOff x="0" y="0"/>
            <a:chExt cx="2483768" cy="5143501"/>
          </a:xfrm>
        </p:grpSpPr>
        <p:pic>
          <p:nvPicPr>
            <p:cNvPr id="15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" b="-13"/>
            <a:stretch/>
          </p:blipFill>
          <p:spPr bwMode="auto">
            <a:xfrm>
              <a:off x="0" y="0"/>
              <a:ext cx="243818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ctangle 16"/>
            <p:cNvSpPr/>
            <p:nvPr userDrawn="1"/>
          </p:nvSpPr>
          <p:spPr>
            <a:xfrm>
              <a:off x="0" y="1"/>
              <a:ext cx="2483768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0" y="1"/>
              <a:ext cx="2452969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54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980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418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73" y="23354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55462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-36512" y="614834"/>
            <a:ext cx="979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B0BF27"/>
                </a:solidFill>
              </a:rPr>
              <a:t>Land</a:t>
            </a:r>
            <a:r>
              <a:rPr lang="es-ES" sz="1100" b="1" dirty="0">
                <a:solidFill>
                  <a:srgbClr val="B0BF27"/>
                </a:solidFill>
              </a:rPr>
              <a:t> </a:t>
            </a:r>
            <a:r>
              <a:rPr lang="es-ES" sz="1100" b="1" dirty="0" err="1">
                <a:solidFill>
                  <a:srgbClr val="B0BF27"/>
                </a:solidFill>
              </a:rPr>
              <a:t>Monitoring</a:t>
            </a:r>
            <a:endParaRPr lang="en-US" sz="1100" b="1" dirty="0">
              <a:solidFill>
                <a:srgbClr val="B0BF27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6876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0"/>
            <a:ext cx="2483768" cy="5143501"/>
            <a:chOff x="0" y="0"/>
            <a:chExt cx="2483768" cy="5143501"/>
          </a:xfrm>
        </p:grpSpPr>
        <p:pic>
          <p:nvPicPr>
            <p:cNvPr id="22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" b="-13"/>
            <a:stretch/>
          </p:blipFill>
          <p:spPr bwMode="auto">
            <a:xfrm>
              <a:off x="0" y="0"/>
              <a:ext cx="243818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Rectangle 22"/>
            <p:cNvSpPr/>
            <p:nvPr userDrawn="1"/>
          </p:nvSpPr>
          <p:spPr>
            <a:xfrm>
              <a:off x="0" y="1"/>
              <a:ext cx="2483768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0" y="1"/>
              <a:ext cx="2452969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73" y="23354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55462"/>
            <a:ext cx="7819096" cy="265172"/>
          </a:xfrm>
          <a:solidFill>
            <a:srgbClr val="B0BF27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-36512" y="614834"/>
            <a:ext cx="979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B0BF27"/>
                </a:solidFill>
              </a:rPr>
              <a:t>Land</a:t>
            </a:r>
            <a:r>
              <a:rPr lang="es-ES" sz="1100" b="1" dirty="0">
                <a:solidFill>
                  <a:srgbClr val="B0BF27"/>
                </a:solidFill>
              </a:rPr>
              <a:t> </a:t>
            </a:r>
            <a:r>
              <a:rPr lang="es-ES" sz="1100" b="1" dirty="0" err="1">
                <a:solidFill>
                  <a:srgbClr val="B0BF27"/>
                </a:solidFill>
              </a:rPr>
              <a:t>Monitoring</a:t>
            </a:r>
            <a:endParaRPr lang="en-US" sz="1100" b="1" dirty="0">
              <a:solidFill>
                <a:srgbClr val="B0BF27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3354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 userDrawn="1"/>
        </p:nvGrpSpPr>
        <p:grpSpPr>
          <a:xfrm>
            <a:off x="0" y="0"/>
            <a:ext cx="2483768" cy="5143501"/>
            <a:chOff x="0" y="0"/>
            <a:chExt cx="2483768" cy="5143501"/>
          </a:xfrm>
        </p:grpSpPr>
        <p:pic>
          <p:nvPicPr>
            <p:cNvPr id="23" name="Picture 2" descr="S:\F15015_Copernicus\3_Work\330_Work-in-process\SC4_BackgroundMat\Visual_ID\Photos\Land_ThinkstockPhotos-544457560.jpg"/>
            <p:cNvPicPr>
              <a:picLocks noChangeAspect="1" noChangeArrowheads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" b="-13"/>
            <a:stretch/>
          </p:blipFill>
          <p:spPr bwMode="auto">
            <a:xfrm>
              <a:off x="0" y="0"/>
              <a:ext cx="243818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Rectangle 23"/>
            <p:cNvSpPr/>
            <p:nvPr userDrawn="1"/>
          </p:nvSpPr>
          <p:spPr>
            <a:xfrm>
              <a:off x="0" y="1"/>
              <a:ext cx="2483768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0" y="1"/>
              <a:ext cx="2452969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31329" y="1062019"/>
            <a:ext cx="0" cy="3888432"/>
          </a:xfrm>
          <a:prstGeom prst="line">
            <a:avLst/>
          </a:prstGeom>
          <a:ln w="31750">
            <a:solidFill>
              <a:srgbClr val="B0BF27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 userDrawn="1"/>
        </p:nvSpPr>
        <p:spPr>
          <a:xfrm>
            <a:off x="-36512" y="614834"/>
            <a:ext cx="979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B0BF27"/>
                </a:solidFill>
              </a:rPr>
              <a:t>Land</a:t>
            </a:r>
            <a:r>
              <a:rPr lang="es-ES" sz="1100" b="1" dirty="0">
                <a:solidFill>
                  <a:srgbClr val="B0BF27"/>
                </a:solidFill>
              </a:rPr>
              <a:t> </a:t>
            </a:r>
            <a:r>
              <a:rPr lang="es-ES" sz="1100" b="1" dirty="0" err="1">
                <a:solidFill>
                  <a:srgbClr val="B0BF27"/>
                </a:solidFill>
              </a:rPr>
              <a:t>Monitoring</a:t>
            </a:r>
            <a:endParaRPr lang="en-US" sz="1100" b="1" dirty="0">
              <a:solidFill>
                <a:srgbClr val="B0BF27"/>
              </a:solidFill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73" y="23354"/>
            <a:ext cx="816421" cy="66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811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92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S:\F15015_Copernicus\3_Work\330_Work-in-process\SC4_BackgroundMat\Visual_ID\Photos\InSitu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58"/>
          <a:stretch/>
        </p:blipFill>
        <p:spPr bwMode="auto">
          <a:xfrm>
            <a:off x="7293990" y="-41746"/>
            <a:ext cx="1862585" cy="519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933174"/>
            <a:ext cx="2133600" cy="273844"/>
          </a:xfrm>
          <a:prstGeom prst="rect">
            <a:avLst/>
          </a:prstGeom>
        </p:spPr>
        <p:txBody>
          <a:bodyPr/>
          <a:lstStyle/>
          <a:p>
            <a:fld id="{30E17047-C597-4B34-8FEE-7A0D1EA692A4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2581176" y="2572001"/>
            <a:ext cx="4678288" cy="560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Title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581176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 userDrawn="1"/>
        </p:nvGrpSpPr>
        <p:grpSpPr>
          <a:xfrm>
            <a:off x="603940" y="1541238"/>
            <a:ext cx="1728192" cy="2182640"/>
            <a:chOff x="603940" y="1541238"/>
            <a:chExt cx="1728192" cy="2182640"/>
          </a:xfrm>
        </p:grpSpPr>
        <p:sp>
          <p:nvSpPr>
            <p:cNvPr id="11" name="TextBox 10"/>
            <p:cNvSpPr txBox="1"/>
            <p:nvPr userDrawn="1"/>
          </p:nvSpPr>
          <p:spPr>
            <a:xfrm>
              <a:off x="1130928" y="3462268"/>
              <a:ext cx="60965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100" b="0" dirty="0">
                  <a:solidFill>
                    <a:schemeClr val="bg1"/>
                  </a:solidFill>
                </a:rPr>
                <a:t>In</a:t>
              </a:r>
              <a:r>
                <a:rPr lang="es-ES" sz="1100" b="0" baseline="0" dirty="0">
                  <a:solidFill>
                    <a:schemeClr val="bg1"/>
                  </a:solidFill>
                </a:rPr>
                <a:t> situ</a:t>
              </a:r>
              <a:endParaRPr lang="en-US" sz="1100" b="0" dirty="0">
                <a:solidFill>
                  <a:schemeClr val="bg1"/>
                </a:solidFill>
              </a:endParaRPr>
            </a:p>
          </p:txBody>
        </p:sp>
        <p:pic>
          <p:nvPicPr>
            <p:cNvPr id="2" name="Picture 2"/>
            <p:cNvPicPr>
              <a:picLocks noChangeAspect="1" noChangeArrowheads="1"/>
            </p:cNvPicPr>
            <p:nvPr userDrawn="1"/>
          </p:nvPicPr>
          <p:blipFill>
            <a:blip r:embed="rId5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940" y="1541238"/>
              <a:ext cx="1728192" cy="17841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Rectangle 2"/>
            <p:cNvSpPr/>
            <p:nvPr userDrawn="1"/>
          </p:nvSpPr>
          <p:spPr>
            <a:xfrm rot="10800000" flipV="1">
              <a:off x="1322704" y="2003724"/>
              <a:ext cx="121443" cy="48368"/>
            </a:xfrm>
            <a:prstGeom prst="rect">
              <a:avLst/>
            </a:prstGeom>
            <a:solidFill>
              <a:srgbClr val="9252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 rot="10800000" flipV="1">
              <a:off x="1322704" y="2238624"/>
              <a:ext cx="121443" cy="48368"/>
            </a:xfrm>
            <a:prstGeom prst="rect">
              <a:avLst/>
            </a:prstGeom>
            <a:solidFill>
              <a:srgbClr val="9252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 rot="10800000" flipV="1">
              <a:off x="1322704" y="2471266"/>
              <a:ext cx="121443" cy="48368"/>
            </a:xfrm>
            <a:prstGeom prst="rect">
              <a:avLst/>
            </a:prstGeom>
            <a:solidFill>
              <a:srgbClr val="9252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 rot="10800000" flipV="1">
              <a:off x="1322704" y="2706340"/>
              <a:ext cx="121443" cy="48368"/>
            </a:xfrm>
            <a:prstGeom prst="rect">
              <a:avLst/>
            </a:prstGeom>
            <a:solidFill>
              <a:srgbClr val="9252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 userDrawn="1"/>
          </p:nvSpPr>
          <p:spPr>
            <a:xfrm rot="10800000" flipV="1">
              <a:off x="1322704" y="2941414"/>
              <a:ext cx="121443" cy="48368"/>
            </a:xfrm>
            <a:prstGeom prst="rect">
              <a:avLst/>
            </a:prstGeom>
            <a:solidFill>
              <a:srgbClr val="9252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 userDrawn="1"/>
          </p:nvSpPr>
          <p:spPr>
            <a:xfrm rot="10800000" flipV="1">
              <a:off x="1378662" y="2126308"/>
              <a:ext cx="60721" cy="45719"/>
            </a:xfrm>
            <a:prstGeom prst="rect">
              <a:avLst/>
            </a:prstGeom>
            <a:solidFill>
              <a:srgbClr val="9252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 userDrawn="1"/>
          </p:nvSpPr>
          <p:spPr>
            <a:xfrm rot="10800000" flipV="1">
              <a:off x="1378662" y="2349475"/>
              <a:ext cx="60721" cy="45719"/>
            </a:xfrm>
            <a:prstGeom prst="rect">
              <a:avLst/>
            </a:prstGeom>
            <a:solidFill>
              <a:srgbClr val="9252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 userDrawn="1"/>
          </p:nvSpPr>
          <p:spPr>
            <a:xfrm rot="10800000" flipV="1">
              <a:off x="1378662" y="2591921"/>
              <a:ext cx="60721" cy="45719"/>
            </a:xfrm>
            <a:prstGeom prst="rect">
              <a:avLst/>
            </a:prstGeom>
            <a:solidFill>
              <a:srgbClr val="9252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 userDrawn="1"/>
          </p:nvSpPr>
          <p:spPr>
            <a:xfrm rot="10800000" flipV="1">
              <a:off x="1378662" y="2817336"/>
              <a:ext cx="60721" cy="45719"/>
            </a:xfrm>
            <a:prstGeom prst="rect">
              <a:avLst/>
            </a:prstGeom>
            <a:solidFill>
              <a:srgbClr val="9252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 userDrawn="1"/>
          </p:nvSpPr>
          <p:spPr>
            <a:xfrm>
              <a:off x="1247250" y="1958002"/>
              <a:ext cx="45719" cy="45719"/>
            </a:xfrm>
            <a:prstGeom prst="ellipse">
              <a:avLst/>
            </a:prstGeom>
            <a:solidFill>
              <a:srgbClr val="9252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197627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-243564" y="0"/>
            <a:ext cx="2195736" cy="5160037"/>
            <a:chOff x="-3200400" y="93726"/>
            <a:chExt cx="2195736" cy="5160037"/>
          </a:xfrm>
        </p:grpSpPr>
        <p:pic>
          <p:nvPicPr>
            <p:cNvPr id="23" name="Picture 3" descr="S:\F15015_Copernicus\3_Work\330_Work-in-process\SC4_BackgroundMat\4_PPT\PPT_item Copernicus\EMS\lutte_contre_les_feux_de_foret Mindef FR.jpg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366" r="66408"/>
            <a:stretch/>
          </p:blipFill>
          <p:spPr bwMode="auto">
            <a:xfrm>
              <a:off x="-2971800" y="95749"/>
              <a:ext cx="1928634" cy="5158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/>
            <p:cNvSpPr/>
            <p:nvPr userDrawn="1"/>
          </p:nvSpPr>
          <p:spPr>
            <a:xfrm>
              <a:off x="-3200400" y="93726"/>
              <a:ext cx="2195736" cy="5160037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2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4" name="Straight Connector 23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chemeClr val="bg1"/>
                </a:solidFill>
              </a:rPr>
              <a:t>Emergency</a:t>
            </a:r>
            <a:endParaRPr lang="es-ES" sz="1100" b="1" dirty="0">
              <a:solidFill>
                <a:schemeClr val="bg1"/>
              </a:solidFill>
            </a:endParaRPr>
          </a:p>
          <a:p>
            <a:pPr algn="ctr"/>
            <a:r>
              <a:rPr lang="es-ES" sz="1100" b="1" dirty="0">
                <a:solidFill>
                  <a:schemeClr val="bg1"/>
                </a:solidFill>
              </a:rPr>
              <a:t>Management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3160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699542"/>
            <a:ext cx="7743826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Connector 13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kern="1200" dirty="0" err="1">
                <a:solidFill>
                  <a:srgbClr val="EA9422"/>
                </a:solidFill>
                <a:latin typeface="+mn-lt"/>
                <a:ea typeface="+mn-ea"/>
                <a:cs typeface="+mn-cs"/>
              </a:rPr>
              <a:t>Emergency</a:t>
            </a:r>
            <a:endParaRPr lang="es-ES" sz="1100" b="1" kern="1200" dirty="0">
              <a:solidFill>
                <a:srgbClr val="EA9422"/>
              </a:solidFill>
              <a:latin typeface="+mn-lt"/>
              <a:ea typeface="+mn-ea"/>
              <a:cs typeface="+mn-cs"/>
            </a:endParaRPr>
          </a:p>
          <a:p>
            <a:pPr algn="ctr"/>
            <a:r>
              <a:rPr lang="es-ES" sz="1100" b="1" kern="1200" dirty="0">
                <a:solidFill>
                  <a:srgbClr val="EA9422"/>
                </a:solidFill>
                <a:latin typeface="+mn-lt"/>
                <a:ea typeface="+mn-ea"/>
                <a:cs typeface="+mn-cs"/>
              </a:rPr>
              <a:t>Management</a:t>
            </a:r>
            <a:endParaRPr lang="en-US" sz="1100" b="1" kern="1200" dirty="0">
              <a:solidFill>
                <a:srgbClr val="EA942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7281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A7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2593876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4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9036" y="1288306"/>
            <a:ext cx="2454145" cy="261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758598" y="3390260"/>
            <a:ext cx="185502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bg1"/>
                </a:solidFill>
              </a:rPr>
              <a:t>Emergency</a:t>
            </a:r>
            <a:r>
              <a:rPr lang="es-ES" sz="1100" b="0" baseline="0" dirty="0">
                <a:solidFill>
                  <a:schemeClr val="bg1"/>
                </a:solidFill>
              </a:rPr>
              <a:t> </a:t>
            </a:r>
            <a:r>
              <a:rPr lang="es-ES" sz="1100" b="0" dirty="0">
                <a:solidFill>
                  <a:schemeClr val="bg1"/>
                </a:solidFill>
              </a:rPr>
              <a:t>Management</a:t>
            </a:r>
            <a:endParaRPr lang="en-US" sz="1100" b="0" dirty="0">
              <a:solidFill>
                <a:schemeClr val="bg1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2598212" y="2571750"/>
            <a:ext cx="467828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 dirty="0"/>
              <a:t>Title</a:t>
            </a:r>
            <a:endParaRPr lang="en-GB" dirty="0"/>
          </a:p>
        </p:txBody>
      </p:sp>
      <p:pic>
        <p:nvPicPr>
          <p:cNvPr id="19" name="Picture 3" descr="S:\F15015_Copernicus\3_Work\330_Work-in-process\SC4_BackgroundMat\4_PPT\PPT_item Copernicus\EMS\lutte_contre_les_feux_de_foret Mindef FR.jp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07"/>
          <a:stretch/>
        </p:blipFill>
        <p:spPr bwMode="auto">
          <a:xfrm>
            <a:off x="7251878" y="-14514"/>
            <a:ext cx="1928634" cy="515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7236296" y="0"/>
            <a:ext cx="1728192" cy="5143500"/>
          </a:xfrm>
          <a:prstGeom prst="rect">
            <a:avLst/>
          </a:prstGeom>
          <a:gradFill flip="none" rotWithShape="1">
            <a:gsLst>
              <a:gs pos="4000">
                <a:srgbClr val="FAA74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5933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 userDrawn="1"/>
        </p:nvGrpSpPr>
        <p:grpSpPr>
          <a:xfrm>
            <a:off x="-243564" y="0"/>
            <a:ext cx="2195736" cy="5160037"/>
            <a:chOff x="-3200400" y="93726"/>
            <a:chExt cx="2195736" cy="5160037"/>
          </a:xfrm>
        </p:grpSpPr>
        <p:pic>
          <p:nvPicPr>
            <p:cNvPr id="25" name="Picture 3" descr="S:\F15015_Copernicus\3_Work\330_Work-in-process\SC4_BackgroundMat\4_PPT\PPT_item Copernicus\EMS\lutte_contre_les_feux_de_foret Mindef FR.jpg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366" r="66408"/>
            <a:stretch/>
          </p:blipFill>
          <p:spPr bwMode="auto">
            <a:xfrm>
              <a:off x="-2971800" y="95749"/>
              <a:ext cx="1928634" cy="5158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ectangle 25"/>
            <p:cNvSpPr/>
            <p:nvPr userDrawn="1"/>
          </p:nvSpPr>
          <p:spPr>
            <a:xfrm>
              <a:off x="-3200400" y="93726"/>
              <a:ext cx="2195736" cy="5160037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2920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6056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Straight Connector 16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chemeClr val="bg1"/>
                </a:solidFill>
              </a:rPr>
              <a:t>Emergency</a:t>
            </a:r>
            <a:endParaRPr lang="es-ES" sz="1100" b="1" dirty="0">
              <a:solidFill>
                <a:schemeClr val="bg1"/>
              </a:solidFill>
            </a:endParaRPr>
          </a:p>
          <a:p>
            <a:pPr algn="ctr"/>
            <a:r>
              <a:rPr lang="es-ES" sz="1100" b="1" dirty="0">
                <a:solidFill>
                  <a:schemeClr val="bg1"/>
                </a:solidFill>
              </a:rPr>
              <a:t>Management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266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0" y="0"/>
            <a:ext cx="2084906" cy="5143500"/>
            <a:chOff x="0" y="0"/>
            <a:chExt cx="2084906" cy="5143500"/>
          </a:xfrm>
        </p:grpSpPr>
        <p:pic>
          <p:nvPicPr>
            <p:cNvPr id="14" name="Picture 2" descr="S:\F15015_Copernicus\3_Work\330_Work-in-process\SC4_BackgroundMat\Visual_ID\Photos\Po_River_Italy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10800000">
              <a:off x="0" y="0"/>
              <a:ext cx="2077082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4"/>
            <p:cNvSpPr/>
            <p:nvPr userDrawn="1"/>
          </p:nvSpPr>
          <p:spPr>
            <a:xfrm>
              <a:off x="0" y="1"/>
              <a:ext cx="2077083" cy="51434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0" y="1"/>
              <a:ext cx="2084906" cy="514349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0077"/>
            <a:ext cx="7819096" cy="283417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41308" y="876444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-36512" y="614834"/>
            <a:ext cx="945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Copernicus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pic>
        <p:nvPicPr>
          <p:cNvPr id="21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040" y="21806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97548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 userDrawn="1"/>
        </p:nvGrpSpPr>
        <p:grpSpPr>
          <a:xfrm>
            <a:off x="-243564" y="0"/>
            <a:ext cx="2195736" cy="5160037"/>
            <a:chOff x="-3200400" y="93726"/>
            <a:chExt cx="2195736" cy="5160037"/>
          </a:xfrm>
        </p:grpSpPr>
        <p:pic>
          <p:nvPicPr>
            <p:cNvPr id="23" name="Picture 3" descr="S:\F15015_Copernicus\3_Work\330_Work-in-process\SC4_BackgroundMat\4_PPT\PPT_item Copernicus\EMS\lutte_contre_les_feux_de_foret Mindef FR.jpg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366" r="66408"/>
            <a:stretch/>
          </p:blipFill>
          <p:spPr bwMode="auto">
            <a:xfrm>
              <a:off x="-2971800" y="95749"/>
              <a:ext cx="1928634" cy="5158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Rectangle 23"/>
            <p:cNvSpPr/>
            <p:nvPr userDrawn="1"/>
          </p:nvSpPr>
          <p:spPr>
            <a:xfrm>
              <a:off x="-3200400" y="93726"/>
              <a:ext cx="2195736" cy="5160037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54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980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418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7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" name="Straight Connector 18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chemeClr val="bg1"/>
                </a:solidFill>
              </a:rPr>
              <a:t>Emergency</a:t>
            </a:r>
            <a:endParaRPr lang="es-ES" sz="1100" b="1" dirty="0">
              <a:solidFill>
                <a:schemeClr val="bg1"/>
              </a:solidFill>
            </a:endParaRPr>
          </a:p>
          <a:p>
            <a:pPr algn="ctr"/>
            <a:r>
              <a:rPr lang="es-ES" sz="1100" b="1" dirty="0">
                <a:solidFill>
                  <a:schemeClr val="bg1"/>
                </a:solidFill>
              </a:rPr>
              <a:t>Management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8917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-243564" y="0"/>
            <a:ext cx="2195736" cy="5160037"/>
            <a:chOff x="-3200400" y="93726"/>
            <a:chExt cx="2195736" cy="5160037"/>
          </a:xfrm>
        </p:grpSpPr>
        <p:pic>
          <p:nvPicPr>
            <p:cNvPr id="17" name="Picture 3" descr="S:\F15015_Copernicus\3_Work\330_Work-in-process\SC4_BackgroundMat\4_PPT\PPT_item Copernicus\EMS\lutte_contre_les_feux_de_foret Mindef FR.jpg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366" r="66408"/>
            <a:stretch/>
          </p:blipFill>
          <p:spPr bwMode="auto">
            <a:xfrm>
              <a:off x="-2971800" y="95749"/>
              <a:ext cx="1928634" cy="5158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Rectangle 17"/>
            <p:cNvSpPr/>
            <p:nvPr userDrawn="1"/>
          </p:nvSpPr>
          <p:spPr>
            <a:xfrm>
              <a:off x="-3200400" y="93726"/>
              <a:ext cx="2195736" cy="5160037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2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3" name="Straight Connector 22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chemeClr val="bg1"/>
                </a:solidFill>
              </a:rPr>
              <a:t>Emergency</a:t>
            </a:r>
            <a:endParaRPr lang="es-ES" sz="1100" b="1" dirty="0">
              <a:solidFill>
                <a:schemeClr val="bg1"/>
              </a:solidFill>
            </a:endParaRPr>
          </a:p>
          <a:p>
            <a:pPr algn="ctr"/>
            <a:r>
              <a:rPr lang="es-ES" sz="1100" b="1" dirty="0">
                <a:solidFill>
                  <a:schemeClr val="bg1"/>
                </a:solidFill>
              </a:rPr>
              <a:t>Management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277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-243564" y="0"/>
            <a:ext cx="2195736" cy="5160037"/>
            <a:chOff x="-3200400" y="93726"/>
            <a:chExt cx="2195736" cy="5160037"/>
          </a:xfrm>
        </p:grpSpPr>
        <p:pic>
          <p:nvPicPr>
            <p:cNvPr id="19" name="Picture 3" descr="S:\F15015_Copernicus\3_Work\330_Work-in-process\SC4_BackgroundMat\4_PPT\PPT_item Copernicus\EMS\lutte_contre_les_feux_de_foret Mindef FR.jpg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366" r="66408"/>
            <a:stretch/>
          </p:blipFill>
          <p:spPr bwMode="auto">
            <a:xfrm>
              <a:off x="-2971800" y="95749"/>
              <a:ext cx="1928634" cy="5158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ectangle 20"/>
            <p:cNvSpPr/>
            <p:nvPr userDrawn="1"/>
          </p:nvSpPr>
          <p:spPr>
            <a:xfrm>
              <a:off x="-3200400" y="93726"/>
              <a:ext cx="2195736" cy="5160037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22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22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Straight Connector 19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chemeClr val="bg1"/>
                </a:solidFill>
              </a:rPr>
              <a:t>Emergency</a:t>
            </a:r>
            <a:endParaRPr lang="es-ES" sz="1100" b="1" dirty="0">
              <a:solidFill>
                <a:schemeClr val="bg1"/>
              </a:solidFill>
            </a:endParaRPr>
          </a:p>
          <a:p>
            <a:pPr algn="ctr"/>
            <a:r>
              <a:rPr lang="es-ES" sz="1100" b="1" dirty="0">
                <a:solidFill>
                  <a:schemeClr val="bg1"/>
                </a:solidFill>
              </a:rPr>
              <a:t>Management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6903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-304800" y="0"/>
            <a:ext cx="2221445" cy="5143500"/>
            <a:chOff x="-3276600" y="-274181"/>
            <a:chExt cx="2221445" cy="5143500"/>
          </a:xfrm>
        </p:grpSpPr>
        <p:pic>
          <p:nvPicPr>
            <p:cNvPr id="19" name="Picture 2" descr="S:\F15015_Copernicus\3_Work\330_Work-in-process\SC4_BackgroundMat\4_PPT\PPT_item Copernicus\EMS\Floods RoofsHD (1)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2978100" y="-271520"/>
              <a:ext cx="1871836" cy="51395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/>
            <p:cNvSpPr/>
            <p:nvPr userDrawn="1"/>
          </p:nvSpPr>
          <p:spPr>
            <a:xfrm>
              <a:off x="-3276600" y="-274181"/>
              <a:ext cx="2195736" cy="5143500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/>
            <p:cNvSpPr/>
            <p:nvPr userDrawn="1"/>
          </p:nvSpPr>
          <p:spPr>
            <a:xfrm rot="16200000">
              <a:off x="-3113814" y="-128093"/>
              <a:ext cx="2195736" cy="1921582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78000">
                  <a:schemeClr val="bg1">
                    <a:alpha val="53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2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4" name="Straight Connector 23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 userDrawn="1"/>
        </p:nvSpPr>
        <p:spPr>
          <a:xfrm>
            <a:off x="-36512" y="616863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chemeClr val="accent4">
                    <a:lumMod val="75000"/>
                  </a:schemeClr>
                </a:solidFill>
              </a:rPr>
              <a:t>Emergency</a:t>
            </a:r>
            <a:endParaRPr lang="es-ES" sz="11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s-ES" sz="1100" b="1" dirty="0">
                <a:solidFill>
                  <a:schemeClr val="accent4">
                    <a:lumMod val="75000"/>
                  </a:schemeClr>
                </a:solidFill>
              </a:rPr>
              <a:t>Management</a:t>
            </a:r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55619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699542"/>
            <a:ext cx="7743826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Connector 13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kern="1200" dirty="0" err="1">
                <a:solidFill>
                  <a:srgbClr val="EA9422"/>
                </a:solidFill>
                <a:latin typeface="+mn-lt"/>
                <a:ea typeface="+mn-ea"/>
                <a:cs typeface="+mn-cs"/>
              </a:rPr>
              <a:t>Emergency</a:t>
            </a:r>
            <a:endParaRPr lang="es-ES" sz="1100" b="1" kern="1200" dirty="0">
              <a:solidFill>
                <a:srgbClr val="EA9422"/>
              </a:solidFill>
              <a:latin typeface="+mn-lt"/>
              <a:ea typeface="+mn-ea"/>
              <a:cs typeface="+mn-cs"/>
            </a:endParaRPr>
          </a:p>
          <a:p>
            <a:pPr algn="ctr"/>
            <a:r>
              <a:rPr lang="es-ES" sz="1100" b="1" kern="1200" dirty="0">
                <a:solidFill>
                  <a:srgbClr val="EA9422"/>
                </a:solidFill>
                <a:latin typeface="+mn-lt"/>
                <a:ea typeface="+mn-ea"/>
                <a:cs typeface="+mn-cs"/>
              </a:rPr>
              <a:t>Management</a:t>
            </a:r>
            <a:endParaRPr lang="en-US" sz="1100" b="1" kern="1200" dirty="0">
              <a:solidFill>
                <a:srgbClr val="EA942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3673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A7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2593876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4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9036" y="1288306"/>
            <a:ext cx="2454145" cy="261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758598" y="3390260"/>
            <a:ext cx="185502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bg1"/>
                </a:solidFill>
              </a:rPr>
              <a:t>Emergency</a:t>
            </a:r>
            <a:r>
              <a:rPr lang="es-ES" sz="1100" b="0" baseline="0" dirty="0">
                <a:solidFill>
                  <a:schemeClr val="bg1"/>
                </a:solidFill>
              </a:rPr>
              <a:t> </a:t>
            </a:r>
            <a:r>
              <a:rPr lang="es-ES" sz="1100" b="0" dirty="0">
                <a:solidFill>
                  <a:schemeClr val="bg1"/>
                </a:solidFill>
              </a:rPr>
              <a:t>Management</a:t>
            </a:r>
            <a:endParaRPr lang="en-US" sz="1100" b="0" dirty="0">
              <a:solidFill>
                <a:schemeClr val="bg1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2598212" y="2571750"/>
            <a:ext cx="467828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 dirty="0"/>
              <a:t>Title</a:t>
            </a:r>
            <a:endParaRPr lang="en-GB" dirty="0"/>
          </a:p>
        </p:txBody>
      </p:sp>
      <p:pic>
        <p:nvPicPr>
          <p:cNvPr id="16" name="Picture 2" descr="S:\F15015_Copernicus\3_Work\330_Work-in-process\SC4_BackgroundMat\4_PPT\PPT_item Copernicus\EMS\Floods RoofsHD (1).jpg"/>
          <p:cNvPicPr>
            <a:picLocks noChangeAspect="1" noChangeArrowheads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87096" y="-1228"/>
            <a:ext cx="1871836" cy="5139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7236296" y="0"/>
            <a:ext cx="1728192" cy="5143500"/>
          </a:xfrm>
          <a:prstGeom prst="rect">
            <a:avLst/>
          </a:prstGeom>
          <a:gradFill flip="none" rotWithShape="1">
            <a:gsLst>
              <a:gs pos="4000">
                <a:srgbClr val="FAA74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4224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-304800" y="0"/>
            <a:ext cx="2221445" cy="5143500"/>
            <a:chOff x="-3276600" y="-274181"/>
            <a:chExt cx="2221445" cy="5143500"/>
          </a:xfrm>
        </p:grpSpPr>
        <p:pic>
          <p:nvPicPr>
            <p:cNvPr id="22" name="Picture 2" descr="S:\F15015_Copernicus\3_Work\330_Work-in-process\SC4_BackgroundMat\4_PPT\PPT_item Copernicus\EMS\Floods RoofsHD (1)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2978100" y="-271520"/>
              <a:ext cx="1871836" cy="51395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Rectangle 22"/>
            <p:cNvSpPr/>
            <p:nvPr userDrawn="1"/>
          </p:nvSpPr>
          <p:spPr>
            <a:xfrm>
              <a:off x="-3276600" y="-274181"/>
              <a:ext cx="2195736" cy="5143500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/>
            <p:cNvSpPr/>
            <p:nvPr userDrawn="1"/>
          </p:nvSpPr>
          <p:spPr>
            <a:xfrm rot="16200000">
              <a:off x="-3113814" y="-128093"/>
              <a:ext cx="2195736" cy="1921582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78000">
                  <a:schemeClr val="bg1">
                    <a:alpha val="53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2920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6056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Straight Connector 16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chemeClr val="accent4">
                    <a:lumMod val="75000"/>
                  </a:schemeClr>
                </a:solidFill>
              </a:rPr>
              <a:t>Emergency</a:t>
            </a:r>
            <a:endParaRPr lang="es-ES" sz="11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s-ES" sz="1100" b="1" dirty="0">
                <a:solidFill>
                  <a:schemeClr val="accent4">
                    <a:lumMod val="75000"/>
                  </a:schemeClr>
                </a:solidFill>
              </a:rPr>
              <a:t>Management</a:t>
            </a:r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549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 userDrawn="1"/>
        </p:nvGrpSpPr>
        <p:grpSpPr>
          <a:xfrm>
            <a:off x="-304800" y="0"/>
            <a:ext cx="2221445" cy="5143500"/>
            <a:chOff x="-3276600" y="-274181"/>
            <a:chExt cx="2221445" cy="5143500"/>
          </a:xfrm>
        </p:grpSpPr>
        <p:pic>
          <p:nvPicPr>
            <p:cNvPr id="23" name="Picture 2" descr="S:\F15015_Copernicus\3_Work\330_Work-in-process\SC4_BackgroundMat\4_PPT\PPT_item Copernicus\EMS\Floods RoofsHD (1)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2978100" y="-271520"/>
              <a:ext cx="1871836" cy="51395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Rectangle 23"/>
            <p:cNvSpPr/>
            <p:nvPr userDrawn="1"/>
          </p:nvSpPr>
          <p:spPr>
            <a:xfrm>
              <a:off x="-3276600" y="-274181"/>
              <a:ext cx="2195736" cy="5143500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angle 28"/>
            <p:cNvSpPr/>
            <p:nvPr userDrawn="1"/>
          </p:nvSpPr>
          <p:spPr>
            <a:xfrm rot="16200000">
              <a:off x="-3113814" y="-128093"/>
              <a:ext cx="2195736" cy="1921582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78000">
                  <a:schemeClr val="bg1">
                    <a:alpha val="53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54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980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418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7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" name="Straight Connector 18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chemeClr val="accent4">
                    <a:lumMod val="75000"/>
                  </a:schemeClr>
                </a:solidFill>
              </a:rPr>
              <a:t>Emergency</a:t>
            </a:r>
            <a:endParaRPr lang="es-ES" sz="11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s-ES" sz="1100" b="1" dirty="0">
                <a:solidFill>
                  <a:schemeClr val="accent4">
                    <a:lumMod val="75000"/>
                  </a:schemeClr>
                </a:solidFill>
              </a:rPr>
              <a:t>Management</a:t>
            </a:r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47850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-304800" y="0"/>
            <a:ext cx="2221445" cy="5143500"/>
            <a:chOff x="-3276600" y="-274181"/>
            <a:chExt cx="2221445" cy="5143500"/>
          </a:xfrm>
        </p:grpSpPr>
        <p:pic>
          <p:nvPicPr>
            <p:cNvPr id="17" name="Picture 2" descr="S:\F15015_Copernicus\3_Work\330_Work-in-process\SC4_BackgroundMat\4_PPT\PPT_item Copernicus\EMS\Floods RoofsHD (1)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2978100" y="-271520"/>
              <a:ext cx="1871836" cy="51395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Rectangle 17"/>
            <p:cNvSpPr/>
            <p:nvPr userDrawn="1"/>
          </p:nvSpPr>
          <p:spPr>
            <a:xfrm>
              <a:off x="-3276600" y="-274181"/>
              <a:ext cx="2195736" cy="5143500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/>
            <p:cNvSpPr/>
            <p:nvPr userDrawn="1"/>
          </p:nvSpPr>
          <p:spPr>
            <a:xfrm rot="16200000">
              <a:off x="-3113814" y="-128093"/>
              <a:ext cx="2195736" cy="1921582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78000">
                  <a:schemeClr val="bg1">
                    <a:alpha val="53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2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3" name="Straight Connector 22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chemeClr val="accent4">
                    <a:lumMod val="75000"/>
                  </a:schemeClr>
                </a:solidFill>
              </a:rPr>
              <a:t>Emergency</a:t>
            </a:r>
            <a:endParaRPr lang="es-ES" sz="11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s-ES" sz="1100" b="1" dirty="0">
                <a:solidFill>
                  <a:schemeClr val="accent4">
                    <a:lumMod val="75000"/>
                  </a:schemeClr>
                </a:solidFill>
              </a:rPr>
              <a:t>Management</a:t>
            </a:r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559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-304800" y="0"/>
            <a:ext cx="2221445" cy="5143500"/>
            <a:chOff x="-3276600" y="-274181"/>
            <a:chExt cx="2221445" cy="5143500"/>
          </a:xfrm>
        </p:grpSpPr>
        <p:pic>
          <p:nvPicPr>
            <p:cNvPr id="19" name="Picture 2" descr="S:\F15015_Copernicus\3_Work\330_Work-in-process\SC4_BackgroundMat\4_PPT\PPT_item Copernicus\EMS\Floods RoofsHD (1)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2978100" y="-271520"/>
              <a:ext cx="1871836" cy="51395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ectangle 20"/>
            <p:cNvSpPr/>
            <p:nvPr userDrawn="1"/>
          </p:nvSpPr>
          <p:spPr>
            <a:xfrm>
              <a:off x="-3276600" y="-274181"/>
              <a:ext cx="2195736" cy="5143500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/>
            <p:cNvSpPr/>
            <p:nvPr userDrawn="1"/>
          </p:nvSpPr>
          <p:spPr>
            <a:xfrm rot="16200000">
              <a:off x="-3113814" y="-128093"/>
              <a:ext cx="2195736" cy="1921582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78000">
                  <a:schemeClr val="bg1">
                    <a:alpha val="53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22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22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Straight Connector 19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chemeClr val="accent4">
                    <a:lumMod val="75000"/>
                  </a:schemeClr>
                </a:solidFill>
              </a:rPr>
              <a:t>Emergency</a:t>
            </a:r>
            <a:endParaRPr lang="es-ES" sz="11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s-ES" sz="1100" b="1" dirty="0">
                <a:solidFill>
                  <a:schemeClr val="accent4">
                    <a:lumMod val="75000"/>
                  </a:schemeClr>
                </a:solidFill>
              </a:rPr>
              <a:t>Management</a:t>
            </a:r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07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0"/>
            <a:ext cx="2084906" cy="5143500"/>
            <a:chOff x="0" y="0"/>
            <a:chExt cx="2084906" cy="5143500"/>
          </a:xfrm>
        </p:grpSpPr>
        <p:pic>
          <p:nvPicPr>
            <p:cNvPr id="19" name="Picture 2" descr="S:\F15015_Copernicus\3_Work\330_Work-in-process\SC4_BackgroundMat\Visual_ID\Photos\Po_River_Italy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10800000">
              <a:off x="0" y="0"/>
              <a:ext cx="2077082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 userDrawn="1"/>
          </p:nvSpPr>
          <p:spPr>
            <a:xfrm>
              <a:off x="0" y="1"/>
              <a:ext cx="2077083" cy="51434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0" y="1"/>
              <a:ext cx="2084906" cy="514349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879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2317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0705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0143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0077"/>
            <a:ext cx="7819096" cy="283417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41308" y="876444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-36512" y="614834"/>
            <a:ext cx="945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Copernicus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pic>
        <p:nvPicPr>
          <p:cNvPr id="23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040" y="21806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85960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 userDrawn="1"/>
        </p:nvGrpSpPr>
        <p:grpSpPr>
          <a:xfrm>
            <a:off x="-254000" y="-34659"/>
            <a:ext cx="2195736" cy="5200775"/>
            <a:chOff x="-2819400" y="-34596"/>
            <a:chExt cx="2195736" cy="5200775"/>
          </a:xfrm>
        </p:grpSpPr>
        <p:grpSp>
          <p:nvGrpSpPr>
            <p:cNvPr id="11" name="Group 10"/>
            <p:cNvGrpSpPr/>
            <p:nvPr userDrawn="1"/>
          </p:nvGrpSpPr>
          <p:grpSpPr>
            <a:xfrm>
              <a:off x="-2819400" y="-34596"/>
              <a:ext cx="2195736" cy="5200775"/>
              <a:chOff x="-4724400" y="-39132"/>
              <a:chExt cx="2195736" cy="5200775"/>
            </a:xfrm>
          </p:grpSpPr>
          <p:pic>
            <p:nvPicPr>
              <p:cNvPr id="13" name="Picture 2" descr="S:\F15015_Copernicus\3_Work\330_Work-in-process\SC4_BackgroundMat\4_PPT\PPT_item Copernicus\EMS\G-NEXT image.jpg"/>
              <p:cNvPicPr>
                <a:picLocks noChangeAspect="1" noChangeArrowheads="1"/>
              </p:cNvPicPr>
              <p:nvPr userDrawn="1"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40699" t="-652" r="3025" b="552"/>
              <a:stretch/>
            </p:blipFill>
            <p:spPr bwMode="auto">
              <a:xfrm>
                <a:off x="-4488924" y="-39132"/>
                <a:ext cx="1936750" cy="5181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Rectangle 9"/>
              <p:cNvSpPr/>
              <p:nvPr userDrawn="1"/>
            </p:nvSpPr>
            <p:spPr>
              <a:xfrm>
                <a:off x="-4724400" y="-20082"/>
                <a:ext cx="2195736" cy="5181725"/>
              </a:xfrm>
              <a:prstGeom prst="rect">
                <a:avLst/>
              </a:prstGeom>
              <a:gradFill>
                <a:gsLst>
                  <a:gs pos="0">
                    <a:schemeClr val="tx1">
                      <a:lumMod val="25000"/>
                      <a:lumOff val="75000"/>
                      <a:alpha val="25000"/>
                    </a:schemeClr>
                  </a:gs>
                  <a:gs pos="78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7" name="Rectangle 16"/>
            <p:cNvSpPr/>
            <p:nvPr userDrawn="1"/>
          </p:nvSpPr>
          <p:spPr>
            <a:xfrm rot="16200000">
              <a:off x="-2719060" y="140581"/>
              <a:ext cx="2195736" cy="1921582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78000">
                  <a:schemeClr val="bg1">
                    <a:alpha val="53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2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200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4" name="Straight Connector 23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 userDrawn="1"/>
        </p:nvSpPr>
        <p:spPr>
          <a:xfrm>
            <a:off x="-76200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chemeClr val="accent4">
                    <a:lumMod val="75000"/>
                  </a:schemeClr>
                </a:solidFill>
              </a:rPr>
              <a:t>Emergency</a:t>
            </a:r>
            <a:endParaRPr lang="es-ES" sz="11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s-ES" sz="1100" b="1" dirty="0">
                <a:solidFill>
                  <a:schemeClr val="accent4">
                    <a:lumMod val="75000"/>
                  </a:schemeClr>
                </a:solidFill>
              </a:rPr>
              <a:t>Management</a:t>
            </a:r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77428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699542"/>
            <a:ext cx="7743826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200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Connector 13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kern="1200" dirty="0" err="1">
                <a:solidFill>
                  <a:srgbClr val="EA9422"/>
                </a:solidFill>
                <a:latin typeface="+mn-lt"/>
                <a:ea typeface="+mn-ea"/>
                <a:cs typeface="+mn-cs"/>
              </a:rPr>
              <a:t>Emergency</a:t>
            </a:r>
            <a:endParaRPr lang="es-ES" sz="1100" b="1" kern="1200" dirty="0">
              <a:solidFill>
                <a:srgbClr val="EA9422"/>
              </a:solidFill>
              <a:latin typeface="+mn-lt"/>
              <a:ea typeface="+mn-ea"/>
              <a:cs typeface="+mn-cs"/>
            </a:endParaRPr>
          </a:p>
          <a:p>
            <a:pPr algn="ctr"/>
            <a:r>
              <a:rPr lang="es-ES" sz="1100" b="1" kern="1200" dirty="0">
                <a:solidFill>
                  <a:srgbClr val="EA9422"/>
                </a:solidFill>
                <a:latin typeface="+mn-lt"/>
                <a:ea typeface="+mn-ea"/>
                <a:cs typeface="+mn-cs"/>
              </a:rPr>
              <a:t>Management</a:t>
            </a:r>
            <a:endParaRPr lang="en-US" sz="1100" b="1" kern="1200" dirty="0">
              <a:solidFill>
                <a:srgbClr val="EA942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754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A7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2593876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4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9036" y="1288306"/>
            <a:ext cx="2454145" cy="261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758598" y="3390260"/>
            <a:ext cx="185502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bg1"/>
                </a:solidFill>
              </a:rPr>
              <a:t>Emergency</a:t>
            </a:r>
            <a:r>
              <a:rPr lang="es-ES" sz="1100" b="0" baseline="0" dirty="0">
                <a:solidFill>
                  <a:schemeClr val="bg1"/>
                </a:solidFill>
              </a:rPr>
              <a:t> </a:t>
            </a:r>
            <a:r>
              <a:rPr lang="es-ES" sz="1100" b="0" dirty="0">
                <a:solidFill>
                  <a:schemeClr val="bg1"/>
                </a:solidFill>
              </a:rPr>
              <a:t>Management</a:t>
            </a:r>
            <a:endParaRPr lang="en-US" sz="1100" b="0" dirty="0">
              <a:solidFill>
                <a:schemeClr val="bg1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2598212" y="2571750"/>
            <a:ext cx="467828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 dirty="0"/>
              <a:t>Title</a:t>
            </a:r>
            <a:endParaRPr lang="en-GB" dirty="0"/>
          </a:p>
        </p:txBody>
      </p:sp>
      <p:pic>
        <p:nvPicPr>
          <p:cNvPr id="3074" name="Picture 2" descr="S:\F15015_Copernicus\3_Work\330_Work-in-process\SC4_BackgroundMat\4_PPT\PPT_item Copernicus\EMS\G-NEXT image.jpg"/>
          <p:cNvPicPr>
            <a:picLocks noChangeAspect="1" noChangeArrowheads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96" t="-726" r="22096" b="720"/>
          <a:stretch/>
        </p:blipFill>
        <p:spPr bwMode="auto">
          <a:xfrm>
            <a:off x="7259822" y="-38644"/>
            <a:ext cx="1920690" cy="5176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7236296" y="0"/>
            <a:ext cx="1728192" cy="5143500"/>
          </a:xfrm>
          <a:prstGeom prst="rect">
            <a:avLst/>
          </a:prstGeom>
          <a:gradFill flip="none" rotWithShape="1">
            <a:gsLst>
              <a:gs pos="4000">
                <a:srgbClr val="FAA74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541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-254000" y="-34659"/>
            <a:ext cx="2195736" cy="5200775"/>
            <a:chOff x="-2819400" y="-34596"/>
            <a:chExt cx="2195736" cy="5200775"/>
          </a:xfrm>
        </p:grpSpPr>
        <p:grpSp>
          <p:nvGrpSpPr>
            <p:cNvPr id="29" name="Group 28"/>
            <p:cNvGrpSpPr/>
            <p:nvPr userDrawn="1"/>
          </p:nvGrpSpPr>
          <p:grpSpPr>
            <a:xfrm>
              <a:off x="-2819400" y="-34596"/>
              <a:ext cx="2195736" cy="5200775"/>
              <a:chOff x="-4724400" y="-39132"/>
              <a:chExt cx="2195736" cy="5200775"/>
            </a:xfrm>
          </p:grpSpPr>
          <p:pic>
            <p:nvPicPr>
              <p:cNvPr id="31" name="Picture 2" descr="S:\F15015_Copernicus\3_Work\330_Work-in-process\SC4_BackgroundMat\4_PPT\PPT_item Copernicus\EMS\G-NEXT image.jpg"/>
              <p:cNvPicPr>
                <a:picLocks noChangeAspect="1" noChangeArrowheads="1"/>
              </p:cNvPicPr>
              <p:nvPr userDrawn="1"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40699" t="-652" r="3025" b="552"/>
              <a:stretch/>
            </p:blipFill>
            <p:spPr bwMode="auto">
              <a:xfrm>
                <a:off x="-4488924" y="-39132"/>
                <a:ext cx="1936750" cy="5181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2" name="Rectangle 31"/>
              <p:cNvSpPr/>
              <p:nvPr userDrawn="1"/>
            </p:nvSpPr>
            <p:spPr>
              <a:xfrm>
                <a:off x="-4724400" y="-20082"/>
                <a:ext cx="2195736" cy="5181725"/>
              </a:xfrm>
              <a:prstGeom prst="rect">
                <a:avLst/>
              </a:prstGeom>
              <a:gradFill>
                <a:gsLst>
                  <a:gs pos="0">
                    <a:schemeClr val="tx1">
                      <a:lumMod val="25000"/>
                      <a:lumOff val="75000"/>
                      <a:alpha val="25000"/>
                    </a:schemeClr>
                  </a:gs>
                  <a:gs pos="78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30" name="Rectangle 29"/>
            <p:cNvSpPr/>
            <p:nvPr userDrawn="1"/>
          </p:nvSpPr>
          <p:spPr>
            <a:xfrm rot="16200000">
              <a:off x="-2719060" y="140581"/>
              <a:ext cx="2195736" cy="1921582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78000">
                  <a:schemeClr val="bg1">
                    <a:alpha val="53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2920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6056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200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Straight Connector 16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-76200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chemeClr val="accent4">
                    <a:lumMod val="75000"/>
                  </a:schemeClr>
                </a:solidFill>
              </a:rPr>
              <a:t>Emergency</a:t>
            </a:r>
            <a:endParaRPr lang="es-ES" sz="11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s-ES" sz="1100" b="1" dirty="0">
                <a:solidFill>
                  <a:schemeClr val="accent4">
                    <a:lumMod val="75000"/>
                  </a:schemeClr>
                </a:solidFill>
              </a:rPr>
              <a:t>Management</a:t>
            </a:r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93988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 userDrawn="1"/>
        </p:nvGrpSpPr>
        <p:grpSpPr>
          <a:xfrm>
            <a:off x="-254000" y="-34659"/>
            <a:ext cx="2195736" cy="5200775"/>
            <a:chOff x="-2819400" y="-34596"/>
            <a:chExt cx="2195736" cy="5200775"/>
          </a:xfrm>
        </p:grpSpPr>
        <p:grpSp>
          <p:nvGrpSpPr>
            <p:cNvPr id="30" name="Group 29"/>
            <p:cNvGrpSpPr/>
            <p:nvPr userDrawn="1"/>
          </p:nvGrpSpPr>
          <p:grpSpPr>
            <a:xfrm>
              <a:off x="-2819400" y="-34596"/>
              <a:ext cx="2195736" cy="5200775"/>
              <a:chOff x="-4724400" y="-39132"/>
              <a:chExt cx="2195736" cy="5200775"/>
            </a:xfrm>
          </p:grpSpPr>
          <p:pic>
            <p:nvPicPr>
              <p:cNvPr id="32" name="Picture 2" descr="S:\F15015_Copernicus\3_Work\330_Work-in-process\SC4_BackgroundMat\4_PPT\PPT_item Copernicus\EMS\G-NEXT image.jpg"/>
              <p:cNvPicPr>
                <a:picLocks noChangeAspect="1" noChangeArrowheads="1"/>
              </p:cNvPicPr>
              <p:nvPr userDrawn="1"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40699" t="-652" r="3025" b="552"/>
              <a:stretch/>
            </p:blipFill>
            <p:spPr bwMode="auto">
              <a:xfrm>
                <a:off x="-4488924" y="-39132"/>
                <a:ext cx="1936750" cy="5181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Rectangle 32"/>
              <p:cNvSpPr/>
              <p:nvPr userDrawn="1"/>
            </p:nvSpPr>
            <p:spPr>
              <a:xfrm>
                <a:off x="-4724400" y="-20082"/>
                <a:ext cx="2195736" cy="5181725"/>
              </a:xfrm>
              <a:prstGeom prst="rect">
                <a:avLst/>
              </a:prstGeom>
              <a:gradFill>
                <a:gsLst>
                  <a:gs pos="0">
                    <a:schemeClr val="tx1">
                      <a:lumMod val="25000"/>
                      <a:lumOff val="75000"/>
                      <a:alpha val="25000"/>
                    </a:schemeClr>
                  </a:gs>
                  <a:gs pos="78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31" name="Rectangle 30"/>
            <p:cNvSpPr/>
            <p:nvPr userDrawn="1"/>
          </p:nvSpPr>
          <p:spPr>
            <a:xfrm rot="16200000">
              <a:off x="-2719060" y="140581"/>
              <a:ext cx="2195736" cy="1921582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78000">
                  <a:schemeClr val="bg1">
                    <a:alpha val="53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54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980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418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7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200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" name="Straight Connector 18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-76200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chemeClr val="accent4">
                    <a:lumMod val="75000"/>
                  </a:schemeClr>
                </a:solidFill>
              </a:rPr>
              <a:t>Emergency</a:t>
            </a:r>
            <a:endParaRPr lang="es-ES" sz="11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s-ES" sz="1100" b="1" dirty="0">
                <a:solidFill>
                  <a:schemeClr val="accent4">
                    <a:lumMod val="75000"/>
                  </a:schemeClr>
                </a:solidFill>
              </a:rPr>
              <a:t>Management</a:t>
            </a:r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5792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 userDrawn="1"/>
        </p:nvGrpSpPr>
        <p:grpSpPr>
          <a:xfrm>
            <a:off x="-254000" y="-34659"/>
            <a:ext cx="2195736" cy="5200775"/>
            <a:chOff x="-2819400" y="-34596"/>
            <a:chExt cx="2195736" cy="5200775"/>
          </a:xfrm>
        </p:grpSpPr>
        <p:grpSp>
          <p:nvGrpSpPr>
            <p:cNvPr id="21" name="Group 20"/>
            <p:cNvGrpSpPr/>
            <p:nvPr userDrawn="1"/>
          </p:nvGrpSpPr>
          <p:grpSpPr>
            <a:xfrm>
              <a:off x="-2819400" y="-34596"/>
              <a:ext cx="2195736" cy="5200775"/>
              <a:chOff x="-4724400" y="-39132"/>
              <a:chExt cx="2195736" cy="5200775"/>
            </a:xfrm>
          </p:grpSpPr>
          <p:pic>
            <p:nvPicPr>
              <p:cNvPr id="26" name="Picture 2" descr="S:\F15015_Copernicus\3_Work\330_Work-in-process\SC4_BackgroundMat\4_PPT\PPT_item Copernicus\EMS\G-NEXT image.jpg"/>
              <p:cNvPicPr>
                <a:picLocks noChangeAspect="1" noChangeArrowheads="1"/>
              </p:cNvPicPr>
              <p:nvPr userDrawn="1"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40699" t="-652" r="3025" b="552"/>
              <a:stretch/>
            </p:blipFill>
            <p:spPr bwMode="auto">
              <a:xfrm>
                <a:off x="-4488924" y="-39132"/>
                <a:ext cx="1936750" cy="5181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Rectangle 26"/>
              <p:cNvSpPr/>
              <p:nvPr userDrawn="1"/>
            </p:nvSpPr>
            <p:spPr>
              <a:xfrm>
                <a:off x="-4724400" y="-20082"/>
                <a:ext cx="2195736" cy="5181725"/>
              </a:xfrm>
              <a:prstGeom prst="rect">
                <a:avLst/>
              </a:prstGeom>
              <a:gradFill>
                <a:gsLst>
                  <a:gs pos="0">
                    <a:schemeClr val="tx1">
                      <a:lumMod val="25000"/>
                      <a:lumOff val="75000"/>
                      <a:alpha val="25000"/>
                    </a:schemeClr>
                  </a:gs>
                  <a:gs pos="78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5" name="Rectangle 24"/>
            <p:cNvSpPr/>
            <p:nvPr userDrawn="1"/>
          </p:nvSpPr>
          <p:spPr>
            <a:xfrm rot="16200000">
              <a:off x="-2719060" y="140581"/>
              <a:ext cx="2195736" cy="1921582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78000">
                  <a:schemeClr val="bg1">
                    <a:alpha val="53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2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200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3" name="Straight Connector 22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-76200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chemeClr val="accent4">
                    <a:lumMod val="75000"/>
                  </a:schemeClr>
                </a:solidFill>
              </a:rPr>
              <a:t>Emergency</a:t>
            </a:r>
            <a:endParaRPr lang="es-ES" sz="11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s-ES" sz="1100" b="1" dirty="0">
                <a:solidFill>
                  <a:schemeClr val="accent4">
                    <a:lumMod val="75000"/>
                  </a:schemeClr>
                </a:solidFill>
              </a:rPr>
              <a:t>Management</a:t>
            </a:r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842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 userDrawn="1"/>
        </p:nvGrpSpPr>
        <p:grpSpPr>
          <a:xfrm>
            <a:off x="-254000" y="-34659"/>
            <a:ext cx="2195736" cy="5200775"/>
            <a:chOff x="-2819400" y="-34596"/>
            <a:chExt cx="2195736" cy="5200775"/>
          </a:xfrm>
        </p:grpSpPr>
        <p:grpSp>
          <p:nvGrpSpPr>
            <p:cNvPr id="25" name="Group 24"/>
            <p:cNvGrpSpPr/>
            <p:nvPr userDrawn="1"/>
          </p:nvGrpSpPr>
          <p:grpSpPr>
            <a:xfrm>
              <a:off x="-2819400" y="-34596"/>
              <a:ext cx="2195736" cy="5200775"/>
              <a:chOff x="-4724400" y="-39132"/>
              <a:chExt cx="2195736" cy="5200775"/>
            </a:xfrm>
          </p:grpSpPr>
          <p:pic>
            <p:nvPicPr>
              <p:cNvPr id="27" name="Picture 2" descr="S:\F15015_Copernicus\3_Work\330_Work-in-process\SC4_BackgroundMat\4_PPT\PPT_item Copernicus\EMS\G-NEXT image.jpg"/>
              <p:cNvPicPr>
                <a:picLocks noChangeAspect="1" noChangeArrowheads="1"/>
              </p:cNvPicPr>
              <p:nvPr userDrawn="1"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40699" t="-652" r="3025" b="552"/>
              <a:stretch/>
            </p:blipFill>
            <p:spPr bwMode="auto">
              <a:xfrm>
                <a:off x="-4488924" y="-39132"/>
                <a:ext cx="1936750" cy="5181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8" name="Rectangle 27"/>
              <p:cNvSpPr/>
              <p:nvPr userDrawn="1"/>
            </p:nvSpPr>
            <p:spPr>
              <a:xfrm>
                <a:off x="-4724400" y="-20082"/>
                <a:ext cx="2195736" cy="5181725"/>
              </a:xfrm>
              <a:prstGeom prst="rect">
                <a:avLst/>
              </a:prstGeom>
              <a:gradFill>
                <a:gsLst>
                  <a:gs pos="0">
                    <a:schemeClr val="tx1">
                      <a:lumMod val="25000"/>
                      <a:lumOff val="75000"/>
                      <a:alpha val="25000"/>
                    </a:schemeClr>
                  </a:gs>
                  <a:gs pos="78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6" name="Rectangle 25"/>
            <p:cNvSpPr/>
            <p:nvPr userDrawn="1"/>
          </p:nvSpPr>
          <p:spPr>
            <a:xfrm rot="16200000">
              <a:off x="-2719060" y="140581"/>
              <a:ext cx="2195736" cy="1921582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78000">
                  <a:schemeClr val="bg1">
                    <a:alpha val="53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22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22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200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Straight Connector 19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-76200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chemeClr val="accent4">
                    <a:lumMod val="75000"/>
                  </a:schemeClr>
                </a:solidFill>
              </a:rPr>
              <a:t>Emergency</a:t>
            </a:r>
            <a:endParaRPr lang="es-ES" sz="11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s-ES" sz="1100" b="1" dirty="0">
                <a:solidFill>
                  <a:schemeClr val="accent4">
                    <a:lumMod val="75000"/>
                  </a:schemeClr>
                </a:solidFill>
              </a:rPr>
              <a:t>Management</a:t>
            </a:r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66448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-304800" y="-7091"/>
            <a:ext cx="2220082" cy="5150591"/>
            <a:chOff x="-2819400" y="58514"/>
            <a:chExt cx="2220082" cy="5150591"/>
          </a:xfrm>
        </p:grpSpPr>
        <p:pic>
          <p:nvPicPr>
            <p:cNvPr id="12" name="Picture 2" descr="S:\F15015_Copernicus\3_Work\330_Work-in-process\SC4_BackgroundMat\4_PPT\PPT_item Copernicus\EMS\178747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2520900" y="65605"/>
              <a:ext cx="1871836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/>
            <p:cNvSpPr/>
            <p:nvPr userDrawn="1"/>
          </p:nvSpPr>
          <p:spPr>
            <a:xfrm>
              <a:off x="-2819400" y="65605"/>
              <a:ext cx="2195736" cy="5143500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/>
            <p:cNvSpPr/>
            <p:nvPr userDrawn="1"/>
          </p:nvSpPr>
          <p:spPr>
            <a:xfrm rot="16200000">
              <a:off x="-2657977" y="195591"/>
              <a:ext cx="2195736" cy="1921582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78000">
                  <a:schemeClr val="bg1">
                    <a:alpha val="53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2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4" name="Straight Connector 23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chemeClr val="accent4">
                    <a:lumMod val="75000"/>
                  </a:schemeClr>
                </a:solidFill>
              </a:rPr>
              <a:t>Emergency</a:t>
            </a:r>
            <a:endParaRPr lang="es-ES" sz="11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s-ES" sz="1100" b="1" dirty="0">
                <a:solidFill>
                  <a:schemeClr val="accent4">
                    <a:lumMod val="75000"/>
                  </a:schemeClr>
                </a:solidFill>
              </a:rPr>
              <a:t>Management</a:t>
            </a:r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8454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699542"/>
            <a:ext cx="7743826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Connector 13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kern="1200" dirty="0" err="1">
                <a:solidFill>
                  <a:srgbClr val="EA9422"/>
                </a:solidFill>
                <a:latin typeface="+mn-lt"/>
                <a:ea typeface="+mn-ea"/>
                <a:cs typeface="+mn-cs"/>
              </a:rPr>
              <a:t>Emergency</a:t>
            </a:r>
            <a:endParaRPr lang="es-ES" sz="1100" b="1" kern="1200" dirty="0">
              <a:solidFill>
                <a:srgbClr val="EA9422"/>
              </a:solidFill>
              <a:latin typeface="+mn-lt"/>
              <a:ea typeface="+mn-ea"/>
              <a:cs typeface="+mn-cs"/>
            </a:endParaRPr>
          </a:p>
          <a:p>
            <a:pPr algn="ctr"/>
            <a:r>
              <a:rPr lang="es-ES" sz="1100" b="1" kern="1200" dirty="0">
                <a:solidFill>
                  <a:srgbClr val="EA9422"/>
                </a:solidFill>
                <a:latin typeface="+mn-lt"/>
                <a:ea typeface="+mn-ea"/>
                <a:cs typeface="+mn-cs"/>
              </a:rPr>
              <a:t>Management</a:t>
            </a:r>
            <a:endParaRPr lang="en-US" sz="1100" b="1" kern="1200" dirty="0">
              <a:solidFill>
                <a:srgbClr val="EA942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12015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A7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S:\F15015_Copernicus\3_Work\330_Work-in-process\SC4_BackgroundMat\4_PPT\PPT_item Copernicus\EMS\178747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84293" y="-6251"/>
            <a:ext cx="187183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2593876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5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9036" y="1288306"/>
            <a:ext cx="2454145" cy="261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758598" y="3390260"/>
            <a:ext cx="185502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bg1"/>
                </a:solidFill>
              </a:rPr>
              <a:t>Emergency</a:t>
            </a:r>
            <a:r>
              <a:rPr lang="es-ES" sz="1100" b="0" baseline="0" dirty="0">
                <a:solidFill>
                  <a:schemeClr val="bg1"/>
                </a:solidFill>
              </a:rPr>
              <a:t> </a:t>
            </a:r>
            <a:r>
              <a:rPr lang="es-ES" sz="1100" b="0" dirty="0">
                <a:solidFill>
                  <a:schemeClr val="bg1"/>
                </a:solidFill>
              </a:rPr>
              <a:t>Management</a:t>
            </a:r>
            <a:endParaRPr lang="en-US" sz="1100" b="0" dirty="0">
              <a:solidFill>
                <a:schemeClr val="bg1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2598212" y="2571750"/>
            <a:ext cx="467828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 dirty="0"/>
              <a:t>Title</a:t>
            </a:r>
            <a:endParaRPr lang="en-GB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7236296" y="0"/>
            <a:ext cx="1728192" cy="5143500"/>
          </a:xfrm>
          <a:prstGeom prst="rect">
            <a:avLst/>
          </a:prstGeom>
          <a:gradFill flip="none" rotWithShape="1">
            <a:gsLst>
              <a:gs pos="4000">
                <a:srgbClr val="FAA74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931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0" y="0"/>
            <a:ext cx="2084906" cy="5143500"/>
            <a:chOff x="0" y="0"/>
            <a:chExt cx="2084906" cy="5143500"/>
          </a:xfrm>
        </p:grpSpPr>
        <p:pic>
          <p:nvPicPr>
            <p:cNvPr id="40" name="Picture 2" descr="S:\F15015_Copernicus\3_Work\330_Work-in-process\SC4_BackgroundMat\Visual_ID\Photos\Po_River_Italy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10800000">
              <a:off x="0" y="0"/>
              <a:ext cx="2077082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Rectangle 40"/>
            <p:cNvSpPr/>
            <p:nvPr userDrawn="1"/>
          </p:nvSpPr>
          <p:spPr>
            <a:xfrm>
              <a:off x="0" y="1"/>
              <a:ext cx="2077083" cy="51434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41"/>
            <p:cNvSpPr/>
            <p:nvPr userDrawn="1"/>
          </p:nvSpPr>
          <p:spPr>
            <a:xfrm>
              <a:off x="0" y="1"/>
              <a:ext cx="2084906" cy="514349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Footer Placeholder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60077"/>
            <a:ext cx="7819096" cy="283417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441308" y="876444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-36512" y="614834"/>
            <a:ext cx="945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Copernicus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pic>
        <p:nvPicPr>
          <p:cNvPr id="15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040" y="21806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6312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-304800" y="-7091"/>
            <a:ext cx="2220082" cy="5150591"/>
            <a:chOff x="-2819400" y="58514"/>
            <a:chExt cx="2220082" cy="5150591"/>
          </a:xfrm>
        </p:grpSpPr>
        <p:pic>
          <p:nvPicPr>
            <p:cNvPr id="22" name="Picture 2" descr="S:\F15015_Copernicus\3_Work\330_Work-in-process\SC4_BackgroundMat\4_PPT\PPT_item Copernicus\EMS\178747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2520900" y="65605"/>
              <a:ext cx="1871836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Rectangle 22"/>
            <p:cNvSpPr/>
            <p:nvPr userDrawn="1"/>
          </p:nvSpPr>
          <p:spPr>
            <a:xfrm>
              <a:off x="-2819400" y="65605"/>
              <a:ext cx="2195736" cy="5143500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/>
            <p:cNvSpPr/>
            <p:nvPr userDrawn="1"/>
          </p:nvSpPr>
          <p:spPr>
            <a:xfrm rot="16200000">
              <a:off x="-2657977" y="195591"/>
              <a:ext cx="2195736" cy="1921582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78000">
                  <a:schemeClr val="bg1">
                    <a:alpha val="53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2920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6056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Straight Connector 16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chemeClr val="accent4">
                    <a:lumMod val="75000"/>
                  </a:schemeClr>
                </a:solidFill>
              </a:rPr>
              <a:t>Emergency</a:t>
            </a:r>
            <a:endParaRPr lang="es-ES" sz="11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s-ES" sz="1100" b="1" dirty="0">
                <a:solidFill>
                  <a:schemeClr val="accent4">
                    <a:lumMod val="75000"/>
                  </a:schemeClr>
                </a:solidFill>
              </a:rPr>
              <a:t>Management</a:t>
            </a:r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1900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 userDrawn="1"/>
        </p:nvGrpSpPr>
        <p:grpSpPr>
          <a:xfrm>
            <a:off x="-304800" y="-7091"/>
            <a:ext cx="2220082" cy="5150591"/>
            <a:chOff x="-2819400" y="58514"/>
            <a:chExt cx="2220082" cy="5150591"/>
          </a:xfrm>
        </p:grpSpPr>
        <p:pic>
          <p:nvPicPr>
            <p:cNvPr id="26" name="Picture 2" descr="S:\F15015_Copernicus\3_Work\330_Work-in-process\SC4_BackgroundMat\4_PPT\PPT_item Copernicus\EMS\178747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2520900" y="65605"/>
              <a:ext cx="1871836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Rectangle 26"/>
            <p:cNvSpPr/>
            <p:nvPr userDrawn="1"/>
          </p:nvSpPr>
          <p:spPr>
            <a:xfrm>
              <a:off x="-2819400" y="65605"/>
              <a:ext cx="2195736" cy="5143500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/>
            <p:cNvSpPr/>
            <p:nvPr userDrawn="1"/>
          </p:nvSpPr>
          <p:spPr>
            <a:xfrm rot="16200000">
              <a:off x="-2657977" y="195591"/>
              <a:ext cx="2195736" cy="1921582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78000">
                  <a:schemeClr val="bg1">
                    <a:alpha val="53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54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980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418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7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" name="Straight Connector 18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chemeClr val="accent4">
                    <a:lumMod val="75000"/>
                  </a:schemeClr>
                </a:solidFill>
              </a:rPr>
              <a:t>Emergency</a:t>
            </a:r>
            <a:endParaRPr lang="es-ES" sz="11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s-ES" sz="1100" b="1" dirty="0">
                <a:solidFill>
                  <a:schemeClr val="accent4">
                    <a:lumMod val="75000"/>
                  </a:schemeClr>
                </a:solidFill>
              </a:rPr>
              <a:t>Management</a:t>
            </a:r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99247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 userDrawn="1"/>
        </p:nvGrpSpPr>
        <p:grpSpPr>
          <a:xfrm>
            <a:off x="-304800" y="-7091"/>
            <a:ext cx="2220082" cy="5150591"/>
            <a:chOff x="-2819400" y="58514"/>
            <a:chExt cx="2220082" cy="5150591"/>
          </a:xfrm>
        </p:grpSpPr>
        <p:pic>
          <p:nvPicPr>
            <p:cNvPr id="20" name="Picture 2" descr="S:\F15015_Copernicus\3_Work\330_Work-in-process\SC4_BackgroundMat\4_PPT\PPT_item Copernicus\EMS\178747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2520900" y="65605"/>
              <a:ext cx="1871836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ectangle 20"/>
            <p:cNvSpPr/>
            <p:nvPr userDrawn="1"/>
          </p:nvSpPr>
          <p:spPr>
            <a:xfrm>
              <a:off x="-2819400" y="65605"/>
              <a:ext cx="2195736" cy="5143500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/>
            <p:cNvSpPr/>
            <p:nvPr userDrawn="1"/>
          </p:nvSpPr>
          <p:spPr>
            <a:xfrm rot="16200000">
              <a:off x="-2657977" y="195591"/>
              <a:ext cx="2195736" cy="1921582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78000">
                  <a:schemeClr val="bg1">
                    <a:alpha val="53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67494"/>
            <a:ext cx="7819096" cy="263921"/>
          </a:xfrm>
          <a:solidFill>
            <a:srgbClr val="FAA741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2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3" name="Straight Connector 22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chemeClr val="accent4">
                    <a:lumMod val="75000"/>
                  </a:schemeClr>
                </a:solidFill>
              </a:rPr>
              <a:t>Emergency</a:t>
            </a:r>
            <a:endParaRPr lang="es-ES" sz="11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s-ES" sz="1100" b="1" dirty="0">
                <a:solidFill>
                  <a:schemeClr val="accent4">
                    <a:lumMod val="75000"/>
                  </a:schemeClr>
                </a:solidFill>
              </a:rPr>
              <a:t>Management</a:t>
            </a:r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17438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 userDrawn="1"/>
        </p:nvGrpSpPr>
        <p:grpSpPr>
          <a:xfrm>
            <a:off x="-304800" y="-7091"/>
            <a:ext cx="2220082" cy="5150591"/>
            <a:chOff x="-2819400" y="58514"/>
            <a:chExt cx="2220082" cy="5150591"/>
          </a:xfrm>
        </p:grpSpPr>
        <p:pic>
          <p:nvPicPr>
            <p:cNvPr id="24" name="Picture 2" descr="S:\F15015_Copernicus\3_Work\330_Work-in-process\SC4_BackgroundMat\4_PPT\PPT_item Copernicus\EMS\178747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2520900" y="65605"/>
              <a:ext cx="1871836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Rectangle 24"/>
            <p:cNvSpPr/>
            <p:nvPr userDrawn="1"/>
          </p:nvSpPr>
          <p:spPr>
            <a:xfrm>
              <a:off x="-2819400" y="65605"/>
              <a:ext cx="2195736" cy="5143500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2500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/>
            <p:cNvSpPr/>
            <p:nvPr userDrawn="1"/>
          </p:nvSpPr>
          <p:spPr>
            <a:xfrm rot="16200000">
              <a:off x="-2657977" y="195591"/>
              <a:ext cx="2195736" cy="1921582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78000">
                  <a:schemeClr val="bg1">
                    <a:alpha val="53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22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22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029" y="65605"/>
            <a:ext cx="803761" cy="6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Straight Connector 19"/>
          <p:cNvCxnSpPr/>
          <p:nvPr userDrawn="1"/>
        </p:nvCxnSpPr>
        <p:spPr>
          <a:xfrm>
            <a:off x="468615" y="1062019"/>
            <a:ext cx="0" cy="3888432"/>
          </a:xfrm>
          <a:prstGeom prst="line">
            <a:avLst/>
          </a:prstGeom>
          <a:ln w="31750">
            <a:solidFill>
              <a:srgbClr val="FAA741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-36512" y="630106"/>
            <a:ext cx="102264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chemeClr val="accent4">
                    <a:lumMod val="75000"/>
                  </a:schemeClr>
                </a:solidFill>
              </a:rPr>
              <a:t>Emergency</a:t>
            </a:r>
            <a:endParaRPr lang="es-ES" sz="11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s-ES" sz="1100" b="1" dirty="0">
                <a:solidFill>
                  <a:schemeClr val="accent4">
                    <a:lumMod val="75000"/>
                  </a:schemeClr>
                </a:solidFill>
              </a:rPr>
              <a:t>Management</a:t>
            </a:r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22870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-5877" y="0"/>
            <a:ext cx="2298483" cy="5143501"/>
            <a:chOff x="-5877" y="0"/>
            <a:chExt cx="2298483" cy="5143501"/>
          </a:xfrm>
        </p:grpSpPr>
        <p:pic>
          <p:nvPicPr>
            <p:cNvPr id="28" name="Picture 2"/>
            <p:cNvPicPr>
              <a:picLocks noChangeAspect="1" noChangeArrowheads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0" y="0"/>
              <a:ext cx="2266574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Rectangle 29"/>
            <p:cNvSpPr/>
            <p:nvPr userDrawn="1"/>
          </p:nvSpPr>
          <p:spPr>
            <a:xfrm>
              <a:off x="-3208" y="1"/>
              <a:ext cx="2266574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0"/>
            <p:cNvSpPr/>
            <p:nvPr userDrawn="1"/>
          </p:nvSpPr>
          <p:spPr>
            <a:xfrm>
              <a:off x="-5877" y="1581"/>
              <a:ext cx="2298483" cy="514191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46286"/>
            <a:ext cx="7819096" cy="288032"/>
          </a:xfrm>
          <a:solidFill>
            <a:srgbClr val="5AC4DD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471540" y="1062019"/>
            <a:ext cx="0" cy="3888432"/>
          </a:xfrm>
          <a:prstGeom prst="line">
            <a:avLst/>
          </a:prstGeom>
          <a:ln w="31750">
            <a:solidFill>
              <a:srgbClr val="5AC4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 userDrawn="1"/>
        </p:nvSpPr>
        <p:spPr>
          <a:xfrm>
            <a:off x="35496" y="614834"/>
            <a:ext cx="950642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rgbClr val="21879F"/>
                </a:solidFill>
              </a:rPr>
              <a:t>Atmosphere</a:t>
            </a:r>
            <a:endParaRPr lang="es-ES" sz="1100" b="0" dirty="0">
              <a:solidFill>
                <a:srgbClr val="21879F"/>
              </a:solidFill>
            </a:endParaRPr>
          </a:p>
          <a:p>
            <a:pPr algn="ctr"/>
            <a:r>
              <a:rPr lang="es-ES" sz="1100" b="0" dirty="0" err="1">
                <a:solidFill>
                  <a:srgbClr val="21879F"/>
                </a:solidFill>
              </a:rPr>
              <a:t>Monitoring</a:t>
            </a:r>
            <a:endParaRPr lang="en-US" sz="1100" b="0" dirty="0">
              <a:solidFill>
                <a:srgbClr val="21879F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3253" y="42236"/>
            <a:ext cx="693115" cy="652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ooter Placeholder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77779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699542"/>
            <a:ext cx="7743826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46286"/>
            <a:ext cx="7819096" cy="288032"/>
          </a:xfrm>
          <a:solidFill>
            <a:srgbClr val="5AC4DD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71540" y="1062019"/>
            <a:ext cx="0" cy="3888432"/>
          </a:xfrm>
          <a:prstGeom prst="line">
            <a:avLst/>
          </a:prstGeom>
          <a:ln w="31750">
            <a:solidFill>
              <a:srgbClr val="5AC4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35496" y="614834"/>
            <a:ext cx="950642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rgbClr val="21879F"/>
                </a:solidFill>
              </a:rPr>
              <a:t>Atmosphere</a:t>
            </a:r>
            <a:endParaRPr lang="es-ES" sz="1100" b="0" dirty="0">
              <a:solidFill>
                <a:srgbClr val="21879F"/>
              </a:solidFill>
            </a:endParaRPr>
          </a:p>
          <a:p>
            <a:pPr algn="ctr"/>
            <a:r>
              <a:rPr lang="es-ES" sz="1100" b="0" dirty="0" err="1">
                <a:solidFill>
                  <a:srgbClr val="21879F"/>
                </a:solidFill>
              </a:rPr>
              <a:t>Monitoring</a:t>
            </a:r>
            <a:endParaRPr lang="en-US" sz="1100" b="0" dirty="0">
              <a:solidFill>
                <a:srgbClr val="21879F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3253" y="42236"/>
            <a:ext cx="693115" cy="652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8808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62C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77"/>
          <a:stretch/>
        </p:blipFill>
        <p:spPr bwMode="auto">
          <a:xfrm>
            <a:off x="7306278" y="0"/>
            <a:ext cx="183772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7176988" y="0"/>
            <a:ext cx="1728192" cy="5143500"/>
          </a:xfrm>
          <a:prstGeom prst="rect">
            <a:avLst/>
          </a:prstGeom>
          <a:gradFill flip="none" rotWithShape="1">
            <a:gsLst>
              <a:gs pos="4000">
                <a:srgbClr val="5AC4DD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3"/>
          </p:nvPr>
        </p:nvSpPr>
        <p:spPr>
          <a:xfrm>
            <a:off x="2602384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218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1491630"/>
            <a:ext cx="2088232" cy="2448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 userDrawn="1"/>
        </p:nvSpPr>
        <p:spPr>
          <a:xfrm>
            <a:off x="204713" y="3507854"/>
            <a:ext cx="2361726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bg1"/>
                </a:solidFill>
              </a:rPr>
              <a:t>Atmosphere</a:t>
            </a:r>
            <a:r>
              <a:rPr lang="es-ES" sz="1100" b="0" baseline="0" dirty="0">
                <a:solidFill>
                  <a:schemeClr val="bg1"/>
                </a:solidFill>
              </a:rPr>
              <a:t> </a:t>
            </a:r>
            <a:r>
              <a:rPr lang="es-ES" sz="1100" b="0" dirty="0" err="1">
                <a:solidFill>
                  <a:schemeClr val="bg1"/>
                </a:solidFill>
              </a:rPr>
              <a:t>Monitoring</a:t>
            </a:r>
            <a:endParaRPr lang="en-US" sz="1100" b="0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2602384" y="2572001"/>
            <a:ext cx="467828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380558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 userDrawn="1"/>
        </p:nvGrpSpPr>
        <p:grpSpPr>
          <a:xfrm>
            <a:off x="-5877" y="0"/>
            <a:ext cx="2298483" cy="5143501"/>
            <a:chOff x="-5877" y="0"/>
            <a:chExt cx="2298483" cy="5143501"/>
          </a:xfrm>
        </p:grpSpPr>
        <p:pic>
          <p:nvPicPr>
            <p:cNvPr id="20" name="Picture 2"/>
            <p:cNvPicPr>
              <a:picLocks noChangeAspect="1" noChangeArrowheads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0" y="0"/>
              <a:ext cx="2266574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20"/>
            <p:cNvSpPr/>
            <p:nvPr userDrawn="1"/>
          </p:nvSpPr>
          <p:spPr>
            <a:xfrm>
              <a:off x="-3208" y="1"/>
              <a:ext cx="2266574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-5877" y="1581"/>
              <a:ext cx="2298483" cy="514191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 userDrawn="1">
            <p:ph sz="half" idx="1"/>
          </p:nvPr>
        </p:nvSpPr>
        <p:spPr>
          <a:xfrm>
            <a:off x="1022920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 userDrawn="1">
            <p:ph sz="half" idx="2"/>
          </p:nvPr>
        </p:nvSpPr>
        <p:spPr>
          <a:xfrm>
            <a:off x="5076056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46286"/>
            <a:ext cx="7819096" cy="288032"/>
          </a:xfrm>
          <a:solidFill>
            <a:srgbClr val="5AC4DD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71540" y="1062019"/>
            <a:ext cx="0" cy="3888432"/>
          </a:xfrm>
          <a:prstGeom prst="line">
            <a:avLst/>
          </a:prstGeom>
          <a:ln w="31750">
            <a:solidFill>
              <a:srgbClr val="5AC4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 userDrawn="1"/>
        </p:nvSpPr>
        <p:spPr>
          <a:xfrm>
            <a:off x="35496" y="614834"/>
            <a:ext cx="950642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rgbClr val="21879F"/>
                </a:solidFill>
              </a:rPr>
              <a:t>Atmosphere</a:t>
            </a:r>
            <a:endParaRPr lang="es-ES" sz="1100" b="0" dirty="0">
              <a:solidFill>
                <a:srgbClr val="21879F"/>
              </a:solidFill>
            </a:endParaRPr>
          </a:p>
          <a:p>
            <a:pPr algn="ctr"/>
            <a:r>
              <a:rPr lang="es-ES" sz="1100" b="0" dirty="0" err="1">
                <a:solidFill>
                  <a:srgbClr val="21879F"/>
                </a:solidFill>
              </a:rPr>
              <a:t>Monitoring</a:t>
            </a:r>
            <a:endParaRPr lang="en-US" sz="1100" b="0" dirty="0">
              <a:solidFill>
                <a:srgbClr val="21879F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3253" y="42236"/>
            <a:ext cx="693115" cy="652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28219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 userDrawn="1"/>
        </p:nvGrpSpPr>
        <p:grpSpPr>
          <a:xfrm>
            <a:off x="-5877" y="0"/>
            <a:ext cx="2298483" cy="5143501"/>
            <a:chOff x="-5877" y="0"/>
            <a:chExt cx="2298483" cy="5143501"/>
          </a:xfrm>
        </p:grpSpPr>
        <p:pic>
          <p:nvPicPr>
            <p:cNvPr id="23" name="Picture 2"/>
            <p:cNvPicPr>
              <a:picLocks noChangeAspect="1" noChangeArrowheads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0" y="0"/>
              <a:ext cx="2266574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Rectangle 23"/>
            <p:cNvSpPr/>
            <p:nvPr userDrawn="1"/>
          </p:nvSpPr>
          <p:spPr>
            <a:xfrm>
              <a:off x="-3208" y="1"/>
              <a:ext cx="2266574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-5877" y="1581"/>
              <a:ext cx="2298483" cy="514191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54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980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418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46286"/>
            <a:ext cx="7819096" cy="288032"/>
          </a:xfrm>
          <a:solidFill>
            <a:srgbClr val="5AC4DD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71540" y="1062019"/>
            <a:ext cx="0" cy="3888432"/>
          </a:xfrm>
          <a:prstGeom prst="line">
            <a:avLst/>
          </a:prstGeom>
          <a:ln w="31750">
            <a:solidFill>
              <a:srgbClr val="5AC4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35496" y="614834"/>
            <a:ext cx="950642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rgbClr val="21879F"/>
                </a:solidFill>
              </a:rPr>
              <a:t>Atmosphere</a:t>
            </a:r>
            <a:endParaRPr lang="es-ES" sz="1100" b="0" dirty="0">
              <a:solidFill>
                <a:srgbClr val="21879F"/>
              </a:solidFill>
            </a:endParaRPr>
          </a:p>
          <a:p>
            <a:pPr algn="ctr"/>
            <a:r>
              <a:rPr lang="es-ES" sz="1100" b="0" dirty="0" err="1">
                <a:solidFill>
                  <a:srgbClr val="21879F"/>
                </a:solidFill>
              </a:rPr>
              <a:t>Monitoring</a:t>
            </a:r>
            <a:endParaRPr lang="en-US" sz="1100" b="0" dirty="0">
              <a:solidFill>
                <a:srgbClr val="21879F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3253" y="42236"/>
            <a:ext cx="693115" cy="652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23534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-5877" y="0"/>
            <a:ext cx="2298483" cy="5143501"/>
            <a:chOff x="-5877" y="0"/>
            <a:chExt cx="2298483" cy="5143501"/>
          </a:xfrm>
        </p:grpSpPr>
        <p:pic>
          <p:nvPicPr>
            <p:cNvPr id="17" name="Picture 2"/>
            <p:cNvPicPr>
              <a:picLocks noChangeAspect="1" noChangeArrowheads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0" y="0"/>
              <a:ext cx="2266574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tangle 21"/>
            <p:cNvSpPr/>
            <p:nvPr userDrawn="1"/>
          </p:nvSpPr>
          <p:spPr>
            <a:xfrm>
              <a:off x="-3208" y="1"/>
              <a:ext cx="2266574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-5877" y="1581"/>
              <a:ext cx="2298483" cy="514191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46286"/>
            <a:ext cx="7819096" cy="288032"/>
          </a:xfrm>
          <a:solidFill>
            <a:srgbClr val="5AC4DD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471540" y="1062019"/>
            <a:ext cx="0" cy="3888432"/>
          </a:xfrm>
          <a:prstGeom prst="line">
            <a:avLst/>
          </a:prstGeom>
          <a:ln w="31750">
            <a:solidFill>
              <a:srgbClr val="5AC4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35496" y="614834"/>
            <a:ext cx="950642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rgbClr val="21879F"/>
                </a:solidFill>
              </a:rPr>
              <a:t>Atmosphere</a:t>
            </a:r>
            <a:endParaRPr lang="es-ES" sz="1100" b="0" dirty="0">
              <a:solidFill>
                <a:srgbClr val="21879F"/>
              </a:solidFill>
            </a:endParaRPr>
          </a:p>
          <a:p>
            <a:pPr algn="ctr"/>
            <a:r>
              <a:rPr lang="es-ES" sz="1100" b="0" dirty="0" err="1">
                <a:solidFill>
                  <a:srgbClr val="21879F"/>
                </a:solidFill>
              </a:rPr>
              <a:t>Monitoring</a:t>
            </a:r>
            <a:endParaRPr lang="en-US" sz="1100" b="0" dirty="0">
              <a:solidFill>
                <a:srgbClr val="21879F"/>
              </a:solidFill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3253" y="42236"/>
            <a:ext cx="693115" cy="652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348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0"/>
            <a:ext cx="2084906" cy="5143500"/>
            <a:chOff x="0" y="0"/>
            <a:chExt cx="2084906" cy="5143500"/>
          </a:xfrm>
        </p:grpSpPr>
        <p:pic>
          <p:nvPicPr>
            <p:cNvPr id="26" name="Picture 2" descr="S:\F15015_Copernicus\3_Work\330_Work-in-process\SC4_BackgroundMat\Visual_ID\Photos\Po_River_Italy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10800000">
              <a:off x="0" y="0"/>
              <a:ext cx="2077082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Rectangle 28"/>
            <p:cNvSpPr/>
            <p:nvPr userDrawn="1"/>
          </p:nvSpPr>
          <p:spPr>
            <a:xfrm>
              <a:off x="0" y="1"/>
              <a:ext cx="2077083" cy="51434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29"/>
            <p:cNvSpPr/>
            <p:nvPr userDrawn="1"/>
          </p:nvSpPr>
          <p:spPr>
            <a:xfrm>
              <a:off x="0" y="1"/>
              <a:ext cx="2084906" cy="514349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441308" y="876444"/>
            <a:ext cx="0" cy="4074007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 userDrawn="1"/>
        </p:nvSpPr>
        <p:spPr>
          <a:xfrm>
            <a:off x="-36512" y="614834"/>
            <a:ext cx="945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Copernicus</a:t>
            </a:r>
            <a:endParaRPr lang="en-US" sz="1100" b="1" dirty="0">
              <a:solidFill>
                <a:srgbClr val="25408F"/>
              </a:solidFill>
            </a:endParaRPr>
          </a:p>
        </p:txBody>
      </p:sp>
      <p:pic>
        <p:nvPicPr>
          <p:cNvPr id="17" name="Picture 2" descr="C:\Users\Designer\Desktop\PRESENTATION COPERNICUS\Copernicus ICON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040" y="21806"/>
            <a:ext cx="747552" cy="74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25114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 userDrawn="1"/>
        </p:nvGrpSpPr>
        <p:grpSpPr>
          <a:xfrm>
            <a:off x="-5877" y="0"/>
            <a:ext cx="2298483" cy="5143501"/>
            <a:chOff x="-5877" y="0"/>
            <a:chExt cx="2298483" cy="5143501"/>
          </a:xfrm>
        </p:grpSpPr>
        <p:pic>
          <p:nvPicPr>
            <p:cNvPr id="20" name="Picture 2"/>
            <p:cNvPicPr>
              <a:picLocks noChangeAspect="1" noChangeArrowheads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0" y="0"/>
              <a:ext cx="2266574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20"/>
            <p:cNvSpPr/>
            <p:nvPr userDrawn="1"/>
          </p:nvSpPr>
          <p:spPr>
            <a:xfrm>
              <a:off x="-3208" y="1"/>
              <a:ext cx="2266574" cy="51435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-5877" y="1581"/>
              <a:ext cx="2298483" cy="514191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22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22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71540" y="1062019"/>
            <a:ext cx="0" cy="3888432"/>
          </a:xfrm>
          <a:prstGeom prst="line">
            <a:avLst/>
          </a:prstGeom>
          <a:ln w="31750">
            <a:solidFill>
              <a:srgbClr val="5AC4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 userDrawn="1"/>
        </p:nvSpPr>
        <p:spPr>
          <a:xfrm>
            <a:off x="35496" y="614834"/>
            <a:ext cx="950642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rgbClr val="21879F"/>
                </a:solidFill>
              </a:rPr>
              <a:t>Atmosphere</a:t>
            </a:r>
            <a:endParaRPr lang="es-ES" sz="1100" b="0" dirty="0">
              <a:solidFill>
                <a:srgbClr val="21879F"/>
              </a:solidFill>
            </a:endParaRPr>
          </a:p>
          <a:p>
            <a:pPr algn="ctr"/>
            <a:r>
              <a:rPr lang="es-ES" sz="1100" b="0" dirty="0" err="1">
                <a:solidFill>
                  <a:srgbClr val="21879F"/>
                </a:solidFill>
              </a:rPr>
              <a:t>Monitoring</a:t>
            </a:r>
            <a:endParaRPr lang="en-US" sz="1100" b="0" dirty="0">
              <a:solidFill>
                <a:srgbClr val="21879F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3253" y="42236"/>
            <a:ext cx="693115" cy="652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48218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-1" y="0"/>
            <a:ext cx="2620845" cy="5143500"/>
            <a:chOff x="-1" y="0"/>
            <a:chExt cx="2620845" cy="5143500"/>
          </a:xfrm>
        </p:grpSpPr>
        <p:pic>
          <p:nvPicPr>
            <p:cNvPr id="34" name="Picture 2" descr="S:\F15015_Copernicus\3_Work\330_Work-in-process\SC4_BackgroundMat\Visual_ID\Photos\Climate_change_ThinkstockPhotos-147656737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35" b="-35"/>
            <a:stretch/>
          </p:blipFill>
          <p:spPr bwMode="auto">
            <a:xfrm>
              <a:off x="0" y="0"/>
              <a:ext cx="232357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Rectangle 34"/>
            <p:cNvSpPr/>
            <p:nvPr userDrawn="1"/>
          </p:nvSpPr>
          <p:spPr>
            <a:xfrm>
              <a:off x="0" y="2438"/>
              <a:ext cx="2620844" cy="5141062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/>
            <p:cNvSpPr/>
            <p:nvPr userDrawn="1"/>
          </p:nvSpPr>
          <p:spPr>
            <a:xfrm>
              <a:off x="-1" y="0"/>
              <a:ext cx="2323578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35007"/>
            <a:ext cx="7819096" cy="277539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41" name="Group 40"/>
          <p:cNvGrpSpPr/>
          <p:nvPr userDrawn="1"/>
        </p:nvGrpSpPr>
        <p:grpSpPr>
          <a:xfrm>
            <a:off x="107504" y="20834"/>
            <a:ext cx="878633" cy="4929617"/>
            <a:chOff x="164975" y="20834"/>
            <a:chExt cx="878633" cy="4929617"/>
          </a:xfrm>
        </p:grpSpPr>
        <p:cxnSp>
          <p:nvCxnSpPr>
            <p:cNvPr id="42" name="Straight Connector 41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 userDrawn="1"/>
          </p:nvSpPr>
          <p:spPr>
            <a:xfrm>
              <a:off x="164975" y="614834"/>
              <a:ext cx="8786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0" dirty="0" err="1">
                  <a:solidFill>
                    <a:srgbClr val="941333"/>
                  </a:solidFill>
                </a:rPr>
                <a:t>Climate</a:t>
              </a:r>
              <a:endParaRPr lang="es-ES" sz="1100" b="0" dirty="0">
                <a:solidFill>
                  <a:srgbClr val="941333"/>
                </a:solidFill>
              </a:endParaRPr>
            </a:p>
            <a:p>
              <a:r>
                <a:rPr lang="es-ES" sz="1100" b="0" dirty="0" err="1">
                  <a:solidFill>
                    <a:srgbClr val="941333"/>
                  </a:solidFill>
                </a:rPr>
                <a:t>Change</a:t>
              </a:r>
              <a:endParaRPr lang="en-US" sz="1100" b="0" dirty="0">
                <a:solidFill>
                  <a:srgbClr val="941333"/>
                </a:solidFill>
              </a:endParaRPr>
            </a:p>
          </p:txBody>
        </p:sp>
        <p:pic>
          <p:nvPicPr>
            <p:cNvPr id="44" name="Picture 2"/>
            <p:cNvPicPr>
              <a:picLocks noChangeAspect="1" noChangeArrowheads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Footer Placeholder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96663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942975" y="699542"/>
            <a:ext cx="7743826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35007"/>
            <a:ext cx="7819096" cy="277539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07504" y="20834"/>
            <a:ext cx="878633" cy="4929617"/>
            <a:chOff x="164975" y="20834"/>
            <a:chExt cx="878633" cy="4929617"/>
          </a:xfrm>
        </p:grpSpPr>
        <p:cxnSp>
          <p:nvCxnSpPr>
            <p:cNvPr id="13" name="Straight Connector 12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 userDrawn="1"/>
          </p:nvSpPr>
          <p:spPr>
            <a:xfrm>
              <a:off x="164975" y="614834"/>
              <a:ext cx="8786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0" dirty="0" err="1">
                  <a:solidFill>
                    <a:srgbClr val="941333"/>
                  </a:solidFill>
                </a:rPr>
                <a:t>Climate</a:t>
              </a:r>
              <a:endParaRPr lang="es-ES" sz="1100" b="0" dirty="0">
                <a:solidFill>
                  <a:srgbClr val="941333"/>
                </a:solidFill>
              </a:endParaRPr>
            </a:p>
            <a:p>
              <a:r>
                <a:rPr lang="es-ES" sz="1100" b="0" dirty="0" err="1">
                  <a:solidFill>
                    <a:srgbClr val="941333"/>
                  </a:solidFill>
                </a:rPr>
                <a:t>Change</a:t>
              </a:r>
              <a:endParaRPr lang="en-US" sz="1100" b="0" dirty="0">
                <a:solidFill>
                  <a:srgbClr val="941333"/>
                </a:solidFill>
              </a:endParaRPr>
            </a:p>
          </p:txBody>
        </p:sp>
        <p:pic>
          <p:nvPicPr>
            <p:cNvPr id="17" name="Picture 2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5421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3"/>
          </p:nvPr>
        </p:nvSpPr>
        <p:spPr>
          <a:xfrm>
            <a:off x="2602384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242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52536" y="1200704"/>
            <a:ext cx="3240360" cy="2716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0" b="-65"/>
          <a:stretch/>
        </p:blipFill>
        <p:spPr bwMode="auto">
          <a:xfrm>
            <a:off x="7291387" y="0"/>
            <a:ext cx="185261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 userDrawn="1"/>
        </p:nvSpPr>
        <p:spPr>
          <a:xfrm>
            <a:off x="621854" y="3536429"/>
            <a:ext cx="144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 err="1">
                <a:solidFill>
                  <a:schemeClr val="bg1"/>
                </a:solidFill>
              </a:rPr>
              <a:t>Climate</a:t>
            </a:r>
            <a:r>
              <a:rPr lang="es-ES" sz="1100" b="0" baseline="0" dirty="0">
                <a:solidFill>
                  <a:schemeClr val="bg1"/>
                </a:solidFill>
              </a:rPr>
              <a:t> </a:t>
            </a:r>
            <a:r>
              <a:rPr lang="es-ES" sz="1100" b="0" dirty="0" err="1">
                <a:solidFill>
                  <a:schemeClr val="bg1"/>
                </a:solidFill>
              </a:rPr>
              <a:t>Change</a:t>
            </a:r>
            <a:endParaRPr lang="en-US" sz="1100" b="0" dirty="0">
              <a:solidFill>
                <a:schemeClr val="bg1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2602384" y="2572001"/>
            <a:ext cx="467828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 dirty="0"/>
              <a:t>Title</a:t>
            </a:r>
            <a:endParaRPr lang="en-GB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7176988" y="0"/>
            <a:ext cx="1728192" cy="5143500"/>
          </a:xfrm>
          <a:prstGeom prst="rect">
            <a:avLst/>
          </a:prstGeom>
          <a:gradFill flip="none" rotWithShape="1">
            <a:gsLst>
              <a:gs pos="4000">
                <a:srgbClr val="941333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88904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-1" y="0"/>
            <a:ext cx="2620845" cy="5143500"/>
            <a:chOff x="-1" y="0"/>
            <a:chExt cx="2620845" cy="5143500"/>
          </a:xfrm>
        </p:grpSpPr>
        <p:pic>
          <p:nvPicPr>
            <p:cNvPr id="15" name="Picture 2" descr="S:\F15015_Copernicus\3_Work\330_Work-in-process\SC4_BackgroundMat\Visual_ID\Photos\Climate_change_ThinkstockPhotos-147656737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35" b="-35"/>
            <a:stretch/>
          </p:blipFill>
          <p:spPr bwMode="auto">
            <a:xfrm>
              <a:off x="0" y="0"/>
              <a:ext cx="232357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ectangle 20"/>
            <p:cNvSpPr/>
            <p:nvPr userDrawn="1"/>
          </p:nvSpPr>
          <p:spPr>
            <a:xfrm>
              <a:off x="0" y="2438"/>
              <a:ext cx="2620844" cy="5141062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-1" y="0"/>
              <a:ext cx="2323578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35007"/>
            <a:ext cx="7819096" cy="277539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107504" y="20834"/>
            <a:ext cx="878633" cy="4929617"/>
            <a:chOff x="164975" y="20834"/>
            <a:chExt cx="878633" cy="4929617"/>
          </a:xfrm>
        </p:grpSpPr>
        <p:cxnSp>
          <p:nvCxnSpPr>
            <p:cNvPr id="18" name="Straight Connector 17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 userDrawn="1"/>
          </p:nvSpPr>
          <p:spPr>
            <a:xfrm>
              <a:off x="164975" y="614834"/>
              <a:ext cx="8786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0" dirty="0" err="1">
                  <a:solidFill>
                    <a:srgbClr val="941333"/>
                  </a:solidFill>
                </a:rPr>
                <a:t>Climate</a:t>
              </a:r>
              <a:endParaRPr lang="es-ES" sz="1100" b="0" dirty="0">
                <a:solidFill>
                  <a:srgbClr val="941333"/>
                </a:solidFill>
              </a:endParaRPr>
            </a:p>
            <a:p>
              <a:r>
                <a:rPr lang="es-ES" sz="1100" b="0" dirty="0" err="1">
                  <a:solidFill>
                    <a:srgbClr val="941333"/>
                  </a:solidFill>
                </a:rPr>
                <a:t>Change</a:t>
              </a:r>
              <a:endParaRPr lang="en-US" sz="1100" b="0" dirty="0">
                <a:solidFill>
                  <a:srgbClr val="941333"/>
                </a:solidFill>
              </a:endParaRPr>
            </a:p>
          </p:txBody>
        </p:sp>
        <p:pic>
          <p:nvPicPr>
            <p:cNvPr id="20" name="Picture 2"/>
            <p:cNvPicPr>
              <a:picLocks noChangeAspect="1" noChangeArrowheads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5258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-1" y="0"/>
            <a:ext cx="2620845" cy="5143500"/>
            <a:chOff x="-1" y="0"/>
            <a:chExt cx="2620845" cy="5143500"/>
          </a:xfrm>
        </p:grpSpPr>
        <p:pic>
          <p:nvPicPr>
            <p:cNvPr id="18" name="Picture 2" descr="S:\F15015_Copernicus\3_Work\330_Work-in-process\SC4_BackgroundMat\Visual_ID\Photos\Climate_change_ThinkstockPhotos-147656737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35" b="-35"/>
            <a:stretch/>
          </p:blipFill>
          <p:spPr bwMode="auto">
            <a:xfrm>
              <a:off x="0" y="0"/>
              <a:ext cx="232357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Rectangle 22"/>
            <p:cNvSpPr/>
            <p:nvPr userDrawn="1"/>
          </p:nvSpPr>
          <p:spPr>
            <a:xfrm>
              <a:off x="0" y="2438"/>
              <a:ext cx="2620844" cy="5141062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-1" y="0"/>
              <a:ext cx="2323578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54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980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418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35007"/>
            <a:ext cx="7819096" cy="277539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107504" y="20834"/>
            <a:ext cx="878633" cy="4929617"/>
            <a:chOff x="164975" y="20834"/>
            <a:chExt cx="878633" cy="4929617"/>
          </a:xfrm>
        </p:grpSpPr>
        <p:cxnSp>
          <p:nvCxnSpPr>
            <p:cNvPr id="20" name="Straight Connector 19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 userDrawn="1"/>
          </p:nvSpPr>
          <p:spPr>
            <a:xfrm>
              <a:off x="164975" y="614834"/>
              <a:ext cx="8786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0" dirty="0" err="1">
                  <a:solidFill>
                    <a:srgbClr val="941333"/>
                  </a:solidFill>
                </a:rPr>
                <a:t>Climate</a:t>
              </a:r>
              <a:endParaRPr lang="es-ES" sz="1100" b="0" dirty="0">
                <a:solidFill>
                  <a:srgbClr val="941333"/>
                </a:solidFill>
              </a:endParaRPr>
            </a:p>
            <a:p>
              <a:r>
                <a:rPr lang="es-ES" sz="1100" b="0" dirty="0" err="1">
                  <a:solidFill>
                    <a:srgbClr val="941333"/>
                  </a:solidFill>
                </a:rPr>
                <a:t>Change</a:t>
              </a:r>
              <a:endParaRPr lang="en-US" sz="1100" b="0" dirty="0">
                <a:solidFill>
                  <a:srgbClr val="941333"/>
                </a:solidFill>
              </a:endParaRPr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5963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-1" y="0"/>
            <a:ext cx="2620845" cy="5143500"/>
            <a:chOff x="-1" y="0"/>
            <a:chExt cx="2620845" cy="5143500"/>
          </a:xfrm>
        </p:grpSpPr>
        <p:pic>
          <p:nvPicPr>
            <p:cNvPr id="17" name="Picture 2" descr="S:\F15015_Copernicus\3_Work\330_Work-in-process\SC4_BackgroundMat\Visual_ID\Photos\Climate_change_ThinkstockPhotos-147656737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35" b="-35"/>
            <a:stretch/>
          </p:blipFill>
          <p:spPr bwMode="auto">
            <a:xfrm>
              <a:off x="0" y="0"/>
              <a:ext cx="232357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Rectangle 26"/>
            <p:cNvSpPr/>
            <p:nvPr userDrawn="1"/>
          </p:nvSpPr>
          <p:spPr>
            <a:xfrm>
              <a:off x="0" y="2438"/>
              <a:ext cx="2620844" cy="5141062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/>
            <p:cNvSpPr/>
            <p:nvPr userDrawn="1"/>
          </p:nvSpPr>
          <p:spPr>
            <a:xfrm>
              <a:off x="-1" y="0"/>
              <a:ext cx="2323578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35007"/>
            <a:ext cx="7819096" cy="277539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107504" y="20834"/>
            <a:ext cx="878633" cy="4929617"/>
            <a:chOff x="164975" y="20834"/>
            <a:chExt cx="878633" cy="4929617"/>
          </a:xfrm>
        </p:grpSpPr>
        <p:cxnSp>
          <p:nvCxnSpPr>
            <p:cNvPr id="24" name="Straight Connector 23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 userDrawn="1"/>
          </p:nvSpPr>
          <p:spPr>
            <a:xfrm>
              <a:off x="164975" y="614834"/>
              <a:ext cx="8786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0" dirty="0" err="1">
                  <a:solidFill>
                    <a:srgbClr val="941333"/>
                  </a:solidFill>
                </a:rPr>
                <a:t>Climate</a:t>
              </a:r>
              <a:endParaRPr lang="es-ES" sz="1100" b="0" dirty="0">
                <a:solidFill>
                  <a:srgbClr val="941333"/>
                </a:solidFill>
              </a:endParaRPr>
            </a:p>
            <a:p>
              <a:r>
                <a:rPr lang="es-ES" sz="1100" b="0" dirty="0" err="1">
                  <a:solidFill>
                    <a:srgbClr val="941333"/>
                  </a:solidFill>
                </a:rPr>
                <a:t>Change</a:t>
              </a:r>
              <a:endParaRPr lang="en-US" sz="1100" b="0" dirty="0">
                <a:solidFill>
                  <a:srgbClr val="941333"/>
                </a:solidFill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60538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-1" y="0"/>
            <a:ext cx="2620845" cy="5143500"/>
            <a:chOff x="-1" y="0"/>
            <a:chExt cx="2620845" cy="5143500"/>
          </a:xfrm>
        </p:grpSpPr>
        <p:pic>
          <p:nvPicPr>
            <p:cNvPr id="19" name="Picture 2" descr="S:\F15015_Copernicus\3_Work\330_Work-in-process\SC4_BackgroundMat\Visual_ID\Photos\Climate_change_ThinkstockPhotos-147656737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35" b="-35"/>
            <a:stretch/>
          </p:blipFill>
          <p:spPr bwMode="auto">
            <a:xfrm>
              <a:off x="0" y="0"/>
              <a:ext cx="2323577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Rectangle 27"/>
            <p:cNvSpPr/>
            <p:nvPr userDrawn="1"/>
          </p:nvSpPr>
          <p:spPr>
            <a:xfrm>
              <a:off x="0" y="2438"/>
              <a:ext cx="2620844" cy="5141062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28"/>
            <p:cNvSpPr/>
            <p:nvPr userDrawn="1"/>
          </p:nvSpPr>
          <p:spPr>
            <a:xfrm>
              <a:off x="-1" y="0"/>
              <a:ext cx="2323578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90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107504" y="20834"/>
            <a:ext cx="878633" cy="4929617"/>
            <a:chOff x="164975" y="20834"/>
            <a:chExt cx="878633" cy="4929617"/>
          </a:xfrm>
        </p:grpSpPr>
        <p:cxnSp>
          <p:nvCxnSpPr>
            <p:cNvPr id="23" name="Straight Connector 22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 userDrawn="1"/>
          </p:nvSpPr>
          <p:spPr>
            <a:xfrm>
              <a:off x="164975" y="614834"/>
              <a:ext cx="8786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0" dirty="0" err="1">
                  <a:solidFill>
                    <a:srgbClr val="941333"/>
                  </a:solidFill>
                </a:rPr>
                <a:t>Climate</a:t>
              </a:r>
              <a:endParaRPr lang="es-ES" sz="1100" b="0" dirty="0">
                <a:solidFill>
                  <a:srgbClr val="941333"/>
                </a:solidFill>
              </a:endParaRPr>
            </a:p>
            <a:p>
              <a:r>
                <a:rPr lang="es-ES" sz="1100" b="0" dirty="0" err="1">
                  <a:solidFill>
                    <a:srgbClr val="941333"/>
                  </a:solidFill>
                </a:rPr>
                <a:t>Change</a:t>
              </a:r>
              <a:endParaRPr lang="en-US" sz="1100" b="0" dirty="0">
                <a:solidFill>
                  <a:srgbClr val="941333"/>
                </a:solidFill>
              </a:endParaRPr>
            </a:p>
          </p:txBody>
        </p:sp>
        <p:pic>
          <p:nvPicPr>
            <p:cNvPr id="25" name="Picture 2"/>
            <p:cNvPicPr>
              <a:picLocks noChangeAspect="1" noChangeArrowheads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40008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-152887" y="-14514"/>
            <a:ext cx="2463611" cy="5182509"/>
            <a:chOff x="-4209150" y="-331109"/>
            <a:chExt cx="2463611" cy="5182509"/>
          </a:xfrm>
        </p:grpSpPr>
        <p:pic>
          <p:nvPicPr>
            <p:cNvPr id="29" name="Picture 4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0766" r="25841"/>
            <a:stretch/>
          </p:blipFill>
          <p:spPr bwMode="auto">
            <a:xfrm>
              <a:off x="-4065134" y="-331109"/>
              <a:ext cx="1879600" cy="5171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Rectangle 29"/>
            <p:cNvSpPr/>
            <p:nvPr userDrawn="1"/>
          </p:nvSpPr>
          <p:spPr>
            <a:xfrm>
              <a:off x="-4209150" y="-330200"/>
              <a:ext cx="2463611" cy="51716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0"/>
            <p:cNvSpPr/>
            <p:nvPr userDrawn="1"/>
          </p:nvSpPr>
          <p:spPr>
            <a:xfrm>
              <a:off x="-4068960" y="-330200"/>
              <a:ext cx="2323421" cy="51816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rgbClr val="2C4442"/>
                </a:solidFill>
              </a:rPr>
              <a:t>Security</a:t>
            </a:r>
            <a:endParaRPr lang="en-US" sz="1100" b="0" dirty="0">
              <a:solidFill>
                <a:srgbClr val="2C4442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ooter Placeholder 6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04066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699542"/>
            <a:ext cx="7743826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rgbClr val="578683"/>
                </a:solidFill>
              </a:rPr>
              <a:t>Security</a:t>
            </a:r>
            <a:endParaRPr lang="en-US" sz="1100" b="0" dirty="0">
              <a:solidFill>
                <a:srgbClr val="578683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785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0" y="0"/>
            <a:ext cx="2102132" cy="5143501"/>
            <a:chOff x="0" y="0"/>
            <a:chExt cx="2102132" cy="5143501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323" b="677"/>
            <a:stretch/>
          </p:blipFill>
          <p:spPr>
            <a:xfrm>
              <a:off x="0" y="1"/>
              <a:ext cx="2080187" cy="5143500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 userDrawn="1"/>
          </p:nvSpPr>
          <p:spPr>
            <a:xfrm>
              <a:off x="0" y="0"/>
              <a:ext cx="2102132" cy="5143501"/>
            </a:xfrm>
            <a:prstGeom prst="rect">
              <a:avLst/>
            </a:prstGeom>
            <a:gradFill>
              <a:gsLst>
                <a:gs pos="0">
                  <a:srgbClr val="C8C8C8">
                    <a:alpha val="45000"/>
                  </a:srgbClr>
                </a:gs>
                <a:gs pos="78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31624" y="1062019"/>
            <a:ext cx="0" cy="3888432"/>
          </a:xfrm>
          <a:prstGeom prst="line">
            <a:avLst/>
          </a:prstGeom>
          <a:ln w="31750">
            <a:solidFill>
              <a:srgbClr val="25408F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25408F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2" name="Picture 2" descr="S:\F15015_Copernicus\3_Work\330_Work-in-process\Logos_icons\UserUptake_negatif-01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393" y="90699"/>
            <a:ext cx="557871" cy="55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7504" y="614834"/>
            <a:ext cx="609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err="1">
                <a:solidFill>
                  <a:srgbClr val="25408F"/>
                </a:solidFill>
              </a:rPr>
              <a:t>User</a:t>
            </a:r>
            <a:r>
              <a:rPr lang="es-ES" sz="1100" b="1" dirty="0">
                <a:solidFill>
                  <a:srgbClr val="25408F"/>
                </a:solidFill>
              </a:rPr>
              <a:t> </a:t>
            </a:r>
            <a:r>
              <a:rPr lang="es-ES" sz="1100" b="1" dirty="0" err="1">
                <a:solidFill>
                  <a:srgbClr val="25408F"/>
                </a:solidFill>
              </a:rPr>
              <a:t>Uptake</a:t>
            </a:r>
            <a:endParaRPr lang="en-US" sz="1100" b="1" dirty="0">
              <a:solidFill>
                <a:srgbClr val="2540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93162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78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4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9853" y="1937973"/>
            <a:ext cx="2061385" cy="176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 userDrawn="1"/>
        </p:nvSpPr>
        <p:spPr>
          <a:xfrm>
            <a:off x="1018177" y="3710205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>
                <a:solidFill>
                  <a:schemeClr val="bg1"/>
                </a:solidFill>
              </a:rPr>
              <a:t>Security</a:t>
            </a:r>
            <a:endParaRPr lang="en-US" sz="1100" b="0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95187" y="0"/>
            <a:ext cx="194881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2602384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2602384" y="2572001"/>
            <a:ext cx="467828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 dirty="0"/>
              <a:t>Title</a:t>
            </a:r>
            <a:endParaRPr lang="en-GB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7138888" y="0"/>
            <a:ext cx="1728192" cy="5143500"/>
          </a:xfrm>
          <a:prstGeom prst="rect">
            <a:avLst/>
          </a:prstGeom>
          <a:gradFill flip="none" rotWithShape="1">
            <a:gsLst>
              <a:gs pos="4000">
                <a:srgbClr val="578683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37691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 userDrawn="1"/>
        </p:nvGrpSpPr>
        <p:grpSpPr>
          <a:xfrm>
            <a:off x="-152887" y="-14514"/>
            <a:ext cx="2463611" cy="5182509"/>
            <a:chOff x="-4209150" y="-331109"/>
            <a:chExt cx="2463611" cy="5182509"/>
          </a:xfrm>
        </p:grpSpPr>
        <p:pic>
          <p:nvPicPr>
            <p:cNvPr id="38" name="Picture 4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0766" r="25841"/>
            <a:stretch/>
          </p:blipFill>
          <p:spPr bwMode="auto">
            <a:xfrm>
              <a:off x="-4065134" y="-331109"/>
              <a:ext cx="1879600" cy="5171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" name="Rectangle 38"/>
            <p:cNvSpPr/>
            <p:nvPr userDrawn="1"/>
          </p:nvSpPr>
          <p:spPr>
            <a:xfrm>
              <a:off x="-4209150" y="-330200"/>
              <a:ext cx="2463611" cy="51716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39"/>
            <p:cNvSpPr/>
            <p:nvPr userDrawn="1"/>
          </p:nvSpPr>
          <p:spPr>
            <a:xfrm>
              <a:off x="-4068960" y="-330200"/>
              <a:ext cx="2323421" cy="51816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 userDrawn="1">
            <p:ph sz="half" idx="1"/>
          </p:nvPr>
        </p:nvSpPr>
        <p:spPr>
          <a:xfrm>
            <a:off x="1022920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 userDrawn="1">
            <p:ph sz="half" idx="2"/>
          </p:nvPr>
        </p:nvSpPr>
        <p:spPr>
          <a:xfrm>
            <a:off x="5076056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rgbClr val="2C4442"/>
                </a:solidFill>
              </a:rPr>
              <a:t>Security</a:t>
            </a:r>
            <a:endParaRPr lang="en-US" sz="1100" b="0" dirty="0">
              <a:solidFill>
                <a:srgbClr val="2C444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750832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 userDrawn="1"/>
        </p:nvGrpSpPr>
        <p:grpSpPr>
          <a:xfrm>
            <a:off x="-152887" y="-14514"/>
            <a:ext cx="2463611" cy="5182509"/>
            <a:chOff x="-4209150" y="-331109"/>
            <a:chExt cx="2463611" cy="5182509"/>
          </a:xfrm>
        </p:grpSpPr>
        <p:pic>
          <p:nvPicPr>
            <p:cNvPr id="27" name="Picture 4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0766" r="25841"/>
            <a:stretch/>
          </p:blipFill>
          <p:spPr bwMode="auto">
            <a:xfrm>
              <a:off x="-4065134" y="-331109"/>
              <a:ext cx="1879600" cy="5171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Rectangle 27"/>
            <p:cNvSpPr/>
            <p:nvPr userDrawn="1"/>
          </p:nvSpPr>
          <p:spPr>
            <a:xfrm>
              <a:off x="-4209150" y="-330200"/>
              <a:ext cx="2463611" cy="51716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28"/>
            <p:cNvSpPr/>
            <p:nvPr userDrawn="1"/>
          </p:nvSpPr>
          <p:spPr>
            <a:xfrm>
              <a:off x="-4068960" y="-330200"/>
              <a:ext cx="2323421" cy="51816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54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980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418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chemeClr val="accent2">
                    <a:lumMod val="75000"/>
                  </a:schemeClr>
                </a:solidFill>
              </a:rPr>
              <a:t>Security</a:t>
            </a:r>
            <a:endParaRPr lang="en-US" sz="1100" b="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01000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 userDrawn="1"/>
        </p:nvGrpSpPr>
        <p:grpSpPr>
          <a:xfrm>
            <a:off x="-152887" y="-14514"/>
            <a:ext cx="2463611" cy="5182509"/>
            <a:chOff x="-4209150" y="-331109"/>
            <a:chExt cx="2463611" cy="5182509"/>
          </a:xfrm>
        </p:grpSpPr>
        <p:pic>
          <p:nvPicPr>
            <p:cNvPr id="21" name="Picture 4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0766" r="25841"/>
            <a:stretch/>
          </p:blipFill>
          <p:spPr bwMode="auto">
            <a:xfrm>
              <a:off x="-4065134" y="-331109"/>
              <a:ext cx="1879600" cy="5171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Rectangle 23"/>
            <p:cNvSpPr/>
            <p:nvPr userDrawn="1"/>
          </p:nvSpPr>
          <p:spPr>
            <a:xfrm>
              <a:off x="-4209150" y="-330200"/>
              <a:ext cx="2463611" cy="51716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-4068960" y="-330200"/>
              <a:ext cx="2323421" cy="51816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578683"/>
          </a:solidFill>
          <a:ln>
            <a:noFill/>
          </a:ln>
        </p:spPr>
        <p:txBody>
          <a:bodyPr>
            <a:noAutofit/>
          </a:bodyPr>
          <a:lstStyle>
            <a:lvl1pPr algn="l">
              <a:defRPr sz="1800" b="0" spc="7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rgbClr val="2C4442"/>
                </a:solidFill>
              </a:rPr>
              <a:t>Security</a:t>
            </a:r>
            <a:endParaRPr lang="en-US" sz="1100" b="0" dirty="0">
              <a:solidFill>
                <a:srgbClr val="2C4442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43328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-152887" y="-14514"/>
            <a:ext cx="2463611" cy="5182509"/>
            <a:chOff x="-4209150" y="-331109"/>
            <a:chExt cx="2463611" cy="5182509"/>
          </a:xfrm>
        </p:grpSpPr>
        <p:pic>
          <p:nvPicPr>
            <p:cNvPr id="23" name="Picture 4"/>
            <p:cNvPicPr>
              <a:picLocks noChangeAspect="1" noChangeArrowheads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0766" r="25841"/>
            <a:stretch/>
          </p:blipFill>
          <p:spPr bwMode="auto">
            <a:xfrm>
              <a:off x="-4065134" y="-331109"/>
              <a:ext cx="1879600" cy="5171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Rectangle 25"/>
            <p:cNvSpPr/>
            <p:nvPr userDrawn="1"/>
          </p:nvSpPr>
          <p:spPr>
            <a:xfrm>
              <a:off x="-4209150" y="-330200"/>
              <a:ext cx="2463611" cy="51716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3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-4068960" y="-330200"/>
              <a:ext cx="2323421" cy="51816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22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6754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225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71539" y="876444"/>
            <a:ext cx="0" cy="4074007"/>
          </a:xfrm>
          <a:prstGeom prst="line">
            <a:avLst/>
          </a:prstGeom>
          <a:ln w="31750">
            <a:solidFill>
              <a:srgbClr val="578683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-33073"/>
            <a:ext cx="767245" cy="80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 userDrawn="1"/>
        </p:nvSpPr>
        <p:spPr>
          <a:xfrm>
            <a:off x="132904" y="640234"/>
            <a:ext cx="102264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100" b="0" dirty="0">
                <a:solidFill>
                  <a:srgbClr val="2C4442"/>
                </a:solidFill>
              </a:rPr>
              <a:t>Security</a:t>
            </a:r>
            <a:endParaRPr lang="en-US" sz="1100" b="0" dirty="0">
              <a:solidFill>
                <a:srgbClr val="2C444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60456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0"/>
            <a:ext cx="2771800" cy="5143501"/>
            <a:chOff x="0" y="0"/>
            <a:chExt cx="2771800" cy="5143501"/>
          </a:xfrm>
        </p:grpSpPr>
        <p:pic>
          <p:nvPicPr>
            <p:cNvPr id="26" name="Picture 2" descr="S:\F15015_Copernicus\3_Work\330_Work-in-process\SC4_BackgroundMat\Visual_ID\Photos\InSitu_centro nazionale ricerca itliano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0" y="1"/>
              <a:ext cx="2369580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Rectangle 27"/>
            <p:cNvSpPr/>
            <p:nvPr userDrawn="1"/>
          </p:nvSpPr>
          <p:spPr>
            <a:xfrm>
              <a:off x="0" y="1"/>
              <a:ext cx="2771800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0" y="0"/>
              <a:ext cx="2759414" cy="5143500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56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9" name="Straight Connector 8"/>
          <p:cNvCxnSpPr/>
          <p:nvPr userDrawn="1"/>
        </p:nvCxnSpPr>
        <p:spPr>
          <a:xfrm>
            <a:off x="431624" y="915566"/>
            <a:ext cx="0" cy="4034885"/>
          </a:xfrm>
          <a:prstGeom prst="line">
            <a:avLst/>
          </a:prstGeom>
          <a:ln w="31750">
            <a:solidFill>
              <a:srgbClr val="925238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925238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387047" y="699542"/>
            <a:ext cx="7299753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145926" y="639599"/>
            <a:ext cx="6096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>
                <a:solidFill>
                  <a:srgbClr val="925238"/>
                </a:solidFill>
              </a:rPr>
              <a:t>In</a:t>
            </a:r>
            <a:r>
              <a:rPr lang="es-ES" sz="1100" b="0" baseline="0" dirty="0">
                <a:solidFill>
                  <a:srgbClr val="925238"/>
                </a:solidFill>
              </a:rPr>
              <a:t> situ</a:t>
            </a:r>
            <a:endParaRPr lang="en-US" sz="1100" b="0" dirty="0">
              <a:solidFill>
                <a:srgbClr val="925238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>
            <a:off x="159492" y="99537"/>
            <a:ext cx="545454" cy="568038"/>
          </a:xfrm>
          <a:prstGeom prst="ellipse">
            <a:avLst/>
          </a:prstGeom>
          <a:solidFill>
            <a:srgbClr val="92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3" name="Picture 3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257" y="158210"/>
            <a:ext cx="430733" cy="450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973414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 userDrawn="1"/>
        </p:nvGrpSpPr>
        <p:grpSpPr>
          <a:xfrm>
            <a:off x="0" y="0"/>
            <a:ext cx="2771800" cy="5143501"/>
            <a:chOff x="0" y="0"/>
            <a:chExt cx="2771800" cy="5143501"/>
          </a:xfrm>
        </p:grpSpPr>
        <p:pic>
          <p:nvPicPr>
            <p:cNvPr id="32" name="Picture 2" descr="S:\F15015_Copernicus\3_Work\330_Work-in-process\SC4_BackgroundMat\Visual_ID\Photos\InSitu_centro nazionale ricerca itliano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0" y="1"/>
              <a:ext cx="2369580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Rectangle 32"/>
            <p:cNvSpPr/>
            <p:nvPr userDrawn="1"/>
          </p:nvSpPr>
          <p:spPr>
            <a:xfrm>
              <a:off x="0" y="1"/>
              <a:ext cx="2771800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0" y="0"/>
              <a:ext cx="2759414" cy="5143500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56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539" y="699542"/>
            <a:ext cx="7919262" cy="38230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431624" y="915566"/>
            <a:ext cx="0" cy="4034885"/>
          </a:xfrm>
          <a:prstGeom prst="line">
            <a:avLst/>
          </a:prstGeom>
          <a:ln w="31750">
            <a:solidFill>
              <a:srgbClr val="925238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925238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Box 28"/>
          <p:cNvSpPr txBox="1"/>
          <p:nvPr userDrawn="1"/>
        </p:nvSpPr>
        <p:spPr>
          <a:xfrm>
            <a:off x="145926" y="639599"/>
            <a:ext cx="6096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>
                <a:solidFill>
                  <a:srgbClr val="925238"/>
                </a:solidFill>
              </a:rPr>
              <a:t>In</a:t>
            </a:r>
            <a:r>
              <a:rPr lang="es-ES" sz="1100" b="0" baseline="0" dirty="0">
                <a:solidFill>
                  <a:srgbClr val="925238"/>
                </a:solidFill>
              </a:rPr>
              <a:t> situ</a:t>
            </a:r>
            <a:endParaRPr lang="en-US" sz="1100" b="0" dirty="0">
              <a:solidFill>
                <a:srgbClr val="925238"/>
              </a:solidFill>
            </a:endParaRPr>
          </a:p>
        </p:txBody>
      </p:sp>
      <p:sp>
        <p:nvSpPr>
          <p:cNvPr id="59" name="Oval 58"/>
          <p:cNvSpPr/>
          <p:nvPr userDrawn="1"/>
        </p:nvSpPr>
        <p:spPr>
          <a:xfrm>
            <a:off x="159492" y="99537"/>
            <a:ext cx="545454" cy="568038"/>
          </a:xfrm>
          <a:prstGeom prst="ellipse">
            <a:avLst/>
          </a:prstGeom>
          <a:solidFill>
            <a:srgbClr val="92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0" name="Picture 3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257" y="158210"/>
            <a:ext cx="430733" cy="450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314454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S:\F15015_Copernicus\3_Work\330_Work-in-process\SC4_BackgroundMat\Visual_ID\Photos\InSitu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56" b="-1"/>
          <a:stretch/>
        </p:blipFill>
        <p:spPr bwMode="auto">
          <a:xfrm>
            <a:off x="7279940" y="0"/>
            <a:ext cx="186258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581176" y="3147814"/>
            <a:ext cx="4680520" cy="11521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30928" y="3462268"/>
            <a:ext cx="6096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>
                <a:solidFill>
                  <a:schemeClr val="bg1"/>
                </a:solidFill>
              </a:rPr>
              <a:t>In</a:t>
            </a:r>
            <a:r>
              <a:rPr lang="es-ES" sz="1100" b="0" baseline="0" dirty="0">
                <a:solidFill>
                  <a:schemeClr val="bg1"/>
                </a:solidFill>
              </a:rPr>
              <a:t> situ</a:t>
            </a:r>
            <a:endParaRPr lang="en-US" sz="1100" b="0" dirty="0">
              <a:solidFill>
                <a:schemeClr val="bg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680600"/>
            <a:ext cx="769228" cy="2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8036" y="4650008"/>
            <a:ext cx="1145581" cy="3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>
            <a:spLocks noGrp="1"/>
          </p:cNvSpPr>
          <p:nvPr>
            <p:ph type="title" hasCustomPrompt="1"/>
          </p:nvPr>
        </p:nvSpPr>
        <p:spPr>
          <a:xfrm>
            <a:off x="2570561" y="2572001"/>
            <a:ext cx="4678288" cy="56063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2800" b="0" spc="600" dirty="0">
                <a:solidFill>
                  <a:schemeClr val="bg1"/>
                </a:solidFill>
              </a:defRPr>
            </a:lvl1pPr>
          </a:lstStyle>
          <a:p>
            <a:pPr marL="0" lvl="0" algn="l"/>
            <a:r>
              <a:rPr lang="en-US" dirty="0"/>
              <a:t>Title</a:t>
            </a:r>
            <a:endParaRPr lang="en-GB" dirty="0"/>
          </a:p>
        </p:txBody>
      </p:sp>
      <p:sp>
        <p:nvSpPr>
          <p:cNvPr id="27" name="Rectangle 26"/>
          <p:cNvSpPr/>
          <p:nvPr userDrawn="1"/>
        </p:nvSpPr>
        <p:spPr>
          <a:xfrm>
            <a:off x="7223596" y="0"/>
            <a:ext cx="1728192" cy="5143500"/>
          </a:xfrm>
          <a:prstGeom prst="rect">
            <a:avLst/>
          </a:prstGeom>
          <a:gradFill flip="none" rotWithShape="1">
            <a:gsLst>
              <a:gs pos="4000">
                <a:srgbClr val="925238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3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00" y="1592813"/>
            <a:ext cx="1582792" cy="1656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197627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 userDrawn="1"/>
        </p:nvGrpSpPr>
        <p:grpSpPr>
          <a:xfrm>
            <a:off x="0" y="0"/>
            <a:ext cx="2771800" cy="5143501"/>
            <a:chOff x="0" y="0"/>
            <a:chExt cx="2771800" cy="5143501"/>
          </a:xfrm>
        </p:grpSpPr>
        <p:pic>
          <p:nvPicPr>
            <p:cNvPr id="37" name="Picture 2" descr="S:\F15015_Copernicus\3_Work\330_Work-in-process\SC4_BackgroundMat\Visual_ID\Photos\InSitu_centro nazionale ricerca itliano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0" y="1"/>
              <a:ext cx="2369580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Rectangle 37"/>
            <p:cNvSpPr/>
            <p:nvPr userDrawn="1"/>
          </p:nvSpPr>
          <p:spPr>
            <a:xfrm>
              <a:off x="0" y="1"/>
              <a:ext cx="2771800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 38"/>
            <p:cNvSpPr/>
            <p:nvPr userDrawn="1"/>
          </p:nvSpPr>
          <p:spPr>
            <a:xfrm>
              <a:off x="0" y="0"/>
              <a:ext cx="2759414" cy="5143500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56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872" y="699542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431624" y="915566"/>
            <a:ext cx="0" cy="4034885"/>
          </a:xfrm>
          <a:prstGeom prst="line">
            <a:avLst/>
          </a:prstGeom>
          <a:ln w="31750">
            <a:solidFill>
              <a:srgbClr val="925238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925238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145926" y="639599"/>
            <a:ext cx="6096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>
                <a:solidFill>
                  <a:srgbClr val="925238"/>
                </a:solidFill>
              </a:rPr>
              <a:t>In</a:t>
            </a:r>
            <a:r>
              <a:rPr lang="es-ES" sz="1100" b="0" baseline="0" dirty="0">
                <a:solidFill>
                  <a:srgbClr val="925238"/>
                </a:solidFill>
              </a:rPr>
              <a:t> situ</a:t>
            </a:r>
            <a:endParaRPr lang="en-US" sz="1100" b="0" dirty="0">
              <a:solidFill>
                <a:srgbClr val="925238"/>
              </a:solidFill>
            </a:endParaRPr>
          </a:p>
        </p:txBody>
      </p:sp>
      <p:sp>
        <p:nvSpPr>
          <p:cNvPr id="32" name="Oval 31"/>
          <p:cNvSpPr/>
          <p:nvPr userDrawn="1"/>
        </p:nvSpPr>
        <p:spPr>
          <a:xfrm>
            <a:off x="159492" y="99537"/>
            <a:ext cx="545454" cy="568038"/>
          </a:xfrm>
          <a:prstGeom prst="ellipse">
            <a:avLst/>
          </a:prstGeom>
          <a:solidFill>
            <a:srgbClr val="92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0" name="Picture 3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257" y="158210"/>
            <a:ext cx="430733" cy="450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896026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 userDrawn="1"/>
        </p:nvGrpSpPr>
        <p:grpSpPr>
          <a:xfrm>
            <a:off x="0" y="0"/>
            <a:ext cx="2771800" cy="5143501"/>
            <a:chOff x="0" y="0"/>
            <a:chExt cx="2771800" cy="5143501"/>
          </a:xfrm>
        </p:grpSpPr>
        <p:pic>
          <p:nvPicPr>
            <p:cNvPr id="31" name="Picture 2" descr="S:\F15015_Copernicus\3_Work\330_Work-in-process\SC4_BackgroundMat\Visual_ID\Photos\InSitu_centro nazionale ricerca itliano.jpg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0" y="1"/>
              <a:ext cx="2369580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Rectangle 31"/>
            <p:cNvSpPr/>
            <p:nvPr userDrawn="1"/>
          </p:nvSpPr>
          <p:spPr>
            <a:xfrm>
              <a:off x="0" y="1"/>
              <a:ext cx="2771800" cy="51435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32"/>
            <p:cNvSpPr/>
            <p:nvPr userDrawn="1"/>
          </p:nvSpPr>
          <p:spPr>
            <a:xfrm>
              <a:off x="0" y="0"/>
              <a:ext cx="2759414" cy="5143500"/>
            </a:xfrm>
            <a:prstGeom prst="rect">
              <a:avLst/>
            </a:prstGeom>
            <a:gradFill>
              <a:gsLst>
                <a:gs pos="0">
                  <a:schemeClr val="tx1">
                    <a:lumMod val="25000"/>
                    <a:lumOff val="75000"/>
                    <a:alpha val="0"/>
                  </a:schemeClr>
                </a:gs>
                <a:gs pos="56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879" y="627534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2317" y="1203598"/>
            <a:ext cx="4040188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0705" y="627534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0143" y="1203598"/>
            <a:ext cx="4041775" cy="3391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4" name="Straight Connector 33"/>
          <p:cNvCxnSpPr/>
          <p:nvPr userDrawn="1"/>
        </p:nvCxnSpPr>
        <p:spPr>
          <a:xfrm>
            <a:off x="431624" y="915566"/>
            <a:ext cx="0" cy="4034885"/>
          </a:xfrm>
          <a:prstGeom prst="line">
            <a:avLst/>
          </a:prstGeom>
          <a:ln w="31750">
            <a:solidFill>
              <a:srgbClr val="925238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1"/>
          <p:cNvSpPr>
            <a:spLocks noGrp="1"/>
          </p:cNvSpPr>
          <p:nvPr>
            <p:ph type="title" hasCustomPrompt="1"/>
          </p:nvPr>
        </p:nvSpPr>
        <p:spPr>
          <a:xfrm>
            <a:off x="867704" y="205979"/>
            <a:ext cx="7819096" cy="277539"/>
          </a:xfrm>
          <a:solidFill>
            <a:srgbClr val="925238"/>
          </a:solidFill>
        </p:spPr>
        <p:txBody>
          <a:bodyPr>
            <a:noAutofit/>
          </a:bodyPr>
          <a:lstStyle>
            <a:lvl1pPr algn="l">
              <a:defRPr sz="1800" b="0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6" name="TextBox 35"/>
          <p:cNvSpPr txBox="1"/>
          <p:nvPr userDrawn="1"/>
        </p:nvSpPr>
        <p:spPr>
          <a:xfrm>
            <a:off x="145926" y="639599"/>
            <a:ext cx="6096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0" dirty="0">
                <a:solidFill>
                  <a:srgbClr val="925238"/>
                </a:solidFill>
              </a:rPr>
              <a:t>In</a:t>
            </a:r>
            <a:r>
              <a:rPr lang="es-ES" sz="1100" b="0" baseline="0" dirty="0">
                <a:solidFill>
                  <a:srgbClr val="925238"/>
                </a:solidFill>
              </a:rPr>
              <a:t> situ</a:t>
            </a:r>
            <a:endParaRPr lang="en-US" sz="1100" b="0" dirty="0">
              <a:solidFill>
                <a:srgbClr val="925238"/>
              </a:solidFill>
            </a:endParaRPr>
          </a:p>
        </p:txBody>
      </p:sp>
      <p:sp>
        <p:nvSpPr>
          <p:cNvPr id="37" name="Oval 36"/>
          <p:cNvSpPr/>
          <p:nvPr userDrawn="1"/>
        </p:nvSpPr>
        <p:spPr>
          <a:xfrm>
            <a:off x="159492" y="99537"/>
            <a:ext cx="545454" cy="568038"/>
          </a:xfrm>
          <a:prstGeom prst="ellipse">
            <a:avLst/>
          </a:prstGeom>
          <a:solidFill>
            <a:srgbClr val="92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8" name="Picture 3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257" y="158210"/>
            <a:ext cx="430733" cy="450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7274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theme" Target="../theme/theme10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1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70.xml"/><Relationship Id="rId9" Type="http://schemas.openxmlformats.org/officeDocument/2006/relationships/image" Target="../media/image1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8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77.xml"/><Relationship Id="rId9" Type="http://schemas.openxmlformats.org/officeDocument/2006/relationships/image" Target="../media/image1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theme" Target="../theme/theme12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84.xml"/><Relationship Id="rId9" Type="http://schemas.openxmlformats.org/officeDocument/2006/relationships/image" Target="../media/image1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theme" Target="../theme/theme13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5" Type="http://schemas.openxmlformats.org/officeDocument/2006/relationships/slideLayout" Target="../slideLayouts/slideLayout92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91.xml"/><Relationship Id="rId9" Type="http://schemas.openxmlformats.org/officeDocument/2006/relationships/image" Target="../media/image1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theme" Target="../theme/theme14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9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98.xml"/><Relationship Id="rId9" Type="http://schemas.openxmlformats.org/officeDocument/2006/relationships/image" Target="../media/image1.pn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theme" Target="../theme/theme16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6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05.xml"/><Relationship Id="rId9" Type="http://schemas.openxmlformats.org/officeDocument/2006/relationships/image" Target="../media/image1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theme" Target="../theme/theme17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12.xml"/><Relationship Id="rId9" Type="http://schemas.openxmlformats.org/officeDocument/2006/relationships/image" Target="../media/image62.pn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20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19.xml"/><Relationship Id="rId9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128.xml"/><Relationship Id="rId10" Type="http://schemas.openxmlformats.org/officeDocument/2006/relationships/image" Target="../media/image62.png"/><Relationship Id="rId4" Type="http://schemas.openxmlformats.org/officeDocument/2006/relationships/slideLayout" Target="../slideLayouts/slideLayout127.xml"/><Relationship Id="rId9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.pn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theme" Target="../theme/theme20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5.xml"/><Relationship Id="rId9" Type="http://schemas.openxmlformats.org/officeDocument/2006/relationships/image" Target="../media/image62.png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theme" Target="../theme/theme21.xml"/><Relationship Id="rId3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45.xml"/><Relationship Id="rId2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42.xml"/><Relationship Id="rId9" Type="http://schemas.openxmlformats.org/officeDocument/2006/relationships/image" Target="../media/image62.png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2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49.xml"/><Relationship Id="rId9" Type="http://schemas.openxmlformats.org/officeDocument/2006/relationships/image" Target="../media/image62.png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theme" Target="../theme/theme23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6.xml"/><Relationship Id="rId9" Type="http://schemas.openxmlformats.org/officeDocument/2006/relationships/image" Target="../media/image62.png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theme" Target="../theme/theme24.xml"/><Relationship Id="rId3" Type="http://schemas.openxmlformats.org/officeDocument/2006/relationships/slideLayout" Target="../slideLayouts/slideLayout162.xml"/><Relationship Id="rId7" Type="http://schemas.openxmlformats.org/officeDocument/2006/relationships/slideLayout" Target="../slideLayouts/slideLayout166.xml"/><Relationship Id="rId2" Type="http://schemas.openxmlformats.org/officeDocument/2006/relationships/slideLayout" Target="../slideLayouts/slideLayout161.xml"/><Relationship Id="rId1" Type="http://schemas.openxmlformats.org/officeDocument/2006/relationships/slideLayout" Target="../slideLayouts/slideLayout160.xml"/><Relationship Id="rId6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63.xml"/><Relationship Id="rId9" Type="http://schemas.openxmlformats.org/officeDocument/2006/relationships/image" Target="../media/image62.png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theme" Target="../theme/theme25.xml"/><Relationship Id="rId3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73.xml"/><Relationship Id="rId2" Type="http://schemas.openxmlformats.org/officeDocument/2006/relationships/slideLayout" Target="../slideLayouts/slideLayout168.xml"/><Relationship Id="rId1" Type="http://schemas.openxmlformats.org/officeDocument/2006/relationships/slideLayout" Target="../slideLayouts/slideLayout167.xml"/><Relationship Id="rId6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71.xml"/><Relationship Id="rId4" Type="http://schemas.openxmlformats.org/officeDocument/2006/relationships/slideLayout" Target="../slideLayouts/slideLayout170.xml"/><Relationship Id="rId9" Type="http://schemas.openxmlformats.org/officeDocument/2006/relationships/image" Target="../media/image62.png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theme" Target="../theme/theme26.xml"/><Relationship Id="rId3" Type="http://schemas.openxmlformats.org/officeDocument/2006/relationships/slideLayout" Target="../slideLayouts/slideLayout176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77.xml"/><Relationship Id="rId9" Type="http://schemas.openxmlformats.org/officeDocument/2006/relationships/image" Target="../media/image62.png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8.xml"/><Relationship Id="rId3" Type="http://schemas.openxmlformats.org/officeDocument/2006/relationships/slideLayout" Target="../slideLayouts/slideLayout183.xml"/><Relationship Id="rId7" Type="http://schemas.openxmlformats.org/officeDocument/2006/relationships/slideLayout" Target="../slideLayouts/slideLayout187.xml"/><Relationship Id="rId2" Type="http://schemas.openxmlformats.org/officeDocument/2006/relationships/slideLayout" Target="../slideLayouts/slideLayout182.xml"/><Relationship Id="rId1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6.xml"/><Relationship Id="rId5" Type="http://schemas.openxmlformats.org/officeDocument/2006/relationships/slideLayout" Target="../slideLayouts/slideLayout185.xml"/><Relationship Id="rId10" Type="http://schemas.openxmlformats.org/officeDocument/2006/relationships/image" Target="../media/image62.png"/><Relationship Id="rId4" Type="http://schemas.openxmlformats.org/officeDocument/2006/relationships/slideLayout" Target="../slideLayouts/slideLayout184.xml"/><Relationship Id="rId9" Type="http://schemas.openxmlformats.org/officeDocument/2006/relationships/theme" Target="../theme/theme27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theme" Target="../theme/theme28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93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92.xml"/><Relationship Id="rId9" Type="http://schemas.openxmlformats.org/officeDocument/2006/relationships/image" Target="../media/image1.png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theme" Target="../theme/theme29.xml"/><Relationship Id="rId3" Type="http://schemas.openxmlformats.org/officeDocument/2006/relationships/slideLayout" Target="../slideLayouts/slideLayout198.xml"/><Relationship Id="rId7" Type="http://schemas.openxmlformats.org/officeDocument/2006/relationships/slideLayout" Target="../slideLayouts/slideLayout202.xml"/><Relationship Id="rId2" Type="http://schemas.openxmlformats.org/officeDocument/2006/relationships/slideLayout" Target="../slideLayouts/slideLayout197.xml"/><Relationship Id="rId1" Type="http://schemas.openxmlformats.org/officeDocument/2006/relationships/slideLayout" Target="../slideLayouts/slideLayout196.xml"/><Relationship Id="rId6" Type="http://schemas.openxmlformats.org/officeDocument/2006/relationships/slideLayout" Target="../slideLayouts/slideLayout201.xml"/><Relationship Id="rId11" Type="http://schemas.openxmlformats.org/officeDocument/2006/relationships/image" Target="../media/image77.jpeg"/><Relationship Id="rId5" Type="http://schemas.openxmlformats.org/officeDocument/2006/relationships/slideLayout" Target="../slideLayouts/slideLayout200.xml"/><Relationship Id="rId10" Type="http://schemas.openxmlformats.org/officeDocument/2006/relationships/image" Target="../media/image76.png"/><Relationship Id="rId4" Type="http://schemas.openxmlformats.org/officeDocument/2006/relationships/slideLayout" Target="../slideLayouts/slideLayout199.xml"/><Relationship Id="rId9" Type="http://schemas.openxmlformats.org/officeDocument/2006/relationships/image" Target="../media/image7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20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3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theme" Target="../theme/theme30.xml"/><Relationship Id="rId3" Type="http://schemas.openxmlformats.org/officeDocument/2006/relationships/slideLayout" Target="../slideLayouts/slideLayout205.xml"/><Relationship Id="rId7" Type="http://schemas.openxmlformats.org/officeDocument/2006/relationships/slideLayout" Target="../slideLayouts/slideLayout209.xml"/><Relationship Id="rId2" Type="http://schemas.openxmlformats.org/officeDocument/2006/relationships/slideLayout" Target="../slideLayouts/slideLayout204.xml"/><Relationship Id="rId1" Type="http://schemas.openxmlformats.org/officeDocument/2006/relationships/slideLayout" Target="../slideLayouts/slideLayout203.xml"/><Relationship Id="rId6" Type="http://schemas.openxmlformats.org/officeDocument/2006/relationships/slideLayout" Target="../slideLayouts/slideLayout208.xml"/><Relationship Id="rId5" Type="http://schemas.openxmlformats.org/officeDocument/2006/relationships/slideLayout" Target="../slideLayouts/slideLayout207.xml"/><Relationship Id="rId4" Type="http://schemas.openxmlformats.org/officeDocument/2006/relationships/slideLayout" Target="../slideLayouts/slideLayout206.xml"/><Relationship Id="rId9" Type="http://schemas.openxmlformats.org/officeDocument/2006/relationships/image" Target="../media/image62.png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image" Target="../media/image82.png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image" Target="../media/image81.png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image" Target="../media/image80.png"/><Relationship Id="rId5" Type="http://schemas.openxmlformats.org/officeDocument/2006/relationships/slideLayout" Target="../slideLayouts/slideLayout214.xml"/><Relationship Id="rId10" Type="http://schemas.openxmlformats.org/officeDocument/2006/relationships/image" Target="../media/image79.png"/><Relationship Id="rId4" Type="http://schemas.openxmlformats.org/officeDocument/2006/relationships/slideLayout" Target="../slideLayouts/slideLayout213.xml"/><Relationship Id="rId9" Type="http://schemas.openxmlformats.org/officeDocument/2006/relationships/theme" Target="../theme/theme31.xml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theme" Target="../theme/theme32.xml"/><Relationship Id="rId3" Type="http://schemas.openxmlformats.org/officeDocument/2006/relationships/slideLayout" Target="../slideLayouts/slideLayout220.xml"/><Relationship Id="rId7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9.xml"/><Relationship Id="rId1" Type="http://schemas.openxmlformats.org/officeDocument/2006/relationships/slideLayout" Target="../slideLayouts/slideLayout218.xml"/><Relationship Id="rId6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21.xml"/><Relationship Id="rId9" Type="http://schemas.openxmlformats.org/officeDocument/2006/relationships/image" Target="../media/image62.png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3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229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228.xml"/><Relationship Id="rId9" Type="http://schemas.openxmlformats.org/officeDocument/2006/relationships/image" Target="../media/image1.png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theme" Target="../theme/theme34.xml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5" Type="http://schemas.openxmlformats.org/officeDocument/2006/relationships/slideLayout" Target="../slideLayouts/slideLayout236.xml"/><Relationship Id="rId10" Type="http://schemas.openxmlformats.org/officeDocument/2006/relationships/image" Target="../media/image76.png"/><Relationship Id="rId4" Type="http://schemas.openxmlformats.org/officeDocument/2006/relationships/slideLayout" Target="../slideLayouts/slideLayout235.xml"/><Relationship Id="rId9" Type="http://schemas.openxmlformats.org/officeDocument/2006/relationships/image" Target="../media/image75.png"/></Relationships>
</file>

<file path=ppt/slideMasters/_rels/slideMaster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6.xml"/><Relationship Id="rId13" Type="http://schemas.openxmlformats.org/officeDocument/2006/relationships/image" Target="../media/image86.png"/><Relationship Id="rId3" Type="http://schemas.openxmlformats.org/officeDocument/2006/relationships/slideLayout" Target="../slideLayouts/slideLayout241.xml"/><Relationship Id="rId7" Type="http://schemas.openxmlformats.org/officeDocument/2006/relationships/slideLayout" Target="../slideLayouts/slideLayout245.xml"/><Relationship Id="rId12" Type="http://schemas.openxmlformats.org/officeDocument/2006/relationships/image" Target="../media/image85.png"/><Relationship Id="rId2" Type="http://schemas.openxmlformats.org/officeDocument/2006/relationships/slideLayout" Target="../slideLayouts/slideLayout240.xml"/><Relationship Id="rId1" Type="http://schemas.openxmlformats.org/officeDocument/2006/relationships/slideLayout" Target="../slideLayouts/slideLayout239.xml"/><Relationship Id="rId6" Type="http://schemas.openxmlformats.org/officeDocument/2006/relationships/slideLayout" Target="../slideLayouts/slideLayout244.xml"/><Relationship Id="rId11" Type="http://schemas.openxmlformats.org/officeDocument/2006/relationships/theme" Target="../theme/theme35.xml"/><Relationship Id="rId5" Type="http://schemas.openxmlformats.org/officeDocument/2006/relationships/slideLayout" Target="../slideLayouts/slideLayout243.xml"/><Relationship Id="rId10" Type="http://schemas.openxmlformats.org/officeDocument/2006/relationships/slideLayout" Target="../slideLayouts/slideLayout248.xml"/><Relationship Id="rId4" Type="http://schemas.openxmlformats.org/officeDocument/2006/relationships/slideLayout" Target="../slideLayouts/slideLayout242.xml"/><Relationship Id="rId9" Type="http://schemas.openxmlformats.org/officeDocument/2006/relationships/slideLayout" Target="../slideLayouts/slideLayout247.xml"/></Relationships>
</file>

<file path=ppt/slideMasters/_rels/slideMaster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6.xml"/><Relationship Id="rId3" Type="http://schemas.openxmlformats.org/officeDocument/2006/relationships/slideLayout" Target="../slideLayouts/slideLayout251.xml"/><Relationship Id="rId7" Type="http://schemas.openxmlformats.org/officeDocument/2006/relationships/slideLayout" Target="../slideLayouts/slideLayout255.xml"/><Relationship Id="rId2" Type="http://schemas.openxmlformats.org/officeDocument/2006/relationships/slideLayout" Target="../slideLayouts/slideLayout250.xml"/><Relationship Id="rId1" Type="http://schemas.openxmlformats.org/officeDocument/2006/relationships/slideLayout" Target="../slideLayouts/slideLayout249.xml"/><Relationship Id="rId6" Type="http://schemas.openxmlformats.org/officeDocument/2006/relationships/slideLayout" Target="../slideLayouts/slideLayout254.xml"/><Relationship Id="rId5" Type="http://schemas.openxmlformats.org/officeDocument/2006/relationships/slideLayout" Target="../slideLayouts/slideLayout253.xml"/><Relationship Id="rId10" Type="http://schemas.openxmlformats.org/officeDocument/2006/relationships/image" Target="../media/image62.png"/><Relationship Id="rId4" Type="http://schemas.openxmlformats.org/officeDocument/2006/relationships/slideLayout" Target="../slideLayouts/slideLayout252.xml"/><Relationship Id="rId9" Type="http://schemas.openxmlformats.org/officeDocument/2006/relationships/theme" Target="../theme/theme36.xml"/></Relationships>
</file>

<file path=ppt/slideMasters/_rels/slideMaster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4.xml"/><Relationship Id="rId3" Type="http://schemas.openxmlformats.org/officeDocument/2006/relationships/slideLayout" Target="../slideLayouts/slideLayout259.xml"/><Relationship Id="rId7" Type="http://schemas.openxmlformats.org/officeDocument/2006/relationships/slideLayout" Target="../slideLayouts/slideLayout263.xml"/><Relationship Id="rId2" Type="http://schemas.openxmlformats.org/officeDocument/2006/relationships/slideLayout" Target="../slideLayouts/slideLayout258.xml"/><Relationship Id="rId1" Type="http://schemas.openxmlformats.org/officeDocument/2006/relationships/slideLayout" Target="../slideLayouts/slideLayout257.xml"/><Relationship Id="rId6" Type="http://schemas.openxmlformats.org/officeDocument/2006/relationships/slideLayout" Target="../slideLayouts/slideLayout262.xml"/><Relationship Id="rId5" Type="http://schemas.openxmlformats.org/officeDocument/2006/relationships/slideLayout" Target="../slideLayouts/slideLayout261.xml"/><Relationship Id="rId10" Type="http://schemas.openxmlformats.org/officeDocument/2006/relationships/image" Target="../media/image62.png"/><Relationship Id="rId4" Type="http://schemas.openxmlformats.org/officeDocument/2006/relationships/slideLayout" Target="../slideLayouts/slideLayout260.xml"/><Relationship Id="rId9" Type="http://schemas.openxmlformats.org/officeDocument/2006/relationships/theme" Target="../theme/theme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27.xml"/><Relationship Id="rId9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34.xml"/><Relationship Id="rId9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42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1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9.xml"/><Relationship Id="rId9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7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56.xml"/><Relationship Id="rId9" Type="http://schemas.openxmlformats.org/officeDocument/2006/relationships/image" Target="../media/image1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5" Type="http://schemas.openxmlformats.org/officeDocument/2006/relationships/slideLayout" Target="../slideLayouts/slideLayout64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63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1640" y="4700783"/>
            <a:ext cx="460851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4167" y="4700783"/>
            <a:ext cx="41006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1991" y="4667602"/>
            <a:ext cx="798969" cy="29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 descr="C:\Users\tbo\Desktop\logo-ce-horizontal-en-quadri-lr.png"/>
          <p:cNvPicPr>
            <a:picLocks noChangeAspect="1" noChangeArrowheads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1810" y="4689766"/>
            <a:ext cx="929290" cy="24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134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650" r:id="rId2"/>
    <p:sldLayoutId id="2147483670" r:id="rId3"/>
    <p:sldLayoutId id="2147483651" r:id="rId4"/>
    <p:sldLayoutId id="2147483652" r:id="rId5"/>
    <p:sldLayoutId id="2147483653" r:id="rId6"/>
    <p:sldLayoutId id="2147483654" r:id="rId7"/>
    <p:sldLayoutId id="2147483656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1640" y="4700783"/>
            <a:ext cx="460851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4167" y="4700783"/>
            <a:ext cx="41006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1991" y="4667602"/>
            <a:ext cx="798969" cy="29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C:\Users\tbo\Desktop\logo-ce-horizontal-en-quadri-lr.png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1810" y="4689766"/>
            <a:ext cx="929290" cy="24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355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1640" y="4700783"/>
            <a:ext cx="460851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4167" y="4700783"/>
            <a:ext cx="41006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1991" y="4667602"/>
            <a:ext cx="798969" cy="29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C:\Users\tbo\Desktop\logo-ce-horizontal-en-quadri-lr.png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1810" y="4689766"/>
            <a:ext cx="929290" cy="24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855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1640" y="4700783"/>
            <a:ext cx="460851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4167" y="4700783"/>
            <a:ext cx="41006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1991" y="4667602"/>
            <a:ext cx="798969" cy="29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C:\Users\tbo\Desktop\logo-ce-horizontal-en-quadri-lr.png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1810" y="4689766"/>
            <a:ext cx="929290" cy="24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689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1640" y="4700783"/>
            <a:ext cx="460851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4167" y="4700783"/>
            <a:ext cx="41006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1991" y="4667602"/>
            <a:ext cx="798969" cy="29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C:\Users\tbo\Desktop\logo-ce-horizontal-en-quadri-lr.png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1810" y="4689766"/>
            <a:ext cx="929290" cy="24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302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1640" y="4700783"/>
            <a:ext cx="460851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4167" y="4700783"/>
            <a:ext cx="41006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1991" y="4667602"/>
            <a:ext cx="798969" cy="29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C:\Users\tbo\Desktop\logo-ce-horizontal-en-quadri-lr.png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1810" y="4689766"/>
            <a:ext cx="929290" cy="24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504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1640" y="4700783"/>
            <a:ext cx="460851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4167" y="4700783"/>
            <a:ext cx="41006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1991" y="4667602"/>
            <a:ext cx="798969" cy="29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C:\Users\tbo\Desktop\logo-ce-horizontal-en-quadri-lr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1810" y="4689766"/>
            <a:ext cx="929290" cy="24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461955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1640" y="4700783"/>
            <a:ext cx="460851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4167" y="4700783"/>
            <a:ext cx="41006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1991" y="4667602"/>
            <a:ext cx="798969" cy="29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C:\Users\tbo\Desktop\logo-ce-horizontal-en-quadri-lr.png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1810" y="4689766"/>
            <a:ext cx="929290" cy="24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18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93317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7247" y="4610263"/>
            <a:ext cx="2037896" cy="40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481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1640" y="4700783"/>
            <a:ext cx="460851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4167" y="4700783"/>
            <a:ext cx="41006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1991" y="4667602"/>
            <a:ext cx="798969" cy="29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 descr="C:\Users\tbo\Desktop\logo-ce-horizontal-en-quadri-lr.png"/>
          <p:cNvPicPr>
            <a:picLocks noChangeAspect="1" noChangeArrowheads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1810" y="4689766"/>
            <a:ext cx="929290" cy="24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58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93317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247" y="4610263"/>
            <a:ext cx="2037896" cy="40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5915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1640" y="4700783"/>
            <a:ext cx="460851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4167" y="4700783"/>
            <a:ext cx="41006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1991" y="4667602"/>
            <a:ext cx="798969" cy="29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 descr="C:\Users\tbo\Desktop\logo-ce-horizontal-en-quadri-lr.png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1810" y="4689766"/>
            <a:ext cx="929290" cy="24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69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55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93317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247" y="4610263"/>
            <a:ext cx="2037896" cy="40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9571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93317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247" y="4610263"/>
            <a:ext cx="2037896" cy="40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6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93317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247" y="4610263"/>
            <a:ext cx="2037896" cy="40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4723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93317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247" y="4610263"/>
            <a:ext cx="2037896" cy="40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5931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93317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247" y="4610263"/>
            <a:ext cx="2037896" cy="40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8433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93317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247" y="4610263"/>
            <a:ext cx="2037896" cy="40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881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93317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247" y="4610263"/>
            <a:ext cx="2037896" cy="40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9348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17047-C597-4B34-8FEE-7A0D1EA692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93317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247" y="4610263"/>
            <a:ext cx="2037896" cy="40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4017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1640" y="4700783"/>
            <a:ext cx="460851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4167" y="4700783"/>
            <a:ext cx="41006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1991" y="4667602"/>
            <a:ext cx="798969" cy="29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C:\Users\tbo\Desktop\logo-ce-horizontal-en-quadri-lr.png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1810" y="4689766"/>
            <a:ext cx="929290" cy="24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944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7544" y="4700784"/>
            <a:ext cx="4608512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48064" y="4700784"/>
            <a:ext cx="410067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99485" y="4670884"/>
            <a:ext cx="789970" cy="288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C:\Users\tbo\Desktop\horiz-pos-png-low-all\pos_png_horiz_lr\EN\logo-ce-horizontal-en-quadri-lr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875" y="4681002"/>
            <a:ext cx="962678" cy="2527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ontent Placeholder 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4688952"/>
            <a:ext cx="924797" cy="27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4993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</p:sldLayoutIdLst>
  <p:txStyles>
    <p:titleStyle>
      <a:lvl1pPr algn="ctr" defTabSz="914378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1640" y="4700783"/>
            <a:ext cx="460851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4167" y="4700783"/>
            <a:ext cx="41006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1991" y="4667602"/>
            <a:ext cx="798969" cy="29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C:\Users\tbo\Desktop\logo-ce-horizontal-en-quadri-lr.png"/>
          <p:cNvPicPr>
            <a:picLocks noChangeAspect="1" noChangeArrowheads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1810" y="4689766"/>
            <a:ext cx="929290" cy="24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243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82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17047-C597-4B34-8FEE-7A0D1EA692A4}" type="datetimeFigureOut">
              <a:rPr lang="en-US" smtClean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93317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247" y="4610263"/>
            <a:ext cx="2037896" cy="40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915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23/11/2016 Brussels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93317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819FB5-6E35-4F7D-8F56-4F50AE99897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95" y="4433868"/>
            <a:ext cx="991010" cy="687101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2032AF97-15AF-4A54-9D3E-C7F33FCBC8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365" y="4619848"/>
            <a:ext cx="892676" cy="326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Skupina 10">
            <a:extLst>
              <a:ext uri="{FF2B5EF4-FFF2-40B4-BE49-F238E27FC236}">
                <a16:creationId xmlns:a16="http://schemas.microsoft.com/office/drawing/2014/main" id="{E20C4982-C63D-4D73-B8DC-6A446FEEDF8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308305" y="4631146"/>
            <a:ext cx="1080120" cy="315547"/>
            <a:chOff x="6046373" y="5795771"/>
            <a:chExt cx="2731869" cy="798090"/>
          </a:xfrm>
        </p:grpSpPr>
        <p:pic>
          <p:nvPicPr>
            <p:cNvPr id="11" name="Obrázek 12">
              <a:extLst>
                <a:ext uri="{FF2B5EF4-FFF2-40B4-BE49-F238E27FC236}">
                  <a16:creationId xmlns:a16="http://schemas.microsoft.com/office/drawing/2014/main" id="{8832F75F-9AB4-4C5E-8284-A87093B2F1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8753" y="5795771"/>
              <a:ext cx="2729489" cy="509779"/>
            </a:xfrm>
            <a:prstGeom prst="rect">
              <a:avLst/>
            </a:prstGeom>
          </p:spPr>
        </p:pic>
        <p:pic>
          <p:nvPicPr>
            <p:cNvPr id="12" name="Obrázek 13">
              <a:extLst>
                <a:ext uri="{FF2B5EF4-FFF2-40B4-BE49-F238E27FC236}">
                  <a16:creationId xmlns:a16="http://schemas.microsoft.com/office/drawing/2014/main" id="{1570B9A5-3971-4F63-B9F3-4AF74FB6B3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373" y="6431956"/>
              <a:ext cx="2731868" cy="1619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555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17047-C597-4B34-8FEE-7A0D1EA692A4}" type="datetimeFigureOut">
              <a:rPr lang="en-US" smtClean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93317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247" y="4610263"/>
            <a:ext cx="2037896" cy="40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134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1640" y="4700783"/>
            <a:ext cx="460851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4167" y="4700783"/>
            <a:ext cx="41006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1991" y="4667602"/>
            <a:ext cx="798969" cy="29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C:\Users\tbo\Desktop\logo-ce-horizontal-en-quadri-lr.png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1810" y="4689766"/>
            <a:ext cx="929290" cy="24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74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1641" y="4700784"/>
            <a:ext cx="4608512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4167" y="4700784"/>
            <a:ext cx="410067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99485" y="4670884"/>
            <a:ext cx="789970" cy="288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 descr="C:\Users\tbo\Desktop\horiz-pos-png-low-all\pos_png_horiz_lr\EN\logo-ce-horizontal-en-quadri-lr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875" y="4681002"/>
            <a:ext cx="962678" cy="2527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31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</p:sldLayoutIdLst>
  <p:txStyles>
    <p:titleStyle>
      <a:lvl1pPr algn="ctr" defTabSz="914378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1640" y="4700783"/>
            <a:ext cx="460851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4167" y="4700783"/>
            <a:ext cx="41006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\\net1.cec.eu.int\GROW\I\3\Common-I3\12 COMMUNICATION\Graphic material\Copernicus taglines\Europe's eye on Earth\website\LOGO CE_horizontal_EN_quadri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659982"/>
            <a:ext cx="1036779" cy="27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\\net1.cec.eu.int\GROW\I\3\Common-I3\12 COMMUNICATION\Graphic material\Copernicus taglines\Europe's eye on Earth\website\Copernicus vecto def  Europe's eyes on Earth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659982"/>
            <a:ext cx="781933" cy="286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234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17047-C597-4B34-8FEE-7A0D1EA692A4}" type="datetimeFigureOut">
              <a:rPr lang="en-US" smtClean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93317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247" y="4610263"/>
            <a:ext cx="2037896" cy="40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8773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2" r:id="rId1"/>
    <p:sldLayoutId id="2147483953" r:id="rId2"/>
    <p:sldLayoutId id="2147483954" r:id="rId3"/>
    <p:sldLayoutId id="2147483955" r:id="rId4"/>
    <p:sldLayoutId id="2147483956" r:id="rId5"/>
    <p:sldLayoutId id="2147483957" r:id="rId6"/>
    <p:sldLayoutId id="2147483958" r:id="rId7"/>
    <p:sldLayoutId id="2147483959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17047-C597-4B34-8FEE-7A0D1EA692A4}" type="datetimeFigureOut">
              <a:rPr lang="en-US" smtClean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93317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93317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247" y="4610263"/>
            <a:ext cx="2037896" cy="40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567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1640" y="4700783"/>
            <a:ext cx="460851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4167" y="4700783"/>
            <a:ext cx="41006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1991" y="4667602"/>
            <a:ext cx="798969" cy="29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 descr="C:\Users\tbo\Desktop\logo-ce-horizontal-en-quadri-lr.png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1810" y="4689766"/>
            <a:ext cx="929290" cy="24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828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1640" y="4700783"/>
            <a:ext cx="460851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4167" y="4700783"/>
            <a:ext cx="41006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1991" y="4667602"/>
            <a:ext cx="798969" cy="29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C:\Users\tbo\Desktop\logo-ce-horizontal-en-quadri-lr.png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1810" y="4689766"/>
            <a:ext cx="929290" cy="24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461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1640" y="4700783"/>
            <a:ext cx="460851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4167" y="4700783"/>
            <a:ext cx="41006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1991" y="4667602"/>
            <a:ext cx="798969" cy="29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C:\Users\tbo\Desktop\logo-ce-horizontal-en-quadri-lr.png"/>
          <p:cNvPicPr>
            <a:picLocks noChangeAspect="1" noChangeArrowheads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1810" y="4689766"/>
            <a:ext cx="929290" cy="24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461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781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1640" y="4700783"/>
            <a:ext cx="460851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4167" y="4700783"/>
            <a:ext cx="41006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1991" y="4667602"/>
            <a:ext cx="798969" cy="29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C:\Users\tbo\Desktop\logo-ce-horizontal-en-quadri-lr.png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1810" y="4689766"/>
            <a:ext cx="929290" cy="24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710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1640" y="4700783"/>
            <a:ext cx="460851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4167" y="4700783"/>
            <a:ext cx="41006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1991" y="4667602"/>
            <a:ext cx="798969" cy="29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C:\Users\tbo\Desktop\logo-ce-horizontal-en-quadri-lr.png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1810" y="4689766"/>
            <a:ext cx="929290" cy="24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9826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1640" y="4700783"/>
            <a:ext cx="460851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4167" y="4700783"/>
            <a:ext cx="41006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rgbClr val="898989"/>
                </a:solidFill>
              </a:defRPr>
            </a:lvl1pPr>
          </a:lstStyle>
          <a:p>
            <a:fld id="{58768E1A-8455-4611-8763-3FA1B747F6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1991" y="4667602"/>
            <a:ext cx="798969" cy="29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C:\Users\tbo\Desktop\logo-ce-horizontal-en-quadri-lr.png"/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1810" y="4689766"/>
            <a:ext cx="929290" cy="24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446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and.copernicus.eu/imagery-in-situ/global-image-mosaics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JPG"/><Relationship Id="rId5" Type="http://schemas.openxmlformats.org/officeDocument/2006/relationships/image" Target="../media/image132.JPG"/><Relationship Id="rId4" Type="http://schemas.openxmlformats.org/officeDocument/2006/relationships/hyperlink" Target="https://apps.sentinel-hub.com/mosaic-hub/#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mergency.copernicus.eu/EMSN050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emergency.copernicus.eu/EMSN053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JPG"/><Relationship Id="rId5" Type="http://schemas.openxmlformats.org/officeDocument/2006/relationships/image" Target="../media/image110.JPG"/><Relationship Id="rId4" Type="http://schemas.openxmlformats.org/officeDocument/2006/relationships/image" Target="../media/image10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pernicus.eu/en/access-data/conventional-data-access-hubs" TargetMode="External"/><Relationship Id="rId7" Type="http://schemas.openxmlformats.org/officeDocument/2006/relationships/hyperlink" Target="https://www.youtube.com/watch?v=cvP2xqiMOh4" TargetMode="External"/><Relationship Id="rId2" Type="http://schemas.openxmlformats.org/officeDocument/2006/relationships/hyperlink" Target="http://copernicus.eu/data-acces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opernicus.eu/en/access-data/dias" TargetMode="External"/><Relationship Id="rId5" Type="http://schemas.openxmlformats.org/officeDocument/2006/relationships/hyperlink" Target="https://services-portfolios.copernicus.eu/" TargetMode="External"/><Relationship Id="rId4" Type="http://schemas.openxmlformats.org/officeDocument/2006/relationships/hyperlink" Target="https://scihub.copernicus.e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5.jpeg"/><Relationship Id="rId7" Type="http://schemas.openxmlformats.org/officeDocument/2006/relationships/image" Target="../media/image1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21.png"/><Relationship Id="rId7" Type="http://schemas.openxmlformats.org/officeDocument/2006/relationships/image" Target="../media/image1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10" Type="http://schemas.openxmlformats.org/officeDocument/2006/relationships/image" Target="../media/image128.png"/><Relationship Id="rId4" Type="http://schemas.openxmlformats.org/officeDocument/2006/relationships/image" Target="../media/image122.png"/><Relationship Id="rId9" Type="http://schemas.openxmlformats.org/officeDocument/2006/relationships/image" Target="../media/image1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896" y="2139702"/>
            <a:ext cx="5508104" cy="560636"/>
          </a:xfrm>
        </p:spPr>
        <p:txBody>
          <a:bodyPr/>
          <a:lstStyle/>
          <a:p>
            <a:r>
              <a:rPr lang="en-US" dirty="0" smtClean="0"/>
              <a:t> </a:t>
            </a:r>
            <a:br>
              <a:rPr lang="en-US" dirty="0" smtClean="0"/>
            </a:br>
            <a:r>
              <a:rPr lang="it-IT" b="1" dirty="0" smtClean="0"/>
              <a:t>Copernicus</a:t>
            </a:r>
            <a:r>
              <a:rPr lang="it-IT" b="1" dirty="0" smtClean="0"/>
              <a:t>: full</a:t>
            </a:r>
            <a:r>
              <a:rPr lang="it-IT" b="1" dirty="0" smtClean="0"/>
              <a:t>, free and open EO </a:t>
            </a:r>
            <a:r>
              <a:rPr lang="it-IT" b="1" dirty="0"/>
              <a:t>data and </a:t>
            </a:r>
            <a:r>
              <a:rPr lang="it-IT" b="1" dirty="0" smtClean="0"/>
              <a:t>information</a:t>
            </a:r>
            <a:r>
              <a:rPr lang="en-US" dirty="0" smtClean="0"/>
              <a:t>      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896" y="3651870"/>
            <a:ext cx="4680520" cy="1152128"/>
          </a:xfrm>
        </p:spPr>
        <p:txBody>
          <a:bodyPr/>
          <a:lstStyle/>
          <a:p>
            <a:r>
              <a:rPr lang="en-US" dirty="0" smtClean="0"/>
              <a:t>Catharina Bamps and Ola Nordbeck – DG GROW</a:t>
            </a:r>
          </a:p>
          <a:p>
            <a:r>
              <a:rPr lang="en-US" dirty="0" smtClean="0"/>
              <a:t>12 March 2019, Brussels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00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7" name="Title 1"/>
          <p:cNvSpPr>
            <a:spLocks/>
          </p:cNvSpPr>
          <p:nvPr/>
        </p:nvSpPr>
        <p:spPr bwMode="auto">
          <a:xfrm>
            <a:off x="868363" y="255588"/>
            <a:ext cx="7818437" cy="265112"/>
          </a:xfrm>
          <a:prstGeom prst="rect">
            <a:avLst/>
          </a:prstGeom>
          <a:solidFill>
            <a:srgbClr val="2540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nl-BE">
                <a:solidFill>
                  <a:schemeClr val="bg1"/>
                </a:solidFill>
                <a:latin typeface="Calibri" pitchFamily="34" charset="0"/>
              </a:rPr>
              <a:t>GLOBAL LAND Hot Spot component</a:t>
            </a:r>
            <a:endParaRPr lang="en-GB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239619" name="Picture 3" descr="Virunga_KLC_ful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700088"/>
            <a:ext cx="4238625" cy="293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9620" name="TextBox 3"/>
          <p:cNvSpPr txBox="1">
            <a:spLocks noChangeArrowheads="1"/>
          </p:cNvSpPr>
          <p:nvPr/>
        </p:nvSpPr>
        <p:spPr bwMode="auto">
          <a:xfrm>
            <a:off x="905612" y="692559"/>
            <a:ext cx="3384550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dist"/>
            <a:r>
              <a:rPr lang="en-GB" sz="1600" dirty="0">
                <a:solidFill>
                  <a:srgbClr val="25408F"/>
                </a:solidFill>
              </a:rPr>
              <a:t>Provide detailed land cover information on specific areas of interest for EU outside the European Union, particularly in the domain of the sustainable management of natural resources</a:t>
            </a:r>
            <a:r>
              <a:rPr lang="en-GB" sz="1600" i="1" dirty="0">
                <a:solidFill>
                  <a:srgbClr val="25408F"/>
                </a:solidFill>
              </a:rPr>
              <a:t>.</a:t>
            </a:r>
            <a:r>
              <a:rPr lang="en-GB" sz="1200" i="1" dirty="0">
                <a:solidFill>
                  <a:srgbClr val="25408F"/>
                </a:solidFill>
                <a:latin typeface="Calibri" pitchFamily="34" charset="0"/>
              </a:rPr>
              <a:t> </a:t>
            </a:r>
            <a:endParaRPr lang="en-GB" sz="1200" dirty="0">
              <a:solidFill>
                <a:srgbClr val="25408F"/>
              </a:solidFill>
              <a:latin typeface="Calibri" pitchFamily="34" charset="0"/>
            </a:endParaRPr>
          </a:p>
        </p:txBody>
      </p:sp>
      <p:sp>
        <p:nvSpPr>
          <p:cNvPr id="239621" name="Text Box 7"/>
          <p:cNvSpPr txBox="1">
            <a:spLocks noChangeArrowheads="1"/>
          </p:cNvSpPr>
          <p:nvPr/>
        </p:nvSpPr>
        <p:spPr bwMode="auto">
          <a:xfrm>
            <a:off x="3707904" y="3567393"/>
            <a:ext cx="2952328" cy="15696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/>
            <a:r>
              <a:rPr lang="en-GB" sz="1200" dirty="0">
                <a:solidFill>
                  <a:srgbClr val="25408F"/>
                </a:solidFill>
              </a:rPr>
              <a:t>Africa : Areas of interest defined in collaboration with DG DEVCO to support EU Biodiversity Strategy in Africa. </a:t>
            </a:r>
          </a:p>
          <a:p>
            <a:pPr lvl="1"/>
            <a:endParaRPr lang="en-GB" sz="1200" dirty="0">
              <a:solidFill>
                <a:srgbClr val="25408F"/>
              </a:solidFill>
            </a:endParaRPr>
          </a:p>
          <a:p>
            <a:pPr lvl="1"/>
            <a:r>
              <a:rPr lang="en-GB" sz="1200" dirty="0">
                <a:solidFill>
                  <a:srgbClr val="25408F"/>
                </a:solidFill>
              </a:rPr>
              <a:t>Asia : EU funded project in collaboration with GIZ and Portuguese Coop. in Timor-Leste.</a:t>
            </a:r>
            <a:endParaRPr lang="en-US" sz="1200" dirty="0">
              <a:solidFill>
                <a:srgbClr val="25408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43758"/>
            <a:ext cx="3438072" cy="239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06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BBCBAFE-2857-8840-A066-1D3395CB3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705" y="255463"/>
            <a:ext cx="7819096" cy="265172"/>
          </a:xfrm>
        </p:spPr>
        <p:txBody>
          <a:bodyPr/>
          <a:lstStyle/>
          <a:p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F3C9F51-8462-6641-8C52-A021FE1DE20A}"/>
              </a:ext>
            </a:extLst>
          </p:cNvPr>
          <p:cNvSpPr txBox="1">
            <a:spLocks/>
          </p:cNvSpPr>
          <p:nvPr/>
        </p:nvSpPr>
        <p:spPr>
          <a:xfrm>
            <a:off x="867705" y="195486"/>
            <a:ext cx="7952766" cy="325149"/>
          </a:xfrm>
          <a:prstGeom prst="rect">
            <a:avLst/>
          </a:prstGeom>
          <a:solidFill>
            <a:srgbClr val="25408F"/>
          </a:solidFill>
        </p:spPr>
        <p:txBody>
          <a:bodyPr vert="horz" lIns="68580" tIns="34290" rIns="68580" bIns="3429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 spc="933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spc="0" dirty="0" smtClean="0">
                <a:solidFill>
                  <a:prstClr val="white"/>
                </a:solidFill>
                <a:latin typeface="Arial" charset="0"/>
              </a:rPr>
              <a:t>Sentinel 2 Global Mosaics (S2GM) – analysis ready data</a:t>
            </a:r>
            <a:endParaRPr lang="en-GB" sz="1800" spc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8FAF9E-23A8-BD4B-A144-C8B92F6A281B}"/>
              </a:ext>
            </a:extLst>
          </p:cNvPr>
          <p:cNvSpPr txBox="1"/>
          <p:nvPr/>
        </p:nvSpPr>
        <p:spPr>
          <a:xfrm>
            <a:off x="867705" y="73390"/>
            <a:ext cx="7687877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GB" sz="1400" dirty="0" smtClean="0"/>
              <a:t>Land </a:t>
            </a:r>
            <a:r>
              <a:rPr lang="en-GB" sz="1400" dirty="0"/>
              <a:t>cover/use monitoring, deforestation, REDD</a:t>
            </a:r>
            <a:r>
              <a:rPr lang="en-GB" sz="1400" dirty="0" smtClean="0"/>
              <a:t>+ (Reducing Emissions from Deforestation and Forest Degradation) </a:t>
            </a:r>
            <a:r>
              <a:rPr lang="en-GB" sz="1400" dirty="0"/>
              <a:t>etc. </a:t>
            </a:r>
          </a:p>
          <a:p>
            <a:r>
              <a:rPr lang="en-GB" sz="1400" dirty="0">
                <a:hlinkClick r:id="rId3"/>
              </a:rPr>
              <a:t>https://land.copernicus.eu/imagery-in-situ/global-image-mosaics</a:t>
            </a:r>
            <a:r>
              <a:rPr lang="en-GB" sz="1400" dirty="0" smtClean="0">
                <a:hlinkClick r:id="rId3"/>
              </a:rPr>
              <a:t>/</a:t>
            </a:r>
            <a:endParaRPr lang="en-GB" sz="1400" dirty="0" smtClean="0"/>
          </a:p>
          <a:p>
            <a:r>
              <a:rPr lang="en-GB" sz="1400" dirty="0">
                <a:hlinkClick r:id="rId4"/>
              </a:rPr>
              <a:t>https://apps.sentinel-hub.com/mosaic-hub</a:t>
            </a:r>
            <a:r>
              <a:rPr lang="en-GB" sz="1400" dirty="0" smtClean="0">
                <a:hlinkClick r:id="rId4"/>
              </a:rPr>
              <a:t>/#/</a:t>
            </a:r>
            <a:endParaRPr lang="en-GB" sz="1400" dirty="0" smtClean="0"/>
          </a:p>
          <a:p>
            <a:endParaRPr lang="en-GB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DED7CF-67C3-154A-8D40-3425D7BE46B6}"/>
              </a:ext>
            </a:extLst>
          </p:cNvPr>
          <p:cNvSpPr txBox="1"/>
          <p:nvPr/>
        </p:nvSpPr>
        <p:spPr>
          <a:xfrm>
            <a:off x="121106" y="3492640"/>
            <a:ext cx="1723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</a:rPr>
              <a:t>Sentinel 2B </a:t>
            </a:r>
            <a:r>
              <a:rPr lang="en-GB" sz="600" dirty="0">
                <a:solidFill>
                  <a:schemeClr val="bg1"/>
                </a:solidFill>
              </a:rPr>
              <a:t>(image source: ESA)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06" y="1563638"/>
            <a:ext cx="5035714" cy="283846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075" y="2010883"/>
            <a:ext cx="4598268" cy="261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61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Emergency Management Service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259632" y="699542"/>
            <a:ext cx="6840760" cy="130569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Operational since </a:t>
            </a:r>
            <a:r>
              <a:rPr lang="en-GB" dirty="0" smtClean="0"/>
              <a:t>2012 (research project prior to 2012)</a:t>
            </a:r>
            <a:endParaRPr lang="en-GB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Addressing natural &amp; man-made disasters globally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Supports all phases of the disaster management cycle (during, before, after):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GB" sz="1600" dirty="0"/>
              <a:t>Warnings &amp; risk assessments for floods and forest fires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GB" sz="1600" dirty="0"/>
              <a:t>Information on the impact of natural and man-made disasters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0"/>
          <a:stretch/>
        </p:blipFill>
        <p:spPr bwMode="auto">
          <a:xfrm>
            <a:off x="2195736" y="2013935"/>
            <a:ext cx="5400600" cy="2553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1271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40562" y="1027642"/>
            <a:ext cx="3441072" cy="3709863"/>
          </a:xfrm>
        </p:spPr>
        <p:txBody>
          <a:bodyPr>
            <a:normAutofit fontScale="92500" lnSpcReduction="10000"/>
          </a:bodyPr>
          <a:lstStyle/>
          <a:p>
            <a:pPr marL="74250" lvl="1" indent="0">
              <a:spcBef>
                <a:spcPts val="0"/>
              </a:spcBef>
              <a:buNone/>
            </a:pPr>
            <a:r>
              <a:rPr lang="en-US" sz="1600" b="1" dirty="0"/>
              <a:t>Purpose</a:t>
            </a:r>
            <a:r>
              <a:rPr lang="en-US" sz="1600" dirty="0"/>
              <a:t>: to provide a general reference content to support activities of administration in reconstruction work of damage caused by Cyclone Matthew (October 2016) over two areas of interest containing the cities of </a:t>
            </a:r>
            <a:r>
              <a:rPr lang="en-US" sz="1600" dirty="0" err="1"/>
              <a:t>Jérémie</a:t>
            </a:r>
            <a:r>
              <a:rPr lang="en-US" sz="1600" dirty="0"/>
              <a:t> and Les </a:t>
            </a:r>
            <a:r>
              <a:rPr lang="en-US" sz="1600" dirty="0" err="1"/>
              <a:t>Cayes</a:t>
            </a:r>
            <a:r>
              <a:rPr lang="en-US" sz="1600" dirty="0"/>
              <a:t>, Haiti and to understand vulnerabilities during the recovery period.</a:t>
            </a:r>
          </a:p>
          <a:p>
            <a:pPr marL="74250" lvl="1" indent="0">
              <a:spcBef>
                <a:spcPts val="0"/>
              </a:spcBef>
              <a:buNone/>
            </a:pPr>
            <a:endParaRPr lang="en-US" sz="1600" dirty="0"/>
          </a:p>
          <a:p>
            <a:pPr marL="74250" lvl="1" indent="0">
              <a:spcBef>
                <a:spcPts val="0"/>
              </a:spcBef>
              <a:buNone/>
            </a:pPr>
            <a:r>
              <a:rPr lang="en-US" sz="1600" b="1" dirty="0"/>
              <a:t>Results</a:t>
            </a:r>
            <a:r>
              <a:rPr lang="en-US" sz="1600" dirty="0"/>
              <a:t> are presented in tables containing, between other indicators, damage to assets, </a:t>
            </a:r>
            <a:r>
              <a:rPr lang="en-US" sz="1600" u="sng" dirty="0"/>
              <a:t>statistics at each monitoring interval, reconstruction progress rates</a:t>
            </a:r>
            <a:r>
              <a:rPr lang="en-US" sz="1600" dirty="0"/>
              <a:t>, grouped by administrative boundary of interest (i.e.: sub-commune)</a:t>
            </a:r>
            <a:endParaRPr lang="en-GB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Risk &amp; Recovery Mapping - Examples</a:t>
            </a:r>
          </a:p>
        </p:txBody>
      </p:sp>
      <p:sp>
        <p:nvSpPr>
          <p:cNvPr id="4" name="Rectangle 3"/>
          <p:cNvSpPr/>
          <p:nvPr/>
        </p:nvSpPr>
        <p:spPr>
          <a:xfrm>
            <a:off x="860272" y="1685817"/>
            <a:ext cx="51845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Product 1: Reference map</a:t>
            </a:r>
          </a:p>
          <a:p>
            <a:r>
              <a:rPr lang="en-GB" sz="1200" dirty="0"/>
              <a:t>Product 2: Land Use Land Cover map</a:t>
            </a:r>
          </a:p>
          <a:p>
            <a:r>
              <a:rPr lang="en-GB" sz="1200" dirty="0"/>
              <a:t>Product 3: Damage Assessment Map</a:t>
            </a:r>
          </a:p>
          <a:p>
            <a:r>
              <a:rPr lang="en-GB" sz="1200" u="sng" dirty="0"/>
              <a:t>Product 4: Monitoring of Reconstruction Activities Map</a:t>
            </a:r>
          </a:p>
          <a:p>
            <a:r>
              <a:rPr lang="en-GB" sz="1200" u="sng" dirty="0"/>
              <a:t>Product 5: Identification of IDP camps Map in three time stages</a:t>
            </a:r>
          </a:p>
          <a:p>
            <a:r>
              <a:rPr lang="en-GB" sz="1200" u="sng" dirty="0"/>
              <a:t>Product 6: Monitoring of Evolution IDP camps t1-t3 Map</a:t>
            </a:r>
            <a:endParaRPr lang="en-US" sz="1200" u="sng" dirty="0"/>
          </a:p>
        </p:txBody>
      </p:sp>
      <p:sp>
        <p:nvSpPr>
          <p:cNvPr id="6" name="Rectangle 5"/>
          <p:cNvSpPr/>
          <p:nvPr/>
        </p:nvSpPr>
        <p:spPr>
          <a:xfrm>
            <a:off x="860272" y="627534"/>
            <a:ext cx="453217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EMSN050: </a:t>
            </a:r>
            <a:r>
              <a:rPr lang="en-US" sz="1600" b="1" dirty="0" smtClean="0"/>
              <a:t>Post-Mathew </a:t>
            </a:r>
            <a:r>
              <a:rPr lang="en-US" sz="1600" b="1" dirty="0"/>
              <a:t>Damage Assessment and </a:t>
            </a:r>
            <a:r>
              <a:rPr lang="en-US" sz="1600" b="1" u="sng" dirty="0"/>
              <a:t>Monitoring of Recovery Activities</a:t>
            </a:r>
            <a:r>
              <a:rPr lang="en-US" sz="1600" b="1" dirty="0"/>
              <a:t> in the South Region of Haiti </a:t>
            </a:r>
            <a:r>
              <a:rPr lang="en-GB" sz="1600" b="1" dirty="0">
                <a:latin typeface="+mn-lt"/>
              </a:rPr>
              <a:t>(EMSN050)</a:t>
            </a:r>
          </a:p>
          <a:p>
            <a:r>
              <a:rPr lang="en-GB" sz="1400" dirty="0">
                <a:latin typeface="+mn-lt"/>
              </a:rPr>
              <a:t>Products for risk assessment &amp; disaster risk reduction</a:t>
            </a:r>
            <a:endParaRPr lang="en-GB" sz="1600" dirty="0">
              <a:latin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7584" y="4737506"/>
            <a:ext cx="2884649" cy="27699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1200" dirty="0">
                <a:latin typeface="+mn-lt"/>
                <a:hlinkClick r:id="rId3"/>
              </a:rPr>
              <a:t>http://emergency.copernicus.eu/EMSN050</a:t>
            </a:r>
            <a:r>
              <a:rPr lang="en-GB" sz="1200" dirty="0">
                <a:latin typeface="+mn-lt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9EB587-4631-4CE9-9B18-088C997E3B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893" y="2939376"/>
            <a:ext cx="2763788" cy="17413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6E90CD-7F5C-4ACA-84DD-2DC5EBED3B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9415" y="3065301"/>
            <a:ext cx="1122149" cy="161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40562" y="1027643"/>
            <a:ext cx="3441072" cy="3456384"/>
          </a:xfrm>
        </p:spPr>
        <p:txBody>
          <a:bodyPr>
            <a:normAutofit lnSpcReduction="10000"/>
          </a:bodyPr>
          <a:lstStyle/>
          <a:p>
            <a:pPr marL="74250" lvl="1" indent="0">
              <a:spcBef>
                <a:spcPts val="0"/>
              </a:spcBef>
              <a:buNone/>
            </a:pPr>
            <a:r>
              <a:rPr lang="en-US" sz="1600" dirty="0"/>
              <a:t>The activation focuses on </a:t>
            </a:r>
            <a:r>
              <a:rPr lang="en-US" sz="1600" b="1" dirty="0"/>
              <a:t>two flood disaster management levels</a:t>
            </a:r>
            <a:r>
              <a:rPr lang="en-US" sz="1600" dirty="0"/>
              <a:t>.</a:t>
            </a:r>
          </a:p>
          <a:p>
            <a:pPr marL="74250" lvl="1" indent="0">
              <a:spcBef>
                <a:spcPts val="0"/>
              </a:spcBef>
              <a:buNone/>
            </a:pPr>
            <a:endParaRPr lang="en-US" sz="1600" dirty="0"/>
          </a:p>
          <a:p>
            <a:pPr marL="74250" lvl="1" indent="0">
              <a:spcBef>
                <a:spcPts val="0"/>
              </a:spcBef>
              <a:buNone/>
            </a:pPr>
            <a:r>
              <a:rPr lang="en-US" sz="1600" b="1" dirty="0"/>
              <a:t>The first </a:t>
            </a:r>
            <a:r>
              <a:rPr lang="en-US" sz="1600" dirty="0"/>
              <a:t>refers to post‐disaster situation analysis concerning the impact of intense rain (16 December 2017) over the Villa Santa Lucia, in the commune of </a:t>
            </a:r>
            <a:r>
              <a:rPr lang="en-US" sz="1600" dirty="0" err="1"/>
              <a:t>Chaitén</a:t>
            </a:r>
            <a:r>
              <a:rPr lang="en-US" sz="1600" dirty="0"/>
              <a:t>, Chile (CL).</a:t>
            </a:r>
          </a:p>
          <a:p>
            <a:pPr marL="74250" lvl="1" indent="0">
              <a:spcBef>
                <a:spcPts val="0"/>
              </a:spcBef>
              <a:buNone/>
            </a:pPr>
            <a:endParaRPr lang="en-US" sz="1600" dirty="0"/>
          </a:p>
          <a:p>
            <a:pPr marL="74250" lvl="1" indent="0">
              <a:spcBef>
                <a:spcPts val="0"/>
              </a:spcBef>
              <a:buNone/>
            </a:pPr>
            <a:r>
              <a:rPr lang="en-US" sz="1600" b="1" dirty="0"/>
              <a:t>The second</a:t>
            </a:r>
            <a:r>
              <a:rPr lang="en-US" sz="1600" dirty="0"/>
              <a:t> refers to the efficient support of </a:t>
            </a:r>
            <a:r>
              <a:rPr lang="en-US" sz="1600" u="sng" dirty="0"/>
              <a:t>flood risk management activities and planning of prevention, protection and preparedness </a:t>
            </a:r>
            <a:r>
              <a:rPr lang="en-US" sz="1600" dirty="0"/>
              <a:t>measures through accounting for the area characteristics.</a:t>
            </a:r>
            <a:endParaRPr lang="en-GB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Risk &amp; Recovery Mapping - Examples</a:t>
            </a:r>
          </a:p>
        </p:txBody>
      </p:sp>
      <p:sp>
        <p:nvSpPr>
          <p:cNvPr id="4" name="Rectangle 3"/>
          <p:cNvSpPr/>
          <p:nvPr/>
        </p:nvSpPr>
        <p:spPr>
          <a:xfrm>
            <a:off x="881785" y="1159025"/>
            <a:ext cx="44587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Product 1: Reference Mapping</a:t>
            </a:r>
          </a:p>
          <a:p>
            <a:r>
              <a:rPr lang="en-GB" sz="1200" dirty="0"/>
              <a:t>Product 2: Land Use/ Cover Mapping</a:t>
            </a:r>
          </a:p>
          <a:p>
            <a:r>
              <a:rPr lang="en-GB" sz="1200" dirty="0"/>
              <a:t>Product 3: Delineation of the Flood/ Mudslide area</a:t>
            </a:r>
          </a:p>
          <a:p>
            <a:r>
              <a:rPr lang="en-GB" sz="1200" u="sng" dirty="0"/>
              <a:t>Product 4: Flood Risk Assessment – Population at risk</a:t>
            </a:r>
          </a:p>
          <a:p>
            <a:r>
              <a:rPr lang="en-GB" sz="1200" u="sng" dirty="0"/>
              <a:t>Product 5: Flood Risk Assessment – Assets (POIs) &amp; Transportation at Risk(AOI-02)</a:t>
            </a:r>
            <a:endParaRPr lang="en-US" sz="1200" u="sng" dirty="0"/>
          </a:p>
        </p:txBody>
      </p:sp>
      <p:sp>
        <p:nvSpPr>
          <p:cNvPr id="6" name="Rectangle 5"/>
          <p:cNvSpPr/>
          <p:nvPr/>
        </p:nvSpPr>
        <p:spPr>
          <a:xfrm>
            <a:off x="860272" y="627534"/>
            <a:ext cx="453217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u="sng" dirty="0"/>
              <a:t>Flood Risk</a:t>
            </a:r>
            <a:r>
              <a:rPr lang="en-US" sz="1600" b="1" dirty="0"/>
              <a:t> mapping, Southern Chile </a:t>
            </a:r>
            <a:r>
              <a:rPr lang="en-GB" sz="1600" b="1" dirty="0">
                <a:latin typeface="+mn-lt"/>
              </a:rPr>
              <a:t>(EMSN053)</a:t>
            </a:r>
          </a:p>
          <a:p>
            <a:r>
              <a:rPr lang="en-GB" sz="1400" dirty="0">
                <a:latin typeface="+mn-lt"/>
              </a:rPr>
              <a:t>Products for risk assessment &amp; disaster risk reduction</a:t>
            </a:r>
            <a:endParaRPr lang="en-GB" sz="1600" dirty="0">
              <a:latin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99032" y="4737506"/>
            <a:ext cx="2884649" cy="27699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1200" dirty="0">
                <a:latin typeface="+mn-lt"/>
                <a:hlinkClick r:id="rId3"/>
              </a:rPr>
              <a:t>http://emergency.copernicus.eu/EMSN053</a:t>
            </a:r>
            <a:r>
              <a:rPr lang="en-GB" sz="1200" dirty="0">
                <a:latin typeface="+mn-lt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7B0EA0-C8EA-4B70-9A49-987261F497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272" y="2622029"/>
            <a:ext cx="3636281" cy="18528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102A17-DCCD-464F-8D54-BBA677C3E4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0937" y="3147814"/>
            <a:ext cx="698663" cy="106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93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Security Service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E994BD5-5D77-4A96-A4D9-D7C53665F24B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790176" y="650173"/>
            <a:ext cx="4318413" cy="1092964"/>
          </a:xfrm>
          <a:prstGeom prst="rect">
            <a:avLst/>
          </a:prstGeom>
          <a:solidFill>
            <a:srgbClr val="578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charset="0"/>
              <a:buChar char="•"/>
            </a:pPr>
            <a:r>
              <a:rPr lang="en-US" sz="1400" b="1" dirty="0" smtClean="0">
                <a:solidFill>
                  <a:prstClr val="white"/>
                </a:solidFill>
              </a:rPr>
              <a:t>Coastal monitoring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b="1" dirty="0" smtClean="0">
                <a:solidFill>
                  <a:prstClr val="white"/>
                </a:solidFill>
              </a:rPr>
              <a:t>Pre-frontier monitoring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b="1" dirty="0" smtClean="0">
                <a:solidFill>
                  <a:prstClr val="white"/>
                </a:solidFill>
              </a:rPr>
              <a:t>Reference mapping</a:t>
            </a:r>
            <a:endParaRPr lang="en-US" sz="1400" b="1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98052" y="1846874"/>
            <a:ext cx="4318413" cy="1163931"/>
          </a:xfrm>
          <a:prstGeom prst="rect">
            <a:avLst/>
          </a:prstGeom>
          <a:solidFill>
            <a:srgbClr val="578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charset="0"/>
              <a:buChar char="•"/>
            </a:pPr>
            <a:r>
              <a:rPr lang="en-US" sz="1400" b="1" dirty="0">
                <a:solidFill>
                  <a:prstClr val="white"/>
                </a:solidFill>
              </a:rPr>
              <a:t>Maritime s</a:t>
            </a:r>
            <a:r>
              <a:rPr lang="en-US" sz="1400" b="1" dirty="0" smtClean="0">
                <a:solidFill>
                  <a:prstClr val="white"/>
                </a:solidFill>
              </a:rPr>
              <a:t>urveillance of an area                                    of interest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b="1" dirty="0" smtClean="0">
                <a:solidFill>
                  <a:prstClr val="white"/>
                </a:solidFill>
              </a:rPr>
              <a:t>Vessel detection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b="1" dirty="0" smtClean="0">
                <a:solidFill>
                  <a:prstClr val="white"/>
                </a:solidFill>
              </a:rPr>
              <a:t>Vessel tracking and reporting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b="1" dirty="0" smtClean="0">
                <a:solidFill>
                  <a:prstClr val="white"/>
                </a:solidFill>
              </a:rPr>
              <a:t>Vessel anomaly detection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77"/>
          <a:stretch>
            <a:fillRect/>
          </a:stretch>
        </p:blipFill>
        <p:spPr bwMode="auto">
          <a:xfrm>
            <a:off x="6774435" y="1876327"/>
            <a:ext cx="1301376" cy="1092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3779912" y="3067112"/>
            <a:ext cx="4318413" cy="1693750"/>
            <a:chOff x="4283968" y="2907068"/>
            <a:chExt cx="4318413" cy="1693750"/>
          </a:xfrm>
        </p:grpSpPr>
        <p:sp>
          <p:nvSpPr>
            <p:cNvPr id="8" name="Rectangle 7"/>
            <p:cNvSpPr/>
            <p:nvPr/>
          </p:nvSpPr>
          <p:spPr>
            <a:xfrm>
              <a:off x="4283968" y="2907068"/>
              <a:ext cx="4318413" cy="1693750"/>
            </a:xfrm>
            <a:prstGeom prst="rect">
              <a:avLst/>
            </a:prstGeom>
            <a:solidFill>
              <a:srgbClr val="5786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charset="0"/>
                <a:buChar char="•"/>
              </a:pPr>
              <a:r>
                <a:rPr lang="en-US" sz="1400" b="1" dirty="0">
                  <a:solidFill>
                    <a:prstClr val="white"/>
                  </a:solidFill>
                </a:rPr>
                <a:t>Road network status assessment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sz="1400" b="1" dirty="0">
                  <a:solidFill>
                    <a:prstClr val="white"/>
                  </a:solidFill>
                </a:rPr>
                <a:t>Conflict damage </a:t>
              </a:r>
              <a:r>
                <a:rPr lang="en-US" sz="1400" b="1" dirty="0" smtClean="0">
                  <a:solidFill>
                    <a:prstClr val="white"/>
                  </a:solidFill>
                </a:rPr>
                <a:t>assessment</a:t>
              </a:r>
              <a:endParaRPr lang="en-US" sz="1400" b="1" dirty="0">
                <a:solidFill>
                  <a:prstClr val="white"/>
                </a:solidFill>
              </a:endParaRPr>
            </a:p>
            <a:p>
              <a:pPr marL="285750" indent="-285750">
                <a:buFont typeface="Arial" charset="0"/>
                <a:buChar char="•"/>
              </a:pPr>
              <a:r>
                <a:rPr lang="en-US" sz="1400" b="1" dirty="0">
                  <a:solidFill>
                    <a:prstClr val="white"/>
                  </a:solidFill>
                </a:rPr>
                <a:t>Critical infrastructure analysis </a:t>
              </a:r>
              <a:endParaRPr lang="en-US" sz="1400" b="1" dirty="0" smtClean="0">
                <a:solidFill>
                  <a:prstClr val="white"/>
                </a:solidFill>
              </a:endParaRPr>
            </a:p>
            <a:p>
              <a:pPr marL="285750" indent="-285750">
                <a:buFont typeface="Arial" charset="0"/>
                <a:buChar char="•"/>
              </a:pPr>
              <a:r>
                <a:rPr lang="en-US" sz="1400" b="1" dirty="0" smtClean="0">
                  <a:solidFill>
                    <a:prstClr val="white"/>
                  </a:solidFill>
                </a:rPr>
                <a:t>Reference map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sz="1400" b="1" dirty="0" smtClean="0">
                  <a:solidFill>
                    <a:prstClr val="white"/>
                  </a:solidFill>
                </a:rPr>
                <a:t>Support to evacuation plans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sz="1400" b="1" dirty="0" smtClean="0">
                  <a:solidFill>
                    <a:prstClr val="white"/>
                  </a:solidFill>
                </a:rPr>
                <a:t>Crisis situation map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sz="1400" b="1" dirty="0" smtClean="0">
                  <a:solidFill>
                    <a:prstClr val="white"/>
                  </a:solidFill>
                </a:rPr>
                <a:t>Border map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sz="1400" b="1" dirty="0" smtClean="0">
                  <a:solidFill>
                    <a:prstClr val="white"/>
                  </a:solidFill>
                </a:rPr>
                <a:t>Camp analysis</a:t>
              </a:r>
              <a:endParaRPr lang="en-US" sz="1400" b="1" dirty="0">
                <a:solidFill>
                  <a:prstClr val="white"/>
                </a:solidFill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35"/>
            <a:stretch/>
          </p:blipFill>
          <p:spPr>
            <a:xfrm>
              <a:off x="7304302" y="3219822"/>
              <a:ext cx="1249754" cy="1021770"/>
            </a:xfrm>
            <a:prstGeom prst="rect">
              <a:avLst/>
            </a:prstGeom>
          </p:spPr>
        </p:pic>
      </p:grpSp>
      <p:pic>
        <p:nvPicPr>
          <p:cNvPr id="10" name="Imag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8"/>
          <a:stretch/>
        </p:blipFill>
        <p:spPr>
          <a:xfrm>
            <a:off x="6716117" y="656257"/>
            <a:ext cx="1333883" cy="108079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99592" y="650173"/>
            <a:ext cx="2664296" cy="412258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prstClr val="white"/>
                </a:solidFill>
              </a:rPr>
              <a:t>Border </a:t>
            </a:r>
            <a:r>
              <a:rPr lang="en-US" b="1" dirty="0" smtClean="0">
                <a:solidFill>
                  <a:prstClr val="white"/>
                </a:solidFill>
              </a:rPr>
              <a:t>Surveillance</a:t>
            </a:r>
          </a:p>
          <a:p>
            <a:endParaRPr lang="en-US" b="1" dirty="0" smtClean="0">
              <a:solidFill>
                <a:prstClr val="white"/>
              </a:solidFill>
            </a:endParaRPr>
          </a:p>
          <a:p>
            <a:endParaRPr lang="en-US" b="1" dirty="0" smtClean="0">
              <a:solidFill>
                <a:prstClr val="white"/>
              </a:solidFill>
            </a:endParaRPr>
          </a:p>
          <a:p>
            <a:endParaRPr lang="en-US" b="1" dirty="0" smtClean="0">
              <a:solidFill>
                <a:prstClr val="white"/>
              </a:solidFill>
            </a:endParaRPr>
          </a:p>
          <a:p>
            <a:r>
              <a:rPr lang="en-US" b="1" dirty="0" smtClean="0">
                <a:solidFill>
                  <a:prstClr val="white"/>
                </a:solidFill>
              </a:rPr>
              <a:t>Maritime Surveillance</a:t>
            </a:r>
          </a:p>
          <a:p>
            <a:endParaRPr lang="en-US" b="1" dirty="0">
              <a:solidFill>
                <a:prstClr val="white"/>
              </a:solidFill>
            </a:endParaRPr>
          </a:p>
          <a:p>
            <a:endParaRPr lang="en-US" b="1" dirty="0" smtClean="0">
              <a:solidFill>
                <a:prstClr val="white"/>
              </a:solidFill>
            </a:endParaRPr>
          </a:p>
          <a:p>
            <a:endParaRPr lang="en-US" b="1" dirty="0">
              <a:solidFill>
                <a:prstClr val="white"/>
              </a:solidFill>
            </a:endParaRPr>
          </a:p>
          <a:p>
            <a:r>
              <a:rPr lang="en-US" b="1" dirty="0" smtClean="0">
                <a:solidFill>
                  <a:prstClr val="white"/>
                </a:solidFill>
              </a:rPr>
              <a:t>Support to EU External Action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06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1600" dirty="0" smtClean="0"/>
              <a:t>Previous Examples - Copernicus SEA Service</a:t>
            </a:r>
            <a:endParaRPr lang="en-GB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867705" y="2077668"/>
            <a:ext cx="34094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b="1" dirty="0" smtClean="0">
                <a:latin typeface="+mn-lt"/>
              </a:rPr>
              <a:t>WHY:</a:t>
            </a:r>
          </a:p>
          <a:p>
            <a:pPr algn="just"/>
            <a:r>
              <a:rPr lang="en-GB" sz="1200" dirty="0" smtClean="0">
                <a:latin typeface="+mn-lt"/>
              </a:rPr>
              <a:t>Monitor </a:t>
            </a:r>
            <a:r>
              <a:rPr lang="en-GB" sz="1200" dirty="0">
                <a:latin typeface="+mn-lt"/>
              </a:rPr>
              <a:t>progress </a:t>
            </a:r>
            <a:r>
              <a:rPr lang="en-GB" sz="1200" dirty="0" smtClean="0">
                <a:latin typeface="+mn-lt"/>
              </a:rPr>
              <a:t>of two projects of pipeline construction.</a:t>
            </a:r>
            <a:endParaRPr lang="en-GB" sz="1200" dirty="0">
              <a:latin typeface="+mn-lt"/>
            </a:endParaRPr>
          </a:p>
          <a:p>
            <a:pPr marL="285750" indent="-285750" algn="just">
              <a:buFontTx/>
              <a:buChar char="-"/>
            </a:pPr>
            <a:r>
              <a:rPr lang="en-GB" sz="1200" dirty="0" smtClean="0">
                <a:latin typeface="+mn-lt"/>
              </a:rPr>
              <a:t>Replacement </a:t>
            </a:r>
            <a:r>
              <a:rPr lang="en-GB" sz="1200" dirty="0">
                <a:latin typeface="+mn-lt"/>
              </a:rPr>
              <a:t>of 3 km of pipeline between the centre of </a:t>
            </a:r>
            <a:r>
              <a:rPr lang="en-GB" sz="1200" dirty="0" err="1">
                <a:latin typeface="+mn-lt"/>
              </a:rPr>
              <a:t>Ausserd</a:t>
            </a:r>
            <a:r>
              <a:rPr lang="en-GB" sz="1200" dirty="0">
                <a:latin typeface="+mn-lt"/>
              </a:rPr>
              <a:t> centre and two metallic tanks outside </a:t>
            </a:r>
            <a:r>
              <a:rPr lang="en-GB" sz="1200" dirty="0" err="1" smtClean="0">
                <a:latin typeface="+mn-lt"/>
              </a:rPr>
              <a:t>Ausserd</a:t>
            </a:r>
            <a:r>
              <a:rPr lang="en-GB" sz="1200" dirty="0">
                <a:latin typeface="+mn-lt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GB" sz="1200" dirty="0" smtClean="0">
                <a:latin typeface="+mn-lt"/>
              </a:rPr>
              <a:t>Construction </a:t>
            </a:r>
            <a:r>
              <a:rPr lang="en-GB" sz="1200" dirty="0">
                <a:latin typeface="+mn-lt"/>
              </a:rPr>
              <a:t>of 6,9 km of pipeline from </a:t>
            </a:r>
            <a:r>
              <a:rPr lang="en-GB" sz="1200" dirty="0" err="1">
                <a:latin typeface="+mn-lt"/>
              </a:rPr>
              <a:t>Smara</a:t>
            </a:r>
            <a:r>
              <a:rPr lang="en-GB" sz="1200" dirty="0">
                <a:latin typeface="+mn-lt"/>
              </a:rPr>
              <a:t> Osmosis Station to </a:t>
            </a:r>
            <a:r>
              <a:rPr lang="en-GB" sz="1200" dirty="0" err="1">
                <a:latin typeface="+mn-lt"/>
              </a:rPr>
              <a:t>Boujdour</a:t>
            </a:r>
            <a:r>
              <a:rPr lang="en-GB" sz="1200" dirty="0">
                <a:latin typeface="+mn-lt"/>
              </a:rPr>
              <a:t> </a:t>
            </a:r>
            <a:r>
              <a:rPr lang="en-GB" sz="1200" dirty="0" smtClean="0">
                <a:latin typeface="+mn-lt"/>
              </a:rPr>
              <a:t>Camp</a:t>
            </a:r>
            <a:r>
              <a:rPr lang="en-GB" sz="1200" dirty="0">
                <a:latin typeface="+mn-lt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GB" sz="1200" dirty="0" smtClean="0">
                <a:latin typeface="+mn-lt"/>
              </a:rPr>
              <a:t>Identification of the </a:t>
            </a:r>
            <a:r>
              <a:rPr lang="en-GB" sz="1200" dirty="0">
                <a:latin typeface="+mn-lt"/>
              </a:rPr>
              <a:t>exact relation between the 3 </a:t>
            </a:r>
            <a:r>
              <a:rPr lang="en-GB" sz="1200" dirty="0" err="1">
                <a:latin typeface="+mn-lt"/>
              </a:rPr>
              <a:t>kms</a:t>
            </a:r>
            <a:r>
              <a:rPr lang="en-GB" sz="1200" dirty="0">
                <a:latin typeface="+mn-lt"/>
              </a:rPr>
              <a:t> and the 6,9 </a:t>
            </a:r>
            <a:r>
              <a:rPr lang="en-GB" sz="1200" dirty="0" err="1">
                <a:latin typeface="+mn-lt"/>
              </a:rPr>
              <a:t>kms</a:t>
            </a:r>
            <a:r>
              <a:rPr lang="en-GB" sz="1200" dirty="0">
                <a:latin typeface="+mn-lt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6417" y="676143"/>
            <a:ext cx="33906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b="1" dirty="0" smtClean="0"/>
              <a:t>WHERE:</a:t>
            </a:r>
            <a:endParaRPr lang="en-GB" sz="1200" b="1" dirty="0" smtClean="0">
              <a:latin typeface="+mn-lt"/>
            </a:endParaRPr>
          </a:p>
          <a:p>
            <a:pPr marL="285750" indent="-285750" algn="just">
              <a:buFontTx/>
              <a:buChar char="-"/>
            </a:pPr>
            <a:r>
              <a:rPr lang="en-GB" sz="1200" dirty="0" smtClean="0">
                <a:latin typeface="+mn-lt"/>
              </a:rPr>
              <a:t>Sahrawi refugee camps in Algiers. 2 locations:</a:t>
            </a:r>
          </a:p>
          <a:p>
            <a:pPr marL="742950" lvl="1" indent="-285750" algn="just">
              <a:buFontTx/>
              <a:buChar char="-"/>
            </a:pPr>
            <a:r>
              <a:rPr lang="en-GB" sz="1200" dirty="0" smtClean="0">
                <a:latin typeface="+mn-lt"/>
              </a:rPr>
              <a:t>Downtown </a:t>
            </a:r>
            <a:r>
              <a:rPr lang="en-GB" sz="1200" dirty="0" err="1" smtClean="0">
                <a:latin typeface="+mn-lt"/>
              </a:rPr>
              <a:t>Aousserd</a:t>
            </a:r>
            <a:endParaRPr lang="en-GB" sz="1200" dirty="0" smtClean="0">
              <a:latin typeface="+mn-lt"/>
            </a:endParaRPr>
          </a:p>
          <a:p>
            <a:pPr marL="742950" lvl="1" indent="-285750" algn="just">
              <a:buFontTx/>
              <a:buChar char="-"/>
            </a:pPr>
            <a:r>
              <a:rPr lang="en-GB" sz="1200" dirty="0" err="1" smtClean="0">
                <a:latin typeface="+mn-lt"/>
              </a:rPr>
              <a:t>Smara</a:t>
            </a:r>
            <a:r>
              <a:rPr lang="en-GB" sz="1200" dirty="0" smtClean="0">
                <a:latin typeface="+mn-lt"/>
              </a:rPr>
              <a:t> osmosis plant</a:t>
            </a:r>
            <a:endParaRPr lang="en-GB" sz="1200" dirty="0">
              <a:latin typeface="+mn-lt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771550"/>
            <a:ext cx="4042792" cy="367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99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16016" y="643264"/>
            <a:ext cx="4320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HOW</a:t>
            </a:r>
          </a:p>
          <a:p>
            <a:pPr marL="285750" indent="-285750">
              <a:buFontTx/>
              <a:buChar char="-"/>
            </a:pPr>
            <a:r>
              <a:rPr lang="en-GB" dirty="0" smtClean="0"/>
              <a:t>Very High Resolution data allows to identify the footprint of construction activities, such as trenches and construction equipment.</a:t>
            </a:r>
          </a:p>
          <a:p>
            <a:pPr marL="285750" indent="-285750">
              <a:buFontTx/>
              <a:buChar char="-"/>
            </a:pPr>
            <a:r>
              <a:rPr lang="en-GB" dirty="0" smtClean="0"/>
              <a:t>Change detection techniques allow to determine the dates on which activities are taking place.  </a:t>
            </a:r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1600" dirty="0"/>
              <a:t>Previous Examples - Copernicus SEA Service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670801"/>
            <a:ext cx="3391271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79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526837" y="1419622"/>
            <a:ext cx="4678288" cy="560636"/>
          </a:xfrm>
        </p:spPr>
        <p:txBody>
          <a:bodyPr/>
          <a:lstStyle/>
          <a:p>
            <a:r>
              <a:rPr lang="fr-BE" dirty="0" err="1" smtClean="0"/>
              <a:t>Thank</a:t>
            </a:r>
            <a:r>
              <a:rPr lang="fr-BE" dirty="0" smtClean="0"/>
              <a:t> </a:t>
            </a:r>
            <a:r>
              <a:rPr lang="fr-BE" dirty="0" err="1" smtClean="0"/>
              <a:t>you</a:t>
            </a: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3491880" y="2283718"/>
            <a:ext cx="591412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50+ Copernicus webinars on </a:t>
            </a:r>
            <a:r>
              <a:rPr lang="en-US" b="1" dirty="0" err="1">
                <a:solidFill>
                  <a:schemeClr val="bg1"/>
                </a:solidFill>
              </a:rPr>
              <a:t>Youtube</a:t>
            </a:r>
            <a:r>
              <a:rPr lang="en-US" b="1" dirty="0">
                <a:solidFill>
                  <a:schemeClr val="bg1"/>
                </a:solidFill>
              </a:rPr>
              <a:t>: </a:t>
            </a:r>
            <a:endParaRPr lang="en-US" b="1" dirty="0" smtClean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https://</a:t>
            </a:r>
            <a:r>
              <a:rPr lang="en-US" b="1" dirty="0" smtClean="0">
                <a:solidFill>
                  <a:schemeClr val="bg1"/>
                </a:solidFill>
              </a:rPr>
              <a:t>www.copernicus.eu/en/media/videos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https://rus-training.eu : research and user support for Sentinel core products - on-line free-access platform to promote the uptake of Copernicus </a:t>
            </a:r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40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COPERNICUS IN BRIEF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900"/>
              </a:spcAft>
              <a:buNone/>
            </a:pPr>
            <a:r>
              <a:rPr lang="en-GB" sz="1800" b="1" dirty="0" smtClean="0">
                <a:solidFill>
                  <a:srgbClr val="174195"/>
                </a:solidFill>
              </a:rPr>
              <a:t>The </a:t>
            </a:r>
            <a:r>
              <a:rPr lang="en-GB" sz="1800" b="1" dirty="0">
                <a:solidFill>
                  <a:srgbClr val="174195"/>
                </a:solidFill>
              </a:rPr>
              <a:t>Copernicus programme  </a:t>
            </a:r>
            <a:r>
              <a:rPr lang="en-GB" sz="1800" b="1" dirty="0" smtClean="0">
                <a:solidFill>
                  <a:srgbClr val="174195"/>
                </a:solidFill>
              </a:rPr>
              <a:t>: </a:t>
            </a:r>
            <a:r>
              <a:rPr lang="en-US" sz="1800" dirty="0" smtClean="0"/>
              <a:t>European Union’s revolutionary Earth Observation and Monitoring </a:t>
            </a:r>
            <a:r>
              <a:rPr lang="en-US" sz="1800" dirty="0" err="1" smtClean="0"/>
              <a:t>programme</a:t>
            </a:r>
            <a:r>
              <a:rPr lang="en-GB" sz="1800" dirty="0" smtClean="0"/>
              <a:t>:</a:t>
            </a:r>
          </a:p>
          <a:p>
            <a:pPr lvl="1">
              <a:spcAft>
                <a:spcPts val="900"/>
              </a:spcAft>
            </a:pPr>
            <a:r>
              <a:rPr lang="en-GB" dirty="0" smtClean="0"/>
              <a:t>To monitor </a:t>
            </a:r>
            <a:r>
              <a:rPr lang="en-GB" b="1" dirty="0" smtClean="0">
                <a:solidFill>
                  <a:srgbClr val="174195"/>
                </a:solidFill>
              </a:rPr>
              <a:t>the Earth</a:t>
            </a:r>
            <a:r>
              <a:rPr lang="en-GB" b="1" dirty="0" smtClean="0">
                <a:solidFill>
                  <a:schemeClr val="tx2"/>
                </a:solidFill>
              </a:rPr>
              <a:t>, </a:t>
            </a:r>
            <a:r>
              <a:rPr lang="en-GB" dirty="0" smtClean="0"/>
              <a:t>its environment and ecosystems</a:t>
            </a:r>
          </a:p>
          <a:p>
            <a:pPr lvl="1">
              <a:spcAft>
                <a:spcPts val="900"/>
              </a:spcAft>
            </a:pPr>
            <a:r>
              <a:rPr lang="en-GB" dirty="0" smtClean="0"/>
              <a:t>To </a:t>
            </a:r>
            <a:r>
              <a:rPr lang="en-GB" dirty="0"/>
              <a:t>ensure its citizens are prepared and protected  for </a:t>
            </a:r>
            <a:r>
              <a:rPr lang="en-GB" b="1" dirty="0">
                <a:solidFill>
                  <a:srgbClr val="174195"/>
                </a:solidFill>
              </a:rPr>
              <a:t>crises, security risks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dirty="0"/>
              <a:t>and </a:t>
            </a:r>
            <a:r>
              <a:rPr lang="en-GB" b="1" dirty="0">
                <a:solidFill>
                  <a:srgbClr val="174195"/>
                </a:solidFill>
              </a:rPr>
              <a:t>natural or man-made disasters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552" y="2520690"/>
            <a:ext cx="4129608" cy="217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15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kern="0" dirty="0"/>
              <a:t>COPERNICUS </a:t>
            </a:r>
            <a:r>
              <a:rPr lang="en-US" altLang="en-US" kern="0" dirty="0" smtClean="0"/>
              <a:t>: an enabling </a:t>
            </a:r>
            <a:r>
              <a:rPr lang="en-US" altLang="en-US" kern="0" dirty="0" err="1" smtClean="0"/>
              <a:t>programme</a:t>
            </a:r>
            <a:endParaRPr lang="en-US" dirty="0"/>
          </a:p>
        </p:txBody>
      </p:sp>
      <p:pic>
        <p:nvPicPr>
          <p:cNvPr id="5" name="Content Placeholder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489" y="771550"/>
            <a:ext cx="2191326" cy="1650666"/>
          </a:xfrm>
          <a:prstGeom prst="rect">
            <a:avLst/>
          </a:prstGeom>
        </p:spPr>
      </p:pic>
      <p:sp>
        <p:nvSpPr>
          <p:cNvPr id="13" name="Bent Arrow 12"/>
          <p:cNvSpPr/>
          <p:nvPr/>
        </p:nvSpPr>
        <p:spPr bwMode="auto">
          <a:xfrm rot="10800000" flipH="1">
            <a:off x="1188951" y="3195351"/>
            <a:ext cx="1352410" cy="776634"/>
          </a:xfrm>
          <a:prstGeom prst="bentArrow">
            <a:avLst>
              <a:gd name="adj1" fmla="val 25000"/>
              <a:gd name="adj2" fmla="val 24436"/>
              <a:gd name="adj3" fmla="val 31708"/>
              <a:gd name="adj4" fmla="val 50123"/>
            </a:avLst>
          </a:prstGeom>
          <a:solidFill>
            <a:srgbClr val="073451"/>
          </a:solidFill>
          <a:ln>
            <a:noFill/>
          </a:ln>
          <a:effectLst/>
          <a:extLst/>
        </p:spPr>
        <p:txBody>
          <a:bodyPr anchor="ctr"/>
          <a:lstStyle/>
          <a:p>
            <a:pPr marL="3175">
              <a:defRPr/>
            </a:pPr>
            <a:endParaRPr lang="en-GB">
              <a:solidFill>
                <a:srgbClr val="C00000"/>
              </a:solidFill>
            </a:endParaRPr>
          </a:p>
        </p:txBody>
      </p:sp>
      <p:sp>
        <p:nvSpPr>
          <p:cNvPr id="14" name="Bent Arrow 13"/>
          <p:cNvSpPr/>
          <p:nvPr/>
        </p:nvSpPr>
        <p:spPr bwMode="auto">
          <a:xfrm rot="10800000">
            <a:off x="6908548" y="2770429"/>
            <a:ext cx="1119836" cy="580754"/>
          </a:xfrm>
          <a:prstGeom prst="bentArrow">
            <a:avLst>
              <a:gd name="adj1" fmla="val 25000"/>
              <a:gd name="adj2" fmla="val 24436"/>
              <a:gd name="adj3" fmla="val 31708"/>
              <a:gd name="adj4" fmla="val 50123"/>
            </a:avLst>
          </a:prstGeom>
          <a:solidFill>
            <a:srgbClr val="073451"/>
          </a:solidFill>
          <a:ln>
            <a:noFill/>
          </a:ln>
          <a:effectLst/>
          <a:extLst/>
        </p:spPr>
        <p:txBody>
          <a:bodyPr anchor="ctr"/>
          <a:lstStyle/>
          <a:p>
            <a:pPr marL="3175">
              <a:defRPr/>
            </a:pPr>
            <a:endParaRPr lang="en-GB">
              <a:solidFill>
                <a:srgbClr val="C00000"/>
              </a:solidFill>
            </a:endParaRPr>
          </a:p>
        </p:txBody>
      </p:sp>
      <p:sp>
        <p:nvSpPr>
          <p:cNvPr id="15" name="Bent Arrow 14"/>
          <p:cNvSpPr/>
          <p:nvPr/>
        </p:nvSpPr>
        <p:spPr bwMode="auto">
          <a:xfrm rot="10800000" flipV="1">
            <a:off x="6948265" y="3419771"/>
            <a:ext cx="1152127" cy="630535"/>
          </a:xfrm>
          <a:prstGeom prst="bentArrow">
            <a:avLst>
              <a:gd name="adj1" fmla="val 25000"/>
              <a:gd name="adj2" fmla="val 24436"/>
              <a:gd name="adj3" fmla="val 31708"/>
              <a:gd name="adj4" fmla="val 50123"/>
            </a:avLst>
          </a:prstGeom>
          <a:solidFill>
            <a:srgbClr val="073451"/>
          </a:solidFill>
          <a:ln>
            <a:noFill/>
          </a:ln>
          <a:effectLst/>
          <a:extLst/>
        </p:spPr>
        <p:txBody>
          <a:bodyPr anchor="ctr"/>
          <a:lstStyle/>
          <a:p>
            <a:pPr marL="3175">
              <a:defRPr/>
            </a:pPr>
            <a:endParaRPr lang="en-GB">
              <a:solidFill>
                <a:srgbClr val="C00000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3898807"/>
            <a:ext cx="1264146" cy="758702"/>
          </a:xfrm>
          <a:prstGeom prst="rect">
            <a:avLst/>
          </a:prstGeom>
          <a:solidFill>
            <a:srgbClr val="B75133"/>
          </a:solidFill>
        </p:spPr>
      </p:pic>
      <p:sp>
        <p:nvSpPr>
          <p:cNvPr id="22" name="Rectangle 21"/>
          <p:cNvSpPr/>
          <p:nvPr/>
        </p:nvSpPr>
        <p:spPr>
          <a:xfrm>
            <a:off x="3210484" y="2740240"/>
            <a:ext cx="25202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  <a:defRPr/>
            </a:pPr>
            <a:endParaRPr lang="en-GB" altLang="en-US" b="1" dirty="0" smtClean="0">
              <a:solidFill>
                <a:schemeClr val="bg2">
                  <a:lumMod val="25000"/>
                </a:schemeClr>
              </a:solidFill>
              <a:cs typeface="Arial" charset="0"/>
            </a:endParaRPr>
          </a:p>
          <a:p>
            <a:pPr>
              <a:spcBef>
                <a:spcPct val="0"/>
              </a:spcBef>
              <a:buClrTx/>
              <a:buFontTx/>
              <a:buNone/>
              <a:defRPr/>
            </a:pPr>
            <a:endParaRPr lang="en-GB" altLang="en-US" b="1" dirty="0" smtClean="0">
              <a:solidFill>
                <a:schemeClr val="bg2">
                  <a:lumMod val="25000"/>
                </a:schemeClr>
              </a:solidFill>
              <a:cs typeface="Arial" charset="0"/>
            </a:endParaRPr>
          </a:p>
          <a:p>
            <a:pPr>
              <a:spcBef>
                <a:spcPct val="0"/>
              </a:spcBef>
              <a:buClrTx/>
              <a:buFontTx/>
              <a:buNone/>
              <a:defRPr/>
            </a:pPr>
            <a:endParaRPr lang="en-GB" altLang="en-US" b="1" dirty="0">
              <a:solidFill>
                <a:schemeClr val="bg2">
                  <a:lumMod val="25000"/>
                </a:schemeClr>
              </a:solidFill>
              <a:cs typeface="Arial" charset="0"/>
            </a:endParaRPr>
          </a:p>
          <a:p>
            <a:pPr>
              <a:spcBef>
                <a:spcPct val="0"/>
              </a:spcBef>
              <a:buClrTx/>
              <a:buFontTx/>
              <a:buNone/>
              <a:defRPr/>
            </a:pPr>
            <a:endParaRPr lang="en-GB" altLang="en-US" b="1" dirty="0" smtClean="0">
              <a:solidFill>
                <a:schemeClr val="bg2">
                  <a:lumMod val="25000"/>
                </a:schemeClr>
              </a:solidFill>
              <a:cs typeface="Arial" charset="0"/>
            </a:endParaRPr>
          </a:p>
          <a:p>
            <a:pPr>
              <a:spcBef>
                <a:spcPct val="0"/>
              </a:spcBef>
              <a:buClrTx/>
              <a:buFontTx/>
              <a:buNone/>
              <a:defRPr/>
            </a:pPr>
            <a:endParaRPr lang="en-GB" altLang="en-US" b="1" dirty="0">
              <a:solidFill>
                <a:schemeClr val="bg2">
                  <a:lumMod val="25000"/>
                </a:schemeClr>
              </a:solidFill>
              <a:cs typeface="Arial" charset="0"/>
            </a:endParaRPr>
          </a:p>
          <a:p>
            <a:pPr>
              <a:spcBef>
                <a:spcPct val="0"/>
              </a:spcBef>
              <a:buClrTx/>
              <a:buFontTx/>
              <a:buNone/>
              <a:defRPr/>
            </a:pPr>
            <a:endParaRPr lang="en-GB" altLang="en-US" b="1" dirty="0" smtClean="0">
              <a:solidFill>
                <a:schemeClr val="bg2">
                  <a:lumMod val="25000"/>
                </a:schemeClr>
              </a:solidFill>
              <a:cs typeface="Arial" charset="0"/>
            </a:endParaRPr>
          </a:p>
          <a:p>
            <a:pPr>
              <a:spcBef>
                <a:spcPct val="0"/>
              </a:spcBef>
              <a:buClrTx/>
              <a:buFontTx/>
              <a:buNone/>
              <a:defRPr/>
            </a:pPr>
            <a:endParaRPr lang="en-GB" altLang="en-US" b="1" dirty="0">
              <a:solidFill>
                <a:schemeClr val="bg2">
                  <a:lumMod val="25000"/>
                </a:schemeClr>
              </a:solidFill>
              <a:cs typeface="Arial" charset="0"/>
            </a:endParaRPr>
          </a:p>
          <a:p>
            <a:pPr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b="1" dirty="0" smtClean="0">
                <a:solidFill>
                  <a:schemeClr val="bg2">
                    <a:lumMod val="25000"/>
                  </a:schemeClr>
                </a:solidFill>
                <a:cs typeface="Arial" charset="0"/>
              </a:rPr>
              <a:t>added-value </a:t>
            </a:r>
            <a:r>
              <a:rPr lang="en-GB" altLang="en-US" b="1" dirty="0">
                <a:solidFill>
                  <a:schemeClr val="bg2">
                    <a:lumMod val="25000"/>
                  </a:schemeClr>
                </a:solidFill>
                <a:cs typeface="Arial" charset="0"/>
              </a:rPr>
              <a:t>products</a:t>
            </a:r>
          </a:p>
        </p:txBody>
      </p:sp>
      <p:sp>
        <p:nvSpPr>
          <p:cNvPr id="23" name="Striped Right Arrow 22"/>
          <p:cNvSpPr/>
          <p:nvPr/>
        </p:nvSpPr>
        <p:spPr bwMode="auto">
          <a:xfrm rot="5400000">
            <a:off x="4166208" y="4081453"/>
            <a:ext cx="475335" cy="768296"/>
          </a:xfrm>
          <a:prstGeom prst="stripedRightArrow">
            <a:avLst/>
          </a:prstGeom>
          <a:solidFill>
            <a:srgbClr val="C00000"/>
          </a:solidFill>
          <a:ln>
            <a:noFill/>
          </a:ln>
          <a:effectLst/>
          <a:extLst/>
        </p:spPr>
        <p:txBody>
          <a:bodyPr anchor="ctr"/>
          <a:lstStyle/>
          <a:p>
            <a:pPr marL="3175">
              <a:defRPr/>
            </a:pPr>
            <a:endParaRPr lang="en-GB" sz="1200" b="0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25285" y="2876140"/>
            <a:ext cx="24482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GB" altLang="en-US" b="1" dirty="0">
                <a:solidFill>
                  <a:schemeClr val="bg2">
                    <a:lumMod val="25000"/>
                  </a:schemeClr>
                </a:solidFill>
                <a:cs typeface="Arial" charset="0"/>
              </a:rPr>
              <a:t>Sentinels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535442" y="2422216"/>
            <a:ext cx="23570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GB" altLang="en-US" b="1" dirty="0">
                <a:solidFill>
                  <a:schemeClr val="bg2">
                    <a:lumMod val="25000"/>
                  </a:schemeClr>
                </a:solidFill>
                <a:cs typeface="Arial" charset="0"/>
              </a:rPr>
              <a:t>Contributing missions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007050" y="705527"/>
            <a:ext cx="35283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altLang="en-US" b="1" dirty="0">
                <a:solidFill>
                  <a:srgbClr val="FF0000"/>
                </a:solidFill>
                <a:ea typeface="MS PGothic" pitchFamily="34" charset="-128"/>
                <a:cs typeface="Arial" charset="0"/>
              </a:rPr>
              <a:t>6</a:t>
            </a:r>
            <a:r>
              <a:rPr lang="en-GB" altLang="en-US" b="1" dirty="0">
                <a:solidFill>
                  <a:schemeClr val="bg2">
                    <a:lumMod val="25000"/>
                  </a:schemeClr>
                </a:solidFill>
                <a:ea typeface="MS PGothic" pitchFamily="34" charset="-128"/>
                <a:cs typeface="Arial" charset="0"/>
              </a:rPr>
              <a:t> </a:t>
            </a:r>
            <a:r>
              <a:rPr lang="en-GB" altLang="en-US" b="1" dirty="0" smtClean="0">
                <a:solidFill>
                  <a:srgbClr val="FF0000"/>
                </a:solidFill>
                <a:ea typeface="MS PGothic" pitchFamily="34" charset="-128"/>
                <a:cs typeface="Arial" charset="0"/>
              </a:rPr>
              <a:t>Copernicus core services </a:t>
            </a:r>
          </a:p>
          <a:p>
            <a:pPr algn="ctr">
              <a:defRPr/>
            </a:pPr>
            <a:r>
              <a:rPr lang="en-GB" altLang="en-US" b="1" dirty="0" smtClean="0">
                <a:solidFill>
                  <a:schemeClr val="bg2">
                    <a:lumMod val="25000"/>
                  </a:schemeClr>
                </a:solidFill>
                <a:ea typeface="MS PGothic" pitchFamily="34" charset="-128"/>
                <a:cs typeface="Arial" charset="0"/>
              </a:rPr>
              <a:t>use </a:t>
            </a:r>
            <a:r>
              <a:rPr lang="en-GB" altLang="en-US" b="1" dirty="0">
                <a:solidFill>
                  <a:schemeClr val="bg2">
                    <a:lumMod val="25000"/>
                  </a:schemeClr>
                </a:solidFill>
                <a:ea typeface="MS PGothic" pitchFamily="34" charset="-128"/>
                <a:cs typeface="Arial" charset="0"/>
              </a:rPr>
              <a:t>Earth Observation data </a:t>
            </a:r>
            <a:r>
              <a:rPr lang="en-GB" altLang="en-US" b="1" dirty="0" smtClean="0">
                <a:solidFill>
                  <a:schemeClr val="bg2">
                    <a:lumMod val="25000"/>
                  </a:schemeClr>
                </a:solidFill>
                <a:ea typeface="MS PGothic" pitchFamily="34" charset="-128"/>
                <a:cs typeface="Arial" charset="0"/>
              </a:rPr>
              <a:t>and in situ data to deliver information products</a:t>
            </a:r>
            <a:endParaRPr lang="en-GB" altLang="en-US" b="1" dirty="0">
              <a:solidFill>
                <a:schemeClr val="bg2">
                  <a:lumMod val="25000"/>
                </a:schemeClr>
              </a:solidFill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361" y="1966835"/>
            <a:ext cx="4097210" cy="2311323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6" y="1015739"/>
            <a:ext cx="3004450" cy="1957539"/>
          </a:xfrm>
        </p:spPr>
      </p:pic>
    </p:spTree>
    <p:extLst>
      <p:ext uri="{BB962C8B-B14F-4D97-AF65-F5344CB8AC3E}">
        <p14:creationId xmlns:p14="http://schemas.microsoft.com/office/powerpoint/2010/main" val="361087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COPERNICUS IN BRIEF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699542"/>
            <a:ext cx="7299753" cy="3823073"/>
          </a:xfrm>
        </p:spPr>
        <p:txBody>
          <a:bodyPr>
            <a:normAutofit fontScale="70000" lnSpcReduction="20000"/>
          </a:bodyPr>
          <a:lstStyle/>
          <a:p>
            <a:pPr marL="0" indent="0">
              <a:spcAft>
                <a:spcPts val="900"/>
              </a:spcAft>
              <a:buNone/>
            </a:pPr>
            <a:r>
              <a:rPr lang="en-US" sz="1800" dirty="0" smtClean="0"/>
              <a:t>Copernicus </a:t>
            </a:r>
            <a:r>
              <a:rPr lang="en-US" sz="1800" dirty="0"/>
              <a:t>is a European Union </a:t>
            </a:r>
            <a:r>
              <a:rPr lang="en-US" sz="1800" dirty="0" err="1"/>
              <a:t>Programme</a:t>
            </a:r>
            <a:r>
              <a:rPr lang="en-US" sz="1800" dirty="0" smtClean="0"/>
              <a:t>, </a:t>
            </a:r>
            <a:r>
              <a:rPr lang="en-US" sz="1800" dirty="0"/>
              <a:t>aimed at </a:t>
            </a:r>
            <a:r>
              <a:rPr lang="en-US" sz="1800" dirty="0" smtClean="0"/>
              <a:t>providing worldwide Earth Observation data and EO-based </a:t>
            </a:r>
            <a:r>
              <a:rPr lang="en-US" sz="1800" b="1" dirty="0" smtClean="0"/>
              <a:t>information products </a:t>
            </a:r>
            <a:r>
              <a:rPr lang="en-GB" sz="1800" dirty="0"/>
              <a:t>about our planet at the disposal of citizens, public authorities and policy makers, scientists, entrepreneurs and businesses on a </a:t>
            </a:r>
            <a:r>
              <a:rPr lang="en-GB" sz="1800" b="1" dirty="0">
                <a:solidFill>
                  <a:srgbClr val="FF0000"/>
                </a:solidFill>
              </a:rPr>
              <a:t>full, free and open basis</a:t>
            </a:r>
          </a:p>
          <a:p>
            <a:pPr marL="0" indent="0">
              <a:spcAft>
                <a:spcPts val="900"/>
              </a:spcAft>
              <a:buNone/>
            </a:pPr>
            <a:r>
              <a:rPr lang="en-GB" sz="1800" b="1" dirty="0" smtClean="0">
                <a:solidFill>
                  <a:srgbClr val="FF0000"/>
                </a:solidFill>
                <a:hlinkClick r:id="rId2"/>
              </a:rPr>
              <a:t>http</a:t>
            </a:r>
            <a:r>
              <a:rPr lang="en-GB" sz="1800" b="1" dirty="0">
                <a:solidFill>
                  <a:srgbClr val="FF0000"/>
                </a:solidFill>
                <a:hlinkClick r:id="rId2"/>
              </a:rPr>
              <a:t>://</a:t>
            </a:r>
            <a:r>
              <a:rPr lang="en-GB" sz="1800" b="1" dirty="0" smtClean="0">
                <a:solidFill>
                  <a:srgbClr val="FF0000"/>
                </a:solidFill>
                <a:hlinkClick r:id="rId2"/>
              </a:rPr>
              <a:t>copernicus.eu/data-access</a:t>
            </a:r>
            <a:r>
              <a:rPr lang="en-GB" sz="1800" b="1" dirty="0" smtClean="0">
                <a:solidFill>
                  <a:srgbClr val="FF0000"/>
                </a:solidFill>
              </a:rPr>
              <a:t> : </a:t>
            </a:r>
          </a:p>
          <a:p>
            <a:pPr>
              <a:spcAft>
                <a:spcPts val="900"/>
              </a:spcAft>
              <a:buFont typeface="Arial" panose="020B0604020202020204" pitchFamily="34" charset="0"/>
              <a:buAutoNum type="arabicPeriod"/>
            </a:pPr>
            <a:r>
              <a:rPr lang="en-GB" sz="1800" b="1" dirty="0" smtClean="0">
                <a:solidFill>
                  <a:srgbClr val="FF0000"/>
                </a:solidFill>
              </a:rPr>
              <a:t>Access Hubs: </a:t>
            </a:r>
            <a:r>
              <a:rPr lang="en-GB" sz="1800" b="1" dirty="0">
                <a:solidFill>
                  <a:srgbClr val="FF0000"/>
                </a:solidFill>
                <a:hlinkClick r:id="rId3"/>
              </a:rPr>
              <a:t>https://www.copernicus.eu/en/access-data/conventional-data-access-hubs</a:t>
            </a:r>
            <a:r>
              <a:rPr lang="en-GB" sz="1800" b="1" dirty="0">
                <a:solidFill>
                  <a:srgbClr val="FF0000"/>
                </a:solidFill>
              </a:rPr>
              <a:t> </a:t>
            </a:r>
          </a:p>
          <a:p>
            <a:pPr marL="0" indent="0">
              <a:spcAft>
                <a:spcPts val="900"/>
              </a:spcAft>
              <a:buNone/>
            </a:pPr>
            <a:r>
              <a:rPr lang="en-GB" sz="1800" b="1" dirty="0" smtClean="0">
                <a:solidFill>
                  <a:srgbClr val="FF0000"/>
                </a:solidFill>
              </a:rPr>
              <a:t>Sentinel Data: </a:t>
            </a:r>
            <a:r>
              <a:rPr lang="en-GB" sz="1800" b="1" dirty="0" smtClean="0">
                <a:solidFill>
                  <a:srgbClr val="FF0000"/>
                </a:solidFill>
                <a:hlinkClick r:id="rId4"/>
              </a:rPr>
              <a:t>https</a:t>
            </a:r>
            <a:r>
              <a:rPr lang="en-GB" sz="1800" b="1" dirty="0">
                <a:solidFill>
                  <a:srgbClr val="FF0000"/>
                </a:solidFill>
                <a:hlinkClick r:id="rId4"/>
              </a:rPr>
              <a:t>://scihub.copernicus.eu</a:t>
            </a:r>
            <a:r>
              <a:rPr lang="en-GB" sz="1800" b="1" dirty="0" smtClean="0">
                <a:solidFill>
                  <a:srgbClr val="FF0000"/>
                </a:solidFill>
                <a:hlinkClick r:id="rId4"/>
              </a:rPr>
              <a:t>/</a:t>
            </a:r>
            <a:endParaRPr lang="en-GB" sz="1800" b="1" dirty="0" smtClean="0">
              <a:solidFill>
                <a:srgbClr val="FF0000"/>
              </a:solidFill>
            </a:endParaRPr>
          </a:p>
          <a:p>
            <a:pPr marL="0" indent="0">
              <a:spcAft>
                <a:spcPts val="900"/>
              </a:spcAft>
              <a:buNone/>
            </a:pPr>
            <a:r>
              <a:rPr lang="en-GB" sz="1800" b="1" dirty="0" smtClean="0">
                <a:solidFill>
                  <a:srgbClr val="FF0000"/>
                </a:solidFill>
              </a:rPr>
              <a:t>Services data and information : land, atmosphere, emergency, marine, climate and security </a:t>
            </a:r>
          </a:p>
          <a:p>
            <a:pPr marL="0" indent="0">
              <a:spcAft>
                <a:spcPts val="900"/>
              </a:spcAft>
              <a:buNone/>
            </a:pPr>
            <a:r>
              <a:rPr lang="en-GB" sz="1800" b="1" dirty="0" smtClean="0">
                <a:solidFill>
                  <a:srgbClr val="FF0000"/>
                </a:solidFill>
                <a:hlinkClick r:id="rId5"/>
              </a:rPr>
              <a:t>+ https</a:t>
            </a:r>
            <a:r>
              <a:rPr lang="en-GB" sz="1800" b="1" dirty="0">
                <a:solidFill>
                  <a:srgbClr val="FF0000"/>
                </a:solidFill>
                <a:hlinkClick r:id="rId5"/>
              </a:rPr>
              <a:t>://</a:t>
            </a:r>
            <a:r>
              <a:rPr lang="en-GB" sz="1800" b="1" dirty="0" smtClean="0">
                <a:solidFill>
                  <a:srgbClr val="FF0000"/>
                </a:solidFill>
                <a:hlinkClick r:id="rId5"/>
              </a:rPr>
              <a:t>services-portfolios.copernicus.eu</a:t>
            </a:r>
            <a:endParaRPr lang="en-GB" sz="1800" b="1" dirty="0" smtClean="0">
              <a:solidFill>
                <a:srgbClr val="FF0000"/>
              </a:solidFill>
            </a:endParaRPr>
          </a:p>
          <a:p>
            <a:pPr marL="0" indent="0">
              <a:spcAft>
                <a:spcPts val="900"/>
              </a:spcAft>
              <a:buNone/>
            </a:pPr>
            <a:endParaRPr lang="en-GB" sz="1800" b="1" dirty="0" smtClean="0">
              <a:solidFill>
                <a:srgbClr val="FF0000"/>
              </a:solidFill>
            </a:endParaRPr>
          </a:p>
          <a:p>
            <a:pPr>
              <a:spcAft>
                <a:spcPts val="900"/>
              </a:spcAft>
              <a:buAutoNum type="arabicPeriod" startAt="2"/>
            </a:pPr>
            <a:r>
              <a:rPr lang="en-GB" sz="1800" b="1" dirty="0" smtClean="0">
                <a:solidFill>
                  <a:srgbClr val="FF0000"/>
                </a:solidFill>
              </a:rPr>
              <a:t>Data and Information </a:t>
            </a:r>
            <a:r>
              <a:rPr lang="en-GB" sz="1800" b="1" dirty="0">
                <a:solidFill>
                  <a:srgbClr val="FF0000"/>
                </a:solidFill>
              </a:rPr>
              <a:t>Access Services (</a:t>
            </a:r>
            <a:r>
              <a:rPr lang="en-GB" sz="1800" b="1" dirty="0" smtClean="0">
                <a:solidFill>
                  <a:srgbClr val="FF0000"/>
                </a:solidFill>
              </a:rPr>
              <a:t>DIAS): </a:t>
            </a:r>
            <a:r>
              <a:rPr lang="en-GB" sz="1900" dirty="0"/>
              <a:t>5 cloud-based platforms to facilitate integration of Copernicus data and info without the need to download or invest in heavy processing and storage facilities;</a:t>
            </a:r>
          </a:p>
          <a:p>
            <a:pPr marL="0" indent="0">
              <a:spcAft>
                <a:spcPts val="900"/>
              </a:spcAft>
              <a:buNone/>
            </a:pPr>
            <a:r>
              <a:rPr lang="en-GB" sz="1800" dirty="0" smtClean="0">
                <a:hlinkClick r:id="rId6"/>
              </a:rPr>
              <a:t>https</a:t>
            </a:r>
            <a:r>
              <a:rPr lang="en-GB" sz="1800" dirty="0">
                <a:hlinkClick r:id="rId6"/>
              </a:rPr>
              <a:t>://</a:t>
            </a:r>
            <a:r>
              <a:rPr lang="en-GB" sz="1800" dirty="0" smtClean="0">
                <a:hlinkClick r:id="rId6"/>
              </a:rPr>
              <a:t>www.copernicus.eu/en/access-data/dias</a:t>
            </a:r>
            <a:endParaRPr lang="en-GB" sz="1800" dirty="0" smtClean="0"/>
          </a:p>
          <a:p>
            <a:pPr marL="0" indent="0">
              <a:spcAft>
                <a:spcPts val="900"/>
              </a:spcAft>
              <a:buNone/>
            </a:pPr>
            <a:r>
              <a:rPr lang="en-GB" sz="1800" dirty="0" smtClean="0">
                <a:hlinkClick r:id="rId7"/>
              </a:rPr>
              <a:t>Comparison functionalities 5 DIAS: https</a:t>
            </a:r>
            <a:r>
              <a:rPr lang="en-GB" sz="1800" dirty="0">
                <a:hlinkClick r:id="rId7"/>
              </a:rPr>
              <a:t>://</a:t>
            </a:r>
            <a:r>
              <a:rPr lang="en-GB" sz="1800" dirty="0" smtClean="0">
                <a:hlinkClick r:id="rId7"/>
              </a:rPr>
              <a:t>www.youtube.com/watch?v=cvP2xqiMOh4</a:t>
            </a:r>
            <a:endParaRPr lang="en-GB" sz="1800" dirty="0" smtClean="0"/>
          </a:p>
          <a:p>
            <a:pPr>
              <a:spcAft>
                <a:spcPts val="900"/>
              </a:spcAft>
            </a:pPr>
            <a:endParaRPr lang="en-GB" sz="1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83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COPERNICUS IN BRIEF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699542"/>
            <a:ext cx="8208912" cy="3823073"/>
          </a:xfrm>
        </p:spPr>
        <p:txBody>
          <a:bodyPr>
            <a:normAutofit/>
          </a:bodyPr>
          <a:lstStyle/>
          <a:p>
            <a:pPr>
              <a:spcAft>
                <a:spcPts val="900"/>
              </a:spcAft>
            </a:pPr>
            <a:r>
              <a:rPr lang="en-GB" sz="1800" dirty="0" smtClean="0"/>
              <a:t>Is </a:t>
            </a:r>
            <a:r>
              <a:rPr lang="en-GB" sz="1800" dirty="0"/>
              <a:t>a tool for </a:t>
            </a:r>
            <a:r>
              <a:rPr lang="en-GB" sz="1800" b="1" dirty="0">
                <a:solidFill>
                  <a:srgbClr val="174195"/>
                </a:solidFill>
              </a:rPr>
              <a:t>economic development </a:t>
            </a:r>
            <a:r>
              <a:rPr lang="en-GB" sz="1800" dirty="0"/>
              <a:t>and a driver for the </a:t>
            </a:r>
            <a:r>
              <a:rPr lang="en-GB" sz="1800" b="1" dirty="0">
                <a:solidFill>
                  <a:schemeClr val="tx2"/>
                </a:solidFill>
              </a:rPr>
              <a:t>digital economy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lvl="3"/>
            <a:endParaRPr lang="en-US" dirty="0" smtClean="0"/>
          </a:p>
          <a:p>
            <a:pPr marL="1371600" lvl="3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</a:p>
          <a:p>
            <a:pPr marL="1371600" lvl="3" indent="0">
              <a:buNone/>
            </a:pPr>
            <a:r>
              <a:rPr lang="en-US" dirty="0" smtClean="0"/>
              <a:t>Copernicus market report 2019                                   Copernicus start-up </a:t>
            </a:r>
            <a:r>
              <a:rPr lang="en-US" dirty="0" err="1" smtClean="0"/>
              <a:t>programme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90198"/>
            <a:ext cx="4878457" cy="296572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403871"/>
            <a:ext cx="3456384" cy="2414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092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39" name="Title 1"/>
          <p:cNvSpPr>
            <a:spLocks noGrp="1"/>
          </p:cNvSpPr>
          <p:nvPr>
            <p:ph type="title"/>
          </p:nvPr>
        </p:nvSpPr>
        <p:spPr>
          <a:solidFill>
            <a:srgbClr val="25408F"/>
          </a:solidFill>
        </p:spPr>
        <p:txBody>
          <a:bodyPr/>
          <a:lstStyle/>
          <a:p>
            <a:pPr algn="l" eaLnBrk="1" hangingPunct="1"/>
            <a:r>
              <a:rPr lang="nl-BE" sz="1800" spc="0" dirty="0" smtClean="0">
                <a:solidFill>
                  <a:schemeClr val="bg1"/>
                </a:solidFill>
              </a:rPr>
              <a:t>GLOBAL LAND </a:t>
            </a:r>
            <a:r>
              <a:rPr lang="nl-BE" sz="1800" spc="0" dirty="0" err="1" smtClean="0">
                <a:solidFill>
                  <a:schemeClr val="bg1"/>
                </a:solidFill>
              </a:rPr>
              <a:t>Systematic</a:t>
            </a:r>
            <a:r>
              <a:rPr lang="nl-BE" sz="1800" spc="0" dirty="0" smtClean="0">
                <a:solidFill>
                  <a:schemeClr val="bg1"/>
                </a:solidFill>
              </a:rPr>
              <a:t> Monitoring variables</a:t>
            </a:r>
            <a:endParaRPr lang="en-GB" sz="1800" spc="0" dirty="0" smtClean="0">
              <a:solidFill>
                <a:schemeClr val="bg1"/>
              </a:solidFill>
            </a:endParaRPr>
          </a:p>
        </p:txBody>
      </p:sp>
      <p:sp>
        <p:nvSpPr>
          <p:cNvPr id="230440" name="TextBox 1"/>
          <p:cNvSpPr txBox="1">
            <a:spLocks noChangeArrowheads="1"/>
          </p:cNvSpPr>
          <p:nvPr/>
        </p:nvSpPr>
        <p:spPr bwMode="auto">
          <a:xfrm>
            <a:off x="639433" y="699542"/>
            <a:ext cx="82756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15963" indent="-539750">
              <a:buFont typeface="Wingdings" pitchFamily="2" charset="2"/>
              <a:buNone/>
            </a:pPr>
            <a:r>
              <a:rPr lang="en-US" altLang="en-US" sz="1600" dirty="0" smtClean="0">
                <a:solidFill>
                  <a:srgbClr val="00468C"/>
                </a:solidFill>
              </a:rPr>
              <a:t>Ten </a:t>
            </a:r>
            <a:r>
              <a:rPr lang="en-US" altLang="en-US" sz="1600" dirty="0">
                <a:solidFill>
                  <a:srgbClr val="00468C"/>
                </a:solidFill>
              </a:rPr>
              <a:t>daily frequency / Delivery timeliness 3 days</a:t>
            </a:r>
          </a:p>
          <a:p>
            <a:pPr marL="715963" indent="-539750">
              <a:buFontTx/>
              <a:buChar char="-"/>
            </a:pPr>
            <a:r>
              <a:rPr lang="en-US" altLang="en-US" sz="1600" dirty="0">
                <a:solidFill>
                  <a:srgbClr val="00468C"/>
                </a:solidFill>
              </a:rPr>
              <a:t> Resolution from 1km to 300m and 100m</a:t>
            </a:r>
          </a:p>
          <a:p>
            <a:pPr marL="715963" indent="-539750">
              <a:buFontTx/>
              <a:buChar char="-"/>
            </a:pPr>
            <a:r>
              <a:rPr lang="en-US" altLang="en-US" sz="1600" dirty="0">
                <a:solidFill>
                  <a:srgbClr val="00468C"/>
                </a:solidFill>
              </a:rPr>
              <a:t> Current Portfolio of 27 products </a:t>
            </a:r>
            <a:endParaRPr lang="en-GB" altLang="en-US" sz="1600" dirty="0">
              <a:solidFill>
                <a:srgbClr val="00468C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530539"/>
            <a:ext cx="5940152" cy="308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66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49" name="Title 1"/>
          <p:cNvSpPr>
            <a:spLocks noGrp="1"/>
          </p:cNvSpPr>
          <p:nvPr>
            <p:ph type="title"/>
          </p:nvPr>
        </p:nvSpPr>
        <p:spPr>
          <a:solidFill>
            <a:srgbClr val="25408F"/>
          </a:solidFill>
        </p:spPr>
        <p:txBody>
          <a:bodyPr/>
          <a:lstStyle/>
          <a:p>
            <a:pPr algn="l" eaLnBrk="1" hangingPunct="1"/>
            <a:r>
              <a:rPr lang="nl-BE" sz="1800" spc="0" dirty="0" smtClean="0">
                <a:solidFill>
                  <a:schemeClr val="bg1"/>
                </a:solidFill>
              </a:rPr>
              <a:t>GLOBAL LAND </a:t>
            </a:r>
            <a:r>
              <a:rPr lang="nl-BE" sz="1800" spc="0" dirty="0" err="1" smtClean="0">
                <a:solidFill>
                  <a:schemeClr val="bg1"/>
                </a:solidFill>
              </a:rPr>
              <a:t>Systematic</a:t>
            </a:r>
            <a:r>
              <a:rPr lang="nl-BE" sz="1800" spc="0" dirty="0" smtClean="0">
                <a:solidFill>
                  <a:schemeClr val="bg1"/>
                </a:solidFill>
              </a:rPr>
              <a:t> Monitoring </a:t>
            </a:r>
            <a:r>
              <a:rPr lang="nl-BE" sz="1800" spc="0" dirty="0" err="1" smtClean="0">
                <a:solidFill>
                  <a:schemeClr val="bg1"/>
                </a:solidFill>
              </a:rPr>
              <a:t>applications</a:t>
            </a:r>
            <a:endParaRPr lang="en-GB" sz="1800" spc="0" dirty="0" smtClean="0">
              <a:solidFill>
                <a:schemeClr val="bg1"/>
              </a:solidFill>
            </a:endParaRPr>
          </a:p>
        </p:txBody>
      </p:sp>
      <p:sp>
        <p:nvSpPr>
          <p:cNvPr id="232450" name="Espace réservé du contenu 2"/>
          <p:cNvSpPr>
            <a:spLocks/>
          </p:cNvSpPr>
          <p:nvPr/>
        </p:nvSpPr>
        <p:spPr bwMode="auto">
          <a:xfrm>
            <a:off x="827088" y="700088"/>
            <a:ext cx="5761037" cy="408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SzPct val="150000"/>
              <a:buFontTx/>
              <a:buChar char="•"/>
            </a:pPr>
            <a:r>
              <a:rPr lang="en-US" altLang="en-US" sz="1600">
                <a:solidFill>
                  <a:srgbClr val="00468C"/>
                </a:solidFill>
                <a:ea typeface="ＭＳ Ｐゴシック"/>
                <a:cs typeface="ＭＳ Ｐゴシック"/>
              </a:rPr>
              <a:t>Climate change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Clr>
                <a:srgbClr val="009FBA"/>
              </a:buClr>
              <a:buFont typeface="Wingdings" pitchFamily="2" charset="2"/>
              <a:buChar char="§"/>
            </a:pPr>
            <a:r>
              <a:rPr lang="en-US" altLang="en-US" sz="1600">
                <a:solidFill>
                  <a:srgbClr val="00468C"/>
                </a:solidFill>
                <a:ea typeface="ＭＳ Ｐゴシック"/>
                <a:cs typeface="ＭＳ Ｐゴシック"/>
              </a:rPr>
              <a:t>Carbon flux forecast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Clr>
                <a:srgbClr val="009FBA"/>
              </a:buClr>
              <a:buFont typeface="Wingdings" pitchFamily="2" charset="2"/>
              <a:buChar char="§"/>
            </a:pPr>
            <a:endParaRPr lang="en-US" altLang="en-US" sz="1000">
              <a:solidFill>
                <a:srgbClr val="00468C"/>
              </a:solidFill>
              <a:ea typeface="ＭＳ Ｐゴシック"/>
              <a:cs typeface="ＭＳ Ｐゴシック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SzPct val="150000"/>
              <a:buFontTx/>
              <a:buChar char="•"/>
            </a:pPr>
            <a:r>
              <a:rPr lang="en-US" altLang="en-US" sz="1600">
                <a:solidFill>
                  <a:srgbClr val="00468C"/>
                </a:solidFill>
                <a:ea typeface="ＭＳ Ｐゴシック"/>
                <a:cs typeface="ＭＳ Ｐゴシック"/>
              </a:rPr>
              <a:t>Agriculture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Clr>
                <a:srgbClr val="009FBA"/>
              </a:buClr>
              <a:buFont typeface="Wingdings" pitchFamily="2" charset="2"/>
              <a:buChar char="§"/>
            </a:pPr>
            <a:r>
              <a:rPr lang="en-US" altLang="en-US" sz="1600">
                <a:solidFill>
                  <a:srgbClr val="00468C"/>
                </a:solidFill>
                <a:ea typeface="ＭＳ Ｐゴシック"/>
                <a:cs typeface="ＭＳ Ｐゴシック"/>
              </a:rPr>
              <a:t>Crop monitoring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Clr>
                <a:srgbClr val="009FBA"/>
              </a:buClr>
              <a:buFont typeface="Wingdings" pitchFamily="2" charset="2"/>
              <a:buChar char="§"/>
            </a:pPr>
            <a:r>
              <a:rPr lang="en-US" altLang="en-US" sz="1600">
                <a:solidFill>
                  <a:srgbClr val="00468C"/>
                </a:solidFill>
                <a:ea typeface="ＭＳ Ｐゴシック"/>
                <a:cs typeface="ＭＳ Ｐゴシック"/>
              </a:rPr>
              <a:t>Yield forecasting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Clr>
                <a:srgbClr val="009FBA"/>
              </a:buClr>
              <a:buFont typeface="Wingdings" pitchFamily="2" charset="2"/>
              <a:buChar char="§"/>
            </a:pPr>
            <a:r>
              <a:rPr lang="en-US" altLang="en-US" sz="1600">
                <a:solidFill>
                  <a:srgbClr val="00468C"/>
                </a:solidFill>
                <a:ea typeface="ＭＳ Ｐゴシック"/>
                <a:cs typeface="ＭＳ Ｐゴシック"/>
              </a:rPr>
              <a:t>Biomass conditions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Clr>
                <a:srgbClr val="009FBA"/>
              </a:buClr>
              <a:buFont typeface="Wingdings" pitchFamily="2" charset="2"/>
              <a:buChar char="§"/>
            </a:pPr>
            <a:endParaRPr lang="en-US" altLang="en-US" sz="1000">
              <a:solidFill>
                <a:srgbClr val="00468C"/>
              </a:solidFill>
              <a:ea typeface="ＭＳ Ｐゴシック"/>
              <a:cs typeface="ＭＳ Ｐゴシック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SzPct val="150000"/>
              <a:buFontTx/>
              <a:buChar char="•"/>
            </a:pPr>
            <a:r>
              <a:rPr lang="en-US" altLang="en-US" sz="1600">
                <a:solidFill>
                  <a:srgbClr val="00468C"/>
                </a:solidFill>
                <a:ea typeface="ＭＳ Ｐゴシック"/>
                <a:cs typeface="ＭＳ Ｐゴシック"/>
              </a:rPr>
              <a:t>Monitoring extreme events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Clr>
                <a:srgbClr val="009FBA"/>
              </a:buClr>
              <a:buFont typeface="Wingdings" pitchFamily="2" charset="2"/>
              <a:buChar char="§"/>
            </a:pPr>
            <a:r>
              <a:rPr lang="en-US" altLang="en-US" sz="1600">
                <a:solidFill>
                  <a:srgbClr val="00468C"/>
                </a:solidFill>
                <a:ea typeface="ＭＳ Ｐゴシック"/>
                <a:cs typeface="ＭＳ Ｐゴシック"/>
              </a:rPr>
              <a:t>Droughts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Clr>
                <a:srgbClr val="009FBA"/>
              </a:buClr>
              <a:buFont typeface="Wingdings" pitchFamily="2" charset="2"/>
              <a:buChar char="§"/>
            </a:pPr>
            <a:r>
              <a:rPr lang="en-US" altLang="en-US" sz="1600">
                <a:solidFill>
                  <a:srgbClr val="00468C"/>
                </a:solidFill>
                <a:ea typeface="ＭＳ Ｐゴシック"/>
                <a:cs typeface="ＭＳ Ｐゴシック"/>
              </a:rPr>
              <a:t>Frost conditions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Clr>
                <a:srgbClr val="009FBA"/>
              </a:buClr>
              <a:buFont typeface="Wingdings" pitchFamily="2" charset="2"/>
              <a:buChar char="§"/>
            </a:pPr>
            <a:r>
              <a:rPr lang="en-US" altLang="en-US" sz="1600">
                <a:solidFill>
                  <a:srgbClr val="00468C"/>
                </a:solidFill>
                <a:ea typeface="ＭＳ Ｐゴシック"/>
                <a:cs typeface="ＭＳ Ｐゴシック"/>
              </a:rPr>
              <a:t>Heat waves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Clr>
                <a:srgbClr val="009FBA"/>
              </a:buClr>
              <a:buFont typeface="Wingdings" pitchFamily="2" charset="2"/>
              <a:buChar char="§"/>
            </a:pPr>
            <a:endParaRPr lang="en-US" altLang="en-US" sz="1000">
              <a:solidFill>
                <a:srgbClr val="00468C"/>
              </a:solidFill>
              <a:ea typeface="ＭＳ Ｐゴシック"/>
              <a:cs typeface="ＭＳ Ｐゴシック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SzPct val="150000"/>
              <a:buFontTx/>
              <a:buChar char="•"/>
            </a:pPr>
            <a:r>
              <a:rPr lang="en-US" altLang="en-US" sz="1600">
                <a:solidFill>
                  <a:srgbClr val="00468C"/>
                </a:solidFill>
                <a:ea typeface="ＭＳ Ｐゴシック"/>
                <a:cs typeface="ＭＳ Ｐゴシック"/>
              </a:rPr>
              <a:t>Hydrology 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Clr>
                <a:srgbClr val="009FBA"/>
              </a:buClr>
              <a:buFont typeface="Wingdings" pitchFamily="2" charset="2"/>
              <a:buChar char="§"/>
            </a:pPr>
            <a:r>
              <a:rPr lang="en-US" altLang="en-US" sz="1600">
                <a:solidFill>
                  <a:srgbClr val="00468C"/>
                </a:solidFill>
                <a:ea typeface="ＭＳ Ｐゴシック"/>
                <a:cs typeface="ＭＳ Ｐゴシック"/>
              </a:rPr>
              <a:t>Water management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Clr>
                <a:srgbClr val="009FBA"/>
              </a:buClr>
              <a:buFont typeface="Wingdings" pitchFamily="2" charset="2"/>
              <a:buChar char="§"/>
            </a:pPr>
            <a:r>
              <a:rPr lang="en-US" altLang="en-US" sz="1600">
                <a:solidFill>
                  <a:srgbClr val="00468C"/>
                </a:solidFill>
                <a:ea typeface="ＭＳ Ｐゴシック"/>
                <a:cs typeface="ＭＳ Ｐゴシック"/>
              </a:rPr>
              <a:t>River discharge</a:t>
            </a:r>
          </a:p>
        </p:txBody>
      </p:sp>
      <p:pic>
        <p:nvPicPr>
          <p:cNvPr id="232452" name="Picture 4" descr="2004_sahe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944" y="947844"/>
            <a:ext cx="2459038" cy="141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2454" name="Group 13"/>
          <p:cNvGrpSpPr>
            <a:grpSpLocks/>
          </p:cNvGrpSpPr>
          <p:nvPr/>
        </p:nvGrpSpPr>
        <p:grpSpPr bwMode="auto">
          <a:xfrm>
            <a:off x="5530825" y="2772861"/>
            <a:ext cx="1992313" cy="1301750"/>
            <a:chOff x="3334" y="1706"/>
            <a:chExt cx="2020" cy="1807"/>
          </a:xfrm>
        </p:grpSpPr>
        <p:grpSp>
          <p:nvGrpSpPr>
            <p:cNvPr id="232457" name="Group 10"/>
            <p:cNvGrpSpPr>
              <a:grpSpLocks/>
            </p:cNvGrpSpPr>
            <p:nvPr/>
          </p:nvGrpSpPr>
          <p:grpSpPr bwMode="auto">
            <a:xfrm>
              <a:off x="3334" y="1843"/>
              <a:ext cx="2020" cy="1670"/>
              <a:chOff x="431" y="1889"/>
              <a:chExt cx="2020" cy="1670"/>
            </a:xfrm>
          </p:grpSpPr>
          <p:sp>
            <p:nvSpPr>
              <p:cNvPr id="12" name="Rounded Rectangle 11"/>
              <p:cNvSpPr/>
              <p:nvPr/>
            </p:nvSpPr>
            <p:spPr bwMode="auto">
              <a:xfrm>
                <a:off x="431" y="1889"/>
                <a:ext cx="2020" cy="1670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94000">
                    <a:schemeClr val="bg1"/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>
                <a:headEnd type="none" w="med" len="med"/>
                <a:tailEnd type="none" w="med" len="me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rIns="0" bIns="91440">
                <a:normAutofit/>
              </a:bodyPr>
              <a:lstStyle/>
              <a:p>
                <a:pPr marL="168275" indent="-112713" eaLnBrk="0" fontAlgn="auto" hangingPunct="0">
                  <a:spcBef>
                    <a:spcPts val="300"/>
                  </a:spcBef>
                  <a:spcAft>
                    <a:spcPts val="0"/>
                  </a:spcAft>
                  <a:buClr>
                    <a:schemeClr val="tx1"/>
                  </a:buClr>
                  <a:buSzPct val="115000"/>
                  <a:buFont typeface="Arial" pitchFamily="34" charset="0"/>
                  <a:buChar char="•"/>
                  <a:defRPr/>
                </a:pPr>
                <a:r>
                  <a:rPr lang="en-US" sz="600" dirty="0">
                    <a:solidFill>
                      <a:schemeClr val="accent6">
                        <a:lumMod val="75000"/>
                      </a:schemeClr>
                    </a:solidFill>
                    <a:cs typeface="Calibri" pitchFamily="34" charset="0"/>
                  </a:rPr>
                  <a:t>Monitoring of fires and </a:t>
                </a:r>
                <a:br>
                  <a:rPr lang="en-US" sz="600" dirty="0">
                    <a:solidFill>
                      <a:schemeClr val="accent6">
                        <a:lumMod val="75000"/>
                      </a:schemeClr>
                    </a:solidFill>
                    <a:cs typeface="Calibri" pitchFamily="34" charset="0"/>
                  </a:rPr>
                </a:br>
                <a:r>
                  <a:rPr lang="en-US" sz="600" dirty="0">
                    <a:solidFill>
                      <a:schemeClr val="accent6">
                        <a:lumMod val="75000"/>
                      </a:schemeClr>
                    </a:solidFill>
                    <a:cs typeface="Calibri" pitchFamily="34" charset="0"/>
                  </a:rPr>
                  <a:t>burned areas on a </a:t>
                </a:r>
                <a:br>
                  <a:rPr lang="en-US" sz="600" dirty="0">
                    <a:solidFill>
                      <a:schemeClr val="accent6">
                        <a:lumMod val="75000"/>
                      </a:schemeClr>
                    </a:solidFill>
                    <a:cs typeface="Calibri" pitchFamily="34" charset="0"/>
                  </a:rPr>
                </a:br>
                <a:r>
                  <a:rPr lang="en-US" sz="600" dirty="0">
                    <a:solidFill>
                      <a:schemeClr val="accent6">
                        <a:lumMod val="75000"/>
                      </a:schemeClr>
                    </a:solidFill>
                    <a:cs typeface="Calibri" pitchFamily="34" charset="0"/>
                  </a:rPr>
                  <a:t>daily basis</a:t>
                </a:r>
              </a:p>
              <a:p>
                <a:pPr marL="168275" indent="-112713" eaLnBrk="0" fontAlgn="auto" hangingPunct="0">
                  <a:spcBef>
                    <a:spcPts val="300"/>
                  </a:spcBef>
                  <a:spcAft>
                    <a:spcPts val="0"/>
                  </a:spcAft>
                  <a:buClr>
                    <a:schemeClr val="tx1"/>
                  </a:buClr>
                  <a:buSzPct val="115000"/>
                  <a:buFont typeface="Arial" pitchFamily="34" charset="0"/>
                  <a:buChar char="•"/>
                  <a:defRPr/>
                </a:pPr>
                <a:r>
                  <a:rPr lang="en-US" sz="600" dirty="0">
                    <a:solidFill>
                      <a:schemeClr val="accent6">
                        <a:lumMod val="75000"/>
                      </a:schemeClr>
                    </a:solidFill>
                    <a:cs typeface="Calibri" pitchFamily="34" charset="0"/>
                  </a:rPr>
                  <a:t>Development of indices </a:t>
                </a:r>
                <a:br>
                  <a:rPr lang="en-US" sz="600" dirty="0">
                    <a:solidFill>
                      <a:schemeClr val="accent6">
                        <a:lumMod val="75000"/>
                      </a:schemeClr>
                    </a:solidFill>
                    <a:cs typeface="Calibri" pitchFamily="34" charset="0"/>
                  </a:rPr>
                </a:br>
                <a:r>
                  <a:rPr lang="en-US" sz="600" dirty="0">
                    <a:solidFill>
                      <a:schemeClr val="accent6">
                        <a:lumMod val="75000"/>
                      </a:schemeClr>
                    </a:solidFill>
                    <a:cs typeface="Calibri" pitchFamily="34" charset="0"/>
                  </a:rPr>
                  <a:t>of fire management and </a:t>
                </a:r>
                <a:br>
                  <a:rPr lang="en-US" sz="600" dirty="0">
                    <a:solidFill>
                      <a:schemeClr val="accent6">
                        <a:lumMod val="75000"/>
                      </a:schemeClr>
                    </a:solidFill>
                    <a:cs typeface="Calibri" pitchFamily="34" charset="0"/>
                  </a:rPr>
                </a:br>
                <a:r>
                  <a:rPr lang="en-US" sz="600" dirty="0">
                    <a:solidFill>
                      <a:schemeClr val="accent6">
                        <a:lumMod val="75000"/>
                      </a:schemeClr>
                    </a:solidFill>
                    <a:cs typeface="Calibri" pitchFamily="34" charset="0"/>
                  </a:rPr>
                  <a:t>efficiency</a:t>
                </a:r>
              </a:p>
              <a:p>
                <a:pPr marL="168275" indent="-112713" eaLnBrk="0" fontAlgn="auto" hangingPunct="0">
                  <a:spcBef>
                    <a:spcPts val="300"/>
                  </a:spcBef>
                  <a:spcAft>
                    <a:spcPts val="0"/>
                  </a:spcAft>
                  <a:buClr>
                    <a:schemeClr val="tx1"/>
                  </a:buClr>
                  <a:buSzPct val="115000"/>
                  <a:buFont typeface="Arial" pitchFamily="34" charset="0"/>
                  <a:buChar char="•"/>
                  <a:defRPr/>
                </a:pPr>
                <a:r>
                  <a:rPr lang="en-US" sz="600" dirty="0">
                    <a:solidFill>
                      <a:schemeClr val="accent6">
                        <a:lumMod val="75000"/>
                      </a:schemeClr>
                    </a:solidFill>
                    <a:cs typeface="Calibri" pitchFamily="34" charset="0"/>
                  </a:rPr>
                  <a:t>Bulletins developed at </a:t>
                </a:r>
                <a:br>
                  <a:rPr lang="en-US" sz="600" dirty="0">
                    <a:solidFill>
                      <a:schemeClr val="accent6">
                        <a:lumMod val="75000"/>
                      </a:schemeClr>
                    </a:solidFill>
                    <a:cs typeface="Calibri" pitchFamily="34" charset="0"/>
                  </a:rPr>
                </a:br>
                <a:r>
                  <a:rPr lang="en-US" sz="600" dirty="0">
                    <a:solidFill>
                      <a:schemeClr val="accent6">
                        <a:lumMod val="75000"/>
                      </a:schemeClr>
                    </a:solidFill>
                    <a:cs typeface="Calibri" pitchFamily="34" charset="0"/>
                  </a:rPr>
                  <a:t>national and PA level</a:t>
                </a:r>
                <a:br>
                  <a:rPr lang="en-US" sz="600" dirty="0">
                    <a:solidFill>
                      <a:schemeClr val="accent6">
                        <a:lumMod val="75000"/>
                      </a:schemeClr>
                    </a:solidFill>
                    <a:cs typeface="Calibri" pitchFamily="34" charset="0"/>
                  </a:rPr>
                </a:br>
                <a:endParaRPr lang="en-GB" sz="600" dirty="0">
                  <a:solidFill>
                    <a:schemeClr val="accent6">
                      <a:lumMod val="75000"/>
                    </a:schemeClr>
                  </a:solidFill>
                  <a:cs typeface="Calibri" pitchFamily="34" charset="0"/>
                </a:endParaRPr>
              </a:p>
            </p:txBody>
          </p:sp>
          <p:pic>
            <p:nvPicPr>
              <p:cNvPr id="232460" name="Picture 33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766" y="1933"/>
                <a:ext cx="512" cy="5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32461" name="Picture 34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1791" y="2478"/>
                <a:ext cx="500" cy="5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32462" name="Picture 35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1776" y="3023"/>
                <a:ext cx="529" cy="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32463" name="Picture 37" descr="Picture 070.jpg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595" y="3019"/>
                <a:ext cx="1098" cy="5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32458" name="TextBox 25"/>
            <p:cNvSpPr txBox="1">
              <a:spLocks noChangeArrowheads="1"/>
            </p:cNvSpPr>
            <p:nvPr/>
          </p:nvSpPr>
          <p:spPr bwMode="auto">
            <a:xfrm>
              <a:off x="3515" y="1706"/>
              <a:ext cx="1018" cy="26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lnSpc>
                  <a:spcPct val="80000"/>
                </a:lnSpc>
                <a:buClr>
                  <a:schemeClr val="tx1"/>
                </a:buClr>
                <a:buSzPct val="115000"/>
              </a:pPr>
              <a:r>
                <a:rPr lang="en-US" altLang="en-US" sz="800">
                  <a:solidFill>
                    <a:srgbClr val="C00000"/>
                  </a:solidFill>
                  <a:ea typeface="ＭＳ Ｐゴシック"/>
                  <a:cs typeface="ＭＳ Ｐゴシック"/>
                </a:rPr>
                <a:t>Fire ecology</a:t>
              </a:r>
              <a:endParaRPr lang="en-GB" altLang="en-US" sz="800">
                <a:solidFill>
                  <a:srgbClr val="C00000"/>
                </a:solidFill>
                <a:ea typeface="ＭＳ Ｐゴシック"/>
                <a:cs typeface="ＭＳ Ｐゴシック"/>
              </a:endParaRPr>
            </a:p>
          </p:txBody>
        </p:sp>
      </p:grpSp>
      <p:pic>
        <p:nvPicPr>
          <p:cNvPr id="18" name="Picture 18" descr="WP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76983" y="734412"/>
            <a:ext cx="1043089" cy="1480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0562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F85BB6E1-ABB4-0343-810A-BADEA7980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705" y="255463"/>
            <a:ext cx="7819096" cy="265172"/>
          </a:xfrm>
          <a:solidFill>
            <a:srgbClr val="25408F"/>
          </a:solidFill>
        </p:spPr>
        <p:txBody>
          <a:bodyPr/>
          <a:lstStyle/>
          <a:p>
            <a:r>
              <a:rPr lang="en-GB" dirty="0"/>
              <a:t>Users           </a:t>
            </a:r>
            <a:r>
              <a:rPr lang="en-GB" spc="0" dirty="0" smtClean="0"/>
              <a:t>Water level and quality monitoring - Lake </a:t>
            </a:r>
            <a:r>
              <a:rPr lang="en-GB" spc="0" dirty="0"/>
              <a:t>Turkana</a:t>
            </a:r>
          </a:p>
        </p:txBody>
      </p:sp>
      <p:pic>
        <p:nvPicPr>
          <p:cNvPr id="15" name="Image 211">
            <a:extLst>
              <a:ext uri="{FF2B5EF4-FFF2-40B4-BE49-F238E27FC236}">
                <a16:creationId xmlns:a16="http://schemas.microsoft.com/office/drawing/2014/main" id="{5C165304-5744-E54A-BC56-86E8F0D73D7F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01"/>
          <a:stretch/>
        </p:blipFill>
        <p:spPr bwMode="auto">
          <a:xfrm>
            <a:off x="867704" y="2160640"/>
            <a:ext cx="2073036" cy="2826068"/>
          </a:xfrm>
          <a:prstGeom prst="rect">
            <a:avLst/>
          </a:prstGeom>
          <a:noFill/>
        </p:spPr>
      </p:pic>
      <p:grpSp>
        <p:nvGrpSpPr>
          <p:cNvPr id="16" name="Groupe 1">
            <a:extLst>
              <a:ext uri="{FF2B5EF4-FFF2-40B4-BE49-F238E27FC236}">
                <a16:creationId xmlns:a16="http://schemas.microsoft.com/office/drawing/2014/main" id="{694150C6-B74D-4A41-AC9B-E2BF0ADB841D}"/>
              </a:ext>
            </a:extLst>
          </p:cNvPr>
          <p:cNvGrpSpPr/>
          <p:nvPr/>
        </p:nvGrpSpPr>
        <p:grpSpPr>
          <a:xfrm>
            <a:off x="4630565" y="1659333"/>
            <a:ext cx="1915392" cy="1752231"/>
            <a:chOff x="0" y="0"/>
            <a:chExt cx="8233412" cy="5745821"/>
          </a:xfrm>
          <a:solidFill>
            <a:schemeClr val="bg1"/>
          </a:solidFill>
        </p:grpSpPr>
        <p:pic>
          <p:nvPicPr>
            <p:cNvPr id="17" name="Image 23">
              <a:extLst>
                <a:ext uri="{FF2B5EF4-FFF2-40B4-BE49-F238E27FC236}">
                  <a16:creationId xmlns:a16="http://schemas.microsoft.com/office/drawing/2014/main" id="{242948AA-0E42-DD43-8C1E-C37135EE55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8233411" cy="3600000"/>
            </a:xfrm>
            <a:prstGeom prst="rect">
              <a:avLst/>
            </a:prstGeom>
            <a:grpFill/>
          </p:spPr>
        </p:pic>
        <p:pic>
          <p:nvPicPr>
            <p:cNvPr id="19" name="Image 24">
              <a:extLst>
                <a:ext uri="{FF2B5EF4-FFF2-40B4-BE49-F238E27FC236}">
                  <a16:creationId xmlns:a16="http://schemas.microsoft.com/office/drawing/2014/main" id="{973DBCFA-0285-1747-A7B0-664E0A664B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-4" r="2" b="19115"/>
            <a:stretch/>
          </p:blipFill>
          <p:spPr>
            <a:xfrm>
              <a:off x="0" y="2833791"/>
              <a:ext cx="8233201" cy="2912030"/>
            </a:xfrm>
            <a:prstGeom prst="rect">
              <a:avLst/>
            </a:prstGeom>
            <a:grpFill/>
          </p:spPr>
        </p:pic>
      </p:grpSp>
      <p:pic>
        <p:nvPicPr>
          <p:cNvPr id="20" name="Picture 2" descr="RÃ©sultat de recherche d'images pour &quot;hydroelectric power plant gilgel dam III&quot;">
            <a:extLst>
              <a:ext uri="{FF2B5EF4-FFF2-40B4-BE49-F238E27FC236}">
                <a16:creationId xmlns:a16="http://schemas.microsoft.com/office/drawing/2014/main" id="{FB5FC59B-BEDC-DE41-B1E7-AE73FFECE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23" y="868115"/>
            <a:ext cx="1667334" cy="1667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C2F1DB3-C24D-CC4A-B482-63F888D692F5}"/>
              </a:ext>
            </a:extLst>
          </p:cNvPr>
          <p:cNvSpPr/>
          <p:nvPr/>
        </p:nvSpPr>
        <p:spPr>
          <a:xfrm>
            <a:off x="2129257" y="1650593"/>
            <a:ext cx="692885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Gibe III Hydropower Plant on the </a:t>
            </a:r>
            <a:r>
              <a:rPr lang="en-US" sz="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Omo</a:t>
            </a:r>
            <a:r>
              <a:rPr lang="en-US" sz="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river in Ethiopia</a:t>
            </a:r>
            <a:endParaRPr lang="fr-FR" sz="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2" name="Picture 2" descr="RÃ©sultat de recherche d'images pour &quot;hydraulic modelling&quot;">
            <a:extLst>
              <a:ext uri="{FF2B5EF4-FFF2-40B4-BE49-F238E27FC236}">
                <a16:creationId xmlns:a16="http://schemas.microsoft.com/office/drawing/2014/main" id="{ADBB3325-A315-7146-ADC2-B232AB062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917" y="570971"/>
            <a:ext cx="1599525" cy="97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ZoneTexte 17">
            <a:extLst>
              <a:ext uri="{FF2B5EF4-FFF2-40B4-BE49-F238E27FC236}">
                <a16:creationId xmlns:a16="http://schemas.microsoft.com/office/drawing/2014/main" id="{83B01FFC-C23E-A041-AC6D-D89EF9D24566}"/>
              </a:ext>
            </a:extLst>
          </p:cNvPr>
          <p:cNvSpPr txBox="1"/>
          <p:nvPr/>
        </p:nvSpPr>
        <p:spPr>
          <a:xfrm>
            <a:off x="4721785" y="1386081"/>
            <a:ext cx="6928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Source: FLOW-3D</a:t>
            </a:r>
          </a:p>
        </p:txBody>
      </p:sp>
      <p:sp>
        <p:nvSpPr>
          <p:cNvPr id="24" name="ZoneTexte 4">
            <a:extLst>
              <a:ext uri="{FF2B5EF4-FFF2-40B4-BE49-F238E27FC236}">
                <a16:creationId xmlns:a16="http://schemas.microsoft.com/office/drawing/2014/main" id="{AC6C5D73-C60F-D042-88DF-3E1D2B6D84CE}"/>
              </a:ext>
            </a:extLst>
          </p:cNvPr>
          <p:cNvSpPr txBox="1"/>
          <p:nvPr/>
        </p:nvSpPr>
        <p:spPr>
          <a:xfrm>
            <a:off x="2978447" y="685778"/>
            <a:ext cx="1575389" cy="41088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sz="9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sz="900" dirty="0" err="1">
                <a:solidFill>
                  <a:schemeClr val="accent1">
                    <a:lumMod val="75000"/>
                  </a:schemeClr>
                </a:solidFill>
              </a:rPr>
              <a:t>Knowledge</a:t>
            </a:r>
            <a:r>
              <a:rPr lang="fr-FR" sz="900" dirty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fr-FR" sz="900" dirty="0" err="1">
                <a:solidFill>
                  <a:schemeClr val="accent1">
                    <a:lumMod val="75000"/>
                  </a:schemeClr>
                </a:solidFill>
              </a:rPr>
              <a:t>upstream</a:t>
            </a:r>
            <a:r>
              <a:rPr lang="fr-FR" sz="900" dirty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fr-FR" sz="900" dirty="0" err="1">
                <a:solidFill>
                  <a:schemeClr val="accent1">
                    <a:lumMod val="75000"/>
                  </a:schemeClr>
                </a:solidFill>
              </a:rPr>
              <a:t>downstream</a:t>
            </a:r>
            <a:r>
              <a:rPr lang="fr-FR" sz="900" dirty="0">
                <a:solidFill>
                  <a:schemeClr val="accent1">
                    <a:lumMod val="75000"/>
                  </a:schemeClr>
                </a:solidFill>
              </a:rPr>
              <a:t> water </a:t>
            </a:r>
            <a:r>
              <a:rPr lang="fr-FR" sz="900" dirty="0" err="1">
                <a:solidFill>
                  <a:schemeClr val="accent1">
                    <a:lumMod val="75000"/>
                  </a:schemeClr>
                </a:solidFill>
              </a:rPr>
              <a:t>resources</a:t>
            </a:r>
            <a:r>
              <a:rPr lang="fr-FR" sz="900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fr-FR" sz="900" dirty="0" err="1">
                <a:solidFill>
                  <a:schemeClr val="accent1">
                    <a:lumMod val="75000"/>
                  </a:schemeClr>
                </a:solidFill>
              </a:rPr>
              <a:t>Hydrologic</a:t>
            </a:r>
            <a:r>
              <a:rPr lang="fr-FR" sz="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900" dirty="0" err="1">
                <a:solidFill>
                  <a:schemeClr val="accent1">
                    <a:lumMod val="75000"/>
                  </a:schemeClr>
                </a:solidFill>
              </a:rPr>
              <a:t>models</a:t>
            </a:r>
            <a:r>
              <a:rPr lang="fr-FR" sz="900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endParaRPr lang="fr-FR" sz="9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fr-FR" sz="9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fr-FR" sz="9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fr-FR" sz="9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fr-FR" sz="9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sz="900" dirty="0" err="1">
                <a:solidFill>
                  <a:schemeClr val="accent1">
                    <a:lumMod val="75000"/>
                  </a:schemeClr>
                </a:solidFill>
              </a:rPr>
              <a:t>Knowledge</a:t>
            </a:r>
            <a:r>
              <a:rPr lang="fr-FR" sz="900" dirty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fr-FR" sz="900" dirty="0" err="1">
                <a:solidFill>
                  <a:schemeClr val="accent1">
                    <a:lumMod val="75000"/>
                  </a:schemeClr>
                </a:solidFill>
              </a:rPr>
              <a:t>ecosystem</a:t>
            </a:r>
            <a:r>
              <a:rPr lang="fr-FR" sz="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900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to </a:t>
            </a:r>
            <a:r>
              <a:rPr lang="fr-FR" sz="900" dirty="0" err="1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estimate</a:t>
            </a:r>
            <a:r>
              <a:rPr lang="fr-FR" sz="900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fr-FR" sz="900" dirty="0" err="1">
                <a:solidFill>
                  <a:schemeClr val="accent1">
                    <a:lumMod val="75000"/>
                  </a:schemeClr>
                </a:solidFill>
              </a:rPr>
              <a:t>environmental</a:t>
            </a:r>
            <a:r>
              <a:rPr lang="fr-FR" sz="900" dirty="0">
                <a:solidFill>
                  <a:schemeClr val="accent1">
                    <a:lumMod val="75000"/>
                  </a:schemeClr>
                </a:solidFill>
              </a:rPr>
              <a:t> and </a:t>
            </a:r>
            <a:r>
              <a:rPr lang="fr-FR" sz="900" dirty="0" err="1">
                <a:solidFill>
                  <a:schemeClr val="accent1">
                    <a:lumMod val="75000"/>
                  </a:schemeClr>
                </a:solidFill>
              </a:rPr>
              <a:t>societal</a:t>
            </a:r>
            <a:r>
              <a:rPr lang="fr-FR" sz="900" dirty="0">
                <a:solidFill>
                  <a:schemeClr val="accent1">
                    <a:lumMod val="75000"/>
                  </a:schemeClr>
                </a:solidFill>
              </a:rPr>
              <a:t> impacts</a:t>
            </a:r>
          </a:p>
          <a:p>
            <a:pPr marL="342900" indent="-342900">
              <a:buFont typeface="+mj-lt"/>
              <a:buAutoNum type="arabicPeriod"/>
            </a:pPr>
            <a:endParaRPr lang="fr-FR" sz="9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fr-FR" sz="9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fr-FR" sz="9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fr-FR" sz="9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fr-FR" sz="9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sz="900" dirty="0" err="1">
                <a:solidFill>
                  <a:schemeClr val="accent1">
                    <a:lumMod val="75000"/>
                  </a:schemeClr>
                </a:solidFill>
              </a:rPr>
              <a:t>Operational</a:t>
            </a:r>
            <a:r>
              <a:rPr lang="fr-FR" sz="900" dirty="0">
                <a:solidFill>
                  <a:schemeClr val="accent1">
                    <a:lumMod val="75000"/>
                  </a:schemeClr>
                </a:solidFill>
              </a:rPr>
              <a:t> monitoring (</a:t>
            </a:r>
            <a:r>
              <a:rPr lang="fr-FR" sz="900" dirty="0" err="1">
                <a:solidFill>
                  <a:schemeClr val="accent1">
                    <a:lumMod val="75000"/>
                  </a:schemeClr>
                </a:solidFill>
              </a:rPr>
              <a:t>optimization</a:t>
            </a:r>
            <a:r>
              <a:rPr lang="fr-FR" sz="900" dirty="0">
                <a:solidFill>
                  <a:schemeClr val="accent1">
                    <a:lumMod val="75000"/>
                  </a:schemeClr>
                </a:solidFill>
              </a:rPr>
              <a:t>, monitoring…</a:t>
            </a:r>
            <a:r>
              <a:rPr lang="fr-FR" sz="900" dirty="0" err="1">
                <a:solidFill>
                  <a:schemeClr val="accent1">
                    <a:lumMod val="75000"/>
                  </a:schemeClr>
                </a:solidFill>
              </a:rPr>
              <a:t>etc</a:t>
            </a:r>
            <a:r>
              <a:rPr lang="fr-FR" sz="900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endParaRPr lang="fr-FR" sz="9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fr-FR" sz="9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fr-FR" sz="9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fr-FR" sz="9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fr-FR" sz="9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AA9F7B6-4480-BE40-94FE-DE97E58BEF9E}"/>
              </a:ext>
            </a:extLst>
          </p:cNvPr>
          <p:cNvSpPr/>
          <p:nvPr/>
        </p:nvSpPr>
        <p:spPr>
          <a:xfrm>
            <a:off x="6583615" y="1752498"/>
            <a:ext cx="78899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Turbidity</a:t>
            </a:r>
            <a:r>
              <a:rPr lang="fr-FR" sz="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of Lake Turkana </a:t>
            </a:r>
            <a:r>
              <a:rPr lang="fr-FR" sz="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before</a:t>
            </a:r>
            <a:r>
              <a:rPr lang="fr-FR" sz="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(2008) and </a:t>
            </a:r>
            <a:r>
              <a:rPr lang="fr-FR" sz="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after</a:t>
            </a:r>
            <a:r>
              <a:rPr lang="fr-FR" sz="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(2017)the construction of the </a:t>
            </a:r>
            <a:r>
              <a:rPr lang="fr-FR" sz="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Gilgel</a:t>
            </a:r>
            <a:r>
              <a:rPr lang="fr-FR" sz="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Gibe III Dam </a:t>
            </a:r>
          </a:p>
        </p:txBody>
      </p:sp>
      <p:pic>
        <p:nvPicPr>
          <p:cNvPr id="26" name="Image 2">
            <a:extLst>
              <a:ext uri="{FF2B5EF4-FFF2-40B4-BE49-F238E27FC236}">
                <a16:creationId xmlns:a16="http://schemas.microsoft.com/office/drawing/2014/main" id="{AE8EA1F2-0A92-F448-9D85-8491124509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4646" y="3573674"/>
            <a:ext cx="2492027" cy="1357930"/>
          </a:xfrm>
          <a:prstGeom prst="rect">
            <a:avLst/>
          </a:prstGeom>
          <a:solidFill>
            <a:schemeClr val="bg1"/>
          </a:solidFill>
          <a:ln w="6350">
            <a:solidFill>
              <a:srgbClr val="0070C0"/>
            </a:solidFill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C93A701-B833-344B-A31E-1D692FC079EC}"/>
              </a:ext>
            </a:extLst>
          </p:cNvPr>
          <p:cNvSpPr txBox="1"/>
          <p:nvPr/>
        </p:nvSpPr>
        <p:spPr>
          <a:xfrm>
            <a:off x="1384420" y="4612439"/>
            <a:ext cx="14670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Lake Turkana, K</a:t>
            </a:r>
            <a:r>
              <a:rPr lang="en-GB" sz="1050" dirty="0" smtClean="0">
                <a:solidFill>
                  <a:schemeClr val="bg1"/>
                </a:solidFill>
              </a:rPr>
              <a:t>enya</a:t>
            </a:r>
            <a:endParaRPr lang="en-GB" sz="1050" dirty="0">
              <a:solidFill>
                <a:schemeClr val="bg1"/>
              </a:solidFill>
            </a:endParaRPr>
          </a:p>
        </p:txBody>
      </p:sp>
      <p:sp>
        <p:nvSpPr>
          <p:cNvPr id="28" name="ZoneTexte 13">
            <a:extLst>
              <a:ext uri="{FF2B5EF4-FFF2-40B4-BE49-F238E27FC236}">
                <a16:creationId xmlns:a16="http://schemas.microsoft.com/office/drawing/2014/main" id="{812ECF45-E3FD-814F-A4ED-513E106ED02F}"/>
              </a:ext>
            </a:extLst>
          </p:cNvPr>
          <p:cNvSpPr txBox="1"/>
          <p:nvPr/>
        </p:nvSpPr>
        <p:spPr>
          <a:xfrm>
            <a:off x="7076002" y="740160"/>
            <a:ext cx="1834856" cy="665083"/>
          </a:xfrm>
          <a:prstGeom prst="roundRect">
            <a:avLst>
              <a:gd name="adj" fmla="val 5197"/>
            </a:avLst>
          </a:prstGeom>
          <a:ln>
            <a:solidFill>
              <a:srgbClr val="B0BD2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28588" indent="-128588">
              <a:buFont typeface="Arial" panose="020B0604020202020204" pitchFamily="34" charset="0"/>
              <a:buChar char="•"/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Water </a:t>
            </a:r>
            <a:r>
              <a:rPr lang="fr-FR" sz="9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Level</a:t>
            </a:r>
            <a:endParaRPr lang="fr-F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Snow Water Equivalent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fr-FR" sz="9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Discharge</a:t>
            </a: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(in situ)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Rain</a:t>
            </a:r>
          </a:p>
        </p:txBody>
      </p:sp>
      <p:sp>
        <p:nvSpPr>
          <p:cNvPr id="29" name="ZoneTexte 13">
            <a:extLst>
              <a:ext uri="{FF2B5EF4-FFF2-40B4-BE49-F238E27FC236}">
                <a16:creationId xmlns:a16="http://schemas.microsoft.com/office/drawing/2014/main" id="{328B7EB6-F41F-0249-A80E-F23038841179}"/>
              </a:ext>
            </a:extLst>
          </p:cNvPr>
          <p:cNvSpPr txBox="1"/>
          <p:nvPr/>
        </p:nvSpPr>
        <p:spPr>
          <a:xfrm>
            <a:off x="7076002" y="2697355"/>
            <a:ext cx="1834856" cy="522565"/>
          </a:xfrm>
          <a:prstGeom prst="roundRect">
            <a:avLst>
              <a:gd name="adj" fmla="val 5197"/>
            </a:avLst>
          </a:prstGeom>
          <a:ln>
            <a:solidFill>
              <a:srgbClr val="B0BD2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Water </a:t>
            </a:r>
            <a:r>
              <a:rPr lang="fr-FR" sz="9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Level</a:t>
            </a:r>
            <a:endParaRPr lang="fr-F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Lake Water </a:t>
            </a:r>
            <a:r>
              <a:rPr lang="fr-FR" sz="9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Quality</a:t>
            </a: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  <a:r>
              <a:rPr lang="fr-FR" sz="9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temperature</a:t>
            </a:r>
            <a:endParaRPr lang="fr-F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0" name="ZoneTexte 13">
            <a:extLst>
              <a:ext uri="{FF2B5EF4-FFF2-40B4-BE49-F238E27FC236}">
                <a16:creationId xmlns:a16="http://schemas.microsoft.com/office/drawing/2014/main" id="{7904FE18-E9FB-724C-B2D2-EAB79D5F5FD3}"/>
              </a:ext>
            </a:extLst>
          </p:cNvPr>
          <p:cNvSpPr txBox="1"/>
          <p:nvPr/>
        </p:nvSpPr>
        <p:spPr>
          <a:xfrm>
            <a:off x="7076002" y="4147755"/>
            <a:ext cx="1834856" cy="950119"/>
          </a:xfrm>
          <a:prstGeom prst="roundRect">
            <a:avLst>
              <a:gd name="adj" fmla="val 5197"/>
            </a:avLst>
          </a:prstGeom>
          <a:ln>
            <a:solidFill>
              <a:srgbClr val="B0BD2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Near Real Time data: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Water </a:t>
            </a:r>
            <a:r>
              <a:rPr lang="fr-FR" sz="9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Level</a:t>
            </a:r>
            <a:endParaRPr lang="fr-F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Lake Water </a:t>
            </a:r>
            <a:r>
              <a:rPr lang="fr-FR" sz="9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Quality</a:t>
            </a: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  <a:r>
              <a:rPr lang="fr-FR" sz="9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Temperature</a:t>
            </a:r>
            <a:endParaRPr lang="fr-F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Area of water bodies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fr-FR" sz="9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Discharge</a:t>
            </a: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fr-FR" sz="9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from</a:t>
            </a: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local model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90FC2ED-37FC-5548-8A8B-C64539847ECC}"/>
              </a:ext>
            </a:extLst>
          </p:cNvPr>
          <p:cNvSpPr/>
          <p:nvPr/>
        </p:nvSpPr>
        <p:spPr>
          <a:xfrm>
            <a:off x="905899" y="302374"/>
            <a:ext cx="2034013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en-US" sz="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Gibe III dam on the </a:t>
            </a:r>
            <a:r>
              <a:rPr lang="en-US" sz="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Omo</a:t>
            </a:r>
            <a:r>
              <a:rPr lang="en-US" sz="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River is Africa´s biggest dam (since 2016), will make possible large-scale commercial irrigation schemes in the Lower </a:t>
            </a:r>
            <a:r>
              <a:rPr lang="en-US" sz="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Omo</a:t>
            </a:r>
            <a:r>
              <a:rPr lang="en-US" sz="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en-US" sz="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Potential impacts:</a:t>
            </a:r>
          </a:p>
          <a:p>
            <a:pPr marL="557213" lvl="1" indent="-214313" algn="just">
              <a:buFont typeface="Arial" panose="020B0604020202020204" pitchFamily="34" charset="0"/>
              <a:buChar char="•"/>
            </a:pPr>
            <a:r>
              <a:rPr lang="en-US" sz="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Lake Turkana´s ecology (captured nutrients could no more feed the lake)</a:t>
            </a:r>
          </a:p>
          <a:p>
            <a:pPr marL="557213" lvl="1" indent="-214313" algn="just">
              <a:buFont typeface="Arial" panose="020B0604020202020204" pitchFamily="34" charset="0"/>
              <a:buChar char="•"/>
            </a:pPr>
            <a:r>
              <a:rPr lang="en-US" sz="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Risk on indigenous fishery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en-US" sz="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Urgency to establish effective monitoring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endParaRPr lang="en-US" sz="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" name="Textfeld 11">
            <a:extLst>
              <a:ext uri="{FF2B5EF4-FFF2-40B4-BE49-F238E27FC236}">
                <a16:creationId xmlns:a16="http://schemas.microsoft.com/office/drawing/2014/main" id="{B6FA0DAA-52EF-D24D-92EB-5E53C6376070}"/>
              </a:ext>
            </a:extLst>
          </p:cNvPr>
          <p:cNvSpPr txBox="1"/>
          <p:nvPr/>
        </p:nvSpPr>
        <p:spPr>
          <a:xfrm>
            <a:off x="3346522" y="4011209"/>
            <a:ext cx="53124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Archive Turbidity data over 10 years, seasonal trends</a:t>
            </a:r>
          </a:p>
        </p:txBody>
      </p:sp>
      <p:sp>
        <p:nvSpPr>
          <p:cNvPr id="33" name="Textfeld 18">
            <a:extLst>
              <a:ext uri="{FF2B5EF4-FFF2-40B4-BE49-F238E27FC236}">
                <a16:creationId xmlns:a16="http://schemas.microsoft.com/office/drawing/2014/main" id="{9B451F45-5A95-9844-96E5-2F259363FFFD}"/>
              </a:ext>
            </a:extLst>
          </p:cNvPr>
          <p:cNvSpPr txBox="1"/>
          <p:nvPr/>
        </p:nvSpPr>
        <p:spPr>
          <a:xfrm>
            <a:off x="4030262" y="4133056"/>
            <a:ext cx="74699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50" dirty="0">
                <a:solidFill>
                  <a:srgbClr val="C00000"/>
                </a:solidFill>
              </a:rPr>
              <a:t>NRT Turbidity data</a:t>
            </a:r>
          </a:p>
        </p:txBody>
      </p:sp>
      <p:pic>
        <p:nvPicPr>
          <p:cNvPr id="34" name="Image 18">
            <a:extLst>
              <a:ext uri="{FF2B5EF4-FFF2-40B4-BE49-F238E27FC236}">
                <a16:creationId xmlns:a16="http://schemas.microsoft.com/office/drawing/2014/main" id="{F61FCAF4-EC3D-9645-957D-4D88B8D419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82404" y="4319692"/>
            <a:ext cx="509138" cy="638455"/>
          </a:xfrm>
          <a:prstGeom prst="rect">
            <a:avLst/>
          </a:prstGeom>
        </p:spPr>
      </p:pic>
      <p:pic>
        <p:nvPicPr>
          <p:cNvPr id="35" name="Image 5">
            <a:extLst>
              <a:ext uri="{FF2B5EF4-FFF2-40B4-BE49-F238E27FC236}">
                <a16:creationId xmlns:a16="http://schemas.microsoft.com/office/drawing/2014/main" id="{95E14A7C-8EEC-A24D-B6BA-7501E33C18F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67816" y="4319693"/>
            <a:ext cx="509951" cy="638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88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 smtClean="0"/>
              <a:t>Drought</a:t>
            </a:r>
            <a:r>
              <a:rPr lang="nl-BE" dirty="0" smtClean="0"/>
              <a:t> assessment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627534"/>
            <a:ext cx="6041818" cy="396444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64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yle Guide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580D06AB-8ED6-465E-8192-CFBAB0A81006}"/>
    </a:ext>
  </a:extLst>
</a:theme>
</file>

<file path=ppt/theme/theme10.xml><?xml version="1.0" encoding="utf-8"?>
<a:theme xmlns:a="http://schemas.openxmlformats.org/drawingml/2006/main" name="Emergency_Refugees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3ED1CF9F-4DA5-4B04-A7C8-A11D2D2921DA}"/>
    </a:ext>
  </a:extLst>
</a:theme>
</file>

<file path=ppt/theme/theme11.xml><?xml version="1.0" encoding="utf-8"?>
<a:theme xmlns:a="http://schemas.openxmlformats.org/drawingml/2006/main" name="Atmosphere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EF45E9C5-71C1-4F22-BAF9-515039F0EC61}"/>
    </a:ext>
  </a:extLst>
</a:theme>
</file>

<file path=ppt/theme/theme12.xml><?xml version="1.0" encoding="utf-8"?>
<a:theme xmlns:a="http://schemas.openxmlformats.org/drawingml/2006/main" name="Climate Change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405F8A69-EAB1-4E02-983D-BF0C93002AD1}"/>
    </a:ext>
  </a:extLst>
</a:theme>
</file>

<file path=ppt/theme/theme13.xml><?xml version="1.0" encoding="utf-8"?>
<a:theme xmlns:a="http://schemas.openxmlformats.org/drawingml/2006/main" name="Security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AECC850A-1F77-45B8-AFC1-204C87BF03B0}"/>
    </a:ext>
  </a:extLst>
</a:theme>
</file>

<file path=ppt/theme/theme14.xml><?xml version="1.0" encoding="utf-8"?>
<a:theme xmlns:a="http://schemas.openxmlformats.org/drawingml/2006/main" name="In situ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E6AC1833-8766-4AE9-A178-01D41CCEE5E4}"/>
    </a:ext>
  </a:extLst>
</a:theme>
</file>

<file path=ppt/theme/theme15.xml><?xml version="1.0" encoding="utf-8"?>
<a:theme xmlns:a="http://schemas.openxmlformats.org/drawingml/2006/main" name="1_Land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D035C6B8-7343-47D7-B0A1-10AAB3163E21}"/>
    </a:ext>
  </a:extLst>
</a:theme>
</file>

<file path=ppt/theme/theme16.xml><?xml version="1.0" encoding="utf-8"?>
<a:theme xmlns:a="http://schemas.openxmlformats.org/drawingml/2006/main" name="1_Marine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A6E4F78D-8856-476E-BA1E-D6D78F0F973C}"/>
    </a:ext>
  </a:extLst>
</a:theme>
</file>

<file path=ppt/theme/theme17.xml><?xml version="1.0" encoding="utf-8"?>
<a:theme xmlns:a="http://schemas.openxmlformats.org/drawingml/2006/main" name="2_La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_Style Guide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580D06AB-8ED6-465E-8192-CFBAB0A81006}"/>
    </a:ext>
  </a:extLst>
</a:theme>
</file>

<file path=ppt/theme/theme19.xml><?xml version="1.0" encoding="utf-8"?>
<a:theme xmlns:a="http://schemas.openxmlformats.org/drawingml/2006/main" name="1_Data Access">
  <a:themeElements>
    <a:clrScheme name="Copernicu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5408F"/>
      </a:accent1>
      <a:accent2>
        <a:srgbClr val="FFC800"/>
      </a:accent2>
      <a:accent3>
        <a:srgbClr val="69AADC"/>
      </a:accent3>
      <a:accent4>
        <a:srgbClr val="8064A2"/>
      </a:accent4>
      <a:accent5>
        <a:srgbClr val="32A857"/>
      </a:accent5>
      <a:accent6>
        <a:srgbClr val="F25B32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User Uptake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FC9A7382-3314-437E-8F9E-2FA0DF33B945}"/>
    </a:ext>
  </a:extLst>
</a:theme>
</file>

<file path=ppt/theme/theme20.xml><?xml version="1.0" encoding="utf-8"?>
<a:theme xmlns:a="http://schemas.openxmlformats.org/drawingml/2006/main" name="1_Space component">
  <a:themeElements>
    <a:clrScheme name="Copernicu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5408F"/>
      </a:accent1>
      <a:accent2>
        <a:srgbClr val="FFC800"/>
      </a:accent2>
      <a:accent3>
        <a:srgbClr val="69AADC"/>
      </a:accent3>
      <a:accent4>
        <a:srgbClr val="8064A2"/>
      </a:accent4>
      <a:accent5>
        <a:srgbClr val="32A857"/>
      </a:accent5>
      <a:accent6>
        <a:srgbClr val="F25B32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2_Space component">
  <a:themeElements>
    <a:clrScheme name="Copernicu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5408F"/>
      </a:accent1>
      <a:accent2>
        <a:srgbClr val="FFC800"/>
      </a:accent2>
      <a:accent3>
        <a:srgbClr val="69AADC"/>
      </a:accent3>
      <a:accent4>
        <a:srgbClr val="8064A2"/>
      </a:accent4>
      <a:accent5>
        <a:srgbClr val="32A857"/>
      </a:accent5>
      <a:accent6>
        <a:srgbClr val="F25B32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3_Space component">
  <a:themeElements>
    <a:clrScheme name="Copernicu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5408F"/>
      </a:accent1>
      <a:accent2>
        <a:srgbClr val="FFC800"/>
      </a:accent2>
      <a:accent3>
        <a:srgbClr val="69AADC"/>
      </a:accent3>
      <a:accent4>
        <a:srgbClr val="8064A2"/>
      </a:accent4>
      <a:accent5>
        <a:srgbClr val="32A857"/>
      </a:accent5>
      <a:accent6>
        <a:srgbClr val="F25B32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4_Space component">
  <a:themeElements>
    <a:clrScheme name="Copernicu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5408F"/>
      </a:accent1>
      <a:accent2>
        <a:srgbClr val="FFC800"/>
      </a:accent2>
      <a:accent3>
        <a:srgbClr val="69AADC"/>
      </a:accent3>
      <a:accent4>
        <a:srgbClr val="8064A2"/>
      </a:accent4>
      <a:accent5>
        <a:srgbClr val="32A857"/>
      </a:accent5>
      <a:accent6>
        <a:srgbClr val="F25B32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5_Space component">
  <a:themeElements>
    <a:clrScheme name="Copernicu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5408F"/>
      </a:accent1>
      <a:accent2>
        <a:srgbClr val="FFC800"/>
      </a:accent2>
      <a:accent3>
        <a:srgbClr val="69AADC"/>
      </a:accent3>
      <a:accent4>
        <a:srgbClr val="8064A2"/>
      </a:accent4>
      <a:accent5>
        <a:srgbClr val="32A857"/>
      </a:accent5>
      <a:accent6>
        <a:srgbClr val="F25B32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6_Space component">
  <a:themeElements>
    <a:clrScheme name="Copernicu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5408F"/>
      </a:accent1>
      <a:accent2>
        <a:srgbClr val="FFC800"/>
      </a:accent2>
      <a:accent3>
        <a:srgbClr val="69AADC"/>
      </a:accent3>
      <a:accent4>
        <a:srgbClr val="8064A2"/>
      </a:accent4>
      <a:accent5>
        <a:srgbClr val="32A857"/>
      </a:accent5>
      <a:accent6>
        <a:srgbClr val="F25B32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7_Space component">
  <a:themeElements>
    <a:clrScheme name="Copernicu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5408F"/>
      </a:accent1>
      <a:accent2>
        <a:srgbClr val="FFC800"/>
      </a:accent2>
      <a:accent3>
        <a:srgbClr val="69AADC"/>
      </a:accent3>
      <a:accent4>
        <a:srgbClr val="8064A2"/>
      </a:accent4>
      <a:accent5>
        <a:srgbClr val="32A857"/>
      </a:accent5>
      <a:accent6>
        <a:srgbClr val="F25B32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1_Security">
  <a:themeElements>
    <a:clrScheme name="Copernicu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5408F"/>
      </a:accent1>
      <a:accent2>
        <a:srgbClr val="FFC800"/>
      </a:accent2>
      <a:accent3>
        <a:srgbClr val="69AADC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2_Security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AECC850A-1F77-45B8-AFC1-204C87BF03B0}"/>
    </a:ext>
  </a:extLst>
</a:theme>
</file>

<file path=ppt/theme/theme29.xml><?xml version="1.0" encoding="utf-8"?>
<a:theme xmlns:a="http://schemas.openxmlformats.org/drawingml/2006/main" name="3_Land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D035C6B8-7343-47D7-B0A1-10AAB3163E21}"/>
    </a:ext>
  </a:extLst>
</a:theme>
</file>

<file path=ppt/theme/theme3.xml><?xml version="1.0" encoding="utf-8"?>
<a:theme xmlns:a="http://schemas.openxmlformats.org/drawingml/2006/main" name="Data Access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268B5FFA-5FBA-4F36-908D-DD0DC40B4DC8}"/>
    </a:ext>
  </a:extLst>
</a:theme>
</file>

<file path=ppt/theme/theme30.xml><?xml version="1.0" encoding="utf-8"?>
<a:theme xmlns:a="http://schemas.openxmlformats.org/drawingml/2006/main" name="4_La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1.xml><?xml version="1.0" encoding="utf-8"?>
<a:theme xmlns:a="http://schemas.openxmlformats.org/drawingml/2006/main" name="3_Security">
  <a:themeElements>
    <a:clrScheme name="Copernicu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5408F"/>
      </a:accent1>
      <a:accent2>
        <a:srgbClr val="FFC800"/>
      </a:accent2>
      <a:accent3>
        <a:srgbClr val="69AADC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2.xml><?xml version="1.0" encoding="utf-8"?>
<a:theme xmlns:a="http://schemas.openxmlformats.org/drawingml/2006/main" name="4_Security">
  <a:themeElements>
    <a:clrScheme name="Copernicu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5408F"/>
      </a:accent1>
      <a:accent2>
        <a:srgbClr val="FFC800"/>
      </a:accent2>
      <a:accent3>
        <a:srgbClr val="69AADC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3.xml><?xml version="1.0" encoding="utf-8"?>
<a:theme xmlns:a="http://schemas.openxmlformats.org/drawingml/2006/main" name="5_Security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AECC850A-1F77-45B8-AFC1-204C87BF03B0}"/>
    </a:ext>
  </a:extLst>
</a:theme>
</file>

<file path=ppt/theme/theme34.xml><?xml version="1.0" encoding="utf-8"?>
<a:theme xmlns:a="http://schemas.openxmlformats.org/drawingml/2006/main" name="1_In situ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E6AC1833-8766-4AE9-A178-01D41CCEE5E4}"/>
    </a:ext>
  </a:extLst>
</a:theme>
</file>

<file path=ppt/theme/theme35.xml><?xml version="1.0" encoding="utf-8"?>
<a:theme xmlns:a="http://schemas.openxmlformats.org/drawingml/2006/main" name="Generic">
  <a:themeElements>
    <a:clrScheme name="Copernicus">
      <a:dk1>
        <a:srgbClr val="262626"/>
      </a:dk1>
      <a:lt1>
        <a:sysClr val="window" lastClr="FFFFFF"/>
      </a:lt1>
      <a:dk2>
        <a:srgbClr val="0B6192"/>
      </a:dk2>
      <a:lt2>
        <a:srgbClr val="25408F"/>
      </a:lt2>
      <a:accent1>
        <a:srgbClr val="62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B75133"/>
      </a:accent6>
      <a:hlink>
        <a:srgbClr val="0B6192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1-SC6 Background Materials- Copernicus General Presentation_010916 v5" id="{C36636FD-34C6-574F-A363-57C0D96BE1F9}" vid="{FB8370DA-A470-5E4B-98A4-C4B4BD3B749D}"/>
    </a:ext>
  </a:extLst>
</a:theme>
</file>

<file path=ppt/theme/theme36.xml><?xml version="1.0" encoding="utf-8"?>
<a:theme xmlns:a="http://schemas.openxmlformats.org/drawingml/2006/main" name="Emergency">
  <a:themeElements>
    <a:clrScheme name="Copernicu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5408F"/>
      </a:accent1>
      <a:accent2>
        <a:srgbClr val="FFC800"/>
      </a:accent2>
      <a:accent3>
        <a:srgbClr val="69AADC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7.xml><?xml version="1.0" encoding="utf-8"?>
<a:theme xmlns:a="http://schemas.openxmlformats.org/drawingml/2006/main" name="1_Climate Chan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pace component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268AF3FE-F871-4A00-A01E-2A0DC82A2A42}"/>
    </a:ext>
  </a:extLst>
</a:theme>
</file>

<file path=ppt/theme/theme5.xml><?xml version="1.0" encoding="utf-8"?>
<a:theme xmlns:a="http://schemas.openxmlformats.org/drawingml/2006/main" name="Marine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A6E4F78D-8856-476E-BA1E-D6D78F0F973C}"/>
    </a:ext>
  </a:extLst>
</a:theme>
</file>

<file path=ppt/theme/theme6.xml><?xml version="1.0" encoding="utf-8"?>
<a:theme xmlns:a="http://schemas.openxmlformats.org/drawingml/2006/main" name="Land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D035C6B8-7343-47D7-B0A1-10AAB3163E21}"/>
    </a:ext>
  </a:extLst>
</a:theme>
</file>

<file path=ppt/theme/theme7.xml><?xml version="1.0" encoding="utf-8"?>
<a:theme xmlns:a="http://schemas.openxmlformats.org/drawingml/2006/main" name="Emergency_Fire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3ED1CF9F-4DA5-4B04-A7C8-A11D2D2921DA}"/>
    </a:ext>
  </a:extLst>
</a:theme>
</file>

<file path=ppt/theme/theme8.xml><?xml version="1.0" encoding="utf-8"?>
<a:theme xmlns:a="http://schemas.openxmlformats.org/drawingml/2006/main" name="Emergency_Flood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3ED1CF9F-4DA5-4B04-A7C8-A11D2D2921DA}"/>
    </a:ext>
  </a:extLst>
</a:theme>
</file>

<file path=ppt/theme/theme9.xml><?xml version="1.0" encoding="utf-8"?>
<a:theme xmlns:a="http://schemas.openxmlformats.org/drawingml/2006/main" name="Emergency_MapRedCross">
  <a:themeElements>
    <a:clrScheme name="Copernicus2">
      <a:dk1>
        <a:srgbClr val="262626"/>
      </a:dk1>
      <a:lt1>
        <a:sysClr val="window" lastClr="FFFFFF"/>
      </a:lt1>
      <a:dk2>
        <a:srgbClr val="25408F"/>
      </a:dk2>
      <a:lt2>
        <a:srgbClr val="0B6192"/>
      </a:lt2>
      <a:accent1>
        <a:srgbClr val="5AC4DD"/>
      </a:accent1>
      <a:accent2>
        <a:srgbClr val="578683"/>
      </a:accent2>
      <a:accent3>
        <a:srgbClr val="B0BF27"/>
      </a:accent3>
      <a:accent4>
        <a:srgbClr val="FAA73F"/>
      </a:accent4>
      <a:accent5>
        <a:srgbClr val="941333"/>
      </a:accent5>
      <a:accent6>
        <a:srgbClr val="925238"/>
      </a:accent6>
      <a:hlink>
        <a:srgbClr val="002060"/>
      </a:hlink>
      <a:folHlink>
        <a:srgbClr val="800080"/>
      </a:folHlink>
    </a:clrScheme>
    <a:fontScheme name="Copernicu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ernicus PPT_v12.pptx" id="{70A7B73C-C529-4F0F-9C14-0EFE589D494F}" vid="{3ED1CF9F-4DA5-4B04-A7C8-A11D2D2921D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160926_Style Guide</Template>
  <TotalTime>1864</TotalTime>
  <Words>1436</Words>
  <Application>Microsoft Office PowerPoint</Application>
  <PresentationFormat>On-screen Show (16:9)</PresentationFormat>
  <Paragraphs>225</Paragraphs>
  <Slides>18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37</vt:i4>
      </vt:variant>
      <vt:variant>
        <vt:lpstr>Slide Titles</vt:lpstr>
      </vt:variant>
      <vt:variant>
        <vt:i4>18</vt:i4>
      </vt:variant>
    </vt:vector>
  </HeadingPairs>
  <TitlesOfParts>
    <vt:vector size="61" baseType="lpstr">
      <vt:lpstr>ＭＳ Ｐゴシック</vt:lpstr>
      <vt:lpstr>ＭＳ Ｐゴシック</vt:lpstr>
      <vt:lpstr>Arial</vt:lpstr>
      <vt:lpstr>Calibri</vt:lpstr>
      <vt:lpstr>Mangal</vt:lpstr>
      <vt:lpstr>Wingdings</vt:lpstr>
      <vt:lpstr>Style Guide</vt:lpstr>
      <vt:lpstr>User Uptake</vt:lpstr>
      <vt:lpstr>Data Access</vt:lpstr>
      <vt:lpstr>Space component</vt:lpstr>
      <vt:lpstr>Marine</vt:lpstr>
      <vt:lpstr>Land</vt:lpstr>
      <vt:lpstr>Emergency_Fire</vt:lpstr>
      <vt:lpstr>Emergency_Flood</vt:lpstr>
      <vt:lpstr>Emergency_MapRedCross</vt:lpstr>
      <vt:lpstr>Emergency_Refugees</vt:lpstr>
      <vt:lpstr>Atmosphere</vt:lpstr>
      <vt:lpstr>Climate Change</vt:lpstr>
      <vt:lpstr>Security</vt:lpstr>
      <vt:lpstr>In situ</vt:lpstr>
      <vt:lpstr>1_Land</vt:lpstr>
      <vt:lpstr>1_Marine</vt:lpstr>
      <vt:lpstr>2_Land</vt:lpstr>
      <vt:lpstr>1_Style Guide</vt:lpstr>
      <vt:lpstr>1_Data Access</vt:lpstr>
      <vt:lpstr>1_Space component</vt:lpstr>
      <vt:lpstr>2_Space component</vt:lpstr>
      <vt:lpstr>3_Space component</vt:lpstr>
      <vt:lpstr>4_Space component</vt:lpstr>
      <vt:lpstr>5_Space component</vt:lpstr>
      <vt:lpstr>6_Space component</vt:lpstr>
      <vt:lpstr>7_Space component</vt:lpstr>
      <vt:lpstr>1_Security</vt:lpstr>
      <vt:lpstr>2_Security</vt:lpstr>
      <vt:lpstr>3_Land</vt:lpstr>
      <vt:lpstr>4_Land</vt:lpstr>
      <vt:lpstr>3_Security</vt:lpstr>
      <vt:lpstr>4_Security</vt:lpstr>
      <vt:lpstr>5_Security</vt:lpstr>
      <vt:lpstr>1_In situ</vt:lpstr>
      <vt:lpstr>Generic</vt:lpstr>
      <vt:lpstr>Emergency</vt:lpstr>
      <vt:lpstr>1_Climate Change</vt:lpstr>
      <vt:lpstr>  Copernicus: full, free and open EO data and information        </vt:lpstr>
      <vt:lpstr>COPERNICUS IN BRIEF</vt:lpstr>
      <vt:lpstr>COPERNICUS : an enabling programme</vt:lpstr>
      <vt:lpstr>COPERNICUS IN BRIEF</vt:lpstr>
      <vt:lpstr>COPERNICUS IN BRIEF</vt:lpstr>
      <vt:lpstr>GLOBAL LAND Systematic Monitoring variables</vt:lpstr>
      <vt:lpstr>GLOBAL LAND Systematic Monitoring applications</vt:lpstr>
      <vt:lpstr>Users           Water level and quality monitoring - Lake Turkana</vt:lpstr>
      <vt:lpstr>Drought assessment</vt:lpstr>
      <vt:lpstr>PowerPoint Presentation</vt:lpstr>
      <vt:lpstr>PowerPoint Presentation</vt:lpstr>
      <vt:lpstr>Emergency Management Service</vt:lpstr>
      <vt:lpstr>Risk &amp; Recovery Mapping - Examples</vt:lpstr>
      <vt:lpstr>Risk &amp; Recovery Mapping - Examples</vt:lpstr>
      <vt:lpstr>Security Service</vt:lpstr>
      <vt:lpstr>Previous Examples - Copernicus SEA Service</vt:lpstr>
      <vt:lpstr>Previous Examples - Copernicus SEA Service</vt:lpstr>
      <vt:lpstr>Thank you</vt:lpstr>
    </vt:vector>
  </TitlesOfParts>
  <Company>GCG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Style Guide</dc:title>
  <dc:creator>Margo Ostafin</dc:creator>
  <cp:lastModifiedBy>NORDBECK Ola (GROW)</cp:lastModifiedBy>
  <cp:revision>192</cp:revision>
  <cp:lastPrinted>2018-03-12T11:17:54Z</cp:lastPrinted>
  <dcterms:created xsi:type="dcterms:W3CDTF">2016-09-26T09:16:06Z</dcterms:created>
  <dcterms:modified xsi:type="dcterms:W3CDTF">2019-03-11T15:27:08Z</dcterms:modified>
</cp:coreProperties>
</file>