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7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2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2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2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8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30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31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32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33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34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35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6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8" r:id="rId2"/>
    <p:sldMasterId id="2147483721" r:id="rId3"/>
    <p:sldMasterId id="2147483730" r:id="rId4"/>
    <p:sldMasterId id="2147483671" r:id="rId5"/>
    <p:sldMasterId id="2147483680" r:id="rId6"/>
    <p:sldMasterId id="2147483689" r:id="rId7"/>
    <p:sldMasterId id="2147483772" r:id="rId8"/>
    <p:sldMasterId id="2147483764" r:id="rId9"/>
    <p:sldMasterId id="2147483756" r:id="rId10"/>
    <p:sldMasterId id="2147483697" r:id="rId11"/>
    <p:sldMasterId id="2147483705" r:id="rId12"/>
    <p:sldMasterId id="2147483713" r:id="rId13"/>
    <p:sldMasterId id="2147483746" r:id="rId14"/>
    <p:sldMasterId id="2147483783" r:id="rId15"/>
    <p:sldMasterId id="2147483784" r:id="rId16"/>
    <p:sldMasterId id="2147483792" r:id="rId17"/>
    <p:sldMasterId id="2147483800" r:id="rId18"/>
    <p:sldMasterId id="2147483809" r:id="rId19"/>
    <p:sldMasterId id="2147483818" r:id="rId20"/>
    <p:sldMasterId id="2147483826" r:id="rId21"/>
    <p:sldMasterId id="2147483834" r:id="rId22"/>
    <p:sldMasterId id="2147483842" r:id="rId23"/>
    <p:sldMasterId id="2147483850" r:id="rId24"/>
    <p:sldMasterId id="2147483858" r:id="rId25"/>
    <p:sldMasterId id="2147483866" r:id="rId26"/>
    <p:sldMasterId id="2147483874" r:id="rId27"/>
    <p:sldMasterId id="2147483883" r:id="rId28"/>
    <p:sldMasterId id="2147483891" r:id="rId29"/>
    <p:sldMasterId id="2147483899" r:id="rId30"/>
    <p:sldMasterId id="2147483907" r:id="rId31"/>
    <p:sldMasterId id="2147483916" r:id="rId32"/>
    <p:sldMasterId id="2147483924" r:id="rId33"/>
    <p:sldMasterId id="2147483932" r:id="rId34"/>
    <p:sldMasterId id="2147483940" r:id="rId35"/>
    <p:sldMasterId id="2147483951" r:id="rId36"/>
    <p:sldMasterId id="2147483960" r:id="rId37"/>
  </p:sldMasterIdLst>
  <p:notesMasterIdLst>
    <p:notesMasterId r:id="rId56"/>
  </p:notesMasterIdLst>
  <p:handoutMasterIdLst>
    <p:handoutMasterId r:id="rId57"/>
  </p:handoutMasterIdLst>
  <p:sldIdLst>
    <p:sldId id="288" r:id="rId38"/>
    <p:sldId id="913" r:id="rId39"/>
    <p:sldId id="920" r:id="rId40"/>
    <p:sldId id="917" r:id="rId41"/>
    <p:sldId id="921" r:id="rId42"/>
    <p:sldId id="898" r:id="rId43"/>
    <p:sldId id="899" r:id="rId44"/>
    <p:sldId id="923" r:id="rId45"/>
    <p:sldId id="922" r:id="rId46"/>
    <p:sldId id="901" r:id="rId47"/>
    <p:sldId id="924" r:id="rId48"/>
    <p:sldId id="875" r:id="rId49"/>
    <p:sldId id="877" r:id="rId50"/>
    <p:sldId id="878" r:id="rId51"/>
    <p:sldId id="870" r:id="rId52"/>
    <p:sldId id="871" r:id="rId53"/>
    <p:sldId id="872" r:id="rId54"/>
    <p:sldId id="376" r:id="rId55"/>
  </p:sldIdLst>
  <p:sldSz cx="9144000" cy="5143500" type="screen16x9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Counet" initials="H/SCIR" lastIdx="11" clrIdx="0"/>
  <p:cmAuthor id="1" name="Samuel Arnold" initials="SA" lastIdx="17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8F"/>
    <a:srgbClr val="29A7C5"/>
    <a:srgbClr val="EA9422"/>
    <a:srgbClr val="925238"/>
    <a:srgbClr val="B75133"/>
    <a:srgbClr val="AC6004"/>
    <a:srgbClr val="CD7305"/>
    <a:srgbClr val="21879F"/>
    <a:srgbClr val="5AC4DD"/>
    <a:srgbClr val="FAA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6" autoAdjust="0"/>
    <p:restoredTop sz="88303" autoAdjust="0"/>
  </p:normalViewPr>
  <p:slideViewPr>
    <p:cSldViewPr>
      <p:cViewPr varScale="1">
        <p:scale>
          <a:sx n="69" d="100"/>
          <a:sy n="69" d="100"/>
        </p:scale>
        <p:origin x="78" y="9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4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A0115-9C3C-45E3-94C6-5A542B8F1869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228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8C2E8-1151-4136-AC1B-13943F434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11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31838"/>
            <a:ext cx="6503988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8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Maps qualitatively marked, no significant figure to show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48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Risk assessment showed:</a:t>
            </a:r>
          </a:p>
          <a:p>
            <a:r>
              <a:rPr lang="en-GB" dirty="0"/>
              <a:t>1249 people in areas designated as high risk of flooding</a:t>
            </a:r>
          </a:p>
          <a:p>
            <a:r>
              <a:rPr lang="en-GB" dirty="0"/>
              <a:t>0.25km</a:t>
            </a:r>
            <a:r>
              <a:rPr lang="en-GB" baseline="30000" dirty="0"/>
              <a:t>2 </a:t>
            </a:r>
            <a:r>
              <a:rPr lang="en-GB" baseline="0" dirty="0"/>
              <a:t>of built up areas at high or very high risk of flooding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8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6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8" y="4716877"/>
            <a:ext cx="5438140" cy="4465263"/>
          </a:xfrm>
          <a:noFill/>
        </p:spPr>
        <p:txBody>
          <a:bodyPr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BE" dirty="0" smtClean="0"/>
              <a:t>The</a:t>
            </a:r>
            <a:r>
              <a:rPr lang="fr-BE" baseline="0" dirty="0" smtClean="0"/>
              <a:t> exhaustive </a:t>
            </a:r>
            <a:r>
              <a:rPr lang="fr-BE" baseline="0" dirty="0" err="1" smtClean="0"/>
              <a:t>list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products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around</a:t>
            </a:r>
            <a:r>
              <a:rPr lang="fr-BE" baseline="0" dirty="0" smtClean="0"/>
              <a:t> 30 variables are </a:t>
            </a:r>
            <a:r>
              <a:rPr lang="fr-BE" baseline="0" dirty="0" err="1" smtClean="0"/>
              <a:t>produced</a:t>
            </a:r>
            <a:r>
              <a:rPr lang="fr-BE" baseline="0" dirty="0" smtClean="0"/>
              <a:t> for 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globe, </a:t>
            </a:r>
            <a:r>
              <a:rPr lang="fr-BE" baseline="0" dirty="0" err="1" smtClean="0"/>
              <a:t>every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days</a:t>
            </a:r>
            <a:r>
              <a:rPr lang="fr-BE" baseline="0" dirty="0" smtClean="0"/>
              <a:t> and at a </a:t>
            </a:r>
            <a:r>
              <a:rPr lang="fr-BE" baseline="0" dirty="0" err="1" smtClean="0"/>
              <a:t>resolution</a:t>
            </a:r>
            <a:r>
              <a:rPr lang="fr-BE" baseline="0" dirty="0" smtClean="0"/>
              <a:t> of 300 </a:t>
            </a:r>
            <a:r>
              <a:rPr lang="fr-BE" baseline="0" dirty="0" err="1" smtClean="0"/>
              <a:t>meters</a:t>
            </a:r>
            <a:r>
              <a:rPr lang="fr-BE" baseline="0" dirty="0" smtClean="0"/>
              <a:t> for mots of </a:t>
            </a:r>
            <a:r>
              <a:rPr lang="fr-BE" baseline="0" dirty="0" err="1" smtClean="0"/>
              <a:t>them</a:t>
            </a:r>
            <a:endParaRPr lang="fr-BE" baseline="0" dirty="0" smtClean="0"/>
          </a:p>
          <a:p>
            <a:pPr eaLnBrk="1" hangingPunct="1">
              <a:spcBef>
                <a:spcPct val="0"/>
              </a:spcBef>
            </a:pPr>
            <a:r>
              <a:rPr lang="fr-BE" baseline="0" dirty="0" smtClean="0"/>
              <a:t>This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done</a:t>
            </a:r>
            <a:r>
              <a:rPr lang="fr-BE" baseline="0" dirty="0" smtClean="0"/>
              <a:t>, as </a:t>
            </a:r>
            <a:r>
              <a:rPr lang="fr-BE" baseline="0" dirty="0" err="1" smtClean="0"/>
              <a:t>said</a:t>
            </a:r>
            <a:r>
              <a:rPr lang="fr-BE" baseline="0" dirty="0" smtClean="0"/>
              <a:t>, to monitor </a:t>
            </a:r>
            <a:r>
              <a:rPr lang="fr-BE" baseline="0" dirty="0" err="1" smtClean="0"/>
              <a:t>activities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a global dimension</a:t>
            </a:r>
            <a:endParaRPr lang="en-GB" dirty="0" smtClean="0"/>
          </a:p>
        </p:txBody>
      </p:sp>
      <p:sp>
        <p:nvSpPr>
          <p:cNvPr id="150531" name="Slide Number Placeholder 3"/>
          <p:cNvSpPr txBox="1">
            <a:spLocks noGrp="1"/>
          </p:cNvSpPr>
          <p:nvPr/>
        </p:nvSpPr>
        <p:spPr bwMode="auto">
          <a:xfrm>
            <a:off x="3852016" y="9426859"/>
            <a:ext cx="2944086" cy="4980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272" tIns="46136" rIns="92272" bIns="46136" anchor="b"/>
          <a:lstStyle/>
          <a:p>
            <a:pPr algn="r">
              <a:defRPr/>
            </a:pPr>
            <a:fld id="{CD3C549B-1052-47BC-A417-F2BB1D45257D}" type="slidenum">
              <a:rPr lang="en-US" sz="1200">
                <a:latin typeface="+mn-lt"/>
              </a:rPr>
              <a:pPr algn="r">
                <a:defRPr/>
              </a:pPr>
              <a:t>6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25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8" y="4716877"/>
            <a:ext cx="5438140" cy="4465263"/>
          </a:xfrm>
          <a:noFill/>
        </p:spPr>
        <p:txBody>
          <a:bodyPr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/>
              <a:t>Here are the main applications : crop monitoring bulletins produced at national or continental level,</a:t>
            </a:r>
            <a:r>
              <a:rPr lang="en-GB" baseline="0" dirty="0" smtClean="0"/>
              <a:t> drought monitoring, water monitoring, yield forecast </a:t>
            </a:r>
            <a:r>
              <a:rPr lang="mr-IN" baseline="0" dirty="0" smtClean="0"/>
              <a:t>…</a:t>
            </a:r>
            <a:endParaRPr lang="en-GB" dirty="0" smtClean="0"/>
          </a:p>
        </p:txBody>
      </p:sp>
      <p:sp>
        <p:nvSpPr>
          <p:cNvPr id="152579" name="Slide Number Placeholder 3"/>
          <p:cNvSpPr txBox="1">
            <a:spLocks noGrp="1"/>
          </p:cNvSpPr>
          <p:nvPr/>
        </p:nvSpPr>
        <p:spPr bwMode="auto">
          <a:xfrm>
            <a:off x="3852016" y="9426859"/>
            <a:ext cx="2944086" cy="4980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272" tIns="46136" rIns="92272" bIns="46136" anchor="b"/>
          <a:lstStyle/>
          <a:p>
            <a:pPr algn="r">
              <a:defRPr/>
            </a:pPr>
            <a:fld id="{CC967D1F-BACE-4B42-A9A0-04307D9FD158}" type="slidenum">
              <a:rPr lang="en-US" sz="1200">
                <a:latin typeface="+mn-lt"/>
              </a:rPr>
              <a:pPr algn="r">
                <a:defRPr/>
              </a:pPr>
              <a:t>7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687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8" y="4716877"/>
            <a:ext cx="5438140" cy="4465263"/>
          </a:xfrm>
          <a:noFill/>
        </p:spPr>
        <p:txBody>
          <a:bodyPr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/>
              <a:t>Example : the monitoring of the water level and water quality of lake Turkana in Kenya following the construction of the GIBE III Dam in Ethiopia, this has a clear impact on the turbidity and the water level of the Kenyan lake which is in a unique biodiversity environment</a:t>
            </a:r>
            <a:endParaRPr lang="en-US" dirty="0"/>
          </a:p>
        </p:txBody>
      </p:sp>
      <p:sp>
        <p:nvSpPr>
          <p:cNvPr id="152579" name="Slide Number Placeholder 3"/>
          <p:cNvSpPr txBox="1">
            <a:spLocks noGrp="1"/>
          </p:cNvSpPr>
          <p:nvPr/>
        </p:nvSpPr>
        <p:spPr bwMode="auto">
          <a:xfrm>
            <a:off x="3852016" y="9426859"/>
            <a:ext cx="2944086" cy="4980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272" tIns="46136" rIns="92272" bIns="46136" anchor="b"/>
          <a:lstStyle/>
          <a:p>
            <a:pPr algn="r">
              <a:defRPr/>
            </a:pPr>
            <a:fld id="{CC967D1F-BACE-4B42-A9A0-04307D9FD158}" type="slidenum">
              <a:rPr lang="en-US" sz="1200">
                <a:latin typeface="+mn-lt"/>
              </a:rPr>
              <a:pPr algn="r">
                <a:defRPr/>
              </a:pPr>
              <a:t>8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998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2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second component is a high resolution component providing detailed information on specific areas of interest, to support EU strategy (here</a:t>
            </a:r>
            <a:r>
              <a:rPr lang="en-GB" baseline="0" dirty="0" smtClean="0">
                <a:solidFill>
                  <a:schemeClr val="tx1"/>
                </a:solidFill>
              </a:rPr>
              <a:t> the biodiversity strategy in Africa) or development project in the field. This activity is based on request from DG’s, MS or International institutions supported by the EU.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7E0138-A7E5-466D-897E-59728BB936D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7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</a:t>
            </a:r>
            <a:r>
              <a:rPr lang="fr-BE" dirty="0" err="1" smtClean="0"/>
              <a:t>facilitate</a:t>
            </a:r>
            <a:r>
              <a:rPr lang="fr-BE" dirty="0" smtClean="0"/>
              <a:t> the </a:t>
            </a:r>
            <a:r>
              <a:rPr lang="fr-BE" dirty="0" err="1" smtClean="0"/>
              <a:t>uptake</a:t>
            </a:r>
            <a:r>
              <a:rPr lang="fr-BE" dirty="0" smtClean="0"/>
              <a:t> of the satellite data, </a:t>
            </a:r>
            <a:r>
              <a:rPr lang="fr-BE" dirty="0" err="1" smtClean="0"/>
              <a:t>we</a:t>
            </a:r>
            <a:r>
              <a:rPr lang="fr-BE" dirty="0" smtClean="0"/>
              <a:t> have </a:t>
            </a:r>
            <a:r>
              <a:rPr lang="fr-BE" dirty="0" err="1" smtClean="0"/>
              <a:t>also</a:t>
            </a:r>
            <a:r>
              <a:rPr lang="fr-BE" dirty="0" smtClean="0"/>
              <a:t> set up a </a:t>
            </a:r>
            <a:r>
              <a:rPr lang="fr-BE" dirty="0" err="1" smtClean="0"/>
              <a:t>tool</a:t>
            </a:r>
            <a:r>
              <a:rPr lang="fr-BE" dirty="0" smtClean="0"/>
              <a:t> </a:t>
            </a:r>
            <a:r>
              <a:rPr lang="fr-BE" dirty="0" err="1" smtClean="0"/>
              <a:t>which</a:t>
            </a:r>
            <a:r>
              <a:rPr lang="fr-BE" dirty="0" smtClean="0"/>
              <a:t> </a:t>
            </a:r>
            <a:r>
              <a:rPr lang="fr-BE" dirty="0" err="1" smtClean="0"/>
              <a:t>produce</a:t>
            </a:r>
            <a:r>
              <a:rPr lang="fr-BE" dirty="0" smtClean="0"/>
              <a:t> cloud free </a:t>
            </a:r>
            <a:r>
              <a:rPr lang="fr-BE" dirty="0" err="1" smtClean="0"/>
              <a:t>mosaics</a:t>
            </a:r>
            <a:r>
              <a:rPr lang="fr-BE" dirty="0" smtClean="0"/>
              <a:t> of data. It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currently</a:t>
            </a:r>
            <a:r>
              <a:rPr lang="fr-BE" dirty="0" smtClean="0"/>
              <a:t> </a:t>
            </a:r>
            <a:r>
              <a:rPr lang="fr-BE" dirty="0" err="1" smtClean="0"/>
              <a:t>based</a:t>
            </a:r>
            <a:r>
              <a:rPr lang="fr-BE" dirty="0" smtClean="0"/>
              <a:t> on </a:t>
            </a:r>
            <a:r>
              <a:rPr lang="fr-BE" dirty="0" err="1" smtClean="0"/>
              <a:t>Sentinel</a:t>
            </a:r>
            <a:r>
              <a:rPr lang="fr-BE" baseline="0" dirty="0" smtClean="0"/>
              <a:t> 2 data. The </a:t>
            </a:r>
            <a:r>
              <a:rPr lang="fr-BE" baseline="0" dirty="0" err="1" smtClean="0"/>
              <a:t>tool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was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initialy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designed</a:t>
            </a:r>
            <a:r>
              <a:rPr lang="fr-BE" baseline="0" dirty="0" smtClean="0"/>
              <a:t> to support countries in </a:t>
            </a:r>
            <a:r>
              <a:rPr lang="fr-BE" baseline="0" dirty="0" err="1" smtClean="0"/>
              <a:t>their</a:t>
            </a:r>
            <a:r>
              <a:rPr lang="fr-BE" baseline="0" dirty="0" smtClean="0"/>
              <a:t> REDD plus </a:t>
            </a:r>
            <a:r>
              <a:rPr lang="fr-BE" baseline="0" dirty="0" err="1" smtClean="0"/>
              <a:t>process</a:t>
            </a:r>
            <a:r>
              <a:rPr lang="fr-BE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example of the result, the different images that you see on the back are combined to create a cloud free image</a:t>
            </a:r>
            <a:r>
              <a:rPr lang="en-US" baseline="0" dirty="0" smtClean="0"/>
              <a:t> of the whole area, this tools is available on line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7E0138-A7E5-466D-897E-59728BB936D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6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7.xml"/><Relationship Id="rId5" Type="http://schemas.openxmlformats.org/officeDocument/2006/relationships/image" Target="../media/image73.png"/><Relationship Id="rId4" Type="http://schemas.openxmlformats.org/officeDocument/2006/relationships/image" Target="../media/image21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8.xml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8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8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9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9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9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9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9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0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0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0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1.xml"/><Relationship Id="rId6" Type="http://schemas.openxmlformats.org/officeDocument/2006/relationships/image" Target="../media/image84.png"/><Relationship Id="rId5" Type="http://schemas.openxmlformats.org/officeDocument/2006/relationships/image" Target="../media/image16.png"/><Relationship Id="rId4" Type="http://schemas.openxmlformats.org/officeDocument/2006/relationships/image" Target="../media/image83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2.xml"/><Relationship Id="rId5" Type="http://schemas.openxmlformats.org/officeDocument/2006/relationships/image" Target="../media/image73.png"/><Relationship Id="rId4" Type="http://schemas.openxmlformats.org/officeDocument/2006/relationships/image" Target="../media/image21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3.xml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3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4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4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4.xml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4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4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3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35.xml"/><Relationship Id="rId6" Type="http://schemas.openxmlformats.org/officeDocument/2006/relationships/image" Target="../media/image91.png"/><Relationship Id="rId5" Type="http://schemas.openxmlformats.org/officeDocument/2006/relationships/image" Target="../media/image93.jpeg"/><Relationship Id="rId4" Type="http://schemas.openxmlformats.org/officeDocument/2006/relationships/image" Target="../media/image89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35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3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5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5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5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3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36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6.xml"/><Relationship Id="rId5" Type="http://schemas.openxmlformats.org/officeDocument/2006/relationships/image" Target="../media/image98.jpeg"/><Relationship Id="rId4" Type="http://schemas.openxmlformats.org/officeDocument/2006/relationships/image" Target="../media/image40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6.xml"/><Relationship Id="rId5" Type="http://schemas.openxmlformats.org/officeDocument/2006/relationships/image" Target="../media/image99.jpeg"/><Relationship Id="rId4" Type="http://schemas.openxmlformats.org/officeDocument/2006/relationships/image" Target="../media/image40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36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36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36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36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37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37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7.xml"/><Relationship Id="rId5" Type="http://schemas.openxmlformats.org/officeDocument/2006/relationships/image" Target="../media/image102.jpe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3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37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37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37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37.xml"/><Relationship Id="rId6" Type="http://schemas.openxmlformats.org/officeDocument/2006/relationships/image" Target="../media/image106.png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2.jpeg"/><Relationship Id="rId4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4.jpeg"/><Relationship Id="rId4" Type="http://schemas.openxmlformats.org/officeDocument/2006/relationships/image" Target="../media/image4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3.jpeg"/><Relationship Id="rId4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4700" r="6881" b="9201"/>
          <a:stretch/>
        </p:blipFill>
        <p:spPr bwMode="auto">
          <a:xfrm>
            <a:off x="-71445" y="-29027"/>
            <a:ext cx="9251957" cy="519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1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Footer Placeholder 4"/>
          <p:cNvSpPr txBox="1">
            <a:spLocks/>
          </p:cNvSpPr>
          <p:nvPr userDrawn="1"/>
        </p:nvSpPr>
        <p:spPr>
          <a:xfrm>
            <a:off x="2051720" y="4980574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4988059" y="4533680"/>
            <a:ext cx="2998547" cy="651623"/>
            <a:chOff x="4988059" y="4533680"/>
            <a:chExt cx="2998547" cy="651623"/>
          </a:xfrm>
        </p:grpSpPr>
        <p:grpSp>
          <p:nvGrpSpPr>
            <p:cNvPr id="48" name="Group 47"/>
            <p:cNvGrpSpPr/>
            <p:nvPr userDrawn="1"/>
          </p:nvGrpSpPr>
          <p:grpSpPr>
            <a:xfrm>
              <a:off x="5192177" y="4533680"/>
              <a:ext cx="2794429" cy="651623"/>
              <a:chOff x="5116727" y="4655220"/>
              <a:chExt cx="2273215" cy="530083"/>
            </a:xfrm>
          </p:grpSpPr>
          <p:sp>
            <p:nvSpPr>
              <p:cNvPr id="61" name="TextBox 60"/>
              <p:cNvSpPr txBox="1"/>
              <p:nvPr userDrawn="1"/>
            </p:nvSpPr>
            <p:spPr>
              <a:xfrm>
                <a:off x="5116727" y="4655220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 userDrawn="1"/>
            </p:nvSpPr>
            <p:spPr>
              <a:xfrm>
                <a:off x="5116727" y="4911334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 userDrawn="1"/>
            </p:nvSpPr>
            <p:spPr>
              <a:xfrm>
                <a:off x="6107978" y="4911334"/>
                <a:ext cx="1281964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>
                    <a:solidFill>
                      <a:schemeClr val="bg1"/>
                    </a:solidFill>
                  </a:rPr>
                  <a:t>www.copernicus.eu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 userDrawn="1"/>
            </p:nvSpPr>
            <p:spPr>
              <a:xfrm>
                <a:off x="6112326" y="4655220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59" name="Oval 58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Group 49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57" name="Oval 56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4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50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Group 51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53" name="Oval 52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6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3104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25408F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25408F"/>
                </a:solidFill>
              </a:rPr>
              <a:t>Monitoring</a:t>
            </a:r>
            <a:endParaRPr lang="en-US" sz="1000" b="1" dirty="0">
              <a:solidFill>
                <a:srgbClr val="25408F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186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45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98" r="664"/>
          <a:stretch/>
        </p:blipFill>
        <p:spPr bwMode="auto">
          <a:xfrm>
            <a:off x="7279212" y="0"/>
            <a:ext cx="186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prstClr val="white"/>
                </a:solidFill>
              </a:rPr>
              <a:t>Marine </a:t>
            </a:r>
            <a:r>
              <a:rPr lang="es-ES" sz="1100" dirty="0" err="1">
                <a:solidFill>
                  <a:prstClr val="white"/>
                </a:solidFill>
              </a:rPr>
              <a:t>Monitoring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58008" y="2587178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0B61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471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25408F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25408F"/>
                </a:solidFill>
              </a:rPr>
              <a:t>Monitoring</a:t>
            </a:r>
            <a:endParaRPr lang="en-US" sz="10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0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25408F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25408F"/>
                </a:solidFill>
              </a:rPr>
              <a:t>Monitoring</a:t>
            </a:r>
            <a:endParaRPr lang="en-US" sz="10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127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25408F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25408F"/>
                </a:solidFill>
              </a:rPr>
              <a:t>Monitoring</a:t>
            </a:r>
            <a:endParaRPr lang="en-US" sz="10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25408F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25408F"/>
                </a:solidFill>
              </a:rPr>
              <a:t>Monitoring</a:t>
            </a:r>
            <a:endParaRPr lang="en-US" sz="10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571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B0BF27"/>
                </a:solidFill>
              </a:rPr>
              <a:t>Land</a:t>
            </a:r>
            <a:r>
              <a:rPr lang="es-ES" sz="1100" dirty="0">
                <a:solidFill>
                  <a:srgbClr val="B0BF27"/>
                </a:solidFill>
              </a:rPr>
              <a:t> </a:t>
            </a:r>
            <a:r>
              <a:rPr lang="es-ES" sz="1100" dirty="0" err="1">
                <a:solidFill>
                  <a:srgbClr val="B0BF27"/>
                </a:solidFill>
              </a:rPr>
              <a:t>Monitoring</a:t>
            </a:r>
            <a:endParaRPr lang="en-US" sz="110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0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1" r="14873" b="435"/>
          <a:stretch/>
        </p:blipFill>
        <p:spPr bwMode="auto">
          <a:xfrm>
            <a:off x="6874316" y="1"/>
            <a:ext cx="2269684" cy="51435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341692" cy="5146155"/>
          </a:xfrm>
          <a:prstGeom prst="rect">
            <a:avLst/>
          </a:prstGeom>
          <a:gradFill flip="none" rotWithShape="1">
            <a:gsLst>
              <a:gs pos="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569823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B0BF27"/>
                </a:solidFill>
              </a:rPr>
              <a:t>Land</a:t>
            </a:r>
            <a:r>
              <a:rPr lang="es-ES" sz="1100" dirty="0">
                <a:solidFill>
                  <a:srgbClr val="B0BF27"/>
                </a:solidFill>
              </a:rPr>
              <a:t> </a:t>
            </a:r>
            <a:r>
              <a:rPr lang="es-ES" sz="1100" dirty="0" err="1">
                <a:solidFill>
                  <a:srgbClr val="B0BF27"/>
                </a:solidFill>
              </a:rPr>
              <a:t>Monitoring</a:t>
            </a:r>
            <a:endParaRPr lang="en-US" sz="110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16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3/11/2019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Global Land Service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Land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Monitoring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082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B0BF27"/>
                </a:solidFill>
              </a:rPr>
              <a:t>Land</a:t>
            </a:r>
            <a:r>
              <a:rPr lang="es-ES" sz="1100" dirty="0">
                <a:solidFill>
                  <a:srgbClr val="B0BF27"/>
                </a:solidFill>
              </a:rPr>
              <a:t> </a:t>
            </a:r>
            <a:r>
              <a:rPr lang="es-ES" sz="1100" dirty="0" err="1">
                <a:solidFill>
                  <a:srgbClr val="B0BF27"/>
                </a:solidFill>
              </a:rPr>
              <a:t>Monitoring</a:t>
            </a:r>
            <a:endParaRPr lang="en-US" sz="110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342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B0BF27"/>
                </a:solidFill>
              </a:rPr>
              <a:t>Land</a:t>
            </a:r>
            <a:r>
              <a:rPr lang="es-ES" sz="1100" dirty="0">
                <a:solidFill>
                  <a:srgbClr val="B0BF27"/>
                </a:solidFill>
              </a:rPr>
              <a:t> </a:t>
            </a:r>
            <a:r>
              <a:rPr lang="es-ES" sz="1100" dirty="0" err="1">
                <a:solidFill>
                  <a:srgbClr val="B0BF27"/>
                </a:solidFill>
              </a:rPr>
              <a:t>Monitoring</a:t>
            </a:r>
            <a:endParaRPr lang="en-US" sz="110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484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B0BF27"/>
                </a:solidFill>
              </a:rPr>
              <a:t>Land</a:t>
            </a:r>
            <a:r>
              <a:rPr lang="es-ES" sz="1100" dirty="0">
                <a:solidFill>
                  <a:srgbClr val="B0BF27"/>
                </a:solidFill>
              </a:rPr>
              <a:t> </a:t>
            </a:r>
            <a:r>
              <a:rPr lang="es-ES" sz="1100" dirty="0" err="1">
                <a:solidFill>
                  <a:srgbClr val="B0BF27"/>
                </a:solidFill>
              </a:rPr>
              <a:t>Monitoring</a:t>
            </a:r>
            <a:endParaRPr lang="en-US" sz="110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548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B0BF27"/>
                </a:solidFill>
              </a:rPr>
              <a:t>Land</a:t>
            </a:r>
            <a:r>
              <a:rPr lang="es-ES" sz="1100" dirty="0">
                <a:solidFill>
                  <a:srgbClr val="B0BF27"/>
                </a:solidFill>
              </a:rPr>
              <a:t> </a:t>
            </a:r>
            <a:r>
              <a:rPr lang="es-ES" sz="1100" dirty="0" err="1">
                <a:solidFill>
                  <a:srgbClr val="B0BF27"/>
                </a:solidFill>
              </a:rPr>
              <a:t>Monitoring</a:t>
            </a:r>
            <a:endParaRPr lang="en-US" sz="110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6063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4700" r="6881" b="9201"/>
          <a:stretch/>
        </p:blipFill>
        <p:spPr bwMode="auto">
          <a:xfrm>
            <a:off x="-71445" y="-29027"/>
            <a:ext cx="9251957" cy="519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1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Footer Placeholder 4"/>
          <p:cNvSpPr txBox="1">
            <a:spLocks/>
          </p:cNvSpPr>
          <p:nvPr userDrawn="1"/>
        </p:nvSpPr>
        <p:spPr>
          <a:xfrm>
            <a:off x="2051720" y="4980574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4988059" y="4533680"/>
            <a:ext cx="2998547" cy="651623"/>
            <a:chOff x="4988059" y="4533680"/>
            <a:chExt cx="2998547" cy="651623"/>
          </a:xfrm>
        </p:grpSpPr>
        <p:grpSp>
          <p:nvGrpSpPr>
            <p:cNvPr id="48" name="Group 47"/>
            <p:cNvGrpSpPr/>
            <p:nvPr userDrawn="1"/>
          </p:nvGrpSpPr>
          <p:grpSpPr>
            <a:xfrm>
              <a:off x="5192177" y="4533680"/>
              <a:ext cx="2794429" cy="651623"/>
              <a:chOff x="5116727" y="4655220"/>
              <a:chExt cx="2273215" cy="530083"/>
            </a:xfrm>
          </p:grpSpPr>
          <p:sp>
            <p:nvSpPr>
              <p:cNvPr id="61" name="TextBox 60"/>
              <p:cNvSpPr txBox="1"/>
              <p:nvPr userDrawn="1"/>
            </p:nvSpPr>
            <p:spPr>
              <a:xfrm>
                <a:off x="5116727" y="4655220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prstClr val="white"/>
                    </a:solidFill>
                  </a:rPr>
                  <a:t>Copernicus</a:t>
                </a:r>
                <a:r>
                  <a:rPr lang="es-ES" sz="700" dirty="0">
                    <a:solidFill>
                      <a:prstClr val="white"/>
                    </a:solidFill>
                  </a:rPr>
                  <a:t> EU</a:t>
                </a:r>
                <a:endParaRPr lang="en-US" sz="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 userDrawn="1"/>
            </p:nvSpPr>
            <p:spPr>
              <a:xfrm>
                <a:off x="5116727" y="4911334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prstClr val="white"/>
                    </a:solidFill>
                  </a:rPr>
                  <a:t>Copernicus</a:t>
                </a:r>
                <a:r>
                  <a:rPr lang="es-ES" sz="700" dirty="0">
                    <a:solidFill>
                      <a:prstClr val="white"/>
                    </a:solidFill>
                  </a:rPr>
                  <a:t> EU</a:t>
                </a:r>
                <a:endParaRPr lang="en-US" sz="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 userDrawn="1"/>
            </p:nvSpPr>
            <p:spPr>
              <a:xfrm>
                <a:off x="6107978" y="4911334"/>
                <a:ext cx="1281964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>
                    <a:solidFill>
                      <a:prstClr val="white"/>
                    </a:solidFill>
                  </a:rPr>
                  <a:t>www.copernicus.eu</a:t>
                </a:r>
                <a:endParaRPr lang="en-US" sz="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 userDrawn="1"/>
            </p:nvSpPr>
            <p:spPr>
              <a:xfrm>
                <a:off x="6112326" y="4655220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prstClr val="white"/>
                    </a:solidFill>
                  </a:rPr>
                  <a:t>Copernicus</a:t>
                </a:r>
                <a:r>
                  <a:rPr lang="es-ES" sz="700" dirty="0">
                    <a:solidFill>
                      <a:prstClr val="white"/>
                    </a:solidFill>
                  </a:rPr>
                  <a:t> EU</a:t>
                </a:r>
                <a:endParaRPr lang="en-US" sz="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59" name="Oval 58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Group 49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57" name="Oval 56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8" name="Picture 4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50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6" name="Picture 5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Group 51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53" name="Oval 52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4" name="Picture 6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860005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0"/>
            <a:ext cx="20770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0" y="1"/>
            <a:ext cx="2077083" cy="51434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1"/>
            <a:ext cx="2084906" cy="51434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780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3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25" y="2191061"/>
            <a:ext cx="2792091" cy="10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36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61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43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222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8538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0835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770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175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prstClr val="white"/>
                </a:solidFill>
              </a:rPr>
              <a:t>Data Access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5820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545"/>
            <a:ext cx="2077082" cy="51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7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385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3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629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042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894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230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8140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427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070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039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6355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81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390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66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7273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0804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716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905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828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887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938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17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1331640" y="4700783"/>
            <a:ext cx="4608512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084167" y="4700783"/>
            <a:ext cx="410067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13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623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3388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675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300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708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578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8842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551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792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27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4644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26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8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843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917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4335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202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3276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23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32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6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420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8083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834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077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2631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6411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896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702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964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6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69823" y="2598546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25408F"/>
                </a:solidFill>
              </a:rPr>
              <a:t>Space</a:t>
            </a:r>
            <a:endParaRPr lang="es-ES" sz="1100" dirty="0">
              <a:solidFill>
                <a:srgbClr val="25408F"/>
              </a:solidFill>
            </a:endParaRPr>
          </a:p>
          <a:p>
            <a:pPr algn="ctr"/>
            <a:r>
              <a:rPr lang="es-ES" sz="1100" dirty="0" err="1">
                <a:solidFill>
                  <a:srgbClr val="25408F"/>
                </a:solidFill>
              </a:rPr>
              <a:t>Component</a:t>
            </a:r>
            <a:endParaRPr lang="en-US" sz="110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19220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1275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578683"/>
                </a:solidFill>
              </a:rPr>
              <a:t>Security</a:t>
            </a:r>
            <a:endParaRPr lang="en-US" sz="110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225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23/11/2016 Brussels</a:t>
            </a:r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Copernicus Maritime Surveillance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prstClr val="white"/>
                </a:solidFill>
              </a:rPr>
              <a:t>Security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State of play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196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875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578683"/>
                </a:solidFill>
              </a:rPr>
              <a:t>Security</a:t>
            </a:r>
            <a:endParaRPr lang="en-US" sz="110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6174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555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140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4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9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327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578683"/>
                </a:solidFill>
              </a:rPr>
              <a:t>Security</a:t>
            </a:r>
            <a:endParaRPr lang="en-US" sz="110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241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prstClr val="white"/>
                </a:solidFill>
              </a:rPr>
              <a:t>Security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187" y="0"/>
            <a:ext cx="1948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1388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7868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870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38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737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7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578683">
                    <a:lumMod val="75000"/>
                  </a:srgbClr>
                </a:solidFill>
              </a:rPr>
              <a:t>Security</a:t>
            </a:r>
            <a:endParaRPr lang="en-US" sz="1100" dirty="0">
              <a:solidFill>
                <a:srgbClr val="578683">
                  <a:lumMod val="75000"/>
                </a:srgb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8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1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87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3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2C4442"/>
                </a:solidFill>
              </a:rPr>
              <a:t>Security</a:t>
            </a:r>
            <a:endParaRPr lang="en-US" sz="110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071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1"/>
            <a:ext cx="2483768" cy="51435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4" y="23355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029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4" y="23355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0182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3" y="1470423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"/>
          <a:stretch/>
        </p:blipFill>
        <p:spPr bwMode="auto">
          <a:xfrm>
            <a:off x="7260856" y="0"/>
            <a:ext cx="18831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3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9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9"/>
            <a:ext cx="2189088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8263" y="2571751"/>
            <a:ext cx="4678288" cy="560636"/>
          </a:xfrm>
        </p:spPr>
        <p:txBody>
          <a:bodyPr vert="horz" lIns="91438" tIns="45719" rIns="91438" bIns="4571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2748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1"/>
            <a:ext cx="2483768" cy="51435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4" y="23355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2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0"/>
            <a:ext cx="20770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0" y="1"/>
            <a:ext cx="2077083" cy="51434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"/>
            <a:ext cx="2084906" cy="51434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46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"/>
            <a:ext cx="2483768" cy="51435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4" y="23355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3223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1"/>
            <a:ext cx="2483768" cy="51435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4" y="23355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949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1"/>
            <a:ext cx="2483768" cy="51435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5"/>
            <a:ext cx="979264" cy="4385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4" y="23355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014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4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559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0" y="2572001"/>
            <a:ext cx="5680385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Global Land Component</a:t>
            </a:r>
          </a:p>
        </p:txBody>
      </p:sp>
    </p:spTree>
    <p:extLst>
      <p:ext uri="{BB962C8B-B14F-4D97-AF65-F5344CB8AC3E}">
        <p14:creationId xmlns:p14="http://schemas.microsoft.com/office/powerpoint/2010/main" val="6072017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64713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916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6534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24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8" name="Picture 2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70270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2221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23/11/2016 Brussels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Copernicus Maritime Surveillance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  <a:p>
            <a:r>
              <a:rPr lang="en-US" dirty="0"/>
              <a:t>State of play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A5E1A6-E248-41B0-BB12-36F3D2EB8D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4" y="4473266"/>
            <a:ext cx="920194" cy="6393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A948781-89E8-48B0-8E06-5EF335529A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21" y="4659330"/>
            <a:ext cx="750932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D85704-B159-4F72-B59C-58D6956B7B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35" y="4573174"/>
            <a:ext cx="92780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1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366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9139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282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23/11/2016 Brussels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9248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110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23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681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30" name="Picture 29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03405" y="255088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Border</a:t>
            </a:r>
            <a:r>
              <a:rPr lang="en-US" baseline="0" dirty="0" smtClean="0"/>
              <a:t> Surveillance</a:t>
            </a:r>
            <a:endParaRPr lang="en-US" dirty="0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1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6372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79444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440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6949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9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291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839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187" y="0"/>
            <a:ext cx="1948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1388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7868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333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38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2101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7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chemeClr val="accent2">
                    <a:lumMod val="75000"/>
                  </a:schemeClr>
                </a:solidFill>
              </a:rPr>
              <a:t>Security</a:t>
            </a:r>
            <a:endParaRPr lang="en-US" sz="11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98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1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459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3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128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"/>
            <a:ext cx="2771800" cy="5143501"/>
            <a:chOff x="0" y="0"/>
            <a:chExt cx="2771800" cy="514350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7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7" y="639600"/>
            <a:ext cx="609650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pic>
        <p:nvPicPr>
          <p:cNvPr id="33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8" y="158211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33822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0" y="1"/>
            <a:ext cx="2771800" cy="5143501"/>
            <a:chOff x="0" y="0"/>
            <a:chExt cx="2771800" cy="5143501"/>
          </a:xfrm>
        </p:grpSpPr>
        <p:pic>
          <p:nvPicPr>
            <p:cNvPr id="32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3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31624" y="915567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45927" y="639600"/>
            <a:ext cx="609650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pic>
        <p:nvPicPr>
          <p:cNvPr id="60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8" y="158211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79015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" b="-1"/>
          <a:stretch/>
        </p:blipFill>
        <p:spPr bwMode="auto">
          <a:xfrm>
            <a:off x="7279941" y="0"/>
            <a:ext cx="1862585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9" y="3462269"/>
            <a:ext cx="609650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70562" y="2572002"/>
            <a:ext cx="4678288" cy="560636"/>
          </a:xfrm>
        </p:spPr>
        <p:txBody>
          <a:bodyPr vert="horz" lIns="91438" tIns="45719" rIns="91438" bIns="4571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925238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1592814"/>
            <a:ext cx="1582792" cy="165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43201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 userDrawn="1"/>
        </p:nvGrpSpPr>
        <p:grpSpPr>
          <a:xfrm>
            <a:off x="0" y="1"/>
            <a:ext cx="2771800" cy="5143501"/>
            <a:chOff x="0" y="0"/>
            <a:chExt cx="2771800" cy="5143501"/>
          </a:xfrm>
        </p:grpSpPr>
        <p:pic>
          <p:nvPicPr>
            <p:cNvPr id="37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31624" y="915567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145927" y="639600"/>
            <a:ext cx="609650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pic>
        <p:nvPicPr>
          <p:cNvPr id="40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8" y="158211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21484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1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8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6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4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431624" y="915567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145927" y="639600"/>
            <a:ext cx="609650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pic>
        <p:nvPicPr>
          <p:cNvPr id="3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8" y="158211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9541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1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431624" y="915567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145927" y="639600"/>
            <a:ext cx="609650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pic>
        <p:nvPicPr>
          <p:cNvPr id="3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8" y="158211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5913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0" y="1"/>
            <a:ext cx="2771800" cy="5143501"/>
            <a:chOff x="0" y="0"/>
            <a:chExt cx="2771800" cy="5143501"/>
          </a:xfrm>
        </p:grpSpPr>
        <p:pic>
          <p:nvPicPr>
            <p:cNvPr id="3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624" y="915567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 userDrawn="1"/>
        </p:nvSpPr>
        <p:spPr>
          <a:xfrm>
            <a:off x="145927" y="639600"/>
            <a:ext cx="609650" cy="2654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8" y="158211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98752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0"/>
            <a:ext cx="9144000" cy="5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1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4668929"/>
            <a:ext cx="1216372" cy="4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ooter Placeholder 4"/>
          <p:cNvSpPr txBox="1">
            <a:spLocks/>
          </p:cNvSpPr>
          <p:nvPr userDrawn="1"/>
        </p:nvSpPr>
        <p:spPr>
          <a:xfrm>
            <a:off x="2051720" y="4980574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3" t="15021" r="26875" b="62199"/>
          <a:stretch/>
        </p:blipFill>
        <p:spPr bwMode="auto">
          <a:xfrm>
            <a:off x="1562" y="4659981"/>
            <a:ext cx="1762126" cy="50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 userDrawn="1"/>
        </p:nvGrpSpPr>
        <p:grpSpPr>
          <a:xfrm>
            <a:off x="1099033" y="4659982"/>
            <a:ext cx="2433814" cy="544493"/>
            <a:chOff x="1060405" y="4659982"/>
            <a:chExt cx="2433814" cy="544493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221004" y="4674392"/>
              <a:ext cx="986126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 userDrawn="1"/>
          </p:nvSpPr>
          <p:spPr>
            <a:xfrm>
              <a:off x="1221004" y="4930506"/>
              <a:ext cx="986126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2212255" y="4930506"/>
              <a:ext cx="1281964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>
                  <a:solidFill>
                    <a:schemeClr val="bg1"/>
                  </a:solidFill>
                </a:rPr>
                <a:t>www.copernicus.eu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 userDrawn="1"/>
          </p:nvSpPr>
          <p:spPr>
            <a:xfrm>
              <a:off x="2216603" y="4674392"/>
              <a:ext cx="986126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650" y="4659982"/>
              <a:ext cx="258089" cy="48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05" y="4663633"/>
              <a:ext cx="236220" cy="4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3" t="15021" r="26875" b="62199"/>
          <a:stretch/>
        </p:blipFill>
        <p:spPr bwMode="auto">
          <a:xfrm>
            <a:off x="0" y="4443161"/>
            <a:ext cx="789510" cy="50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 descr="\\net1.cec.eu.int\GROW\I\3\Common-I3\12 COMMUNICATION\Graphic material\Copernicus taglines\Europe's eye on Earth\website\Copernicus vecto def  Europe's eyes on Earth C and sun in colour.png"/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45351"/>
            <a:ext cx="1452587" cy="5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39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17" name="Oval 16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051720" y="4980574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286794" y="4694692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286794" y="4881709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088407" y="4881709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>
                <a:solidFill>
                  <a:schemeClr val="bg1"/>
                </a:solidFill>
              </a:rPr>
              <a:t>www.copernicus.eu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91582" y="4694692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0"/>
            <a:ext cx="9144000" cy="5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1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754512" y="3147814"/>
            <a:ext cx="468052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4668929"/>
            <a:ext cx="1216372" cy="4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2051720" y="4980574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3" t="15021" r="26875" b="62199"/>
          <a:stretch/>
        </p:blipFill>
        <p:spPr bwMode="auto">
          <a:xfrm>
            <a:off x="1562" y="4659981"/>
            <a:ext cx="1762126" cy="50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 userDrawn="1"/>
        </p:nvGrpSpPr>
        <p:grpSpPr>
          <a:xfrm>
            <a:off x="1099033" y="4659982"/>
            <a:ext cx="2433814" cy="544493"/>
            <a:chOff x="1060405" y="4659982"/>
            <a:chExt cx="2433814" cy="544493"/>
          </a:xfrm>
        </p:grpSpPr>
        <p:sp>
          <p:nvSpPr>
            <p:cNvPr id="22" name="TextBox 21"/>
            <p:cNvSpPr txBox="1"/>
            <p:nvPr userDrawn="1"/>
          </p:nvSpPr>
          <p:spPr>
            <a:xfrm>
              <a:off x="1221004" y="4674392"/>
              <a:ext cx="986126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1221004" y="4930506"/>
              <a:ext cx="986126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2212255" y="4930506"/>
              <a:ext cx="1281964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>
                  <a:solidFill>
                    <a:schemeClr val="bg1"/>
                  </a:solidFill>
                </a:rPr>
                <a:t>www.copernicus.eu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 userDrawn="1"/>
          </p:nvSpPr>
          <p:spPr>
            <a:xfrm>
              <a:off x="2216603" y="4674392"/>
              <a:ext cx="986126" cy="27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650" y="4659982"/>
              <a:ext cx="258089" cy="48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05" y="4663633"/>
              <a:ext cx="236220" cy="4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3" t="15021" r="26875" b="62199"/>
          <a:stretch/>
        </p:blipFill>
        <p:spPr bwMode="auto">
          <a:xfrm>
            <a:off x="0" y="4443161"/>
            <a:ext cx="789510" cy="50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 descr="\\net1.cec.eu.int\GROW\I\3\Common-I3\12 COMMUNICATION\Graphic material\Copernicus taglines\Europe's eye on Earth\website\Copernicus vecto def  Europe's eyes on Earth C and sun in colour.png"/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45351"/>
            <a:ext cx="1452587" cy="5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8740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0" y="0"/>
            <a:ext cx="20770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0" y="1"/>
            <a:ext cx="2077083" cy="51434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"/>
            <a:ext cx="2084906" cy="51434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037BC8-653A-774F-861D-6A080A1C24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4072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1548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5" y="2191061"/>
            <a:ext cx="2792091" cy="10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7860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8358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557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8914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8211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1" r="14873" b="435"/>
          <a:stretch/>
        </p:blipFill>
        <p:spPr bwMode="auto">
          <a:xfrm>
            <a:off x="6874316" y="1"/>
            <a:ext cx="2269684" cy="51435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341692" cy="5146155"/>
          </a:xfrm>
          <a:prstGeom prst="rect">
            <a:avLst/>
          </a:prstGeom>
          <a:gradFill flip="none" rotWithShape="1">
            <a:gsLst>
              <a:gs pos="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569823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7486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86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15" name="Oval 14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276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2164" y="0"/>
            <a:ext cx="18718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6409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283718"/>
            <a:ext cx="4678288" cy="84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55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5580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442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8652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166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807695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63451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23/11/2016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062014" y="2572001"/>
            <a:ext cx="5603580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Climate</a:t>
            </a:r>
            <a:r>
              <a:rPr lang="en-US" baseline="0" dirty="0"/>
              <a:t> </a:t>
            </a:r>
            <a:r>
              <a:rPr lang="en-US" baseline="0"/>
              <a:t>Change Service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Status report 2016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55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7" b="-87"/>
          <a:stretch/>
        </p:blipFill>
        <p:spPr bwMode="auto">
          <a:xfrm>
            <a:off x="7293990" y="1"/>
            <a:ext cx="18500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27784" y="2587178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06058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491071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75949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024395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9"/>
            <a:ext cx="1873569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999AE61-BAD9-CA40-977A-52E222C343D6}" type="datetime1">
              <a:rPr lang="en-GB" smtClean="0"/>
              <a:t>11/03/2019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74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1374927" cy="1439997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CA3C22-68CE-4E9E-B132-B185D451C2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17" y="4515138"/>
            <a:ext cx="718389" cy="2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4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30" name="Oval 29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22" name="Oval 21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5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Space</a:t>
            </a:r>
            <a:endParaRPr lang="es-ES" sz="1100" b="1" i="0" dirty="0">
              <a:solidFill>
                <a:srgbClr val="25408F"/>
              </a:solidFill>
            </a:endParaRPr>
          </a:p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Component</a:t>
            </a:r>
            <a:endParaRPr lang="en-US" sz="1100" b="1" i="0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28" name="Oval 27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9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10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23" name="Oval 22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98" r="664"/>
          <a:stretch/>
        </p:blipFill>
        <p:spPr bwMode="auto">
          <a:xfrm>
            <a:off x="7279212" y="0"/>
            <a:ext cx="186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58008" y="2587178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0B61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25" y="2191061"/>
            <a:ext cx="2792091" cy="10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957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"/>
          <a:stretch/>
        </p:blipFill>
        <p:spPr bwMode="auto">
          <a:xfrm>
            <a:off x="7260856" y="0"/>
            <a:ext cx="18831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8263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90" y="-41746"/>
            <a:ext cx="1862585" cy="51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/>
          <a:lstStyle/>
          <a:p>
            <a:fld id="{30E17047-C597-4B34-8FEE-7A0D1EA692A4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11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 userDrawn="1"/>
        </p:nvGrpSpPr>
        <p:grpSpPr>
          <a:xfrm>
            <a:off x="603940" y="1541238"/>
            <a:ext cx="1728192" cy="2182640"/>
            <a:chOff x="603940" y="1541238"/>
            <a:chExt cx="1728192" cy="2182640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30928" y="3462268"/>
              <a:ext cx="6096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0" dirty="0">
                  <a:solidFill>
                    <a:schemeClr val="bg1"/>
                  </a:solidFill>
                </a:rPr>
                <a:t>In</a:t>
              </a:r>
              <a:r>
                <a:rPr lang="es-ES" sz="1100" b="0" baseline="0" dirty="0">
                  <a:solidFill>
                    <a:schemeClr val="bg1"/>
                  </a:solidFill>
                </a:rPr>
                <a:t> situ</a:t>
              </a:r>
              <a:endParaRPr lang="en-US" sz="1100" b="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40" y="1541238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1322704" y="2003724"/>
              <a:ext cx="121443" cy="48368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1322704" y="2238624"/>
              <a:ext cx="121443" cy="48368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1322704" y="2471266"/>
              <a:ext cx="121443" cy="48368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1322704" y="2706340"/>
              <a:ext cx="121443" cy="48368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1322704" y="2941414"/>
              <a:ext cx="121443" cy="48368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1378662" y="2126308"/>
              <a:ext cx="60721" cy="45719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1378662" y="2349475"/>
              <a:ext cx="60721" cy="45719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1378662" y="2591921"/>
              <a:ext cx="60721" cy="45719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1378662" y="2817336"/>
              <a:ext cx="60721" cy="45719"/>
            </a:xfrm>
            <a:prstGeom prst="rect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1247250" y="1958002"/>
              <a:ext cx="45719" cy="45719"/>
            </a:xfrm>
            <a:prstGeom prst="ellipse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23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3" descr="S:\F15015_Copernicus\3_Work\330_Work-in-process\SC4_BackgroundMat\4_PPT\PPT_item Copernicus\EMS\lutte_contre_les_feux_de_foret Mindef FR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/>
          <a:stretch/>
        </p:blipFill>
        <p:spPr bwMode="auto">
          <a:xfrm>
            <a:off x="7251878" y="-14514"/>
            <a:ext cx="1928634" cy="515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25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75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23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17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19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19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16863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56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67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16" name="Picture 2" descr="S:\F15015_Copernicus\3_Work\330_Work-in-process\SC4_BackgroundMat\4_PPT\PPT_item Copernicus\EMS\Floods RoofsHD (1).jpg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7096" y="-1228"/>
            <a:ext cx="1871836" cy="51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22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22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4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23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8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17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55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19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7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59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13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Rectangle 16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74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5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3074" name="Picture 2" descr="S:\F15015_Copernicus\3_Work\330_Work-in-process\SC4_BackgroundMat\4_PPT\PPT_item Copernicus\EMS\G-NEXT image.jpg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6" t="-726" r="22096" b="720"/>
          <a:stretch/>
        </p:blipFill>
        <p:spPr bwMode="auto">
          <a:xfrm>
            <a:off x="7259822" y="-38644"/>
            <a:ext cx="1920690" cy="51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4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31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Rectangle 29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39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32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tangle 32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Rectangle 30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79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26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6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Rectangle 24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27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tangle 25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4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12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454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20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:\F15015_Copernicus\3_Work\330_Work-in-process\SC4_BackgroundMat\4_PPT\PPT_item Copernicus\EMS\178747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4293" y="-6251"/>
            <a:ext cx="18718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5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3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2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9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6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924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0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4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287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7"/>
          <a:stretch/>
        </p:blipFill>
        <p:spPr bwMode="auto">
          <a:xfrm>
            <a:off x="7306278" y="0"/>
            <a:ext cx="183772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114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" b="-65"/>
          <a:stretch/>
        </p:blipFill>
        <p:spPr bwMode="auto">
          <a:xfrm>
            <a:off x="7291387" y="0"/>
            <a:ext cx="1852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94133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5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8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7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9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187" y="0"/>
            <a:ext cx="1948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1388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7868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38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7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chemeClr val="accent2">
                    <a:lumMod val="75000"/>
                  </a:schemeClr>
                </a:solidFill>
              </a:rPr>
              <a:t>Security</a:t>
            </a:r>
            <a:endParaRPr lang="en-US" sz="11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1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3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2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0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" b="-1"/>
          <a:stretch/>
        </p:blipFill>
        <p:spPr bwMode="auto">
          <a:xfrm>
            <a:off x="7279940" y="0"/>
            <a:ext cx="18625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70561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925238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1592813"/>
            <a:ext cx="1582792" cy="165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7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8.xml"/><Relationship Id="rId9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5.xml"/><Relationship Id="rId9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image" Target="../media/image6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9.xml"/><Relationship Id="rId9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127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Relationship Id="rId9" Type="http://schemas.openxmlformats.org/officeDocument/2006/relationships/image" Target="../media/image6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Relationship Id="rId9" Type="http://schemas.openxmlformats.org/officeDocument/2006/relationships/image" Target="../media/image6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9" Type="http://schemas.openxmlformats.org/officeDocument/2006/relationships/image" Target="../media/image6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6.xml"/><Relationship Id="rId9" Type="http://schemas.openxmlformats.org/officeDocument/2006/relationships/image" Target="../media/image6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3.xml"/><Relationship Id="rId9" Type="http://schemas.openxmlformats.org/officeDocument/2006/relationships/image" Target="../media/image6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0.xml"/><Relationship Id="rId9" Type="http://schemas.openxmlformats.org/officeDocument/2006/relationships/image" Target="../media/image6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7.xml"/><Relationship Id="rId9" Type="http://schemas.openxmlformats.org/officeDocument/2006/relationships/image" Target="../media/image6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5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184.xml"/><Relationship Id="rId9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2.xml"/><Relationship Id="rId9" Type="http://schemas.openxmlformats.org/officeDocument/2006/relationships/image" Target="../media/image1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theme" Target="../theme/theme29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image" Target="../media/image77.jpeg"/><Relationship Id="rId5" Type="http://schemas.openxmlformats.org/officeDocument/2006/relationships/slideLayout" Target="../slideLayouts/slideLayout200.xml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199.xml"/><Relationship Id="rId9" Type="http://schemas.openxmlformats.org/officeDocument/2006/relationships/image" Target="../media/image7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3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6.xml"/><Relationship Id="rId9" Type="http://schemas.openxmlformats.org/officeDocument/2006/relationships/image" Target="../media/image62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14.xml"/><Relationship Id="rId10" Type="http://schemas.openxmlformats.org/officeDocument/2006/relationships/image" Target="../media/image79.png"/><Relationship Id="rId4" Type="http://schemas.openxmlformats.org/officeDocument/2006/relationships/slideLayout" Target="../slideLayouts/slideLayout213.xml"/><Relationship Id="rId9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theme" Target="../theme/theme32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21.xml"/><Relationship Id="rId9" Type="http://schemas.openxmlformats.org/officeDocument/2006/relationships/image" Target="../media/image62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3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8.xml"/><Relationship Id="rId9" Type="http://schemas.openxmlformats.org/officeDocument/2006/relationships/image" Target="../media/image1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theme" Target="../theme/theme34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6.xml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235.xml"/><Relationship Id="rId9" Type="http://schemas.openxmlformats.org/officeDocument/2006/relationships/image" Target="../media/image75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image" Target="../media/image85.png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theme" Target="../theme/theme35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3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252.xml"/><Relationship Id="rId9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1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260.xml"/><Relationship Id="rId9" Type="http://schemas.openxmlformats.org/officeDocument/2006/relationships/theme" Target="../theme/theme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13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650" r:id="rId2"/>
    <p:sldLayoutId id="214748367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8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48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58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91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57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7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93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43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81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34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01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4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4700784"/>
            <a:ext cx="4608512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064" y="4700784"/>
            <a:ext cx="410067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5" y="4681002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688952"/>
            <a:ext cx="924797" cy="27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99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8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15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23/11/2016 Brussels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19FB5-6E35-4F7D-8F56-4F50AE99897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5" y="4433868"/>
            <a:ext cx="991010" cy="687101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032AF97-15AF-4A54-9D3E-C7F33FCBC8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65" y="4619848"/>
            <a:ext cx="892676" cy="3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Skupina 10">
            <a:extLst>
              <a:ext uri="{FF2B5EF4-FFF2-40B4-BE49-F238E27FC236}">
                <a16:creationId xmlns:a16="http://schemas.microsoft.com/office/drawing/2014/main" id="{E20C4982-C63D-4D73-B8DC-6A446FEEDF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08305" y="4631146"/>
            <a:ext cx="1080120" cy="315547"/>
            <a:chOff x="6046373" y="5795771"/>
            <a:chExt cx="2731869" cy="798090"/>
          </a:xfrm>
        </p:grpSpPr>
        <p:pic>
          <p:nvPicPr>
            <p:cNvPr id="11" name="Obrázek 12">
              <a:extLst>
                <a:ext uri="{FF2B5EF4-FFF2-40B4-BE49-F238E27FC236}">
                  <a16:creationId xmlns:a16="http://schemas.microsoft.com/office/drawing/2014/main" id="{8832F75F-9AB4-4C5E-8284-A87093B2F1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53" y="5795771"/>
              <a:ext cx="2729489" cy="509779"/>
            </a:xfrm>
            <a:prstGeom prst="rect">
              <a:avLst/>
            </a:prstGeom>
          </p:spPr>
        </p:pic>
        <p:pic>
          <p:nvPicPr>
            <p:cNvPr id="12" name="Obrázek 13">
              <a:extLst>
                <a:ext uri="{FF2B5EF4-FFF2-40B4-BE49-F238E27FC236}">
                  <a16:creationId xmlns:a16="http://schemas.microsoft.com/office/drawing/2014/main" id="{1570B9A5-3971-4F63-B9F3-4AF74FB6B3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373" y="6431956"/>
              <a:ext cx="2731868" cy="16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55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4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4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1" y="4700784"/>
            <a:ext cx="4608512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4"/>
            <a:ext cx="410067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tbo\Desktop\horiz-pos-png-low-all\pos_png_horiz_lr\EN\logo-ce-horizontal-en-quadri-l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5" y="4681002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1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59982"/>
            <a:ext cx="1036779" cy="27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659982"/>
            <a:ext cx="781933" cy="2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23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77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6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8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82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991" y="4667602"/>
            <a:ext cx="798969" cy="2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tbo\Desktop\logo-ce-horizontal-en-quadri-lr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10" y="4689766"/>
            <a:ext cx="929290" cy="2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44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.copernicus.eu/imagery-in-situ/global-image-mosaic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hyperlink" Target="https://apps.sentinel-hub.com/mosaic-hub/#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mergency.copernicus.eu/EMSN05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mergency.copernicus.eu/EMSN05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ernicus.eu/en/access-data/conventional-data-access-hubs" TargetMode="External"/><Relationship Id="rId7" Type="http://schemas.openxmlformats.org/officeDocument/2006/relationships/hyperlink" Target="https://www.youtube.com/watch?v=cvP2xqiMOh4" TargetMode="External"/><Relationship Id="rId2" Type="http://schemas.openxmlformats.org/officeDocument/2006/relationships/hyperlink" Target="http://copernicus.eu/data-acces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pernicus.eu/en/access-data/dias" TargetMode="External"/><Relationship Id="rId5" Type="http://schemas.openxmlformats.org/officeDocument/2006/relationships/hyperlink" Target="https://services-portfolios.copernicus.eu/" TargetMode="External"/><Relationship Id="rId4" Type="http://schemas.openxmlformats.org/officeDocument/2006/relationships/hyperlink" Target="https://scihub.copernicus.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2139702"/>
            <a:ext cx="5508104" cy="560636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it-IT" b="1" dirty="0" smtClean="0"/>
              <a:t>Copernicus</a:t>
            </a:r>
            <a:r>
              <a:rPr lang="it-IT" b="1" dirty="0" smtClean="0"/>
              <a:t>: full</a:t>
            </a:r>
            <a:r>
              <a:rPr lang="it-IT" b="1" dirty="0" smtClean="0"/>
              <a:t>, free and open EO </a:t>
            </a:r>
            <a:r>
              <a:rPr lang="it-IT" b="1" dirty="0"/>
              <a:t>data and </a:t>
            </a:r>
            <a:r>
              <a:rPr lang="it-IT" b="1" dirty="0" smtClean="0"/>
              <a:t>information</a:t>
            </a:r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3651870"/>
            <a:ext cx="4680520" cy="1152128"/>
          </a:xfrm>
        </p:spPr>
        <p:txBody>
          <a:bodyPr/>
          <a:lstStyle/>
          <a:p>
            <a:r>
              <a:rPr lang="en-US" dirty="0" smtClean="0"/>
              <a:t>Catharina Bamps and Ola Nordbeck – DG GROW</a:t>
            </a:r>
          </a:p>
          <a:p>
            <a:r>
              <a:rPr lang="en-US" dirty="0" smtClean="0"/>
              <a:t>12 March 2019, Brussels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itle 1"/>
          <p:cNvSpPr>
            <a:spLocks/>
          </p:cNvSpPr>
          <p:nvPr/>
        </p:nvSpPr>
        <p:spPr bwMode="auto">
          <a:xfrm>
            <a:off x="868363" y="255588"/>
            <a:ext cx="7818437" cy="265112"/>
          </a:xfrm>
          <a:prstGeom prst="rect">
            <a:avLst/>
          </a:prstGeom>
          <a:solidFill>
            <a:srgbClr val="25408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nl-BE">
                <a:solidFill>
                  <a:schemeClr val="bg1"/>
                </a:solidFill>
                <a:latin typeface="Calibri" pitchFamily="34" charset="0"/>
              </a:rPr>
              <a:t>GLOBAL LAND Hot Spot component</a:t>
            </a:r>
            <a:endParaRPr lang="en-GB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39619" name="Picture 3" descr="Virunga_KLC_fu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700088"/>
            <a:ext cx="423862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0" name="TextBox 3"/>
          <p:cNvSpPr txBox="1">
            <a:spLocks noChangeArrowheads="1"/>
          </p:cNvSpPr>
          <p:nvPr/>
        </p:nvSpPr>
        <p:spPr bwMode="auto">
          <a:xfrm>
            <a:off x="905612" y="692559"/>
            <a:ext cx="33845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en-GB" sz="1600" dirty="0">
                <a:solidFill>
                  <a:srgbClr val="25408F"/>
                </a:solidFill>
              </a:rPr>
              <a:t>Provide detailed land cover information on specific areas of interest for EU outside the European Union, particularly in the domain of the sustainable management of natural resources</a:t>
            </a:r>
            <a:r>
              <a:rPr lang="en-GB" sz="1600" i="1" dirty="0">
                <a:solidFill>
                  <a:srgbClr val="25408F"/>
                </a:solidFill>
              </a:rPr>
              <a:t>.</a:t>
            </a:r>
            <a:r>
              <a:rPr lang="en-GB" sz="1200" i="1" dirty="0">
                <a:solidFill>
                  <a:srgbClr val="25408F"/>
                </a:solidFill>
                <a:latin typeface="Calibri" pitchFamily="34" charset="0"/>
              </a:rPr>
              <a:t> </a:t>
            </a:r>
            <a:endParaRPr lang="en-GB" sz="1200" dirty="0">
              <a:solidFill>
                <a:srgbClr val="25408F"/>
              </a:solidFill>
              <a:latin typeface="Calibri" pitchFamily="34" charset="0"/>
            </a:endParaRPr>
          </a:p>
        </p:txBody>
      </p:sp>
      <p:sp>
        <p:nvSpPr>
          <p:cNvPr id="239621" name="Text Box 7"/>
          <p:cNvSpPr txBox="1">
            <a:spLocks noChangeArrowheads="1"/>
          </p:cNvSpPr>
          <p:nvPr/>
        </p:nvSpPr>
        <p:spPr bwMode="auto">
          <a:xfrm>
            <a:off x="3707904" y="3567393"/>
            <a:ext cx="2952328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GB" sz="1200" dirty="0">
                <a:solidFill>
                  <a:srgbClr val="25408F"/>
                </a:solidFill>
              </a:rPr>
              <a:t>Africa : Areas of interest defined in collaboration with DG DEVCO to support EU Biodiversity Strategy in Africa. </a:t>
            </a:r>
          </a:p>
          <a:p>
            <a:pPr lvl="1"/>
            <a:endParaRPr lang="en-GB" sz="1200" dirty="0">
              <a:solidFill>
                <a:srgbClr val="25408F"/>
              </a:solidFill>
            </a:endParaRPr>
          </a:p>
          <a:p>
            <a:pPr lvl="1"/>
            <a:r>
              <a:rPr lang="en-GB" sz="1200" dirty="0">
                <a:solidFill>
                  <a:srgbClr val="25408F"/>
                </a:solidFill>
              </a:rPr>
              <a:t>Asia : EU funded project in collaboration with GIZ and Portuguese Coop. in Timor-Leste.</a:t>
            </a:r>
            <a:endParaRPr lang="en-US" sz="1200" dirty="0">
              <a:solidFill>
                <a:srgbClr val="25408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43758"/>
            <a:ext cx="3438072" cy="23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BCBAFE-2857-8840-A066-1D3395CB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5" y="255463"/>
            <a:ext cx="7819096" cy="26517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3C9F51-8462-6641-8C52-A021FE1DE20A}"/>
              </a:ext>
            </a:extLst>
          </p:cNvPr>
          <p:cNvSpPr txBox="1">
            <a:spLocks/>
          </p:cNvSpPr>
          <p:nvPr/>
        </p:nvSpPr>
        <p:spPr>
          <a:xfrm>
            <a:off x="867705" y="195486"/>
            <a:ext cx="7952766" cy="325149"/>
          </a:xfrm>
          <a:prstGeom prst="rect">
            <a:avLst/>
          </a:prstGeom>
          <a:solidFill>
            <a:srgbClr val="25408F"/>
          </a:solidFill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933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0" dirty="0" smtClean="0">
                <a:solidFill>
                  <a:prstClr val="white"/>
                </a:solidFill>
                <a:latin typeface="Arial" charset="0"/>
              </a:rPr>
              <a:t>Sentinel 2 Global Mosaics (S2GM) – analysis ready data</a:t>
            </a:r>
            <a:endParaRPr lang="en-GB" sz="1800" spc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FAF9E-23A8-BD4B-A144-C8B92F6A281B}"/>
              </a:ext>
            </a:extLst>
          </p:cNvPr>
          <p:cNvSpPr txBox="1"/>
          <p:nvPr/>
        </p:nvSpPr>
        <p:spPr>
          <a:xfrm>
            <a:off x="867705" y="73390"/>
            <a:ext cx="76878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GB" sz="1400" dirty="0" smtClean="0"/>
              <a:t>Land </a:t>
            </a:r>
            <a:r>
              <a:rPr lang="en-GB" sz="1400" dirty="0"/>
              <a:t>cover/use monitoring, deforestation, REDD</a:t>
            </a:r>
            <a:r>
              <a:rPr lang="en-GB" sz="1400" dirty="0" smtClean="0"/>
              <a:t>+ (Reducing Emissions from Deforestation and Forest Degradation) </a:t>
            </a:r>
            <a:r>
              <a:rPr lang="en-GB" sz="1400" dirty="0"/>
              <a:t>etc. </a:t>
            </a:r>
          </a:p>
          <a:p>
            <a:r>
              <a:rPr lang="en-GB" sz="1400" dirty="0">
                <a:hlinkClick r:id="rId3"/>
              </a:rPr>
              <a:t>https://land.copernicus.eu/imagery-in-situ/global-image-mosaics</a:t>
            </a:r>
            <a:r>
              <a:rPr lang="en-GB" sz="1400" dirty="0" smtClean="0">
                <a:hlinkClick r:id="rId3"/>
              </a:rPr>
              <a:t>/</a:t>
            </a:r>
            <a:endParaRPr lang="en-GB" sz="1400" dirty="0" smtClean="0"/>
          </a:p>
          <a:p>
            <a:r>
              <a:rPr lang="en-GB" sz="1400" dirty="0">
                <a:hlinkClick r:id="rId4"/>
              </a:rPr>
              <a:t>https://apps.sentinel-hub.com/mosaic-hub</a:t>
            </a:r>
            <a:r>
              <a:rPr lang="en-GB" sz="1400" dirty="0" smtClean="0">
                <a:hlinkClick r:id="rId4"/>
              </a:rPr>
              <a:t>/#/</a:t>
            </a:r>
            <a:endParaRPr lang="en-GB" sz="1400" dirty="0" smtClean="0"/>
          </a:p>
          <a:p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ED7CF-67C3-154A-8D40-3425D7BE46B6}"/>
              </a:ext>
            </a:extLst>
          </p:cNvPr>
          <p:cNvSpPr txBox="1"/>
          <p:nvPr/>
        </p:nvSpPr>
        <p:spPr>
          <a:xfrm>
            <a:off x="121106" y="3492640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Sentinel 2B </a:t>
            </a:r>
            <a:r>
              <a:rPr lang="en-GB" sz="600" dirty="0">
                <a:solidFill>
                  <a:schemeClr val="bg1"/>
                </a:solidFill>
              </a:rPr>
              <a:t>(image source: ESA)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6" y="1563638"/>
            <a:ext cx="5035714" cy="2838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75" y="2010883"/>
            <a:ext cx="4598268" cy="26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Emergency Management Service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259632" y="699542"/>
            <a:ext cx="6840760" cy="1305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Operational since </a:t>
            </a:r>
            <a:r>
              <a:rPr lang="en-GB" dirty="0" smtClean="0"/>
              <a:t>2012 (research project prior to 2012)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Addressing natural &amp; man-made disasters globally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Supports all phases of the disaster management cycle (during, before, after):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1600" dirty="0"/>
              <a:t>Warnings &amp; risk assessments for floods and forest fires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GB" sz="1600" dirty="0"/>
              <a:t>Information on the impact of natural and man-made disasters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/>
        </p:blipFill>
        <p:spPr bwMode="auto">
          <a:xfrm>
            <a:off x="2195736" y="2013935"/>
            <a:ext cx="5400600" cy="255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7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40562" y="1027642"/>
            <a:ext cx="3441072" cy="3709863"/>
          </a:xfrm>
        </p:spPr>
        <p:txBody>
          <a:bodyPr>
            <a:normAutofit fontScale="92500" lnSpcReduction="10000"/>
          </a:bodyPr>
          <a:lstStyle/>
          <a:p>
            <a:pPr marL="74250" lvl="1" indent="0">
              <a:spcBef>
                <a:spcPts val="0"/>
              </a:spcBef>
              <a:buNone/>
            </a:pPr>
            <a:r>
              <a:rPr lang="en-US" sz="1600" b="1" dirty="0"/>
              <a:t>Purpose</a:t>
            </a:r>
            <a:r>
              <a:rPr lang="en-US" sz="1600" dirty="0"/>
              <a:t>: to provide a general reference content to support activities of administration in reconstruction work of damage caused by Cyclone Matthew (October 2016) over two areas of interest containing the cities of </a:t>
            </a:r>
            <a:r>
              <a:rPr lang="en-US" sz="1600" dirty="0" err="1"/>
              <a:t>Jérémie</a:t>
            </a:r>
            <a:r>
              <a:rPr lang="en-US" sz="1600" dirty="0"/>
              <a:t> and Les </a:t>
            </a:r>
            <a:r>
              <a:rPr lang="en-US" sz="1600" dirty="0" err="1"/>
              <a:t>Cayes</a:t>
            </a:r>
            <a:r>
              <a:rPr lang="en-US" sz="1600" dirty="0"/>
              <a:t>, Haiti and to understand vulnerabilities during the recovery period.</a:t>
            </a:r>
          </a:p>
          <a:p>
            <a:pPr marL="74250" lvl="1" indent="0">
              <a:spcBef>
                <a:spcPts val="0"/>
              </a:spcBef>
              <a:buNone/>
            </a:pPr>
            <a:endParaRPr lang="en-US" sz="1600" dirty="0"/>
          </a:p>
          <a:p>
            <a:pPr marL="74250" lvl="1" indent="0">
              <a:spcBef>
                <a:spcPts val="0"/>
              </a:spcBef>
              <a:buNone/>
            </a:pPr>
            <a:r>
              <a:rPr lang="en-US" sz="1600" b="1" dirty="0"/>
              <a:t>Results</a:t>
            </a:r>
            <a:r>
              <a:rPr lang="en-US" sz="1600" dirty="0"/>
              <a:t> are presented in tables containing, between other indicators, damage to assets, </a:t>
            </a:r>
            <a:r>
              <a:rPr lang="en-US" sz="1600" u="sng" dirty="0"/>
              <a:t>statistics at each monitoring interval, reconstruction progress rates</a:t>
            </a:r>
            <a:r>
              <a:rPr lang="en-US" sz="1600" dirty="0"/>
              <a:t>, grouped by administrative boundary of interest (i.e.: sub-commune)</a:t>
            </a: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&amp; Recovery Mapping -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60272" y="1685817"/>
            <a:ext cx="5184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Product 1: Reference map</a:t>
            </a:r>
          </a:p>
          <a:p>
            <a:r>
              <a:rPr lang="en-GB" sz="1200" dirty="0"/>
              <a:t>Product 2: Land Use Land Cover map</a:t>
            </a:r>
          </a:p>
          <a:p>
            <a:r>
              <a:rPr lang="en-GB" sz="1200" dirty="0"/>
              <a:t>Product 3: Damage Assessment Map</a:t>
            </a:r>
          </a:p>
          <a:p>
            <a:r>
              <a:rPr lang="en-GB" sz="1200" u="sng" dirty="0"/>
              <a:t>Product 4: Monitoring of Reconstruction Activities Map</a:t>
            </a:r>
          </a:p>
          <a:p>
            <a:r>
              <a:rPr lang="en-GB" sz="1200" u="sng" dirty="0"/>
              <a:t>Product 5: Identification of IDP camps Map in three time stages</a:t>
            </a:r>
          </a:p>
          <a:p>
            <a:r>
              <a:rPr lang="en-GB" sz="1200" u="sng" dirty="0"/>
              <a:t>Product 6: Monitoring of Evolution IDP camps t1-t3 Map</a:t>
            </a:r>
            <a:endParaRPr lang="en-US" sz="1200" u="sng" dirty="0"/>
          </a:p>
        </p:txBody>
      </p:sp>
      <p:sp>
        <p:nvSpPr>
          <p:cNvPr id="6" name="Rectangle 5"/>
          <p:cNvSpPr/>
          <p:nvPr/>
        </p:nvSpPr>
        <p:spPr>
          <a:xfrm>
            <a:off x="860272" y="627534"/>
            <a:ext cx="453217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EMSN050: </a:t>
            </a:r>
            <a:r>
              <a:rPr lang="en-US" sz="1600" b="1" dirty="0" smtClean="0"/>
              <a:t>Post-Mathew </a:t>
            </a:r>
            <a:r>
              <a:rPr lang="en-US" sz="1600" b="1" dirty="0"/>
              <a:t>Damage Assessment and </a:t>
            </a:r>
            <a:r>
              <a:rPr lang="en-US" sz="1600" b="1" u="sng" dirty="0"/>
              <a:t>Monitoring of Recovery Activities</a:t>
            </a:r>
            <a:r>
              <a:rPr lang="en-US" sz="1600" b="1" dirty="0"/>
              <a:t> in the South Region of Haiti </a:t>
            </a:r>
            <a:r>
              <a:rPr lang="en-GB" sz="1600" b="1" dirty="0">
                <a:latin typeface="+mn-lt"/>
              </a:rPr>
              <a:t>(EMSN050)</a:t>
            </a:r>
          </a:p>
          <a:p>
            <a:r>
              <a:rPr lang="en-GB" sz="1400" dirty="0">
                <a:latin typeface="+mn-lt"/>
              </a:rPr>
              <a:t>Products for risk assessment &amp; disaster risk reduction</a:t>
            </a:r>
            <a:endParaRPr lang="en-GB" sz="16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84" y="4737506"/>
            <a:ext cx="2884649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  <a:hlinkClick r:id="rId3"/>
              </a:rPr>
              <a:t>http://emergency.copernicus.eu/EMSN050</a:t>
            </a:r>
            <a:r>
              <a:rPr lang="en-GB" sz="1200" dirty="0"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EB587-4631-4CE9-9B18-088C997E3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93" y="2939376"/>
            <a:ext cx="2763788" cy="1741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90CD-7F5C-4ACA-84DD-2DC5EBED3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415" y="3065301"/>
            <a:ext cx="1122149" cy="16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40562" y="1027643"/>
            <a:ext cx="3441072" cy="3456384"/>
          </a:xfrm>
        </p:spPr>
        <p:txBody>
          <a:bodyPr>
            <a:normAutofit lnSpcReduction="10000"/>
          </a:bodyPr>
          <a:lstStyle/>
          <a:p>
            <a:pPr marL="74250" lvl="1" indent="0">
              <a:spcBef>
                <a:spcPts val="0"/>
              </a:spcBef>
              <a:buNone/>
            </a:pPr>
            <a:r>
              <a:rPr lang="en-US" sz="1600" dirty="0"/>
              <a:t>The activation focuses on </a:t>
            </a:r>
            <a:r>
              <a:rPr lang="en-US" sz="1600" b="1" dirty="0"/>
              <a:t>two flood disaster management levels</a:t>
            </a:r>
            <a:r>
              <a:rPr lang="en-US" sz="1600" dirty="0"/>
              <a:t>.</a:t>
            </a:r>
          </a:p>
          <a:p>
            <a:pPr marL="74250" lvl="1" indent="0">
              <a:spcBef>
                <a:spcPts val="0"/>
              </a:spcBef>
              <a:buNone/>
            </a:pPr>
            <a:endParaRPr lang="en-US" sz="1600" dirty="0"/>
          </a:p>
          <a:p>
            <a:pPr marL="74250" lvl="1" indent="0">
              <a:spcBef>
                <a:spcPts val="0"/>
              </a:spcBef>
              <a:buNone/>
            </a:pPr>
            <a:r>
              <a:rPr lang="en-US" sz="1600" b="1" dirty="0"/>
              <a:t>The first </a:t>
            </a:r>
            <a:r>
              <a:rPr lang="en-US" sz="1600" dirty="0"/>
              <a:t>refers to post‐disaster situation analysis concerning the impact of intense rain (16 December 2017) over the Villa Santa Lucia, in the commune of </a:t>
            </a:r>
            <a:r>
              <a:rPr lang="en-US" sz="1600" dirty="0" err="1"/>
              <a:t>Chaitén</a:t>
            </a:r>
            <a:r>
              <a:rPr lang="en-US" sz="1600" dirty="0"/>
              <a:t>, Chile (CL).</a:t>
            </a:r>
          </a:p>
          <a:p>
            <a:pPr marL="74250" lvl="1" indent="0">
              <a:spcBef>
                <a:spcPts val="0"/>
              </a:spcBef>
              <a:buNone/>
            </a:pPr>
            <a:endParaRPr lang="en-US" sz="1600" dirty="0"/>
          </a:p>
          <a:p>
            <a:pPr marL="74250" lvl="1" indent="0">
              <a:spcBef>
                <a:spcPts val="0"/>
              </a:spcBef>
              <a:buNone/>
            </a:pPr>
            <a:r>
              <a:rPr lang="en-US" sz="1600" b="1" dirty="0"/>
              <a:t>The second</a:t>
            </a:r>
            <a:r>
              <a:rPr lang="en-US" sz="1600" dirty="0"/>
              <a:t> refers to the efficient support of </a:t>
            </a:r>
            <a:r>
              <a:rPr lang="en-US" sz="1600" u="sng" dirty="0"/>
              <a:t>flood risk management activities and planning of prevention, protection and preparedness </a:t>
            </a:r>
            <a:r>
              <a:rPr lang="en-US" sz="1600" dirty="0"/>
              <a:t>measures through accounting for the area characteristics.</a:t>
            </a: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&amp; Recovery Mapping -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81785" y="1159025"/>
            <a:ext cx="4458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Product 1: Reference Mapping</a:t>
            </a:r>
          </a:p>
          <a:p>
            <a:r>
              <a:rPr lang="en-GB" sz="1200" dirty="0"/>
              <a:t>Product 2: Land Use/ Cover Mapping</a:t>
            </a:r>
          </a:p>
          <a:p>
            <a:r>
              <a:rPr lang="en-GB" sz="1200" dirty="0"/>
              <a:t>Product 3: Delineation of the Flood/ Mudslide area</a:t>
            </a:r>
          </a:p>
          <a:p>
            <a:r>
              <a:rPr lang="en-GB" sz="1200" u="sng" dirty="0"/>
              <a:t>Product 4: Flood Risk Assessment – Population at risk</a:t>
            </a:r>
          </a:p>
          <a:p>
            <a:r>
              <a:rPr lang="en-GB" sz="1200" u="sng" dirty="0"/>
              <a:t>Product 5: Flood Risk Assessment – Assets (POIs) &amp; Transportation at Risk(AOI-02)</a:t>
            </a:r>
            <a:endParaRPr lang="en-US" sz="1200" u="sng" dirty="0"/>
          </a:p>
        </p:txBody>
      </p:sp>
      <p:sp>
        <p:nvSpPr>
          <p:cNvPr id="6" name="Rectangle 5"/>
          <p:cNvSpPr/>
          <p:nvPr/>
        </p:nvSpPr>
        <p:spPr>
          <a:xfrm>
            <a:off x="860272" y="627534"/>
            <a:ext cx="45321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Flood Risk</a:t>
            </a:r>
            <a:r>
              <a:rPr lang="en-US" sz="1600" b="1" dirty="0"/>
              <a:t> mapping, Southern Chile </a:t>
            </a:r>
            <a:r>
              <a:rPr lang="en-GB" sz="1600" b="1" dirty="0">
                <a:latin typeface="+mn-lt"/>
              </a:rPr>
              <a:t>(EMSN053)</a:t>
            </a:r>
          </a:p>
          <a:p>
            <a:r>
              <a:rPr lang="en-GB" sz="1400" dirty="0">
                <a:latin typeface="+mn-lt"/>
              </a:rPr>
              <a:t>Products for risk assessment &amp; disaster risk reduction</a:t>
            </a:r>
            <a:endParaRPr lang="en-GB" sz="16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9032" y="4737506"/>
            <a:ext cx="2884649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  <a:hlinkClick r:id="rId3"/>
              </a:rPr>
              <a:t>http://emergency.copernicus.eu/EMSN053</a:t>
            </a:r>
            <a:r>
              <a:rPr lang="en-GB" sz="1200" dirty="0"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B0EA0-C8EA-4B70-9A49-987261F49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72" y="2622029"/>
            <a:ext cx="3636281" cy="1852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102A17-DCCD-464F-8D54-BBA677C3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937" y="3147814"/>
            <a:ext cx="698663" cy="106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Security Service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994BD5-5D77-4A96-A4D9-D7C53665F2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90176" y="650173"/>
            <a:ext cx="4318413" cy="1092964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400" b="1" dirty="0" smtClean="0">
                <a:solidFill>
                  <a:prstClr val="white"/>
                </a:solidFill>
              </a:rPr>
              <a:t>Coastal monitoring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>
                <a:solidFill>
                  <a:prstClr val="white"/>
                </a:solidFill>
              </a:rPr>
              <a:t>Pre-frontier monitoring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>
                <a:solidFill>
                  <a:prstClr val="white"/>
                </a:solidFill>
              </a:rPr>
              <a:t>Reference mapping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8052" y="1846874"/>
            <a:ext cx="4318413" cy="1163931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prstClr val="white"/>
                </a:solidFill>
              </a:rPr>
              <a:t>Maritime s</a:t>
            </a:r>
            <a:r>
              <a:rPr lang="en-US" sz="1400" b="1" dirty="0" smtClean="0">
                <a:solidFill>
                  <a:prstClr val="white"/>
                </a:solidFill>
              </a:rPr>
              <a:t>urveillance of an area                                    of interest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>
                <a:solidFill>
                  <a:prstClr val="white"/>
                </a:solidFill>
              </a:rPr>
              <a:t>Vessel detection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>
                <a:solidFill>
                  <a:prstClr val="white"/>
                </a:solidFill>
              </a:rPr>
              <a:t>Vessel tracking and reporting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>
                <a:solidFill>
                  <a:prstClr val="white"/>
                </a:solidFill>
              </a:rPr>
              <a:t>Vessel anomaly detection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7"/>
          <a:stretch>
            <a:fillRect/>
          </a:stretch>
        </p:blipFill>
        <p:spPr bwMode="auto">
          <a:xfrm>
            <a:off x="6774435" y="1876327"/>
            <a:ext cx="1301376" cy="109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779912" y="3067112"/>
            <a:ext cx="4318413" cy="1693750"/>
            <a:chOff x="4283968" y="2907068"/>
            <a:chExt cx="4318413" cy="1693750"/>
          </a:xfrm>
        </p:grpSpPr>
        <p:sp>
          <p:nvSpPr>
            <p:cNvPr id="8" name="Rectangle 7"/>
            <p:cNvSpPr/>
            <p:nvPr/>
          </p:nvSpPr>
          <p:spPr>
            <a:xfrm>
              <a:off x="4283968" y="2907068"/>
              <a:ext cx="4318413" cy="1693750"/>
            </a:xfrm>
            <a:prstGeom prst="rect">
              <a:avLst/>
            </a:prstGeom>
            <a:solidFill>
              <a:srgbClr val="578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b="1" dirty="0">
                  <a:solidFill>
                    <a:prstClr val="white"/>
                  </a:solidFill>
                </a:rPr>
                <a:t>Road network status assessment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b="1" dirty="0">
                  <a:solidFill>
                    <a:prstClr val="white"/>
                  </a:solidFill>
                </a:rPr>
                <a:t>Conflict damage </a:t>
              </a:r>
              <a:r>
                <a:rPr lang="en-US" sz="1400" b="1" dirty="0" smtClean="0">
                  <a:solidFill>
                    <a:prstClr val="white"/>
                  </a:solidFill>
                </a:rPr>
                <a:t>assessment</a:t>
              </a:r>
              <a:endParaRPr lang="en-US" sz="1400" b="1" dirty="0">
                <a:solidFill>
                  <a:prstClr val="white"/>
                </a:solidFill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US" sz="1400" b="1" dirty="0">
                  <a:solidFill>
                    <a:prstClr val="white"/>
                  </a:solidFill>
                </a:rPr>
                <a:t>Critical infrastructure analysis </a:t>
              </a:r>
              <a:endParaRPr lang="en-US" sz="1400" b="1" dirty="0" smtClean="0">
                <a:solidFill>
                  <a:prstClr val="white"/>
                </a:solidFill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US" sz="1400" b="1" dirty="0" smtClean="0">
                  <a:solidFill>
                    <a:prstClr val="white"/>
                  </a:solidFill>
                </a:rPr>
                <a:t>Reference map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b="1" dirty="0" smtClean="0">
                  <a:solidFill>
                    <a:prstClr val="white"/>
                  </a:solidFill>
                </a:rPr>
                <a:t>Support to evacuation plans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b="1" dirty="0" smtClean="0">
                  <a:solidFill>
                    <a:prstClr val="white"/>
                  </a:solidFill>
                </a:rPr>
                <a:t>Crisis situation map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b="1" dirty="0" smtClean="0">
                  <a:solidFill>
                    <a:prstClr val="white"/>
                  </a:solidFill>
                </a:rPr>
                <a:t>Border map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b="1" dirty="0" smtClean="0">
                  <a:solidFill>
                    <a:prstClr val="white"/>
                  </a:solidFill>
                </a:rPr>
                <a:t>Camp analysis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5"/>
            <a:stretch/>
          </p:blipFill>
          <p:spPr>
            <a:xfrm>
              <a:off x="7304302" y="3219822"/>
              <a:ext cx="1249754" cy="1021770"/>
            </a:xfrm>
            <a:prstGeom prst="rect">
              <a:avLst/>
            </a:prstGeom>
          </p:spPr>
        </p:pic>
      </p:grpSp>
      <p:pic>
        <p:nvPicPr>
          <p:cNvPr id="10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/>
          <a:stretch/>
        </p:blipFill>
        <p:spPr>
          <a:xfrm>
            <a:off x="6716117" y="656257"/>
            <a:ext cx="1333883" cy="10807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592" y="650173"/>
            <a:ext cx="2664296" cy="41225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</a:rPr>
              <a:t>Border </a:t>
            </a:r>
            <a:r>
              <a:rPr lang="en-US" b="1" dirty="0" smtClean="0">
                <a:solidFill>
                  <a:prstClr val="white"/>
                </a:solidFill>
              </a:rPr>
              <a:t>Surveillance</a:t>
            </a:r>
          </a:p>
          <a:p>
            <a:endParaRPr lang="en-US" b="1" dirty="0" smtClean="0">
              <a:solidFill>
                <a:prstClr val="white"/>
              </a:solidFill>
            </a:endParaRPr>
          </a:p>
          <a:p>
            <a:endParaRPr lang="en-US" b="1" dirty="0" smtClean="0">
              <a:solidFill>
                <a:prstClr val="white"/>
              </a:solidFill>
            </a:endParaRPr>
          </a:p>
          <a:p>
            <a:endParaRPr lang="en-US" b="1" dirty="0" smtClean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Maritime Surveillance</a:t>
            </a:r>
          </a:p>
          <a:p>
            <a:endParaRPr lang="en-US" b="1" dirty="0">
              <a:solidFill>
                <a:prstClr val="white"/>
              </a:solidFill>
            </a:endParaRPr>
          </a:p>
          <a:p>
            <a:endParaRPr lang="en-US" b="1" dirty="0" smtClean="0">
              <a:solidFill>
                <a:prstClr val="white"/>
              </a:solidFill>
            </a:endParaRPr>
          </a:p>
          <a:p>
            <a:endParaRPr lang="en-US" b="1" dirty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Support to EU External Action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smtClean="0"/>
              <a:t>Previous Examples - Copernicus SEA Service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67705" y="2077668"/>
            <a:ext cx="3409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 smtClean="0">
                <a:latin typeface="+mn-lt"/>
              </a:rPr>
              <a:t>WHY:</a:t>
            </a:r>
          </a:p>
          <a:p>
            <a:pPr algn="just"/>
            <a:r>
              <a:rPr lang="en-GB" sz="1200" dirty="0" smtClean="0">
                <a:latin typeface="+mn-lt"/>
              </a:rPr>
              <a:t>Monitor </a:t>
            </a:r>
            <a:r>
              <a:rPr lang="en-GB" sz="1200" dirty="0">
                <a:latin typeface="+mn-lt"/>
              </a:rPr>
              <a:t>progress </a:t>
            </a:r>
            <a:r>
              <a:rPr lang="en-GB" sz="1200" dirty="0" smtClean="0">
                <a:latin typeface="+mn-lt"/>
              </a:rPr>
              <a:t>of two projects of pipeline construction.</a:t>
            </a:r>
            <a:endParaRPr lang="en-GB" sz="1200" dirty="0">
              <a:latin typeface="+mn-lt"/>
            </a:endParaRPr>
          </a:p>
          <a:p>
            <a:pPr marL="285750" indent="-285750" algn="just">
              <a:buFontTx/>
              <a:buChar char="-"/>
            </a:pPr>
            <a:r>
              <a:rPr lang="en-GB" sz="1200" dirty="0" smtClean="0">
                <a:latin typeface="+mn-lt"/>
              </a:rPr>
              <a:t>Replacement </a:t>
            </a:r>
            <a:r>
              <a:rPr lang="en-GB" sz="1200" dirty="0">
                <a:latin typeface="+mn-lt"/>
              </a:rPr>
              <a:t>of 3 km of pipeline between the centre of </a:t>
            </a:r>
            <a:r>
              <a:rPr lang="en-GB" sz="1200" dirty="0" err="1">
                <a:latin typeface="+mn-lt"/>
              </a:rPr>
              <a:t>Ausserd</a:t>
            </a:r>
            <a:r>
              <a:rPr lang="en-GB" sz="1200" dirty="0">
                <a:latin typeface="+mn-lt"/>
              </a:rPr>
              <a:t> centre and two metallic tanks outside </a:t>
            </a:r>
            <a:r>
              <a:rPr lang="en-GB" sz="1200" dirty="0" err="1" smtClean="0">
                <a:latin typeface="+mn-lt"/>
              </a:rPr>
              <a:t>Ausserd</a:t>
            </a:r>
            <a:r>
              <a:rPr lang="en-GB" sz="1200" dirty="0">
                <a:latin typeface="+mn-lt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1200" dirty="0" smtClean="0">
                <a:latin typeface="+mn-lt"/>
              </a:rPr>
              <a:t>Construction </a:t>
            </a:r>
            <a:r>
              <a:rPr lang="en-GB" sz="1200" dirty="0">
                <a:latin typeface="+mn-lt"/>
              </a:rPr>
              <a:t>of 6,9 km of pipeline from </a:t>
            </a:r>
            <a:r>
              <a:rPr lang="en-GB" sz="1200" dirty="0" err="1">
                <a:latin typeface="+mn-lt"/>
              </a:rPr>
              <a:t>Smara</a:t>
            </a:r>
            <a:r>
              <a:rPr lang="en-GB" sz="1200" dirty="0">
                <a:latin typeface="+mn-lt"/>
              </a:rPr>
              <a:t> Osmosis Station to </a:t>
            </a:r>
            <a:r>
              <a:rPr lang="en-GB" sz="1200" dirty="0" err="1">
                <a:latin typeface="+mn-lt"/>
              </a:rPr>
              <a:t>Boujdour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smtClean="0">
                <a:latin typeface="+mn-lt"/>
              </a:rPr>
              <a:t>Camp</a:t>
            </a:r>
            <a:r>
              <a:rPr lang="en-GB" sz="1200" dirty="0">
                <a:latin typeface="+mn-lt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1200" dirty="0" smtClean="0">
                <a:latin typeface="+mn-lt"/>
              </a:rPr>
              <a:t>Identification of the </a:t>
            </a:r>
            <a:r>
              <a:rPr lang="en-GB" sz="1200" dirty="0">
                <a:latin typeface="+mn-lt"/>
              </a:rPr>
              <a:t>exact relation between the 3 </a:t>
            </a:r>
            <a:r>
              <a:rPr lang="en-GB" sz="1200" dirty="0" err="1">
                <a:latin typeface="+mn-lt"/>
              </a:rPr>
              <a:t>kms</a:t>
            </a:r>
            <a:r>
              <a:rPr lang="en-GB" sz="1200" dirty="0">
                <a:latin typeface="+mn-lt"/>
              </a:rPr>
              <a:t> and the 6,9 </a:t>
            </a:r>
            <a:r>
              <a:rPr lang="en-GB" sz="1200" dirty="0" err="1">
                <a:latin typeface="+mn-lt"/>
              </a:rPr>
              <a:t>kms</a:t>
            </a:r>
            <a:r>
              <a:rPr lang="en-GB" sz="1200" dirty="0">
                <a:latin typeface="+mn-lt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6417" y="676143"/>
            <a:ext cx="339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 smtClean="0"/>
              <a:t>WHERE:</a:t>
            </a:r>
            <a:endParaRPr lang="en-GB" sz="1200" b="1" dirty="0" smtClean="0">
              <a:latin typeface="+mn-lt"/>
            </a:endParaRPr>
          </a:p>
          <a:p>
            <a:pPr marL="285750" indent="-285750" algn="just">
              <a:buFontTx/>
              <a:buChar char="-"/>
            </a:pPr>
            <a:r>
              <a:rPr lang="en-GB" sz="1200" dirty="0" smtClean="0">
                <a:latin typeface="+mn-lt"/>
              </a:rPr>
              <a:t>Sahrawi refugee camps in Algiers. 2 locations:</a:t>
            </a:r>
          </a:p>
          <a:p>
            <a:pPr marL="742950" lvl="1" indent="-285750" algn="just">
              <a:buFontTx/>
              <a:buChar char="-"/>
            </a:pPr>
            <a:r>
              <a:rPr lang="en-GB" sz="1200" dirty="0" smtClean="0">
                <a:latin typeface="+mn-lt"/>
              </a:rPr>
              <a:t>Downtown </a:t>
            </a:r>
            <a:r>
              <a:rPr lang="en-GB" sz="1200" dirty="0" err="1" smtClean="0">
                <a:latin typeface="+mn-lt"/>
              </a:rPr>
              <a:t>Aousserd</a:t>
            </a:r>
            <a:endParaRPr lang="en-GB" sz="1200" dirty="0" smtClean="0">
              <a:latin typeface="+mn-lt"/>
            </a:endParaRPr>
          </a:p>
          <a:p>
            <a:pPr marL="742950" lvl="1" indent="-285750" algn="just">
              <a:buFontTx/>
              <a:buChar char="-"/>
            </a:pPr>
            <a:r>
              <a:rPr lang="en-GB" sz="1200" dirty="0" err="1" smtClean="0">
                <a:latin typeface="+mn-lt"/>
              </a:rPr>
              <a:t>Smara</a:t>
            </a:r>
            <a:r>
              <a:rPr lang="en-GB" sz="1200" dirty="0" smtClean="0">
                <a:latin typeface="+mn-lt"/>
              </a:rPr>
              <a:t> osmosis plant</a:t>
            </a:r>
            <a:endParaRPr lang="en-GB" sz="1200" dirty="0">
              <a:latin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771550"/>
            <a:ext cx="4042792" cy="36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6016" y="643264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HOW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Very High Resolution data allows to identify the footprint of construction activities, such as trenches and construction equipment.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Change detection techniques allow to determine the dates on which activities are taking place. 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/>
              <a:t>Previous Examples - Copernicus SEA Service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70801"/>
            <a:ext cx="339127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26837" y="1419622"/>
            <a:ext cx="4678288" cy="560636"/>
          </a:xfrm>
        </p:spPr>
        <p:txBody>
          <a:bodyPr/>
          <a:lstStyle/>
          <a:p>
            <a:r>
              <a:rPr lang="fr-BE" dirty="0" err="1" smtClean="0"/>
              <a:t>Thank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491880" y="2283718"/>
            <a:ext cx="59141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50+ Copernicus webinars on </a:t>
            </a:r>
            <a:r>
              <a:rPr lang="en-US" b="1" dirty="0" err="1">
                <a:solidFill>
                  <a:schemeClr val="bg1"/>
                </a:solidFill>
              </a:rPr>
              <a:t>Youtube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smtClean="0">
                <a:solidFill>
                  <a:schemeClr val="bg1"/>
                </a:solidFill>
              </a:rPr>
              <a:t>www.copernicus.eu/en/media/videos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https://rus-training.eu : research and user support for Sentinel core products - on-line free-access platform to promote the uptake of Copernicus </a:t>
            </a:r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IN BRIEF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en-GB" sz="1800" b="1" dirty="0" smtClean="0">
                <a:solidFill>
                  <a:srgbClr val="174195"/>
                </a:solidFill>
              </a:rPr>
              <a:t>The </a:t>
            </a:r>
            <a:r>
              <a:rPr lang="en-GB" sz="1800" b="1" dirty="0">
                <a:solidFill>
                  <a:srgbClr val="174195"/>
                </a:solidFill>
              </a:rPr>
              <a:t>Copernicus programme  </a:t>
            </a:r>
            <a:r>
              <a:rPr lang="en-GB" sz="1800" b="1" dirty="0" smtClean="0">
                <a:solidFill>
                  <a:srgbClr val="174195"/>
                </a:solidFill>
              </a:rPr>
              <a:t>: </a:t>
            </a:r>
            <a:r>
              <a:rPr lang="en-US" sz="1800" dirty="0" smtClean="0"/>
              <a:t>European Union’s revolutionary Earth Observation and Monitoring </a:t>
            </a:r>
            <a:r>
              <a:rPr lang="en-US" sz="1800" dirty="0" err="1" smtClean="0"/>
              <a:t>programme</a:t>
            </a:r>
            <a:r>
              <a:rPr lang="en-GB" sz="1800" dirty="0" smtClean="0"/>
              <a:t>:</a:t>
            </a:r>
          </a:p>
          <a:p>
            <a:pPr lvl="1">
              <a:spcAft>
                <a:spcPts val="900"/>
              </a:spcAft>
            </a:pPr>
            <a:r>
              <a:rPr lang="en-GB" dirty="0" smtClean="0"/>
              <a:t>To monitor </a:t>
            </a:r>
            <a:r>
              <a:rPr lang="en-GB" b="1" dirty="0" smtClean="0">
                <a:solidFill>
                  <a:srgbClr val="174195"/>
                </a:solidFill>
              </a:rPr>
              <a:t>the Earth</a:t>
            </a:r>
            <a:r>
              <a:rPr lang="en-GB" b="1" dirty="0" smtClean="0">
                <a:solidFill>
                  <a:schemeClr val="tx2"/>
                </a:solidFill>
              </a:rPr>
              <a:t>, </a:t>
            </a:r>
            <a:r>
              <a:rPr lang="en-GB" dirty="0" smtClean="0"/>
              <a:t>its environment and ecosystems</a:t>
            </a:r>
          </a:p>
          <a:p>
            <a:pPr lvl="1">
              <a:spcAft>
                <a:spcPts val="900"/>
              </a:spcAft>
            </a:pPr>
            <a:r>
              <a:rPr lang="en-GB" dirty="0" smtClean="0"/>
              <a:t>To </a:t>
            </a:r>
            <a:r>
              <a:rPr lang="en-GB" dirty="0"/>
              <a:t>ensure its citizens are prepared and protected  for </a:t>
            </a:r>
            <a:r>
              <a:rPr lang="en-GB" b="1" dirty="0">
                <a:solidFill>
                  <a:srgbClr val="174195"/>
                </a:solidFill>
              </a:rPr>
              <a:t>crises, security risks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/>
              <a:t>and </a:t>
            </a:r>
            <a:r>
              <a:rPr lang="en-GB" b="1" dirty="0">
                <a:solidFill>
                  <a:srgbClr val="174195"/>
                </a:solidFill>
              </a:rPr>
              <a:t>natural or man-made disasters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52" y="2520690"/>
            <a:ext cx="4129608" cy="217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0" dirty="0"/>
              <a:t>COPERNICUS </a:t>
            </a:r>
            <a:r>
              <a:rPr lang="en-US" altLang="en-US" kern="0" dirty="0" smtClean="0"/>
              <a:t>: an enabling </a:t>
            </a:r>
            <a:r>
              <a:rPr lang="en-US" altLang="en-US" kern="0" dirty="0" err="1" smtClean="0"/>
              <a:t>programme</a:t>
            </a:r>
            <a:endParaRPr lang="en-US" dirty="0"/>
          </a:p>
        </p:txBody>
      </p:sp>
      <p:pic>
        <p:nvPicPr>
          <p:cNvPr id="5" name="Content Placeholder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89" y="771550"/>
            <a:ext cx="2191326" cy="1650666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 bwMode="auto">
          <a:xfrm rot="10800000" flipH="1">
            <a:off x="1188951" y="3195351"/>
            <a:ext cx="1352410" cy="776634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14" name="Bent Arrow 13"/>
          <p:cNvSpPr/>
          <p:nvPr/>
        </p:nvSpPr>
        <p:spPr bwMode="auto">
          <a:xfrm rot="10800000">
            <a:off x="6908548" y="2770429"/>
            <a:ext cx="1119836" cy="580754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15" name="Bent Arrow 14"/>
          <p:cNvSpPr/>
          <p:nvPr/>
        </p:nvSpPr>
        <p:spPr bwMode="auto">
          <a:xfrm rot="10800000" flipV="1">
            <a:off x="6948265" y="3419771"/>
            <a:ext cx="1152127" cy="630535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898807"/>
            <a:ext cx="1264146" cy="758702"/>
          </a:xfrm>
          <a:prstGeom prst="rect">
            <a:avLst/>
          </a:prstGeom>
          <a:solidFill>
            <a:srgbClr val="B75133"/>
          </a:solidFill>
        </p:spPr>
      </p:pic>
      <p:sp>
        <p:nvSpPr>
          <p:cNvPr id="22" name="Rectangle 21"/>
          <p:cNvSpPr/>
          <p:nvPr/>
        </p:nvSpPr>
        <p:spPr>
          <a:xfrm>
            <a:off x="3210484" y="2740240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added-value </a:t>
            </a: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products</a:t>
            </a:r>
          </a:p>
        </p:txBody>
      </p:sp>
      <p:sp>
        <p:nvSpPr>
          <p:cNvPr id="23" name="Striped Right Arrow 22"/>
          <p:cNvSpPr/>
          <p:nvPr/>
        </p:nvSpPr>
        <p:spPr bwMode="auto">
          <a:xfrm rot="5400000">
            <a:off x="4166208" y="4081453"/>
            <a:ext cx="475335" cy="768296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 sz="1200" b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285" y="2876140"/>
            <a:ext cx="2448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Sentinels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35442" y="2422216"/>
            <a:ext cx="2357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Contributing missions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07050" y="70552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b="1" dirty="0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6</a:t>
            </a: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charset="0"/>
              </a:rPr>
              <a:t> </a:t>
            </a:r>
            <a:r>
              <a:rPr lang="en-GB" altLang="en-US" b="1" dirty="0" smtClean="0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Copernicus core services </a:t>
            </a:r>
          </a:p>
          <a:p>
            <a:pPr algn="ctr">
              <a:defRPr/>
            </a:pPr>
            <a:r>
              <a:rPr lang="en-GB" altLang="en-US" b="1" dirty="0" smtClean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charset="0"/>
              </a:rPr>
              <a:t>use </a:t>
            </a: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charset="0"/>
              </a:rPr>
              <a:t>Earth Observation data </a:t>
            </a:r>
            <a:r>
              <a:rPr lang="en-GB" altLang="en-US" b="1" dirty="0" smtClean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charset="0"/>
              </a:rPr>
              <a:t>and in situ data to deliver information products</a:t>
            </a: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61" y="1966835"/>
            <a:ext cx="4097210" cy="231132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" y="1015739"/>
            <a:ext cx="3004450" cy="1957539"/>
          </a:xfrm>
        </p:spPr>
      </p:pic>
    </p:spTree>
    <p:extLst>
      <p:ext uri="{BB962C8B-B14F-4D97-AF65-F5344CB8AC3E}">
        <p14:creationId xmlns:p14="http://schemas.microsoft.com/office/powerpoint/2010/main" val="361087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IN BRIEF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699542"/>
            <a:ext cx="7299753" cy="3823073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en-US" sz="1800" dirty="0" smtClean="0"/>
              <a:t>Copernicus </a:t>
            </a:r>
            <a:r>
              <a:rPr lang="en-US" sz="1800" dirty="0"/>
              <a:t>is a European Union </a:t>
            </a:r>
            <a:r>
              <a:rPr lang="en-US" sz="1800" dirty="0" err="1"/>
              <a:t>Programme</a:t>
            </a:r>
            <a:r>
              <a:rPr lang="en-US" sz="1800" dirty="0" smtClean="0"/>
              <a:t>, </a:t>
            </a:r>
            <a:r>
              <a:rPr lang="en-US" sz="1800" dirty="0"/>
              <a:t>aimed at </a:t>
            </a:r>
            <a:r>
              <a:rPr lang="en-US" sz="1800" dirty="0" smtClean="0"/>
              <a:t>providing worldwide Earth Observation data and EO-based </a:t>
            </a:r>
            <a:r>
              <a:rPr lang="en-US" sz="1800" b="1" dirty="0" smtClean="0"/>
              <a:t>information products </a:t>
            </a:r>
            <a:r>
              <a:rPr lang="en-GB" sz="1800" dirty="0"/>
              <a:t>about our planet at the disposal of citizens, public authorities and policy makers, scientists, entrepreneurs and businesses on a </a:t>
            </a:r>
            <a:r>
              <a:rPr lang="en-GB" sz="1800" b="1" dirty="0">
                <a:solidFill>
                  <a:srgbClr val="FF0000"/>
                </a:solidFill>
              </a:rPr>
              <a:t>full, free and open basis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sz="1800" b="1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en-GB" sz="1800" b="1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GB" sz="1800" b="1" dirty="0" smtClean="0">
                <a:solidFill>
                  <a:srgbClr val="FF0000"/>
                </a:solidFill>
                <a:hlinkClick r:id="rId2"/>
              </a:rPr>
              <a:t>copernicus.eu/data-access</a:t>
            </a:r>
            <a:r>
              <a:rPr lang="en-GB" sz="1800" b="1" dirty="0" smtClean="0">
                <a:solidFill>
                  <a:srgbClr val="FF0000"/>
                </a:solidFill>
              </a:rPr>
              <a:t> : </a:t>
            </a:r>
          </a:p>
          <a:p>
            <a:pPr>
              <a:spcAft>
                <a:spcPts val="900"/>
              </a:spcAft>
              <a:buFont typeface="Arial" panose="020B0604020202020204" pitchFamily="34" charset="0"/>
              <a:buAutoNum type="arabicPeriod"/>
            </a:pPr>
            <a:r>
              <a:rPr lang="en-GB" sz="1800" b="1" dirty="0" smtClean="0">
                <a:solidFill>
                  <a:srgbClr val="FF0000"/>
                </a:solidFill>
              </a:rPr>
              <a:t>Access Hubs: </a:t>
            </a:r>
            <a:r>
              <a:rPr lang="en-GB" sz="1800" b="1" dirty="0">
                <a:solidFill>
                  <a:srgbClr val="FF0000"/>
                </a:solidFill>
                <a:hlinkClick r:id="rId3"/>
              </a:rPr>
              <a:t>https://www.copernicus.eu/en/access-data/conventional-data-access-hubs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Sentinel Data: </a:t>
            </a:r>
            <a:r>
              <a:rPr lang="en-GB" sz="1800" b="1" dirty="0" smtClean="0">
                <a:solidFill>
                  <a:srgbClr val="FF0000"/>
                </a:solidFill>
                <a:hlinkClick r:id="rId4"/>
              </a:rPr>
              <a:t>https</a:t>
            </a:r>
            <a:r>
              <a:rPr lang="en-GB" sz="1800" b="1" dirty="0">
                <a:solidFill>
                  <a:srgbClr val="FF0000"/>
                </a:solidFill>
                <a:hlinkClick r:id="rId4"/>
              </a:rPr>
              <a:t>://scihub.copernicus.eu</a:t>
            </a:r>
            <a:r>
              <a:rPr lang="en-GB" sz="1800" b="1" dirty="0" smtClean="0">
                <a:solidFill>
                  <a:srgbClr val="FF0000"/>
                </a:solidFill>
                <a:hlinkClick r:id="rId4"/>
              </a:rPr>
              <a:t>/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Services data and information : land, atmosphere, emergency, marine, climate and security 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sz="1800" b="1" dirty="0" smtClean="0">
                <a:solidFill>
                  <a:srgbClr val="FF0000"/>
                </a:solidFill>
                <a:hlinkClick r:id="rId5"/>
              </a:rPr>
              <a:t>+ https</a:t>
            </a:r>
            <a:r>
              <a:rPr lang="en-GB" sz="1800" b="1" dirty="0">
                <a:solidFill>
                  <a:srgbClr val="FF0000"/>
                </a:solidFill>
                <a:hlinkClick r:id="rId5"/>
              </a:rPr>
              <a:t>://</a:t>
            </a:r>
            <a:r>
              <a:rPr lang="en-GB" sz="1800" b="1" dirty="0" smtClean="0">
                <a:solidFill>
                  <a:srgbClr val="FF0000"/>
                </a:solidFill>
                <a:hlinkClick r:id="rId5"/>
              </a:rPr>
              <a:t>services-portfolios.copernicus.eu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marL="0" indent="0">
              <a:spcAft>
                <a:spcPts val="900"/>
              </a:spcAft>
              <a:buNone/>
            </a:pPr>
            <a:endParaRPr lang="en-GB" sz="1800" b="1" dirty="0" smtClean="0">
              <a:solidFill>
                <a:srgbClr val="FF0000"/>
              </a:solidFill>
            </a:endParaRPr>
          </a:p>
          <a:p>
            <a:pPr>
              <a:spcAft>
                <a:spcPts val="900"/>
              </a:spcAft>
              <a:buAutoNum type="arabicPeriod" startAt="2"/>
            </a:pPr>
            <a:r>
              <a:rPr lang="en-GB" sz="1800" b="1" dirty="0" smtClean="0">
                <a:solidFill>
                  <a:srgbClr val="FF0000"/>
                </a:solidFill>
              </a:rPr>
              <a:t>Data and Information </a:t>
            </a:r>
            <a:r>
              <a:rPr lang="en-GB" sz="1800" b="1" dirty="0">
                <a:solidFill>
                  <a:srgbClr val="FF0000"/>
                </a:solidFill>
              </a:rPr>
              <a:t>Access Services (</a:t>
            </a:r>
            <a:r>
              <a:rPr lang="en-GB" sz="1800" b="1" dirty="0" smtClean="0">
                <a:solidFill>
                  <a:srgbClr val="FF0000"/>
                </a:solidFill>
              </a:rPr>
              <a:t>DIAS): </a:t>
            </a:r>
            <a:r>
              <a:rPr lang="en-GB" sz="1900" dirty="0"/>
              <a:t>5 cloud-based platforms to facilitate integration of Copernicus data and info without the need to download or invest in heavy processing and storage facilities;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sz="1800" dirty="0" smtClean="0">
                <a:hlinkClick r:id="rId6"/>
              </a:rPr>
              <a:t>https</a:t>
            </a:r>
            <a:r>
              <a:rPr lang="en-GB" sz="1800" dirty="0">
                <a:hlinkClick r:id="rId6"/>
              </a:rPr>
              <a:t>://</a:t>
            </a:r>
            <a:r>
              <a:rPr lang="en-GB" sz="1800" dirty="0" smtClean="0">
                <a:hlinkClick r:id="rId6"/>
              </a:rPr>
              <a:t>www.copernicus.eu/en/access-data/dias</a:t>
            </a:r>
            <a:endParaRPr lang="en-GB" sz="1800" dirty="0" smtClean="0"/>
          </a:p>
          <a:p>
            <a:pPr marL="0" indent="0">
              <a:spcAft>
                <a:spcPts val="900"/>
              </a:spcAft>
              <a:buNone/>
            </a:pPr>
            <a:r>
              <a:rPr lang="en-GB" sz="1800" dirty="0" smtClean="0">
                <a:hlinkClick r:id="rId7"/>
              </a:rPr>
              <a:t>Comparison functionalities 5 DIAS: https</a:t>
            </a:r>
            <a:r>
              <a:rPr lang="en-GB" sz="1800" dirty="0">
                <a:hlinkClick r:id="rId7"/>
              </a:rPr>
              <a:t>://</a:t>
            </a:r>
            <a:r>
              <a:rPr lang="en-GB" sz="1800" dirty="0" smtClean="0">
                <a:hlinkClick r:id="rId7"/>
              </a:rPr>
              <a:t>www.youtube.com/watch?v=cvP2xqiMOh4</a:t>
            </a:r>
            <a:endParaRPr lang="en-GB" sz="1800" dirty="0" smtClean="0"/>
          </a:p>
          <a:p>
            <a:pPr>
              <a:spcAft>
                <a:spcPts val="900"/>
              </a:spcAft>
            </a:pPr>
            <a:endParaRPr lang="en-GB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IN BRIEF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699542"/>
            <a:ext cx="8208912" cy="3823073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GB" sz="1800" dirty="0" smtClean="0"/>
              <a:t>Is </a:t>
            </a:r>
            <a:r>
              <a:rPr lang="en-GB" sz="1800" dirty="0"/>
              <a:t>a tool for </a:t>
            </a:r>
            <a:r>
              <a:rPr lang="en-GB" sz="1800" b="1" dirty="0">
                <a:solidFill>
                  <a:srgbClr val="174195"/>
                </a:solidFill>
              </a:rPr>
              <a:t>economic development </a:t>
            </a:r>
            <a:r>
              <a:rPr lang="en-GB" sz="1800" dirty="0"/>
              <a:t>and a driver for the </a:t>
            </a:r>
            <a:r>
              <a:rPr lang="en-GB" sz="1800" b="1" dirty="0">
                <a:solidFill>
                  <a:schemeClr val="tx2"/>
                </a:solidFill>
              </a:rPr>
              <a:t>digital economy</a:t>
            </a:r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pPr marL="1371600" lvl="3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1371600" lvl="3" indent="0">
              <a:buNone/>
            </a:pPr>
            <a:r>
              <a:rPr lang="en-US" dirty="0" smtClean="0"/>
              <a:t>Copernicus market report 2019                                   Copernicus start-up </a:t>
            </a:r>
            <a:r>
              <a:rPr lang="en-US" dirty="0" err="1" smtClean="0"/>
              <a:t>programme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0198"/>
            <a:ext cx="4878457" cy="29657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03871"/>
            <a:ext cx="3456384" cy="241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9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39" name="Title 1"/>
          <p:cNvSpPr>
            <a:spLocks noGrp="1"/>
          </p:cNvSpPr>
          <p:nvPr>
            <p:ph type="title"/>
          </p:nvPr>
        </p:nvSpPr>
        <p:spPr>
          <a:solidFill>
            <a:srgbClr val="25408F"/>
          </a:solidFill>
        </p:spPr>
        <p:txBody>
          <a:bodyPr/>
          <a:lstStyle/>
          <a:p>
            <a:pPr algn="l" eaLnBrk="1" hangingPunct="1"/>
            <a:r>
              <a:rPr lang="nl-BE" sz="1800" spc="0" dirty="0" smtClean="0">
                <a:solidFill>
                  <a:schemeClr val="bg1"/>
                </a:solidFill>
              </a:rPr>
              <a:t>GLOBAL LAND </a:t>
            </a:r>
            <a:r>
              <a:rPr lang="nl-BE" sz="1800" spc="0" dirty="0" err="1" smtClean="0">
                <a:solidFill>
                  <a:schemeClr val="bg1"/>
                </a:solidFill>
              </a:rPr>
              <a:t>Systematic</a:t>
            </a:r>
            <a:r>
              <a:rPr lang="nl-BE" sz="1800" spc="0" dirty="0" smtClean="0">
                <a:solidFill>
                  <a:schemeClr val="bg1"/>
                </a:solidFill>
              </a:rPr>
              <a:t> Monitoring variables</a:t>
            </a:r>
            <a:endParaRPr lang="en-GB" sz="1800" spc="0" dirty="0" smtClean="0">
              <a:solidFill>
                <a:schemeClr val="bg1"/>
              </a:solidFill>
            </a:endParaRPr>
          </a:p>
        </p:txBody>
      </p:sp>
      <p:sp>
        <p:nvSpPr>
          <p:cNvPr id="230440" name="TextBox 1"/>
          <p:cNvSpPr txBox="1">
            <a:spLocks noChangeArrowheads="1"/>
          </p:cNvSpPr>
          <p:nvPr/>
        </p:nvSpPr>
        <p:spPr bwMode="auto">
          <a:xfrm>
            <a:off x="639433" y="699542"/>
            <a:ext cx="82756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5963" indent="-539750">
              <a:buFont typeface="Wingdings" pitchFamily="2" charset="2"/>
              <a:buNone/>
            </a:pPr>
            <a:r>
              <a:rPr lang="en-US" altLang="en-US" sz="1600" dirty="0" smtClean="0">
                <a:solidFill>
                  <a:srgbClr val="00468C"/>
                </a:solidFill>
              </a:rPr>
              <a:t>Ten </a:t>
            </a:r>
            <a:r>
              <a:rPr lang="en-US" altLang="en-US" sz="1600" dirty="0">
                <a:solidFill>
                  <a:srgbClr val="00468C"/>
                </a:solidFill>
              </a:rPr>
              <a:t>daily frequency / Delivery timeliness 3 days</a:t>
            </a:r>
          </a:p>
          <a:p>
            <a:pPr marL="715963" indent="-539750">
              <a:buFontTx/>
              <a:buChar char="-"/>
            </a:pPr>
            <a:r>
              <a:rPr lang="en-US" altLang="en-US" sz="1600" dirty="0">
                <a:solidFill>
                  <a:srgbClr val="00468C"/>
                </a:solidFill>
              </a:rPr>
              <a:t> Resolution from 1km to 300m and 100m</a:t>
            </a:r>
          </a:p>
          <a:p>
            <a:pPr marL="715963" indent="-539750">
              <a:buFontTx/>
              <a:buChar char="-"/>
            </a:pPr>
            <a:r>
              <a:rPr lang="en-US" altLang="en-US" sz="1600" dirty="0">
                <a:solidFill>
                  <a:srgbClr val="00468C"/>
                </a:solidFill>
              </a:rPr>
              <a:t> Current Portfolio of 27 products </a:t>
            </a:r>
            <a:endParaRPr lang="en-GB" altLang="en-US" sz="1600" dirty="0">
              <a:solidFill>
                <a:srgbClr val="00468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30539"/>
            <a:ext cx="5940152" cy="30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itle 1"/>
          <p:cNvSpPr>
            <a:spLocks noGrp="1"/>
          </p:cNvSpPr>
          <p:nvPr>
            <p:ph type="title"/>
          </p:nvPr>
        </p:nvSpPr>
        <p:spPr>
          <a:solidFill>
            <a:srgbClr val="25408F"/>
          </a:solidFill>
        </p:spPr>
        <p:txBody>
          <a:bodyPr/>
          <a:lstStyle/>
          <a:p>
            <a:pPr algn="l" eaLnBrk="1" hangingPunct="1"/>
            <a:r>
              <a:rPr lang="nl-BE" sz="1800" spc="0" dirty="0" smtClean="0">
                <a:solidFill>
                  <a:schemeClr val="bg1"/>
                </a:solidFill>
              </a:rPr>
              <a:t>GLOBAL LAND </a:t>
            </a:r>
            <a:r>
              <a:rPr lang="nl-BE" sz="1800" spc="0" dirty="0" err="1" smtClean="0">
                <a:solidFill>
                  <a:schemeClr val="bg1"/>
                </a:solidFill>
              </a:rPr>
              <a:t>Systematic</a:t>
            </a:r>
            <a:r>
              <a:rPr lang="nl-BE" sz="1800" spc="0" dirty="0" smtClean="0">
                <a:solidFill>
                  <a:schemeClr val="bg1"/>
                </a:solidFill>
              </a:rPr>
              <a:t> Monitoring </a:t>
            </a:r>
            <a:r>
              <a:rPr lang="nl-BE" sz="1800" spc="0" dirty="0" err="1" smtClean="0">
                <a:solidFill>
                  <a:schemeClr val="bg1"/>
                </a:solidFill>
              </a:rPr>
              <a:t>applications</a:t>
            </a:r>
            <a:endParaRPr lang="en-GB" sz="1800" spc="0" dirty="0" smtClean="0">
              <a:solidFill>
                <a:schemeClr val="bg1"/>
              </a:solidFill>
            </a:endParaRPr>
          </a:p>
        </p:txBody>
      </p:sp>
      <p:sp>
        <p:nvSpPr>
          <p:cNvPr id="232450" name="Espace réservé du contenu 2"/>
          <p:cNvSpPr>
            <a:spLocks/>
          </p:cNvSpPr>
          <p:nvPr/>
        </p:nvSpPr>
        <p:spPr bwMode="auto">
          <a:xfrm>
            <a:off x="827088" y="700088"/>
            <a:ext cx="5761037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150000"/>
              <a:buFontTx/>
              <a:buChar char="•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Climate change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Carbon flux forecast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endParaRPr lang="en-US" altLang="en-US" sz="1000">
              <a:solidFill>
                <a:srgbClr val="00468C"/>
              </a:solidFill>
              <a:ea typeface="ＭＳ Ｐゴシック"/>
              <a:cs typeface="ＭＳ Ｐゴシック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150000"/>
              <a:buFontTx/>
              <a:buChar char="•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Agriculture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Crop monitoring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Yield forecasting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Biomass conditions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endParaRPr lang="en-US" altLang="en-US" sz="1000">
              <a:solidFill>
                <a:srgbClr val="00468C"/>
              </a:solidFill>
              <a:ea typeface="ＭＳ Ｐゴシック"/>
              <a:cs typeface="ＭＳ Ｐゴシック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150000"/>
              <a:buFontTx/>
              <a:buChar char="•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Monitoring extreme events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Droughts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Frost conditions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Heat waves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endParaRPr lang="en-US" altLang="en-US" sz="1000">
              <a:solidFill>
                <a:srgbClr val="00468C"/>
              </a:solidFill>
              <a:ea typeface="ＭＳ Ｐゴシック"/>
              <a:cs typeface="ＭＳ Ｐゴシック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150000"/>
              <a:buFontTx/>
              <a:buChar char="•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Hydrology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Water management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009FBA"/>
              </a:buClr>
              <a:buFont typeface="Wingdings" pitchFamily="2" charset="2"/>
              <a:buChar char="§"/>
            </a:pPr>
            <a:r>
              <a:rPr lang="en-US" altLang="en-US" sz="1600">
                <a:solidFill>
                  <a:srgbClr val="00468C"/>
                </a:solidFill>
                <a:ea typeface="ＭＳ Ｐゴシック"/>
                <a:cs typeface="ＭＳ Ｐゴシック"/>
              </a:rPr>
              <a:t>River discharge</a:t>
            </a:r>
          </a:p>
        </p:txBody>
      </p:sp>
      <p:pic>
        <p:nvPicPr>
          <p:cNvPr id="232452" name="Picture 4" descr="2004_sah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947844"/>
            <a:ext cx="2459038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2454" name="Group 13"/>
          <p:cNvGrpSpPr>
            <a:grpSpLocks/>
          </p:cNvGrpSpPr>
          <p:nvPr/>
        </p:nvGrpSpPr>
        <p:grpSpPr bwMode="auto">
          <a:xfrm>
            <a:off x="5530825" y="2772861"/>
            <a:ext cx="1992313" cy="1301750"/>
            <a:chOff x="3334" y="1706"/>
            <a:chExt cx="2020" cy="1807"/>
          </a:xfrm>
        </p:grpSpPr>
        <p:grpSp>
          <p:nvGrpSpPr>
            <p:cNvPr id="232457" name="Group 10"/>
            <p:cNvGrpSpPr>
              <a:grpSpLocks/>
            </p:cNvGrpSpPr>
            <p:nvPr/>
          </p:nvGrpSpPr>
          <p:grpSpPr bwMode="auto">
            <a:xfrm>
              <a:off x="3334" y="1843"/>
              <a:ext cx="2020" cy="1670"/>
              <a:chOff x="431" y="1889"/>
              <a:chExt cx="2020" cy="1670"/>
            </a:xfrm>
          </p:grpSpPr>
          <p:sp>
            <p:nvSpPr>
              <p:cNvPr id="12" name="Rounded Rectangle 11"/>
              <p:cNvSpPr/>
              <p:nvPr/>
            </p:nvSpPr>
            <p:spPr bwMode="auto">
              <a:xfrm>
                <a:off x="431" y="1889"/>
                <a:ext cx="2020" cy="167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94000">
                    <a:schemeClr val="bg1"/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rIns="0" bIns="91440">
                <a:normAutofit/>
              </a:bodyPr>
              <a:lstStyle/>
              <a:p>
                <a:pPr marL="168275" indent="-112713" eaLnBrk="0" fontAlgn="auto" hangingPunct="0">
                  <a:spcBef>
                    <a:spcPts val="300"/>
                  </a:spcBef>
                  <a:spcAft>
                    <a:spcPts val="0"/>
                  </a:spcAft>
                  <a:buClr>
                    <a:schemeClr val="tx1"/>
                  </a:buClr>
                  <a:buSzPct val="115000"/>
                  <a:buFont typeface="Arial" pitchFamily="34" charset="0"/>
                  <a:buChar char="•"/>
                  <a:defRPr/>
                </a:pP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Monitoring of fires and </a:t>
                </a:r>
                <a:b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</a:b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burned areas on a </a:t>
                </a:r>
                <a:b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</a:b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daily basis</a:t>
                </a:r>
              </a:p>
              <a:p>
                <a:pPr marL="168275" indent="-112713" eaLnBrk="0" fontAlgn="auto" hangingPunct="0">
                  <a:spcBef>
                    <a:spcPts val="300"/>
                  </a:spcBef>
                  <a:spcAft>
                    <a:spcPts val="0"/>
                  </a:spcAft>
                  <a:buClr>
                    <a:schemeClr val="tx1"/>
                  </a:buClr>
                  <a:buSzPct val="115000"/>
                  <a:buFont typeface="Arial" pitchFamily="34" charset="0"/>
                  <a:buChar char="•"/>
                  <a:defRPr/>
                </a:pP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Development of indices </a:t>
                </a:r>
                <a:b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</a:b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of fire management and </a:t>
                </a:r>
                <a:b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</a:b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efficiency</a:t>
                </a:r>
              </a:p>
              <a:p>
                <a:pPr marL="168275" indent="-112713" eaLnBrk="0" fontAlgn="auto" hangingPunct="0">
                  <a:spcBef>
                    <a:spcPts val="300"/>
                  </a:spcBef>
                  <a:spcAft>
                    <a:spcPts val="0"/>
                  </a:spcAft>
                  <a:buClr>
                    <a:schemeClr val="tx1"/>
                  </a:buClr>
                  <a:buSzPct val="115000"/>
                  <a:buFont typeface="Arial" pitchFamily="34" charset="0"/>
                  <a:buChar char="•"/>
                  <a:defRPr/>
                </a:pP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Bulletins developed at </a:t>
                </a:r>
                <a:b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</a:br>
                <a: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  <a:t>national and PA level</a:t>
                </a:r>
                <a:br>
                  <a:rPr lang="en-US" sz="600" dirty="0">
                    <a:solidFill>
                      <a:schemeClr val="accent6">
                        <a:lumMod val="75000"/>
                      </a:schemeClr>
                    </a:solidFill>
                    <a:cs typeface="Calibri" pitchFamily="34" charset="0"/>
                  </a:rPr>
                </a:br>
                <a:endParaRPr lang="en-GB" sz="600" dirty="0">
                  <a:solidFill>
                    <a:schemeClr val="accent6">
                      <a:lumMod val="75000"/>
                    </a:schemeClr>
                  </a:solidFill>
                  <a:cs typeface="Calibri" pitchFamily="34" charset="0"/>
                </a:endParaRPr>
              </a:p>
            </p:txBody>
          </p:sp>
          <p:pic>
            <p:nvPicPr>
              <p:cNvPr id="232460" name="Picture 3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66" y="1933"/>
                <a:ext cx="512" cy="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461" name="Picture 3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91" y="2478"/>
                <a:ext cx="500" cy="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462" name="Picture 3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776" y="3023"/>
                <a:ext cx="529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463" name="Picture 37" descr="Picture 070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95" y="3019"/>
                <a:ext cx="1098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2458" name="TextBox 25"/>
            <p:cNvSpPr txBox="1">
              <a:spLocks noChangeArrowheads="1"/>
            </p:cNvSpPr>
            <p:nvPr/>
          </p:nvSpPr>
          <p:spPr bwMode="auto">
            <a:xfrm>
              <a:off x="3515" y="1706"/>
              <a:ext cx="1018" cy="2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  <a:buClr>
                  <a:schemeClr val="tx1"/>
                </a:buClr>
                <a:buSzPct val="115000"/>
              </a:pPr>
              <a:r>
                <a:rPr lang="en-US" altLang="en-US" sz="800">
                  <a:solidFill>
                    <a:srgbClr val="C00000"/>
                  </a:solidFill>
                  <a:ea typeface="ＭＳ Ｐゴシック"/>
                  <a:cs typeface="ＭＳ Ｐゴシック"/>
                </a:rPr>
                <a:t>Fire ecology</a:t>
              </a:r>
              <a:endParaRPr lang="en-GB" altLang="en-US" sz="800">
                <a:solidFill>
                  <a:srgbClr val="C00000"/>
                </a:solidFill>
                <a:ea typeface="ＭＳ Ｐゴシック"/>
                <a:cs typeface="ＭＳ Ｐゴシック"/>
              </a:endParaRPr>
            </a:p>
          </p:txBody>
        </p:sp>
      </p:grpSp>
      <p:pic>
        <p:nvPicPr>
          <p:cNvPr id="18" name="Picture 18" descr="WP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6983" y="734412"/>
            <a:ext cx="1043089" cy="148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56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85BB6E1-ABB4-0343-810A-BADEA798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5" y="255463"/>
            <a:ext cx="7819096" cy="265172"/>
          </a:xfrm>
          <a:solidFill>
            <a:srgbClr val="25408F"/>
          </a:solidFill>
        </p:spPr>
        <p:txBody>
          <a:bodyPr/>
          <a:lstStyle/>
          <a:p>
            <a:r>
              <a:rPr lang="en-GB" dirty="0"/>
              <a:t>Users           </a:t>
            </a:r>
            <a:r>
              <a:rPr lang="en-GB" spc="0" dirty="0" smtClean="0"/>
              <a:t>Water level and quality monitoring - Lake </a:t>
            </a:r>
            <a:r>
              <a:rPr lang="en-GB" spc="0" dirty="0"/>
              <a:t>Turkana</a:t>
            </a:r>
          </a:p>
        </p:txBody>
      </p:sp>
      <p:pic>
        <p:nvPicPr>
          <p:cNvPr id="15" name="Image 211">
            <a:extLst>
              <a:ext uri="{FF2B5EF4-FFF2-40B4-BE49-F238E27FC236}">
                <a16:creationId xmlns:a16="http://schemas.microsoft.com/office/drawing/2014/main" id="{5C165304-5744-E54A-BC56-86E8F0D73D7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1"/>
          <a:stretch/>
        </p:blipFill>
        <p:spPr bwMode="auto">
          <a:xfrm>
            <a:off x="867704" y="2160640"/>
            <a:ext cx="2073036" cy="2826068"/>
          </a:xfrm>
          <a:prstGeom prst="rect">
            <a:avLst/>
          </a:prstGeom>
          <a:noFill/>
        </p:spPr>
      </p:pic>
      <p:grpSp>
        <p:nvGrpSpPr>
          <p:cNvPr id="16" name="Groupe 1">
            <a:extLst>
              <a:ext uri="{FF2B5EF4-FFF2-40B4-BE49-F238E27FC236}">
                <a16:creationId xmlns:a16="http://schemas.microsoft.com/office/drawing/2014/main" id="{694150C6-B74D-4A41-AC9B-E2BF0ADB841D}"/>
              </a:ext>
            </a:extLst>
          </p:cNvPr>
          <p:cNvGrpSpPr/>
          <p:nvPr/>
        </p:nvGrpSpPr>
        <p:grpSpPr>
          <a:xfrm>
            <a:off x="4630565" y="1659333"/>
            <a:ext cx="1915392" cy="1752231"/>
            <a:chOff x="0" y="0"/>
            <a:chExt cx="8233412" cy="5745821"/>
          </a:xfrm>
          <a:solidFill>
            <a:schemeClr val="bg1"/>
          </a:solidFill>
        </p:grpSpPr>
        <p:pic>
          <p:nvPicPr>
            <p:cNvPr id="17" name="Image 23">
              <a:extLst>
                <a:ext uri="{FF2B5EF4-FFF2-40B4-BE49-F238E27FC236}">
                  <a16:creationId xmlns:a16="http://schemas.microsoft.com/office/drawing/2014/main" id="{242948AA-0E42-DD43-8C1E-C37135EE5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8233411" cy="3600000"/>
            </a:xfrm>
            <a:prstGeom prst="rect">
              <a:avLst/>
            </a:prstGeom>
            <a:grpFill/>
          </p:spPr>
        </p:pic>
        <p:pic>
          <p:nvPicPr>
            <p:cNvPr id="19" name="Image 24">
              <a:extLst>
                <a:ext uri="{FF2B5EF4-FFF2-40B4-BE49-F238E27FC236}">
                  <a16:creationId xmlns:a16="http://schemas.microsoft.com/office/drawing/2014/main" id="{973DBCFA-0285-1747-A7B0-664E0A664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4" r="2" b="19115"/>
            <a:stretch/>
          </p:blipFill>
          <p:spPr>
            <a:xfrm>
              <a:off x="0" y="2833791"/>
              <a:ext cx="8233201" cy="2912030"/>
            </a:xfrm>
            <a:prstGeom prst="rect">
              <a:avLst/>
            </a:prstGeom>
            <a:grpFill/>
          </p:spPr>
        </p:pic>
      </p:grpSp>
      <p:pic>
        <p:nvPicPr>
          <p:cNvPr id="20" name="Picture 2" descr="RÃ©sultat de recherche d'images pour &quot;hydroelectric power plant gilgel dam III&quot;">
            <a:extLst>
              <a:ext uri="{FF2B5EF4-FFF2-40B4-BE49-F238E27FC236}">
                <a16:creationId xmlns:a16="http://schemas.microsoft.com/office/drawing/2014/main" id="{FB5FC59B-BEDC-DE41-B1E7-AE73FFEC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3" y="868115"/>
            <a:ext cx="1667334" cy="16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2F1DB3-C24D-CC4A-B482-63F888D692F5}"/>
              </a:ext>
            </a:extLst>
          </p:cNvPr>
          <p:cNvSpPr/>
          <p:nvPr/>
        </p:nvSpPr>
        <p:spPr>
          <a:xfrm>
            <a:off x="2129257" y="1650593"/>
            <a:ext cx="692885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Gibe III Hydropower Plant on the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Omo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river in Ethiopia</a:t>
            </a:r>
            <a:endParaRPr lang="fr-FR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Picture 2" descr="RÃ©sultat de recherche d'images pour &quot;hydraulic modelling&quot;">
            <a:extLst>
              <a:ext uri="{FF2B5EF4-FFF2-40B4-BE49-F238E27FC236}">
                <a16:creationId xmlns:a16="http://schemas.microsoft.com/office/drawing/2014/main" id="{ADBB3325-A315-7146-ADC2-B232AB062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17" y="570971"/>
            <a:ext cx="1599525" cy="9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17">
            <a:extLst>
              <a:ext uri="{FF2B5EF4-FFF2-40B4-BE49-F238E27FC236}">
                <a16:creationId xmlns:a16="http://schemas.microsoft.com/office/drawing/2014/main" id="{83B01FFC-C23E-A041-AC6D-D89EF9D24566}"/>
              </a:ext>
            </a:extLst>
          </p:cNvPr>
          <p:cNvSpPr txBox="1"/>
          <p:nvPr/>
        </p:nvSpPr>
        <p:spPr>
          <a:xfrm>
            <a:off x="4721785" y="1386081"/>
            <a:ext cx="692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FLOW-3D</a:t>
            </a:r>
          </a:p>
        </p:txBody>
      </p:sp>
      <p:sp>
        <p:nvSpPr>
          <p:cNvPr id="24" name="ZoneTexte 4">
            <a:extLst>
              <a:ext uri="{FF2B5EF4-FFF2-40B4-BE49-F238E27FC236}">
                <a16:creationId xmlns:a16="http://schemas.microsoft.com/office/drawing/2014/main" id="{AC6C5D73-C60F-D042-88DF-3E1D2B6D84CE}"/>
              </a:ext>
            </a:extLst>
          </p:cNvPr>
          <p:cNvSpPr txBox="1"/>
          <p:nvPr/>
        </p:nvSpPr>
        <p:spPr>
          <a:xfrm>
            <a:off x="2978447" y="685778"/>
            <a:ext cx="1575389" cy="41088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Knowledge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upstream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downstream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water 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resources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Hydrologic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models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Knowledge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ecosystem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to 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estimate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environmental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societal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impacts</a:t>
            </a:r>
          </a:p>
          <a:p>
            <a:pPr marL="342900" indent="-342900">
              <a:buFont typeface="+mj-lt"/>
              <a:buAutoNum type="arabicPeriod"/>
            </a:pPr>
            <a:endParaRPr lang="fr-FR" sz="9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Operational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 monitoring (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optimization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, monitoring…</a:t>
            </a:r>
            <a:r>
              <a:rPr lang="fr-FR" sz="9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fr-FR" sz="9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A9F7B6-4480-BE40-94FE-DE97E58BEF9E}"/>
              </a:ext>
            </a:extLst>
          </p:cNvPr>
          <p:cNvSpPr/>
          <p:nvPr/>
        </p:nvSpPr>
        <p:spPr>
          <a:xfrm>
            <a:off x="6583615" y="1752498"/>
            <a:ext cx="7889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Turbidity</a:t>
            </a:r>
            <a:r>
              <a:rPr lang="fr-FR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Lake Turkana </a:t>
            </a:r>
            <a:r>
              <a:rPr lang="fr-FR" sz="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before</a:t>
            </a:r>
            <a:r>
              <a:rPr lang="fr-FR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(2008) and </a:t>
            </a:r>
            <a:r>
              <a:rPr lang="fr-FR" sz="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after</a:t>
            </a:r>
            <a:r>
              <a:rPr lang="fr-FR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(2017)the construction of the </a:t>
            </a:r>
            <a:r>
              <a:rPr lang="fr-FR" sz="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Gilgel</a:t>
            </a:r>
            <a:r>
              <a:rPr lang="fr-FR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Gibe III Dam </a:t>
            </a:r>
          </a:p>
        </p:txBody>
      </p:sp>
      <p:pic>
        <p:nvPicPr>
          <p:cNvPr id="26" name="Image 2">
            <a:extLst>
              <a:ext uri="{FF2B5EF4-FFF2-40B4-BE49-F238E27FC236}">
                <a16:creationId xmlns:a16="http://schemas.microsoft.com/office/drawing/2014/main" id="{AE8EA1F2-0A92-F448-9D85-849112450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4646" y="3573674"/>
            <a:ext cx="2492027" cy="1357930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93A701-B833-344B-A31E-1D692FC079EC}"/>
              </a:ext>
            </a:extLst>
          </p:cNvPr>
          <p:cNvSpPr txBox="1"/>
          <p:nvPr/>
        </p:nvSpPr>
        <p:spPr>
          <a:xfrm>
            <a:off x="1384420" y="4612439"/>
            <a:ext cx="14670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Lake Turkana, K</a:t>
            </a:r>
            <a:r>
              <a:rPr lang="en-GB" sz="1050" dirty="0" smtClean="0">
                <a:solidFill>
                  <a:schemeClr val="bg1"/>
                </a:solidFill>
              </a:rPr>
              <a:t>enya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28" name="ZoneTexte 13">
            <a:extLst>
              <a:ext uri="{FF2B5EF4-FFF2-40B4-BE49-F238E27FC236}">
                <a16:creationId xmlns:a16="http://schemas.microsoft.com/office/drawing/2014/main" id="{812ECF45-E3FD-814F-A4ED-513E106ED02F}"/>
              </a:ext>
            </a:extLst>
          </p:cNvPr>
          <p:cNvSpPr txBox="1"/>
          <p:nvPr/>
        </p:nvSpPr>
        <p:spPr>
          <a:xfrm>
            <a:off x="7076002" y="740160"/>
            <a:ext cx="1834856" cy="665083"/>
          </a:xfrm>
          <a:prstGeom prst="roundRect">
            <a:avLst>
              <a:gd name="adj" fmla="val 5197"/>
            </a:avLst>
          </a:prstGeom>
          <a:ln>
            <a:solidFill>
              <a:srgbClr val="B0BD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Water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Level</a:t>
            </a: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Snow Water Equivalent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Discharge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(in situ)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Rain</a:t>
            </a:r>
          </a:p>
        </p:txBody>
      </p:sp>
      <p:sp>
        <p:nvSpPr>
          <p:cNvPr id="29" name="ZoneTexte 13">
            <a:extLst>
              <a:ext uri="{FF2B5EF4-FFF2-40B4-BE49-F238E27FC236}">
                <a16:creationId xmlns:a16="http://schemas.microsoft.com/office/drawing/2014/main" id="{328B7EB6-F41F-0249-A80E-F23038841179}"/>
              </a:ext>
            </a:extLst>
          </p:cNvPr>
          <p:cNvSpPr txBox="1"/>
          <p:nvPr/>
        </p:nvSpPr>
        <p:spPr>
          <a:xfrm>
            <a:off x="7076002" y="2697355"/>
            <a:ext cx="1834856" cy="522565"/>
          </a:xfrm>
          <a:prstGeom prst="roundRect">
            <a:avLst>
              <a:gd name="adj" fmla="val 5197"/>
            </a:avLst>
          </a:prstGeom>
          <a:ln>
            <a:solidFill>
              <a:srgbClr val="B0BD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Water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Level</a:t>
            </a: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Lake Water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</a:t>
            </a: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ZoneTexte 13">
            <a:extLst>
              <a:ext uri="{FF2B5EF4-FFF2-40B4-BE49-F238E27FC236}">
                <a16:creationId xmlns:a16="http://schemas.microsoft.com/office/drawing/2014/main" id="{7904FE18-E9FB-724C-B2D2-EAB79D5F5FD3}"/>
              </a:ext>
            </a:extLst>
          </p:cNvPr>
          <p:cNvSpPr txBox="1"/>
          <p:nvPr/>
        </p:nvSpPr>
        <p:spPr>
          <a:xfrm>
            <a:off x="7076002" y="4147755"/>
            <a:ext cx="1834856" cy="950119"/>
          </a:xfrm>
          <a:prstGeom prst="roundRect">
            <a:avLst>
              <a:gd name="adj" fmla="val 5197"/>
            </a:avLst>
          </a:prstGeom>
          <a:ln>
            <a:solidFill>
              <a:srgbClr val="B0BD2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 Real Time data: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Water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Level</a:t>
            </a: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Lake Water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</a:t>
            </a: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Area of water bodies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Discharge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local model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0FC2ED-37FC-5548-8A8B-C64539847ECC}"/>
              </a:ext>
            </a:extLst>
          </p:cNvPr>
          <p:cNvSpPr/>
          <p:nvPr/>
        </p:nvSpPr>
        <p:spPr>
          <a:xfrm>
            <a:off x="905899" y="302374"/>
            <a:ext cx="203401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Gibe III dam on the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Omo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River is Africa´s biggest dam (since 2016), will make possible large-scale commercial irrigation schemes in the Lower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Omo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Potential impacts: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Lake Turkana´s ecology (captured nutrients could no more feed the lake)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Risk on indigenous fishery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Urgency to establish effective monitoring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feld 11">
            <a:extLst>
              <a:ext uri="{FF2B5EF4-FFF2-40B4-BE49-F238E27FC236}">
                <a16:creationId xmlns:a16="http://schemas.microsoft.com/office/drawing/2014/main" id="{B6FA0DAA-52EF-D24D-92EB-5E53C6376070}"/>
              </a:ext>
            </a:extLst>
          </p:cNvPr>
          <p:cNvSpPr txBox="1"/>
          <p:nvPr/>
        </p:nvSpPr>
        <p:spPr>
          <a:xfrm>
            <a:off x="3346522" y="4011209"/>
            <a:ext cx="5312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Archive Turbidity data over 10 years, seasonal trends</a:t>
            </a:r>
          </a:p>
        </p:txBody>
      </p:sp>
      <p:sp>
        <p:nvSpPr>
          <p:cNvPr id="33" name="Textfeld 18">
            <a:extLst>
              <a:ext uri="{FF2B5EF4-FFF2-40B4-BE49-F238E27FC236}">
                <a16:creationId xmlns:a16="http://schemas.microsoft.com/office/drawing/2014/main" id="{9B451F45-5A95-9844-96E5-2F259363FFFD}"/>
              </a:ext>
            </a:extLst>
          </p:cNvPr>
          <p:cNvSpPr txBox="1"/>
          <p:nvPr/>
        </p:nvSpPr>
        <p:spPr>
          <a:xfrm>
            <a:off x="4030262" y="4133056"/>
            <a:ext cx="74699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>
                <a:solidFill>
                  <a:srgbClr val="C00000"/>
                </a:solidFill>
              </a:rPr>
              <a:t>NRT Turbidity data</a:t>
            </a:r>
          </a:p>
        </p:txBody>
      </p:sp>
      <p:pic>
        <p:nvPicPr>
          <p:cNvPr id="34" name="Image 18">
            <a:extLst>
              <a:ext uri="{FF2B5EF4-FFF2-40B4-BE49-F238E27FC236}">
                <a16:creationId xmlns:a16="http://schemas.microsoft.com/office/drawing/2014/main" id="{F61FCAF4-EC3D-9645-957D-4D88B8D419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2404" y="4319692"/>
            <a:ext cx="509138" cy="638455"/>
          </a:xfrm>
          <a:prstGeom prst="rect">
            <a:avLst/>
          </a:prstGeom>
        </p:spPr>
      </p:pic>
      <p:pic>
        <p:nvPicPr>
          <p:cNvPr id="35" name="Image 5">
            <a:extLst>
              <a:ext uri="{FF2B5EF4-FFF2-40B4-BE49-F238E27FC236}">
                <a16:creationId xmlns:a16="http://schemas.microsoft.com/office/drawing/2014/main" id="{95E14A7C-8EEC-A24D-B6BA-7501E33C18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7816" y="4319693"/>
            <a:ext cx="509951" cy="6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Drought</a:t>
            </a:r>
            <a:r>
              <a:rPr lang="nl-BE" dirty="0" smtClean="0"/>
              <a:t> assessment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7534"/>
            <a:ext cx="6041818" cy="39644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10.xml><?xml version="1.0" encoding="utf-8"?>
<a:theme xmlns:a="http://schemas.openxmlformats.org/drawingml/2006/main" name="Emergency_Refugees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3ED1CF9F-4DA5-4B04-A7C8-A11D2D2921DA}"/>
    </a:ext>
  </a:extLst>
</a:theme>
</file>

<file path=ppt/theme/theme11.xml><?xml version="1.0" encoding="utf-8"?>
<a:theme xmlns:a="http://schemas.openxmlformats.org/drawingml/2006/main" name="Atmospher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EF45E9C5-71C1-4F22-BAF9-515039F0EC61}"/>
    </a:ext>
  </a:extLst>
</a:theme>
</file>

<file path=ppt/theme/theme12.xml><?xml version="1.0" encoding="utf-8"?>
<a:theme xmlns:a="http://schemas.openxmlformats.org/drawingml/2006/main" name="Climate Chang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405F8A69-EAB1-4E02-983D-BF0C93002AD1}"/>
    </a:ext>
  </a:extLst>
</a:theme>
</file>

<file path=ppt/theme/theme13.xml><?xml version="1.0" encoding="utf-8"?>
<a:theme xmlns:a="http://schemas.openxmlformats.org/drawingml/2006/main" name="Security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AECC850A-1F77-45B8-AFC1-204C87BF03B0}"/>
    </a:ext>
  </a:extLst>
</a:theme>
</file>

<file path=ppt/theme/theme14.xml><?xml version="1.0" encoding="utf-8"?>
<a:theme xmlns:a="http://schemas.openxmlformats.org/drawingml/2006/main" name="In situ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E6AC1833-8766-4AE9-A178-01D41CCEE5E4}"/>
    </a:ext>
  </a:extLst>
</a:theme>
</file>

<file path=ppt/theme/theme15.xml><?xml version="1.0" encoding="utf-8"?>
<a:theme xmlns:a="http://schemas.openxmlformats.org/drawingml/2006/main" name="1_Lan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D035C6B8-7343-47D7-B0A1-10AAB3163E21}"/>
    </a:ext>
  </a:extLst>
</a:theme>
</file>

<file path=ppt/theme/theme16.xml><?xml version="1.0" encoding="utf-8"?>
<a:theme xmlns:a="http://schemas.openxmlformats.org/drawingml/2006/main" name="1_Marin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A6E4F78D-8856-476E-BA1E-D6D78F0F973C}"/>
    </a:ext>
  </a:extLst>
</a:theme>
</file>

<file path=ppt/theme/theme17.xml><?xml version="1.0" encoding="utf-8"?>
<a:theme xmlns:a="http://schemas.openxmlformats.org/drawingml/2006/main" name="2_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19.xml><?xml version="1.0" encoding="utf-8"?>
<a:theme xmlns:a="http://schemas.openxmlformats.org/drawingml/2006/main" name="1_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ser Uptak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FC9A7382-3314-437E-8F9E-2FA0DF33B945}"/>
    </a:ext>
  </a:extLst>
</a:theme>
</file>

<file path=ppt/theme/theme20.xml><?xml version="1.0" encoding="utf-8"?>
<a:theme xmlns:a="http://schemas.openxmlformats.org/drawingml/2006/main" name="1_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_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_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_Security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AECC850A-1F77-45B8-AFC1-204C87BF03B0}"/>
    </a:ext>
  </a:extLst>
</a:theme>
</file>

<file path=ppt/theme/theme29.xml><?xml version="1.0" encoding="utf-8"?>
<a:theme xmlns:a="http://schemas.openxmlformats.org/drawingml/2006/main" name="3_Lan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D035C6B8-7343-47D7-B0A1-10AAB3163E21}"/>
    </a:ext>
  </a:extLst>
</a:theme>
</file>

<file path=ppt/theme/theme3.xml><?xml version="1.0" encoding="utf-8"?>
<a:theme xmlns:a="http://schemas.openxmlformats.org/drawingml/2006/main" name="Data Access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268B5FFA-5FBA-4F36-908D-DD0DC40B4DC8}"/>
    </a:ext>
  </a:extLst>
</a:theme>
</file>

<file path=ppt/theme/theme30.xml><?xml version="1.0" encoding="utf-8"?>
<a:theme xmlns:a="http://schemas.openxmlformats.org/drawingml/2006/main" name="4_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_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5_Security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AECC850A-1F77-45B8-AFC1-204C87BF03B0}"/>
    </a:ext>
  </a:extLst>
</a:theme>
</file>

<file path=ppt/theme/theme34.xml><?xml version="1.0" encoding="utf-8"?>
<a:theme xmlns:a="http://schemas.openxmlformats.org/drawingml/2006/main" name="1_In situ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E6AC1833-8766-4AE9-A178-01D41CCEE5E4}"/>
    </a:ext>
  </a:extLst>
</a:theme>
</file>

<file path=ppt/theme/theme35.xml><?xml version="1.0" encoding="utf-8"?>
<a:theme xmlns:a="http://schemas.openxmlformats.org/drawingml/2006/main" name="Generic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FB8370DA-A470-5E4B-98A4-C4B4BD3B749D}"/>
    </a:ext>
  </a:extLst>
</a:theme>
</file>

<file path=ppt/theme/theme36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pace component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268AF3FE-F871-4A00-A01E-2A0DC82A2A42}"/>
    </a:ext>
  </a:extLst>
</a:theme>
</file>

<file path=ppt/theme/theme5.xml><?xml version="1.0" encoding="utf-8"?>
<a:theme xmlns:a="http://schemas.openxmlformats.org/drawingml/2006/main" name="Marin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A6E4F78D-8856-476E-BA1E-D6D78F0F973C}"/>
    </a:ext>
  </a:extLst>
</a:theme>
</file>

<file path=ppt/theme/theme6.xml><?xml version="1.0" encoding="utf-8"?>
<a:theme xmlns:a="http://schemas.openxmlformats.org/drawingml/2006/main" name="Lan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D035C6B8-7343-47D7-B0A1-10AAB3163E21}"/>
    </a:ext>
  </a:extLst>
</a:theme>
</file>

<file path=ppt/theme/theme7.xml><?xml version="1.0" encoding="utf-8"?>
<a:theme xmlns:a="http://schemas.openxmlformats.org/drawingml/2006/main" name="Emergency_Fir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3ED1CF9F-4DA5-4B04-A7C8-A11D2D2921DA}"/>
    </a:ext>
  </a:extLst>
</a:theme>
</file>

<file path=ppt/theme/theme8.xml><?xml version="1.0" encoding="utf-8"?>
<a:theme xmlns:a="http://schemas.openxmlformats.org/drawingml/2006/main" name="Emergency_Floo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3ED1CF9F-4DA5-4B04-A7C8-A11D2D2921DA}"/>
    </a:ext>
  </a:extLst>
</a:theme>
</file>

<file path=ppt/theme/theme9.xml><?xml version="1.0" encoding="utf-8"?>
<a:theme xmlns:a="http://schemas.openxmlformats.org/drawingml/2006/main" name="Emergency_MapRedCross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3ED1CF9F-4DA5-4B04-A7C8-A11D2D2921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160926_Style Guide</Template>
  <TotalTime>1864</TotalTime>
  <Words>1436</Words>
  <Application>Microsoft Office PowerPoint</Application>
  <PresentationFormat>On-screen Show (16:9)</PresentationFormat>
  <Paragraphs>225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37</vt:i4>
      </vt:variant>
      <vt:variant>
        <vt:lpstr>Slide Titles</vt:lpstr>
      </vt:variant>
      <vt:variant>
        <vt:i4>18</vt:i4>
      </vt:variant>
    </vt:vector>
  </HeadingPairs>
  <TitlesOfParts>
    <vt:vector size="61" baseType="lpstr">
      <vt:lpstr>ＭＳ Ｐゴシック</vt:lpstr>
      <vt:lpstr>ＭＳ Ｐゴシック</vt:lpstr>
      <vt:lpstr>Arial</vt:lpstr>
      <vt:lpstr>Calibri</vt:lpstr>
      <vt:lpstr>Mangal</vt:lpstr>
      <vt:lpstr>Wingdings</vt:lpstr>
      <vt:lpstr>Style Guide</vt:lpstr>
      <vt:lpstr>User Uptake</vt:lpstr>
      <vt:lpstr>Data Access</vt:lpstr>
      <vt:lpstr>Space component</vt:lpstr>
      <vt:lpstr>Marine</vt:lpstr>
      <vt:lpstr>Land</vt:lpstr>
      <vt:lpstr>Emergency_Fire</vt:lpstr>
      <vt:lpstr>Emergency_Flood</vt:lpstr>
      <vt:lpstr>Emergency_MapRedCross</vt:lpstr>
      <vt:lpstr>Emergency_Refugees</vt:lpstr>
      <vt:lpstr>Atmosphere</vt:lpstr>
      <vt:lpstr>Climate Change</vt:lpstr>
      <vt:lpstr>Security</vt:lpstr>
      <vt:lpstr>In situ</vt:lpstr>
      <vt:lpstr>1_Land</vt:lpstr>
      <vt:lpstr>1_Marine</vt:lpstr>
      <vt:lpstr>2_Land</vt:lpstr>
      <vt:lpstr>1_Style Guide</vt:lpstr>
      <vt:lpstr>1_Data Access</vt:lpstr>
      <vt:lpstr>1_Space component</vt:lpstr>
      <vt:lpstr>2_Space component</vt:lpstr>
      <vt:lpstr>3_Space component</vt:lpstr>
      <vt:lpstr>4_Space component</vt:lpstr>
      <vt:lpstr>5_Space component</vt:lpstr>
      <vt:lpstr>6_Space component</vt:lpstr>
      <vt:lpstr>7_Space component</vt:lpstr>
      <vt:lpstr>1_Security</vt:lpstr>
      <vt:lpstr>2_Security</vt:lpstr>
      <vt:lpstr>3_Land</vt:lpstr>
      <vt:lpstr>4_Land</vt:lpstr>
      <vt:lpstr>3_Security</vt:lpstr>
      <vt:lpstr>4_Security</vt:lpstr>
      <vt:lpstr>5_Security</vt:lpstr>
      <vt:lpstr>1_In situ</vt:lpstr>
      <vt:lpstr>Generic</vt:lpstr>
      <vt:lpstr>Emergency</vt:lpstr>
      <vt:lpstr>1_Climate Change</vt:lpstr>
      <vt:lpstr>  Copernicus: full, free and open EO data and information        </vt:lpstr>
      <vt:lpstr>COPERNICUS IN BRIEF</vt:lpstr>
      <vt:lpstr>COPERNICUS : an enabling programme</vt:lpstr>
      <vt:lpstr>COPERNICUS IN BRIEF</vt:lpstr>
      <vt:lpstr>COPERNICUS IN BRIEF</vt:lpstr>
      <vt:lpstr>GLOBAL LAND Systematic Monitoring variables</vt:lpstr>
      <vt:lpstr>GLOBAL LAND Systematic Monitoring applications</vt:lpstr>
      <vt:lpstr>Users           Water level and quality monitoring - Lake Turkana</vt:lpstr>
      <vt:lpstr>Drought assessment</vt:lpstr>
      <vt:lpstr>PowerPoint Presentation</vt:lpstr>
      <vt:lpstr>PowerPoint Presentation</vt:lpstr>
      <vt:lpstr>Emergency Management Service</vt:lpstr>
      <vt:lpstr>Risk &amp; Recovery Mapping - Examples</vt:lpstr>
      <vt:lpstr>Risk &amp; Recovery Mapping - Examples</vt:lpstr>
      <vt:lpstr>Security Service</vt:lpstr>
      <vt:lpstr>Previous Examples - Copernicus SEA Service</vt:lpstr>
      <vt:lpstr>Previous Examples - Copernicus SEA Service</vt:lpstr>
      <vt:lpstr>Thank you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Style Guide</dc:title>
  <dc:creator>Margo Ostafin</dc:creator>
  <cp:lastModifiedBy>NORDBECK Ola (GROW)</cp:lastModifiedBy>
  <cp:revision>192</cp:revision>
  <cp:lastPrinted>2018-03-12T11:17:54Z</cp:lastPrinted>
  <dcterms:created xsi:type="dcterms:W3CDTF">2016-09-26T09:16:06Z</dcterms:created>
  <dcterms:modified xsi:type="dcterms:W3CDTF">2019-03-11T15:27:08Z</dcterms:modified>
</cp:coreProperties>
</file>