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8"/>
  </p:notesMasterIdLst>
  <p:handoutMasterIdLst>
    <p:handoutMasterId r:id="rId19"/>
  </p:handoutMasterIdLst>
  <p:sldIdLst>
    <p:sldId id="299" r:id="rId2"/>
    <p:sldId id="272" r:id="rId3"/>
    <p:sldId id="280" r:id="rId4"/>
    <p:sldId id="281" r:id="rId5"/>
    <p:sldId id="283" r:id="rId6"/>
    <p:sldId id="287" r:id="rId7"/>
    <p:sldId id="288" r:id="rId8"/>
    <p:sldId id="289" r:id="rId9"/>
    <p:sldId id="290" r:id="rId10"/>
    <p:sldId id="291" r:id="rId11"/>
    <p:sldId id="293" r:id="rId12"/>
    <p:sldId id="380" r:id="rId13"/>
    <p:sldId id="294" r:id="rId14"/>
    <p:sldId id="295" r:id="rId15"/>
    <p:sldId id="296" r:id="rId16"/>
    <p:sldId id="298" r:id="rId17"/>
  </p:sldIdLst>
  <p:sldSz cx="9144000" cy="6858000" type="screen4x3"/>
  <p:notesSz cx="6797675" cy="9926638"/>
  <p:defaultTex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ecilia Cortese" initials="CC" lastIdx="4" clrIdx="0">
    <p:extLst>
      <p:ext uri="{19B8F6BF-5375-455C-9EA6-DF929625EA0E}">
        <p15:presenceInfo xmlns:p15="http://schemas.microsoft.com/office/powerpoint/2012/main" userId="S-1-5-21-3696899713-1092277557-3387184092-2275" providerId="AD"/>
      </p:ext>
    </p:extLst>
  </p:cmAuthor>
  <p:cmAuthor id="2" name="Florence Brosset-Heckel" initials="FB" lastIdx="1" clrIdx="1">
    <p:extLst>
      <p:ext uri="{19B8F6BF-5375-455C-9EA6-DF929625EA0E}">
        <p15:presenceInfo xmlns:p15="http://schemas.microsoft.com/office/powerpoint/2012/main" userId="S-1-12-1-3149515318-1160582553-765632182-255885346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823C"/>
    <a:srgbClr val="2D9E48"/>
    <a:srgbClr val="0F5494"/>
    <a:srgbClr val="1FACE0"/>
    <a:srgbClr val="FDB932"/>
    <a:srgbClr val="FF3300"/>
    <a:srgbClr val="004494"/>
    <a:srgbClr val="BDDEFF"/>
    <a:srgbClr val="33CC33"/>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7" autoAdjust="0"/>
    <p:restoredTop sz="79950" autoAdjust="0"/>
  </p:normalViewPr>
  <p:slideViewPr>
    <p:cSldViewPr>
      <p:cViewPr varScale="1">
        <p:scale>
          <a:sx n="54" d="100"/>
          <a:sy n="54" d="100"/>
        </p:scale>
        <p:origin x="1860" y="3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68" d="100"/>
          <a:sy n="68" d="100"/>
        </p:scale>
        <p:origin x="-3306"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defRPr>
            </a:lvl1pPr>
          </a:lstStyle>
          <a:p>
            <a:endParaRPr lang="en-GB"/>
          </a:p>
        </p:txBody>
      </p:sp>
      <p:sp>
        <p:nvSpPr>
          <p:cNvPr id="37891" name="Rectangle 3"/>
          <p:cNvSpPr>
            <a:spLocks noGrp="1" noChangeArrowheads="1"/>
          </p:cNvSpPr>
          <p:nvPr>
            <p:ph type="dt" sz="quarter" idx="1"/>
          </p:nvPr>
        </p:nvSpPr>
        <p:spPr bwMode="auto">
          <a:xfrm>
            <a:off x="3849688"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defRPr>
            </a:lvl1pPr>
          </a:lstStyle>
          <a:p>
            <a:endParaRPr lang="en-GB"/>
          </a:p>
        </p:txBody>
      </p:sp>
      <p:sp>
        <p:nvSpPr>
          <p:cNvPr id="37892" name="Rectangle 4"/>
          <p:cNvSpPr>
            <a:spLocks noGrp="1" noChangeArrowheads="1"/>
          </p:cNvSpPr>
          <p:nvPr>
            <p:ph type="ftr" sz="quarter" idx="2"/>
          </p:nvPr>
        </p:nvSpPr>
        <p:spPr bwMode="auto">
          <a:xfrm>
            <a:off x="0"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defRPr>
            </a:lvl1pPr>
          </a:lstStyle>
          <a:p>
            <a:endParaRPr lang="en-GB"/>
          </a:p>
        </p:txBody>
      </p:sp>
      <p:sp>
        <p:nvSpPr>
          <p:cNvPr id="37893" name="Rectangle 5"/>
          <p:cNvSpPr>
            <a:spLocks noGrp="1" noChangeArrowheads="1"/>
          </p:cNvSpPr>
          <p:nvPr>
            <p:ph type="sldNum" sz="quarter" idx="3"/>
          </p:nvPr>
        </p:nvSpPr>
        <p:spPr bwMode="auto">
          <a:xfrm>
            <a:off x="3849688"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fld id="{FCC3E5FE-A22E-4C99-9F04-9551C7813B57}" type="slidenum">
              <a:rPr lang="en-GB"/>
              <a:pPr/>
              <a:t>‹nr.›</a:t>
            </a:fld>
            <a:endParaRPr lang="en-GB"/>
          </a:p>
        </p:txBody>
      </p:sp>
    </p:spTree>
    <p:extLst>
      <p:ext uri="{BB962C8B-B14F-4D97-AF65-F5344CB8AC3E}">
        <p14:creationId xmlns:p14="http://schemas.microsoft.com/office/powerpoint/2010/main" val="17284240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defRPr>
            </a:lvl1pPr>
          </a:lstStyle>
          <a:p>
            <a:endParaRPr lang="en-GB"/>
          </a:p>
        </p:txBody>
      </p:sp>
      <p:sp>
        <p:nvSpPr>
          <p:cNvPr id="36867" name="Rectangle 3"/>
          <p:cNvSpPr>
            <a:spLocks noGrp="1" noChangeArrowheads="1"/>
          </p:cNvSpPr>
          <p:nvPr>
            <p:ph type="dt" idx="1"/>
          </p:nvPr>
        </p:nvSpPr>
        <p:spPr bwMode="auto">
          <a:xfrm>
            <a:off x="3849688"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defRPr>
            </a:lvl1pPr>
          </a:lstStyle>
          <a:p>
            <a:endParaRPr lang="en-GB"/>
          </a:p>
        </p:txBody>
      </p:sp>
      <p:sp>
        <p:nvSpPr>
          <p:cNvPr id="36868" name="Rectangle 4"/>
          <p:cNvSpPr>
            <a:spLocks noGrp="1" noRot="1" noChangeAspect="1" noChangeArrowheads="1" noTextEdit="1"/>
          </p:cNvSpPr>
          <p:nvPr>
            <p:ph type="sldImg" idx="2"/>
          </p:nvPr>
        </p:nvSpPr>
        <p:spPr bwMode="auto">
          <a:xfrm>
            <a:off x="919163" y="744538"/>
            <a:ext cx="4960937" cy="3722687"/>
          </a:xfrm>
          <a:prstGeom prst="rect">
            <a:avLst/>
          </a:prstGeom>
          <a:noFill/>
          <a:ln w="9525">
            <a:solidFill>
              <a:srgbClr val="000000"/>
            </a:solidFill>
            <a:miter lim="800000"/>
            <a:headEnd/>
            <a:tailEnd/>
          </a:ln>
          <a:effectLst/>
        </p:spPr>
      </p:sp>
      <p:sp>
        <p:nvSpPr>
          <p:cNvPr id="36869" name="Rectangle 5"/>
          <p:cNvSpPr>
            <a:spLocks noGrp="1" noChangeArrowheads="1"/>
          </p:cNvSpPr>
          <p:nvPr>
            <p:ph type="body" sz="quarter" idx="3"/>
          </p:nvPr>
        </p:nvSpPr>
        <p:spPr bwMode="auto">
          <a:xfrm>
            <a:off x="679450" y="4714355"/>
            <a:ext cx="5438775" cy="44669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36870" name="Rectangle 6"/>
          <p:cNvSpPr>
            <a:spLocks noGrp="1" noChangeArrowheads="1"/>
          </p:cNvSpPr>
          <p:nvPr>
            <p:ph type="ftr" sz="quarter" idx="4"/>
          </p:nvPr>
        </p:nvSpPr>
        <p:spPr bwMode="auto">
          <a:xfrm>
            <a:off x="0"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defRPr>
            </a:lvl1pPr>
          </a:lstStyle>
          <a:p>
            <a:endParaRPr lang="en-GB"/>
          </a:p>
        </p:txBody>
      </p:sp>
      <p:sp>
        <p:nvSpPr>
          <p:cNvPr id="36871" name="Rectangle 7"/>
          <p:cNvSpPr>
            <a:spLocks noGrp="1" noChangeArrowheads="1"/>
          </p:cNvSpPr>
          <p:nvPr>
            <p:ph type="sldNum" sz="quarter" idx="5"/>
          </p:nvPr>
        </p:nvSpPr>
        <p:spPr bwMode="auto">
          <a:xfrm>
            <a:off x="3849688"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fld id="{0D581910-1000-4934-A4DB-C00CB7F3B0B7}" type="slidenum">
              <a:rPr lang="en-GB"/>
              <a:pPr/>
              <a:t>‹nr.›</a:t>
            </a:fld>
            <a:endParaRPr lang="en-GB"/>
          </a:p>
        </p:txBody>
      </p:sp>
    </p:spTree>
    <p:extLst>
      <p:ext uri="{BB962C8B-B14F-4D97-AF65-F5344CB8AC3E}">
        <p14:creationId xmlns:p14="http://schemas.microsoft.com/office/powerpoint/2010/main" val="236661819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000" kern="1200" baseline="0">
        <a:solidFill>
          <a:schemeClr val="tx1"/>
        </a:solidFill>
        <a:latin typeface="Arial" pitchFamily="34" charset="0"/>
        <a:ea typeface="+mn-ea"/>
        <a:cs typeface="+mn-cs"/>
      </a:defRPr>
    </a:lvl1pPr>
    <a:lvl2pPr marL="457200" algn="l" rtl="0" fontAlgn="base">
      <a:spcBef>
        <a:spcPct val="30000"/>
      </a:spcBef>
      <a:spcAft>
        <a:spcPct val="0"/>
      </a:spcAft>
      <a:defRPr sz="1000" kern="1200" baseline="0">
        <a:solidFill>
          <a:schemeClr val="tx1"/>
        </a:solidFill>
        <a:latin typeface="Arial" pitchFamily="34" charset="0"/>
        <a:ea typeface="+mn-ea"/>
        <a:cs typeface="+mn-cs"/>
      </a:defRPr>
    </a:lvl2pPr>
    <a:lvl3pPr marL="914400" algn="l" rtl="0" fontAlgn="base">
      <a:spcBef>
        <a:spcPct val="30000"/>
      </a:spcBef>
      <a:spcAft>
        <a:spcPct val="0"/>
      </a:spcAft>
      <a:defRPr sz="1000" kern="1200" baseline="0">
        <a:solidFill>
          <a:schemeClr val="tx1"/>
        </a:solidFill>
        <a:latin typeface="Arial" pitchFamily="34" charset="0"/>
        <a:ea typeface="+mn-ea"/>
        <a:cs typeface="+mn-cs"/>
      </a:defRPr>
    </a:lvl3pPr>
    <a:lvl4pPr marL="1371600" algn="l" rtl="0" fontAlgn="base">
      <a:spcBef>
        <a:spcPct val="30000"/>
      </a:spcBef>
      <a:spcAft>
        <a:spcPct val="0"/>
      </a:spcAft>
      <a:defRPr sz="1000" kern="1200" baseline="0">
        <a:solidFill>
          <a:schemeClr val="tx1"/>
        </a:solidFill>
        <a:latin typeface="Arial" pitchFamily="34" charset="0"/>
        <a:ea typeface="+mn-ea"/>
        <a:cs typeface="+mn-cs"/>
      </a:defRPr>
    </a:lvl4pPr>
    <a:lvl5pPr marL="1828800" algn="l" rtl="0" fontAlgn="base">
      <a:spcBef>
        <a:spcPct val="30000"/>
      </a:spcBef>
      <a:spcAft>
        <a:spcPct val="0"/>
      </a:spcAft>
      <a:defRPr sz="1000" kern="1200" baseline="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This presentation covers chapters 2 and section 5.1. of the BS Guidelines </a:t>
            </a:r>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a:t>
            </a:fld>
            <a:endParaRPr lang="en-GB"/>
          </a:p>
        </p:txBody>
      </p:sp>
    </p:spTree>
    <p:extLst>
      <p:ext uri="{BB962C8B-B14F-4D97-AF65-F5344CB8AC3E}">
        <p14:creationId xmlns:p14="http://schemas.microsoft.com/office/powerpoint/2010/main" val="13801672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lvl="0"/>
            <a:r>
              <a:rPr lang="en-GB" sz="1000" b="1" i="0" kern="1200" baseline="0" dirty="0">
                <a:solidFill>
                  <a:schemeClr val="tx1"/>
                </a:solidFill>
                <a:effectLst/>
                <a:latin typeface="Arial" pitchFamily="34" charset="0"/>
                <a:ea typeface="+mn-ea"/>
                <a:cs typeface="+mn-cs"/>
              </a:rPr>
              <a:t>OPTION EXERCISE (PFM)</a:t>
            </a:r>
          </a:p>
          <a:p>
            <a:pPr lvl="0"/>
            <a:r>
              <a:rPr lang="en-GB" sz="1000" i="1" kern="1200" baseline="0" dirty="0">
                <a:solidFill>
                  <a:schemeClr val="tx1"/>
                </a:solidFill>
                <a:effectLst/>
                <a:latin typeface="Arial" pitchFamily="34" charset="0"/>
                <a:ea typeface="+mn-ea"/>
                <a:cs typeface="+mn-cs"/>
              </a:rPr>
              <a:t>Which kind of information (documents, studies, opinion of experts...) are you using to assess progress in PFM and budget transparency? In general which ones do you find most useful? What are the issues/problems for which the information you would need is the most difficult to obtain.</a:t>
            </a:r>
            <a:endParaRPr lang="nl-NL" sz="1000" kern="1200" baseline="0" dirty="0">
              <a:solidFill>
                <a:schemeClr val="tx1"/>
              </a:solidFill>
              <a:effectLst/>
              <a:latin typeface="Arial" pitchFamily="34" charset="0"/>
              <a:ea typeface="+mn-ea"/>
              <a:cs typeface="+mn-cs"/>
            </a:endParaRPr>
          </a:p>
          <a:p>
            <a:r>
              <a:rPr lang="en-GB" sz="1000" kern="1200" baseline="0" dirty="0">
                <a:solidFill>
                  <a:schemeClr val="tx1"/>
                </a:solidFill>
                <a:effectLst/>
                <a:latin typeface="Arial" pitchFamily="34" charset="0"/>
                <a:ea typeface="+mn-ea"/>
                <a:cs typeface="+mn-cs"/>
              </a:rPr>
              <a:t> </a:t>
            </a:r>
            <a:endParaRPr lang="nl-NL" sz="1000" kern="1200" baseline="0" dirty="0">
              <a:solidFill>
                <a:schemeClr val="tx1"/>
              </a:solidFill>
              <a:effectLst/>
              <a:latin typeface="Arial" pitchFamily="34" charset="0"/>
              <a:ea typeface="+mn-ea"/>
              <a:cs typeface="+mn-cs"/>
            </a:endParaRPr>
          </a:p>
          <a:p>
            <a:r>
              <a:rPr lang="en-GB" sz="1000" kern="1200" baseline="0" dirty="0">
                <a:solidFill>
                  <a:schemeClr val="tx1"/>
                </a:solidFill>
                <a:effectLst/>
                <a:latin typeface="Arial" pitchFamily="34" charset="0"/>
                <a:ea typeface="+mn-ea"/>
                <a:cs typeface="+mn-cs"/>
              </a:rPr>
              <a:t>Purpose of this question: to provoke discussion among the participants on their main sources of information (PEFA, IMF reports, ....) and the main limitations they face.  </a:t>
            </a:r>
            <a:endParaRPr lang="nl-NL" sz="1000" kern="1200" baseline="0" dirty="0">
              <a:solidFill>
                <a:schemeClr val="tx1"/>
              </a:solidFill>
              <a:effectLst/>
              <a:latin typeface="Arial" pitchFamily="34" charset="0"/>
              <a:ea typeface="+mn-ea"/>
              <a:cs typeface="+mn-cs"/>
            </a:endParaRPr>
          </a:p>
          <a:p>
            <a:endParaRPr lang="en-GB" dirty="0"/>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10</a:t>
            </a:fld>
            <a:endParaRPr lang="en-GB"/>
          </a:p>
        </p:txBody>
      </p:sp>
    </p:spTree>
    <p:extLst>
      <p:ext uri="{BB962C8B-B14F-4D97-AF65-F5344CB8AC3E}">
        <p14:creationId xmlns:p14="http://schemas.microsoft.com/office/powerpoint/2010/main" val="11961222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eaLnBrk="1" hangingPunct="1"/>
            <a:r>
              <a:rPr lang="pt-BR" altLang="es-ES" dirty="0"/>
              <a:t>Explain:</a:t>
            </a:r>
          </a:p>
          <a:p>
            <a:pPr eaLnBrk="1" hangingPunct="1"/>
            <a:r>
              <a:rPr lang="pt-BR" altLang="es-ES" dirty="0"/>
              <a:t>Policies:</a:t>
            </a:r>
          </a:p>
          <a:p>
            <a:pPr eaLnBrk="1" hangingPunct="1"/>
            <a:r>
              <a:rPr lang="pt-BR" altLang="es-ES" dirty="0"/>
              <a:t>Macroeconomic policy is part of public policies</a:t>
            </a:r>
          </a:p>
          <a:p>
            <a:pPr eaLnBrk="1" hangingPunct="1"/>
            <a:r>
              <a:rPr lang="pt-BR" altLang="es-ES" dirty="0"/>
              <a:t>Public Finance Policy (fiscal) is an instrument of macroeconomic policy (but also of public policies, together with regulations)</a:t>
            </a:r>
          </a:p>
          <a:p>
            <a:pPr eaLnBrk="1" hangingPunct="1"/>
            <a:r>
              <a:rPr lang="pt-BR" altLang="es-ES" dirty="0"/>
              <a:t>   Public Finance Management is the institutional setting  to implement fiscal policy and to provide the resources for the delivery of public goods and services</a:t>
            </a:r>
          </a:p>
          <a:p>
            <a:pPr eaLnBrk="1" hangingPunct="1"/>
            <a:r>
              <a:rPr lang="pt-BR" altLang="es-ES" dirty="0"/>
              <a:t>   The budget is the main tool of public finance management.</a:t>
            </a:r>
          </a:p>
          <a:p>
            <a:pPr eaLnBrk="1" hangingPunct="1"/>
            <a:endParaRPr lang="pt-BR" altLang="es-ES" dirty="0"/>
          </a:p>
          <a:p>
            <a:pPr eaLnBrk="1" hangingPunct="1"/>
            <a:r>
              <a:rPr lang="pt-BR" altLang="es-ES" dirty="0"/>
              <a:t>Eligibility criteria</a:t>
            </a:r>
          </a:p>
          <a:p>
            <a:pPr eaLnBrk="1" hangingPunct="1"/>
            <a:r>
              <a:rPr lang="pt-BR" altLang="es-ES" dirty="0"/>
              <a:t>Public policies : the credibility of public policies requires that the PFM is able to implement them according to the objectives that have been set.</a:t>
            </a:r>
          </a:p>
          <a:p>
            <a:pPr eaLnBrk="1" hangingPunct="1"/>
            <a:r>
              <a:rPr lang="pt-BR" altLang="es-ES" dirty="0"/>
              <a:t>Stable  macroframework: checks the macrofiancial sustainability of the policies. Note that fiscal discipline, an objective of PFM, is essential to maintain stability.</a:t>
            </a:r>
          </a:p>
          <a:p>
            <a:pPr eaLnBrk="1" hangingPunct="1"/>
            <a:r>
              <a:rPr lang="pt-BR" altLang="es-ES" dirty="0"/>
              <a:t>PFM: this eligibility criterion verifies the whole PFM framework, its functioning and its accountability.</a:t>
            </a:r>
          </a:p>
          <a:p>
            <a:pPr eaLnBrk="1" hangingPunct="1"/>
            <a:r>
              <a:rPr lang="pt-BR" altLang="es-ES" dirty="0"/>
              <a:t>Focus on revenue stabilisations assesses both domestic revenue policy (i.e. Taxation, non tax revenue, user fees, pricing of public goods), execution of the budget (effectiveness of revenue mobilisation )</a:t>
            </a:r>
          </a:p>
          <a:p>
            <a:pPr eaLnBrk="1" hangingPunct="1"/>
            <a:r>
              <a:rPr lang="pt-BR" altLang="es-ES" dirty="0"/>
              <a:t>Transparency and oversight: checks the mechanisms that ensure publicity and control of the budget.</a:t>
            </a:r>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11</a:t>
            </a:fld>
            <a:endParaRPr lang="en-GB"/>
          </a:p>
        </p:txBody>
      </p:sp>
    </p:spTree>
    <p:extLst>
      <p:ext uri="{BB962C8B-B14F-4D97-AF65-F5344CB8AC3E}">
        <p14:creationId xmlns:p14="http://schemas.microsoft.com/office/powerpoint/2010/main" val="4299387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More details </a:t>
            </a:r>
            <a:r>
              <a:rPr lang="nl-NL" dirty="0" err="1"/>
              <a:t>and</a:t>
            </a:r>
            <a:r>
              <a:rPr lang="nl-NL" dirty="0"/>
              <a:t> </a:t>
            </a:r>
            <a:r>
              <a:rPr lang="nl-NL" dirty="0" err="1"/>
              <a:t>elaboration</a:t>
            </a:r>
            <a:r>
              <a:rPr lang="nl-NL" dirty="0"/>
              <a:t> in </a:t>
            </a:r>
            <a:r>
              <a:rPr lang="nl-NL" dirty="0" err="1"/>
              <a:t>the</a:t>
            </a:r>
            <a:r>
              <a:rPr lang="nl-NL" dirty="0"/>
              <a:t> </a:t>
            </a:r>
            <a:r>
              <a:rPr lang="nl-NL"/>
              <a:t>PFM course</a:t>
            </a:r>
          </a:p>
        </p:txBody>
      </p:sp>
      <p:sp>
        <p:nvSpPr>
          <p:cNvPr id="4" name="Tijdelijke aanduiding voor dianummer 3"/>
          <p:cNvSpPr>
            <a:spLocks noGrp="1"/>
          </p:cNvSpPr>
          <p:nvPr>
            <p:ph type="sldNum" sz="quarter" idx="5"/>
          </p:nvPr>
        </p:nvSpPr>
        <p:spPr/>
        <p:txBody>
          <a:bodyPr/>
          <a:lstStyle/>
          <a:p>
            <a:fld id="{0D581910-1000-4934-A4DB-C00CB7F3B0B7}" type="slidenum">
              <a:rPr lang="en-GB" smtClean="0"/>
              <a:pPr/>
              <a:t>12</a:t>
            </a:fld>
            <a:endParaRPr lang="en-GB"/>
          </a:p>
        </p:txBody>
      </p:sp>
    </p:spTree>
    <p:extLst>
      <p:ext uri="{BB962C8B-B14F-4D97-AF65-F5344CB8AC3E}">
        <p14:creationId xmlns:p14="http://schemas.microsoft.com/office/powerpoint/2010/main" val="31542554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pt-BR" dirty="0">
                <a:latin typeface="Calibri"/>
                <a:cs typeface="Calibri"/>
              </a:rPr>
              <a:t>Note that emphasis is laid on the quality of the PFM reform programme, and not on the actual quality of the PFM system, </a:t>
            </a:r>
          </a:p>
          <a:p>
            <a:endParaRPr lang="pt-BR" sz="1000" kern="1200" baseline="0" dirty="0">
              <a:solidFill>
                <a:schemeClr val="tx1"/>
              </a:solidFill>
              <a:effectLst/>
              <a:latin typeface="Calibri"/>
              <a:ea typeface="+mn-ea"/>
              <a:cs typeface="Calibri"/>
            </a:endParaRPr>
          </a:p>
          <a:p>
            <a:r>
              <a:rPr lang="en-GB" sz="1000" kern="1200" baseline="0" dirty="0">
                <a:solidFill>
                  <a:schemeClr val="tx1"/>
                </a:solidFill>
                <a:effectLst/>
                <a:latin typeface="Calibri"/>
                <a:ea typeface="+mn-ea"/>
                <a:cs typeface="Calibri"/>
              </a:rPr>
              <a:t>See Section 4.1.3 and Annex 5. The PFM eligibility criterion focuses on financial operations managed by the central government. The public financial management system comprises the full budget cycle: budget preparation and budget execution of both revenues and expenditures, accounting and reporting and external audit and scrutiny. This includes key functions as revenue administration, payroll management, cash management, procurement, internal controls and internal audit, investment and debt management. (…) Special attention should be given to government efforts to mobilise domestic revenues, the centre-piece for sustainable financing of development. </a:t>
            </a:r>
          </a:p>
          <a:p>
            <a:pPr lvl="0"/>
            <a:r>
              <a:rPr lang="en-GB" sz="1000" kern="1200" baseline="0" dirty="0">
                <a:solidFill>
                  <a:schemeClr val="tx1"/>
                </a:solidFill>
                <a:effectLst/>
                <a:latin typeface="Calibri"/>
                <a:ea typeface="+mn-ea"/>
                <a:cs typeface="Calibri"/>
              </a:rPr>
              <a:t>Sustainable Development Goal Contracts should address progress in the entire PFM system and highlight cross-cutting issues to ensure a good balance across all three budgetary outcomes as well as financial compliance.</a:t>
            </a:r>
          </a:p>
          <a:p>
            <a:pPr lvl="0"/>
            <a:r>
              <a:rPr lang="en-GB" sz="1000" kern="1200" baseline="0" dirty="0">
                <a:solidFill>
                  <a:schemeClr val="tx1"/>
                </a:solidFill>
                <a:effectLst/>
                <a:latin typeface="Calibri"/>
                <a:ea typeface="+mn-ea"/>
                <a:cs typeface="Calibri"/>
              </a:rPr>
              <a:t>For Sector Reform Performance Contracts, in complement to an overall assessment of PFM performance, the monitoring should tackle the weaknesses specific to the management of the public finances in the sector in order to improve the </a:t>
            </a:r>
            <a:r>
              <a:rPr lang="en-GB" sz="1000" i="1" kern="1200" baseline="0" dirty="0">
                <a:solidFill>
                  <a:schemeClr val="tx1"/>
                </a:solidFill>
                <a:effectLst/>
                <a:latin typeface="Calibri"/>
                <a:ea typeface="+mn-ea"/>
                <a:cs typeface="Calibri"/>
              </a:rPr>
              <a:t>efficiency of service delivery</a:t>
            </a:r>
            <a:r>
              <a:rPr lang="en-GB" sz="1000" kern="1200" baseline="0" dirty="0">
                <a:solidFill>
                  <a:schemeClr val="tx1"/>
                </a:solidFill>
                <a:effectLst/>
                <a:latin typeface="Calibri"/>
                <a:ea typeface="+mn-ea"/>
                <a:cs typeface="Calibri"/>
              </a:rPr>
              <a:t> of the sector. The effective management of funds can differ across sectors. Sector-specific PFM arrangements to be analysed include revenue sources, budget allocation processes, internal control set-up, dedicated procurement systems or off-budget funds. </a:t>
            </a:r>
          </a:p>
          <a:p>
            <a:pPr lvl="0"/>
            <a:r>
              <a:rPr lang="en-GB" sz="1000" kern="1200" baseline="0" dirty="0">
                <a:solidFill>
                  <a:schemeClr val="tx1"/>
                </a:solidFill>
                <a:effectLst/>
                <a:latin typeface="Calibri"/>
                <a:ea typeface="+mn-ea"/>
                <a:cs typeface="Calibri"/>
              </a:rPr>
              <a:t>State and Resilience Building Contracts should aim at establishing the core functions of the PFM system to ensure vital state activities and delivery of basic services to the population. Core functions include the preparation of an annual budget, a mechanism for regular treasury management and basic budget execution reporting. The priority is to ensure that minimal standards of financial compliance are enforced and then progressively strengthened. This will contribute to </a:t>
            </a:r>
            <a:r>
              <a:rPr lang="en-GB" sz="1000" i="1" kern="1200" baseline="0" dirty="0">
                <a:solidFill>
                  <a:schemeClr val="tx1"/>
                </a:solidFill>
                <a:effectLst/>
                <a:latin typeface="Calibri"/>
                <a:ea typeface="+mn-ea"/>
                <a:cs typeface="Calibri"/>
              </a:rPr>
              <a:t>aggregate fiscal discipline</a:t>
            </a:r>
            <a:r>
              <a:rPr lang="en-GB" sz="1000" kern="1200" baseline="0" dirty="0">
                <a:solidFill>
                  <a:schemeClr val="tx1"/>
                </a:solidFill>
                <a:effectLst/>
                <a:latin typeface="Calibri"/>
                <a:ea typeface="+mn-ea"/>
                <a:cs typeface="Calibri"/>
              </a:rPr>
              <a:t> over the medium term. Particular attention should also be paid to the control of corruption. </a:t>
            </a:r>
          </a:p>
          <a:p>
            <a:endParaRPr lang="en-GB" sz="1000" kern="1200" baseline="0" dirty="0">
              <a:solidFill>
                <a:schemeClr val="tx1"/>
              </a:solidFill>
              <a:effectLst/>
              <a:latin typeface="Calibri"/>
              <a:ea typeface="+mn-ea"/>
              <a:cs typeface="Calibri"/>
            </a:endParaRPr>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13</a:t>
            </a:fld>
            <a:endParaRPr lang="en-GB"/>
          </a:p>
        </p:txBody>
      </p:sp>
    </p:spTree>
    <p:extLst>
      <p:ext uri="{BB962C8B-B14F-4D97-AF65-F5344CB8AC3E}">
        <p14:creationId xmlns:p14="http://schemas.microsoft.com/office/powerpoint/2010/main" val="8764069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eaLnBrk="1" hangingPunct="1"/>
            <a:r>
              <a:rPr lang="en-US" altLang="es-ES" dirty="0">
                <a:latin typeface="Calibri"/>
                <a:cs typeface="Calibri"/>
              </a:rPr>
              <a:t>See Section 4.1.3, Methodology and Annex 5.</a:t>
            </a:r>
          </a:p>
          <a:p>
            <a:pPr marL="0" marR="0" indent="0" algn="l" defTabSz="914400" rtl="0" eaLnBrk="1" fontAlgn="base" latinLnBrk="0" hangingPunct="1">
              <a:lnSpc>
                <a:spcPct val="100000"/>
              </a:lnSpc>
              <a:spcBef>
                <a:spcPct val="30000"/>
              </a:spcBef>
              <a:spcAft>
                <a:spcPct val="0"/>
              </a:spcAft>
              <a:buClrTx/>
              <a:buSzTx/>
              <a:buFontTx/>
              <a:buNone/>
              <a:tabLst/>
              <a:defRPr/>
            </a:pPr>
            <a:r>
              <a:rPr lang="en-US" altLang="es-ES" baseline="0" dirty="0">
                <a:latin typeface="Calibri"/>
                <a:cs typeface="Calibri"/>
              </a:rPr>
              <a:t>Diagnostic, section 2 of Annex 5: </a:t>
            </a:r>
            <a:r>
              <a:rPr lang="en-GB" sz="1000" b="0" kern="1200" baseline="0" dirty="0">
                <a:solidFill>
                  <a:schemeClr val="tx1"/>
                </a:solidFill>
                <a:effectLst/>
                <a:latin typeface="Calibri"/>
                <a:ea typeface="+mn-ea"/>
                <a:cs typeface="Calibri"/>
              </a:rPr>
              <a:t>This section should briefly outline a limited number (ideally less than ten) of weaknesses of the PFM system that appear to be affecting in the short-term and/or the medium-term the overall achievement of the three main fiscal and budgetary outcomes i.e. aggregate fiscal discipline, strategic allocation of resources and efficient use of resources for service delivery. Lack of compliance with laws and regulations should also be highlighted. It should also explain why those weaknesses should be a concern. If no budget  or core functions are weak (fragile situations) then consider specific ST measures and additional safeguards.</a:t>
            </a:r>
          </a:p>
          <a:p>
            <a:r>
              <a:rPr lang="en-GB" sz="1000" b="0" kern="1200" baseline="0" dirty="0">
                <a:solidFill>
                  <a:schemeClr val="tx1"/>
                </a:solidFill>
                <a:effectLst/>
                <a:latin typeface="Calibri"/>
                <a:ea typeface="+mn-ea"/>
                <a:cs typeface="Calibri"/>
              </a:rPr>
              <a:t>Relevance and credibility, section 3 of Annex 5: </a:t>
            </a:r>
            <a:r>
              <a:rPr lang="en-GB" sz="1000" kern="1200" baseline="0" dirty="0">
                <a:solidFill>
                  <a:schemeClr val="tx1"/>
                </a:solidFill>
                <a:effectLst/>
                <a:latin typeface="Calibri"/>
                <a:ea typeface="+mn-ea"/>
                <a:cs typeface="Calibri"/>
              </a:rPr>
              <a:t>The key criterion for assessing the relevance of the reform programme is the extent to which key weaknesses are being addressed by the strategy. In terms of the PFM monitoring table, this means that there is a meaningful set of objectives that can be monitored (columns 3 and 5) set against each of the key weaknesses identified (Column 2). </a:t>
            </a:r>
          </a:p>
          <a:p>
            <a:r>
              <a:rPr lang="en-GB" sz="1000" kern="1200" baseline="0" dirty="0">
                <a:solidFill>
                  <a:schemeClr val="tx1"/>
                </a:solidFill>
                <a:effectLst/>
                <a:latin typeface="Calibri"/>
                <a:ea typeface="+mn-ea"/>
                <a:cs typeface="Calibri"/>
              </a:rPr>
              <a:t>Where there is a gap, i.e. a key weakness is not subject to reform measures, reinforced dialogue and/or further explanation are needed. It may be acceptable for a key weakness to remain unaddressed over the short term due to sequencing issues. In such cases a full explanation should be provided justifying the apparent 'gap' in the reform programme. Alternatively, the existence of such a gap may be considered by the Commission to be an important omission that requires further dialogue and should be addressed before moving forward with the assessment of eligibility. This decision should be reported in section 5 (overall conclusions on eligibility). </a:t>
            </a:r>
            <a:endParaRPr lang="en-GB" sz="1000" b="0" kern="1200" baseline="0" dirty="0">
              <a:solidFill>
                <a:schemeClr val="tx1"/>
              </a:solidFill>
              <a:effectLst/>
              <a:latin typeface="Calibri"/>
              <a:ea typeface="+mn-ea"/>
              <a:cs typeface="Calibri"/>
            </a:endParaRPr>
          </a:p>
          <a:p>
            <a:pPr eaLnBrk="1" hangingPunct="1"/>
            <a:endParaRPr lang="en-US" altLang="es-ES" baseline="0" dirty="0">
              <a:latin typeface="Calibri"/>
              <a:cs typeface="Calibri"/>
            </a:endParaRPr>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14</a:t>
            </a:fld>
            <a:endParaRPr lang="en-GB"/>
          </a:p>
        </p:txBody>
      </p:sp>
    </p:spTree>
    <p:extLst>
      <p:ext uri="{BB962C8B-B14F-4D97-AF65-F5344CB8AC3E}">
        <p14:creationId xmlns:p14="http://schemas.microsoft.com/office/powerpoint/2010/main" val="7416495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buFont typeface="Arial" pitchFamily="34" charset="0"/>
              <a:buNone/>
            </a:pPr>
            <a:r>
              <a:rPr lang="en-GB" noProof="0" dirty="0">
                <a:latin typeface="Calibri"/>
                <a:cs typeface="Calibri"/>
              </a:rPr>
              <a:t>Section 2 of the Annex 5 for</a:t>
            </a:r>
            <a:r>
              <a:rPr lang="en-GB" baseline="0" noProof="0" dirty="0">
                <a:latin typeface="Calibri"/>
                <a:cs typeface="Calibri"/>
              </a:rPr>
              <a:t> the diagnostic and sources of information </a:t>
            </a:r>
          </a:p>
          <a:p>
            <a:pPr>
              <a:buFont typeface="Arial" pitchFamily="34" charset="0"/>
              <a:buNone/>
            </a:pPr>
            <a:r>
              <a:rPr lang="en-GB" baseline="0" noProof="0" dirty="0">
                <a:latin typeface="Calibri"/>
                <a:cs typeface="Calibri"/>
              </a:rPr>
              <a:t>Section 2.1 for SRBCs (</a:t>
            </a:r>
            <a:r>
              <a:rPr lang="en-US" sz="1000" b="0" i="0" kern="1200" baseline="0" dirty="0">
                <a:solidFill>
                  <a:schemeClr val="tx1"/>
                </a:solidFill>
                <a:effectLst/>
                <a:latin typeface="Arial" pitchFamily="34" charset="0"/>
                <a:ea typeface="+mn-ea"/>
                <a:cs typeface="+mn-cs"/>
              </a:rPr>
              <a:t>state and resilience building contract</a:t>
            </a:r>
            <a:r>
              <a:rPr lang="en-US" dirty="0"/>
              <a:t> )</a:t>
            </a:r>
            <a:endParaRPr lang="en-GB" baseline="0" noProof="0" dirty="0">
              <a:latin typeface="Calibri"/>
              <a:cs typeface="Calibri"/>
            </a:endParaRPr>
          </a:p>
          <a:p>
            <a:r>
              <a:rPr lang="en-GB" baseline="0" noProof="0" dirty="0">
                <a:latin typeface="Calibri"/>
                <a:cs typeface="Calibri"/>
              </a:rPr>
              <a:t>Section 3.3 for SRCS: </a:t>
            </a:r>
            <a:r>
              <a:rPr lang="en-GB" sz="1000" kern="1200" baseline="0" dirty="0">
                <a:solidFill>
                  <a:schemeClr val="tx1"/>
                </a:solidFill>
                <a:effectLst/>
                <a:latin typeface="Calibri"/>
                <a:ea typeface="+mn-ea"/>
                <a:cs typeface="Calibri"/>
              </a:rPr>
              <a:t>Where the Commission is engaged in SRPC </a:t>
            </a:r>
            <a:r>
              <a:rPr lang="en-GB" sz="1000" b="1" kern="1200" baseline="0" dirty="0">
                <a:solidFill>
                  <a:schemeClr val="tx1"/>
                </a:solidFill>
                <a:effectLst/>
                <a:latin typeface="Calibri"/>
                <a:ea typeface="+mn-ea"/>
                <a:cs typeface="Calibri"/>
              </a:rPr>
              <a:t>or </a:t>
            </a:r>
            <a:r>
              <a:rPr lang="en-GB" sz="1000" kern="1200" baseline="0" dirty="0">
                <a:solidFill>
                  <a:schemeClr val="tx1"/>
                </a:solidFill>
                <a:effectLst/>
                <a:latin typeface="Calibri"/>
                <a:ea typeface="+mn-ea"/>
                <a:cs typeface="Calibri"/>
              </a:rPr>
              <a:t>where the specific weaknesses of the financial management of a </a:t>
            </a:r>
            <a:r>
              <a:rPr lang="en-GB" sz="1000" b="1" kern="1200" baseline="0" dirty="0">
                <a:solidFill>
                  <a:schemeClr val="tx1"/>
                </a:solidFill>
                <a:effectLst/>
                <a:latin typeface="Calibri"/>
                <a:ea typeface="+mn-ea"/>
                <a:cs typeface="Calibri"/>
              </a:rPr>
              <a:t>priority sector</a:t>
            </a:r>
            <a:r>
              <a:rPr lang="en-GB" sz="1000" kern="1200" baseline="0" dirty="0">
                <a:solidFill>
                  <a:schemeClr val="tx1"/>
                </a:solidFill>
                <a:effectLst/>
                <a:latin typeface="Calibri"/>
                <a:ea typeface="+mn-ea"/>
                <a:cs typeface="Calibri"/>
              </a:rPr>
              <a:t> covered by a SDG-C or SRBC hinders the efficient use of resources for service delivery, those challenges should be outlined here and included in the PFM monitoring table. Examples of sources of information are Public Expenditure Reviews or Public Expenditure Tracking Surveys. Note that these are heavy assessments which cannot be conducted regularly. Thus it would also be important to highlight </a:t>
            </a:r>
            <a:r>
              <a:rPr lang="en-GB" sz="1000" b="1" kern="1200" baseline="0" dirty="0">
                <a:solidFill>
                  <a:schemeClr val="tx1"/>
                </a:solidFill>
                <a:effectLst/>
                <a:latin typeface="Calibri"/>
                <a:ea typeface="+mn-ea"/>
                <a:cs typeface="Calibri"/>
              </a:rPr>
              <a:t>the findings of the annual audit report</a:t>
            </a:r>
            <a:r>
              <a:rPr lang="en-GB" sz="1000" kern="1200" baseline="0" dirty="0">
                <a:solidFill>
                  <a:schemeClr val="tx1"/>
                </a:solidFill>
                <a:effectLst/>
                <a:latin typeface="Calibri"/>
                <a:ea typeface="+mn-ea"/>
                <a:cs typeface="Calibri"/>
              </a:rPr>
              <a:t> in the sectors concerned and the government's response, when available.</a:t>
            </a:r>
          </a:p>
          <a:p>
            <a:r>
              <a:rPr lang="en-GB" sz="1000" kern="1200" baseline="0" dirty="0">
                <a:solidFill>
                  <a:schemeClr val="tx1"/>
                </a:solidFill>
                <a:effectLst/>
                <a:latin typeface="Calibri"/>
                <a:ea typeface="+mn-ea"/>
                <a:cs typeface="Calibri"/>
              </a:rPr>
              <a:t>The analysis of the sector specificities is of particular importance when the financial management within the sector includes sector-specific systems, particularly where these systems differ significantly from the standards of financial governance across government. This is the case, for example, of road funds, public agencies, parastatals or local governments. </a:t>
            </a:r>
          </a:p>
          <a:p>
            <a:r>
              <a:rPr lang="en-GB" sz="1000" kern="1200" baseline="0" dirty="0">
                <a:solidFill>
                  <a:schemeClr val="tx1"/>
                </a:solidFill>
                <a:effectLst/>
                <a:latin typeface="Calibri"/>
                <a:ea typeface="+mn-ea"/>
                <a:cs typeface="Calibri"/>
              </a:rPr>
              <a:t>Examples of critical issues to be addressed in sector assessments of PFM include:</a:t>
            </a:r>
          </a:p>
          <a:p>
            <a:pPr lvl="0"/>
            <a:r>
              <a:rPr lang="en-GB" sz="1000" b="1" kern="1200" baseline="0" dirty="0">
                <a:solidFill>
                  <a:schemeClr val="tx1"/>
                </a:solidFill>
                <a:effectLst/>
                <a:latin typeface="Calibri"/>
                <a:ea typeface="+mn-ea"/>
                <a:cs typeface="Calibri"/>
              </a:rPr>
              <a:t>Procurement systems</a:t>
            </a:r>
            <a:r>
              <a:rPr lang="en-GB" sz="1000" kern="1200" baseline="0" dirty="0">
                <a:solidFill>
                  <a:schemeClr val="tx1"/>
                </a:solidFill>
                <a:effectLst/>
                <a:latin typeface="Calibri"/>
                <a:ea typeface="+mn-ea"/>
                <a:cs typeface="Calibri"/>
              </a:rPr>
              <a:t> when separate systems have been set up such as for buying drugs in the health sector, or with particular importance such as construction contracts in infrastructure. The assessments should address the consistency with the national procurement system that should remain the reference.</a:t>
            </a:r>
          </a:p>
          <a:p>
            <a:pPr lvl="0"/>
            <a:r>
              <a:rPr lang="en-GB" sz="1000" b="1" kern="1200" baseline="0" dirty="0">
                <a:solidFill>
                  <a:schemeClr val="tx1"/>
                </a:solidFill>
                <a:effectLst/>
                <a:latin typeface="Calibri"/>
                <a:ea typeface="+mn-ea"/>
                <a:cs typeface="Calibri"/>
              </a:rPr>
              <a:t>Payroll performance</a:t>
            </a:r>
            <a:r>
              <a:rPr lang="en-GB" sz="1000" kern="1200" baseline="0" dirty="0">
                <a:solidFill>
                  <a:schemeClr val="tx1"/>
                </a:solidFill>
                <a:effectLst/>
                <a:latin typeface="Calibri"/>
                <a:ea typeface="+mn-ea"/>
                <a:cs typeface="Calibri"/>
              </a:rPr>
              <a:t> which is critical for human resource intensive sectors, typically education or health. The assessment should address the consistency with the national payroll system that should remain the reference.</a:t>
            </a:r>
          </a:p>
          <a:p>
            <a:pPr lvl="0"/>
            <a:r>
              <a:rPr lang="en-GB" sz="1000" kern="1200" baseline="0" dirty="0">
                <a:solidFill>
                  <a:schemeClr val="tx1"/>
                </a:solidFill>
                <a:effectLst/>
                <a:latin typeface="Calibri"/>
                <a:ea typeface="+mn-ea"/>
                <a:cs typeface="Calibri"/>
              </a:rPr>
              <a:t>‘</a:t>
            </a:r>
            <a:r>
              <a:rPr lang="en-GB" sz="1000" b="1" kern="1200" baseline="0" dirty="0">
                <a:solidFill>
                  <a:schemeClr val="tx1"/>
                </a:solidFill>
                <a:effectLst/>
                <a:latin typeface="Calibri"/>
                <a:ea typeface="+mn-ea"/>
                <a:cs typeface="Calibri"/>
              </a:rPr>
              <a:t>Off-budget’ funds</a:t>
            </a:r>
            <a:r>
              <a:rPr lang="en-GB" sz="1000" kern="1200" baseline="0" dirty="0">
                <a:solidFill>
                  <a:schemeClr val="tx1"/>
                </a:solidFill>
                <a:effectLst/>
                <a:latin typeface="Calibri"/>
                <a:ea typeface="+mn-ea"/>
                <a:cs typeface="Calibri"/>
              </a:rPr>
              <a:t> such as road funds, social security funds, and other earmarked funds that may be financed outside the mainstream tax system, or which may be financed from general taxation but earmarked for specific use.</a:t>
            </a:r>
          </a:p>
          <a:p>
            <a:pPr lvl="0"/>
            <a:r>
              <a:rPr lang="en-GB" sz="1000" b="1" kern="1200" baseline="0" dirty="0">
                <a:solidFill>
                  <a:schemeClr val="tx1"/>
                </a:solidFill>
                <a:effectLst/>
                <a:latin typeface="Calibri"/>
                <a:ea typeface="+mn-ea"/>
                <a:cs typeface="Calibri"/>
              </a:rPr>
              <a:t>Level of fiscal decentralisation</a:t>
            </a:r>
            <a:r>
              <a:rPr lang="en-GB" sz="1000" kern="1200" baseline="0" dirty="0">
                <a:solidFill>
                  <a:schemeClr val="tx1"/>
                </a:solidFill>
                <a:effectLst/>
                <a:latin typeface="Calibri"/>
                <a:ea typeface="+mn-ea"/>
                <a:cs typeface="Calibri"/>
              </a:rPr>
              <a:t>. In countries where a critical share of the sector budget is directly under the responsibility of sub-national governments, PFM at the sub-national level should be analysed separately. Note that some governments present only central government accounts, while others may present consolidated general government accounts which include provincial and local authority sector expenditures. </a:t>
            </a:r>
          </a:p>
          <a:p>
            <a:pPr lvl="0"/>
            <a:r>
              <a:rPr lang="en-GB" sz="1000" b="1" kern="1200" baseline="0" dirty="0">
                <a:solidFill>
                  <a:schemeClr val="tx1"/>
                </a:solidFill>
                <a:effectLst/>
                <a:latin typeface="Calibri"/>
                <a:ea typeface="+mn-ea"/>
                <a:cs typeface="Calibri"/>
              </a:rPr>
              <a:t>Investment.</a:t>
            </a:r>
            <a:r>
              <a:rPr lang="en-GB" sz="1000" kern="1200" baseline="0" dirty="0">
                <a:solidFill>
                  <a:schemeClr val="tx1"/>
                </a:solidFill>
                <a:effectLst/>
                <a:latin typeface="Calibri"/>
                <a:ea typeface="+mn-ea"/>
                <a:cs typeface="Calibri"/>
              </a:rPr>
              <a:t> Where the capital budget of the sector is managed through specific processes and institutions and accounts for large amounts of the resources available for the sector, it is important to evaluate the performance of this specific system and the potential risks associated to the appraisal, selection, costing and monitoring of the projects. The assessment can build on the findings of specific diagnosis such as PIMA (see appendix C) or dedicated audits. Attention should be paid to investment implemented through structured financing instruments notably public-private partnerships (PPP) or blending. </a:t>
            </a:r>
            <a:endParaRPr lang="en-GB" noProof="0" dirty="0">
              <a:latin typeface="Calibri"/>
              <a:cs typeface="Calibri"/>
            </a:endParaRPr>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15</a:t>
            </a:fld>
            <a:endParaRPr lang="en-GB"/>
          </a:p>
        </p:txBody>
      </p:sp>
    </p:spTree>
    <p:extLst>
      <p:ext uri="{BB962C8B-B14F-4D97-AF65-F5344CB8AC3E}">
        <p14:creationId xmlns:p14="http://schemas.microsoft.com/office/powerpoint/2010/main" val="194889415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0D581910-1000-4934-A4DB-C00CB7F3B0B7}" type="slidenum">
              <a:rPr lang="en-GB" smtClean="0"/>
              <a:pPr/>
              <a:t>16</a:t>
            </a:fld>
            <a:endParaRPr lang="en-GB"/>
          </a:p>
        </p:txBody>
      </p:sp>
    </p:spTree>
    <p:extLst>
      <p:ext uri="{BB962C8B-B14F-4D97-AF65-F5344CB8AC3E}">
        <p14:creationId xmlns:p14="http://schemas.microsoft.com/office/powerpoint/2010/main" val="4837179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2</a:t>
            </a:fld>
            <a:endParaRPr lang="en-GB"/>
          </a:p>
        </p:txBody>
      </p:sp>
    </p:spTree>
    <p:extLst>
      <p:ext uri="{BB962C8B-B14F-4D97-AF65-F5344CB8AC3E}">
        <p14:creationId xmlns:p14="http://schemas.microsoft.com/office/powerpoint/2010/main" val="22804689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dirty="0"/>
              <a:t>Note: eligibility criteria are also a kind of risk management of creating fiduciary trust.</a:t>
            </a:r>
          </a:p>
          <a:p>
            <a:endParaRPr lang="en-US" dirty="0"/>
          </a:p>
          <a:p>
            <a:r>
              <a:rPr lang="en-US" dirty="0"/>
              <a:t>Rationale:</a:t>
            </a:r>
          </a:p>
          <a:p>
            <a:pPr marL="0" indent="0" algn="just">
              <a:spcBef>
                <a:spcPts val="1200"/>
              </a:spcBef>
              <a:buClrTx/>
              <a:buNone/>
            </a:pPr>
            <a:r>
              <a:rPr lang="en-GB" sz="1000" b="1" i="0" kern="1200" baseline="0" dirty="0">
                <a:solidFill>
                  <a:schemeClr val="accent6"/>
                </a:solidFill>
                <a:latin typeface="Arial" pitchFamily="34" charset="0"/>
                <a:ea typeface="+mn-ea"/>
                <a:cs typeface="Tw Cen MT"/>
              </a:rPr>
              <a:t>National/sector public policies: </a:t>
            </a:r>
            <a:r>
              <a:rPr lang="en-GB" sz="1000" i="0" kern="1200" baseline="0" dirty="0">
                <a:solidFill>
                  <a:schemeClr val="accent6"/>
                </a:solidFill>
                <a:latin typeface="Arial" pitchFamily="34" charset="0"/>
                <a:ea typeface="+mn-ea"/>
                <a:cs typeface="Tw Cen MT"/>
              </a:rPr>
              <a:t>Effectiveness of BS will depend on relevance and credibility of the policy it supports and how results are measured by national M&amp;E systems</a:t>
            </a:r>
          </a:p>
          <a:p>
            <a:pPr marL="0" indent="0" algn="just">
              <a:spcBef>
                <a:spcPts val="0"/>
              </a:spcBef>
              <a:buClrTx/>
              <a:buNone/>
            </a:pPr>
            <a:endParaRPr lang="en-GB" sz="1000" b="1" i="0" kern="1200" baseline="0" dirty="0">
              <a:solidFill>
                <a:schemeClr val="accent6"/>
              </a:solidFill>
              <a:latin typeface="Arial" pitchFamily="34" charset="0"/>
              <a:ea typeface="+mn-ea"/>
              <a:cs typeface="Tw Cen MT"/>
            </a:endParaRPr>
          </a:p>
          <a:p>
            <a:pPr marL="0" indent="0" algn="just">
              <a:spcBef>
                <a:spcPts val="0"/>
              </a:spcBef>
              <a:buClrTx/>
              <a:buNone/>
            </a:pPr>
            <a:r>
              <a:rPr lang="en-GB" sz="1000" b="1" i="0" kern="1200" baseline="0" dirty="0">
                <a:solidFill>
                  <a:schemeClr val="accent6"/>
                </a:solidFill>
                <a:latin typeface="Arial" pitchFamily="34" charset="0"/>
                <a:ea typeface="+mn-ea"/>
                <a:cs typeface="Tw Cen MT"/>
              </a:rPr>
              <a:t>Macroeconomic stability</a:t>
            </a:r>
            <a:r>
              <a:rPr lang="en-GB" sz="1000" i="0" kern="1200" baseline="0" dirty="0">
                <a:solidFill>
                  <a:schemeClr val="accent6"/>
                </a:solidFill>
                <a:latin typeface="Arial" pitchFamily="34" charset="0"/>
                <a:ea typeface="+mn-ea"/>
                <a:cs typeface="Tw Cen MT"/>
              </a:rPr>
              <a:t>: More conducive to inclusive and sustainable growth, key to effective and efficient financial programming &amp; budget management and to sustained funding of national (development) policies</a:t>
            </a:r>
          </a:p>
          <a:p>
            <a:pPr marL="0" indent="0" algn="just">
              <a:spcBef>
                <a:spcPts val="0"/>
              </a:spcBef>
              <a:buClrTx/>
              <a:buNone/>
            </a:pPr>
            <a:endParaRPr lang="en-GB" sz="1000" b="1" i="0" kern="1200" baseline="0" dirty="0">
              <a:solidFill>
                <a:schemeClr val="accent6"/>
              </a:solidFill>
              <a:latin typeface="Arial" pitchFamily="34" charset="0"/>
              <a:ea typeface="+mn-ea"/>
              <a:cs typeface="Tw Cen MT"/>
            </a:endParaRPr>
          </a:p>
          <a:p>
            <a:pPr marL="0" indent="0" algn="just">
              <a:spcBef>
                <a:spcPts val="0"/>
              </a:spcBef>
              <a:buClrTx/>
              <a:buNone/>
            </a:pPr>
            <a:r>
              <a:rPr lang="en-GB" sz="1000" b="1" i="0" kern="1200" baseline="0" dirty="0">
                <a:solidFill>
                  <a:schemeClr val="accent6"/>
                </a:solidFill>
                <a:latin typeface="Arial" pitchFamily="34" charset="0"/>
                <a:ea typeface="+mn-ea"/>
                <a:cs typeface="Tw Cen MT"/>
              </a:rPr>
              <a:t>Public financial management: </a:t>
            </a:r>
            <a:r>
              <a:rPr lang="en-GB" sz="1000" i="0" kern="1200" baseline="0" dirty="0">
                <a:solidFill>
                  <a:schemeClr val="accent6"/>
                </a:solidFill>
                <a:latin typeface="Arial" pitchFamily="34" charset="0"/>
                <a:ea typeface="+mn-ea"/>
                <a:cs typeface="Tw Cen MT"/>
              </a:rPr>
              <a:t>Sound PFM system essential for implementation of public policies and achievement of development objectives</a:t>
            </a:r>
          </a:p>
          <a:p>
            <a:pPr marL="0" indent="0" algn="just">
              <a:spcBef>
                <a:spcPts val="0"/>
              </a:spcBef>
              <a:buClrTx/>
              <a:buNone/>
            </a:pPr>
            <a:r>
              <a:rPr lang="en-GB" sz="1000" i="0" kern="1200" baseline="0" dirty="0">
                <a:solidFill>
                  <a:schemeClr val="accent6"/>
                </a:solidFill>
                <a:latin typeface="Arial" pitchFamily="34" charset="0"/>
                <a:ea typeface="+mn-ea"/>
                <a:cs typeface="Tw Cen MT"/>
              </a:rPr>
              <a:t>       </a:t>
            </a:r>
            <a:endParaRPr lang="en-GB" sz="800" i="0" kern="1200" baseline="0" dirty="0">
              <a:solidFill>
                <a:schemeClr val="accent6"/>
              </a:solidFill>
              <a:latin typeface="Arial" pitchFamily="34" charset="0"/>
              <a:ea typeface="+mn-ea"/>
              <a:cs typeface="Tw Cen MT"/>
            </a:endParaRPr>
          </a:p>
          <a:p>
            <a:pPr marL="0" indent="0" algn="just">
              <a:spcBef>
                <a:spcPts val="0"/>
              </a:spcBef>
              <a:buClrTx/>
              <a:buNone/>
            </a:pPr>
            <a:r>
              <a:rPr lang="en-GB" sz="1000" b="1" i="0" kern="1200" baseline="0" dirty="0">
                <a:solidFill>
                  <a:schemeClr val="accent6"/>
                </a:solidFill>
                <a:latin typeface="Arial" pitchFamily="34" charset="0"/>
                <a:ea typeface="+mn-ea"/>
                <a:cs typeface="Tw Cen MT"/>
              </a:rPr>
              <a:t>Transparency and oversight of the budget</a:t>
            </a:r>
            <a:r>
              <a:rPr lang="en-GB" sz="1000" i="0" kern="1200" baseline="0" dirty="0">
                <a:solidFill>
                  <a:schemeClr val="accent6"/>
                </a:solidFill>
                <a:latin typeface="Arial" pitchFamily="34" charset="0"/>
                <a:ea typeface="+mn-ea"/>
                <a:cs typeface="Tw Cen MT"/>
              </a:rPr>
              <a:t>: Key element of good governance, domestic accountability on and scrutiny of  the budget</a:t>
            </a:r>
          </a:p>
          <a:p>
            <a:endParaRPr lang="en-US" dirty="0"/>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3</a:t>
            </a:fld>
            <a:endParaRPr lang="en-GB"/>
          </a:p>
        </p:txBody>
      </p:sp>
    </p:spTree>
    <p:extLst>
      <p:ext uri="{BB962C8B-B14F-4D97-AF65-F5344CB8AC3E}">
        <p14:creationId xmlns:p14="http://schemas.microsoft.com/office/powerpoint/2010/main" val="16359954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4</a:t>
            </a:fld>
            <a:endParaRPr lang="en-GB"/>
          </a:p>
        </p:txBody>
      </p:sp>
    </p:spTree>
    <p:extLst>
      <p:ext uri="{BB962C8B-B14F-4D97-AF65-F5344CB8AC3E}">
        <p14:creationId xmlns:p14="http://schemas.microsoft.com/office/powerpoint/2010/main" val="25294641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5</a:t>
            </a:fld>
            <a:endParaRPr lang="en-GB"/>
          </a:p>
        </p:txBody>
      </p:sp>
    </p:spTree>
    <p:extLst>
      <p:ext uri="{BB962C8B-B14F-4D97-AF65-F5344CB8AC3E}">
        <p14:creationId xmlns:p14="http://schemas.microsoft.com/office/powerpoint/2010/main" val="24613574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GB" sz="1000" b="1" kern="1200" baseline="0" dirty="0">
                <a:solidFill>
                  <a:schemeClr val="tx1"/>
                </a:solidFill>
                <a:effectLst/>
                <a:latin typeface="Calibri"/>
                <a:ea typeface="+mn-ea"/>
                <a:cs typeface="Calibri"/>
              </a:rPr>
              <a:t>This taken from policy framework but it is also relevant for the PFM assessment</a:t>
            </a:r>
          </a:p>
          <a:p>
            <a:pPr marL="0" marR="0" indent="0" algn="l" defTabSz="914400" rtl="0" eaLnBrk="1" fontAlgn="base" latinLnBrk="0" hangingPunct="1">
              <a:lnSpc>
                <a:spcPct val="100000"/>
              </a:lnSpc>
              <a:spcBef>
                <a:spcPct val="30000"/>
              </a:spcBef>
              <a:spcAft>
                <a:spcPct val="0"/>
              </a:spcAft>
              <a:buClrTx/>
              <a:buSzTx/>
              <a:buFontTx/>
              <a:buNone/>
              <a:tabLst/>
              <a:defRPr/>
            </a:pPr>
            <a:r>
              <a:rPr lang="en-GB" sz="1000" b="1" kern="1200" baseline="0" dirty="0">
                <a:solidFill>
                  <a:schemeClr val="tx1"/>
                </a:solidFill>
                <a:effectLst/>
                <a:latin typeface="Calibri"/>
                <a:ea typeface="+mn-ea"/>
                <a:cs typeface="Calibri"/>
              </a:rPr>
              <a:t>Relevance</a:t>
            </a:r>
            <a:r>
              <a:rPr lang="en-GB" sz="1000" kern="1200" baseline="0" dirty="0">
                <a:solidFill>
                  <a:schemeClr val="tx1"/>
                </a:solidFill>
                <a:effectLst/>
                <a:latin typeface="Calibri"/>
                <a:ea typeface="+mn-ea"/>
                <a:cs typeface="Calibri"/>
              </a:rPr>
              <a:t>: In the baseline assessment, the </a:t>
            </a:r>
            <a:r>
              <a:rPr lang="en-GB" sz="1000" i="1" kern="1200" baseline="0" dirty="0">
                <a:solidFill>
                  <a:schemeClr val="tx1"/>
                </a:solidFill>
                <a:effectLst/>
                <a:latin typeface="Calibri"/>
                <a:ea typeface="+mn-ea"/>
                <a:cs typeface="Calibri"/>
              </a:rPr>
              <a:t>policy relevance</a:t>
            </a:r>
            <a:r>
              <a:rPr lang="en-GB" sz="1000" kern="1200" baseline="0" dirty="0">
                <a:solidFill>
                  <a:schemeClr val="tx1"/>
                </a:solidFill>
                <a:effectLst/>
                <a:latin typeface="Calibri"/>
                <a:ea typeface="+mn-ea"/>
                <a:cs typeface="Calibri"/>
              </a:rPr>
              <a:t> is assessed both in terms of whether the country's public policy is in line with the EU objectives in the country and whether the public policy responds appropriately to the identified problems and weaknesses. The quality and comprehensiveness of the underlying problem analysis, including the assessment of expected socio-economic, fiscal and/or environmental impacts, is crucial to form an opinion on the relevance of the policy response. Coherence with cross-cutting reforms, especially with public administration reforms, and other policy agendas also needs to be assessed to ensure consistency and to avoid support for conflicting objectives.</a:t>
            </a:r>
          </a:p>
          <a:p>
            <a:r>
              <a:rPr lang="en-GB" sz="1000" kern="1200" baseline="0" dirty="0">
                <a:solidFill>
                  <a:schemeClr val="tx1"/>
                </a:solidFill>
                <a:effectLst/>
                <a:latin typeface="Calibri"/>
                <a:ea typeface="+mn-ea"/>
                <a:cs typeface="Calibri"/>
              </a:rPr>
              <a:t>The assessment of </a:t>
            </a:r>
            <a:r>
              <a:rPr lang="en-GB" sz="1000" b="1" i="1" kern="1200" baseline="0" dirty="0">
                <a:solidFill>
                  <a:schemeClr val="tx1"/>
                </a:solidFill>
                <a:effectLst/>
                <a:latin typeface="Calibri"/>
                <a:ea typeface="+mn-ea"/>
                <a:cs typeface="Calibri"/>
              </a:rPr>
              <a:t>policy credibility</a:t>
            </a:r>
            <a:r>
              <a:rPr lang="en-GB" sz="1000" b="1" kern="1200" baseline="0" dirty="0">
                <a:solidFill>
                  <a:schemeClr val="tx1"/>
                </a:solidFill>
                <a:effectLst/>
                <a:latin typeface="Calibri"/>
                <a:ea typeface="+mn-ea"/>
                <a:cs typeface="Calibri"/>
              </a:rPr>
              <a:t> </a:t>
            </a:r>
            <a:r>
              <a:rPr lang="en-GB" sz="1000" kern="1200" baseline="0" dirty="0">
                <a:solidFill>
                  <a:schemeClr val="tx1"/>
                </a:solidFill>
                <a:effectLst/>
                <a:latin typeface="Calibri"/>
                <a:ea typeface="+mn-ea"/>
                <a:cs typeface="Calibri"/>
              </a:rPr>
              <a:t>depends on several factors</a:t>
            </a:r>
            <a:r>
              <a:rPr lang="en-GB" sz="1000" b="1" kern="1200" baseline="0" dirty="0">
                <a:solidFill>
                  <a:schemeClr val="tx1"/>
                </a:solidFill>
                <a:effectLst/>
                <a:latin typeface="Calibri"/>
                <a:ea typeface="+mn-ea"/>
                <a:cs typeface="Calibri"/>
              </a:rPr>
              <a:t>.</a:t>
            </a:r>
            <a:r>
              <a:rPr lang="en-GB" sz="1000" kern="1200" baseline="0" dirty="0">
                <a:solidFill>
                  <a:schemeClr val="tx1"/>
                </a:solidFill>
                <a:effectLst/>
                <a:latin typeface="Calibri"/>
                <a:ea typeface="+mn-ea"/>
                <a:cs typeface="Calibri"/>
              </a:rPr>
              <a:t> A country's track record is expected to show a positive trend in overall performance and in policy implementation. Where this is not the case, EU Delegations should assess whether this undermines the credibility of the policy, taking into consideration external factors that may have negatively affected performance. Partner governments are characterised in many cases by significant institutional capacity constraints. EU Delegations should assess to what extent institutional capacity is sufficient to implement the policy, combined with a view on the degree of ownership of the policy. The analysis of policy financing should focus on the quality of costing and the consistency between the policy and the budgetary framework, while verifying budget comprehensiveness, value for money, financial sustainability, and where relevant, fiscal decentralisation aspects.</a:t>
            </a:r>
            <a:endParaRPr lang="en-GB" dirty="0">
              <a:latin typeface="Calibri"/>
              <a:cs typeface="Calibri"/>
            </a:endParaRPr>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6</a:t>
            </a:fld>
            <a:endParaRPr lang="en-GB"/>
          </a:p>
        </p:txBody>
      </p:sp>
    </p:spTree>
    <p:extLst>
      <p:ext uri="{BB962C8B-B14F-4D97-AF65-F5344CB8AC3E}">
        <p14:creationId xmlns:p14="http://schemas.microsoft.com/office/powerpoint/2010/main" val="18394691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GB" sz="1000" kern="1200" baseline="0" dirty="0">
                <a:solidFill>
                  <a:schemeClr val="tx1"/>
                </a:solidFill>
                <a:effectLst/>
                <a:latin typeface="Calibri"/>
                <a:ea typeface="+mn-ea"/>
                <a:cs typeface="Calibri"/>
              </a:rPr>
              <a:t>See Section 4.1.1: Budget support is provided in support of a public policy and to contribute to achieving the overall objectives. The effectiveness of a budget support contract is therefore dependent on the relevance and credibility of the policy it supports. </a:t>
            </a:r>
          </a:p>
          <a:p>
            <a:pPr marL="0" marR="0" indent="0" algn="l" defTabSz="914400" rtl="0" eaLnBrk="1" fontAlgn="base" latinLnBrk="0" hangingPunct="1">
              <a:lnSpc>
                <a:spcPct val="100000"/>
              </a:lnSpc>
              <a:spcBef>
                <a:spcPct val="30000"/>
              </a:spcBef>
              <a:spcAft>
                <a:spcPct val="0"/>
              </a:spcAft>
              <a:buClrTx/>
              <a:buSzTx/>
              <a:buFontTx/>
              <a:buNone/>
              <a:tabLst/>
              <a:defRPr/>
            </a:pPr>
            <a:endParaRPr lang="en-GB" sz="1000" kern="1200" baseline="0" dirty="0">
              <a:solidFill>
                <a:schemeClr val="tx1"/>
              </a:solidFill>
              <a:effectLst/>
              <a:latin typeface="Calibri"/>
              <a:ea typeface="+mn-ea"/>
              <a:cs typeface="Calibri"/>
            </a:endParaRPr>
          </a:p>
          <a:p>
            <a:pPr marL="0" marR="0" indent="0" algn="l" defTabSz="914400" rtl="0" eaLnBrk="1" fontAlgn="base" latinLnBrk="0" hangingPunct="1">
              <a:lnSpc>
                <a:spcPct val="100000"/>
              </a:lnSpc>
              <a:spcBef>
                <a:spcPct val="30000"/>
              </a:spcBef>
              <a:spcAft>
                <a:spcPct val="0"/>
              </a:spcAft>
              <a:buClrTx/>
              <a:buSzTx/>
              <a:buFontTx/>
              <a:buNone/>
              <a:tabLst/>
              <a:defRPr/>
            </a:pPr>
            <a:endParaRPr lang="en-GB" sz="1000" b="0" i="0" noProof="0" dirty="0">
              <a:latin typeface="Calibri"/>
              <a:cs typeface="Calibri"/>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en-GB" sz="1000" b="0" i="0" noProof="0" dirty="0">
                <a:latin typeface="Calibri"/>
                <a:cs typeface="Calibri"/>
              </a:rPr>
              <a:t>The definition of public policy refers</a:t>
            </a:r>
            <a:r>
              <a:rPr lang="en-GB" sz="1000" b="0" i="0" baseline="0" noProof="0" dirty="0">
                <a:latin typeface="Calibri"/>
                <a:cs typeface="Calibri"/>
              </a:rPr>
              <a:t> to </a:t>
            </a:r>
            <a:r>
              <a:rPr lang="en-GB" sz="1000" b="0" i="0" noProof="0" dirty="0">
                <a:latin typeface="Calibri"/>
                <a:cs typeface="Calibri"/>
              </a:rPr>
              <a:t>the state.</a:t>
            </a:r>
            <a:r>
              <a:rPr lang="en-GB" sz="1000" b="0" i="0" baseline="0" noProof="0" dirty="0">
                <a:latin typeface="Calibri"/>
                <a:cs typeface="Calibri"/>
              </a:rPr>
              <a:t> Therefore, although this is not essential for the present module, it may be useful, for the sake of general culture or to answer a question, to remind the most widely accepted definition of the state and its implications:</a:t>
            </a:r>
            <a:endParaRPr lang="en-GB" sz="1000" b="0" i="0" noProof="0" dirty="0">
              <a:latin typeface="Calibri"/>
              <a:cs typeface="Calibri"/>
            </a:endParaRPr>
          </a:p>
          <a:p>
            <a:pPr marL="0" marR="0" indent="0" algn="l" defTabSz="914400" rtl="0" eaLnBrk="1" fontAlgn="base" latinLnBrk="0" hangingPunct="1">
              <a:lnSpc>
                <a:spcPct val="100000"/>
              </a:lnSpc>
              <a:spcBef>
                <a:spcPct val="30000"/>
              </a:spcBef>
              <a:spcAft>
                <a:spcPct val="0"/>
              </a:spcAft>
              <a:buClrTx/>
              <a:buSzTx/>
              <a:buFontTx/>
              <a:buNone/>
              <a:tabLst/>
              <a:defRPr/>
            </a:pPr>
            <a:endParaRPr lang="en-GB" sz="1000" b="0" i="0" noProof="0" dirty="0">
              <a:latin typeface="Calibri"/>
              <a:cs typeface="Calibri"/>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en-GB" sz="1000" b="0" i="0" noProof="0" dirty="0">
                <a:latin typeface="Calibri"/>
                <a:cs typeface="Calibri"/>
              </a:rPr>
              <a:t>«</a:t>
            </a:r>
            <a:r>
              <a:rPr lang="en-GB" sz="1000" i="1" noProof="0" dirty="0">
                <a:latin typeface="Calibri"/>
                <a:cs typeface="Calibri"/>
              </a:rPr>
              <a:t>A state is a human community that (successfully) claims the monopoly of the legitimate use of physical force within a given territory</a:t>
            </a:r>
            <a:r>
              <a:rPr lang="en-GB" sz="1000" b="0" i="1" noProof="0" dirty="0">
                <a:latin typeface="Calibri"/>
                <a:cs typeface="Calibri"/>
              </a:rPr>
              <a:t> </a:t>
            </a:r>
            <a:r>
              <a:rPr lang="en-GB" sz="1000" b="0" i="0" noProof="0" dirty="0">
                <a:latin typeface="Calibri"/>
                <a:cs typeface="Calibri"/>
              </a:rPr>
              <a:t>» (Max Weber, 1919, </a:t>
            </a:r>
            <a:r>
              <a:rPr lang="en-GB" sz="1000" b="0" i="1" noProof="0" dirty="0">
                <a:latin typeface="Calibri"/>
                <a:cs typeface="Calibri"/>
              </a:rPr>
              <a:t>The Politics of Vocation</a:t>
            </a:r>
            <a:r>
              <a:rPr lang="en-GB" sz="1000" b="0" i="0" noProof="0" dirty="0">
                <a:latin typeface="Calibri"/>
                <a:cs typeface="Calibri"/>
              </a:rPr>
              <a:t>)</a:t>
            </a:r>
          </a:p>
          <a:p>
            <a:pPr marL="0" marR="0" indent="0" algn="l" defTabSz="914400" rtl="0" eaLnBrk="1" fontAlgn="base" latinLnBrk="0" hangingPunct="1">
              <a:lnSpc>
                <a:spcPct val="100000"/>
              </a:lnSpc>
              <a:spcBef>
                <a:spcPct val="30000"/>
              </a:spcBef>
              <a:spcAft>
                <a:spcPct val="0"/>
              </a:spcAft>
              <a:buClrTx/>
              <a:buSzTx/>
              <a:buFontTx/>
              <a:buNone/>
              <a:tabLst/>
              <a:defRPr/>
            </a:pPr>
            <a:r>
              <a:rPr lang="en-GB" sz="1000" b="0" i="0" noProof="0" dirty="0">
                <a:latin typeface="Calibri"/>
                <a:cs typeface="Calibri"/>
              </a:rPr>
              <a:t>Contains important concepts:</a:t>
            </a:r>
          </a:p>
          <a:p>
            <a:pPr marL="0" marR="0" indent="0" algn="l" defTabSz="914400" rtl="0" eaLnBrk="1" fontAlgn="base" latinLnBrk="0" hangingPunct="1">
              <a:lnSpc>
                <a:spcPct val="100000"/>
              </a:lnSpc>
              <a:spcBef>
                <a:spcPct val="30000"/>
              </a:spcBef>
              <a:spcAft>
                <a:spcPct val="0"/>
              </a:spcAft>
              <a:buClrTx/>
              <a:buSzTx/>
              <a:buFont typeface="Arial" pitchFamily="34" charset="0"/>
              <a:buChar char="•"/>
              <a:tabLst/>
              <a:defRPr/>
            </a:pPr>
            <a:r>
              <a:rPr lang="en-GB" sz="1000" b="0" i="0" noProof="0" dirty="0">
                <a:latin typeface="Calibri"/>
                <a:cs typeface="Calibri"/>
              </a:rPr>
              <a:t> Recourse to physical</a:t>
            </a:r>
            <a:r>
              <a:rPr lang="en-GB" sz="1000" b="0" i="0" baseline="0" noProof="0" dirty="0">
                <a:latin typeface="Calibri"/>
                <a:cs typeface="Calibri"/>
              </a:rPr>
              <a:t> force. Many institutions have a power of coercion on some individuals or groups (family, school, enterprises, …) but they are not allowed to use physical force (put in jail, to kill, to take income or property , etc…)</a:t>
            </a:r>
          </a:p>
          <a:p>
            <a:pPr marL="0" marR="0" indent="0" algn="l" defTabSz="914400" rtl="0" eaLnBrk="1" fontAlgn="base" latinLnBrk="0" hangingPunct="1">
              <a:lnSpc>
                <a:spcPct val="100000"/>
              </a:lnSpc>
              <a:spcBef>
                <a:spcPct val="30000"/>
              </a:spcBef>
              <a:spcAft>
                <a:spcPct val="0"/>
              </a:spcAft>
              <a:buClrTx/>
              <a:buSzTx/>
              <a:buFont typeface="Arial" pitchFamily="34" charset="0"/>
              <a:buChar char="•"/>
              <a:tabLst/>
              <a:defRPr/>
            </a:pPr>
            <a:r>
              <a:rPr lang="en-GB" sz="1000" b="0" i="0" baseline="0" noProof="0" dirty="0">
                <a:latin typeface="Calibri"/>
                <a:cs typeface="Calibri"/>
              </a:rPr>
              <a:t> Monopoly: only the state  may use physical force.</a:t>
            </a:r>
          </a:p>
          <a:p>
            <a:pPr marL="0" marR="0" indent="0" algn="l" defTabSz="914400" rtl="0" eaLnBrk="1" fontAlgn="base" latinLnBrk="0" hangingPunct="1">
              <a:lnSpc>
                <a:spcPct val="100000"/>
              </a:lnSpc>
              <a:spcBef>
                <a:spcPct val="30000"/>
              </a:spcBef>
              <a:spcAft>
                <a:spcPct val="0"/>
              </a:spcAft>
              <a:buClrTx/>
              <a:buSzTx/>
              <a:buFont typeface="Arial" pitchFamily="34" charset="0"/>
              <a:buChar char="•"/>
              <a:tabLst/>
              <a:defRPr/>
            </a:pPr>
            <a:r>
              <a:rPr lang="en-GB" sz="1000" b="0" i="0" baseline="0" noProof="0" dirty="0">
                <a:latin typeface="Calibri"/>
                <a:cs typeface="Calibri"/>
              </a:rPr>
              <a:t> Legitimate (does not mean legal): The monopoly of violence is attributed to the state (at least to a state under the rule of law, which is the case we are interested in) to be used in the interest of the community </a:t>
            </a:r>
            <a:endParaRPr lang="en-GB" sz="1000" b="0" i="0" noProof="0" dirty="0">
              <a:latin typeface="Calibri"/>
              <a:cs typeface="Calibri"/>
            </a:endParaRPr>
          </a:p>
          <a:p>
            <a:endParaRPr lang="en-GB" sz="1000" b="1" noProof="0" dirty="0">
              <a:latin typeface="Calibri"/>
              <a:cs typeface="Calibri"/>
            </a:endParaRPr>
          </a:p>
          <a:p>
            <a:r>
              <a:rPr lang="en-GB" sz="1000" b="1" noProof="0" dirty="0">
                <a:latin typeface="Calibri"/>
                <a:cs typeface="Calibri"/>
              </a:rPr>
              <a:t>Structural</a:t>
            </a:r>
            <a:r>
              <a:rPr lang="en-GB" sz="1000" b="1" baseline="0" noProof="0" dirty="0">
                <a:latin typeface="Calibri"/>
                <a:cs typeface="Calibri"/>
              </a:rPr>
              <a:t> policies</a:t>
            </a:r>
            <a:r>
              <a:rPr lang="en-GB" sz="1000" b="0" baseline="0" noProof="0" dirty="0">
                <a:latin typeface="Calibri"/>
                <a:cs typeface="Calibri"/>
              </a:rPr>
              <a:t>: these are of 2 types: the (</a:t>
            </a:r>
            <a:r>
              <a:rPr lang="en-GB" sz="1000" b="0" baseline="0" noProof="0" dirty="0" err="1">
                <a:latin typeface="Calibri"/>
                <a:cs typeface="Calibri"/>
              </a:rPr>
              <a:t>i</a:t>
            </a:r>
            <a:r>
              <a:rPr lang="en-GB" sz="1000" b="0" baseline="0" noProof="0" dirty="0">
                <a:latin typeface="Calibri"/>
                <a:cs typeface="Calibri"/>
              </a:rPr>
              <a:t>) are transversal, the other issue specific</a:t>
            </a:r>
            <a:endParaRPr lang="en-GB" sz="1000" b="1" noProof="0" dirty="0">
              <a:latin typeface="Calibri"/>
              <a:cs typeface="Calibri"/>
            </a:endParaRPr>
          </a:p>
          <a:p>
            <a:endParaRPr lang="de-DE" dirty="0">
              <a:latin typeface="Calibri"/>
              <a:cs typeface="Calibri"/>
            </a:endParaRPr>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7</a:t>
            </a:fld>
            <a:endParaRPr lang="en-GB"/>
          </a:p>
        </p:txBody>
      </p:sp>
    </p:spTree>
    <p:extLst>
      <p:ext uri="{BB962C8B-B14F-4D97-AF65-F5344CB8AC3E}">
        <p14:creationId xmlns:p14="http://schemas.microsoft.com/office/powerpoint/2010/main" val="26187729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GB" dirty="0">
                <a:latin typeface="Calibri"/>
                <a:cs typeface="Calibri"/>
              </a:rPr>
              <a:t>Reminder: </a:t>
            </a:r>
            <a:r>
              <a:rPr lang="en-GB" sz="1000" dirty="0">
                <a:solidFill>
                  <a:schemeClr val="accent6"/>
                </a:solidFill>
                <a:latin typeface="Calibri"/>
                <a:cs typeface="Calibri"/>
              </a:rPr>
              <a:t>Effectiveness of budget support contract = effectiveness of the public policy supported </a:t>
            </a:r>
            <a:r>
              <a:rPr lang="en-GB" sz="1000" dirty="0">
                <a:solidFill>
                  <a:schemeClr val="accent6"/>
                </a:solidFill>
                <a:latin typeface="Calibri"/>
                <a:cs typeface="Calibri"/>
                <a:sym typeface="Wingdings"/>
              </a:rPr>
              <a:t> function inter alia of its </a:t>
            </a:r>
            <a:r>
              <a:rPr lang="en-GB" sz="1000" b="1" dirty="0">
                <a:solidFill>
                  <a:schemeClr val="accent6"/>
                </a:solidFill>
                <a:latin typeface="Calibri"/>
                <a:cs typeface="Calibri"/>
                <a:sym typeface="Wingdings"/>
              </a:rPr>
              <a:t>relevance and credibility</a:t>
            </a:r>
            <a:endParaRPr lang="en-GB" sz="1000" b="1" dirty="0">
              <a:solidFill>
                <a:schemeClr val="accent6"/>
              </a:solidFill>
              <a:latin typeface="Calibri"/>
              <a:cs typeface="Calibri"/>
            </a:endParaRPr>
          </a:p>
          <a:p>
            <a:r>
              <a:rPr lang="en-GB" dirty="0"/>
              <a:t>Section 4.1.1. continued</a:t>
            </a:r>
            <a:r>
              <a:rPr lang="en-GB" baseline="0" dirty="0"/>
              <a:t> and Annex 3</a:t>
            </a:r>
          </a:p>
          <a:p>
            <a:r>
              <a:rPr lang="en-GB" sz="1000" kern="1200" baseline="0" dirty="0">
                <a:solidFill>
                  <a:schemeClr val="tx1"/>
                </a:solidFill>
                <a:effectLst/>
                <a:latin typeface="Calibri"/>
                <a:ea typeface="+mn-ea"/>
                <a:cs typeface="Calibri"/>
              </a:rPr>
              <a:t>For SDG-Cs, the national policy should be assessed with particular attention to the selected areas of focus.</a:t>
            </a:r>
          </a:p>
          <a:p>
            <a:r>
              <a:rPr lang="en-GB" sz="1000" kern="1200" baseline="0" dirty="0">
                <a:solidFill>
                  <a:schemeClr val="tx1"/>
                </a:solidFill>
                <a:effectLst/>
                <a:latin typeface="Calibri"/>
                <a:ea typeface="+mn-ea"/>
                <a:cs typeface="Calibri"/>
              </a:rPr>
              <a:t>For SRBCs eligibility refers to the national policy or a 'transition compact'. In countries in situation of fragility there might not always be a fully-fledged national policy. In such cases, the EU Delegations can refer to the process and progress of formulation and monitor the national policy or a "transition compact" developed under the </a:t>
            </a:r>
            <a:r>
              <a:rPr lang="en-GB" sz="1000" i="1" kern="1200" baseline="0" dirty="0">
                <a:solidFill>
                  <a:schemeClr val="tx1"/>
                </a:solidFill>
                <a:effectLst/>
                <a:latin typeface="Calibri"/>
                <a:ea typeface="+mn-ea"/>
                <a:cs typeface="Calibri"/>
              </a:rPr>
              <a:t>New Deal for Engagement in Fragile States</a:t>
            </a:r>
            <a:r>
              <a:rPr lang="en-GB" sz="1000" kern="1200" baseline="0" dirty="0">
                <a:solidFill>
                  <a:schemeClr val="tx1"/>
                </a:solidFill>
                <a:effectLst/>
                <a:latin typeface="Calibri"/>
                <a:ea typeface="+mn-ea"/>
                <a:cs typeface="Calibri"/>
              </a:rPr>
              <a:t> endorsed in Busan by the EU and its Member States, focusing on the great importance of restoring vital state functions, security, justice, economic foundations, basic social services, and addressing sources of vulnerability. </a:t>
            </a:r>
          </a:p>
          <a:p>
            <a:r>
              <a:rPr lang="en-GB" sz="1000" kern="1200" baseline="0" dirty="0">
                <a:solidFill>
                  <a:schemeClr val="tx1"/>
                </a:solidFill>
                <a:effectLst/>
                <a:latin typeface="Calibri"/>
                <a:ea typeface="+mn-ea"/>
                <a:cs typeface="Calibri"/>
              </a:rPr>
              <a:t>With SRPCs, sector policies for the concerned sector (or subsector or interlinked sectors) will be assessed, focusing on sector governance, sector reforms, service delivery and results for beneficiaries, including transversal policies that have an impact on the sector. A sector policy can be a stand-alone policy or encapsulated into a national policy. In the last case, EU Delegations should clearly identify the sectoral components of the national policy that the SRPC will support, also considering indicators and targets which can be drawn from that policy and aspects which call for policy dialogue and capacity building.</a:t>
            </a:r>
          </a:p>
          <a:p>
            <a:r>
              <a:rPr lang="en-GB" sz="1000" kern="1200" baseline="0" dirty="0">
                <a:solidFill>
                  <a:schemeClr val="tx1"/>
                </a:solidFill>
                <a:effectLst/>
                <a:latin typeface="Calibri"/>
                <a:ea typeface="+mn-ea"/>
                <a:cs typeface="Calibri"/>
              </a:rPr>
              <a:t>Assessment of eligibility will consider the relevance and credibility of the partner country’s policy, and during implementation, progress against its stated objectives. The analysis will provide a baseline and confirm that a well-defined policy/strategy that responds to the challenges faced by the partner country is in place and, thereafter, implemented.</a:t>
            </a:r>
          </a:p>
          <a:p>
            <a:r>
              <a:rPr lang="en-GB" sz="1000" kern="1200" baseline="0" dirty="0">
                <a:solidFill>
                  <a:schemeClr val="tx1"/>
                </a:solidFill>
                <a:effectLst/>
                <a:latin typeface="Calibri"/>
                <a:ea typeface="+mn-ea"/>
                <a:cs typeface="Calibri"/>
              </a:rPr>
              <a:t>See annex 9 for guidance on transition compacts and budget support in situations of fragility or transition.</a:t>
            </a:r>
          </a:p>
          <a:p>
            <a:r>
              <a:rPr lang="en-GB" sz="1000" kern="1200" baseline="0" dirty="0">
                <a:solidFill>
                  <a:schemeClr val="tx1"/>
                </a:solidFill>
                <a:effectLst/>
                <a:latin typeface="Calibri"/>
                <a:ea typeface="+mn-ea"/>
                <a:cs typeface="Calibri"/>
              </a:rPr>
              <a:t>See Council Conclusions on the Communication on Budget Support (May 2012), paragraph 11.</a:t>
            </a:r>
          </a:p>
          <a:p>
            <a:endParaRPr lang="en-GB" dirty="0"/>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8</a:t>
            </a:fld>
            <a:endParaRPr lang="en-GB"/>
          </a:p>
        </p:txBody>
      </p:sp>
    </p:spTree>
    <p:extLst>
      <p:ext uri="{BB962C8B-B14F-4D97-AF65-F5344CB8AC3E}">
        <p14:creationId xmlns:p14="http://schemas.microsoft.com/office/powerpoint/2010/main" val="13750610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dirty="0">
                <a:latin typeface="Calibri" charset="0"/>
                <a:ea typeface="MS PGothic" charset="0"/>
                <a:cs typeface="MS PGothic" charset="0"/>
              </a:rPr>
              <a:t>See section 4.1.1. and Annex 3:</a:t>
            </a:r>
          </a:p>
          <a:p>
            <a:r>
              <a:rPr lang="en-US" dirty="0">
                <a:latin typeface="Calibri" charset="0"/>
                <a:ea typeface="MS PGothic" charset="0"/>
                <a:cs typeface="MS PGothic" charset="0"/>
              </a:rPr>
              <a:t>Policy Framework</a:t>
            </a:r>
            <a:r>
              <a:rPr lang="en-US" baseline="0" dirty="0">
                <a:latin typeface="Calibri" charset="0"/>
                <a:ea typeface="MS PGothic" charset="0"/>
                <a:cs typeface="MS PGothic" charset="0"/>
              </a:rPr>
              <a:t> (Annex 3): See section 2.1. The description of the policy framework should be short:</a:t>
            </a:r>
            <a:endParaRPr lang="en-US" dirty="0">
              <a:latin typeface="Calibri" charset="0"/>
              <a:ea typeface="MS PGothic" charset="0"/>
              <a:cs typeface="MS PGothic" charset="0"/>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en-GB" sz="1000" kern="1200" baseline="0" dirty="0">
                <a:solidFill>
                  <a:schemeClr val="tx1"/>
                </a:solidFill>
                <a:effectLst/>
                <a:latin typeface="Arial" pitchFamily="34" charset="0"/>
                <a:ea typeface="+mn-ea"/>
                <a:cs typeface="+mn-cs"/>
              </a:rPr>
              <a:t>Refer to previous slide for relevance and credibility – here just the areas to look into and note that ‘ communication strategy’ is apparently a new addition in the 2017 guidelines</a:t>
            </a:r>
          </a:p>
          <a:p>
            <a:pPr marL="0" marR="0" indent="0" algn="l" defTabSz="914400" rtl="0" eaLnBrk="1" fontAlgn="base" latinLnBrk="0" hangingPunct="1">
              <a:lnSpc>
                <a:spcPct val="100000"/>
              </a:lnSpc>
              <a:spcBef>
                <a:spcPct val="30000"/>
              </a:spcBef>
              <a:spcAft>
                <a:spcPct val="0"/>
              </a:spcAft>
              <a:buClrTx/>
              <a:buSzTx/>
              <a:buFontTx/>
              <a:buNone/>
              <a:tabLst/>
              <a:defRPr/>
            </a:pPr>
            <a:r>
              <a:rPr lang="en-GB" sz="1000" kern="1200" baseline="0" dirty="0">
                <a:solidFill>
                  <a:schemeClr val="tx1"/>
                </a:solidFill>
                <a:effectLst/>
                <a:latin typeface="Arial" pitchFamily="34" charset="0"/>
                <a:ea typeface="+mn-ea"/>
                <a:cs typeface="+mn-cs"/>
              </a:rPr>
              <a:t>Might want to give a special focus on M&amp;E:</a:t>
            </a:r>
          </a:p>
          <a:p>
            <a:r>
              <a:rPr lang="en-GB" sz="1000" kern="1200" baseline="0" dirty="0">
                <a:solidFill>
                  <a:schemeClr val="tx1"/>
                </a:solidFill>
                <a:effectLst/>
                <a:latin typeface="Arial" pitchFamily="34" charset="0"/>
                <a:ea typeface="+mn-ea"/>
                <a:cs typeface="+mn-cs"/>
              </a:rPr>
              <a:t>The EU Delegations should also provide an overview of the partner country's monitoring and evaluation arrangements. The country monitoring framework is important as it is expected to inform the assessment of the public policy eligibility criterion during the contract implementation. Consequently, EU Delegations should appraise whether weaknesses in statistical systems, availability of data and policy analysis significantly undermine the validity of the objectives and targets, as well as monitoring of the policy overall. The country monitoring systems should aim to produce annual progress reports to support informed policy dialogue with stakeholders, to provide information for the national accountability mechanisms, and to feed evidence-based decision making. Development of the progress report should be done to the extent possible in a consultative process. While drawing on these documents to monitor the eligibility to budget support, the Delegations should still express a justified opinion on the validity of their conclusions. </a:t>
            </a:r>
          </a:p>
          <a:p>
            <a:r>
              <a:rPr lang="en-GB" sz="1000" kern="1200" baseline="0" dirty="0">
                <a:solidFill>
                  <a:schemeClr val="tx1"/>
                </a:solidFill>
                <a:effectLst/>
                <a:latin typeface="Arial" pitchFamily="34" charset="0"/>
                <a:ea typeface="+mn-ea"/>
                <a:cs typeface="+mn-cs"/>
              </a:rPr>
              <a:t>Where the quality of the existing monitoring framework is considered insufficient, EU Delegations should spell out how eligibility will be monitored, in agreement with the partner country and other cooperation partners. In particular, which are the key issues that will be considered when monitoring eligibility? At the same time, EU Delegations should ensure that the performance assessment and policy monitoring is strengthened, also with the view of providing the basis for future policy dialogue and budget support conditions. Complementary support for capacity development can be foreseen for that purpose</a:t>
            </a:r>
            <a:r>
              <a:rPr lang="en-GB" dirty="0">
                <a:effectLst/>
              </a:rPr>
              <a:t> </a:t>
            </a:r>
            <a:endParaRPr lang="en-GB" sz="1000" kern="1200" baseline="0" dirty="0">
              <a:solidFill>
                <a:schemeClr val="tx1"/>
              </a:solidFill>
              <a:effectLst/>
              <a:latin typeface="Arial" pitchFamily="34" charset="0"/>
              <a:ea typeface="+mn-ea"/>
              <a:cs typeface="+mn-cs"/>
            </a:endParaRPr>
          </a:p>
          <a:p>
            <a:endParaRPr lang="en-US" dirty="0">
              <a:latin typeface="Arial" charset="0"/>
              <a:ea typeface="MS PGothic" charset="0"/>
              <a:cs typeface="MS PGothic" charset="0"/>
            </a:endParaRPr>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9</a:t>
            </a:fld>
            <a:endParaRPr lang="en-GB"/>
          </a:p>
        </p:txBody>
      </p:sp>
    </p:spTree>
    <p:extLst>
      <p:ext uri="{BB962C8B-B14F-4D97-AF65-F5344CB8AC3E}">
        <p14:creationId xmlns:p14="http://schemas.microsoft.com/office/powerpoint/2010/main" val="20138672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a:solidFill>
                <a:schemeClr val="lt1"/>
              </a:solidFill>
              <a:latin typeface="+mn-lt"/>
            </a:endParaRPr>
          </a:p>
        </p:txBody>
      </p:sp>
      <p:pic>
        <p:nvPicPr>
          <p:cNvPr id="3086" name="Picture 6" descr="LOGO CE-EN-quadri.eps"/>
          <p:cNvPicPr>
            <a:picLocks noChangeAspect="1"/>
          </p:cNvPicPr>
          <p:nvPr/>
        </p:nvPicPr>
        <p:blipFill>
          <a:blip r:embed="rId2" cstate="print"/>
          <a:srcRect/>
          <a:stretch>
            <a:fillRect/>
          </a:stretch>
        </p:blipFill>
        <p:spPr bwMode="auto">
          <a:xfrm>
            <a:off x="3957638" y="258763"/>
            <a:ext cx="1436687" cy="998537"/>
          </a:xfrm>
          <a:prstGeom prst="rect">
            <a:avLst/>
          </a:prstGeom>
          <a:noFill/>
          <a:ln w="9525">
            <a:noFill/>
            <a:miter lim="800000"/>
            <a:headEnd/>
            <a:tailEnd/>
          </a:ln>
        </p:spPr>
      </p:pic>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r>
              <a:rPr lang="fr-BE"/>
              <a:t>Title</a:t>
            </a:r>
            <a:endParaRPr lang="en-GB"/>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r>
              <a:rPr lang="fr-BE"/>
              <a:t>Subtitle</a:t>
            </a:r>
            <a:endParaRPr lang="en-GB"/>
          </a:p>
        </p:txBody>
      </p:sp>
      <p:sp>
        <p:nvSpPr>
          <p:cNvPr id="3078" name="Rectangle 6"/>
          <p:cNvSpPr>
            <a:spLocks noGrp="1" noChangeArrowheads="1"/>
          </p:cNvSpPr>
          <p:nvPr>
            <p:ph type="dt" sz="half" idx="2"/>
          </p:nvPr>
        </p:nvSpPr>
        <p:spPr/>
        <p:txBody>
          <a:bodyPr/>
          <a:lstStyle>
            <a:lvl1pPr>
              <a:defRPr sz="1200" b="1">
                <a:solidFill>
                  <a:schemeClr val="bg1"/>
                </a:solidFill>
                <a:latin typeface="+mn-lt"/>
              </a:defRPr>
            </a:lvl1pPr>
          </a:lstStyle>
          <a:p>
            <a:endParaRPr lang="en-GB"/>
          </a:p>
        </p:txBody>
      </p:sp>
      <p:sp>
        <p:nvSpPr>
          <p:cNvPr id="3079" name="Rectangle 7"/>
          <p:cNvSpPr>
            <a:spLocks noGrp="1" noChangeArrowheads="1"/>
          </p:cNvSpPr>
          <p:nvPr>
            <p:ph type="ftr" sz="quarter" idx="3"/>
          </p:nvPr>
        </p:nvSpPr>
        <p:spPr/>
        <p:txBody>
          <a:bodyPr/>
          <a:lstStyle>
            <a:lvl1pPr>
              <a:defRPr>
                <a:solidFill>
                  <a:schemeClr val="bg1"/>
                </a:solidFill>
                <a:latin typeface="+mn-lt"/>
              </a:defRPr>
            </a:lvl1pPr>
          </a:lstStyle>
          <a:p>
            <a:endParaRPr lang="en-GB"/>
          </a:p>
        </p:txBody>
      </p:sp>
      <p:sp>
        <p:nvSpPr>
          <p:cNvPr id="3080" name="Rectangle 8"/>
          <p:cNvSpPr>
            <a:spLocks noGrp="1" noChangeArrowheads="1"/>
          </p:cNvSpPr>
          <p:nvPr>
            <p:ph type="sldNum" sz="quarter" idx="4"/>
          </p:nvPr>
        </p:nvSpPr>
        <p:spPr/>
        <p:txBody>
          <a:bodyPr/>
          <a:lstStyle>
            <a:lvl1pPr>
              <a:defRPr>
                <a:solidFill>
                  <a:schemeClr val="bg1"/>
                </a:solidFill>
                <a:latin typeface="+mn-lt"/>
              </a:defRPr>
            </a:lvl1pPr>
          </a:lstStyle>
          <a:p>
            <a:fld id="{CF397374-FFED-4283-B087-0C6DD4EB9D19}" type="slidenum">
              <a:rPr lang="en-GB"/>
              <a:pPr/>
              <a:t>‹nr.›</a:t>
            </a:fld>
            <a:endParaRPr lang="en-GB" dirty="0"/>
          </a:p>
        </p:txBody>
      </p:sp>
      <p:sp>
        <p:nvSpPr>
          <p:cNvPr id="7" name="Rectangle 6"/>
          <p:cNvSpPr/>
          <p:nvPr/>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CB1118AE-C847-402C-9085-059A323F5C7D}" type="slidenum">
              <a:rPr lang="en-GB"/>
              <a:pPr/>
              <a:t>‹nr.›</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ACDDF6EF-A12F-419C-A27B-ECF9C4D0DC3D}" type="slidenum">
              <a:rPr lang="en-GB"/>
              <a:pPr/>
              <a:t>‹nr.›</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95288" y="1339850"/>
            <a:ext cx="8229600" cy="936625"/>
          </a:xfrm>
        </p:spPr>
        <p:txBody>
          <a:bodyPr/>
          <a:lstStyle/>
          <a:p>
            <a:r>
              <a:rPr lang="en-US"/>
              <a:t>Click to edit Master title style</a:t>
            </a:r>
            <a:endParaRPr lang="en-GB"/>
          </a:p>
        </p:txBody>
      </p:sp>
      <p:sp>
        <p:nvSpPr>
          <p:cNvPr id="3" name="Table Placeholder 2"/>
          <p:cNvSpPr>
            <a:spLocks noGrp="1"/>
          </p:cNvSpPr>
          <p:nvPr>
            <p:ph type="tbl" idx="1"/>
          </p:nvPr>
        </p:nvSpPr>
        <p:spPr>
          <a:xfrm>
            <a:off x="457200" y="2492375"/>
            <a:ext cx="8229600" cy="3529013"/>
          </a:xfrm>
        </p:spPr>
        <p:txBody>
          <a:bodyPr/>
          <a:lstStyle/>
          <a:p>
            <a:endParaRPr lang="en-GB"/>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GB"/>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GB"/>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E3E660EA-3F67-4F0F-8CA3-0689CF6FE49B}" type="slidenum">
              <a:rPr lang="en-GB"/>
              <a:pPr/>
              <a:t>‹nr.›</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37B83C0C-BC65-4367-9B8A-060D4801009D}" type="slidenum">
              <a:rPr lang="en-GB"/>
              <a:pPr/>
              <a:t>‹nr.›</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D1131744-F467-4931-A657-D41D7AA53879}" type="slidenum">
              <a:rPr lang="en-GB"/>
              <a:pPr/>
              <a:t>‹nr.›</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698C0E1D-0405-4A7C-BA37-9F37509426C2}" type="slidenum">
              <a:rPr lang="en-GB"/>
              <a:pPr/>
              <a:t>‹nr.›</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lvl1pPr>
              <a:defRPr/>
            </a:lvl1pPr>
          </a:lstStyle>
          <a:p>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a:lvl1pPr>
          </a:lstStyle>
          <a:p>
            <a:fld id="{580502AF-40B9-4FC6-8B1E-970A2E366E37}" type="slidenum">
              <a:rPr lang="en-GB"/>
              <a:pPr/>
              <a:t>‹nr.›</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a:lvl1pPr>
          </a:lstStyle>
          <a:p>
            <a:fld id="{67B52376-05C3-49F6-9F29-C997789D0F0A}" type="slidenum">
              <a:rPr lang="en-GB"/>
              <a:pPr/>
              <a:t>‹nr.›</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a:lvl1pPr>
          </a:lstStyle>
          <a:p>
            <a:fld id="{83282F08-E945-4099-B772-D26321793139}" type="slidenum">
              <a:rPr lang="en-GB"/>
              <a:pPr/>
              <a:t>‹nr.›</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6EAD23F8-2FEF-4843-9CDF-8BC54AFF9275}" type="slidenum">
              <a:rPr lang="en-GB"/>
              <a:pPr/>
              <a:t>‹nr.›</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061DF399-8D94-4DF9-BD72-1C2803340678}" type="slidenum">
              <a:rPr lang="en-GB"/>
              <a:pPr/>
              <a:t>‹nr.›</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BE"/>
              <a:t>Second level</a:t>
            </a:r>
            <a:endParaRPr lang="en-GB"/>
          </a:p>
          <a:p>
            <a:pPr lvl="1"/>
            <a:r>
              <a:rPr lang="en-GB"/>
              <a:t>Third level</a:t>
            </a:r>
          </a:p>
          <a:p>
            <a:pPr lvl="2"/>
            <a:r>
              <a:rPr lang="en-GB"/>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Arial" pitchFamily="34" charset="0"/>
              </a:defRPr>
            </a:lvl1pPr>
          </a:lstStyle>
          <a:p>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pitchFamily="34" charset="0"/>
              </a:defRPr>
            </a:lvl1pPr>
          </a:lstStyle>
          <a:p>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pitchFamily="34" charset="0"/>
              </a:defRPr>
            </a:lvl1pPr>
          </a:lstStyle>
          <a:p>
            <a:fld id="{602768D2-4A8B-4330-BAE2-D1472A5B1CDF}" type="slidenum">
              <a:rPr lang="en-GB"/>
              <a:pPr/>
              <a:t>‹nr.›</a:t>
            </a:fld>
            <a:endParaRPr lang="en-GB"/>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pic>
        <p:nvPicPr>
          <p:cNvPr id="1041" name="Picture 17" descr="LOGO CE_Vertical_EN_NEG_quadri_HR"/>
          <p:cNvPicPr>
            <a:picLocks noChangeAspect="1" noChangeArrowheads="1"/>
          </p:cNvPicPr>
          <p:nvPr/>
        </p:nvPicPr>
        <p:blipFill>
          <a:blip r:embed="rId14" cstate="print"/>
          <a:srcRect/>
          <a:stretch>
            <a:fillRect/>
          </a:stretch>
        </p:blipFill>
        <p:spPr bwMode="auto">
          <a:xfrm>
            <a:off x="3957638" y="258763"/>
            <a:ext cx="1436687" cy="1004887"/>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marL="358775" algn="l" rtl="0" fontAlgn="base">
        <a:spcBef>
          <a:spcPct val="0"/>
        </a:spcBef>
        <a:spcAft>
          <a:spcPct val="0"/>
        </a:spcAft>
        <a:defRPr sz="3000" b="1">
          <a:solidFill>
            <a:srgbClr val="0F5494"/>
          </a:solidFill>
          <a:latin typeface="+mj-lt"/>
          <a:ea typeface="+mj-ea"/>
          <a:cs typeface="+mj-cs"/>
        </a:defRPr>
      </a:lvl1pPr>
      <a:lvl2pPr marL="358775" algn="l" rtl="0" fontAlgn="base">
        <a:spcBef>
          <a:spcPct val="0"/>
        </a:spcBef>
        <a:spcAft>
          <a:spcPct val="0"/>
        </a:spcAft>
        <a:defRPr sz="3000" b="1">
          <a:solidFill>
            <a:srgbClr val="0F5494"/>
          </a:solidFill>
          <a:latin typeface="Verdana" pitchFamily="34" charset="0"/>
        </a:defRPr>
      </a:lvl2pPr>
      <a:lvl3pPr marL="358775" algn="l" rtl="0" fontAlgn="base">
        <a:spcBef>
          <a:spcPct val="0"/>
        </a:spcBef>
        <a:spcAft>
          <a:spcPct val="0"/>
        </a:spcAft>
        <a:defRPr sz="3000" b="1">
          <a:solidFill>
            <a:srgbClr val="0F5494"/>
          </a:solidFill>
          <a:latin typeface="Verdana" pitchFamily="34" charset="0"/>
        </a:defRPr>
      </a:lvl3pPr>
      <a:lvl4pPr marL="358775" algn="l" rtl="0" fontAlgn="base">
        <a:spcBef>
          <a:spcPct val="0"/>
        </a:spcBef>
        <a:spcAft>
          <a:spcPct val="0"/>
        </a:spcAft>
        <a:defRPr sz="3000" b="1">
          <a:solidFill>
            <a:srgbClr val="0F5494"/>
          </a:solidFill>
          <a:latin typeface="Verdana" pitchFamily="34" charset="0"/>
        </a:defRPr>
      </a:lvl4pPr>
      <a:lvl5pPr marL="358775" algn="l" rtl="0" fontAlgn="base">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6.emf"/><Relationship Id="rId4" Type="http://schemas.openxmlformats.org/officeDocument/2006/relationships/image" Target="../media/image5.emf"/></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6.emf"/><Relationship Id="rId4" Type="http://schemas.openxmlformats.org/officeDocument/2006/relationships/image" Target="../media/image5.emf"/></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85850539-7066-47AD-98AB-308808A464B0}"/>
              </a:ext>
            </a:extLst>
          </p:cNvPr>
          <p:cNvSpPr>
            <a:spLocks noGrp="1"/>
          </p:cNvSpPr>
          <p:nvPr>
            <p:ph type="ctrTitle"/>
          </p:nvPr>
        </p:nvSpPr>
        <p:spPr>
          <a:xfrm>
            <a:off x="0" y="2565400"/>
            <a:ext cx="9180512" cy="790575"/>
          </a:xfrm>
        </p:spPr>
        <p:txBody>
          <a:bodyPr/>
          <a:lstStyle/>
          <a:p>
            <a:pPr algn="ctr"/>
            <a:r>
              <a:rPr lang="en-US" sz="6000" dirty="0"/>
              <a:t>Budget support </a:t>
            </a:r>
            <a:endParaRPr lang="fr-BE" sz="6000" dirty="0"/>
          </a:p>
        </p:txBody>
      </p:sp>
      <p:sp>
        <p:nvSpPr>
          <p:cNvPr id="7" name="Rectangle 6">
            <a:extLst>
              <a:ext uri="{FF2B5EF4-FFF2-40B4-BE49-F238E27FC236}">
                <a16:creationId xmlns:a16="http://schemas.microsoft.com/office/drawing/2014/main" id="{633D59D5-FDBC-4BB9-A7AE-938E12A70C4A}"/>
              </a:ext>
            </a:extLst>
          </p:cNvPr>
          <p:cNvSpPr>
            <a:spLocks noGrp="1" noChangeArrowheads="1"/>
          </p:cNvSpPr>
          <p:nvPr>
            <p:ph type="subTitle" idx="1"/>
          </p:nvPr>
        </p:nvSpPr>
        <p:spPr>
          <a:xfrm>
            <a:off x="305594" y="3716338"/>
            <a:ext cx="8532812" cy="2305050"/>
          </a:xfrm>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p>
            <a:pPr algn="ctr" eaLnBrk="1" hangingPunct="1">
              <a:defRPr/>
            </a:pPr>
            <a:r>
              <a:rPr lang="fr-BE" dirty="0">
                <a:ea typeface="+mn-ea"/>
                <a:cs typeface="+mn-cs"/>
              </a:rPr>
              <a:t>Module 2</a:t>
            </a:r>
          </a:p>
          <a:p>
            <a:pPr algn="ctr" eaLnBrk="1" hangingPunct="1">
              <a:defRPr/>
            </a:pPr>
            <a:endParaRPr lang="fr-BE" dirty="0">
              <a:ea typeface="+mn-ea"/>
              <a:cs typeface="+mn-cs"/>
            </a:endParaRPr>
          </a:p>
          <a:p>
            <a:pPr algn="ctr"/>
            <a:r>
              <a:rPr lang="fr-BE" sz="3600" dirty="0" err="1"/>
              <a:t>Eligibility</a:t>
            </a:r>
            <a:r>
              <a:rPr lang="fr-BE" sz="3600" dirty="0"/>
              <a:t> </a:t>
            </a:r>
            <a:r>
              <a:rPr lang="fr-BE" sz="3600" dirty="0" err="1"/>
              <a:t>criteria</a:t>
            </a:r>
            <a:r>
              <a:rPr lang="fr-BE" sz="3600" dirty="0"/>
              <a:t> </a:t>
            </a:r>
          </a:p>
          <a:p>
            <a:pPr algn="ctr">
              <a:defRPr/>
            </a:pPr>
            <a:r>
              <a:rPr lang="fr-BE" b="0" dirty="0"/>
              <a:t>(Intro to </a:t>
            </a:r>
            <a:r>
              <a:rPr lang="fr-BE" b="0" dirty="0" err="1"/>
              <a:t>exercise</a:t>
            </a:r>
            <a:r>
              <a:rPr lang="fr-BE" b="0" dirty="0"/>
              <a:t>)</a:t>
            </a:r>
          </a:p>
          <a:p>
            <a:pPr algn="ctr" eaLnBrk="1" hangingPunct="1">
              <a:defRPr/>
            </a:pPr>
            <a:endParaRPr lang="en-GB" b="0" dirty="0">
              <a:ea typeface="+mn-ea"/>
              <a:cs typeface="+mn-cs"/>
            </a:endParaRPr>
          </a:p>
        </p:txBody>
      </p:sp>
    </p:spTree>
    <p:extLst>
      <p:ext uri="{BB962C8B-B14F-4D97-AF65-F5344CB8AC3E}">
        <p14:creationId xmlns:p14="http://schemas.microsoft.com/office/powerpoint/2010/main" val="40740047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215562"/>
            <a:ext cx="8460000" cy="773278"/>
          </a:xfrm>
        </p:spPr>
        <p:txBody>
          <a:bodyPr/>
          <a:lstStyle/>
          <a:p>
            <a:pPr marL="0"/>
            <a:r>
              <a:rPr lang="en-GB" sz="2800" cap="all" dirty="0">
                <a:solidFill>
                  <a:srgbClr val="004494"/>
                </a:solidFill>
                <a:latin typeface="+mn-lt"/>
              </a:rPr>
              <a:t>Outline</a:t>
            </a:r>
            <a:r>
              <a:rPr lang="fr-BE" sz="2800" cap="all" dirty="0">
                <a:solidFill>
                  <a:srgbClr val="004494"/>
                </a:solidFill>
                <a:latin typeface="+mn-lt"/>
              </a:rPr>
              <a:t> Module 2</a:t>
            </a:r>
          </a:p>
        </p:txBody>
      </p:sp>
      <p:sp>
        <p:nvSpPr>
          <p:cNvPr id="45" name="Content Placeholder 2">
            <a:extLst>
              <a:ext uri="{FF2B5EF4-FFF2-40B4-BE49-F238E27FC236}">
                <a16:creationId xmlns:a16="http://schemas.microsoft.com/office/drawing/2014/main" id="{CB3C7777-2334-4391-9C62-3213EAF2C265}"/>
              </a:ext>
            </a:extLst>
          </p:cNvPr>
          <p:cNvSpPr>
            <a:spLocks noGrp="1"/>
          </p:cNvSpPr>
          <p:nvPr>
            <p:ph idx="1"/>
          </p:nvPr>
        </p:nvSpPr>
        <p:spPr>
          <a:xfrm>
            <a:off x="342000" y="2276872"/>
            <a:ext cx="8460000" cy="4752528"/>
          </a:xfrm>
        </p:spPr>
        <p:txBody>
          <a:bodyPr/>
          <a:lstStyle/>
          <a:p>
            <a:pPr marL="360363" indent="-360363">
              <a:spcBef>
                <a:spcPts val="1200"/>
              </a:spcBef>
              <a:spcAft>
                <a:spcPts val="1200"/>
              </a:spcAft>
              <a:buClrTx/>
              <a:buFontTx/>
              <a:buAutoNum type="arabicPeriod"/>
            </a:pPr>
            <a:r>
              <a:rPr lang="en-GB" sz="2000" i="0" dirty="0">
                <a:solidFill>
                  <a:srgbClr val="004494"/>
                </a:solidFill>
              </a:rPr>
              <a:t>Rationale for the four eligibility criteria</a:t>
            </a:r>
          </a:p>
          <a:p>
            <a:pPr marL="360363" indent="-360363">
              <a:spcBef>
                <a:spcPts val="1200"/>
              </a:spcBef>
              <a:spcAft>
                <a:spcPts val="1200"/>
              </a:spcAft>
              <a:buClrTx/>
              <a:buFontTx/>
              <a:buAutoNum type="arabicPeriod"/>
            </a:pPr>
            <a:r>
              <a:rPr lang="en-GB" sz="2000" i="0" dirty="0">
                <a:solidFill>
                  <a:srgbClr val="004494"/>
                </a:solidFill>
              </a:rPr>
              <a:t>Relevant and credible policies</a:t>
            </a:r>
          </a:p>
          <a:p>
            <a:pPr marL="360363" indent="-360363">
              <a:spcBef>
                <a:spcPts val="1200"/>
              </a:spcBef>
              <a:spcAft>
                <a:spcPts val="1200"/>
              </a:spcAft>
              <a:buClrTx/>
              <a:buFontTx/>
              <a:buAutoNum type="arabicPeriod"/>
            </a:pPr>
            <a:r>
              <a:rPr lang="en-GB" sz="2000" b="1" i="0" cap="all" dirty="0">
                <a:solidFill>
                  <a:srgbClr val="C00000"/>
                </a:solidFill>
              </a:rPr>
              <a:t>Relevant and credible PFM Reform Programme </a:t>
            </a:r>
          </a:p>
          <a:p>
            <a:pPr marL="360363" indent="-360363">
              <a:spcBef>
                <a:spcPts val="1200"/>
              </a:spcBef>
              <a:spcAft>
                <a:spcPts val="1200"/>
              </a:spcAft>
              <a:buClrTx/>
              <a:buFontTx/>
              <a:buAutoNum type="arabicPeriod"/>
            </a:pPr>
            <a:r>
              <a:rPr lang="en-GB" sz="2000" i="0" dirty="0">
                <a:solidFill>
                  <a:srgbClr val="004494"/>
                </a:solidFill>
              </a:rPr>
              <a:t>Transparency and oversight of the budget</a:t>
            </a:r>
          </a:p>
          <a:p>
            <a:pPr marL="360363" indent="-360363">
              <a:spcBef>
                <a:spcPts val="1200"/>
              </a:spcBef>
              <a:spcAft>
                <a:spcPts val="1200"/>
              </a:spcAft>
              <a:buClrTx/>
              <a:buFontTx/>
              <a:buAutoNum type="arabicPeriod"/>
            </a:pPr>
            <a:r>
              <a:rPr lang="en-GB" sz="2000" i="0" dirty="0">
                <a:solidFill>
                  <a:srgbClr val="004494"/>
                </a:solidFill>
              </a:rPr>
              <a:t>Stability oriented macro-economic policies</a:t>
            </a:r>
          </a:p>
          <a:p>
            <a:pPr marL="360363" indent="-360363">
              <a:spcBef>
                <a:spcPts val="1200"/>
              </a:spcBef>
              <a:spcAft>
                <a:spcPts val="1200"/>
              </a:spcAft>
              <a:buClrTx/>
              <a:buFontTx/>
              <a:buAutoNum type="arabicPeriod"/>
            </a:pPr>
            <a:r>
              <a:rPr lang="en-GB" sz="2000" i="0" dirty="0">
                <a:solidFill>
                  <a:srgbClr val="004494"/>
                </a:solidFill>
              </a:rPr>
              <a:t>Domestic Resource Mobilisation</a:t>
            </a:r>
          </a:p>
        </p:txBody>
      </p:sp>
      <p:sp>
        <p:nvSpPr>
          <p:cNvPr id="48" name="Espace réservé du numéro de diapositive 9">
            <a:extLst>
              <a:ext uri="{FF2B5EF4-FFF2-40B4-BE49-F238E27FC236}">
                <a16:creationId xmlns:a16="http://schemas.microsoft.com/office/drawing/2014/main" id="{9E6C56E6-8C19-415C-8560-1960B8183805}"/>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10</a:t>
            </a:fld>
            <a:endParaRPr lang="fr-BE" sz="1100" b="1">
              <a:solidFill>
                <a:schemeClr val="bg1"/>
              </a:solidFill>
              <a:latin typeface="+mn-lt"/>
            </a:endParaRPr>
          </a:p>
        </p:txBody>
      </p:sp>
    </p:spTree>
    <p:extLst>
      <p:ext uri="{BB962C8B-B14F-4D97-AF65-F5344CB8AC3E}">
        <p14:creationId xmlns:p14="http://schemas.microsoft.com/office/powerpoint/2010/main" val="2964411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1">
            <a:extLst>
              <a:ext uri="{FF2B5EF4-FFF2-40B4-BE49-F238E27FC236}">
                <a16:creationId xmlns:a16="http://schemas.microsoft.com/office/drawing/2014/main" id="{8480504B-E7CB-4CBB-BE07-C1440862CD7B}"/>
              </a:ext>
            </a:extLst>
          </p:cNvPr>
          <p:cNvSpPr>
            <a:spLocks noGrp="1"/>
          </p:cNvSpPr>
          <p:nvPr>
            <p:ph type="title"/>
          </p:nvPr>
        </p:nvSpPr>
        <p:spPr>
          <a:xfrm>
            <a:off x="342000" y="1192617"/>
            <a:ext cx="8460000" cy="773278"/>
          </a:xfrm>
        </p:spPr>
        <p:txBody>
          <a:bodyPr/>
          <a:lstStyle/>
          <a:p>
            <a:pPr marL="0" algn="ctr"/>
            <a:r>
              <a:rPr lang="fr-BE" sz="2400" cap="all" dirty="0">
                <a:solidFill>
                  <a:srgbClr val="004494"/>
                </a:solidFill>
                <a:latin typeface="+mn-lt"/>
              </a:rPr>
              <a:t>Budget</a:t>
            </a:r>
          </a:p>
        </p:txBody>
      </p:sp>
      <p:sp>
        <p:nvSpPr>
          <p:cNvPr id="27" name="Triangle isocèle 26">
            <a:extLst>
              <a:ext uri="{FF2B5EF4-FFF2-40B4-BE49-F238E27FC236}">
                <a16:creationId xmlns:a16="http://schemas.microsoft.com/office/drawing/2014/main" id="{FD453DA5-C32D-4293-B000-9D93F143980A}"/>
              </a:ext>
            </a:extLst>
          </p:cNvPr>
          <p:cNvSpPr/>
          <p:nvPr/>
        </p:nvSpPr>
        <p:spPr bwMode="auto">
          <a:xfrm rot="16200000" flipV="1">
            <a:off x="1195000" y="3772663"/>
            <a:ext cx="4017665" cy="288000"/>
          </a:xfrm>
          <a:prstGeom prst="triangle">
            <a:avLst/>
          </a:prstGeom>
          <a:solidFill>
            <a:srgbClr val="2D9E48"/>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5" name="Triangle isocèle 4">
            <a:extLst>
              <a:ext uri="{FF2B5EF4-FFF2-40B4-BE49-F238E27FC236}">
                <a16:creationId xmlns:a16="http://schemas.microsoft.com/office/drawing/2014/main" id="{CA2F6325-BDFD-4B40-A845-6F0E3E5B483C}"/>
              </a:ext>
            </a:extLst>
          </p:cNvPr>
          <p:cNvSpPr/>
          <p:nvPr/>
        </p:nvSpPr>
        <p:spPr bwMode="auto">
          <a:xfrm rot="16200000">
            <a:off x="3929199" y="3720455"/>
            <a:ext cx="4021938" cy="288000"/>
          </a:xfrm>
          <a:prstGeom prst="triangle">
            <a:avLst/>
          </a:prstGeom>
          <a:solidFill>
            <a:srgbClr val="F5823C"/>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48" name="Espace réservé du numéro de diapositive 9">
            <a:extLst>
              <a:ext uri="{FF2B5EF4-FFF2-40B4-BE49-F238E27FC236}">
                <a16:creationId xmlns:a16="http://schemas.microsoft.com/office/drawing/2014/main" id="{9E6C56E6-8C19-415C-8560-1960B8183805}"/>
              </a:ext>
            </a:extLst>
          </p:cNvPr>
          <p:cNvSpPr>
            <a:spLocks noGrp="1"/>
          </p:cNvSpPr>
          <p:nvPr>
            <p:ph type="sldNum" sz="quarter" idx="12"/>
          </p:nvPr>
        </p:nvSpPr>
        <p:spPr>
          <a:xfrm>
            <a:off x="6948264" y="6314036"/>
            <a:ext cx="2133600" cy="476250"/>
          </a:xfrm>
        </p:spPr>
        <p:txBody>
          <a:bodyPr/>
          <a:lstStyle/>
          <a:p>
            <a:fld id="{37B83C0C-BC65-4367-9B8A-060D4801009D}" type="slidenum">
              <a:rPr lang="fr-BE" sz="1100" b="1" smtClean="0">
                <a:solidFill>
                  <a:schemeClr val="bg1"/>
                </a:solidFill>
                <a:latin typeface="+mn-lt"/>
              </a:rPr>
              <a:pPr/>
              <a:t>11</a:t>
            </a:fld>
            <a:endParaRPr lang="fr-BE" sz="1100" b="1">
              <a:solidFill>
                <a:schemeClr val="bg1"/>
              </a:solidFill>
              <a:latin typeface="+mn-lt"/>
            </a:endParaRPr>
          </a:p>
        </p:txBody>
      </p:sp>
      <p:sp>
        <p:nvSpPr>
          <p:cNvPr id="7" name="Flèche : pentagone 6">
            <a:extLst>
              <a:ext uri="{FF2B5EF4-FFF2-40B4-BE49-F238E27FC236}">
                <a16:creationId xmlns:a16="http://schemas.microsoft.com/office/drawing/2014/main" id="{C0AC7C19-B31F-4B1F-8342-37DFE00996EF}"/>
              </a:ext>
            </a:extLst>
          </p:cNvPr>
          <p:cNvSpPr/>
          <p:nvPr/>
        </p:nvSpPr>
        <p:spPr bwMode="auto">
          <a:xfrm rot="16200000">
            <a:off x="1241504" y="17723"/>
            <a:ext cx="792000" cy="3060000"/>
          </a:xfrm>
          <a:prstGeom prst="homePlate">
            <a:avLst/>
          </a:prstGeom>
          <a:solidFill>
            <a:srgbClr val="2D9E48"/>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mn-lt"/>
            </a:endParaRPr>
          </a:p>
        </p:txBody>
      </p:sp>
      <p:sp>
        <p:nvSpPr>
          <p:cNvPr id="8" name="Flèche : pentagone 7">
            <a:extLst>
              <a:ext uri="{FF2B5EF4-FFF2-40B4-BE49-F238E27FC236}">
                <a16:creationId xmlns:a16="http://schemas.microsoft.com/office/drawing/2014/main" id="{B131E54E-AD44-4958-BED0-83A0AFFEF0FA}"/>
              </a:ext>
            </a:extLst>
          </p:cNvPr>
          <p:cNvSpPr/>
          <p:nvPr/>
        </p:nvSpPr>
        <p:spPr bwMode="auto">
          <a:xfrm rot="16200000">
            <a:off x="7110496" y="17723"/>
            <a:ext cx="792000" cy="3060000"/>
          </a:xfrm>
          <a:prstGeom prst="homePlate">
            <a:avLst/>
          </a:prstGeom>
          <a:solidFill>
            <a:srgbClr val="F5823C"/>
          </a:solidFill>
          <a:ln w="9525" cap="flat" cmpd="sng" algn="ctr">
            <a:solidFill>
              <a:srgbClr val="F5823C"/>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mn-lt"/>
            </a:endParaRPr>
          </a:p>
        </p:txBody>
      </p:sp>
      <p:sp>
        <p:nvSpPr>
          <p:cNvPr id="10" name="Espace réservé du contenu 8">
            <a:extLst>
              <a:ext uri="{FF2B5EF4-FFF2-40B4-BE49-F238E27FC236}">
                <a16:creationId xmlns:a16="http://schemas.microsoft.com/office/drawing/2014/main" id="{F5AEF3B1-7628-472B-B03C-94AA82C6F532}"/>
              </a:ext>
            </a:extLst>
          </p:cNvPr>
          <p:cNvSpPr txBox="1">
            <a:spLocks/>
          </p:cNvSpPr>
          <p:nvPr/>
        </p:nvSpPr>
        <p:spPr>
          <a:xfrm>
            <a:off x="1619792" y="6257276"/>
            <a:ext cx="5904416" cy="340076"/>
          </a:xfrm>
          <a:prstGeom prst="rect">
            <a:avLst/>
          </a:prstGeom>
        </p:spPr>
        <p:txBody>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r>
              <a:rPr lang="en-GB" altLang="es-ES" sz="2000" b="1" i="0" kern="0" cap="all" dirty="0">
                <a:solidFill>
                  <a:schemeClr val="bg1"/>
                </a:solidFill>
                <a:latin typeface="+mn-lt"/>
              </a:rPr>
              <a:t>Transparency and Oversight</a:t>
            </a:r>
          </a:p>
          <a:p>
            <a:pPr marL="0" indent="0" algn="ctr">
              <a:buNone/>
            </a:pPr>
            <a:endParaRPr lang="fr-BE" altLang="es-ES" sz="2000" b="1" i="0" kern="0" cap="all" dirty="0">
              <a:solidFill>
                <a:schemeClr val="bg1"/>
              </a:solidFill>
              <a:latin typeface="+mn-lt"/>
            </a:endParaRPr>
          </a:p>
          <a:p>
            <a:pPr marL="0" indent="0" algn="ctr">
              <a:buNone/>
            </a:pPr>
            <a:endParaRPr lang="fr-BE" sz="2000" b="1" i="0" kern="0" dirty="0">
              <a:solidFill>
                <a:schemeClr val="bg1"/>
              </a:solidFill>
              <a:latin typeface="+mn-lt"/>
            </a:endParaRPr>
          </a:p>
        </p:txBody>
      </p:sp>
      <p:sp>
        <p:nvSpPr>
          <p:cNvPr id="15" name="Rectangle 14">
            <a:extLst>
              <a:ext uri="{FF2B5EF4-FFF2-40B4-BE49-F238E27FC236}">
                <a16:creationId xmlns:a16="http://schemas.microsoft.com/office/drawing/2014/main" id="{BD4FE055-CA4A-48FF-AAE0-0D7CAA7DB31B}"/>
              </a:ext>
            </a:extLst>
          </p:cNvPr>
          <p:cNvSpPr/>
          <p:nvPr/>
        </p:nvSpPr>
        <p:spPr bwMode="auto">
          <a:xfrm>
            <a:off x="107503" y="1881304"/>
            <a:ext cx="3060000" cy="4284000"/>
          </a:xfrm>
          <a:prstGeom prst="rect">
            <a:avLst/>
          </a:prstGeom>
          <a:solidFill>
            <a:schemeClr val="bg1"/>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16" name="Rectangle 15">
            <a:extLst>
              <a:ext uri="{FF2B5EF4-FFF2-40B4-BE49-F238E27FC236}">
                <a16:creationId xmlns:a16="http://schemas.microsoft.com/office/drawing/2014/main" id="{CC327D93-C319-497D-B320-5F7BAD0644E7}"/>
              </a:ext>
            </a:extLst>
          </p:cNvPr>
          <p:cNvSpPr/>
          <p:nvPr/>
        </p:nvSpPr>
        <p:spPr bwMode="auto">
          <a:xfrm>
            <a:off x="5976496" y="1881304"/>
            <a:ext cx="3060000" cy="4284000"/>
          </a:xfrm>
          <a:prstGeom prst="rect">
            <a:avLst/>
          </a:prstGeom>
          <a:solidFill>
            <a:schemeClr val="bg1"/>
          </a:solidFill>
          <a:ln w="9525" cap="flat" cmpd="sng" algn="ctr">
            <a:solidFill>
              <a:srgbClr val="F5823C"/>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17" name="Espace réservé du contenu 2">
            <a:extLst>
              <a:ext uri="{FF2B5EF4-FFF2-40B4-BE49-F238E27FC236}">
                <a16:creationId xmlns:a16="http://schemas.microsoft.com/office/drawing/2014/main" id="{16E80D45-4F80-4E46-B2D2-DD6E3BD78017}"/>
              </a:ext>
            </a:extLst>
          </p:cNvPr>
          <p:cNvSpPr txBox="1">
            <a:spLocks/>
          </p:cNvSpPr>
          <p:nvPr/>
        </p:nvSpPr>
        <p:spPr bwMode="auto">
          <a:xfrm>
            <a:off x="107503" y="1367659"/>
            <a:ext cx="3060000" cy="551584"/>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defTabSz="966788" eaLnBrk="0" hangingPunct="0">
              <a:lnSpc>
                <a:spcPct val="90000"/>
              </a:lnSpc>
              <a:spcBef>
                <a:spcPct val="0"/>
              </a:spcBef>
              <a:buClrTx/>
              <a:buNone/>
            </a:pPr>
            <a:r>
              <a:rPr lang="en-GB" altLang="es-ES" sz="1400" b="1" i="0" kern="0" dirty="0">
                <a:solidFill>
                  <a:schemeClr val="bg1"/>
                </a:solidFill>
                <a:latin typeface="+mn-lt"/>
              </a:rPr>
              <a:t>(</a:t>
            </a:r>
            <a:r>
              <a:rPr lang="en-GB" altLang="es-ES" sz="1400" b="1" i="0" kern="0" dirty="0" err="1">
                <a:solidFill>
                  <a:schemeClr val="bg1"/>
                </a:solidFill>
                <a:latin typeface="+mn-lt"/>
              </a:rPr>
              <a:t>i</a:t>
            </a:r>
            <a:r>
              <a:rPr lang="en-GB" altLang="es-ES" sz="1400" b="1" i="0" kern="0" dirty="0">
                <a:solidFill>
                  <a:schemeClr val="bg1"/>
                </a:solidFill>
                <a:latin typeface="+mn-lt"/>
              </a:rPr>
              <a:t>) Macroeconomic</a:t>
            </a:r>
          </a:p>
          <a:p>
            <a:pPr marL="0" indent="0" algn="ctr" defTabSz="966788" eaLnBrk="0" hangingPunct="0">
              <a:lnSpc>
                <a:spcPct val="90000"/>
              </a:lnSpc>
              <a:spcBef>
                <a:spcPct val="0"/>
              </a:spcBef>
              <a:buClrTx/>
              <a:buNone/>
            </a:pPr>
            <a:r>
              <a:rPr lang="en-GB" altLang="es-ES" sz="1400" b="1" i="0" kern="0" dirty="0">
                <a:solidFill>
                  <a:schemeClr val="bg1"/>
                </a:solidFill>
                <a:latin typeface="+mn-lt"/>
              </a:rPr>
              <a:t> policy</a:t>
            </a:r>
          </a:p>
        </p:txBody>
      </p:sp>
      <p:sp>
        <p:nvSpPr>
          <p:cNvPr id="18" name="Espace réservé du contenu 2">
            <a:extLst>
              <a:ext uri="{FF2B5EF4-FFF2-40B4-BE49-F238E27FC236}">
                <a16:creationId xmlns:a16="http://schemas.microsoft.com/office/drawing/2014/main" id="{DF69207C-EFB3-48E8-8E94-B2B712DBF780}"/>
              </a:ext>
            </a:extLst>
          </p:cNvPr>
          <p:cNvSpPr txBox="1">
            <a:spLocks/>
          </p:cNvSpPr>
          <p:nvPr/>
        </p:nvSpPr>
        <p:spPr bwMode="auto">
          <a:xfrm>
            <a:off x="5976493" y="1367659"/>
            <a:ext cx="3060000" cy="551584"/>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defTabSz="966788" eaLnBrk="0" hangingPunct="0">
              <a:lnSpc>
                <a:spcPct val="90000"/>
              </a:lnSpc>
              <a:spcBef>
                <a:spcPct val="0"/>
              </a:spcBef>
              <a:buClrTx/>
              <a:buNone/>
            </a:pPr>
            <a:r>
              <a:rPr lang="en-GB" altLang="es-ES" sz="1400" b="1" i="0" kern="0" dirty="0">
                <a:solidFill>
                  <a:schemeClr val="bg1"/>
                </a:solidFill>
                <a:latin typeface="+mn-lt"/>
              </a:rPr>
              <a:t>(iii) Public Finance </a:t>
            </a:r>
          </a:p>
          <a:p>
            <a:pPr marL="0" indent="0" algn="ctr" defTabSz="966788" eaLnBrk="0" hangingPunct="0">
              <a:lnSpc>
                <a:spcPct val="90000"/>
              </a:lnSpc>
              <a:spcBef>
                <a:spcPct val="0"/>
              </a:spcBef>
              <a:buClrTx/>
              <a:buNone/>
            </a:pPr>
            <a:r>
              <a:rPr lang="en-GB" altLang="es-ES" sz="1400" b="1" i="0" kern="0" dirty="0">
                <a:solidFill>
                  <a:schemeClr val="bg1"/>
                </a:solidFill>
                <a:latin typeface="+mn-lt"/>
              </a:rPr>
              <a:t>Management</a:t>
            </a:r>
          </a:p>
        </p:txBody>
      </p:sp>
      <p:sp>
        <p:nvSpPr>
          <p:cNvPr id="13" name="ZoneTexte 12">
            <a:extLst>
              <a:ext uri="{FF2B5EF4-FFF2-40B4-BE49-F238E27FC236}">
                <a16:creationId xmlns:a16="http://schemas.microsoft.com/office/drawing/2014/main" id="{3E5B1EFD-2D8F-4F49-9303-AC6E6A606FC1}"/>
              </a:ext>
            </a:extLst>
          </p:cNvPr>
          <p:cNvSpPr txBox="1"/>
          <p:nvPr/>
        </p:nvSpPr>
        <p:spPr>
          <a:xfrm>
            <a:off x="86295" y="1925494"/>
            <a:ext cx="3060000" cy="4108817"/>
          </a:xfrm>
          <a:prstGeom prst="rect">
            <a:avLst/>
          </a:prstGeom>
          <a:noFill/>
        </p:spPr>
        <p:txBody>
          <a:bodyPr wrap="square" rtlCol="0">
            <a:spAutoFit/>
          </a:bodyPr>
          <a:lstStyle/>
          <a:p>
            <a:pPr marL="0" lvl="1" algn="ctr">
              <a:spcBef>
                <a:spcPts val="600"/>
              </a:spcBef>
              <a:buClr>
                <a:srgbClr val="89C765"/>
              </a:buClr>
              <a:defRPr/>
            </a:pPr>
            <a:r>
              <a:rPr lang="fr-BE" sz="1600" b="1" dirty="0">
                <a:solidFill>
                  <a:srgbClr val="2D9E48"/>
                </a:solidFill>
                <a:latin typeface="+mn-lt"/>
              </a:rPr>
              <a:t>Objectives</a:t>
            </a:r>
          </a:p>
          <a:p>
            <a:pPr marL="285750" lvl="1" indent="-285750">
              <a:spcBef>
                <a:spcPts val="600"/>
              </a:spcBef>
              <a:buClr>
                <a:srgbClr val="2D9E48"/>
              </a:buClr>
              <a:buFont typeface="Verdana" panose="020B0604030504040204" pitchFamily="34" charset="0"/>
              <a:buChar char="&gt;"/>
              <a:defRPr/>
            </a:pPr>
            <a:r>
              <a:rPr lang="en-GB" altLang="es-ES" sz="1600" dirty="0">
                <a:solidFill>
                  <a:schemeClr val="tx1"/>
                </a:solidFill>
                <a:latin typeface="+mn-lt"/>
              </a:rPr>
              <a:t>Macroeconomic stability and fiscal sustainability</a:t>
            </a:r>
          </a:p>
          <a:p>
            <a:pPr marL="285750" lvl="1" indent="-285750">
              <a:spcBef>
                <a:spcPts val="600"/>
              </a:spcBef>
              <a:buClr>
                <a:srgbClr val="2D9E48"/>
              </a:buClr>
              <a:buFont typeface="Verdana" panose="020B0604030504040204" pitchFamily="34" charset="0"/>
              <a:buChar char="&gt;"/>
              <a:defRPr/>
            </a:pPr>
            <a:r>
              <a:rPr lang="en-GB" altLang="es-ES" sz="1600" dirty="0">
                <a:solidFill>
                  <a:schemeClr val="tx1"/>
                </a:solidFill>
                <a:latin typeface="+mn-lt"/>
              </a:rPr>
              <a:t>Sustainable and inclusive growth</a:t>
            </a:r>
          </a:p>
          <a:p>
            <a:pPr marL="0" lvl="1" algn="ctr">
              <a:spcBef>
                <a:spcPts val="600"/>
              </a:spcBef>
              <a:buClr>
                <a:srgbClr val="89C765"/>
              </a:buClr>
              <a:defRPr/>
            </a:pPr>
            <a:endParaRPr lang="fr-BE" sz="1600" b="1" dirty="0">
              <a:solidFill>
                <a:schemeClr val="tx1"/>
              </a:solidFill>
              <a:latin typeface="+mn-lt"/>
            </a:endParaRPr>
          </a:p>
          <a:p>
            <a:pPr marL="0" lvl="1" algn="ctr">
              <a:spcBef>
                <a:spcPts val="600"/>
              </a:spcBef>
              <a:buClr>
                <a:srgbClr val="89C765"/>
              </a:buClr>
              <a:defRPr/>
            </a:pPr>
            <a:r>
              <a:rPr lang="fr-BE" sz="1600" b="1" dirty="0">
                <a:solidFill>
                  <a:srgbClr val="2D9E48"/>
                </a:solidFill>
                <a:latin typeface="+mn-lt"/>
              </a:rPr>
              <a:t>Instruments</a:t>
            </a:r>
          </a:p>
          <a:p>
            <a:pPr marL="285750" lvl="1" indent="-285750">
              <a:spcBef>
                <a:spcPts val="600"/>
              </a:spcBef>
              <a:buClr>
                <a:srgbClr val="2D9E48"/>
              </a:buClr>
              <a:buFont typeface="Verdana" panose="020B0604030504040204" pitchFamily="34" charset="0"/>
              <a:buChar char="&gt;"/>
              <a:defRPr/>
            </a:pPr>
            <a:r>
              <a:rPr lang="en-GB" altLang="es-ES" sz="1600" dirty="0">
                <a:solidFill>
                  <a:schemeClr val="tx1"/>
                </a:solidFill>
                <a:latin typeface="+mn-lt"/>
              </a:rPr>
              <a:t>Monetary and exchange rate policy</a:t>
            </a:r>
          </a:p>
          <a:p>
            <a:pPr marL="285750" lvl="1" indent="-285750">
              <a:spcBef>
                <a:spcPts val="600"/>
              </a:spcBef>
              <a:buClr>
                <a:srgbClr val="2D9E48"/>
              </a:buClr>
              <a:buFont typeface="Verdana" panose="020B0604030504040204" pitchFamily="34" charset="0"/>
              <a:buChar char="&gt;"/>
              <a:defRPr/>
            </a:pPr>
            <a:r>
              <a:rPr lang="en-GB" altLang="es-ES" sz="1600" dirty="0">
                <a:solidFill>
                  <a:schemeClr val="tx1"/>
                </a:solidFill>
                <a:latin typeface="+mn-lt"/>
              </a:rPr>
              <a:t>Fiscal Policy</a:t>
            </a:r>
          </a:p>
          <a:p>
            <a:pPr marL="450850" lvl="1" indent="-184150">
              <a:spcBef>
                <a:spcPts val="600"/>
              </a:spcBef>
              <a:buClr>
                <a:srgbClr val="2D9E48"/>
              </a:buClr>
              <a:buFont typeface="Arial" panose="020B0604020202020204" pitchFamily="34" charset="0"/>
              <a:buChar char="•"/>
              <a:defRPr/>
            </a:pPr>
            <a:r>
              <a:rPr lang="en-GB" altLang="es-ES" sz="1400" dirty="0">
                <a:solidFill>
                  <a:schemeClr val="tx1"/>
                </a:solidFill>
                <a:latin typeface="+mn-lt"/>
              </a:rPr>
              <a:t>Domestic revenue mobilisation policy</a:t>
            </a:r>
          </a:p>
          <a:p>
            <a:pPr marL="450850" lvl="1" indent="-184150">
              <a:spcBef>
                <a:spcPts val="600"/>
              </a:spcBef>
              <a:buClr>
                <a:srgbClr val="2D9E48"/>
              </a:buClr>
              <a:buFont typeface="Arial" panose="020B0604020202020204" pitchFamily="34" charset="0"/>
              <a:buChar char="•"/>
              <a:defRPr/>
            </a:pPr>
            <a:r>
              <a:rPr lang="en-GB" altLang="es-ES" sz="1400" dirty="0">
                <a:solidFill>
                  <a:schemeClr val="tx1"/>
                </a:solidFill>
                <a:latin typeface="+mn-lt"/>
              </a:rPr>
              <a:t>Public expenditures policy</a:t>
            </a:r>
          </a:p>
          <a:p>
            <a:pPr marL="450850" lvl="1" indent="-184150">
              <a:spcBef>
                <a:spcPts val="600"/>
              </a:spcBef>
              <a:buClr>
                <a:srgbClr val="2D9E48"/>
              </a:buClr>
              <a:buFont typeface="Arial" panose="020B0604020202020204" pitchFamily="34" charset="0"/>
              <a:buChar char="•"/>
              <a:defRPr/>
            </a:pPr>
            <a:r>
              <a:rPr lang="en-GB" altLang="es-ES" sz="1400" dirty="0">
                <a:solidFill>
                  <a:schemeClr val="tx1"/>
                </a:solidFill>
                <a:latin typeface="+mn-lt"/>
              </a:rPr>
              <a:t>Debt policy</a:t>
            </a:r>
          </a:p>
        </p:txBody>
      </p:sp>
      <p:sp>
        <p:nvSpPr>
          <p:cNvPr id="19" name="ZoneTexte 18">
            <a:extLst>
              <a:ext uri="{FF2B5EF4-FFF2-40B4-BE49-F238E27FC236}">
                <a16:creationId xmlns:a16="http://schemas.microsoft.com/office/drawing/2014/main" id="{25691A7D-5E29-4831-B47B-36622D712BE7}"/>
              </a:ext>
            </a:extLst>
          </p:cNvPr>
          <p:cNvSpPr txBox="1"/>
          <p:nvPr/>
        </p:nvSpPr>
        <p:spPr>
          <a:xfrm>
            <a:off x="5965093" y="1925494"/>
            <a:ext cx="3060000" cy="4124206"/>
          </a:xfrm>
          <a:prstGeom prst="rect">
            <a:avLst/>
          </a:prstGeom>
          <a:noFill/>
        </p:spPr>
        <p:txBody>
          <a:bodyPr wrap="square" rtlCol="0">
            <a:spAutoFit/>
          </a:bodyPr>
          <a:lstStyle/>
          <a:p>
            <a:pPr marL="0" lvl="1" algn="ctr">
              <a:spcBef>
                <a:spcPts val="600"/>
              </a:spcBef>
              <a:spcAft>
                <a:spcPts val="600"/>
              </a:spcAft>
              <a:buClr>
                <a:srgbClr val="89C765"/>
              </a:buClr>
              <a:defRPr/>
            </a:pPr>
            <a:r>
              <a:rPr lang="fr-BE" sz="1600" b="1" dirty="0" err="1">
                <a:solidFill>
                  <a:srgbClr val="F5823C"/>
                </a:solidFill>
                <a:latin typeface="+mn-lt"/>
              </a:rPr>
              <a:t>Function</a:t>
            </a:r>
            <a:endParaRPr lang="fr-BE" sz="1600" b="1" dirty="0">
              <a:solidFill>
                <a:srgbClr val="F5823C"/>
              </a:solidFill>
              <a:latin typeface="+mn-lt"/>
            </a:endParaRPr>
          </a:p>
          <a:p>
            <a:pPr marL="285750" lvl="1" indent="-285750">
              <a:spcBef>
                <a:spcPts val="600"/>
              </a:spcBef>
              <a:spcAft>
                <a:spcPts val="600"/>
              </a:spcAft>
              <a:buClr>
                <a:srgbClr val="F5823C"/>
              </a:buClr>
              <a:buFont typeface="Verdana" panose="020B0604030504040204" pitchFamily="34" charset="0"/>
              <a:buChar char="&gt;"/>
              <a:defRPr/>
            </a:pPr>
            <a:r>
              <a:rPr lang="en-GB" altLang="es-ES" sz="1600" dirty="0">
                <a:solidFill>
                  <a:schemeClr val="tx1"/>
                </a:solidFill>
                <a:latin typeface="+mn-lt"/>
              </a:rPr>
              <a:t>Manage Funds to implement public policies</a:t>
            </a:r>
          </a:p>
          <a:p>
            <a:pPr marL="285750" lvl="1" indent="-285750">
              <a:spcBef>
                <a:spcPts val="600"/>
              </a:spcBef>
              <a:spcAft>
                <a:spcPts val="600"/>
              </a:spcAft>
              <a:buClr>
                <a:srgbClr val="F5823C"/>
              </a:buClr>
              <a:buFont typeface="Verdana" panose="020B0604030504040204" pitchFamily="34" charset="0"/>
              <a:buChar char="&gt;"/>
              <a:defRPr/>
            </a:pPr>
            <a:endParaRPr lang="fr-BE" sz="1600" dirty="0">
              <a:solidFill>
                <a:schemeClr val="tx1"/>
              </a:solidFill>
              <a:latin typeface="+mn-lt"/>
            </a:endParaRPr>
          </a:p>
          <a:p>
            <a:pPr marL="0" lvl="1" algn="ctr">
              <a:spcBef>
                <a:spcPts val="600"/>
              </a:spcBef>
              <a:spcAft>
                <a:spcPts val="600"/>
              </a:spcAft>
              <a:buClr>
                <a:srgbClr val="89C765"/>
              </a:buClr>
              <a:defRPr/>
            </a:pPr>
            <a:r>
              <a:rPr lang="fr-BE" sz="1600" b="1" dirty="0">
                <a:solidFill>
                  <a:srgbClr val="F5823C"/>
                </a:solidFill>
                <a:latin typeface="+mn-lt"/>
              </a:rPr>
              <a:t>Objectives</a:t>
            </a:r>
            <a:r>
              <a:rPr lang="fr-BE" sz="1600" b="1" dirty="0">
                <a:solidFill>
                  <a:srgbClr val="2D9E48"/>
                </a:solidFill>
                <a:latin typeface="+mn-lt"/>
              </a:rPr>
              <a:t> </a:t>
            </a:r>
          </a:p>
          <a:p>
            <a:pPr marL="285750" lvl="1" indent="-285750">
              <a:spcBef>
                <a:spcPts val="600"/>
              </a:spcBef>
              <a:spcAft>
                <a:spcPts val="600"/>
              </a:spcAft>
              <a:buClr>
                <a:srgbClr val="F5823C"/>
              </a:buClr>
              <a:buFont typeface="Verdana" panose="020B0604030504040204" pitchFamily="34" charset="0"/>
              <a:buChar char="&gt;"/>
              <a:defRPr/>
            </a:pPr>
            <a:r>
              <a:rPr lang="en-GB" altLang="es-ES" sz="1600" dirty="0">
                <a:solidFill>
                  <a:schemeClr val="tx1"/>
                </a:solidFill>
                <a:latin typeface="+mn-lt"/>
              </a:rPr>
              <a:t>Financial compliance</a:t>
            </a:r>
          </a:p>
          <a:p>
            <a:pPr marL="285750" lvl="1" indent="-285750">
              <a:spcBef>
                <a:spcPts val="600"/>
              </a:spcBef>
              <a:spcAft>
                <a:spcPts val="600"/>
              </a:spcAft>
              <a:buClr>
                <a:srgbClr val="F5823C"/>
              </a:buClr>
              <a:buFont typeface="Verdana" panose="020B0604030504040204" pitchFamily="34" charset="0"/>
              <a:buChar char="&gt;"/>
              <a:defRPr/>
            </a:pPr>
            <a:r>
              <a:rPr lang="en-GB" altLang="es-ES" sz="1600" dirty="0">
                <a:solidFill>
                  <a:schemeClr val="tx1"/>
                </a:solidFill>
                <a:latin typeface="+mn-lt"/>
              </a:rPr>
              <a:t>Fiscal discipline</a:t>
            </a:r>
          </a:p>
          <a:p>
            <a:pPr marL="285750" lvl="1" indent="-285750">
              <a:spcBef>
                <a:spcPts val="600"/>
              </a:spcBef>
              <a:spcAft>
                <a:spcPts val="600"/>
              </a:spcAft>
              <a:buClr>
                <a:srgbClr val="F5823C"/>
              </a:buClr>
              <a:buFont typeface="Verdana" panose="020B0604030504040204" pitchFamily="34" charset="0"/>
              <a:buChar char="&gt;"/>
              <a:defRPr/>
            </a:pPr>
            <a:r>
              <a:rPr lang="en-GB" altLang="es-ES" sz="1600" dirty="0">
                <a:solidFill>
                  <a:schemeClr val="tx1"/>
                </a:solidFill>
                <a:latin typeface="+mn-lt"/>
              </a:rPr>
              <a:t>Allocation of resources according to policy objectives</a:t>
            </a:r>
          </a:p>
          <a:p>
            <a:pPr marL="285750" lvl="1" indent="-285750">
              <a:spcBef>
                <a:spcPts val="600"/>
              </a:spcBef>
              <a:spcAft>
                <a:spcPts val="600"/>
              </a:spcAft>
              <a:buClr>
                <a:srgbClr val="F5823C"/>
              </a:buClr>
              <a:buFont typeface="Verdana" panose="020B0604030504040204" pitchFamily="34" charset="0"/>
              <a:buChar char="&gt;"/>
              <a:defRPr/>
            </a:pPr>
            <a:r>
              <a:rPr lang="en-GB" altLang="es-ES" sz="1600" dirty="0">
                <a:solidFill>
                  <a:schemeClr val="tx1"/>
                </a:solidFill>
                <a:latin typeface="+mn-lt"/>
              </a:rPr>
              <a:t>Efficient public service delivery</a:t>
            </a:r>
            <a:endParaRPr lang="fr-BE" sz="1600" dirty="0">
              <a:solidFill>
                <a:schemeClr val="tx1"/>
              </a:solidFill>
              <a:latin typeface="+mn-lt"/>
            </a:endParaRPr>
          </a:p>
        </p:txBody>
      </p:sp>
      <p:sp>
        <p:nvSpPr>
          <p:cNvPr id="20" name="Rectangle 19">
            <a:extLst>
              <a:ext uri="{FF2B5EF4-FFF2-40B4-BE49-F238E27FC236}">
                <a16:creationId xmlns:a16="http://schemas.microsoft.com/office/drawing/2014/main" id="{CAFBC3A6-FA31-4A18-B06F-65F5C46D7644}"/>
              </a:ext>
            </a:extLst>
          </p:cNvPr>
          <p:cNvSpPr/>
          <p:nvPr/>
        </p:nvSpPr>
        <p:spPr bwMode="auto">
          <a:xfrm>
            <a:off x="3484888" y="2175925"/>
            <a:ext cx="2196000" cy="3408211"/>
          </a:xfrm>
          <a:prstGeom prst="rect">
            <a:avLst/>
          </a:prstGeom>
          <a:solidFill>
            <a:schemeClr val="bg1"/>
          </a:solidFill>
          <a:ln w="9525" cap="flat" cmpd="sng" algn="ctr">
            <a:solidFill>
              <a:srgbClr val="0F5494"/>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9" name="Espace réservé du contenu 8">
            <a:extLst>
              <a:ext uri="{FF2B5EF4-FFF2-40B4-BE49-F238E27FC236}">
                <a16:creationId xmlns:a16="http://schemas.microsoft.com/office/drawing/2014/main" id="{7168FAEE-39EC-45CF-9081-36FF95F2AD9A}"/>
              </a:ext>
            </a:extLst>
          </p:cNvPr>
          <p:cNvSpPr txBox="1">
            <a:spLocks/>
          </p:cNvSpPr>
          <p:nvPr/>
        </p:nvSpPr>
        <p:spPr>
          <a:xfrm>
            <a:off x="3484888" y="1993713"/>
            <a:ext cx="2196000" cy="542213"/>
          </a:xfrm>
          <a:prstGeom prst="rect">
            <a:avLst/>
          </a:prstGeom>
          <a:solidFill>
            <a:schemeClr val="accent1">
              <a:lumMod val="90000"/>
            </a:schemeClr>
          </a:solidFill>
          <a:ln>
            <a:solidFill>
              <a:srgbClr val="0F5494"/>
            </a:solidFill>
          </a:ln>
        </p:spPr>
        <p:txBody>
          <a:bodyPr anchor="ct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r>
              <a:rPr lang="en-GB" sz="1600" b="1" i="0" kern="0" dirty="0">
                <a:solidFill>
                  <a:schemeClr val="bg1"/>
                </a:solidFill>
                <a:latin typeface="+mn-lt"/>
              </a:rPr>
              <a:t>(ii) Public Policies</a:t>
            </a:r>
          </a:p>
        </p:txBody>
      </p:sp>
      <p:sp>
        <p:nvSpPr>
          <p:cNvPr id="22" name="Espace réservé du contenu 8">
            <a:extLst>
              <a:ext uri="{FF2B5EF4-FFF2-40B4-BE49-F238E27FC236}">
                <a16:creationId xmlns:a16="http://schemas.microsoft.com/office/drawing/2014/main" id="{E6078B7E-6B40-4D6C-A382-79DC886812B1}"/>
              </a:ext>
            </a:extLst>
          </p:cNvPr>
          <p:cNvSpPr txBox="1">
            <a:spLocks/>
          </p:cNvSpPr>
          <p:nvPr/>
        </p:nvSpPr>
        <p:spPr>
          <a:xfrm>
            <a:off x="3484888" y="2693021"/>
            <a:ext cx="2196000" cy="360000"/>
          </a:xfrm>
          <a:prstGeom prst="rect">
            <a:avLst/>
          </a:prstGeom>
          <a:solidFill>
            <a:srgbClr val="0F5494"/>
          </a:solidFill>
          <a:ln>
            <a:solidFill>
              <a:srgbClr val="0F5494"/>
            </a:solidFill>
          </a:ln>
        </p:spPr>
        <p:txBody>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r>
              <a:rPr lang="fr-BE" sz="1600" b="1" i="0" kern="0">
                <a:solidFill>
                  <a:schemeClr val="bg1"/>
                </a:solidFill>
                <a:latin typeface="+mn-lt"/>
              </a:rPr>
              <a:t>Budget</a:t>
            </a:r>
          </a:p>
        </p:txBody>
      </p:sp>
      <p:sp>
        <p:nvSpPr>
          <p:cNvPr id="23" name="Espace réservé du contenu 8">
            <a:extLst>
              <a:ext uri="{FF2B5EF4-FFF2-40B4-BE49-F238E27FC236}">
                <a16:creationId xmlns:a16="http://schemas.microsoft.com/office/drawing/2014/main" id="{AA9CC56E-E6F2-404C-A108-47E5C2C6C939}"/>
              </a:ext>
            </a:extLst>
          </p:cNvPr>
          <p:cNvSpPr txBox="1">
            <a:spLocks/>
          </p:cNvSpPr>
          <p:nvPr/>
        </p:nvSpPr>
        <p:spPr>
          <a:xfrm>
            <a:off x="3484888" y="3218491"/>
            <a:ext cx="2196000" cy="906512"/>
          </a:xfrm>
          <a:prstGeom prst="rect">
            <a:avLst/>
          </a:prstGeom>
          <a:solidFill>
            <a:srgbClr val="0F5494"/>
          </a:solidFill>
          <a:ln>
            <a:solidFill>
              <a:srgbClr val="0F5494"/>
            </a:solidFill>
          </a:ln>
        </p:spPr>
        <p:txBody>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r>
              <a:rPr lang="en-GB" altLang="es-ES" sz="1600" b="1" i="0" kern="0" dirty="0">
                <a:solidFill>
                  <a:schemeClr val="bg1"/>
                </a:solidFill>
                <a:latin typeface="+mn-lt"/>
              </a:rPr>
              <a:t>Domestic Revenue Mobilisation</a:t>
            </a:r>
          </a:p>
        </p:txBody>
      </p:sp>
      <p:sp>
        <p:nvSpPr>
          <p:cNvPr id="24" name="Espace réservé du contenu 8">
            <a:extLst>
              <a:ext uri="{FF2B5EF4-FFF2-40B4-BE49-F238E27FC236}">
                <a16:creationId xmlns:a16="http://schemas.microsoft.com/office/drawing/2014/main" id="{3C816FB1-305B-4207-A6C6-76780CA5D54A}"/>
              </a:ext>
            </a:extLst>
          </p:cNvPr>
          <p:cNvSpPr txBox="1">
            <a:spLocks/>
          </p:cNvSpPr>
          <p:nvPr/>
        </p:nvSpPr>
        <p:spPr>
          <a:xfrm>
            <a:off x="3484888" y="4287397"/>
            <a:ext cx="2196000" cy="786465"/>
          </a:xfrm>
          <a:prstGeom prst="rect">
            <a:avLst/>
          </a:prstGeom>
          <a:solidFill>
            <a:srgbClr val="0F5494"/>
          </a:solidFill>
          <a:ln>
            <a:solidFill>
              <a:srgbClr val="0F5494"/>
            </a:solidFill>
          </a:ln>
        </p:spPr>
        <p:txBody>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r>
              <a:rPr lang="en-GB" altLang="es-ES" sz="1600" b="1" i="0" kern="0" dirty="0">
                <a:solidFill>
                  <a:schemeClr val="bg1"/>
                </a:solidFill>
                <a:latin typeface="+mn-lt"/>
              </a:rPr>
              <a:t>Public Expenditure</a:t>
            </a:r>
          </a:p>
        </p:txBody>
      </p:sp>
      <p:sp>
        <p:nvSpPr>
          <p:cNvPr id="25" name="Espace réservé du contenu 8">
            <a:extLst>
              <a:ext uri="{FF2B5EF4-FFF2-40B4-BE49-F238E27FC236}">
                <a16:creationId xmlns:a16="http://schemas.microsoft.com/office/drawing/2014/main" id="{B522B481-8B6C-4899-9BFB-7C040870A84A}"/>
              </a:ext>
            </a:extLst>
          </p:cNvPr>
          <p:cNvSpPr txBox="1">
            <a:spLocks/>
          </p:cNvSpPr>
          <p:nvPr/>
        </p:nvSpPr>
        <p:spPr>
          <a:xfrm>
            <a:off x="3484888" y="5255278"/>
            <a:ext cx="2196000" cy="838018"/>
          </a:xfrm>
          <a:prstGeom prst="rect">
            <a:avLst/>
          </a:prstGeom>
          <a:solidFill>
            <a:srgbClr val="0F5494"/>
          </a:solidFill>
          <a:ln>
            <a:solidFill>
              <a:srgbClr val="0F5494"/>
            </a:solidFill>
          </a:ln>
        </p:spPr>
        <p:txBody>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eaLnBrk="1" hangingPunct="1">
              <a:buNone/>
            </a:pPr>
            <a:r>
              <a:rPr lang="en-GB" altLang="es-ES" sz="1600" b="1" i="0" kern="0" dirty="0">
                <a:solidFill>
                  <a:schemeClr val="bg1"/>
                </a:solidFill>
                <a:latin typeface="+mn-lt"/>
              </a:rPr>
              <a:t>Financing: loans &amp; grants, including BS</a:t>
            </a:r>
          </a:p>
        </p:txBody>
      </p:sp>
      <p:sp>
        <p:nvSpPr>
          <p:cNvPr id="26" name="Rounded Rectangle 22">
            <a:extLst>
              <a:ext uri="{FF2B5EF4-FFF2-40B4-BE49-F238E27FC236}">
                <a16:creationId xmlns:a16="http://schemas.microsoft.com/office/drawing/2014/main" id="{5B10551C-A571-4A55-AD84-9C8083B8A8BE}"/>
              </a:ext>
            </a:extLst>
          </p:cNvPr>
          <p:cNvSpPr>
            <a:spLocks noChangeArrowheads="1"/>
          </p:cNvSpPr>
          <p:nvPr/>
        </p:nvSpPr>
        <p:spPr bwMode="auto">
          <a:xfrm>
            <a:off x="2422648" y="6199781"/>
            <a:ext cx="4320480" cy="558800"/>
          </a:xfrm>
          <a:prstGeom prst="roundRect">
            <a:avLst>
              <a:gd name="adj" fmla="val 16667"/>
            </a:avLst>
          </a:prstGeom>
          <a:solidFill>
            <a:schemeClr val="accent2">
              <a:lumMod val="75000"/>
            </a:schemeClr>
          </a:solidFill>
          <a:ln w="9525" algn="ctr">
            <a:solidFill>
              <a:schemeClr val="tx1"/>
            </a:solidFill>
            <a:round/>
            <a:headEnd/>
            <a:tailEnd/>
          </a:ln>
        </p:spPr>
        <p:txBody>
          <a:bodyPr anchor="t"/>
          <a:lstStyle>
            <a:lvl1pPr marL="3175" eaLnBrk="0" hangingPunct="0">
              <a:defRPr sz="1200">
                <a:solidFill>
                  <a:srgbClr val="0F5494"/>
                </a:solidFill>
                <a:latin typeface="Verdana" panose="020B0604030504040204" pitchFamily="34" charset="0"/>
              </a:defRPr>
            </a:lvl1pPr>
            <a:lvl2pPr marL="742950" indent="-285750" eaLnBrk="0" hangingPunct="0">
              <a:defRPr sz="1200">
                <a:solidFill>
                  <a:srgbClr val="0F5494"/>
                </a:solidFill>
                <a:latin typeface="Verdana" panose="020B0604030504040204" pitchFamily="34" charset="0"/>
              </a:defRPr>
            </a:lvl2pPr>
            <a:lvl3pPr marL="1143000" indent="-228600" eaLnBrk="0" hangingPunct="0">
              <a:defRPr sz="1200">
                <a:solidFill>
                  <a:srgbClr val="0F5494"/>
                </a:solidFill>
                <a:latin typeface="Verdana" panose="020B0604030504040204" pitchFamily="34" charset="0"/>
              </a:defRPr>
            </a:lvl3pPr>
            <a:lvl4pPr marL="1600200" indent="-228600" eaLnBrk="0" hangingPunct="0">
              <a:defRPr sz="1200">
                <a:solidFill>
                  <a:srgbClr val="0F5494"/>
                </a:solidFill>
                <a:latin typeface="Verdana" panose="020B0604030504040204" pitchFamily="34" charset="0"/>
              </a:defRPr>
            </a:lvl4pPr>
            <a:lvl5pPr marL="2057400" indent="-228600" eaLnBrk="0" hangingPunct="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pPr algn="ctr" eaLnBrk="1" hangingPunct="1"/>
            <a:r>
              <a:rPr lang="en-GB" altLang="es-ES" sz="1400" b="1" dirty="0">
                <a:solidFill>
                  <a:srgbClr val="FFFFFF"/>
                </a:solidFill>
              </a:rPr>
              <a:t>(iv) Transparency and Oversight</a:t>
            </a:r>
          </a:p>
        </p:txBody>
      </p:sp>
    </p:spTree>
    <p:extLst>
      <p:ext uri="{BB962C8B-B14F-4D97-AF65-F5344CB8AC3E}">
        <p14:creationId xmlns:p14="http://schemas.microsoft.com/office/powerpoint/2010/main" val="2098598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additive="base">
                                        <p:cTn id="7" dur="500" fill="hold"/>
                                        <p:tgtEl>
                                          <p:spTgt spid="18"/>
                                        </p:tgtEl>
                                        <p:attrNameLst>
                                          <p:attrName>ppt_x</p:attrName>
                                        </p:attrNameLst>
                                      </p:cBhvr>
                                      <p:tavLst>
                                        <p:tav tm="0">
                                          <p:val>
                                            <p:strVal val="#ppt_x"/>
                                          </p:val>
                                        </p:tav>
                                        <p:tav tm="100000">
                                          <p:val>
                                            <p:strVal val="#ppt_x"/>
                                          </p:val>
                                        </p:tav>
                                      </p:tavLst>
                                    </p:anim>
                                    <p:anim calcmode="lin" valueType="num">
                                      <p:cBhvr additive="base">
                                        <p:cTn id="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1" nodeType="click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1" nodeType="click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8"/>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9"/>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0"/>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9"/>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2"/>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3"/>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4"/>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5" grpId="0" animBg="1"/>
      <p:bldP spid="7" grpId="0" animBg="1"/>
      <p:bldP spid="8" grpId="0" animBg="1"/>
      <p:bldP spid="10" grpId="0"/>
      <p:bldP spid="15" grpId="0" animBg="1"/>
      <p:bldP spid="16" grpId="0" animBg="1"/>
      <p:bldP spid="17" grpId="1"/>
      <p:bldP spid="18" grpId="0"/>
      <p:bldP spid="18" grpId="1"/>
      <p:bldP spid="13" grpId="0"/>
      <p:bldP spid="19" grpId="0"/>
      <p:bldP spid="20" grpId="0" animBg="1"/>
      <p:bldP spid="9" grpId="0" animBg="1"/>
      <p:bldP spid="22" grpId="0" animBg="1"/>
      <p:bldP spid="23" grpId="0" animBg="1"/>
      <p:bldP spid="24" grpId="0" animBg="1"/>
      <p:bldP spid="2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title"/>
          </p:nvPr>
        </p:nvSpPr>
        <p:spPr>
          <a:xfrm>
            <a:off x="0" y="908720"/>
            <a:ext cx="9144000" cy="1080120"/>
          </a:xfrm>
        </p:spPr>
        <p:txBody>
          <a:bodyPr/>
          <a:lstStyle/>
          <a:p>
            <a:pPr algn="ctr"/>
            <a:r>
              <a:rPr lang="en-US" sz="2800" cap="all" dirty="0">
                <a:solidFill>
                  <a:srgbClr val="004494"/>
                </a:solidFill>
                <a:latin typeface="+mn-lt"/>
              </a:rPr>
              <a:t>Statement of Government Operations</a:t>
            </a:r>
          </a:p>
        </p:txBody>
      </p:sp>
      <p:pic>
        <p:nvPicPr>
          <p:cNvPr id="14340" name="Picture 4" descr="tmp_27"/>
          <p:cNvPicPr>
            <a:picLocks noChangeAspect="1" noChangeArrowheads="1"/>
          </p:cNvPicPr>
          <p:nvPr/>
        </p:nvPicPr>
        <p:blipFill>
          <a:blip r:embed="rId3" cstate="print"/>
          <a:srcRect/>
          <a:stretch>
            <a:fillRect/>
          </a:stretch>
        </p:blipFill>
        <p:spPr bwMode="auto">
          <a:xfrm>
            <a:off x="1028700" y="1772816"/>
            <a:ext cx="7559675" cy="4870872"/>
          </a:xfrm>
          <a:prstGeom prst="rect">
            <a:avLst/>
          </a:prstGeom>
          <a:noFill/>
          <a:ln w="9525">
            <a:noFill/>
            <a:miter lim="800000"/>
            <a:headEnd/>
            <a:tailEnd/>
          </a:ln>
        </p:spPr>
      </p:pic>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84812"/>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238026"/>
            <a:ext cx="8460000" cy="773278"/>
          </a:xfrm>
        </p:spPr>
        <p:txBody>
          <a:bodyPr/>
          <a:lstStyle/>
          <a:p>
            <a:pPr marL="0"/>
            <a:r>
              <a:rPr lang="en-GB" sz="2400" cap="all" dirty="0">
                <a:solidFill>
                  <a:srgbClr val="004494"/>
                </a:solidFill>
                <a:latin typeface="+mn-lt"/>
              </a:rPr>
              <a:t>Requirement and focus for Public Finance Management eligibility</a:t>
            </a:r>
            <a:endParaRPr lang="fr-BE" sz="2400" cap="all" dirty="0">
              <a:solidFill>
                <a:srgbClr val="004494"/>
              </a:solidFill>
              <a:latin typeface="+mn-lt"/>
            </a:endParaRPr>
          </a:p>
        </p:txBody>
      </p:sp>
      <p:sp>
        <p:nvSpPr>
          <p:cNvPr id="8" name="Rectangle 3">
            <a:extLst>
              <a:ext uri="{FF2B5EF4-FFF2-40B4-BE49-F238E27FC236}">
                <a16:creationId xmlns:a16="http://schemas.microsoft.com/office/drawing/2014/main" id="{51467D5D-AA67-4739-8709-FDB0DC9AA892}"/>
              </a:ext>
            </a:extLst>
          </p:cNvPr>
          <p:cNvSpPr txBox="1">
            <a:spLocks noChangeArrowheads="1"/>
          </p:cNvSpPr>
          <p:nvPr/>
        </p:nvSpPr>
        <p:spPr bwMode="auto">
          <a:xfrm>
            <a:off x="341745" y="2058131"/>
            <a:ext cx="8460000" cy="1874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355600" lvl="1" indent="-355600" defTabSz="457200">
              <a:lnSpc>
                <a:spcPct val="110000"/>
              </a:lnSpc>
              <a:spcBef>
                <a:spcPts val="600"/>
              </a:spcBef>
              <a:spcAft>
                <a:spcPts val="0"/>
              </a:spcAft>
              <a:buClr>
                <a:srgbClr val="004494"/>
              </a:buClr>
              <a:buSzPct val="100000"/>
              <a:buFont typeface="Verdana" panose="020B0604030504040204" pitchFamily="34" charset="0"/>
              <a:buChar char="&gt;"/>
              <a:defRPr/>
            </a:pPr>
            <a:r>
              <a:rPr lang="en-GB" altLang="es-ES" sz="1600" dirty="0">
                <a:solidFill>
                  <a:srgbClr val="004494"/>
                </a:solidFill>
                <a:latin typeface="Verdana" panose="020B0604030504040204" pitchFamily="34" charset="0"/>
                <a:ea typeface="Verdana" panose="020B0604030504040204" pitchFamily="34" charset="0"/>
                <a:cs typeface="Verdana" panose="020B0604030504040204" pitchFamily="34" charset="0"/>
              </a:rPr>
              <a:t>For programme approval: </a:t>
            </a:r>
            <a:r>
              <a:rPr lang="en-GB" sz="1600" b="0" dirty="0">
                <a:solidFill>
                  <a:srgbClr val="004494"/>
                </a:solidFill>
                <a:latin typeface="Verdana" panose="020B0604030504040204" pitchFamily="34" charset="0"/>
                <a:ea typeface="Verdana" panose="020B0604030504040204" pitchFamily="34" charset="0"/>
                <a:cs typeface="Verdana" panose="020B0604030504040204" pitchFamily="34" charset="0"/>
              </a:rPr>
              <a:t>A relevant and credible </a:t>
            </a:r>
            <a:r>
              <a:rPr lang="en-GB" sz="1600" dirty="0">
                <a:solidFill>
                  <a:srgbClr val="004494"/>
                </a:solidFill>
                <a:latin typeface="Verdana" panose="020B0604030504040204" pitchFamily="34" charset="0"/>
                <a:ea typeface="Verdana" panose="020B0604030504040204" pitchFamily="34" charset="0"/>
                <a:cs typeface="Verdana" panose="020B0604030504040204" pitchFamily="34" charset="0"/>
              </a:rPr>
              <a:t>programme to improve the PFM </a:t>
            </a:r>
            <a:r>
              <a:rPr lang="en-GB" sz="1600" b="0" dirty="0">
                <a:solidFill>
                  <a:srgbClr val="004494"/>
                </a:solidFill>
                <a:latin typeface="Verdana" panose="020B0604030504040204" pitchFamily="34" charset="0"/>
                <a:ea typeface="Verdana" panose="020B0604030504040204" pitchFamily="34" charset="0"/>
                <a:cs typeface="Verdana" panose="020B0604030504040204" pitchFamily="34" charset="0"/>
              </a:rPr>
              <a:t>must be in place </a:t>
            </a:r>
          </a:p>
          <a:p>
            <a:pPr marL="355600" lvl="1" indent="-355600" defTabSz="457200">
              <a:lnSpc>
                <a:spcPct val="110000"/>
              </a:lnSpc>
              <a:spcBef>
                <a:spcPts val="600"/>
              </a:spcBef>
              <a:spcAft>
                <a:spcPts val="0"/>
              </a:spcAft>
              <a:buClr>
                <a:srgbClr val="004494"/>
              </a:buClr>
              <a:buSzPct val="100000"/>
              <a:buFont typeface="Verdana" panose="020B0604030504040204" pitchFamily="34" charset="0"/>
              <a:buChar char="&gt;"/>
              <a:defRPr/>
            </a:pPr>
            <a:r>
              <a:rPr lang="en-GB" sz="1600" dirty="0">
                <a:solidFill>
                  <a:srgbClr val="004494"/>
                </a:solidFill>
                <a:latin typeface="Verdana" panose="020B0604030504040204" pitchFamily="34" charset="0"/>
                <a:ea typeface="Verdana" panose="020B0604030504040204" pitchFamily="34" charset="0"/>
                <a:cs typeface="Verdana" panose="020B0604030504040204" pitchFamily="34" charset="0"/>
              </a:rPr>
              <a:t>During implementation: </a:t>
            </a:r>
            <a:r>
              <a:rPr lang="en-GB" sz="1600" b="0" dirty="0">
                <a:solidFill>
                  <a:srgbClr val="004494"/>
                </a:solidFill>
                <a:latin typeface="Verdana" panose="020B0604030504040204" pitchFamily="34" charset="0"/>
                <a:ea typeface="Verdana" panose="020B0604030504040204" pitchFamily="34" charset="0"/>
                <a:cs typeface="Verdana" panose="020B0604030504040204" pitchFamily="34" charset="0"/>
              </a:rPr>
              <a:t>For each tranche disbursement, </a:t>
            </a:r>
            <a:r>
              <a:rPr lang="en-GB" sz="1600" dirty="0">
                <a:solidFill>
                  <a:srgbClr val="004494"/>
                </a:solidFill>
                <a:latin typeface="Verdana" panose="020B0604030504040204" pitchFamily="34" charset="0"/>
                <a:ea typeface="Verdana" panose="020B0604030504040204" pitchFamily="34" charset="0"/>
                <a:cs typeface="Verdana" panose="020B0604030504040204" pitchFamily="34" charset="0"/>
              </a:rPr>
              <a:t>satisfactory implementation of the PFM reform programme </a:t>
            </a:r>
            <a:r>
              <a:rPr lang="en-GB" sz="1600" b="0" dirty="0">
                <a:solidFill>
                  <a:srgbClr val="004494"/>
                </a:solidFill>
                <a:latin typeface="Verdana" panose="020B0604030504040204" pitchFamily="34" charset="0"/>
                <a:ea typeface="Verdana" panose="020B0604030504040204" pitchFamily="34" charset="0"/>
                <a:cs typeface="Verdana" panose="020B0604030504040204" pitchFamily="34" charset="0"/>
              </a:rPr>
              <a:t>has to be demonstrated (progress compared to targets, direction of change). </a:t>
            </a:r>
            <a:r>
              <a:rPr lang="en-GB" sz="1600" dirty="0">
                <a:solidFill>
                  <a:srgbClr val="004494"/>
                </a:solidFill>
                <a:latin typeface="Verdana" panose="020B0604030504040204" pitchFamily="34" charset="0"/>
                <a:ea typeface="Verdana" panose="020B0604030504040204" pitchFamily="34" charset="0"/>
                <a:cs typeface="Verdana" panose="020B0604030504040204" pitchFamily="34" charset="0"/>
              </a:rPr>
              <a:t>Relevance and credibility should be maintained</a:t>
            </a:r>
            <a:r>
              <a:rPr lang="fr-BE" sz="1600" dirty="0">
                <a:solidFill>
                  <a:srgbClr val="004494"/>
                </a:solidFill>
                <a:latin typeface="Verdana" panose="020B0604030504040204" pitchFamily="34" charset="0"/>
                <a:ea typeface="Verdana" panose="020B0604030504040204" pitchFamily="34" charset="0"/>
                <a:cs typeface="Verdana" panose="020B0604030504040204" pitchFamily="34" charset="0"/>
              </a:rPr>
              <a:t>. </a:t>
            </a:r>
          </a:p>
        </p:txBody>
      </p:sp>
      <p:sp>
        <p:nvSpPr>
          <p:cNvPr id="21" name="Flèche : pentagone 20">
            <a:extLst>
              <a:ext uri="{FF2B5EF4-FFF2-40B4-BE49-F238E27FC236}">
                <a16:creationId xmlns:a16="http://schemas.microsoft.com/office/drawing/2014/main" id="{BC189B5C-DE06-4F94-AA3D-DA280EB4C312}"/>
              </a:ext>
            </a:extLst>
          </p:cNvPr>
          <p:cNvSpPr/>
          <p:nvPr/>
        </p:nvSpPr>
        <p:spPr bwMode="auto">
          <a:xfrm rot="16200000">
            <a:off x="1285066" y="3528147"/>
            <a:ext cx="612000" cy="2844000"/>
          </a:xfrm>
          <a:prstGeom prst="homePlate">
            <a:avLst/>
          </a:prstGeom>
          <a:solidFill>
            <a:srgbClr val="2D9E48"/>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mn-lt"/>
            </a:endParaRPr>
          </a:p>
        </p:txBody>
      </p:sp>
      <p:sp>
        <p:nvSpPr>
          <p:cNvPr id="23" name="Ellipse 22">
            <a:extLst>
              <a:ext uri="{FF2B5EF4-FFF2-40B4-BE49-F238E27FC236}">
                <a16:creationId xmlns:a16="http://schemas.microsoft.com/office/drawing/2014/main" id="{30A98FF9-9564-4922-90BB-A52D62E1F6EB}"/>
              </a:ext>
            </a:extLst>
          </p:cNvPr>
          <p:cNvSpPr/>
          <p:nvPr/>
        </p:nvSpPr>
        <p:spPr bwMode="auto">
          <a:xfrm>
            <a:off x="1354388" y="4344709"/>
            <a:ext cx="473356" cy="473356"/>
          </a:xfrm>
          <a:prstGeom prst="ellipse">
            <a:avLst/>
          </a:prstGeom>
          <a:solidFill>
            <a:schemeClr val="bg1"/>
          </a:solidFill>
          <a:ln w="381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mn-lt"/>
            </a:endParaRPr>
          </a:p>
        </p:txBody>
      </p:sp>
      <p:sp>
        <p:nvSpPr>
          <p:cNvPr id="24" name="Rectangle 23">
            <a:extLst>
              <a:ext uri="{FF2B5EF4-FFF2-40B4-BE49-F238E27FC236}">
                <a16:creationId xmlns:a16="http://schemas.microsoft.com/office/drawing/2014/main" id="{BE3A886E-5543-4987-8BD7-5709E9C604FF}"/>
              </a:ext>
            </a:extLst>
          </p:cNvPr>
          <p:cNvSpPr/>
          <p:nvPr/>
        </p:nvSpPr>
        <p:spPr bwMode="auto">
          <a:xfrm>
            <a:off x="1685297" y="4344709"/>
            <a:ext cx="5867538" cy="370734"/>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25" name="Flèche : pentagone 24">
            <a:extLst>
              <a:ext uri="{FF2B5EF4-FFF2-40B4-BE49-F238E27FC236}">
                <a16:creationId xmlns:a16="http://schemas.microsoft.com/office/drawing/2014/main" id="{55DDDC20-3AAB-456C-BBB5-AB6A8A2136D5}"/>
              </a:ext>
            </a:extLst>
          </p:cNvPr>
          <p:cNvSpPr/>
          <p:nvPr/>
        </p:nvSpPr>
        <p:spPr bwMode="auto">
          <a:xfrm rot="16200000">
            <a:off x="4284554" y="3528146"/>
            <a:ext cx="612000" cy="2844000"/>
          </a:xfrm>
          <a:prstGeom prst="homePlate">
            <a:avLst/>
          </a:prstGeom>
          <a:solidFill>
            <a:srgbClr val="F5823C"/>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mn-lt"/>
            </a:endParaRPr>
          </a:p>
        </p:txBody>
      </p:sp>
      <p:sp>
        <p:nvSpPr>
          <p:cNvPr id="26" name="Flèche : pentagone 25">
            <a:extLst>
              <a:ext uri="{FF2B5EF4-FFF2-40B4-BE49-F238E27FC236}">
                <a16:creationId xmlns:a16="http://schemas.microsoft.com/office/drawing/2014/main" id="{AE1B0874-54DA-4560-80CD-6BEDFDE56084}"/>
              </a:ext>
            </a:extLst>
          </p:cNvPr>
          <p:cNvSpPr/>
          <p:nvPr/>
        </p:nvSpPr>
        <p:spPr bwMode="auto">
          <a:xfrm rot="16200000">
            <a:off x="7245201" y="3528147"/>
            <a:ext cx="612000" cy="2844000"/>
          </a:xfrm>
          <a:prstGeom prst="homePlate">
            <a:avLst/>
          </a:prstGeom>
          <a:solidFill>
            <a:srgbClr val="1FACE0"/>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mn-lt"/>
            </a:endParaRPr>
          </a:p>
        </p:txBody>
      </p:sp>
      <p:sp>
        <p:nvSpPr>
          <p:cNvPr id="29" name="Ellipse 28">
            <a:extLst>
              <a:ext uri="{FF2B5EF4-FFF2-40B4-BE49-F238E27FC236}">
                <a16:creationId xmlns:a16="http://schemas.microsoft.com/office/drawing/2014/main" id="{02E4B9F5-E39D-4B66-99C9-F3174996BB56}"/>
              </a:ext>
            </a:extLst>
          </p:cNvPr>
          <p:cNvSpPr/>
          <p:nvPr/>
        </p:nvSpPr>
        <p:spPr bwMode="auto">
          <a:xfrm>
            <a:off x="4353876" y="4344709"/>
            <a:ext cx="473356" cy="473356"/>
          </a:xfrm>
          <a:prstGeom prst="ellipse">
            <a:avLst/>
          </a:prstGeom>
          <a:solidFill>
            <a:schemeClr val="bg1"/>
          </a:solidFill>
          <a:ln w="381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mn-lt"/>
            </a:endParaRPr>
          </a:p>
        </p:txBody>
      </p:sp>
      <p:sp>
        <p:nvSpPr>
          <p:cNvPr id="30" name="Ellipse 29">
            <a:extLst>
              <a:ext uri="{FF2B5EF4-FFF2-40B4-BE49-F238E27FC236}">
                <a16:creationId xmlns:a16="http://schemas.microsoft.com/office/drawing/2014/main" id="{A815AE31-01BD-4AAC-9B04-73A9C14D243D}"/>
              </a:ext>
            </a:extLst>
          </p:cNvPr>
          <p:cNvSpPr/>
          <p:nvPr/>
        </p:nvSpPr>
        <p:spPr bwMode="auto">
          <a:xfrm>
            <a:off x="7314523" y="4344709"/>
            <a:ext cx="473356" cy="473356"/>
          </a:xfrm>
          <a:prstGeom prst="ellipse">
            <a:avLst/>
          </a:prstGeom>
          <a:solidFill>
            <a:schemeClr val="bg1"/>
          </a:solidFill>
          <a:ln w="381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mn-lt"/>
            </a:endParaRPr>
          </a:p>
        </p:txBody>
      </p:sp>
      <p:pic>
        <p:nvPicPr>
          <p:cNvPr id="31" name="Image 30">
            <a:extLst>
              <a:ext uri="{FF2B5EF4-FFF2-40B4-BE49-F238E27FC236}">
                <a16:creationId xmlns:a16="http://schemas.microsoft.com/office/drawing/2014/main" id="{C4F07BFB-6452-46A3-B478-238277CDC8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05699" y="4392224"/>
            <a:ext cx="370735" cy="370735"/>
          </a:xfrm>
          <a:prstGeom prst="rect">
            <a:avLst/>
          </a:prstGeom>
        </p:spPr>
      </p:pic>
      <p:pic>
        <p:nvPicPr>
          <p:cNvPr id="34" name="Image 33">
            <a:extLst>
              <a:ext uri="{FF2B5EF4-FFF2-40B4-BE49-F238E27FC236}">
                <a16:creationId xmlns:a16="http://schemas.microsoft.com/office/drawing/2014/main" id="{ADC6EAC1-12CB-4F12-833A-542C4B16E10C}"/>
              </a:ext>
            </a:extLst>
          </p:cNvPr>
          <p:cNvPicPr>
            <a:picLocks noChangeAspect="1"/>
          </p:cNvPicPr>
          <p:nvPr/>
        </p:nvPicPr>
        <p:blipFill>
          <a:blip r:embed="rId4"/>
          <a:stretch>
            <a:fillRect/>
          </a:stretch>
        </p:blipFill>
        <p:spPr>
          <a:xfrm>
            <a:off x="4428013" y="4352918"/>
            <a:ext cx="325083" cy="399997"/>
          </a:xfrm>
          <a:prstGeom prst="rect">
            <a:avLst/>
          </a:prstGeom>
        </p:spPr>
      </p:pic>
      <p:sp>
        <p:nvSpPr>
          <p:cNvPr id="35" name="Espace réservé du contenu 8">
            <a:extLst>
              <a:ext uri="{FF2B5EF4-FFF2-40B4-BE49-F238E27FC236}">
                <a16:creationId xmlns:a16="http://schemas.microsoft.com/office/drawing/2014/main" id="{FD7A504D-D4C1-4B21-9AD1-AE7592A75869}"/>
              </a:ext>
            </a:extLst>
          </p:cNvPr>
          <p:cNvSpPr txBox="1">
            <a:spLocks/>
          </p:cNvSpPr>
          <p:nvPr/>
        </p:nvSpPr>
        <p:spPr>
          <a:xfrm>
            <a:off x="175357" y="4788161"/>
            <a:ext cx="2831418" cy="368920"/>
          </a:xfrm>
          <a:prstGeom prst="rect">
            <a:avLst/>
          </a:prstGeom>
        </p:spPr>
        <p:txBody>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r>
              <a:rPr lang="en-GB" sz="2000" b="1" i="0" kern="0" dirty="0">
                <a:solidFill>
                  <a:schemeClr val="bg1"/>
                </a:solidFill>
                <a:latin typeface="+mn-lt"/>
              </a:rPr>
              <a:t>SDG-C</a:t>
            </a:r>
            <a:endParaRPr lang="fr-BE" sz="2000" b="1" i="0" kern="0" dirty="0">
              <a:solidFill>
                <a:schemeClr val="bg1"/>
              </a:solidFill>
              <a:latin typeface="+mn-lt"/>
            </a:endParaRPr>
          </a:p>
        </p:txBody>
      </p:sp>
      <p:sp>
        <p:nvSpPr>
          <p:cNvPr id="36" name="Espace réservé du contenu 8">
            <a:extLst>
              <a:ext uri="{FF2B5EF4-FFF2-40B4-BE49-F238E27FC236}">
                <a16:creationId xmlns:a16="http://schemas.microsoft.com/office/drawing/2014/main" id="{31CB184E-0109-4877-BFB2-349C22C23A36}"/>
              </a:ext>
            </a:extLst>
          </p:cNvPr>
          <p:cNvSpPr txBox="1">
            <a:spLocks/>
          </p:cNvSpPr>
          <p:nvPr/>
        </p:nvSpPr>
        <p:spPr>
          <a:xfrm>
            <a:off x="3174845" y="4788161"/>
            <a:ext cx="2831418" cy="368920"/>
          </a:xfrm>
          <a:prstGeom prst="rect">
            <a:avLst/>
          </a:prstGeom>
        </p:spPr>
        <p:txBody>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r>
              <a:rPr lang="en-GB" sz="2000" b="1" i="0" kern="0" dirty="0">
                <a:solidFill>
                  <a:schemeClr val="bg1"/>
                </a:solidFill>
                <a:latin typeface="+mn-lt"/>
              </a:rPr>
              <a:t>SRBC</a:t>
            </a:r>
            <a:endParaRPr lang="fr-BE" sz="2000" b="1" i="0" kern="0" dirty="0">
              <a:solidFill>
                <a:schemeClr val="bg1"/>
              </a:solidFill>
              <a:latin typeface="+mn-lt"/>
            </a:endParaRPr>
          </a:p>
        </p:txBody>
      </p:sp>
      <p:sp>
        <p:nvSpPr>
          <p:cNvPr id="37" name="Espace réservé du contenu 8">
            <a:extLst>
              <a:ext uri="{FF2B5EF4-FFF2-40B4-BE49-F238E27FC236}">
                <a16:creationId xmlns:a16="http://schemas.microsoft.com/office/drawing/2014/main" id="{483A0513-3F56-446E-8303-73E2CC8F7C05}"/>
              </a:ext>
            </a:extLst>
          </p:cNvPr>
          <p:cNvSpPr txBox="1">
            <a:spLocks/>
          </p:cNvSpPr>
          <p:nvPr/>
        </p:nvSpPr>
        <p:spPr>
          <a:xfrm>
            <a:off x="6135492" y="4788161"/>
            <a:ext cx="2831418" cy="368920"/>
          </a:xfrm>
          <a:prstGeom prst="rect">
            <a:avLst/>
          </a:prstGeom>
        </p:spPr>
        <p:txBody>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r>
              <a:rPr lang="en-GB" sz="2000" b="1" i="0" kern="0" dirty="0">
                <a:solidFill>
                  <a:schemeClr val="bg1"/>
                </a:solidFill>
                <a:latin typeface="+mn-lt"/>
              </a:rPr>
              <a:t>SRPC</a:t>
            </a:r>
            <a:endParaRPr lang="fr-BE" sz="2000" b="1" i="0" kern="0" dirty="0">
              <a:solidFill>
                <a:schemeClr val="bg1"/>
              </a:solidFill>
              <a:latin typeface="+mn-lt"/>
            </a:endParaRPr>
          </a:p>
        </p:txBody>
      </p:sp>
      <p:pic>
        <p:nvPicPr>
          <p:cNvPr id="39" name="Image 38">
            <a:extLst>
              <a:ext uri="{FF2B5EF4-FFF2-40B4-BE49-F238E27FC236}">
                <a16:creationId xmlns:a16="http://schemas.microsoft.com/office/drawing/2014/main" id="{34246717-3F80-40C0-A790-B4816BB178D5}"/>
              </a:ext>
            </a:extLst>
          </p:cNvPr>
          <p:cNvPicPr>
            <a:picLocks noChangeAspect="1"/>
          </p:cNvPicPr>
          <p:nvPr/>
        </p:nvPicPr>
        <p:blipFill>
          <a:blip r:embed="rId5"/>
          <a:stretch>
            <a:fillRect/>
          </a:stretch>
        </p:blipFill>
        <p:spPr>
          <a:xfrm>
            <a:off x="7400789" y="4416717"/>
            <a:ext cx="300825" cy="286667"/>
          </a:xfrm>
          <a:prstGeom prst="rect">
            <a:avLst/>
          </a:prstGeom>
        </p:spPr>
      </p:pic>
      <p:sp>
        <p:nvSpPr>
          <p:cNvPr id="20" name="Rectangle 19">
            <a:extLst>
              <a:ext uri="{FF2B5EF4-FFF2-40B4-BE49-F238E27FC236}">
                <a16:creationId xmlns:a16="http://schemas.microsoft.com/office/drawing/2014/main" id="{1E3F79EC-DA3F-4E1E-B6AD-20BF2569A2B7}"/>
              </a:ext>
            </a:extLst>
          </p:cNvPr>
          <p:cNvSpPr/>
          <p:nvPr/>
        </p:nvSpPr>
        <p:spPr bwMode="auto">
          <a:xfrm>
            <a:off x="6133427" y="5157344"/>
            <a:ext cx="2835548" cy="1368000"/>
          </a:xfrm>
          <a:prstGeom prst="rect">
            <a:avLst/>
          </a:prstGeom>
          <a:solidFill>
            <a:schemeClr val="bg1"/>
          </a:solidFill>
          <a:ln w="9525" cap="flat" cmpd="sng" algn="ctr">
            <a:solidFill>
              <a:srgbClr val="1FACE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32" name="Rectangle 31">
            <a:extLst>
              <a:ext uri="{FF2B5EF4-FFF2-40B4-BE49-F238E27FC236}">
                <a16:creationId xmlns:a16="http://schemas.microsoft.com/office/drawing/2014/main" id="{E97044AB-6519-4F81-A803-265901EA1FC8}"/>
              </a:ext>
            </a:extLst>
          </p:cNvPr>
          <p:cNvSpPr/>
          <p:nvPr/>
        </p:nvSpPr>
        <p:spPr bwMode="auto">
          <a:xfrm>
            <a:off x="173292" y="5155838"/>
            <a:ext cx="2835548" cy="1368000"/>
          </a:xfrm>
          <a:prstGeom prst="rect">
            <a:avLst/>
          </a:prstGeom>
          <a:solidFill>
            <a:schemeClr val="bg1"/>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33" name="Rectangle 32">
            <a:extLst>
              <a:ext uri="{FF2B5EF4-FFF2-40B4-BE49-F238E27FC236}">
                <a16:creationId xmlns:a16="http://schemas.microsoft.com/office/drawing/2014/main" id="{7475BB3B-BD27-4EDD-A094-6E40C5C8F184}"/>
              </a:ext>
            </a:extLst>
          </p:cNvPr>
          <p:cNvSpPr/>
          <p:nvPr/>
        </p:nvSpPr>
        <p:spPr bwMode="auto">
          <a:xfrm>
            <a:off x="3172780" y="5148201"/>
            <a:ext cx="2835548" cy="1368000"/>
          </a:xfrm>
          <a:prstGeom prst="rect">
            <a:avLst/>
          </a:prstGeom>
          <a:solidFill>
            <a:schemeClr val="bg1"/>
          </a:solidFill>
          <a:ln w="9525" cap="flat" cmpd="sng" algn="ctr">
            <a:solidFill>
              <a:srgbClr val="F5823C"/>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38" name="ZoneTexte 37">
            <a:extLst>
              <a:ext uri="{FF2B5EF4-FFF2-40B4-BE49-F238E27FC236}">
                <a16:creationId xmlns:a16="http://schemas.microsoft.com/office/drawing/2014/main" id="{FB01D666-E6C8-4CAA-83A3-72E5EC3B5A08}"/>
              </a:ext>
            </a:extLst>
          </p:cNvPr>
          <p:cNvSpPr txBox="1"/>
          <p:nvPr/>
        </p:nvSpPr>
        <p:spPr>
          <a:xfrm>
            <a:off x="173293" y="5224565"/>
            <a:ext cx="2835547" cy="954107"/>
          </a:xfrm>
          <a:prstGeom prst="rect">
            <a:avLst/>
          </a:prstGeom>
          <a:noFill/>
        </p:spPr>
        <p:txBody>
          <a:bodyPr wrap="square" rtlCol="0">
            <a:spAutoFit/>
          </a:bodyPr>
          <a:lstStyle/>
          <a:p>
            <a:pPr marL="0" lvl="1">
              <a:buClr>
                <a:srgbClr val="89C765"/>
              </a:buClr>
              <a:defRPr/>
            </a:pPr>
            <a:r>
              <a:rPr lang="en-GB" sz="1400" dirty="0">
                <a:solidFill>
                  <a:schemeClr val="tx1"/>
                </a:solidFill>
                <a:latin typeface="+mn-lt"/>
              </a:rPr>
              <a:t>All key functions of the budget cycle, with special attention to domestic revenue mobilisation</a:t>
            </a:r>
            <a:endParaRPr lang="fr-BE" sz="1400" dirty="0">
              <a:solidFill>
                <a:schemeClr val="tx1"/>
              </a:solidFill>
              <a:latin typeface="+mn-lt"/>
            </a:endParaRPr>
          </a:p>
        </p:txBody>
      </p:sp>
      <p:sp>
        <p:nvSpPr>
          <p:cNvPr id="40" name="ZoneTexte 39">
            <a:extLst>
              <a:ext uri="{FF2B5EF4-FFF2-40B4-BE49-F238E27FC236}">
                <a16:creationId xmlns:a16="http://schemas.microsoft.com/office/drawing/2014/main" id="{68B4957B-0E5A-41AB-B517-A77C30106014}"/>
              </a:ext>
            </a:extLst>
          </p:cNvPr>
          <p:cNvSpPr txBox="1"/>
          <p:nvPr/>
        </p:nvSpPr>
        <p:spPr>
          <a:xfrm>
            <a:off x="3172781" y="5224565"/>
            <a:ext cx="2835547" cy="1169551"/>
          </a:xfrm>
          <a:prstGeom prst="rect">
            <a:avLst/>
          </a:prstGeom>
          <a:noFill/>
        </p:spPr>
        <p:txBody>
          <a:bodyPr wrap="square" rtlCol="0">
            <a:spAutoFit/>
          </a:bodyPr>
          <a:lstStyle/>
          <a:p>
            <a:pPr marL="0" lvl="1">
              <a:buClr>
                <a:srgbClr val="89C765"/>
              </a:buClr>
              <a:defRPr/>
            </a:pPr>
            <a:r>
              <a:rPr lang="en-GB" sz="1400" dirty="0">
                <a:solidFill>
                  <a:schemeClr val="tx1"/>
                </a:solidFill>
                <a:latin typeface="+mn-lt"/>
              </a:rPr>
              <a:t>Core functions of PFM systems for vital state activities and delivery of basic services, with special focus on financial compliance</a:t>
            </a:r>
            <a:endParaRPr lang="fr-BE" sz="1400" dirty="0">
              <a:solidFill>
                <a:schemeClr val="tx1"/>
              </a:solidFill>
              <a:latin typeface="+mn-lt"/>
            </a:endParaRPr>
          </a:p>
        </p:txBody>
      </p:sp>
      <p:sp>
        <p:nvSpPr>
          <p:cNvPr id="41" name="ZoneTexte 40">
            <a:extLst>
              <a:ext uri="{FF2B5EF4-FFF2-40B4-BE49-F238E27FC236}">
                <a16:creationId xmlns:a16="http://schemas.microsoft.com/office/drawing/2014/main" id="{03AFF594-642C-4E79-B424-8F53917BC3E0}"/>
              </a:ext>
            </a:extLst>
          </p:cNvPr>
          <p:cNvSpPr txBox="1"/>
          <p:nvPr/>
        </p:nvSpPr>
        <p:spPr>
          <a:xfrm>
            <a:off x="6133428" y="5224565"/>
            <a:ext cx="2835547" cy="1169551"/>
          </a:xfrm>
          <a:prstGeom prst="rect">
            <a:avLst/>
          </a:prstGeom>
          <a:noFill/>
        </p:spPr>
        <p:txBody>
          <a:bodyPr wrap="square" rtlCol="0">
            <a:spAutoFit/>
          </a:bodyPr>
          <a:lstStyle/>
          <a:p>
            <a:pPr marL="0" lvl="1">
              <a:buClr>
                <a:srgbClr val="89C765"/>
              </a:buClr>
              <a:defRPr/>
            </a:pPr>
            <a:r>
              <a:rPr lang="en-GB" sz="1400" dirty="0">
                <a:solidFill>
                  <a:schemeClr val="tx1"/>
                </a:solidFill>
                <a:latin typeface="+mn-lt"/>
              </a:rPr>
              <a:t>Overall performance of PFM systems, with focus on sector specific weaknesses impeding efficient service delivery</a:t>
            </a:r>
            <a:endParaRPr lang="fr-BE" sz="1400" dirty="0">
              <a:solidFill>
                <a:schemeClr val="tx1"/>
              </a:solidFill>
              <a:latin typeface="+mn-lt"/>
            </a:endParaRPr>
          </a:p>
        </p:txBody>
      </p:sp>
      <p:sp>
        <p:nvSpPr>
          <p:cNvPr id="42" name="Flèche : pentagone 41">
            <a:extLst>
              <a:ext uri="{FF2B5EF4-FFF2-40B4-BE49-F238E27FC236}">
                <a16:creationId xmlns:a16="http://schemas.microsoft.com/office/drawing/2014/main" id="{5E3F6131-59D2-4DFA-B25E-F7FFF4B7E18E}"/>
              </a:ext>
            </a:extLst>
          </p:cNvPr>
          <p:cNvSpPr/>
          <p:nvPr/>
        </p:nvSpPr>
        <p:spPr bwMode="auto">
          <a:xfrm rot="16200000" flipH="1">
            <a:off x="4335511" y="675049"/>
            <a:ext cx="468000" cy="6840000"/>
          </a:xfrm>
          <a:prstGeom prst="homePlate">
            <a:avLst/>
          </a:prstGeom>
          <a:solidFill>
            <a:srgbClr val="0F5494"/>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400" b="1" i="0" u="none" strike="noStrike" cap="none" normalizeH="0" baseline="0">
              <a:ln>
                <a:noFill/>
              </a:ln>
              <a:solidFill>
                <a:srgbClr val="0F5494"/>
              </a:solidFill>
              <a:effectLst/>
              <a:latin typeface="+mn-lt"/>
            </a:endParaRPr>
          </a:p>
        </p:txBody>
      </p:sp>
      <p:sp>
        <p:nvSpPr>
          <p:cNvPr id="44" name="Rectangle 3">
            <a:extLst>
              <a:ext uri="{FF2B5EF4-FFF2-40B4-BE49-F238E27FC236}">
                <a16:creationId xmlns:a16="http://schemas.microsoft.com/office/drawing/2014/main" id="{DF25638D-3C4C-477F-9D65-52ECBAF252E2}"/>
              </a:ext>
            </a:extLst>
          </p:cNvPr>
          <p:cNvSpPr txBox="1">
            <a:spLocks noChangeArrowheads="1"/>
          </p:cNvSpPr>
          <p:nvPr/>
        </p:nvSpPr>
        <p:spPr bwMode="auto">
          <a:xfrm>
            <a:off x="1152000" y="3880313"/>
            <a:ext cx="6840000" cy="32904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Clr>
                <a:srgbClr val="FFFFFF"/>
              </a:buClr>
              <a:buNone/>
              <a:defRPr/>
            </a:pPr>
            <a:r>
              <a:rPr lang="en-GB" sz="1400" b="1" i="0" dirty="0">
                <a:solidFill>
                  <a:schemeClr val="bg1"/>
                </a:solidFill>
              </a:rPr>
              <a:t>Focus of assessment of PFM</a:t>
            </a:r>
          </a:p>
          <a:p>
            <a:pPr marL="0" lvl="0" indent="0" algn="ctr">
              <a:buClr>
                <a:srgbClr val="FFFFFF"/>
              </a:buClr>
              <a:buNone/>
              <a:defRPr/>
            </a:pPr>
            <a:endParaRPr lang="fr-BE" sz="1400" b="1" i="0" dirty="0">
              <a:solidFill>
                <a:schemeClr val="bg1"/>
              </a:solidFill>
            </a:endParaRPr>
          </a:p>
        </p:txBody>
      </p:sp>
      <p:sp>
        <p:nvSpPr>
          <p:cNvPr id="45" name="Espace réservé du numéro de diapositive 9">
            <a:extLst>
              <a:ext uri="{FF2B5EF4-FFF2-40B4-BE49-F238E27FC236}">
                <a16:creationId xmlns:a16="http://schemas.microsoft.com/office/drawing/2014/main" id="{0BC1A34B-3641-4532-BBC6-7C2A19513240}"/>
              </a:ext>
            </a:extLst>
          </p:cNvPr>
          <p:cNvSpPr txBox="1">
            <a:spLocks/>
          </p:cNvSpPr>
          <p:nvPr/>
        </p:nvSpPr>
        <p:spPr bwMode="auto">
          <a:xfrm>
            <a:off x="6948264" y="6525344"/>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GB"/>
            </a:defPPr>
            <a:lvl1pPr algn="r" rtl="0" fontAlgn="base">
              <a:spcBef>
                <a:spcPct val="0"/>
              </a:spcBef>
              <a:spcAft>
                <a:spcPct val="0"/>
              </a:spcAft>
              <a:defRPr sz="1400" kern="1200">
                <a:solidFill>
                  <a:schemeClr val="tx1"/>
                </a:solidFill>
                <a:latin typeface="Arial"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a:lstStyle>
          <a:p>
            <a:fld id="{37B83C0C-BC65-4367-9B8A-060D4801009D}" type="slidenum">
              <a:rPr lang="fr-BE" sz="1100" b="1" smtClean="0">
                <a:solidFill>
                  <a:schemeClr val="bg1"/>
                </a:solidFill>
                <a:latin typeface="+mn-lt"/>
              </a:rPr>
              <a:pPr/>
              <a:t>13</a:t>
            </a:fld>
            <a:endParaRPr lang="fr-BE" sz="1100" b="1">
              <a:solidFill>
                <a:schemeClr val="bg1"/>
              </a:solidFill>
              <a:latin typeface="+mn-lt"/>
            </a:endParaRPr>
          </a:p>
        </p:txBody>
      </p:sp>
    </p:spTree>
    <p:extLst>
      <p:ext uri="{BB962C8B-B14F-4D97-AF65-F5344CB8AC3E}">
        <p14:creationId xmlns:p14="http://schemas.microsoft.com/office/powerpoint/2010/main" val="191726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par>
                                <p:cTn id="19" presetID="1" presetClass="entr" presetSubtype="0" fill="hold" grpId="0" nodeType="withEffect" nodePh="1">
                                  <p:stCondLst>
                                    <p:cond delay="0"/>
                                  </p:stCondLst>
                                  <p:endCondLst>
                                    <p:cond evt="begin" delay="0">
                                      <p:tn val="19"/>
                                    </p:cond>
                                  </p:endCondLst>
                                  <p:childTnLst>
                                    <p:set>
                                      <p:cBhvr>
                                        <p:cTn id="20" dur="1" fill="hold">
                                          <p:stCondLst>
                                            <p:cond delay="0"/>
                                          </p:stCondLst>
                                        </p:cTn>
                                        <p:tgtEl>
                                          <p:spTgt spid="2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0"/>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4"/>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5"/>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6"/>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7"/>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9"/>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0"/>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32"/>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33"/>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38"/>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40"/>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1" grpId="0" animBg="1"/>
      <p:bldP spid="23" grpId="0" animBg="1"/>
      <p:bldP spid="24" grpId="0"/>
      <p:bldP spid="25" grpId="0" animBg="1"/>
      <p:bldP spid="26" grpId="0" animBg="1"/>
      <p:bldP spid="29" grpId="0" animBg="1"/>
      <p:bldP spid="30" grpId="0" animBg="1"/>
      <p:bldP spid="35" grpId="0"/>
      <p:bldP spid="36" grpId="0"/>
      <p:bldP spid="37" grpId="0"/>
      <p:bldP spid="20" grpId="0" animBg="1"/>
      <p:bldP spid="32" grpId="0" animBg="1"/>
      <p:bldP spid="33" grpId="0" animBg="1"/>
      <p:bldP spid="38" grpId="0"/>
      <p:bldP spid="40" grpId="0"/>
      <p:bldP spid="41" grpId="0"/>
      <p:bldP spid="42" grpId="0" animBg="1"/>
      <p:bldP spid="4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192370"/>
            <a:ext cx="8460000" cy="773278"/>
          </a:xfrm>
        </p:spPr>
        <p:txBody>
          <a:bodyPr/>
          <a:lstStyle/>
          <a:p>
            <a:pPr marL="0"/>
            <a:r>
              <a:rPr lang="en-US" sz="2400" cap="all" dirty="0">
                <a:solidFill>
                  <a:srgbClr val="004494"/>
                </a:solidFill>
                <a:latin typeface="+mn-lt"/>
              </a:rPr>
              <a:t>Analytical Grid PFM</a:t>
            </a:r>
            <a:endParaRPr lang="fr-BE" sz="2400" cap="all" dirty="0">
              <a:solidFill>
                <a:srgbClr val="004494"/>
              </a:solidFill>
              <a:latin typeface="+mn-lt"/>
            </a:endParaRPr>
          </a:p>
        </p:txBody>
      </p:sp>
      <p:sp>
        <p:nvSpPr>
          <p:cNvPr id="8" name="Rectangle 3">
            <a:extLst>
              <a:ext uri="{FF2B5EF4-FFF2-40B4-BE49-F238E27FC236}">
                <a16:creationId xmlns:a16="http://schemas.microsoft.com/office/drawing/2014/main" id="{51467D5D-AA67-4739-8709-FDB0DC9AA892}"/>
              </a:ext>
            </a:extLst>
          </p:cNvPr>
          <p:cNvSpPr txBox="1">
            <a:spLocks noChangeArrowheads="1"/>
          </p:cNvSpPr>
          <p:nvPr/>
        </p:nvSpPr>
        <p:spPr bwMode="auto">
          <a:xfrm>
            <a:off x="341745" y="2015192"/>
            <a:ext cx="8460000" cy="302433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355600" lvl="1" indent="-355600" defTabSz="457200">
              <a:lnSpc>
                <a:spcPct val="110000"/>
              </a:lnSpc>
              <a:spcBef>
                <a:spcPts val="600"/>
              </a:spcBef>
              <a:spcAft>
                <a:spcPts val="600"/>
              </a:spcAft>
              <a:buClr>
                <a:srgbClr val="004494"/>
              </a:buClr>
              <a:buSzPct val="100000"/>
              <a:buFont typeface="Verdana" panose="020B0604030504040204" pitchFamily="34" charset="0"/>
              <a:buChar char="&gt;"/>
              <a:defRPr/>
            </a:pPr>
            <a:r>
              <a:rPr lang="en-AU" sz="1600" dirty="0">
                <a:solidFill>
                  <a:srgbClr val="004494"/>
                </a:solidFill>
                <a:latin typeface="Verdana" panose="020B0604030504040204" pitchFamily="34" charset="0"/>
                <a:ea typeface="Verdana" panose="020B0604030504040204" pitchFamily="34" charset="0"/>
                <a:cs typeface="Verdana" panose="020B0604030504040204" pitchFamily="34" charset="0"/>
              </a:rPr>
              <a:t>Diagnostic of the PFM system: </a:t>
            </a:r>
            <a:r>
              <a:rPr lang="en-AU" sz="1600" b="0" dirty="0">
                <a:solidFill>
                  <a:srgbClr val="004494"/>
                </a:solidFill>
                <a:latin typeface="Verdana" panose="020B0604030504040204" pitchFamily="34" charset="0"/>
                <a:ea typeface="Verdana" panose="020B0604030504040204" pitchFamily="34" charset="0"/>
                <a:cs typeface="Verdana" panose="020B0604030504040204" pitchFamily="34" charset="0"/>
              </a:rPr>
              <a:t>aggregate fiscal discipline, strategic allocation of resources according to policy objectives, efficient use of resources for service delivery, compliance with laws and regulations.</a:t>
            </a:r>
          </a:p>
          <a:p>
            <a:pPr marL="355600" lvl="1" indent="-355600" defTabSz="457200">
              <a:lnSpc>
                <a:spcPct val="110000"/>
              </a:lnSpc>
              <a:spcBef>
                <a:spcPts val="600"/>
              </a:spcBef>
              <a:spcAft>
                <a:spcPts val="600"/>
              </a:spcAft>
              <a:buClr>
                <a:srgbClr val="004494"/>
              </a:buClr>
              <a:buSzPct val="100000"/>
              <a:buFont typeface="Verdana" panose="020B0604030504040204" pitchFamily="34" charset="0"/>
              <a:buChar char="&gt;"/>
              <a:defRPr/>
            </a:pPr>
            <a:r>
              <a:rPr lang="en-AU" sz="1600" dirty="0">
                <a:solidFill>
                  <a:srgbClr val="004494"/>
                </a:solidFill>
                <a:latin typeface="Verdana" panose="020B0604030504040204" pitchFamily="34" charset="0"/>
                <a:ea typeface="Verdana" panose="020B0604030504040204" pitchFamily="34" charset="0"/>
                <a:cs typeface="Verdana" panose="020B0604030504040204" pitchFamily="34" charset="0"/>
              </a:rPr>
              <a:t>Respect of PFM principles: </a:t>
            </a:r>
            <a:r>
              <a:rPr lang="en-AU" sz="1600" b="0" dirty="0">
                <a:solidFill>
                  <a:srgbClr val="004494"/>
                </a:solidFill>
                <a:latin typeface="Verdana" panose="020B0604030504040204" pitchFamily="34" charset="0"/>
                <a:ea typeface="Verdana" panose="020B0604030504040204" pitchFamily="34" charset="0"/>
                <a:cs typeface="Verdana" panose="020B0604030504040204" pitchFamily="34" charset="0"/>
              </a:rPr>
              <a:t>norms, rules, procedures, due processes, honesty/probity, legitimacy, transparency and accountability.</a:t>
            </a:r>
          </a:p>
          <a:p>
            <a:pPr marL="355600" lvl="1" indent="-355600" defTabSz="457200">
              <a:lnSpc>
                <a:spcPct val="110000"/>
              </a:lnSpc>
              <a:spcBef>
                <a:spcPts val="600"/>
              </a:spcBef>
              <a:spcAft>
                <a:spcPts val="600"/>
              </a:spcAft>
              <a:buClr>
                <a:srgbClr val="004494"/>
              </a:buClr>
              <a:buSzPct val="100000"/>
              <a:buFont typeface="Verdana" panose="020B0604030504040204" pitchFamily="34" charset="0"/>
              <a:buChar char="&gt;"/>
              <a:defRPr/>
            </a:pPr>
            <a:r>
              <a:rPr lang="en-AU" sz="1600" dirty="0">
                <a:solidFill>
                  <a:srgbClr val="004494"/>
                </a:solidFill>
                <a:latin typeface="Verdana" panose="020B0604030504040204" pitchFamily="34" charset="0"/>
                <a:ea typeface="Verdana" panose="020B0604030504040204" pitchFamily="34" charset="0"/>
                <a:cs typeface="Verdana" panose="020B0604030504040204" pitchFamily="34" charset="0"/>
              </a:rPr>
              <a:t>Key weaknesses: </a:t>
            </a:r>
            <a:r>
              <a:rPr lang="en-AU" sz="1600" b="0" dirty="0">
                <a:solidFill>
                  <a:srgbClr val="004494"/>
                </a:solidFill>
                <a:latin typeface="Verdana" panose="020B0604030504040204" pitchFamily="34" charset="0"/>
                <a:ea typeface="Verdana" panose="020B0604030504040204" pitchFamily="34" charset="0"/>
                <a:cs typeface="Verdana" panose="020B0604030504040204" pitchFamily="34" charset="0"/>
              </a:rPr>
              <a:t>reforms and milestones for monitoring progress.</a:t>
            </a:r>
          </a:p>
          <a:p>
            <a:pPr marL="355600" lvl="1" indent="-355600" defTabSz="457200">
              <a:lnSpc>
                <a:spcPct val="110000"/>
              </a:lnSpc>
              <a:spcBef>
                <a:spcPts val="600"/>
              </a:spcBef>
              <a:spcAft>
                <a:spcPts val="600"/>
              </a:spcAft>
              <a:buClr>
                <a:srgbClr val="004494"/>
              </a:buClr>
              <a:buSzPct val="100000"/>
              <a:buFont typeface="Verdana" panose="020B0604030504040204" pitchFamily="34" charset="0"/>
              <a:buChar char="&gt;"/>
              <a:defRPr/>
            </a:pPr>
            <a:r>
              <a:rPr lang="en-AU" sz="1600" dirty="0">
                <a:solidFill>
                  <a:srgbClr val="004494"/>
                </a:solidFill>
                <a:latin typeface="Verdana" panose="020B0604030504040204" pitchFamily="34" charset="0"/>
                <a:ea typeface="Verdana" panose="020B0604030504040204" pitchFamily="34" charset="0"/>
                <a:cs typeface="Verdana" panose="020B0604030504040204" pitchFamily="34" charset="0"/>
              </a:rPr>
              <a:t>PFM reform: </a:t>
            </a:r>
            <a:r>
              <a:rPr lang="en-AU" sz="1600" b="0" dirty="0">
                <a:solidFill>
                  <a:srgbClr val="004494"/>
                </a:solidFill>
                <a:latin typeface="Verdana" panose="020B0604030504040204" pitchFamily="34" charset="0"/>
                <a:ea typeface="Verdana" panose="020B0604030504040204" pitchFamily="34" charset="0"/>
                <a:cs typeface="Verdana" panose="020B0604030504040204" pitchFamily="34" charset="0"/>
              </a:rPr>
              <a:t>action plan, monitoring arrangements, sequencing and prioritization of reforms, political buy-in, corruption, fraud, institutional arrangements, institutional and financial resources, coordination, capacity strengthening needs, gender issues. </a:t>
            </a: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14</a:t>
            </a:fld>
            <a:endParaRPr lang="fr-BE" sz="1100" b="1">
              <a:solidFill>
                <a:schemeClr val="bg1"/>
              </a:solidFill>
              <a:latin typeface="+mn-lt"/>
            </a:endParaRPr>
          </a:p>
        </p:txBody>
      </p:sp>
      <p:sp>
        <p:nvSpPr>
          <p:cNvPr id="3" name="Rectangle 2">
            <a:extLst>
              <a:ext uri="{FF2B5EF4-FFF2-40B4-BE49-F238E27FC236}">
                <a16:creationId xmlns:a16="http://schemas.microsoft.com/office/drawing/2014/main" id="{D112B3FE-A1ED-43FC-9BD8-BA4795DE6945}"/>
              </a:ext>
            </a:extLst>
          </p:cNvPr>
          <p:cNvSpPr/>
          <p:nvPr/>
        </p:nvSpPr>
        <p:spPr>
          <a:xfrm>
            <a:off x="341746" y="5501600"/>
            <a:ext cx="8459999" cy="879728"/>
          </a:xfrm>
          <a:prstGeom prst="rect">
            <a:avLst/>
          </a:prstGeom>
        </p:spPr>
        <p:txBody>
          <a:bodyPr wrap="square">
            <a:spAutoFit/>
          </a:bodyPr>
          <a:lstStyle/>
          <a:p>
            <a:pPr marL="0" lvl="1" indent="0">
              <a:lnSpc>
                <a:spcPct val="110000"/>
              </a:lnSpc>
              <a:spcBef>
                <a:spcPts val="984"/>
              </a:spcBef>
              <a:buClr>
                <a:srgbClr val="9DF0EE"/>
              </a:buClr>
              <a:buNone/>
            </a:pPr>
            <a:r>
              <a:rPr lang="en-AU" sz="1600" b="1" dirty="0">
                <a:solidFill>
                  <a:srgbClr val="004494"/>
                </a:solidFill>
                <a:ea typeface="Verdana" panose="020B0604030504040204" pitchFamily="34" charset="0"/>
                <a:cs typeface="Verdana" panose="020B0604030504040204" pitchFamily="34" charset="0"/>
              </a:rPr>
              <a:t>Assess all phases of the budget cycle </a:t>
            </a:r>
            <a:r>
              <a:rPr lang="en-AU" sz="1600" dirty="0">
                <a:solidFill>
                  <a:srgbClr val="004494"/>
                </a:solidFill>
                <a:ea typeface="Verdana" panose="020B0604030504040204" pitchFamily="34" charset="0"/>
                <a:cs typeface="Verdana" panose="020B0604030504040204" pitchFamily="34" charset="0"/>
              </a:rPr>
              <a:t>(and  esp. domestic revenue mobilisation, transparency and oversight), </a:t>
            </a:r>
            <a:r>
              <a:rPr lang="en-AU" sz="1600" b="1" dirty="0">
                <a:solidFill>
                  <a:srgbClr val="004494"/>
                </a:solidFill>
                <a:ea typeface="Verdana" panose="020B0604030504040204" pitchFamily="34" charset="0"/>
                <a:cs typeface="Verdana" panose="020B0604030504040204" pitchFamily="34" charset="0"/>
              </a:rPr>
              <a:t>at national and subnational levels. </a:t>
            </a:r>
            <a:endParaRPr lang="en-AU" sz="1600" b="1" dirty="0">
              <a:solidFill>
                <a:srgbClr val="004494"/>
              </a:solidFill>
              <a:ea typeface="Verdana" panose="020B0604030504040204" pitchFamily="34" charset="0"/>
              <a:cs typeface="Verdana" panose="020B0604030504040204" pitchFamily="34" charset="0"/>
              <a:sym typeface="Zapf Dingbats"/>
            </a:endParaRPr>
          </a:p>
        </p:txBody>
      </p:sp>
      <p:sp>
        <p:nvSpPr>
          <p:cNvPr id="4" name="Rectangle 3">
            <a:extLst>
              <a:ext uri="{FF2B5EF4-FFF2-40B4-BE49-F238E27FC236}">
                <a16:creationId xmlns:a16="http://schemas.microsoft.com/office/drawing/2014/main" id="{1698EC11-817B-4486-849B-F2D5F74634FE}"/>
              </a:ext>
            </a:extLst>
          </p:cNvPr>
          <p:cNvSpPr/>
          <p:nvPr/>
        </p:nvSpPr>
        <p:spPr>
          <a:xfrm>
            <a:off x="827584" y="6468132"/>
            <a:ext cx="3010761" cy="307777"/>
          </a:xfrm>
          <a:prstGeom prst="rect">
            <a:avLst/>
          </a:prstGeom>
        </p:spPr>
        <p:txBody>
          <a:bodyPr wrap="none">
            <a:spAutoFit/>
          </a:bodyPr>
          <a:lstStyle/>
          <a:p>
            <a:pPr lvl="1" eaLnBrk="1" hangingPunct="1">
              <a:spcBef>
                <a:spcPct val="50000"/>
              </a:spcBef>
              <a:buClr>
                <a:srgbClr val="0F5494"/>
              </a:buClr>
            </a:pPr>
            <a:r>
              <a:rPr lang="en-GB" altLang="es-ES" sz="1400" b="1" i="1" dirty="0">
                <a:solidFill>
                  <a:schemeClr val="bg1"/>
                </a:solidFill>
                <a:cs typeface="Tw Cen MT"/>
              </a:rPr>
              <a:t>See Guidelines Annex 5</a:t>
            </a:r>
          </a:p>
        </p:txBody>
      </p:sp>
    </p:spTree>
    <p:extLst>
      <p:ext uri="{BB962C8B-B14F-4D97-AF65-F5344CB8AC3E}">
        <p14:creationId xmlns:p14="http://schemas.microsoft.com/office/powerpoint/2010/main" val="3017390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2D9E48"/>
              </a:solidFill>
              <a:effectLst/>
              <a:latin typeface="+mn-lt"/>
            </a:endParaRPr>
          </a:p>
        </p:txBody>
      </p:sp>
      <p:sp>
        <p:nvSpPr>
          <p:cNvPr id="15" name="Rectangle 14">
            <a:extLst>
              <a:ext uri="{FF2B5EF4-FFF2-40B4-BE49-F238E27FC236}">
                <a16:creationId xmlns:a16="http://schemas.microsoft.com/office/drawing/2014/main" id="{BD4FE055-CA4A-48FF-AAE0-0D7CAA7DB31B}"/>
              </a:ext>
            </a:extLst>
          </p:cNvPr>
          <p:cNvSpPr/>
          <p:nvPr/>
        </p:nvSpPr>
        <p:spPr bwMode="auto">
          <a:xfrm>
            <a:off x="278929" y="2198389"/>
            <a:ext cx="2700000" cy="3276000"/>
          </a:xfrm>
          <a:prstGeom prst="rect">
            <a:avLst/>
          </a:prstGeom>
          <a:solidFill>
            <a:schemeClr val="bg1"/>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sp>
        <p:nvSpPr>
          <p:cNvPr id="16" name="Rectangle 15">
            <a:extLst>
              <a:ext uri="{FF2B5EF4-FFF2-40B4-BE49-F238E27FC236}">
                <a16:creationId xmlns:a16="http://schemas.microsoft.com/office/drawing/2014/main" id="{CC327D93-C319-497D-B320-5F7BAD0644E7}"/>
              </a:ext>
            </a:extLst>
          </p:cNvPr>
          <p:cNvSpPr/>
          <p:nvPr/>
        </p:nvSpPr>
        <p:spPr bwMode="auto">
          <a:xfrm>
            <a:off x="6233074" y="2198389"/>
            <a:ext cx="2700000" cy="3276000"/>
          </a:xfrm>
          <a:prstGeom prst="rect">
            <a:avLst/>
          </a:prstGeom>
          <a:solidFill>
            <a:schemeClr val="bg1"/>
          </a:solidFill>
          <a:ln w="9525" cap="flat" cmpd="sng" algn="ctr">
            <a:solidFill>
              <a:srgbClr val="F5823C"/>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sp>
        <p:nvSpPr>
          <p:cNvPr id="26" name="Rectangle 25">
            <a:extLst>
              <a:ext uri="{FF2B5EF4-FFF2-40B4-BE49-F238E27FC236}">
                <a16:creationId xmlns:a16="http://schemas.microsoft.com/office/drawing/2014/main" id="{7CB73283-4DD8-4119-8119-8206DEF77423}"/>
              </a:ext>
            </a:extLst>
          </p:cNvPr>
          <p:cNvSpPr/>
          <p:nvPr/>
        </p:nvSpPr>
        <p:spPr bwMode="auto">
          <a:xfrm>
            <a:off x="3294938" y="2198389"/>
            <a:ext cx="2700000" cy="3276000"/>
          </a:xfrm>
          <a:prstGeom prst="rect">
            <a:avLst/>
          </a:prstGeom>
          <a:solidFill>
            <a:schemeClr val="bg1"/>
          </a:solidFill>
          <a:ln w="9525" cap="flat" cmpd="sng" algn="ctr">
            <a:solidFill>
              <a:srgbClr val="1FACE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sp>
        <p:nvSpPr>
          <p:cNvPr id="13" name="ZoneTexte 12">
            <a:extLst>
              <a:ext uri="{FF2B5EF4-FFF2-40B4-BE49-F238E27FC236}">
                <a16:creationId xmlns:a16="http://schemas.microsoft.com/office/drawing/2014/main" id="{3E5B1EFD-2D8F-4F49-9303-AC6E6A606FC1}"/>
              </a:ext>
            </a:extLst>
          </p:cNvPr>
          <p:cNvSpPr txBox="1"/>
          <p:nvPr/>
        </p:nvSpPr>
        <p:spPr>
          <a:xfrm>
            <a:off x="278929" y="2675235"/>
            <a:ext cx="2700000" cy="2769989"/>
          </a:xfrm>
          <a:prstGeom prst="rect">
            <a:avLst/>
          </a:prstGeom>
          <a:noFill/>
        </p:spPr>
        <p:txBody>
          <a:bodyPr wrap="square" rtlCol="0">
            <a:spAutoFit/>
          </a:bodyPr>
          <a:lstStyle/>
          <a:p>
            <a:pPr marL="173038" lvl="1" indent="-173038">
              <a:spcBef>
                <a:spcPts val="600"/>
              </a:spcBef>
              <a:spcAft>
                <a:spcPts val="600"/>
              </a:spcAft>
              <a:buClr>
                <a:srgbClr val="2D9E48"/>
              </a:buClr>
              <a:buFont typeface="Verdana" panose="020B0604030504040204" pitchFamily="34" charset="0"/>
              <a:buChar char="&gt;"/>
              <a:defRPr/>
            </a:pPr>
            <a:r>
              <a:rPr lang="en-GB" sz="1400" dirty="0">
                <a:solidFill>
                  <a:schemeClr val="tx1"/>
                </a:solidFill>
                <a:latin typeface="+mn-lt"/>
              </a:rPr>
              <a:t>Diagnostic studies: PEFA, TADAT, PIMA, MAPS, DEMPA, SIGMA, … )</a:t>
            </a:r>
          </a:p>
          <a:p>
            <a:pPr marL="173038" lvl="1" indent="-173038" defTabSz="457200">
              <a:spcBef>
                <a:spcPts val="600"/>
              </a:spcBef>
              <a:spcAft>
                <a:spcPts val="600"/>
              </a:spcAft>
              <a:buClr>
                <a:srgbClr val="2D9E48"/>
              </a:buClr>
              <a:buFont typeface="Verdana" panose="020B0604030504040204" pitchFamily="34" charset="0"/>
              <a:buChar char="&gt;"/>
              <a:defRPr/>
            </a:pPr>
            <a:r>
              <a:rPr lang="en-GB" sz="1400" dirty="0">
                <a:solidFill>
                  <a:schemeClr val="tx1"/>
                </a:solidFill>
                <a:latin typeface="+mn-lt"/>
              </a:rPr>
              <a:t>SAI reports and responses from Government, legislative and oversight bodies</a:t>
            </a:r>
          </a:p>
          <a:p>
            <a:pPr marL="173038" lvl="1" indent="-173038" defTabSz="457200">
              <a:spcBef>
                <a:spcPts val="600"/>
              </a:spcBef>
              <a:spcAft>
                <a:spcPts val="600"/>
              </a:spcAft>
              <a:buClr>
                <a:srgbClr val="2D9E48"/>
              </a:buClr>
              <a:buFont typeface="Verdana" panose="020B0604030504040204" pitchFamily="34" charset="0"/>
              <a:buChar char="&gt;"/>
              <a:defRPr/>
            </a:pPr>
            <a:r>
              <a:rPr lang="en-GB" sz="1400" dirty="0">
                <a:solidFill>
                  <a:schemeClr val="tx1"/>
                </a:solidFill>
                <a:latin typeface="+mn-lt"/>
              </a:rPr>
              <a:t>PER, PETS, SAI sector reports, Fiduciary Risks Assessments, sector annual reports</a:t>
            </a:r>
          </a:p>
        </p:txBody>
      </p:sp>
      <p:sp>
        <p:nvSpPr>
          <p:cNvPr id="36" name="ZoneTexte 35">
            <a:extLst>
              <a:ext uri="{FF2B5EF4-FFF2-40B4-BE49-F238E27FC236}">
                <a16:creationId xmlns:a16="http://schemas.microsoft.com/office/drawing/2014/main" id="{CDC50B85-FFD9-44B6-B0C9-A1620C2CA29A}"/>
              </a:ext>
            </a:extLst>
          </p:cNvPr>
          <p:cNvSpPr txBox="1"/>
          <p:nvPr/>
        </p:nvSpPr>
        <p:spPr>
          <a:xfrm>
            <a:off x="6233074" y="2675235"/>
            <a:ext cx="2700000" cy="1969770"/>
          </a:xfrm>
          <a:prstGeom prst="rect">
            <a:avLst/>
          </a:prstGeom>
          <a:noFill/>
        </p:spPr>
        <p:txBody>
          <a:bodyPr wrap="square" rtlCol="0">
            <a:spAutoFit/>
          </a:bodyPr>
          <a:lstStyle/>
          <a:p>
            <a:pPr marL="173038" lvl="1" indent="-173038" defTabSz="966788" eaLnBrk="0" hangingPunct="0">
              <a:spcBef>
                <a:spcPts val="600"/>
              </a:spcBef>
              <a:spcAft>
                <a:spcPts val="600"/>
              </a:spcAft>
              <a:buClr>
                <a:srgbClr val="F5823C"/>
              </a:buClr>
              <a:buFont typeface="Verdana" panose="020B0604030504040204" pitchFamily="34" charset="0"/>
              <a:buChar char="&gt;"/>
              <a:defRPr/>
            </a:pPr>
            <a:r>
              <a:rPr lang="en-US" sz="1400" dirty="0">
                <a:solidFill>
                  <a:schemeClr val="tx1"/>
                </a:solidFill>
                <a:latin typeface="+mn-lt"/>
              </a:rPr>
              <a:t>The PFM reform is relevant and credible and BS can be provided</a:t>
            </a:r>
          </a:p>
          <a:p>
            <a:pPr marL="173038" lvl="1" indent="-173038" defTabSz="966788" eaLnBrk="0" hangingPunct="0">
              <a:spcBef>
                <a:spcPts val="600"/>
              </a:spcBef>
              <a:spcAft>
                <a:spcPts val="600"/>
              </a:spcAft>
              <a:buClr>
                <a:srgbClr val="F5823C"/>
              </a:buClr>
              <a:buFont typeface="Verdana" panose="020B0604030504040204" pitchFamily="34" charset="0"/>
              <a:buChar char="&gt;"/>
              <a:defRPr/>
            </a:pPr>
            <a:r>
              <a:rPr lang="en-US" sz="1400" dirty="0">
                <a:solidFill>
                  <a:schemeClr val="tx1"/>
                </a:solidFill>
                <a:latin typeface="+mn-lt"/>
              </a:rPr>
              <a:t>Key weaknesses remain unaddressed and need highlighting in policy dialogue before moving forward</a:t>
            </a:r>
          </a:p>
        </p:txBody>
      </p:sp>
      <p:sp>
        <p:nvSpPr>
          <p:cNvPr id="35" name="ZoneTexte 34">
            <a:extLst>
              <a:ext uri="{FF2B5EF4-FFF2-40B4-BE49-F238E27FC236}">
                <a16:creationId xmlns:a16="http://schemas.microsoft.com/office/drawing/2014/main" id="{0108C429-A714-4D3A-9FC4-792C3F8CBD70}"/>
              </a:ext>
            </a:extLst>
          </p:cNvPr>
          <p:cNvSpPr txBox="1"/>
          <p:nvPr/>
        </p:nvSpPr>
        <p:spPr>
          <a:xfrm>
            <a:off x="3294938" y="2675235"/>
            <a:ext cx="2700000" cy="2646878"/>
          </a:xfrm>
          <a:prstGeom prst="rect">
            <a:avLst/>
          </a:prstGeom>
          <a:noFill/>
        </p:spPr>
        <p:txBody>
          <a:bodyPr wrap="square" rtlCol="0">
            <a:spAutoFit/>
          </a:bodyPr>
          <a:lstStyle/>
          <a:p>
            <a:pPr marL="173038" lvl="1" indent="-173038" defTabSz="966788" eaLnBrk="0" hangingPunct="0">
              <a:spcBef>
                <a:spcPts val="600"/>
              </a:spcBef>
              <a:spcAft>
                <a:spcPts val="600"/>
              </a:spcAft>
              <a:buClr>
                <a:srgbClr val="1FACE0"/>
              </a:buClr>
              <a:buFont typeface="Verdana" panose="020B0604030504040204" pitchFamily="34" charset="0"/>
              <a:buChar char="&gt;"/>
              <a:defRPr/>
            </a:pPr>
            <a:r>
              <a:rPr lang="en-GB" sz="1400" dirty="0">
                <a:solidFill>
                  <a:schemeClr val="tx1"/>
                </a:solidFill>
                <a:latin typeface="+mn-lt"/>
              </a:rPr>
              <a:t>What are the main PFM system weaknesses?</a:t>
            </a:r>
          </a:p>
          <a:p>
            <a:pPr marL="173038" lvl="1" indent="-173038" defTabSz="966788" eaLnBrk="0" hangingPunct="0">
              <a:spcBef>
                <a:spcPts val="600"/>
              </a:spcBef>
              <a:spcAft>
                <a:spcPts val="600"/>
              </a:spcAft>
              <a:buClr>
                <a:srgbClr val="1FACE0"/>
              </a:buClr>
              <a:buFont typeface="Verdana" panose="020B0604030504040204" pitchFamily="34" charset="0"/>
              <a:buChar char="&gt;"/>
              <a:defRPr/>
            </a:pPr>
            <a:r>
              <a:rPr lang="en-GB" sz="1400" dirty="0">
                <a:solidFill>
                  <a:schemeClr val="tx1"/>
                </a:solidFill>
                <a:latin typeface="+mn-lt"/>
              </a:rPr>
              <a:t>Does the reform address them? </a:t>
            </a:r>
          </a:p>
          <a:p>
            <a:pPr marL="173038" lvl="1" indent="-173038" defTabSz="966788" eaLnBrk="0" hangingPunct="0">
              <a:spcBef>
                <a:spcPts val="600"/>
              </a:spcBef>
              <a:spcAft>
                <a:spcPts val="600"/>
              </a:spcAft>
              <a:buClr>
                <a:srgbClr val="1FACE0"/>
              </a:buClr>
              <a:buFont typeface="Verdana" panose="020B0604030504040204" pitchFamily="34" charset="0"/>
              <a:buChar char="&gt;"/>
              <a:defRPr/>
            </a:pPr>
            <a:r>
              <a:rPr lang="en-GB" sz="1400" dirty="0">
                <a:solidFill>
                  <a:schemeClr val="tx1"/>
                </a:solidFill>
                <a:latin typeface="+mn-lt"/>
              </a:rPr>
              <a:t>How and in what sequence?</a:t>
            </a:r>
          </a:p>
          <a:p>
            <a:pPr marL="173038" lvl="1" indent="-173038" defTabSz="966788" eaLnBrk="0" hangingPunct="0">
              <a:spcBef>
                <a:spcPts val="600"/>
              </a:spcBef>
              <a:spcAft>
                <a:spcPts val="600"/>
              </a:spcAft>
              <a:buClr>
                <a:srgbClr val="1FACE0"/>
              </a:buClr>
              <a:buFont typeface="Verdana" panose="020B0604030504040204" pitchFamily="34" charset="0"/>
              <a:buChar char="&gt;"/>
              <a:defRPr/>
            </a:pPr>
            <a:r>
              <a:rPr lang="en-GB" sz="1400" dirty="0">
                <a:solidFill>
                  <a:schemeClr val="tx1"/>
                </a:solidFill>
                <a:latin typeface="+mn-lt"/>
              </a:rPr>
              <a:t>What about cross cutting issues?</a:t>
            </a:r>
          </a:p>
          <a:p>
            <a:pPr marL="173038" lvl="1" indent="-173038" defTabSz="966788" eaLnBrk="0" hangingPunct="0">
              <a:spcBef>
                <a:spcPts val="600"/>
              </a:spcBef>
              <a:spcAft>
                <a:spcPts val="600"/>
              </a:spcAft>
              <a:buClr>
                <a:srgbClr val="1FACE0"/>
              </a:buClr>
              <a:buFont typeface="Verdana" panose="020B0604030504040204" pitchFamily="34" charset="0"/>
              <a:buChar char="&gt;"/>
              <a:defRPr/>
            </a:pPr>
            <a:r>
              <a:rPr lang="en-GB" sz="1400" dirty="0">
                <a:solidFill>
                  <a:schemeClr val="tx1"/>
                </a:solidFill>
                <a:latin typeface="+mn-lt"/>
              </a:rPr>
              <a:t>How is monitoring done?</a:t>
            </a:r>
          </a:p>
        </p:txBody>
      </p:sp>
      <p:sp>
        <p:nvSpPr>
          <p:cNvPr id="27" name="Triangle isocèle 26">
            <a:extLst>
              <a:ext uri="{FF2B5EF4-FFF2-40B4-BE49-F238E27FC236}">
                <a16:creationId xmlns:a16="http://schemas.microsoft.com/office/drawing/2014/main" id="{FD453DA5-C32D-4293-B000-9D93F143980A}"/>
              </a:ext>
            </a:extLst>
          </p:cNvPr>
          <p:cNvSpPr/>
          <p:nvPr/>
        </p:nvSpPr>
        <p:spPr bwMode="auto">
          <a:xfrm rot="16200000" flipV="1">
            <a:off x="1844928" y="3877658"/>
            <a:ext cx="2484000" cy="216000"/>
          </a:xfrm>
          <a:prstGeom prst="triangle">
            <a:avLst/>
          </a:prstGeom>
          <a:solidFill>
            <a:srgbClr val="0F5494"/>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sp>
        <p:nvSpPr>
          <p:cNvPr id="48" name="Espace réservé du numéro de diapositive 9">
            <a:extLst>
              <a:ext uri="{FF2B5EF4-FFF2-40B4-BE49-F238E27FC236}">
                <a16:creationId xmlns:a16="http://schemas.microsoft.com/office/drawing/2014/main" id="{9E6C56E6-8C19-415C-8560-1960B8183805}"/>
              </a:ext>
            </a:extLst>
          </p:cNvPr>
          <p:cNvSpPr>
            <a:spLocks noGrp="1"/>
          </p:cNvSpPr>
          <p:nvPr>
            <p:ph type="sldNum" sz="quarter" idx="12"/>
          </p:nvPr>
        </p:nvSpPr>
        <p:spPr>
          <a:xfrm>
            <a:off x="6948264" y="6314036"/>
            <a:ext cx="2133600" cy="476250"/>
          </a:xfrm>
        </p:spPr>
        <p:txBody>
          <a:bodyPr/>
          <a:lstStyle/>
          <a:p>
            <a:fld id="{37B83C0C-BC65-4367-9B8A-060D4801009D}" type="slidenum">
              <a:rPr lang="fr-BE" sz="1100" b="1" smtClean="0">
                <a:solidFill>
                  <a:schemeClr val="bg1"/>
                </a:solidFill>
                <a:latin typeface="+mn-lt"/>
              </a:rPr>
              <a:pPr/>
              <a:t>15</a:t>
            </a:fld>
            <a:endParaRPr lang="fr-BE" sz="1100" b="1" dirty="0">
              <a:solidFill>
                <a:schemeClr val="bg1"/>
              </a:solidFill>
              <a:latin typeface="+mn-lt"/>
            </a:endParaRPr>
          </a:p>
        </p:txBody>
      </p:sp>
      <p:sp>
        <p:nvSpPr>
          <p:cNvPr id="30" name="Title 1">
            <a:extLst>
              <a:ext uri="{FF2B5EF4-FFF2-40B4-BE49-F238E27FC236}">
                <a16:creationId xmlns:a16="http://schemas.microsoft.com/office/drawing/2014/main" id="{42DE87F0-F004-4F4B-B5C1-404FE832394A}"/>
              </a:ext>
            </a:extLst>
          </p:cNvPr>
          <p:cNvSpPr txBox="1">
            <a:spLocks/>
          </p:cNvSpPr>
          <p:nvPr/>
        </p:nvSpPr>
        <p:spPr bwMode="auto">
          <a:xfrm>
            <a:off x="342000" y="927530"/>
            <a:ext cx="8460000" cy="7732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marL="358775" algn="l" rtl="0" fontAlgn="base">
              <a:spcBef>
                <a:spcPct val="0"/>
              </a:spcBef>
              <a:spcAft>
                <a:spcPct val="0"/>
              </a:spcAft>
              <a:defRPr sz="3000" b="1">
                <a:solidFill>
                  <a:srgbClr val="0F5494"/>
                </a:solidFill>
                <a:latin typeface="+mj-lt"/>
                <a:ea typeface="+mj-ea"/>
                <a:cs typeface="+mj-cs"/>
              </a:defRPr>
            </a:lvl1pPr>
            <a:lvl2pPr marL="358775" algn="l" rtl="0" fontAlgn="base">
              <a:spcBef>
                <a:spcPct val="0"/>
              </a:spcBef>
              <a:spcAft>
                <a:spcPct val="0"/>
              </a:spcAft>
              <a:defRPr sz="3000" b="1">
                <a:solidFill>
                  <a:srgbClr val="0F5494"/>
                </a:solidFill>
                <a:latin typeface="Verdana" pitchFamily="34" charset="0"/>
              </a:defRPr>
            </a:lvl2pPr>
            <a:lvl3pPr marL="358775" algn="l" rtl="0" fontAlgn="base">
              <a:spcBef>
                <a:spcPct val="0"/>
              </a:spcBef>
              <a:spcAft>
                <a:spcPct val="0"/>
              </a:spcAft>
              <a:defRPr sz="3000" b="1">
                <a:solidFill>
                  <a:srgbClr val="0F5494"/>
                </a:solidFill>
                <a:latin typeface="Verdana" pitchFamily="34" charset="0"/>
              </a:defRPr>
            </a:lvl3pPr>
            <a:lvl4pPr marL="358775" algn="l" rtl="0" fontAlgn="base">
              <a:spcBef>
                <a:spcPct val="0"/>
              </a:spcBef>
              <a:spcAft>
                <a:spcPct val="0"/>
              </a:spcAft>
              <a:defRPr sz="3000" b="1">
                <a:solidFill>
                  <a:srgbClr val="0F5494"/>
                </a:solidFill>
                <a:latin typeface="Verdana" pitchFamily="34" charset="0"/>
              </a:defRPr>
            </a:lvl4pPr>
            <a:lvl5pPr marL="358775" algn="l" rtl="0" fontAlgn="base">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marL="0"/>
            <a:r>
              <a:rPr lang="en-GB" sz="2000" kern="0" cap="all" dirty="0">
                <a:solidFill>
                  <a:srgbClr val="004494"/>
                </a:solidFill>
                <a:latin typeface="+mn-lt"/>
              </a:rPr>
              <a:t>Assessing </a:t>
            </a:r>
            <a:br>
              <a:rPr lang="en-GB" sz="2000" kern="0" cap="all" dirty="0">
                <a:solidFill>
                  <a:srgbClr val="004494"/>
                </a:solidFill>
                <a:latin typeface="+mn-lt"/>
              </a:rPr>
            </a:br>
            <a:r>
              <a:rPr lang="en-GB" sz="2000" kern="0" cap="all" dirty="0">
                <a:solidFill>
                  <a:srgbClr val="004494"/>
                </a:solidFill>
                <a:latin typeface="+mn-lt"/>
              </a:rPr>
              <a:t>the partner’s PFM </a:t>
            </a:r>
            <a:endParaRPr lang="fr-BE" sz="2000" kern="0" cap="all" dirty="0">
              <a:solidFill>
                <a:srgbClr val="004494"/>
              </a:solidFill>
              <a:latin typeface="+mn-lt"/>
            </a:endParaRPr>
          </a:p>
        </p:txBody>
      </p:sp>
      <p:grpSp>
        <p:nvGrpSpPr>
          <p:cNvPr id="4" name="Groupe 3">
            <a:extLst>
              <a:ext uri="{FF2B5EF4-FFF2-40B4-BE49-F238E27FC236}">
                <a16:creationId xmlns:a16="http://schemas.microsoft.com/office/drawing/2014/main" id="{C8C096DE-22AE-4557-B6D1-9539E5F4BFDF}"/>
              </a:ext>
            </a:extLst>
          </p:cNvPr>
          <p:cNvGrpSpPr/>
          <p:nvPr/>
        </p:nvGrpSpPr>
        <p:grpSpPr>
          <a:xfrm>
            <a:off x="278929" y="1628800"/>
            <a:ext cx="2700000" cy="980742"/>
            <a:chOff x="103291" y="1664622"/>
            <a:chExt cx="2700000" cy="980742"/>
          </a:xfrm>
        </p:grpSpPr>
        <p:sp>
          <p:nvSpPr>
            <p:cNvPr id="7" name="Flèche : pentagone 6">
              <a:extLst>
                <a:ext uri="{FF2B5EF4-FFF2-40B4-BE49-F238E27FC236}">
                  <a16:creationId xmlns:a16="http://schemas.microsoft.com/office/drawing/2014/main" id="{C0AC7C19-B31F-4B1F-8342-37DFE00996EF}"/>
                </a:ext>
              </a:extLst>
            </p:cNvPr>
            <p:cNvSpPr/>
            <p:nvPr/>
          </p:nvSpPr>
          <p:spPr bwMode="auto">
            <a:xfrm rot="16200000">
              <a:off x="1147291" y="620622"/>
              <a:ext cx="612000" cy="2700000"/>
            </a:xfrm>
            <a:prstGeom prst="homePlate">
              <a:avLst/>
            </a:prstGeom>
            <a:solidFill>
              <a:srgbClr val="2D9E48"/>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dirty="0">
                <a:ln>
                  <a:noFill/>
                </a:ln>
                <a:solidFill>
                  <a:srgbClr val="0F5494"/>
                </a:solidFill>
                <a:effectLst/>
                <a:latin typeface="+mn-lt"/>
              </a:endParaRPr>
            </a:p>
          </p:txBody>
        </p:sp>
        <p:sp>
          <p:nvSpPr>
            <p:cNvPr id="3" name="Rectangle 2">
              <a:extLst>
                <a:ext uri="{FF2B5EF4-FFF2-40B4-BE49-F238E27FC236}">
                  <a16:creationId xmlns:a16="http://schemas.microsoft.com/office/drawing/2014/main" id="{8686508D-7A7C-4605-BE60-D62FA8E5FACC}"/>
                </a:ext>
              </a:extLst>
            </p:cNvPr>
            <p:cNvSpPr/>
            <p:nvPr/>
          </p:nvSpPr>
          <p:spPr bwMode="auto">
            <a:xfrm>
              <a:off x="103291" y="2285364"/>
              <a:ext cx="2700000" cy="360000"/>
            </a:xfrm>
            <a:prstGeom prst="rect">
              <a:avLst/>
            </a:prstGeom>
            <a:solidFill>
              <a:srgbClr val="2D9E48"/>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grpSp>
      <p:sp>
        <p:nvSpPr>
          <p:cNvPr id="17" name="Espace réservé du contenu 2">
            <a:extLst>
              <a:ext uri="{FF2B5EF4-FFF2-40B4-BE49-F238E27FC236}">
                <a16:creationId xmlns:a16="http://schemas.microsoft.com/office/drawing/2014/main" id="{16E80D45-4F80-4E46-B2D2-DD6E3BD78017}"/>
              </a:ext>
            </a:extLst>
          </p:cNvPr>
          <p:cNvSpPr txBox="1">
            <a:spLocks/>
          </p:cNvSpPr>
          <p:nvPr/>
        </p:nvSpPr>
        <p:spPr bwMode="auto">
          <a:xfrm>
            <a:off x="278929" y="1947551"/>
            <a:ext cx="2700000" cy="551584"/>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defTabSz="966788" eaLnBrk="0" hangingPunct="0">
              <a:spcBef>
                <a:spcPct val="0"/>
              </a:spcBef>
              <a:buClrTx/>
              <a:buNone/>
            </a:pPr>
            <a:r>
              <a:rPr lang="en-GB" sz="1400" b="1" i="0" kern="0" dirty="0">
                <a:solidFill>
                  <a:schemeClr val="bg1"/>
                </a:solidFill>
                <a:latin typeface="+mn-lt"/>
              </a:rPr>
              <a:t>Analysing / summarising PFM diagnostic studies</a:t>
            </a:r>
          </a:p>
        </p:txBody>
      </p:sp>
      <p:grpSp>
        <p:nvGrpSpPr>
          <p:cNvPr id="12" name="Groupe 11">
            <a:extLst>
              <a:ext uri="{FF2B5EF4-FFF2-40B4-BE49-F238E27FC236}">
                <a16:creationId xmlns:a16="http://schemas.microsoft.com/office/drawing/2014/main" id="{2E7E1F85-DDDC-4D4C-B4F9-FB62CE05B0A3}"/>
              </a:ext>
            </a:extLst>
          </p:cNvPr>
          <p:cNvGrpSpPr/>
          <p:nvPr/>
        </p:nvGrpSpPr>
        <p:grpSpPr>
          <a:xfrm>
            <a:off x="3294938" y="1628800"/>
            <a:ext cx="2700000" cy="980743"/>
            <a:chOff x="11274667" y="909379"/>
            <a:chExt cx="2700000" cy="980743"/>
          </a:xfrm>
        </p:grpSpPr>
        <p:sp>
          <p:nvSpPr>
            <p:cNvPr id="29" name="Flèche : pentagone 28">
              <a:extLst>
                <a:ext uri="{FF2B5EF4-FFF2-40B4-BE49-F238E27FC236}">
                  <a16:creationId xmlns:a16="http://schemas.microsoft.com/office/drawing/2014/main" id="{8685DC49-589B-4BD9-8B1C-33F262724F11}"/>
                </a:ext>
              </a:extLst>
            </p:cNvPr>
            <p:cNvSpPr/>
            <p:nvPr/>
          </p:nvSpPr>
          <p:spPr bwMode="auto">
            <a:xfrm rot="16200000">
              <a:off x="12318667" y="-134621"/>
              <a:ext cx="612000" cy="2700000"/>
            </a:xfrm>
            <a:prstGeom prst="homePlate">
              <a:avLst/>
            </a:prstGeom>
            <a:solidFill>
              <a:srgbClr val="1FACE0"/>
            </a:solidFill>
            <a:ln w="9525" cap="flat" cmpd="sng" algn="ctr">
              <a:solidFill>
                <a:srgbClr val="1FACE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dirty="0">
                <a:ln>
                  <a:noFill/>
                </a:ln>
                <a:solidFill>
                  <a:srgbClr val="0F5494"/>
                </a:solidFill>
                <a:effectLst/>
                <a:latin typeface="+mn-lt"/>
              </a:endParaRPr>
            </a:p>
          </p:txBody>
        </p:sp>
        <p:sp>
          <p:nvSpPr>
            <p:cNvPr id="31" name="Rectangle 30">
              <a:extLst>
                <a:ext uri="{FF2B5EF4-FFF2-40B4-BE49-F238E27FC236}">
                  <a16:creationId xmlns:a16="http://schemas.microsoft.com/office/drawing/2014/main" id="{0176D6B8-BF52-4BEC-8299-ECAE91CCAD0A}"/>
                </a:ext>
              </a:extLst>
            </p:cNvPr>
            <p:cNvSpPr/>
            <p:nvPr/>
          </p:nvSpPr>
          <p:spPr bwMode="auto">
            <a:xfrm>
              <a:off x="11274667" y="1530122"/>
              <a:ext cx="2700000" cy="360000"/>
            </a:xfrm>
            <a:prstGeom prst="rect">
              <a:avLst/>
            </a:prstGeom>
            <a:solidFill>
              <a:srgbClr val="1FACE0"/>
            </a:solidFill>
            <a:ln w="9525" cap="flat" cmpd="sng" algn="ctr">
              <a:solidFill>
                <a:srgbClr val="1FACE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grpSp>
      <p:grpSp>
        <p:nvGrpSpPr>
          <p:cNvPr id="6" name="Groupe 5">
            <a:extLst>
              <a:ext uri="{FF2B5EF4-FFF2-40B4-BE49-F238E27FC236}">
                <a16:creationId xmlns:a16="http://schemas.microsoft.com/office/drawing/2014/main" id="{9E06CAFB-AB26-4584-AAEF-1AFB69286022}"/>
              </a:ext>
            </a:extLst>
          </p:cNvPr>
          <p:cNvGrpSpPr/>
          <p:nvPr/>
        </p:nvGrpSpPr>
        <p:grpSpPr>
          <a:xfrm>
            <a:off x="6233074" y="1628800"/>
            <a:ext cx="2700000" cy="977335"/>
            <a:chOff x="-5727777" y="1318320"/>
            <a:chExt cx="2700000" cy="977335"/>
          </a:xfrm>
        </p:grpSpPr>
        <p:sp>
          <p:nvSpPr>
            <p:cNvPr id="8" name="Flèche : pentagone 7">
              <a:extLst>
                <a:ext uri="{FF2B5EF4-FFF2-40B4-BE49-F238E27FC236}">
                  <a16:creationId xmlns:a16="http://schemas.microsoft.com/office/drawing/2014/main" id="{B131E54E-AD44-4958-BED0-83A0AFFEF0FA}"/>
                </a:ext>
              </a:extLst>
            </p:cNvPr>
            <p:cNvSpPr/>
            <p:nvPr/>
          </p:nvSpPr>
          <p:spPr bwMode="auto">
            <a:xfrm rot="16200000">
              <a:off x="-4683777" y="274320"/>
              <a:ext cx="612000" cy="2700000"/>
            </a:xfrm>
            <a:prstGeom prst="homePlate">
              <a:avLst/>
            </a:prstGeom>
            <a:solidFill>
              <a:srgbClr val="F5823C"/>
            </a:solidFill>
            <a:ln w="9525" cap="flat" cmpd="sng" algn="ctr">
              <a:solidFill>
                <a:srgbClr val="F5823C"/>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dirty="0">
                <a:ln>
                  <a:noFill/>
                </a:ln>
                <a:solidFill>
                  <a:srgbClr val="0F5494"/>
                </a:solidFill>
                <a:effectLst/>
                <a:latin typeface="+mn-lt"/>
              </a:endParaRPr>
            </a:p>
          </p:txBody>
        </p:sp>
        <p:sp>
          <p:nvSpPr>
            <p:cNvPr id="32" name="Rectangle 31">
              <a:extLst>
                <a:ext uri="{FF2B5EF4-FFF2-40B4-BE49-F238E27FC236}">
                  <a16:creationId xmlns:a16="http://schemas.microsoft.com/office/drawing/2014/main" id="{6712BE55-8C07-48FA-9CC6-10030C573681}"/>
                </a:ext>
              </a:extLst>
            </p:cNvPr>
            <p:cNvSpPr/>
            <p:nvPr/>
          </p:nvSpPr>
          <p:spPr bwMode="auto">
            <a:xfrm>
              <a:off x="-5727777" y="1935655"/>
              <a:ext cx="2700000" cy="360000"/>
            </a:xfrm>
            <a:prstGeom prst="rect">
              <a:avLst/>
            </a:prstGeom>
            <a:solidFill>
              <a:srgbClr val="F5823C"/>
            </a:solidFill>
            <a:ln w="9525" cap="flat" cmpd="sng" algn="ctr">
              <a:solidFill>
                <a:srgbClr val="F5823C"/>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grpSp>
      <p:sp>
        <p:nvSpPr>
          <p:cNvPr id="33" name="Espace réservé du contenu 2">
            <a:extLst>
              <a:ext uri="{FF2B5EF4-FFF2-40B4-BE49-F238E27FC236}">
                <a16:creationId xmlns:a16="http://schemas.microsoft.com/office/drawing/2014/main" id="{2BE2B034-44B1-4BA8-B0A8-1B6C021316DA}"/>
              </a:ext>
            </a:extLst>
          </p:cNvPr>
          <p:cNvSpPr txBox="1">
            <a:spLocks/>
          </p:cNvSpPr>
          <p:nvPr/>
        </p:nvSpPr>
        <p:spPr bwMode="auto">
          <a:xfrm>
            <a:off x="3294938" y="1947551"/>
            <a:ext cx="2700000" cy="551584"/>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lvl="0" indent="0" algn="ctr" defTabSz="966788" eaLnBrk="0" hangingPunct="0">
              <a:spcBef>
                <a:spcPct val="0"/>
              </a:spcBef>
              <a:buClrTx/>
              <a:buNone/>
            </a:pPr>
            <a:r>
              <a:rPr lang="en-GB" sz="1400" b="1" i="0" kern="0" dirty="0">
                <a:solidFill>
                  <a:schemeClr val="bg1"/>
                </a:solidFill>
                <a:latin typeface="+mn-lt"/>
              </a:rPr>
              <a:t>Understanding the partner’s PFM systems and reform</a:t>
            </a:r>
          </a:p>
        </p:txBody>
      </p:sp>
      <p:sp>
        <p:nvSpPr>
          <p:cNvPr id="34" name="Espace réservé du contenu 2">
            <a:extLst>
              <a:ext uri="{FF2B5EF4-FFF2-40B4-BE49-F238E27FC236}">
                <a16:creationId xmlns:a16="http://schemas.microsoft.com/office/drawing/2014/main" id="{E84FBD99-6ED3-45F1-B3D0-377FF0C0B77F}"/>
              </a:ext>
            </a:extLst>
          </p:cNvPr>
          <p:cNvSpPr txBox="1">
            <a:spLocks/>
          </p:cNvSpPr>
          <p:nvPr/>
        </p:nvSpPr>
        <p:spPr bwMode="auto">
          <a:xfrm>
            <a:off x="6233074" y="1947551"/>
            <a:ext cx="2700000" cy="551584"/>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lvl="0" indent="0" algn="ctr" defTabSz="966788" eaLnBrk="0" hangingPunct="0">
              <a:spcBef>
                <a:spcPct val="0"/>
              </a:spcBef>
              <a:buClrTx/>
              <a:buNone/>
            </a:pPr>
            <a:r>
              <a:rPr lang="en-US" sz="1400" b="1" i="0" kern="0" dirty="0">
                <a:solidFill>
                  <a:schemeClr val="bg1"/>
                </a:solidFill>
                <a:latin typeface="+mn-lt"/>
              </a:rPr>
              <a:t>Concluding</a:t>
            </a:r>
            <a:endParaRPr lang="fr-BE" sz="1400" b="1" i="0" kern="0" dirty="0">
              <a:solidFill>
                <a:schemeClr val="bg1"/>
              </a:solidFill>
              <a:latin typeface="+mn-lt"/>
            </a:endParaRPr>
          </a:p>
        </p:txBody>
      </p:sp>
      <p:sp>
        <p:nvSpPr>
          <p:cNvPr id="43" name="Triangle isocèle 42">
            <a:extLst>
              <a:ext uri="{FF2B5EF4-FFF2-40B4-BE49-F238E27FC236}">
                <a16:creationId xmlns:a16="http://schemas.microsoft.com/office/drawing/2014/main" id="{AF68A88F-27C7-443A-A284-E626A8A81441}"/>
              </a:ext>
            </a:extLst>
          </p:cNvPr>
          <p:cNvSpPr/>
          <p:nvPr/>
        </p:nvSpPr>
        <p:spPr bwMode="auto">
          <a:xfrm rot="16200000" flipV="1">
            <a:off x="4858401" y="3842921"/>
            <a:ext cx="2484000" cy="216000"/>
          </a:xfrm>
          <a:prstGeom prst="triangle">
            <a:avLst/>
          </a:prstGeom>
          <a:solidFill>
            <a:srgbClr val="0F5494"/>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sp>
        <p:nvSpPr>
          <p:cNvPr id="38" name="Rectangle 37">
            <a:extLst>
              <a:ext uri="{FF2B5EF4-FFF2-40B4-BE49-F238E27FC236}">
                <a16:creationId xmlns:a16="http://schemas.microsoft.com/office/drawing/2014/main" id="{1D424492-62BA-47FB-A39F-7F86898022D2}"/>
              </a:ext>
            </a:extLst>
          </p:cNvPr>
          <p:cNvSpPr/>
          <p:nvPr/>
        </p:nvSpPr>
        <p:spPr>
          <a:xfrm>
            <a:off x="179512" y="5499809"/>
            <a:ext cx="8700805" cy="1031051"/>
          </a:xfrm>
          <a:prstGeom prst="rect">
            <a:avLst/>
          </a:prstGeom>
        </p:spPr>
        <p:txBody>
          <a:bodyPr wrap="square">
            <a:spAutoFit/>
          </a:bodyPr>
          <a:lstStyle/>
          <a:p>
            <a:pPr marL="285750" indent="-285750" defTabSz="966788" eaLnBrk="0" hangingPunct="0">
              <a:spcBef>
                <a:spcPts val="600"/>
              </a:spcBef>
              <a:buClr>
                <a:schemeClr val="bg1"/>
              </a:buClr>
              <a:buFontTx/>
              <a:buChar char="&gt;"/>
              <a:defRPr/>
            </a:pPr>
            <a:r>
              <a:rPr lang="en-GB" sz="1400" b="1" dirty="0">
                <a:solidFill>
                  <a:srgbClr val="2D2D8A"/>
                </a:solidFill>
                <a:latin typeface="+mn-lt"/>
              </a:rPr>
              <a:t>For SRBCs </a:t>
            </a:r>
            <a:r>
              <a:rPr lang="fr-BE" sz="1300" b="1" dirty="0">
                <a:latin typeface="+mn-lt"/>
              </a:rPr>
              <a:t>: </a:t>
            </a:r>
            <a:r>
              <a:rPr lang="en-GB" sz="1400" dirty="0">
                <a:solidFill>
                  <a:srgbClr val="2D2D8A"/>
                </a:solidFill>
                <a:latin typeface="+mn-lt"/>
              </a:rPr>
              <a:t>If core functions are weak, discuss specific short term measures and additional safeguards (e.g. Treasury Committees) </a:t>
            </a:r>
          </a:p>
          <a:p>
            <a:pPr marL="285750" indent="-285750" defTabSz="966788" eaLnBrk="0" hangingPunct="0">
              <a:spcBef>
                <a:spcPts val="600"/>
              </a:spcBef>
              <a:buClr>
                <a:schemeClr val="bg1"/>
              </a:buClr>
              <a:buFontTx/>
              <a:buChar char="&gt;"/>
              <a:defRPr/>
            </a:pPr>
            <a:r>
              <a:rPr lang="en-GB" sz="1400" b="1" dirty="0">
                <a:solidFill>
                  <a:srgbClr val="2D2D8A"/>
                </a:solidFill>
                <a:latin typeface="+mn-lt"/>
              </a:rPr>
              <a:t>For SRPCs </a:t>
            </a:r>
            <a:r>
              <a:rPr lang="fr-BE" sz="1300" b="1" dirty="0">
                <a:latin typeface="+mn-lt"/>
              </a:rPr>
              <a:t>: </a:t>
            </a:r>
            <a:r>
              <a:rPr lang="en-GB" sz="1400" dirty="0">
                <a:solidFill>
                  <a:srgbClr val="2D2D8A"/>
                </a:solidFill>
                <a:latin typeface="+mn-lt"/>
              </a:rPr>
              <a:t>Look at sector specific procurement systems, payroll performance, off-budget funds, level of decentralisation and investment in the sector (special attention to PPPs)</a:t>
            </a:r>
            <a:endParaRPr lang="fr-BE" sz="1300" dirty="0">
              <a:latin typeface="+mn-lt"/>
            </a:endParaRPr>
          </a:p>
        </p:txBody>
      </p:sp>
    </p:spTree>
    <p:extLst>
      <p:ext uri="{BB962C8B-B14F-4D97-AF65-F5344CB8AC3E}">
        <p14:creationId xmlns:p14="http://schemas.microsoft.com/office/powerpoint/2010/main" val="2352220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4"/>
                                        </p:tgtEl>
                                        <p:attrNameLst>
                                          <p:attrName>style.visibility</p:attrName>
                                        </p:attrNameLst>
                                      </p:cBhvr>
                                      <p:to>
                                        <p:strVal val="visible"/>
                                      </p:to>
                                    </p:set>
                                    <p:anim calcmode="lin" valueType="num">
                                      <p:cBhvr additive="base">
                                        <p:cTn id="7" dur="500" fill="hold"/>
                                        <p:tgtEl>
                                          <p:spTgt spid="34"/>
                                        </p:tgtEl>
                                        <p:attrNameLst>
                                          <p:attrName>ppt_x</p:attrName>
                                        </p:attrNameLst>
                                      </p:cBhvr>
                                      <p:tavLst>
                                        <p:tav tm="0">
                                          <p:val>
                                            <p:strVal val="#ppt_x"/>
                                          </p:val>
                                        </p:tav>
                                        <p:tav tm="100000">
                                          <p:val>
                                            <p:strVal val="#ppt_x"/>
                                          </p:val>
                                        </p:tav>
                                      </p:tavLst>
                                    </p:anim>
                                    <p:anim calcmode="lin" valueType="num">
                                      <p:cBhvr additive="base">
                                        <p:cTn id="8"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1" nodeType="click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1" nodeType="clickEffect">
                                  <p:stCondLst>
                                    <p:cond delay="0"/>
                                  </p:stCondLst>
                                  <p:childTnLst>
                                    <p:set>
                                      <p:cBhvr>
                                        <p:cTn id="24" dur="1" fill="hold">
                                          <p:stCondLst>
                                            <p:cond delay="0"/>
                                          </p:stCondLst>
                                        </p:cTn>
                                        <p:tgtEl>
                                          <p:spTgt spid="3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5"/>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1" nodeType="clickEffect">
                                  <p:stCondLst>
                                    <p:cond delay="0"/>
                                  </p:stCondLst>
                                  <p:childTnLst>
                                    <p:set>
                                      <p:cBhvr>
                                        <p:cTn id="36" dur="1" fill="hold">
                                          <p:stCondLst>
                                            <p:cond delay="0"/>
                                          </p:stCondLst>
                                        </p:cTn>
                                        <p:tgtEl>
                                          <p:spTgt spid="34"/>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6"/>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26" grpId="0" animBg="1"/>
      <p:bldP spid="13" grpId="0"/>
      <p:bldP spid="36" grpId="0"/>
      <p:bldP spid="35" grpId="0"/>
      <p:bldP spid="27" grpId="0" animBg="1"/>
      <p:bldP spid="17" grpId="1"/>
      <p:bldP spid="33" grpId="1"/>
      <p:bldP spid="34" grpId="0"/>
      <p:bldP spid="34" grpId="1"/>
      <p:bldP spid="43" grpId="0" animBg="1"/>
      <p:bldP spid="3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33D59D5-FDBC-4BB9-A7AE-938E12A70C4A}"/>
              </a:ext>
            </a:extLst>
          </p:cNvPr>
          <p:cNvSpPr>
            <a:spLocks noGrp="1" noChangeArrowheads="1"/>
          </p:cNvSpPr>
          <p:nvPr>
            <p:ph type="subTitle" idx="1"/>
          </p:nvPr>
        </p:nvSpPr>
        <p:spPr>
          <a:xfrm>
            <a:off x="305594" y="2636912"/>
            <a:ext cx="8532812" cy="2305050"/>
          </a:xfrm>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p>
            <a:pPr algn="ctr">
              <a:defRPr/>
            </a:pPr>
            <a:r>
              <a:rPr lang="en-US" sz="3600" dirty="0"/>
              <a:t>Thank you</a:t>
            </a:r>
          </a:p>
          <a:p>
            <a:pPr algn="ctr">
              <a:defRPr/>
            </a:pPr>
            <a:r>
              <a:rPr lang="en-US" sz="3600" dirty="0"/>
              <a:t>for your attention </a:t>
            </a:r>
          </a:p>
          <a:p>
            <a:pPr algn="ctr" eaLnBrk="1" hangingPunct="1">
              <a:defRPr/>
            </a:pPr>
            <a:endParaRPr lang="fr-BE" sz="3600" dirty="0"/>
          </a:p>
        </p:txBody>
      </p:sp>
    </p:spTree>
    <p:extLst>
      <p:ext uri="{BB962C8B-B14F-4D97-AF65-F5344CB8AC3E}">
        <p14:creationId xmlns:p14="http://schemas.microsoft.com/office/powerpoint/2010/main" val="1471449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215562"/>
            <a:ext cx="8460000" cy="773278"/>
          </a:xfrm>
        </p:spPr>
        <p:txBody>
          <a:bodyPr/>
          <a:lstStyle/>
          <a:p>
            <a:pPr marL="0"/>
            <a:r>
              <a:rPr lang="en-GB" sz="2800" cap="all" dirty="0">
                <a:solidFill>
                  <a:srgbClr val="004494"/>
                </a:solidFill>
                <a:latin typeface="+mn-lt"/>
              </a:rPr>
              <a:t>Outline</a:t>
            </a:r>
            <a:r>
              <a:rPr lang="fr-BE" sz="2800" cap="all" dirty="0">
                <a:solidFill>
                  <a:srgbClr val="004494"/>
                </a:solidFill>
                <a:latin typeface="+mn-lt"/>
              </a:rPr>
              <a:t> Module 2</a:t>
            </a:r>
          </a:p>
        </p:txBody>
      </p:sp>
      <p:sp>
        <p:nvSpPr>
          <p:cNvPr id="45" name="Content Placeholder 2">
            <a:extLst>
              <a:ext uri="{FF2B5EF4-FFF2-40B4-BE49-F238E27FC236}">
                <a16:creationId xmlns:a16="http://schemas.microsoft.com/office/drawing/2014/main" id="{CB3C7777-2334-4391-9C62-3213EAF2C265}"/>
              </a:ext>
            </a:extLst>
          </p:cNvPr>
          <p:cNvSpPr>
            <a:spLocks noGrp="1"/>
          </p:cNvSpPr>
          <p:nvPr>
            <p:ph idx="1"/>
          </p:nvPr>
        </p:nvSpPr>
        <p:spPr>
          <a:xfrm>
            <a:off x="342000" y="2276872"/>
            <a:ext cx="8460000" cy="4752528"/>
          </a:xfrm>
        </p:spPr>
        <p:txBody>
          <a:bodyPr/>
          <a:lstStyle/>
          <a:p>
            <a:pPr marL="360363" indent="-360363">
              <a:spcBef>
                <a:spcPts val="1200"/>
              </a:spcBef>
              <a:spcAft>
                <a:spcPts val="1200"/>
              </a:spcAft>
              <a:buClrTx/>
              <a:buFontTx/>
              <a:buAutoNum type="arabicPeriod"/>
            </a:pPr>
            <a:r>
              <a:rPr lang="en-GB" sz="2000" b="1" i="0" cap="all" dirty="0">
                <a:solidFill>
                  <a:srgbClr val="C00000"/>
                </a:solidFill>
              </a:rPr>
              <a:t>Rationale for the four eligibility criteria</a:t>
            </a:r>
          </a:p>
          <a:p>
            <a:pPr marL="360363" indent="-360363">
              <a:spcBef>
                <a:spcPts val="1200"/>
              </a:spcBef>
              <a:spcAft>
                <a:spcPts val="1200"/>
              </a:spcAft>
              <a:buClrTx/>
              <a:buFontTx/>
              <a:buAutoNum type="arabicPeriod"/>
            </a:pPr>
            <a:r>
              <a:rPr lang="en-GB" sz="2000" i="0" dirty="0">
                <a:solidFill>
                  <a:srgbClr val="004494"/>
                </a:solidFill>
              </a:rPr>
              <a:t>Relevant and credible policies</a:t>
            </a:r>
          </a:p>
          <a:p>
            <a:pPr marL="360363" indent="-360363">
              <a:spcBef>
                <a:spcPts val="1200"/>
              </a:spcBef>
              <a:spcAft>
                <a:spcPts val="1200"/>
              </a:spcAft>
              <a:buClrTx/>
              <a:buFontTx/>
              <a:buAutoNum type="arabicPeriod"/>
            </a:pPr>
            <a:r>
              <a:rPr lang="en-GB" sz="2000" i="0" dirty="0">
                <a:solidFill>
                  <a:srgbClr val="004494"/>
                </a:solidFill>
              </a:rPr>
              <a:t>Relevant and credible PFM Reform Programme </a:t>
            </a:r>
          </a:p>
          <a:p>
            <a:pPr marL="360363" indent="-360363">
              <a:spcBef>
                <a:spcPts val="1200"/>
              </a:spcBef>
              <a:spcAft>
                <a:spcPts val="1200"/>
              </a:spcAft>
              <a:buClrTx/>
              <a:buFontTx/>
              <a:buAutoNum type="arabicPeriod"/>
            </a:pPr>
            <a:r>
              <a:rPr lang="en-GB" sz="2000" i="0" dirty="0">
                <a:solidFill>
                  <a:srgbClr val="004494"/>
                </a:solidFill>
              </a:rPr>
              <a:t>Transparency and oversight of the budget</a:t>
            </a:r>
          </a:p>
          <a:p>
            <a:pPr marL="360363" indent="-360363">
              <a:spcBef>
                <a:spcPts val="1200"/>
              </a:spcBef>
              <a:spcAft>
                <a:spcPts val="1200"/>
              </a:spcAft>
              <a:buClrTx/>
              <a:buFontTx/>
              <a:buAutoNum type="arabicPeriod"/>
            </a:pPr>
            <a:r>
              <a:rPr lang="en-GB" sz="2000" i="0" dirty="0">
                <a:solidFill>
                  <a:srgbClr val="004494"/>
                </a:solidFill>
              </a:rPr>
              <a:t>Stability oriented macro-economic policies</a:t>
            </a:r>
          </a:p>
          <a:p>
            <a:pPr marL="360363" indent="-360363">
              <a:spcBef>
                <a:spcPts val="1200"/>
              </a:spcBef>
              <a:spcAft>
                <a:spcPts val="1200"/>
              </a:spcAft>
              <a:buClrTx/>
              <a:buFontTx/>
              <a:buAutoNum type="arabicPeriod"/>
            </a:pPr>
            <a:r>
              <a:rPr lang="en-GB" sz="2000" i="0" dirty="0">
                <a:solidFill>
                  <a:srgbClr val="004494"/>
                </a:solidFill>
              </a:rPr>
              <a:t>Domestic Resource Mobilisation</a:t>
            </a:r>
          </a:p>
        </p:txBody>
      </p:sp>
      <p:sp>
        <p:nvSpPr>
          <p:cNvPr id="48" name="Espace réservé du numéro de diapositive 9">
            <a:extLst>
              <a:ext uri="{FF2B5EF4-FFF2-40B4-BE49-F238E27FC236}">
                <a16:creationId xmlns:a16="http://schemas.microsoft.com/office/drawing/2014/main" id="{9E6C56E6-8C19-415C-8560-1960B8183805}"/>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2</a:t>
            </a:fld>
            <a:endParaRPr lang="fr-BE" sz="1100" b="1">
              <a:solidFill>
                <a:schemeClr val="bg1"/>
              </a:solidFill>
              <a:latin typeface="+mn-lt"/>
            </a:endParaRPr>
          </a:p>
        </p:txBody>
      </p:sp>
    </p:spTree>
    <p:extLst>
      <p:ext uri="{BB962C8B-B14F-4D97-AF65-F5344CB8AC3E}">
        <p14:creationId xmlns:p14="http://schemas.microsoft.com/office/powerpoint/2010/main" val="4048821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5">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5">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5">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5">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p:bldP spid="4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effectLst/>
              <a:latin typeface="+mn-lt"/>
            </a:endParaRPr>
          </a:p>
        </p:txBody>
      </p:sp>
      <p:cxnSp>
        <p:nvCxnSpPr>
          <p:cNvPr id="4" name="Connecteur droit 3">
            <a:extLst>
              <a:ext uri="{FF2B5EF4-FFF2-40B4-BE49-F238E27FC236}">
                <a16:creationId xmlns:a16="http://schemas.microsoft.com/office/drawing/2014/main" id="{FA1FAEBA-CD8D-4FF4-A5B4-2E6C3799790E}"/>
              </a:ext>
            </a:extLst>
          </p:cNvPr>
          <p:cNvCxnSpPr/>
          <p:nvPr/>
        </p:nvCxnSpPr>
        <p:spPr bwMode="auto">
          <a:xfrm>
            <a:off x="3959932" y="2276872"/>
            <a:ext cx="1224136" cy="0"/>
          </a:xfrm>
          <a:prstGeom prst="line">
            <a:avLst/>
          </a:prstGeom>
          <a:ln>
            <a:solidFill>
              <a:srgbClr val="0F5494"/>
            </a:solidFill>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49" name="Connecteur droit 48">
            <a:extLst>
              <a:ext uri="{FF2B5EF4-FFF2-40B4-BE49-F238E27FC236}">
                <a16:creationId xmlns:a16="http://schemas.microsoft.com/office/drawing/2014/main" id="{763BFD02-7847-4BD7-81D7-3A5D5C6EEB02}"/>
              </a:ext>
            </a:extLst>
          </p:cNvPr>
          <p:cNvCxnSpPr/>
          <p:nvPr/>
        </p:nvCxnSpPr>
        <p:spPr bwMode="auto">
          <a:xfrm>
            <a:off x="3959932" y="3140968"/>
            <a:ext cx="1224136" cy="0"/>
          </a:xfrm>
          <a:prstGeom prst="line">
            <a:avLst/>
          </a:prstGeom>
          <a:ln>
            <a:solidFill>
              <a:srgbClr val="0F5494"/>
            </a:solidFill>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50" name="Connecteur droit 49">
            <a:extLst>
              <a:ext uri="{FF2B5EF4-FFF2-40B4-BE49-F238E27FC236}">
                <a16:creationId xmlns:a16="http://schemas.microsoft.com/office/drawing/2014/main" id="{3121AFB8-62CA-4411-BE28-2FC0B9572799}"/>
              </a:ext>
            </a:extLst>
          </p:cNvPr>
          <p:cNvCxnSpPr>
            <a:cxnSpLocks/>
          </p:cNvCxnSpPr>
          <p:nvPr/>
        </p:nvCxnSpPr>
        <p:spPr bwMode="auto">
          <a:xfrm>
            <a:off x="4572000" y="2276872"/>
            <a:ext cx="0" cy="3816424"/>
          </a:xfrm>
          <a:prstGeom prst="line">
            <a:avLst/>
          </a:prstGeom>
          <a:ln>
            <a:solidFill>
              <a:srgbClr val="0F5494"/>
            </a:solidFill>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11" name="Espace réservé du numéro de diapositive 9">
            <a:extLst>
              <a:ext uri="{FF2B5EF4-FFF2-40B4-BE49-F238E27FC236}">
                <a16:creationId xmlns:a16="http://schemas.microsoft.com/office/drawing/2014/main" id="{733DD0CE-95ED-4F4E-9659-A63BC560D818}"/>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3</a:t>
            </a:fld>
            <a:endParaRPr lang="fr-BE" sz="1100" b="1" dirty="0">
              <a:solidFill>
                <a:schemeClr val="bg1"/>
              </a:solidFill>
              <a:latin typeface="+mn-lt"/>
            </a:endParaRPr>
          </a:p>
        </p:txBody>
      </p:sp>
      <p:sp>
        <p:nvSpPr>
          <p:cNvPr id="18" name="Titre 1">
            <a:extLst>
              <a:ext uri="{FF2B5EF4-FFF2-40B4-BE49-F238E27FC236}">
                <a16:creationId xmlns:a16="http://schemas.microsoft.com/office/drawing/2014/main" id="{C20F754D-9D50-456F-BAE7-B472B7BD6F6D}"/>
              </a:ext>
            </a:extLst>
          </p:cNvPr>
          <p:cNvSpPr txBox="1">
            <a:spLocks/>
          </p:cNvSpPr>
          <p:nvPr/>
        </p:nvSpPr>
        <p:spPr bwMode="auto">
          <a:xfrm>
            <a:off x="0" y="1181621"/>
            <a:ext cx="9144000" cy="5911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marL="358775" algn="l" rtl="0" fontAlgn="base">
              <a:spcBef>
                <a:spcPct val="0"/>
              </a:spcBef>
              <a:spcAft>
                <a:spcPct val="0"/>
              </a:spcAft>
              <a:defRPr sz="3000" b="1">
                <a:solidFill>
                  <a:srgbClr val="0F5494"/>
                </a:solidFill>
                <a:latin typeface="+mj-lt"/>
                <a:ea typeface="+mj-ea"/>
                <a:cs typeface="+mj-cs"/>
              </a:defRPr>
            </a:lvl1pPr>
            <a:lvl2pPr marL="358775" algn="l" rtl="0" fontAlgn="base">
              <a:spcBef>
                <a:spcPct val="0"/>
              </a:spcBef>
              <a:spcAft>
                <a:spcPct val="0"/>
              </a:spcAft>
              <a:defRPr sz="3000" b="1">
                <a:solidFill>
                  <a:srgbClr val="0F5494"/>
                </a:solidFill>
                <a:latin typeface="Verdana" pitchFamily="34" charset="0"/>
              </a:defRPr>
            </a:lvl2pPr>
            <a:lvl3pPr marL="358775" algn="l" rtl="0" fontAlgn="base">
              <a:spcBef>
                <a:spcPct val="0"/>
              </a:spcBef>
              <a:spcAft>
                <a:spcPct val="0"/>
              </a:spcAft>
              <a:defRPr sz="3000" b="1">
                <a:solidFill>
                  <a:srgbClr val="0F5494"/>
                </a:solidFill>
                <a:latin typeface="Verdana" pitchFamily="34" charset="0"/>
              </a:defRPr>
            </a:lvl3pPr>
            <a:lvl4pPr marL="358775" algn="l" rtl="0" fontAlgn="base">
              <a:spcBef>
                <a:spcPct val="0"/>
              </a:spcBef>
              <a:spcAft>
                <a:spcPct val="0"/>
              </a:spcAft>
              <a:defRPr sz="3000" b="1">
                <a:solidFill>
                  <a:srgbClr val="0F5494"/>
                </a:solidFill>
                <a:latin typeface="Verdana" pitchFamily="34" charset="0"/>
              </a:defRPr>
            </a:lvl4pPr>
            <a:lvl5pPr marL="358775" algn="l" rtl="0" fontAlgn="base">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marL="0" algn="ctr"/>
            <a:r>
              <a:rPr lang="en-US" sz="2400" cap="all" dirty="0">
                <a:latin typeface="+mn-lt"/>
              </a:rPr>
              <a:t>Budget support’s eligibility criteria</a:t>
            </a:r>
            <a:endParaRPr lang="fr-BE" sz="2400" cap="all" dirty="0">
              <a:latin typeface="+mn-lt"/>
            </a:endParaRPr>
          </a:p>
        </p:txBody>
      </p:sp>
      <p:sp>
        <p:nvSpPr>
          <p:cNvPr id="38" name="CuadroTexto 4">
            <a:extLst>
              <a:ext uri="{FF2B5EF4-FFF2-40B4-BE49-F238E27FC236}">
                <a16:creationId xmlns:a16="http://schemas.microsoft.com/office/drawing/2014/main" id="{0BD09459-00FC-4DFE-9C0B-A767D1357DC9}"/>
              </a:ext>
            </a:extLst>
          </p:cNvPr>
          <p:cNvSpPr txBox="1"/>
          <p:nvPr/>
        </p:nvSpPr>
        <p:spPr>
          <a:xfrm>
            <a:off x="389110" y="1946980"/>
            <a:ext cx="3960000" cy="646331"/>
          </a:xfrm>
          <a:prstGeom prst="rect">
            <a:avLst/>
          </a:prstGeom>
          <a:solidFill>
            <a:srgbClr val="1FACE0"/>
          </a:solidFill>
          <a:ln w="19050" cmpd="sng">
            <a:noFill/>
            <a:prstDash val="solid"/>
          </a:ln>
        </p:spPr>
        <p:txBody>
          <a:bodyPr wrap="square" rtlCol="0">
            <a:spAutoFit/>
          </a:bodyPr>
          <a:lstStyle/>
          <a:p>
            <a:pPr marL="0" lvl="1" algn="ctr">
              <a:defRPr/>
            </a:pPr>
            <a:r>
              <a:rPr lang="en-GB" sz="1800" b="1" dirty="0">
                <a:solidFill>
                  <a:schemeClr val="bg1"/>
                </a:solidFill>
                <a:latin typeface="+mn-lt"/>
                <a:cs typeface="Verdana"/>
              </a:rPr>
              <a:t>Stability oriented macro-economic policy</a:t>
            </a:r>
          </a:p>
        </p:txBody>
      </p:sp>
      <p:sp>
        <p:nvSpPr>
          <p:cNvPr id="39" name="CuadroTexto 5">
            <a:extLst>
              <a:ext uri="{FF2B5EF4-FFF2-40B4-BE49-F238E27FC236}">
                <a16:creationId xmlns:a16="http://schemas.microsoft.com/office/drawing/2014/main" id="{C2D0EFBB-D334-4D71-826A-880C5536D021}"/>
              </a:ext>
            </a:extLst>
          </p:cNvPr>
          <p:cNvSpPr txBox="1"/>
          <p:nvPr/>
        </p:nvSpPr>
        <p:spPr>
          <a:xfrm>
            <a:off x="389110" y="2782669"/>
            <a:ext cx="3960000" cy="646331"/>
          </a:xfrm>
          <a:prstGeom prst="rect">
            <a:avLst/>
          </a:prstGeom>
          <a:solidFill>
            <a:srgbClr val="FDB932"/>
          </a:solidFill>
          <a:ln w="19050" cmpd="sng">
            <a:noFill/>
            <a:prstDash val="solid"/>
          </a:ln>
        </p:spPr>
        <p:txBody>
          <a:bodyPr wrap="square" rtlCol="0">
            <a:spAutoFit/>
          </a:bodyPr>
          <a:lstStyle/>
          <a:p>
            <a:pPr marL="0" lvl="1" algn="ctr">
              <a:defRPr/>
            </a:pPr>
            <a:r>
              <a:rPr lang="en-GB" sz="1800" b="1" dirty="0">
                <a:solidFill>
                  <a:schemeClr val="bg1"/>
                </a:solidFill>
                <a:latin typeface="+mn-lt"/>
                <a:cs typeface="Verdana"/>
              </a:rPr>
              <a:t>Relevant and credible development strategy</a:t>
            </a:r>
          </a:p>
        </p:txBody>
      </p:sp>
      <p:sp>
        <p:nvSpPr>
          <p:cNvPr id="40" name="Rectángulo 6">
            <a:extLst>
              <a:ext uri="{FF2B5EF4-FFF2-40B4-BE49-F238E27FC236}">
                <a16:creationId xmlns:a16="http://schemas.microsoft.com/office/drawing/2014/main" id="{E2FFB91B-A69A-4D86-81B7-04AC3E67C191}"/>
              </a:ext>
            </a:extLst>
          </p:cNvPr>
          <p:cNvSpPr/>
          <p:nvPr/>
        </p:nvSpPr>
        <p:spPr>
          <a:xfrm>
            <a:off x="4794893" y="1946980"/>
            <a:ext cx="3960000" cy="646331"/>
          </a:xfrm>
          <a:prstGeom prst="rect">
            <a:avLst/>
          </a:prstGeom>
          <a:solidFill>
            <a:srgbClr val="FF3300"/>
          </a:solidFill>
          <a:ln w="19050" cmpd="sng">
            <a:noFill/>
            <a:prstDash val="solid"/>
          </a:ln>
        </p:spPr>
        <p:txBody>
          <a:bodyPr wrap="square">
            <a:spAutoFit/>
          </a:bodyPr>
          <a:lstStyle/>
          <a:p>
            <a:pPr marL="0" lvl="1" algn="ctr">
              <a:defRPr/>
            </a:pPr>
            <a:r>
              <a:rPr lang="en-GB" sz="1800" b="1" dirty="0">
                <a:solidFill>
                  <a:schemeClr val="bg1"/>
                </a:solidFill>
                <a:latin typeface="+mn-lt"/>
                <a:cs typeface="Verdana"/>
              </a:rPr>
              <a:t>Relevant and credible PFM reform programme</a:t>
            </a:r>
          </a:p>
        </p:txBody>
      </p:sp>
      <p:sp>
        <p:nvSpPr>
          <p:cNvPr id="41" name="Rectángulo 7">
            <a:extLst>
              <a:ext uri="{FF2B5EF4-FFF2-40B4-BE49-F238E27FC236}">
                <a16:creationId xmlns:a16="http://schemas.microsoft.com/office/drawing/2014/main" id="{716A4C70-06C6-4F53-9F47-30AB28C7EFD4}"/>
              </a:ext>
            </a:extLst>
          </p:cNvPr>
          <p:cNvSpPr/>
          <p:nvPr/>
        </p:nvSpPr>
        <p:spPr>
          <a:xfrm>
            <a:off x="4794893" y="2782669"/>
            <a:ext cx="3960000" cy="646331"/>
          </a:xfrm>
          <a:prstGeom prst="rect">
            <a:avLst/>
          </a:prstGeom>
          <a:solidFill>
            <a:srgbClr val="F5823C"/>
          </a:solidFill>
          <a:ln w="19050" cmpd="sng">
            <a:noFill/>
            <a:prstDash val="solid"/>
          </a:ln>
        </p:spPr>
        <p:txBody>
          <a:bodyPr wrap="square" anchor="ctr">
            <a:spAutoFit/>
          </a:bodyPr>
          <a:lstStyle/>
          <a:p>
            <a:pPr marL="0" lvl="1" algn="ctr">
              <a:defRPr/>
            </a:pPr>
            <a:r>
              <a:rPr lang="en-GB" sz="1800" b="1" dirty="0">
                <a:solidFill>
                  <a:schemeClr val="bg1"/>
                </a:solidFill>
                <a:latin typeface="+mn-lt"/>
                <a:cs typeface="Verdana"/>
              </a:rPr>
              <a:t>Transparency and oversight of the budget</a:t>
            </a:r>
          </a:p>
        </p:txBody>
      </p:sp>
      <p:sp>
        <p:nvSpPr>
          <p:cNvPr id="42" name="Content Placeholder 2">
            <a:extLst>
              <a:ext uri="{FF2B5EF4-FFF2-40B4-BE49-F238E27FC236}">
                <a16:creationId xmlns:a16="http://schemas.microsoft.com/office/drawing/2014/main" id="{B018FB2D-5082-4C21-BFD0-059F085ED854}"/>
              </a:ext>
            </a:extLst>
          </p:cNvPr>
          <p:cNvSpPr>
            <a:spLocks noGrp="1"/>
          </p:cNvSpPr>
          <p:nvPr>
            <p:ph idx="1"/>
          </p:nvPr>
        </p:nvSpPr>
        <p:spPr>
          <a:xfrm>
            <a:off x="7448" y="3609104"/>
            <a:ext cx="9136552" cy="756000"/>
          </a:xfrm>
          <a:solidFill>
            <a:schemeClr val="bg1"/>
          </a:solidFill>
        </p:spPr>
        <p:txBody>
          <a:bodyPr anchor="ctr">
            <a:normAutofit/>
          </a:bodyPr>
          <a:lstStyle/>
          <a:p>
            <a:pPr marL="0" indent="0" algn="ctr">
              <a:spcBef>
                <a:spcPts val="0"/>
              </a:spcBef>
              <a:buNone/>
            </a:pPr>
            <a:r>
              <a:rPr lang="en-US" sz="2000" b="1" i="0" dirty="0">
                <a:solidFill>
                  <a:srgbClr val="2D2D8A"/>
                </a:solidFill>
                <a:cs typeface="Verdana"/>
              </a:rPr>
              <a:t>Have to be satisfied at all times </a:t>
            </a:r>
            <a:endParaRPr lang="fr-BE" sz="2000" b="1" i="0" dirty="0">
              <a:solidFill>
                <a:srgbClr val="2D2D8A"/>
              </a:solidFill>
              <a:cs typeface="Verdana"/>
            </a:endParaRPr>
          </a:p>
          <a:p>
            <a:pPr marL="0" indent="0" algn="ctr">
              <a:spcBef>
                <a:spcPts val="0"/>
              </a:spcBef>
              <a:buNone/>
            </a:pPr>
            <a:r>
              <a:rPr lang="fr-BE" sz="2000" i="0" dirty="0">
                <a:solidFill>
                  <a:srgbClr val="2D2D8A"/>
                </a:solidFill>
                <a:cs typeface="Verdana"/>
              </a:rPr>
              <a:t>(</a:t>
            </a:r>
            <a:r>
              <a:rPr lang="en-US" sz="2000" i="0" dirty="0">
                <a:solidFill>
                  <a:srgbClr val="2D2D8A"/>
                </a:solidFill>
                <a:cs typeface="Verdana"/>
              </a:rPr>
              <a:t>determinant for any tranche release</a:t>
            </a:r>
            <a:r>
              <a:rPr lang="fr-BE" sz="2000" i="0" dirty="0">
                <a:solidFill>
                  <a:srgbClr val="2D2D8A"/>
                </a:solidFill>
                <a:cs typeface="Verdana"/>
              </a:rPr>
              <a:t>)</a:t>
            </a:r>
          </a:p>
        </p:txBody>
      </p:sp>
      <p:sp>
        <p:nvSpPr>
          <p:cNvPr id="43" name="Content Placeholder 2">
            <a:extLst>
              <a:ext uri="{FF2B5EF4-FFF2-40B4-BE49-F238E27FC236}">
                <a16:creationId xmlns:a16="http://schemas.microsoft.com/office/drawing/2014/main" id="{E0951BDC-874D-46FA-A4D8-8CA1078B212D}"/>
              </a:ext>
            </a:extLst>
          </p:cNvPr>
          <p:cNvSpPr txBox="1">
            <a:spLocks/>
          </p:cNvSpPr>
          <p:nvPr/>
        </p:nvSpPr>
        <p:spPr bwMode="auto">
          <a:xfrm>
            <a:off x="1331640" y="5589240"/>
            <a:ext cx="6624736" cy="784134"/>
          </a:xfrm>
          <a:prstGeom prst="rect">
            <a:avLst/>
          </a:prstGeom>
          <a:solidFill>
            <a:schemeClr val="bg1"/>
          </a:solidFill>
          <a:ln w="19050">
            <a:solidFill>
              <a:srgbClr val="0F5494"/>
            </a:solidFill>
            <a:prstDash val="solid"/>
            <a:miter lim="800000"/>
            <a:headEnd/>
            <a:tailEnd/>
          </a:ln>
          <a:effectLst/>
        </p:spPr>
        <p:txBody>
          <a:bodyPr vert="horz" wrap="square" lIns="91440" tIns="45720" rIns="91440" bIns="45720" numCol="1" anchor="ctr" anchorCtr="0" compatLnSpc="1">
            <a:prstTxWarp prst="textNoShape">
              <a:avLst/>
            </a:prstTxWarp>
            <a:noAutofit/>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lvl="1" indent="0" algn="ctr">
              <a:spcBef>
                <a:spcPct val="0"/>
              </a:spcBef>
              <a:buNone/>
            </a:pPr>
            <a:r>
              <a:rPr lang="en-US" sz="1800" dirty="0">
                <a:solidFill>
                  <a:srgbClr val="2D2D8A"/>
                </a:solidFill>
              </a:rPr>
              <a:t>Plus consideration of Fundamental Values and </a:t>
            </a:r>
          </a:p>
          <a:p>
            <a:pPr marL="0" lvl="1" indent="0" algn="ctr">
              <a:spcBef>
                <a:spcPct val="0"/>
              </a:spcBef>
              <a:buNone/>
            </a:pPr>
            <a:r>
              <a:rPr lang="en-US" sz="1800" dirty="0">
                <a:solidFill>
                  <a:srgbClr val="2D2D8A"/>
                </a:solidFill>
              </a:rPr>
              <a:t>preparation of a Risk Management Framework</a:t>
            </a:r>
          </a:p>
        </p:txBody>
      </p:sp>
      <p:sp>
        <p:nvSpPr>
          <p:cNvPr id="44" name="CuadroTexto 5">
            <a:extLst>
              <a:ext uri="{FF2B5EF4-FFF2-40B4-BE49-F238E27FC236}">
                <a16:creationId xmlns:a16="http://schemas.microsoft.com/office/drawing/2014/main" id="{E68FCA24-D779-4800-AC64-0609C92292F8}"/>
              </a:ext>
            </a:extLst>
          </p:cNvPr>
          <p:cNvSpPr txBox="1"/>
          <p:nvPr/>
        </p:nvSpPr>
        <p:spPr>
          <a:xfrm>
            <a:off x="389110" y="4509120"/>
            <a:ext cx="8365783" cy="646331"/>
          </a:xfrm>
          <a:prstGeom prst="rect">
            <a:avLst/>
          </a:prstGeom>
          <a:solidFill>
            <a:srgbClr val="0F5494"/>
          </a:solidFill>
          <a:ln w="19050" cmpd="sng">
            <a:solidFill>
              <a:srgbClr val="0F5494"/>
            </a:solidFill>
            <a:prstDash val="solid"/>
          </a:ln>
        </p:spPr>
        <p:txBody>
          <a:bodyPr wrap="square" rtlCol="0">
            <a:spAutoFit/>
          </a:bodyPr>
          <a:lstStyle/>
          <a:p>
            <a:pPr marL="0" lvl="1" algn="ctr"/>
            <a:r>
              <a:rPr lang="fr-BE" sz="1800" b="1" dirty="0">
                <a:solidFill>
                  <a:schemeClr val="bg1"/>
                </a:solidFill>
                <a:latin typeface="+mn-lt"/>
              </a:rPr>
              <a:t>Plus </a:t>
            </a:r>
            <a:r>
              <a:rPr lang="en-GB" sz="1800" b="1" dirty="0">
                <a:solidFill>
                  <a:schemeClr val="bg1"/>
                </a:solidFill>
                <a:latin typeface="+mn-lt"/>
              </a:rPr>
              <a:t>in IPA countries: </a:t>
            </a:r>
          </a:p>
          <a:p>
            <a:pPr marL="0" lvl="1" algn="ctr"/>
            <a:r>
              <a:rPr lang="en-GB" sz="1800" dirty="0">
                <a:solidFill>
                  <a:schemeClr val="bg1"/>
                </a:solidFill>
                <a:latin typeface="+mn-lt"/>
              </a:rPr>
              <a:t>Sector reform linked to enlargement agenda with SMART targets</a:t>
            </a:r>
          </a:p>
        </p:txBody>
      </p:sp>
    </p:spTree>
    <p:extLst>
      <p:ext uri="{BB962C8B-B14F-4D97-AF65-F5344CB8AC3E}">
        <p14:creationId xmlns:p14="http://schemas.microsoft.com/office/powerpoint/2010/main" val="2441499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2">
                                            <p:bg/>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2">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2">
                                            <p:txEl>
                                              <p:pRg st="1" end="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9" grpId="0" animBg="1"/>
      <p:bldP spid="40" grpId="0" animBg="1"/>
      <p:bldP spid="41" grpId="0" animBg="1"/>
      <p:bldP spid="42" grpId="0" build="p" animBg="1"/>
      <p:bldP spid="43" grpId="0" animBg="1"/>
      <p:bldP spid="4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effectLst/>
              <a:latin typeface="+mn-lt"/>
            </a:endParaRPr>
          </a:p>
        </p:txBody>
      </p:sp>
      <p:sp>
        <p:nvSpPr>
          <p:cNvPr id="11" name="Espace réservé du numéro de diapositive 9">
            <a:extLst>
              <a:ext uri="{FF2B5EF4-FFF2-40B4-BE49-F238E27FC236}">
                <a16:creationId xmlns:a16="http://schemas.microsoft.com/office/drawing/2014/main" id="{733DD0CE-95ED-4F4E-9659-A63BC560D818}"/>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4</a:t>
            </a:fld>
            <a:endParaRPr lang="fr-BE" sz="1100" b="1">
              <a:solidFill>
                <a:schemeClr val="bg1"/>
              </a:solidFill>
              <a:latin typeface="+mn-lt"/>
            </a:endParaRPr>
          </a:p>
        </p:txBody>
      </p:sp>
      <p:sp>
        <p:nvSpPr>
          <p:cNvPr id="18" name="Titre 1">
            <a:extLst>
              <a:ext uri="{FF2B5EF4-FFF2-40B4-BE49-F238E27FC236}">
                <a16:creationId xmlns:a16="http://schemas.microsoft.com/office/drawing/2014/main" id="{C20F754D-9D50-456F-BAE7-B472B7BD6F6D}"/>
              </a:ext>
            </a:extLst>
          </p:cNvPr>
          <p:cNvSpPr txBox="1">
            <a:spLocks/>
          </p:cNvSpPr>
          <p:nvPr/>
        </p:nvSpPr>
        <p:spPr bwMode="auto">
          <a:xfrm>
            <a:off x="0" y="1268760"/>
            <a:ext cx="9144000" cy="9366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marL="358775" algn="l" rtl="0" fontAlgn="base">
              <a:spcBef>
                <a:spcPct val="0"/>
              </a:spcBef>
              <a:spcAft>
                <a:spcPct val="0"/>
              </a:spcAft>
              <a:defRPr sz="3000" b="1">
                <a:solidFill>
                  <a:srgbClr val="0F5494"/>
                </a:solidFill>
                <a:latin typeface="+mj-lt"/>
                <a:ea typeface="+mj-ea"/>
                <a:cs typeface="+mj-cs"/>
              </a:defRPr>
            </a:lvl1pPr>
            <a:lvl2pPr marL="358775" algn="l" rtl="0" fontAlgn="base">
              <a:spcBef>
                <a:spcPct val="0"/>
              </a:spcBef>
              <a:spcAft>
                <a:spcPct val="0"/>
              </a:spcAft>
              <a:defRPr sz="3000" b="1">
                <a:solidFill>
                  <a:srgbClr val="0F5494"/>
                </a:solidFill>
                <a:latin typeface="Verdana" pitchFamily="34" charset="0"/>
              </a:defRPr>
            </a:lvl2pPr>
            <a:lvl3pPr marL="358775" algn="l" rtl="0" fontAlgn="base">
              <a:spcBef>
                <a:spcPct val="0"/>
              </a:spcBef>
              <a:spcAft>
                <a:spcPct val="0"/>
              </a:spcAft>
              <a:defRPr sz="3000" b="1">
                <a:solidFill>
                  <a:srgbClr val="0F5494"/>
                </a:solidFill>
                <a:latin typeface="Verdana" pitchFamily="34" charset="0"/>
              </a:defRPr>
            </a:lvl3pPr>
            <a:lvl4pPr marL="358775" algn="l" rtl="0" fontAlgn="base">
              <a:spcBef>
                <a:spcPct val="0"/>
              </a:spcBef>
              <a:spcAft>
                <a:spcPct val="0"/>
              </a:spcAft>
              <a:defRPr sz="3000" b="1">
                <a:solidFill>
                  <a:srgbClr val="0F5494"/>
                </a:solidFill>
                <a:latin typeface="Verdana" pitchFamily="34" charset="0"/>
              </a:defRPr>
            </a:lvl4pPr>
            <a:lvl5pPr marL="358775" algn="l" rtl="0" fontAlgn="base">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lvl="0">
              <a:defRPr/>
            </a:pPr>
            <a:r>
              <a:rPr lang="en-US" sz="2400" cap="all" dirty="0">
                <a:latin typeface="+mn-lt"/>
              </a:rPr>
              <a:t>How and when </a:t>
            </a:r>
            <a:br>
              <a:rPr lang="en-US" sz="2400" cap="all" dirty="0">
                <a:latin typeface="+mn-lt"/>
              </a:rPr>
            </a:br>
            <a:r>
              <a:rPr lang="en-US" sz="2400" cap="all" dirty="0">
                <a:latin typeface="+mn-lt"/>
              </a:rPr>
              <a:t>to assess the eligibility criteria</a:t>
            </a:r>
          </a:p>
        </p:txBody>
      </p:sp>
      <p:sp>
        <p:nvSpPr>
          <p:cNvPr id="16" name="ZoneTexte 15">
            <a:extLst>
              <a:ext uri="{FF2B5EF4-FFF2-40B4-BE49-F238E27FC236}">
                <a16:creationId xmlns:a16="http://schemas.microsoft.com/office/drawing/2014/main" id="{6FD38E71-4364-42D4-B62C-B9052AE0AA1F}"/>
              </a:ext>
            </a:extLst>
          </p:cNvPr>
          <p:cNvSpPr txBox="1"/>
          <p:nvPr/>
        </p:nvSpPr>
        <p:spPr>
          <a:xfrm>
            <a:off x="236771" y="2348880"/>
            <a:ext cx="8568952" cy="1798313"/>
          </a:xfrm>
          <a:prstGeom prst="rect">
            <a:avLst/>
          </a:prstGeom>
          <a:noFill/>
          <a:ln>
            <a:noFill/>
          </a:ln>
        </p:spPr>
        <p:txBody>
          <a:bodyPr wrap="square" rtlCol="0">
            <a:spAutoFit/>
          </a:bodyPr>
          <a:lstStyle/>
          <a:p>
            <a:pPr marL="285750" lvl="1" indent="-285750" defTabSz="457200">
              <a:lnSpc>
                <a:spcPct val="130000"/>
              </a:lnSpc>
              <a:spcBef>
                <a:spcPts val="1200"/>
              </a:spcBef>
              <a:spcAft>
                <a:spcPts val="0"/>
              </a:spcAft>
              <a:buClr>
                <a:srgbClr val="004494"/>
              </a:buClr>
              <a:buSzPct val="100000"/>
              <a:buFont typeface="Verdana" panose="020B0604030504040204" pitchFamily="34" charset="0"/>
              <a:buChar char="&gt;"/>
              <a:defRPr/>
            </a:pPr>
            <a:r>
              <a:rPr lang="en-GB" sz="1800" b="1" dirty="0">
                <a:solidFill>
                  <a:srgbClr val="004494"/>
                </a:solidFill>
                <a:latin typeface="+mn-lt"/>
              </a:rPr>
              <a:t>Eligibility criteria are not a threshold</a:t>
            </a:r>
            <a:r>
              <a:rPr lang="en-GB" sz="1800" dirty="0">
                <a:solidFill>
                  <a:srgbClr val="004494"/>
                </a:solidFill>
                <a:latin typeface="+mn-lt"/>
              </a:rPr>
              <a:t>, except for transparency of the budget</a:t>
            </a:r>
          </a:p>
          <a:p>
            <a:pPr marL="285750" lvl="1" indent="-285750" defTabSz="457200">
              <a:lnSpc>
                <a:spcPct val="130000"/>
              </a:lnSpc>
              <a:spcBef>
                <a:spcPts val="1200"/>
              </a:spcBef>
              <a:spcAft>
                <a:spcPts val="0"/>
              </a:spcAft>
              <a:buClr>
                <a:srgbClr val="004494"/>
              </a:buClr>
              <a:buSzPct val="100000"/>
              <a:buFont typeface="Verdana" panose="020B0604030504040204" pitchFamily="34" charset="0"/>
              <a:buChar char="&gt;"/>
              <a:defRPr/>
            </a:pPr>
            <a:r>
              <a:rPr lang="en-GB" sz="1800" b="1" dirty="0">
                <a:solidFill>
                  <a:srgbClr val="004494"/>
                </a:solidFill>
                <a:latin typeface="+mn-lt"/>
              </a:rPr>
              <a:t>What matters is demonstrating progress</a:t>
            </a:r>
          </a:p>
          <a:p>
            <a:pPr marL="285750" lvl="1" indent="-285750" defTabSz="457200">
              <a:lnSpc>
                <a:spcPct val="130000"/>
              </a:lnSpc>
              <a:spcBef>
                <a:spcPts val="1200"/>
              </a:spcBef>
              <a:spcAft>
                <a:spcPts val="0"/>
              </a:spcAft>
              <a:buClr>
                <a:srgbClr val="004494"/>
              </a:buClr>
              <a:buSzPct val="100000"/>
              <a:buFont typeface="Verdana" panose="020B0604030504040204" pitchFamily="34" charset="0"/>
              <a:buChar char="&gt;"/>
              <a:defRPr/>
            </a:pPr>
            <a:r>
              <a:rPr lang="en-GB" sz="1800" b="1" dirty="0">
                <a:solidFill>
                  <a:srgbClr val="004494"/>
                </a:solidFill>
                <a:latin typeface="+mn-lt"/>
              </a:rPr>
              <a:t>So change is key </a:t>
            </a:r>
            <a:r>
              <a:rPr lang="en-GB" sz="1800" dirty="0">
                <a:solidFill>
                  <a:srgbClr val="004494"/>
                </a:solidFill>
                <a:latin typeface="+mn-lt"/>
              </a:rPr>
              <a:t>(dynamic approach)</a:t>
            </a:r>
          </a:p>
        </p:txBody>
      </p:sp>
      <p:sp>
        <p:nvSpPr>
          <p:cNvPr id="17" name="ZoneTexte 16">
            <a:extLst>
              <a:ext uri="{FF2B5EF4-FFF2-40B4-BE49-F238E27FC236}">
                <a16:creationId xmlns:a16="http://schemas.microsoft.com/office/drawing/2014/main" id="{3E92787C-C0E9-4F1C-879B-D7966FD2FDF1}"/>
              </a:ext>
            </a:extLst>
          </p:cNvPr>
          <p:cNvSpPr txBox="1"/>
          <p:nvPr/>
        </p:nvSpPr>
        <p:spPr>
          <a:xfrm>
            <a:off x="236771" y="4363320"/>
            <a:ext cx="8568952" cy="1175194"/>
          </a:xfrm>
          <a:prstGeom prst="rect">
            <a:avLst/>
          </a:prstGeom>
          <a:noFill/>
          <a:ln>
            <a:noFill/>
          </a:ln>
        </p:spPr>
        <p:txBody>
          <a:bodyPr wrap="square" rtlCol="0">
            <a:spAutoFit/>
          </a:bodyPr>
          <a:lstStyle/>
          <a:p>
            <a:pPr marL="285750" lvl="1" indent="-285750" defTabSz="457200">
              <a:lnSpc>
                <a:spcPct val="120000"/>
              </a:lnSpc>
              <a:spcBef>
                <a:spcPts val="1200"/>
              </a:spcBef>
              <a:spcAft>
                <a:spcPts val="0"/>
              </a:spcAft>
              <a:buClr>
                <a:srgbClr val="009900"/>
              </a:buClr>
              <a:buSzPct val="100000"/>
              <a:buFont typeface="Verdana" panose="020B0604030504040204" pitchFamily="34" charset="0"/>
              <a:buChar char="&gt;"/>
              <a:defRPr/>
            </a:pPr>
            <a:r>
              <a:rPr lang="en-GB" sz="1800" dirty="0">
                <a:solidFill>
                  <a:srgbClr val="2D9E48"/>
                </a:solidFill>
                <a:latin typeface="+mn-lt"/>
              </a:rPr>
              <a:t>Eligibility has to be demonstrated before signing the BS contract and paying the first tranche and for every payment thereafter</a:t>
            </a:r>
          </a:p>
          <a:p>
            <a:pPr marL="176213" lvl="1" indent="-176213" defTabSz="457200">
              <a:lnSpc>
                <a:spcPct val="120000"/>
              </a:lnSpc>
              <a:spcBef>
                <a:spcPts val="1200"/>
              </a:spcBef>
              <a:spcAft>
                <a:spcPts val="0"/>
              </a:spcAft>
              <a:buClr>
                <a:srgbClr val="004494"/>
              </a:buClr>
              <a:buSzPct val="75000"/>
              <a:buFont typeface="EC Square Sans Pro" panose="020B0506040000020004" pitchFamily="34" charset="0"/>
              <a:buChar char="‣"/>
              <a:defRPr/>
            </a:pPr>
            <a:endParaRPr lang="fr-BE" sz="1600" dirty="0">
              <a:solidFill>
                <a:schemeClr val="tx1"/>
              </a:solidFill>
              <a:latin typeface="+mn-lt"/>
            </a:endParaRPr>
          </a:p>
        </p:txBody>
      </p:sp>
      <p:pic>
        <p:nvPicPr>
          <p:cNvPr id="3" name="Image 5" descr="image004">
            <a:extLst>
              <a:ext uri="{FF2B5EF4-FFF2-40B4-BE49-F238E27FC236}">
                <a16:creationId xmlns:a16="http://schemas.microsoft.com/office/drawing/2014/main" id="{1EA6B3F1-98DC-4A3B-AEA3-579DB365D71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10604" y="5085184"/>
            <a:ext cx="2435266" cy="1559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45131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215562"/>
            <a:ext cx="8460000" cy="773278"/>
          </a:xfrm>
        </p:spPr>
        <p:txBody>
          <a:bodyPr/>
          <a:lstStyle/>
          <a:p>
            <a:pPr marL="0"/>
            <a:r>
              <a:rPr lang="en-GB" sz="2800" cap="all" dirty="0">
                <a:solidFill>
                  <a:srgbClr val="004494"/>
                </a:solidFill>
                <a:latin typeface="+mn-lt"/>
              </a:rPr>
              <a:t>Outline</a:t>
            </a:r>
            <a:r>
              <a:rPr lang="fr-BE" sz="2800" cap="all" dirty="0">
                <a:solidFill>
                  <a:srgbClr val="004494"/>
                </a:solidFill>
                <a:latin typeface="+mn-lt"/>
              </a:rPr>
              <a:t> Module 2</a:t>
            </a:r>
          </a:p>
        </p:txBody>
      </p:sp>
      <p:sp>
        <p:nvSpPr>
          <p:cNvPr id="45" name="Content Placeholder 2">
            <a:extLst>
              <a:ext uri="{FF2B5EF4-FFF2-40B4-BE49-F238E27FC236}">
                <a16:creationId xmlns:a16="http://schemas.microsoft.com/office/drawing/2014/main" id="{CB3C7777-2334-4391-9C62-3213EAF2C265}"/>
              </a:ext>
            </a:extLst>
          </p:cNvPr>
          <p:cNvSpPr>
            <a:spLocks noGrp="1"/>
          </p:cNvSpPr>
          <p:nvPr>
            <p:ph idx="1"/>
          </p:nvPr>
        </p:nvSpPr>
        <p:spPr>
          <a:xfrm>
            <a:off x="342000" y="2276872"/>
            <a:ext cx="8460000" cy="4752528"/>
          </a:xfrm>
        </p:spPr>
        <p:txBody>
          <a:bodyPr/>
          <a:lstStyle/>
          <a:p>
            <a:pPr marL="360363" indent="-360363">
              <a:spcBef>
                <a:spcPts val="1200"/>
              </a:spcBef>
              <a:spcAft>
                <a:spcPts val="1200"/>
              </a:spcAft>
              <a:buClrTx/>
              <a:buFontTx/>
              <a:buAutoNum type="arabicPeriod"/>
            </a:pPr>
            <a:r>
              <a:rPr lang="en-GB" sz="2000" i="0" dirty="0">
                <a:solidFill>
                  <a:srgbClr val="004494"/>
                </a:solidFill>
              </a:rPr>
              <a:t>Rationale for the four eligibility criteria</a:t>
            </a:r>
          </a:p>
          <a:p>
            <a:pPr marL="360363" indent="-360363">
              <a:spcBef>
                <a:spcPts val="1200"/>
              </a:spcBef>
              <a:spcAft>
                <a:spcPts val="1200"/>
              </a:spcAft>
              <a:buClrTx/>
              <a:buFontTx/>
              <a:buAutoNum type="arabicPeriod"/>
            </a:pPr>
            <a:r>
              <a:rPr lang="en-GB" sz="2000" b="1" i="0" cap="all" dirty="0">
                <a:solidFill>
                  <a:srgbClr val="C00000"/>
                </a:solidFill>
              </a:rPr>
              <a:t>Relevant and credible policies</a:t>
            </a:r>
          </a:p>
          <a:p>
            <a:pPr marL="360363" indent="-360363">
              <a:spcBef>
                <a:spcPts val="1200"/>
              </a:spcBef>
              <a:spcAft>
                <a:spcPts val="1200"/>
              </a:spcAft>
              <a:buClrTx/>
              <a:buFontTx/>
              <a:buAutoNum type="arabicPeriod"/>
            </a:pPr>
            <a:r>
              <a:rPr lang="en-GB" sz="2000" i="0" dirty="0">
                <a:solidFill>
                  <a:srgbClr val="004494"/>
                </a:solidFill>
              </a:rPr>
              <a:t>Relevant and credible PFM Reform Programme </a:t>
            </a:r>
          </a:p>
          <a:p>
            <a:pPr marL="360363" indent="-360363">
              <a:spcBef>
                <a:spcPts val="1200"/>
              </a:spcBef>
              <a:spcAft>
                <a:spcPts val="1200"/>
              </a:spcAft>
              <a:buClrTx/>
              <a:buFontTx/>
              <a:buAutoNum type="arabicPeriod"/>
            </a:pPr>
            <a:r>
              <a:rPr lang="en-GB" sz="2000" i="0" dirty="0">
                <a:solidFill>
                  <a:srgbClr val="004494"/>
                </a:solidFill>
              </a:rPr>
              <a:t>Transparency and oversight of the budget</a:t>
            </a:r>
          </a:p>
          <a:p>
            <a:pPr marL="360363" indent="-360363">
              <a:spcBef>
                <a:spcPts val="1200"/>
              </a:spcBef>
              <a:spcAft>
                <a:spcPts val="1200"/>
              </a:spcAft>
              <a:buClrTx/>
              <a:buFontTx/>
              <a:buAutoNum type="arabicPeriod"/>
            </a:pPr>
            <a:r>
              <a:rPr lang="en-GB" sz="2000" i="0" dirty="0">
                <a:solidFill>
                  <a:srgbClr val="004494"/>
                </a:solidFill>
              </a:rPr>
              <a:t>Stability oriented macro-economic policies</a:t>
            </a:r>
          </a:p>
          <a:p>
            <a:pPr marL="360363" indent="-360363">
              <a:spcBef>
                <a:spcPts val="1200"/>
              </a:spcBef>
              <a:spcAft>
                <a:spcPts val="1200"/>
              </a:spcAft>
              <a:buClrTx/>
              <a:buFontTx/>
              <a:buAutoNum type="arabicPeriod"/>
            </a:pPr>
            <a:r>
              <a:rPr lang="en-GB" sz="2000" i="0" dirty="0">
                <a:solidFill>
                  <a:srgbClr val="004494"/>
                </a:solidFill>
              </a:rPr>
              <a:t>Domestic Resource Mobilisation</a:t>
            </a:r>
          </a:p>
        </p:txBody>
      </p:sp>
      <p:sp>
        <p:nvSpPr>
          <p:cNvPr id="48" name="Espace réservé du numéro de diapositive 9">
            <a:extLst>
              <a:ext uri="{FF2B5EF4-FFF2-40B4-BE49-F238E27FC236}">
                <a16:creationId xmlns:a16="http://schemas.microsoft.com/office/drawing/2014/main" id="{9E6C56E6-8C19-415C-8560-1960B8183805}"/>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5</a:t>
            </a:fld>
            <a:endParaRPr lang="fr-BE" sz="1100" b="1">
              <a:solidFill>
                <a:schemeClr val="bg1"/>
              </a:solidFill>
              <a:latin typeface="+mn-lt"/>
            </a:endParaRPr>
          </a:p>
        </p:txBody>
      </p:sp>
    </p:spTree>
    <p:extLst>
      <p:ext uri="{BB962C8B-B14F-4D97-AF65-F5344CB8AC3E}">
        <p14:creationId xmlns:p14="http://schemas.microsoft.com/office/powerpoint/2010/main" val="2357243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238026"/>
            <a:ext cx="8460000" cy="773278"/>
          </a:xfrm>
        </p:spPr>
        <p:txBody>
          <a:bodyPr/>
          <a:lstStyle/>
          <a:p>
            <a:pPr marL="0"/>
            <a:r>
              <a:rPr lang="en-GB" sz="2400" cap="all" dirty="0">
                <a:solidFill>
                  <a:srgbClr val="004494"/>
                </a:solidFill>
                <a:latin typeface="+mn-lt"/>
              </a:rPr>
              <a:t>Relevance and credibility</a:t>
            </a:r>
            <a:endParaRPr lang="fr-BE" sz="2400" cap="all" dirty="0">
              <a:solidFill>
                <a:srgbClr val="004494"/>
              </a:solidFill>
              <a:latin typeface="+mn-lt"/>
            </a:endParaRPr>
          </a:p>
        </p:txBody>
      </p:sp>
      <p:sp>
        <p:nvSpPr>
          <p:cNvPr id="8" name="Rectangle 3">
            <a:extLst>
              <a:ext uri="{FF2B5EF4-FFF2-40B4-BE49-F238E27FC236}">
                <a16:creationId xmlns:a16="http://schemas.microsoft.com/office/drawing/2014/main" id="{51467D5D-AA67-4739-8709-FDB0DC9AA892}"/>
              </a:ext>
            </a:extLst>
          </p:cNvPr>
          <p:cNvSpPr txBox="1">
            <a:spLocks noChangeArrowheads="1"/>
          </p:cNvSpPr>
          <p:nvPr/>
        </p:nvSpPr>
        <p:spPr bwMode="auto">
          <a:xfrm>
            <a:off x="342000" y="2276872"/>
            <a:ext cx="8460000" cy="302433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355600" lvl="1" indent="-355600" defTabSz="457200">
              <a:lnSpc>
                <a:spcPct val="110000"/>
              </a:lnSpc>
              <a:spcBef>
                <a:spcPts val="1200"/>
              </a:spcBef>
              <a:spcAft>
                <a:spcPts val="0"/>
              </a:spcAft>
              <a:buClr>
                <a:srgbClr val="004494"/>
              </a:buClr>
              <a:buSzPct val="100000"/>
              <a:buFont typeface="Verdana" panose="020B0604030504040204" pitchFamily="34" charset="0"/>
              <a:buChar char="&gt;"/>
              <a:defRPr/>
            </a:pPr>
            <a:r>
              <a:rPr lang="en-GB" cap="all" dirty="0">
                <a:solidFill>
                  <a:srgbClr val="004494"/>
                </a:solidFill>
                <a:ea typeface="+mj-ea"/>
                <a:cs typeface="+mj-cs"/>
              </a:rPr>
              <a:t>Relevance: </a:t>
            </a:r>
            <a:r>
              <a:rPr lang="en-GB" dirty="0">
                <a:solidFill>
                  <a:srgbClr val="004494"/>
                </a:solidFill>
                <a:ea typeface="+mj-ea"/>
                <a:cs typeface="+mj-cs"/>
              </a:rPr>
              <a:t>Extent to which key constraints and weaknesses are being addressed by the government's strategy to reach the objectives of the policy</a:t>
            </a:r>
          </a:p>
          <a:p>
            <a:pPr marL="355600" lvl="1" indent="-355600" defTabSz="457200">
              <a:lnSpc>
                <a:spcPct val="110000"/>
              </a:lnSpc>
              <a:spcBef>
                <a:spcPts val="1200"/>
              </a:spcBef>
              <a:spcAft>
                <a:spcPts val="0"/>
              </a:spcAft>
              <a:buClr>
                <a:srgbClr val="004494"/>
              </a:buClr>
              <a:buSzPct val="100000"/>
              <a:buFont typeface="Verdana" panose="020B0604030504040204" pitchFamily="34" charset="0"/>
              <a:buChar char="&gt;"/>
              <a:defRPr/>
            </a:pPr>
            <a:endParaRPr lang="en-GB" cap="all" dirty="0">
              <a:solidFill>
                <a:srgbClr val="004494"/>
              </a:solidFill>
              <a:ea typeface="+mj-ea"/>
              <a:cs typeface="+mj-cs"/>
            </a:endParaRPr>
          </a:p>
          <a:p>
            <a:pPr marL="355600" lvl="1" indent="-355600" defTabSz="457200">
              <a:lnSpc>
                <a:spcPct val="110000"/>
              </a:lnSpc>
              <a:spcBef>
                <a:spcPts val="1200"/>
              </a:spcBef>
              <a:spcAft>
                <a:spcPts val="0"/>
              </a:spcAft>
              <a:buClr>
                <a:srgbClr val="004494"/>
              </a:buClr>
              <a:buSzPct val="100000"/>
              <a:buFont typeface="Verdana" panose="020B0604030504040204" pitchFamily="34" charset="0"/>
              <a:buChar char="&gt;"/>
              <a:defRPr/>
            </a:pPr>
            <a:r>
              <a:rPr lang="en-GB" cap="all" dirty="0">
                <a:solidFill>
                  <a:srgbClr val="004494"/>
                </a:solidFill>
                <a:ea typeface="+mj-ea"/>
                <a:cs typeface="+mj-cs"/>
              </a:rPr>
              <a:t>Credibility: </a:t>
            </a:r>
            <a:r>
              <a:rPr lang="en-GB" dirty="0">
                <a:solidFill>
                  <a:srgbClr val="004494"/>
                </a:solidFill>
                <a:ea typeface="+mj-ea"/>
                <a:cs typeface="+mj-cs"/>
              </a:rPr>
              <a:t>Quality of the reform process regarding its realism, institutional arrangements, costing and financing, track record and political commitment to the reforms</a:t>
            </a:r>
            <a:endParaRPr lang="fr-BE" dirty="0">
              <a:solidFill>
                <a:srgbClr val="004494"/>
              </a:solidFill>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6</a:t>
            </a:fld>
            <a:endParaRPr lang="fr-BE" sz="1100" b="1">
              <a:solidFill>
                <a:schemeClr val="bg1"/>
              </a:solidFill>
              <a:latin typeface="+mn-lt"/>
            </a:endParaRPr>
          </a:p>
        </p:txBody>
      </p:sp>
    </p:spTree>
    <p:extLst>
      <p:ext uri="{BB962C8B-B14F-4D97-AF65-F5344CB8AC3E}">
        <p14:creationId xmlns:p14="http://schemas.microsoft.com/office/powerpoint/2010/main" val="623676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38" name="Rectangle 37">
            <a:extLst>
              <a:ext uri="{FF2B5EF4-FFF2-40B4-BE49-F238E27FC236}">
                <a16:creationId xmlns:a16="http://schemas.microsoft.com/office/drawing/2014/main" id="{952BB844-F61C-400A-B3A0-ABA3FD41780C}"/>
              </a:ext>
            </a:extLst>
          </p:cNvPr>
          <p:cNvSpPr/>
          <p:nvPr/>
        </p:nvSpPr>
        <p:spPr bwMode="auto">
          <a:xfrm>
            <a:off x="6891054" y="2060848"/>
            <a:ext cx="1980000" cy="2808000"/>
          </a:xfrm>
          <a:prstGeom prst="rect">
            <a:avLst/>
          </a:prstGeom>
          <a:solidFill>
            <a:schemeClr val="bg1"/>
          </a:solidFill>
          <a:ln w="9525" cap="flat" cmpd="sng" algn="ctr">
            <a:solidFill>
              <a:srgbClr val="F5823C"/>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37" name="Rectangle 36">
            <a:extLst>
              <a:ext uri="{FF2B5EF4-FFF2-40B4-BE49-F238E27FC236}">
                <a16:creationId xmlns:a16="http://schemas.microsoft.com/office/drawing/2014/main" id="{9A485838-5A29-4749-BA5D-90646E739A81}"/>
              </a:ext>
            </a:extLst>
          </p:cNvPr>
          <p:cNvSpPr/>
          <p:nvPr/>
        </p:nvSpPr>
        <p:spPr bwMode="auto">
          <a:xfrm>
            <a:off x="4705485" y="2060848"/>
            <a:ext cx="1980000" cy="2808000"/>
          </a:xfrm>
          <a:prstGeom prst="rect">
            <a:avLst/>
          </a:prstGeom>
          <a:solidFill>
            <a:schemeClr val="bg1"/>
          </a:solidFill>
          <a:ln w="9525" cap="flat" cmpd="sng" algn="ctr">
            <a:solidFill>
              <a:srgbClr val="FDB932"/>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36" name="Rectangle 35">
            <a:extLst>
              <a:ext uri="{FF2B5EF4-FFF2-40B4-BE49-F238E27FC236}">
                <a16:creationId xmlns:a16="http://schemas.microsoft.com/office/drawing/2014/main" id="{BEEC42D9-1211-4B6B-BC79-E02AE05DCF2A}"/>
              </a:ext>
            </a:extLst>
          </p:cNvPr>
          <p:cNvSpPr/>
          <p:nvPr/>
        </p:nvSpPr>
        <p:spPr bwMode="auto">
          <a:xfrm>
            <a:off x="2483996" y="2060848"/>
            <a:ext cx="1980000" cy="2808000"/>
          </a:xfrm>
          <a:prstGeom prst="rect">
            <a:avLst/>
          </a:prstGeom>
          <a:solidFill>
            <a:schemeClr val="bg1"/>
          </a:solidFill>
          <a:ln w="9525" cap="flat" cmpd="sng" algn="ctr">
            <a:solidFill>
              <a:srgbClr val="FF33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35" name="Rectangle 34">
            <a:extLst>
              <a:ext uri="{FF2B5EF4-FFF2-40B4-BE49-F238E27FC236}">
                <a16:creationId xmlns:a16="http://schemas.microsoft.com/office/drawing/2014/main" id="{10FF325C-F551-4D4D-9E29-4EBDD6B858E0}"/>
              </a:ext>
            </a:extLst>
          </p:cNvPr>
          <p:cNvSpPr/>
          <p:nvPr/>
        </p:nvSpPr>
        <p:spPr bwMode="auto">
          <a:xfrm>
            <a:off x="309175" y="2060848"/>
            <a:ext cx="1980000" cy="2808000"/>
          </a:xfrm>
          <a:prstGeom prst="rect">
            <a:avLst/>
          </a:prstGeom>
          <a:solidFill>
            <a:schemeClr val="bg1"/>
          </a:solidFill>
          <a:ln w="9525" cap="flat" cmpd="sng" algn="ctr">
            <a:solidFill>
              <a:srgbClr val="1FACE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052736"/>
            <a:ext cx="8460000" cy="440677"/>
          </a:xfrm>
        </p:spPr>
        <p:txBody>
          <a:bodyPr/>
          <a:lstStyle/>
          <a:p>
            <a:pPr marL="0"/>
            <a:r>
              <a:rPr lang="en-GB" sz="2400" cap="all" dirty="0">
                <a:solidFill>
                  <a:srgbClr val="004494"/>
                </a:solidFill>
                <a:latin typeface="+mn-lt"/>
              </a:rPr>
              <a:t>Public policies</a:t>
            </a:r>
            <a:endParaRPr lang="fr-BE" sz="2400" cap="all" dirty="0">
              <a:solidFill>
                <a:srgbClr val="004494"/>
              </a:solidFill>
              <a:latin typeface="+mn-lt"/>
            </a:endParaRPr>
          </a:p>
        </p:txBody>
      </p:sp>
      <p:sp>
        <p:nvSpPr>
          <p:cNvPr id="8" name="Rectangle 3">
            <a:extLst>
              <a:ext uri="{FF2B5EF4-FFF2-40B4-BE49-F238E27FC236}">
                <a16:creationId xmlns:a16="http://schemas.microsoft.com/office/drawing/2014/main" id="{51467D5D-AA67-4739-8709-FDB0DC9AA892}"/>
              </a:ext>
            </a:extLst>
          </p:cNvPr>
          <p:cNvSpPr txBox="1">
            <a:spLocks noChangeArrowheads="1"/>
          </p:cNvSpPr>
          <p:nvPr/>
        </p:nvSpPr>
        <p:spPr bwMode="auto">
          <a:xfrm>
            <a:off x="341745" y="1484784"/>
            <a:ext cx="8460000" cy="77327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lvl="1" indent="0" algn="ctr" defTabSz="457200" eaLnBrk="1" hangingPunct="1">
              <a:spcBef>
                <a:spcPts val="1200"/>
              </a:spcBef>
              <a:spcAft>
                <a:spcPts val="1800"/>
              </a:spcAft>
              <a:buClr>
                <a:srgbClr val="004494"/>
              </a:buClr>
              <a:buSzPct val="75000"/>
              <a:buNone/>
              <a:defRPr/>
            </a:pPr>
            <a:r>
              <a:rPr lang="en-US" sz="1400" b="0" dirty="0">
                <a:solidFill>
                  <a:srgbClr val="2D2D8A"/>
                </a:solidFill>
              </a:rPr>
              <a:t>A </a:t>
            </a:r>
            <a:r>
              <a:rPr lang="en-US" sz="1400" dirty="0">
                <a:solidFill>
                  <a:srgbClr val="2D2D8A"/>
                </a:solidFill>
              </a:rPr>
              <a:t>public policy </a:t>
            </a:r>
            <a:r>
              <a:rPr lang="en-US" sz="1400" b="0" dirty="0">
                <a:solidFill>
                  <a:srgbClr val="2D2D8A"/>
                </a:solidFill>
              </a:rPr>
              <a:t>is a series of interlinked actions (= policy) </a:t>
            </a:r>
            <a:br>
              <a:rPr lang="en-US" sz="1400" b="0" dirty="0">
                <a:solidFill>
                  <a:srgbClr val="2D2D8A"/>
                </a:solidFill>
              </a:rPr>
            </a:br>
            <a:r>
              <a:rPr lang="en-US" sz="1400" b="0" dirty="0">
                <a:solidFill>
                  <a:srgbClr val="2D2D8A"/>
                </a:solidFill>
              </a:rPr>
              <a:t>designed and implemented by the </a:t>
            </a:r>
            <a:r>
              <a:rPr lang="en-US" sz="1400" dirty="0">
                <a:solidFill>
                  <a:srgbClr val="2D2D8A"/>
                </a:solidFill>
              </a:rPr>
              <a:t>state</a:t>
            </a:r>
            <a:r>
              <a:rPr lang="en-US" sz="1400" b="0" dirty="0">
                <a:solidFill>
                  <a:srgbClr val="2D2D8A"/>
                </a:solidFill>
              </a:rPr>
              <a:t> (= public)</a:t>
            </a:r>
            <a:endParaRPr lang="fr-BE" sz="1400" b="0" dirty="0">
              <a:solidFill>
                <a:srgbClr val="004494"/>
              </a:solidFill>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7</a:t>
            </a:fld>
            <a:endParaRPr lang="fr-BE" sz="1100" b="1">
              <a:solidFill>
                <a:schemeClr val="bg1"/>
              </a:solidFill>
              <a:latin typeface="+mn-lt"/>
            </a:endParaRPr>
          </a:p>
        </p:txBody>
      </p:sp>
      <p:sp>
        <p:nvSpPr>
          <p:cNvPr id="6" name="Flèche : pentagone 5">
            <a:extLst>
              <a:ext uri="{FF2B5EF4-FFF2-40B4-BE49-F238E27FC236}">
                <a16:creationId xmlns:a16="http://schemas.microsoft.com/office/drawing/2014/main" id="{44F40635-3BEC-4F53-90CA-F3E2939134E8}"/>
              </a:ext>
            </a:extLst>
          </p:cNvPr>
          <p:cNvSpPr/>
          <p:nvPr/>
        </p:nvSpPr>
        <p:spPr bwMode="auto">
          <a:xfrm rot="5400000">
            <a:off x="903175" y="1470774"/>
            <a:ext cx="792000" cy="1980000"/>
          </a:xfrm>
          <a:prstGeom prst="homePlate">
            <a:avLst/>
          </a:prstGeom>
          <a:solidFill>
            <a:srgbClr val="1FACE0"/>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mn-lt"/>
            </a:endParaRPr>
          </a:p>
        </p:txBody>
      </p:sp>
      <p:sp>
        <p:nvSpPr>
          <p:cNvPr id="7" name="Flèche : pentagone 6">
            <a:extLst>
              <a:ext uri="{FF2B5EF4-FFF2-40B4-BE49-F238E27FC236}">
                <a16:creationId xmlns:a16="http://schemas.microsoft.com/office/drawing/2014/main" id="{DBA7E46B-1B2A-4091-A825-85EF95B756C4}"/>
              </a:ext>
            </a:extLst>
          </p:cNvPr>
          <p:cNvSpPr/>
          <p:nvPr/>
        </p:nvSpPr>
        <p:spPr bwMode="auto">
          <a:xfrm rot="5400000">
            <a:off x="3077996" y="1470774"/>
            <a:ext cx="792000" cy="1980000"/>
          </a:xfrm>
          <a:prstGeom prst="homePlate">
            <a:avLst/>
          </a:prstGeom>
          <a:solidFill>
            <a:srgbClr val="FF3300"/>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9" name="Flèche : pentagone 8">
            <a:extLst>
              <a:ext uri="{FF2B5EF4-FFF2-40B4-BE49-F238E27FC236}">
                <a16:creationId xmlns:a16="http://schemas.microsoft.com/office/drawing/2014/main" id="{A814190A-D28A-4243-9F60-429EF3569692}"/>
              </a:ext>
            </a:extLst>
          </p:cNvPr>
          <p:cNvSpPr/>
          <p:nvPr/>
        </p:nvSpPr>
        <p:spPr bwMode="auto">
          <a:xfrm rot="5400000">
            <a:off x="7485054" y="1470774"/>
            <a:ext cx="792000" cy="1980000"/>
          </a:xfrm>
          <a:prstGeom prst="homePlate">
            <a:avLst/>
          </a:prstGeom>
          <a:solidFill>
            <a:srgbClr val="F5823C"/>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11" name="Flèche : pentagone 10">
            <a:extLst>
              <a:ext uri="{FF2B5EF4-FFF2-40B4-BE49-F238E27FC236}">
                <a16:creationId xmlns:a16="http://schemas.microsoft.com/office/drawing/2014/main" id="{7D50AC93-ABB0-41E7-BBA3-89C1BA0E6854}"/>
              </a:ext>
            </a:extLst>
          </p:cNvPr>
          <p:cNvSpPr/>
          <p:nvPr/>
        </p:nvSpPr>
        <p:spPr bwMode="auto">
          <a:xfrm rot="5400000">
            <a:off x="5299485" y="1470774"/>
            <a:ext cx="792000" cy="1980000"/>
          </a:xfrm>
          <a:prstGeom prst="homePlate">
            <a:avLst/>
          </a:prstGeom>
          <a:solidFill>
            <a:srgbClr val="FDB93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14" name="Espace réservé du contenu 2">
            <a:extLst>
              <a:ext uri="{FF2B5EF4-FFF2-40B4-BE49-F238E27FC236}">
                <a16:creationId xmlns:a16="http://schemas.microsoft.com/office/drawing/2014/main" id="{80360FAE-9E26-4760-A8D2-452739277CE5}"/>
              </a:ext>
            </a:extLst>
          </p:cNvPr>
          <p:cNvSpPr txBox="1">
            <a:spLocks/>
          </p:cNvSpPr>
          <p:nvPr/>
        </p:nvSpPr>
        <p:spPr bwMode="auto">
          <a:xfrm>
            <a:off x="309175" y="2060848"/>
            <a:ext cx="1980000" cy="551584"/>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lvl="0" indent="0" algn="ctr" defTabSz="966788" eaLnBrk="0" hangingPunct="0">
              <a:lnSpc>
                <a:spcPct val="90000"/>
              </a:lnSpc>
              <a:spcBef>
                <a:spcPct val="0"/>
              </a:spcBef>
              <a:buClrTx/>
              <a:buNone/>
            </a:pPr>
            <a:r>
              <a:rPr lang="en-US" sz="1400" b="1" i="0" kern="0" dirty="0">
                <a:solidFill>
                  <a:schemeClr val="bg1"/>
                </a:solidFill>
                <a:latin typeface="+mn-lt"/>
              </a:rPr>
              <a:t>Macroeconomic policies</a:t>
            </a:r>
          </a:p>
        </p:txBody>
      </p:sp>
      <p:sp>
        <p:nvSpPr>
          <p:cNvPr id="16" name="ZoneTexte 15">
            <a:extLst>
              <a:ext uri="{FF2B5EF4-FFF2-40B4-BE49-F238E27FC236}">
                <a16:creationId xmlns:a16="http://schemas.microsoft.com/office/drawing/2014/main" id="{999FCE89-CA2C-4350-A34F-349F9AF40838}"/>
              </a:ext>
            </a:extLst>
          </p:cNvPr>
          <p:cNvSpPr txBox="1"/>
          <p:nvPr/>
        </p:nvSpPr>
        <p:spPr>
          <a:xfrm>
            <a:off x="4723485" y="2878485"/>
            <a:ext cx="1944000" cy="1954381"/>
          </a:xfrm>
          <a:prstGeom prst="rect">
            <a:avLst/>
          </a:prstGeom>
          <a:noFill/>
        </p:spPr>
        <p:txBody>
          <a:bodyPr wrap="square" rtlCol="0">
            <a:spAutoFit/>
          </a:bodyPr>
          <a:lstStyle/>
          <a:p>
            <a:pPr marL="171450" lvl="1" indent="-171450" defTabSz="966788" eaLnBrk="0" hangingPunct="0">
              <a:spcBef>
                <a:spcPts val="600"/>
              </a:spcBef>
              <a:spcAft>
                <a:spcPts val="600"/>
              </a:spcAft>
              <a:buClr>
                <a:srgbClr val="FDB932"/>
              </a:buClr>
              <a:buFont typeface="Verdana" panose="020B0604030504040204" pitchFamily="34" charset="0"/>
              <a:buChar char="&gt;"/>
              <a:defRPr/>
            </a:pPr>
            <a:r>
              <a:rPr lang="en-US" sz="1300" dirty="0">
                <a:solidFill>
                  <a:schemeClr val="tx1"/>
                </a:solidFill>
                <a:latin typeface="+mn-lt"/>
              </a:rPr>
              <a:t>Land use policy &amp; land reform</a:t>
            </a:r>
          </a:p>
          <a:p>
            <a:pPr marL="171450" lvl="1" indent="-171450" defTabSz="966788" eaLnBrk="0" hangingPunct="0">
              <a:spcBef>
                <a:spcPts val="600"/>
              </a:spcBef>
              <a:spcAft>
                <a:spcPts val="600"/>
              </a:spcAft>
              <a:buClr>
                <a:srgbClr val="FDB932"/>
              </a:buClr>
              <a:buFont typeface="Verdana" panose="020B0604030504040204" pitchFamily="34" charset="0"/>
              <a:buChar char="&gt;"/>
              <a:defRPr/>
            </a:pPr>
            <a:r>
              <a:rPr lang="en-US" sz="1300" dirty="0">
                <a:solidFill>
                  <a:schemeClr val="tx1"/>
                </a:solidFill>
                <a:latin typeface="+mn-lt"/>
              </a:rPr>
              <a:t>Market regulation</a:t>
            </a:r>
          </a:p>
          <a:p>
            <a:pPr marL="171450" lvl="1" indent="-171450" defTabSz="966788" eaLnBrk="0" hangingPunct="0">
              <a:spcBef>
                <a:spcPts val="600"/>
              </a:spcBef>
              <a:spcAft>
                <a:spcPts val="600"/>
              </a:spcAft>
              <a:buClr>
                <a:srgbClr val="FDB932"/>
              </a:buClr>
              <a:buFont typeface="Verdana" panose="020B0604030504040204" pitchFamily="34" charset="0"/>
              <a:buChar char="&gt;"/>
              <a:defRPr/>
            </a:pPr>
            <a:r>
              <a:rPr lang="en-US" sz="1300" dirty="0">
                <a:solidFill>
                  <a:schemeClr val="tx1"/>
                </a:solidFill>
                <a:latin typeface="+mn-lt"/>
              </a:rPr>
              <a:t>Financial sector regulation</a:t>
            </a:r>
          </a:p>
          <a:p>
            <a:pPr marL="171450" lvl="1" indent="-171450" defTabSz="966788" eaLnBrk="0" hangingPunct="0">
              <a:spcBef>
                <a:spcPts val="600"/>
              </a:spcBef>
              <a:spcAft>
                <a:spcPts val="600"/>
              </a:spcAft>
              <a:buClr>
                <a:srgbClr val="FDB932"/>
              </a:buClr>
              <a:buFont typeface="Verdana" panose="020B0604030504040204" pitchFamily="34" charset="0"/>
              <a:buChar char="&gt;"/>
              <a:defRPr/>
            </a:pPr>
            <a:r>
              <a:rPr lang="en-US" sz="1300" dirty="0">
                <a:solidFill>
                  <a:schemeClr val="tx1"/>
                </a:solidFill>
                <a:latin typeface="+mn-lt"/>
              </a:rPr>
              <a:t>Environmental regulation</a:t>
            </a:r>
          </a:p>
        </p:txBody>
      </p:sp>
      <p:sp>
        <p:nvSpPr>
          <p:cNvPr id="22" name="ZoneTexte 21">
            <a:extLst>
              <a:ext uri="{FF2B5EF4-FFF2-40B4-BE49-F238E27FC236}">
                <a16:creationId xmlns:a16="http://schemas.microsoft.com/office/drawing/2014/main" id="{8597C47B-F878-455A-B4FA-6C88F8818F1F}"/>
              </a:ext>
            </a:extLst>
          </p:cNvPr>
          <p:cNvSpPr txBox="1"/>
          <p:nvPr/>
        </p:nvSpPr>
        <p:spPr>
          <a:xfrm>
            <a:off x="2501996" y="2878485"/>
            <a:ext cx="1944000" cy="1754326"/>
          </a:xfrm>
          <a:prstGeom prst="rect">
            <a:avLst/>
          </a:prstGeom>
          <a:noFill/>
        </p:spPr>
        <p:txBody>
          <a:bodyPr wrap="square" rtlCol="0">
            <a:spAutoFit/>
          </a:bodyPr>
          <a:lstStyle/>
          <a:p>
            <a:pPr marL="171450" lvl="1" indent="-171450" defTabSz="966788" eaLnBrk="0" hangingPunct="0">
              <a:spcBef>
                <a:spcPts val="600"/>
              </a:spcBef>
              <a:spcAft>
                <a:spcPts val="600"/>
              </a:spcAft>
              <a:buClr>
                <a:srgbClr val="FF3300"/>
              </a:buClr>
              <a:buFont typeface="Verdana" panose="020B0604030504040204" pitchFamily="34" charset="0"/>
              <a:buChar char="&gt;"/>
              <a:defRPr/>
            </a:pPr>
            <a:r>
              <a:rPr lang="en-GB" sz="1300" dirty="0">
                <a:solidFill>
                  <a:schemeClr val="tx1"/>
                </a:solidFill>
                <a:latin typeface="+mn-lt"/>
              </a:rPr>
              <a:t>Governance</a:t>
            </a:r>
          </a:p>
          <a:p>
            <a:pPr marL="171450" lvl="1" indent="-171450" defTabSz="966788" eaLnBrk="0" hangingPunct="0">
              <a:spcBef>
                <a:spcPts val="600"/>
              </a:spcBef>
              <a:spcAft>
                <a:spcPts val="600"/>
              </a:spcAft>
              <a:buClr>
                <a:srgbClr val="FF3300"/>
              </a:buClr>
              <a:buFont typeface="Verdana" panose="020B0604030504040204" pitchFamily="34" charset="0"/>
              <a:buChar char="&gt;"/>
              <a:defRPr/>
            </a:pPr>
            <a:r>
              <a:rPr lang="en-GB" sz="1300" dirty="0">
                <a:solidFill>
                  <a:schemeClr val="tx1"/>
                </a:solidFill>
                <a:latin typeface="+mn-lt"/>
              </a:rPr>
              <a:t>Public sector management</a:t>
            </a:r>
          </a:p>
          <a:p>
            <a:pPr marL="171450" lvl="1" indent="-171450" defTabSz="966788" eaLnBrk="0" hangingPunct="0">
              <a:spcBef>
                <a:spcPts val="600"/>
              </a:spcBef>
              <a:spcAft>
                <a:spcPts val="600"/>
              </a:spcAft>
              <a:buClr>
                <a:srgbClr val="FF3300"/>
              </a:buClr>
              <a:buFont typeface="Verdana" panose="020B0604030504040204" pitchFamily="34" charset="0"/>
              <a:buChar char="&gt;"/>
              <a:defRPr/>
            </a:pPr>
            <a:r>
              <a:rPr lang="en-GB" sz="1300" dirty="0">
                <a:solidFill>
                  <a:schemeClr val="tx1"/>
                </a:solidFill>
                <a:latin typeface="+mn-lt"/>
              </a:rPr>
              <a:t>Decentralisation</a:t>
            </a:r>
          </a:p>
          <a:p>
            <a:pPr marL="171450" lvl="1" indent="-171450" defTabSz="966788" eaLnBrk="0" hangingPunct="0">
              <a:spcBef>
                <a:spcPts val="600"/>
              </a:spcBef>
              <a:spcAft>
                <a:spcPts val="600"/>
              </a:spcAft>
              <a:buClr>
                <a:srgbClr val="FF3300"/>
              </a:buClr>
              <a:buFont typeface="Verdana" panose="020B0604030504040204" pitchFamily="34" charset="0"/>
              <a:buChar char="&gt;"/>
              <a:defRPr/>
            </a:pPr>
            <a:r>
              <a:rPr lang="en-GB" sz="1300" dirty="0">
                <a:solidFill>
                  <a:schemeClr val="tx1"/>
                </a:solidFill>
                <a:latin typeface="+mn-lt"/>
              </a:rPr>
              <a:t>Public finance management</a:t>
            </a:r>
          </a:p>
        </p:txBody>
      </p:sp>
      <p:sp>
        <p:nvSpPr>
          <p:cNvPr id="23" name="ZoneTexte 22">
            <a:extLst>
              <a:ext uri="{FF2B5EF4-FFF2-40B4-BE49-F238E27FC236}">
                <a16:creationId xmlns:a16="http://schemas.microsoft.com/office/drawing/2014/main" id="{5354AE94-3146-4722-A82E-C51E1DCD32A8}"/>
              </a:ext>
            </a:extLst>
          </p:cNvPr>
          <p:cNvSpPr txBox="1"/>
          <p:nvPr/>
        </p:nvSpPr>
        <p:spPr>
          <a:xfrm>
            <a:off x="6909054" y="2878485"/>
            <a:ext cx="1944000" cy="1754326"/>
          </a:xfrm>
          <a:prstGeom prst="rect">
            <a:avLst/>
          </a:prstGeom>
          <a:noFill/>
        </p:spPr>
        <p:txBody>
          <a:bodyPr wrap="square" rtlCol="0">
            <a:spAutoFit/>
          </a:bodyPr>
          <a:lstStyle/>
          <a:p>
            <a:pPr marL="171450" lvl="1" indent="-171450" defTabSz="966788" eaLnBrk="0" hangingPunct="0">
              <a:spcBef>
                <a:spcPts val="600"/>
              </a:spcBef>
              <a:spcAft>
                <a:spcPts val="600"/>
              </a:spcAft>
              <a:buClr>
                <a:srgbClr val="F5823C"/>
              </a:buClr>
              <a:buFont typeface="Verdana" panose="020B0604030504040204" pitchFamily="34" charset="0"/>
              <a:buChar char="&gt;"/>
              <a:defRPr/>
            </a:pPr>
            <a:r>
              <a:rPr lang="en-US" sz="1300" dirty="0">
                <a:solidFill>
                  <a:schemeClr val="tx1"/>
                </a:solidFill>
                <a:latin typeface="+mn-lt"/>
              </a:rPr>
              <a:t>Public services (education, health,..)</a:t>
            </a:r>
          </a:p>
          <a:p>
            <a:pPr marL="171450" lvl="1" indent="-171450" defTabSz="966788" eaLnBrk="0" hangingPunct="0">
              <a:spcBef>
                <a:spcPts val="600"/>
              </a:spcBef>
              <a:spcAft>
                <a:spcPts val="600"/>
              </a:spcAft>
              <a:buClr>
                <a:srgbClr val="F5823C"/>
              </a:buClr>
              <a:buFont typeface="Verdana" panose="020B0604030504040204" pitchFamily="34" charset="0"/>
              <a:buChar char="&gt;"/>
              <a:defRPr/>
            </a:pPr>
            <a:r>
              <a:rPr lang="en-US" sz="1300" dirty="0">
                <a:solidFill>
                  <a:schemeClr val="tx1"/>
                </a:solidFill>
                <a:latin typeface="+mn-lt"/>
              </a:rPr>
              <a:t>Social security</a:t>
            </a:r>
          </a:p>
          <a:p>
            <a:pPr marL="171450" lvl="1" indent="-171450" defTabSz="966788" eaLnBrk="0" hangingPunct="0">
              <a:spcBef>
                <a:spcPts val="600"/>
              </a:spcBef>
              <a:spcAft>
                <a:spcPts val="600"/>
              </a:spcAft>
              <a:buClr>
                <a:srgbClr val="F5823C"/>
              </a:buClr>
              <a:buFont typeface="Verdana" panose="020B0604030504040204" pitchFamily="34" charset="0"/>
              <a:buChar char="&gt;"/>
              <a:defRPr/>
            </a:pPr>
            <a:r>
              <a:rPr lang="en-US" sz="1300" dirty="0">
                <a:solidFill>
                  <a:schemeClr val="tx1"/>
                </a:solidFill>
                <a:latin typeface="+mn-lt"/>
              </a:rPr>
              <a:t>Social protection </a:t>
            </a:r>
          </a:p>
          <a:p>
            <a:pPr marL="171450" indent="-171450">
              <a:spcBef>
                <a:spcPts val="600"/>
              </a:spcBef>
              <a:spcAft>
                <a:spcPts val="600"/>
              </a:spcAft>
              <a:buClr>
                <a:srgbClr val="F5823C"/>
              </a:buClr>
              <a:buFont typeface="EC Square Sans Pro" panose="020B0506040000020004" pitchFamily="34" charset="0"/>
              <a:buChar char="‣"/>
            </a:pPr>
            <a:endParaRPr lang="fr-BE" sz="1300" dirty="0">
              <a:solidFill>
                <a:schemeClr val="tx1"/>
              </a:solidFill>
              <a:latin typeface="+mn-lt"/>
            </a:endParaRPr>
          </a:p>
        </p:txBody>
      </p:sp>
      <p:sp>
        <p:nvSpPr>
          <p:cNvPr id="24" name="ZoneTexte 23">
            <a:extLst>
              <a:ext uri="{FF2B5EF4-FFF2-40B4-BE49-F238E27FC236}">
                <a16:creationId xmlns:a16="http://schemas.microsoft.com/office/drawing/2014/main" id="{E7CDF8EE-37CE-4209-9CB6-050B80C0BE46}"/>
              </a:ext>
            </a:extLst>
          </p:cNvPr>
          <p:cNvSpPr txBox="1"/>
          <p:nvPr/>
        </p:nvSpPr>
        <p:spPr>
          <a:xfrm>
            <a:off x="327175" y="2878485"/>
            <a:ext cx="1944000" cy="1908215"/>
          </a:xfrm>
          <a:prstGeom prst="rect">
            <a:avLst/>
          </a:prstGeom>
          <a:noFill/>
        </p:spPr>
        <p:txBody>
          <a:bodyPr wrap="square" rtlCol="0">
            <a:spAutoFit/>
          </a:bodyPr>
          <a:lstStyle/>
          <a:p>
            <a:pPr marL="171450" lvl="1" indent="-171450" defTabSz="966788" eaLnBrk="0" hangingPunct="0">
              <a:spcBef>
                <a:spcPts val="600"/>
              </a:spcBef>
              <a:spcAft>
                <a:spcPts val="600"/>
              </a:spcAft>
              <a:buClr>
                <a:srgbClr val="1FACE0"/>
              </a:buClr>
              <a:buFont typeface="Verdana" panose="020B0604030504040204" pitchFamily="34" charset="0"/>
              <a:buChar char="&gt;"/>
              <a:defRPr/>
            </a:pPr>
            <a:r>
              <a:rPr lang="en-US" sz="1300" dirty="0">
                <a:solidFill>
                  <a:schemeClr val="tx1"/>
                </a:solidFill>
                <a:latin typeface="+mn-lt"/>
              </a:rPr>
              <a:t>Fiscal policy</a:t>
            </a:r>
          </a:p>
          <a:p>
            <a:pPr marL="171450" lvl="1" indent="-171450" defTabSz="966788" eaLnBrk="0" hangingPunct="0">
              <a:spcBef>
                <a:spcPts val="600"/>
              </a:spcBef>
              <a:spcAft>
                <a:spcPts val="600"/>
              </a:spcAft>
              <a:buClr>
                <a:srgbClr val="1FACE0"/>
              </a:buClr>
              <a:buFont typeface="Verdana" panose="020B0604030504040204" pitchFamily="34" charset="0"/>
              <a:buChar char="&gt;"/>
              <a:defRPr/>
            </a:pPr>
            <a:r>
              <a:rPr lang="en-US" sz="1300" dirty="0">
                <a:solidFill>
                  <a:schemeClr val="tx1"/>
                </a:solidFill>
                <a:latin typeface="+mn-lt"/>
              </a:rPr>
              <a:t>Monetary policy</a:t>
            </a:r>
          </a:p>
          <a:p>
            <a:pPr marL="171450" lvl="1" indent="-171450" defTabSz="966788" eaLnBrk="0" hangingPunct="0">
              <a:spcBef>
                <a:spcPts val="600"/>
              </a:spcBef>
              <a:spcAft>
                <a:spcPts val="600"/>
              </a:spcAft>
              <a:buClr>
                <a:srgbClr val="1FACE0"/>
              </a:buClr>
              <a:buFont typeface="Verdana" panose="020B0604030504040204" pitchFamily="34" charset="0"/>
              <a:buChar char="&gt;"/>
              <a:defRPr/>
            </a:pPr>
            <a:r>
              <a:rPr lang="en-US" sz="1300" dirty="0">
                <a:solidFill>
                  <a:schemeClr val="tx1"/>
                </a:solidFill>
                <a:latin typeface="+mn-lt"/>
              </a:rPr>
              <a:t>Exchange rate policy</a:t>
            </a:r>
          </a:p>
          <a:p>
            <a:pPr marL="171450" lvl="1" indent="-171450" defTabSz="966788" eaLnBrk="0" hangingPunct="0">
              <a:spcBef>
                <a:spcPts val="600"/>
              </a:spcBef>
              <a:spcAft>
                <a:spcPts val="600"/>
              </a:spcAft>
              <a:buClr>
                <a:srgbClr val="1FACE0"/>
              </a:buClr>
              <a:buFont typeface="Verdana" panose="020B0604030504040204" pitchFamily="34" charset="0"/>
              <a:buChar char="&gt;"/>
              <a:defRPr/>
            </a:pPr>
            <a:r>
              <a:rPr lang="en-US" sz="1300" dirty="0">
                <a:solidFill>
                  <a:schemeClr val="tx1"/>
                </a:solidFill>
                <a:latin typeface="+mn-lt"/>
              </a:rPr>
              <a:t>Trade policy</a:t>
            </a:r>
          </a:p>
          <a:p>
            <a:pPr marL="171450" lvl="1" indent="-171450" defTabSz="966788" eaLnBrk="0" hangingPunct="0">
              <a:spcBef>
                <a:spcPts val="600"/>
              </a:spcBef>
              <a:spcAft>
                <a:spcPts val="600"/>
              </a:spcAft>
              <a:buClr>
                <a:srgbClr val="1FACE0"/>
              </a:buClr>
              <a:buFont typeface="Verdana" panose="020B0604030504040204" pitchFamily="34" charset="0"/>
              <a:buChar char="&gt;"/>
              <a:defRPr/>
            </a:pPr>
            <a:r>
              <a:rPr lang="en-US" sz="1300" dirty="0">
                <a:solidFill>
                  <a:schemeClr val="tx1"/>
                </a:solidFill>
                <a:latin typeface="+mn-lt"/>
              </a:rPr>
              <a:t>Public debt policy</a:t>
            </a:r>
          </a:p>
        </p:txBody>
      </p:sp>
      <p:sp>
        <p:nvSpPr>
          <p:cNvPr id="32" name="Espace réservé du contenu 2">
            <a:extLst>
              <a:ext uri="{FF2B5EF4-FFF2-40B4-BE49-F238E27FC236}">
                <a16:creationId xmlns:a16="http://schemas.microsoft.com/office/drawing/2014/main" id="{16288A16-3508-45D4-BD2F-D4A3155D34E1}"/>
              </a:ext>
            </a:extLst>
          </p:cNvPr>
          <p:cNvSpPr txBox="1">
            <a:spLocks/>
          </p:cNvSpPr>
          <p:nvPr/>
        </p:nvSpPr>
        <p:spPr bwMode="auto">
          <a:xfrm>
            <a:off x="2483996" y="2060848"/>
            <a:ext cx="1980000" cy="551584"/>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defTabSz="966788" eaLnBrk="0" hangingPunct="0">
              <a:lnSpc>
                <a:spcPct val="90000"/>
              </a:lnSpc>
              <a:spcBef>
                <a:spcPct val="0"/>
              </a:spcBef>
              <a:buClrTx/>
              <a:buNone/>
            </a:pPr>
            <a:r>
              <a:rPr lang="en-US" sz="1400" b="1" i="0" kern="0" dirty="0">
                <a:solidFill>
                  <a:schemeClr val="bg1"/>
                </a:solidFill>
                <a:latin typeface="+mn-lt"/>
              </a:rPr>
              <a:t>Structural policies (1)</a:t>
            </a:r>
          </a:p>
        </p:txBody>
      </p:sp>
      <p:sp>
        <p:nvSpPr>
          <p:cNvPr id="33" name="Espace réservé du contenu 2">
            <a:extLst>
              <a:ext uri="{FF2B5EF4-FFF2-40B4-BE49-F238E27FC236}">
                <a16:creationId xmlns:a16="http://schemas.microsoft.com/office/drawing/2014/main" id="{94E39E5D-1942-41F1-92ED-1FEFACBA3216}"/>
              </a:ext>
            </a:extLst>
          </p:cNvPr>
          <p:cNvSpPr txBox="1">
            <a:spLocks/>
          </p:cNvSpPr>
          <p:nvPr/>
        </p:nvSpPr>
        <p:spPr bwMode="auto">
          <a:xfrm>
            <a:off x="4705485" y="2060848"/>
            <a:ext cx="1980000" cy="551584"/>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lvl="0" indent="0" algn="ctr" defTabSz="966788" eaLnBrk="0" hangingPunct="0">
              <a:lnSpc>
                <a:spcPct val="90000"/>
              </a:lnSpc>
              <a:spcBef>
                <a:spcPct val="0"/>
              </a:spcBef>
              <a:buClrTx/>
              <a:buNone/>
            </a:pPr>
            <a:r>
              <a:rPr lang="en-US" sz="1400" b="1" i="0" kern="0" dirty="0">
                <a:solidFill>
                  <a:schemeClr val="bg1"/>
                </a:solidFill>
                <a:latin typeface="+mn-lt"/>
              </a:rPr>
              <a:t>Structural policies (2)</a:t>
            </a:r>
          </a:p>
        </p:txBody>
      </p:sp>
      <p:sp>
        <p:nvSpPr>
          <p:cNvPr id="34" name="Espace réservé du contenu 2">
            <a:extLst>
              <a:ext uri="{FF2B5EF4-FFF2-40B4-BE49-F238E27FC236}">
                <a16:creationId xmlns:a16="http://schemas.microsoft.com/office/drawing/2014/main" id="{E775FE7D-F03D-4541-906E-5CD8B54FECE9}"/>
              </a:ext>
            </a:extLst>
          </p:cNvPr>
          <p:cNvSpPr txBox="1">
            <a:spLocks/>
          </p:cNvSpPr>
          <p:nvPr/>
        </p:nvSpPr>
        <p:spPr bwMode="auto">
          <a:xfrm>
            <a:off x="6891054" y="2060848"/>
            <a:ext cx="1980000" cy="551584"/>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defTabSz="966788" eaLnBrk="0" hangingPunct="0">
              <a:lnSpc>
                <a:spcPct val="90000"/>
              </a:lnSpc>
              <a:spcBef>
                <a:spcPct val="0"/>
              </a:spcBef>
              <a:buClrTx/>
              <a:buNone/>
            </a:pPr>
            <a:r>
              <a:rPr lang="en-US" sz="1400" b="1" i="0" kern="0" dirty="0">
                <a:solidFill>
                  <a:schemeClr val="bg1"/>
                </a:solidFill>
                <a:latin typeface="+mn-lt"/>
              </a:rPr>
              <a:t>Sector policies</a:t>
            </a:r>
          </a:p>
        </p:txBody>
      </p:sp>
      <p:sp>
        <p:nvSpPr>
          <p:cNvPr id="45" name="Text Box 4">
            <a:extLst>
              <a:ext uri="{FF2B5EF4-FFF2-40B4-BE49-F238E27FC236}">
                <a16:creationId xmlns:a16="http://schemas.microsoft.com/office/drawing/2014/main" id="{5991538B-C0FB-4C7B-9A72-E4C66186C50F}"/>
              </a:ext>
            </a:extLst>
          </p:cNvPr>
          <p:cNvSpPr txBox="1">
            <a:spLocks noChangeArrowheads="1"/>
          </p:cNvSpPr>
          <p:nvPr/>
        </p:nvSpPr>
        <p:spPr bwMode="auto">
          <a:xfrm>
            <a:off x="289013" y="5585234"/>
            <a:ext cx="8565464" cy="1007181"/>
          </a:xfrm>
          <a:prstGeom prst="rect">
            <a:avLst/>
          </a:prstGeom>
          <a:ln>
            <a:solidFill>
              <a:srgbClr val="0F5494"/>
            </a:solidFill>
            <a:headEnd/>
            <a:tailEnd/>
          </a:ln>
        </p:spPr>
        <p:style>
          <a:lnRef idx="2">
            <a:schemeClr val="accent1"/>
          </a:lnRef>
          <a:fillRef idx="1">
            <a:schemeClr val="lt1"/>
          </a:fillRef>
          <a:effectRef idx="0">
            <a:schemeClr val="accent1"/>
          </a:effectRef>
          <a:fontRef idx="minor">
            <a:schemeClr val="dk1"/>
          </a:fontRef>
        </p:style>
        <p:txBody>
          <a:bodyPr wrap="square" lIns="72000" tIns="72000" rIns="72000" bIns="72000" anchor="ctr">
            <a:spAutoFit/>
          </a:bodyPr>
          <a:lstStyle/>
          <a:p>
            <a:pPr marL="285750" marR="0" indent="-285750" defTabSz="457200" eaLnBrk="0" latinLnBrk="0" hangingPunct="0">
              <a:lnSpc>
                <a:spcPct val="100000"/>
              </a:lnSpc>
              <a:buClr>
                <a:srgbClr val="0F5494"/>
              </a:buClr>
              <a:buSzPct val="100000"/>
              <a:buFont typeface="Verdana" panose="020B0604030504040204" pitchFamily="34" charset="0"/>
              <a:buChar char="&gt;"/>
              <a:tabLst/>
              <a:defRPr/>
            </a:pPr>
            <a:r>
              <a:rPr lang="en-GB" sz="1400" b="1" dirty="0">
                <a:solidFill>
                  <a:srgbClr val="004494"/>
                </a:solidFill>
              </a:rPr>
              <a:t>Macroeconomic stabilisation</a:t>
            </a:r>
          </a:p>
          <a:p>
            <a:pPr marL="285750" lvl="0" indent="-285750" eaLnBrk="0" hangingPunct="0">
              <a:buClr>
                <a:srgbClr val="0F5494"/>
              </a:buClr>
              <a:buFont typeface="Verdana" panose="020B0604030504040204" pitchFamily="34" charset="0"/>
              <a:buChar char="&gt;"/>
              <a:defRPr/>
            </a:pPr>
            <a:r>
              <a:rPr lang="en-GB" sz="1400" b="1" dirty="0">
                <a:solidFill>
                  <a:srgbClr val="004494"/>
                </a:solidFill>
              </a:rPr>
              <a:t>Equity, vertical </a:t>
            </a:r>
            <a:r>
              <a:rPr lang="en-GB" sz="1400" dirty="0">
                <a:solidFill>
                  <a:srgbClr val="004494"/>
                </a:solidFill>
              </a:rPr>
              <a:t>(income distribution) </a:t>
            </a:r>
            <a:r>
              <a:rPr lang="en-GB" sz="1400" b="1" dirty="0">
                <a:solidFill>
                  <a:srgbClr val="004494"/>
                </a:solidFill>
              </a:rPr>
              <a:t>&amp; horizontal </a:t>
            </a:r>
            <a:r>
              <a:rPr lang="en-GB" sz="1400" dirty="0">
                <a:solidFill>
                  <a:srgbClr val="004494"/>
                </a:solidFill>
              </a:rPr>
              <a:t>(equal development across regions)</a:t>
            </a:r>
          </a:p>
          <a:p>
            <a:pPr marL="285750" lvl="0" indent="-285750" eaLnBrk="0" hangingPunct="0">
              <a:buClr>
                <a:srgbClr val="0F5494"/>
              </a:buClr>
              <a:buFont typeface="Verdana" panose="020B0604030504040204" pitchFamily="34" charset="0"/>
              <a:buChar char="&gt;"/>
              <a:defRPr/>
            </a:pPr>
            <a:r>
              <a:rPr lang="en-GB" sz="1400" b="1" dirty="0">
                <a:solidFill>
                  <a:srgbClr val="004494"/>
                </a:solidFill>
              </a:rPr>
              <a:t>Resource allocation: i.e. providing public services: health, education; providing public goods </a:t>
            </a:r>
            <a:r>
              <a:rPr lang="en-GB" sz="1400" dirty="0">
                <a:solidFill>
                  <a:srgbClr val="004494"/>
                </a:solidFill>
              </a:rPr>
              <a:t>(law &amp; order, security)</a:t>
            </a:r>
            <a:r>
              <a:rPr lang="en-GB" sz="1400" b="1" dirty="0">
                <a:solidFill>
                  <a:srgbClr val="004494"/>
                </a:solidFill>
              </a:rPr>
              <a:t>; building infrastructure</a:t>
            </a:r>
            <a:endParaRPr lang="fr-BE" sz="1400" b="1" dirty="0">
              <a:solidFill>
                <a:srgbClr val="004494"/>
              </a:solidFill>
            </a:endParaRPr>
          </a:p>
        </p:txBody>
      </p:sp>
      <p:sp>
        <p:nvSpPr>
          <p:cNvPr id="39" name="Flèche : pentagone 38">
            <a:extLst>
              <a:ext uri="{FF2B5EF4-FFF2-40B4-BE49-F238E27FC236}">
                <a16:creationId xmlns:a16="http://schemas.microsoft.com/office/drawing/2014/main" id="{8A1A9365-BE65-474B-B667-F3FD3726FDF1}"/>
              </a:ext>
            </a:extLst>
          </p:cNvPr>
          <p:cNvSpPr/>
          <p:nvPr/>
        </p:nvSpPr>
        <p:spPr bwMode="auto">
          <a:xfrm rot="16200000" flipH="1">
            <a:off x="4229504" y="1005213"/>
            <a:ext cx="689970" cy="8561881"/>
          </a:xfrm>
          <a:prstGeom prst="homePlate">
            <a:avLst/>
          </a:prstGeom>
          <a:solidFill>
            <a:srgbClr val="0F5494"/>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mn-lt"/>
            </a:endParaRPr>
          </a:p>
        </p:txBody>
      </p:sp>
      <p:sp>
        <p:nvSpPr>
          <p:cNvPr id="44" name="Rectangle 3">
            <a:extLst>
              <a:ext uri="{FF2B5EF4-FFF2-40B4-BE49-F238E27FC236}">
                <a16:creationId xmlns:a16="http://schemas.microsoft.com/office/drawing/2014/main" id="{2AEDF0AF-FDDD-451C-8FE9-470E20F55E0D}"/>
              </a:ext>
            </a:extLst>
          </p:cNvPr>
          <p:cNvSpPr txBox="1">
            <a:spLocks noChangeArrowheads="1"/>
          </p:cNvSpPr>
          <p:nvPr/>
        </p:nvSpPr>
        <p:spPr bwMode="auto">
          <a:xfrm>
            <a:off x="288570" y="4899270"/>
            <a:ext cx="8556903" cy="68997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lvl="0" indent="0" algn="ctr">
              <a:spcBef>
                <a:spcPct val="0"/>
              </a:spcBef>
              <a:buClrTx/>
              <a:buNone/>
              <a:defRPr/>
            </a:pPr>
            <a:r>
              <a:rPr lang="en-GB" sz="1600" i="0" dirty="0">
                <a:solidFill>
                  <a:schemeClr val="bg1"/>
                </a:solidFill>
              </a:rPr>
              <a:t>Policies contribute individually or jointly </a:t>
            </a:r>
          </a:p>
          <a:p>
            <a:pPr marL="0" lvl="0" indent="0" algn="ctr">
              <a:spcBef>
                <a:spcPct val="0"/>
              </a:spcBef>
              <a:buClrTx/>
              <a:buNone/>
              <a:defRPr/>
            </a:pPr>
            <a:r>
              <a:rPr lang="en-GB" sz="1600" i="0" dirty="0">
                <a:solidFill>
                  <a:schemeClr val="bg1"/>
                </a:solidFill>
              </a:rPr>
              <a:t>to various objectives</a:t>
            </a:r>
          </a:p>
        </p:txBody>
      </p:sp>
    </p:spTree>
    <p:extLst>
      <p:ext uri="{BB962C8B-B14F-4D97-AF65-F5344CB8AC3E}">
        <p14:creationId xmlns:p14="http://schemas.microsoft.com/office/powerpoint/2010/main" val="2545382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2"/>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39"/>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4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7" grpId="0" animBg="1"/>
      <p:bldP spid="36" grpId="0" animBg="1"/>
      <p:bldP spid="35" grpId="0" animBg="1"/>
      <p:bldP spid="6" grpId="0" animBg="1"/>
      <p:bldP spid="7" grpId="0" animBg="1"/>
      <p:bldP spid="9" grpId="0" animBg="1"/>
      <p:bldP spid="11" grpId="0" animBg="1"/>
      <p:bldP spid="14" grpId="0"/>
      <p:bldP spid="16" grpId="0"/>
      <p:bldP spid="22" grpId="0"/>
      <p:bldP spid="23" grpId="0"/>
      <p:bldP spid="24" grpId="0"/>
      <p:bldP spid="32" grpId="0"/>
      <p:bldP spid="33" grpId="0"/>
      <p:bldP spid="34" grpId="0"/>
      <p:bldP spid="45" grpId="0" animBg="1"/>
      <p:bldP spid="39" grpId="0" animBg="1"/>
      <p:bldP spid="4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143554"/>
            <a:ext cx="8460000" cy="773278"/>
          </a:xfrm>
        </p:spPr>
        <p:txBody>
          <a:bodyPr/>
          <a:lstStyle/>
          <a:p>
            <a:pPr marL="0"/>
            <a:r>
              <a:rPr lang="en-GB" sz="2400" cap="all" dirty="0">
                <a:solidFill>
                  <a:srgbClr val="004494"/>
                </a:solidFill>
                <a:latin typeface="+mn-lt"/>
              </a:rPr>
              <a:t>Requirement and </a:t>
            </a:r>
            <a:br>
              <a:rPr lang="en-GB" sz="2400" cap="all" dirty="0">
                <a:solidFill>
                  <a:srgbClr val="004494"/>
                </a:solidFill>
                <a:latin typeface="+mn-lt"/>
              </a:rPr>
            </a:br>
            <a:r>
              <a:rPr lang="en-GB" sz="2400" cap="all" dirty="0">
                <a:solidFill>
                  <a:srgbClr val="004494"/>
                </a:solidFill>
                <a:latin typeface="+mn-lt"/>
              </a:rPr>
              <a:t>focus for Public policy eligibility</a:t>
            </a:r>
            <a:endParaRPr lang="fr-BE" sz="2400" cap="all" dirty="0">
              <a:solidFill>
                <a:srgbClr val="004494"/>
              </a:solidFill>
              <a:latin typeface="+mn-lt"/>
            </a:endParaRPr>
          </a:p>
        </p:txBody>
      </p:sp>
      <p:sp>
        <p:nvSpPr>
          <p:cNvPr id="8" name="Rectangle 3">
            <a:extLst>
              <a:ext uri="{FF2B5EF4-FFF2-40B4-BE49-F238E27FC236}">
                <a16:creationId xmlns:a16="http://schemas.microsoft.com/office/drawing/2014/main" id="{51467D5D-AA67-4739-8709-FDB0DC9AA892}"/>
              </a:ext>
            </a:extLst>
          </p:cNvPr>
          <p:cNvSpPr txBox="1">
            <a:spLocks noChangeArrowheads="1"/>
          </p:cNvSpPr>
          <p:nvPr/>
        </p:nvSpPr>
        <p:spPr bwMode="auto">
          <a:xfrm>
            <a:off x="341745" y="2060848"/>
            <a:ext cx="8460000" cy="302433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355600" lvl="1" indent="-355600" defTabSz="457200">
              <a:lnSpc>
                <a:spcPct val="110000"/>
              </a:lnSpc>
              <a:spcBef>
                <a:spcPts val="600"/>
              </a:spcBef>
              <a:spcAft>
                <a:spcPts val="600"/>
              </a:spcAft>
              <a:buClr>
                <a:srgbClr val="004494"/>
              </a:buClr>
              <a:buSzPct val="100000"/>
              <a:buFont typeface="Verdana" panose="020B0604030504040204" pitchFamily="34" charset="0"/>
              <a:buChar char="&gt;"/>
              <a:defRPr/>
            </a:pPr>
            <a:r>
              <a:rPr lang="en-GB" altLang="es-ES" sz="1800" dirty="0">
                <a:solidFill>
                  <a:srgbClr val="004494"/>
                </a:solidFill>
              </a:rPr>
              <a:t>For programme approval: </a:t>
            </a:r>
            <a:r>
              <a:rPr lang="en-AU" sz="1800" dirty="0">
                <a:solidFill>
                  <a:srgbClr val="004494"/>
                </a:solidFill>
              </a:rPr>
              <a:t>A relevant and credible policy consistent with EU objectives </a:t>
            </a:r>
            <a:r>
              <a:rPr lang="en-AU" sz="1800" b="0" dirty="0">
                <a:solidFill>
                  <a:srgbClr val="004494"/>
                </a:solidFill>
              </a:rPr>
              <a:t>(cooperation or accession). </a:t>
            </a:r>
          </a:p>
          <a:p>
            <a:pPr marL="355600" lvl="1" indent="-355600" defTabSz="457200">
              <a:lnSpc>
                <a:spcPct val="110000"/>
              </a:lnSpc>
              <a:spcBef>
                <a:spcPts val="600"/>
              </a:spcBef>
              <a:spcAft>
                <a:spcPts val="600"/>
              </a:spcAft>
              <a:buClr>
                <a:srgbClr val="004494"/>
              </a:buClr>
              <a:buSzPct val="100000"/>
              <a:buFont typeface="Verdana" panose="020B0604030504040204" pitchFamily="34" charset="0"/>
              <a:buChar char="&gt;"/>
              <a:defRPr/>
            </a:pPr>
            <a:r>
              <a:rPr lang="en-AU" sz="1800" dirty="0">
                <a:solidFill>
                  <a:srgbClr val="004494"/>
                </a:solidFill>
              </a:rPr>
              <a:t>During implementation: </a:t>
            </a:r>
            <a:r>
              <a:rPr lang="en-GB" sz="1800" dirty="0">
                <a:solidFill>
                  <a:srgbClr val="004494"/>
                </a:solidFill>
              </a:rPr>
              <a:t>For each tranche disbursement, </a:t>
            </a:r>
            <a:r>
              <a:rPr lang="en-AU" sz="1800" dirty="0">
                <a:solidFill>
                  <a:srgbClr val="C00000"/>
                </a:solidFill>
              </a:rPr>
              <a:t>satisfactory progress </a:t>
            </a:r>
            <a:r>
              <a:rPr lang="en-AU" sz="1800" dirty="0">
                <a:solidFill>
                  <a:srgbClr val="004494"/>
                </a:solidFill>
              </a:rPr>
              <a:t>in policy </a:t>
            </a:r>
            <a:r>
              <a:rPr lang="en-AU" sz="1800" b="0" dirty="0">
                <a:solidFill>
                  <a:srgbClr val="004494"/>
                </a:solidFill>
              </a:rPr>
              <a:t>implementation (achieving the objectives) </a:t>
            </a:r>
            <a:r>
              <a:rPr lang="en-AU" sz="1800" dirty="0">
                <a:solidFill>
                  <a:srgbClr val="004494"/>
                </a:solidFill>
              </a:rPr>
              <a:t>and continued relevance and credibility </a:t>
            </a:r>
            <a:r>
              <a:rPr lang="en-AU" sz="1800" b="0" dirty="0">
                <a:solidFill>
                  <a:srgbClr val="004494"/>
                </a:solidFill>
              </a:rPr>
              <a:t>(and update if change in policy framework).</a:t>
            </a: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5094216" y="5564589"/>
            <a:ext cx="2133600" cy="476250"/>
          </a:xfrm>
        </p:spPr>
        <p:txBody>
          <a:bodyPr/>
          <a:lstStyle/>
          <a:p>
            <a:fld id="{37B83C0C-BC65-4367-9B8A-060D4801009D}" type="slidenum">
              <a:rPr lang="fr-BE" sz="1600" b="1" smtClean="0">
                <a:solidFill>
                  <a:schemeClr val="bg1"/>
                </a:solidFill>
                <a:latin typeface="+mn-lt"/>
              </a:rPr>
              <a:pPr/>
              <a:t>8</a:t>
            </a:fld>
            <a:endParaRPr lang="fr-BE" sz="1600" b="1">
              <a:solidFill>
                <a:schemeClr val="bg1"/>
              </a:solidFill>
              <a:latin typeface="+mn-lt"/>
            </a:endParaRPr>
          </a:p>
        </p:txBody>
      </p:sp>
      <p:sp>
        <p:nvSpPr>
          <p:cNvPr id="21" name="Flèche : pentagone 20">
            <a:extLst>
              <a:ext uri="{FF2B5EF4-FFF2-40B4-BE49-F238E27FC236}">
                <a16:creationId xmlns:a16="http://schemas.microsoft.com/office/drawing/2014/main" id="{BC189B5C-DE06-4F94-AA3D-DA280EB4C312}"/>
              </a:ext>
            </a:extLst>
          </p:cNvPr>
          <p:cNvSpPr/>
          <p:nvPr/>
        </p:nvSpPr>
        <p:spPr bwMode="auto">
          <a:xfrm rot="16200000">
            <a:off x="1287179" y="4016543"/>
            <a:ext cx="612000" cy="2844000"/>
          </a:xfrm>
          <a:prstGeom prst="homePlate">
            <a:avLst/>
          </a:prstGeom>
          <a:solidFill>
            <a:srgbClr val="2D9E48"/>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mn-lt"/>
            </a:endParaRPr>
          </a:p>
        </p:txBody>
      </p:sp>
      <p:sp>
        <p:nvSpPr>
          <p:cNvPr id="23" name="Ellipse 22">
            <a:extLst>
              <a:ext uri="{FF2B5EF4-FFF2-40B4-BE49-F238E27FC236}">
                <a16:creationId xmlns:a16="http://schemas.microsoft.com/office/drawing/2014/main" id="{30A98FF9-9564-4922-90BB-A52D62E1F6EB}"/>
              </a:ext>
            </a:extLst>
          </p:cNvPr>
          <p:cNvSpPr/>
          <p:nvPr/>
        </p:nvSpPr>
        <p:spPr bwMode="auto">
          <a:xfrm>
            <a:off x="1356500" y="4833105"/>
            <a:ext cx="473356" cy="473356"/>
          </a:xfrm>
          <a:prstGeom prst="ellipse">
            <a:avLst/>
          </a:prstGeom>
          <a:solidFill>
            <a:schemeClr val="bg1"/>
          </a:solidFill>
          <a:ln w="381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mn-lt"/>
            </a:endParaRPr>
          </a:p>
        </p:txBody>
      </p:sp>
      <p:sp>
        <p:nvSpPr>
          <p:cNvPr id="24" name="Rectangle 23">
            <a:extLst>
              <a:ext uri="{FF2B5EF4-FFF2-40B4-BE49-F238E27FC236}">
                <a16:creationId xmlns:a16="http://schemas.microsoft.com/office/drawing/2014/main" id="{BE3A886E-5543-4987-8BD7-5709E9C604FF}"/>
              </a:ext>
            </a:extLst>
          </p:cNvPr>
          <p:cNvSpPr/>
          <p:nvPr/>
        </p:nvSpPr>
        <p:spPr bwMode="auto">
          <a:xfrm>
            <a:off x="1685297" y="4833105"/>
            <a:ext cx="5867538" cy="370734"/>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25" name="Flèche : pentagone 24">
            <a:extLst>
              <a:ext uri="{FF2B5EF4-FFF2-40B4-BE49-F238E27FC236}">
                <a16:creationId xmlns:a16="http://schemas.microsoft.com/office/drawing/2014/main" id="{55DDDC20-3AAB-456C-BBB5-AB6A8A2136D5}"/>
              </a:ext>
            </a:extLst>
          </p:cNvPr>
          <p:cNvSpPr/>
          <p:nvPr/>
        </p:nvSpPr>
        <p:spPr bwMode="auto">
          <a:xfrm rot="16200000">
            <a:off x="4302033" y="3921267"/>
            <a:ext cx="516167" cy="2844000"/>
          </a:xfrm>
          <a:prstGeom prst="homePlate">
            <a:avLst/>
          </a:prstGeom>
          <a:solidFill>
            <a:srgbClr val="F5823C"/>
          </a:solidFill>
          <a:ln w="9525" cap="flat" cmpd="sng" algn="ctr">
            <a:solidFill>
              <a:srgbClr val="F5823C"/>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mn-lt"/>
            </a:endParaRPr>
          </a:p>
        </p:txBody>
      </p:sp>
      <p:sp>
        <p:nvSpPr>
          <p:cNvPr id="26" name="Flèche : pentagone 25">
            <a:extLst>
              <a:ext uri="{FF2B5EF4-FFF2-40B4-BE49-F238E27FC236}">
                <a16:creationId xmlns:a16="http://schemas.microsoft.com/office/drawing/2014/main" id="{AE1B0874-54DA-4560-80CD-6BEDFDE56084}"/>
              </a:ext>
            </a:extLst>
          </p:cNvPr>
          <p:cNvSpPr/>
          <p:nvPr/>
        </p:nvSpPr>
        <p:spPr bwMode="auto">
          <a:xfrm rot="16200000">
            <a:off x="7247314" y="4016543"/>
            <a:ext cx="612000" cy="2844000"/>
          </a:xfrm>
          <a:prstGeom prst="homePlate">
            <a:avLst/>
          </a:prstGeom>
          <a:solidFill>
            <a:srgbClr val="1FACE0"/>
          </a:solidFill>
          <a:ln w="9525" cap="flat" cmpd="sng" algn="ctr">
            <a:solidFill>
              <a:srgbClr val="1FACE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mn-lt"/>
            </a:endParaRPr>
          </a:p>
        </p:txBody>
      </p:sp>
      <p:sp>
        <p:nvSpPr>
          <p:cNvPr id="29" name="Ellipse 28">
            <a:extLst>
              <a:ext uri="{FF2B5EF4-FFF2-40B4-BE49-F238E27FC236}">
                <a16:creationId xmlns:a16="http://schemas.microsoft.com/office/drawing/2014/main" id="{02E4B9F5-E39D-4B66-99C9-F3174996BB56}"/>
              </a:ext>
            </a:extLst>
          </p:cNvPr>
          <p:cNvSpPr/>
          <p:nvPr/>
        </p:nvSpPr>
        <p:spPr bwMode="auto">
          <a:xfrm>
            <a:off x="4355989" y="4833105"/>
            <a:ext cx="473356" cy="473356"/>
          </a:xfrm>
          <a:prstGeom prst="ellipse">
            <a:avLst/>
          </a:prstGeom>
          <a:solidFill>
            <a:schemeClr val="bg1"/>
          </a:solidFill>
          <a:ln w="381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mn-lt"/>
            </a:endParaRPr>
          </a:p>
        </p:txBody>
      </p:sp>
      <p:sp>
        <p:nvSpPr>
          <p:cNvPr id="30" name="Ellipse 29">
            <a:extLst>
              <a:ext uri="{FF2B5EF4-FFF2-40B4-BE49-F238E27FC236}">
                <a16:creationId xmlns:a16="http://schemas.microsoft.com/office/drawing/2014/main" id="{A815AE31-01BD-4AAC-9B04-73A9C14D243D}"/>
              </a:ext>
            </a:extLst>
          </p:cNvPr>
          <p:cNvSpPr/>
          <p:nvPr/>
        </p:nvSpPr>
        <p:spPr bwMode="auto">
          <a:xfrm>
            <a:off x="7316636" y="4833105"/>
            <a:ext cx="473356" cy="473356"/>
          </a:xfrm>
          <a:prstGeom prst="ellipse">
            <a:avLst/>
          </a:prstGeom>
          <a:solidFill>
            <a:schemeClr val="bg1"/>
          </a:solidFill>
          <a:ln w="381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mn-lt"/>
            </a:endParaRPr>
          </a:p>
        </p:txBody>
      </p:sp>
      <p:pic>
        <p:nvPicPr>
          <p:cNvPr id="31" name="Image 30">
            <a:extLst>
              <a:ext uri="{FF2B5EF4-FFF2-40B4-BE49-F238E27FC236}">
                <a16:creationId xmlns:a16="http://schemas.microsoft.com/office/drawing/2014/main" id="{C4F07BFB-6452-46A3-B478-238277CDC8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07811" y="4880620"/>
            <a:ext cx="370735" cy="370735"/>
          </a:xfrm>
          <a:prstGeom prst="rect">
            <a:avLst/>
          </a:prstGeom>
        </p:spPr>
      </p:pic>
      <p:pic>
        <p:nvPicPr>
          <p:cNvPr id="34" name="Image 33">
            <a:extLst>
              <a:ext uri="{FF2B5EF4-FFF2-40B4-BE49-F238E27FC236}">
                <a16:creationId xmlns:a16="http://schemas.microsoft.com/office/drawing/2014/main" id="{ADC6EAC1-12CB-4F12-833A-542C4B16E10C}"/>
              </a:ext>
            </a:extLst>
          </p:cNvPr>
          <p:cNvPicPr>
            <a:picLocks noChangeAspect="1"/>
          </p:cNvPicPr>
          <p:nvPr/>
        </p:nvPicPr>
        <p:blipFill>
          <a:blip r:embed="rId4"/>
          <a:stretch>
            <a:fillRect/>
          </a:stretch>
        </p:blipFill>
        <p:spPr>
          <a:xfrm>
            <a:off x="4430126" y="4841314"/>
            <a:ext cx="325083" cy="399997"/>
          </a:xfrm>
          <a:prstGeom prst="rect">
            <a:avLst/>
          </a:prstGeom>
        </p:spPr>
      </p:pic>
      <p:sp>
        <p:nvSpPr>
          <p:cNvPr id="35" name="Espace réservé du contenu 8">
            <a:extLst>
              <a:ext uri="{FF2B5EF4-FFF2-40B4-BE49-F238E27FC236}">
                <a16:creationId xmlns:a16="http://schemas.microsoft.com/office/drawing/2014/main" id="{FD7A504D-D4C1-4B21-9AD1-AE7592A75869}"/>
              </a:ext>
            </a:extLst>
          </p:cNvPr>
          <p:cNvSpPr txBox="1">
            <a:spLocks/>
          </p:cNvSpPr>
          <p:nvPr/>
        </p:nvSpPr>
        <p:spPr>
          <a:xfrm>
            <a:off x="177469" y="5276557"/>
            <a:ext cx="2831418" cy="368920"/>
          </a:xfrm>
          <a:prstGeom prst="rect">
            <a:avLst/>
          </a:prstGeom>
        </p:spPr>
        <p:txBody>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r>
              <a:rPr lang="en-GB" sz="2000" b="1" i="0" kern="0" dirty="0">
                <a:solidFill>
                  <a:schemeClr val="bg1"/>
                </a:solidFill>
                <a:latin typeface="+mn-lt"/>
              </a:rPr>
              <a:t>SDG-C</a:t>
            </a:r>
            <a:endParaRPr lang="fr-BE" sz="2000" b="1" i="0" kern="0" dirty="0">
              <a:solidFill>
                <a:schemeClr val="bg1"/>
              </a:solidFill>
              <a:latin typeface="+mn-lt"/>
            </a:endParaRPr>
          </a:p>
        </p:txBody>
      </p:sp>
      <p:sp>
        <p:nvSpPr>
          <p:cNvPr id="36" name="Espace réservé du contenu 8">
            <a:extLst>
              <a:ext uri="{FF2B5EF4-FFF2-40B4-BE49-F238E27FC236}">
                <a16:creationId xmlns:a16="http://schemas.microsoft.com/office/drawing/2014/main" id="{31CB184E-0109-4877-BFB2-349C22C23A36}"/>
              </a:ext>
            </a:extLst>
          </p:cNvPr>
          <p:cNvSpPr txBox="1">
            <a:spLocks/>
          </p:cNvSpPr>
          <p:nvPr/>
        </p:nvSpPr>
        <p:spPr>
          <a:xfrm>
            <a:off x="3176958" y="5249520"/>
            <a:ext cx="2831418" cy="395957"/>
          </a:xfrm>
          <a:prstGeom prst="rect">
            <a:avLst/>
          </a:prstGeom>
        </p:spPr>
        <p:txBody>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r>
              <a:rPr lang="en-GB" sz="2000" b="1" i="0" kern="0" dirty="0">
                <a:solidFill>
                  <a:schemeClr val="bg1"/>
                </a:solidFill>
                <a:latin typeface="+mn-lt"/>
              </a:rPr>
              <a:t>SRPC</a:t>
            </a:r>
            <a:endParaRPr lang="fr-BE" sz="2000" b="1" i="0" kern="0" dirty="0">
              <a:solidFill>
                <a:schemeClr val="bg1"/>
              </a:solidFill>
              <a:latin typeface="+mn-lt"/>
            </a:endParaRPr>
          </a:p>
        </p:txBody>
      </p:sp>
      <p:sp>
        <p:nvSpPr>
          <p:cNvPr id="37" name="Espace réservé du contenu 8">
            <a:extLst>
              <a:ext uri="{FF2B5EF4-FFF2-40B4-BE49-F238E27FC236}">
                <a16:creationId xmlns:a16="http://schemas.microsoft.com/office/drawing/2014/main" id="{483A0513-3F56-446E-8303-73E2CC8F7C05}"/>
              </a:ext>
            </a:extLst>
          </p:cNvPr>
          <p:cNvSpPr txBox="1">
            <a:spLocks/>
          </p:cNvSpPr>
          <p:nvPr/>
        </p:nvSpPr>
        <p:spPr>
          <a:xfrm>
            <a:off x="6137605" y="5276557"/>
            <a:ext cx="2831418" cy="368920"/>
          </a:xfrm>
          <a:prstGeom prst="rect">
            <a:avLst/>
          </a:prstGeom>
        </p:spPr>
        <p:txBody>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r>
              <a:rPr lang="en-GB" sz="2000" b="1" i="0" kern="0" dirty="0">
                <a:solidFill>
                  <a:schemeClr val="bg1"/>
                </a:solidFill>
                <a:latin typeface="+mn-lt"/>
              </a:rPr>
              <a:t>SRBC</a:t>
            </a:r>
            <a:endParaRPr lang="fr-BE" sz="2000" b="1" i="0" kern="0" dirty="0">
              <a:solidFill>
                <a:schemeClr val="bg1"/>
              </a:solidFill>
              <a:latin typeface="+mn-lt"/>
            </a:endParaRPr>
          </a:p>
        </p:txBody>
      </p:sp>
      <p:pic>
        <p:nvPicPr>
          <p:cNvPr id="39" name="Image 38">
            <a:extLst>
              <a:ext uri="{FF2B5EF4-FFF2-40B4-BE49-F238E27FC236}">
                <a16:creationId xmlns:a16="http://schemas.microsoft.com/office/drawing/2014/main" id="{34246717-3F80-40C0-A790-B4816BB178D5}"/>
              </a:ext>
            </a:extLst>
          </p:cNvPr>
          <p:cNvPicPr>
            <a:picLocks noChangeAspect="1"/>
          </p:cNvPicPr>
          <p:nvPr/>
        </p:nvPicPr>
        <p:blipFill>
          <a:blip r:embed="rId5"/>
          <a:stretch>
            <a:fillRect/>
          </a:stretch>
        </p:blipFill>
        <p:spPr>
          <a:xfrm>
            <a:off x="7402902" y="4905113"/>
            <a:ext cx="300825" cy="286667"/>
          </a:xfrm>
          <a:prstGeom prst="rect">
            <a:avLst/>
          </a:prstGeom>
        </p:spPr>
      </p:pic>
      <p:sp>
        <p:nvSpPr>
          <p:cNvPr id="20" name="Rectangle 19">
            <a:extLst>
              <a:ext uri="{FF2B5EF4-FFF2-40B4-BE49-F238E27FC236}">
                <a16:creationId xmlns:a16="http://schemas.microsoft.com/office/drawing/2014/main" id="{1E3F79EC-DA3F-4E1E-B6AD-20BF2569A2B7}"/>
              </a:ext>
            </a:extLst>
          </p:cNvPr>
          <p:cNvSpPr/>
          <p:nvPr/>
        </p:nvSpPr>
        <p:spPr bwMode="auto">
          <a:xfrm>
            <a:off x="6131314" y="5645740"/>
            <a:ext cx="2844000" cy="683131"/>
          </a:xfrm>
          <a:prstGeom prst="rect">
            <a:avLst/>
          </a:prstGeom>
          <a:solidFill>
            <a:schemeClr val="bg1"/>
          </a:solidFill>
          <a:ln w="9525" cap="flat" cmpd="sng" algn="ctr">
            <a:solidFill>
              <a:srgbClr val="1FACE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32" name="Rectangle 31">
            <a:extLst>
              <a:ext uri="{FF2B5EF4-FFF2-40B4-BE49-F238E27FC236}">
                <a16:creationId xmlns:a16="http://schemas.microsoft.com/office/drawing/2014/main" id="{E97044AB-6519-4F81-A803-265901EA1FC8}"/>
              </a:ext>
            </a:extLst>
          </p:cNvPr>
          <p:cNvSpPr/>
          <p:nvPr/>
        </p:nvSpPr>
        <p:spPr bwMode="auto">
          <a:xfrm>
            <a:off x="171178" y="5644234"/>
            <a:ext cx="2844000" cy="683131"/>
          </a:xfrm>
          <a:prstGeom prst="rect">
            <a:avLst/>
          </a:prstGeom>
          <a:solidFill>
            <a:schemeClr val="bg1"/>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33" name="Rectangle 32">
            <a:extLst>
              <a:ext uri="{FF2B5EF4-FFF2-40B4-BE49-F238E27FC236}">
                <a16:creationId xmlns:a16="http://schemas.microsoft.com/office/drawing/2014/main" id="{7475BB3B-BD27-4EDD-A094-6E40C5C8F184}"/>
              </a:ext>
            </a:extLst>
          </p:cNvPr>
          <p:cNvSpPr/>
          <p:nvPr/>
        </p:nvSpPr>
        <p:spPr bwMode="auto">
          <a:xfrm>
            <a:off x="3170667" y="5636597"/>
            <a:ext cx="2844000" cy="683131"/>
          </a:xfrm>
          <a:prstGeom prst="rect">
            <a:avLst/>
          </a:prstGeom>
          <a:solidFill>
            <a:schemeClr val="bg1"/>
          </a:solidFill>
          <a:ln w="9525" cap="flat" cmpd="sng" algn="ctr">
            <a:solidFill>
              <a:srgbClr val="F5823C"/>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38" name="ZoneTexte 37">
            <a:extLst>
              <a:ext uri="{FF2B5EF4-FFF2-40B4-BE49-F238E27FC236}">
                <a16:creationId xmlns:a16="http://schemas.microsoft.com/office/drawing/2014/main" id="{FB01D666-E6C8-4CAA-83A3-72E5EC3B5A08}"/>
              </a:ext>
            </a:extLst>
          </p:cNvPr>
          <p:cNvSpPr txBox="1"/>
          <p:nvPr/>
        </p:nvSpPr>
        <p:spPr>
          <a:xfrm>
            <a:off x="175405" y="5733256"/>
            <a:ext cx="2835547" cy="584775"/>
          </a:xfrm>
          <a:prstGeom prst="rect">
            <a:avLst/>
          </a:prstGeom>
          <a:noFill/>
        </p:spPr>
        <p:txBody>
          <a:bodyPr wrap="square" rtlCol="0">
            <a:spAutoFit/>
          </a:bodyPr>
          <a:lstStyle/>
          <a:p>
            <a:pPr marL="285750" lvl="1" indent="-285750">
              <a:buClr>
                <a:srgbClr val="2D9E48"/>
              </a:buClr>
              <a:buFont typeface="Verdana" panose="020B0604030504040204" pitchFamily="34" charset="0"/>
              <a:buChar char="&gt;"/>
              <a:defRPr/>
            </a:pPr>
            <a:r>
              <a:rPr lang="en-GB" sz="1600" dirty="0">
                <a:solidFill>
                  <a:schemeClr val="tx1"/>
                </a:solidFill>
                <a:latin typeface="+mn-lt"/>
              </a:rPr>
              <a:t>National policy </a:t>
            </a:r>
          </a:p>
          <a:p>
            <a:pPr marL="285750" lvl="1" indent="-285750">
              <a:buClr>
                <a:srgbClr val="2D9E48"/>
              </a:buClr>
              <a:buFont typeface="Verdana" panose="020B0604030504040204" pitchFamily="34" charset="0"/>
              <a:buChar char="&gt;"/>
              <a:defRPr/>
            </a:pPr>
            <a:r>
              <a:rPr lang="en-GB" sz="1600" dirty="0">
                <a:solidFill>
                  <a:schemeClr val="tx1"/>
                </a:solidFill>
                <a:latin typeface="+mn-lt"/>
              </a:rPr>
              <a:t>Areas of focus</a:t>
            </a:r>
            <a:endParaRPr lang="fr-BE" sz="1600" dirty="0">
              <a:solidFill>
                <a:schemeClr val="tx1"/>
              </a:solidFill>
              <a:latin typeface="+mn-lt"/>
            </a:endParaRPr>
          </a:p>
        </p:txBody>
      </p:sp>
      <p:sp>
        <p:nvSpPr>
          <p:cNvPr id="40" name="ZoneTexte 39">
            <a:extLst>
              <a:ext uri="{FF2B5EF4-FFF2-40B4-BE49-F238E27FC236}">
                <a16:creationId xmlns:a16="http://schemas.microsoft.com/office/drawing/2014/main" id="{68B4957B-0E5A-41AB-B517-A77C30106014}"/>
              </a:ext>
            </a:extLst>
          </p:cNvPr>
          <p:cNvSpPr txBox="1"/>
          <p:nvPr/>
        </p:nvSpPr>
        <p:spPr>
          <a:xfrm>
            <a:off x="3174894" y="5733256"/>
            <a:ext cx="2835547" cy="338554"/>
          </a:xfrm>
          <a:prstGeom prst="rect">
            <a:avLst/>
          </a:prstGeom>
          <a:noFill/>
        </p:spPr>
        <p:txBody>
          <a:bodyPr wrap="square" rtlCol="0">
            <a:spAutoFit/>
          </a:bodyPr>
          <a:lstStyle/>
          <a:p>
            <a:pPr marL="285750" lvl="1" indent="-285750">
              <a:buClr>
                <a:srgbClr val="F5823C"/>
              </a:buClr>
              <a:buFont typeface="Verdana" panose="020B0604030504040204" pitchFamily="34" charset="0"/>
              <a:buChar char="&gt;"/>
              <a:defRPr/>
            </a:pPr>
            <a:r>
              <a:rPr lang="fr-BE" sz="1600" dirty="0" err="1">
                <a:solidFill>
                  <a:schemeClr val="tx1"/>
                </a:solidFill>
                <a:latin typeface="+mn-lt"/>
              </a:rPr>
              <a:t>Sector</a:t>
            </a:r>
            <a:r>
              <a:rPr lang="fr-BE" sz="1600" dirty="0">
                <a:solidFill>
                  <a:schemeClr val="tx1"/>
                </a:solidFill>
                <a:latin typeface="+mn-lt"/>
              </a:rPr>
              <a:t> </a:t>
            </a:r>
            <a:r>
              <a:rPr lang="fr-BE" sz="1600" dirty="0" err="1">
                <a:solidFill>
                  <a:schemeClr val="tx1"/>
                </a:solidFill>
                <a:latin typeface="+mn-lt"/>
              </a:rPr>
              <a:t>policy</a:t>
            </a:r>
            <a:endParaRPr lang="fr-BE" sz="1600" dirty="0">
              <a:solidFill>
                <a:schemeClr val="tx1"/>
              </a:solidFill>
              <a:latin typeface="+mn-lt"/>
            </a:endParaRPr>
          </a:p>
        </p:txBody>
      </p:sp>
      <p:sp>
        <p:nvSpPr>
          <p:cNvPr id="41" name="ZoneTexte 40">
            <a:extLst>
              <a:ext uri="{FF2B5EF4-FFF2-40B4-BE49-F238E27FC236}">
                <a16:creationId xmlns:a16="http://schemas.microsoft.com/office/drawing/2014/main" id="{03AFF594-642C-4E79-B424-8F53917BC3E0}"/>
              </a:ext>
            </a:extLst>
          </p:cNvPr>
          <p:cNvSpPr txBox="1"/>
          <p:nvPr/>
        </p:nvSpPr>
        <p:spPr>
          <a:xfrm>
            <a:off x="6135541" y="5733256"/>
            <a:ext cx="2835547" cy="830997"/>
          </a:xfrm>
          <a:prstGeom prst="rect">
            <a:avLst/>
          </a:prstGeom>
          <a:noFill/>
        </p:spPr>
        <p:txBody>
          <a:bodyPr wrap="square" rtlCol="0">
            <a:spAutoFit/>
          </a:bodyPr>
          <a:lstStyle/>
          <a:p>
            <a:pPr marL="285750" lvl="1" indent="-285750">
              <a:buClr>
                <a:srgbClr val="F5823C"/>
              </a:buClr>
              <a:buFont typeface="Verdana" panose="020B0604030504040204" pitchFamily="34" charset="0"/>
              <a:buChar char="&gt;"/>
              <a:defRPr/>
            </a:pPr>
            <a:r>
              <a:rPr lang="en-GB" sz="1600" dirty="0">
                <a:solidFill>
                  <a:schemeClr val="tx1"/>
                </a:solidFill>
              </a:rPr>
              <a:t>National policy </a:t>
            </a:r>
          </a:p>
          <a:p>
            <a:pPr marL="285750" lvl="1" indent="-285750">
              <a:buClr>
                <a:srgbClr val="F5823C"/>
              </a:buClr>
              <a:buFont typeface="Verdana" panose="020B0604030504040204" pitchFamily="34" charset="0"/>
              <a:buChar char="&gt;"/>
              <a:defRPr/>
            </a:pPr>
            <a:r>
              <a:rPr lang="en-GB" sz="1600" dirty="0">
                <a:solidFill>
                  <a:schemeClr val="tx1"/>
                </a:solidFill>
              </a:rPr>
              <a:t>Or Transition Compact</a:t>
            </a:r>
            <a:endParaRPr lang="fr-BE" sz="1600" dirty="0">
              <a:solidFill>
                <a:schemeClr val="tx1"/>
              </a:solidFill>
            </a:endParaRPr>
          </a:p>
          <a:p>
            <a:pPr marL="285750" lvl="1" indent="-285750" defTabSz="966788" eaLnBrk="0" hangingPunct="0">
              <a:buClr>
                <a:srgbClr val="1FACE0"/>
              </a:buClr>
              <a:buFont typeface="Verdana" panose="020B0604030504040204" pitchFamily="34" charset="0"/>
              <a:buChar char="&gt;"/>
              <a:defRPr/>
            </a:pPr>
            <a:endParaRPr lang="fr-BE" sz="1600" dirty="0">
              <a:solidFill>
                <a:schemeClr val="tx1"/>
              </a:solidFill>
              <a:latin typeface="+mn-lt"/>
            </a:endParaRPr>
          </a:p>
        </p:txBody>
      </p:sp>
      <p:sp>
        <p:nvSpPr>
          <p:cNvPr id="42" name="Flèche : pentagone 41">
            <a:extLst>
              <a:ext uri="{FF2B5EF4-FFF2-40B4-BE49-F238E27FC236}">
                <a16:creationId xmlns:a16="http://schemas.microsoft.com/office/drawing/2014/main" id="{5E3F6131-59D2-4DFA-B25E-F7FFF4B7E18E}"/>
              </a:ext>
            </a:extLst>
          </p:cNvPr>
          <p:cNvSpPr/>
          <p:nvPr/>
        </p:nvSpPr>
        <p:spPr bwMode="auto">
          <a:xfrm rot="16200000" flipH="1">
            <a:off x="4391175" y="246156"/>
            <a:ext cx="468000" cy="8561881"/>
          </a:xfrm>
          <a:prstGeom prst="homePlate">
            <a:avLst/>
          </a:prstGeom>
          <a:solidFill>
            <a:srgbClr val="0F5494"/>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mn-lt"/>
            </a:endParaRPr>
          </a:p>
        </p:txBody>
      </p:sp>
      <p:sp>
        <p:nvSpPr>
          <p:cNvPr id="44" name="Rectangle 3">
            <a:extLst>
              <a:ext uri="{FF2B5EF4-FFF2-40B4-BE49-F238E27FC236}">
                <a16:creationId xmlns:a16="http://schemas.microsoft.com/office/drawing/2014/main" id="{DF25638D-3C4C-477F-9D65-52ECBAF252E2}"/>
              </a:ext>
            </a:extLst>
          </p:cNvPr>
          <p:cNvSpPr txBox="1">
            <a:spLocks noChangeArrowheads="1"/>
          </p:cNvSpPr>
          <p:nvPr/>
        </p:nvSpPr>
        <p:spPr bwMode="auto">
          <a:xfrm>
            <a:off x="346724" y="4312360"/>
            <a:ext cx="8556903" cy="32904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Clr>
                <a:srgbClr val="FFFFFF"/>
              </a:buClr>
              <a:buNone/>
              <a:defRPr/>
            </a:pPr>
            <a:r>
              <a:rPr lang="en-GB" sz="1600" i="0" dirty="0">
                <a:solidFill>
                  <a:schemeClr val="bg1"/>
                </a:solidFill>
              </a:rPr>
              <a:t>Focus of assessment of public policy</a:t>
            </a:r>
          </a:p>
          <a:p>
            <a:pPr marL="0" lvl="0" indent="0" algn="ctr">
              <a:buClr>
                <a:srgbClr val="FFFFFF"/>
              </a:buClr>
              <a:buNone/>
              <a:defRPr/>
            </a:pPr>
            <a:endParaRPr lang="fr-BE" sz="1600" i="0" dirty="0">
              <a:solidFill>
                <a:schemeClr val="bg1"/>
              </a:solidFill>
            </a:endParaRPr>
          </a:p>
        </p:txBody>
      </p:sp>
      <p:sp>
        <p:nvSpPr>
          <p:cNvPr id="45" name="Espace réservé du numéro de diapositive 9">
            <a:extLst>
              <a:ext uri="{FF2B5EF4-FFF2-40B4-BE49-F238E27FC236}">
                <a16:creationId xmlns:a16="http://schemas.microsoft.com/office/drawing/2014/main" id="{0BC1A34B-3641-4532-BBC6-7C2A19513240}"/>
              </a:ext>
            </a:extLst>
          </p:cNvPr>
          <p:cNvSpPr txBox="1">
            <a:spLocks/>
          </p:cNvSpPr>
          <p:nvPr/>
        </p:nvSpPr>
        <p:spPr bwMode="auto">
          <a:xfrm>
            <a:off x="6948264" y="6525344"/>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GB"/>
            </a:defPPr>
            <a:lvl1pPr algn="r" rtl="0" fontAlgn="base">
              <a:spcBef>
                <a:spcPct val="0"/>
              </a:spcBef>
              <a:spcAft>
                <a:spcPct val="0"/>
              </a:spcAft>
              <a:defRPr sz="1400" kern="1200">
                <a:solidFill>
                  <a:schemeClr val="tx1"/>
                </a:solidFill>
                <a:latin typeface="Arial"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a:lstStyle>
          <a:p>
            <a:fld id="{37B83C0C-BC65-4367-9B8A-060D4801009D}" type="slidenum">
              <a:rPr lang="fr-BE" sz="1100" b="1" smtClean="0">
                <a:solidFill>
                  <a:schemeClr val="bg1"/>
                </a:solidFill>
                <a:latin typeface="+mn-lt"/>
              </a:rPr>
              <a:pPr/>
              <a:t>8</a:t>
            </a:fld>
            <a:endParaRPr lang="fr-BE" sz="1100" b="1">
              <a:solidFill>
                <a:schemeClr val="bg1"/>
              </a:solidFill>
              <a:latin typeface="+mn-lt"/>
            </a:endParaRPr>
          </a:p>
        </p:txBody>
      </p:sp>
    </p:spTree>
    <p:extLst>
      <p:ext uri="{BB962C8B-B14F-4D97-AF65-F5344CB8AC3E}">
        <p14:creationId xmlns:p14="http://schemas.microsoft.com/office/powerpoint/2010/main" val="3477424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par>
                                <p:cTn id="23" presetID="1" presetClass="entr" presetSubtype="0" fill="hold" grpId="0" nodeType="withEffect" nodePh="1">
                                  <p:stCondLst>
                                    <p:cond delay="0"/>
                                  </p:stCondLst>
                                  <p:endCondLst>
                                    <p:cond evt="begin" delay="0">
                                      <p:tn val="23"/>
                                    </p:cond>
                                  </p:endCondLst>
                                  <p:childTnLst>
                                    <p:set>
                                      <p:cBhvr>
                                        <p:cTn id="24" dur="1" fill="hold">
                                          <p:stCondLst>
                                            <p:cond delay="0"/>
                                          </p:stCondLst>
                                        </p:cTn>
                                        <p:tgtEl>
                                          <p:spTgt spid="2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9"/>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0"/>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1"/>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4"/>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5"/>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6"/>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7"/>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9"/>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0"/>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32"/>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33"/>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38"/>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40"/>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8" grpId="0"/>
      <p:bldP spid="10" grpId="0"/>
      <p:bldP spid="21" grpId="0" animBg="1"/>
      <p:bldP spid="23" grpId="0" animBg="1"/>
      <p:bldP spid="24" grpId="0"/>
      <p:bldP spid="25" grpId="0" animBg="1"/>
      <p:bldP spid="26" grpId="0" animBg="1"/>
      <p:bldP spid="29" grpId="0" animBg="1"/>
      <p:bldP spid="30" grpId="0" animBg="1"/>
      <p:bldP spid="35" grpId="0"/>
      <p:bldP spid="36" grpId="0"/>
      <p:bldP spid="37" grpId="0"/>
      <p:bldP spid="20" grpId="0" animBg="1"/>
      <p:bldP spid="32" grpId="0" animBg="1"/>
      <p:bldP spid="33" grpId="0" animBg="1"/>
      <p:bldP spid="38" grpId="0"/>
      <p:bldP spid="40" grpId="0"/>
      <p:bldP spid="41" grpId="0"/>
      <p:bldP spid="42" grpId="0" animBg="1"/>
      <p:bldP spid="4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052736"/>
            <a:ext cx="8460000" cy="501947"/>
          </a:xfrm>
        </p:spPr>
        <p:txBody>
          <a:bodyPr/>
          <a:lstStyle/>
          <a:p>
            <a:pPr marL="0"/>
            <a:r>
              <a:rPr lang="en-US" sz="2400" cap="all" dirty="0">
                <a:solidFill>
                  <a:srgbClr val="004494"/>
                </a:solidFill>
                <a:latin typeface="+mn-lt"/>
              </a:rPr>
              <a:t>Analytical Grid</a:t>
            </a:r>
            <a:endParaRPr lang="fr-BE" sz="2400" cap="all" dirty="0">
              <a:solidFill>
                <a:srgbClr val="004494"/>
              </a:solidFill>
              <a:latin typeface="+mn-lt"/>
            </a:endParaRPr>
          </a:p>
        </p:txBody>
      </p:sp>
      <p:sp>
        <p:nvSpPr>
          <p:cNvPr id="32" name="Rectangle 31">
            <a:extLst>
              <a:ext uri="{FF2B5EF4-FFF2-40B4-BE49-F238E27FC236}">
                <a16:creationId xmlns:a16="http://schemas.microsoft.com/office/drawing/2014/main" id="{E97044AB-6519-4F81-A803-265901EA1FC8}"/>
              </a:ext>
            </a:extLst>
          </p:cNvPr>
          <p:cNvSpPr/>
          <p:nvPr/>
        </p:nvSpPr>
        <p:spPr bwMode="auto">
          <a:xfrm>
            <a:off x="2560937" y="1699206"/>
            <a:ext cx="6367465" cy="1510143"/>
          </a:xfrm>
          <a:prstGeom prst="rect">
            <a:avLst/>
          </a:prstGeom>
          <a:solidFill>
            <a:schemeClr val="bg1"/>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sp>
        <p:nvSpPr>
          <p:cNvPr id="38" name="ZoneTexte 37">
            <a:extLst>
              <a:ext uri="{FF2B5EF4-FFF2-40B4-BE49-F238E27FC236}">
                <a16:creationId xmlns:a16="http://schemas.microsoft.com/office/drawing/2014/main" id="{FB01D666-E6C8-4CAA-83A3-72E5EC3B5A08}"/>
              </a:ext>
            </a:extLst>
          </p:cNvPr>
          <p:cNvSpPr txBox="1"/>
          <p:nvPr/>
        </p:nvSpPr>
        <p:spPr>
          <a:xfrm>
            <a:off x="2958871" y="1715613"/>
            <a:ext cx="6012000" cy="1477328"/>
          </a:xfrm>
          <a:prstGeom prst="rect">
            <a:avLst/>
          </a:prstGeom>
          <a:noFill/>
        </p:spPr>
        <p:txBody>
          <a:bodyPr wrap="square" rtlCol="0">
            <a:spAutoFit/>
          </a:bodyPr>
          <a:lstStyle/>
          <a:p>
            <a:pPr marL="285750" lvl="1" indent="-285750">
              <a:buClr>
                <a:srgbClr val="2D9E48"/>
              </a:buClr>
              <a:buFont typeface="Verdana" panose="020B0604030504040204" pitchFamily="34" charset="0"/>
              <a:buChar char="&gt;"/>
              <a:defRPr/>
            </a:pPr>
            <a:r>
              <a:rPr lang="en-US" sz="1800" dirty="0">
                <a:solidFill>
                  <a:schemeClr val="tx1"/>
                </a:solidFill>
                <a:latin typeface="+mn-lt"/>
              </a:rPr>
              <a:t>Policy content and policy formulation process</a:t>
            </a:r>
          </a:p>
          <a:p>
            <a:pPr marL="285750" lvl="1" indent="-285750">
              <a:buClr>
                <a:srgbClr val="2D9E48"/>
              </a:buClr>
              <a:buFont typeface="Verdana" panose="020B0604030504040204" pitchFamily="34" charset="0"/>
              <a:buChar char="&gt;"/>
              <a:defRPr/>
            </a:pPr>
            <a:r>
              <a:rPr lang="en-US" sz="1800" dirty="0">
                <a:solidFill>
                  <a:schemeClr val="tx1"/>
                </a:solidFill>
                <a:latin typeface="+mn-lt"/>
              </a:rPr>
              <a:t>Policy coherence</a:t>
            </a:r>
          </a:p>
          <a:p>
            <a:pPr marL="285750" lvl="1" indent="-285750">
              <a:buClr>
                <a:srgbClr val="2D9E48"/>
              </a:buClr>
              <a:buFont typeface="Verdana" panose="020B0604030504040204" pitchFamily="34" charset="0"/>
              <a:buChar char="&gt;"/>
              <a:defRPr/>
            </a:pPr>
            <a:r>
              <a:rPr lang="en-US" sz="1800" dirty="0">
                <a:solidFill>
                  <a:schemeClr val="tx1"/>
                </a:solidFill>
                <a:latin typeface="+mn-lt"/>
              </a:rPr>
              <a:t>Monitoring, evaluation and coordination mechanisms</a:t>
            </a:r>
          </a:p>
          <a:p>
            <a:pPr marL="285750" lvl="1" indent="-285750">
              <a:buClr>
                <a:srgbClr val="2D9E48"/>
              </a:buClr>
              <a:buFont typeface="Verdana" panose="020B0604030504040204" pitchFamily="34" charset="0"/>
              <a:buChar char="&gt;"/>
              <a:defRPr/>
            </a:pPr>
            <a:r>
              <a:rPr lang="en-US" sz="1800" dirty="0">
                <a:solidFill>
                  <a:schemeClr val="tx1"/>
                </a:solidFill>
                <a:latin typeface="+mn-lt"/>
              </a:rPr>
              <a:t>Communication strategy</a:t>
            </a:r>
          </a:p>
        </p:txBody>
      </p:sp>
      <p:sp>
        <p:nvSpPr>
          <p:cNvPr id="27" name="Espace réservé du numéro de diapositive 9">
            <a:extLst>
              <a:ext uri="{FF2B5EF4-FFF2-40B4-BE49-F238E27FC236}">
                <a16:creationId xmlns:a16="http://schemas.microsoft.com/office/drawing/2014/main" id="{3D4F47F6-3FFC-4740-B11D-FA529F64193B}"/>
              </a:ext>
            </a:extLst>
          </p:cNvPr>
          <p:cNvSpPr txBox="1">
            <a:spLocks/>
          </p:cNvSpPr>
          <p:nvPr/>
        </p:nvSpPr>
        <p:spPr bwMode="auto">
          <a:xfrm>
            <a:off x="6948264" y="6525344"/>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GB"/>
            </a:defPPr>
            <a:lvl1pPr algn="r" rtl="0" fontAlgn="base">
              <a:spcBef>
                <a:spcPct val="0"/>
              </a:spcBef>
              <a:spcAft>
                <a:spcPct val="0"/>
              </a:spcAft>
              <a:defRPr sz="1400" kern="1200">
                <a:solidFill>
                  <a:schemeClr val="tx1"/>
                </a:solidFill>
                <a:latin typeface="Arial"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a:lstStyle>
          <a:p>
            <a:fld id="{37B83C0C-BC65-4367-9B8A-060D4801009D}" type="slidenum">
              <a:rPr lang="fr-BE" sz="1100" b="1" smtClean="0">
                <a:solidFill>
                  <a:schemeClr val="bg1"/>
                </a:solidFill>
                <a:latin typeface="+mn-lt"/>
              </a:rPr>
              <a:pPr/>
              <a:t>9</a:t>
            </a:fld>
            <a:endParaRPr lang="fr-BE" sz="1100" b="1" dirty="0">
              <a:solidFill>
                <a:schemeClr val="bg1"/>
              </a:solidFill>
              <a:latin typeface="+mn-lt"/>
            </a:endParaRPr>
          </a:p>
        </p:txBody>
      </p:sp>
      <p:sp>
        <p:nvSpPr>
          <p:cNvPr id="28" name="Rectangle 27">
            <a:extLst>
              <a:ext uri="{FF2B5EF4-FFF2-40B4-BE49-F238E27FC236}">
                <a16:creationId xmlns:a16="http://schemas.microsoft.com/office/drawing/2014/main" id="{6AFF1422-F811-4BF7-94E9-DB044785C0DA}"/>
              </a:ext>
            </a:extLst>
          </p:cNvPr>
          <p:cNvSpPr/>
          <p:nvPr/>
        </p:nvSpPr>
        <p:spPr bwMode="auto">
          <a:xfrm>
            <a:off x="2560937" y="3301871"/>
            <a:ext cx="6367465" cy="1510143"/>
          </a:xfrm>
          <a:prstGeom prst="rect">
            <a:avLst/>
          </a:prstGeom>
          <a:solidFill>
            <a:schemeClr val="bg1"/>
          </a:solidFill>
          <a:ln w="9525" cap="flat" cmpd="sng" algn="ctr">
            <a:solidFill>
              <a:srgbClr val="F5823C"/>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sp>
        <p:nvSpPr>
          <p:cNvPr id="45" name="Rectangle 44">
            <a:extLst>
              <a:ext uri="{FF2B5EF4-FFF2-40B4-BE49-F238E27FC236}">
                <a16:creationId xmlns:a16="http://schemas.microsoft.com/office/drawing/2014/main" id="{8337EF9D-E684-4C7D-8171-D706A66202BD}"/>
              </a:ext>
            </a:extLst>
          </p:cNvPr>
          <p:cNvSpPr/>
          <p:nvPr/>
        </p:nvSpPr>
        <p:spPr bwMode="auto">
          <a:xfrm>
            <a:off x="2560936" y="4942265"/>
            <a:ext cx="6367465" cy="1510143"/>
          </a:xfrm>
          <a:prstGeom prst="rect">
            <a:avLst/>
          </a:prstGeom>
          <a:solidFill>
            <a:schemeClr val="bg1"/>
          </a:solidFill>
          <a:ln w="9525" cap="flat" cmpd="sng" algn="ctr">
            <a:solidFill>
              <a:srgbClr val="1FACE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grpSp>
        <p:nvGrpSpPr>
          <p:cNvPr id="3" name="Groupe 2">
            <a:extLst>
              <a:ext uri="{FF2B5EF4-FFF2-40B4-BE49-F238E27FC236}">
                <a16:creationId xmlns:a16="http://schemas.microsoft.com/office/drawing/2014/main" id="{96716026-9D35-43CB-BC86-43C21E7EA001}"/>
              </a:ext>
            </a:extLst>
          </p:cNvPr>
          <p:cNvGrpSpPr/>
          <p:nvPr/>
        </p:nvGrpSpPr>
        <p:grpSpPr>
          <a:xfrm>
            <a:off x="215598" y="1698277"/>
            <a:ext cx="2700218" cy="1512000"/>
            <a:chOff x="215598" y="1700808"/>
            <a:chExt cx="2700218" cy="1512000"/>
          </a:xfrm>
        </p:grpSpPr>
        <p:sp>
          <p:nvSpPr>
            <p:cNvPr id="21" name="Flèche : pentagone 20">
              <a:extLst>
                <a:ext uri="{FF2B5EF4-FFF2-40B4-BE49-F238E27FC236}">
                  <a16:creationId xmlns:a16="http://schemas.microsoft.com/office/drawing/2014/main" id="{BC189B5C-DE06-4F94-AA3D-DA280EB4C312}"/>
                </a:ext>
              </a:extLst>
            </p:cNvPr>
            <p:cNvSpPr/>
            <p:nvPr/>
          </p:nvSpPr>
          <p:spPr bwMode="auto">
            <a:xfrm rot="10800000">
              <a:off x="215598" y="1700808"/>
              <a:ext cx="756000" cy="1512000"/>
            </a:xfrm>
            <a:prstGeom prst="homePlate">
              <a:avLst>
                <a:gd name="adj" fmla="val 50000"/>
              </a:avLst>
            </a:prstGeom>
            <a:solidFill>
              <a:srgbClr val="2D9E48"/>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dirty="0">
                <a:ln>
                  <a:noFill/>
                </a:ln>
                <a:solidFill>
                  <a:srgbClr val="0F5494"/>
                </a:solidFill>
                <a:effectLst/>
                <a:latin typeface="+mn-lt"/>
              </a:endParaRPr>
            </a:p>
          </p:txBody>
        </p:sp>
        <p:sp>
          <p:nvSpPr>
            <p:cNvPr id="46" name="Rectangle 45">
              <a:extLst>
                <a:ext uri="{FF2B5EF4-FFF2-40B4-BE49-F238E27FC236}">
                  <a16:creationId xmlns:a16="http://schemas.microsoft.com/office/drawing/2014/main" id="{BBA69C4E-12FA-41E2-BBAA-F4D7536B43C8}"/>
                </a:ext>
              </a:extLst>
            </p:cNvPr>
            <p:cNvSpPr/>
            <p:nvPr/>
          </p:nvSpPr>
          <p:spPr bwMode="auto">
            <a:xfrm>
              <a:off x="901484" y="1701737"/>
              <a:ext cx="2014332" cy="1510143"/>
            </a:xfrm>
            <a:prstGeom prst="rect">
              <a:avLst/>
            </a:prstGeom>
            <a:solidFill>
              <a:srgbClr val="2D9E48"/>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grpSp>
      <p:grpSp>
        <p:nvGrpSpPr>
          <p:cNvPr id="4" name="Groupe 3">
            <a:extLst>
              <a:ext uri="{FF2B5EF4-FFF2-40B4-BE49-F238E27FC236}">
                <a16:creationId xmlns:a16="http://schemas.microsoft.com/office/drawing/2014/main" id="{3E9D4765-CD3A-41F6-AD0F-7EA1B3EBC6F5}"/>
              </a:ext>
            </a:extLst>
          </p:cNvPr>
          <p:cNvGrpSpPr/>
          <p:nvPr/>
        </p:nvGrpSpPr>
        <p:grpSpPr>
          <a:xfrm>
            <a:off x="215599" y="3300942"/>
            <a:ext cx="2700217" cy="1512000"/>
            <a:chOff x="215599" y="3349700"/>
            <a:chExt cx="2700217" cy="1512000"/>
          </a:xfrm>
        </p:grpSpPr>
        <p:sp>
          <p:nvSpPr>
            <p:cNvPr id="25" name="Flèche : pentagone 24">
              <a:extLst>
                <a:ext uri="{FF2B5EF4-FFF2-40B4-BE49-F238E27FC236}">
                  <a16:creationId xmlns:a16="http://schemas.microsoft.com/office/drawing/2014/main" id="{55DDDC20-3AAB-456C-BBB5-AB6A8A2136D5}"/>
                </a:ext>
              </a:extLst>
            </p:cNvPr>
            <p:cNvSpPr/>
            <p:nvPr/>
          </p:nvSpPr>
          <p:spPr bwMode="auto">
            <a:xfrm rot="10800000">
              <a:off x="215599" y="3349700"/>
              <a:ext cx="756000" cy="1512000"/>
            </a:xfrm>
            <a:prstGeom prst="homePlate">
              <a:avLst/>
            </a:prstGeom>
            <a:solidFill>
              <a:srgbClr val="F5823C"/>
            </a:solidFill>
            <a:ln w="9525" cap="flat" cmpd="sng" algn="ctr">
              <a:solidFill>
                <a:srgbClr val="F5823C"/>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dirty="0">
                <a:ln>
                  <a:noFill/>
                </a:ln>
                <a:solidFill>
                  <a:srgbClr val="0F5494"/>
                </a:solidFill>
                <a:effectLst/>
                <a:latin typeface="+mn-lt"/>
              </a:endParaRPr>
            </a:p>
          </p:txBody>
        </p:sp>
        <p:sp>
          <p:nvSpPr>
            <p:cNvPr id="47" name="Rectangle 46">
              <a:extLst>
                <a:ext uri="{FF2B5EF4-FFF2-40B4-BE49-F238E27FC236}">
                  <a16:creationId xmlns:a16="http://schemas.microsoft.com/office/drawing/2014/main" id="{45072C65-9703-4365-9C74-C1EACC63D542}"/>
                </a:ext>
              </a:extLst>
            </p:cNvPr>
            <p:cNvSpPr/>
            <p:nvPr/>
          </p:nvSpPr>
          <p:spPr bwMode="auto">
            <a:xfrm>
              <a:off x="901484" y="3350629"/>
              <a:ext cx="2014332" cy="1510143"/>
            </a:xfrm>
            <a:prstGeom prst="rect">
              <a:avLst/>
            </a:prstGeom>
            <a:solidFill>
              <a:srgbClr val="F5823C"/>
            </a:solidFill>
            <a:ln w="9525" cap="flat" cmpd="sng" algn="ctr">
              <a:solidFill>
                <a:srgbClr val="F5823C"/>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grpSp>
      <p:grpSp>
        <p:nvGrpSpPr>
          <p:cNvPr id="5" name="Groupe 4">
            <a:extLst>
              <a:ext uri="{FF2B5EF4-FFF2-40B4-BE49-F238E27FC236}">
                <a16:creationId xmlns:a16="http://schemas.microsoft.com/office/drawing/2014/main" id="{027E5D84-D461-493F-BC14-20EA6B9F2B10}"/>
              </a:ext>
            </a:extLst>
          </p:cNvPr>
          <p:cNvGrpSpPr/>
          <p:nvPr/>
        </p:nvGrpSpPr>
        <p:grpSpPr>
          <a:xfrm>
            <a:off x="215599" y="4941336"/>
            <a:ext cx="2700217" cy="1512000"/>
            <a:chOff x="215599" y="5008282"/>
            <a:chExt cx="2700217" cy="1512000"/>
          </a:xfrm>
        </p:grpSpPr>
        <p:sp>
          <p:nvSpPr>
            <p:cNvPr id="26" name="Flèche : pentagone 25">
              <a:extLst>
                <a:ext uri="{FF2B5EF4-FFF2-40B4-BE49-F238E27FC236}">
                  <a16:creationId xmlns:a16="http://schemas.microsoft.com/office/drawing/2014/main" id="{AE1B0874-54DA-4560-80CD-6BEDFDE56084}"/>
                </a:ext>
              </a:extLst>
            </p:cNvPr>
            <p:cNvSpPr/>
            <p:nvPr/>
          </p:nvSpPr>
          <p:spPr bwMode="auto">
            <a:xfrm rot="10800000">
              <a:off x="215599" y="5008282"/>
              <a:ext cx="756000" cy="1512000"/>
            </a:xfrm>
            <a:prstGeom prst="homePlate">
              <a:avLst/>
            </a:prstGeom>
            <a:solidFill>
              <a:srgbClr val="1FACE0"/>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dirty="0">
                <a:ln>
                  <a:noFill/>
                </a:ln>
                <a:solidFill>
                  <a:srgbClr val="0F5494"/>
                </a:solidFill>
                <a:effectLst/>
                <a:latin typeface="+mn-lt"/>
              </a:endParaRPr>
            </a:p>
          </p:txBody>
        </p:sp>
        <p:sp>
          <p:nvSpPr>
            <p:cNvPr id="48" name="Rectangle 47">
              <a:extLst>
                <a:ext uri="{FF2B5EF4-FFF2-40B4-BE49-F238E27FC236}">
                  <a16:creationId xmlns:a16="http://schemas.microsoft.com/office/drawing/2014/main" id="{3D6A8DD9-52FF-49A9-82BB-FEA2B781BBC7}"/>
                </a:ext>
              </a:extLst>
            </p:cNvPr>
            <p:cNvSpPr/>
            <p:nvPr/>
          </p:nvSpPr>
          <p:spPr bwMode="auto">
            <a:xfrm>
              <a:off x="901484" y="5009210"/>
              <a:ext cx="2014332" cy="1510143"/>
            </a:xfrm>
            <a:prstGeom prst="rect">
              <a:avLst/>
            </a:prstGeom>
            <a:solidFill>
              <a:srgbClr val="1FACE0"/>
            </a:solidFill>
            <a:ln w="9525" cap="flat" cmpd="sng" algn="ctr">
              <a:solidFill>
                <a:srgbClr val="1FACE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grpSp>
      <p:sp>
        <p:nvSpPr>
          <p:cNvPr id="49" name="ZoneTexte 48">
            <a:extLst>
              <a:ext uri="{FF2B5EF4-FFF2-40B4-BE49-F238E27FC236}">
                <a16:creationId xmlns:a16="http://schemas.microsoft.com/office/drawing/2014/main" id="{2A1CA63E-EA88-42BE-9D25-B8A356FCA3BA}"/>
              </a:ext>
            </a:extLst>
          </p:cNvPr>
          <p:cNvSpPr txBox="1"/>
          <p:nvPr/>
        </p:nvSpPr>
        <p:spPr>
          <a:xfrm>
            <a:off x="323816" y="2038779"/>
            <a:ext cx="2592000" cy="707886"/>
          </a:xfrm>
          <a:prstGeom prst="rect">
            <a:avLst/>
          </a:prstGeom>
          <a:noFill/>
        </p:spPr>
        <p:txBody>
          <a:bodyPr wrap="square" rtlCol="0">
            <a:spAutoFit/>
          </a:bodyPr>
          <a:lstStyle/>
          <a:p>
            <a:pPr marL="0" lvl="1" algn="ctr">
              <a:buClr>
                <a:srgbClr val="89C765"/>
              </a:buClr>
              <a:defRPr/>
            </a:pPr>
            <a:r>
              <a:rPr lang="en-GB" sz="2000" b="1" dirty="0">
                <a:solidFill>
                  <a:schemeClr val="bg1"/>
                </a:solidFill>
                <a:latin typeface="+mn-lt"/>
              </a:rPr>
              <a:t>POLICY FRAMEWORK</a:t>
            </a:r>
          </a:p>
        </p:txBody>
      </p:sp>
      <p:sp>
        <p:nvSpPr>
          <p:cNvPr id="50" name="ZoneTexte 49">
            <a:extLst>
              <a:ext uri="{FF2B5EF4-FFF2-40B4-BE49-F238E27FC236}">
                <a16:creationId xmlns:a16="http://schemas.microsoft.com/office/drawing/2014/main" id="{99887AFA-AED4-405A-85BC-47DD1A8E1E70}"/>
              </a:ext>
            </a:extLst>
          </p:cNvPr>
          <p:cNvSpPr txBox="1"/>
          <p:nvPr/>
        </p:nvSpPr>
        <p:spPr>
          <a:xfrm>
            <a:off x="323816" y="3657996"/>
            <a:ext cx="2592000" cy="707886"/>
          </a:xfrm>
          <a:prstGeom prst="rect">
            <a:avLst/>
          </a:prstGeom>
          <a:noFill/>
        </p:spPr>
        <p:txBody>
          <a:bodyPr wrap="square" rtlCol="0">
            <a:spAutoFit/>
          </a:bodyPr>
          <a:lstStyle/>
          <a:p>
            <a:pPr marL="0" lvl="1" algn="ctr">
              <a:buClr>
                <a:srgbClr val="89C765"/>
              </a:buClr>
              <a:defRPr/>
            </a:pPr>
            <a:r>
              <a:rPr lang="en-US" sz="2000" b="1" dirty="0">
                <a:solidFill>
                  <a:schemeClr val="bg1"/>
                </a:solidFill>
                <a:latin typeface="+mn-lt"/>
              </a:rPr>
              <a:t>POLICY RELEVANCE</a:t>
            </a:r>
          </a:p>
        </p:txBody>
      </p:sp>
      <p:sp>
        <p:nvSpPr>
          <p:cNvPr id="51" name="ZoneTexte 50">
            <a:extLst>
              <a:ext uri="{FF2B5EF4-FFF2-40B4-BE49-F238E27FC236}">
                <a16:creationId xmlns:a16="http://schemas.microsoft.com/office/drawing/2014/main" id="{D4757DC6-E895-4BF0-81BC-5BFBECF8A03F}"/>
              </a:ext>
            </a:extLst>
          </p:cNvPr>
          <p:cNvSpPr txBox="1"/>
          <p:nvPr/>
        </p:nvSpPr>
        <p:spPr>
          <a:xfrm>
            <a:off x="323816" y="5281838"/>
            <a:ext cx="2592000" cy="707886"/>
          </a:xfrm>
          <a:prstGeom prst="rect">
            <a:avLst/>
          </a:prstGeom>
          <a:noFill/>
        </p:spPr>
        <p:txBody>
          <a:bodyPr wrap="square" rtlCol="0">
            <a:spAutoFit/>
          </a:bodyPr>
          <a:lstStyle/>
          <a:p>
            <a:pPr algn="ctr"/>
            <a:r>
              <a:rPr lang="en-US" sz="2000" b="1" dirty="0">
                <a:solidFill>
                  <a:schemeClr val="bg1"/>
                </a:solidFill>
                <a:latin typeface="+mn-lt"/>
              </a:rPr>
              <a:t>POLICY CREDIBILITY</a:t>
            </a:r>
          </a:p>
        </p:txBody>
      </p:sp>
      <p:sp>
        <p:nvSpPr>
          <p:cNvPr id="40" name="ZoneTexte 39">
            <a:extLst>
              <a:ext uri="{FF2B5EF4-FFF2-40B4-BE49-F238E27FC236}">
                <a16:creationId xmlns:a16="http://schemas.microsoft.com/office/drawing/2014/main" id="{68B4957B-0E5A-41AB-B517-A77C30106014}"/>
              </a:ext>
            </a:extLst>
          </p:cNvPr>
          <p:cNvSpPr txBox="1"/>
          <p:nvPr/>
        </p:nvSpPr>
        <p:spPr>
          <a:xfrm>
            <a:off x="2958871" y="3284984"/>
            <a:ext cx="6012000" cy="1800493"/>
          </a:xfrm>
          <a:prstGeom prst="rect">
            <a:avLst/>
          </a:prstGeom>
          <a:noFill/>
        </p:spPr>
        <p:txBody>
          <a:bodyPr wrap="square" rtlCol="0">
            <a:spAutoFit/>
          </a:bodyPr>
          <a:lstStyle/>
          <a:p>
            <a:pPr marL="285750" lvl="1" indent="-285750">
              <a:buClr>
                <a:srgbClr val="F5823C"/>
              </a:buClr>
              <a:buFont typeface="Verdana" panose="020B0604030504040204" pitchFamily="34" charset="0"/>
              <a:buChar char="&gt;"/>
              <a:defRPr/>
            </a:pPr>
            <a:r>
              <a:rPr lang="en-US" sz="1800" dirty="0">
                <a:solidFill>
                  <a:schemeClr val="tx1"/>
                </a:solidFill>
                <a:latin typeface="+mn-lt"/>
              </a:rPr>
              <a:t>Adequacy of Government response to country or sector challenges (contribution to: sustainable growth, sector reform and service delivery, domestic accountability and oversight, resilience, crosscutting areas, …)</a:t>
            </a:r>
          </a:p>
          <a:p>
            <a:pPr marL="0" lvl="1" algn="ctr">
              <a:spcBef>
                <a:spcPts val="600"/>
              </a:spcBef>
              <a:spcAft>
                <a:spcPts val="600"/>
              </a:spcAft>
              <a:buClr>
                <a:srgbClr val="89C765"/>
              </a:buClr>
              <a:defRPr/>
            </a:pPr>
            <a:endParaRPr lang="fr-BE" sz="1600" dirty="0">
              <a:solidFill>
                <a:schemeClr val="tx1"/>
              </a:solidFill>
              <a:latin typeface="+mn-lt"/>
            </a:endParaRPr>
          </a:p>
        </p:txBody>
      </p:sp>
      <p:sp>
        <p:nvSpPr>
          <p:cNvPr id="52" name="ZoneTexte 51">
            <a:extLst>
              <a:ext uri="{FF2B5EF4-FFF2-40B4-BE49-F238E27FC236}">
                <a16:creationId xmlns:a16="http://schemas.microsoft.com/office/drawing/2014/main" id="{85AF3F1A-F491-4E7F-A11E-236972131601}"/>
              </a:ext>
            </a:extLst>
          </p:cNvPr>
          <p:cNvSpPr txBox="1"/>
          <p:nvPr/>
        </p:nvSpPr>
        <p:spPr>
          <a:xfrm>
            <a:off x="2937636" y="4981756"/>
            <a:ext cx="6012000" cy="1431161"/>
          </a:xfrm>
          <a:prstGeom prst="rect">
            <a:avLst/>
          </a:prstGeom>
          <a:noFill/>
        </p:spPr>
        <p:txBody>
          <a:bodyPr wrap="square" rtlCol="0">
            <a:spAutoFit/>
          </a:bodyPr>
          <a:lstStyle/>
          <a:p>
            <a:pPr marL="285750" lvl="1" indent="-285750" defTabSz="966788" eaLnBrk="0" hangingPunct="0">
              <a:spcBef>
                <a:spcPts val="600"/>
              </a:spcBef>
              <a:buClr>
                <a:srgbClr val="1FACE0"/>
              </a:buClr>
              <a:buFont typeface="Verdana" panose="020B0604030504040204" pitchFamily="34" charset="0"/>
              <a:buChar char="&gt;"/>
              <a:defRPr/>
            </a:pPr>
            <a:r>
              <a:rPr lang="en-US" sz="1800" dirty="0">
                <a:solidFill>
                  <a:schemeClr val="tx1"/>
                </a:solidFill>
                <a:latin typeface="+mn-lt"/>
              </a:rPr>
              <a:t>Past track record</a:t>
            </a:r>
          </a:p>
          <a:p>
            <a:pPr marL="285750" lvl="1" indent="-285750" defTabSz="966788" eaLnBrk="0" hangingPunct="0">
              <a:spcBef>
                <a:spcPts val="600"/>
              </a:spcBef>
              <a:buClr>
                <a:srgbClr val="1FACE0"/>
              </a:buClr>
              <a:buFont typeface="Verdana" panose="020B0604030504040204" pitchFamily="34" charset="0"/>
              <a:buChar char="&gt;"/>
              <a:defRPr/>
            </a:pPr>
            <a:r>
              <a:rPr lang="en-US" sz="1800" dirty="0">
                <a:solidFill>
                  <a:schemeClr val="tx1"/>
                </a:solidFill>
                <a:latin typeface="+mn-lt"/>
              </a:rPr>
              <a:t>Policy financing</a:t>
            </a:r>
          </a:p>
          <a:p>
            <a:pPr marL="285750" lvl="1" indent="-285750" defTabSz="966788" eaLnBrk="0" hangingPunct="0">
              <a:spcBef>
                <a:spcPts val="600"/>
              </a:spcBef>
              <a:buClr>
                <a:srgbClr val="1FACE0"/>
              </a:buClr>
              <a:buFont typeface="Verdana" panose="020B0604030504040204" pitchFamily="34" charset="0"/>
              <a:buChar char="&gt;"/>
              <a:defRPr/>
            </a:pPr>
            <a:r>
              <a:rPr lang="en-US" sz="1800" dirty="0">
                <a:solidFill>
                  <a:schemeClr val="tx1"/>
                </a:solidFill>
                <a:latin typeface="+mn-lt"/>
              </a:rPr>
              <a:t>Institutional capacities &amp; ownership</a:t>
            </a:r>
          </a:p>
          <a:p>
            <a:pPr marL="285750" lvl="1" indent="-285750" defTabSz="966788" eaLnBrk="0" hangingPunct="0">
              <a:spcBef>
                <a:spcPts val="600"/>
              </a:spcBef>
              <a:buClr>
                <a:srgbClr val="1FACE0"/>
              </a:buClr>
              <a:buFont typeface="Verdana" panose="020B0604030504040204" pitchFamily="34" charset="0"/>
              <a:buChar char="&gt;"/>
              <a:defRPr/>
            </a:pPr>
            <a:r>
              <a:rPr lang="en-US" sz="1800" dirty="0">
                <a:solidFill>
                  <a:schemeClr val="tx1"/>
                </a:solidFill>
                <a:latin typeface="+mn-lt"/>
              </a:rPr>
              <a:t>Quality of data underpinning Policy</a:t>
            </a:r>
          </a:p>
        </p:txBody>
      </p:sp>
      <p:sp>
        <p:nvSpPr>
          <p:cNvPr id="53" name="Rectangle 52">
            <a:extLst>
              <a:ext uri="{FF2B5EF4-FFF2-40B4-BE49-F238E27FC236}">
                <a16:creationId xmlns:a16="http://schemas.microsoft.com/office/drawing/2014/main" id="{1077F804-37A1-409B-B128-1FF65403E75C}"/>
              </a:ext>
            </a:extLst>
          </p:cNvPr>
          <p:cNvSpPr/>
          <p:nvPr/>
        </p:nvSpPr>
        <p:spPr>
          <a:xfrm>
            <a:off x="173154" y="6463451"/>
            <a:ext cx="4753744" cy="45045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180000" lvl="1">
              <a:spcBef>
                <a:spcPct val="50000"/>
              </a:spcBef>
              <a:buClr>
                <a:srgbClr val="0F5494"/>
              </a:buClr>
            </a:pPr>
            <a:r>
              <a:rPr lang="en-GB" altLang="es-ES" sz="1400" i="1" dirty="0">
                <a:solidFill>
                  <a:schemeClr val="bg1"/>
                </a:solidFill>
                <a:cs typeface="Tw Cen MT"/>
              </a:rPr>
              <a:t>See Guidelines Annex 3</a:t>
            </a:r>
          </a:p>
        </p:txBody>
      </p:sp>
    </p:spTree>
    <p:extLst>
      <p:ext uri="{BB962C8B-B14F-4D97-AF65-F5344CB8AC3E}">
        <p14:creationId xmlns:p14="http://schemas.microsoft.com/office/powerpoint/2010/main" val="2645828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5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52"/>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38" grpId="0"/>
      <p:bldP spid="28" grpId="0" animBg="1"/>
      <p:bldP spid="45" grpId="0" animBg="1"/>
      <p:bldP spid="49" grpId="0"/>
      <p:bldP spid="50" grpId="0"/>
      <p:bldP spid="51" grpId="0"/>
      <p:bldP spid="40" grpId="0"/>
      <p:bldP spid="52" grpId="0"/>
      <p:bldP spid="53" grpId="0"/>
    </p:bldLst>
  </p:timing>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11902</TotalTime>
  <Words>3717</Words>
  <Application>Microsoft Office PowerPoint</Application>
  <PresentationFormat>Diavoorstelling (4:3)</PresentationFormat>
  <Paragraphs>273</Paragraphs>
  <Slides>16</Slides>
  <Notes>16</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16</vt:i4>
      </vt:variant>
    </vt:vector>
  </HeadingPairs>
  <TitlesOfParts>
    <vt:vector size="21" baseType="lpstr">
      <vt:lpstr>Arial</vt:lpstr>
      <vt:lpstr>Calibri</vt:lpstr>
      <vt:lpstr>EC Square Sans Pro</vt:lpstr>
      <vt:lpstr>Verdana</vt:lpstr>
      <vt:lpstr>Slide_Master</vt:lpstr>
      <vt:lpstr>Budget support </vt:lpstr>
      <vt:lpstr>Outline Module 2</vt:lpstr>
      <vt:lpstr>PowerPoint-presentatie</vt:lpstr>
      <vt:lpstr>PowerPoint-presentatie</vt:lpstr>
      <vt:lpstr>Outline Module 2</vt:lpstr>
      <vt:lpstr>Relevance and credibility</vt:lpstr>
      <vt:lpstr>Public policies</vt:lpstr>
      <vt:lpstr>Requirement and  focus for Public policy eligibility</vt:lpstr>
      <vt:lpstr>Analytical Grid</vt:lpstr>
      <vt:lpstr>Outline Module 2</vt:lpstr>
      <vt:lpstr>Budget</vt:lpstr>
      <vt:lpstr>Statement of Government Operations</vt:lpstr>
      <vt:lpstr>Requirement and focus for Public Finance Management eligibility</vt:lpstr>
      <vt:lpstr>Analytical Grid PFM</vt:lpstr>
      <vt:lpstr>PowerPoint-presentatie</vt:lpstr>
      <vt:lpstr>PowerPoint-presentatie</vt:lpstr>
    </vt:vector>
  </TitlesOfParts>
  <Company>European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1</dc:title>
  <dc:creator>ferrandes</dc:creator>
  <cp:lastModifiedBy>Willem Cornelissen</cp:lastModifiedBy>
  <cp:revision>564</cp:revision>
  <cp:lastPrinted>2018-05-29T10:23:35Z</cp:lastPrinted>
  <dcterms:created xsi:type="dcterms:W3CDTF">2011-10-28T10:25:18Z</dcterms:created>
  <dcterms:modified xsi:type="dcterms:W3CDTF">2019-02-25T16:14:29Z</dcterms:modified>
</cp:coreProperties>
</file>